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438"/>
  </p:notesMasterIdLst>
  <p:handoutMasterIdLst>
    <p:handoutMasterId r:id="rId439"/>
  </p:handoutMasterIdLst>
  <p:sldIdLst>
    <p:sldId id="256" r:id="rId2"/>
    <p:sldId id="260" r:id="rId3"/>
    <p:sldId id="261" r:id="rId4"/>
    <p:sldId id="258" r:id="rId5"/>
    <p:sldId id="259" r:id="rId6"/>
    <p:sldId id="725"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719" r:id="rId53"/>
    <p:sldId id="307" r:id="rId54"/>
    <p:sldId id="726" r:id="rId55"/>
    <p:sldId id="308" r:id="rId56"/>
    <p:sldId id="309" r:id="rId57"/>
    <p:sldId id="310" r:id="rId58"/>
    <p:sldId id="311" r:id="rId59"/>
    <p:sldId id="312" r:id="rId60"/>
    <p:sldId id="313" r:id="rId61"/>
    <p:sldId id="314" r:id="rId62"/>
    <p:sldId id="315" r:id="rId63"/>
    <p:sldId id="316" r:id="rId64"/>
    <p:sldId id="317" r:id="rId65"/>
    <p:sldId id="720"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257"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87" r:id="rId128"/>
    <p:sldId id="378" r:id="rId129"/>
    <p:sldId id="379" r:id="rId130"/>
    <p:sldId id="388" r:id="rId131"/>
    <p:sldId id="389" r:id="rId132"/>
    <p:sldId id="390" r:id="rId133"/>
    <p:sldId id="391" r:id="rId134"/>
    <p:sldId id="392" r:id="rId135"/>
    <p:sldId id="393" r:id="rId136"/>
    <p:sldId id="394" r:id="rId137"/>
    <p:sldId id="380" r:id="rId138"/>
    <p:sldId id="381" r:id="rId139"/>
    <p:sldId id="382" r:id="rId140"/>
    <p:sldId id="383" r:id="rId141"/>
    <p:sldId id="384" r:id="rId142"/>
    <p:sldId id="385" r:id="rId143"/>
    <p:sldId id="386" r:id="rId144"/>
    <p:sldId id="395" r:id="rId145"/>
    <p:sldId id="396" r:id="rId146"/>
    <p:sldId id="397" r:id="rId147"/>
    <p:sldId id="398" r:id="rId148"/>
    <p:sldId id="399" r:id="rId149"/>
    <p:sldId id="400" r:id="rId150"/>
    <p:sldId id="401" r:id="rId151"/>
    <p:sldId id="402" r:id="rId152"/>
    <p:sldId id="403" r:id="rId153"/>
    <p:sldId id="405" r:id="rId154"/>
    <p:sldId id="406" r:id="rId155"/>
    <p:sldId id="407" r:id="rId156"/>
    <p:sldId id="409" r:id="rId157"/>
    <p:sldId id="449" r:id="rId158"/>
    <p:sldId id="410" r:id="rId159"/>
    <p:sldId id="404" r:id="rId160"/>
    <p:sldId id="411" r:id="rId161"/>
    <p:sldId id="412" r:id="rId162"/>
    <p:sldId id="413" r:id="rId163"/>
    <p:sldId id="414" r:id="rId164"/>
    <p:sldId id="415" r:id="rId165"/>
    <p:sldId id="416" r:id="rId166"/>
    <p:sldId id="417" r:id="rId167"/>
    <p:sldId id="427" r:id="rId168"/>
    <p:sldId id="418" r:id="rId169"/>
    <p:sldId id="421" r:id="rId170"/>
    <p:sldId id="423" r:id="rId171"/>
    <p:sldId id="424" r:id="rId172"/>
    <p:sldId id="425" r:id="rId173"/>
    <p:sldId id="426" r:id="rId174"/>
    <p:sldId id="727" r:id="rId175"/>
    <p:sldId id="428" r:id="rId176"/>
    <p:sldId id="429" r:id="rId177"/>
    <p:sldId id="430" r:id="rId178"/>
    <p:sldId id="442" r:id="rId179"/>
    <p:sldId id="431" r:id="rId180"/>
    <p:sldId id="432" r:id="rId181"/>
    <p:sldId id="433" r:id="rId182"/>
    <p:sldId id="434" r:id="rId183"/>
    <p:sldId id="435" r:id="rId184"/>
    <p:sldId id="443" r:id="rId185"/>
    <p:sldId id="444" r:id="rId186"/>
    <p:sldId id="447" r:id="rId187"/>
    <p:sldId id="448" r:id="rId188"/>
    <p:sldId id="439" r:id="rId189"/>
    <p:sldId id="440" r:id="rId190"/>
    <p:sldId id="698" r:id="rId191"/>
    <p:sldId id="699" r:id="rId192"/>
    <p:sldId id="700" r:id="rId193"/>
    <p:sldId id="701" r:id="rId194"/>
    <p:sldId id="441" r:id="rId195"/>
    <p:sldId id="702" r:id="rId196"/>
    <p:sldId id="703" r:id="rId197"/>
    <p:sldId id="704" r:id="rId198"/>
    <p:sldId id="705" r:id="rId199"/>
    <p:sldId id="721" r:id="rId200"/>
    <p:sldId id="722" r:id="rId201"/>
    <p:sldId id="723" r:id="rId202"/>
    <p:sldId id="724" r:id="rId203"/>
    <p:sldId id="450" r:id="rId204"/>
    <p:sldId id="451" r:id="rId205"/>
    <p:sldId id="452" r:id="rId206"/>
    <p:sldId id="453" r:id="rId207"/>
    <p:sldId id="454" r:id="rId208"/>
    <p:sldId id="455" r:id="rId209"/>
    <p:sldId id="456" r:id="rId210"/>
    <p:sldId id="457" r:id="rId211"/>
    <p:sldId id="458" r:id="rId212"/>
    <p:sldId id="459" r:id="rId213"/>
    <p:sldId id="460" r:id="rId214"/>
    <p:sldId id="461" r:id="rId215"/>
    <p:sldId id="462" r:id="rId216"/>
    <p:sldId id="463" r:id="rId217"/>
    <p:sldId id="464" r:id="rId218"/>
    <p:sldId id="474" r:id="rId219"/>
    <p:sldId id="475" r:id="rId220"/>
    <p:sldId id="465" r:id="rId221"/>
    <p:sldId id="472" r:id="rId222"/>
    <p:sldId id="466" r:id="rId223"/>
    <p:sldId id="467" r:id="rId224"/>
    <p:sldId id="468" r:id="rId225"/>
    <p:sldId id="469" r:id="rId226"/>
    <p:sldId id="470" r:id="rId227"/>
    <p:sldId id="471" r:id="rId228"/>
    <p:sldId id="692" r:id="rId229"/>
    <p:sldId id="693" r:id="rId230"/>
    <p:sldId id="694" r:id="rId231"/>
    <p:sldId id="695" r:id="rId232"/>
    <p:sldId id="697" r:id="rId233"/>
    <p:sldId id="696" r:id="rId234"/>
    <p:sldId id="473" r:id="rId235"/>
    <p:sldId id="476" r:id="rId236"/>
    <p:sldId id="477" r:id="rId237"/>
    <p:sldId id="478" r:id="rId238"/>
    <p:sldId id="479" r:id="rId239"/>
    <p:sldId id="480" r:id="rId240"/>
    <p:sldId id="481" r:id="rId241"/>
    <p:sldId id="482" r:id="rId242"/>
    <p:sldId id="483" r:id="rId243"/>
    <p:sldId id="484" r:id="rId244"/>
    <p:sldId id="485" r:id="rId245"/>
    <p:sldId id="486" r:id="rId246"/>
    <p:sldId id="487" r:id="rId247"/>
    <p:sldId id="488" r:id="rId248"/>
    <p:sldId id="489" r:id="rId249"/>
    <p:sldId id="511" r:id="rId250"/>
    <p:sldId id="490" r:id="rId251"/>
    <p:sldId id="491" r:id="rId252"/>
    <p:sldId id="492" r:id="rId253"/>
    <p:sldId id="493" r:id="rId254"/>
    <p:sldId id="510" r:id="rId255"/>
    <p:sldId id="512" r:id="rId256"/>
    <p:sldId id="731" r:id="rId257"/>
    <p:sldId id="513" r:id="rId258"/>
    <p:sldId id="514" r:id="rId259"/>
    <p:sldId id="515" r:id="rId260"/>
    <p:sldId id="516" r:id="rId261"/>
    <p:sldId id="517" r:id="rId262"/>
    <p:sldId id="518" r:id="rId263"/>
    <p:sldId id="519" r:id="rId264"/>
    <p:sldId id="520" r:id="rId265"/>
    <p:sldId id="521" r:id="rId266"/>
    <p:sldId id="523" r:id="rId267"/>
    <p:sldId id="524" r:id="rId268"/>
    <p:sldId id="525" r:id="rId269"/>
    <p:sldId id="526" r:id="rId270"/>
    <p:sldId id="527" r:id="rId271"/>
    <p:sldId id="528" r:id="rId272"/>
    <p:sldId id="529" r:id="rId273"/>
    <p:sldId id="534" r:id="rId274"/>
    <p:sldId id="535" r:id="rId275"/>
    <p:sldId id="536" r:id="rId276"/>
    <p:sldId id="538" r:id="rId277"/>
    <p:sldId id="539" r:id="rId278"/>
    <p:sldId id="541" r:id="rId279"/>
    <p:sldId id="542" r:id="rId280"/>
    <p:sldId id="544" r:id="rId281"/>
    <p:sldId id="545" r:id="rId282"/>
    <p:sldId id="546" r:id="rId283"/>
    <p:sldId id="547" r:id="rId284"/>
    <p:sldId id="551" r:id="rId285"/>
    <p:sldId id="728" r:id="rId286"/>
    <p:sldId id="552" r:id="rId287"/>
    <p:sldId id="553" r:id="rId288"/>
    <p:sldId id="554" r:id="rId289"/>
    <p:sldId id="555" r:id="rId290"/>
    <p:sldId id="556" r:id="rId291"/>
    <p:sldId id="557" r:id="rId292"/>
    <p:sldId id="558" r:id="rId293"/>
    <p:sldId id="559" r:id="rId294"/>
    <p:sldId id="560" r:id="rId295"/>
    <p:sldId id="561" r:id="rId296"/>
    <p:sldId id="562" r:id="rId297"/>
    <p:sldId id="563" r:id="rId298"/>
    <p:sldId id="564" r:id="rId299"/>
    <p:sldId id="565" r:id="rId300"/>
    <p:sldId id="566" r:id="rId301"/>
    <p:sldId id="567" r:id="rId302"/>
    <p:sldId id="568" r:id="rId303"/>
    <p:sldId id="569" r:id="rId304"/>
    <p:sldId id="570" r:id="rId305"/>
    <p:sldId id="571" r:id="rId306"/>
    <p:sldId id="574" r:id="rId307"/>
    <p:sldId id="575" r:id="rId308"/>
    <p:sldId id="576" r:id="rId309"/>
    <p:sldId id="577" r:id="rId310"/>
    <p:sldId id="578" r:id="rId311"/>
    <p:sldId id="579" r:id="rId312"/>
    <p:sldId id="580" r:id="rId313"/>
    <p:sldId id="581" r:id="rId314"/>
    <p:sldId id="582" r:id="rId315"/>
    <p:sldId id="583" r:id="rId316"/>
    <p:sldId id="584" r:id="rId317"/>
    <p:sldId id="585" r:id="rId318"/>
    <p:sldId id="586" r:id="rId319"/>
    <p:sldId id="587" r:id="rId320"/>
    <p:sldId id="588" r:id="rId321"/>
    <p:sldId id="706" r:id="rId322"/>
    <p:sldId id="707" r:id="rId323"/>
    <p:sldId id="708" r:id="rId324"/>
    <p:sldId id="709" r:id="rId325"/>
    <p:sldId id="710" r:id="rId326"/>
    <p:sldId id="711" r:id="rId327"/>
    <p:sldId id="712" r:id="rId328"/>
    <p:sldId id="713" r:id="rId329"/>
    <p:sldId id="716" r:id="rId330"/>
    <p:sldId id="714" r:id="rId331"/>
    <p:sldId id="717" r:id="rId332"/>
    <p:sldId id="589" r:id="rId333"/>
    <p:sldId id="590" r:id="rId334"/>
    <p:sldId id="591" r:id="rId335"/>
    <p:sldId id="715" r:id="rId336"/>
    <p:sldId id="718" r:id="rId337"/>
    <p:sldId id="592" r:id="rId338"/>
    <p:sldId id="594" r:id="rId339"/>
    <p:sldId id="595" r:id="rId340"/>
    <p:sldId id="596" r:id="rId341"/>
    <p:sldId id="597" r:id="rId342"/>
    <p:sldId id="598" r:id="rId343"/>
    <p:sldId id="599" r:id="rId344"/>
    <p:sldId id="600" r:id="rId345"/>
    <p:sldId id="601" r:id="rId346"/>
    <p:sldId id="602" r:id="rId347"/>
    <p:sldId id="603" r:id="rId348"/>
    <p:sldId id="604" r:id="rId349"/>
    <p:sldId id="605" r:id="rId350"/>
    <p:sldId id="606" r:id="rId351"/>
    <p:sldId id="607" r:id="rId352"/>
    <p:sldId id="608" r:id="rId353"/>
    <p:sldId id="609" r:id="rId354"/>
    <p:sldId id="610" r:id="rId355"/>
    <p:sldId id="611" r:id="rId356"/>
    <p:sldId id="612" r:id="rId357"/>
    <p:sldId id="613" r:id="rId358"/>
    <p:sldId id="614" r:id="rId359"/>
    <p:sldId id="729" r:id="rId360"/>
    <p:sldId id="593" r:id="rId361"/>
    <p:sldId id="615" r:id="rId362"/>
    <p:sldId id="616" r:id="rId363"/>
    <p:sldId id="617" r:id="rId364"/>
    <p:sldId id="618" r:id="rId365"/>
    <p:sldId id="619" r:id="rId366"/>
    <p:sldId id="620" r:id="rId367"/>
    <p:sldId id="621" r:id="rId368"/>
    <p:sldId id="622" r:id="rId369"/>
    <p:sldId id="623" r:id="rId370"/>
    <p:sldId id="624" r:id="rId371"/>
    <p:sldId id="730" r:id="rId372"/>
    <p:sldId id="625" r:id="rId373"/>
    <p:sldId id="626" r:id="rId374"/>
    <p:sldId id="627" r:id="rId375"/>
    <p:sldId id="628" r:id="rId376"/>
    <p:sldId id="629" r:id="rId377"/>
    <p:sldId id="630" r:id="rId378"/>
    <p:sldId id="631" r:id="rId379"/>
    <p:sldId id="633" r:id="rId380"/>
    <p:sldId id="634" r:id="rId381"/>
    <p:sldId id="632" r:id="rId382"/>
    <p:sldId id="635" r:id="rId383"/>
    <p:sldId id="636" r:id="rId384"/>
    <p:sldId id="637" r:id="rId385"/>
    <p:sldId id="638" r:id="rId386"/>
    <p:sldId id="639" r:id="rId387"/>
    <p:sldId id="640" r:id="rId388"/>
    <p:sldId id="641" r:id="rId389"/>
    <p:sldId id="642" r:id="rId390"/>
    <p:sldId id="643" r:id="rId391"/>
    <p:sldId id="644" r:id="rId392"/>
    <p:sldId id="645" r:id="rId393"/>
    <p:sldId id="646" r:id="rId394"/>
    <p:sldId id="647" r:id="rId395"/>
    <p:sldId id="648" r:id="rId396"/>
    <p:sldId id="649" r:id="rId397"/>
    <p:sldId id="650" r:id="rId398"/>
    <p:sldId id="651" r:id="rId399"/>
    <p:sldId id="652" r:id="rId400"/>
    <p:sldId id="653" r:id="rId401"/>
    <p:sldId id="654" r:id="rId402"/>
    <p:sldId id="655" r:id="rId403"/>
    <p:sldId id="656" r:id="rId404"/>
    <p:sldId id="658" r:id="rId405"/>
    <p:sldId id="659" r:id="rId406"/>
    <p:sldId id="660" r:id="rId407"/>
    <p:sldId id="666" r:id="rId408"/>
    <p:sldId id="668" r:id="rId409"/>
    <p:sldId id="667" r:id="rId410"/>
    <p:sldId id="669" r:id="rId411"/>
    <p:sldId id="661" r:id="rId412"/>
    <p:sldId id="662" r:id="rId413"/>
    <p:sldId id="663" r:id="rId414"/>
    <p:sldId id="664" r:id="rId415"/>
    <p:sldId id="670" r:id="rId416"/>
    <p:sldId id="671" r:id="rId417"/>
    <p:sldId id="672" r:id="rId418"/>
    <p:sldId id="673" r:id="rId419"/>
    <p:sldId id="674" r:id="rId420"/>
    <p:sldId id="675" r:id="rId421"/>
    <p:sldId id="676" r:id="rId422"/>
    <p:sldId id="677" r:id="rId423"/>
    <p:sldId id="678" r:id="rId424"/>
    <p:sldId id="679" r:id="rId425"/>
    <p:sldId id="680" r:id="rId426"/>
    <p:sldId id="681" r:id="rId427"/>
    <p:sldId id="682" r:id="rId428"/>
    <p:sldId id="683" r:id="rId429"/>
    <p:sldId id="684" r:id="rId430"/>
    <p:sldId id="685" r:id="rId431"/>
    <p:sldId id="686" r:id="rId432"/>
    <p:sldId id="687" r:id="rId433"/>
    <p:sldId id="688" r:id="rId434"/>
    <p:sldId id="689" r:id="rId435"/>
    <p:sldId id="690" r:id="rId436"/>
    <p:sldId id="691" r:id="rId437"/>
  </p:sldIdLst>
  <p:sldSz cx="12601575" cy="9001125"/>
  <p:notesSz cx="7099300" cy="10234613"/>
  <p:defaultTextStyle>
    <a:defPPr>
      <a:defRPr lang="en-US"/>
    </a:defPPr>
    <a:lvl1pPr marL="0" algn="l" defTabSz="1178296" rtl="0" eaLnBrk="1" latinLnBrk="0" hangingPunct="1">
      <a:defRPr sz="2300" kern="1200">
        <a:solidFill>
          <a:schemeClr val="tx1"/>
        </a:solidFill>
        <a:latin typeface="+mn-lt"/>
        <a:ea typeface="+mn-ea"/>
        <a:cs typeface="+mn-cs"/>
      </a:defRPr>
    </a:lvl1pPr>
    <a:lvl2pPr marL="589148" algn="l" defTabSz="1178296" rtl="0" eaLnBrk="1" latinLnBrk="0" hangingPunct="1">
      <a:defRPr sz="2300" kern="1200">
        <a:solidFill>
          <a:schemeClr val="tx1"/>
        </a:solidFill>
        <a:latin typeface="+mn-lt"/>
        <a:ea typeface="+mn-ea"/>
        <a:cs typeface="+mn-cs"/>
      </a:defRPr>
    </a:lvl2pPr>
    <a:lvl3pPr marL="1178296" algn="l" defTabSz="1178296" rtl="0" eaLnBrk="1" latinLnBrk="0" hangingPunct="1">
      <a:defRPr sz="2300" kern="1200">
        <a:solidFill>
          <a:schemeClr val="tx1"/>
        </a:solidFill>
        <a:latin typeface="+mn-lt"/>
        <a:ea typeface="+mn-ea"/>
        <a:cs typeface="+mn-cs"/>
      </a:defRPr>
    </a:lvl3pPr>
    <a:lvl4pPr marL="1767444" algn="l" defTabSz="1178296" rtl="0" eaLnBrk="1" latinLnBrk="0" hangingPunct="1">
      <a:defRPr sz="2300" kern="1200">
        <a:solidFill>
          <a:schemeClr val="tx1"/>
        </a:solidFill>
        <a:latin typeface="+mn-lt"/>
        <a:ea typeface="+mn-ea"/>
        <a:cs typeface="+mn-cs"/>
      </a:defRPr>
    </a:lvl4pPr>
    <a:lvl5pPr marL="2356592" algn="l" defTabSz="1178296" rtl="0" eaLnBrk="1" latinLnBrk="0" hangingPunct="1">
      <a:defRPr sz="2300" kern="1200">
        <a:solidFill>
          <a:schemeClr val="tx1"/>
        </a:solidFill>
        <a:latin typeface="+mn-lt"/>
        <a:ea typeface="+mn-ea"/>
        <a:cs typeface="+mn-cs"/>
      </a:defRPr>
    </a:lvl5pPr>
    <a:lvl6pPr marL="2945740" algn="l" defTabSz="1178296" rtl="0" eaLnBrk="1" latinLnBrk="0" hangingPunct="1">
      <a:defRPr sz="2300" kern="1200">
        <a:solidFill>
          <a:schemeClr val="tx1"/>
        </a:solidFill>
        <a:latin typeface="+mn-lt"/>
        <a:ea typeface="+mn-ea"/>
        <a:cs typeface="+mn-cs"/>
      </a:defRPr>
    </a:lvl6pPr>
    <a:lvl7pPr marL="3534888" algn="l" defTabSz="1178296" rtl="0" eaLnBrk="1" latinLnBrk="0" hangingPunct="1">
      <a:defRPr sz="2300" kern="1200">
        <a:solidFill>
          <a:schemeClr val="tx1"/>
        </a:solidFill>
        <a:latin typeface="+mn-lt"/>
        <a:ea typeface="+mn-ea"/>
        <a:cs typeface="+mn-cs"/>
      </a:defRPr>
    </a:lvl7pPr>
    <a:lvl8pPr marL="4124035" algn="l" defTabSz="1178296" rtl="0" eaLnBrk="1" latinLnBrk="0" hangingPunct="1">
      <a:defRPr sz="2300" kern="1200">
        <a:solidFill>
          <a:schemeClr val="tx1"/>
        </a:solidFill>
        <a:latin typeface="+mn-lt"/>
        <a:ea typeface="+mn-ea"/>
        <a:cs typeface="+mn-cs"/>
      </a:defRPr>
    </a:lvl8pPr>
    <a:lvl9pPr marL="4713183" algn="l" defTabSz="1178296"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5">
          <p15:clr>
            <a:srgbClr val="A4A3A4"/>
          </p15:clr>
        </p15:guide>
        <p15:guide id="2" pos="396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32" y="78"/>
      </p:cViewPr>
      <p:guideLst>
        <p:guide orient="horz" pos="2835"/>
        <p:guide pos="3969"/>
      </p:guideLst>
    </p:cSldViewPr>
  </p:slideViewPr>
  <p:notesTextViewPr>
    <p:cViewPr>
      <p:scale>
        <a:sx n="1" d="1"/>
        <a:sy n="1" d="1"/>
      </p:scale>
      <p:origin x="0" y="0"/>
    </p:cViewPr>
  </p:notesTextViewPr>
  <p:sorterViewPr>
    <p:cViewPr>
      <p:scale>
        <a:sx n="100" d="100"/>
        <a:sy n="100" d="100"/>
      </p:scale>
      <p:origin x="0" y="-83196"/>
    </p:cViewPr>
  </p:sorterViewPr>
  <p:notesViewPr>
    <p:cSldViewPr>
      <p:cViewPr varScale="1">
        <p:scale>
          <a:sx n="47" d="100"/>
          <a:sy n="47" d="100"/>
        </p:scale>
        <p:origin x="-2952" y="-108"/>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microsoft.com/office/2015/10/relationships/revisionInfo" Target="revisionInfo.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399" Type="http://schemas.openxmlformats.org/officeDocument/2006/relationships/slide" Target="slides/slide398.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slide" Target="slides/slide388.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414" Type="http://schemas.openxmlformats.org/officeDocument/2006/relationships/slide" Target="slides/slide413.xml"/><Relationship Id="rId435" Type="http://schemas.openxmlformats.org/officeDocument/2006/relationships/slide" Target="slides/slide434.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notesMaster" Target="notesMasters/notesMaster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handoutMaster" Target="handoutMasters/handoutMaster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tableStyles" Target="tableStyle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9F51B-D9E4-489B-AD1C-7DB3AEB13C25}" type="doc">
      <dgm:prSet loTypeId="urn:microsoft.com/office/officeart/2005/8/layout/venn1" loCatId="relationship" qsTypeId="urn:microsoft.com/office/officeart/2005/8/quickstyle/3d1" qsCatId="3D" csTypeId="urn:microsoft.com/office/officeart/2005/8/colors/colorful5" csCatId="colorful" phldr="1"/>
      <dgm:spPr/>
      <dgm:t>
        <a:bodyPr/>
        <a:lstStyle/>
        <a:p>
          <a:endParaRPr lang="en-US"/>
        </a:p>
      </dgm:t>
    </dgm:pt>
    <dgm:pt modelId="{7148EE77-D776-4C0E-9339-5C20A6D61793}">
      <dgm:prSet phldrT="[Text]"/>
      <dgm:spPr/>
      <dgm:t>
        <a:bodyPr/>
        <a:lstStyle/>
        <a:p>
          <a:r>
            <a:rPr lang="en-US" dirty="0"/>
            <a:t>Concurrent</a:t>
          </a:r>
        </a:p>
      </dgm:t>
    </dgm:pt>
    <dgm:pt modelId="{49C5D02F-AC25-4176-90E8-377CF60291B0}" type="parTrans" cxnId="{1FA180C6-929E-453D-B08E-163AB33FB06E}">
      <dgm:prSet/>
      <dgm:spPr/>
      <dgm:t>
        <a:bodyPr/>
        <a:lstStyle/>
        <a:p>
          <a:endParaRPr lang="en-US"/>
        </a:p>
      </dgm:t>
    </dgm:pt>
    <dgm:pt modelId="{4EC069E6-C56C-4593-BDC1-6321D7076FCF}" type="sibTrans" cxnId="{1FA180C6-929E-453D-B08E-163AB33FB06E}">
      <dgm:prSet/>
      <dgm:spPr/>
      <dgm:t>
        <a:bodyPr/>
        <a:lstStyle/>
        <a:p>
          <a:endParaRPr lang="en-US"/>
        </a:p>
      </dgm:t>
    </dgm:pt>
    <dgm:pt modelId="{7C22E806-3326-4FFD-9E2F-187FF5456638}">
      <dgm:prSet phldrT="[Text]"/>
      <dgm:spPr/>
      <dgm:t>
        <a:bodyPr/>
        <a:lstStyle/>
        <a:p>
          <a:r>
            <a:rPr lang="en-US" dirty="0"/>
            <a:t>Dynamic</a:t>
          </a:r>
        </a:p>
      </dgm:t>
    </dgm:pt>
    <dgm:pt modelId="{DADB5BE9-0C13-4E2E-B902-378E6398F5F3}" type="parTrans" cxnId="{C2AB6D68-E8D0-4770-BCF2-3B509D7EDA19}">
      <dgm:prSet/>
      <dgm:spPr/>
      <dgm:t>
        <a:bodyPr/>
        <a:lstStyle/>
        <a:p>
          <a:endParaRPr lang="en-US"/>
        </a:p>
      </dgm:t>
    </dgm:pt>
    <dgm:pt modelId="{A59CDEE1-1415-46FC-A182-4FB844A14997}" type="sibTrans" cxnId="{C2AB6D68-E8D0-4770-BCF2-3B509D7EDA19}">
      <dgm:prSet/>
      <dgm:spPr/>
      <dgm:t>
        <a:bodyPr/>
        <a:lstStyle/>
        <a:p>
          <a:endParaRPr lang="en-US"/>
        </a:p>
      </dgm:t>
    </dgm:pt>
    <dgm:pt modelId="{C3F0297D-D8D4-4BD5-9272-831213BE5BBE}">
      <dgm:prSet phldrT="[Text]"/>
      <dgm:spPr/>
      <dgm:t>
        <a:bodyPr/>
        <a:lstStyle/>
        <a:p>
          <a:r>
            <a:rPr lang="en-US" dirty="0">
              <a:effectLst/>
            </a:rPr>
            <a:t>Declarative</a:t>
          </a:r>
        </a:p>
      </dgm:t>
    </dgm:pt>
    <dgm:pt modelId="{D6C3455F-45AE-487B-8C32-2FA06A77261C}" type="sibTrans" cxnId="{D962BAF6-026C-4400-8E38-525583FC5DD5}">
      <dgm:prSet/>
      <dgm:spPr/>
      <dgm:t>
        <a:bodyPr/>
        <a:lstStyle/>
        <a:p>
          <a:endParaRPr lang="en-US"/>
        </a:p>
      </dgm:t>
    </dgm:pt>
    <dgm:pt modelId="{059AC948-3C54-4063-ABC6-504A06558673}" type="parTrans" cxnId="{D962BAF6-026C-4400-8E38-525583FC5DD5}">
      <dgm:prSet/>
      <dgm:spPr/>
      <dgm:t>
        <a:bodyPr/>
        <a:lstStyle/>
        <a:p>
          <a:endParaRPr lang="en-US"/>
        </a:p>
      </dgm:t>
    </dgm:pt>
    <dgm:pt modelId="{9FF2E35B-A943-49AB-A382-07A3F6D7B372}" type="pres">
      <dgm:prSet presAssocID="{CB39F51B-D9E4-489B-AD1C-7DB3AEB13C25}" presName="compositeShape" presStyleCnt="0">
        <dgm:presLayoutVars>
          <dgm:chMax val="7"/>
          <dgm:dir/>
          <dgm:resizeHandles val="exact"/>
        </dgm:presLayoutVars>
      </dgm:prSet>
      <dgm:spPr/>
    </dgm:pt>
    <dgm:pt modelId="{FF6636A4-3F46-45FE-B99F-ABF85D58BC1D}" type="pres">
      <dgm:prSet presAssocID="{C3F0297D-D8D4-4BD5-9272-831213BE5BBE}" presName="circ1" presStyleLbl="vennNode1" presStyleIdx="0" presStyleCnt="3"/>
      <dgm:spPr/>
    </dgm:pt>
    <dgm:pt modelId="{DA698D98-2F7D-42F5-A3BF-C7D6CC448E40}" type="pres">
      <dgm:prSet presAssocID="{C3F0297D-D8D4-4BD5-9272-831213BE5BBE}" presName="circ1Tx" presStyleLbl="revTx" presStyleIdx="0" presStyleCnt="0">
        <dgm:presLayoutVars>
          <dgm:chMax val="0"/>
          <dgm:chPref val="0"/>
          <dgm:bulletEnabled val="1"/>
        </dgm:presLayoutVars>
      </dgm:prSet>
      <dgm:spPr/>
    </dgm:pt>
    <dgm:pt modelId="{D6A4244C-4EF1-40B0-91AB-F9F52E7F5E3D}" type="pres">
      <dgm:prSet presAssocID="{7148EE77-D776-4C0E-9339-5C20A6D61793}" presName="circ2" presStyleLbl="vennNode1" presStyleIdx="1" presStyleCnt="3"/>
      <dgm:spPr/>
    </dgm:pt>
    <dgm:pt modelId="{1D53D54A-1BDD-47C6-B043-80CA192AC7F7}" type="pres">
      <dgm:prSet presAssocID="{7148EE77-D776-4C0E-9339-5C20A6D61793}" presName="circ2Tx" presStyleLbl="revTx" presStyleIdx="0" presStyleCnt="0">
        <dgm:presLayoutVars>
          <dgm:chMax val="0"/>
          <dgm:chPref val="0"/>
          <dgm:bulletEnabled val="1"/>
        </dgm:presLayoutVars>
      </dgm:prSet>
      <dgm:spPr/>
    </dgm:pt>
    <dgm:pt modelId="{9D9F7148-5813-432E-BA3A-A9E56925F017}" type="pres">
      <dgm:prSet presAssocID="{7C22E806-3326-4FFD-9E2F-187FF5456638}" presName="circ3" presStyleLbl="vennNode1" presStyleIdx="2" presStyleCnt="3"/>
      <dgm:spPr/>
    </dgm:pt>
    <dgm:pt modelId="{B1E22152-09FB-4F4E-8B3E-420E7D8C7C81}" type="pres">
      <dgm:prSet presAssocID="{7C22E806-3326-4FFD-9E2F-187FF5456638}" presName="circ3Tx" presStyleLbl="revTx" presStyleIdx="0" presStyleCnt="0">
        <dgm:presLayoutVars>
          <dgm:chMax val="0"/>
          <dgm:chPref val="0"/>
          <dgm:bulletEnabled val="1"/>
        </dgm:presLayoutVars>
      </dgm:prSet>
      <dgm:spPr/>
    </dgm:pt>
  </dgm:ptLst>
  <dgm:cxnLst>
    <dgm:cxn modelId="{512E8500-08BE-49FD-B1C0-E4130FD3E61B}" type="presOf" srcId="{7C22E806-3326-4FFD-9E2F-187FF5456638}" destId="{B1E22152-09FB-4F4E-8B3E-420E7D8C7C81}" srcOrd="1" destOrd="0" presId="urn:microsoft.com/office/officeart/2005/8/layout/venn1"/>
    <dgm:cxn modelId="{47142A0B-408F-4C09-80FC-3B2BDACCCFEC}" type="presOf" srcId="{CB39F51B-D9E4-489B-AD1C-7DB3AEB13C25}" destId="{9FF2E35B-A943-49AB-A382-07A3F6D7B372}" srcOrd="0" destOrd="0" presId="urn:microsoft.com/office/officeart/2005/8/layout/venn1"/>
    <dgm:cxn modelId="{C2AB6D68-E8D0-4770-BCF2-3B509D7EDA19}" srcId="{CB39F51B-D9E4-489B-AD1C-7DB3AEB13C25}" destId="{7C22E806-3326-4FFD-9E2F-187FF5456638}" srcOrd="2" destOrd="0" parTransId="{DADB5BE9-0C13-4E2E-B902-378E6398F5F3}" sibTransId="{A59CDEE1-1415-46FC-A182-4FB844A14997}"/>
    <dgm:cxn modelId="{A71B3080-4C11-4B66-AC37-449B23938E8E}" type="presOf" srcId="{7148EE77-D776-4C0E-9339-5C20A6D61793}" destId="{1D53D54A-1BDD-47C6-B043-80CA192AC7F7}" srcOrd="1" destOrd="0" presId="urn:microsoft.com/office/officeart/2005/8/layout/venn1"/>
    <dgm:cxn modelId="{AB30E881-CA40-4763-8487-D47AB6A0FB95}" type="presOf" srcId="{C3F0297D-D8D4-4BD5-9272-831213BE5BBE}" destId="{DA698D98-2F7D-42F5-A3BF-C7D6CC448E40}" srcOrd="1" destOrd="0" presId="urn:microsoft.com/office/officeart/2005/8/layout/venn1"/>
    <dgm:cxn modelId="{319E3C92-84EF-4C74-B129-E65F051651FA}" type="presOf" srcId="{C3F0297D-D8D4-4BD5-9272-831213BE5BBE}" destId="{FF6636A4-3F46-45FE-B99F-ABF85D58BC1D}" srcOrd="0" destOrd="0" presId="urn:microsoft.com/office/officeart/2005/8/layout/venn1"/>
    <dgm:cxn modelId="{359A14C6-DB88-47F1-808F-E09C9352F7A0}" type="presOf" srcId="{7148EE77-D776-4C0E-9339-5C20A6D61793}" destId="{D6A4244C-4EF1-40B0-91AB-F9F52E7F5E3D}" srcOrd="0" destOrd="0" presId="urn:microsoft.com/office/officeart/2005/8/layout/venn1"/>
    <dgm:cxn modelId="{1FA180C6-929E-453D-B08E-163AB33FB06E}" srcId="{CB39F51B-D9E4-489B-AD1C-7DB3AEB13C25}" destId="{7148EE77-D776-4C0E-9339-5C20A6D61793}" srcOrd="1" destOrd="0" parTransId="{49C5D02F-AC25-4176-90E8-377CF60291B0}" sibTransId="{4EC069E6-C56C-4593-BDC1-6321D7076FCF}"/>
    <dgm:cxn modelId="{AED1EBF3-D60B-4916-AC77-C73A172B2068}" type="presOf" srcId="{7C22E806-3326-4FFD-9E2F-187FF5456638}" destId="{9D9F7148-5813-432E-BA3A-A9E56925F017}" srcOrd="0" destOrd="0" presId="urn:microsoft.com/office/officeart/2005/8/layout/venn1"/>
    <dgm:cxn modelId="{D962BAF6-026C-4400-8E38-525583FC5DD5}" srcId="{CB39F51B-D9E4-489B-AD1C-7DB3AEB13C25}" destId="{C3F0297D-D8D4-4BD5-9272-831213BE5BBE}" srcOrd="0" destOrd="0" parTransId="{059AC948-3C54-4063-ABC6-504A06558673}" sibTransId="{D6C3455F-45AE-487B-8C32-2FA06A77261C}"/>
    <dgm:cxn modelId="{8E338A53-384E-41EC-8CEA-0D92A9296915}" type="presParOf" srcId="{9FF2E35B-A943-49AB-A382-07A3F6D7B372}" destId="{FF6636A4-3F46-45FE-B99F-ABF85D58BC1D}" srcOrd="0" destOrd="0" presId="urn:microsoft.com/office/officeart/2005/8/layout/venn1"/>
    <dgm:cxn modelId="{CBF3698F-0E2D-498C-ADC6-1FDD85D0A609}" type="presParOf" srcId="{9FF2E35B-A943-49AB-A382-07A3F6D7B372}" destId="{DA698D98-2F7D-42F5-A3BF-C7D6CC448E40}" srcOrd="1" destOrd="0" presId="urn:microsoft.com/office/officeart/2005/8/layout/venn1"/>
    <dgm:cxn modelId="{62C45F6A-0E6B-4DA3-87EF-AFFC082DEE99}" type="presParOf" srcId="{9FF2E35B-A943-49AB-A382-07A3F6D7B372}" destId="{D6A4244C-4EF1-40B0-91AB-F9F52E7F5E3D}" srcOrd="2" destOrd="0" presId="urn:microsoft.com/office/officeart/2005/8/layout/venn1"/>
    <dgm:cxn modelId="{75A68352-8414-42DA-BCB0-8EA8E1AE6C55}" type="presParOf" srcId="{9FF2E35B-A943-49AB-A382-07A3F6D7B372}" destId="{1D53D54A-1BDD-47C6-B043-80CA192AC7F7}" srcOrd="3" destOrd="0" presId="urn:microsoft.com/office/officeart/2005/8/layout/venn1"/>
    <dgm:cxn modelId="{D76FE67A-53E1-4ED9-A175-A4306AF1F9D1}" type="presParOf" srcId="{9FF2E35B-A943-49AB-A382-07A3F6D7B372}" destId="{9D9F7148-5813-432E-BA3A-A9E56925F017}" srcOrd="4" destOrd="0" presId="urn:microsoft.com/office/officeart/2005/8/layout/venn1"/>
    <dgm:cxn modelId="{19BCE072-393B-4E92-B410-660A7817928A}" type="presParOf" srcId="{9FF2E35B-A943-49AB-A382-07A3F6D7B372}" destId="{B1E22152-09FB-4F4E-8B3E-420E7D8C7C8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636A4-3F46-45FE-B99F-ABF85D58BC1D}">
      <dsp:nvSpPr>
        <dsp:cNvPr id="0" name=""/>
        <dsp:cNvSpPr/>
      </dsp:nvSpPr>
      <dsp:spPr>
        <a:xfrm>
          <a:off x="1387673" y="62507"/>
          <a:ext cx="3000375" cy="3000375"/>
        </a:xfrm>
        <a:prstGeom prst="ellipse">
          <a:avLst/>
        </a:prstGeom>
        <a:solidFill>
          <a:schemeClr val="accent5">
            <a:alpha val="50000"/>
            <a:hueOff val="0"/>
            <a:satOff val="0"/>
            <a:lumOff val="0"/>
            <a:alphaOff val="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n-US" sz="3300" kern="1200" dirty="0">
              <a:effectLst/>
            </a:rPr>
            <a:t>Declarative</a:t>
          </a:r>
        </a:p>
      </dsp:txBody>
      <dsp:txXfrm>
        <a:off x="1787723" y="587573"/>
        <a:ext cx="2200275" cy="1350168"/>
      </dsp:txXfrm>
    </dsp:sp>
    <dsp:sp modelId="{D6A4244C-4EF1-40B0-91AB-F9F52E7F5E3D}">
      <dsp:nvSpPr>
        <dsp:cNvPr id="0" name=""/>
        <dsp:cNvSpPr/>
      </dsp:nvSpPr>
      <dsp:spPr>
        <a:xfrm>
          <a:off x="2470308" y="1937742"/>
          <a:ext cx="3000375" cy="3000375"/>
        </a:xfrm>
        <a:prstGeom prst="ellipse">
          <a:avLst/>
        </a:prstGeom>
        <a:solidFill>
          <a:schemeClr val="accent5">
            <a:alpha val="50000"/>
            <a:hueOff val="-10661560"/>
            <a:satOff val="6060"/>
            <a:lumOff val="-5000"/>
            <a:alphaOff val="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n-US" sz="3300" kern="1200" dirty="0"/>
            <a:t>Concurrent</a:t>
          </a:r>
        </a:p>
      </dsp:txBody>
      <dsp:txXfrm>
        <a:off x="3387923" y="2712839"/>
        <a:ext cx="1800225" cy="1650206"/>
      </dsp:txXfrm>
    </dsp:sp>
    <dsp:sp modelId="{9D9F7148-5813-432E-BA3A-A9E56925F017}">
      <dsp:nvSpPr>
        <dsp:cNvPr id="0" name=""/>
        <dsp:cNvSpPr/>
      </dsp:nvSpPr>
      <dsp:spPr>
        <a:xfrm>
          <a:off x="305038" y="1937742"/>
          <a:ext cx="3000375" cy="3000375"/>
        </a:xfrm>
        <a:prstGeom prst="ellipse">
          <a:avLst/>
        </a:prstGeom>
        <a:solidFill>
          <a:schemeClr val="accent5">
            <a:alpha val="50000"/>
            <a:hueOff val="-21323121"/>
            <a:satOff val="12119"/>
            <a:lumOff val="-10000"/>
            <a:alphaOff val="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n-US" sz="3300" kern="1200" dirty="0"/>
            <a:t>Dynamic</a:t>
          </a:r>
        </a:p>
      </dsp:txBody>
      <dsp:txXfrm>
        <a:off x="587573" y="2712839"/>
        <a:ext cx="1800225" cy="165020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1263650" y="9232106"/>
            <a:ext cx="4648200" cy="511175"/>
          </a:xfrm>
          <a:prstGeom prst="rect">
            <a:avLst/>
          </a:prstGeom>
        </p:spPr>
        <p:txBody>
          <a:bodyPr vert="horz" lIns="91440" tIns="45720" rIns="91440" bIns="45720" rtlCol="0" anchor="b"/>
          <a:lstStyle>
            <a:lvl1pPr algn="l">
              <a:defRPr sz="1200"/>
            </a:lvl1pPr>
          </a:lstStyle>
          <a:p>
            <a:pPr algn="ctr"/>
            <a:r>
              <a:rPr lang="en-US" dirty="0"/>
              <a:t>All rights reserved to John Bryce Hi-Tech College LTD </a:t>
            </a:r>
          </a:p>
        </p:txBody>
      </p:sp>
      <p:sp>
        <p:nvSpPr>
          <p:cNvPr id="5" name="Slide Number Placeholder 4"/>
          <p:cNvSpPr>
            <a:spLocks noGrp="1"/>
          </p:cNvSpPr>
          <p:nvPr>
            <p:ph type="sldNum" sz="quarter" idx="3"/>
          </p:nvPr>
        </p:nvSpPr>
        <p:spPr>
          <a:xfrm>
            <a:off x="2073275" y="9559131"/>
            <a:ext cx="3076575" cy="511175"/>
          </a:xfrm>
          <a:prstGeom prst="rect">
            <a:avLst/>
          </a:prstGeom>
        </p:spPr>
        <p:txBody>
          <a:bodyPr vert="horz" lIns="91440" tIns="45720" rIns="91440" bIns="45720" rtlCol="0" anchor="b"/>
          <a:lstStyle>
            <a:lvl1pPr algn="r">
              <a:defRPr sz="1200"/>
            </a:lvl1pPr>
          </a:lstStyle>
          <a:p>
            <a:pPr algn="ctr"/>
            <a:fld id="{21BC6595-771F-484D-B0A9-2771FB8023D7}" type="slidenum">
              <a:rPr lang="en-US" smtClean="0"/>
              <a:pPr algn="ctr"/>
              <a:t>‹#›</a:t>
            </a:fld>
            <a:endParaRPr lang="en-US"/>
          </a:p>
        </p:txBody>
      </p:sp>
    </p:spTree>
    <p:extLst>
      <p:ext uri="{BB962C8B-B14F-4D97-AF65-F5344CB8AC3E}">
        <p14:creationId xmlns:p14="http://schemas.microsoft.com/office/powerpoint/2010/main" val="1258949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5240103-9571-4C68-B8DF-0832B0936C6F}" type="datetimeFigureOut">
              <a:rPr lang="en-US" smtClean="0"/>
              <a:t>5/16/2017</a:t>
            </a:fld>
            <a:endParaRPr lang="en-US"/>
          </a:p>
        </p:txBody>
      </p:sp>
      <p:sp>
        <p:nvSpPr>
          <p:cNvPr id="4" name="Slide Image Placeholder 3"/>
          <p:cNvSpPr>
            <a:spLocks noGrp="1" noRot="1" noChangeAspect="1"/>
          </p:cNvSpPr>
          <p:nvPr>
            <p:ph type="sldImg" idx="2"/>
          </p:nvPr>
        </p:nvSpPr>
        <p:spPr>
          <a:xfrm>
            <a:off x="863600" y="768350"/>
            <a:ext cx="5372100"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4914B6F8-0D09-4CB6-9EEE-2619CC63C75F}" type="slidenum">
              <a:rPr lang="en-US" smtClean="0"/>
              <a:t>‹#›</a:t>
            </a:fld>
            <a:endParaRPr lang="en-US"/>
          </a:p>
        </p:txBody>
      </p:sp>
    </p:spTree>
    <p:extLst>
      <p:ext uri="{BB962C8B-B14F-4D97-AF65-F5344CB8AC3E}">
        <p14:creationId xmlns:p14="http://schemas.microsoft.com/office/powerpoint/2010/main" val="624545323"/>
      </p:ext>
    </p:extLst>
  </p:cSld>
  <p:clrMap bg1="lt1" tx1="dk1" bg2="lt2" tx2="dk2" accent1="accent1" accent2="accent2" accent3="accent3" accent4="accent4" accent5="accent5" accent6="accent6" hlink="hlink" folHlink="folHlink"/>
  <p:notesStyle>
    <a:lvl1pPr marL="0" algn="l" defTabSz="1178296" rtl="0" eaLnBrk="1" latinLnBrk="0" hangingPunct="1">
      <a:defRPr sz="1500" kern="1200">
        <a:solidFill>
          <a:schemeClr val="tx1"/>
        </a:solidFill>
        <a:latin typeface="+mn-lt"/>
        <a:ea typeface="+mn-ea"/>
        <a:cs typeface="+mn-cs"/>
      </a:defRPr>
    </a:lvl1pPr>
    <a:lvl2pPr marL="589148" algn="l" defTabSz="1178296" rtl="0" eaLnBrk="1" latinLnBrk="0" hangingPunct="1">
      <a:defRPr sz="1500" kern="1200">
        <a:solidFill>
          <a:schemeClr val="tx1"/>
        </a:solidFill>
        <a:latin typeface="+mn-lt"/>
        <a:ea typeface="+mn-ea"/>
        <a:cs typeface="+mn-cs"/>
      </a:defRPr>
    </a:lvl2pPr>
    <a:lvl3pPr marL="1178296" algn="l" defTabSz="1178296" rtl="0" eaLnBrk="1" latinLnBrk="0" hangingPunct="1">
      <a:defRPr sz="1500" kern="1200">
        <a:solidFill>
          <a:schemeClr val="tx1"/>
        </a:solidFill>
        <a:latin typeface="+mn-lt"/>
        <a:ea typeface="+mn-ea"/>
        <a:cs typeface="+mn-cs"/>
      </a:defRPr>
    </a:lvl3pPr>
    <a:lvl4pPr marL="1767444" algn="l" defTabSz="1178296" rtl="0" eaLnBrk="1" latinLnBrk="0" hangingPunct="1">
      <a:defRPr sz="1500" kern="1200">
        <a:solidFill>
          <a:schemeClr val="tx1"/>
        </a:solidFill>
        <a:latin typeface="+mn-lt"/>
        <a:ea typeface="+mn-ea"/>
        <a:cs typeface="+mn-cs"/>
      </a:defRPr>
    </a:lvl4pPr>
    <a:lvl5pPr marL="2356592" algn="l" defTabSz="1178296" rtl="0" eaLnBrk="1" latinLnBrk="0" hangingPunct="1">
      <a:defRPr sz="1500" kern="1200">
        <a:solidFill>
          <a:schemeClr val="tx1"/>
        </a:solidFill>
        <a:latin typeface="+mn-lt"/>
        <a:ea typeface="+mn-ea"/>
        <a:cs typeface="+mn-cs"/>
      </a:defRPr>
    </a:lvl5pPr>
    <a:lvl6pPr marL="2945740" algn="l" defTabSz="1178296" rtl="0" eaLnBrk="1" latinLnBrk="0" hangingPunct="1">
      <a:defRPr sz="1500" kern="1200">
        <a:solidFill>
          <a:schemeClr val="tx1"/>
        </a:solidFill>
        <a:latin typeface="+mn-lt"/>
        <a:ea typeface="+mn-ea"/>
        <a:cs typeface="+mn-cs"/>
      </a:defRPr>
    </a:lvl6pPr>
    <a:lvl7pPr marL="3534888" algn="l" defTabSz="1178296" rtl="0" eaLnBrk="1" latinLnBrk="0" hangingPunct="1">
      <a:defRPr sz="1500" kern="1200">
        <a:solidFill>
          <a:schemeClr val="tx1"/>
        </a:solidFill>
        <a:latin typeface="+mn-lt"/>
        <a:ea typeface="+mn-ea"/>
        <a:cs typeface="+mn-cs"/>
      </a:defRPr>
    </a:lvl7pPr>
    <a:lvl8pPr marL="4124035" algn="l" defTabSz="1178296" rtl="0" eaLnBrk="1" latinLnBrk="0" hangingPunct="1">
      <a:defRPr sz="1500" kern="1200">
        <a:solidFill>
          <a:schemeClr val="tx1"/>
        </a:solidFill>
        <a:latin typeface="+mn-lt"/>
        <a:ea typeface="+mn-ea"/>
        <a:cs typeface="+mn-cs"/>
      </a:defRPr>
    </a:lvl8pPr>
    <a:lvl9pPr marL="4713183" algn="l" defTabSz="117829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14B6F8-0D09-4CB6-9EEE-2619CC63C75F}" type="slidenum">
              <a:rPr lang="en-US" smtClean="0"/>
              <a:t>17</a:t>
            </a:fld>
            <a:endParaRPr lang="en-US"/>
          </a:p>
        </p:txBody>
      </p:sp>
    </p:spTree>
    <p:extLst>
      <p:ext uri="{BB962C8B-B14F-4D97-AF65-F5344CB8AC3E}">
        <p14:creationId xmlns:p14="http://schemas.microsoft.com/office/powerpoint/2010/main" val="2756028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ChangeArrowheads="1"/>
          </p:cNvSpPr>
          <p:nvPr/>
        </p:nvSpPr>
        <p:spPr bwMode="auto">
          <a:xfrm>
            <a:off x="1436752" y="9790651"/>
            <a:ext cx="200095"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048" tIns="49524" rIns="99048" bIns="49524" anchor="ctr">
            <a:spAutoFit/>
          </a:bodyPr>
          <a:lstStyle/>
          <a:p>
            <a:pPr algn="ctr"/>
            <a:endParaRPr lang="en-US"/>
          </a:p>
        </p:txBody>
      </p:sp>
      <p:sp>
        <p:nvSpPr>
          <p:cNvPr id="62467" name="Rectangle 5"/>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1437581" y="9793925"/>
            <a:ext cx="200095" cy="3770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048" tIns="49524" rIns="99048" bIns="49524" anchor="ctr">
            <a:spAutoFit/>
          </a:bodyPr>
          <a:lstStyle/>
          <a:p>
            <a:pPr algn="ctr"/>
            <a:endParaRPr lang="en-US"/>
          </a:p>
        </p:txBody>
      </p:sp>
      <p:sp>
        <p:nvSpPr>
          <p:cNvPr id="69635" name="Rectangle 6"/>
          <p:cNvSpPr>
            <a:spLocks noChangeArrowheads="1"/>
          </p:cNvSpPr>
          <p:nvPr/>
        </p:nvSpPr>
        <p:spPr bwMode="auto">
          <a:xfrm>
            <a:off x="1437581" y="9792287"/>
            <a:ext cx="200095" cy="3770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048" tIns="49524" rIns="99048" bIns="49524" anchor="ctr">
            <a:spAutoFit/>
          </a:bodyPr>
          <a:lstStyle/>
          <a:p>
            <a:pPr algn="ctr"/>
            <a:endParaRPr lang="en-US"/>
          </a:p>
        </p:txBody>
      </p:sp>
      <p:sp>
        <p:nvSpPr>
          <p:cNvPr id="69636" name="Rectangle 8"/>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Chapter Title"/>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atin typeface="Tahoma" pitchFamily="34" charset="0"/>
                <a:cs typeface="Arial" charset="0"/>
              </a:rPr>
              <a:t>Chapter 10, Generics</a:t>
            </a:r>
          </a:p>
        </p:txBody>
      </p:sp>
      <p:sp>
        <p:nvSpPr>
          <p:cNvPr id="67586" name="Page Number Right"/>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r>
              <a:rPr lang="en-US">
                <a:latin typeface="Tahoma" pitchFamily="34" charset="0"/>
                <a:cs typeface="Arial" charset="0"/>
              </a:rPr>
              <a:t>Page </a:t>
            </a:r>
            <a:fld id="{C829F25C-4835-4B23-939C-E18C34DB1DF9}" type="slidenum">
              <a:rPr lang="en-US">
                <a:latin typeface="Tahoma" pitchFamily="34" charset="0"/>
                <a:cs typeface="Arial" charset="0"/>
              </a:rPr>
              <a:pPr/>
              <a:t>183</a:t>
            </a:fld>
            <a:endParaRPr lang="en-US">
              <a:latin typeface="Tahoma" pitchFamily="34" charset="0"/>
              <a:cs typeface="Arial" charset="0"/>
            </a:endParaRPr>
          </a:p>
        </p:txBody>
      </p:sp>
      <p:sp>
        <p:nvSpPr>
          <p:cNvPr id="67587" name="Rectangle 22"/>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Tahoma" pitchFamily="34" charset="0"/>
                <a:cs typeface="Arial" charset="0"/>
              </a:rPr>
              <a:t>QACSHPL-2 v1.4</a:t>
            </a:r>
          </a:p>
        </p:txBody>
      </p:sp>
      <p:sp>
        <p:nvSpPr>
          <p:cNvPr id="67588" name="Rectangle 2"/>
          <p:cNvSpPr>
            <a:spLocks noGrp="1" noRot="1" noChangeAspect="1" noChangeArrowheads="1" noTextEdit="1"/>
          </p:cNvSpPr>
          <p:nvPr>
            <p:ph type="sldImg"/>
          </p:nvPr>
        </p:nvSpPr>
        <p:spPr bwMode="auto">
          <a:xfrm>
            <a:off x="714375" y="768350"/>
            <a:ext cx="5637213" cy="4027488"/>
          </a:xfrm>
          <a:noFill/>
          <a:ln>
            <a:solidFill>
              <a:srgbClr val="000000"/>
            </a:solidFill>
            <a:miter lim="800000"/>
            <a:headEnd/>
            <a:tailEn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Chapter Title"/>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atin typeface="Tahoma" pitchFamily="34" charset="0"/>
                <a:cs typeface="Arial" charset="0"/>
              </a:rPr>
              <a:t>Chapter 10, Generics</a:t>
            </a:r>
          </a:p>
        </p:txBody>
      </p:sp>
      <p:sp>
        <p:nvSpPr>
          <p:cNvPr id="70658" name="Page Number Right"/>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r>
              <a:rPr lang="en-US">
                <a:latin typeface="Tahoma" pitchFamily="34" charset="0"/>
                <a:cs typeface="Arial" charset="0"/>
              </a:rPr>
              <a:t>Page </a:t>
            </a:r>
            <a:fld id="{000E14BF-6467-4D1D-B187-D727803CF05B}" type="slidenum">
              <a:rPr lang="en-US">
                <a:latin typeface="Tahoma" pitchFamily="34" charset="0"/>
                <a:cs typeface="Arial" charset="0"/>
              </a:rPr>
              <a:pPr/>
              <a:t>185</a:t>
            </a:fld>
            <a:endParaRPr lang="en-US">
              <a:latin typeface="Tahoma" pitchFamily="34" charset="0"/>
              <a:cs typeface="Arial" charset="0"/>
            </a:endParaRPr>
          </a:p>
        </p:txBody>
      </p:sp>
      <p:sp>
        <p:nvSpPr>
          <p:cNvPr id="70659" name="Rectangle 22"/>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atin typeface="Tahoma" pitchFamily="34" charset="0"/>
                <a:cs typeface="Arial" charset="0"/>
              </a:rPr>
              <a:t>QACSHPL-2 v1.4</a:t>
            </a:r>
          </a:p>
        </p:txBody>
      </p:sp>
      <p:sp>
        <p:nvSpPr>
          <p:cNvPr id="70660" name="Rectangle 2"/>
          <p:cNvSpPr>
            <a:spLocks noGrp="1" noRot="1" noChangeAspect="1" noChangeArrowheads="1" noTextEdit="1"/>
          </p:cNvSpPr>
          <p:nvPr>
            <p:ph type="sldImg"/>
          </p:nvPr>
        </p:nvSpPr>
        <p:spPr bwMode="auto">
          <a:xfrm>
            <a:off x="714375" y="768350"/>
            <a:ext cx="5637213" cy="4027488"/>
          </a:xfrm>
          <a:noFill/>
          <a:ln>
            <a:solidFill>
              <a:srgbClr val="000000"/>
            </a:solidFill>
            <a:miter lim="800000"/>
            <a:headEnd/>
            <a:tailEn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231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9" name="Rectangle 3"/>
          <p:cNvSpPr>
            <a:spLocks noChangeArrowheads="1"/>
          </p:cNvSpPr>
          <p:nvPr/>
        </p:nvSpPr>
        <p:spPr bwMode="auto">
          <a:xfrm>
            <a:off x="1438623" y="9791585"/>
            <a:ext cx="196355" cy="37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196" tIns="48598" rIns="97196" bIns="48598" anchor="ctr">
            <a:spAutoFit/>
          </a:bodyPr>
          <a:lstStyle/>
          <a:p>
            <a:pPr algn="ctr"/>
            <a:endParaRPr lang="en-US"/>
          </a:p>
        </p:txBody>
      </p:sp>
      <p:sp>
        <p:nvSpPr>
          <p:cNvPr id="833541" name="Rectangle 5"/>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863600" y="768350"/>
            <a:ext cx="5372100" cy="3836988"/>
          </a:xfrm>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atin typeface="Segoe"/>
              </a:rPr>
              <a:t>LINQ is a major focus for querying data, wherever it might exist, in Orcas. </a:t>
            </a:r>
          </a:p>
          <a:p>
            <a:pPr eaLnBrk="1" hangingPunct="1"/>
            <a:endParaRPr lang="en-US">
              <a:latin typeface="Segoe"/>
            </a:endParaRPr>
          </a:p>
          <a:p>
            <a:pPr eaLnBrk="1" hangingPunct="1"/>
            <a:r>
              <a:rPr lang="en-US">
                <a:latin typeface="Segoe"/>
              </a:rPr>
              <a:t>LINQ is currently integrated directly into the native syntax for both C# and VB.Net in Orcas. Other languages may also support Language Integrated Query syntax in the future. </a:t>
            </a:r>
          </a:p>
          <a:p>
            <a:pPr eaLnBrk="1" hangingPunct="1"/>
            <a:endParaRPr lang="en-US">
              <a:latin typeface="Segoe"/>
            </a:endParaRPr>
          </a:p>
          <a:p>
            <a:pPr eaLnBrk="1" hangingPunct="1"/>
            <a:r>
              <a:rPr lang="en-US">
                <a:latin typeface="Segoe"/>
              </a:rPr>
              <a:t>There are many flavors of LINQ which we describe by the type of data it operates over. As you can see here, LINQ may operate over Objects, Entities, SQL, Datasets, and XML. The LINQ enabled ADO.NET family consists of LINQ to Entities, LINQ to SQL, and LINQ to Dataset. </a:t>
            </a:r>
          </a:p>
          <a:p>
            <a:pPr eaLnBrk="1" hangingPunct="1"/>
            <a:endParaRPr lang="en-US">
              <a:latin typeface="Segoe"/>
            </a:endParaRPr>
          </a:p>
          <a:p>
            <a:pPr eaLnBrk="1" hangingPunct="1"/>
            <a:r>
              <a:rPr lang="en-US">
                <a:latin typeface="Segoe"/>
              </a:rPr>
              <a:t>The important thing to remember is that the querying syntax used in LINQ is consistent regardless of the type of data you’re working with. </a:t>
            </a:r>
          </a:p>
          <a:p>
            <a:pPr eaLnBrk="1" hangingPunct="1"/>
            <a:endParaRPr lang="en-US">
              <a:latin typeface="Segoe"/>
            </a:endParaRPr>
          </a:p>
        </p:txBody>
      </p:sp>
      <p:sp>
        <p:nvSpPr>
          <p:cNvPr id="4" name="Slide Number Placeholder 3"/>
          <p:cNvSpPr>
            <a:spLocks noGrp="1"/>
          </p:cNvSpPr>
          <p:nvPr>
            <p:ph type="sldNum" sz="quarter" idx="5"/>
          </p:nvPr>
        </p:nvSpPr>
        <p:spPr/>
        <p:txBody>
          <a:bodyPr/>
          <a:lstStyle/>
          <a:p>
            <a:pPr>
              <a:defRPr/>
            </a:pPr>
            <a:fld id="{89AA64E3-6EDD-425B-A189-4C172DC9E3E0}" type="slidenum">
              <a:rPr lang="en-US" smtClean="0"/>
              <a:pPr>
                <a:defRPr/>
              </a:pPr>
              <a:t>318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340</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C8CF61-5ABE-4DFC-A555-B79910C97694}" type="slidenum">
              <a:rPr lang="en-US" smtClean="0"/>
              <a:pPr/>
              <a:t>341</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342</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ChangeArrowheads="1"/>
          </p:cNvSpPr>
          <p:nvPr/>
        </p:nvSpPr>
        <p:spPr bwMode="auto">
          <a:xfrm>
            <a:off x="1436752" y="9790651"/>
            <a:ext cx="200095"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048" tIns="49524" rIns="99048" bIns="49524" anchor="ctr">
            <a:spAutoFit/>
          </a:bodyPr>
          <a:lstStyle/>
          <a:p>
            <a:pPr algn="ctr"/>
            <a:endParaRPr lang="en-US"/>
          </a:p>
        </p:txBody>
      </p:sp>
      <p:sp>
        <p:nvSpPr>
          <p:cNvPr id="58371" name="Rectangle 5"/>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344</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346</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347</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348</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349</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350</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351</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352</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353</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88759" fontAlgn="base">
              <a:spcBef>
                <a:spcPct val="0"/>
              </a:spcBef>
              <a:spcAft>
                <a:spcPct val="0"/>
              </a:spcAft>
              <a:defRPr/>
            </a:pPr>
            <a:fld id="{900DA239-50B2-4766-8975-F71EEC30C40B}" type="slidenum">
              <a:rPr lang="en-US"/>
              <a:pPr defTabSz="988759" fontAlgn="base">
                <a:spcBef>
                  <a:spcPct val="0"/>
                </a:spcBef>
                <a:spcAft>
                  <a:spcPct val="0"/>
                </a:spcAft>
                <a:defRPr/>
              </a:pPr>
              <a:t>354</a:t>
            </a:fld>
            <a:endParaRPr lang="en-US"/>
          </a:p>
        </p:txBody>
      </p:sp>
      <p:sp>
        <p:nvSpPr>
          <p:cNvPr id="30722" name="Rectangle 2"/>
          <p:cNvSpPr>
            <a:spLocks noGrp="1" noRot="1" noChangeAspect="1" noChangeArrowheads="1" noTextEdit="1"/>
          </p:cNvSpPr>
          <p:nvPr>
            <p:ph type="sldImg"/>
          </p:nvPr>
        </p:nvSpPr>
        <p:spPr bwMode="auto">
          <a:xfrm>
            <a:off x="863600" y="768350"/>
            <a:ext cx="5372100" cy="3836988"/>
          </a:xfrm>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300" dirty="0">
                <a:latin typeface="Segoe"/>
              </a:rPr>
              <a:t>If it were all statically-typed, we would be fine…</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88759" fontAlgn="base">
              <a:spcBef>
                <a:spcPct val="0"/>
              </a:spcBef>
              <a:spcAft>
                <a:spcPct val="0"/>
              </a:spcAft>
            </a:pPr>
            <a:r>
              <a:rPr lang="en-US">
                <a:latin typeface="Segoe"/>
              </a:rPr>
              <a:t>© 2008 Microsoft Corporation. All rights reserved. Microsoft, Windows, Windows Vista and other product names are or may be registered trademarks and/or trademarks in the U.S. and/or other countries.</a:t>
            </a:r>
          </a:p>
          <a:p>
            <a:pPr defTabSz="988759" fontAlgn="base">
              <a:spcBef>
                <a:spcPct val="0"/>
              </a:spcBef>
              <a:spcAft>
                <a:spcPct val="0"/>
              </a:spcAft>
            </a:pPr>
            <a:r>
              <a:rPr lang="en-US">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atin typeface="Segoe"/>
              </a:rPr>
            </a:br>
            <a:r>
              <a:rPr lang="en-US">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88759" fontAlgn="base">
              <a:spcBef>
                <a:spcPct val="0"/>
              </a:spcBef>
              <a:spcAft>
                <a:spcPct val="0"/>
              </a:spcAft>
              <a:defRPr/>
            </a:pPr>
            <a:fld id="{4D093EF9-4CBF-4804-9B06-C2E1D7466A5E}" type="datetime1">
              <a:rPr lang="en-US"/>
              <a:pPr defTabSz="988759" fontAlgn="base">
                <a:spcBef>
                  <a:spcPct val="0"/>
                </a:spcBef>
                <a:spcAft>
                  <a:spcPct val="0"/>
                </a:spcAft>
                <a:defRPr/>
              </a:pPr>
              <a:t>5/16/2017</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88759" fontAlgn="base">
              <a:spcBef>
                <a:spcPct val="0"/>
              </a:spcBef>
              <a:spcAft>
                <a:spcPct val="0"/>
              </a:spcAft>
              <a:defRP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1436752" y="9790651"/>
            <a:ext cx="200095" cy="37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048" tIns="49524" rIns="99048" bIns="49524" anchor="ctr">
            <a:spAutoFit/>
          </a:bodyPr>
          <a:lstStyle/>
          <a:p>
            <a:pPr algn="ctr"/>
            <a:endParaRPr lang="en-US"/>
          </a:p>
        </p:txBody>
      </p:sp>
      <p:sp>
        <p:nvSpPr>
          <p:cNvPr id="59395" name="Rectangle 5"/>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355</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356</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357</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3600" y="768350"/>
            <a:ext cx="53721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358</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xfrm>
            <a:off x="863600" y="768350"/>
            <a:ext cx="5372100" cy="3836988"/>
          </a:xfr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601575" cy="900112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17830" tIns="58915" rIns="117830" bIns="58915" rtlCol="0" anchor="ctr"/>
          <a:lstStyle/>
          <a:p>
            <a:pPr algn="ctr" rtl="1" eaLnBrk="1" latinLnBrk="0" hangingPunct="1"/>
            <a:endParaRPr kumimoji="0" lang="en-US"/>
          </a:p>
        </p:txBody>
      </p:sp>
      <p:sp>
        <p:nvSpPr>
          <p:cNvPr id="29" name="Slide Number Placeholder 28"/>
          <p:cNvSpPr>
            <a:spLocks noGrp="1"/>
          </p:cNvSpPr>
          <p:nvPr>
            <p:ph type="sldNum" sz="quarter" idx="12"/>
          </p:nvPr>
        </p:nvSpPr>
        <p:spPr/>
        <p:txBody>
          <a:bodyPr lIns="0" tIns="0" rIns="0" bIns="0">
            <a:noAutofit/>
          </a:bodyPr>
          <a:lstStyle>
            <a:lvl1pPr rtl="1">
              <a:defRPr sz="1800">
                <a:solidFill>
                  <a:srgbClr val="FFFFFF"/>
                </a:solidFill>
              </a:defRPr>
            </a:lvl1pPr>
          </a:lstStyle>
          <a:p>
            <a:fld id="{BAEF35E1-E8B4-4707-9B15-F4E1B030959E}" type="slidenum">
              <a:rPr lang="en-US" smtClean="0"/>
              <a:pPr/>
              <a:t>‹#›</a:t>
            </a:fld>
            <a:endParaRPr lang="en-US"/>
          </a:p>
        </p:txBody>
      </p:sp>
      <p:sp useBgFill="1">
        <p:nvSpPr>
          <p:cNvPr id="25" name="Rounded Rectangle 24"/>
          <p:cNvSpPr/>
          <p:nvPr/>
        </p:nvSpPr>
        <p:spPr>
          <a:xfrm>
            <a:off x="545098" y="531121"/>
            <a:ext cx="11709851" cy="8345529"/>
          </a:xfrm>
          <a:prstGeom prst="roundRect">
            <a:avLst>
              <a:gd name="adj" fmla="val 4929"/>
            </a:avLst>
          </a:prstGeom>
          <a:ln w="6350" cap="sq" cmpd="sng" algn="ctr">
            <a:solidFill>
              <a:schemeClr val="accent1"/>
            </a:solidFill>
            <a:prstDash val="solid"/>
          </a:ln>
          <a:effectLst/>
        </p:spPr>
        <p:style>
          <a:lnRef idx="3">
            <a:schemeClr val="lt1"/>
          </a:lnRef>
          <a:fillRef idx="1001">
            <a:schemeClr val="lt1"/>
          </a:fillRef>
          <a:effectRef idx="1">
            <a:schemeClr val="accent1"/>
          </a:effectRef>
          <a:fontRef idx="minor">
            <a:schemeClr val="lt1"/>
          </a:fontRef>
        </p:style>
        <p:txBody>
          <a:bodyPr lIns="117830" tIns="58915" rIns="117830" bIns="58915" anchor="ctr"/>
          <a:lstStyle/>
          <a:p>
            <a:pPr algn="ctr" rtl="1" eaLnBrk="1" latinLnBrk="0" hangingPunct="1"/>
            <a:endParaRPr kumimoji="0" lang="en-US"/>
          </a:p>
        </p:txBody>
      </p:sp>
      <p:sp>
        <p:nvSpPr>
          <p:cNvPr id="27" name="Rounded Rectangle 26"/>
          <p:cNvSpPr/>
          <p:nvPr/>
        </p:nvSpPr>
        <p:spPr>
          <a:xfrm>
            <a:off x="247392" y="153079"/>
            <a:ext cx="3473260" cy="1039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a:endParaRPr lang="en-US"/>
          </a:p>
        </p:txBody>
      </p:sp>
      <p:sp>
        <p:nvSpPr>
          <p:cNvPr id="18" name="Slide Number Placeholder 22"/>
          <p:cNvSpPr txBox="1">
            <a:spLocks/>
          </p:cNvSpPr>
          <p:nvPr/>
        </p:nvSpPr>
        <p:spPr>
          <a:xfrm>
            <a:off x="247389" y="8151019"/>
            <a:ext cx="630079" cy="600075"/>
          </a:xfrm>
          <a:prstGeom prst="ellipse">
            <a:avLst/>
          </a:prstGeom>
          <a:solidFill>
            <a:schemeClr val="accent1"/>
          </a:solidFill>
        </p:spPr>
        <p:txBody>
          <a:bodyPr wrap="none" lIns="0" tIns="0" rIns="0" bIns="0" anchor="ctr" anchorCtr="1">
            <a:noAutofit/>
          </a:bodyPr>
          <a:lstStyle>
            <a:lvl1pPr algn="ctr" rtl="1" eaLnBrk="1" latinLnBrk="0" hangingPunct="1">
              <a:defRPr kumimoji="0" sz="1400">
                <a:solidFill>
                  <a:srgbClr val="FFFFFF"/>
                </a:solidFill>
                <a:latin typeface="+mj-lt"/>
                <a:ea typeface="+mj-ea"/>
                <a:cs typeface="+mj-cs"/>
              </a:defRPr>
            </a:lvl1pPr>
          </a:lstStyle>
          <a:p>
            <a:pPr marL="0" marR="0" lvl="0" indent="0" algn="ctr" defTabSz="1178296" rtl="1" eaLnBrk="1" fontAlgn="auto" latinLnBrk="0" hangingPunct="1">
              <a:lnSpc>
                <a:spcPct val="100000"/>
              </a:lnSpc>
              <a:spcBef>
                <a:spcPts val="0"/>
              </a:spcBef>
              <a:spcAft>
                <a:spcPts val="0"/>
              </a:spcAft>
              <a:buClrTx/>
              <a:buSzTx/>
              <a:buFontTx/>
              <a:buNone/>
              <a:tabLst/>
              <a:defRPr/>
            </a:pPr>
            <a:fld id="{354ABB73-D719-4F99-A61C-6F4A9E4E3C06}" type="slidenum">
              <a:rPr kumimoji="0" lang="en-US" sz="1800" b="0" i="0" u="none" strike="noStrike" kern="1200" cap="none" spc="0" normalizeH="0" baseline="0" noProof="0" smtClean="0">
                <a:ln>
                  <a:noFill/>
                </a:ln>
                <a:solidFill>
                  <a:srgbClr val="FFFFFF"/>
                </a:solidFill>
                <a:effectLst/>
                <a:uLnTx/>
                <a:uFillTx/>
                <a:latin typeface="+mj-lt"/>
                <a:ea typeface="+mj-ea"/>
                <a:cs typeface="+mj-cs"/>
              </a:rPr>
              <a:pPr marL="0" marR="0" lvl="0" indent="0" algn="ctr" defTabSz="1178296" rtl="1"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mj-lt"/>
              <a:ea typeface="+mj-ea"/>
              <a:cs typeface="+mj-cs"/>
            </a:endParaRPr>
          </a:p>
        </p:txBody>
      </p:sp>
      <p:sp>
        <p:nvSpPr>
          <p:cNvPr id="9" name="Subtitle 8"/>
          <p:cNvSpPr>
            <a:spLocks noGrp="1"/>
          </p:cNvSpPr>
          <p:nvPr>
            <p:ph type="subTitle" idx="1"/>
          </p:nvPr>
        </p:nvSpPr>
        <p:spPr>
          <a:xfrm>
            <a:off x="1785223" y="4200525"/>
            <a:ext cx="8821103" cy="2100263"/>
          </a:xfrm>
        </p:spPr>
        <p:txBody>
          <a:bodyPr/>
          <a:lstStyle>
            <a:lvl1pPr marL="0" indent="0" algn="ctr" rtl="1">
              <a:buNone/>
              <a:defRPr sz="3400">
                <a:solidFill>
                  <a:schemeClr val="tx2"/>
                </a:solidFill>
              </a:defRPr>
            </a:lvl1pPr>
            <a:lvl2pPr marL="589148" indent="0" algn="ctr">
              <a:buNone/>
            </a:lvl2pPr>
            <a:lvl3pPr marL="1178296" indent="0" algn="ctr">
              <a:buNone/>
            </a:lvl3pPr>
            <a:lvl4pPr marL="1767444" indent="0" algn="ctr">
              <a:buNone/>
            </a:lvl4pPr>
            <a:lvl5pPr marL="2356592" indent="0" algn="ctr">
              <a:buNone/>
            </a:lvl5pPr>
            <a:lvl6pPr marL="2945740" indent="0" algn="ctr">
              <a:buNone/>
            </a:lvl6pPr>
            <a:lvl7pPr marL="3534888" indent="0" algn="ctr">
              <a:buNone/>
            </a:lvl7pPr>
            <a:lvl8pPr marL="4124035" indent="0" algn="ctr">
              <a:buNone/>
            </a:lvl8pPr>
            <a:lvl9pPr marL="4713183" indent="0" algn="ctr">
              <a:buNone/>
            </a:lvl9pPr>
          </a:lstStyle>
          <a:p>
            <a:r>
              <a:rPr kumimoji="0" lang="en-US"/>
              <a:t>Click to edit Master subtitle style</a:t>
            </a:r>
          </a:p>
        </p:txBody>
      </p:sp>
      <p:sp>
        <p:nvSpPr>
          <p:cNvPr id="7" name="Rectangle 6"/>
          <p:cNvSpPr/>
          <p:nvPr/>
        </p:nvSpPr>
        <p:spPr>
          <a:xfrm>
            <a:off x="545098" y="1902212"/>
            <a:ext cx="11709851" cy="200464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17830" tIns="58915" rIns="117830" bIns="58915" anchor="ctr"/>
          <a:lstStyle/>
          <a:p>
            <a:pPr algn="ctr" rtl="1" eaLnBrk="1" latinLnBrk="0" hangingPunct="1"/>
            <a:endParaRPr kumimoji="0" lang="en-US"/>
          </a:p>
        </p:txBody>
      </p:sp>
      <p:sp>
        <p:nvSpPr>
          <p:cNvPr id="28" name="Date Placeholder 27"/>
          <p:cNvSpPr>
            <a:spLocks noGrp="1"/>
          </p:cNvSpPr>
          <p:nvPr>
            <p:ph type="dt" sz="half" idx="10"/>
          </p:nvPr>
        </p:nvSpPr>
        <p:spPr/>
        <p:txBody>
          <a:bodyPr/>
          <a:lstStyle>
            <a:lvl1pPr rtl="1">
              <a:defRPr/>
            </a:lvl1pPr>
          </a:lstStyle>
          <a:p>
            <a:endParaRPr lang="en-US" dirty="0"/>
          </a:p>
        </p:txBody>
      </p:sp>
      <p:sp>
        <p:nvSpPr>
          <p:cNvPr id="17" name="Footer Placeholder 16"/>
          <p:cNvSpPr>
            <a:spLocks noGrp="1"/>
          </p:cNvSpPr>
          <p:nvPr>
            <p:ph type="ftr" sz="quarter" idx="11"/>
          </p:nvPr>
        </p:nvSpPr>
        <p:spPr>
          <a:xfrm>
            <a:off x="1041279" y="8195523"/>
            <a:ext cx="6926115" cy="558012"/>
          </a:xfrm>
        </p:spPr>
        <p:txBody>
          <a:bodyPr/>
          <a:lstStyle>
            <a:lvl1pPr rtl="1">
              <a:defRPr/>
            </a:lvl1pPr>
          </a:lstStyle>
          <a:p>
            <a:r>
              <a:rPr lang="en-US"/>
              <a:t>©2011 by Pavel Yosifovich</a:t>
            </a:r>
            <a:endParaRPr lang="en-US" dirty="0"/>
          </a:p>
        </p:txBody>
      </p:sp>
      <p:sp>
        <p:nvSpPr>
          <p:cNvPr id="10" name="Rectangle 9"/>
          <p:cNvSpPr/>
          <p:nvPr/>
        </p:nvSpPr>
        <p:spPr>
          <a:xfrm>
            <a:off x="545098" y="1833195"/>
            <a:ext cx="11709851" cy="115584"/>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17830" tIns="58915" rIns="117830" bIns="58915" anchor="ctr"/>
          <a:lstStyle/>
          <a:p>
            <a:pPr algn="ctr" rtl="1" eaLnBrk="1" latinLnBrk="0" hangingPunct="1"/>
            <a:endParaRPr kumimoji="0" lang="en-US"/>
          </a:p>
        </p:txBody>
      </p:sp>
      <p:sp>
        <p:nvSpPr>
          <p:cNvPr id="11" name="Rectangle 10"/>
          <p:cNvSpPr/>
          <p:nvPr/>
        </p:nvSpPr>
        <p:spPr>
          <a:xfrm>
            <a:off x="545098" y="3906854"/>
            <a:ext cx="11709851" cy="12115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17830" tIns="58915" rIns="117830" bIns="58915" anchor="ctr"/>
          <a:lstStyle/>
          <a:p>
            <a:pPr algn="ctr" rtl="1" eaLnBrk="1" latinLnBrk="0" hangingPunct="1"/>
            <a:endParaRPr kumimoji="0" lang="en-US"/>
          </a:p>
        </p:txBody>
      </p:sp>
      <p:sp>
        <p:nvSpPr>
          <p:cNvPr id="8" name="Title 7"/>
          <p:cNvSpPr>
            <a:spLocks noGrp="1"/>
          </p:cNvSpPr>
          <p:nvPr>
            <p:ph type="ctrTitle"/>
          </p:nvPr>
        </p:nvSpPr>
        <p:spPr>
          <a:xfrm>
            <a:off x="630079" y="1976535"/>
            <a:ext cx="11341418" cy="1929408"/>
          </a:xfrm>
        </p:spPr>
        <p:txBody>
          <a:bodyPr anchor="ctr"/>
          <a:lstStyle>
            <a:lvl1pPr algn="ctr" rtl="1">
              <a:defRPr lang="en-US" dirty="0">
                <a:solidFill>
                  <a:srgbClr val="FFFFFF"/>
                </a:solidFill>
              </a:defRPr>
            </a:lvl1pPr>
          </a:lstStyle>
          <a:p>
            <a:r>
              <a:rPr kumimoji="0" lang="en-US"/>
              <a:t>Click to edit Master title style</a:t>
            </a:r>
            <a:endParaRPr kumimoji="0" lang="en-US" dirty="0"/>
          </a:p>
        </p:txBody>
      </p:sp>
      <p:pic>
        <p:nvPicPr>
          <p:cNvPr id="15" name="Picture 2" descr="C:\Users\zinab\Desktop\logo_new_slogan_E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054" y="342103"/>
            <a:ext cx="2994126" cy="700553"/>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3570446" y="-23864"/>
            <a:ext cx="8506063" cy="1424039"/>
          </a:xfrm>
        </p:spPr>
        <p:txBody>
          <a:bodyPr>
            <a:normAutofit/>
          </a:bodyPr>
          <a:lstStyle>
            <a:lvl1pPr algn="ctr">
              <a:defRPr sz="4600"/>
            </a:lvl1pPr>
          </a:lstStyle>
          <a:p>
            <a:r>
              <a:rPr kumimoji="0"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©2011 by Pavel Yosifovich</a:t>
            </a:r>
            <a:endParaRPr lang="en-US" dirty="0"/>
          </a:p>
        </p:txBody>
      </p:sp>
      <p:sp>
        <p:nvSpPr>
          <p:cNvPr id="6" name="Slide Number Placeholder 5"/>
          <p:cNvSpPr>
            <a:spLocks noGrp="1"/>
          </p:cNvSpPr>
          <p:nvPr>
            <p:ph type="sldNum" sz="quarter" idx="12"/>
          </p:nvPr>
        </p:nvSpPr>
        <p:spPr>
          <a:xfrm>
            <a:off x="247389" y="8091962"/>
            <a:ext cx="630079" cy="600075"/>
          </a:xfrm>
        </p:spPr>
        <p:txBody>
          <a:bodyPr/>
          <a:lstStyle/>
          <a:p>
            <a:fld id="{BAEF35E1-E8B4-4707-9B15-F4E1B030959E}" type="slidenum">
              <a:rPr lang="en-US" smtClean="0"/>
              <a:pPr/>
              <a:t>‹#›</a:t>
            </a:fld>
            <a:endParaRPr lang="en-US"/>
          </a:p>
        </p:txBody>
      </p:sp>
      <p:sp>
        <p:nvSpPr>
          <p:cNvPr id="8" name="Content Placeholder 7"/>
          <p:cNvSpPr>
            <a:spLocks noGrp="1"/>
          </p:cNvSpPr>
          <p:nvPr>
            <p:ph sz="quarter" idx="1"/>
          </p:nvPr>
        </p:nvSpPr>
        <p:spPr>
          <a:xfrm>
            <a:off x="644334" y="2137800"/>
            <a:ext cx="11312907" cy="5763188"/>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Slide Number Placeholder 22"/>
          <p:cNvSpPr txBox="1">
            <a:spLocks/>
          </p:cNvSpPr>
          <p:nvPr/>
        </p:nvSpPr>
        <p:spPr>
          <a:xfrm>
            <a:off x="247389" y="8127415"/>
            <a:ext cx="630079" cy="600075"/>
          </a:xfrm>
          <a:prstGeom prst="ellipse">
            <a:avLst/>
          </a:prstGeom>
          <a:solidFill>
            <a:schemeClr val="accent1"/>
          </a:solidFill>
        </p:spPr>
        <p:txBody>
          <a:bodyPr wrap="none" lIns="0" tIns="0" rIns="0" bIns="0" anchor="ctr" anchorCtr="1">
            <a:noAutofit/>
          </a:bodyPr>
          <a:lstStyle>
            <a:lvl1pPr algn="ctr" rtl="1" eaLnBrk="1" latinLnBrk="0" hangingPunct="1">
              <a:defRPr kumimoji="0" sz="1400">
                <a:solidFill>
                  <a:srgbClr val="FFFFFF"/>
                </a:solidFill>
                <a:latin typeface="+mj-lt"/>
                <a:ea typeface="+mj-ea"/>
                <a:cs typeface="+mj-cs"/>
              </a:defRPr>
            </a:lvl1pPr>
          </a:lstStyle>
          <a:p>
            <a:pPr marL="0" marR="0" lvl="0" indent="0" algn="ctr" defTabSz="1178296" rtl="1" eaLnBrk="1" fontAlgn="auto" latinLnBrk="0" hangingPunct="1">
              <a:lnSpc>
                <a:spcPct val="100000"/>
              </a:lnSpc>
              <a:spcBef>
                <a:spcPts val="0"/>
              </a:spcBef>
              <a:spcAft>
                <a:spcPts val="0"/>
              </a:spcAft>
              <a:buClrTx/>
              <a:buSzTx/>
              <a:buFontTx/>
              <a:buNone/>
              <a:tabLst/>
              <a:defRPr/>
            </a:pPr>
            <a:fld id="{354ABB73-D719-4F99-A61C-6F4A9E4E3C06}" type="slidenum">
              <a:rPr kumimoji="0" lang="en-US" sz="1800" b="0" i="0" u="none" strike="noStrike" kern="1200" cap="none" spc="0" normalizeH="0" baseline="0" noProof="0" smtClean="0">
                <a:ln>
                  <a:noFill/>
                </a:ln>
                <a:solidFill>
                  <a:srgbClr val="FFFFFF"/>
                </a:solidFill>
                <a:effectLst/>
                <a:uLnTx/>
                <a:uFillTx/>
                <a:latin typeface="+mj-lt"/>
                <a:ea typeface="+mj-ea"/>
                <a:cs typeface="+mj-cs"/>
              </a:rPr>
              <a:pPr marL="0" marR="0" lvl="0" indent="0" algn="ctr" defTabSz="1178296" rtl="1"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601575" cy="900112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17830" tIns="58915" rIns="117830" bIns="58915" rtlCol="0" anchor="ctr"/>
          <a:lstStyle/>
          <a:p>
            <a:pPr algn="ctr" eaLnBrk="1" latinLnBrk="0" hangingPunct="1"/>
            <a:endParaRPr kumimoji="0" lang="en-US"/>
          </a:p>
        </p:txBody>
      </p:sp>
      <p:sp useBgFill="1">
        <p:nvSpPr>
          <p:cNvPr id="12" name="Rounded Rectangle 11"/>
          <p:cNvSpPr/>
          <p:nvPr/>
        </p:nvSpPr>
        <p:spPr>
          <a:xfrm>
            <a:off x="545098" y="531121"/>
            <a:ext cx="11709851" cy="8345529"/>
          </a:xfrm>
          <a:prstGeom prst="roundRect">
            <a:avLst>
              <a:gd name="adj" fmla="val 4929"/>
            </a:avLst>
          </a:prstGeom>
          <a:ln w="6350" cap="sq" cmpd="sng" algn="ctr">
            <a:solidFill>
              <a:schemeClr val="accent1"/>
            </a:solidFill>
            <a:prstDash val="solid"/>
          </a:ln>
          <a:effectLst/>
        </p:spPr>
        <p:style>
          <a:lnRef idx="3">
            <a:schemeClr val="lt1"/>
          </a:lnRef>
          <a:fillRef idx="1001">
            <a:schemeClr val="lt1"/>
          </a:fillRef>
          <a:effectRef idx="1">
            <a:schemeClr val="accent1"/>
          </a:effectRef>
          <a:fontRef idx="minor">
            <a:schemeClr val="lt1"/>
          </a:fontRef>
        </p:style>
        <p:txBody>
          <a:bodyPr lIns="117830" tIns="58915" rIns="117830" bIns="58915" anchor="ctr"/>
          <a:lstStyle/>
          <a:p>
            <a:pPr algn="ctr" rtl="1" eaLnBrk="1" latinLnBrk="0" hangingPunct="1"/>
            <a:endParaRPr kumimoji="0" lang="en-US"/>
          </a:p>
        </p:txBody>
      </p:sp>
      <p:sp>
        <p:nvSpPr>
          <p:cNvPr id="13" name="Rounded Rectangle 12"/>
          <p:cNvSpPr/>
          <p:nvPr/>
        </p:nvSpPr>
        <p:spPr>
          <a:xfrm>
            <a:off x="247392" y="153079"/>
            <a:ext cx="3473260" cy="1039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a:endParaRPr lang="en-US"/>
          </a:p>
        </p:txBody>
      </p:sp>
      <p:sp>
        <p:nvSpPr>
          <p:cNvPr id="5" name="Footer Placeholder 4"/>
          <p:cNvSpPr>
            <a:spLocks noGrp="1"/>
          </p:cNvSpPr>
          <p:nvPr>
            <p:ph type="ftr" sz="quarter" idx="11"/>
          </p:nvPr>
        </p:nvSpPr>
        <p:spPr>
          <a:xfrm>
            <a:off x="1102638" y="8101013"/>
            <a:ext cx="5513189" cy="600075"/>
          </a:xfrm>
        </p:spPr>
        <p:txBody>
          <a:bodyPr/>
          <a:lstStyle/>
          <a:p>
            <a:r>
              <a:rPr lang="en-US"/>
              <a:t>©2011 by Pavel Yosifovich</a:t>
            </a:r>
            <a:endParaRPr lang="en-US" dirty="0"/>
          </a:p>
        </p:txBody>
      </p:sp>
      <p:sp>
        <p:nvSpPr>
          <p:cNvPr id="7" name="Rectangle 6"/>
          <p:cNvSpPr/>
          <p:nvPr/>
        </p:nvSpPr>
        <p:spPr>
          <a:xfrm flipV="1">
            <a:off x="546566" y="2993610"/>
            <a:ext cx="11708415" cy="245994"/>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17830" tIns="58915" rIns="117830" bIns="58915" anchor="ctr"/>
          <a:lstStyle/>
          <a:p>
            <a:pPr algn="ctr" eaLnBrk="1" latinLnBrk="0" hangingPunct="1"/>
            <a:endParaRPr kumimoji="0" lang="en-US"/>
          </a:p>
        </p:txBody>
      </p:sp>
      <p:sp>
        <p:nvSpPr>
          <p:cNvPr id="8" name="Rectangle 7"/>
          <p:cNvSpPr/>
          <p:nvPr/>
        </p:nvSpPr>
        <p:spPr>
          <a:xfrm>
            <a:off x="546213" y="3010199"/>
            <a:ext cx="11708761" cy="122994"/>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17830" tIns="58915" rIns="117830" bIns="58915" anchor="ctr"/>
          <a:lstStyle/>
          <a:p>
            <a:pPr algn="ctr" eaLnBrk="1" latinLnBrk="0" hangingPunct="1"/>
            <a:endParaRPr kumimoji="0" lang="en-US"/>
          </a:p>
        </p:txBody>
      </p:sp>
      <p:sp>
        <p:nvSpPr>
          <p:cNvPr id="9" name="Rectangle 8"/>
          <p:cNvSpPr/>
          <p:nvPr/>
        </p:nvSpPr>
        <p:spPr>
          <a:xfrm>
            <a:off x="545097" y="3177416"/>
            <a:ext cx="11709853" cy="12299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17830" tIns="58915" rIns="117830" bIns="58915" anchor="ctr"/>
          <a:lstStyle/>
          <a:p>
            <a:pPr algn="ctr" eaLnBrk="1" latinLnBrk="0" hangingPunct="1"/>
            <a:endParaRPr kumimoji="0" lang="en-US"/>
          </a:p>
        </p:txBody>
      </p:sp>
      <p:sp>
        <p:nvSpPr>
          <p:cNvPr id="6" name="Slide Number Placeholder 5"/>
          <p:cNvSpPr>
            <a:spLocks noGrp="1"/>
          </p:cNvSpPr>
          <p:nvPr>
            <p:ph type="sldNum" sz="quarter" idx="12"/>
          </p:nvPr>
        </p:nvSpPr>
        <p:spPr>
          <a:xfrm>
            <a:off x="247389" y="8149019"/>
            <a:ext cx="630079" cy="600075"/>
          </a:xfrm>
        </p:spPr>
        <p:txBody>
          <a:bodyPr/>
          <a:lstStyle/>
          <a:p>
            <a:fld id="{BAEF35E1-E8B4-4707-9B15-F4E1B030959E}" type="slidenum">
              <a:rPr lang="en-US" smtClean="0"/>
              <a:pPr/>
              <a:t>‹#›</a:t>
            </a:fld>
            <a:endParaRPr lang="en-US"/>
          </a:p>
        </p:txBody>
      </p:sp>
      <p:sp>
        <p:nvSpPr>
          <p:cNvPr id="2" name="Title 1"/>
          <p:cNvSpPr>
            <a:spLocks noGrp="1"/>
          </p:cNvSpPr>
          <p:nvPr>
            <p:ph type="title"/>
          </p:nvPr>
        </p:nvSpPr>
        <p:spPr>
          <a:xfrm>
            <a:off x="995438" y="1250158"/>
            <a:ext cx="10711339" cy="1787723"/>
          </a:xfrm>
        </p:spPr>
        <p:txBody>
          <a:bodyPr anchor="b" anchorCtr="0"/>
          <a:lstStyle>
            <a:lvl1pPr algn="l">
              <a:buNone/>
              <a:defRPr sz="5200" b="0" cap="none"/>
            </a:lvl1pPr>
          </a:lstStyle>
          <a:p>
            <a:r>
              <a:rPr kumimoji="0" lang="en-US"/>
              <a:t>Click to edit Master title style</a:t>
            </a:r>
          </a:p>
        </p:txBody>
      </p:sp>
      <p:sp>
        <p:nvSpPr>
          <p:cNvPr id="3" name="Text Placeholder 2"/>
          <p:cNvSpPr>
            <a:spLocks noGrp="1"/>
          </p:cNvSpPr>
          <p:nvPr>
            <p:ph type="body" idx="1"/>
          </p:nvPr>
        </p:nvSpPr>
        <p:spPr>
          <a:xfrm>
            <a:off x="995438" y="3344169"/>
            <a:ext cx="10711339" cy="1756469"/>
          </a:xfrm>
        </p:spPr>
        <p:txBody>
          <a:bodyPr anchor="t" anchorCtr="0"/>
          <a:lstStyle>
            <a:lvl1pPr marL="0" indent="0">
              <a:buNone/>
              <a:defRPr sz="3100">
                <a:solidFill>
                  <a:schemeClr val="tx1">
                    <a:tint val="75000"/>
                  </a:schemeClr>
                </a:solidFill>
              </a:defRPr>
            </a:lvl1pPr>
            <a:lvl2pPr>
              <a:buNone/>
              <a:defRPr sz="2300">
                <a:solidFill>
                  <a:schemeClr val="tx1">
                    <a:tint val="75000"/>
                  </a:schemeClr>
                </a:solidFill>
              </a:defRPr>
            </a:lvl2pPr>
            <a:lvl3pPr>
              <a:buNone/>
              <a:defRPr sz="2100">
                <a:solidFill>
                  <a:schemeClr val="tx1">
                    <a:tint val="75000"/>
                  </a:schemeClr>
                </a:solidFill>
              </a:defRPr>
            </a:lvl3pPr>
            <a:lvl4pPr>
              <a:buNone/>
              <a:defRPr sz="1800">
                <a:solidFill>
                  <a:schemeClr val="tx1">
                    <a:tint val="75000"/>
                  </a:schemeClr>
                </a:solidFill>
              </a:defRPr>
            </a:lvl4pPr>
            <a:lvl5pPr>
              <a:buNone/>
              <a:defRPr sz="18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pic>
        <p:nvPicPr>
          <p:cNvPr id="15" name="Picture 2" descr="C:\Users\zinab\Desktop\logo_new_slogan_E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054" y="342103"/>
            <a:ext cx="2994126" cy="700553"/>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שני תכנים">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©2011 by Pavel Yosifovich</a:t>
            </a:r>
            <a:endParaRPr lang="en-US" dirty="0"/>
          </a:p>
        </p:txBody>
      </p:sp>
      <p:sp>
        <p:nvSpPr>
          <p:cNvPr id="7" name="Slide Number Placeholder 6"/>
          <p:cNvSpPr>
            <a:spLocks noGrp="1"/>
          </p:cNvSpPr>
          <p:nvPr>
            <p:ph type="sldNum" sz="quarter" idx="12"/>
          </p:nvPr>
        </p:nvSpPr>
        <p:spPr/>
        <p:txBody>
          <a:bodyPr/>
          <a:lstStyle/>
          <a:p>
            <a:fld id="{BAEF35E1-E8B4-4707-9B15-F4E1B030959E}" type="slidenum">
              <a:rPr lang="en-US" smtClean="0"/>
              <a:pPr/>
              <a:t>‹#›</a:t>
            </a:fld>
            <a:endParaRPr lang="en-US"/>
          </a:p>
        </p:txBody>
      </p:sp>
      <p:sp>
        <p:nvSpPr>
          <p:cNvPr id="9" name="Content Placeholder 8"/>
          <p:cNvSpPr>
            <a:spLocks noGrp="1"/>
          </p:cNvSpPr>
          <p:nvPr>
            <p:ph sz="quarter" idx="1"/>
          </p:nvPr>
        </p:nvSpPr>
        <p:spPr>
          <a:xfrm>
            <a:off x="1260157" y="1900238"/>
            <a:ext cx="5166646" cy="60007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799600" y="1900238"/>
            <a:ext cx="5166646" cy="60007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570446" y="-23864"/>
            <a:ext cx="8506063" cy="1424039"/>
          </a:xfrm>
        </p:spPr>
        <p:txBody>
          <a:bodyPr>
            <a:normAutofit/>
          </a:bodyPr>
          <a:lstStyle>
            <a:lvl1pPr algn="ctr">
              <a:defRPr sz="4600"/>
            </a:lvl1pPr>
          </a:lstStyle>
          <a:p>
            <a:r>
              <a:rPr kumimoji="0"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60158" y="1900238"/>
            <a:ext cx="5145643" cy="1000125"/>
          </a:xfrm>
          <a:noFill/>
          <a:ln w="12700" cap="sq" cmpd="sng" algn="ctr">
            <a:noFill/>
            <a:prstDash val="solid"/>
          </a:ln>
        </p:spPr>
        <p:txBody>
          <a:bodyPr lIns="117830" anchor="b" anchorCtr="0">
            <a:noAutofit/>
          </a:bodyPr>
          <a:lstStyle>
            <a:lvl1pPr marL="0" indent="0">
              <a:buNone/>
              <a:defRPr sz="3100" b="1">
                <a:solidFill>
                  <a:schemeClr val="accent1"/>
                </a:solidFill>
                <a:latin typeface="+mj-lt"/>
                <a:ea typeface="+mj-ea"/>
                <a:cs typeface="+mj-cs"/>
              </a:defRPr>
            </a:lvl1pPr>
            <a:lvl2pPr>
              <a:buNone/>
              <a:defRPr sz="2600" b="1"/>
            </a:lvl2pPr>
            <a:lvl3pPr>
              <a:buNone/>
              <a:defRPr sz="2300" b="1"/>
            </a:lvl3pPr>
            <a:lvl4pPr>
              <a:buNone/>
              <a:defRPr sz="2100" b="1"/>
            </a:lvl4pPr>
            <a:lvl5pPr>
              <a:buNone/>
              <a:defRPr sz="21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825853" y="1900238"/>
            <a:ext cx="5145643" cy="1000125"/>
          </a:xfrm>
          <a:noFill/>
          <a:ln w="12700" cap="sq" cmpd="sng" algn="ctr">
            <a:noFill/>
            <a:prstDash val="solid"/>
          </a:ln>
        </p:spPr>
        <p:txBody>
          <a:bodyPr lIns="117830" anchor="b" anchorCtr="0">
            <a:noAutofit/>
          </a:bodyPr>
          <a:lstStyle>
            <a:lvl1pPr marL="0" indent="0">
              <a:buNone/>
              <a:defRPr sz="3100" b="1">
                <a:solidFill>
                  <a:schemeClr val="accent1"/>
                </a:solidFill>
                <a:latin typeface="+mj-lt"/>
                <a:ea typeface="+mj-ea"/>
                <a:cs typeface="+mj-cs"/>
              </a:defRPr>
            </a:lvl1pPr>
            <a:lvl2pPr>
              <a:buNone/>
              <a:defRPr sz="2600" b="1"/>
            </a:lvl2pPr>
            <a:lvl3pPr>
              <a:buNone/>
              <a:defRPr sz="2300" b="1"/>
            </a:lvl3pPr>
            <a:lvl4pPr>
              <a:buNone/>
              <a:defRPr sz="2100" b="1"/>
            </a:lvl4pPr>
            <a:lvl5pPr>
              <a:buNone/>
              <a:defRPr sz="21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©2011 by Pavel Yosifovich</a:t>
            </a:r>
            <a:endParaRPr lang="en-US" dirty="0"/>
          </a:p>
        </p:txBody>
      </p:sp>
      <p:sp>
        <p:nvSpPr>
          <p:cNvPr id="9" name="Slide Number Placeholder 8"/>
          <p:cNvSpPr>
            <a:spLocks noGrp="1"/>
          </p:cNvSpPr>
          <p:nvPr>
            <p:ph type="sldNum" sz="quarter" idx="12"/>
          </p:nvPr>
        </p:nvSpPr>
        <p:spPr/>
        <p:txBody>
          <a:bodyPr/>
          <a:lstStyle/>
          <a:p>
            <a:fld id="{BAEF35E1-E8B4-4707-9B15-F4E1B030959E}" type="slidenum">
              <a:rPr lang="en-US" smtClean="0"/>
              <a:pPr/>
              <a:t>‹#›</a:t>
            </a:fld>
            <a:endParaRPr lang="en-US"/>
          </a:p>
        </p:txBody>
      </p:sp>
      <p:sp>
        <p:nvSpPr>
          <p:cNvPr id="11" name="Content Placeholder 10"/>
          <p:cNvSpPr>
            <a:spLocks noGrp="1"/>
          </p:cNvSpPr>
          <p:nvPr>
            <p:ph sz="half" idx="2"/>
          </p:nvPr>
        </p:nvSpPr>
        <p:spPr>
          <a:xfrm>
            <a:off x="1260158" y="2950369"/>
            <a:ext cx="5145643" cy="5100638"/>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825853" y="2950369"/>
            <a:ext cx="5145643" cy="5100638"/>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itle 1"/>
          <p:cNvSpPr>
            <a:spLocks noGrp="1"/>
          </p:cNvSpPr>
          <p:nvPr>
            <p:ph type="title"/>
          </p:nvPr>
        </p:nvSpPr>
        <p:spPr>
          <a:xfrm>
            <a:off x="3570446" y="-23864"/>
            <a:ext cx="8506063" cy="1424039"/>
          </a:xfrm>
        </p:spPr>
        <p:txBody>
          <a:bodyPr>
            <a:normAutofit/>
          </a:bodyPr>
          <a:lstStyle>
            <a:lvl1pPr algn="ctr">
              <a:defRPr sz="4600"/>
            </a:lvl1pPr>
          </a:lstStyle>
          <a:p>
            <a:r>
              <a:rPr kumimoji="0"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©2011 by Pavel Yosifovich</a:t>
            </a:r>
            <a:endParaRPr lang="en-US" dirty="0"/>
          </a:p>
        </p:txBody>
      </p:sp>
      <p:sp>
        <p:nvSpPr>
          <p:cNvPr id="5" name="Slide Number Placeholder 4"/>
          <p:cNvSpPr>
            <a:spLocks noGrp="1"/>
          </p:cNvSpPr>
          <p:nvPr>
            <p:ph type="sldNum" sz="quarter" idx="12"/>
          </p:nvPr>
        </p:nvSpPr>
        <p:spPr/>
        <p:txBody>
          <a:bodyPr/>
          <a:lstStyle/>
          <a:p>
            <a:fld id="{BAEF35E1-E8B4-4707-9B15-F4E1B030959E}" type="slidenum">
              <a:rPr lang="en-US" smtClean="0"/>
              <a:pPr/>
              <a:t>‹#›</a:t>
            </a:fld>
            <a:endParaRPr lang="en-US"/>
          </a:p>
        </p:txBody>
      </p:sp>
      <p:sp>
        <p:nvSpPr>
          <p:cNvPr id="7" name="Title 1"/>
          <p:cNvSpPr>
            <a:spLocks noGrp="1"/>
          </p:cNvSpPr>
          <p:nvPr>
            <p:ph type="title"/>
          </p:nvPr>
        </p:nvSpPr>
        <p:spPr>
          <a:xfrm>
            <a:off x="3570446" y="-23864"/>
            <a:ext cx="8506063" cy="1424039"/>
          </a:xfrm>
        </p:spPr>
        <p:txBody>
          <a:bodyPr>
            <a:normAutofit/>
          </a:bodyPr>
          <a:lstStyle>
            <a:lvl1pPr algn="ctr">
              <a:defRPr sz="4600"/>
            </a:lvl1pPr>
          </a:lstStyle>
          <a:p>
            <a:r>
              <a:rPr kumimoji="0"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©2011 by Pavel Yosifovich</a:t>
            </a:r>
            <a:endParaRPr lang="en-US" dirty="0"/>
          </a:p>
        </p:txBody>
      </p:sp>
      <p:sp>
        <p:nvSpPr>
          <p:cNvPr id="4" name="Slide Number Placeholder 3"/>
          <p:cNvSpPr>
            <a:spLocks noGrp="1"/>
          </p:cNvSpPr>
          <p:nvPr>
            <p:ph type="sldNum" sz="quarter" idx="12"/>
          </p:nvPr>
        </p:nvSpPr>
        <p:spPr/>
        <p:txBody>
          <a:bodyPr/>
          <a:lstStyle/>
          <a:p>
            <a:fld id="{BAEF35E1-E8B4-4707-9B15-F4E1B03095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כותרת, פריט אוסף תמונות וטקסט">
    <p:spTree>
      <p:nvGrpSpPr>
        <p:cNvPr id="1" name=""/>
        <p:cNvGrpSpPr/>
        <p:nvPr/>
      </p:nvGrpSpPr>
      <p:grpSpPr>
        <a:xfrm>
          <a:off x="0" y="0"/>
          <a:ext cx="0" cy="0"/>
          <a:chOff x="0" y="0"/>
          <a:chExt cx="0" cy="0"/>
        </a:xfrm>
      </p:grpSpPr>
      <p:sp>
        <p:nvSpPr>
          <p:cNvPr id="3" name="מציין מיקום טקסט 2"/>
          <p:cNvSpPr>
            <a:spLocks noGrp="1"/>
          </p:cNvSpPr>
          <p:nvPr>
            <p:ph type="body" sz="half" idx="1"/>
          </p:nvPr>
        </p:nvSpPr>
        <p:spPr>
          <a:xfrm>
            <a:off x="544757" y="2231532"/>
            <a:ext cx="5403800" cy="56715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מציין מיקום של אוסף תמונות 3"/>
          <p:cNvSpPr>
            <a:spLocks noGrp="1"/>
          </p:cNvSpPr>
          <p:nvPr>
            <p:ph type="clipArt" sz="half" idx="2"/>
          </p:nvPr>
        </p:nvSpPr>
        <p:spPr>
          <a:xfrm>
            <a:off x="6158583" y="2231532"/>
            <a:ext cx="5405988" cy="5671542"/>
          </a:xfrm>
        </p:spPr>
        <p:txBody>
          <a:bodyPr/>
          <a:lstStyle/>
          <a:p>
            <a:r>
              <a:rPr lang="en-US"/>
              <a:t>Click icon to add clip art</a:t>
            </a:r>
            <a:endParaRPr lang="he-IL"/>
          </a:p>
        </p:txBody>
      </p:sp>
      <p:sp>
        <p:nvSpPr>
          <p:cNvPr id="5" name="מציין מיקום של מספר שקופית 4"/>
          <p:cNvSpPr>
            <a:spLocks noGrp="1"/>
          </p:cNvSpPr>
          <p:nvPr>
            <p:ph type="sldNum" sz="quarter" idx="10"/>
          </p:nvPr>
        </p:nvSpPr>
        <p:spPr>
          <a:xfrm>
            <a:off x="0" y="8401050"/>
            <a:ext cx="1785223" cy="600075"/>
          </a:xfrm>
          <a:prstGeom prst="rect">
            <a:avLst/>
          </a:prstGeom>
        </p:spPr>
        <p:txBody>
          <a:bodyPr/>
          <a:lstStyle>
            <a:lvl1pPr>
              <a:defRPr/>
            </a:lvl1pPr>
          </a:lstStyle>
          <a:p>
            <a:fld id="{BAEF35E1-E8B4-4707-9B15-F4E1B030959E}" type="slidenum">
              <a:rPr lang="en-US" smtClean="0"/>
              <a:pPr/>
              <a:t>‹#›</a:t>
            </a:fld>
            <a:endParaRPr lang="en-US"/>
          </a:p>
        </p:txBody>
      </p:sp>
      <p:sp>
        <p:nvSpPr>
          <p:cNvPr id="7" name="Title 1"/>
          <p:cNvSpPr>
            <a:spLocks noGrp="1"/>
          </p:cNvSpPr>
          <p:nvPr>
            <p:ph type="title"/>
          </p:nvPr>
        </p:nvSpPr>
        <p:spPr>
          <a:xfrm>
            <a:off x="3570446" y="-23864"/>
            <a:ext cx="8506063" cy="1424039"/>
          </a:xfrm>
        </p:spPr>
        <p:txBody>
          <a:bodyPr>
            <a:normAutofit/>
          </a:bodyPr>
          <a:lstStyle>
            <a:lvl1pPr algn="ctr">
              <a:defRPr sz="4600"/>
            </a:lvl1pPr>
          </a:lstStyle>
          <a:p>
            <a:r>
              <a:rPr kumimoji="0" lang="en-US"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630079" y="1707311"/>
            <a:ext cx="11551444" cy="69937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1"/>
          </p:nvPr>
        </p:nvSpPr>
        <p:spPr>
          <a:xfrm>
            <a:off x="4305538" y="8463331"/>
            <a:ext cx="3990499" cy="479227"/>
          </a:xfrm>
        </p:spPr>
        <p:txBody>
          <a:bodyPr/>
          <a:lstStyle/>
          <a:p>
            <a:r>
              <a:rPr lang="en-GB"/>
              <a:t>©2011 by Pavel Yosifovich</a:t>
            </a:r>
          </a:p>
        </p:txBody>
      </p:sp>
      <p:sp>
        <p:nvSpPr>
          <p:cNvPr id="8" name="Title 1"/>
          <p:cNvSpPr>
            <a:spLocks noGrp="1"/>
          </p:cNvSpPr>
          <p:nvPr>
            <p:ph type="title"/>
          </p:nvPr>
        </p:nvSpPr>
        <p:spPr>
          <a:xfrm>
            <a:off x="3675459" y="-100013"/>
            <a:ext cx="8506063" cy="1424039"/>
          </a:xfrm>
        </p:spPr>
        <p:txBody>
          <a:bodyPr>
            <a:normAutofit/>
          </a:bodyPr>
          <a:lstStyle>
            <a:lvl1pPr algn="ctr">
              <a:defRPr sz="4600"/>
            </a:lvl1pPr>
          </a:lstStyle>
          <a:p>
            <a:r>
              <a:rPr kumimoji="0" lang="en-US" dirty="0"/>
              <a:t>Click to edit Master title style</a:t>
            </a:r>
          </a:p>
        </p:txBody>
      </p:sp>
      <p:sp>
        <p:nvSpPr>
          <p:cNvPr id="9" name="Slide Number Placeholder 3"/>
          <p:cNvSpPr>
            <a:spLocks noGrp="1"/>
          </p:cNvSpPr>
          <p:nvPr>
            <p:ph type="sldNum" sz="quarter" idx="12"/>
          </p:nvPr>
        </p:nvSpPr>
        <p:spPr>
          <a:xfrm>
            <a:off x="247389" y="8151019"/>
            <a:ext cx="630079" cy="600075"/>
          </a:xfrm>
        </p:spPr>
        <p:txBody>
          <a:bodyPr/>
          <a:lstStyle/>
          <a:p>
            <a:fld id="{BAEF35E1-E8B4-4707-9B15-F4E1B030959E}" type="slidenum">
              <a:rPr lang="en-US" smtClean="0"/>
              <a:pPr/>
              <a:t>‹#›</a:t>
            </a:fld>
            <a:endParaRPr lang="en-US"/>
          </a:p>
        </p:txBody>
      </p:sp>
    </p:spTree>
    <p:extLst>
      <p:ext uri="{BB962C8B-B14F-4D97-AF65-F5344CB8AC3E}">
        <p14:creationId xmlns:p14="http://schemas.microsoft.com/office/powerpoint/2010/main" val="199328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601575" cy="900112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17830" tIns="58915" rIns="117830" bIns="58915" rtlCol="0" anchor="ctr"/>
          <a:lstStyle/>
          <a:p>
            <a:pPr algn="ctr" rtl="1" eaLnBrk="1" latinLnBrk="0" hangingPunct="1"/>
            <a:endParaRPr kumimoji="0" lang="en-US">
              <a:latin typeface="Arial" pitchFamily="34" charset="0"/>
              <a:cs typeface="Arial" pitchFamily="34" charset="0"/>
            </a:endParaRPr>
          </a:p>
        </p:txBody>
      </p:sp>
      <p:sp useBgFill="1">
        <p:nvSpPr>
          <p:cNvPr id="8" name="Rounded Rectangle 7"/>
          <p:cNvSpPr/>
          <p:nvPr/>
        </p:nvSpPr>
        <p:spPr>
          <a:xfrm>
            <a:off x="545098" y="436611"/>
            <a:ext cx="11709851" cy="8345529"/>
          </a:xfrm>
          <a:prstGeom prst="roundRect">
            <a:avLst>
              <a:gd name="adj" fmla="val 4929"/>
            </a:avLst>
          </a:prstGeom>
          <a:ln w="6350" cap="sq" cmpd="sng" algn="ctr">
            <a:solidFill>
              <a:schemeClr val="accent1"/>
            </a:solidFill>
            <a:prstDash val="solid"/>
          </a:ln>
          <a:effectLst/>
        </p:spPr>
        <p:style>
          <a:lnRef idx="3">
            <a:schemeClr val="lt1"/>
          </a:lnRef>
          <a:fillRef idx="1001">
            <a:schemeClr val="lt1"/>
          </a:fillRef>
          <a:effectRef idx="1">
            <a:schemeClr val="accent1"/>
          </a:effectRef>
          <a:fontRef idx="minor">
            <a:schemeClr val="lt1"/>
          </a:fontRef>
        </p:style>
        <p:txBody>
          <a:bodyPr lIns="117830" tIns="58915" rIns="117830" bIns="58915" anchor="ctr"/>
          <a:lstStyle/>
          <a:p>
            <a:pPr algn="ctr" rtl="1" eaLnBrk="1" latinLnBrk="0" hangingPunct="1"/>
            <a:endParaRPr kumimoji="0" lang="en-US">
              <a:latin typeface="Arial" pitchFamily="34" charset="0"/>
              <a:cs typeface="Arial" pitchFamily="34" charset="0"/>
            </a:endParaRPr>
          </a:p>
        </p:txBody>
      </p:sp>
      <p:sp>
        <p:nvSpPr>
          <p:cNvPr id="22" name="Title Placeholder 21"/>
          <p:cNvSpPr>
            <a:spLocks noGrp="1"/>
          </p:cNvSpPr>
          <p:nvPr>
            <p:ph type="title"/>
          </p:nvPr>
        </p:nvSpPr>
        <p:spPr>
          <a:xfrm>
            <a:off x="3990500" y="576211"/>
            <a:ext cx="7553817" cy="1424039"/>
          </a:xfrm>
          <a:prstGeom prst="rect">
            <a:avLst/>
          </a:prstGeom>
        </p:spPr>
        <p:txBody>
          <a:bodyPr lIns="117830" tIns="58915" rIns="117830" bIns="117830" anchor="b" anchorCtr="0">
            <a:normAutofit/>
          </a:bodyPr>
          <a:lstStyle/>
          <a:p>
            <a:r>
              <a:rPr kumimoji="0" lang="he-IL" dirty="0"/>
              <a:t>לחץ כדי לערוך סגנון כותרת של תבנית בסיס</a:t>
            </a:r>
            <a:endParaRPr kumimoji="0" lang="en-US" dirty="0"/>
          </a:p>
        </p:txBody>
      </p:sp>
      <p:sp>
        <p:nvSpPr>
          <p:cNvPr id="13" name="Text Placeholder 12"/>
          <p:cNvSpPr>
            <a:spLocks noGrp="1"/>
          </p:cNvSpPr>
          <p:nvPr>
            <p:ph type="body" idx="1"/>
          </p:nvPr>
        </p:nvSpPr>
        <p:spPr>
          <a:xfrm>
            <a:off x="637207" y="2400300"/>
            <a:ext cx="11327162" cy="6000750"/>
          </a:xfrm>
          <a:prstGeom prst="rect">
            <a:avLst/>
          </a:prstGeom>
        </p:spPr>
        <p:txBody>
          <a:bodyPr lIns="117830" tIns="58915" rIns="117830" bIns="58915">
            <a:normAutofit/>
          </a:bodyPr>
          <a:lstStyle/>
          <a:p>
            <a:pPr lvl="0" eaLnBrk="1" latinLnBrk="0" hangingPunct="1"/>
            <a:r>
              <a:rPr kumimoji="0" lang="he-IL" dirty="0"/>
              <a:t>לחץ כדי לערוך סגנונות טקסט של תבנית בסיס</a:t>
            </a:r>
          </a:p>
          <a:p>
            <a:pPr lvl="1" eaLnBrk="1" latinLnBrk="0" hangingPunct="1"/>
            <a:r>
              <a:rPr kumimoji="0" lang="he-IL" dirty="0"/>
              <a:t>רמה שנייה</a:t>
            </a:r>
          </a:p>
          <a:p>
            <a:pPr lvl="2" eaLnBrk="1" latinLnBrk="0" hangingPunct="1"/>
            <a:r>
              <a:rPr kumimoji="0" lang="he-IL" dirty="0"/>
              <a:t>רמה שלישית</a:t>
            </a:r>
          </a:p>
          <a:p>
            <a:pPr lvl="3" eaLnBrk="1" latinLnBrk="0" hangingPunct="1"/>
            <a:r>
              <a:rPr kumimoji="0" lang="he-IL" dirty="0"/>
              <a:t>רמה רביעית</a:t>
            </a:r>
          </a:p>
          <a:p>
            <a:pPr lvl="4" eaLnBrk="1" latinLnBrk="0" hangingPunct="1"/>
            <a:r>
              <a:rPr kumimoji="0" lang="he-IL" dirty="0"/>
              <a:t>רמה חמישית</a:t>
            </a:r>
            <a:endParaRPr kumimoji="0" lang="en-US" dirty="0"/>
          </a:p>
        </p:txBody>
      </p:sp>
      <p:sp>
        <p:nvSpPr>
          <p:cNvPr id="14" name="Date Placeholder 13"/>
          <p:cNvSpPr>
            <a:spLocks noGrp="1"/>
          </p:cNvSpPr>
          <p:nvPr>
            <p:ph type="dt" sz="half" idx="2"/>
          </p:nvPr>
        </p:nvSpPr>
        <p:spPr>
          <a:xfrm>
            <a:off x="8506064" y="8126016"/>
            <a:ext cx="3412927" cy="625078"/>
          </a:xfrm>
          <a:prstGeom prst="rect">
            <a:avLst/>
          </a:prstGeom>
        </p:spPr>
        <p:txBody>
          <a:bodyPr lIns="117830" tIns="58915" rIns="117830" bIns="58915" anchor="ctr" anchorCtr="0"/>
          <a:lstStyle>
            <a:lvl1pPr algn="l" rtl="1" eaLnBrk="1" latinLnBrk="0" hangingPunct="1">
              <a:defRPr kumimoji="0" sz="1800">
                <a:solidFill>
                  <a:schemeClr val="tx2"/>
                </a:solidFill>
                <a:latin typeface="Arial" pitchFamily="34" charset="0"/>
                <a:cs typeface="Arial" pitchFamily="34" charset="0"/>
              </a:defRPr>
            </a:lvl1pPr>
          </a:lstStyle>
          <a:p>
            <a:endParaRPr lang="en-US"/>
          </a:p>
        </p:txBody>
      </p:sp>
      <p:sp>
        <p:nvSpPr>
          <p:cNvPr id="3" name="Footer Placeholder 2"/>
          <p:cNvSpPr>
            <a:spLocks noGrp="1"/>
          </p:cNvSpPr>
          <p:nvPr>
            <p:ph type="ftr" sz="quarter" idx="3"/>
          </p:nvPr>
        </p:nvSpPr>
        <p:spPr>
          <a:xfrm>
            <a:off x="1260158" y="8101013"/>
            <a:ext cx="6429934" cy="600075"/>
          </a:xfrm>
          <a:prstGeom prst="rect">
            <a:avLst/>
          </a:prstGeom>
        </p:spPr>
        <p:txBody>
          <a:bodyPr lIns="117830" tIns="58915" rIns="117830" bIns="58915" anchor="ctr" anchorCtr="0"/>
          <a:lstStyle>
            <a:lvl1pPr algn="r" rtl="1" eaLnBrk="1" latinLnBrk="0" hangingPunct="1">
              <a:defRPr kumimoji="0" sz="1800">
                <a:solidFill>
                  <a:schemeClr val="tx2"/>
                </a:solidFill>
                <a:latin typeface="Arial" pitchFamily="34" charset="0"/>
                <a:cs typeface="Arial" pitchFamily="34" charset="0"/>
              </a:defRPr>
            </a:lvl1pPr>
          </a:lstStyle>
          <a:p>
            <a:r>
              <a:rPr lang="en-US"/>
              <a:t>©2011 by Pavel Yosifovich</a:t>
            </a:r>
            <a:endParaRPr lang="en-US" dirty="0"/>
          </a:p>
        </p:txBody>
      </p:sp>
      <p:sp>
        <p:nvSpPr>
          <p:cNvPr id="23" name="Slide Number Placeholder 22"/>
          <p:cNvSpPr>
            <a:spLocks noGrp="1"/>
          </p:cNvSpPr>
          <p:nvPr>
            <p:ph type="sldNum" sz="quarter" idx="4"/>
          </p:nvPr>
        </p:nvSpPr>
        <p:spPr>
          <a:xfrm>
            <a:off x="247389" y="8151019"/>
            <a:ext cx="630079" cy="600075"/>
          </a:xfrm>
          <a:prstGeom prst="ellipse">
            <a:avLst/>
          </a:prstGeom>
          <a:solidFill>
            <a:schemeClr val="accent1"/>
          </a:solidFill>
        </p:spPr>
        <p:txBody>
          <a:bodyPr wrap="none" lIns="0" tIns="0" rIns="0" bIns="0" anchor="ctr" anchorCtr="1">
            <a:noAutofit/>
          </a:bodyPr>
          <a:lstStyle>
            <a:lvl1pPr algn="ctr" rtl="1" eaLnBrk="1" latinLnBrk="0" hangingPunct="1">
              <a:defRPr kumimoji="0" sz="1800">
                <a:solidFill>
                  <a:srgbClr val="FFFFFF"/>
                </a:solidFill>
                <a:latin typeface="Arial" pitchFamily="34" charset="0"/>
                <a:ea typeface="+mj-ea"/>
                <a:cs typeface="Arial" pitchFamily="34" charset="0"/>
              </a:defRPr>
            </a:lvl1pPr>
          </a:lstStyle>
          <a:p>
            <a:fld id="{BAEF35E1-E8B4-4707-9B15-F4E1B030959E}" type="slidenum">
              <a:rPr lang="en-US" smtClean="0"/>
              <a:pPr/>
              <a:t>‹#›</a:t>
            </a:fld>
            <a:endParaRPr lang="en-US"/>
          </a:p>
        </p:txBody>
      </p:sp>
      <p:sp>
        <p:nvSpPr>
          <p:cNvPr id="10" name="Rounded Rectangle 9"/>
          <p:cNvSpPr/>
          <p:nvPr/>
        </p:nvSpPr>
        <p:spPr>
          <a:xfrm>
            <a:off x="48919" y="58569"/>
            <a:ext cx="3473260" cy="1039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a:endParaRPr lang="en-US">
              <a:latin typeface="Arial" pitchFamily="34" charset="0"/>
              <a:cs typeface="Arial" pitchFamily="34" charset="0"/>
            </a:endParaRPr>
          </a:p>
        </p:txBody>
      </p:sp>
      <p:pic>
        <p:nvPicPr>
          <p:cNvPr id="2" name="Picture 2" descr="C:\Users\zinab\Desktop\logo_new_slogan_E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8486" y="247592"/>
            <a:ext cx="2994126" cy="7005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latinLnBrk="0" hangingPunct="1">
        <a:spcBef>
          <a:spcPct val="0"/>
        </a:spcBef>
        <a:buNone/>
        <a:defRPr kumimoji="0" sz="5200" kern="1200">
          <a:solidFill>
            <a:schemeClr val="tx2"/>
          </a:solidFill>
          <a:latin typeface="Arial" pitchFamily="34" charset="0"/>
          <a:ea typeface="+mj-ea"/>
          <a:cs typeface="Arial" pitchFamily="34" charset="0"/>
        </a:defRPr>
      </a:lvl1pPr>
    </p:titleStyle>
    <p:bodyStyle>
      <a:lvl1pPr marL="353489" indent="-353489" algn="l" rtl="0" eaLnBrk="1" latinLnBrk="0" hangingPunct="1">
        <a:spcBef>
          <a:spcPts val="747"/>
        </a:spcBef>
        <a:buClr>
          <a:schemeClr val="accent1"/>
        </a:buClr>
        <a:buSzPct val="85000"/>
        <a:buFont typeface="Wingdings 2"/>
        <a:buChar char=""/>
        <a:defRPr kumimoji="0" sz="3400" kern="1200">
          <a:solidFill>
            <a:schemeClr val="tx1"/>
          </a:solidFill>
          <a:latin typeface="Arial" pitchFamily="34" charset="0"/>
          <a:ea typeface="+mn-ea"/>
          <a:cs typeface="Arial" pitchFamily="34" charset="0"/>
        </a:defRPr>
      </a:lvl1pPr>
      <a:lvl2pPr marL="706978" indent="-294574" algn="l" rtl="0" eaLnBrk="1" latinLnBrk="0" hangingPunct="1">
        <a:spcBef>
          <a:spcPts val="477"/>
        </a:spcBef>
        <a:buClr>
          <a:schemeClr val="accent2"/>
        </a:buClr>
        <a:buSzPct val="85000"/>
        <a:buFont typeface="Wingdings 2"/>
        <a:buChar char=""/>
        <a:defRPr kumimoji="0" sz="3100" kern="1200">
          <a:solidFill>
            <a:schemeClr val="tx1"/>
          </a:solidFill>
          <a:latin typeface="Arial" pitchFamily="34" charset="0"/>
          <a:ea typeface="+mn-ea"/>
          <a:cs typeface="Arial" pitchFamily="34" charset="0"/>
        </a:defRPr>
      </a:lvl2pPr>
      <a:lvl3pPr marL="1060466" indent="-294574" algn="l" rtl="0" eaLnBrk="1" latinLnBrk="0" hangingPunct="1">
        <a:spcBef>
          <a:spcPts val="477"/>
        </a:spcBef>
        <a:buClr>
          <a:schemeClr val="accent1">
            <a:tint val="60000"/>
          </a:schemeClr>
        </a:buClr>
        <a:buSzPct val="85000"/>
        <a:buFont typeface="Wingdings 2"/>
        <a:buChar char=""/>
        <a:defRPr kumimoji="0" sz="2600" kern="1200">
          <a:solidFill>
            <a:schemeClr val="tx1"/>
          </a:solidFill>
          <a:latin typeface="Arial" pitchFamily="34" charset="0"/>
          <a:ea typeface="+mn-ea"/>
          <a:cs typeface="Arial" pitchFamily="34" charset="0"/>
        </a:defRPr>
      </a:lvl3pPr>
      <a:lvl4pPr marL="1413955" indent="-294574" algn="l" rtl="0" eaLnBrk="1" latinLnBrk="0" hangingPunct="1">
        <a:spcBef>
          <a:spcPts val="477"/>
        </a:spcBef>
        <a:buClr>
          <a:schemeClr val="accent3"/>
        </a:buClr>
        <a:buSzPct val="80000"/>
        <a:buFont typeface="Wingdings 2"/>
        <a:buChar char=""/>
        <a:defRPr kumimoji="0" sz="2600" kern="1200">
          <a:solidFill>
            <a:schemeClr val="tx1"/>
          </a:solidFill>
          <a:latin typeface="Arial" pitchFamily="34" charset="0"/>
          <a:ea typeface="+mn-ea"/>
          <a:cs typeface="Arial" pitchFamily="34" charset="0"/>
        </a:defRPr>
      </a:lvl4pPr>
      <a:lvl5pPr marL="1767444" indent="-294574" algn="l" rtl="0" eaLnBrk="1" latinLnBrk="0" hangingPunct="1">
        <a:spcBef>
          <a:spcPts val="477"/>
        </a:spcBef>
        <a:buClr>
          <a:schemeClr val="accent3"/>
        </a:buClr>
        <a:buFontTx/>
        <a:buChar char="o"/>
        <a:defRPr kumimoji="0" sz="2600" kern="1200">
          <a:solidFill>
            <a:schemeClr val="tx1"/>
          </a:solidFill>
          <a:latin typeface="Arial" pitchFamily="34" charset="0"/>
          <a:ea typeface="+mn-ea"/>
          <a:cs typeface="Arial" pitchFamily="34" charset="0"/>
        </a:defRPr>
      </a:lvl5pPr>
      <a:lvl6pPr marL="2120933" indent="-294574" algn="r" rtl="1" eaLnBrk="1" latinLnBrk="0" hangingPunct="1">
        <a:spcBef>
          <a:spcPts val="477"/>
        </a:spcBef>
        <a:buClr>
          <a:schemeClr val="accent3"/>
        </a:buClr>
        <a:buChar char="•"/>
        <a:defRPr kumimoji="0" sz="2300" kern="1200" baseline="0">
          <a:solidFill>
            <a:schemeClr val="tx1"/>
          </a:solidFill>
          <a:latin typeface="+mn-lt"/>
          <a:ea typeface="+mn-ea"/>
          <a:cs typeface="+mn-cs"/>
        </a:defRPr>
      </a:lvl6pPr>
      <a:lvl7pPr marL="2474421" indent="-294574" algn="r" rtl="1" eaLnBrk="1" latinLnBrk="0" hangingPunct="1">
        <a:spcBef>
          <a:spcPts val="477"/>
        </a:spcBef>
        <a:buClr>
          <a:schemeClr val="accent2"/>
        </a:buClr>
        <a:buChar char="•"/>
        <a:defRPr kumimoji="0" sz="2300" kern="1200">
          <a:solidFill>
            <a:schemeClr val="tx1"/>
          </a:solidFill>
          <a:latin typeface="+mn-lt"/>
          <a:ea typeface="+mn-ea"/>
          <a:cs typeface="+mn-cs"/>
        </a:defRPr>
      </a:lvl7pPr>
      <a:lvl8pPr marL="2827910" indent="-294574" algn="r" rtl="1" eaLnBrk="1" latinLnBrk="0" hangingPunct="1">
        <a:spcBef>
          <a:spcPts val="477"/>
        </a:spcBef>
        <a:buClr>
          <a:schemeClr val="accent1">
            <a:tint val="60000"/>
          </a:schemeClr>
        </a:buClr>
        <a:buChar char="•"/>
        <a:defRPr kumimoji="0" sz="2300" kern="1200">
          <a:solidFill>
            <a:schemeClr val="tx1"/>
          </a:solidFill>
          <a:latin typeface="+mn-lt"/>
          <a:ea typeface="+mn-ea"/>
          <a:cs typeface="+mn-cs"/>
        </a:defRPr>
      </a:lvl8pPr>
      <a:lvl9pPr marL="3181399" indent="-294574" algn="r" rtl="1" eaLnBrk="1" latinLnBrk="0" hangingPunct="1">
        <a:spcBef>
          <a:spcPts val="477"/>
        </a:spcBef>
        <a:buClr>
          <a:schemeClr val="accent2">
            <a:tint val="60000"/>
          </a:schemeClr>
        </a:buClr>
        <a:buChar char="•"/>
        <a:defRPr kumimoji="0" sz="23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589148" algn="r" rtl="1" eaLnBrk="1" latinLnBrk="0" hangingPunct="1">
        <a:defRPr kumimoji="0" kern="1200">
          <a:solidFill>
            <a:schemeClr val="tx1"/>
          </a:solidFill>
          <a:latin typeface="+mn-lt"/>
          <a:ea typeface="+mn-ea"/>
          <a:cs typeface="+mn-cs"/>
        </a:defRPr>
      </a:lvl2pPr>
      <a:lvl3pPr marL="1178296" algn="r" rtl="1" eaLnBrk="1" latinLnBrk="0" hangingPunct="1">
        <a:defRPr kumimoji="0" kern="1200">
          <a:solidFill>
            <a:schemeClr val="tx1"/>
          </a:solidFill>
          <a:latin typeface="+mn-lt"/>
          <a:ea typeface="+mn-ea"/>
          <a:cs typeface="+mn-cs"/>
        </a:defRPr>
      </a:lvl3pPr>
      <a:lvl4pPr marL="1767444" algn="r" rtl="1" eaLnBrk="1" latinLnBrk="0" hangingPunct="1">
        <a:defRPr kumimoji="0" kern="1200">
          <a:solidFill>
            <a:schemeClr val="tx1"/>
          </a:solidFill>
          <a:latin typeface="+mn-lt"/>
          <a:ea typeface="+mn-ea"/>
          <a:cs typeface="+mn-cs"/>
        </a:defRPr>
      </a:lvl4pPr>
      <a:lvl5pPr marL="2356592" algn="r" rtl="1" eaLnBrk="1" latinLnBrk="0" hangingPunct="1">
        <a:defRPr kumimoji="0" kern="1200">
          <a:solidFill>
            <a:schemeClr val="tx1"/>
          </a:solidFill>
          <a:latin typeface="+mn-lt"/>
          <a:ea typeface="+mn-ea"/>
          <a:cs typeface="+mn-cs"/>
        </a:defRPr>
      </a:lvl5pPr>
      <a:lvl6pPr marL="2945740" algn="r" rtl="1" eaLnBrk="1" latinLnBrk="0" hangingPunct="1">
        <a:defRPr kumimoji="0" kern="1200">
          <a:solidFill>
            <a:schemeClr val="tx1"/>
          </a:solidFill>
          <a:latin typeface="+mn-lt"/>
          <a:ea typeface="+mn-ea"/>
          <a:cs typeface="+mn-cs"/>
        </a:defRPr>
      </a:lvl6pPr>
      <a:lvl7pPr marL="3534888" algn="r" rtl="1" eaLnBrk="1" latinLnBrk="0" hangingPunct="1">
        <a:defRPr kumimoji="0" kern="1200">
          <a:solidFill>
            <a:schemeClr val="tx1"/>
          </a:solidFill>
          <a:latin typeface="+mn-lt"/>
          <a:ea typeface="+mn-ea"/>
          <a:cs typeface="+mn-cs"/>
        </a:defRPr>
      </a:lvl7pPr>
      <a:lvl8pPr marL="4124035" algn="r" rtl="1" eaLnBrk="1" latinLnBrk="0" hangingPunct="1">
        <a:defRPr kumimoji="0" kern="1200">
          <a:solidFill>
            <a:schemeClr val="tx1"/>
          </a:solidFill>
          <a:latin typeface="+mn-lt"/>
          <a:ea typeface="+mn-ea"/>
          <a:cs typeface="+mn-cs"/>
        </a:defRPr>
      </a:lvl8pPr>
      <a:lvl9pPr marL="4713183"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s.microsoft.co.il/blogs/pavely" TargetMode="External"/><Relationship Id="rId2" Type="http://schemas.openxmlformats.org/officeDocument/2006/relationships/hyperlink" Target="mailto:pavely@hi-tech.co.il" TargetMode="Externa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red-gate.com/products/reflect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sdn.microsoft.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8.xml.rels><?xml version="1.0" encoding="UTF-8" standalone="yes"?>
<Relationships xmlns="http://schemas.openxmlformats.org/package/2006/relationships"><Relationship Id="rId3" Type="http://schemas.openxmlformats.org/officeDocument/2006/relationships/hyperlink" Target="http://www.sysinternals.com/" TargetMode="External"/><Relationship Id="rId2" Type="http://schemas.openxmlformats.org/officeDocument/2006/relationships/image" Target="../media/image36.png"/><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dirty="0"/>
              <a:t>Version 1.0 (February 2011)</a:t>
            </a:r>
          </a:p>
          <a:p>
            <a:r>
              <a:rPr lang="en-US" dirty="0"/>
              <a:t>Pavel Yosifovich</a:t>
            </a:r>
          </a:p>
          <a:p>
            <a:r>
              <a:rPr lang="en-US" dirty="0">
                <a:hlinkClick r:id="rId2"/>
              </a:rPr>
              <a:t>pavely@hi-tech.co.il</a:t>
            </a:r>
            <a:endParaRPr lang="en-US" dirty="0"/>
          </a:p>
          <a:p>
            <a:r>
              <a:rPr lang="en-US" dirty="0">
                <a:hlinkClick r:id="rId3"/>
              </a:rPr>
              <a:t>http://blogs.microsoft.co.il/blogs/pavely</a:t>
            </a:r>
            <a:endParaRPr lang="en-US" dirty="0"/>
          </a:p>
          <a:p>
            <a:endParaRPr lang="en-US" dirty="0"/>
          </a:p>
        </p:txBody>
      </p:sp>
      <p:sp>
        <p:nvSpPr>
          <p:cNvPr id="2" name="Title 1"/>
          <p:cNvSpPr>
            <a:spLocks noGrp="1"/>
          </p:cNvSpPr>
          <p:nvPr>
            <p:ph type="ctrTitle"/>
          </p:nvPr>
        </p:nvSpPr>
        <p:spPr/>
        <p:txBody>
          <a:bodyPr>
            <a:normAutofit/>
          </a:bodyPr>
          <a:lstStyle/>
          <a:p>
            <a:r>
              <a:rPr lang="en-US" dirty="0"/>
              <a:t>Programming the .NET Framework 4 with C#</a:t>
            </a: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5722" y="6643978"/>
            <a:ext cx="1128892" cy="16627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39308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.NET?</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10</a:t>
            </a:fld>
            <a:endParaRPr lang="en-GB"/>
          </a:p>
        </p:txBody>
      </p:sp>
      <p:sp>
        <p:nvSpPr>
          <p:cNvPr id="3" name="Text Placeholder 2"/>
          <p:cNvSpPr>
            <a:spLocks noGrp="1"/>
          </p:cNvSpPr>
          <p:nvPr>
            <p:ph sz="quarter" idx="1"/>
          </p:nvPr>
        </p:nvSpPr>
        <p:spPr/>
        <p:txBody>
          <a:bodyPr>
            <a:normAutofit fontScale="92500"/>
          </a:bodyPr>
          <a:lstStyle/>
          <a:p>
            <a:r>
              <a:rPr lang="en-US" dirty="0"/>
              <a:t>Creating applications that communicate easily is a challenge</a:t>
            </a:r>
          </a:p>
          <a:p>
            <a:pPr lvl="1"/>
            <a:r>
              <a:rPr lang="en-US" dirty="0"/>
              <a:t>Many languages and technologies</a:t>
            </a:r>
          </a:p>
          <a:p>
            <a:pPr lvl="2"/>
            <a:r>
              <a:rPr lang="en-US" dirty="0"/>
              <a:t>C++, Java, Visual Basic, others</a:t>
            </a:r>
          </a:p>
          <a:p>
            <a:pPr lvl="1"/>
            <a:r>
              <a:rPr lang="en-US" dirty="0"/>
              <a:t>Interoperability is hard or impossible</a:t>
            </a:r>
          </a:p>
          <a:p>
            <a:r>
              <a:rPr lang="en-US" dirty="0"/>
              <a:t>The Component Object Model (COM) was an attempt to address some of these issues</a:t>
            </a:r>
          </a:p>
          <a:p>
            <a:pPr lvl="1"/>
            <a:r>
              <a:rPr lang="en-US" dirty="0"/>
              <a:t>Binary communication possible between technologies</a:t>
            </a:r>
          </a:p>
          <a:p>
            <a:pPr lvl="1"/>
            <a:r>
              <a:rPr lang="en-US" dirty="0"/>
              <a:t>Still some things impossible (e.g. cross language inheritance)</a:t>
            </a:r>
          </a:p>
          <a:p>
            <a:pPr lvl="1"/>
            <a:r>
              <a:rPr lang="en-US" dirty="0"/>
              <a:t>Other difficult aspects: threading, object lifetime</a:t>
            </a:r>
          </a:p>
          <a:p>
            <a:r>
              <a:rPr lang="en-US" dirty="0"/>
              <a:t>.NET is the unified environment to fix all that</a:t>
            </a:r>
            <a:endParaRPr lang="en-GB" dirty="0"/>
          </a:p>
        </p:txBody>
      </p:sp>
    </p:spTree>
    <p:extLst>
      <p:ext uri="{BB962C8B-B14F-4D97-AF65-F5344CB8AC3E}">
        <p14:creationId xmlns:p14="http://schemas.microsoft.com/office/powerpoint/2010/main" val="40269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5460" y="0"/>
            <a:ext cx="8480253" cy="1424039"/>
          </a:xfrm>
        </p:spPr>
        <p:txBody>
          <a:bodyPr/>
          <a:lstStyle/>
          <a:p>
            <a:r>
              <a:rPr lang="en-US" dirty="0"/>
              <a:t>Nested Types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100</a:t>
            </a:fld>
            <a:endParaRPr lang="en-GB"/>
          </a:p>
        </p:txBody>
      </p:sp>
      <p:sp>
        <p:nvSpPr>
          <p:cNvPr id="3" name="Text Placeholder 2"/>
          <p:cNvSpPr>
            <a:spLocks noGrp="1"/>
          </p:cNvSpPr>
          <p:nvPr>
            <p:ph sz="quarter" idx="1"/>
          </p:nvPr>
        </p:nvSpPr>
        <p:spPr>
          <a:xfrm>
            <a:off x="420053" y="1400175"/>
            <a:ext cx="11761470" cy="2500313"/>
          </a:xfrm>
        </p:spPr>
        <p:txBody>
          <a:bodyPr>
            <a:normAutofit fontScale="92500" lnSpcReduction="10000"/>
          </a:bodyPr>
          <a:lstStyle/>
          <a:p>
            <a:r>
              <a:rPr lang="en-US" dirty="0"/>
              <a:t>Types can be defined inside other types</a:t>
            </a:r>
          </a:p>
          <a:p>
            <a:pPr lvl="1"/>
            <a:r>
              <a:rPr lang="en-US" dirty="0"/>
              <a:t>Can control the accessibility of the type (includes all accessibility modifiers)</a:t>
            </a:r>
          </a:p>
          <a:p>
            <a:r>
              <a:rPr lang="en-US" dirty="0"/>
              <a:t>Logically, nested type is “relevant” only within the context of the container type</a:t>
            </a:r>
            <a:endParaRPr lang="en-GB" dirty="0"/>
          </a:p>
        </p:txBody>
      </p:sp>
      <p:sp>
        <p:nvSpPr>
          <p:cNvPr id="6" name="Rounded Rectangle 5"/>
          <p:cNvSpPr/>
          <p:nvPr/>
        </p:nvSpPr>
        <p:spPr bwMode="auto">
          <a:xfrm>
            <a:off x="373472" y="3838989"/>
            <a:ext cx="6026551" cy="368537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Car</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20002"/>
                </a:solidFill>
                <a:latin typeface="Consolas"/>
              </a:rPr>
              <a:t>Car</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_engine</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err="1">
                <a:solidFill>
                  <a:srgbClr val="0000FF"/>
                </a:solidFill>
                <a:latin typeface="Consolas"/>
              </a:rPr>
              <a:t>CarEngine</a:t>
            </a:r>
            <a:r>
              <a:rPr lang="en-GB" sz="1500" dirty="0">
                <a:solidFill>
                  <a:srgbClr val="000000"/>
                </a:solidFill>
                <a:latin typeface="Consolas"/>
              </a:rPr>
              <a:t>(</a:t>
            </a:r>
            <a:r>
              <a:rPr lang="en-GB" sz="1500" dirty="0">
                <a:solidFill>
                  <a:srgbClr val="0000FF"/>
                </a:solidFill>
                <a:latin typeface="Consolas"/>
              </a:rPr>
              <a:t>this</a:t>
            </a:r>
            <a:r>
              <a:rPr lang="en-GB" sz="1500" dirty="0">
                <a:solidFill>
                  <a:srgbClr val="000000"/>
                </a:solidFill>
                <a:latin typeface="Consolas"/>
              </a:rPr>
              <a:t>);</a:t>
            </a:r>
          </a:p>
          <a:p>
            <a:r>
              <a:rPr lang="en-GB" sz="1500" dirty="0">
                <a:solidFill>
                  <a:srgbClr val="000000"/>
                </a:solidFill>
                <a:latin typeface="Consolas"/>
              </a:rPr>
              <a:t>   }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b="1" dirty="0" err="1">
                <a:solidFill>
                  <a:srgbClr val="0000FF"/>
                </a:solidFill>
                <a:latin typeface="Consolas"/>
              </a:rPr>
              <a:t>CarEngine</a:t>
            </a:r>
            <a:r>
              <a:rPr lang="en-GB" sz="1500" dirty="0">
                <a:solidFill>
                  <a:srgbClr val="000000"/>
                </a:solidFill>
                <a:latin typeface="Consolas"/>
              </a:rPr>
              <a:t> </a:t>
            </a:r>
            <a:r>
              <a:rPr lang="en-GB" sz="1500" dirty="0">
                <a:solidFill>
                  <a:srgbClr val="020002"/>
                </a:solidFill>
                <a:latin typeface="Consolas"/>
              </a:rPr>
              <a:t>Engine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get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_engine</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err="1">
                <a:solidFill>
                  <a:srgbClr val="0000FF"/>
                </a:solidFill>
                <a:latin typeface="Consolas"/>
              </a:rPr>
              <a:t>CarEngine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internal</a:t>
            </a:r>
            <a:r>
              <a:rPr lang="en-GB" sz="1500" dirty="0">
                <a:solidFill>
                  <a:srgbClr val="000000"/>
                </a:solidFill>
                <a:latin typeface="Consolas"/>
              </a:rPr>
              <a:t> </a:t>
            </a:r>
            <a:r>
              <a:rPr lang="en-GB" sz="1500" dirty="0" err="1">
                <a:solidFill>
                  <a:srgbClr val="020002"/>
                </a:solidFill>
                <a:latin typeface="Consolas"/>
              </a:rPr>
              <a:t>CarEngine</a:t>
            </a:r>
            <a:r>
              <a:rPr lang="en-GB" sz="1500" dirty="0">
                <a:solidFill>
                  <a:srgbClr val="000000"/>
                </a:solidFill>
                <a:latin typeface="Consolas"/>
              </a:rPr>
              <a:t>(</a:t>
            </a:r>
            <a:r>
              <a:rPr lang="en-GB" sz="1500" b="1" dirty="0">
                <a:solidFill>
                  <a:srgbClr val="0000FF"/>
                </a:solidFill>
                <a:latin typeface="Consolas"/>
              </a:rPr>
              <a:t>Car</a:t>
            </a:r>
            <a:r>
              <a:rPr lang="en-GB" sz="1500" dirty="0">
                <a:solidFill>
                  <a:srgbClr val="000000"/>
                </a:solidFill>
                <a:latin typeface="Consolas"/>
              </a:rPr>
              <a:t> </a:t>
            </a:r>
            <a:r>
              <a:rPr lang="en-GB" sz="1500" dirty="0">
                <a:solidFill>
                  <a:srgbClr val="020002"/>
                </a:solidFill>
                <a:latin typeface="Consolas"/>
              </a:rPr>
              <a:t>c</a:t>
            </a:r>
            <a:r>
              <a:rPr lang="en-GB" sz="1500" dirty="0">
                <a:solidFill>
                  <a:srgbClr val="000000"/>
                </a:solidFill>
                <a:latin typeface="Consolas"/>
              </a:rPr>
              <a:t>) {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void</a:t>
            </a:r>
            <a:r>
              <a:rPr lang="en-GB" sz="1500" dirty="0">
                <a:solidFill>
                  <a:srgbClr val="000000"/>
                </a:solidFill>
                <a:latin typeface="Consolas"/>
              </a:rPr>
              <a:t> </a:t>
            </a:r>
            <a:r>
              <a:rPr lang="en-GB" sz="1500" dirty="0">
                <a:solidFill>
                  <a:srgbClr val="020002"/>
                </a:solidFill>
                <a:latin typeface="Consolas"/>
              </a:rPr>
              <a:t>Inspect</a:t>
            </a:r>
            <a:r>
              <a:rPr lang="en-GB" sz="1500" dirty="0">
                <a:solidFill>
                  <a:srgbClr val="000000"/>
                </a:solidFill>
                <a:latin typeface="Consolas"/>
              </a:rPr>
              <a:t>() { </a:t>
            </a:r>
            <a:r>
              <a:rPr lang="en-GB" sz="1500" dirty="0">
                <a:solidFill>
                  <a:srgbClr val="008000"/>
                </a:solidFill>
                <a:latin typeface="Consolas"/>
              </a:rPr>
              <a:t>/* ... */</a:t>
            </a:r>
            <a:r>
              <a:rPr lang="en-GB" sz="1500" dirty="0">
                <a:solidFill>
                  <a:srgbClr val="000000"/>
                </a:solidFill>
                <a:latin typeface="Consolas"/>
              </a:rPr>
              <a:t> }</a:t>
            </a:r>
          </a:p>
          <a:p>
            <a:r>
              <a:rPr lang="en-GB" sz="1500" dirty="0">
                <a:solidFill>
                  <a:srgbClr val="000000"/>
                </a:solidFill>
                <a:latin typeface="Consolas"/>
              </a:rPr>
              <a:t>   } </a:t>
            </a:r>
          </a:p>
          <a:p>
            <a:r>
              <a:rPr lang="en-GB" sz="1500" dirty="0">
                <a:solidFill>
                  <a:srgbClr val="000000"/>
                </a:solidFill>
                <a:latin typeface="Consolas"/>
              </a:rPr>
              <a:t>   </a:t>
            </a:r>
            <a:r>
              <a:rPr lang="en-GB" sz="1500" b="1" dirty="0" err="1">
                <a:solidFill>
                  <a:srgbClr val="0000FF"/>
                </a:solidFill>
                <a:latin typeface="Consolas"/>
              </a:rPr>
              <a:t>CarEngine</a:t>
            </a:r>
            <a:r>
              <a:rPr lang="en-GB" sz="1500" dirty="0">
                <a:solidFill>
                  <a:srgbClr val="000000"/>
                </a:solidFill>
                <a:latin typeface="Consolas"/>
              </a:rPr>
              <a:t> </a:t>
            </a:r>
            <a:r>
              <a:rPr lang="en-GB" sz="1500" dirty="0">
                <a:solidFill>
                  <a:srgbClr val="020002"/>
                </a:solidFill>
                <a:latin typeface="Consolas"/>
              </a:rPr>
              <a:t>_engine</a:t>
            </a:r>
            <a:r>
              <a:rPr lang="en-GB" sz="1500" dirty="0">
                <a:solidFill>
                  <a:srgbClr val="000000"/>
                </a:solidFill>
                <a:latin typeface="Consolas"/>
              </a:rPr>
              <a:t>;</a:t>
            </a:r>
          </a:p>
          <a:p>
            <a:r>
              <a:rPr lang="en-GB" sz="1500" dirty="0">
                <a:solidFill>
                  <a:srgbClr val="000000"/>
                </a:solidFill>
                <a:latin typeface="Consolas"/>
              </a:rPr>
              <a:t>}</a:t>
            </a:r>
          </a:p>
        </p:txBody>
      </p:sp>
      <p:sp>
        <p:nvSpPr>
          <p:cNvPr id="7" name="Rounded Rectangle 6"/>
          <p:cNvSpPr/>
          <p:nvPr/>
        </p:nvSpPr>
        <p:spPr bwMode="auto">
          <a:xfrm>
            <a:off x="1041279" y="7430390"/>
            <a:ext cx="6026551" cy="83501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b="1" dirty="0">
                <a:solidFill>
                  <a:srgbClr val="0000FF"/>
                </a:solidFill>
                <a:latin typeface="Consolas"/>
              </a:rPr>
              <a:t>Car</a:t>
            </a:r>
            <a:r>
              <a:rPr lang="en-GB" sz="1500" dirty="0">
                <a:solidFill>
                  <a:srgbClr val="000000"/>
                </a:solidFill>
                <a:latin typeface="Consolas"/>
              </a:rPr>
              <a:t> </a:t>
            </a:r>
            <a:r>
              <a:rPr lang="en-GB" sz="1500" dirty="0" err="1">
                <a:solidFill>
                  <a:srgbClr val="020002"/>
                </a:solidFill>
                <a:latin typeface="Consolas"/>
              </a:rPr>
              <a:t>mycar</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Car</a:t>
            </a:r>
            <a:r>
              <a:rPr lang="en-GB" sz="1500" dirty="0">
                <a:solidFill>
                  <a:srgbClr val="000000"/>
                </a:solidFill>
                <a:latin typeface="Consolas"/>
              </a:rPr>
              <a:t>();</a:t>
            </a:r>
          </a:p>
          <a:p>
            <a:r>
              <a:rPr lang="en-GB" sz="1500" b="1" dirty="0" err="1">
                <a:solidFill>
                  <a:srgbClr val="0000FF"/>
                </a:solidFill>
                <a:latin typeface="Consolas"/>
              </a:rPr>
              <a:t>Car</a:t>
            </a:r>
            <a:r>
              <a:rPr lang="en-GB" sz="1500" dirty="0" err="1">
                <a:solidFill>
                  <a:srgbClr val="000000"/>
                </a:solidFill>
                <a:latin typeface="Consolas"/>
              </a:rPr>
              <a:t>.</a:t>
            </a:r>
            <a:r>
              <a:rPr lang="en-GB" sz="1500" b="1" dirty="0" err="1">
                <a:solidFill>
                  <a:srgbClr val="0000FF"/>
                </a:solidFill>
                <a:latin typeface="Consolas"/>
              </a:rPr>
              <a:t>CarEngine</a:t>
            </a:r>
            <a:r>
              <a:rPr lang="en-GB" sz="1500" dirty="0">
                <a:solidFill>
                  <a:srgbClr val="000000"/>
                </a:solidFill>
                <a:latin typeface="Consolas"/>
              </a:rPr>
              <a:t> </a:t>
            </a:r>
            <a:r>
              <a:rPr lang="en-GB" sz="1500" dirty="0">
                <a:solidFill>
                  <a:srgbClr val="020002"/>
                </a:solidFill>
                <a:latin typeface="Consolas"/>
              </a:rPr>
              <a:t>engine</a:t>
            </a:r>
            <a:r>
              <a:rPr lang="en-GB" sz="1500" dirty="0">
                <a:solidFill>
                  <a:srgbClr val="000000"/>
                </a:solidFill>
                <a:latin typeface="Consolas"/>
              </a:rPr>
              <a:t> = </a:t>
            </a:r>
            <a:r>
              <a:rPr lang="en-GB" sz="1500" dirty="0" err="1">
                <a:solidFill>
                  <a:srgbClr val="020002"/>
                </a:solidFill>
                <a:latin typeface="Consolas"/>
              </a:rPr>
              <a:t>mycar</a:t>
            </a:r>
            <a:r>
              <a:rPr lang="en-GB" sz="1500" dirty="0" err="1">
                <a:solidFill>
                  <a:srgbClr val="000000"/>
                </a:solidFill>
                <a:latin typeface="Consolas"/>
              </a:rPr>
              <a:t>.</a:t>
            </a:r>
            <a:r>
              <a:rPr lang="en-GB" sz="1500" dirty="0" err="1">
                <a:solidFill>
                  <a:srgbClr val="020002"/>
                </a:solidFill>
                <a:latin typeface="Consolas"/>
              </a:rPr>
              <a:t>Engine</a:t>
            </a:r>
            <a:r>
              <a:rPr lang="en-GB" sz="1500" dirty="0">
                <a:solidFill>
                  <a:srgbClr val="000000"/>
                </a:solidFill>
                <a:latin typeface="Consolas"/>
              </a:rPr>
              <a:t>;</a:t>
            </a:r>
          </a:p>
          <a:p>
            <a:r>
              <a:rPr lang="en-GB" sz="1500" dirty="0" err="1">
                <a:solidFill>
                  <a:srgbClr val="020002"/>
                </a:solidFill>
                <a:latin typeface="Consolas"/>
              </a:rPr>
              <a:t>engine</a:t>
            </a:r>
            <a:r>
              <a:rPr lang="en-GB" sz="1500" dirty="0" err="1">
                <a:solidFill>
                  <a:srgbClr val="000000"/>
                </a:solidFill>
                <a:latin typeface="Consolas"/>
              </a:rPr>
              <a:t>.</a:t>
            </a:r>
            <a:r>
              <a:rPr lang="en-GB" sz="1500" dirty="0" err="1">
                <a:solidFill>
                  <a:srgbClr val="020002"/>
                </a:solidFill>
                <a:latin typeface="Consolas"/>
              </a:rPr>
              <a:t>Inspect</a:t>
            </a:r>
            <a:r>
              <a:rPr lang="en-GB" sz="1500" dirty="0">
                <a:solidFill>
                  <a:srgbClr val="000000"/>
                </a:solidFill>
                <a:latin typeface="Consolas"/>
              </a:rPr>
              <a:t>();</a:t>
            </a:r>
          </a:p>
        </p:txBody>
      </p:sp>
      <p:sp>
        <p:nvSpPr>
          <p:cNvPr id="8" name="Rounded Rectangle 7"/>
          <p:cNvSpPr/>
          <p:nvPr/>
        </p:nvSpPr>
        <p:spPr bwMode="auto">
          <a:xfrm>
            <a:off x="6724578" y="4493974"/>
            <a:ext cx="5431135" cy="226019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Compiler</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Token</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8000"/>
                </a:solidFill>
                <a:latin typeface="Consolas"/>
              </a:rPr>
              <a:t>//...</a:t>
            </a:r>
            <a:endParaRPr lang="en-GB" sz="1500" dirty="0">
              <a:solidFill>
                <a:srgbClr val="000000"/>
              </a:solidFill>
              <a:latin typeface="Consolas"/>
            </a:endParaRPr>
          </a:p>
          <a:p>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b="1" dirty="0">
                <a:solidFill>
                  <a:srgbClr val="0000FF"/>
                </a:solidFill>
                <a:latin typeface="Consolas"/>
              </a:rPr>
              <a:t>Token</a:t>
            </a:r>
            <a:r>
              <a:rPr lang="en-GB" sz="1500" dirty="0">
                <a:solidFill>
                  <a:srgbClr val="000000"/>
                </a:solidFill>
                <a:latin typeface="Consolas"/>
              </a:rPr>
              <a:t>[] </a:t>
            </a:r>
            <a:r>
              <a:rPr lang="en-GB" sz="1500" dirty="0">
                <a:solidFill>
                  <a:srgbClr val="020002"/>
                </a:solidFill>
                <a:latin typeface="Consolas"/>
              </a:rPr>
              <a:t>Parse</a:t>
            </a:r>
            <a:r>
              <a:rPr lang="en-GB" sz="1500" dirty="0">
                <a:solidFill>
                  <a:srgbClr val="000000"/>
                </a:solidFill>
                <a:latin typeface="Consolas"/>
              </a:rPr>
              <a:t>(</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command</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8000"/>
                </a:solidFill>
                <a:latin typeface="Consolas"/>
              </a:rPr>
              <a:t>//...</a:t>
            </a:r>
            <a:endParaRPr lang="en-GB" sz="1500" dirty="0">
              <a:solidFill>
                <a:srgbClr val="000000"/>
              </a:solidFill>
              <a:latin typeface="Consolas"/>
            </a:endParaRPr>
          </a:p>
          <a:p>
            <a:r>
              <a:rPr lang="en-GB" sz="1500" dirty="0">
                <a:solidFill>
                  <a:srgbClr val="000000"/>
                </a:solidFill>
                <a:latin typeface="Consolas"/>
              </a:rPr>
              <a:t>   }</a:t>
            </a:r>
          </a:p>
          <a:p>
            <a:r>
              <a:rPr lang="en-GB" sz="1500" dirty="0">
                <a:solidFill>
                  <a:srgbClr val="000000"/>
                </a:solidFill>
                <a:latin typeface="Consolas"/>
              </a:rPr>
              <a:t>}</a:t>
            </a:r>
          </a:p>
        </p:txBody>
      </p:sp>
    </p:spTree>
    <p:extLst>
      <p:ext uri="{BB962C8B-B14F-4D97-AF65-F5344CB8AC3E}">
        <p14:creationId xmlns:p14="http://schemas.microsoft.com/office/powerpoint/2010/main" val="393537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Best Practices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101</a:t>
            </a:fld>
            <a:endParaRPr lang="en-GB"/>
          </a:p>
        </p:txBody>
      </p:sp>
      <p:sp>
        <p:nvSpPr>
          <p:cNvPr id="3" name="Text Placeholder 2"/>
          <p:cNvSpPr>
            <a:spLocks noGrp="1"/>
          </p:cNvSpPr>
          <p:nvPr>
            <p:ph sz="quarter" idx="1"/>
          </p:nvPr>
        </p:nvSpPr>
        <p:spPr/>
        <p:txBody>
          <a:bodyPr>
            <a:normAutofit/>
          </a:bodyPr>
          <a:lstStyle/>
          <a:p>
            <a:r>
              <a:rPr lang="en-US" dirty="0"/>
              <a:t>Fields should be private</a:t>
            </a:r>
          </a:p>
          <a:p>
            <a:pPr lvl="1"/>
            <a:r>
              <a:rPr lang="en-US" dirty="0"/>
              <a:t>Possible exceptions are </a:t>
            </a:r>
            <a:r>
              <a:rPr lang="en-US" b="1" dirty="0" err="1">
                <a:latin typeface="Consolas" pitchFamily="49" charset="0"/>
                <a:cs typeface="Consolas" pitchFamily="49" charset="0"/>
              </a:rPr>
              <a:t>readonly</a:t>
            </a:r>
            <a:r>
              <a:rPr lang="en-US" dirty="0"/>
              <a:t> and </a:t>
            </a:r>
            <a:r>
              <a:rPr lang="en-US" b="1" dirty="0" err="1">
                <a:latin typeface="Consolas" pitchFamily="49" charset="0"/>
                <a:cs typeface="Consolas" pitchFamily="49" charset="0"/>
              </a:rPr>
              <a:t>const</a:t>
            </a:r>
            <a:r>
              <a:rPr lang="en-US" dirty="0"/>
              <a:t> fields</a:t>
            </a:r>
          </a:p>
          <a:p>
            <a:pPr lvl="1"/>
            <a:r>
              <a:rPr lang="en-US" dirty="0"/>
              <a:t>Use properties to allow controlled access</a:t>
            </a:r>
          </a:p>
          <a:p>
            <a:r>
              <a:rPr lang="en-US" dirty="0"/>
              <a:t>Properties should allow setting in any order before first methods invocation</a:t>
            </a:r>
          </a:p>
          <a:p>
            <a:r>
              <a:rPr lang="en-US" dirty="0"/>
              <a:t>Internal types are “helper” or “implementation” types not visible outside the assembly</a:t>
            </a:r>
          </a:p>
          <a:p>
            <a:r>
              <a:rPr lang="en-US" dirty="0"/>
              <a:t>Methods should be used to significantly change the object’s state</a:t>
            </a:r>
            <a:endParaRPr lang="en-GB" dirty="0"/>
          </a:p>
        </p:txBody>
      </p:sp>
    </p:spTree>
    <p:extLst>
      <p:ext uri="{BB962C8B-B14F-4D97-AF65-F5344CB8AC3E}">
        <p14:creationId xmlns:p14="http://schemas.microsoft.com/office/powerpoint/2010/main" val="126770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102</a:t>
            </a:fld>
            <a:endParaRPr lang="en-GB"/>
          </a:p>
        </p:txBody>
      </p:sp>
      <p:sp>
        <p:nvSpPr>
          <p:cNvPr id="3" name="Text Placeholder 2"/>
          <p:cNvSpPr>
            <a:spLocks noGrp="1"/>
          </p:cNvSpPr>
          <p:nvPr>
            <p:ph sz="quarter" idx="1"/>
          </p:nvPr>
        </p:nvSpPr>
        <p:spPr/>
        <p:txBody>
          <a:bodyPr>
            <a:normAutofit/>
          </a:bodyPr>
          <a:lstStyle/>
          <a:p>
            <a:r>
              <a:rPr lang="en-US" dirty="0"/>
              <a:t>The CLR supports value types and reference types</a:t>
            </a:r>
          </a:p>
          <a:p>
            <a:r>
              <a:rPr lang="en-US" dirty="0"/>
              <a:t>Reference types allocated on the managed heap and freed by the garbage collector</a:t>
            </a:r>
          </a:p>
          <a:p>
            <a:r>
              <a:rPr lang="en-US" dirty="0"/>
              <a:t>Value types allocated in situ and freed when container scope is destroyed</a:t>
            </a:r>
          </a:p>
          <a:p>
            <a:r>
              <a:rPr lang="en-US" dirty="0"/>
              <a:t>Types contain various members</a:t>
            </a:r>
          </a:p>
          <a:p>
            <a:pPr lvl="1"/>
            <a:r>
              <a:rPr lang="en-US" dirty="0"/>
              <a:t>Fields, properties, methods, constructors, events</a:t>
            </a:r>
          </a:p>
          <a:p>
            <a:r>
              <a:rPr lang="en-US" dirty="0"/>
              <a:t>Static members belong to the type, not to any particular instance</a:t>
            </a:r>
            <a:endParaRPr lang="en-GB" dirty="0"/>
          </a:p>
        </p:txBody>
      </p:sp>
    </p:spTree>
    <p:extLst>
      <p:ext uri="{BB962C8B-B14F-4D97-AF65-F5344CB8AC3E}">
        <p14:creationId xmlns:p14="http://schemas.microsoft.com/office/powerpoint/2010/main" val="171752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103</a:t>
            </a:fld>
            <a:endParaRPr lang="en-US"/>
          </a:p>
        </p:txBody>
      </p:sp>
      <p:sp>
        <p:nvSpPr>
          <p:cNvPr id="6" name="Title 5"/>
          <p:cNvSpPr>
            <a:spLocks noGrp="1"/>
          </p:cNvSpPr>
          <p:nvPr>
            <p:ph type="title"/>
          </p:nvPr>
        </p:nvSpPr>
        <p:spPr/>
        <p:txBody>
          <a:bodyPr/>
          <a:lstStyle/>
          <a:p>
            <a:r>
              <a:rPr lang="en-US" dirty="0"/>
              <a:t>Arrays, Collections and Strings</a:t>
            </a:r>
          </a:p>
        </p:txBody>
      </p:sp>
      <p:sp>
        <p:nvSpPr>
          <p:cNvPr id="7" name="Text Placeholder 6"/>
          <p:cNvSpPr>
            <a:spLocks noGrp="1"/>
          </p:cNvSpPr>
          <p:nvPr>
            <p:ph type="body" idx="1"/>
          </p:nvPr>
        </p:nvSpPr>
        <p:spPr/>
        <p:txBody>
          <a:bodyPr/>
          <a:lstStyle/>
          <a:p>
            <a:r>
              <a:rPr lang="en-US" dirty="0"/>
              <a:t>Module 4</a:t>
            </a:r>
          </a:p>
        </p:txBody>
      </p:sp>
    </p:spTree>
    <p:extLst>
      <p:ext uri="{BB962C8B-B14F-4D97-AF65-F5344CB8AC3E}">
        <p14:creationId xmlns:p14="http://schemas.microsoft.com/office/powerpoint/2010/main" val="139555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endParaRPr lang="en-GB" dirty="0"/>
          </a:p>
        </p:txBody>
      </p:sp>
      <p:sp>
        <p:nvSpPr>
          <p:cNvPr id="3" name="Slide Number Placeholder 2"/>
          <p:cNvSpPr>
            <a:spLocks noGrp="1"/>
          </p:cNvSpPr>
          <p:nvPr>
            <p:ph type="sldNum" sz="quarter" idx="12"/>
          </p:nvPr>
        </p:nvSpPr>
        <p:spPr/>
        <p:txBody>
          <a:bodyPr/>
          <a:lstStyle/>
          <a:p>
            <a:fld id="{BAEF35E1-E8B4-4707-9B15-F4E1B030959E}" type="slidenum">
              <a:rPr lang="en-US" smtClean="0"/>
              <a:t>104</a:t>
            </a:fld>
            <a:endParaRPr lang="en-US"/>
          </a:p>
        </p:txBody>
      </p:sp>
      <p:sp>
        <p:nvSpPr>
          <p:cNvPr id="6" name="Text Placeholder 5"/>
          <p:cNvSpPr>
            <a:spLocks noGrp="1"/>
          </p:cNvSpPr>
          <p:nvPr>
            <p:ph sz="quarter" idx="1"/>
          </p:nvPr>
        </p:nvSpPr>
        <p:spPr/>
        <p:txBody>
          <a:bodyPr/>
          <a:lstStyle/>
          <a:p>
            <a:r>
              <a:rPr lang="en-US" dirty="0"/>
              <a:t>Arrays</a:t>
            </a:r>
          </a:p>
          <a:p>
            <a:r>
              <a:rPr lang="en-US" dirty="0"/>
              <a:t>Initializing and Accessing Arrays</a:t>
            </a:r>
          </a:p>
          <a:p>
            <a:r>
              <a:rPr lang="en-US" dirty="0"/>
              <a:t>Multidimensional and Jagged Arrays</a:t>
            </a:r>
          </a:p>
          <a:p>
            <a:r>
              <a:rPr lang="en-US" dirty="0"/>
              <a:t>Collections</a:t>
            </a:r>
          </a:p>
          <a:p>
            <a:r>
              <a:rPr lang="en-US" dirty="0"/>
              <a:t>Strings</a:t>
            </a:r>
          </a:p>
          <a:p>
            <a:r>
              <a:rPr lang="en-US" dirty="0"/>
              <a:t>The </a:t>
            </a:r>
            <a:r>
              <a:rPr lang="en-US" dirty="0" err="1">
                <a:latin typeface="Consolas" pitchFamily="49" charset="0"/>
                <a:cs typeface="Consolas" pitchFamily="49" charset="0"/>
              </a:rPr>
              <a:t>StringBuilder</a:t>
            </a:r>
            <a:r>
              <a:rPr lang="en-US" dirty="0"/>
              <a:t> class</a:t>
            </a:r>
          </a:p>
          <a:p>
            <a:r>
              <a:rPr lang="en-US" dirty="0"/>
              <a:t>Summary</a:t>
            </a:r>
            <a:endParaRPr lang="en-GB" dirty="0"/>
          </a:p>
        </p:txBody>
      </p:sp>
    </p:spTree>
    <p:extLst>
      <p:ext uri="{BB962C8B-B14F-4D97-AF65-F5344CB8AC3E}">
        <p14:creationId xmlns:p14="http://schemas.microsoft.com/office/powerpoint/2010/main" val="77727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105</a:t>
            </a:fld>
            <a:endParaRPr lang="en-GB"/>
          </a:p>
        </p:txBody>
      </p:sp>
      <p:sp>
        <p:nvSpPr>
          <p:cNvPr id="3" name="Text Placeholder 2"/>
          <p:cNvSpPr>
            <a:spLocks noGrp="1"/>
          </p:cNvSpPr>
          <p:nvPr>
            <p:ph sz="quarter" idx="1"/>
          </p:nvPr>
        </p:nvSpPr>
        <p:spPr>
          <a:xfrm>
            <a:off x="630079" y="1800225"/>
            <a:ext cx="11761470" cy="5000625"/>
          </a:xfrm>
        </p:spPr>
        <p:txBody>
          <a:bodyPr>
            <a:normAutofit/>
          </a:bodyPr>
          <a:lstStyle/>
          <a:p>
            <a:r>
              <a:rPr lang="en-US" dirty="0"/>
              <a:t>Array is an ordered collection of values of the same type</a:t>
            </a:r>
          </a:p>
          <a:p>
            <a:pPr lvl="1"/>
            <a:r>
              <a:rPr lang="en-US" dirty="0"/>
              <a:t>Each element in the array holds a single item</a:t>
            </a:r>
          </a:p>
          <a:p>
            <a:pPr lvl="1"/>
            <a:r>
              <a:rPr lang="en-US" dirty="0"/>
              <a:t>Items can be value or reference types</a:t>
            </a:r>
          </a:p>
          <a:p>
            <a:pPr lvl="1"/>
            <a:r>
              <a:rPr lang="en-US" dirty="0"/>
              <a:t>Array is accessed by numeric index (starting at 0)</a:t>
            </a:r>
          </a:p>
          <a:p>
            <a:r>
              <a:rPr lang="en-US" dirty="0"/>
              <a:t>Arrays are objects</a:t>
            </a:r>
          </a:p>
          <a:p>
            <a:pPr lvl="1"/>
            <a:r>
              <a:rPr lang="en-US" dirty="0"/>
              <a:t>Implicitly derive from </a:t>
            </a:r>
            <a:r>
              <a:rPr lang="en-US" b="1" dirty="0" err="1">
                <a:solidFill>
                  <a:srgbClr val="FF0000"/>
                </a:solidFill>
                <a:latin typeface="Consolas" pitchFamily="49" charset="0"/>
                <a:cs typeface="Consolas" pitchFamily="49" charset="0"/>
              </a:rPr>
              <a:t>System.Array</a:t>
            </a:r>
            <a:endParaRPr lang="en-US" b="1" dirty="0">
              <a:solidFill>
                <a:srgbClr val="FF0000"/>
              </a:solidFill>
              <a:latin typeface="Consolas" pitchFamily="49" charset="0"/>
              <a:cs typeface="Consolas" pitchFamily="49" charset="0"/>
            </a:endParaRPr>
          </a:p>
          <a:p>
            <a:pPr lvl="1"/>
            <a:r>
              <a:rPr lang="en-US" dirty="0"/>
              <a:t>An array variable is a reference type</a:t>
            </a:r>
            <a:endParaRPr lang="en-GB" dirty="0"/>
          </a:p>
        </p:txBody>
      </p:sp>
      <p:sp>
        <p:nvSpPr>
          <p:cNvPr id="6" name="Rectangle 5"/>
          <p:cNvSpPr/>
          <p:nvPr/>
        </p:nvSpPr>
        <p:spPr bwMode="auto">
          <a:xfrm>
            <a:off x="4316068" y="7146856"/>
            <a:ext cx="793888" cy="661574"/>
          </a:xfrm>
          <a:prstGeom prst="rect">
            <a:avLst/>
          </a:prstGeom>
          <a:solidFill>
            <a:schemeClr val="accent1">
              <a:lumMod val="60000"/>
              <a:lumOff val="40000"/>
            </a:schemeClr>
          </a:solidFill>
          <a:ln w="28575">
            <a:headEnd type="none" w="med" len="med"/>
            <a:tailEnd type="none" w="med" len="med"/>
          </a:ln>
          <a:effectLst>
            <a:innerShdw blurRad="63500" dist="50800" dir="2700000">
              <a:prstClr val="black">
                <a:alpha val="50000"/>
              </a:prstClr>
            </a:innerShdw>
          </a:effectLst>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GB" sz="3000" dirty="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5109956" y="7146856"/>
            <a:ext cx="793888" cy="661574"/>
          </a:xfrm>
          <a:prstGeom prst="rect">
            <a:avLst/>
          </a:prstGeom>
          <a:solidFill>
            <a:schemeClr val="accent1">
              <a:lumMod val="60000"/>
              <a:lumOff val="40000"/>
            </a:schemeClr>
          </a:solidFill>
          <a:ln w="28575">
            <a:headEnd type="none" w="med" len="med"/>
            <a:tailEnd type="none" w="med" len="med"/>
          </a:ln>
          <a:effectLst>
            <a:innerShdw blurRad="63500" dist="50800" dir="2700000">
              <a:prstClr val="black">
                <a:alpha val="50000"/>
              </a:prstClr>
            </a:innerShdw>
          </a:effectLst>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GB" sz="3000" dirty="0">
              <a:solidFill>
                <a:srgbClr val="FFFFFF"/>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5903845" y="7146856"/>
            <a:ext cx="793888" cy="661574"/>
          </a:xfrm>
          <a:prstGeom prst="rect">
            <a:avLst/>
          </a:prstGeom>
          <a:solidFill>
            <a:schemeClr val="accent1">
              <a:lumMod val="60000"/>
              <a:lumOff val="40000"/>
            </a:schemeClr>
          </a:solidFill>
          <a:ln w="28575">
            <a:headEnd type="none" w="med" len="med"/>
            <a:tailEnd type="none" w="med" len="med"/>
          </a:ln>
          <a:effectLst>
            <a:innerShdw blurRad="63500" dist="50800" dir="2700000">
              <a:prstClr val="black">
                <a:alpha val="50000"/>
              </a:prstClr>
            </a:innerShdw>
          </a:effectLst>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GB" sz="3000" dirty="0">
              <a:solidFill>
                <a:srgbClr val="FFFFFF"/>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6697733" y="7146856"/>
            <a:ext cx="793888" cy="661574"/>
          </a:xfrm>
          <a:prstGeom prst="rect">
            <a:avLst/>
          </a:prstGeom>
          <a:solidFill>
            <a:schemeClr val="accent1">
              <a:lumMod val="60000"/>
              <a:lumOff val="40000"/>
            </a:schemeClr>
          </a:solidFill>
          <a:ln w="28575">
            <a:headEnd type="none" w="med" len="med"/>
            <a:tailEnd type="none" w="med" len="med"/>
          </a:ln>
          <a:effectLst>
            <a:innerShdw blurRad="63500" dist="50800" dir="2700000">
              <a:prstClr val="black">
                <a:alpha val="50000"/>
              </a:prstClr>
            </a:innerShdw>
          </a:effectLst>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GB" sz="3000" dirty="0">
              <a:solidFill>
                <a:srgbClr val="FFFFFF"/>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7443397" y="7146856"/>
            <a:ext cx="793888" cy="661574"/>
          </a:xfrm>
          <a:prstGeom prst="rect">
            <a:avLst/>
          </a:prstGeom>
          <a:solidFill>
            <a:schemeClr val="accent1">
              <a:lumMod val="60000"/>
              <a:lumOff val="40000"/>
            </a:schemeClr>
          </a:solidFill>
          <a:ln w="28575">
            <a:headEnd type="none" w="med" len="med"/>
            <a:tailEnd type="none" w="med" len="med"/>
          </a:ln>
          <a:effectLst>
            <a:innerShdw blurRad="63500" dist="50800" dir="2700000">
              <a:prstClr val="black">
                <a:alpha val="50000"/>
              </a:prstClr>
            </a:innerShdw>
          </a:effectLst>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GB" sz="3000" dirty="0">
              <a:solidFill>
                <a:srgbClr val="FFFFFF"/>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bwMode="auto">
          <a:xfrm>
            <a:off x="8237285" y="7146856"/>
            <a:ext cx="793888" cy="661574"/>
          </a:xfrm>
          <a:prstGeom prst="rect">
            <a:avLst/>
          </a:prstGeom>
          <a:solidFill>
            <a:schemeClr val="accent1">
              <a:lumMod val="60000"/>
              <a:lumOff val="40000"/>
            </a:schemeClr>
          </a:solidFill>
          <a:ln w="28575">
            <a:headEnd type="none" w="med" len="med"/>
            <a:tailEnd type="none" w="med" len="med"/>
          </a:ln>
          <a:effectLst>
            <a:innerShdw blurRad="63500" dist="50800" dir="2700000">
              <a:prstClr val="black">
                <a:alpha val="50000"/>
              </a:prstClr>
            </a:innerShdw>
          </a:effectLst>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GB" sz="3000" dirty="0">
              <a:solidFill>
                <a:srgbClr val="FFFFFF"/>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1140514" y="7146856"/>
            <a:ext cx="1885485" cy="661574"/>
          </a:xfrm>
          <a:prstGeom prst="rect">
            <a:avLst/>
          </a:prstGeom>
          <a:solidFill>
            <a:schemeClr val="tx2">
              <a:lumMod val="75000"/>
            </a:schemeClr>
          </a:solidFill>
          <a:ln w="28575">
            <a:headEnd type="none" w="med" len="med"/>
            <a:tailEnd type="none" w="med" len="med"/>
          </a:ln>
          <a:effectLst>
            <a:innerShdw blurRad="63500" dist="50800" dir="2700000">
              <a:prstClr val="black">
                <a:alpha val="50000"/>
              </a:prstClr>
            </a:innerShdw>
          </a:effectLst>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3000" dirty="0">
                <a:solidFill>
                  <a:srgbClr val="FFFFFF"/>
                </a:solidFill>
                <a:effectLst>
                  <a:outerShdw blurRad="38100" dist="38100" dir="2700000" algn="tl">
                    <a:srgbClr val="000000">
                      <a:alpha val="43137"/>
                    </a:srgbClr>
                  </a:outerShdw>
                </a:effectLst>
                <a:latin typeface="Segoe" pitchFamily="34" charset="0"/>
              </a:rPr>
              <a:t>array</a:t>
            </a:r>
            <a:endParaRPr lang="en-GB" sz="3000" dirty="0">
              <a:solidFill>
                <a:srgbClr val="FFFFFF"/>
              </a:solidFill>
              <a:effectLst>
                <a:outerShdw blurRad="38100" dist="38100" dir="2700000" algn="tl">
                  <a:srgbClr val="000000">
                    <a:alpha val="43137"/>
                  </a:srgbClr>
                </a:outerShdw>
              </a:effectLst>
              <a:latin typeface="Segoe" pitchFamily="34" charset="0"/>
            </a:endParaRPr>
          </a:p>
        </p:txBody>
      </p:sp>
      <p:cxnSp>
        <p:nvCxnSpPr>
          <p:cNvPr id="16" name="Straight Arrow Connector 15"/>
          <p:cNvCxnSpPr>
            <a:endCxn id="6" idx="1"/>
          </p:cNvCxnSpPr>
          <p:nvPr/>
        </p:nvCxnSpPr>
        <p:spPr>
          <a:xfrm>
            <a:off x="3025999" y="7477643"/>
            <a:ext cx="129006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87895" y="6674304"/>
            <a:ext cx="5068300" cy="484748"/>
          </a:xfrm>
          <a:prstGeom prst="rect">
            <a:avLst/>
          </a:prstGeom>
          <a:noFill/>
        </p:spPr>
        <p:txBody>
          <a:bodyPr wrap="square" lIns="117830" tIns="58915" rIns="117830" bIns="58915" rtlCol="0">
            <a:spAutoFit/>
          </a:bodyPr>
          <a:lstStyle/>
          <a:p>
            <a:r>
              <a:rPr lang="en-US" dirty="0"/>
              <a:t>0       1       2       3       4       5</a:t>
            </a:r>
            <a:endParaRPr lang="en-GB" dirty="0"/>
          </a:p>
        </p:txBody>
      </p:sp>
    </p:spTree>
    <p:extLst>
      <p:ext uri="{BB962C8B-B14F-4D97-AF65-F5344CB8AC3E}">
        <p14:creationId xmlns:p14="http://schemas.microsoft.com/office/powerpoint/2010/main" val="68579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Arrays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106</a:t>
            </a:fld>
            <a:endParaRPr lang="en-GB"/>
          </a:p>
        </p:txBody>
      </p:sp>
      <p:sp>
        <p:nvSpPr>
          <p:cNvPr id="3" name="Text Placeholder 2"/>
          <p:cNvSpPr>
            <a:spLocks noGrp="1"/>
          </p:cNvSpPr>
          <p:nvPr>
            <p:ph sz="quarter" idx="1"/>
          </p:nvPr>
        </p:nvSpPr>
        <p:spPr>
          <a:xfrm>
            <a:off x="630079" y="1700213"/>
            <a:ext cx="11761470" cy="5200650"/>
          </a:xfrm>
        </p:spPr>
        <p:txBody>
          <a:bodyPr>
            <a:normAutofit/>
          </a:bodyPr>
          <a:lstStyle/>
          <a:p>
            <a:r>
              <a:rPr lang="en-US" dirty="0"/>
              <a:t>Declare a variable of an array type</a:t>
            </a:r>
          </a:p>
          <a:p>
            <a:endParaRPr lang="en-US" dirty="0"/>
          </a:p>
          <a:p>
            <a:r>
              <a:rPr lang="en-US" dirty="0"/>
              <a:t>Create the array instance</a:t>
            </a:r>
          </a:p>
          <a:p>
            <a:endParaRPr lang="en-US" dirty="0"/>
          </a:p>
          <a:p>
            <a:r>
              <a:rPr lang="en-US" dirty="0"/>
              <a:t>Value type arrays filled with zero</a:t>
            </a:r>
          </a:p>
          <a:p>
            <a:r>
              <a:rPr lang="en-US" dirty="0"/>
              <a:t>Reference type arrays filled with null</a:t>
            </a:r>
          </a:p>
          <a:p>
            <a:r>
              <a:rPr lang="en-US" dirty="0"/>
              <a:t>Access elements with the [] operator</a:t>
            </a:r>
            <a:endParaRPr lang="en-GB" dirty="0"/>
          </a:p>
        </p:txBody>
      </p:sp>
      <p:sp>
        <p:nvSpPr>
          <p:cNvPr id="6" name="Rounded Rectangle 5"/>
          <p:cNvSpPr/>
          <p:nvPr/>
        </p:nvSpPr>
        <p:spPr bwMode="auto">
          <a:xfrm>
            <a:off x="1465069" y="2300289"/>
            <a:ext cx="6026551" cy="59748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numbers</a:t>
            </a:r>
            <a:r>
              <a:rPr lang="en-GB" sz="1500" dirty="0">
                <a:solidFill>
                  <a:srgbClr val="000000"/>
                </a:solidFill>
                <a:latin typeface="Consolas"/>
              </a:rPr>
              <a:t>;</a:t>
            </a:r>
          </a:p>
          <a:p>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bankAccounts</a:t>
            </a:r>
            <a:r>
              <a:rPr lang="en-GB" sz="1500" dirty="0">
                <a:solidFill>
                  <a:srgbClr val="000000"/>
                </a:solidFill>
                <a:latin typeface="Consolas"/>
              </a:rPr>
              <a:t>;</a:t>
            </a:r>
          </a:p>
        </p:txBody>
      </p:sp>
      <p:sp>
        <p:nvSpPr>
          <p:cNvPr id="7" name="Rounded Rectangle 6"/>
          <p:cNvSpPr/>
          <p:nvPr/>
        </p:nvSpPr>
        <p:spPr bwMode="auto">
          <a:xfrm>
            <a:off x="1429381" y="3577017"/>
            <a:ext cx="6026551" cy="59748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20002"/>
                </a:solidFill>
                <a:latin typeface="Consolas"/>
              </a:rPr>
              <a:t>numbers</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[10];</a:t>
            </a:r>
          </a:p>
          <a:p>
            <a:r>
              <a:rPr lang="en-GB" sz="1500" dirty="0" err="1">
                <a:solidFill>
                  <a:srgbClr val="020002"/>
                </a:solidFill>
                <a:latin typeface="Consolas"/>
              </a:rPr>
              <a:t>bankAccounts</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[6];</a:t>
            </a:r>
          </a:p>
        </p:txBody>
      </p:sp>
      <p:sp>
        <p:nvSpPr>
          <p:cNvPr id="8" name="Rounded Rectangle 7"/>
          <p:cNvSpPr/>
          <p:nvPr/>
        </p:nvSpPr>
        <p:spPr bwMode="auto">
          <a:xfrm>
            <a:off x="297047" y="6679903"/>
            <a:ext cx="11908323" cy="154760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020002"/>
                </a:solidFill>
                <a:latin typeface="Consolas"/>
              </a:rPr>
              <a:t>bankAccounts</a:t>
            </a:r>
            <a:r>
              <a:rPr lang="en-GB" sz="1500" dirty="0">
                <a:solidFill>
                  <a:srgbClr val="000000"/>
                </a:solidFill>
                <a:latin typeface="Consolas"/>
              </a:rPr>
              <a:t>[0]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"John"</a:t>
            </a:r>
            <a:r>
              <a:rPr lang="en-GB" sz="1500" dirty="0">
                <a:solidFill>
                  <a:srgbClr val="000000"/>
                </a:solidFill>
                <a:latin typeface="Consolas"/>
              </a:rPr>
              <a:t>);</a:t>
            </a:r>
          </a:p>
          <a:p>
            <a:r>
              <a:rPr lang="en-GB" sz="1500" dirty="0" err="1">
                <a:solidFill>
                  <a:srgbClr val="020002"/>
                </a:solidFill>
                <a:latin typeface="Consolas"/>
              </a:rPr>
              <a:t>bankAccounts</a:t>
            </a:r>
            <a:r>
              <a:rPr lang="en-GB" sz="1500" dirty="0">
                <a:solidFill>
                  <a:srgbClr val="000000"/>
                </a:solidFill>
                <a:latin typeface="Consolas"/>
              </a:rPr>
              <a:t>[2]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"Mary"</a:t>
            </a:r>
            <a:r>
              <a:rPr lang="en-GB" sz="1500" dirty="0">
                <a:solidFill>
                  <a:srgbClr val="000000"/>
                </a:solidFill>
                <a:latin typeface="Consolas"/>
              </a:rPr>
              <a:t>);</a:t>
            </a:r>
          </a:p>
          <a:p>
            <a:r>
              <a:rPr lang="en-GB" sz="1500" dirty="0" err="1">
                <a:solidFill>
                  <a:srgbClr val="020002"/>
                </a:solidFill>
                <a:latin typeface="Consolas"/>
              </a:rPr>
              <a:t>bankAccounts</a:t>
            </a:r>
            <a:r>
              <a:rPr lang="en-GB" sz="1500" dirty="0">
                <a:solidFill>
                  <a:srgbClr val="000000"/>
                </a:solidFill>
                <a:latin typeface="Consolas"/>
              </a:rPr>
              <a:t>[0].</a:t>
            </a:r>
            <a:r>
              <a:rPr lang="en-GB" sz="1500" dirty="0">
                <a:solidFill>
                  <a:srgbClr val="020002"/>
                </a:solidFill>
                <a:latin typeface="Consolas"/>
              </a:rPr>
              <a:t>Deposit</a:t>
            </a:r>
            <a:r>
              <a:rPr lang="en-GB" sz="1500" dirty="0">
                <a:solidFill>
                  <a:srgbClr val="000000"/>
                </a:solidFill>
                <a:latin typeface="Consolas"/>
              </a:rPr>
              <a:t>(100);</a:t>
            </a:r>
          </a:p>
          <a:p>
            <a:r>
              <a:rPr lang="en-GB" sz="1500" dirty="0">
                <a:solidFill>
                  <a:srgbClr val="0000FF"/>
                </a:solidFill>
                <a:latin typeface="Consolas"/>
              </a:rPr>
              <a:t>for</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i</a:t>
            </a:r>
            <a:r>
              <a:rPr lang="en-GB" sz="1500" dirty="0">
                <a:solidFill>
                  <a:srgbClr val="000000"/>
                </a:solidFill>
                <a:latin typeface="Consolas"/>
              </a:rPr>
              <a:t> = 0; </a:t>
            </a:r>
            <a:r>
              <a:rPr lang="en-GB" sz="1500" dirty="0">
                <a:solidFill>
                  <a:srgbClr val="020002"/>
                </a:solidFill>
                <a:latin typeface="Consolas"/>
              </a:rPr>
              <a:t>i</a:t>
            </a:r>
            <a:r>
              <a:rPr lang="en-GB" sz="1500" dirty="0">
                <a:solidFill>
                  <a:srgbClr val="000000"/>
                </a:solidFill>
                <a:latin typeface="Consolas"/>
              </a:rPr>
              <a:t> &lt; 6; </a:t>
            </a:r>
            <a:r>
              <a:rPr lang="en-GB" sz="1500" dirty="0">
                <a:solidFill>
                  <a:srgbClr val="020002"/>
                </a:solidFill>
                <a:latin typeface="Consolas"/>
              </a:rPr>
              <a:t>i</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if</a:t>
            </a:r>
            <a:r>
              <a:rPr lang="en-GB" sz="1500" dirty="0">
                <a:solidFill>
                  <a:srgbClr val="000000"/>
                </a:solidFill>
                <a:latin typeface="Consolas"/>
              </a:rPr>
              <a:t>(</a:t>
            </a:r>
            <a:r>
              <a:rPr lang="en-GB" sz="1500" dirty="0" err="1">
                <a:solidFill>
                  <a:srgbClr val="020002"/>
                </a:solidFill>
                <a:latin typeface="Consolas"/>
              </a:rPr>
              <a:t>bankAccounts</a:t>
            </a:r>
            <a:r>
              <a:rPr lang="en-GB" sz="1500" dirty="0">
                <a:solidFill>
                  <a:srgbClr val="000000"/>
                </a:solidFill>
                <a:latin typeface="Consolas"/>
              </a:rPr>
              <a:t>[</a:t>
            </a:r>
            <a:r>
              <a:rPr lang="en-GB" sz="1500" dirty="0">
                <a:solidFill>
                  <a:srgbClr val="020002"/>
                </a:solidFill>
                <a:latin typeface="Consolas"/>
              </a:rPr>
              <a:t>i</a:t>
            </a:r>
            <a:r>
              <a:rPr lang="en-GB" sz="1500" dirty="0">
                <a:solidFill>
                  <a:srgbClr val="000000"/>
                </a:solidFill>
                <a:latin typeface="Consolas"/>
              </a:rPr>
              <a:t>] != </a:t>
            </a:r>
            <a:r>
              <a:rPr lang="en-GB" sz="1500" dirty="0">
                <a:solidFill>
                  <a:srgbClr val="0000FF"/>
                </a:solidFill>
                <a:latin typeface="Consolas"/>
              </a:rPr>
              <a:t>null</a:t>
            </a:r>
            <a:r>
              <a:rPr lang="en-GB" sz="1500" dirty="0">
                <a:solidFill>
                  <a:srgbClr val="000000"/>
                </a:solidFill>
                <a:latin typeface="Consolas"/>
              </a:rPr>
              <a:t>)</a:t>
            </a:r>
          </a:p>
          <a:p>
            <a:r>
              <a:rPr lang="en-GB" sz="1500" dirty="0">
                <a:solidFill>
                  <a:srgbClr val="000000"/>
                </a:solidFill>
                <a:latin typeface="Consolas"/>
              </a:rPr>
              <a:t>      </a:t>
            </a:r>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"Account {0} has ${1}"</a:t>
            </a:r>
            <a:r>
              <a:rPr lang="en-GB" sz="1500" dirty="0">
                <a:solidFill>
                  <a:srgbClr val="000000"/>
                </a:solidFill>
                <a:latin typeface="Consolas"/>
              </a:rPr>
              <a:t>, </a:t>
            </a:r>
            <a:r>
              <a:rPr lang="en-GB" sz="1500" dirty="0" err="1">
                <a:solidFill>
                  <a:srgbClr val="020002"/>
                </a:solidFill>
                <a:latin typeface="Consolas"/>
              </a:rPr>
              <a:t>bankAccounts</a:t>
            </a:r>
            <a:r>
              <a:rPr lang="en-GB" sz="1500" dirty="0">
                <a:solidFill>
                  <a:srgbClr val="000000"/>
                </a:solidFill>
                <a:latin typeface="Consolas"/>
              </a:rPr>
              <a:t>[</a:t>
            </a:r>
            <a:r>
              <a:rPr lang="en-GB" sz="1500" dirty="0">
                <a:solidFill>
                  <a:srgbClr val="020002"/>
                </a:solidFill>
                <a:latin typeface="Consolas"/>
              </a:rPr>
              <a:t>i</a:t>
            </a:r>
            <a:r>
              <a:rPr lang="en-GB" sz="1500" dirty="0">
                <a:solidFill>
                  <a:srgbClr val="000000"/>
                </a:solidFill>
                <a:latin typeface="Consolas"/>
              </a:rPr>
              <a:t>].</a:t>
            </a:r>
            <a:r>
              <a:rPr lang="en-GB" sz="1500" dirty="0">
                <a:solidFill>
                  <a:srgbClr val="020002"/>
                </a:solidFill>
                <a:latin typeface="Consolas"/>
              </a:rPr>
              <a:t>Name</a:t>
            </a:r>
            <a:r>
              <a:rPr lang="en-GB" sz="1500" dirty="0">
                <a:solidFill>
                  <a:srgbClr val="000000"/>
                </a:solidFill>
                <a:latin typeface="Consolas"/>
              </a:rPr>
              <a:t>, </a:t>
            </a:r>
            <a:r>
              <a:rPr lang="en-GB" sz="1500" dirty="0" err="1">
                <a:solidFill>
                  <a:srgbClr val="020002"/>
                </a:solidFill>
                <a:latin typeface="Consolas"/>
              </a:rPr>
              <a:t>bankAccounts</a:t>
            </a:r>
            <a:r>
              <a:rPr lang="en-GB" sz="1500" dirty="0">
                <a:solidFill>
                  <a:srgbClr val="000000"/>
                </a:solidFill>
                <a:latin typeface="Consolas"/>
              </a:rPr>
              <a:t>[</a:t>
            </a:r>
            <a:r>
              <a:rPr lang="en-GB" sz="1500" dirty="0">
                <a:solidFill>
                  <a:srgbClr val="020002"/>
                </a:solidFill>
                <a:latin typeface="Consolas"/>
              </a:rPr>
              <a:t>i</a:t>
            </a:r>
            <a:r>
              <a:rPr lang="en-GB" sz="1500" dirty="0">
                <a:solidFill>
                  <a:srgbClr val="000000"/>
                </a:solidFill>
                <a:latin typeface="Consolas"/>
              </a:rPr>
              <a:t>].</a:t>
            </a:r>
            <a:r>
              <a:rPr lang="en-GB" sz="1500" dirty="0">
                <a:solidFill>
                  <a:srgbClr val="020002"/>
                </a:solidFill>
                <a:latin typeface="Consolas"/>
              </a:rPr>
              <a:t>Balance</a:t>
            </a:r>
            <a:r>
              <a:rPr lang="en-GB" sz="1500" dirty="0">
                <a:solidFill>
                  <a:srgbClr val="000000"/>
                </a:solidFill>
                <a:latin typeface="Consolas"/>
              </a:rPr>
              <a:t>);</a:t>
            </a:r>
          </a:p>
        </p:txBody>
      </p:sp>
      <p:sp>
        <p:nvSpPr>
          <p:cNvPr id="9" name="Rounded Rectangle 8"/>
          <p:cNvSpPr/>
          <p:nvPr/>
        </p:nvSpPr>
        <p:spPr bwMode="auto">
          <a:xfrm>
            <a:off x="5632982" y="6396372"/>
            <a:ext cx="6026551" cy="131007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b="1" dirty="0">
                <a:solidFill>
                  <a:srgbClr val="0000FF"/>
                </a:solidFill>
                <a:latin typeface="Consolas"/>
              </a:rPr>
              <a:t>Random</a:t>
            </a:r>
            <a:r>
              <a:rPr lang="en-GB" sz="1500" dirty="0">
                <a:solidFill>
                  <a:srgbClr val="000000"/>
                </a:solidFill>
                <a:latin typeface="Consolas"/>
              </a:rPr>
              <a:t> </a:t>
            </a:r>
            <a:r>
              <a:rPr lang="en-GB" sz="1500" dirty="0" err="1">
                <a:solidFill>
                  <a:srgbClr val="020002"/>
                </a:solidFill>
                <a:latin typeface="Consolas"/>
              </a:rPr>
              <a:t>rnd</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Random</a:t>
            </a:r>
            <a:r>
              <a:rPr lang="en-GB" sz="1500" dirty="0">
                <a:solidFill>
                  <a:srgbClr val="000000"/>
                </a:solidFill>
                <a:latin typeface="Consolas"/>
              </a:rPr>
              <a:t>();</a:t>
            </a:r>
          </a:p>
          <a:p>
            <a:r>
              <a:rPr lang="en-GB" sz="1500" dirty="0">
                <a:solidFill>
                  <a:srgbClr val="020002"/>
                </a:solidFill>
                <a:latin typeface="Consolas"/>
              </a:rPr>
              <a:t>numbers</a:t>
            </a:r>
            <a:r>
              <a:rPr lang="en-GB" sz="1500" dirty="0">
                <a:solidFill>
                  <a:srgbClr val="000000"/>
                </a:solidFill>
                <a:latin typeface="Consolas"/>
              </a:rPr>
              <a:t>[0] = 7; </a:t>
            </a:r>
            <a:r>
              <a:rPr lang="en-GB" sz="1500" dirty="0">
                <a:solidFill>
                  <a:srgbClr val="020002"/>
                </a:solidFill>
                <a:latin typeface="Consolas"/>
              </a:rPr>
              <a:t>numbers</a:t>
            </a:r>
            <a:r>
              <a:rPr lang="en-GB" sz="1500" dirty="0">
                <a:solidFill>
                  <a:srgbClr val="000000"/>
                </a:solidFill>
                <a:latin typeface="Consolas"/>
              </a:rPr>
              <a:t>[1] = 10;</a:t>
            </a:r>
          </a:p>
          <a:p>
            <a:r>
              <a:rPr lang="en-GB" sz="1500" dirty="0">
                <a:solidFill>
                  <a:srgbClr val="020002"/>
                </a:solidFill>
                <a:latin typeface="Consolas"/>
              </a:rPr>
              <a:t>numbers</a:t>
            </a:r>
            <a:r>
              <a:rPr lang="en-GB" sz="1500" dirty="0">
                <a:solidFill>
                  <a:srgbClr val="000000"/>
                </a:solidFill>
                <a:latin typeface="Consolas"/>
              </a:rPr>
              <a:t>[4] = </a:t>
            </a:r>
            <a:r>
              <a:rPr lang="en-GB" sz="1500" dirty="0">
                <a:solidFill>
                  <a:srgbClr val="020002"/>
                </a:solidFill>
                <a:latin typeface="Consolas"/>
              </a:rPr>
              <a:t>numbers</a:t>
            </a:r>
            <a:r>
              <a:rPr lang="en-GB" sz="1500" dirty="0">
                <a:solidFill>
                  <a:srgbClr val="000000"/>
                </a:solidFill>
                <a:latin typeface="Consolas"/>
              </a:rPr>
              <a:t>[1] * 2;</a:t>
            </a:r>
          </a:p>
          <a:p>
            <a:r>
              <a:rPr lang="en-GB" sz="1500" dirty="0">
                <a:solidFill>
                  <a:srgbClr val="0000FF"/>
                </a:solidFill>
                <a:latin typeface="Consolas"/>
              </a:rPr>
              <a:t>for</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i</a:t>
            </a:r>
            <a:r>
              <a:rPr lang="en-GB" sz="1500" dirty="0">
                <a:solidFill>
                  <a:srgbClr val="000000"/>
                </a:solidFill>
                <a:latin typeface="Consolas"/>
              </a:rPr>
              <a:t> = 5; </a:t>
            </a:r>
            <a:r>
              <a:rPr lang="en-GB" sz="1500" dirty="0">
                <a:solidFill>
                  <a:srgbClr val="020002"/>
                </a:solidFill>
                <a:latin typeface="Consolas"/>
              </a:rPr>
              <a:t>i</a:t>
            </a:r>
            <a:r>
              <a:rPr lang="en-GB" sz="1500" dirty="0">
                <a:solidFill>
                  <a:srgbClr val="000000"/>
                </a:solidFill>
                <a:latin typeface="Consolas"/>
              </a:rPr>
              <a:t> &lt; 10; </a:t>
            </a:r>
            <a:r>
              <a:rPr lang="en-GB" sz="1500" dirty="0">
                <a:solidFill>
                  <a:srgbClr val="020002"/>
                </a:solidFill>
                <a:latin typeface="Consolas"/>
              </a:rPr>
              <a:t>i</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numbers</a:t>
            </a:r>
            <a:r>
              <a:rPr lang="en-GB" sz="1500" dirty="0">
                <a:solidFill>
                  <a:srgbClr val="000000"/>
                </a:solidFill>
                <a:latin typeface="Consolas"/>
              </a:rPr>
              <a:t>[</a:t>
            </a:r>
            <a:r>
              <a:rPr lang="en-GB" sz="1500" dirty="0">
                <a:solidFill>
                  <a:srgbClr val="020002"/>
                </a:solidFill>
                <a:latin typeface="Consolas"/>
              </a:rPr>
              <a:t>i</a:t>
            </a:r>
            <a:r>
              <a:rPr lang="en-GB" sz="1500" dirty="0">
                <a:solidFill>
                  <a:srgbClr val="000000"/>
                </a:solidFill>
                <a:latin typeface="Consolas"/>
              </a:rPr>
              <a:t>] = </a:t>
            </a:r>
            <a:r>
              <a:rPr lang="en-GB" sz="1500" dirty="0" err="1">
                <a:solidFill>
                  <a:srgbClr val="020002"/>
                </a:solidFill>
                <a:latin typeface="Consolas"/>
              </a:rPr>
              <a:t>rnd</a:t>
            </a:r>
            <a:r>
              <a:rPr lang="en-GB" sz="1500" dirty="0" err="1">
                <a:solidFill>
                  <a:srgbClr val="000000"/>
                </a:solidFill>
                <a:latin typeface="Consolas"/>
              </a:rPr>
              <a:t>.</a:t>
            </a:r>
            <a:r>
              <a:rPr lang="en-GB" sz="1500" dirty="0" err="1">
                <a:solidFill>
                  <a:srgbClr val="020002"/>
                </a:solidFill>
                <a:latin typeface="Consolas"/>
              </a:rPr>
              <a:t>Next</a:t>
            </a:r>
            <a:r>
              <a:rPr lang="en-GB" sz="1500" dirty="0">
                <a:solidFill>
                  <a:srgbClr val="000000"/>
                </a:solidFill>
                <a:latin typeface="Consolas"/>
              </a:rPr>
              <a:t>(1, 100);</a:t>
            </a:r>
          </a:p>
        </p:txBody>
      </p:sp>
    </p:spTree>
    <p:extLst>
      <p:ext uri="{BB962C8B-B14F-4D97-AF65-F5344CB8AC3E}">
        <p14:creationId xmlns:p14="http://schemas.microsoft.com/office/powerpoint/2010/main" val="371574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9715" y="-100013"/>
            <a:ext cx="8491808" cy="1424039"/>
          </a:xfrm>
        </p:spPr>
        <p:txBody>
          <a:bodyPr/>
          <a:lstStyle/>
          <a:p>
            <a:r>
              <a:rPr lang="en-US" dirty="0"/>
              <a:t>Initializing Arrays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107</a:t>
            </a:fld>
            <a:endParaRPr lang="en-GB"/>
          </a:p>
        </p:txBody>
      </p:sp>
      <p:sp>
        <p:nvSpPr>
          <p:cNvPr id="3" name="Text Placeholder 2"/>
          <p:cNvSpPr>
            <a:spLocks noGrp="1"/>
          </p:cNvSpPr>
          <p:nvPr>
            <p:ph sz="quarter" idx="1"/>
          </p:nvPr>
        </p:nvSpPr>
        <p:spPr>
          <a:xfrm>
            <a:off x="420053" y="1400175"/>
            <a:ext cx="11761470" cy="5200650"/>
          </a:xfrm>
        </p:spPr>
        <p:txBody>
          <a:bodyPr>
            <a:normAutofit/>
          </a:bodyPr>
          <a:lstStyle/>
          <a:p>
            <a:r>
              <a:rPr lang="en-US" dirty="0"/>
              <a:t>Can declare and create an array in one stroke</a:t>
            </a:r>
          </a:p>
          <a:p>
            <a:endParaRPr lang="en-US" dirty="0"/>
          </a:p>
          <a:p>
            <a:r>
              <a:rPr lang="en-US" dirty="0"/>
              <a:t>Can initialize an array while declaring</a:t>
            </a:r>
          </a:p>
          <a:p>
            <a:endParaRPr lang="en-US" dirty="0"/>
          </a:p>
          <a:p>
            <a:endParaRPr lang="en-US" dirty="0"/>
          </a:p>
          <a:p>
            <a:endParaRPr lang="en-US" dirty="0"/>
          </a:p>
          <a:p>
            <a:r>
              <a:rPr lang="en-US" dirty="0"/>
              <a:t>Or a shorter form</a:t>
            </a:r>
          </a:p>
          <a:p>
            <a:endParaRPr lang="en-GB" dirty="0"/>
          </a:p>
        </p:txBody>
      </p:sp>
      <p:sp>
        <p:nvSpPr>
          <p:cNvPr id="6" name="Rounded Rectangle 5"/>
          <p:cNvSpPr/>
          <p:nvPr/>
        </p:nvSpPr>
        <p:spPr bwMode="auto">
          <a:xfrm>
            <a:off x="1155145" y="1976817"/>
            <a:ext cx="6026551" cy="59748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0000FF"/>
                </a:solidFill>
                <a:latin typeface="Consolas"/>
              </a:rPr>
              <a:t>int</a:t>
            </a:r>
            <a:r>
              <a:rPr lang="en-GB" sz="1500" dirty="0">
                <a:solidFill>
                  <a:srgbClr val="000000"/>
                </a:solidFill>
                <a:latin typeface="Consolas"/>
              </a:rPr>
              <a:t>[]</a:t>
            </a:r>
            <a:r>
              <a:rPr lang="en-GB" sz="1500" dirty="0">
                <a:solidFill>
                  <a:srgbClr val="0000FF"/>
                </a:solidFill>
                <a:latin typeface="Consolas"/>
              </a:rPr>
              <a:t> </a:t>
            </a:r>
            <a:r>
              <a:rPr lang="en-GB" sz="1500" dirty="0">
                <a:solidFill>
                  <a:srgbClr val="020002"/>
                </a:solidFill>
                <a:latin typeface="Consolas"/>
              </a:rPr>
              <a:t>numbers</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[10];</a:t>
            </a:r>
          </a:p>
          <a:p>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bankAccounts</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[6];</a:t>
            </a:r>
          </a:p>
        </p:txBody>
      </p:sp>
      <p:sp>
        <p:nvSpPr>
          <p:cNvPr id="7" name="Rounded Rectangle 6"/>
          <p:cNvSpPr/>
          <p:nvPr/>
        </p:nvSpPr>
        <p:spPr bwMode="auto">
          <a:xfrm>
            <a:off x="1075614" y="3300412"/>
            <a:ext cx="7753243" cy="178513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numbers</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[5] { 3, 44, 11, 0, -7 };</a:t>
            </a:r>
          </a:p>
          <a:p>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bankAccounts</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 {      </a:t>
            </a:r>
            <a:r>
              <a:rPr lang="en-GB" sz="1500" dirty="0">
                <a:solidFill>
                  <a:srgbClr val="008000"/>
                </a:solidFill>
                <a:latin typeface="Consolas"/>
              </a:rPr>
              <a:t>// 6 accounts</a:t>
            </a:r>
            <a:endParaRPr lang="en-GB" sz="1500" dirty="0">
              <a:solidFill>
                <a:srgbClr val="000000"/>
              </a:solidFill>
              <a:latin typeface="Consolas"/>
            </a:endParaRPr>
          </a:p>
          <a:p>
            <a:r>
              <a:rPr lang="en-GB" sz="1500" dirty="0">
                <a:solidFill>
                  <a:srgbClr val="000000"/>
                </a:solidFill>
                <a:latin typeface="Consolas"/>
              </a:rPr>
              <a:t>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"Homer"</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null</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"Bart"</a:t>
            </a:r>
            <a:r>
              <a:rPr lang="en-GB" sz="1500" dirty="0">
                <a:solidFill>
                  <a:srgbClr val="000000"/>
                </a:solidFill>
                <a:latin typeface="Consolas"/>
              </a:rPr>
              <a:t>),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"Lisa"</a:t>
            </a:r>
            <a:r>
              <a:rPr lang="en-GB" sz="1500" dirty="0">
                <a:solidFill>
                  <a:srgbClr val="000000"/>
                </a:solidFill>
                <a:latin typeface="Consolas"/>
              </a:rPr>
              <a:t>), </a:t>
            </a:r>
            <a:r>
              <a:rPr lang="en-GB" sz="1500" dirty="0">
                <a:solidFill>
                  <a:srgbClr val="0000FF"/>
                </a:solidFill>
                <a:latin typeface="Consolas"/>
              </a:rPr>
              <a:t>null</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"Marge"</a:t>
            </a:r>
            <a:r>
              <a:rPr lang="en-GB" sz="1500" dirty="0">
                <a:solidFill>
                  <a:srgbClr val="000000"/>
                </a:solidFill>
                <a:latin typeface="Consolas"/>
              </a:rPr>
              <a:t>)</a:t>
            </a:r>
          </a:p>
          <a:p>
            <a:r>
              <a:rPr lang="en-GB" sz="1500" dirty="0">
                <a:solidFill>
                  <a:srgbClr val="000000"/>
                </a:solidFill>
                <a:latin typeface="Consolas"/>
              </a:rPr>
              <a:t>};</a:t>
            </a:r>
          </a:p>
        </p:txBody>
      </p:sp>
      <p:sp>
        <p:nvSpPr>
          <p:cNvPr id="8" name="Rounded Rectangle 7"/>
          <p:cNvSpPr/>
          <p:nvPr/>
        </p:nvSpPr>
        <p:spPr bwMode="auto">
          <a:xfrm>
            <a:off x="1075614" y="5900737"/>
            <a:ext cx="7753243" cy="178513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numbers</a:t>
            </a:r>
            <a:r>
              <a:rPr lang="en-GB" sz="1500" dirty="0">
                <a:solidFill>
                  <a:srgbClr val="000000"/>
                </a:solidFill>
                <a:latin typeface="Consolas"/>
              </a:rPr>
              <a:t> = { 3, 44, 11, 0, -7 };</a:t>
            </a:r>
          </a:p>
          <a:p>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bankAccounts</a:t>
            </a:r>
            <a:r>
              <a:rPr lang="en-GB" sz="1500" dirty="0">
                <a:solidFill>
                  <a:srgbClr val="000000"/>
                </a:solidFill>
                <a:latin typeface="Consolas"/>
              </a:rPr>
              <a:t> = {      </a:t>
            </a:r>
            <a:r>
              <a:rPr lang="en-GB" sz="1500" dirty="0">
                <a:solidFill>
                  <a:srgbClr val="008000"/>
                </a:solidFill>
                <a:latin typeface="Consolas"/>
              </a:rPr>
              <a:t>// 6 accounts</a:t>
            </a:r>
            <a:endParaRPr lang="en-GB" sz="1500" dirty="0">
              <a:solidFill>
                <a:srgbClr val="000000"/>
              </a:solidFill>
              <a:latin typeface="Consolas"/>
            </a:endParaRPr>
          </a:p>
          <a:p>
            <a:r>
              <a:rPr lang="en-GB" sz="1500" dirty="0">
                <a:solidFill>
                  <a:srgbClr val="000000"/>
                </a:solidFill>
                <a:latin typeface="Consolas"/>
              </a:rPr>
              <a:t>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"Homer"</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null</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"Bart"</a:t>
            </a:r>
            <a:r>
              <a:rPr lang="en-GB" sz="1500" dirty="0">
                <a:solidFill>
                  <a:srgbClr val="000000"/>
                </a:solidFill>
                <a:latin typeface="Consolas"/>
              </a:rPr>
              <a:t>),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"Lisa"</a:t>
            </a:r>
            <a:r>
              <a:rPr lang="en-GB" sz="1500" dirty="0">
                <a:solidFill>
                  <a:srgbClr val="000000"/>
                </a:solidFill>
                <a:latin typeface="Consolas"/>
              </a:rPr>
              <a:t>), </a:t>
            </a:r>
            <a:r>
              <a:rPr lang="en-GB" sz="1500" dirty="0">
                <a:solidFill>
                  <a:srgbClr val="0000FF"/>
                </a:solidFill>
                <a:latin typeface="Consolas"/>
              </a:rPr>
              <a:t>null</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A31515"/>
                </a:solidFill>
                <a:latin typeface="Consolas"/>
              </a:rPr>
              <a:t>"Marge"</a:t>
            </a:r>
            <a:r>
              <a:rPr lang="en-GB" sz="1500" dirty="0">
                <a:solidFill>
                  <a:srgbClr val="000000"/>
                </a:solidFill>
                <a:latin typeface="Consolas"/>
              </a:rPr>
              <a:t>)</a:t>
            </a:r>
          </a:p>
          <a:p>
            <a:r>
              <a:rPr lang="en-GB" sz="1500" dirty="0">
                <a:solidFill>
                  <a:srgbClr val="000000"/>
                </a:solidFill>
                <a:latin typeface="Consolas"/>
              </a:rPr>
              <a:t>};</a:t>
            </a:r>
          </a:p>
        </p:txBody>
      </p:sp>
    </p:spTree>
    <p:extLst>
      <p:ext uri="{BB962C8B-B14F-4D97-AF65-F5344CB8AC3E}">
        <p14:creationId xmlns:p14="http://schemas.microsoft.com/office/powerpoint/2010/main" val="249512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Arrays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108</a:t>
            </a:fld>
            <a:endParaRPr lang="en-GB"/>
          </a:p>
        </p:txBody>
      </p:sp>
      <p:sp>
        <p:nvSpPr>
          <p:cNvPr id="3" name="Text Placeholder 2"/>
          <p:cNvSpPr>
            <a:spLocks noGrp="1"/>
          </p:cNvSpPr>
          <p:nvPr>
            <p:ph sz="quarter" idx="1"/>
          </p:nvPr>
        </p:nvSpPr>
        <p:spPr>
          <a:xfrm>
            <a:off x="420053" y="1400175"/>
            <a:ext cx="11761470" cy="5800725"/>
          </a:xfrm>
        </p:spPr>
        <p:txBody>
          <a:bodyPr>
            <a:normAutofit/>
          </a:bodyPr>
          <a:lstStyle/>
          <a:p>
            <a:r>
              <a:rPr lang="en-US" dirty="0"/>
              <a:t>Elements accessed using the [] operator</a:t>
            </a:r>
          </a:p>
          <a:p>
            <a:r>
              <a:rPr lang="en-US" dirty="0"/>
              <a:t>Can iterate through an array with </a:t>
            </a:r>
            <a:r>
              <a:rPr lang="en-US" b="1" dirty="0" err="1">
                <a:solidFill>
                  <a:srgbClr val="0070C0"/>
                </a:solidFill>
                <a:latin typeface="Consolas" pitchFamily="49" charset="0"/>
                <a:cs typeface="Consolas" pitchFamily="49" charset="0"/>
              </a:rPr>
              <a:t>foreach</a:t>
            </a:r>
            <a:endParaRPr lang="en-US" b="1" dirty="0">
              <a:solidFill>
                <a:srgbClr val="0070C0"/>
              </a:solidFill>
              <a:latin typeface="Consolas" pitchFamily="49" charset="0"/>
              <a:cs typeface="Consolas" pitchFamily="49" charset="0"/>
            </a:endParaRPr>
          </a:p>
          <a:p>
            <a:endParaRPr lang="en-US" dirty="0"/>
          </a:p>
          <a:p>
            <a:endParaRPr lang="en-US" dirty="0"/>
          </a:p>
          <a:p>
            <a:endParaRPr lang="en-US" dirty="0"/>
          </a:p>
          <a:p>
            <a:endParaRPr lang="en-US" dirty="0"/>
          </a:p>
          <a:p>
            <a:r>
              <a:rPr lang="en-US" dirty="0"/>
              <a:t>Can use the </a:t>
            </a:r>
            <a:r>
              <a:rPr lang="en-US" b="1" dirty="0">
                <a:solidFill>
                  <a:schemeClr val="accent6">
                    <a:lumMod val="75000"/>
                  </a:schemeClr>
                </a:solidFill>
                <a:latin typeface="Consolas" pitchFamily="49" charset="0"/>
                <a:cs typeface="Consolas" pitchFamily="49" charset="0"/>
              </a:rPr>
              <a:t>Length</a:t>
            </a:r>
            <a:r>
              <a:rPr lang="en-US" dirty="0"/>
              <a:t> property</a:t>
            </a:r>
          </a:p>
          <a:p>
            <a:endParaRPr lang="en-GB" dirty="0"/>
          </a:p>
        </p:txBody>
      </p:sp>
      <p:sp>
        <p:nvSpPr>
          <p:cNvPr id="6" name="Rounded Rectangle 5"/>
          <p:cNvSpPr/>
          <p:nvPr/>
        </p:nvSpPr>
        <p:spPr bwMode="auto">
          <a:xfrm>
            <a:off x="1816941" y="2800350"/>
            <a:ext cx="7753243" cy="187054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err="1">
                <a:solidFill>
                  <a:srgbClr val="0000FF"/>
                </a:solidFill>
                <a:latin typeface="Consolas"/>
              </a:rPr>
              <a:t>foreach</a:t>
            </a:r>
            <a:r>
              <a:rPr lang="en-GB" sz="1800" dirty="0">
                <a:solidFill>
                  <a:srgbClr val="000000"/>
                </a:solidFill>
                <a:latin typeface="Consolas"/>
              </a:rPr>
              <a:t>(</a:t>
            </a:r>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n</a:t>
            </a:r>
            <a:r>
              <a:rPr lang="en-GB" sz="1800" dirty="0">
                <a:solidFill>
                  <a:srgbClr val="000000"/>
                </a:solidFill>
                <a:latin typeface="Consolas"/>
              </a:rPr>
              <a:t> </a:t>
            </a:r>
            <a:r>
              <a:rPr lang="en-GB" sz="1800" dirty="0">
                <a:solidFill>
                  <a:srgbClr val="0000FF"/>
                </a:solidFill>
                <a:latin typeface="Consolas"/>
              </a:rPr>
              <a:t>in</a:t>
            </a:r>
            <a:r>
              <a:rPr lang="en-GB" sz="1800" dirty="0">
                <a:solidFill>
                  <a:srgbClr val="000000"/>
                </a:solidFill>
                <a:latin typeface="Consolas"/>
              </a:rPr>
              <a:t> </a:t>
            </a:r>
            <a:r>
              <a:rPr lang="en-GB" sz="1800" dirty="0">
                <a:solidFill>
                  <a:srgbClr val="020002"/>
                </a:solidFill>
                <a:latin typeface="Consolas"/>
              </a:rPr>
              <a:t>numbers</a:t>
            </a:r>
            <a:r>
              <a:rPr lang="en-GB" sz="1800" dirty="0">
                <a:solidFill>
                  <a:srgbClr val="000000"/>
                </a:solidFill>
                <a:latin typeface="Consolas"/>
              </a:rPr>
              <a:t>)</a:t>
            </a:r>
          </a:p>
          <a:p>
            <a:r>
              <a:rPr lang="en-GB" sz="1800" dirty="0">
                <a:solidFill>
                  <a:srgbClr val="000000"/>
                </a:solidFill>
                <a:latin typeface="Consolas"/>
              </a:rPr>
              <a:t>   </a:t>
            </a:r>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a:solidFill>
                  <a:srgbClr val="020002"/>
                </a:solidFill>
                <a:latin typeface="Consolas"/>
              </a:rPr>
              <a:t>n</a:t>
            </a:r>
            <a:r>
              <a:rPr lang="en-GB" sz="1800" dirty="0">
                <a:solidFill>
                  <a:srgbClr val="000000"/>
                </a:solidFill>
                <a:latin typeface="Consolas"/>
              </a:rPr>
              <a:t>);</a:t>
            </a:r>
          </a:p>
          <a:p>
            <a:r>
              <a:rPr lang="en-GB" sz="1800" dirty="0">
                <a:solidFill>
                  <a:srgbClr val="000000"/>
                </a:solidFill>
                <a:latin typeface="Consolas"/>
              </a:rPr>
              <a:t> </a:t>
            </a:r>
          </a:p>
          <a:p>
            <a:r>
              <a:rPr lang="en-GB" sz="1800" dirty="0" err="1">
                <a:solidFill>
                  <a:srgbClr val="0000FF"/>
                </a:solidFill>
                <a:latin typeface="Consolas"/>
              </a:rPr>
              <a:t>foreach</a:t>
            </a:r>
            <a:r>
              <a:rPr lang="en-GB" sz="1800" dirty="0">
                <a:solidFill>
                  <a:srgbClr val="000000"/>
                </a:solidFill>
                <a:latin typeface="Consolas"/>
              </a:rPr>
              <a:t>(</a:t>
            </a:r>
            <a:r>
              <a:rPr lang="en-GB" sz="1800" b="1" dirty="0">
                <a:solidFill>
                  <a:srgbClr val="0000FF"/>
                </a:solidFill>
                <a:latin typeface="Consolas"/>
              </a:rPr>
              <a:t>Account</a:t>
            </a:r>
            <a:r>
              <a:rPr lang="en-GB" sz="1800" dirty="0">
                <a:solidFill>
                  <a:srgbClr val="000000"/>
                </a:solidFill>
                <a:latin typeface="Consolas"/>
              </a:rPr>
              <a:t> </a:t>
            </a:r>
            <a:r>
              <a:rPr lang="en-GB" sz="1800" dirty="0">
                <a:solidFill>
                  <a:srgbClr val="020002"/>
                </a:solidFill>
                <a:latin typeface="Consolas"/>
              </a:rPr>
              <a:t>ac</a:t>
            </a:r>
            <a:r>
              <a:rPr lang="en-GB" sz="1800" dirty="0">
                <a:solidFill>
                  <a:srgbClr val="000000"/>
                </a:solidFill>
                <a:latin typeface="Consolas"/>
              </a:rPr>
              <a:t> </a:t>
            </a:r>
            <a:r>
              <a:rPr lang="en-GB" sz="1800" dirty="0">
                <a:solidFill>
                  <a:srgbClr val="0000FF"/>
                </a:solidFill>
                <a:latin typeface="Consolas"/>
              </a:rPr>
              <a:t>in</a:t>
            </a:r>
            <a:r>
              <a:rPr lang="en-GB" sz="1800" dirty="0">
                <a:solidFill>
                  <a:srgbClr val="000000"/>
                </a:solidFill>
                <a:latin typeface="Consolas"/>
              </a:rPr>
              <a:t> </a:t>
            </a:r>
            <a:r>
              <a:rPr lang="en-GB" sz="1800" dirty="0" err="1">
                <a:solidFill>
                  <a:srgbClr val="020002"/>
                </a:solidFill>
                <a:latin typeface="Consolas"/>
              </a:rPr>
              <a:t>bankAccounts</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if</a:t>
            </a:r>
            <a:r>
              <a:rPr lang="en-GB" sz="1800" dirty="0">
                <a:solidFill>
                  <a:srgbClr val="000000"/>
                </a:solidFill>
                <a:latin typeface="Consolas"/>
              </a:rPr>
              <a:t>(</a:t>
            </a:r>
            <a:r>
              <a:rPr lang="en-GB" sz="1800" dirty="0">
                <a:solidFill>
                  <a:srgbClr val="020002"/>
                </a:solidFill>
                <a:latin typeface="Consolas"/>
              </a:rPr>
              <a:t>ac</a:t>
            </a:r>
            <a:r>
              <a:rPr lang="en-GB" sz="1800" dirty="0">
                <a:solidFill>
                  <a:srgbClr val="000000"/>
                </a:solidFill>
                <a:latin typeface="Consolas"/>
              </a:rPr>
              <a:t> != </a:t>
            </a:r>
            <a:r>
              <a:rPr lang="en-GB" sz="1800" dirty="0">
                <a:solidFill>
                  <a:srgbClr val="0000FF"/>
                </a:solidFill>
                <a:latin typeface="Consolas"/>
              </a:rPr>
              <a:t>null</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20002"/>
                </a:solidFill>
                <a:latin typeface="Consolas"/>
              </a:rPr>
              <a:t>ac</a:t>
            </a:r>
            <a:r>
              <a:rPr lang="en-GB" sz="1800" dirty="0" err="1">
                <a:solidFill>
                  <a:srgbClr val="000000"/>
                </a:solidFill>
                <a:latin typeface="Consolas"/>
              </a:rPr>
              <a:t>.</a:t>
            </a:r>
            <a:r>
              <a:rPr lang="en-GB" sz="1800" dirty="0" err="1">
                <a:solidFill>
                  <a:srgbClr val="020002"/>
                </a:solidFill>
                <a:latin typeface="Consolas"/>
              </a:rPr>
              <a:t>Deposit</a:t>
            </a:r>
            <a:r>
              <a:rPr lang="en-GB" sz="1800" dirty="0">
                <a:solidFill>
                  <a:srgbClr val="000000"/>
                </a:solidFill>
                <a:latin typeface="Consolas"/>
              </a:rPr>
              <a:t>(50);</a:t>
            </a:r>
          </a:p>
        </p:txBody>
      </p:sp>
      <p:sp>
        <p:nvSpPr>
          <p:cNvPr id="7" name="Rounded Rectangle 6"/>
          <p:cNvSpPr/>
          <p:nvPr/>
        </p:nvSpPr>
        <p:spPr bwMode="auto">
          <a:xfrm>
            <a:off x="1802951" y="5800725"/>
            <a:ext cx="7753243" cy="70664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for</a:t>
            </a:r>
            <a:r>
              <a:rPr lang="en-GB" sz="1800" dirty="0">
                <a:solidFill>
                  <a:srgbClr val="000000"/>
                </a:solidFill>
                <a:latin typeface="Consolas"/>
              </a:rPr>
              <a:t>(</a:t>
            </a:r>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i</a:t>
            </a:r>
            <a:r>
              <a:rPr lang="en-GB" sz="1800" dirty="0">
                <a:solidFill>
                  <a:srgbClr val="000000"/>
                </a:solidFill>
                <a:latin typeface="Consolas"/>
              </a:rPr>
              <a:t> = 0; </a:t>
            </a:r>
            <a:r>
              <a:rPr lang="en-GB" sz="1800" dirty="0">
                <a:solidFill>
                  <a:srgbClr val="020002"/>
                </a:solidFill>
                <a:latin typeface="Consolas"/>
              </a:rPr>
              <a:t>i</a:t>
            </a:r>
            <a:r>
              <a:rPr lang="en-GB" sz="1800" dirty="0">
                <a:solidFill>
                  <a:srgbClr val="000000"/>
                </a:solidFill>
                <a:latin typeface="Consolas"/>
              </a:rPr>
              <a:t> &lt; </a:t>
            </a:r>
            <a:r>
              <a:rPr lang="en-GB" sz="1800" dirty="0" err="1">
                <a:solidFill>
                  <a:srgbClr val="020002"/>
                </a:solidFill>
                <a:latin typeface="Consolas"/>
              </a:rPr>
              <a:t>numbers</a:t>
            </a:r>
            <a:r>
              <a:rPr lang="en-GB" sz="1800" dirty="0" err="1">
                <a:solidFill>
                  <a:srgbClr val="000000"/>
                </a:solidFill>
                <a:latin typeface="Consolas"/>
              </a:rPr>
              <a:t>.</a:t>
            </a:r>
            <a:r>
              <a:rPr lang="en-GB" sz="1800" dirty="0" err="1">
                <a:solidFill>
                  <a:srgbClr val="020002"/>
                </a:solidFill>
                <a:latin typeface="Consolas"/>
              </a:rPr>
              <a:t>Length</a:t>
            </a:r>
            <a:r>
              <a:rPr lang="en-GB" sz="1800" dirty="0">
                <a:solidFill>
                  <a:srgbClr val="000000"/>
                </a:solidFill>
                <a:latin typeface="Consolas"/>
              </a:rPr>
              <a:t>; </a:t>
            </a:r>
            <a:r>
              <a:rPr lang="en-GB" sz="1800" dirty="0">
                <a:solidFill>
                  <a:srgbClr val="020002"/>
                </a:solidFill>
                <a:latin typeface="Consolas"/>
              </a:rPr>
              <a:t>i</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20002"/>
                </a:solidFill>
                <a:latin typeface="Consolas"/>
              </a:rPr>
              <a:t>numbers</a:t>
            </a:r>
            <a:r>
              <a:rPr lang="en-GB" sz="1800" dirty="0">
                <a:solidFill>
                  <a:srgbClr val="000000"/>
                </a:solidFill>
                <a:latin typeface="Consolas"/>
              </a:rPr>
              <a:t>[</a:t>
            </a:r>
            <a:r>
              <a:rPr lang="en-GB" sz="1800" dirty="0">
                <a:solidFill>
                  <a:srgbClr val="020002"/>
                </a:solidFill>
                <a:latin typeface="Consolas"/>
              </a:rPr>
              <a:t>i</a:t>
            </a:r>
            <a:r>
              <a:rPr lang="en-GB" sz="1800" dirty="0">
                <a:solidFill>
                  <a:srgbClr val="000000"/>
                </a:solidFill>
                <a:latin typeface="Consolas"/>
              </a:rPr>
              <a:t>] = </a:t>
            </a:r>
            <a:r>
              <a:rPr lang="en-GB" sz="1800" dirty="0" err="1">
                <a:solidFill>
                  <a:srgbClr val="020002"/>
                </a:solidFill>
                <a:latin typeface="Consolas"/>
              </a:rPr>
              <a:t>rnd</a:t>
            </a:r>
            <a:r>
              <a:rPr lang="en-GB" sz="1800" dirty="0" err="1">
                <a:solidFill>
                  <a:srgbClr val="000000"/>
                </a:solidFill>
                <a:latin typeface="Consolas"/>
              </a:rPr>
              <a:t>.</a:t>
            </a:r>
            <a:r>
              <a:rPr lang="en-GB" sz="1800" dirty="0" err="1">
                <a:solidFill>
                  <a:srgbClr val="020002"/>
                </a:solidFill>
                <a:latin typeface="Consolas"/>
              </a:rPr>
              <a:t>Next</a:t>
            </a:r>
            <a:r>
              <a:rPr lang="en-GB" sz="1800" dirty="0">
                <a:solidFill>
                  <a:srgbClr val="000000"/>
                </a:solidFill>
                <a:latin typeface="Consolas"/>
              </a:rPr>
              <a:t>(1, 100);</a:t>
            </a:r>
          </a:p>
        </p:txBody>
      </p:sp>
    </p:spTree>
    <p:extLst>
      <p:ext uri="{BB962C8B-B14F-4D97-AF65-F5344CB8AC3E}">
        <p14:creationId xmlns:p14="http://schemas.microsoft.com/office/powerpoint/2010/main" val="146849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Array Methods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109</a:t>
            </a:fld>
            <a:endParaRPr lang="en-GB"/>
          </a:p>
        </p:txBody>
      </p:sp>
      <p:sp>
        <p:nvSpPr>
          <p:cNvPr id="3" name="Text Placeholder 2"/>
          <p:cNvSpPr>
            <a:spLocks noGrp="1"/>
          </p:cNvSpPr>
          <p:nvPr>
            <p:ph sz="quarter" idx="1"/>
          </p:nvPr>
        </p:nvSpPr>
        <p:spPr/>
        <p:txBody>
          <a:bodyPr>
            <a:normAutofit/>
          </a:bodyPr>
          <a:lstStyle/>
          <a:p>
            <a:r>
              <a:rPr lang="en-US" dirty="0"/>
              <a:t>Static methods of the Array class</a:t>
            </a:r>
          </a:p>
          <a:p>
            <a:pPr lvl="1"/>
            <a:r>
              <a:rPr lang="en-US" b="1" dirty="0">
                <a:solidFill>
                  <a:srgbClr val="002060"/>
                </a:solidFill>
                <a:latin typeface="Consolas" pitchFamily="49" charset="0"/>
                <a:cs typeface="Consolas" pitchFamily="49" charset="0"/>
              </a:rPr>
              <a:t>Resize</a:t>
            </a:r>
            <a:r>
              <a:rPr lang="en-US" dirty="0"/>
              <a:t>, </a:t>
            </a:r>
            <a:r>
              <a:rPr lang="en-US" b="1" dirty="0">
                <a:solidFill>
                  <a:srgbClr val="002060"/>
                </a:solidFill>
                <a:latin typeface="Consolas" pitchFamily="49" charset="0"/>
                <a:cs typeface="Consolas" pitchFamily="49" charset="0"/>
              </a:rPr>
              <a:t>Reverse</a:t>
            </a:r>
          </a:p>
          <a:p>
            <a:pPr lvl="1"/>
            <a:r>
              <a:rPr lang="en-US" b="1" dirty="0">
                <a:solidFill>
                  <a:srgbClr val="002060"/>
                </a:solidFill>
                <a:latin typeface="Consolas" pitchFamily="49" charset="0"/>
                <a:cs typeface="Consolas" pitchFamily="49" charset="0"/>
              </a:rPr>
              <a:t>Sort</a:t>
            </a:r>
          </a:p>
          <a:p>
            <a:pPr lvl="1"/>
            <a:r>
              <a:rPr lang="en-US" b="1" dirty="0">
                <a:solidFill>
                  <a:srgbClr val="002060"/>
                </a:solidFill>
                <a:latin typeface="Consolas" pitchFamily="49" charset="0"/>
                <a:cs typeface="Consolas" pitchFamily="49" charset="0"/>
              </a:rPr>
              <a:t>Find</a:t>
            </a:r>
            <a:r>
              <a:rPr lang="en-US" dirty="0"/>
              <a:t>, </a:t>
            </a:r>
            <a:r>
              <a:rPr lang="en-US" b="1" dirty="0" err="1">
                <a:solidFill>
                  <a:srgbClr val="002060"/>
                </a:solidFill>
                <a:latin typeface="Consolas" pitchFamily="49" charset="0"/>
                <a:cs typeface="Consolas" pitchFamily="49" charset="0"/>
              </a:rPr>
              <a:t>FindAll</a:t>
            </a:r>
            <a:r>
              <a:rPr lang="en-US" dirty="0"/>
              <a:t>, </a:t>
            </a:r>
            <a:r>
              <a:rPr lang="en-US" b="1" dirty="0" err="1">
                <a:solidFill>
                  <a:srgbClr val="002060"/>
                </a:solidFill>
                <a:latin typeface="Consolas" pitchFamily="49" charset="0"/>
                <a:cs typeface="Consolas" pitchFamily="49" charset="0"/>
              </a:rPr>
              <a:t>FindIndex</a:t>
            </a:r>
            <a:r>
              <a:rPr lang="en-US" dirty="0"/>
              <a:t>, </a:t>
            </a:r>
            <a:r>
              <a:rPr lang="en-US" b="1" dirty="0" err="1">
                <a:solidFill>
                  <a:srgbClr val="002060"/>
                </a:solidFill>
                <a:latin typeface="Consolas" pitchFamily="49" charset="0"/>
                <a:cs typeface="Consolas" pitchFamily="49" charset="0"/>
              </a:rPr>
              <a:t>FindLast</a:t>
            </a:r>
            <a:endParaRPr lang="en-US" b="1" dirty="0">
              <a:solidFill>
                <a:srgbClr val="002060"/>
              </a:solidFill>
              <a:latin typeface="Consolas" pitchFamily="49" charset="0"/>
              <a:cs typeface="Consolas" pitchFamily="49" charset="0"/>
            </a:endParaRPr>
          </a:p>
          <a:p>
            <a:pPr lvl="1"/>
            <a:r>
              <a:rPr lang="en-US" b="1" dirty="0" err="1">
                <a:solidFill>
                  <a:srgbClr val="FFFF00"/>
                </a:solidFill>
                <a:latin typeface="Consolas" pitchFamily="49" charset="0"/>
                <a:cs typeface="Consolas" pitchFamily="49" charset="0"/>
              </a:rPr>
              <a:t>BinarySearch</a:t>
            </a:r>
            <a:endParaRPr lang="en-US" b="1" dirty="0">
              <a:solidFill>
                <a:srgbClr val="FFFF00"/>
              </a:solidFill>
              <a:latin typeface="Consolas" pitchFamily="49" charset="0"/>
              <a:cs typeface="Consolas" pitchFamily="49" charset="0"/>
            </a:endParaRPr>
          </a:p>
          <a:p>
            <a:pPr lvl="1"/>
            <a:r>
              <a:rPr lang="en-US" b="1" dirty="0">
                <a:solidFill>
                  <a:srgbClr val="FFFF00"/>
                </a:solidFill>
                <a:latin typeface="Consolas" pitchFamily="49" charset="0"/>
                <a:cs typeface="Consolas" pitchFamily="49" charset="0"/>
              </a:rPr>
              <a:t>Copy</a:t>
            </a:r>
          </a:p>
          <a:p>
            <a:pPr lvl="1"/>
            <a:r>
              <a:rPr lang="en-US" b="1" dirty="0">
                <a:solidFill>
                  <a:srgbClr val="FFFF00"/>
                </a:solidFill>
                <a:latin typeface="Consolas" pitchFamily="49" charset="0"/>
                <a:cs typeface="Consolas" pitchFamily="49" charset="0"/>
              </a:rPr>
              <a:t>Clear</a:t>
            </a:r>
          </a:p>
        </p:txBody>
      </p:sp>
      <p:sp>
        <p:nvSpPr>
          <p:cNvPr id="6" name="Rounded Rectangle 5"/>
          <p:cNvSpPr/>
          <p:nvPr/>
        </p:nvSpPr>
        <p:spPr bwMode="auto">
          <a:xfrm>
            <a:off x="1075942" y="4592840"/>
            <a:ext cx="6748049" cy="378265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numbers</a:t>
            </a:r>
            <a:r>
              <a:rPr lang="en-GB" sz="1400" dirty="0">
                <a:solidFill>
                  <a:srgbClr val="000000"/>
                </a:solidFill>
                <a:latin typeface="Consolas"/>
              </a:rPr>
              <a:t> = { 12, 88, 33, 17, 23, 7, 19, 20, 65 };</a:t>
            </a:r>
          </a:p>
          <a:p>
            <a:r>
              <a:rPr lang="en-GB" sz="1400" dirty="0" err="1">
                <a:solidFill>
                  <a:srgbClr val="0000FF"/>
                </a:solidFill>
                <a:latin typeface="Consolas"/>
              </a:rPr>
              <a:t>foreach</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n</a:t>
            </a:r>
            <a:r>
              <a:rPr lang="en-GB" sz="1400" dirty="0">
                <a:solidFill>
                  <a:srgbClr val="000000"/>
                </a:solidFill>
                <a:latin typeface="Consolas"/>
              </a:rPr>
              <a:t> </a:t>
            </a:r>
            <a:r>
              <a:rPr lang="en-GB" sz="1400" dirty="0">
                <a:solidFill>
                  <a:srgbClr val="0000FF"/>
                </a:solidFill>
                <a:latin typeface="Consolas"/>
              </a:rPr>
              <a:t>in</a:t>
            </a:r>
            <a:r>
              <a:rPr lang="en-GB" sz="1400" dirty="0">
                <a:solidFill>
                  <a:srgbClr val="000000"/>
                </a:solidFill>
                <a:latin typeface="Consolas"/>
              </a:rPr>
              <a:t> </a:t>
            </a:r>
            <a:r>
              <a:rPr lang="en-GB" sz="1400" dirty="0">
                <a:solidFill>
                  <a:srgbClr val="020002"/>
                </a:solidFill>
                <a:latin typeface="Consolas"/>
              </a:rPr>
              <a:t>numbers</a:t>
            </a:r>
            <a:r>
              <a:rPr lang="en-GB" sz="1400" dirty="0">
                <a:solidFill>
                  <a:srgbClr val="000000"/>
                </a:solidFill>
                <a:latin typeface="Consolas"/>
              </a:rPr>
              <a:t>)</a:t>
            </a:r>
          </a:p>
          <a:p>
            <a:r>
              <a:rPr lang="en-GB" sz="1400" dirty="0">
                <a:solidFill>
                  <a:srgbClr val="000000"/>
                </a:solidFill>
                <a:latin typeface="Consolas"/>
              </a:rPr>
              <a:t>   </a:t>
            </a:r>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a:t>
            </a:r>
            <a:r>
              <a:rPr lang="en-GB" sz="1400" dirty="0">
                <a:solidFill>
                  <a:srgbClr val="000000"/>
                </a:solidFill>
                <a:latin typeface="Consolas"/>
              </a:rPr>
              <a:t>(</a:t>
            </a:r>
            <a:r>
              <a:rPr lang="en-GB" sz="1400" dirty="0">
                <a:solidFill>
                  <a:srgbClr val="A31515"/>
                </a:solidFill>
                <a:latin typeface="Consolas"/>
              </a:rPr>
              <a:t>"{0,4}"</a:t>
            </a:r>
            <a:r>
              <a:rPr lang="en-GB" sz="1400" dirty="0">
                <a:solidFill>
                  <a:srgbClr val="000000"/>
                </a:solidFill>
                <a:latin typeface="Consolas"/>
              </a:rPr>
              <a:t>, </a:t>
            </a:r>
            <a:r>
              <a:rPr lang="en-GB" sz="1400" dirty="0">
                <a:solidFill>
                  <a:srgbClr val="020002"/>
                </a:solidFill>
                <a:latin typeface="Consolas"/>
              </a:rPr>
              <a:t>n</a:t>
            </a:r>
            <a:r>
              <a:rPr lang="en-GB" sz="1400" dirty="0">
                <a:solidFill>
                  <a:srgbClr val="000000"/>
                </a:solidFill>
                <a:latin typeface="Consolas"/>
              </a:rPr>
              <a:t>);</a:t>
            </a:r>
          </a:p>
          <a:p>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WriteLine</a:t>
            </a:r>
            <a:r>
              <a:rPr lang="en-GB" sz="1400" dirty="0">
                <a:solidFill>
                  <a:srgbClr val="000000"/>
                </a:solidFill>
                <a:latin typeface="Consolas"/>
              </a:rPr>
              <a:t>();</a:t>
            </a:r>
          </a:p>
          <a:p>
            <a:r>
              <a:rPr lang="en-GB" sz="1400" b="1" dirty="0" err="1">
                <a:solidFill>
                  <a:srgbClr val="0000FF"/>
                </a:solidFill>
                <a:latin typeface="Consolas"/>
              </a:rPr>
              <a:t>Array</a:t>
            </a:r>
            <a:r>
              <a:rPr lang="en-GB" sz="1400" dirty="0" err="1">
                <a:solidFill>
                  <a:srgbClr val="000000"/>
                </a:solidFill>
                <a:latin typeface="Consolas"/>
              </a:rPr>
              <a:t>.</a:t>
            </a:r>
            <a:r>
              <a:rPr lang="en-GB" sz="1400" dirty="0" err="1">
                <a:solidFill>
                  <a:srgbClr val="020002"/>
                </a:solidFill>
                <a:latin typeface="Consolas"/>
              </a:rPr>
              <a:t>Sort</a:t>
            </a:r>
            <a:r>
              <a:rPr lang="en-GB" sz="1400" dirty="0">
                <a:solidFill>
                  <a:srgbClr val="000000"/>
                </a:solidFill>
                <a:latin typeface="Consolas"/>
              </a:rPr>
              <a:t>(</a:t>
            </a:r>
            <a:r>
              <a:rPr lang="en-GB" sz="1400" dirty="0">
                <a:solidFill>
                  <a:srgbClr val="020002"/>
                </a:solidFill>
                <a:latin typeface="Consolas"/>
              </a:rPr>
              <a:t>numbers</a:t>
            </a:r>
            <a:r>
              <a:rPr lang="en-GB" sz="1400" dirty="0">
                <a:solidFill>
                  <a:srgbClr val="000000"/>
                </a:solidFill>
                <a:latin typeface="Consolas"/>
              </a:rPr>
              <a:t>);</a:t>
            </a:r>
          </a:p>
          <a:p>
            <a:r>
              <a:rPr lang="en-GB" sz="1400" dirty="0" err="1">
                <a:solidFill>
                  <a:srgbClr val="0000FF"/>
                </a:solidFill>
                <a:latin typeface="Consolas"/>
              </a:rPr>
              <a:t>foreach</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n</a:t>
            </a:r>
            <a:r>
              <a:rPr lang="en-GB" sz="1400" dirty="0">
                <a:solidFill>
                  <a:srgbClr val="000000"/>
                </a:solidFill>
                <a:latin typeface="Consolas"/>
              </a:rPr>
              <a:t> </a:t>
            </a:r>
            <a:r>
              <a:rPr lang="en-GB" sz="1400" dirty="0">
                <a:solidFill>
                  <a:srgbClr val="0000FF"/>
                </a:solidFill>
                <a:latin typeface="Consolas"/>
              </a:rPr>
              <a:t>in</a:t>
            </a:r>
            <a:r>
              <a:rPr lang="en-GB" sz="1400" dirty="0">
                <a:solidFill>
                  <a:srgbClr val="000000"/>
                </a:solidFill>
                <a:latin typeface="Consolas"/>
              </a:rPr>
              <a:t> </a:t>
            </a:r>
            <a:r>
              <a:rPr lang="en-GB" sz="1400" dirty="0">
                <a:solidFill>
                  <a:srgbClr val="020002"/>
                </a:solidFill>
                <a:latin typeface="Consolas"/>
              </a:rPr>
              <a:t>numbers</a:t>
            </a:r>
            <a:r>
              <a:rPr lang="en-GB" sz="1400" dirty="0">
                <a:solidFill>
                  <a:srgbClr val="000000"/>
                </a:solidFill>
                <a:latin typeface="Consolas"/>
              </a:rPr>
              <a:t>)</a:t>
            </a:r>
          </a:p>
          <a:p>
            <a:r>
              <a:rPr lang="en-GB" sz="1400" dirty="0">
                <a:solidFill>
                  <a:srgbClr val="000000"/>
                </a:solidFill>
                <a:latin typeface="Consolas"/>
              </a:rPr>
              <a:t>   </a:t>
            </a:r>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a:t>
            </a:r>
            <a:r>
              <a:rPr lang="en-GB" sz="1400" dirty="0">
                <a:solidFill>
                  <a:srgbClr val="000000"/>
                </a:solidFill>
                <a:latin typeface="Consolas"/>
              </a:rPr>
              <a:t>(</a:t>
            </a:r>
            <a:r>
              <a:rPr lang="en-GB" sz="1400" dirty="0">
                <a:solidFill>
                  <a:srgbClr val="A31515"/>
                </a:solidFill>
                <a:latin typeface="Consolas"/>
              </a:rPr>
              <a:t>"{0,4}"</a:t>
            </a:r>
            <a:r>
              <a:rPr lang="en-GB" sz="1400" dirty="0">
                <a:solidFill>
                  <a:srgbClr val="000000"/>
                </a:solidFill>
                <a:latin typeface="Consolas"/>
              </a:rPr>
              <a:t>, </a:t>
            </a:r>
            <a:r>
              <a:rPr lang="en-GB" sz="1400" dirty="0">
                <a:solidFill>
                  <a:srgbClr val="020002"/>
                </a:solidFill>
                <a:latin typeface="Consolas"/>
              </a:rPr>
              <a:t>n</a:t>
            </a:r>
            <a:r>
              <a:rPr lang="en-GB" sz="1400" dirty="0">
                <a:solidFill>
                  <a:srgbClr val="000000"/>
                </a:solidFill>
                <a:latin typeface="Consolas"/>
              </a:rPr>
              <a:t>);</a:t>
            </a:r>
          </a:p>
          <a:p>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WriteLine</a:t>
            </a:r>
            <a:r>
              <a:rPr lang="en-GB" sz="1400" dirty="0">
                <a:solidFill>
                  <a:srgbClr val="000000"/>
                </a:solidFill>
                <a:latin typeface="Consolas"/>
              </a:rPr>
              <a:t>();</a:t>
            </a:r>
          </a:p>
          <a:p>
            <a:r>
              <a:rPr lang="en-GB" sz="1400" b="1" dirty="0" err="1">
                <a:solidFill>
                  <a:srgbClr val="0000FF"/>
                </a:solidFill>
                <a:latin typeface="Consolas"/>
              </a:rPr>
              <a:t>Array</a:t>
            </a:r>
            <a:r>
              <a:rPr lang="en-GB" sz="1400" dirty="0" err="1">
                <a:solidFill>
                  <a:srgbClr val="000000"/>
                </a:solidFill>
                <a:latin typeface="Consolas"/>
              </a:rPr>
              <a:t>.</a:t>
            </a:r>
            <a:r>
              <a:rPr lang="en-GB" sz="1400" dirty="0" err="1">
                <a:solidFill>
                  <a:srgbClr val="020002"/>
                </a:solidFill>
                <a:latin typeface="Consolas"/>
              </a:rPr>
              <a:t>Reverse</a:t>
            </a:r>
            <a:r>
              <a:rPr lang="en-GB" sz="1400" dirty="0">
                <a:solidFill>
                  <a:srgbClr val="000000"/>
                </a:solidFill>
                <a:latin typeface="Consolas"/>
              </a:rPr>
              <a:t>(</a:t>
            </a:r>
            <a:r>
              <a:rPr lang="en-GB" sz="1400" dirty="0">
                <a:solidFill>
                  <a:srgbClr val="020002"/>
                </a:solidFill>
                <a:latin typeface="Consolas"/>
              </a:rPr>
              <a:t>numbers</a:t>
            </a:r>
            <a:r>
              <a:rPr lang="en-GB" sz="1400" dirty="0">
                <a:solidFill>
                  <a:srgbClr val="000000"/>
                </a:solidFill>
                <a:latin typeface="Consolas"/>
              </a:rPr>
              <a:t>);</a:t>
            </a:r>
          </a:p>
          <a:p>
            <a:r>
              <a:rPr lang="en-GB" sz="1400" dirty="0" err="1">
                <a:solidFill>
                  <a:srgbClr val="0000FF"/>
                </a:solidFill>
                <a:latin typeface="Consolas"/>
              </a:rPr>
              <a:t>foreach</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n</a:t>
            </a:r>
            <a:r>
              <a:rPr lang="en-GB" sz="1400" dirty="0">
                <a:solidFill>
                  <a:srgbClr val="000000"/>
                </a:solidFill>
                <a:latin typeface="Consolas"/>
              </a:rPr>
              <a:t> </a:t>
            </a:r>
            <a:r>
              <a:rPr lang="en-GB" sz="1400" dirty="0">
                <a:solidFill>
                  <a:srgbClr val="0000FF"/>
                </a:solidFill>
                <a:latin typeface="Consolas"/>
              </a:rPr>
              <a:t>in</a:t>
            </a:r>
            <a:r>
              <a:rPr lang="en-GB" sz="1400" dirty="0">
                <a:solidFill>
                  <a:srgbClr val="000000"/>
                </a:solidFill>
                <a:latin typeface="Consolas"/>
              </a:rPr>
              <a:t> </a:t>
            </a:r>
            <a:r>
              <a:rPr lang="en-GB" sz="1400" dirty="0">
                <a:solidFill>
                  <a:srgbClr val="020002"/>
                </a:solidFill>
                <a:latin typeface="Consolas"/>
              </a:rPr>
              <a:t>numbers</a:t>
            </a:r>
            <a:r>
              <a:rPr lang="en-GB" sz="1400" dirty="0">
                <a:solidFill>
                  <a:srgbClr val="000000"/>
                </a:solidFill>
                <a:latin typeface="Consolas"/>
              </a:rPr>
              <a:t>)</a:t>
            </a:r>
          </a:p>
          <a:p>
            <a:r>
              <a:rPr lang="en-GB" sz="1400" dirty="0">
                <a:solidFill>
                  <a:srgbClr val="000000"/>
                </a:solidFill>
                <a:latin typeface="Consolas"/>
              </a:rPr>
              <a:t>   </a:t>
            </a:r>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a:t>
            </a:r>
            <a:r>
              <a:rPr lang="en-GB" sz="1400" dirty="0">
                <a:solidFill>
                  <a:srgbClr val="000000"/>
                </a:solidFill>
                <a:latin typeface="Consolas"/>
              </a:rPr>
              <a:t>(</a:t>
            </a:r>
            <a:r>
              <a:rPr lang="en-GB" sz="1400" dirty="0">
                <a:solidFill>
                  <a:srgbClr val="A31515"/>
                </a:solidFill>
                <a:latin typeface="Consolas"/>
              </a:rPr>
              <a:t>"{0,4}"</a:t>
            </a:r>
            <a:r>
              <a:rPr lang="en-GB" sz="1400" dirty="0">
                <a:solidFill>
                  <a:srgbClr val="000000"/>
                </a:solidFill>
                <a:latin typeface="Consolas"/>
              </a:rPr>
              <a:t>, </a:t>
            </a:r>
            <a:r>
              <a:rPr lang="en-GB" sz="1400" dirty="0">
                <a:solidFill>
                  <a:srgbClr val="020002"/>
                </a:solidFill>
                <a:latin typeface="Consolas"/>
              </a:rPr>
              <a:t>n</a:t>
            </a:r>
            <a:r>
              <a:rPr lang="en-GB" sz="1400" dirty="0">
                <a:solidFill>
                  <a:srgbClr val="000000"/>
                </a:solidFill>
                <a:latin typeface="Consolas"/>
              </a:rPr>
              <a:t>);</a:t>
            </a:r>
          </a:p>
          <a:p>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WriteLine</a:t>
            </a:r>
            <a:r>
              <a:rPr lang="en-GB" sz="1400" dirty="0">
                <a:solidFill>
                  <a:srgbClr val="000000"/>
                </a:solidFill>
                <a:latin typeface="Consolas"/>
              </a:rPr>
              <a:t>();</a:t>
            </a:r>
          </a:p>
          <a:p>
            <a:r>
              <a:rPr lang="en-GB" sz="1400" b="1" dirty="0" err="1">
                <a:solidFill>
                  <a:srgbClr val="0000FF"/>
                </a:solidFill>
                <a:latin typeface="Consolas"/>
              </a:rPr>
              <a:t>Array</a:t>
            </a:r>
            <a:r>
              <a:rPr lang="en-GB" sz="1400" dirty="0" err="1">
                <a:solidFill>
                  <a:srgbClr val="000000"/>
                </a:solidFill>
                <a:latin typeface="Consolas"/>
              </a:rPr>
              <a:t>.</a:t>
            </a:r>
            <a:r>
              <a:rPr lang="en-GB" sz="1400" dirty="0" err="1">
                <a:solidFill>
                  <a:srgbClr val="020002"/>
                </a:solidFill>
                <a:latin typeface="Consolas"/>
              </a:rPr>
              <a:t>Clear</a:t>
            </a:r>
            <a:r>
              <a:rPr lang="en-GB" sz="1400" dirty="0">
                <a:solidFill>
                  <a:srgbClr val="000000"/>
                </a:solidFill>
                <a:latin typeface="Consolas"/>
              </a:rPr>
              <a:t>(</a:t>
            </a:r>
            <a:r>
              <a:rPr lang="en-GB" sz="1400" dirty="0">
                <a:solidFill>
                  <a:srgbClr val="020002"/>
                </a:solidFill>
                <a:latin typeface="Consolas"/>
              </a:rPr>
              <a:t>numbers</a:t>
            </a:r>
            <a:r>
              <a:rPr lang="en-GB" sz="1400" dirty="0">
                <a:solidFill>
                  <a:srgbClr val="000000"/>
                </a:solidFill>
                <a:latin typeface="Consolas"/>
              </a:rPr>
              <a:t>, 1, 4);</a:t>
            </a:r>
          </a:p>
          <a:p>
            <a:r>
              <a:rPr lang="en-GB" sz="1400" dirty="0" err="1">
                <a:solidFill>
                  <a:srgbClr val="0000FF"/>
                </a:solidFill>
                <a:latin typeface="Consolas"/>
              </a:rPr>
              <a:t>foreach</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n</a:t>
            </a:r>
            <a:r>
              <a:rPr lang="en-GB" sz="1400" dirty="0">
                <a:solidFill>
                  <a:srgbClr val="000000"/>
                </a:solidFill>
                <a:latin typeface="Consolas"/>
              </a:rPr>
              <a:t> </a:t>
            </a:r>
            <a:r>
              <a:rPr lang="en-GB" sz="1400" dirty="0">
                <a:solidFill>
                  <a:srgbClr val="0000FF"/>
                </a:solidFill>
                <a:latin typeface="Consolas"/>
              </a:rPr>
              <a:t>in</a:t>
            </a:r>
            <a:r>
              <a:rPr lang="en-GB" sz="1400" dirty="0">
                <a:solidFill>
                  <a:srgbClr val="000000"/>
                </a:solidFill>
                <a:latin typeface="Consolas"/>
              </a:rPr>
              <a:t> </a:t>
            </a:r>
            <a:r>
              <a:rPr lang="en-GB" sz="1400" dirty="0">
                <a:solidFill>
                  <a:srgbClr val="020002"/>
                </a:solidFill>
                <a:latin typeface="Consolas"/>
              </a:rPr>
              <a:t>numbers</a:t>
            </a:r>
            <a:r>
              <a:rPr lang="en-GB" sz="1400" dirty="0">
                <a:solidFill>
                  <a:srgbClr val="000000"/>
                </a:solidFill>
                <a:latin typeface="Consolas"/>
              </a:rPr>
              <a:t>)</a:t>
            </a:r>
          </a:p>
          <a:p>
            <a:r>
              <a:rPr lang="en-GB" sz="1400" dirty="0">
                <a:solidFill>
                  <a:srgbClr val="000000"/>
                </a:solidFill>
                <a:latin typeface="Consolas"/>
              </a:rPr>
              <a:t>   </a:t>
            </a:r>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a:t>
            </a:r>
            <a:r>
              <a:rPr lang="en-GB" sz="1400" dirty="0">
                <a:solidFill>
                  <a:srgbClr val="000000"/>
                </a:solidFill>
                <a:latin typeface="Consolas"/>
              </a:rPr>
              <a:t>(</a:t>
            </a:r>
            <a:r>
              <a:rPr lang="en-GB" sz="1400" dirty="0">
                <a:solidFill>
                  <a:srgbClr val="A31515"/>
                </a:solidFill>
                <a:latin typeface="Consolas"/>
              </a:rPr>
              <a:t>"{0,4}"</a:t>
            </a:r>
            <a:r>
              <a:rPr lang="en-GB" sz="1400" dirty="0">
                <a:solidFill>
                  <a:srgbClr val="000000"/>
                </a:solidFill>
                <a:latin typeface="Consolas"/>
              </a:rPr>
              <a:t>, </a:t>
            </a:r>
            <a:r>
              <a:rPr lang="en-GB" sz="1400" dirty="0">
                <a:solidFill>
                  <a:srgbClr val="020002"/>
                </a:solidFill>
                <a:latin typeface="Consolas"/>
              </a:rPr>
              <a:t>n</a:t>
            </a:r>
            <a:r>
              <a:rPr lang="en-GB" sz="1400" dirty="0">
                <a:solidFill>
                  <a:srgbClr val="000000"/>
                </a:solidFill>
                <a:latin typeface="Consolas"/>
              </a:rPr>
              <a:t>);</a:t>
            </a:r>
          </a:p>
          <a:p>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WriteLine</a:t>
            </a:r>
            <a:r>
              <a:rPr lang="en-GB" sz="1400" dirty="0">
                <a:solidFill>
                  <a:srgbClr val="000000"/>
                </a:solidFill>
                <a:latin typeface="Consolas"/>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853" y="5634689"/>
            <a:ext cx="4410551" cy="1075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03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Components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a:t>
            </a:fld>
            <a:endParaRPr lang="en-GB"/>
          </a:p>
        </p:txBody>
      </p:sp>
      <p:sp>
        <p:nvSpPr>
          <p:cNvPr id="3" name="Text Placeholder 2"/>
          <p:cNvSpPr>
            <a:spLocks noGrp="1"/>
          </p:cNvSpPr>
          <p:nvPr>
            <p:ph sz="quarter" idx="1"/>
          </p:nvPr>
        </p:nvSpPr>
        <p:spPr/>
        <p:txBody>
          <a:bodyPr>
            <a:normAutofit fontScale="92500"/>
          </a:bodyPr>
          <a:lstStyle/>
          <a:p>
            <a:r>
              <a:rPr lang="en-US" dirty="0"/>
              <a:t>.NET is composed of two basic parts</a:t>
            </a:r>
          </a:p>
          <a:p>
            <a:r>
              <a:rPr lang="en-US" dirty="0"/>
              <a:t>Common Language Runtime (CLR)</a:t>
            </a:r>
          </a:p>
          <a:p>
            <a:pPr lvl="1"/>
            <a:r>
              <a:rPr lang="en-US" dirty="0"/>
              <a:t>Execution engine for .NET applications</a:t>
            </a:r>
          </a:p>
          <a:p>
            <a:pPr lvl="1"/>
            <a:r>
              <a:rPr lang="en-US" dirty="0"/>
              <a:t>Provides many services for running applications</a:t>
            </a:r>
          </a:p>
          <a:p>
            <a:pPr lvl="2"/>
            <a:r>
              <a:rPr lang="en-US" dirty="0"/>
              <a:t>Garbage collection, exceptions, JIT compilation, others</a:t>
            </a:r>
          </a:p>
          <a:p>
            <a:r>
              <a:rPr lang="en-US" dirty="0"/>
              <a:t>Framework Class Library (FCL)</a:t>
            </a:r>
          </a:p>
          <a:p>
            <a:pPr lvl="1"/>
            <a:r>
              <a:rPr lang="en-US" dirty="0"/>
              <a:t>A set of types used to create almost every type of application imaginable</a:t>
            </a:r>
          </a:p>
          <a:p>
            <a:pPr lvl="2"/>
            <a:r>
              <a:rPr lang="en-US" dirty="0"/>
              <a:t>Base Class Library (BCL)</a:t>
            </a:r>
          </a:p>
          <a:p>
            <a:pPr lvl="3"/>
            <a:r>
              <a:rPr lang="en-US" dirty="0"/>
              <a:t>Core types used in all types of applications (strings, collections, conversions, etc.)</a:t>
            </a:r>
          </a:p>
          <a:p>
            <a:pPr lvl="2"/>
            <a:r>
              <a:rPr lang="en-US" dirty="0"/>
              <a:t>UI, Graphics, Web, Services, XML, Data and other high level functionality</a:t>
            </a:r>
          </a:p>
        </p:txBody>
      </p:sp>
    </p:spTree>
    <p:extLst>
      <p:ext uri="{BB962C8B-B14F-4D97-AF65-F5344CB8AC3E}">
        <p14:creationId xmlns:p14="http://schemas.microsoft.com/office/powerpoint/2010/main" val="8331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110</a:t>
            </a:fld>
            <a:endParaRPr lang="en-GB"/>
          </a:p>
        </p:txBody>
      </p:sp>
      <p:sp>
        <p:nvSpPr>
          <p:cNvPr id="3" name="Text Placeholder 2"/>
          <p:cNvSpPr>
            <a:spLocks noGrp="1"/>
          </p:cNvSpPr>
          <p:nvPr>
            <p:ph sz="quarter" idx="1"/>
          </p:nvPr>
        </p:nvSpPr>
        <p:spPr>
          <a:xfrm>
            <a:off x="420053" y="1500187"/>
            <a:ext cx="11761470" cy="5700713"/>
          </a:xfrm>
        </p:spPr>
        <p:txBody>
          <a:bodyPr>
            <a:normAutofit/>
          </a:bodyPr>
          <a:lstStyle/>
          <a:p>
            <a:r>
              <a:rPr lang="en-US" dirty="0"/>
              <a:t>Arrays can have more than one dimension</a:t>
            </a:r>
          </a:p>
          <a:p>
            <a:endParaRPr lang="en-US" dirty="0"/>
          </a:p>
          <a:p>
            <a:endParaRPr lang="en-US" dirty="0"/>
          </a:p>
          <a:p>
            <a:r>
              <a:rPr lang="en-US" dirty="0"/>
              <a:t>Access using two indices</a:t>
            </a:r>
          </a:p>
          <a:p>
            <a:r>
              <a:rPr lang="en-US" dirty="0"/>
              <a:t>The </a:t>
            </a:r>
            <a:r>
              <a:rPr lang="en-US" b="1" dirty="0">
                <a:solidFill>
                  <a:schemeClr val="accent6">
                    <a:lumMod val="75000"/>
                  </a:schemeClr>
                </a:solidFill>
                <a:latin typeface="Consolas" pitchFamily="49" charset="0"/>
                <a:cs typeface="Consolas" pitchFamily="49" charset="0"/>
              </a:rPr>
              <a:t>Length</a:t>
            </a:r>
            <a:r>
              <a:rPr lang="en-US" dirty="0"/>
              <a:t> property returns total elements</a:t>
            </a:r>
          </a:p>
          <a:p>
            <a:pPr lvl="1"/>
            <a:r>
              <a:rPr lang="en-US" dirty="0"/>
              <a:t>Use the </a:t>
            </a:r>
            <a:r>
              <a:rPr lang="en-US" b="1" dirty="0" err="1">
                <a:solidFill>
                  <a:srgbClr val="7030A0"/>
                </a:solidFill>
                <a:latin typeface="Consolas" pitchFamily="49" charset="0"/>
                <a:cs typeface="Consolas" pitchFamily="49" charset="0"/>
              </a:rPr>
              <a:t>GetLength</a:t>
            </a:r>
            <a:r>
              <a:rPr lang="en-US" dirty="0"/>
              <a:t> method for length of a particular dimension</a:t>
            </a:r>
            <a:endParaRPr lang="en-GB" dirty="0"/>
          </a:p>
          <a:p>
            <a:r>
              <a:rPr lang="en-US" dirty="0"/>
              <a:t>Can use nested loops to access/fill array</a:t>
            </a:r>
          </a:p>
          <a:p>
            <a:endParaRPr lang="en-US" dirty="0"/>
          </a:p>
        </p:txBody>
      </p:sp>
      <p:sp>
        <p:nvSpPr>
          <p:cNvPr id="6" name="Rounded Rectangle 5"/>
          <p:cNvSpPr/>
          <p:nvPr/>
        </p:nvSpPr>
        <p:spPr bwMode="auto">
          <a:xfrm>
            <a:off x="1874493" y="2028697"/>
            <a:ext cx="7753243" cy="131007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double</a:t>
            </a:r>
            <a:r>
              <a:rPr lang="en-GB" sz="1500" dirty="0">
                <a:solidFill>
                  <a:srgbClr val="000000"/>
                </a:solidFill>
                <a:latin typeface="Consolas"/>
              </a:rPr>
              <a:t>[,] </a:t>
            </a:r>
            <a:r>
              <a:rPr lang="en-GB" sz="1500" dirty="0">
                <a:solidFill>
                  <a:srgbClr val="020002"/>
                </a:solidFill>
                <a:latin typeface="Consolas"/>
              </a:rPr>
              <a:t>matrix</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[10, 10];</a:t>
            </a:r>
          </a:p>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data</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	  </a:t>
            </a:r>
            <a:r>
              <a:rPr lang="en-GB" sz="1500" dirty="0">
                <a:solidFill>
                  <a:srgbClr val="008000"/>
                </a:solidFill>
                <a:latin typeface="Consolas"/>
              </a:rPr>
              <a:t>// 2 x 3</a:t>
            </a:r>
            <a:endParaRPr lang="en-GB" sz="1500" dirty="0">
              <a:solidFill>
                <a:srgbClr val="000000"/>
              </a:solidFill>
              <a:latin typeface="Consolas"/>
            </a:endParaRPr>
          </a:p>
          <a:p>
            <a:r>
              <a:rPr lang="en-GB" sz="1500" dirty="0">
                <a:solidFill>
                  <a:srgbClr val="000000"/>
                </a:solidFill>
                <a:latin typeface="Consolas"/>
              </a:rPr>
              <a:t>   { </a:t>
            </a:r>
            <a:r>
              <a:rPr lang="en-GB" sz="1500" dirty="0">
                <a:solidFill>
                  <a:srgbClr val="A31515"/>
                </a:solidFill>
                <a:latin typeface="Consolas"/>
              </a:rPr>
              <a:t>"New york"</a:t>
            </a:r>
            <a:r>
              <a:rPr lang="en-GB" sz="1500" dirty="0">
                <a:solidFill>
                  <a:srgbClr val="000000"/>
                </a:solidFill>
                <a:latin typeface="Consolas"/>
              </a:rPr>
              <a:t>, </a:t>
            </a:r>
            <a:r>
              <a:rPr lang="en-GB" sz="1500" dirty="0">
                <a:solidFill>
                  <a:srgbClr val="A31515"/>
                </a:solidFill>
                <a:latin typeface="Consolas"/>
              </a:rPr>
              <a:t>"Paris"</a:t>
            </a:r>
            <a:r>
              <a:rPr lang="en-GB" sz="1500" dirty="0">
                <a:solidFill>
                  <a:srgbClr val="000000"/>
                </a:solidFill>
                <a:latin typeface="Consolas"/>
              </a:rPr>
              <a:t>, </a:t>
            </a:r>
            <a:r>
              <a:rPr lang="en-GB" sz="1500" dirty="0">
                <a:solidFill>
                  <a:srgbClr val="A31515"/>
                </a:solidFill>
                <a:latin typeface="Consolas"/>
              </a:rPr>
              <a:t>"London"</a:t>
            </a:r>
            <a:r>
              <a:rPr lang="en-GB" sz="1500" dirty="0">
                <a:solidFill>
                  <a:srgbClr val="000000"/>
                </a:solidFill>
                <a:latin typeface="Consolas"/>
              </a:rPr>
              <a:t> },</a:t>
            </a:r>
          </a:p>
          <a:p>
            <a:r>
              <a:rPr lang="en-GB" sz="1500" dirty="0">
                <a:solidFill>
                  <a:srgbClr val="000000"/>
                </a:solidFill>
                <a:latin typeface="Consolas"/>
              </a:rPr>
              <a:t>   { </a:t>
            </a:r>
            <a:r>
              <a:rPr lang="en-GB" sz="1500" dirty="0">
                <a:solidFill>
                  <a:srgbClr val="A31515"/>
                </a:solidFill>
                <a:latin typeface="Consolas"/>
              </a:rPr>
              <a:t>"USA"</a:t>
            </a:r>
            <a:r>
              <a:rPr lang="en-GB" sz="1500" dirty="0">
                <a:solidFill>
                  <a:srgbClr val="000000"/>
                </a:solidFill>
                <a:latin typeface="Consolas"/>
              </a:rPr>
              <a:t>, </a:t>
            </a:r>
            <a:r>
              <a:rPr lang="en-GB" sz="1500" dirty="0">
                <a:solidFill>
                  <a:srgbClr val="A31515"/>
                </a:solidFill>
                <a:latin typeface="Consolas"/>
              </a:rPr>
              <a:t>"France"</a:t>
            </a:r>
            <a:r>
              <a:rPr lang="en-GB" sz="1500" dirty="0">
                <a:solidFill>
                  <a:srgbClr val="000000"/>
                </a:solidFill>
                <a:latin typeface="Consolas"/>
              </a:rPr>
              <a:t>, </a:t>
            </a:r>
            <a:r>
              <a:rPr lang="en-GB" sz="1500" dirty="0">
                <a:solidFill>
                  <a:srgbClr val="A31515"/>
                </a:solidFill>
                <a:latin typeface="Consolas"/>
              </a:rPr>
              <a:t>"United Kingdom"</a:t>
            </a:r>
            <a:r>
              <a:rPr lang="en-GB" sz="1500" dirty="0">
                <a:solidFill>
                  <a:srgbClr val="000000"/>
                </a:solidFill>
                <a:latin typeface="Consolas"/>
              </a:rPr>
              <a:t> }</a:t>
            </a:r>
          </a:p>
          <a:p>
            <a:r>
              <a:rPr lang="en-GB" sz="1500" dirty="0">
                <a:solidFill>
                  <a:srgbClr val="000000"/>
                </a:solidFill>
                <a:latin typeface="Consolas"/>
              </a:rPr>
              <a:t>};</a:t>
            </a:r>
          </a:p>
        </p:txBody>
      </p:sp>
      <p:sp>
        <p:nvSpPr>
          <p:cNvPr id="7" name="Rounded Rectangle 6"/>
          <p:cNvSpPr/>
          <p:nvPr/>
        </p:nvSpPr>
        <p:spPr bwMode="auto">
          <a:xfrm>
            <a:off x="1769937" y="6500815"/>
            <a:ext cx="7753243" cy="83501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for</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i</a:t>
            </a:r>
            <a:r>
              <a:rPr lang="en-GB" sz="1500" dirty="0">
                <a:solidFill>
                  <a:srgbClr val="000000"/>
                </a:solidFill>
                <a:latin typeface="Consolas"/>
              </a:rPr>
              <a:t> = 0; </a:t>
            </a:r>
            <a:r>
              <a:rPr lang="en-GB" sz="1500" dirty="0">
                <a:solidFill>
                  <a:srgbClr val="020002"/>
                </a:solidFill>
                <a:latin typeface="Consolas"/>
              </a:rPr>
              <a:t>i</a:t>
            </a:r>
            <a:r>
              <a:rPr lang="en-GB" sz="1500" dirty="0">
                <a:solidFill>
                  <a:srgbClr val="000000"/>
                </a:solidFill>
                <a:latin typeface="Consolas"/>
              </a:rPr>
              <a:t> &lt; </a:t>
            </a:r>
            <a:r>
              <a:rPr lang="en-GB" sz="1500" dirty="0" err="1">
                <a:solidFill>
                  <a:srgbClr val="020002"/>
                </a:solidFill>
                <a:latin typeface="Consolas"/>
              </a:rPr>
              <a:t>matrix</a:t>
            </a:r>
            <a:r>
              <a:rPr lang="en-GB" sz="1500" dirty="0" err="1">
                <a:solidFill>
                  <a:srgbClr val="000000"/>
                </a:solidFill>
                <a:latin typeface="Consolas"/>
              </a:rPr>
              <a:t>.</a:t>
            </a:r>
            <a:r>
              <a:rPr lang="en-GB" sz="1500" dirty="0" err="1">
                <a:solidFill>
                  <a:srgbClr val="020002"/>
                </a:solidFill>
                <a:latin typeface="Consolas"/>
              </a:rPr>
              <a:t>GetLength</a:t>
            </a:r>
            <a:r>
              <a:rPr lang="en-GB" sz="1500" dirty="0">
                <a:solidFill>
                  <a:srgbClr val="000000"/>
                </a:solidFill>
                <a:latin typeface="Consolas"/>
              </a:rPr>
              <a:t>(0); </a:t>
            </a:r>
            <a:r>
              <a:rPr lang="en-GB" sz="1500" dirty="0">
                <a:solidFill>
                  <a:srgbClr val="020002"/>
                </a:solidFill>
                <a:latin typeface="Consolas"/>
              </a:rPr>
              <a:t>i</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for</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j</a:t>
            </a:r>
            <a:r>
              <a:rPr lang="en-GB" sz="1500" dirty="0">
                <a:solidFill>
                  <a:srgbClr val="000000"/>
                </a:solidFill>
                <a:latin typeface="Consolas"/>
              </a:rPr>
              <a:t> = 0; </a:t>
            </a:r>
            <a:r>
              <a:rPr lang="en-GB" sz="1500" dirty="0">
                <a:solidFill>
                  <a:srgbClr val="020002"/>
                </a:solidFill>
                <a:latin typeface="Consolas"/>
              </a:rPr>
              <a:t>j</a:t>
            </a:r>
            <a:r>
              <a:rPr lang="en-GB" sz="1500" dirty="0">
                <a:solidFill>
                  <a:srgbClr val="000000"/>
                </a:solidFill>
                <a:latin typeface="Consolas"/>
              </a:rPr>
              <a:t> &lt; </a:t>
            </a:r>
            <a:r>
              <a:rPr lang="en-GB" sz="1500" dirty="0" err="1">
                <a:solidFill>
                  <a:srgbClr val="020002"/>
                </a:solidFill>
                <a:latin typeface="Consolas"/>
              </a:rPr>
              <a:t>matrix</a:t>
            </a:r>
            <a:r>
              <a:rPr lang="en-GB" sz="1500" dirty="0" err="1">
                <a:solidFill>
                  <a:srgbClr val="000000"/>
                </a:solidFill>
                <a:latin typeface="Consolas"/>
              </a:rPr>
              <a:t>.</a:t>
            </a:r>
            <a:r>
              <a:rPr lang="en-GB" sz="1500" dirty="0" err="1">
                <a:solidFill>
                  <a:srgbClr val="020002"/>
                </a:solidFill>
                <a:latin typeface="Consolas"/>
              </a:rPr>
              <a:t>GetLength</a:t>
            </a:r>
            <a:r>
              <a:rPr lang="en-GB" sz="1500" dirty="0">
                <a:solidFill>
                  <a:srgbClr val="000000"/>
                </a:solidFill>
                <a:latin typeface="Consolas"/>
              </a:rPr>
              <a:t>(1); </a:t>
            </a:r>
            <a:r>
              <a:rPr lang="en-GB" sz="1500" dirty="0">
                <a:solidFill>
                  <a:srgbClr val="020002"/>
                </a:solidFill>
                <a:latin typeface="Consolas"/>
              </a:rPr>
              <a:t>j</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matrix</a:t>
            </a:r>
            <a:r>
              <a:rPr lang="en-GB" sz="1500" dirty="0">
                <a:solidFill>
                  <a:srgbClr val="000000"/>
                </a:solidFill>
                <a:latin typeface="Consolas"/>
              </a:rPr>
              <a:t>[</a:t>
            </a:r>
            <a:r>
              <a:rPr lang="en-GB" sz="1500" dirty="0">
                <a:solidFill>
                  <a:srgbClr val="020002"/>
                </a:solidFill>
                <a:latin typeface="Consolas"/>
              </a:rPr>
              <a:t>i</a:t>
            </a:r>
            <a:r>
              <a:rPr lang="en-GB" sz="1500" dirty="0">
                <a:solidFill>
                  <a:srgbClr val="000000"/>
                </a:solidFill>
                <a:latin typeface="Consolas"/>
              </a:rPr>
              <a:t>, </a:t>
            </a:r>
            <a:r>
              <a:rPr lang="en-GB" sz="1500" dirty="0">
                <a:solidFill>
                  <a:srgbClr val="020002"/>
                </a:solidFill>
                <a:latin typeface="Consolas"/>
              </a:rPr>
              <a:t>j</a:t>
            </a:r>
            <a:r>
              <a:rPr lang="en-GB" sz="1500" dirty="0">
                <a:solidFill>
                  <a:srgbClr val="000000"/>
                </a:solidFill>
                <a:latin typeface="Consolas"/>
              </a:rPr>
              <a:t>] = (</a:t>
            </a:r>
            <a:r>
              <a:rPr lang="en-GB" sz="1500" dirty="0">
                <a:solidFill>
                  <a:srgbClr val="020002"/>
                </a:solidFill>
                <a:latin typeface="Consolas"/>
              </a:rPr>
              <a:t>i</a:t>
            </a:r>
            <a:r>
              <a:rPr lang="en-GB" sz="1500" dirty="0">
                <a:solidFill>
                  <a:srgbClr val="000000"/>
                </a:solidFill>
                <a:latin typeface="Consolas"/>
              </a:rPr>
              <a:t> + 1) * (</a:t>
            </a:r>
            <a:r>
              <a:rPr lang="en-GB" sz="1500" dirty="0">
                <a:solidFill>
                  <a:srgbClr val="020002"/>
                </a:solidFill>
                <a:latin typeface="Consolas"/>
              </a:rPr>
              <a:t>j</a:t>
            </a:r>
            <a:r>
              <a:rPr lang="en-GB" sz="1500" dirty="0">
                <a:solidFill>
                  <a:srgbClr val="000000"/>
                </a:solidFill>
                <a:latin typeface="Consolas"/>
              </a:rPr>
              <a:t> + 1);</a:t>
            </a:r>
          </a:p>
        </p:txBody>
      </p:sp>
    </p:spTree>
    <p:extLst>
      <p:ext uri="{BB962C8B-B14F-4D97-AF65-F5344CB8AC3E}">
        <p14:creationId xmlns:p14="http://schemas.microsoft.com/office/powerpoint/2010/main" val="274304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111</a:t>
            </a:fld>
            <a:endParaRPr lang="en-GB"/>
          </a:p>
        </p:txBody>
      </p:sp>
      <p:sp>
        <p:nvSpPr>
          <p:cNvPr id="3" name="Text Placeholder 2"/>
          <p:cNvSpPr>
            <a:spLocks noGrp="1"/>
          </p:cNvSpPr>
          <p:nvPr>
            <p:ph sz="quarter" idx="1"/>
          </p:nvPr>
        </p:nvSpPr>
        <p:spPr/>
        <p:txBody>
          <a:bodyPr/>
          <a:lstStyle/>
          <a:p>
            <a:r>
              <a:rPr lang="en-US" dirty="0"/>
              <a:t>Arrays of arrays</a:t>
            </a:r>
          </a:p>
          <a:p>
            <a:r>
              <a:rPr lang="en-US" dirty="0"/>
              <a:t>May be useful if a multi-dimensional alternative is mostly zero/null</a:t>
            </a:r>
            <a:endParaRPr lang="en-GB" dirty="0"/>
          </a:p>
        </p:txBody>
      </p:sp>
      <p:sp>
        <p:nvSpPr>
          <p:cNvPr id="6" name="Rounded Rectangle 5"/>
          <p:cNvSpPr/>
          <p:nvPr/>
        </p:nvSpPr>
        <p:spPr bwMode="auto">
          <a:xfrm>
            <a:off x="942042" y="4000502"/>
            <a:ext cx="10419783" cy="997619"/>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names</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[3][];</a:t>
            </a:r>
          </a:p>
          <a:p>
            <a:r>
              <a:rPr lang="en-GB" sz="1800" dirty="0">
                <a:solidFill>
                  <a:srgbClr val="020002"/>
                </a:solidFill>
                <a:latin typeface="Consolas"/>
              </a:rPr>
              <a:t>names</a:t>
            </a:r>
            <a:r>
              <a:rPr lang="en-GB" sz="1800" dirty="0">
                <a:solidFill>
                  <a:srgbClr val="000000"/>
                </a:solidFill>
                <a:latin typeface="Consolas"/>
              </a:rPr>
              <a:t>[0] = </a:t>
            </a:r>
            <a:r>
              <a:rPr lang="en-GB" sz="1800" dirty="0">
                <a:solidFill>
                  <a:srgbClr val="0000FF"/>
                </a:solidFill>
                <a:latin typeface="Consolas"/>
              </a:rPr>
              <a:t>new</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 </a:t>
            </a:r>
            <a:r>
              <a:rPr lang="en-GB" sz="1800" dirty="0">
                <a:solidFill>
                  <a:srgbClr val="A31515"/>
                </a:solidFill>
                <a:latin typeface="Consolas"/>
              </a:rPr>
              <a:t>"Bart"</a:t>
            </a:r>
            <a:r>
              <a:rPr lang="en-GB" sz="1800" dirty="0">
                <a:solidFill>
                  <a:srgbClr val="000000"/>
                </a:solidFill>
                <a:latin typeface="Consolas"/>
              </a:rPr>
              <a:t>, </a:t>
            </a:r>
            <a:r>
              <a:rPr lang="en-GB" sz="1800" dirty="0">
                <a:solidFill>
                  <a:srgbClr val="A31515"/>
                </a:solidFill>
                <a:latin typeface="Consolas"/>
              </a:rPr>
              <a:t>"Homer"</a:t>
            </a:r>
            <a:r>
              <a:rPr lang="en-GB" sz="1800" dirty="0">
                <a:solidFill>
                  <a:srgbClr val="000000"/>
                </a:solidFill>
                <a:latin typeface="Consolas"/>
              </a:rPr>
              <a:t>, </a:t>
            </a:r>
            <a:r>
              <a:rPr lang="en-GB" sz="1800" dirty="0">
                <a:solidFill>
                  <a:srgbClr val="A31515"/>
                </a:solidFill>
                <a:latin typeface="Consolas"/>
              </a:rPr>
              <a:t>"Marge"</a:t>
            </a:r>
            <a:r>
              <a:rPr lang="en-GB" sz="1800" dirty="0">
                <a:solidFill>
                  <a:srgbClr val="000000"/>
                </a:solidFill>
                <a:latin typeface="Consolas"/>
              </a:rPr>
              <a:t>, </a:t>
            </a:r>
            <a:r>
              <a:rPr lang="en-GB" sz="1800" dirty="0">
                <a:solidFill>
                  <a:srgbClr val="A31515"/>
                </a:solidFill>
                <a:latin typeface="Consolas"/>
              </a:rPr>
              <a:t>"Lisa"</a:t>
            </a:r>
            <a:r>
              <a:rPr lang="en-GB" sz="1800" dirty="0">
                <a:solidFill>
                  <a:srgbClr val="000000"/>
                </a:solidFill>
                <a:latin typeface="Consolas"/>
              </a:rPr>
              <a:t>, </a:t>
            </a:r>
            <a:r>
              <a:rPr lang="en-GB" sz="1800" dirty="0">
                <a:solidFill>
                  <a:srgbClr val="A31515"/>
                </a:solidFill>
                <a:latin typeface="Consolas"/>
              </a:rPr>
              <a:t>"Maggie"</a:t>
            </a:r>
            <a:r>
              <a:rPr lang="en-GB" sz="1800" dirty="0">
                <a:solidFill>
                  <a:srgbClr val="000000"/>
                </a:solidFill>
                <a:latin typeface="Consolas"/>
              </a:rPr>
              <a:t> };</a:t>
            </a:r>
          </a:p>
          <a:p>
            <a:r>
              <a:rPr lang="en-GB" sz="1800" dirty="0">
                <a:solidFill>
                  <a:srgbClr val="020002"/>
                </a:solidFill>
                <a:latin typeface="Consolas"/>
              </a:rPr>
              <a:t>names</a:t>
            </a:r>
            <a:r>
              <a:rPr lang="en-GB" sz="1800" dirty="0">
                <a:solidFill>
                  <a:srgbClr val="000000"/>
                </a:solidFill>
                <a:latin typeface="Consolas"/>
              </a:rPr>
              <a:t>[2] = </a:t>
            </a:r>
            <a:r>
              <a:rPr lang="en-GB" sz="1800" dirty="0">
                <a:solidFill>
                  <a:srgbClr val="0000FF"/>
                </a:solidFill>
                <a:latin typeface="Consolas"/>
              </a:rPr>
              <a:t>new</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 </a:t>
            </a:r>
            <a:r>
              <a:rPr lang="en-GB" sz="1800" dirty="0">
                <a:solidFill>
                  <a:srgbClr val="A31515"/>
                </a:solidFill>
                <a:latin typeface="Consolas"/>
              </a:rPr>
              <a:t>"Springfield"</a:t>
            </a:r>
            <a:r>
              <a:rPr lang="en-GB" sz="1800" dirty="0">
                <a:solidFill>
                  <a:srgbClr val="000000"/>
                </a:solidFill>
                <a:latin typeface="Consolas"/>
              </a:rPr>
              <a:t> };</a:t>
            </a:r>
          </a:p>
        </p:txBody>
      </p:sp>
      <p:sp>
        <p:nvSpPr>
          <p:cNvPr id="7" name="Rectangle 6"/>
          <p:cNvSpPr/>
          <p:nvPr/>
        </p:nvSpPr>
        <p:spPr bwMode="auto">
          <a:xfrm>
            <a:off x="148155" y="6107241"/>
            <a:ext cx="1587777" cy="472553"/>
          </a:xfrm>
          <a:prstGeom prst="rect">
            <a:avLst/>
          </a:prstGeom>
          <a:solidFill>
            <a:schemeClr val="tx2">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names</a:t>
            </a:r>
            <a:endParaRPr lang="en-GB" dirty="0">
              <a:solidFill>
                <a:schemeClr val="bg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2102634" y="5351157"/>
            <a:ext cx="1687012" cy="472553"/>
          </a:xfrm>
          <a:prstGeom prst="rect">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names[0]</a:t>
            </a:r>
            <a:endParaRPr lang="en-GB" dirty="0">
              <a:solidFill>
                <a:schemeClr val="bg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2102634" y="6107241"/>
            <a:ext cx="1687012" cy="472553"/>
          </a:xfrm>
          <a:prstGeom prst="rect">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names[1]</a:t>
            </a:r>
            <a:endParaRPr lang="en-GB" dirty="0">
              <a:solidFill>
                <a:schemeClr val="bg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2102634" y="6863325"/>
            <a:ext cx="1687012" cy="472553"/>
          </a:xfrm>
          <a:prstGeom prst="rect">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names[2]</a:t>
            </a:r>
            <a:endParaRPr lang="en-GB" dirty="0">
              <a:solidFill>
                <a:schemeClr val="bg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4186591" y="5351157"/>
            <a:ext cx="1389304" cy="472553"/>
          </a:xfrm>
          <a:prstGeom prst="rect">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“Bart”</a:t>
            </a:r>
            <a:endParaRPr lang="en-GB" dirty="0">
              <a:solidFill>
                <a:schemeClr val="bg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bwMode="auto">
          <a:xfrm>
            <a:off x="5675130" y="5351157"/>
            <a:ext cx="1587777" cy="472553"/>
          </a:xfrm>
          <a:prstGeom prst="rect">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“Homer”</a:t>
            </a:r>
            <a:endParaRPr lang="en-GB" dirty="0">
              <a:solidFill>
                <a:schemeClr val="bg1"/>
              </a:solidFill>
              <a:effectLst>
                <a:outerShdw blurRad="38100" dist="38100" dir="2700000" algn="tl">
                  <a:srgbClr val="000000">
                    <a:alpha val="43137"/>
                  </a:srgbClr>
                </a:outerShdw>
              </a:effectLst>
              <a:latin typeface="Segoe" pitchFamily="34" charset="0"/>
            </a:endParaRPr>
          </a:p>
        </p:txBody>
      </p:sp>
      <p:sp>
        <p:nvSpPr>
          <p:cNvPr id="13" name="Rectangle 12"/>
          <p:cNvSpPr/>
          <p:nvPr/>
        </p:nvSpPr>
        <p:spPr bwMode="auto">
          <a:xfrm>
            <a:off x="7362143" y="5351157"/>
            <a:ext cx="1687012" cy="472553"/>
          </a:xfrm>
          <a:prstGeom prst="rect">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“Marge”</a:t>
            </a:r>
            <a:endParaRPr lang="en-GB" dirty="0">
              <a:solidFill>
                <a:schemeClr val="bg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9148390" y="5363106"/>
            <a:ext cx="1290069" cy="472553"/>
          </a:xfrm>
          <a:prstGeom prst="rect">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“Lisa”</a:t>
            </a:r>
            <a:endParaRPr lang="en-GB" dirty="0">
              <a:solidFill>
                <a:schemeClr val="bg1"/>
              </a:solidFill>
              <a:effectLst>
                <a:outerShdw blurRad="38100" dist="38100" dir="2700000" algn="tl">
                  <a:srgbClr val="000000">
                    <a:alpha val="43137"/>
                  </a:srgbClr>
                </a:outerShdw>
              </a:effectLst>
              <a:latin typeface="Segoe" pitchFamily="34" charset="0"/>
            </a:endParaRPr>
          </a:p>
        </p:txBody>
      </p:sp>
      <p:sp>
        <p:nvSpPr>
          <p:cNvPr id="15" name="Rectangle 14"/>
          <p:cNvSpPr/>
          <p:nvPr/>
        </p:nvSpPr>
        <p:spPr bwMode="auto">
          <a:xfrm>
            <a:off x="10537696" y="5351157"/>
            <a:ext cx="1518782" cy="472553"/>
          </a:xfrm>
          <a:prstGeom prst="rect">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“Maggie”</a:t>
            </a:r>
            <a:endParaRPr lang="en-GB" dirty="0">
              <a:solidFill>
                <a:schemeClr val="bg1"/>
              </a:solidFill>
              <a:effectLst>
                <a:outerShdw blurRad="38100" dist="38100" dir="2700000" algn="tl">
                  <a:srgbClr val="000000">
                    <a:alpha val="43137"/>
                  </a:srgbClr>
                </a:outerShdw>
              </a:effectLst>
              <a:latin typeface="Segoe" pitchFamily="34" charset="0"/>
            </a:endParaRPr>
          </a:p>
        </p:txBody>
      </p:sp>
      <p:cxnSp>
        <p:nvCxnSpPr>
          <p:cNvPr id="17" name="Straight Arrow Connector 16"/>
          <p:cNvCxnSpPr>
            <a:stCxn id="8" idx="3"/>
            <a:endCxn id="11" idx="1"/>
          </p:cNvCxnSpPr>
          <p:nvPr/>
        </p:nvCxnSpPr>
        <p:spPr>
          <a:xfrm>
            <a:off x="3789646" y="5587433"/>
            <a:ext cx="39694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auto">
          <a:xfrm>
            <a:off x="4206314" y="6863325"/>
            <a:ext cx="2262705" cy="472553"/>
          </a:xfrm>
          <a:prstGeom prst="rect">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“Springfield”</a:t>
            </a:r>
            <a:endParaRPr lang="en-GB" dirty="0">
              <a:solidFill>
                <a:schemeClr val="bg1"/>
              </a:solidFill>
              <a:effectLst>
                <a:outerShdw blurRad="38100" dist="38100" dir="2700000" algn="tl">
                  <a:srgbClr val="000000">
                    <a:alpha val="43137"/>
                  </a:srgbClr>
                </a:outerShdw>
              </a:effectLst>
              <a:latin typeface="Segoe" pitchFamily="34" charset="0"/>
            </a:endParaRPr>
          </a:p>
        </p:txBody>
      </p:sp>
      <p:cxnSp>
        <p:nvCxnSpPr>
          <p:cNvPr id="20" name="Straight Arrow Connector 19"/>
          <p:cNvCxnSpPr>
            <a:stCxn id="10" idx="3"/>
            <a:endCxn id="19" idx="1"/>
          </p:cNvCxnSpPr>
          <p:nvPr/>
        </p:nvCxnSpPr>
        <p:spPr>
          <a:xfrm>
            <a:off x="3789647" y="7099601"/>
            <a:ext cx="41666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p:cNvCxnSpPr>
          <p:nvPr/>
        </p:nvCxnSpPr>
        <p:spPr>
          <a:xfrm>
            <a:off x="3789646" y="6343517"/>
            <a:ext cx="396945" cy="0"/>
          </a:xfrm>
          <a:prstGeom prst="straightConnector1">
            <a:avLst/>
          </a:prstGeom>
          <a:ln w="285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9" idx="1"/>
          </p:cNvCxnSpPr>
          <p:nvPr/>
        </p:nvCxnSpPr>
        <p:spPr>
          <a:xfrm>
            <a:off x="1735930" y="6343517"/>
            <a:ext cx="3667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9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112</a:t>
            </a:fld>
            <a:endParaRPr lang="en-GB"/>
          </a:p>
        </p:txBody>
      </p:sp>
      <p:sp>
        <p:nvSpPr>
          <p:cNvPr id="3" name="Text Placeholder 2"/>
          <p:cNvSpPr>
            <a:spLocks noGrp="1"/>
          </p:cNvSpPr>
          <p:nvPr>
            <p:ph sz="quarter" idx="1"/>
          </p:nvPr>
        </p:nvSpPr>
        <p:spPr/>
        <p:txBody>
          <a:bodyPr>
            <a:normAutofit/>
          </a:bodyPr>
          <a:lstStyle/>
          <a:p>
            <a:r>
              <a:rPr lang="en-US" dirty="0"/>
              <a:t>Arrays are just one way to store related data</a:t>
            </a:r>
          </a:p>
          <a:p>
            <a:r>
              <a:rPr lang="en-US" dirty="0"/>
              <a:t>The </a:t>
            </a:r>
            <a:r>
              <a:rPr lang="en-US" b="1" dirty="0" err="1">
                <a:latin typeface="Consolas" pitchFamily="49" charset="0"/>
                <a:cs typeface="Consolas" pitchFamily="49" charset="0"/>
              </a:rPr>
              <a:t>System.Collections</a:t>
            </a:r>
            <a:r>
              <a:rPr lang="en-US" dirty="0"/>
              <a:t> namespace hosts types that implement alternate ways to manage collections of objects</a:t>
            </a:r>
          </a:p>
          <a:p>
            <a:pPr lvl="1"/>
            <a:r>
              <a:rPr lang="en-US" dirty="0"/>
              <a:t>Mostly superseded by the types in </a:t>
            </a:r>
            <a:r>
              <a:rPr lang="en-US" b="1" dirty="0" err="1">
                <a:latin typeface="Consolas" pitchFamily="49" charset="0"/>
                <a:cs typeface="Consolas" pitchFamily="49" charset="0"/>
              </a:rPr>
              <a:t>System.Collections.Generic</a:t>
            </a:r>
            <a:r>
              <a:rPr lang="en-US" dirty="0"/>
              <a:t> (see generics module)</a:t>
            </a:r>
          </a:p>
          <a:p>
            <a:r>
              <a:rPr lang="en-US" b="1" dirty="0" err="1">
                <a:solidFill>
                  <a:srgbClr val="FF0000"/>
                </a:solidFill>
                <a:latin typeface="Consolas" pitchFamily="49" charset="0"/>
                <a:cs typeface="Consolas" pitchFamily="49" charset="0"/>
              </a:rPr>
              <a:t>ArrayList</a:t>
            </a:r>
            <a:r>
              <a:rPr lang="en-US" dirty="0"/>
              <a:t> – dynamic array</a:t>
            </a:r>
          </a:p>
          <a:p>
            <a:r>
              <a:rPr lang="en-US" b="1" dirty="0">
                <a:solidFill>
                  <a:srgbClr val="FF0000"/>
                </a:solidFill>
                <a:latin typeface="Consolas" pitchFamily="49" charset="0"/>
                <a:cs typeface="Consolas" pitchFamily="49" charset="0"/>
              </a:rPr>
              <a:t>Stack</a:t>
            </a:r>
            <a:r>
              <a:rPr lang="en-US" dirty="0"/>
              <a:t> – LIFO data structure</a:t>
            </a:r>
          </a:p>
          <a:p>
            <a:r>
              <a:rPr lang="en-US" b="1" dirty="0">
                <a:solidFill>
                  <a:srgbClr val="FF0000"/>
                </a:solidFill>
                <a:latin typeface="Consolas" pitchFamily="49" charset="0"/>
                <a:cs typeface="Consolas" pitchFamily="49" charset="0"/>
              </a:rPr>
              <a:t>Queue</a:t>
            </a:r>
            <a:r>
              <a:rPr lang="en-US" dirty="0"/>
              <a:t> – FIFO data structure</a:t>
            </a:r>
          </a:p>
          <a:p>
            <a:r>
              <a:rPr lang="en-US" b="1" dirty="0" err="1">
                <a:solidFill>
                  <a:srgbClr val="FF0000"/>
                </a:solidFill>
                <a:latin typeface="Consolas" pitchFamily="49" charset="0"/>
                <a:cs typeface="Consolas" pitchFamily="49" charset="0"/>
              </a:rPr>
              <a:t>Hashtable</a:t>
            </a:r>
            <a:r>
              <a:rPr lang="en-US" dirty="0"/>
              <a:t> – fast lookup by key</a:t>
            </a:r>
            <a:endParaRPr lang="en-GB" dirty="0"/>
          </a:p>
        </p:txBody>
      </p:sp>
    </p:spTree>
    <p:extLst>
      <p:ext uri="{BB962C8B-B14F-4D97-AF65-F5344CB8AC3E}">
        <p14:creationId xmlns:p14="http://schemas.microsoft.com/office/powerpoint/2010/main" val="320849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Examples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113</a:t>
            </a:fld>
            <a:endParaRPr lang="en-GB"/>
          </a:p>
        </p:txBody>
      </p:sp>
      <p:sp>
        <p:nvSpPr>
          <p:cNvPr id="6" name="Rounded Rectangle 5"/>
          <p:cNvSpPr/>
          <p:nvPr/>
        </p:nvSpPr>
        <p:spPr bwMode="auto">
          <a:xfrm>
            <a:off x="545097" y="1412389"/>
            <a:ext cx="6847286" cy="216151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b="1" dirty="0" err="1">
                <a:solidFill>
                  <a:srgbClr val="0000FF"/>
                </a:solidFill>
                <a:latin typeface="Consolas"/>
              </a:rPr>
              <a:t>ArrayList</a:t>
            </a:r>
            <a:r>
              <a:rPr lang="en-GB" sz="1800" dirty="0">
                <a:solidFill>
                  <a:srgbClr val="000000"/>
                </a:solidFill>
                <a:latin typeface="Consolas"/>
              </a:rPr>
              <a:t> </a:t>
            </a:r>
            <a:r>
              <a:rPr lang="en-GB" sz="1800" dirty="0">
                <a:solidFill>
                  <a:srgbClr val="020002"/>
                </a:solidFill>
                <a:latin typeface="Consolas"/>
              </a:rPr>
              <a:t>list</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err="1">
                <a:solidFill>
                  <a:srgbClr val="0000FF"/>
                </a:solidFill>
                <a:latin typeface="Consolas"/>
              </a:rPr>
              <a:t>ArrayList</a:t>
            </a:r>
            <a:r>
              <a:rPr lang="en-GB" sz="1800" dirty="0">
                <a:solidFill>
                  <a:srgbClr val="000000"/>
                </a:solidFill>
                <a:latin typeface="Consolas"/>
              </a:rPr>
              <a:t>();</a:t>
            </a:r>
          </a:p>
          <a:p>
            <a:r>
              <a:rPr lang="en-GB" sz="1800" dirty="0" err="1">
                <a:solidFill>
                  <a:srgbClr val="020002"/>
                </a:solidFill>
                <a:latin typeface="Consolas"/>
              </a:rPr>
              <a:t>list</a:t>
            </a:r>
            <a:r>
              <a:rPr lang="en-GB" sz="1800" dirty="0" err="1">
                <a:solidFill>
                  <a:srgbClr val="000000"/>
                </a:solidFill>
                <a:latin typeface="Consolas"/>
              </a:rPr>
              <a:t>.</a:t>
            </a:r>
            <a:r>
              <a:rPr lang="en-GB" sz="1800" dirty="0" err="1">
                <a:solidFill>
                  <a:srgbClr val="020002"/>
                </a:solidFill>
                <a:latin typeface="Consolas"/>
              </a:rPr>
              <a:t>Add</a:t>
            </a:r>
            <a:r>
              <a:rPr lang="en-GB" sz="1800" dirty="0">
                <a:solidFill>
                  <a:srgbClr val="000000"/>
                </a:solidFill>
                <a:latin typeface="Consolas"/>
              </a:rPr>
              <a:t>(5);</a:t>
            </a:r>
          </a:p>
          <a:p>
            <a:r>
              <a:rPr lang="en-GB" sz="1800" dirty="0" err="1">
                <a:solidFill>
                  <a:srgbClr val="020002"/>
                </a:solidFill>
                <a:latin typeface="Consolas"/>
              </a:rPr>
              <a:t>list</a:t>
            </a:r>
            <a:r>
              <a:rPr lang="en-GB" sz="1800" dirty="0" err="1">
                <a:solidFill>
                  <a:srgbClr val="000000"/>
                </a:solidFill>
                <a:latin typeface="Consolas"/>
              </a:rPr>
              <a:t>.</a:t>
            </a:r>
            <a:r>
              <a:rPr lang="en-GB" sz="1800" dirty="0" err="1">
                <a:solidFill>
                  <a:srgbClr val="020002"/>
                </a:solidFill>
                <a:latin typeface="Consolas"/>
              </a:rPr>
              <a:t>Add</a:t>
            </a:r>
            <a:r>
              <a:rPr lang="en-GB" sz="1800" dirty="0">
                <a:solidFill>
                  <a:srgbClr val="000000"/>
                </a:solidFill>
                <a:latin typeface="Consolas"/>
              </a:rPr>
              <a:t>(</a:t>
            </a:r>
            <a:r>
              <a:rPr lang="en-GB" sz="1800" dirty="0">
                <a:solidFill>
                  <a:srgbClr val="A31515"/>
                </a:solidFill>
                <a:latin typeface="Consolas"/>
              </a:rPr>
              <a:t>"Hello"</a:t>
            </a:r>
            <a:r>
              <a:rPr lang="en-GB" sz="1800" dirty="0">
                <a:solidFill>
                  <a:srgbClr val="000000"/>
                </a:solidFill>
                <a:latin typeface="Consolas"/>
              </a:rPr>
              <a:t>);</a:t>
            </a:r>
          </a:p>
          <a:p>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err="1">
                <a:solidFill>
                  <a:srgbClr val="020002"/>
                </a:solidFill>
                <a:latin typeface="Consolas"/>
              </a:rPr>
              <a:t>list</a:t>
            </a:r>
            <a:r>
              <a:rPr lang="en-GB" sz="1800" dirty="0" err="1">
                <a:solidFill>
                  <a:srgbClr val="000000"/>
                </a:solidFill>
                <a:latin typeface="Consolas"/>
              </a:rPr>
              <a:t>.</a:t>
            </a:r>
            <a:r>
              <a:rPr lang="en-GB" sz="1800" dirty="0" err="1">
                <a:solidFill>
                  <a:srgbClr val="020002"/>
                </a:solidFill>
                <a:latin typeface="Consolas"/>
              </a:rPr>
              <a:t>Count</a:t>
            </a:r>
            <a:r>
              <a:rPr lang="en-GB" sz="1800" dirty="0">
                <a:solidFill>
                  <a:srgbClr val="000000"/>
                </a:solidFill>
                <a:latin typeface="Consolas"/>
              </a:rPr>
              <a:t>);   </a:t>
            </a:r>
          </a:p>
          <a:p>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a:solidFill>
                  <a:srgbClr val="020002"/>
                </a:solidFill>
                <a:latin typeface="Consolas"/>
              </a:rPr>
              <a:t>list</a:t>
            </a:r>
            <a:r>
              <a:rPr lang="en-GB" sz="1800" dirty="0">
                <a:solidFill>
                  <a:srgbClr val="000000"/>
                </a:solidFill>
                <a:latin typeface="Consolas"/>
              </a:rPr>
              <a:t>[1]);      </a:t>
            </a:r>
          </a:p>
          <a:p>
            <a:r>
              <a:rPr lang="en-GB" sz="1800" dirty="0" err="1">
                <a:solidFill>
                  <a:srgbClr val="020002"/>
                </a:solidFill>
                <a:latin typeface="Consolas"/>
              </a:rPr>
              <a:t>list</a:t>
            </a:r>
            <a:r>
              <a:rPr lang="en-GB" sz="1800" dirty="0" err="1">
                <a:solidFill>
                  <a:srgbClr val="000000"/>
                </a:solidFill>
                <a:latin typeface="Consolas"/>
              </a:rPr>
              <a:t>.</a:t>
            </a:r>
            <a:r>
              <a:rPr lang="en-GB" sz="1800" dirty="0" err="1">
                <a:solidFill>
                  <a:srgbClr val="020002"/>
                </a:solidFill>
                <a:latin typeface="Consolas"/>
              </a:rPr>
              <a:t>RemoveAt</a:t>
            </a:r>
            <a:r>
              <a:rPr lang="en-GB" sz="1800" dirty="0">
                <a:solidFill>
                  <a:srgbClr val="000000"/>
                </a:solidFill>
                <a:latin typeface="Consolas"/>
              </a:rPr>
              <a:t>(1);</a:t>
            </a:r>
          </a:p>
          <a:p>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err="1">
                <a:solidFill>
                  <a:srgbClr val="020002"/>
                </a:solidFill>
                <a:latin typeface="Consolas"/>
              </a:rPr>
              <a:t>list</a:t>
            </a:r>
            <a:r>
              <a:rPr lang="en-GB" sz="1800" dirty="0" err="1">
                <a:solidFill>
                  <a:srgbClr val="000000"/>
                </a:solidFill>
                <a:latin typeface="Consolas"/>
              </a:rPr>
              <a:t>.</a:t>
            </a:r>
            <a:r>
              <a:rPr lang="en-GB" sz="1800" dirty="0" err="1">
                <a:solidFill>
                  <a:srgbClr val="020002"/>
                </a:solidFill>
                <a:latin typeface="Consolas"/>
              </a:rPr>
              <a:t>Count</a:t>
            </a:r>
            <a:r>
              <a:rPr lang="en-GB" sz="1800" dirty="0">
                <a:solidFill>
                  <a:srgbClr val="000000"/>
                </a:solidFill>
                <a:latin typeface="Consolas"/>
              </a:rPr>
              <a:t>);   </a:t>
            </a:r>
          </a:p>
        </p:txBody>
      </p:sp>
      <p:sp>
        <p:nvSpPr>
          <p:cNvPr id="7" name="Rounded Rectangle 6"/>
          <p:cNvSpPr/>
          <p:nvPr/>
        </p:nvSpPr>
        <p:spPr bwMode="auto">
          <a:xfrm>
            <a:off x="545097" y="3869662"/>
            <a:ext cx="6847286" cy="216151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b="1" dirty="0">
                <a:solidFill>
                  <a:srgbClr val="0000FF"/>
                </a:solidFill>
                <a:latin typeface="Consolas"/>
              </a:rPr>
              <a:t>Stack</a:t>
            </a:r>
            <a:r>
              <a:rPr lang="en-GB" sz="1800" dirty="0">
                <a:solidFill>
                  <a:srgbClr val="000000"/>
                </a:solidFill>
                <a:latin typeface="Consolas"/>
              </a:rPr>
              <a:t> </a:t>
            </a:r>
            <a:r>
              <a:rPr lang="en-GB" sz="1800" dirty="0" err="1">
                <a:solidFill>
                  <a:srgbClr val="020002"/>
                </a:solidFill>
                <a:latin typeface="Consolas"/>
              </a:rPr>
              <a:t>stack</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a:solidFill>
                  <a:srgbClr val="0000FF"/>
                </a:solidFill>
                <a:latin typeface="Consolas"/>
              </a:rPr>
              <a:t>Stack</a:t>
            </a:r>
            <a:r>
              <a:rPr lang="en-GB" sz="1800" dirty="0">
                <a:solidFill>
                  <a:srgbClr val="000000"/>
                </a:solidFill>
                <a:latin typeface="Consolas"/>
              </a:rPr>
              <a:t>();</a:t>
            </a:r>
          </a:p>
          <a:p>
            <a:r>
              <a:rPr lang="en-GB" sz="1800" dirty="0">
                <a:solidFill>
                  <a:srgbClr val="0000FF"/>
                </a:solidFill>
                <a:latin typeface="Consolas"/>
              </a:rPr>
              <a:t>for</a:t>
            </a:r>
            <a:r>
              <a:rPr lang="en-GB" sz="1800" dirty="0">
                <a:solidFill>
                  <a:srgbClr val="000000"/>
                </a:solidFill>
                <a:latin typeface="Consolas"/>
              </a:rPr>
              <a:t>(</a:t>
            </a:r>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i</a:t>
            </a:r>
            <a:r>
              <a:rPr lang="en-GB" sz="1800" dirty="0">
                <a:solidFill>
                  <a:srgbClr val="000000"/>
                </a:solidFill>
                <a:latin typeface="Consolas"/>
              </a:rPr>
              <a:t> = 1; </a:t>
            </a:r>
            <a:r>
              <a:rPr lang="en-GB" sz="1800" dirty="0">
                <a:solidFill>
                  <a:srgbClr val="020002"/>
                </a:solidFill>
                <a:latin typeface="Consolas"/>
              </a:rPr>
              <a:t>i</a:t>
            </a:r>
            <a:r>
              <a:rPr lang="en-GB" sz="1800" dirty="0">
                <a:solidFill>
                  <a:srgbClr val="000000"/>
                </a:solidFill>
                <a:latin typeface="Consolas"/>
              </a:rPr>
              <a:t> &lt;= 5; </a:t>
            </a:r>
            <a:r>
              <a:rPr lang="en-GB" sz="1800" dirty="0">
                <a:solidFill>
                  <a:srgbClr val="020002"/>
                </a:solidFill>
                <a:latin typeface="Consolas"/>
              </a:rPr>
              <a:t>i</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20002"/>
                </a:solidFill>
                <a:latin typeface="Consolas"/>
              </a:rPr>
              <a:t>stack</a:t>
            </a:r>
            <a:r>
              <a:rPr lang="en-GB" sz="1800" dirty="0" err="1">
                <a:solidFill>
                  <a:srgbClr val="000000"/>
                </a:solidFill>
                <a:latin typeface="Consolas"/>
              </a:rPr>
              <a:t>.</a:t>
            </a:r>
            <a:r>
              <a:rPr lang="en-GB" sz="1800" dirty="0" err="1">
                <a:solidFill>
                  <a:srgbClr val="020002"/>
                </a:solidFill>
                <a:latin typeface="Consolas"/>
              </a:rPr>
              <a:t>Push</a:t>
            </a:r>
            <a:r>
              <a:rPr lang="en-GB" sz="1800" dirty="0">
                <a:solidFill>
                  <a:srgbClr val="000000"/>
                </a:solidFill>
                <a:latin typeface="Consolas"/>
              </a:rPr>
              <a:t>(</a:t>
            </a:r>
            <a:r>
              <a:rPr lang="en-GB" sz="1800" dirty="0">
                <a:solidFill>
                  <a:srgbClr val="020002"/>
                </a:solidFill>
                <a:latin typeface="Consolas"/>
              </a:rPr>
              <a:t>i</a:t>
            </a:r>
            <a:r>
              <a:rPr lang="en-GB" sz="1800" dirty="0">
                <a:solidFill>
                  <a:srgbClr val="000000"/>
                </a:solidFill>
                <a:latin typeface="Consolas"/>
              </a:rPr>
              <a:t> * </a:t>
            </a:r>
            <a:r>
              <a:rPr lang="en-GB" sz="1800" dirty="0">
                <a:solidFill>
                  <a:srgbClr val="020002"/>
                </a:solidFill>
                <a:latin typeface="Consolas"/>
              </a:rPr>
              <a:t>i</a:t>
            </a:r>
            <a:r>
              <a:rPr lang="en-GB" sz="1800" dirty="0">
                <a:solidFill>
                  <a:srgbClr val="000000"/>
                </a:solidFill>
                <a:latin typeface="Consolas"/>
              </a:rPr>
              <a:t>);</a:t>
            </a:r>
          </a:p>
          <a:p>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err="1">
                <a:solidFill>
                  <a:srgbClr val="020002"/>
                </a:solidFill>
                <a:latin typeface="Consolas"/>
              </a:rPr>
              <a:t>stack</a:t>
            </a:r>
            <a:r>
              <a:rPr lang="en-GB" sz="1800" dirty="0" err="1">
                <a:solidFill>
                  <a:srgbClr val="000000"/>
                </a:solidFill>
                <a:latin typeface="Consolas"/>
              </a:rPr>
              <a:t>.</a:t>
            </a:r>
            <a:r>
              <a:rPr lang="en-GB" sz="1800" dirty="0" err="1">
                <a:solidFill>
                  <a:srgbClr val="020002"/>
                </a:solidFill>
                <a:latin typeface="Consolas"/>
              </a:rPr>
              <a:t>Count</a:t>
            </a:r>
            <a:r>
              <a:rPr lang="en-GB" sz="1800" dirty="0">
                <a:solidFill>
                  <a:srgbClr val="000000"/>
                </a:solidFill>
                <a:latin typeface="Consolas"/>
              </a:rPr>
              <a:t>);   </a:t>
            </a:r>
          </a:p>
          <a:p>
            <a:r>
              <a:rPr lang="en-GB" sz="1800" dirty="0">
                <a:solidFill>
                  <a:srgbClr val="0000FF"/>
                </a:solidFill>
                <a:latin typeface="Consolas"/>
              </a:rPr>
              <a:t>for</a:t>
            </a:r>
            <a:r>
              <a:rPr lang="en-GB" sz="1800" dirty="0">
                <a:solidFill>
                  <a:srgbClr val="000000"/>
                </a:solidFill>
                <a:latin typeface="Consolas"/>
              </a:rPr>
              <a:t>(</a:t>
            </a:r>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i</a:t>
            </a:r>
            <a:r>
              <a:rPr lang="en-GB" sz="1800" dirty="0">
                <a:solidFill>
                  <a:srgbClr val="000000"/>
                </a:solidFill>
                <a:latin typeface="Consolas"/>
              </a:rPr>
              <a:t> = 0; </a:t>
            </a:r>
            <a:r>
              <a:rPr lang="en-GB" sz="1800" dirty="0">
                <a:solidFill>
                  <a:srgbClr val="020002"/>
                </a:solidFill>
                <a:latin typeface="Consolas"/>
              </a:rPr>
              <a:t>i</a:t>
            </a:r>
            <a:r>
              <a:rPr lang="en-GB" sz="1800" dirty="0">
                <a:solidFill>
                  <a:srgbClr val="000000"/>
                </a:solidFill>
                <a:latin typeface="Consolas"/>
              </a:rPr>
              <a:t> &lt; 5; </a:t>
            </a:r>
            <a:r>
              <a:rPr lang="en-GB" sz="1800" dirty="0">
                <a:solidFill>
                  <a:srgbClr val="020002"/>
                </a:solidFill>
                <a:latin typeface="Consolas"/>
              </a:rPr>
              <a:t>i</a:t>
            </a:r>
            <a:r>
              <a:rPr lang="en-GB" sz="1800" dirty="0">
                <a:solidFill>
                  <a:srgbClr val="000000"/>
                </a:solidFill>
                <a:latin typeface="Consolas"/>
              </a:rPr>
              <a:t>++)</a:t>
            </a:r>
          </a:p>
          <a:p>
            <a:r>
              <a:rPr lang="en-GB" sz="1800" dirty="0">
                <a:solidFill>
                  <a:srgbClr val="000000"/>
                </a:solidFill>
                <a:latin typeface="Consolas"/>
              </a:rPr>
              <a:t>   </a:t>
            </a:r>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err="1">
                <a:solidFill>
                  <a:srgbClr val="020002"/>
                </a:solidFill>
                <a:latin typeface="Consolas"/>
              </a:rPr>
              <a:t>stack</a:t>
            </a:r>
            <a:r>
              <a:rPr lang="en-GB" sz="1800" dirty="0" err="1">
                <a:solidFill>
                  <a:srgbClr val="000000"/>
                </a:solidFill>
                <a:latin typeface="Consolas"/>
              </a:rPr>
              <a:t>.</a:t>
            </a:r>
            <a:r>
              <a:rPr lang="en-GB" sz="1800" dirty="0" err="1">
                <a:solidFill>
                  <a:srgbClr val="020002"/>
                </a:solidFill>
                <a:latin typeface="Consolas"/>
              </a:rPr>
              <a:t>Pop</a:t>
            </a:r>
            <a:r>
              <a:rPr lang="en-GB" sz="1800" dirty="0">
                <a:solidFill>
                  <a:srgbClr val="000000"/>
                </a:solidFill>
                <a:latin typeface="Consolas"/>
              </a:rPr>
              <a:t>());</a:t>
            </a:r>
          </a:p>
          <a:p>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err="1">
                <a:solidFill>
                  <a:srgbClr val="020002"/>
                </a:solidFill>
                <a:latin typeface="Consolas"/>
              </a:rPr>
              <a:t>stack</a:t>
            </a:r>
            <a:r>
              <a:rPr lang="en-GB" sz="1800" dirty="0" err="1">
                <a:solidFill>
                  <a:srgbClr val="000000"/>
                </a:solidFill>
                <a:latin typeface="Consolas"/>
              </a:rPr>
              <a:t>.</a:t>
            </a:r>
            <a:r>
              <a:rPr lang="en-GB" sz="1800" dirty="0" err="1">
                <a:solidFill>
                  <a:srgbClr val="020002"/>
                </a:solidFill>
                <a:latin typeface="Consolas"/>
              </a:rPr>
              <a:t>Count</a:t>
            </a:r>
            <a:r>
              <a:rPr lang="en-GB" sz="1800" dirty="0">
                <a:solidFill>
                  <a:srgbClr val="000000"/>
                </a:solidFill>
                <a:latin typeface="Consolas"/>
              </a:rPr>
              <a:t>);   </a:t>
            </a:r>
          </a:p>
        </p:txBody>
      </p:sp>
      <p:sp>
        <p:nvSpPr>
          <p:cNvPr id="8" name="Rectangle 28"/>
          <p:cNvSpPr>
            <a:spLocks noChangeArrowheads="1"/>
          </p:cNvSpPr>
          <p:nvPr/>
        </p:nvSpPr>
        <p:spPr bwMode="white">
          <a:xfrm>
            <a:off x="7609863" y="1412389"/>
            <a:ext cx="4049670" cy="2173742"/>
          </a:xfrm>
          <a:prstGeom prst="rect">
            <a:avLst/>
          </a:prstGeom>
          <a:solidFill>
            <a:schemeClr val="tx1"/>
          </a:solidFill>
          <a:ln w="19050">
            <a:solidFill>
              <a:srgbClr val="0070C0"/>
            </a:solidFill>
            <a:miter lim="800000"/>
            <a:headEnd/>
            <a:tailEnd/>
          </a:ln>
          <a:effectLst/>
          <a:extLst/>
        </p:spPr>
        <p:txBody>
          <a:bodyPr wrap="none" lIns="116603" tIns="57278" rIns="0" bIns="57278"/>
          <a:lstStyle/>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2</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Hello</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1</a:t>
            </a:r>
          </a:p>
        </p:txBody>
      </p:sp>
      <p:sp>
        <p:nvSpPr>
          <p:cNvPr id="14" name="Rectangle 28"/>
          <p:cNvSpPr>
            <a:spLocks noChangeArrowheads="1"/>
          </p:cNvSpPr>
          <p:nvPr/>
        </p:nvSpPr>
        <p:spPr bwMode="white">
          <a:xfrm>
            <a:off x="7609863" y="3869662"/>
            <a:ext cx="4049670" cy="2173742"/>
          </a:xfrm>
          <a:prstGeom prst="rect">
            <a:avLst/>
          </a:prstGeom>
          <a:solidFill>
            <a:schemeClr val="tx1"/>
          </a:solidFill>
          <a:ln w="19050">
            <a:solidFill>
              <a:srgbClr val="0070C0"/>
            </a:solidFill>
            <a:miter lim="800000"/>
            <a:headEnd/>
            <a:tailEnd/>
          </a:ln>
          <a:effectLst/>
          <a:extLst/>
        </p:spPr>
        <p:txBody>
          <a:bodyPr wrap="none" lIns="116603" tIns="57278" rIns="0" bIns="57278"/>
          <a:lstStyle/>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5</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25</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16</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9</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4</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1</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0</a:t>
            </a:r>
          </a:p>
        </p:txBody>
      </p:sp>
      <p:sp>
        <p:nvSpPr>
          <p:cNvPr id="15" name="Rounded Rectangle 14"/>
          <p:cNvSpPr/>
          <p:nvPr/>
        </p:nvSpPr>
        <p:spPr bwMode="auto">
          <a:xfrm>
            <a:off x="545097" y="6401776"/>
            <a:ext cx="6847286" cy="187054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b="1" dirty="0">
                <a:solidFill>
                  <a:srgbClr val="0000FF"/>
                </a:solidFill>
                <a:latin typeface="Consolas"/>
              </a:rPr>
              <a:t>Queue</a:t>
            </a:r>
            <a:r>
              <a:rPr lang="en-GB" sz="1800" dirty="0">
                <a:solidFill>
                  <a:srgbClr val="000000"/>
                </a:solidFill>
                <a:latin typeface="Consolas"/>
              </a:rPr>
              <a:t> </a:t>
            </a:r>
            <a:r>
              <a:rPr lang="en-GB" sz="1800" dirty="0" err="1">
                <a:solidFill>
                  <a:srgbClr val="020002"/>
                </a:solidFill>
                <a:latin typeface="Consolas"/>
              </a:rPr>
              <a:t>queue</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a:solidFill>
                  <a:srgbClr val="0000FF"/>
                </a:solidFill>
                <a:latin typeface="Consolas"/>
              </a:rPr>
              <a:t>Queue</a:t>
            </a:r>
            <a:r>
              <a:rPr lang="en-GB" sz="1800" dirty="0">
                <a:solidFill>
                  <a:srgbClr val="000000"/>
                </a:solidFill>
                <a:latin typeface="Consolas"/>
              </a:rPr>
              <a:t>();</a:t>
            </a:r>
          </a:p>
          <a:p>
            <a:r>
              <a:rPr lang="en-GB" sz="1800" dirty="0">
                <a:solidFill>
                  <a:srgbClr val="0000FF"/>
                </a:solidFill>
                <a:latin typeface="Consolas"/>
              </a:rPr>
              <a:t>for</a:t>
            </a:r>
            <a:r>
              <a:rPr lang="en-GB" sz="1800" dirty="0">
                <a:solidFill>
                  <a:srgbClr val="000000"/>
                </a:solidFill>
                <a:latin typeface="Consolas"/>
              </a:rPr>
              <a:t>(</a:t>
            </a:r>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i</a:t>
            </a:r>
            <a:r>
              <a:rPr lang="en-GB" sz="1800" dirty="0">
                <a:solidFill>
                  <a:srgbClr val="000000"/>
                </a:solidFill>
                <a:latin typeface="Consolas"/>
              </a:rPr>
              <a:t> = 1; </a:t>
            </a:r>
            <a:r>
              <a:rPr lang="en-GB" sz="1800" dirty="0">
                <a:solidFill>
                  <a:srgbClr val="020002"/>
                </a:solidFill>
                <a:latin typeface="Consolas"/>
              </a:rPr>
              <a:t>i</a:t>
            </a:r>
            <a:r>
              <a:rPr lang="en-GB" sz="1800" dirty="0">
                <a:solidFill>
                  <a:srgbClr val="000000"/>
                </a:solidFill>
                <a:latin typeface="Consolas"/>
              </a:rPr>
              <a:t> &lt;= 5; </a:t>
            </a:r>
            <a:r>
              <a:rPr lang="en-GB" sz="1800" dirty="0">
                <a:solidFill>
                  <a:srgbClr val="020002"/>
                </a:solidFill>
                <a:latin typeface="Consolas"/>
              </a:rPr>
              <a:t>i</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20002"/>
                </a:solidFill>
                <a:latin typeface="Consolas"/>
              </a:rPr>
              <a:t>queue</a:t>
            </a:r>
            <a:r>
              <a:rPr lang="en-GB" sz="1800" dirty="0" err="1">
                <a:solidFill>
                  <a:srgbClr val="000000"/>
                </a:solidFill>
                <a:latin typeface="Consolas"/>
              </a:rPr>
              <a:t>.</a:t>
            </a:r>
            <a:r>
              <a:rPr lang="en-GB" sz="1800" dirty="0" err="1">
                <a:solidFill>
                  <a:srgbClr val="020002"/>
                </a:solidFill>
                <a:latin typeface="Consolas"/>
              </a:rPr>
              <a:t>Enqueue</a:t>
            </a:r>
            <a:r>
              <a:rPr lang="en-GB" sz="1800" dirty="0">
                <a:solidFill>
                  <a:srgbClr val="000000"/>
                </a:solidFill>
                <a:latin typeface="Consolas"/>
              </a:rPr>
              <a:t>(</a:t>
            </a:r>
            <a:r>
              <a:rPr lang="en-GB" sz="1800" dirty="0">
                <a:solidFill>
                  <a:srgbClr val="020002"/>
                </a:solidFill>
                <a:latin typeface="Consolas"/>
              </a:rPr>
              <a:t>i</a:t>
            </a:r>
            <a:r>
              <a:rPr lang="en-GB" sz="1800" dirty="0">
                <a:solidFill>
                  <a:srgbClr val="000000"/>
                </a:solidFill>
                <a:latin typeface="Consolas"/>
              </a:rPr>
              <a:t> * </a:t>
            </a:r>
            <a:r>
              <a:rPr lang="en-GB" sz="1800" dirty="0">
                <a:solidFill>
                  <a:srgbClr val="020002"/>
                </a:solidFill>
                <a:latin typeface="Consolas"/>
              </a:rPr>
              <a:t>i</a:t>
            </a:r>
            <a:r>
              <a:rPr lang="en-GB" sz="1800" dirty="0">
                <a:solidFill>
                  <a:srgbClr val="000000"/>
                </a:solidFill>
                <a:latin typeface="Consolas"/>
              </a:rPr>
              <a:t>);</a:t>
            </a:r>
          </a:p>
          <a:p>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err="1">
                <a:solidFill>
                  <a:srgbClr val="020002"/>
                </a:solidFill>
                <a:latin typeface="Consolas"/>
              </a:rPr>
              <a:t>queue</a:t>
            </a:r>
            <a:r>
              <a:rPr lang="en-GB" sz="1800" dirty="0" err="1">
                <a:solidFill>
                  <a:srgbClr val="000000"/>
                </a:solidFill>
                <a:latin typeface="Consolas"/>
              </a:rPr>
              <a:t>.</a:t>
            </a:r>
            <a:r>
              <a:rPr lang="en-GB" sz="1800" dirty="0" err="1">
                <a:solidFill>
                  <a:srgbClr val="020002"/>
                </a:solidFill>
                <a:latin typeface="Consolas"/>
              </a:rPr>
              <a:t>Count</a:t>
            </a:r>
            <a:r>
              <a:rPr lang="en-GB" sz="1800" dirty="0">
                <a:solidFill>
                  <a:srgbClr val="000000"/>
                </a:solidFill>
                <a:latin typeface="Consolas"/>
              </a:rPr>
              <a:t>);</a:t>
            </a:r>
          </a:p>
          <a:p>
            <a:r>
              <a:rPr lang="en-GB" sz="1800" dirty="0">
                <a:solidFill>
                  <a:srgbClr val="0000FF"/>
                </a:solidFill>
                <a:latin typeface="Consolas"/>
              </a:rPr>
              <a:t>while</a:t>
            </a:r>
            <a:r>
              <a:rPr lang="en-GB" sz="1800" dirty="0">
                <a:solidFill>
                  <a:srgbClr val="000000"/>
                </a:solidFill>
                <a:latin typeface="Consolas"/>
              </a:rPr>
              <a:t>(</a:t>
            </a:r>
            <a:r>
              <a:rPr lang="en-GB" sz="1800" dirty="0" err="1">
                <a:solidFill>
                  <a:srgbClr val="020002"/>
                </a:solidFill>
                <a:latin typeface="Consolas"/>
              </a:rPr>
              <a:t>queue</a:t>
            </a:r>
            <a:r>
              <a:rPr lang="en-GB" sz="1800" dirty="0" err="1">
                <a:solidFill>
                  <a:srgbClr val="000000"/>
                </a:solidFill>
                <a:latin typeface="Consolas"/>
              </a:rPr>
              <a:t>.</a:t>
            </a:r>
            <a:r>
              <a:rPr lang="en-GB" sz="1800" dirty="0" err="1">
                <a:solidFill>
                  <a:srgbClr val="020002"/>
                </a:solidFill>
                <a:latin typeface="Consolas"/>
              </a:rPr>
              <a:t>Count</a:t>
            </a:r>
            <a:r>
              <a:rPr lang="en-GB" sz="1800" dirty="0">
                <a:solidFill>
                  <a:srgbClr val="000000"/>
                </a:solidFill>
                <a:latin typeface="Consolas"/>
              </a:rPr>
              <a:t> &gt; 0)</a:t>
            </a:r>
          </a:p>
          <a:p>
            <a:r>
              <a:rPr lang="en-GB" sz="1800" dirty="0">
                <a:solidFill>
                  <a:srgbClr val="000000"/>
                </a:solidFill>
                <a:latin typeface="Consolas"/>
              </a:rPr>
              <a:t>   </a:t>
            </a:r>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err="1">
                <a:solidFill>
                  <a:srgbClr val="020002"/>
                </a:solidFill>
                <a:latin typeface="Consolas"/>
              </a:rPr>
              <a:t>queue</a:t>
            </a:r>
            <a:r>
              <a:rPr lang="en-GB" sz="1800" dirty="0" err="1">
                <a:solidFill>
                  <a:srgbClr val="000000"/>
                </a:solidFill>
                <a:latin typeface="Consolas"/>
              </a:rPr>
              <a:t>.</a:t>
            </a:r>
            <a:r>
              <a:rPr lang="en-GB" sz="1800" dirty="0" err="1">
                <a:solidFill>
                  <a:srgbClr val="020002"/>
                </a:solidFill>
                <a:latin typeface="Consolas"/>
              </a:rPr>
              <a:t>Dequeue</a:t>
            </a:r>
            <a:r>
              <a:rPr lang="en-GB" sz="1800" dirty="0">
                <a:solidFill>
                  <a:srgbClr val="000000"/>
                </a:solidFill>
                <a:latin typeface="Consolas"/>
              </a:rPr>
              <a:t>());</a:t>
            </a:r>
          </a:p>
        </p:txBody>
      </p:sp>
      <p:sp>
        <p:nvSpPr>
          <p:cNvPr id="16" name="Rectangle 28"/>
          <p:cNvSpPr>
            <a:spLocks noChangeArrowheads="1"/>
          </p:cNvSpPr>
          <p:nvPr/>
        </p:nvSpPr>
        <p:spPr bwMode="white">
          <a:xfrm>
            <a:off x="7609863" y="6326935"/>
            <a:ext cx="4049670" cy="1965051"/>
          </a:xfrm>
          <a:prstGeom prst="rect">
            <a:avLst/>
          </a:prstGeom>
          <a:solidFill>
            <a:schemeClr val="tx1"/>
          </a:solidFill>
          <a:ln w="19050">
            <a:solidFill>
              <a:srgbClr val="0070C0"/>
            </a:solidFill>
            <a:miter lim="800000"/>
            <a:headEnd/>
            <a:tailEnd/>
          </a:ln>
          <a:effectLst/>
          <a:extLst/>
        </p:spPr>
        <p:txBody>
          <a:bodyPr wrap="none" lIns="116603" tIns="57278" rIns="0" bIns="57278"/>
          <a:lstStyle/>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5</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1</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4</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9</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16</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25</a:t>
            </a:r>
          </a:p>
          <a:p>
            <a:pPr defTabSz="953274">
              <a:spcBef>
                <a:spcPct val="0"/>
              </a:spcBef>
              <a:tabLst>
                <a:tab pos="439816" algn="l"/>
                <a:tab pos="889859" algn="l"/>
                <a:tab pos="1327629" algn="l"/>
                <a:tab pos="1767444" algn="l"/>
              </a:tabLst>
            </a:pPr>
            <a:endParaRPr lang="en-US" sz="1800" dirty="0">
              <a:solidFill>
                <a:srgbClr val="FFFF00"/>
              </a:solidFill>
              <a:latin typeface="Lucida Console" pitchFamily="49" charset="0"/>
            </a:endParaRPr>
          </a:p>
        </p:txBody>
      </p:sp>
    </p:spTree>
    <p:extLst>
      <p:ext uri="{BB962C8B-B14F-4D97-AF65-F5344CB8AC3E}">
        <p14:creationId xmlns:p14="http://schemas.microsoft.com/office/powerpoint/2010/main" val="15371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Indexer Property</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114</a:t>
            </a:fld>
            <a:endParaRPr lang="en-GB"/>
          </a:p>
        </p:txBody>
      </p:sp>
      <p:sp>
        <p:nvSpPr>
          <p:cNvPr id="3" name="Text Placeholder 2"/>
          <p:cNvSpPr>
            <a:spLocks noGrp="1"/>
          </p:cNvSpPr>
          <p:nvPr>
            <p:ph sz="quarter" idx="1"/>
          </p:nvPr>
        </p:nvSpPr>
        <p:spPr/>
        <p:txBody>
          <a:bodyPr>
            <a:normAutofit/>
          </a:bodyPr>
          <a:lstStyle/>
          <a:p>
            <a:r>
              <a:rPr lang="en-US" dirty="0"/>
              <a:t>Sometimes an object is a kind of collection</a:t>
            </a:r>
          </a:p>
          <a:p>
            <a:pPr lvl="1"/>
            <a:r>
              <a:rPr lang="en-US" dirty="0"/>
              <a:t>E.g. wrapping an array or a collection</a:t>
            </a:r>
          </a:p>
          <a:p>
            <a:r>
              <a:rPr lang="en-US" dirty="0"/>
              <a:t>Can have an index-like access with an indexer property</a:t>
            </a:r>
          </a:p>
          <a:p>
            <a:pPr lvl="1"/>
            <a:r>
              <a:rPr lang="en-US" dirty="0"/>
              <a:t>Can be read/write, read only or write only, like any other property</a:t>
            </a:r>
          </a:p>
          <a:p>
            <a:pPr lvl="1"/>
            <a:r>
              <a:rPr lang="en-US" dirty="0"/>
              <a:t>Can be overloaded</a:t>
            </a:r>
          </a:p>
          <a:p>
            <a:r>
              <a:rPr lang="en-US" dirty="0"/>
              <a:t>Example types</a:t>
            </a:r>
          </a:p>
          <a:p>
            <a:pPr lvl="1"/>
            <a:r>
              <a:rPr lang="en-US" dirty="0" err="1">
                <a:latin typeface="Consolas" pitchFamily="49" charset="0"/>
                <a:cs typeface="Consolas" pitchFamily="49" charset="0"/>
              </a:rPr>
              <a:t>ArrayList</a:t>
            </a:r>
            <a:r>
              <a:rPr lang="en-US" dirty="0">
                <a:latin typeface="Consolas" pitchFamily="49" charset="0"/>
                <a:cs typeface="Consolas" pitchFamily="49" charset="0"/>
              </a:rPr>
              <a:t> </a:t>
            </a:r>
            <a:r>
              <a:rPr lang="en-US" dirty="0"/>
              <a:t>has a read/write indexer accepting an </a:t>
            </a:r>
            <a:r>
              <a:rPr lang="en-US" dirty="0" err="1"/>
              <a:t>int</a:t>
            </a:r>
            <a:endParaRPr lang="en-US" dirty="0"/>
          </a:p>
          <a:p>
            <a:pPr lvl="1"/>
            <a:r>
              <a:rPr lang="en-US" dirty="0" err="1">
                <a:latin typeface="Consolas" pitchFamily="49" charset="0"/>
                <a:cs typeface="Consolas" pitchFamily="49" charset="0"/>
              </a:rPr>
              <a:t>Hashtable</a:t>
            </a:r>
            <a:r>
              <a:rPr lang="en-US" dirty="0"/>
              <a:t> has a read/write indexer accepting an object</a:t>
            </a:r>
            <a:endParaRPr lang="en-GB" dirty="0"/>
          </a:p>
        </p:txBody>
      </p:sp>
    </p:spTree>
    <p:extLst>
      <p:ext uri="{BB962C8B-B14F-4D97-AF65-F5344CB8AC3E}">
        <p14:creationId xmlns:p14="http://schemas.microsoft.com/office/powerpoint/2010/main" val="307405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Indexer Examples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115</a:t>
            </a:fld>
            <a:endParaRPr lang="en-GB"/>
          </a:p>
        </p:txBody>
      </p:sp>
      <p:sp>
        <p:nvSpPr>
          <p:cNvPr id="3" name="Content Placeholder 2"/>
          <p:cNvSpPr>
            <a:spLocks noGrp="1"/>
          </p:cNvSpPr>
          <p:nvPr>
            <p:ph sz="quarter" idx="1"/>
          </p:nvPr>
        </p:nvSpPr>
        <p:spPr>
          <a:xfrm>
            <a:off x="420053" y="1600200"/>
            <a:ext cx="11761470" cy="6800850"/>
          </a:xfrm>
        </p:spPr>
        <p:txBody>
          <a:bodyPr/>
          <a:lstStyle/>
          <a:p>
            <a:endParaRPr lang="en-US"/>
          </a:p>
        </p:txBody>
      </p:sp>
      <p:sp>
        <p:nvSpPr>
          <p:cNvPr id="6" name="Rounded Rectangle 5"/>
          <p:cNvSpPr/>
          <p:nvPr/>
        </p:nvSpPr>
        <p:spPr bwMode="auto">
          <a:xfrm>
            <a:off x="6995440" y="4889611"/>
            <a:ext cx="5061037" cy="297278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Vector</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2B91AF"/>
                </a:solidFill>
                <a:latin typeface="Consolas"/>
              </a:rPr>
              <a:t>Point</a:t>
            </a:r>
            <a:r>
              <a:rPr lang="en-GB" sz="1500" dirty="0">
                <a:solidFill>
                  <a:srgbClr val="000000"/>
                </a:solidFill>
                <a:latin typeface="Consolas"/>
              </a:rPr>
              <a:t>[] </a:t>
            </a:r>
            <a:r>
              <a:rPr lang="en-GB" sz="1500" dirty="0">
                <a:solidFill>
                  <a:srgbClr val="020002"/>
                </a:solidFill>
                <a:latin typeface="Consolas"/>
              </a:rPr>
              <a:t>_points</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20002"/>
                </a:solidFill>
                <a:latin typeface="Consolas"/>
              </a:rPr>
              <a:t>Vector</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size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_points</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dirty="0">
                <a:solidFill>
                  <a:srgbClr val="2B91AF"/>
                </a:solidFill>
                <a:latin typeface="Consolas"/>
              </a:rPr>
              <a:t>Point</a:t>
            </a:r>
            <a:r>
              <a:rPr lang="en-GB" sz="1500" dirty="0">
                <a:solidFill>
                  <a:srgbClr val="000000"/>
                </a:solidFill>
                <a:latin typeface="Consolas"/>
              </a:rPr>
              <a:t>[</a:t>
            </a:r>
            <a:r>
              <a:rPr lang="en-GB" sz="1500" dirty="0">
                <a:solidFill>
                  <a:srgbClr val="020002"/>
                </a:solidFill>
                <a:latin typeface="Consolas"/>
              </a:rPr>
              <a:t>size</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2B91AF"/>
                </a:solidFill>
                <a:latin typeface="Consolas"/>
              </a:rPr>
              <a:t>Point</a:t>
            </a:r>
            <a:r>
              <a:rPr lang="en-GB" sz="1500" dirty="0">
                <a:solidFill>
                  <a:srgbClr val="000000"/>
                </a:solidFill>
                <a:latin typeface="Consolas"/>
              </a:rPr>
              <a:t> </a:t>
            </a:r>
            <a:r>
              <a:rPr lang="en-GB" sz="1500" b="1" dirty="0">
                <a:solidFill>
                  <a:srgbClr val="FF0000"/>
                </a:solidFill>
                <a:latin typeface="Consolas"/>
              </a:rPr>
              <a:t>this</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i</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_points</a:t>
            </a:r>
            <a:r>
              <a:rPr lang="en-GB" sz="1500" dirty="0">
                <a:solidFill>
                  <a:srgbClr val="000000"/>
                </a:solidFill>
                <a:latin typeface="Consolas"/>
              </a:rPr>
              <a:t>[</a:t>
            </a:r>
            <a:r>
              <a:rPr lang="en-GB" sz="1500" dirty="0">
                <a:solidFill>
                  <a:srgbClr val="020002"/>
                </a:solidFill>
                <a:latin typeface="Consolas"/>
              </a:rPr>
              <a:t>i</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 </a:t>
            </a:r>
            <a:r>
              <a:rPr lang="en-GB" sz="1500" dirty="0">
                <a:solidFill>
                  <a:srgbClr val="020002"/>
                </a:solidFill>
                <a:latin typeface="Consolas"/>
              </a:rPr>
              <a:t>_points</a:t>
            </a:r>
            <a:r>
              <a:rPr lang="en-GB" sz="1500" dirty="0">
                <a:solidFill>
                  <a:srgbClr val="000000"/>
                </a:solidFill>
                <a:latin typeface="Consolas"/>
              </a:rPr>
              <a:t>[</a:t>
            </a:r>
            <a:r>
              <a:rPr lang="en-GB" sz="1500" dirty="0">
                <a:solidFill>
                  <a:srgbClr val="020002"/>
                </a:solidFill>
                <a:latin typeface="Consolas"/>
              </a:rPr>
              <a:t>i</a:t>
            </a:r>
            <a:r>
              <a:rPr lang="en-GB" sz="1500" dirty="0">
                <a:solidFill>
                  <a:srgbClr val="000000"/>
                </a:solidFill>
                <a:latin typeface="Consolas"/>
              </a:rPr>
              <a:t>] = </a:t>
            </a:r>
            <a:r>
              <a:rPr lang="en-GB" sz="1500" dirty="0">
                <a:solidFill>
                  <a:srgbClr val="0000FF"/>
                </a:solidFill>
                <a:latin typeface="Consolas"/>
              </a:rPr>
              <a:t>value</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a:t>
            </a:r>
          </a:p>
        </p:txBody>
      </p:sp>
      <p:sp>
        <p:nvSpPr>
          <p:cNvPr id="7" name="Rounded Rectangle 6"/>
          <p:cNvSpPr/>
          <p:nvPr/>
        </p:nvSpPr>
        <p:spPr bwMode="auto">
          <a:xfrm>
            <a:off x="6995440" y="1483005"/>
            <a:ext cx="5061037" cy="297278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Bank</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b="1" dirty="0">
                <a:solidFill>
                  <a:srgbClr val="0000FF"/>
                </a:solidFill>
                <a:latin typeface="Consolas"/>
              </a:rPr>
              <a:t>List</a:t>
            </a:r>
            <a:r>
              <a:rPr lang="en-GB" sz="1500" dirty="0">
                <a:solidFill>
                  <a:srgbClr val="000000"/>
                </a:solidFill>
                <a:latin typeface="Consolas"/>
              </a:rPr>
              <a:t>&lt;</a:t>
            </a:r>
            <a:r>
              <a:rPr lang="en-GB" sz="1500" b="1" dirty="0">
                <a:solidFill>
                  <a:srgbClr val="0000FF"/>
                </a:solidFill>
                <a:latin typeface="Consolas"/>
              </a:rPr>
              <a:t>Account</a:t>
            </a:r>
            <a:r>
              <a:rPr lang="en-GB" sz="1500" dirty="0">
                <a:solidFill>
                  <a:srgbClr val="000000"/>
                </a:solidFill>
                <a:latin typeface="Consolas"/>
              </a:rPr>
              <a:t>&gt; </a:t>
            </a:r>
            <a:r>
              <a:rPr lang="en-GB" sz="1500" dirty="0">
                <a:solidFill>
                  <a:srgbClr val="020002"/>
                </a:solidFill>
                <a:latin typeface="Consolas"/>
              </a:rPr>
              <a:t>_accounts</a:t>
            </a:r>
            <a:r>
              <a:rPr lang="en-GB" sz="1500" dirty="0">
                <a:solidFill>
                  <a:srgbClr val="000000"/>
                </a:solidFill>
                <a:latin typeface="Consolas"/>
              </a:rPr>
              <a:t> = </a:t>
            </a:r>
          </a:p>
          <a:p>
            <a:r>
              <a:rPr lang="en-GB" sz="1500" dirty="0">
                <a:solidFill>
                  <a:srgbClr val="000000"/>
                </a:solidFill>
                <a:latin typeface="Consolas"/>
              </a:rPr>
              <a:t>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List</a:t>
            </a:r>
            <a:r>
              <a:rPr lang="en-GB" sz="1500" dirty="0">
                <a:solidFill>
                  <a:srgbClr val="000000"/>
                </a:solidFill>
                <a:latin typeface="Consolas"/>
              </a:rPr>
              <a:t>&lt;</a:t>
            </a:r>
            <a:r>
              <a:rPr lang="en-GB" sz="1500" b="1" dirty="0">
                <a:solidFill>
                  <a:srgbClr val="0000FF"/>
                </a:solidFill>
                <a:latin typeface="Consolas"/>
              </a:rPr>
              <a:t>Account</a:t>
            </a:r>
            <a:r>
              <a:rPr lang="en-GB" sz="1500" dirty="0">
                <a:solidFill>
                  <a:srgbClr val="000000"/>
                </a:solidFill>
                <a:latin typeface="Consolas"/>
              </a:rPr>
              <a:t>&gt;();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void</a:t>
            </a:r>
            <a:r>
              <a:rPr lang="en-GB" sz="1500" dirty="0">
                <a:solidFill>
                  <a:srgbClr val="000000"/>
                </a:solidFill>
                <a:latin typeface="Consolas"/>
              </a:rPr>
              <a:t> </a:t>
            </a:r>
            <a:r>
              <a:rPr lang="en-GB" sz="1500" dirty="0" err="1">
                <a:solidFill>
                  <a:srgbClr val="020002"/>
                </a:solidFill>
                <a:latin typeface="Consolas"/>
              </a:rPr>
              <a:t>AddAccount</a:t>
            </a:r>
            <a:r>
              <a:rPr lang="en-GB" sz="1500" dirty="0">
                <a:solidFill>
                  <a:srgbClr val="000000"/>
                </a:solidFill>
                <a:latin typeface="Consolas"/>
              </a:rPr>
              <a:t>(</a:t>
            </a:r>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acc</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accounts</a:t>
            </a:r>
            <a:r>
              <a:rPr lang="en-GB" sz="1500" dirty="0" err="1">
                <a:solidFill>
                  <a:srgbClr val="000000"/>
                </a:solidFill>
                <a:latin typeface="Consolas"/>
              </a:rPr>
              <a:t>.</a:t>
            </a:r>
            <a:r>
              <a:rPr lang="en-GB" sz="1500" dirty="0" err="1">
                <a:solidFill>
                  <a:srgbClr val="020002"/>
                </a:solidFill>
                <a:latin typeface="Consolas"/>
              </a:rPr>
              <a:t>Add</a:t>
            </a:r>
            <a:r>
              <a:rPr lang="en-GB" sz="1500" dirty="0">
                <a:solidFill>
                  <a:srgbClr val="000000"/>
                </a:solidFill>
                <a:latin typeface="Consolas"/>
              </a:rPr>
              <a:t>(</a:t>
            </a:r>
            <a:r>
              <a:rPr lang="en-GB" sz="1500" dirty="0" err="1">
                <a:solidFill>
                  <a:srgbClr val="020002"/>
                </a:solidFill>
                <a:latin typeface="Consolas"/>
              </a:rPr>
              <a:t>acc</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 </a:t>
            </a:r>
            <a:r>
              <a:rPr lang="en-GB" sz="1500" b="1" dirty="0">
                <a:solidFill>
                  <a:srgbClr val="FF0000"/>
                </a:solidFill>
                <a:latin typeface="Consolas"/>
              </a:rPr>
              <a:t>this</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index</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_accounts</a:t>
            </a:r>
            <a:r>
              <a:rPr lang="en-GB" sz="1500" dirty="0">
                <a:solidFill>
                  <a:srgbClr val="000000"/>
                </a:solidFill>
                <a:latin typeface="Consolas"/>
              </a:rPr>
              <a:t>[</a:t>
            </a:r>
            <a:r>
              <a:rPr lang="en-GB" sz="1500" dirty="0">
                <a:solidFill>
                  <a:srgbClr val="020002"/>
                </a:solidFill>
                <a:latin typeface="Consolas"/>
              </a:rPr>
              <a:t>index</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a:t>
            </a:r>
          </a:p>
        </p:txBody>
      </p:sp>
      <p:sp>
        <p:nvSpPr>
          <p:cNvPr id="8" name="Rounded Rectangle 7"/>
          <p:cNvSpPr/>
          <p:nvPr/>
        </p:nvSpPr>
        <p:spPr bwMode="auto">
          <a:xfrm>
            <a:off x="545098" y="1529884"/>
            <a:ext cx="5656453" cy="178513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b="1" dirty="0">
                <a:solidFill>
                  <a:srgbClr val="0000FF"/>
                </a:solidFill>
                <a:latin typeface="Consolas"/>
              </a:rPr>
              <a:t>List</a:t>
            </a:r>
            <a:r>
              <a:rPr lang="en-GB" sz="1500" dirty="0">
                <a:solidFill>
                  <a:srgbClr val="000000"/>
                </a:solidFill>
                <a:latin typeface="Consolas"/>
              </a:rPr>
              <a:t>&lt;</a:t>
            </a:r>
            <a:r>
              <a:rPr lang="en-GB" sz="1500" dirty="0">
                <a:solidFill>
                  <a:srgbClr val="0000FF"/>
                </a:solidFill>
                <a:latin typeface="Consolas"/>
              </a:rPr>
              <a:t>string</a:t>
            </a:r>
            <a:r>
              <a:rPr lang="en-GB" sz="1500" dirty="0">
                <a:solidFill>
                  <a:srgbClr val="000000"/>
                </a:solidFill>
                <a:latin typeface="Consolas"/>
              </a:rPr>
              <a:t>&gt; </a:t>
            </a:r>
            <a:r>
              <a:rPr lang="en-GB" sz="1500" dirty="0">
                <a:solidFill>
                  <a:srgbClr val="020002"/>
                </a:solidFill>
                <a:latin typeface="Consolas"/>
              </a:rPr>
              <a:t>cities</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List</a:t>
            </a:r>
            <a:r>
              <a:rPr lang="en-GB" sz="1500" dirty="0">
                <a:solidFill>
                  <a:srgbClr val="000000"/>
                </a:solidFill>
                <a:latin typeface="Consolas"/>
              </a:rPr>
              <a:t>&lt;</a:t>
            </a:r>
            <a:r>
              <a:rPr lang="en-GB" sz="1500" dirty="0">
                <a:solidFill>
                  <a:srgbClr val="0000FF"/>
                </a:solidFill>
                <a:latin typeface="Consolas"/>
              </a:rPr>
              <a:t>string</a:t>
            </a:r>
            <a:r>
              <a:rPr lang="en-GB" sz="1500" dirty="0">
                <a:solidFill>
                  <a:srgbClr val="000000"/>
                </a:solidFill>
                <a:latin typeface="Consolas"/>
              </a:rPr>
              <a:t>&gt;();</a:t>
            </a:r>
          </a:p>
          <a:p>
            <a:r>
              <a:rPr lang="en-GB" sz="1500" dirty="0" err="1">
                <a:solidFill>
                  <a:srgbClr val="020002"/>
                </a:solidFill>
                <a:latin typeface="Consolas"/>
              </a:rPr>
              <a:t>cities</a:t>
            </a:r>
            <a:r>
              <a:rPr lang="en-GB" sz="1500" dirty="0" err="1">
                <a:solidFill>
                  <a:srgbClr val="000000"/>
                </a:solidFill>
                <a:latin typeface="Consolas"/>
              </a:rPr>
              <a:t>.</a:t>
            </a:r>
            <a:r>
              <a:rPr lang="en-GB" sz="1500" dirty="0" err="1">
                <a:solidFill>
                  <a:srgbClr val="020002"/>
                </a:solidFill>
                <a:latin typeface="Consolas"/>
              </a:rPr>
              <a:t>Add</a:t>
            </a:r>
            <a:r>
              <a:rPr lang="en-GB" sz="1500" dirty="0">
                <a:solidFill>
                  <a:srgbClr val="000000"/>
                </a:solidFill>
                <a:latin typeface="Consolas"/>
              </a:rPr>
              <a:t>(</a:t>
            </a:r>
            <a:r>
              <a:rPr lang="en-GB" sz="1500" dirty="0">
                <a:solidFill>
                  <a:srgbClr val="A31515"/>
                </a:solidFill>
                <a:latin typeface="Consolas"/>
              </a:rPr>
              <a:t>"New york"</a:t>
            </a:r>
            <a:r>
              <a:rPr lang="en-GB" sz="1500" dirty="0">
                <a:solidFill>
                  <a:srgbClr val="000000"/>
                </a:solidFill>
                <a:latin typeface="Consolas"/>
              </a:rPr>
              <a:t>);</a:t>
            </a:r>
          </a:p>
          <a:p>
            <a:r>
              <a:rPr lang="en-GB" sz="1500" dirty="0" err="1">
                <a:solidFill>
                  <a:srgbClr val="020002"/>
                </a:solidFill>
                <a:latin typeface="Consolas"/>
              </a:rPr>
              <a:t>cities</a:t>
            </a:r>
            <a:r>
              <a:rPr lang="en-GB" sz="1500" dirty="0" err="1">
                <a:solidFill>
                  <a:srgbClr val="000000"/>
                </a:solidFill>
                <a:latin typeface="Consolas"/>
              </a:rPr>
              <a:t>.</a:t>
            </a:r>
            <a:r>
              <a:rPr lang="en-GB" sz="1500" dirty="0" err="1">
                <a:solidFill>
                  <a:srgbClr val="020002"/>
                </a:solidFill>
                <a:latin typeface="Consolas"/>
              </a:rPr>
              <a:t>Add</a:t>
            </a:r>
            <a:r>
              <a:rPr lang="en-GB" sz="1500" dirty="0">
                <a:solidFill>
                  <a:srgbClr val="000000"/>
                </a:solidFill>
                <a:latin typeface="Consolas"/>
              </a:rPr>
              <a:t>(</a:t>
            </a:r>
            <a:r>
              <a:rPr lang="en-GB" sz="1500" dirty="0">
                <a:solidFill>
                  <a:srgbClr val="A31515"/>
                </a:solidFill>
                <a:latin typeface="Consolas"/>
              </a:rPr>
              <a:t>"London"</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cities</a:t>
            </a:r>
            <a:r>
              <a:rPr lang="en-GB" sz="1500" dirty="0">
                <a:solidFill>
                  <a:srgbClr val="000000"/>
                </a:solidFill>
                <a:latin typeface="Consolas"/>
              </a:rPr>
              <a:t>[0]);</a:t>
            </a:r>
          </a:p>
          <a:p>
            <a:r>
              <a:rPr lang="en-GB" sz="1500" dirty="0">
                <a:solidFill>
                  <a:srgbClr val="020002"/>
                </a:solidFill>
                <a:latin typeface="Consolas"/>
              </a:rPr>
              <a:t>cities</a:t>
            </a:r>
            <a:r>
              <a:rPr lang="en-GB" sz="1500" dirty="0">
                <a:solidFill>
                  <a:srgbClr val="000000"/>
                </a:solidFill>
                <a:latin typeface="Consolas"/>
              </a:rPr>
              <a:t>[0] = </a:t>
            </a:r>
            <a:r>
              <a:rPr lang="en-GB" sz="1500" dirty="0">
                <a:solidFill>
                  <a:srgbClr val="A31515"/>
                </a:solidFill>
                <a:latin typeface="Consolas"/>
              </a:rPr>
              <a:t>"Paris"</a:t>
            </a:r>
            <a:r>
              <a:rPr lang="en-GB" sz="1500" dirty="0">
                <a:solidFill>
                  <a:srgbClr val="000000"/>
                </a:solidFill>
                <a:latin typeface="Consolas"/>
              </a:rPr>
              <a:t>;</a:t>
            </a:r>
          </a:p>
          <a:p>
            <a:r>
              <a:rPr lang="en-GB" sz="1500" dirty="0">
                <a:solidFill>
                  <a:srgbClr val="020002"/>
                </a:solidFill>
                <a:latin typeface="Consolas"/>
              </a:rPr>
              <a:t>cities</a:t>
            </a:r>
            <a:r>
              <a:rPr lang="en-GB" sz="1500" dirty="0">
                <a:solidFill>
                  <a:srgbClr val="000000"/>
                </a:solidFill>
                <a:latin typeface="Consolas"/>
              </a:rPr>
              <a:t>[1] += </a:t>
            </a:r>
            <a:r>
              <a:rPr lang="en-GB" sz="1500" dirty="0">
                <a:solidFill>
                  <a:srgbClr val="A31515"/>
                </a:solidFill>
                <a:latin typeface="Consolas"/>
              </a:rPr>
              <a:t>" in UK"</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cities</a:t>
            </a:r>
            <a:r>
              <a:rPr lang="en-GB" sz="1500" dirty="0">
                <a:solidFill>
                  <a:srgbClr val="000000"/>
                </a:solidFill>
                <a:latin typeface="Consolas"/>
              </a:rPr>
              <a:t>[1]);</a:t>
            </a:r>
          </a:p>
        </p:txBody>
      </p:sp>
      <p:sp>
        <p:nvSpPr>
          <p:cNvPr id="9" name="Rounded Rectangle 8"/>
          <p:cNvSpPr/>
          <p:nvPr/>
        </p:nvSpPr>
        <p:spPr bwMode="auto">
          <a:xfrm>
            <a:off x="545098" y="3755483"/>
            <a:ext cx="5656453" cy="297278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Matrix</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 </a:t>
            </a:r>
            <a:r>
              <a:rPr lang="en-GB" sz="1500" dirty="0">
                <a:solidFill>
                  <a:srgbClr val="020002"/>
                </a:solidFill>
                <a:latin typeface="Consolas"/>
              </a:rPr>
              <a:t>_data</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20002"/>
                </a:solidFill>
                <a:latin typeface="Consolas"/>
              </a:rPr>
              <a:t>Matrix</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width</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height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_data</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a:t>
            </a:r>
            <a:r>
              <a:rPr lang="en-GB" sz="1500" dirty="0">
                <a:solidFill>
                  <a:srgbClr val="020002"/>
                </a:solidFill>
                <a:latin typeface="Consolas"/>
              </a:rPr>
              <a:t>height</a:t>
            </a:r>
            <a:r>
              <a:rPr lang="en-GB" sz="1500" dirty="0">
                <a:solidFill>
                  <a:srgbClr val="000000"/>
                </a:solidFill>
                <a:latin typeface="Consolas"/>
              </a:rPr>
              <a:t>, </a:t>
            </a:r>
            <a:r>
              <a:rPr lang="en-GB" sz="1500" dirty="0">
                <a:solidFill>
                  <a:srgbClr val="020002"/>
                </a:solidFill>
                <a:latin typeface="Consolas"/>
              </a:rPr>
              <a:t>width</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 </a:t>
            </a:r>
            <a:r>
              <a:rPr lang="en-GB" sz="1500" dirty="0">
                <a:solidFill>
                  <a:srgbClr val="0000FF"/>
                </a:solidFill>
                <a:latin typeface="Consolas"/>
              </a:rPr>
              <a:t>this</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x</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y</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_data</a:t>
            </a:r>
            <a:r>
              <a:rPr lang="en-GB" sz="1500" dirty="0">
                <a:solidFill>
                  <a:srgbClr val="000000"/>
                </a:solidFill>
                <a:latin typeface="Consolas"/>
              </a:rPr>
              <a:t>[</a:t>
            </a:r>
            <a:r>
              <a:rPr lang="en-GB" sz="1500" dirty="0">
                <a:solidFill>
                  <a:srgbClr val="020002"/>
                </a:solidFill>
                <a:latin typeface="Consolas"/>
              </a:rPr>
              <a:t>y</a:t>
            </a:r>
            <a:r>
              <a:rPr lang="en-GB" sz="1500" dirty="0">
                <a:solidFill>
                  <a:srgbClr val="000000"/>
                </a:solidFill>
                <a:latin typeface="Consolas"/>
              </a:rPr>
              <a:t>, </a:t>
            </a:r>
            <a:r>
              <a:rPr lang="en-GB" sz="1500" dirty="0">
                <a:solidFill>
                  <a:srgbClr val="020002"/>
                </a:solidFill>
                <a:latin typeface="Consolas"/>
              </a:rPr>
              <a:t>x</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 </a:t>
            </a:r>
            <a:r>
              <a:rPr lang="en-GB" sz="1500" dirty="0">
                <a:solidFill>
                  <a:srgbClr val="020002"/>
                </a:solidFill>
                <a:latin typeface="Consolas"/>
              </a:rPr>
              <a:t>_data</a:t>
            </a:r>
            <a:r>
              <a:rPr lang="en-GB" sz="1500" dirty="0">
                <a:solidFill>
                  <a:srgbClr val="000000"/>
                </a:solidFill>
                <a:latin typeface="Consolas"/>
              </a:rPr>
              <a:t>[</a:t>
            </a:r>
            <a:r>
              <a:rPr lang="en-GB" sz="1500" dirty="0">
                <a:solidFill>
                  <a:srgbClr val="020002"/>
                </a:solidFill>
                <a:latin typeface="Consolas"/>
              </a:rPr>
              <a:t>y</a:t>
            </a:r>
            <a:r>
              <a:rPr lang="en-GB" sz="1500" dirty="0">
                <a:solidFill>
                  <a:srgbClr val="000000"/>
                </a:solidFill>
                <a:latin typeface="Consolas"/>
              </a:rPr>
              <a:t>, </a:t>
            </a:r>
            <a:r>
              <a:rPr lang="en-GB" sz="1500" dirty="0">
                <a:solidFill>
                  <a:srgbClr val="020002"/>
                </a:solidFill>
                <a:latin typeface="Consolas"/>
              </a:rPr>
              <a:t>x</a:t>
            </a:r>
            <a:r>
              <a:rPr lang="en-GB" sz="1500" dirty="0">
                <a:solidFill>
                  <a:srgbClr val="000000"/>
                </a:solidFill>
                <a:latin typeface="Consolas"/>
              </a:rPr>
              <a:t>] = </a:t>
            </a:r>
            <a:r>
              <a:rPr lang="en-GB" sz="1500" dirty="0">
                <a:solidFill>
                  <a:srgbClr val="0000FF"/>
                </a:solidFill>
                <a:latin typeface="Consolas"/>
              </a:rPr>
              <a:t>value</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a:t>
            </a:r>
          </a:p>
        </p:txBody>
      </p:sp>
      <p:sp>
        <p:nvSpPr>
          <p:cNvPr id="10" name="Rounded Rectangle 9"/>
          <p:cNvSpPr/>
          <p:nvPr/>
        </p:nvSpPr>
        <p:spPr bwMode="auto">
          <a:xfrm>
            <a:off x="545098" y="7169666"/>
            <a:ext cx="5656453" cy="107254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fr-FR" sz="1500" b="1" dirty="0">
                <a:solidFill>
                  <a:srgbClr val="0000FF"/>
                </a:solidFill>
                <a:latin typeface="Consolas"/>
              </a:rPr>
              <a:t>Matrix</a:t>
            </a:r>
            <a:r>
              <a:rPr lang="fr-FR" sz="1500" dirty="0">
                <a:solidFill>
                  <a:srgbClr val="000000"/>
                </a:solidFill>
                <a:latin typeface="Consolas"/>
              </a:rPr>
              <a:t> </a:t>
            </a:r>
            <a:r>
              <a:rPr lang="fr-FR" sz="1500" dirty="0">
                <a:solidFill>
                  <a:srgbClr val="020002"/>
                </a:solidFill>
                <a:latin typeface="Consolas"/>
              </a:rPr>
              <a:t>mat</a:t>
            </a:r>
            <a:r>
              <a:rPr lang="fr-FR" sz="1500" dirty="0">
                <a:solidFill>
                  <a:srgbClr val="000000"/>
                </a:solidFill>
                <a:latin typeface="Consolas"/>
              </a:rPr>
              <a:t> = </a:t>
            </a:r>
            <a:r>
              <a:rPr lang="fr-FR" sz="1500" dirty="0">
                <a:solidFill>
                  <a:srgbClr val="0000FF"/>
                </a:solidFill>
                <a:latin typeface="Consolas"/>
              </a:rPr>
              <a:t>new</a:t>
            </a:r>
            <a:r>
              <a:rPr lang="fr-FR" sz="1500" dirty="0">
                <a:solidFill>
                  <a:srgbClr val="000000"/>
                </a:solidFill>
                <a:latin typeface="Consolas"/>
              </a:rPr>
              <a:t> </a:t>
            </a:r>
            <a:r>
              <a:rPr lang="fr-FR" sz="1500" b="1" dirty="0">
                <a:solidFill>
                  <a:srgbClr val="0000FF"/>
                </a:solidFill>
                <a:latin typeface="Consolas"/>
              </a:rPr>
              <a:t>Matrix</a:t>
            </a:r>
            <a:r>
              <a:rPr lang="fr-FR" sz="1500" dirty="0">
                <a:solidFill>
                  <a:srgbClr val="000000"/>
                </a:solidFill>
                <a:latin typeface="Consolas"/>
              </a:rPr>
              <a:t>(3, 3);</a:t>
            </a:r>
          </a:p>
          <a:p>
            <a:r>
              <a:rPr lang="fr-FR" sz="1500" dirty="0">
                <a:solidFill>
                  <a:srgbClr val="020002"/>
                </a:solidFill>
                <a:latin typeface="Consolas"/>
              </a:rPr>
              <a:t>mat</a:t>
            </a:r>
            <a:r>
              <a:rPr lang="fr-FR" sz="1500" dirty="0">
                <a:solidFill>
                  <a:srgbClr val="000000"/>
                </a:solidFill>
                <a:latin typeface="Consolas"/>
              </a:rPr>
              <a:t>[0, 0] = 8; </a:t>
            </a:r>
            <a:r>
              <a:rPr lang="fr-FR" sz="1500" dirty="0">
                <a:solidFill>
                  <a:srgbClr val="020002"/>
                </a:solidFill>
                <a:latin typeface="Consolas"/>
              </a:rPr>
              <a:t>mat</a:t>
            </a:r>
            <a:r>
              <a:rPr lang="fr-FR" sz="1500" dirty="0">
                <a:solidFill>
                  <a:srgbClr val="000000"/>
                </a:solidFill>
                <a:latin typeface="Consolas"/>
              </a:rPr>
              <a:t>[1, 1] = 10;</a:t>
            </a:r>
          </a:p>
          <a:p>
            <a:r>
              <a:rPr lang="fr-FR" sz="1500" dirty="0">
                <a:solidFill>
                  <a:srgbClr val="020002"/>
                </a:solidFill>
                <a:latin typeface="Consolas"/>
              </a:rPr>
              <a:t>mat</a:t>
            </a:r>
            <a:r>
              <a:rPr lang="fr-FR" sz="1500" dirty="0">
                <a:solidFill>
                  <a:srgbClr val="000000"/>
                </a:solidFill>
                <a:latin typeface="Consolas"/>
              </a:rPr>
              <a:t>[2, 0] = </a:t>
            </a:r>
            <a:r>
              <a:rPr lang="fr-FR" sz="1500" dirty="0">
                <a:solidFill>
                  <a:srgbClr val="020002"/>
                </a:solidFill>
                <a:latin typeface="Consolas"/>
              </a:rPr>
              <a:t>mat</a:t>
            </a:r>
            <a:r>
              <a:rPr lang="fr-FR" sz="1500" dirty="0">
                <a:solidFill>
                  <a:srgbClr val="000000"/>
                </a:solidFill>
                <a:latin typeface="Consolas"/>
              </a:rPr>
              <a:t>[1, 1] * 2;</a:t>
            </a:r>
          </a:p>
          <a:p>
            <a:r>
              <a:rPr lang="fr-FR" sz="1500" b="1" dirty="0" err="1">
                <a:solidFill>
                  <a:srgbClr val="0000FF"/>
                </a:solidFill>
                <a:latin typeface="Consolas"/>
              </a:rPr>
              <a:t>Console</a:t>
            </a:r>
            <a:r>
              <a:rPr lang="fr-FR" sz="1500" dirty="0" err="1">
                <a:solidFill>
                  <a:srgbClr val="000000"/>
                </a:solidFill>
                <a:latin typeface="Consolas"/>
              </a:rPr>
              <a:t>.</a:t>
            </a:r>
            <a:r>
              <a:rPr lang="fr-FR" sz="1500" dirty="0" err="1">
                <a:solidFill>
                  <a:srgbClr val="020002"/>
                </a:solidFill>
                <a:latin typeface="Consolas"/>
              </a:rPr>
              <a:t>WriteLine</a:t>
            </a:r>
            <a:r>
              <a:rPr lang="fr-FR" sz="1500" dirty="0">
                <a:solidFill>
                  <a:srgbClr val="000000"/>
                </a:solidFill>
                <a:latin typeface="Consolas"/>
              </a:rPr>
              <a:t>(</a:t>
            </a:r>
            <a:r>
              <a:rPr lang="fr-FR" sz="1500" dirty="0">
                <a:solidFill>
                  <a:srgbClr val="020002"/>
                </a:solidFill>
                <a:latin typeface="Consolas"/>
              </a:rPr>
              <a:t>mat</a:t>
            </a:r>
            <a:r>
              <a:rPr lang="fr-FR" sz="1500" dirty="0">
                <a:solidFill>
                  <a:srgbClr val="000000"/>
                </a:solidFill>
                <a:latin typeface="Consolas"/>
              </a:rPr>
              <a:t>[2, 0]);</a:t>
            </a:r>
          </a:p>
        </p:txBody>
      </p:sp>
    </p:spTree>
    <p:extLst>
      <p:ext uri="{BB962C8B-B14F-4D97-AF65-F5344CB8AC3E}">
        <p14:creationId xmlns:p14="http://schemas.microsoft.com/office/powerpoint/2010/main" val="288252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116</a:t>
            </a:fld>
            <a:endParaRPr lang="en-GB"/>
          </a:p>
        </p:txBody>
      </p:sp>
      <p:sp>
        <p:nvSpPr>
          <p:cNvPr id="3" name="Text Placeholder 2"/>
          <p:cNvSpPr>
            <a:spLocks noGrp="1"/>
          </p:cNvSpPr>
          <p:nvPr>
            <p:ph sz="quarter" idx="1"/>
          </p:nvPr>
        </p:nvSpPr>
        <p:spPr>
          <a:xfrm>
            <a:off x="420053" y="1400175"/>
            <a:ext cx="11761470" cy="3761961"/>
          </a:xfrm>
        </p:spPr>
        <p:txBody>
          <a:bodyPr>
            <a:normAutofit/>
          </a:bodyPr>
          <a:lstStyle/>
          <a:p>
            <a:r>
              <a:rPr lang="en-US" dirty="0"/>
              <a:t>The </a:t>
            </a:r>
            <a:r>
              <a:rPr lang="en-US" b="1" dirty="0">
                <a:solidFill>
                  <a:srgbClr val="FF0000"/>
                </a:solidFill>
                <a:latin typeface="Consolas" pitchFamily="49" charset="0"/>
                <a:cs typeface="Consolas" pitchFamily="49" charset="0"/>
              </a:rPr>
              <a:t>String</a:t>
            </a:r>
            <a:r>
              <a:rPr lang="en-US" dirty="0"/>
              <a:t> class</a:t>
            </a:r>
          </a:p>
          <a:p>
            <a:pPr lvl="1"/>
            <a:r>
              <a:rPr lang="en-US" dirty="0"/>
              <a:t>Collection of Unicode characters (UTF-16)</a:t>
            </a:r>
          </a:p>
          <a:p>
            <a:pPr lvl="1"/>
            <a:r>
              <a:rPr lang="en-US" dirty="0"/>
              <a:t>Immutable</a:t>
            </a:r>
          </a:p>
          <a:p>
            <a:pPr lvl="2"/>
            <a:r>
              <a:rPr lang="en-US" dirty="0"/>
              <a:t>Content cannot be changed once created</a:t>
            </a:r>
          </a:p>
          <a:p>
            <a:pPr lvl="2"/>
            <a:r>
              <a:rPr lang="en-US" dirty="0"/>
              <a:t>Thread safe</a:t>
            </a:r>
          </a:p>
          <a:p>
            <a:pPr lvl="1"/>
            <a:r>
              <a:rPr lang="en-US" dirty="0"/>
              <a:t>Value type semantics</a:t>
            </a:r>
          </a:p>
          <a:p>
            <a:pPr lvl="1"/>
            <a:r>
              <a:rPr lang="en-US" dirty="0"/>
              <a:t>Operators for ==, !=, &gt;, &lt;, &gt;=, &lt;=</a:t>
            </a:r>
          </a:p>
        </p:txBody>
      </p:sp>
      <p:sp>
        <p:nvSpPr>
          <p:cNvPr id="6" name="Rounded Rectangle 5"/>
          <p:cNvSpPr/>
          <p:nvPr/>
        </p:nvSpPr>
        <p:spPr bwMode="auto">
          <a:xfrm>
            <a:off x="842806" y="5162138"/>
            <a:ext cx="6928166" cy="297278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 = </a:t>
            </a:r>
            <a:r>
              <a:rPr lang="en-GB" sz="1500" dirty="0">
                <a:solidFill>
                  <a:srgbClr val="A31515"/>
                </a:solidFill>
                <a:latin typeface="Consolas"/>
              </a:rPr>
              <a:t>"Bart Simpson"</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"length: {0}"</a:t>
            </a:r>
            <a:r>
              <a:rPr lang="en-GB" sz="1500" dirty="0">
                <a:solidFill>
                  <a:srgbClr val="000000"/>
                </a:solidFill>
                <a:latin typeface="Consolas"/>
              </a:rPr>
              <a:t>, </a:t>
            </a:r>
            <a:r>
              <a:rPr lang="en-GB" sz="1500" dirty="0" err="1">
                <a:solidFill>
                  <a:srgbClr val="020002"/>
                </a:solidFill>
                <a:latin typeface="Consolas"/>
              </a:rPr>
              <a:t>name</a:t>
            </a:r>
            <a:r>
              <a:rPr lang="en-GB" sz="1500" dirty="0" err="1">
                <a:solidFill>
                  <a:srgbClr val="000000"/>
                </a:solidFill>
                <a:latin typeface="Consolas"/>
              </a:rPr>
              <a:t>.</a:t>
            </a:r>
            <a:r>
              <a:rPr lang="en-GB" sz="1500" dirty="0" err="1">
                <a:solidFill>
                  <a:srgbClr val="020002"/>
                </a:solidFill>
                <a:latin typeface="Consolas"/>
              </a:rPr>
              <a:t>Length</a:t>
            </a:r>
            <a:r>
              <a:rPr lang="en-GB" sz="1500" dirty="0">
                <a:solidFill>
                  <a:srgbClr val="000000"/>
                </a:solidFill>
                <a:latin typeface="Consolas"/>
              </a:rPr>
              <a:t>);</a:t>
            </a:r>
          </a:p>
          <a:p>
            <a:r>
              <a:rPr lang="en-GB" sz="1500" dirty="0" err="1">
                <a:solidFill>
                  <a:srgbClr val="0000FF"/>
                </a:solidFill>
                <a:latin typeface="Consolas"/>
              </a:rPr>
              <a:t>foreach</a:t>
            </a:r>
            <a:r>
              <a:rPr lang="en-GB" sz="1500" dirty="0">
                <a:solidFill>
                  <a:srgbClr val="000000"/>
                </a:solidFill>
                <a:latin typeface="Consolas"/>
              </a:rPr>
              <a:t>(</a:t>
            </a:r>
            <a:r>
              <a:rPr lang="en-GB" sz="1500" dirty="0">
                <a:solidFill>
                  <a:srgbClr val="0000FF"/>
                </a:solidFill>
                <a:latin typeface="Consolas"/>
              </a:rPr>
              <a:t>char</a:t>
            </a:r>
            <a:r>
              <a:rPr lang="en-GB" sz="1500" dirty="0">
                <a:solidFill>
                  <a:srgbClr val="000000"/>
                </a:solidFill>
                <a:latin typeface="Consolas"/>
              </a:rPr>
              <a:t> </a:t>
            </a:r>
            <a:r>
              <a:rPr lang="en-GB" sz="1500" dirty="0" err="1">
                <a:solidFill>
                  <a:srgbClr val="020002"/>
                </a:solidFill>
                <a:latin typeface="Consolas"/>
              </a:rPr>
              <a:t>ch</a:t>
            </a:r>
            <a:r>
              <a:rPr lang="en-GB" sz="1500" dirty="0">
                <a:solidFill>
                  <a:srgbClr val="000000"/>
                </a:solidFill>
                <a:latin typeface="Consolas"/>
              </a:rPr>
              <a:t> </a:t>
            </a:r>
            <a:r>
              <a:rPr lang="en-GB" sz="1500" dirty="0">
                <a:solidFill>
                  <a:srgbClr val="0000FF"/>
                </a:solidFill>
                <a:latin typeface="Consolas"/>
              </a:rPr>
              <a:t>in</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a:t>
            </a:r>
          </a:p>
          <a:p>
            <a:r>
              <a:rPr lang="en-GB" sz="1500" dirty="0">
                <a:solidFill>
                  <a:srgbClr val="000000"/>
                </a:solidFill>
                <a:latin typeface="Consolas"/>
              </a:rPr>
              <a:t>   </a:t>
            </a:r>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err="1">
                <a:solidFill>
                  <a:srgbClr val="020002"/>
                </a:solidFill>
                <a:latin typeface="Consolas"/>
              </a:rPr>
              <a:t>ch</a:t>
            </a:r>
            <a:r>
              <a:rPr lang="en-GB" sz="1500" dirty="0">
                <a:solidFill>
                  <a:srgbClr val="000000"/>
                </a:solidFill>
                <a:latin typeface="Consolas"/>
              </a:rPr>
              <a:t>);</a:t>
            </a:r>
          </a:p>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words</a:t>
            </a:r>
            <a:r>
              <a:rPr lang="en-GB" sz="1500" dirty="0">
                <a:solidFill>
                  <a:srgbClr val="000000"/>
                </a:solidFill>
                <a:latin typeface="Consolas"/>
              </a:rPr>
              <a:t> = </a:t>
            </a:r>
            <a:r>
              <a:rPr lang="en-GB" sz="1500" dirty="0" err="1">
                <a:solidFill>
                  <a:srgbClr val="020002"/>
                </a:solidFill>
                <a:latin typeface="Consolas"/>
              </a:rPr>
              <a:t>name</a:t>
            </a:r>
            <a:r>
              <a:rPr lang="en-GB" sz="1500" dirty="0" err="1">
                <a:solidFill>
                  <a:srgbClr val="000000"/>
                </a:solidFill>
                <a:latin typeface="Consolas"/>
              </a:rPr>
              <a:t>.</a:t>
            </a:r>
            <a:r>
              <a:rPr lang="en-GB" sz="1500" dirty="0" err="1">
                <a:solidFill>
                  <a:srgbClr val="020002"/>
                </a:solidFill>
                <a:latin typeface="Consolas"/>
              </a:rPr>
              <a:t>Split</a:t>
            </a:r>
            <a:r>
              <a:rPr lang="en-GB" sz="1500" dirty="0">
                <a:solidFill>
                  <a:srgbClr val="000000"/>
                </a:solidFill>
                <a:latin typeface="Consolas"/>
              </a:rPr>
              <a:t>(</a:t>
            </a:r>
            <a:r>
              <a:rPr lang="en-GB" sz="1500" dirty="0">
                <a:solidFill>
                  <a:srgbClr val="A31515"/>
                </a:solidFill>
                <a:latin typeface="Consolas"/>
              </a:rPr>
              <a:t>' '</a:t>
            </a:r>
            <a:r>
              <a:rPr lang="en-GB" sz="1500" dirty="0">
                <a:solidFill>
                  <a:srgbClr val="000000"/>
                </a:solidFill>
                <a:latin typeface="Consolas"/>
              </a:rPr>
              <a:t>);</a:t>
            </a:r>
          </a:p>
          <a:p>
            <a:r>
              <a:rPr lang="en-GB" sz="1500" dirty="0" err="1">
                <a:solidFill>
                  <a:srgbClr val="0000FF"/>
                </a:solidFill>
                <a:latin typeface="Consolas"/>
              </a:rPr>
              <a:t>foreach</a:t>
            </a:r>
            <a:r>
              <a:rPr lang="en-GB" sz="1500" dirty="0">
                <a:solidFill>
                  <a:srgbClr val="000000"/>
                </a:solidFill>
                <a:latin typeface="Consolas"/>
              </a:rPr>
              <a:t>(</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w</a:t>
            </a:r>
            <a:r>
              <a:rPr lang="en-GB" sz="1500" dirty="0">
                <a:solidFill>
                  <a:srgbClr val="000000"/>
                </a:solidFill>
                <a:latin typeface="Consolas"/>
              </a:rPr>
              <a:t> </a:t>
            </a:r>
            <a:r>
              <a:rPr lang="en-GB" sz="1500" dirty="0">
                <a:solidFill>
                  <a:srgbClr val="0000FF"/>
                </a:solidFill>
                <a:latin typeface="Consolas"/>
              </a:rPr>
              <a:t>in</a:t>
            </a:r>
            <a:r>
              <a:rPr lang="en-GB" sz="1500" dirty="0">
                <a:solidFill>
                  <a:srgbClr val="000000"/>
                </a:solidFill>
                <a:latin typeface="Consolas"/>
              </a:rPr>
              <a:t> </a:t>
            </a:r>
            <a:r>
              <a:rPr lang="en-GB" sz="1500" dirty="0">
                <a:solidFill>
                  <a:srgbClr val="020002"/>
                </a:solidFill>
                <a:latin typeface="Consolas"/>
              </a:rPr>
              <a:t>words</a:t>
            </a:r>
            <a:r>
              <a:rPr lang="en-GB" sz="1500" dirty="0">
                <a:solidFill>
                  <a:srgbClr val="000000"/>
                </a:solidFill>
                <a:latin typeface="Consolas"/>
              </a:rPr>
              <a:t>)</a:t>
            </a:r>
          </a:p>
          <a:p>
            <a:r>
              <a:rPr lang="en-GB" sz="1500" dirty="0">
                <a:solidFill>
                  <a:srgbClr val="000000"/>
                </a:solidFill>
                <a:latin typeface="Consolas"/>
              </a:rPr>
              <a:t>   </a:t>
            </a:r>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w</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test</a:t>
            </a:r>
            <a:r>
              <a:rPr lang="en-GB" sz="1500" dirty="0">
                <a:solidFill>
                  <a:srgbClr val="000000"/>
                </a:solidFill>
                <a:latin typeface="Consolas"/>
              </a:rPr>
              <a:t> = </a:t>
            </a:r>
            <a:r>
              <a:rPr lang="en-GB" sz="1500" dirty="0">
                <a:solidFill>
                  <a:srgbClr val="A31515"/>
                </a:solidFill>
                <a:latin typeface="Consolas"/>
              </a:rPr>
              <a:t>"</a:t>
            </a:r>
            <a:r>
              <a:rPr lang="en-GB" sz="1500" dirty="0" err="1">
                <a:solidFill>
                  <a:srgbClr val="A31515"/>
                </a:solidFill>
                <a:latin typeface="Consolas"/>
              </a:rPr>
              <a:t>abc</a:t>
            </a:r>
            <a:r>
              <a:rPr lang="en-GB" sz="1500" dirty="0">
                <a:solidFill>
                  <a:srgbClr val="A31515"/>
                </a:solidFill>
                <a:latin typeface="Consolas"/>
              </a:rPr>
              <a:t>"</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test</a:t>
            </a:r>
            <a:r>
              <a:rPr lang="en-GB" sz="1500" dirty="0">
                <a:solidFill>
                  <a:srgbClr val="000000"/>
                </a:solidFill>
                <a:latin typeface="Consolas"/>
              </a:rPr>
              <a:t> == </a:t>
            </a:r>
            <a:r>
              <a:rPr lang="en-GB" sz="1500" dirty="0">
                <a:solidFill>
                  <a:srgbClr val="A31515"/>
                </a:solidFill>
                <a:latin typeface="Consolas"/>
              </a:rPr>
              <a:t>"ABC"</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err="1">
                <a:solidFill>
                  <a:srgbClr val="020002"/>
                </a:solidFill>
                <a:latin typeface="Consolas"/>
              </a:rPr>
              <a:t>test</a:t>
            </a:r>
            <a:r>
              <a:rPr lang="en-GB" sz="1500" dirty="0" err="1">
                <a:solidFill>
                  <a:srgbClr val="000000"/>
                </a:solidFill>
                <a:latin typeface="Consolas"/>
              </a:rPr>
              <a:t>.</a:t>
            </a:r>
            <a:r>
              <a:rPr lang="en-GB" sz="1500" dirty="0" err="1">
                <a:solidFill>
                  <a:srgbClr val="020002"/>
                </a:solidFill>
                <a:latin typeface="Consolas"/>
              </a:rPr>
              <a:t>Equals</a:t>
            </a:r>
            <a:r>
              <a:rPr lang="en-GB" sz="1500" dirty="0">
                <a:solidFill>
                  <a:srgbClr val="000000"/>
                </a:solidFill>
                <a:latin typeface="Consolas"/>
              </a:rPr>
              <a:t>(</a:t>
            </a:r>
            <a:r>
              <a:rPr lang="en-GB" sz="1500" dirty="0">
                <a:solidFill>
                  <a:srgbClr val="A31515"/>
                </a:solidFill>
                <a:latin typeface="Consolas"/>
              </a:rPr>
              <a:t>"ABC"</a:t>
            </a:r>
            <a:r>
              <a:rPr lang="en-GB" sz="1500" dirty="0">
                <a:solidFill>
                  <a:srgbClr val="000000"/>
                </a:solidFill>
                <a:latin typeface="Consolas"/>
              </a:rPr>
              <a:t>,  </a:t>
            </a:r>
          </a:p>
          <a:p>
            <a:r>
              <a:rPr lang="en-GB" sz="1500" dirty="0">
                <a:solidFill>
                  <a:srgbClr val="000000"/>
                </a:solidFill>
                <a:latin typeface="Consolas"/>
              </a:rPr>
              <a:t>   </a:t>
            </a:r>
            <a:r>
              <a:rPr lang="en-GB" sz="1500" dirty="0" err="1">
                <a:solidFill>
                  <a:srgbClr val="2B91AF"/>
                </a:solidFill>
                <a:latin typeface="Consolas"/>
              </a:rPr>
              <a:t>StringComparison</a:t>
            </a:r>
            <a:r>
              <a:rPr lang="en-GB" sz="1500" dirty="0" err="1">
                <a:solidFill>
                  <a:srgbClr val="000000"/>
                </a:solidFill>
                <a:latin typeface="Consolas"/>
              </a:rPr>
              <a:t>.</a:t>
            </a:r>
            <a:r>
              <a:rPr lang="en-GB" sz="1500" dirty="0" err="1">
                <a:solidFill>
                  <a:srgbClr val="020002"/>
                </a:solidFill>
                <a:latin typeface="Consolas"/>
              </a:rPr>
              <a:t>InvariantCultureIgnoreCase</a:t>
            </a:r>
            <a:r>
              <a:rPr lang="en-GB" sz="1500" dirty="0">
                <a:solidFill>
                  <a:srgbClr val="000000"/>
                </a:solidFill>
                <a:latin typeface="Consolas"/>
              </a:rPr>
              <a:t>));</a:t>
            </a:r>
          </a:p>
        </p:txBody>
      </p:sp>
      <p:sp>
        <p:nvSpPr>
          <p:cNvPr id="7" name="Rectangle 28"/>
          <p:cNvSpPr>
            <a:spLocks noChangeArrowheads="1"/>
          </p:cNvSpPr>
          <p:nvPr/>
        </p:nvSpPr>
        <p:spPr bwMode="white">
          <a:xfrm>
            <a:off x="9998330" y="2515842"/>
            <a:ext cx="2183193" cy="5603068"/>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116603" tIns="57278" rIns="0" bIns="57278"/>
          <a:lstStyle/>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length: 12</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B</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a</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r</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t</a:t>
            </a:r>
          </a:p>
          <a:p>
            <a:pPr defTabSz="953274">
              <a:spcBef>
                <a:spcPct val="0"/>
              </a:spcBef>
              <a:tabLst>
                <a:tab pos="439816" algn="l"/>
                <a:tab pos="889859" algn="l"/>
                <a:tab pos="1327629" algn="l"/>
                <a:tab pos="1767444" algn="l"/>
              </a:tabLst>
            </a:pPr>
            <a:endParaRPr lang="en-US" sz="1800" dirty="0">
              <a:solidFill>
                <a:srgbClr val="FFFF00"/>
              </a:solidFill>
              <a:latin typeface="Lucida Console" pitchFamily="49" charset="0"/>
            </a:endParaRP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S</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i</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m</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p</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s</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o</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n</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Bart</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Simpson</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False</a:t>
            </a:r>
          </a:p>
          <a:p>
            <a:pPr defTabSz="953274">
              <a:spcBef>
                <a:spcPct val="0"/>
              </a:spcBef>
              <a:tabLst>
                <a:tab pos="439816" algn="l"/>
                <a:tab pos="889859" algn="l"/>
                <a:tab pos="1327629" algn="l"/>
                <a:tab pos="1767444" algn="l"/>
              </a:tabLst>
            </a:pPr>
            <a:r>
              <a:rPr lang="en-US" sz="1800" dirty="0">
                <a:solidFill>
                  <a:srgbClr val="FFFF00"/>
                </a:solidFill>
                <a:latin typeface="Lucida Console" pitchFamily="49" charset="0"/>
              </a:rPr>
              <a:t>True</a:t>
            </a:r>
          </a:p>
        </p:txBody>
      </p:sp>
    </p:spTree>
    <p:extLst>
      <p:ext uri="{BB962C8B-B14F-4D97-AF65-F5344CB8AC3E}">
        <p14:creationId xmlns:p14="http://schemas.microsoft.com/office/powerpoint/2010/main" val="122915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 (partial list)</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117</a:t>
            </a:fld>
            <a:endParaRPr lang="en-GB"/>
          </a:p>
        </p:txBody>
      </p:sp>
      <p:sp>
        <p:nvSpPr>
          <p:cNvPr id="3" name="Text Placeholder 2"/>
          <p:cNvSpPr>
            <a:spLocks noGrp="1"/>
          </p:cNvSpPr>
          <p:nvPr>
            <p:ph sz="quarter" idx="1"/>
          </p:nvPr>
        </p:nvSpPr>
        <p:spPr>
          <a:xfrm>
            <a:off x="420053" y="1400175"/>
            <a:ext cx="11761470" cy="3500438"/>
          </a:xfrm>
        </p:spPr>
        <p:txBody>
          <a:bodyPr>
            <a:normAutofit fontScale="92500" lnSpcReduction="10000"/>
          </a:bodyPr>
          <a:lstStyle/>
          <a:p>
            <a:r>
              <a:rPr lang="en-US" b="1" dirty="0" err="1">
                <a:solidFill>
                  <a:srgbClr val="7030A0"/>
                </a:solidFill>
                <a:latin typeface="Consolas" pitchFamily="49" charset="0"/>
                <a:cs typeface="Consolas" pitchFamily="49" charset="0"/>
              </a:rPr>
              <a:t>ToUpper</a:t>
            </a:r>
            <a:r>
              <a:rPr lang="en-US" dirty="0"/>
              <a:t>, </a:t>
            </a:r>
            <a:r>
              <a:rPr lang="en-US" b="1" dirty="0" err="1">
                <a:solidFill>
                  <a:srgbClr val="7030A0"/>
                </a:solidFill>
                <a:latin typeface="Consolas" pitchFamily="49" charset="0"/>
                <a:cs typeface="Consolas" pitchFamily="49" charset="0"/>
              </a:rPr>
              <a:t>ToLower</a:t>
            </a:r>
            <a:endParaRPr lang="en-US" b="1" dirty="0">
              <a:solidFill>
                <a:srgbClr val="7030A0"/>
              </a:solidFill>
              <a:latin typeface="Consolas" pitchFamily="49" charset="0"/>
              <a:cs typeface="Consolas" pitchFamily="49" charset="0"/>
            </a:endParaRPr>
          </a:p>
          <a:p>
            <a:r>
              <a:rPr lang="en-US" b="1" dirty="0" err="1">
                <a:solidFill>
                  <a:srgbClr val="7030A0"/>
                </a:solidFill>
                <a:latin typeface="Consolas" pitchFamily="49" charset="0"/>
                <a:cs typeface="Consolas" pitchFamily="49" charset="0"/>
              </a:rPr>
              <a:t>IndexOf</a:t>
            </a:r>
            <a:r>
              <a:rPr lang="en-US" dirty="0"/>
              <a:t>, </a:t>
            </a:r>
            <a:r>
              <a:rPr lang="en-US" b="1" dirty="0" err="1">
                <a:solidFill>
                  <a:srgbClr val="7030A0"/>
                </a:solidFill>
                <a:latin typeface="Consolas" pitchFamily="49" charset="0"/>
                <a:cs typeface="Consolas" pitchFamily="49" charset="0"/>
              </a:rPr>
              <a:t>LastIndexOf</a:t>
            </a:r>
            <a:endParaRPr lang="en-US" b="1" dirty="0">
              <a:solidFill>
                <a:srgbClr val="7030A0"/>
              </a:solidFill>
              <a:latin typeface="Consolas" pitchFamily="49" charset="0"/>
              <a:cs typeface="Consolas" pitchFamily="49" charset="0"/>
            </a:endParaRPr>
          </a:p>
          <a:p>
            <a:pPr lvl="1"/>
            <a:r>
              <a:rPr lang="en-US" dirty="0"/>
              <a:t>Search for substring</a:t>
            </a:r>
          </a:p>
          <a:p>
            <a:r>
              <a:rPr lang="en-US" b="1" dirty="0">
                <a:solidFill>
                  <a:srgbClr val="7030A0"/>
                </a:solidFill>
                <a:latin typeface="Consolas" pitchFamily="49" charset="0"/>
                <a:cs typeface="Consolas" pitchFamily="49" charset="0"/>
              </a:rPr>
              <a:t>Replace</a:t>
            </a:r>
          </a:p>
          <a:p>
            <a:pPr lvl="1"/>
            <a:r>
              <a:rPr lang="en-US" dirty="0"/>
              <a:t>Replace occurrences of the specified string</a:t>
            </a:r>
          </a:p>
          <a:p>
            <a:r>
              <a:rPr lang="en-US" b="1" dirty="0" err="1">
                <a:solidFill>
                  <a:srgbClr val="7030A0"/>
                </a:solidFill>
                <a:latin typeface="Consolas" pitchFamily="49" charset="0"/>
                <a:cs typeface="Consolas" pitchFamily="49" charset="0"/>
              </a:rPr>
              <a:t>SubString</a:t>
            </a:r>
            <a:endParaRPr lang="en-US" b="1" dirty="0">
              <a:solidFill>
                <a:srgbClr val="7030A0"/>
              </a:solidFill>
              <a:latin typeface="Consolas" pitchFamily="49" charset="0"/>
              <a:cs typeface="Consolas" pitchFamily="49" charset="0"/>
            </a:endParaRPr>
          </a:p>
          <a:p>
            <a:pPr lvl="1"/>
            <a:r>
              <a:rPr lang="en-US" dirty="0"/>
              <a:t>Extract a substring from the complete string</a:t>
            </a:r>
            <a:endParaRPr lang="en-GB" dirty="0"/>
          </a:p>
        </p:txBody>
      </p:sp>
      <p:sp>
        <p:nvSpPr>
          <p:cNvPr id="6" name="Rounded Rectangle 5"/>
          <p:cNvSpPr/>
          <p:nvPr/>
        </p:nvSpPr>
        <p:spPr bwMode="auto">
          <a:xfrm>
            <a:off x="148155" y="4837888"/>
            <a:ext cx="12106795" cy="202266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hello</a:t>
            </a:r>
            <a:r>
              <a:rPr lang="en-GB" sz="1500" dirty="0">
                <a:solidFill>
                  <a:srgbClr val="000000"/>
                </a:solidFill>
                <a:latin typeface="Consolas"/>
              </a:rPr>
              <a:t> = </a:t>
            </a:r>
            <a:r>
              <a:rPr lang="en-GB" sz="1500" dirty="0">
                <a:solidFill>
                  <a:srgbClr val="A31515"/>
                </a:solidFill>
                <a:latin typeface="Consolas"/>
              </a:rPr>
              <a:t>"Hello, world!"</a:t>
            </a:r>
            <a:r>
              <a:rPr lang="en-GB" sz="1500" dirty="0">
                <a:solidFill>
                  <a:srgbClr val="000000"/>
                </a:solidFill>
                <a:latin typeface="Consolas"/>
              </a:rPr>
              <a:t>;</a:t>
            </a:r>
          </a:p>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sentence</a:t>
            </a:r>
            <a:r>
              <a:rPr lang="en-GB" sz="1500" dirty="0">
                <a:solidFill>
                  <a:srgbClr val="000000"/>
                </a:solidFill>
                <a:latin typeface="Consolas"/>
              </a:rPr>
              <a:t> = </a:t>
            </a:r>
            <a:r>
              <a:rPr lang="en-GB" sz="1500" dirty="0">
                <a:solidFill>
                  <a:srgbClr val="A31515"/>
                </a:solidFill>
                <a:latin typeface="Consolas"/>
              </a:rPr>
              <a:t>"The quick brown fox jumped over the lazy dog."</a:t>
            </a:r>
            <a:r>
              <a:rPr lang="en-GB" sz="1500" dirty="0">
                <a:solidFill>
                  <a:srgbClr val="000000"/>
                </a:solidFill>
                <a:latin typeface="Consolas"/>
              </a:rPr>
              <a:t>;</a:t>
            </a:r>
          </a:p>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words</a:t>
            </a:r>
            <a:r>
              <a:rPr lang="en-GB" sz="1500" dirty="0">
                <a:solidFill>
                  <a:srgbClr val="000000"/>
                </a:solidFill>
                <a:latin typeface="Consolas"/>
              </a:rPr>
              <a:t> = </a:t>
            </a:r>
            <a:r>
              <a:rPr lang="en-GB" sz="1500" dirty="0" err="1">
                <a:solidFill>
                  <a:srgbClr val="020002"/>
                </a:solidFill>
                <a:latin typeface="Consolas"/>
              </a:rPr>
              <a:t>sentence</a:t>
            </a:r>
            <a:r>
              <a:rPr lang="en-GB" sz="1500" dirty="0" err="1">
                <a:solidFill>
                  <a:srgbClr val="000000"/>
                </a:solidFill>
                <a:latin typeface="Consolas"/>
              </a:rPr>
              <a:t>.</a:t>
            </a:r>
            <a:r>
              <a:rPr lang="en-GB" sz="1500" dirty="0" err="1">
                <a:solidFill>
                  <a:srgbClr val="020002"/>
                </a:solidFill>
                <a:latin typeface="Consolas"/>
              </a:rPr>
              <a:t>Split</a:t>
            </a:r>
            <a:r>
              <a:rPr lang="en-GB" sz="1500" dirty="0">
                <a:solidFill>
                  <a:srgbClr val="000000"/>
                </a:solidFill>
                <a:latin typeface="Consolas"/>
              </a:rPr>
              <a:t>(</a:t>
            </a:r>
            <a:r>
              <a:rPr lang="en-GB" sz="1500" dirty="0">
                <a:solidFill>
                  <a:srgbClr val="0000FF"/>
                </a:solidFill>
                <a:latin typeface="Consolas"/>
              </a:rPr>
              <a:t>new</a:t>
            </a:r>
            <a:r>
              <a:rPr lang="en-GB" sz="1500" dirty="0">
                <a:solidFill>
                  <a:srgbClr val="000000"/>
                </a:solidFill>
                <a:latin typeface="Consolas"/>
              </a:rPr>
              <a:t> </a:t>
            </a:r>
            <a:r>
              <a:rPr lang="en-GB" sz="1500" dirty="0">
                <a:solidFill>
                  <a:srgbClr val="0000FF"/>
                </a:solidFill>
                <a:latin typeface="Consolas"/>
              </a:rPr>
              <a:t>char</a:t>
            </a:r>
            <a:r>
              <a:rPr lang="en-GB" sz="1500" dirty="0">
                <a:solidFill>
                  <a:srgbClr val="000000"/>
                </a:solidFill>
                <a:latin typeface="Consolas"/>
              </a:rPr>
              <a:t>[] { </a:t>
            </a:r>
            <a:r>
              <a:rPr lang="en-GB" sz="1500" dirty="0">
                <a:solidFill>
                  <a:srgbClr val="A31515"/>
                </a:solidFill>
                <a:latin typeface="Consolas"/>
              </a:rPr>
              <a:t>' '</a:t>
            </a:r>
            <a:r>
              <a:rPr lang="en-GB" sz="1500" dirty="0">
                <a:solidFill>
                  <a:srgbClr val="000000"/>
                </a:solidFill>
                <a:latin typeface="Consolas"/>
              </a:rPr>
              <a:t>, </a:t>
            </a:r>
            <a:r>
              <a:rPr lang="en-GB" sz="1500" dirty="0">
                <a:solidFill>
                  <a:srgbClr val="A31515"/>
                </a:solidFill>
                <a:latin typeface="Consolas"/>
              </a:rPr>
              <a:t>'.'</a:t>
            </a:r>
            <a:r>
              <a:rPr lang="en-GB" sz="1500" dirty="0">
                <a:solidFill>
                  <a:srgbClr val="000000"/>
                </a:solidFill>
                <a:latin typeface="Consolas"/>
              </a:rPr>
              <a:t> }, </a:t>
            </a:r>
            <a:r>
              <a:rPr lang="en-GB" sz="1500" dirty="0" err="1">
                <a:solidFill>
                  <a:srgbClr val="2B91AF"/>
                </a:solidFill>
                <a:latin typeface="Consolas"/>
              </a:rPr>
              <a:t>StringSplitOptions</a:t>
            </a:r>
            <a:r>
              <a:rPr lang="en-GB" sz="1500" dirty="0" err="1">
                <a:solidFill>
                  <a:srgbClr val="000000"/>
                </a:solidFill>
                <a:latin typeface="Consolas"/>
              </a:rPr>
              <a:t>.</a:t>
            </a:r>
            <a:r>
              <a:rPr lang="en-GB" sz="1500" dirty="0" err="1">
                <a:solidFill>
                  <a:srgbClr val="020002"/>
                </a:solidFill>
                <a:latin typeface="Consolas"/>
              </a:rPr>
              <a:t>RemoveEmptyEntries</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"sentence \"{1}\" has {0} words"</a:t>
            </a:r>
            <a:r>
              <a:rPr lang="en-GB" sz="1500" dirty="0">
                <a:solidFill>
                  <a:srgbClr val="000000"/>
                </a:solidFill>
                <a:latin typeface="Consolas"/>
              </a:rPr>
              <a:t>, </a:t>
            </a:r>
            <a:r>
              <a:rPr lang="en-GB" sz="1500" dirty="0" err="1">
                <a:solidFill>
                  <a:srgbClr val="020002"/>
                </a:solidFill>
                <a:latin typeface="Consolas"/>
              </a:rPr>
              <a:t>words</a:t>
            </a:r>
            <a:r>
              <a:rPr lang="en-GB" sz="1500" dirty="0" err="1">
                <a:solidFill>
                  <a:srgbClr val="000000"/>
                </a:solidFill>
                <a:latin typeface="Consolas"/>
              </a:rPr>
              <a:t>.</a:t>
            </a:r>
            <a:r>
              <a:rPr lang="en-GB" sz="1500" dirty="0" err="1">
                <a:solidFill>
                  <a:srgbClr val="020002"/>
                </a:solidFill>
                <a:latin typeface="Consolas"/>
              </a:rPr>
              <a:t>Length</a:t>
            </a:r>
            <a:r>
              <a:rPr lang="en-GB" sz="1500" dirty="0">
                <a:solidFill>
                  <a:srgbClr val="000000"/>
                </a:solidFill>
                <a:latin typeface="Consolas"/>
              </a:rPr>
              <a:t>, </a:t>
            </a:r>
            <a:r>
              <a:rPr lang="en-GB" sz="1500" dirty="0">
                <a:solidFill>
                  <a:srgbClr val="020002"/>
                </a:solidFill>
                <a:latin typeface="Consolas"/>
              </a:rPr>
              <a:t>sentence</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"{0} in upper case: {1}"</a:t>
            </a:r>
            <a:r>
              <a:rPr lang="en-GB" sz="1500" dirty="0">
                <a:solidFill>
                  <a:srgbClr val="000000"/>
                </a:solidFill>
                <a:latin typeface="Consolas"/>
              </a:rPr>
              <a:t>, </a:t>
            </a:r>
            <a:r>
              <a:rPr lang="en-GB" sz="1500" dirty="0">
                <a:solidFill>
                  <a:srgbClr val="020002"/>
                </a:solidFill>
                <a:latin typeface="Consolas"/>
              </a:rPr>
              <a:t>hello</a:t>
            </a:r>
            <a:r>
              <a:rPr lang="en-GB" sz="1500" dirty="0">
                <a:solidFill>
                  <a:srgbClr val="000000"/>
                </a:solidFill>
                <a:latin typeface="Consolas"/>
              </a:rPr>
              <a:t>, </a:t>
            </a:r>
            <a:r>
              <a:rPr lang="en-GB" sz="1500" dirty="0" err="1">
                <a:solidFill>
                  <a:srgbClr val="020002"/>
                </a:solidFill>
                <a:latin typeface="Consolas"/>
              </a:rPr>
              <a:t>hello</a:t>
            </a:r>
            <a:r>
              <a:rPr lang="en-GB" sz="1500" dirty="0" err="1">
                <a:solidFill>
                  <a:srgbClr val="000000"/>
                </a:solidFill>
                <a:latin typeface="Consolas"/>
              </a:rPr>
              <a:t>.</a:t>
            </a:r>
            <a:r>
              <a:rPr lang="en-GB" sz="1500" dirty="0" err="1">
                <a:solidFill>
                  <a:srgbClr val="020002"/>
                </a:solidFill>
                <a:latin typeface="Consolas"/>
              </a:rPr>
              <a:t>ToUpper</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"some replacing: {0}"</a:t>
            </a:r>
            <a:r>
              <a:rPr lang="en-GB" sz="1500" dirty="0">
                <a:solidFill>
                  <a:srgbClr val="000000"/>
                </a:solidFill>
                <a:latin typeface="Consolas"/>
              </a:rPr>
              <a:t>, </a:t>
            </a:r>
            <a:r>
              <a:rPr lang="en-GB" sz="1500" dirty="0" err="1">
                <a:solidFill>
                  <a:srgbClr val="020002"/>
                </a:solidFill>
                <a:latin typeface="Consolas"/>
              </a:rPr>
              <a:t>sentence</a:t>
            </a:r>
            <a:r>
              <a:rPr lang="en-GB" sz="1500" dirty="0" err="1">
                <a:solidFill>
                  <a:srgbClr val="000000"/>
                </a:solidFill>
                <a:latin typeface="Consolas"/>
              </a:rPr>
              <a:t>.</a:t>
            </a:r>
            <a:r>
              <a:rPr lang="en-GB" sz="1500" dirty="0" err="1">
                <a:solidFill>
                  <a:srgbClr val="020002"/>
                </a:solidFill>
                <a:latin typeface="Consolas"/>
              </a:rPr>
              <a:t>Replace</a:t>
            </a:r>
            <a:r>
              <a:rPr lang="en-GB" sz="1500" dirty="0">
                <a:solidFill>
                  <a:srgbClr val="000000"/>
                </a:solidFill>
                <a:latin typeface="Consolas"/>
              </a:rPr>
              <a:t>(</a:t>
            </a:r>
            <a:r>
              <a:rPr lang="en-GB" sz="1500" dirty="0">
                <a:solidFill>
                  <a:srgbClr val="A31515"/>
                </a:solidFill>
                <a:latin typeface="Consolas"/>
              </a:rPr>
              <a:t>"dog"</a:t>
            </a:r>
            <a:r>
              <a:rPr lang="en-GB" sz="1500" dirty="0">
                <a:solidFill>
                  <a:srgbClr val="000000"/>
                </a:solidFill>
                <a:latin typeface="Consolas"/>
              </a:rPr>
              <a:t>, </a:t>
            </a:r>
            <a:r>
              <a:rPr lang="en-GB" sz="1500" dirty="0">
                <a:solidFill>
                  <a:srgbClr val="A31515"/>
                </a:solidFill>
                <a:latin typeface="Consolas"/>
              </a:rPr>
              <a:t>"cat"</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"Original: {0}"</a:t>
            </a:r>
            <a:r>
              <a:rPr lang="en-GB" sz="1500" dirty="0">
                <a:solidFill>
                  <a:srgbClr val="000000"/>
                </a:solidFill>
                <a:latin typeface="Consolas"/>
              </a:rPr>
              <a:t>, </a:t>
            </a:r>
            <a:r>
              <a:rPr lang="en-GB" sz="1500" dirty="0">
                <a:solidFill>
                  <a:srgbClr val="020002"/>
                </a:solidFill>
                <a:latin typeface="Consolas"/>
              </a:rPr>
              <a:t>sentence</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err="1">
                <a:solidFill>
                  <a:srgbClr val="020002"/>
                </a:solidFill>
                <a:latin typeface="Consolas"/>
              </a:rPr>
              <a:t>sentence</a:t>
            </a:r>
            <a:r>
              <a:rPr lang="en-GB" sz="1500" dirty="0" err="1">
                <a:solidFill>
                  <a:srgbClr val="000000"/>
                </a:solidFill>
                <a:latin typeface="Consolas"/>
              </a:rPr>
              <a:t>.</a:t>
            </a:r>
            <a:r>
              <a:rPr lang="en-GB" sz="1500" dirty="0" err="1">
                <a:solidFill>
                  <a:srgbClr val="020002"/>
                </a:solidFill>
                <a:latin typeface="Consolas"/>
              </a:rPr>
              <a:t>Substring</a:t>
            </a:r>
            <a:r>
              <a:rPr lang="en-GB" sz="1500" dirty="0">
                <a:solidFill>
                  <a:srgbClr val="000000"/>
                </a:solidFill>
                <a:latin typeface="Consolas"/>
              </a:rPr>
              <a:t>(0, 26));</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728" y="7052348"/>
            <a:ext cx="8112265" cy="128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409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String Methods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118</a:t>
            </a:fld>
            <a:endParaRPr lang="en-GB"/>
          </a:p>
        </p:txBody>
      </p:sp>
      <p:sp>
        <p:nvSpPr>
          <p:cNvPr id="3" name="Text Placeholder 2"/>
          <p:cNvSpPr>
            <a:spLocks noGrp="1"/>
          </p:cNvSpPr>
          <p:nvPr>
            <p:ph sz="quarter" idx="1"/>
          </p:nvPr>
        </p:nvSpPr>
        <p:spPr/>
        <p:txBody>
          <a:bodyPr>
            <a:normAutofit fontScale="92500" lnSpcReduction="10000"/>
          </a:bodyPr>
          <a:lstStyle/>
          <a:p>
            <a:r>
              <a:rPr lang="en-US" b="1" dirty="0">
                <a:solidFill>
                  <a:srgbClr val="7030A0"/>
                </a:solidFill>
                <a:latin typeface="Consolas" pitchFamily="49" charset="0"/>
                <a:cs typeface="Consolas" pitchFamily="49" charset="0"/>
              </a:rPr>
              <a:t>Format</a:t>
            </a:r>
            <a:r>
              <a:rPr lang="en-US" dirty="0"/>
              <a:t> (static)</a:t>
            </a:r>
          </a:p>
          <a:p>
            <a:pPr lvl="1"/>
            <a:r>
              <a:rPr lang="en-US" dirty="0"/>
              <a:t>Returns a formatted string</a:t>
            </a:r>
          </a:p>
          <a:p>
            <a:r>
              <a:rPr lang="en-US" b="1" dirty="0">
                <a:solidFill>
                  <a:srgbClr val="7030A0"/>
                </a:solidFill>
                <a:latin typeface="Consolas" pitchFamily="49" charset="0"/>
                <a:cs typeface="Consolas" pitchFamily="49" charset="0"/>
              </a:rPr>
              <a:t>Insert</a:t>
            </a:r>
            <a:r>
              <a:rPr lang="en-US" dirty="0"/>
              <a:t>, </a:t>
            </a:r>
            <a:r>
              <a:rPr lang="en-US" b="1" dirty="0" err="1">
                <a:solidFill>
                  <a:srgbClr val="7030A0"/>
                </a:solidFill>
                <a:latin typeface="Consolas" pitchFamily="49" charset="0"/>
                <a:cs typeface="Consolas" pitchFamily="49" charset="0"/>
              </a:rPr>
              <a:t>Concat</a:t>
            </a:r>
            <a:r>
              <a:rPr lang="en-US" dirty="0"/>
              <a:t>, </a:t>
            </a:r>
            <a:r>
              <a:rPr lang="en-US" b="1" dirty="0">
                <a:solidFill>
                  <a:srgbClr val="7030A0"/>
                </a:solidFill>
                <a:latin typeface="Consolas" pitchFamily="49" charset="0"/>
                <a:cs typeface="Consolas" pitchFamily="49" charset="0"/>
              </a:rPr>
              <a:t>Remove</a:t>
            </a:r>
          </a:p>
          <a:p>
            <a:r>
              <a:rPr lang="en-US" b="1" dirty="0">
                <a:solidFill>
                  <a:srgbClr val="7030A0"/>
                </a:solidFill>
                <a:latin typeface="Consolas" pitchFamily="49" charset="0"/>
                <a:cs typeface="Consolas" pitchFamily="49" charset="0"/>
              </a:rPr>
              <a:t>Join</a:t>
            </a:r>
          </a:p>
          <a:p>
            <a:pPr lvl="1"/>
            <a:r>
              <a:rPr lang="en-US" dirty="0"/>
              <a:t>Concatenates an array of strings and a separator</a:t>
            </a:r>
          </a:p>
          <a:p>
            <a:r>
              <a:rPr lang="en-US" b="1" dirty="0">
                <a:solidFill>
                  <a:srgbClr val="7030A0"/>
                </a:solidFill>
                <a:latin typeface="Consolas" pitchFamily="49" charset="0"/>
                <a:cs typeface="Consolas" pitchFamily="49" charset="0"/>
              </a:rPr>
              <a:t>Trim</a:t>
            </a:r>
            <a:r>
              <a:rPr lang="en-US" dirty="0"/>
              <a:t>, </a:t>
            </a:r>
            <a:r>
              <a:rPr lang="en-US" b="1" dirty="0" err="1">
                <a:solidFill>
                  <a:srgbClr val="7030A0"/>
                </a:solidFill>
                <a:latin typeface="Consolas" pitchFamily="49" charset="0"/>
                <a:cs typeface="Consolas" pitchFamily="49" charset="0"/>
              </a:rPr>
              <a:t>TrimStart</a:t>
            </a:r>
            <a:r>
              <a:rPr lang="en-US" dirty="0"/>
              <a:t>, </a:t>
            </a:r>
            <a:r>
              <a:rPr lang="en-US" b="1" dirty="0" err="1">
                <a:solidFill>
                  <a:srgbClr val="7030A0"/>
                </a:solidFill>
                <a:latin typeface="Consolas" pitchFamily="49" charset="0"/>
                <a:cs typeface="Consolas" pitchFamily="49" charset="0"/>
              </a:rPr>
              <a:t>TrimEnd</a:t>
            </a:r>
            <a:endParaRPr lang="en-US" b="1" dirty="0">
              <a:solidFill>
                <a:srgbClr val="7030A0"/>
              </a:solidFill>
              <a:latin typeface="Consolas" pitchFamily="49" charset="0"/>
              <a:cs typeface="Consolas" pitchFamily="49" charset="0"/>
            </a:endParaRPr>
          </a:p>
          <a:p>
            <a:pPr lvl="1"/>
            <a:r>
              <a:rPr lang="en-US" dirty="0"/>
              <a:t>Remove leading (ending) characters</a:t>
            </a:r>
          </a:p>
          <a:p>
            <a:r>
              <a:rPr lang="en-US" b="1" dirty="0" err="1">
                <a:solidFill>
                  <a:srgbClr val="7030A0"/>
                </a:solidFill>
                <a:latin typeface="Consolas" pitchFamily="49" charset="0"/>
                <a:cs typeface="Consolas" pitchFamily="49" charset="0"/>
              </a:rPr>
              <a:t>IsNullOrEmpty</a:t>
            </a:r>
            <a:r>
              <a:rPr lang="en-US" dirty="0"/>
              <a:t> (static)</a:t>
            </a:r>
          </a:p>
          <a:p>
            <a:pPr lvl="1"/>
            <a:r>
              <a:rPr lang="en-US" dirty="0"/>
              <a:t>Returns true if string is null or empty</a:t>
            </a:r>
          </a:p>
          <a:p>
            <a:r>
              <a:rPr lang="en-US" b="1" dirty="0">
                <a:solidFill>
                  <a:srgbClr val="7030A0"/>
                </a:solidFill>
                <a:latin typeface="Consolas" pitchFamily="49" charset="0"/>
                <a:cs typeface="Consolas" pitchFamily="49" charset="0"/>
              </a:rPr>
              <a:t>Copy</a:t>
            </a:r>
            <a:r>
              <a:rPr lang="en-US" dirty="0"/>
              <a:t> (static), </a:t>
            </a:r>
            <a:r>
              <a:rPr lang="en-US" b="1" dirty="0" err="1">
                <a:solidFill>
                  <a:srgbClr val="7030A0"/>
                </a:solidFill>
                <a:latin typeface="Consolas" pitchFamily="49" charset="0"/>
                <a:cs typeface="Consolas" pitchFamily="49" charset="0"/>
              </a:rPr>
              <a:t>CopyTo</a:t>
            </a:r>
            <a:endParaRPr lang="en-US" b="1" dirty="0">
              <a:solidFill>
                <a:srgbClr val="7030A0"/>
              </a:solidFill>
              <a:latin typeface="Consolas" pitchFamily="49" charset="0"/>
              <a:cs typeface="Consolas" pitchFamily="49" charset="0"/>
            </a:endParaRPr>
          </a:p>
          <a:p>
            <a:r>
              <a:rPr lang="en-US" b="1" dirty="0">
                <a:solidFill>
                  <a:srgbClr val="7030A0"/>
                </a:solidFill>
                <a:latin typeface="Consolas" pitchFamily="49" charset="0"/>
                <a:cs typeface="Consolas" pitchFamily="49" charset="0"/>
              </a:rPr>
              <a:t>Compare</a:t>
            </a:r>
            <a:r>
              <a:rPr lang="en-US" dirty="0"/>
              <a:t> (static), </a:t>
            </a:r>
            <a:r>
              <a:rPr lang="en-US" b="1" dirty="0" err="1">
                <a:solidFill>
                  <a:srgbClr val="7030A0"/>
                </a:solidFill>
                <a:latin typeface="Consolas" pitchFamily="49" charset="0"/>
                <a:cs typeface="Consolas" pitchFamily="49" charset="0"/>
              </a:rPr>
              <a:t>CompareTo</a:t>
            </a:r>
            <a:endParaRPr lang="en-GB" b="1" dirty="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117392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Strings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119</a:t>
            </a:fld>
            <a:endParaRPr lang="en-GB"/>
          </a:p>
        </p:txBody>
      </p:sp>
      <p:sp>
        <p:nvSpPr>
          <p:cNvPr id="3" name="Text Placeholder 2"/>
          <p:cNvSpPr>
            <a:spLocks noGrp="1"/>
          </p:cNvSpPr>
          <p:nvPr>
            <p:ph sz="quarter" idx="1"/>
          </p:nvPr>
        </p:nvSpPr>
        <p:spPr>
          <a:xfrm>
            <a:off x="420053" y="1400175"/>
            <a:ext cx="11761470" cy="3000375"/>
          </a:xfrm>
        </p:spPr>
        <p:txBody>
          <a:bodyPr>
            <a:normAutofit fontScale="92500" lnSpcReduction="20000"/>
          </a:bodyPr>
          <a:lstStyle/>
          <a:p>
            <a:r>
              <a:rPr lang="en-US" dirty="0"/>
              <a:t>The String type yields immutable objects</a:t>
            </a:r>
          </a:p>
          <a:p>
            <a:pPr lvl="1"/>
            <a:r>
              <a:rPr lang="en-US" dirty="0"/>
              <a:t>Sometimes not optimal – e.g. many concatenations</a:t>
            </a:r>
          </a:p>
          <a:p>
            <a:r>
              <a:rPr lang="en-US" dirty="0"/>
              <a:t>Solution: </a:t>
            </a:r>
            <a:r>
              <a:rPr lang="en-US" b="1" dirty="0" err="1">
                <a:solidFill>
                  <a:srgbClr val="FF0000"/>
                </a:solidFill>
                <a:latin typeface="Consolas" pitchFamily="49" charset="0"/>
                <a:cs typeface="Consolas" pitchFamily="49" charset="0"/>
              </a:rPr>
              <a:t>System.Text.StringBuilder</a:t>
            </a:r>
            <a:endParaRPr lang="en-US" b="1" dirty="0">
              <a:solidFill>
                <a:srgbClr val="FF0000"/>
              </a:solidFill>
              <a:latin typeface="Consolas" pitchFamily="49" charset="0"/>
              <a:cs typeface="Consolas" pitchFamily="49" charset="0"/>
            </a:endParaRPr>
          </a:p>
          <a:p>
            <a:pPr lvl="1"/>
            <a:r>
              <a:rPr lang="en-US" dirty="0"/>
              <a:t>A dynamic (expandable) string</a:t>
            </a:r>
          </a:p>
          <a:p>
            <a:pPr lvl="1"/>
            <a:r>
              <a:rPr lang="en-US" dirty="0"/>
              <a:t>Call </a:t>
            </a:r>
            <a:r>
              <a:rPr lang="en-US" b="1" dirty="0">
                <a:solidFill>
                  <a:srgbClr val="7030A0"/>
                </a:solidFill>
                <a:latin typeface="Consolas" pitchFamily="49" charset="0"/>
                <a:cs typeface="Consolas" pitchFamily="49" charset="0"/>
              </a:rPr>
              <a:t>Append</a:t>
            </a:r>
            <a:r>
              <a:rPr lang="en-US" dirty="0"/>
              <a:t> or </a:t>
            </a:r>
            <a:r>
              <a:rPr lang="en-US" sz="4000" b="1" dirty="0" err="1">
                <a:solidFill>
                  <a:srgbClr val="7030A0"/>
                </a:solidFill>
                <a:latin typeface="Consolas" pitchFamily="49" charset="0"/>
                <a:cs typeface="Consolas" pitchFamily="49" charset="0"/>
              </a:rPr>
              <a:t>AppendLine</a:t>
            </a:r>
            <a:r>
              <a:rPr lang="en-US" dirty="0"/>
              <a:t> to extend string</a:t>
            </a:r>
          </a:p>
          <a:p>
            <a:pPr lvl="1"/>
            <a:r>
              <a:rPr lang="en-US" dirty="0"/>
              <a:t>Call </a:t>
            </a:r>
            <a:r>
              <a:rPr lang="en-US" sz="4000" b="1" dirty="0" err="1">
                <a:solidFill>
                  <a:srgbClr val="7030A0"/>
                </a:solidFill>
                <a:latin typeface="Consolas" pitchFamily="49" charset="0"/>
                <a:cs typeface="Consolas" pitchFamily="49" charset="0"/>
              </a:rPr>
              <a:t>ToString</a:t>
            </a:r>
            <a:r>
              <a:rPr lang="en-US" dirty="0"/>
              <a:t> to get a regular </a:t>
            </a:r>
            <a:r>
              <a:rPr lang="en-US" dirty="0">
                <a:latin typeface="Consolas" pitchFamily="49" charset="0"/>
                <a:cs typeface="Consolas" pitchFamily="49" charset="0"/>
              </a:rPr>
              <a:t>String</a:t>
            </a:r>
            <a:r>
              <a:rPr lang="en-US" dirty="0"/>
              <a:t> object</a:t>
            </a:r>
            <a:endParaRPr lang="en-GB" dirty="0"/>
          </a:p>
        </p:txBody>
      </p:sp>
      <p:sp>
        <p:nvSpPr>
          <p:cNvPr id="6" name="Rounded Rectangle 5"/>
          <p:cNvSpPr/>
          <p:nvPr/>
        </p:nvSpPr>
        <p:spPr bwMode="auto">
          <a:xfrm>
            <a:off x="983543" y="4217031"/>
            <a:ext cx="10320546" cy="392290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hello</a:t>
            </a:r>
            <a:r>
              <a:rPr lang="en-GB" sz="1500" dirty="0">
                <a:solidFill>
                  <a:srgbClr val="000000"/>
                </a:solidFill>
                <a:latin typeface="Consolas"/>
              </a:rPr>
              <a:t> = </a:t>
            </a:r>
            <a:r>
              <a:rPr lang="en-GB" sz="1500" dirty="0">
                <a:solidFill>
                  <a:srgbClr val="A31515"/>
                </a:solidFill>
                <a:latin typeface="Consolas"/>
              </a:rPr>
              <a:t>"Hello, world!"</a:t>
            </a:r>
            <a:r>
              <a:rPr lang="en-GB" sz="1500" dirty="0">
                <a:solidFill>
                  <a:srgbClr val="000000"/>
                </a:solidFill>
                <a:latin typeface="Consolas"/>
              </a:rPr>
              <a:t>;</a:t>
            </a:r>
          </a:p>
          <a:p>
            <a:r>
              <a:rPr lang="en-GB" sz="1500" b="1" dirty="0" err="1">
                <a:solidFill>
                  <a:srgbClr val="0000FF"/>
                </a:solidFill>
                <a:latin typeface="Consolas"/>
              </a:rPr>
              <a:t>StringBuilder</a:t>
            </a:r>
            <a:r>
              <a:rPr lang="en-GB" sz="1500" dirty="0">
                <a:solidFill>
                  <a:srgbClr val="000000"/>
                </a:solidFill>
                <a:latin typeface="Consolas"/>
              </a:rPr>
              <a:t> </a:t>
            </a:r>
            <a:r>
              <a:rPr lang="en-GB" sz="1500" dirty="0" err="1">
                <a:solidFill>
                  <a:srgbClr val="020002"/>
                </a:solidFill>
                <a:latin typeface="Consolas"/>
              </a:rPr>
              <a:t>sb</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err="1">
                <a:solidFill>
                  <a:srgbClr val="0000FF"/>
                </a:solidFill>
                <a:latin typeface="Consolas"/>
              </a:rPr>
              <a:t>StringBuilder</a:t>
            </a:r>
            <a:r>
              <a:rPr lang="en-GB" sz="1500" dirty="0">
                <a:solidFill>
                  <a:srgbClr val="000000"/>
                </a:solidFill>
                <a:latin typeface="Consolas"/>
              </a:rPr>
              <a:t>();</a:t>
            </a:r>
          </a:p>
          <a:p>
            <a:r>
              <a:rPr lang="en-GB" sz="1500" dirty="0" err="1">
                <a:solidFill>
                  <a:srgbClr val="020002"/>
                </a:solidFill>
                <a:latin typeface="Consolas"/>
              </a:rPr>
              <a:t>sb</a:t>
            </a:r>
            <a:r>
              <a:rPr lang="en-GB" sz="1500" dirty="0" err="1">
                <a:solidFill>
                  <a:srgbClr val="000000"/>
                </a:solidFill>
                <a:latin typeface="Consolas"/>
              </a:rPr>
              <a:t>.</a:t>
            </a:r>
            <a:r>
              <a:rPr lang="en-GB" sz="1500" dirty="0" err="1">
                <a:solidFill>
                  <a:srgbClr val="020002"/>
                </a:solidFill>
                <a:latin typeface="Consolas"/>
              </a:rPr>
              <a:t>Append</a:t>
            </a:r>
            <a:r>
              <a:rPr lang="en-GB" sz="1500" dirty="0">
                <a:solidFill>
                  <a:srgbClr val="000000"/>
                </a:solidFill>
                <a:latin typeface="Consolas"/>
              </a:rPr>
              <a:t>(</a:t>
            </a:r>
            <a:r>
              <a:rPr lang="en-GB" sz="1500" dirty="0">
                <a:solidFill>
                  <a:srgbClr val="A31515"/>
                </a:solidFill>
                <a:latin typeface="Consolas"/>
              </a:rPr>
              <a:t>"This is a "</a:t>
            </a:r>
            <a:r>
              <a:rPr lang="en-GB" sz="1500" dirty="0">
                <a:solidFill>
                  <a:srgbClr val="000000"/>
                </a:solidFill>
                <a:latin typeface="Consolas"/>
              </a:rPr>
              <a:t>).</a:t>
            </a:r>
            <a:r>
              <a:rPr lang="en-GB" sz="1500" dirty="0" err="1">
                <a:solidFill>
                  <a:srgbClr val="020002"/>
                </a:solidFill>
                <a:latin typeface="Consolas"/>
              </a:rPr>
              <a:t>AppendLine</a:t>
            </a:r>
            <a:r>
              <a:rPr lang="en-GB" sz="1500" dirty="0">
                <a:solidFill>
                  <a:srgbClr val="000000"/>
                </a:solidFill>
                <a:latin typeface="Consolas"/>
              </a:rPr>
              <a:t>(</a:t>
            </a:r>
            <a:r>
              <a:rPr lang="en-GB" sz="1500" dirty="0">
                <a:solidFill>
                  <a:srgbClr val="A31515"/>
                </a:solidFill>
                <a:latin typeface="Consolas"/>
              </a:rPr>
              <a:t>"A dynamic string!"</a:t>
            </a:r>
            <a:r>
              <a:rPr lang="en-GB" sz="1500" dirty="0">
                <a:solidFill>
                  <a:srgbClr val="000000"/>
                </a:solidFill>
                <a:latin typeface="Consolas"/>
              </a:rPr>
              <a:t>).</a:t>
            </a:r>
            <a:r>
              <a:rPr lang="en-GB" sz="1500" dirty="0" err="1">
                <a:solidFill>
                  <a:srgbClr val="020002"/>
                </a:solidFill>
                <a:latin typeface="Consolas"/>
              </a:rPr>
              <a:t>AppendLine</a:t>
            </a:r>
            <a:r>
              <a:rPr lang="en-GB" sz="1500" dirty="0">
                <a:solidFill>
                  <a:srgbClr val="000000"/>
                </a:solidFill>
                <a:latin typeface="Consolas"/>
              </a:rPr>
              <a:t>(</a:t>
            </a:r>
            <a:r>
              <a:rPr lang="en-GB" sz="1500" dirty="0">
                <a:solidFill>
                  <a:srgbClr val="020002"/>
                </a:solidFill>
                <a:latin typeface="Consolas"/>
              </a:rPr>
              <a:t>hello</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err="1">
                <a:solidFill>
                  <a:srgbClr val="020002"/>
                </a:solidFill>
                <a:latin typeface="Consolas"/>
              </a:rPr>
              <a:t>sb</a:t>
            </a:r>
            <a:r>
              <a:rPr lang="en-GB" sz="1500" dirty="0" err="1">
                <a:solidFill>
                  <a:srgbClr val="000000"/>
                </a:solidFill>
                <a:latin typeface="Consolas"/>
              </a:rPr>
              <a:t>.</a:t>
            </a:r>
            <a:r>
              <a:rPr lang="en-GB" sz="1500" dirty="0" err="1">
                <a:solidFill>
                  <a:srgbClr val="020002"/>
                </a:solidFill>
                <a:latin typeface="Consolas"/>
              </a:rPr>
              <a:t>ToString</a:t>
            </a:r>
            <a:r>
              <a:rPr lang="en-GB" sz="1500" dirty="0">
                <a:solidFill>
                  <a:srgbClr val="000000"/>
                </a:solidFill>
                <a:latin typeface="Consolas"/>
              </a:rPr>
              <a:t>());</a:t>
            </a:r>
          </a:p>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s1</a:t>
            </a:r>
            <a:r>
              <a:rPr lang="en-GB" sz="1500" dirty="0">
                <a:solidFill>
                  <a:srgbClr val="000000"/>
                </a:solidFill>
                <a:latin typeface="Consolas"/>
              </a:rPr>
              <a:t> = </a:t>
            </a:r>
            <a:r>
              <a:rPr lang="en-GB" sz="1500" dirty="0">
                <a:solidFill>
                  <a:srgbClr val="A31515"/>
                </a:solidFill>
                <a:latin typeface="Consolas"/>
              </a:rPr>
              <a:t>"x"</a:t>
            </a:r>
            <a:r>
              <a:rPr lang="en-GB" sz="1500" dirty="0">
                <a:solidFill>
                  <a:srgbClr val="000000"/>
                </a:solidFill>
                <a:latin typeface="Consolas"/>
              </a:rPr>
              <a:t>;</a:t>
            </a:r>
          </a:p>
          <a:p>
            <a:r>
              <a:rPr lang="en-GB" sz="1500" b="1" dirty="0">
                <a:solidFill>
                  <a:srgbClr val="0000FF"/>
                </a:solidFill>
                <a:latin typeface="Consolas"/>
              </a:rPr>
              <a:t>Stopwatch</a:t>
            </a:r>
            <a:r>
              <a:rPr lang="en-GB" sz="1500" dirty="0">
                <a:solidFill>
                  <a:srgbClr val="000000"/>
                </a:solidFill>
                <a:latin typeface="Consolas"/>
              </a:rPr>
              <a:t> </a:t>
            </a:r>
            <a:r>
              <a:rPr lang="en-GB" sz="1500" dirty="0" err="1">
                <a:solidFill>
                  <a:srgbClr val="020002"/>
                </a:solidFill>
                <a:latin typeface="Consolas"/>
              </a:rPr>
              <a:t>sw</a:t>
            </a:r>
            <a:r>
              <a:rPr lang="en-GB" sz="1500" dirty="0">
                <a:solidFill>
                  <a:srgbClr val="000000"/>
                </a:solidFill>
                <a:latin typeface="Consolas"/>
              </a:rPr>
              <a:t> = </a:t>
            </a:r>
            <a:r>
              <a:rPr lang="en-GB" sz="1500" b="1" dirty="0" err="1">
                <a:solidFill>
                  <a:srgbClr val="0000FF"/>
                </a:solidFill>
                <a:latin typeface="Consolas"/>
              </a:rPr>
              <a:t>Stopwatch</a:t>
            </a:r>
            <a:r>
              <a:rPr lang="en-GB" sz="1500" dirty="0" err="1">
                <a:solidFill>
                  <a:srgbClr val="000000"/>
                </a:solidFill>
                <a:latin typeface="Consolas"/>
              </a:rPr>
              <a:t>.</a:t>
            </a:r>
            <a:r>
              <a:rPr lang="en-GB" sz="1500" dirty="0" err="1">
                <a:solidFill>
                  <a:srgbClr val="020002"/>
                </a:solidFill>
                <a:latin typeface="Consolas"/>
              </a:rPr>
              <a:t>StartNew</a:t>
            </a:r>
            <a:r>
              <a:rPr lang="en-GB" sz="1500" dirty="0">
                <a:solidFill>
                  <a:srgbClr val="000000"/>
                </a:solidFill>
                <a:latin typeface="Consolas"/>
              </a:rPr>
              <a:t>();</a:t>
            </a:r>
          </a:p>
          <a:p>
            <a:r>
              <a:rPr lang="en-GB" sz="1500" dirty="0">
                <a:solidFill>
                  <a:srgbClr val="0000FF"/>
                </a:solidFill>
                <a:latin typeface="Consolas"/>
              </a:rPr>
              <a:t>for</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i</a:t>
            </a:r>
            <a:r>
              <a:rPr lang="en-GB" sz="1500" dirty="0">
                <a:solidFill>
                  <a:srgbClr val="000000"/>
                </a:solidFill>
                <a:latin typeface="Consolas"/>
              </a:rPr>
              <a:t> = 0; </a:t>
            </a:r>
            <a:r>
              <a:rPr lang="en-GB" sz="1500" dirty="0">
                <a:solidFill>
                  <a:srgbClr val="020002"/>
                </a:solidFill>
                <a:latin typeface="Consolas"/>
              </a:rPr>
              <a:t>i</a:t>
            </a:r>
            <a:r>
              <a:rPr lang="en-GB" sz="1500" dirty="0">
                <a:solidFill>
                  <a:srgbClr val="000000"/>
                </a:solidFill>
                <a:latin typeface="Consolas"/>
              </a:rPr>
              <a:t> &lt; 100000; </a:t>
            </a:r>
            <a:r>
              <a:rPr lang="en-GB" sz="1500" dirty="0">
                <a:solidFill>
                  <a:srgbClr val="020002"/>
                </a:solidFill>
                <a:latin typeface="Consolas"/>
              </a:rPr>
              <a:t>i</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s1</a:t>
            </a:r>
            <a:r>
              <a:rPr lang="en-GB" sz="1500" dirty="0">
                <a:solidFill>
                  <a:srgbClr val="000000"/>
                </a:solidFill>
                <a:latin typeface="Consolas"/>
              </a:rPr>
              <a:t> += </a:t>
            </a:r>
            <a:r>
              <a:rPr lang="en-GB" sz="1500" dirty="0">
                <a:solidFill>
                  <a:srgbClr val="A31515"/>
                </a:solidFill>
                <a:latin typeface="Consolas"/>
              </a:rPr>
              <a:t>"x"</a:t>
            </a:r>
            <a:r>
              <a:rPr lang="en-GB" sz="1500" dirty="0">
                <a:solidFill>
                  <a:srgbClr val="000000"/>
                </a:solidFill>
                <a:latin typeface="Consolas"/>
              </a:rPr>
              <a:t>;</a:t>
            </a:r>
          </a:p>
          <a:p>
            <a:r>
              <a:rPr lang="en-GB" sz="1500" dirty="0" err="1">
                <a:solidFill>
                  <a:srgbClr val="020002"/>
                </a:solidFill>
                <a:latin typeface="Consolas"/>
              </a:rPr>
              <a:t>sw</a:t>
            </a:r>
            <a:r>
              <a:rPr lang="en-GB" sz="1500" dirty="0" err="1">
                <a:solidFill>
                  <a:srgbClr val="000000"/>
                </a:solidFill>
                <a:latin typeface="Consolas"/>
              </a:rPr>
              <a:t>.</a:t>
            </a:r>
            <a:r>
              <a:rPr lang="en-GB" sz="1500" dirty="0" err="1">
                <a:solidFill>
                  <a:srgbClr val="020002"/>
                </a:solidFill>
                <a:latin typeface="Consolas"/>
              </a:rPr>
              <a:t>Stop</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"Concatenation with strings: {0}"</a:t>
            </a:r>
            <a:r>
              <a:rPr lang="en-GB" sz="1500" dirty="0">
                <a:solidFill>
                  <a:srgbClr val="000000"/>
                </a:solidFill>
                <a:latin typeface="Consolas"/>
              </a:rPr>
              <a:t>, </a:t>
            </a:r>
            <a:r>
              <a:rPr lang="en-GB" sz="1500" dirty="0" err="1">
                <a:solidFill>
                  <a:srgbClr val="020002"/>
                </a:solidFill>
                <a:latin typeface="Consolas"/>
              </a:rPr>
              <a:t>sw</a:t>
            </a:r>
            <a:r>
              <a:rPr lang="en-GB" sz="1500" dirty="0" err="1">
                <a:solidFill>
                  <a:srgbClr val="000000"/>
                </a:solidFill>
                <a:latin typeface="Consolas"/>
              </a:rPr>
              <a:t>.</a:t>
            </a:r>
            <a:r>
              <a:rPr lang="en-GB" sz="1500" dirty="0" err="1">
                <a:solidFill>
                  <a:srgbClr val="020002"/>
                </a:solidFill>
                <a:latin typeface="Consolas"/>
              </a:rPr>
              <a:t>ElapsedMilliseconds</a:t>
            </a:r>
            <a:r>
              <a:rPr lang="en-GB" sz="1500" dirty="0">
                <a:solidFill>
                  <a:srgbClr val="000000"/>
                </a:solidFill>
                <a:latin typeface="Consolas"/>
              </a:rPr>
              <a:t>);</a:t>
            </a:r>
          </a:p>
          <a:p>
            <a:r>
              <a:rPr lang="en-GB" sz="1500" dirty="0" err="1">
                <a:solidFill>
                  <a:srgbClr val="020002"/>
                </a:solidFill>
                <a:latin typeface="Consolas"/>
              </a:rPr>
              <a:t>sw</a:t>
            </a:r>
            <a:r>
              <a:rPr lang="en-GB" sz="1500" dirty="0" err="1">
                <a:solidFill>
                  <a:srgbClr val="000000"/>
                </a:solidFill>
                <a:latin typeface="Consolas"/>
              </a:rPr>
              <a:t>.</a:t>
            </a:r>
            <a:r>
              <a:rPr lang="en-GB" sz="1500" dirty="0" err="1">
                <a:solidFill>
                  <a:srgbClr val="020002"/>
                </a:solidFill>
                <a:latin typeface="Consolas"/>
              </a:rPr>
              <a:t>Reset</a:t>
            </a:r>
            <a:r>
              <a:rPr lang="en-GB" sz="1500" dirty="0">
                <a:solidFill>
                  <a:srgbClr val="000000"/>
                </a:solidFill>
                <a:latin typeface="Consolas"/>
              </a:rPr>
              <a:t>(); </a:t>
            </a:r>
            <a:r>
              <a:rPr lang="en-GB" sz="1500" dirty="0" err="1">
                <a:solidFill>
                  <a:srgbClr val="020002"/>
                </a:solidFill>
                <a:latin typeface="Consolas"/>
              </a:rPr>
              <a:t>sw</a:t>
            </a:r>
            <a:r>
              <a:rPr lang="en-GB" sz="1500" dirty="0" err="1">
                <a:solidFill>
                  <a:srgbClr val="000000"/>
                </a:solidFill>
                <a:latin typeface="Consolas"/>
              </a:rPr>
              <a:t>.</a:t>
            </a:r>
            <a:r>
              <a:rPr lang="en-GB" sz="1500" dirty="0" err="1">
                <a:solidFill>
                  <a:srgbClr val="020002"/>
                </a:solidFill>
                <a:latin typeface="Consolas"/>
              </a:rPr>
              <a:t>Start</a:t>
            </a:r>
            <a:r>
              <a:rPr lang="en-GB" sz="1500" dirty="0">
                <a:solidFill>
                  <a:srgbClr val="000000"/>
                </a:solidFill>
                <a:latin typeface="Consolas"/>
              </a:rPr>
              <a:t>();</a:t>
            </a:r>
          </a:p>
          <a:p>
            <a:r>
              <a:rPr lang="en-GB" sz="1500" b="1" dirty="0" err="1">
                <a:solidFill>
                  <a:srgbClr val="0000FF"/>
                </a:solidFill>
                <a:latin typeface="Consolas"/>
              </a:rPr>
              <a:t>StringBuilder</a:t>
            </a:r>
            <a:r>
              <a:rPr lang="en-GB" sz="1500" dirty="0">
                <a:solidFill>
                  <a:srgbClr val="000000"/>
                </a:solidFill>
                <a:latin typeface="Consolas"/>
              </a:rPr>
              <a:t> </a:t>
            </a:r>
            <a:r>
              <a:rPr lang="en-GB" sz="1500" dirty="0">
                <a:solidFill>
                  <a:srgbClr val="020002"/>
                </a:solidFill>
                <a:latin typeface="Consolas"/>
              </a:rPr>
              <a:t>s2</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err="1">
                <a:solidFill>
                  <a:srgbClr val="0000FF"/>
                </a:solidFill>
                <a:latin typeface="Consolas"/>
              </a:rPr>
              <a:t>StringBuilder</a:t>
            </a:r>
            <a:r>
              <a:rPr lang="en-GB" sz="1500" dirty="0">
                <a:solidFill>
                  <a:srgbClr val="000000"/>
                </a:solidFill>
                <a:latin typeface="Consolas"/>
              </a:rPr>
              <a:t>(</a:t>
            </a:r>
            <a:r>
              <a:rPr lang="en-GB" sz="1500" dirty="0">
                <a:solidFill>
                  <a:srgbClr val="A31515"/>
                </a:solidFill>
                <a:latin typeface="Consolas"/>
              </a:rPr>
              <a:t>"x"</a:t>
            </a:r>
            <a:r>
              <a:rPr lang="en-GB" sz="1500" dirty="0">
                <a:solidFill>
                  <a:srgbClr val="000000"/>
                </a:solidFill>
                <a:latin typeface="Consolas"/>
              </a:rPr>
              <a:t>);</a:t>
            </a:r>
          </a:p>
          <a:p>
            <a:r>
              <a:rPr lang="en-GB" sz="1500" dirty="0">
                <a:solidFill>
                  <a:srgbClr val="0000FF"/>
                </a:solidFill>
                <a:latin typeface="Consolas"/>
              </a:rPr>
              <a:t>for</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i</a:t>
            </a:r>
            <a:r>
              <a:rPr lang="en-GB" sz="1500" dirty="0">
                <a:solidFill>
                  <a:srgbClr val="000000"/>
                </a:solidFill>
                <a:latin typeface="Consolas"/>
              </a:rPr>
              <a:t> = 0; </a:t>
            </a:r>
            <a:r>
              <a:rPr lang="en-GB" sz="1500" dirty="0">
                <a:solidFill>
                  <a:srgbClr val="020002"/>
                </a:solidFill>
                <a:latin typeface="Consolas"/>
              </a:rPr>
              <a:t>i</a:t>
            </a:r>
            <a:r>
              <a:rPr lang="en-GB" sz="1500" dirty="0">
                <a:solidFill>
                  <a:srgbClr val="000000"/>
                </a:solidFill>
                <a:latin typeface="Consolas"/>
              </a:rPr>
              <a:t> &lt; 100000; </a:t>
            </a:r>
            <a:r>
              <a:rPr lang="en-GB" sz="1500" dirty="0">
                <a:solidFill>
                  <a:srgbClr val="020002"/>
                </a:solidFill>
                <a:latin typeface="Consolas"/>
              </a:rPr>
              <a:t>i</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s2</a:t>
            </a:r>
            <a:r>
              <a:rPr lang="en-GB" sz="1500" dirty="0">
                <a:solidFill>
                  <a:srgbClr val="000000"/>
                </a:solidFill>
                <a:latin typeface="Consolas"/>
              </a:rPr>
              <a:t>.</a:t>
            </a:r>
            <a:r>
              <a:rPr lang="en-GB" sz="1500" dirty="0">
                <a:solidFill>
                  <a:srgbClr val="020002"/>
                </a:solidFill>
                <a:latin typeface="Consolas"/>
              </a:rPr>
              <a:t>Append</a:t>
            </a:r>
            <a:r>
              <a:rPr lang="en-GB" sz="1500" dirty="0">
                <a:solidFill>
                  <a:srgbClr val="000000"/>
                </a:solidFill>
                <a:latin typeface="Consolas"/>
              </a:rPr>
              <a:t>(</a:t>
            </a:r>
            <a:r>
              <a:rPr lang="en-GB" sz="1500" dirty="0">
                <a:solidFill>
                  <a:srgbClr val="A31515"/>
                </a:solidFill>
                <a:latin typeface="Consolas"/>
              </a:rPr>
              <a:t>"x"</a:t>
            </a:r>
            <a:r>
              <a:rPr lang="en-GB" sz="1500" dirty="0">
                <a:solidFill>
                  <a:srgbClr val="000000"/>
                </a:solidFill>
                <a:latin typeface="Consolas"/>
              </a:rPr>
              <a:t>);</a:t>
            </a:r>
          </a:p>
          <a:p>
            <a:r>
              <a:rPr lang="en-GB" sz="1500" dirty="0" err="1">
                <a:solidFill>
                  <a:srgbClr val="020002"/>
                </a:solidFill>
                <a:latin typeface="Consolas"/>
              </a:rPr>
              <a:t>sw</a:t>
            </a:r>
            <a:r>
              <a:rPr lang="en-GB" sz="1500" dirty="0" err="1">
                <a:solidFill>
                  <a:srgbClr val="000000"/>
                </a:solidFill>
                <a:latin typeface="Consolas"/>
              </a:rPr>
              <a:t>.</a:t>
            </a:r>
            <a:r>
              <a:rPr lang="en-GB" sz="1500" dirty="0" err="1">
                <a:solidFill>
                  <a:srgbClr val="020002"/>
                </a:solidFill>
                <a:latin typeface="Consolas"/>
              </a:rPr>
              <a:t>Stop</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"Concatenation with </a:t>
            </a:r>
            <a:r>
              <a:rPr lang="en-GB" sz="1500" dirty="0" err="1">
                <a:solidFill>
                  <a:srgbClr val="A31515"/>
                </a:solidFill>
                <a:latin typeface="Consolas"/>
              </a:rPr>
              <a:t>StringBuilder</a:t>
            </a:r>
            <a:r>
              <a:rPr lang="en-GB" sz="1500" dirty="0">
                <a:solidFill>
                  <a:srgbClr val="A31515"/>
                </a:solidFill>
                <a:latin typeface="Consolas"/>
              </a:rPr>
              <a:t>: {0}"</a:t>
            </a:r>
            <a:r>
              <a:rPr lang="en-GB" sz="1500" dirty="0">
                <a:solidFill>
                  <a:srgbClr val="000000"/>
                </a:solidFill>
                <a:latin typeface="Consolas"/>
              </a:rPr>
              <a:t>, </a:t>
            </a:r>
            <a:r>
              <a:rPr lang="en-GB" sz="1500" dirty="0" err="1">
                <a:solidFill>
                  <a:srgbClr val="020002"/>
                </a:solidFill>
                <a:latin typeface="Consolas"/>
              </a:rPr>
              <a:t>sw</a:t>
            </a:r>
            <a:r>
              <a:rPr lang="en-GB" sz="1500" dirty="0" err="1">
                <a:solidFill>
                  <a:srgbClr val="000000"/>
                </a:solidFill>
                <a:latin typeface="Consolas"/>
              </a:rPr>
              <a:t>.</a:t>
            </a:r>
            <a:r>
              <a:rPr lang="en-GB" sz="1500" dirty="0" err="1">
                <a:solidFill>
                  <a:srgbClr val="020002"/>
                </a:solidFill>
                <a:latin typeface="Consolas"/>
              </a:rPr>
              <a:t>ElapsedMilliseconds</a:t>
            </a:r>
            <a:r>
              <a:rPr lang="en-GB" sz="1500" dirty="0">
                <a:solidFill>
                  <a:srgbClr val="000000"/>
                </a:solidFill>
                <a:latin typeface="Consolas"/>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592" y="5162136"/>
            <a:ext cx="4344918"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25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500062"/>
            <a:ext cx="8506063" cy="1424039"/>
          </a:xfrm>
        </p:spPr>
        <p:txBody>
          <a:bodyPr>
            <a:normAutofit fontScale="90000"/>
          </a:bodyPr>
          <a:lstStyle/>
          <a:p>
            <a:r>
              <a:rPr lang="en-US" dirty="0"/>
              <a:t>The Common Language Runtime</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12</a:t>
            </a:fld>
            <a:endParaRPr lang="en-GB"/>
          </a:p>
        </p:txBody>
      </p:sp>
      <p:sp>
        <p:nvSpPr>
          <p:cNvPr id="3" name="Text Placeholder 2"/>
          <p:cNvSpPr>
            <a:spLocks noGrp="1"/>
          </p:cNvSpPr>
          <p:nvPr>
            <p:ph sz="quarter" idx="1"/>
          </p:nvPr>
        </p:nvSpPr>
        <p:spPr/>
        <p:txBody>
          <a:bodyPr>
            <a:normAutofit/>
          </a:bodyPr>
          <a:lstStyle/>
          <a:p>
            <a:r>
              <a:rPr lang="en-US" dirty="0"/>
              <a:t>Responsible for code loading and execution</a:t>
            </a:r>
          </a:p>
          <a:p>
            <a:r>
              <a:rPr lang="en-US" dirty="0"/>
              <a:t>Understands a neutral language called Common Intermediate Language (CIL) or simply IL</a:t>
            </a:r>
          </a:p>
          <a:p>
            <a:pPr lvl="1"/>
            <a:r>
              <a:rPr lang="en-US" dirty="0"/>
              <a:t>High level language code is compiled to IL</a:t>
            </a:r>
          </a:p>
          <a:p>
            <a:pPr lvl="1"/>
            <a:r>
              <a:rPr lang="en-US" dirty="0"/>
              <a:t>All .NET languages are basically equal</a:t>
            </a:r>
          </a:p>
          <a:p>
            <a:r>
              <a:rPr lang="en-US" dirty="0"/>
              <a:t>Uses a “Just in time” (JIT) compiler to translate CIL code to the target processor machine language code</a:t>
            </a:r>
          </a:p>
          <a:p>
            <a:r>
              <a:rPr lang="en-US" dirty="0"/>
              <a:t>Manages memory using garbage collection</a:t>
            </a:r>
          </a:p>
          <a:p>
            <a:r>
              <a:rPr lang="en-US" dirty="0"/>
              <a:t>Provides a cross language exception handling mechanism</a:t>
            </a:r>
            <a:endParaRPr lang="en-GB" dirty="0"/>
          </a:p>
        </p:txBody>
      </p:sp>
    </p:spTree>
    <p:extLst>
      <p:ext uri="{BB962C8B-B14F-4D97-AF65-F5344CB8AC3E}">
        <p14:creationId xmlns:p14="http://schemas.microsoft.com/office/powerpoint/2010/main" val="10203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120</a:t>
            </a:fld>
            <a:endParaRPr lang="en-GB"/>
          </a:p>
        </p:txBody>
      </p:sp>
      <p:sp>
        <p:nvSpPr>
          <p:cNvPr id="3" name="Text Placeholder 2"/>
          <p:cNvSpPr>
            <a:spLocks noGrp="1"/>
          </p:cNvSpPr>
          <p:nvPr>
            <p:ph sz="quarter" idx="1"/>
          </p:nvPr>
        </p:nvSpPr>
        <p:spPr/>
        <p:txBody>
          <a:bodyPr/>
          <a:lstStyle/>
          <a:p>
            <a:r>
              <a:rPr lang="en-US" dirty="0"/>
              <a:t>Arrays are index based collection of objects of the same basic type</a:t>
            </a:r>
          </a:p>
          <a:p>
            <a:r>
              <a:rPr lang="en-US" dirty="0" err="1">
                <a:latin typeface="Consolas" pitchFamily="49" charset="0"/>
                <a:cs typeface="Consolas" pitchFamily="49" charset="0"/>
              </a:rPr>
              <a:t>System.Collections</a:t>
            </a:r>
            <a:r>
              <a:rPr lang="en-US" dirty="0"/>
              <a:t> hosts types for storing objects in various ways</a:t>
            </a:r>
          </a:p>
          <a:p>
            <a:r>
              <a:rPr lang="en-US" dirty="0"/>
              <a:t>Strings are immutable (String type)</a:t>
            </a:r>
          </a:p>
          <a:p>
            <a:r>
              <a:rPr lang="en-US" dirty="0"/>
              <a:t>Dynamic strings can be constructed with the </a:t>
            </a:r>
            <a:r>
              <a:rPr lang="en-US" dirty="0" err="1">
                <a:latin typeface="Consolas" pitchFamily="49" charset="0"/>
                <a:cs typeface="Consolas" pitchFamily="49" charset="0"/>
              </a:rPr>
              <a:t>StringBuilder</a:t>
            </a:r>
            <a:r>
              <a:rPr lang="en-US" dirty="0"/>
              <a:t> class</a:t>
            </a:r>
          </a:p>
          <a:p>
            <a:endParaRPr lang="en-GB" dirty="0"/>
          </a:p>
        </p:txBody>
      </p:sp>
    </p:spTree>
    <p:extLst>
      <p:ext uri="{BB962C8B-B14F-4D97-AF65-F5344CB8AC3E}">
        <p14:creationId xmlns:p14="http://schemas.microsoft.com/office/powerpoint/2010/main" val="311146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121</a:t>
            </a:fld>
            <a:endParaRPr lang="en-US"/>
          </a:p>
        </p:txBody>
      </p:sp>
      <p:sp>
        <p:nvSpPr>
          <p:cNvPr id="2" name="Title 1"/>
          <p:cNvSpPr>
            <a:spLocks noGrp="1"/>
          </p:cNvSpPr>
          <p:nvPr>
            <p:ph type="title"/>
          </p:nvPr>
        </p:nvSpPr>
        <p:spPr/>
        <p:txBody>
          <a:bodyPr/>
          <a:lstStyle/>
          <a:p>
            <a:r>
              <a:rPr lang="en-US" dirty="0"/>
              <a:t>Inheritance &amp; Polymorphism</a:t>
            </a:r>
          </a:p>
        </p:txBody>
      </p:sp>
      <p:sp>
        <p:nvSpPr>
          <p:cNvPr id="3" name="Text Placeholder 2"/>
          <p:cNvSpPr>
            <a:spLocks noGrp="1"/>
          </p:cNvSpPr>
          <p:nvPr>
            <p:ph type="body" idx="1"/>
          </p:nvPr>
        </p:nvSpPr>
        <p:spPr/>
        <p:txBody>
          <a:bodyPr/>
          <a:lstStyle/>
          <a:p>
            <a:r>
              <a:rPr lang="en-US" dirty="0"/>
              <a:t>Module 5</a:t>
            </a:r>
          </a:p>
        </p:txBody>
      </p:sp>
    </p:spTree>
    <p:extLst>
      <p:ext uri="{BB962C8B-B14F-4D97-AF65-F5344CB8AC3E}">
        <p14:creationId xmlns:p14="http://schemas.microsoft.com/office/powerpoint/2010/main" val="241869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122</a:t>
            </a:fld>
            <a:endParaRPr lang="en-GB"/>
          </a:p>
        </p:txBody>
      </p:sp>
      <p:sp>
        <p:nvSpPr>
          <p:cNvPr id="3" name="Text Placeholder 2"/>
          <p:cNvSpPr>
            <a:spLocks noGrp="1"/>
          </p:cNvSpPr>
          <p:nvPr>
            <p:ph sz="quarter" idx="1"/>
          </p:nvPr>
        </p:nvSpPr>
        <p:spPr/>
        <p:txBody>
          <a:bodyPr>
            <a:normAutofit fontScale="92500" lnSpcReduction="20000"/>
          </a:bodyPr>
          <a:lstStyle/>
          <a:p>
            <a:r>
              <a:rPr lang="en-US" sz="4100" dirty="0"/>
              <a:t>A class can inherit features from another class</a:t>
            </a:r>
          </a:p>
          <a:p>
            <a:pPr lvl="1"/>
            <a:r>
              <a:rPr lang="en-US" sz="3600" dirty="0"/>
              <a:t>The original class is the base class</a:t>
            </a:r>
          </a:p>
          <a:p>
            <a:pPr lvl="1"/>
            <a:r>
              <a:rPr lang="en-US" sz="3600" dirty="0"/>
              <a:t>The new class is the derived class</a:t>
            </a:r>
          </a:p>
          <a:p>
            <a:r>
              <a:rPr lang="en-US" sz="4100" dirty="0"/>
              <a:t>The derived class</a:t>
            </a:r>
          </a:p>
          <a:p>
            <a:pPr lvl="1"/>
            <a:r>
              <a:rPr lang="en-US" sz="3600" dirty="0"/>
              <a:t>Has all the features of the base class</a:t>
            </a:r>
          </a:p>
          <a:p>
            <a:pPr lvl="1"/>
            <a:r>
              <a:rPr lang="en-US" sz="3600" dirty="0"/>
              <a:t>Can override certain behavior of the base class</a:t>
            </a:r>
          </a:p>
          <a:p>
            <a:pPr lvl="1"/>
            <a:r>
              <a:rPr lang="en-US" sz="3600" dirty="0"/>
              <a:t>Can add new features</a:t>
            </a:r>
          </a:p>
          <a:p>
            <a:r>
              <a:rPr lang="en-US" sz="4100" dirty="0"/>
              <a:t>“Is kind of” relationship</a:t>
            </a:r>
          </a:p>
          <a:p>
            <a:pPr lvl="1"/>
            <a:r>
              <a:rPr lang="en-US" sz="3600" dirty="0"/>
              <a:t>the derived type is a specialization of the base type</a:t>
            </a:r>
          </a:p>
          <a:p>
            <a:r>
              <a:rPr lang="en-US" sz="4100" dirty="0"/>
              <a:t>One of the three fundamentals object oriented concepts</a:t>
            </a:r>
          </a:p>
        </p:txBody>
      </p:sp>
    </p:spTree>
    <p:extLst>
      <p:ext uri="{BB962C8B-B14F-4D97-AF65-F5344CB8AC3E}">
        <p14:creationId xmlns:p14="http://schemas.microsoft.com/office/powerpoint/2010/main" val="337382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Example</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123</a:t>
            </a:fld>
            <a:endParaRPr lang="en-GB"/>
          </a:p>
        </p:txBody>
      </p:sp>
      <p:sp>
        <p:nvSpPr>
          <p:cNvPr id="6" name="Rectangle 5"/>
          <p:cNvSpPr/>
          <p:nvPr/>
        </p:nvSpPr>
        <p:spPr bwMode="auto">
          <a:xfrm>
            <a:off x="4131850" y="1815451"/>
            <a:ext cx="2381665" cy="567063"/>
          </a:xfrm>
          <a:prstGeom prst="rect">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dirty="0">
                <a:solidFill>
                  <a:srgbClr val="FFFFFF"/>
                </a:solidFill>
                <a:effectLst>
                  <a:outerShdw blurRad="38100" dist="38100" dir="2700000" algn="tl">
                    <a:srgbClr val="000000">
                      <a:alpha val="43137"/>
                    </a:srgbClr>
                  </a:outerShdw>
                </a:effectLst>
                <a:latin typeface="Segoe" pitchFamily="34" charset="0"/>
              </a:rPr>
              <a:t>Object</a:t>
            </a:r>
            <a:endParaRPr lang="en-GB" sz="2600" dirty="0">
              <a:solidFill>
                <a:srgbClr val="FFFFFF"/>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4131850" y="2902322"/>
            <a:ext cx="2381665" cy="567063"/>
          </a:xfrm>
          <a:prstGeom prst="rect">
            <a:avLst/>
          </a:prstGeom>
          <a:solidFill>
            <a:schemeClr val="accent4">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dirty="0">
                <a:solidFill>
                  <a:schemeClr val="bg1"/>
                </a:solidFill>
                <a:effectLst>
                  <a:outerShdw blurRad="38100" dist="38100" dir="2700000" algn="tl">
                    <a:srgbClr val="000000">
                      <a:alpha val="43137"/>
                    </a:srgbClr>
                  </a:outerShdw>
                </a:effectLst>
                <a:latin typeface="Segoe" pitchFamily="34" charset="0"/>
              </a:rPr>
              <a:t>Shape</a:t>
            </a:r>
            <a:endParaRPr lang="en-GB" sz="2600" dirty="0">
              <a:solidFill>
                <a:schemeClr val="bg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4131850" y="4272724"/>
            <a:ext cx="2381665" cy="567063"/>
          </a:xfrm>
          <a:prstGeom prst="rect">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dirty="0">
                <a:solidFill>
                  <a:schemeClr val="bg1"/>
                </a:solidFill>
                <a:effectLst>
                  <a:outerShdw blurRad="38100" dist="38100" dir="2700000" algn="tl">
                    <a:srgbClr val="000000">
                      <a:alpha val="43137"/>
                    </a:srgbClr>
                  </a:outerShdw>
                </a:effectLst>
                <a:latin typeface="Segoe" pitchFamily="34" charset="0"/>
              </a:rPr>
              <a:t>Rectangle</a:t>
            </a:r>
            <a:endParaRPr lang="en-GB" sz="2600" dirty="0">
              <a:solidFill>
                <a:schemeClr val="bg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57826" y="4272724"/>
            <a:ext cx="2381665" cy="567063"/>
          </a:xfrm>
          <a:prstGeom prst="rect">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dirty="0">
                <a:solidFill>
                  <a:schemeClr val="bg1"/>
                </a:solidFill>
                <a:effectLst>
                  <a:outerShdw blurRad="38100" dist="38100" dir="2700000" algn="tl">
                    <a:srgbClr val="000000">
                      <a:alpha val="43137"/>
                    </a:srgbClr>
                  </a:outerShdw>
                </a:effectLst>
                <a:latin typeface="Segoe" pitchFamily="34" charset="0"/>
              </a:rPr>
              <a:t>Ellipse</a:t>
            </a:r>
            <a:endParaRPr lang="en-GB" sz="2600" dirty="0">
              <a:solidFill>
                <a:schemeClr val="bg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757826" y="5312340"/>
            <a:ext cx="2381665" cy="567063"/>
          </a:xfrm>
          <a:prstGeom prst="rect">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dirty="0">
                <a:solidFill>
                  <a:schemeClr val="bg1"/>
                </a:solidFill>
                <a:effectLst>
                  <a:outerShdw blurRad="38100" dist="38100" dir="2700000" algn="tl">
                    <a:srgbClr val="000000">
                      <a:alpha val="43137"/>
                    </a:srgbClr>
                  </a:outerShdw>
                </a:effectLst>
                <a:latin typeface="Segoe" pitchFamily="34" charset="0"/>
              </a:rPr>
              <a:t>Circle</a:t>
            </a:r>
            <a:endParaRPr lang="en-GB" sz="2600" dirty="0">
              <a:solidFill>
                <a:schemeClr val="bg1"/>
              </a:solidFill>
              <a:effectLst>
                <a:outerShdw blurRad="38100" dist="38100" dir="2700000" algn="tl">
                  <a:srgbClr val="000000">
                    <a:alpha val="43137"/>
                  </a:srgbClr>
                </a:outerShdw>
              </a:effectLst>
              <a:latin typeface="Segoe" pitchFamily="34" charset="0"/>
            </a:endParaRPr>
          </a:p>
        </p:txBody>
      </p:sp>
      <p:sp>
        <p:nvSpPr>
          <p:cNvPr id="13" name="Folded Corner 12"/>
          <p:cNvSpPr/>
          <p:nvPr/>
        </p:nvSpPr>
        <p:spPr bwMode="auto">
          <a:xfrm>
            <a:off x="7704349" y="1815451"/>
            <a:ext cx="3175552" cy="1653934"/>
          </a:xfrm>
          <a:prstGeom prst="foldedCorner">
            <a:avLst/>
          </a:prstGeom>
          <a:solidFill>
            <a:schemeClr val="accent3">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err="1">
                <a:solidFill>
                  <a:srgbClr val="FFFFFF"/>
                </a:solidFill>
                <a:effectLst>
                  <a:outerShdw blurRad="38100" dist="38100" dir="2700000" algn="tl">
                    <a:srgbClr val="000000">
                      <a:alpha val="43137"/>
                    </a:srgbClr>
                  </a:outerShdw>
                </a:effectLst>
                <a:latin typeface="Segoe" pitchFamily="34" charset="0"/>
              </a:rPr>
              <a:t>System.Object</a:t>
            </a:r>
            <a:r>
              <a:rPr lang="en-US" dirty="0">
                <a:solidFill>
                  <a:srgbClr val="FFFFFF"/>
                </a:solidFill>
                <a:effectLst>
                  <a:outerShdw blurRad="38100" dist="38100" dir="2700000" algn="tl">
                    <a:srgbClr val="000000">
                      <a:alpha val="43137"/>
                    </a:srgbClr>
                  </a:outerShdw>
                </a:effectLst>
                <a:latin typeface="Segoe" pitchFamily="34" charset="0"/>
              </a:rPr>
              <a:t> is the ultimate base class in .NET</a:t>
            </a:r>
            <a:endParaRPr lang="en-GB" dirty="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Arrow Connector 14"/>
          <p:cNvCxnSpPr>
            <a:stCxn id="16" idx="3"/>
            <a:endCxn id="7" idx="1"/>
          </p:cNvCxnSpPr>
          <p:nvPr/>
        </p:nvCxnSpPr>
        <p:spPr>
          <a:xfrm>
            <a:off x="3139491" y="2571535"/>
            <a:ext cx="992361" cy="614318"/>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olded Corner 15"/>
          <p:cNvSpPr/>
          <p:nvPr/>
        </p:nvSpPr>
        <p:spPr bwMode="auto">
          <a:xfrm>
            <a:off x="956298" y="2004472"/>
            <a:ext cx="2183193" cy="1134126"/>
          </a:xfrm>
          <a:prstGeom prst="foldedCorner">
            <a:avLst/>
          </a:prstGeom>
          <a:solidFill>
            <a:schemeClr val="accent3">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Base class for all shapes</a:t>
            </a:r>
            <a:endParaRPr lang="en-GB" dirty="0">
              <a:solidFill>
                <a:srgbClr val="FFFFFF"/>
              </a:solidFill>
              <a:effectLst>
                <a:outerShdw blurRad="38100" dist="38100" dir="2700000" algn="tl">
                  <a:srgbClr val="000000">
                    <a:alpha val="43137"/>
                  </a:srgbClr>
                </a:outerShdw>
              </a:effectLst>
              <a:latin typeface="Segoe" pitchFamily="34" charset="0"/>
            </a:endParaRPr>
          </a:p>
        </p:txBody>
      </p:sp>
      <p:cxnSp>
        <p:nvCxnSpPr>
          <p:cNvPr id="19" name="Straight Arrow Connector 18"/>
          <p:cNvCxnSpPr>
            <a:stCxn id="7" idx="0"/>
            <a:endCxn id="6" idx="2"/>
          </p:cNvCxnSpPr>
          <p:nvPr/>
        </p:nvCxnSpPr>
        <p:spPr>
          <a:xfrm flipV="1">
            <a:off x="5322682" y="2382514"/>
            <a:ext cx="0" cy="519808"/>
          </a:xfrm>
          <a:prstGeom prst="straightConnector1">
            <a:avLst/>
          </a:prstGeom>
          <a:ln w="285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1"/>
            <a:endCxn id="6" idx="3"/>
          </p:cNvCxnSpPr>
          <p:nvPr/>
        </p:nvCxnSpPr>
        <p:spPr>
          <a:xfrm flipH="1" flipV="1">
            <a:off x="6513515" y="2098983"/>
            <a:ext cx="1190832" cy="543435"/>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0"/>
            <a:endCxn id="7" idx="2"/>
          </p:cNvCxnSpPr>
          <p:nvPr/>
        </p:nvCxnSpPr>
        <p:spPr>
          <a:xfrm flipV="1">
            <a:off x="5322682" y="3469385"/>
            <a:ext cx="0" cy="803339"/>
          </a:xfrm>
          <a:prstGeom prst="straightConnector1">
            <a:avLst/>
          </a:prstGeom>
          <a:ln w="285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0"/>
            <a:endCxn id="7" idx="2"/>
          </p:cNvCxnSpPr>
          <p:nvPr/>
        </p:nvCxnSpPr>
        <p:spPr>
          <a:xfrm rot="5400000" flipH="1" flipV="1">
            <a:off x="3234001" y="2184044"/>
            <a:ext cx="803339" cy="3374025"/>
          </a:xfrm>
          <a:prstGeom prst="bentConnector3">
            <a:avLst>
              <a:gd name="adj1" fmla="val 50000"/>
            </a:avLst>
          </a:prstGeom>
          <a:ln w="285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0"/>
          <p:cNvCxnSpPr>
            <a:stCxn id="10" idx="0"/>
            <a:endCxn id="9" idx="2"/>
          </p:cNvCxnSpPr>
          <p:nvPr/>
        </p:nvCxnSpPr>
        <p:spPr>
          <a:xfrm rot="5400000" flipH="1" flipV="1">
            <a:off x="1712382" y="5076012"/>
            <a:ext cx="472553" cy="2188"/>
          </a:xfrm>
          <a:prstGeom prst="bentConnector3">
            <a:avLst>
              <a:gd name="adj1" fmla="val 50000"/>
            </a:avLst>
          </a:prstGeom>
          <a:ln w="285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Folded Corner 45"/>
          <p:cNvSpPr/>
          <p:nvPr/>
        </p:nvSpPr>
        <p:spPr bwMode="auto">
          <a:xfrm>
            <a:off x="1154770" y="6493721"/>
            <a:ext cx="4862566" cy="1323147"/>
          </a:xfrm>
          <a:prstGeom prst="foldedCorner">
            <a:avLst/>
          </a:prstGeom>
          <a:solidFill>
            <a:schemeClr val="accent3">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.NET supports single inheritance (one direct base class)</a:t>
            </a:r>
            <a:endParaRPr lang="en-GB" dirty="0">
              <a:solidFill>
                <a:srgbClr val="FFFFFF"/>
              </a:solidFill>
              <a:effectLst>
                <a:outerShdw blurRad="38100" dist="38100" dir="2700000" algn="tl">
                  <a:srgbClr val="000000">
                    <a:alpha val="43137"/>
                  </a:srgbClr>
                </a:outerShdw>
              </a:effectLst>
              <a:latin typeface="Segoe" pitchFamily="34" charset="0"/>
            </a:endParaRPr>
          </a:p>
        </p:txBody>
      </p:sp>
      <p:sp>
        <p:nvSpPr>
          <p:cNvPr id="47" name="Rounded Rectangle 46"/>
          <p:cNvSpPr/>
          <p:nvPr/>
        </p:nvSpPr>
        <p:spPr bwMode="auto">
          <a:xfrm>
            <a:off x="6723541" y="4036450"/>
            <a:ext cx="5061037" cy="4160431"/>
          </a:xfrm>
          <a:prstGeom prst="roundRect">
            <a:avLst>
              <a:gd name="adj" fmla="val 4906"/>
            </a:avLst>
          </a:prstGeom>
          <a:solidFill>
            <a:srgbClr val="FFFFFF"/>
          </a:solidFill>
          <a:ln w="1270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Shape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err="1">
                <a:solidFill>
                  <a:srgbClr val="2B91AF"/>
                </a:solidFill>
                <a:latin typeface="Consolas"/>
              </a:rPr>
              <a:t>Color</a:t>
            </a:r>
            <a:r>
              <a:rPr lang="en-GB" sz="1500" dirty="0">
                <a:solidFill>
                  <a:srgbClr val="000000"/>
                </a:solidFill>
                <a:latin typeface="Consolas"/>
              </a:rPr>
              <a:t> _</a:t>
            </a:r>
            <a:r>
              <a:rPr lang="en-GB" sz="1500" dirty="0" err="1">
                <a:solidFill>
                  <a:srgbClr val="020002"/>
                </a:solidFill>
                <a:latin typeface="Consolas"/>
              </a:rPr>
              <a:t>color</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2B91AF"/>
                </a:solidFill>
                <a:latin typeface="Consolas"/>
              </a:rPr>
              <a:t>Point</a:t>
            </a:r>
            <a:r>
              <a:rPr lang="en-GB" sz="1500" dirty="0">
                <a:solidFill>
                  <a:srgbClr val="000000"/>
                </a:solidFill>
                <a:latin typeface="Consolas"/>
              </a:rPr>
              <a:t> </a:t>
            </a:r>
            <a:r>
              <a:rPr lang="en-GB" sz="1500" dirty="0">
                <a:solidFill>
                  <a:srgbClr val="020002"/>
                </a:solidFill>
                <a:latin typeface="Consolas"/>
              </a:rPr>
              <a:t>_position</a:t>
            </a:r>
            <a:r>
              <a:rPr lang="en-GB" sz="1500" dirty="0">
                <a:solidFill>
                  <a:srgbClr val="000000"/>
                </a:solidFill>
                <a:latin typeface="Consolas"/>
              </a:rPr>
              <a:t>;</a:t>
            </a:r>
          </a:p>
          <a:p>
            <a:r>
              <a:rPr lang="en-US" sz="1500" dirty="0">
                <a:solidFill>
                  <a:srgbClr val="000000"/>
                </a:solidFill>
                <a:latin typeface="Consolas"/>
              </a:rPr>
              <a:t>	...</a:t>
            </a:r>
            <a:endParaRPr lang="en-GB" sz="1500" dirty="0">
              <a:solidFill>
                <a:srgbClr val="000000"/>
              </a:solidFill>
              <a:latin typeface="Consolas"/>
            </a:endParaRPr>
          </a:p>
          <a:p>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Rectangle</a:t>
            </a:r>
            <a:r>
              <a:rPr lang="en-GB" sz="1500" dirty="0">
                <a:solidFill>
                  <a:srgbClr val="000000"/>
                </a:solidFill>
                <a:latin typeface="Consolas"/>
              </a:rPr>
              <a:t> : </a:t>
            </a:r>
            <a:r>
              <a:rPr lang="en-GB" sz="1500" b="1" dirty="0">
                <a:solidFill>
                  <a:srgbClr val="0000FF"/>
                </a:solidFill>
                <a:latin typeface="Consolas"/>
              </a:rPr>
              <a:t>Shape</a:t>
            </a:r>
            <a:r>
              <a:rPr lang="en-GB" sz="1500" dirty="0">
                <a:solidFill>
                  <a:srgbClr val="000000"/>
                </a:solidFill>
                <a:latin typeface="Consolas"/>
              </a:rPr>
              <a:t> {</a:t>
            </a:r>
          </a:p>
          <a:p>
            <a:r>
              <a:rPr lang="en-US" sz="1500" dirty="0">
                <a:solidFill>
                  <a:srgbClr val="000000"/>
                </a:solidFill>
                <a:latin typeface="Consolas"/>
              </a:rPr>
              <a:t>	...</a:t>
            </a:r>
            <a:endParaRPr lang="en-GB" sz="1500" dirty="0">
              <a:solidFill>
                <a:srgbClr val="000000"/>
              </a:solidFill>
              <a:latin typeface="Consolas"/>
            </a:endParaRPr>
          </a:p>
          <a:p>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Ellipse</a:t>
            </a:r>
            <a:r>
              <a:rPr lang="en-GB" sz="1500" dirty="0">
                <a:solidFill>
                  <a:srgbClr val="000000"/>
                </a:solidFill>
                <a:latin typeface="Consolas"/>
              </a:rPr>
              <a:t> : </a:t>
            </a:r>
            <a:r>
              <a:rPr lang="en-GB" sz="1500" b="1" dirty="0">
                <a:solidFill>
                  <a:srgbClr val="0000FF"/>
                </a:solidFill>
                <a:latin typeface="Consolas"/>
              </a:rPr>
              <a:t>Shape</a:t>
            </a:r>
            <a:r>
              <a:rPr lang="en-GB" sz="1500" dirty="0">
                <a:solidFill>
                  <a:srgbClr val="000000"/>
                </a:solidFill>
                <a:latin typeface="Consolas"/>
              </a:rPr>
              <a:t> {</a:t>
            </a:r>
          </a:p>
          <a:p>
            <a:r>
              <a:rPr lang="en-US" sz="1500" dirty="0">
                <a:solidFill>
                  <a:srgbClr val="000000"/>
                </a:solidFill>
                <a:latin typeface="Consolas"/>
              </a:rPr>
              <a:t>	...</a:t>
            </a:r>
            <a:endParaRPr lang="en-GB" sz="1500" dirty="0">
              <a:solidFill>
                <a:srgbClr val="000000"/>
              </a:solidFill>
              <a:latin typeface="Consolas"/>
            </a:endParaRPr>
          </a:p>
          <a:p>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Circle</a:t>
            </a:r>
            <a:r>
              <a:rPr lang="en-GB" sz="1500" dirty="0">
                <a:solidFill>
                  <a:srgbClr val="000000"/>
                </a:solidFill>
                <a:latin typeface="Consolas"/>
              </a:rPr>
              <a:t> : </a:t>
            </a:r>
            <a:r>
              <a:rPr lang="en-GB" sz="1500" b="1" dirty="0">
                <a:solidFill>
                  <a:srgbClr val="0000FF"/>
                </a:solidFill>
                <a:latin typeface="Consolas"/>
              </a:rPr>
              <a:t>Ellipse</a:t>
            </a:r>
            <a:r>
              <a:rPr lang="en-GB" sz="1500" dirty="0">
                <a:solidFill>
                  <a:srgbClr val="000000"/>
                </a:solidFill>
                <a:latin typeface="Consolas"/>
              </a:rPr>
              <a:t> {</a:t>
            </a:r>
          </a:p>
          <a:p>
            <a:r>
              <a:rPr lang="en-US" sz="1500" dirty="0">
                <a:solidFill>
                  <a:srgbClr val="000000"/>
                </a:solidFill>
                <a:latin typeface="Consolas"/>
              </a:rPr>
              <a:t>	...</a:t>
            </a:r>
            <a:endParaRPr lang="en-GB" sz="1500" dirty="0">
              <a:solidFill>
                <a:srgbClr val="000000"/>
              </a:solidFill>
              <a:latin typeface="Consolas"/>
            </a:endParaRPr>
          </a:p>
          <a:p>
            <a:r>
              <a:rPr lang="en-GB" sz="1500" dirty="0">
                <a:solidFill>
                  <a:srgbClr val="000000"/>
                </a:solidFill>
                <a:latin typeface="Consolas"/>
              </a:rPr>
              <a:t>}</a:t>
            </a:r>
          </a:p>
        </p:txBody>
      </p:sp>
      <p:sp>
        <p:nvSpPr>
          <p:cNvPr id="20" name="Folded Corner 19"/>
          <p:cNvSpPr/>
          <p:nvPr/>
        </p:nvSpPr>
        <p:spPr bwMode="auto">
          <a:xfrm>
            <a:off x="10206659" y="4603511"/>
            <a:ext cx="1974864" cy="754029"/>
          </a:xfrm>
          <a:prstGeom prst="foldedCorner">
            <a:avLst/>
          </a:prstGeom>
          <a:solidFill>
            <a:schemeClr val="accent3">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Inheritance</a:t>
            </a:r>
            <a:endParaRPr lang="en-GB" dirty="0">
              <a:solidFill>
                <a:srgbClr val="FFFFFF"/>
              </a:solidFill>
              <a:effectLst>
                <a:outerShdw blurRad="38100" dist="38100" dir="2700000" algn="tl">
                  <a:srgbClr val="000000">
                    <a:alpha val="43137"/>
                  </a:srgbClr>
                </a:outerShdw>
              </a:effectLst>
              <a:latin typeface="Segoe" pitchFamily="34" charset="0"/>
            </a:endParaRPr>
          </a:p>
        </p:txBody>
      </p:sp>
      <p:cxnSp>
        <p:nvCxnSpPr>
          <p:cNvPr id="21" name="Straight Arrow Connector 20"/>
          <p:cNvCxnSpPr>
            <a:stCxn id="20" idx="1"/>
          </p:cNvCxnSpPr>
          <p:nvPr/>
        </p:nvCxnSpPr>
        <p:spPr>
          <a:xfrm flipH="1">
            <a:off x="9700623" y="4980527"/>
            <a:ext cx="506036" cy="615346"/>
          </a:xfrm>
          <a:prstGeom prst="straightConnector1">
            <a:avLst/>
          </a:prstGeom>
          <a:ln w="12700">
            <a:solidFill>
              <a:schemeClr val="accent5">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24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Type Objects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124</a:t>
            </a:fld>
            <a:endParaRPr lang="en-GB"/>
          </a:p>
        </p:txBody>
      </p:sp>
      <p:sp>
        <p:nvSpPr>
          <p:cNvPr id="3" name="Text Placeholder 2"/>
          <p:cNvSpPr>
            <a:spLocks noGrp="1"/>
          </p:cNvSpPr>
          <p:nvPr>
            <p:ph sz="quarter" idx="1"/>
          </p:nvPr>
        </p:nvSpPr>
        <p:spPr>
          <a:xfrm>
            <a:off x="420053" y="1400175"/>
            <a:ext cx="7695818" cy="6800850"/>
          </a:xfrm>
        </p:spPr>
        <p:txBody>
          <a:bodyPr/>
          <a:lstStyle/>
          <a:p>
            <a:r>
              <a:rPr lang="en-US" dirty="0"/>
              <a:t>A derived object contains all the fields from its base type plus its own fields</a:t>
            </a:r>
            <a:endParaRPr lang="en-GB" dirty="0"/>
          </a:p>
        </p:txBody>
      </p:sp>
      <p:grpSp>
        <p:nvGrpSpPr>
          <p:cNvPr id="6" name="Group 5"/>
          <p:cNvGrpSpPr/>
          <p:nvPr/>
        </p:nvGrpSpPr>
        <p:grpSpPr>
          <a:xfrm>
            <a:off x="8089416" y="2947648"/>
            <a:ext cx="3076317" cy="1701189"/>
            <a:chOff x="3347864" y="3465004"/>
            <a:chExt cx="2376264" cy="1404156"/>
          </a:xfrm>
        </p:grpSpPr>
        <p:sp>
          <p:nvSpPr>
            <p:cNvPr id="7" name="Rounded Rectangle 6"/>
            <p:cNvSpPr/>
            <p:nvPr/>
          </p:nvSpPr>
          <p:spPr bwMode="auto">
            <a:xfrm>
              <a:off x="3347864" y="3465004"/>
              <a:ext cx="2376264" cy="1404156"/>
            </a:xfrm>
            <a:prstGeom prst="roundRect">
              <a:avLst>
                <a:gd name="adj" fmla="val 9033"/>
              </a:avLst>
            </a:prstGeom>
            <a:solidFill>
              <a:schemeClr val="accent1">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endParaRPr lang="en-US" sz="2600" dirty="0">
                <a:solidFill>
                  <a:schemeClr val="tx1"/>
                </a:solidFill>
                <a:effectLst>
                  <a:outerShdw blurRad="38100" dist="38100" dir="2700000" algn="tl">
                    <a:srgbClr val="000000">
                      <a:alpha val="43137"/>
                    </a:srgbClr>
                  </a:outerShdw>
                </a:effectLst>
              </a:endParaRPr>
            </a:p>
          </p:txBody>
        </p:sp>
        <p:sp>
          <p:nvSpPr>
            <p:cNvPr id="8" name="Rounded Rectangle 7"/>
            <p:cNvSpPr/>
            <p:nvPr/>
          </p:nvSpPr>
          <p:spPr bwMode="auto">
            <a:xfrm>
              <a:off x="3491880" y="3645024"/>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2600" dirty="0">
                  <a:solidFill>
                    <a:schemeClr val="tx1"/>
                  </a:solidFill>
                  <a:effectLst>
                    <a:outerShdw blurRad="38100" dist="38100" dir="2700000" algn="tl">
                      <a:srgbClr val="000000">
                        <a:alpha val="43137"/>
                      </a:srgbClr>
                    </a:outerShdw>
                  </a:effectLst>
                </a:rPr>
                <a:t>color: Red</a:t>
              </a:r>
            </a:p>
          </p:txBody>
        </p:sp>
        <p:sp>
          <p:nvSpPr>
            <p:cNvPr id="9" name="Rounded Rectangle 8"/>
            <p:cNvSpPr/>
            <p:nvPr/>
          </p:nvSpPr>
          <p:spPr bwMode="auto">
            <a:xfrm>
              <a:off x="3491880" y="4149080"/>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2600" dirty="0">
                  <a:solidFill>
                    <a:schemeClr val="tx1"/>
                  </a:solidFill>
                  <a:effectLst>
                    <a:outerShdw blurRad="38100" dist="38100" dir="2700000" algn="tl">
                      <a:srgbClr val="000000">
                        <a:alpha val="43137"/>
                      </a:srgbClr>
                    </a:outerShdw>
                  </a:effectLst>
                </a:rPr>
                <a:t>position: 10, 50</a:t>
              </a:r>
            </a:p>
          </p:txBody>
        </p:sp>
      </p:grpSp>
      <p:sp>
        <p:nvSpPr>
          <p:cNvPr id="10" name="TextBox 9"/>
          <p:cNvSpPr txBox="1"/>
          <p:nvPr/>
        </p:nvSpPr>
        <p:spPr>
          <a:xfrm>
            <a:off x="8611076" y="2400300"/>
            <a:ext cx="1560400" cy="484748"/>
          </a:xfrm>
          <a:prstGeom prst="rect">
            <a:avLst/>
          </a:prstGeom>
          <a:noFill/>
        </p:spPr>
        <p:txBody>
          <a:bodyPr wrap="none" lIns="117830" tIns="58915" rIns="117830" bIns="58915" rtlCol="0">
            <a:spAutoFit/>
          </a:bodyPr>
          <a:lstStyle/>
          <a:p>
            <a:r>
              <a:rPr lang="en-US" dirty="0"/>
              <a:t>Shape object</a:t>
            </a:r>
            <a:endParaRPr lang="en-GB" dirty="0"/>
          </a:p>
        </p:txBody>
      </p:sp>
      <p:grpSp>
        <p:nvGrpSpPr>
          <p:cNvPr id="17" name="Group 16"/>
          <p:cNvGrpSpPr/>
          <p:nvPr/>
        </p:nvGrpSpPr>
        <p:grpSpPr>
          <a:xfrm>
            <a:off x="8115870" y="5255885"/>
            <a:ext cx="3076317" cy="2929826"/>
            <a:chOff x="4572000" y="4077072"/>
            <a:chExt cx="2232248" cy="2232248"/>
          </a:xfrm>
        </p:grpSpPr>
        <p:sp>
          <p:nvSpPr>
            <p:cNvPr id="12" name="Rounded Rectangle 11"/>
            <p:cNvSpPr/>
            <p:nvPr/>
          </p:nvSpPr>
          <p:spPr bwMode="auto">
            <a:xfrm>
              <a:off x="4572000" y="4077072"/>
              <a:ext cx="2232248" cy="2232248"/>
            </a:xfrm>
            <a:prstGeom prst="roundRect">
              <a:avLst>
                <a:gd name="adj" fmla="val 9033"/>
              </a:avLst>
            </a:prstGeom>
            <a:solidFill>
              <a:schemeClr val="accent1">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endParaRPr lang="en-US" sz="2600" dirty="0">
                <a:solidFill>
                  <a:schemeClr val="tx1"/>
                </a:solidFill>
                <a:effectLst>
                  <a:outerShdw blurRad="38100" dist="38100" dir="2700000" algn="tl">
                    <a:srgbClr val="000000">
                      <a:alpha val="43137"/>
                    </a:srgbClr>
                  </a:outerShdw>
                </a:effectLst>
              </a:endParaRPr>
            </a:p>
          </p:txBody>
        </p:sp>
        <p:sp>
          <p:nvSpPr>
            <p:cNvPr id="13" name="Rounded Rectangle 12"/>
            <p:cNvSpPr/>
            <p:nvPr/>
          </p:nvSpPr>
          <p:spPr bwMode="auto">
            <a:xfrm>
              <a:off x="4707288" y="4221088"/>
              <a:ext cx="1961672" cy="465282"/>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2600" dirty="0">
                  <a:solidFill>
                    <a:schemeClr val="tx1"/>
                  </a:solidFill>
                  <a:effectLst>
                    <a:outerShdw blurRad="38100" dist="38100" dir="2700000" algn="tl">
                      <a:srgbClr val="000000">
                        <a:alpha val="43137"/>
                      </a:srgbClr>
                    </a:outerShdw>
                  </a:effectLst>
                </a:rPr>
                <a:t>color: Red</a:t>
              </a:r>
            </a:p>
          </p:txBody>
        </p:sp>
        <p:sp>
          <p:nvSpPr>
            <p:cNvPr id="14" name="Rounded Rectangle 13"/>
            <p:cNvSpPr/>
            <p:nvPr/>
          </p:nvSpPr>
          <p:spPr bwMode="auto">
            <a:xfrm>
              <a:off x="4707288" y="4686371"/>
              <a:ext cx="1961672" cy="465282"/>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2600" dirty="0">
                  <a:solidFill>
                    <a:schemeClr val="tx1"/>
                  </a:solidFill>
                  <a:effectLst>
                    <a:outerShdw blurRad="38100" dist="38100" dir="2700000" algn="tl">
                      <a:srgbClr val="000000">
                        <a:alpha val="43137"/>
                      </a:srgbClr>
                    </a:outerShdw>
                  </a:effectLst>
                </a:rPr>
                <a:t>position: 10, 50</a:t>
              </a:r>
            </a:p>
          </p:txBody>
        </p:sp>
        <p:sp>
          <p:nvSpPr>
            <p:cNvPr id="15" name="Rounded Rectangle 14"/>
            <p:cNvSpPr/>
            <p:nvPr/>
          </p:nvSpPr>
          <p:spPr bwMode="auto">
            <a:xfrm>
              <a:off x="4707288" y="5191306"/>
              <a:ext cx="1961672" cy="465282"/>
            </a:xfrm>
            <a:prstGeom prst="roundRect">
              <a:avLst>
                <a:gd name="adj" fmla="val 9033"/>
              </a:avLst>
            </a:prstGeom>
            <a:solidFill>
              <a:schemeClr val="accent2">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2600" dirty="0">
                  <a:solidFill>
                    <a:schemeClr val="bg1"/>
                  </a:solidFill>
                  <a:effectLst>
                    <a:outerShdw blurRad="38100" dist="38100" dir="2700000" algn="tl">
                      <a:srgbClr val="000000">
                        <a:alpha val="43137"/>
                      </a:srgbClr>
                    </a:outerShdw>
                  </a:effectLst>
                </a:rPr>
                <a:t>width: 6</a:t>
              </a:r>
            </a:p>
          </p:txBody>
        </p:sp>
        <p:sp>
          <p:nvSpPr>
            <p:cNvPr id="16" name="Rounded Rectangle 15"/>
            <p:cNvSpPr/>
            <p:nvPr/>
          </p:nvSpPr>
          <p:spPr bwMode="auto">
            <a:xfrm>
              <a:off x="4707288" y="5656589"/>
              <a:ext cx="1961672" cy="465282"/>
            </a:xfrm>
            <a:prstGeom prst="roundRect">
              <a:avLst>
                <a:gd name="adj" fmla="val 9033"/>
              </a:avLst>
            </a:prstGeom>
            <a:solidFill>
              <a:schemeClr val="accent2">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2600" dirty="0">
                  <a:solidFill>
                    <a:schemeClr val="bg1"/>
                  </a:solidFill>
                  <a:effectLst>
                    <a:outerShdw blurRad="38100" dist="38100" dir="2700000" algn="tl">
                      <a:srgbClr val="000000">
                        <a:alpha val="43137"/>
                      </a:srgbClr>
                    </a:outerShdw>
                  </a:effectLst>
                </a:rPr>
                <a:t>height: 8</a:t>
              </a:r>
            </a:p>
          </p:txBody>
        </p:sp>
      </p:grpSp>
      <p:sp>
        <p:nvSpPr>
          <p:cNvPr id="18" name="TextBox 17"/>
          <p:cNvSpPr txBox="1"/>
          <p:nvPr/>
        </p:nvSpPr>
        <p:spPr>
          <a:xfrm>
            <a:off x="8526021" y="4802362"/>
            <a:ext cx="1994751" cy="484748"/>
          </a:xfrm>
          <a:prstGeom prst="rect">
            <a:avLst/>
          </a:prstGeom>
          <a:noFill/>
        </p:spPr>
        <p:txBody>
          <a:bodyPr wrap="none" lIns="117830" tIns="58915" rIns="117830" bIns="58915" rtlCol="0">
            <a:spAutoFit/>
          </a:bodyPr>
          <a:lstStyle/>
          <a:p>
            <a:r>
              <a:rPr lang="en-US" dirty="0"/>
              <a:t>Rectangle object</a:t>
            </a:r>
            <a:endParaRPr lang="en-GB" dirty="0"/>
          </a:p>
        </p:txBody>
      </p:sp>
      <p:sp>
        <p:nvSpPr>
          <p:cNvPr id="19" name="Rounded Rectangle 18"/>
          <p:cNvSpPr/>
          <p:nvPr/>
        </p:nvSpPr>
        <p:spPr bwMode="auto">
          <a:xfrm>
            <a:off x="840105" y="4745654"/>
            <a:ext cx="5160274" cy="2743462"/>
          </a:xfrm>
          <a:prstGeom prst="roundRect">
            <a:avLst>
              <a:gd name="adj" fmla="val 4906"/>
            </a:avLst>
          </a:prstGeom>
          <a:solidFill>
            <a:srgbClr val="FFFFFF"/>
          </a:solidFill>
          <a:ln w="1270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Shape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err="1">
                <a:solidFill>
                  <a:srgbClr val="2B91AF"/>
                </a:solidFill>
                <a:latin typeface="Consolas"/>
              </a:rPr>
              <a:t>Color</a:t>
            </a:r>
            <a:r>
              <a:rPr lang="en-GB" sz="1800" dirty="0">
                <a:solidFill>
                  <a:srgbClr val="000000"/>
                </a:solidFill>
                <a:latin typeface="Consolas"/>
              </a:rPr>
              <a:t> </a:t>
            </a:r>
            <a:r>
              <a:rPr lang="en-GB" sz="1800" dirty="0" err="1">
                <a:solidFill>
                  <a:srgbClr val="020002"/>
                </a:solidFill>
                <a:latin typeface="Consolas"/>
              </a:rPr>
              <a:t>color</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2B91AF"/>
                </a:solidFill>
                <a:latin typeface="Consolas"/>
              </a:rPr>
              <a:t>Point</a:t>
            </a:r>
            <a:r>
              <a:rPr lang="en-GB" sz="1800" dirty="0">
                <a:solidFill>
                  <a:srgbClr val="000000"/>
                </a:solidFill>
                <a:latin typeface="Consolas"/>
              </a:rPr>
              <a:t> </a:t>
            </a:r>
            <a:r>
              <a:rPr lang="en-GB" sz="1800" dirty="0">
                <a:solidFill>
                  <a:srgbClr val="020002"/>
                </a:solidFill>
                <a:latin typeface="Consolas"/>
              </a:rPr>
              <a:t>position</a:t>
            </a:r>
            <a:r>
              <a:rPr lang="en-GB" sz="1800" dirty="0">
                <a:solidFill>
                  <a:srgbClr val="000000"/>
                </a:solidFill>
                <a:latin typeface="Consolas"/>
              </a:rPr>
              <a:t>;</a:t>
            </a:r>
          </a:p>
          <a:p>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Rectangle</a:t>
            </a:r>
            <a:r>
              <a:rPr lang="en-GB" sz="1800" dirty="0">
                <a:solidFill>
                  <a:srgbClr val="000000"/>
                </a:solidFill>
                <a:latin typeface="Consolas"/>
              </a:rPr>
              <a:t> : </a:t>
            </a:r>
            <a:r>
              <a:rPr lang="en-GB" sz="1800" b="1" dirty="0">
                <a:solidFill>
                  <a:srgbClr val="0000FF"/>
                </a:solidFill>
                <a:latin typeface="Consolas"/>
              </a:rPr>
              <a:t>Shape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err="1">
                <a:solidFill>
                  <a:srgbClr val="2B91AF"/>
                </a:solidFill>
                <a:latin typeface="Consolas"/>
              </a:rPr>
              <a:t>int</a:t>
            </a:r>
            <a:r>
              <a:rPr lang="en-GB" sz="1800" dirty="0">
                <a:solidFill>
                  <a:srgbClr val="000000"/>
                </a:solidFill>
                <a:latin typeface="Consolas"/>
              </a:rPr>
              <a:t> </a:t>
            </a:r>
            <a:r>
              <a:rPr lang="en-GB" sz="1800" dirty="0">
                <a:solidFill>
                  <a:srgbClr val="020002"/>
                </a:solidFill>
                <a:latin typeface="Consolas"/>
              </a:rPr>
              <a:t>width</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err="1">
                <a:solidFill>
                  <a:srgbClr val="2B91AF"/>
                </a:solidFill>
                <a:latin typeface="Consolas"/>
              </a:rPr>
              <a:t>int</a:t>
            </a:r>
            <a:r>
              <a:rPr lang="en-GB" sz="1800" dirty="0">
                <a:solidFill>
                  <a:srgbClr val="000000"/>
                </a:solidFill>
                <a:latin typeface="Consolas"/>
              </a:rPr>
              <a:t> </a:t>
            </a:r>
            <a:r>
              <a:rPr lang="en-GB" sz="1800" dirty="0">
                <a:solidFill>
                  <a:srgbClr val="020002"/>
                </a:solidFill>
                <a:latin typeface="Consolas"/>
              </a:rPr>
              <a:t>height</a:t>
            </a:r>
            <a:r>
              <a:rPr lang="en-GB" sz="1800" dirty="0">
                <a:solidFill>
                  <a:srgbClr val="000000"/>
                </a:solidFill>
                <a:latin typeface="Consolas"/>
              </a:rPr>
              <a:t>;</a:t>
            </a:r>
          </a:p>
          <a:p>
            <a:r>
              <a:rPr lang="en-GB" sz="1800" dirty="0">
                <a:solidFill>
                  <a:srgbClr val="000000"/>
                </a:solidFill>
                <a:latin typeface="Consolas"/>
              </a:rPr>
              <a:t>}</a:t>
            </a:r>
          </a:p>
        </p:txBody>
      </p:sp>
      <p:sp>
        <p:nvSpPr>
          <p:cNvPr id="20" name="Left Bracket 19"/>
          <p:cNvSpPr/>
          <p:nvPr/>
        </p:nvSpPr>
        <p:spPr>
          <a:xfrm>
            <a:off x="7853071" y="5506703"/>
            <a:ext cx="198472" cy="1221367"/>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GB"/>
          </a:p>
        </p:txBody>
      </p:sp>
      <p:sp>
        <p:nvSpPr>
          <p:cNvPr id="21" name="TextBox 20"/>
          <p:cNvSpPr txBox="1"/>
          <p:nvPr/>
        </p:nvSpPr>
        <p:spPr>
          <a:xfrm>
            <a:off x="6090763" y="5817046"/>
            <a:ext cx="1352564" cy="484748"/>
          </a:xfrm>
          <a:prstGeom prst="rect">
            <a:avLst/>
          </a:prstGeom>
          <a:noFill/>
        </p:spPr>
        <p:txBody>
          <a:bodyPr wrap="none" lIns="117830" tIns="58915" rIns="117830" bIns="58915" rtlCol="0">
            <a:spAutoFit/>
          </a:bodyPr>
          <a:lstStyle/>
          <a:p>
            <a:r>
              <a:rPr lang="en-US" dirty="0"/>
              <a:t>Shape part</a:t>
            </a:r>
            <a:endParaRPr lang="en-GB" dirty="0"/>
          </a:p>
        </p:txBody>
      </p:sp>
    </p:spTree>
    <p:extLst>
      <p:ext uri="{BB962C8B-B14F-4D97-AF65-F5344CB8AC3E}">
        <p14:creationId xmlns:p14="http://schemas.microsoft.com/office/powerpoint/2010/main" val="376787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Constructor Example</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125</a:t>
            </a:fld>
            <a:endParaRPr lang="en-GB"/>
          </a:p>
        </p:txBody>
      </p:sp>
      <p:sp>
        <p:nvSpPr>
          <p:cNvPr id="6" name="Rounded Rectangle 5"/>
          <p:cNvSpPr/>
          <p:nvPr/>
        </p:nvSpPr>
        <p:spPr bwMode="auto">
          <a:xfrm>
            <a:off x="1050131" y="1400175"/>
            <a:ext cx="9526658" cy="5823139"/>
          </a:xfrm>
          <a:prstGeom prst="roundRect">
            <a:avLst>
              <a:gd name="adj" fmla="val 4906"/>
            </a:avLst>
          </a:prstGeom>
          <a:solidFill>
            <a:srgbClr val="FFFFFF"/>
          </a:solidFill>
          <a:ln w="1270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Shape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err="1">
                <a:solidFill>
                  <a:srgbClr val="2B91AF"/>
                </a:solidFill>
                <a:latin typeface="Consolas"/>
              </a:rPr>
              <a:t>Color</a:t>
            </a:r>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color</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2B91AF"/>
                </a:solidFill>
                <a:latin typeface="Consolas"/>
              </a:rPr>
              <a:t>Point</a:t>
            </a:r>
            <a:r>
              <a:rPr lang="en-GB" sz="1500" dirty="0">
                <a:solidFill>
                  <a:srgbClr val="000000"/>
                </a:solidFill>
                <a:latin typeface="Consolas"/>
              </a:rPr>
              <a:t> </a:t>
            </a:r>
            <a:r>
              <a:rPr lang="en-GB" sz="1500" dirty="0">
                <a:solidFill>
                  <a:srgbClr val="020002"/>
                </a:solidFill>
                <a:latin typeface="Consolas"/>
              </a:rPr>
              <a:t>_position</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20002"/>
                </a:solidFill>
                <a:latin typeface="Consolas"/>
              </a:rPr>
              <a:t>Shape</a:t>
            </a:r>
            <a:r>
              <a:rPr lang="en-GB" sz="1500" dirty="0">
                <a:solidFill>
                  <a:srgbClr val="000000"/>
                </a:solidFill>
                <a:latin typeface="Consolas"/>
              </a:rPr>
              <a:t>(</a:t>
            </a:r>
            <a:r>
              <a:rPr lang="en-GB" sz="1500" dirty="0" err="1">
                <a:solidFill>
                  <a:srgbClr val="2B91AF"/>
                </a:solidFill>
                <a:latin typeface="Consolas"/>
              </a:rPr>
              <a:t>Color</a:t>
            </a:r>
            <a:r>
              <a:rPr lang="en-GB" sz="1500" dirty="0">
                <a:solidFill>
                  <a:srgbClr val="000000"/>
                </a:solidFill>
                <a:latin typeface="Consolas"/>
              </a:rPr>
              <a:t> </a:t>
            </a:r>
            <a:r>
              <a:rPr lang="en-GB" sz="1500" dirty="0" err="1">
                <a:solidFill>
                  <a:srgbClr val="020002"/>
                </a:solidFill>
                <a:latin typeface="Consolas"/>
              </a:rPr>
              <a:t>color</a:t>
            </a:r>
            <a:r>
              <a:rPr lang="en-GB" sz="1500" dirty="0">
                <a:solidFill>
                  <a:srgbClr val="000000"/>
                </a:solidFill>
                <a:latin typeface="Consolas"/>
              </a:rPr>
              <a:t>, </a:t>
            </a:r>
            <a:r>
              <a:rPr lang="en-GB" sz="1500" dirty="0">
                <a:solidFill>
                  <a:srgbClr val="2B91AF"/>
                </a:solidFill>
                <a:latin typeface="Consolas"/>
              </a:rPr>
              <a:t>Point</a:t>
            </a:r>
            <a:r>
              <a:rPr lang="en-GB" sz="1500" dirty="0">
                <a:solidFill>
                  <a:srgbClr val="000000"/>
                </a:solidFill>
                <a:latin typeface="Consolas"/>
              </a:rPr>
              <a:t> </a:t>
            </a:r>
            <a:r>
              <a:rPr lang="en-GB" sz="1500" dirty="0" err="1">
                <a:solidFill>
                  <a:srgbClr val="020002"/>
                </a:solidFill>
                <a:latin typeface="Consolas"/>
              </a:rPr>
              <a:t>pos</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color</a:t>
            </a:r>
            <a:r>
              <a:rPr lang="en-GB" sz="1500" dirty="0">
                <a:solidFill>
                  <a:srgbClr val="000000"/>
                </a:solidFill>
                <a:latin typeface="Consolas"/>
              </a:rPr>
              <a:t> = </a:t>
            </a:r>
            <a:r>
              <a:rPr lang="en-GB" sz="1500" dirty="0" err="1">
                <a:solidFill>
                  <a:srgbClr val="020002"/>
                </a:solidFill>
                <a:latin typeface="Consolas"/>
              </a:rPr>
              <a:t>color</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_position</a:t>
            </a:r>
            <a:r>
              <a:rPr lang="en-GB" sz="1500" dirty="0">
                <a:solidFill>
                  <a:srgbClr val="000000"/>
                </a:solidFill>
                <a:latin typeface="Consolas"/>
              </a:rPr>
              <a:t> = </a:t>
            </a:r>
            <a:r>
              <a:rPr lang="en-GB" sz="1500" dirty="0" err="1">
                <a:solidFill>
                  <a:srgbClr val="020002"/>
                </a:solidFill>
                <a:latin typeface="Consolas"/>
              </a:rPr>
              <a:t>pos</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Rectangle</a:t>
            </a:r>
            <a:r>
              <a:rPr lang="en-GB" sz="1500" dirty="0">
                <a:solidFill>
                  <a:srgbClr val="000000"/>
                </a:solidFill>
                <a:latin typeface="Consolas"/>
              </a:rPr>
              <a:t> : </a:t>
            </a:r>
            <a:r>
              <a:rPr lang="en-GB" sz="1500" b="1" dirty="0">
                <a:solidFill>
                  <a:srgbClr val="0000FF"/>
                </a:solidFill>
                <a:latin typeface="Consolas"/>
              </a:rPr>
              <a:t>Shape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 </a:t>
            </a:r>
            <a:r>
              <a:rPr lang="en-GB" sz="1500" dirty="0">
                <a:solidFill>
                  <a:srgbClr val="020002"/>
                </a:solidFill>
                <a:latin typeface="Consolas"/>
              </a:rPr>
              <a:t>_width</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 </a:t>
            </a:r>
            <a:r>
              <a:rPr lang="en-GB" sz="1500" dirty="0">
                <a:solidFill>
                  <a:srgbClr val="020002"/>
                </a:solidFill>
                <a:latin typeface="Consolas"/>
              </a:rPr>
              <a:t>_height</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20002"/>
                </a:solidFill>
                <a:latin typeface="Consolas"/>
              </a:rPr>
              <a:t>Rectangle</a:t>
            </a:r>
            <a:r>
              <a:rPr lang="en-GB" sz="1500" dirty="0">
                <a:solidFill>
                  <a:srgbClr val="000000"/>
                </a:solidFill>
                <a:latin typeface="Consolas"/>
              </a:rPr>
              <a:t>(</a:t>
            </a:r>
            <a:r>
              <a:rPr lang="en-GB" sz="1500" dirty="0" err="1">
                <a:solidFill>
                  <a:srgbClr val="2B91AF"/>
                </a:solidFill>
                <a:latin typeface="Consolas"/>
              </a:rPr>
              <a:t>Color</a:t>
            </a:r>
            <a:r>
              <a:rPr lang="en-GB" sz="1500" dirty="0">
                <a:solidFill>
                  <a:srgbClr val="000000"/>
                </a:solidFill>
                <a:latin typeface="Consolas"/>
              </a:rPr>
              <a:t> </a:t>
            </a:r>
            <a:r>
              <a:rPr lang="en-GB" sz="1500" dirty="0" err="1">
                <a:solidFill>
                  <a:srgbClr val="020002"/>
                </a:solidFill>
                <a:latin typeface="Consolas"/>
              </a:rPr>
              <a:t>color</a:t>
            </a:r>
            <a:r>
              <a:rPr lang="en-GB" sz="1500" dirty="0">
                <a:solidFill>
                  <a:srgbClr val="000000"/>
                </a:solidFill>
                <a:latin typeface="Consolas"/>
              </a:rPr>
              <a:t>, </a:t>
            </a:r>
            <a:r>
              <a:rPr lang="en-GB" sz="1500" dirty="0">
                <a:solidFill>
                  <a:srgbClr val="2B91AF"/>
                </a:solidFill>
                <a:latin typeface="Consolas"/>
              </a:rPr>
              <a:t>Point</a:t>
            </a:r>
            <a:r>
              <a:rPr lang="en-GB" sz="1500" dirty="0">
                <a:solidFill>
                  <a:srgbClr val="000000"/>
                </a:solidFill>
                <a:latin typeface="Consolas"/>
              </a:rPr>
              <a:t> </a:t>
            </a:r>
            <a:r>
              <a:rPr lang="en-GB" sz="1500" dirty="0" err="1">
                <a:solidFill>
                  <a:srgbClr val="020002"/>
                </a:solidFill>
                <a:latin typeface="Consolas"/>
              </a:rPr>
              <a:t>pos</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 </a:t>
            </a:r>
            <a:r>
              <a:rPr lang="en-GB" sz="1500" dirty="0">
                <a:solidFill>
                  <a:srgbClr val="020002"/>
                </a:solidFill>
                <a:latin typeface="Consolas"/>
              </a:rPr>
              <a:t>width</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 </a:t>
            </a:r>
            <a:r>
              <a:rPr lang="en-GB" sz="1500" dirty="0">
                <a:solidFill>
                  <a:srgbClr val="020002"/>
                </a:solidFill>
                <a:latin typeface="Consolas"/>
              </a:rPr>
              <a:t>height</a:t>
            </a:r>
            <a:r>
              <a:rPr lang="en-GB" sz="1500" dirty="0">
                <a:solidFill>
                  <a:srgbClr val="000000"/>
                </a:solidFill>
                <a:latin typeface="Consolas"/>
              </a:rPr>
              <a:t>)</a:t>
            </a:r>
          </a:p>
          <a:p>
            <a:r>
              <a:rPr lang="en-GB" sz="1500" dirty="0">
                <a:solidFill>
                  <a:srgbClr val="000000"/>
                </a:solidFill>
                <a:latin typeface="Consolas"/>
              </a:rPr>
              <a:t>      : </a:t>
            </a:r>
            <a:r>
              <a:rPr lang="en-GB" sz="1500" b="1" dirty="0">
                <a:solidFill>
                  <a:srgbClr val="FF0000"/>
                </a:solidFill>
                <a:latin typeface="Consolas"/>
              </a:rPr>
              <a:t>base</a:t>
            </a:r>
            <a:r>
              <a:rPr lang="en-GB" sz="1500" dirty="0">
                <a:solidFill>
                  <a:srgbClr val="000000"/>
                </a:solidFill>
                <a:latin typeface="Consolas"/>
              </a:rPr>
              <a:t>(</a:t>
            </a:r>
            <a:r>
              <a:rPr lang="en-GB" sz="1500" dirty="0" err="1">
                <a:solidFill>
                  <a:srgbClr val="020002"/>
                </a:solidFill>
                <a:latin typeface="Consolas"/>
              </a:rPr>
              <a:t>color</a:t>
            </a:r>
            <a:r>
              <a:rPr lang="en-GB" sz="1500" dirty="0">
                <a:solidFill>
                  <a:srgbClr val="000000"/>
                </a:solidFill>
                <a:latin typeface="Consolas"/>
              </a:rPr>
              <a:t>, </a:t>
            </a:r>
            <a:r>
              <a:rPr lang="en-GB" sz="1500" dirty="0" err="1">
                <a:solidFill>
                  <a:srgbClr val="020002"/>
                </a:solidFill>
                <a:latin typeface="Consolas"/>
              </a:rPr>
              <a:t>pos</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_width</a:t>
            </a:r>
            <a:r>
              <a:rPr lang="en-GB" sz="1500" dirty="0">
                <a:solidFill>
                  <a:srgbClr val="000000"/>
                </a:solidFill>
                <a:latin typeface="Consolas"/>
              </a:rPr>
              <a:t> = </a:t>
            </a:r>
            <a:r>
              <a:rPr lang="en-GB" sz="1500" dirty="0">
                <a:solidFill>
                  <a:srgbClr val="020002"/>
                </a:solidFill>
                <a:latin typeface="Consolas"/>
              </a:rPr>
              <a:t>width</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_height</a:t>
            </a:r>
            <a:r>
              <a:rPr lang="en-GB" sz="1500" dirty="0">
                <a:solidFill>
                  <a:srgbClr val="000000"/>
                </a:solidFill>
                <a:latin typeface="Consolas"/>
              </a:rPr>
              <a:t> = </a:t>
            </a:r>
            <a:r>
              <a:rPr lang="en-GB" sz="1500" dirty="0">
                <a:solidFill>
                  <a:srgbClr val="020002"/>
                </a:solidFill>
                <a:latin typeface="Consolas"/>
              </a:rPr>
              <a:t>height</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20002"/>
                </a:solidFill>
                <a:latin typeface="Consolas"/>
              </a:rPr>
              <a:t>Rectangle</a:t>
            </a:r>
            <a:r>
              <a:rPr lang="en-GB" sz="1500" dirty="0">
                <a:solidFill>
                  <a:srgbClr val="000000"/>
                </a:solidFill>
                <a:latin typeface="Consolas"/>
              </a:rPr>
              <a:t>(</a:t>
            </a:r>
            <a:r>
              <a:rPr lang="en-GB" sz="1500" dirty="0">
                <a:solidFill>
                  <a:srgbClr val="2B91AF"/>
                </a:solidFill>
                <a:latin typeface="Consolas"/>
              </a:rPr>
              <a:t>Point</a:t>
            </a:r>
            <a:r>
              <a:rPr lang="en-GB" sz="1500" dirty="0">
                <a:solidFill>
                  <a:srgbClr val="000000"/>
                </a:solidFill>
                <a:latin typeface="Consolas"/>
              </a:rPr>
              <a:t> </a:t>
            </a:r>
            <a:r>
              <a:rPr lang="en-GB" sz="1500" dirty="0" err="1">
                <a:solidFill>
                  <a:srgbClr val="020002"/>
                </a:solidFill>
                <a:latin typeface="Consolas"/>
              </a:rPr>
              <a:t>pos</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 </a:t>
            </a:r>
            <a:r>
              <a:rPr lang="en-GB" sz="1500" dirty="0">
                <a:solidFill>
                  <a:srgbClr val="020002"/>
                </a:solidFill>
                <a:latin typeface="Consolas"/>
              </a:rPr>
              <a:t>width</a:t>
            </a:r>
            <a:r>
              <a:rPr lang="en-GB" sz="1500" dirty="0">
                <a:solidFill>
                  <a:srgbClr val="000000"/>
                </a:solidFill>
                <a:latin typeface="Consolas"/>
              </a:rPr>
              <a:t>, </a:t>
            </a:r>
            <a:r>
              <a:rPr lang="en-GB" sz="1500" dirty="0">
                <a:solidFill>
                  <a:srgbClr val="0000FF"/>
                </a:solidFill>
                <a:latin typeface="Consolas"/>
              </a:rPr>
              <a:t>double</a:t>
            </a:r>
            <a:r>
              <a:rPr lang="en-GB" sz="1500" dirty="0">
                <a:solidFill>
                  <a:srgbClr val="000000"/>
                </a:solidFill>
                <a:latin typeface="Consolas"/>
              </a:rPr>
              <a:t> </a:t>
            </a:r>
            <a:r>
              <a:rPr lang="en-GB" sz="1500" dirty="0">
                <a:solidFill>
                  <a:srgbClr val="020002"/>
                </a:solidFill>
                <a:latin typeface="Consolas"/>
              </a:rPr>
              <a:t>height</a:t>
            </a:r>
            <a:r>
              <a:rPr lang="en-GB" sz="1500" dirty="0">
                <a:solidFill>
                  <a:srgbClr val="000000"/>
                </a:solidFill>
                <a:latin typeface="Consolas"/>
              </a:rPr>
              <a:t>)</a:t>
            </a:r>
          </a:p>
          <a:p>
            <a:r>
              <a:rPr lang="en-GB" sz="1500" dirty="0">
                <a:solidFill>
                  <a:srgbClr val="000000"/>
                </a:solidFill>
                <a:latin typeface="Consolas"/>
              </a:rPr>
              <a:t>      : </a:t>
            </a:r>
            <a:r>
              <a:rPr lang="en-GB" sz="1500" dirty="0">
                <a:solidFill>
                  <a:srgbClr val="0000FF"/>
                </a:solidFill>
                <a:latin typeface="Consolas"/>
              </a:rPr>
              <a:t>this</a:t>
            </a:r>
            <a:r>
              <a:rPr lang="en-GB" sz="1500" dirty="0">
                <a:solidFill>
                  <a:srgbClr val="000000"/>
                </a:solidFill>
                <a:latin typeface="Consolas"/>
              </a:rPr>
              <a:t>(</a:t>
            </a:r>
            <a:r>
              <a:rPr lang="en-GB" sz="1500" dirty="0" err="1">
                <a:solidFill>
                  <a:srgbClr val="2B91AF"/>
                </a:solidFill>
                <a:latin typeface="Consolas"/>
              </a:rPr>
              <a:t>Color</a:t>
            </a:r>
            <a:r>
              <a:rPr lang="en-GB" sz="1500" dirty="0" err="1">
                <a:solidFill>
                  <a:srgbClr val="000000"/>
                </a:solidFill>
                <a:latin typeface="Consolas"/>
              </a:rPr>
              <a:t>.</a:t>
            </a:r>
            <a:r>
              <a:rPr lang="en-GB" sz="1500" dirty="0" err="1">
                <a:solidFill>
                  <a:srgbClr val="020002"/>
                </a:solidFill>
                <a:latin typeface="Consolas"/>
              </a:rPr>
              <a:t>Black</a:t>
            </a:r>
            <a:r>
              <a:rPr lang="en-GB" sz="1500" dirty="0">
                <a:solidFill>
                  <a:srgbClr val="000000"/>
                </a:solidFill>
                <a:latin typeface="Consolas"/>
              </a:rPr>
              <a:t>, </a:t>
            </a:r>
            <a:r>
              <a:rPr lang="en-GB" sz="1500" dirty="0" err="1">
                <a:solidFill>
                  <a:srgbClr val="020002"/>
                </a:solidFill>
                <a:latin typeface="Consolas"/>
              </a:rPr>
              <a:t>pos</a:t>
            </a:r>
            <a:r>
              <a:rPr lang="en-GB" sz="1500" dirty="0">
                <a:solidFill>
                  <a:srgbClr val="000000"/>
                </a:solidFill>
                <a:latin typeface="Consolas"/>
              </a:rPr>
              <a:t>, </a:t>
            </a:r>
            <a:r>
              <a:rPr lang="en-GB" sz="1500" dirty="0">
                <a:solidFill>
                  <a:srgbClr val="020002"/>
                </a:solidFill>
                <a:latin typeface="Consolas"/>
              </a:rPr>
              <a:t>width</a:t>
            </a:r>
            <a:r>
              <a:rPr lang="en-GB" sz="1500" dirty="0">
                <a:solidFill>
                  <a:srgbClr val="000000"/>
                </a:solidFill>
                <a:latin typeface="Consolas"/>
              </a:rPr>
              <a:t>, </a:t>
            </a:r>
            <a:r>
              <a:rPr lang="en-GB" sz="1500" dirty="0">
                <a:solidFill>
                  <a:srgbClr val="020002"/>
                </a:solidFill>
                <a:latin typeface="Consolas"/>
              </a:rPr>
              <a:t>height</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a:t>
            </a:r>
          </a:p>
        </p:txBody>
      </p:sp>
      <p:sp>
        <p:nvSpPr>
          <p:cNvPr id="8" name="Folded Corner 7"/>
          <p:cNvSpPr/>
          <p:nvPr/>
        </p:nvSpPr>
        <p:spPr bwMode="auto">
          <a:xfrm>
            <a:off x="5942574" y="5206968"/>
            <a:ext cx="2183193" cy="980506"/>
          </a:xfrm>
          <a:prstGeom prst="foldedCorner">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Call base constructor</a:t>
            </a:r>
            <a:endParaRPr lang="en-GB" dirty="0">
              <a:solidFill>
                <a:srgbClr val="FFFFFF"/>
              </a:solidFill>
              <a:effectLst>
                <a:outerShdw blurRad="38100" dist="38100" dir="2700000" algn="tl">
                  <a:srgbClr val="000000">
                    <a:alpha val="43137"/>
                  </a:srgbClr>
                </a:outerShdw>
              </a:effectLst>
              <a:latin typeface="Segoe" pitchFamily="34" charset="0"/>
            </a:endParaRPr>
          </a:p>
        </p:txBody>
      </p:sp>
      <p:cxnSp>
        <p:nvCxnSpPr>
          <p:cNvPr id="10" name="Straight Connector 9"/>
          <p:cNvCxnSpPr>
            <a:stCxn id="8" idx="1"/>
          </p:cNvCxnSpPr>
          <p:nvPr/>
        </p:nvCxnSpPr>
        <p:spPr>
          <a:xfrm flipH="1" flipV="1">
            <a:off x="4324909" y="5336879"/>
            <a:ext cx="1617665" cy="3603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lded Corner 12"/>
          <p:cNvSpPr/>
          <p:nvPr/>
        </p:nvSpPr>
        <p:spPr bwMode="auto">
          <a:xfrm>
            <a:off x="4783186" y="7108951"/>
            <a:ext cx="2183193" cy="1039616"/>
          </a:xfrm>
          <a:prstGeom prst="foldedCorner">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Chaining constructors</a:t>
            </a:r>
            <a:endParaRPr lang="en-GB" dirty="0">
              <a:solidFill>
                <a:srgbClr val="FFFFFF"/>
              </a:solidFill>
              <a:effectLst>
                <a:outerShdw blurRad="38100" dist="38100" dir="2700000" algn="tl">
                  <a:srgbClr val="000000">
                    <a:alpha val="43137"/>
                  </a:srgbClr>
                </a:outerShdw>
              </a:effectLst>
              <a:latin typeface="Segoe" pitchFamily="34" charset="0"/>
            </a:endParaRPr>
          </a:p>
        </p:txBody>
      </p:sp>
      <p:cxnSp>
        <p:nvCxnSpPr>
          <p:cNvPr id="14" name="Straight Connector 13"/>
          <p:cNvCxnSpPr>
            <a:stCxn id="13" idx="1"/>
          </p:cNvCxnSpPr>
          <p:nvPr/>
        </p:nvCxnSpPr>
        <p:spPr>
          <a:xfrm flipH="1" flipV="1">
            <a:off x="2538672" y="6849047"/>
            <a:ext cx="2244514" cy="779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olded Corner 16"/>
          <p:cNvSpPr/>
          <p:nvPr/>
        </p:nvSpPr>
        <p:spPr bwMode="auto">
          <a:xfrm>
            <a:off x="6408876" y="2123523"/>
            <a:ext cx="2381665" cy="1323147"/>
          </a:xfrm>
          <a:prstGeom prst="foldedCorner">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t" anchorCtr="0" compatLnSpc="1">
            <a:prstTxWarp prst="textNoShape">
              <a:avLst/>
            </a:prstTxWarp>
          </a:bodyPr>
          <a:lstStyle/>
          <a:p>
            <a:pPr algn="ctr" defTabSz="1177908"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No default constructor for Shape</a:t>
            </a:r>
            <a:endParaRPr lang="en-GB" dirty="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51719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126</a:t>
            </a:fld>
            <a:endParaRPr lang="en-GB"/>
          </a:p>
        </p:txBody>
      </p:sp>
      <p:sp>
        <p:nvSpPr>
          <p:cNvPr id="3" name="Text Placeholder 2"/>
          <p:cNvSpPr>
            <a:spLocks noGrp="1"/>
          </p:cNvSpPr>
          <p:nvPr>
            <p:ph sz="quarter" idx="1"/>
          </p:nvPr>
        </p:nvSpPr>
        <p:spPr/>
        <p:txBody>
          <a:bodyPr/>
          <a:lstStyle/>
          <a:p>
            <a:r>
              <a:rPr lang="en-US" dirty="0"/>
              <a:t>A derived can be treated as a base type</a:t>
            </a:r>
          </a:p>
          <a:p>
            <a:pPr lvl="1"/>
            <a:r>
              <a:rPr lang="en-US" dirty="0"/>
              <a:t>Reference only “sees” part of the object</a:t>
            </a:r>
          </a:p>
          <a:p>
            <a:r>
              <a:rPr lang="en-US" dirty="0"/>
              <a:t>Called an “up cast”</a:t>
            </a:r>
          </a:p>
          <a:p>
            <a:pPr lvl="1"/>
            <a:r>
              <a:rPr lang="en-US" dirty="0"/>
              <a:t>Implicit and always works</a:t>
            </a:r>
          </a:p>
          <a:p>
            <a:r>
              <a:rPr lang="en-US" dirty="0"/>
              <a:t>Useful in many situations</a:t>
            </a:r>
          </a:p>
          <a:p>
            <a:pPr lvl="1"/>
            <a:r>
              <a:rPr lang="en-US" dirty="0"/>
              <a:t>Passing an object of a derived type to a method accepting a base type</a:t>
            </a:r>
            <a:endParaRPr lang="en-GB" dirty="0"/>
          </a:p>
        </p:txBody>
      </p:sp>
    </p:spTree>
    <p:extLst>
      <p:ext uri="{BB962C8B-B14F-4D97-AF65-F5344CB8AC3E}">
        <p14:creationId xmlns:p14="http://schemas.microsoft.com/office/powerpoint/2010/main" val="201608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t>Quick Exercise</a:t>
            </a:r>
          </a:p>
        </p:txBody>
      </p:sp>
      <p:sp>
        <p:nvSpPr>
          <p:cNvPr id="3" name="Slide Number Placeholder 2"/>
          <p:cNvSpPr>
            <a:spLocks noGrp="1"/>
          </p:cNvSpPr>
          <p:nvPr>
            <p:ph type="sldNum" sz="quarter" idx="12"/>
          </p:nvPr>
        </p:nvSpPr>
        <p:spPr/>
        <p:txBody>
          <a:bodyPr/>
          <a:lstStyle/>
          <a:p>
            <a:fld id="{BAEF35E1-E8B4-4707-9B15-F4E1B030959E}" type="slidenum">
              <a:rPr lang="en-US" smtClean="0"/>
              <a:t>127</a:t>
            </a:fld>
            <a:endParaRPr lang="en-US"/>
          </a:p>
        </p:txBody>
      </p:sp>
      <p:sp>
        <p:nvSpPr>
          <p:cNvPr id="17411" name="Rectangle 3"/>
          <p:cNvSpPr>
            <a:spLocks noGrp="1" noChangeArrowheads="1"/>
          </p:cNvSpPr>
          <p:nvPr>
            <p:ph sz="quarter" idx="1"/>
          </p:nvPr>
        </p:nvSpPr>
        <p:spPr>
          <a:xfrm>
            <a:off x="525066" y="1400175"/>
            <a:ext cx="11761470" cy="6800850"/>
          </a:xfrm>
        </p:spPr>
        <p:txBody>
          <a:bodyPr>
            <a:normAutofit/>
          </a:bodyPr>
          <a:lstStyle/>
          <a:p>
            <a:r>
              <a:rPr lang="en-GB" sz="3600" dirty="0"/>
              <a:t>Examine the code below</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sz="3600" dirty="0"/>
          </a:p>
          <a:p>
            <a:pPr lvl="1"/>
            <a:r>
              <a:rPr lang="en-GB" dirty="0"/>
              <a:t>Which method </a:t>
            </a:r>
            <a:r>
              <a:rPr lang="en-GB" i="1" dirty="0"/>
              <a:t>would you like to be invoked</a:t>
            </a:r>
            <a:r>
              <a:rPr lang="en-GB" dirty="0"/>
              <a:t>?</a:t>
            </a:r>
          </a:p>
          <a:p>
            <a:pPr lvl="1"/>
            <a:r>
              <a:rPr lang="en-GB" dirty="0"/>
              <a:t>But which method </a:t>
            </a:r>
            <a:r>
              <a:rPr lang="en-GB" i="1" dirty="0"/>
              <a:t>is invoked</a:t>
            </a:r>
            <a:r>
              <a:rPr lang="en-GB" dirty="0"/>
              <a:t>?</a:t>
            </a:r>
          </a:p>
        </p:txBody>
      </p:sp>
      <p:sp>
        <p:nvSpPr>
          <p:cNvPr id="17412" name="Rectangle 4"/>
          <p:cNvSpPr>
            <a:spLocks noChangeArrowheads="1"/>
          </p:cNvSpPr>
          <p:nvPr/>
        </p:nvSpPr>
        <p:spPr bwMode="auto">
          <a:xfrm>
            <a:off x="630079" y="2196110"/>
            <a:ext cx="3824228" cy="1737717"/>
          </a:xfrm>
          <a:prstGeom prst="rect">
            <a:avLst/>
          </a:prstGeom>
          <a:solidFill>
            <a:srgbClr val="FFFFFF"/>
          </a:solidFill>
          <a:ln w="12700">
            <a:solidFill>
              <a:schemeClr val="tx1"/>
            </a:solidFill>
            <a:miter lim="800000"/>
            <a:headEnd/>
            <a:tailEnd/>
          </a:ln>
          <a:effectLst>
            <a:outerShdw dist="53882" dir="2700000" algn="ctr" rotWithShape="0">
              <a:schemeClr val="bg2"/>
            </a:outerShdw>
          </a:effectLst>
        </p:spPr>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C8"/>
                </a:solidFill>
                <a:latin typeface="Consolas" pitchFamily="49" charset="0"/>
                <a:cs typeface="Consolas" pitchFamily="49" charset="0"/>
              </a:rPr>
              <a:t>public class</a:t>
            </a:r>
            <a:r>
              <a:rPr lang="en-GB" sz="2100">
                <a:solidFill>
                  <a:srgbClr val="000000"/>
                </a:solidFill>
                <a:latin typeface="Consolas" pitchFamily="49" charset="0"/>
                <a:cs typeface="Consolas" pitchFamily="49" charset="0"/>
              </a:rPr>
              <a:t>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public int</a:t>
            </a:r>
            <a:r>
              <a:rPr lang="en-GB" sz="2100">
                <a:solidFill>
                  <a:srgbClr val="000000"/>
                </a:solidFill>
                <a:latin typeface="Consolas" pitchFamily="49" charset="0"/>
                <a:cs typeface="Consolas" pitchFamily="49" charset="0"/>
              </a:rPr>
              <a:t> Area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get</a:t>
            </a:r>
            <a:r>
              <a:rPr lang="en-GB" sz="2100">
                <a:solidFill>
                  <a:srgbClr val="000000"/>
                </a:solidFill>
                <a:latin typeface="Consolas" pitchFamily="49" charset="0"/>
                <a:cs typeface="Consolas" pitchFamily="49" charset="0"/>
              </a:rPr>
              <a:t> { …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FF"/>
              </a:solidFill>
              <a:latin typeface="Consolas" pitchFamily="49" charset="0"/>
              <a:cs typeface="Consolas" pitchFamily="49" charset="0"/>
            </a:endParaRPr>
          </a:p>
        </p:txBody>
      </p:sp>
      <p:sp>
        <p:nvSpPr>
          <p:cNvPr id="17413" name="Rectangle 5"/>
          <p:cNvSpPr>
            <a:spLocks noChangeArrowheads="1"/>
          </p:cNvSpPr>
          <p:nvPr/>
        </p:nvSpPr>
        <p:spPr bwMode="auto">
          <a:xfrm>
            <a:off x="3253220" y="3212904"/>
            <a:ext cx="5066884" cy="1737717"/>
          </a:xfrm>
          <a:prstGeom prst="rect">
            <a:avLst/>
          </a:prstGeom>
          <a:solidFill>
            <a:srgbClr val="FFFFFF"/>
          </a:solidFill>
          <a:ln w="12700">
            <a:solidFill>
              <a:schemeClr val="tx1"/>
            </a:solidFill>
            <a:miter lim="800000"/>
            <a:headEnd/>
            <a:tailEnd/>
          </a:ln>
          <a:effectLst>
            <a:outerShdw dist="53882" dir="2700000" algn="ctr" rotWithShape="0">
              <a:schemeClr val="bg2"/>
            </a:outerShdw>
          </a:effectLst>
        </p:spPr>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C8"/>
                </a:solidFill>
                <a:latin typeface="Consolas" pitchFamily="49" charset="0"/>
                <a:cs typeface="Consolas" pitchFamily="49" charset="0"/>
              </a:rPr>
              <a:t>public class</a:t>
            </a:r>
            <a:r>
              <a:rPr lang="en-GB" sz="2100">
                <a:solidFill>
                  <a:srgbClr val="000000"/>
                </a:solidFill>
                <a:latin typeface="Consolas" pitchFamily="49" charset="0"/>
                <a:cs typeface="Consolas" pitchFamily="49" charset="0"/>
              </a:rPr>
              <a:t> Ellipse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public int</a:t>
            </a:r>
            <a:r>
              <a:rPr lang="en-GB" sz="2100">
                <a:solidFill>
                  <a:srgbClr val="0000FF"/>
                </a:solidFill>
                <a:latin typeface="Consolas" pitchFamily="49" charset="0"/>
                <a:cs typeface="Consolas" pitchFamily="49" charset="0"/>
              </a:rPr>
              <a:t> </a:t>
            </a:r>
            <a:r>
              <a:rPr lang="en-GB" sz="2100">
                <a:solidFill>
                  <a:srgbClr val="000000"/>
                </a:solidFill>
                <a:latin typeface="Consolas" pitchFamily="49" charset="0"/>
                <a:cs typeface="Consolas" pitchFamily="49" charset="0"/>
              </a:rPr>
              <a:t>Area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get</a:t>
            </a:r>
            <a:r>
              <a:rPr lang="en-GB" sz="2100">
                <a:solidFill>
                  <a:srgbClr val="000000"/>
                </a:solidFill>
                <a:latin typeface="Consolas" pitchFamily="49" charset="0"/>
                <a:cs typeface="Consolas" pitchFamily="49" charset="0"/>
              </a:rPr>
              <a:t> { …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a:t>
            </a:r>
          </a:p>
        </p:txBody>
      </p:sp>
      <p:sp>
        <p:nvSpPr>
          <p:cNvPr id="17415" name="Rectangle 7"/>
          <p:cNvSpPr>
            <a:spLocks noChangeArrowheads="1"/>
          </p:cNvSpPr>
          <p:nvPr/>
        </p:nvSpPr>
        <p:spPr bwMode="auto">
          <a:xfrm>
            <a:off x="4620578" y="4590158"/>
            <a:ext cx="6486749" cy="1416844"/>
          </a:xfrm>
          <a:prstGeom prst="rect">
            <a:avLst/>
          </a:prstGeom>
          <a:solidFill>
            <a:srgbClr val="DFFFCD"/>
          </a:solidFill>
          <a:ln w="12700">
            <a:solidFill>
              <a:schemeClr val="tx1"/>
            </a:solidFill>
            <a:miter lim="800000"/>
            <a:headEnd/>
            <a:tailEnd/>
          </a:ln>
          <a:effectLst>
            <a:outerShdw dist="53882" dir="2700000" algn="ctr" rotWithShape="0">
              <a:schemeClr val="bg2"/>
            </a:outerShdw>
          </a:effectLst>
        </p:spPr>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Ellipse e = </a:t>
            </a:r>
            <a:r>
              <a:rPr lang="en-GB" sz="2100">
                <a:solidFill>
                  <a:srgbClr val="0000C8"/>
                </a:solidFill>
                <a:latin typeface="Consolas" pitchFamily="49" charset="0"/>
                <a:cs typeface="Consolas" pitchFamily="49" charset="0"/>
              </a:rPr>
              <a:t>new</a:t>
            </a:r>
            <a:r>
              <a:rPr lang="en-GB" sz="2100">
                <a:solidFill>
                  <a:srgbClr val="000000"/>
                </a:solidFill>
                <a:latin typeface="Consolas" pitchFamily="49" charset="0"/>
                <a:cs typeface="Consolas" pitchFamily="49" charset="0"/>
              </a:rPr>
              <a:t> Ellipse(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Shape s = e;</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Console.WriteLine(</a:t>
            </a:r>
            <a:r>
              <a:rPr lang="en-GB" sz="2100">
                <a:solidFill>
                  <a:srgbClr val="FA3200"/>
                </a:solidFill>
                <a:latin typeface="Consolas" pitchFamily="49" charset="0"/>
                <a:cs typeface="Consolas" pitchFamily="49" charset="0"/>
              </a:rPr>
              <a:t>s.Area</a:t>
            </a:r>
            <a:r>
              <a:rPr lang="en-GB" sz="2100">
                <a:solidFill>
                  <a:srgbClr val="000000"/>
                </a:solidFill>
                <a:latin typeface="Consolas" pitchFamily="49" charset="0"/>
                <a:cs typeface="Consolas" pitchFamily="49" charset="0"/>
              </a:rPr>
              <a:t>); </a:t>
            </a:r>
          </a:p>
        </p:txBody>
      </p:sp>
      <p:sp>
        <p:nvSpPr>
          <p:cNvPr id="830472" name="Rectangle 8"/>
          <p:cNvSpPr>
            <a:spLocks noChangeArrowheads="1"/>
          </p:cNvSpPr>
          <p:nvPr/>
        </p:nvSpPr>
        <p:spPr bwMode="auto">
          <a:xfrm>
            <a:off x="9810853" y="6800850"/>
            <a:ext cx="2520315" cy="484748"/>
          </a:xfrm>
          <a:prstGeom prst="rect">
            <a:avLst/>
          </a:prstGeom>
          <a:solidFill>
            <a:schemeClr val="accent4">
              <a:lumMod val="60000"/>
              <a:lumOff val="40000"/>
            </a:schemeClr>
          </a:solidFill>
          <a:ln w="9525">
            <a:solidFill>
              <a:schemeClr val="tx1"/>
            </a:solidFill>
            <a:miter lim="800000"/>
            <a:headEnd/>
            <a:tailEnd/>
          </a:ln>
          <a:effectLst/>
        </p:spPr>
        <p:txBody>
          <a:bodyPr wrap="square" lIns="117830" tIns="58915" rIns="117830" bIns="58915" anchor="ctr">
            <a:spAutoFit/>
          </a:bodyPr>
          <a:lstStyle/>
          <a:p>
            <a:pPr algn="ctr"/>
            <a:r>
              <a:rPr lang="en-GB"/>
              <a:t>Area (of Ellipse)</a:t>
            </a:r>
          </a:p>
        </p:txBody>
      </p:sp>
      <p:sp>
        <p:nvSpPr>
          <p:cNvPr id="830473" name="Rectangle 9"/>
          <p:cNvSpPr>
            <a:spLocks noChangeArrowheads="1"/>
          </p:cNvSpPr>
          <p:nvPr/>
        </p:nvSpPr>
        <p:spPr bwMode="auto">
          <a:xfrm>
            <a:off x="9810853" y="7411369"/>
            <a:ext cx="2529066" cy="472924"/>
          </a:xfrm>
          <a:prstGeom prst="rect">
            <a:avLst/>
          </a:prstGeom>
          <a:solidFill>
            <a:schemeClr val="accent4">
              <a:lumMod val="60000"/>
              <a:lumOff val="40000"/>
            </a:schemeClr>
          </a:solidFill>
          <a:ln w="9525">
            <a:solidFill>
              <a:schemeClr val="tx1"/>
            </a:solidFill>
            <a:miter lim="800000"/>
            <a:headEnd/>
            <a:tailEnd/>
          </a:ln>
          <a:effectLst/>
        </p:spPr>
        <p:txBody>
          <a:bodyPr lIns="117830" tIns="58915" rIns="117830" bIns="58915" anchor="ctr">
            <a:spAutoFit/>
          </a:bodyPr>
          <a:lstStyle/>
          <a:p>
            <a:pPr algn="ctr"/>
            <a:r>
              <a:rPr lang="en-GB" dirty="0"/>
              <a:t>Area (of </a:t>
            </a:r>
            <a:r>
              <a:rPr lang="en-GB" b="1" dirty="0">
                <a:solidFill>
                  <a:srgbClr val="C00000"/>
                </a:solidFill>
              </a:rPr>
              <a:t>Shape</a:t>
            </a:r>
            <a:r>
              <a:rPr lang="en-GB" dirty="0"/>
              <a:t>)</a:t>
            </a:r>
          </a:p>
        </p:txBody>
      </p:sp>
      <p:sp>
        <p:nvSpPr>
          <p:cNvPr id="17420" name="Line 14"/>
          <p:cNvSpPr>
            <a:spLocks noChangeShapeType="1"/>
          </p:cNvSpPr>
          <p:nvPr/>
        </p:nvSpPr>
        <p:spPr bwMode="auto">
          <a:xfrm flipV="1">
            <a:off x="7665959" y="5909281"/>
            <a:ext cx="514127" cy="4438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Tree>
    <p:extLst>
      <p:ext uri="{BB962C8B-B14F-4D97-AF65-F5344CB8AC3E}">
        <p14:creationId xmlns:p14="http://schemas.microsoft.com/office/powerpoint/2010/main" val="13687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0472"/>
                                        </p:tgtEl>
                                        <p:attrNameLst>
                                          <p:attrName>style.visibility</p:attrName>
                                        </p:attrNameLst>
                                      </p:cBhvr>
                                      <p:to>
                                        <p:strVal val="visible"/>
                                      </p:to>
                                    </p:set>
                                    <p:animEffect transition="in" filter="fade">
                                      <p:cBhvr>
                                        <p:cTn id="7" dur="500"/>
                                        <p:tgtEl>
                                          <p:spTgt spid="830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0473"/>
                                        </p:tgtEl>
                                        <p:attrNameLst>
                                          <p:attrName>style.visibility</p:attrName>
                                        </p:attrNameLst>
                                      </p:cBhvr>
                                      <p:to>
                                        <p:strVal val="visible"/>
                                      </p:to>
                                    </p:set>
                                    <p:animEffect transition="in" filter="fade">
                                      <p:cBhvr>
                                        <p:cTn id="12" dur="500"/>
                                        <p:tgtEl>
                                          <p:spTgt spid="830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72" grpId="0" animBg="1"/>
      <p:bldP spid="83047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5" name="Rectangle 3"/>
          <p:cNvSpPr>
            <a:spLocks noGrp="1" noChangeArrowheads="1"/>
          </p:cNvSpPr>
          <p:nvPr>
            <p:ph type="title"/>
          </p:nvPr>
        </p:nvSpPr>
        <p:spPr/>
        <p:txBody>
          <a:bodyPr/>
          <a:lstStyle/>
          <a:p>
            <a:r>
              <a:rPr lang="en-GB"/>
              <a:t>Polymorphism</a:t>
            </a:r>
          </a:p>
        </p:txBody>
      </p:sp>
      <p:sp>
        <p:nvSpPr>
          <p:cNvPr id="3" name="Slide Number Placeholder 2"/>
          <p:cNvSpPr>
            <a:spLocks noGrp="1"/>
          </p:cNvSpPr>
          <p:nvPr>
            <p:ph type="sldNum" sz="quarter" idx="12"/>
          </p:nvPr>
        </p:nvSpPr>
        <p:spPr/>
        <p:txBody>
          <a:bodyPr/>
          <a:lstStyle/>
          <a:p>
            <a:fld id="{BAEF35E1-E8B4-4707-9B15-F4E1B030959E}" type="slidenum">
              <a:rPr lang="en-US" smtClean="0"/>
              <a:t>128</a:t>
            </a:fld>
            <a:endParaRPr lang="en-US"/>
          </a:p>
        </p:txBody>
      </p:sp>
      <p:sp>
        <p:nvSpPr>
          <p:cNvPr id="832514" name="Rectangle 2"/>
          <p:cNvSpPr>
            <a:spLocks noGrp="1" noChangeArrowheads="1"/>
          </p:cNvSpPr>
          <p:nvPr>
            <p:ph sz="quarter" idx="1"/>
          </p:nvPr>
        </p:nvSpPr>
        <p:spPr>
          <a:xfrm>
            <a:off x="420053" y="1400176"/>
            <a:ext cx="11761470" cy="5400676"/>
          </a:xfrm>
        </p:spPr>
        <p:txBody>
          <a:bodyPr>
            <a:normAutofit fontScale="92500" lnSpcReduction="10000"/>
          </a:bodyPr>
          <a:lstStyle/>
          <a:p>
            <a:r>
              <a:rPr lang="en-GB" dirty="0"/>
              <a:t>The declared type of a reference and run-time type of the object it references can be different (but related)</a:t>
            </a:r>
          </a:p>
          <a:p>
            <a:pPr lvl="1">
              <a:buFontTx/>
              <a:buNone/>
            </a:pPr>
            <a:endParaRPr lang="en-GB" dirty="0"/>
          </a:p>
          <a:p>
            <a:pPr lvl="1">
              <a:buFontTx/>
              <a:buNone/>
            </a:pPr>
            <a:br>
              <a:rPr lang="en-GB" sz="3000" dirty="0"/>
            </a:br>
            <a:br>
              <a:rPr lang="en-GB" dirty="0"/>
            </a:br>
            <a:endParaRPr lang="en-GB" dirty="0"/>
          </a:p>
          <a:p>
            <a:r>
              <a:rPr lang="en-GB" dirty="0"/>
              <a:t>Property invoked can be determined at run-time</a:t>
            </a:r>
          </a:p>
          <a:p>
            <a:pPr lvl="1"/>
            <a:r>
              <a:rPr lang="en-GB" sz="4000" dirty="0"/>
              <a:t>But only if base method / property is declared </a:t>
            </a:r>
            <a:r>
              <a:rPr lang="en-GB" sz="4000" b="1" dirty="0">
                <a:solidFill>
                  <a:srgbClr val="FA3200"/>
                </a:solidFill>
                <a:latin typeface="Consolas" pitchFamily="49" charset="0"/>
                <a:cs typeface="Consolas" pitchFamily="49" charset="0"/>
              </a:rPr>
              <a:t>virtual</a:t>
            </a:r>
          </a:p>
          <a:p>
            <a:pPr lvl="1"/>
            <a:r>
              <a:rPr lang="en-GB" sz="4000" dirty="0"/>
              <a:t>And derived method / property is declared </a:t>
            </a:r>
            <a:r>
              <a:rPr lang="en-GB" sz="4000" b="1" dirty="0">
                <a:solidFill>
                  <a:srgbClr val="FA3200"/>
                </a:solidFill>
                <a:latin typeface="Consolas" pitchFamily="49" charset="0"/>
                <a:cs typeface="Consolas" pitchFamily="49" charset="0"/>
              </a:rPr>
              <a:t>override</a:t>
            </a:r>
          </a:p>
        </p:txBody>
      </p:sp>
      <p:sp>
        <p:nvSpPr>
          <p:cNvPr id="832516" name="Rectangle 4"/>
          <p:cNvSpPr>
            <a:spLocks noChangeArrowheads="1"/>
          </p:cNvSpPr>
          <p:nvPr/>
        </p:nvSpPr>
        <p:spPr bwMode="auto">
          <a:xfrm>
            <a:off x="763533" y="2300287"/>
            <a:ext cx="6482373" cy="1416844"/>
          </a:xfrm>
          <a:prstGeom prst="rect">
            <a:avLst/>
          </a:prstGeom>
          <a:solidFill>
            <a:srgbClr val="FFFFFF"/>
          </a:solidFill>
          <a:ln w="12700">
            <a:solidFill>
              <a:schemeClr val="tx1"/>
            </a:solidFill>
            <a:miter lim="800000"/>
            <a:headEnd/>
            <a:tailEnd/>
          </a:ln>
          <a:effectLst>
            <a:outerShdw dist="53882" dir="2700000" algn="ctr" rotWithShape="0">
              <a:schemeClr val="bg2"/>
            </a:outerShdw>
          </a:effectLst>
        </p:spPr>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Shape s = </a:t>
            </a:r>
            <a:r>
              <a:rPr lang="en-GB" sz="2100" dirty="0" err="1">
                <a:solidFill>
                  <a:srgbClr val="000000"/>
                </a:solidFill>
                <a:latin typeface="Consolas" pitchFamily="49" charset="0"/>
                <a:cs typeface="Consolas" pitchFamily="49" charset="0"/>
              </a:rPr>
              <a:t>GetShapeFromPoint</a:t>
            </a:r>
            <a:r>
              <a:rPr lang="en-GB" sz="2100" dirty="0">
                <a:solidFill>
                  <a:srgbClr val="000000"/>
                </a:solidFill>
                <a:latin typeface="Consolas" pitchFamily="49" charset="0"/>
                <a:cs typeface="Consolas" pitchFamily="49" charset="0"/>
              </a:rPr>
              <a:t>(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br>
              <a:rPr lang="en-GB" sz="2100" dirty="0">
                <a:solidFill>
                  <a:srgbClr val="000000"/>
                </a:solidFill>
                <a:latin typeface="Consolas" pitchFamily="49" charset="0"/>
                <a:cs typeface="Consolas" pitchFamily="49" charset="0"/>
              </a:rPr>
            </a:br>
            <a:r>
              <a:rPr lang="en-GB" sz="2100" dirty="0">
                <a:solidFill>
                  <a:srgbClr val="000000"/>
                </a:solidFill>
                <a:latin typeface="Consolas" pitchFamily="49" charset="0"/>
                <a:cs typeface="Consolas" pitchFamily="49" charset="0"/>
              </a:rPr>
              <a:t>…</a:t>
            </a:r>
            <a:endParaRPr lang="en-GB" sz="2100" dirty="0">
              <a:solidFill>
                <a:srgbClr val="008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err="1">
                <a:solidFill>
                  <a:srgbClr val="000000"/>
                </a:solidFill>
                <a:latin typeface="Consolas" pitchFamily="49" charset="0"/>
                <a:cs typeface="Consolas" pitchFamily="49" charset="0"/>
              </a:rPr>
              <a:t>Console.WriteLine</a:t>
            </a:r>
            <a:r>
              <a:rPr lang="en-GB" sz="2100" dirty="0">
                <a:solidFill>
                  <a:srgbClr val="000000"/>
                </a:solidFill>
                <a:latin typeface="Consolas" pitchFamily="49" charset="0"/>
                <a:cs typeface="Consolas" pitchFamily="49" charset="0"/>
              </a:rPr>
              <a:t>(</a:t>
            </a:r>
            <a:r>
              <a:rPr lang="en-GB" sz="2100" dirty="0" err="1">
                <a:solidFill>
                  <a:srgbClr val="000000"/>
                </a:solidFill>
                <a:latin typeface="Consolas" pitchFamily="49" charset="0"/>
                <a:cs typeface="Consolas" pitchFamily="49" charset="0"/>
              </a:rPr>
              <a:t>s.Area</a:t>
            </a:r>
            <a:r>
              <a:rPr lang="en-GB" sz="2100" dirty="0">
                <a:solidFill>
                  <a:srgbClr val="000000"/>
                </a:solidFill>
                <a:latin typeface="Consolas" pitchFamily="49" charset="0"/>
                <a:cs typeface="Consolas" pitchFamily="49" charset="0"/>
              </a:rPr>
              <a:t>); </a:t>
            </a:r>
          </a:p>
        </p:txBody>
      </p:sp>
      <p:grpSp>
        <p:nvGrpSpPr>
          <p:cNvPr id="832517" name="Group 5"/>
          <p:cNvGrpSpPr>
            <a:grpSpLocks/>
          </p:cNvGrpSpPr>
          <p:nvPr/>
        </p:nvGrpSpPr>
        <p:grpSpPr bwMode="auto">
          <a:xfrm>
            <a:off x="1890238" y="7500939"/>
            <a:ext cx="3931428" cy="545902"/>
            <a:chOff x="1301" y="3011"/>
            <a:chExt cx="1797" cy="262"/>
          </a:xfrm>
          <a:solidFill>
            <a:srgbClr val="00B050"/>
          </a:solidFill>
        </p:grpSpPr>
        <p:sp>
          <p:nvSpPr>
            <p:cNvPr id="832518" name="Rectangle 6"/>
            <p:cNvSpPr>
              <a:spLocks noChangeArrowheads="1"/>
            </p:cNvSpPr>
            <p:nvPr/>
          </p:nvSpPr>
          <p:spPr bwMode="auto">
            <a:xfrm>
              <a:off x="1301" y="3011"/>
              <a:ext cx="706" cy="26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spcBef>
                  <a:spcPct val="0"/>
                </a:spcBef>
              </a:pPr>
              <a:endParaRPr lang="en-US"/>
            </a:p>
          </p:txBody>
        </p:sp>
        <p:sp>
          <p:nvSpPr>
            <p:cNvPr id="832519" name="Rectangle 7"/>
            <p:cNvSpPr>
              <a:spLocks noChangeArrowheads="1"/>
            </p:cNvSpPr>
            <p:nvPr/>
          </p:nvSpPr>
          <p:spPr bwMode="auto">
            <a:xfrm>
              <a:off x="1587" y="3114"/>
              <a:ext cx="68" cy="5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32520" name="AutoShape 8"/>
            <p:cNvCxnSpPr>
              <a:cxnSpLocks noChangeShapeType="1"/>
              <a:stCxn id="832519" idx="3"/>
              <a:endCxn id="832521" idx="1"/>
            </p:cNvCxnSpPr>
            <p:nvPr/>
          </p:nvCxnSpPr>
          <p:spPr bwMode="auto">
            <a:xfrm>
              <a:off x="1655" y="3142"/>
              <a:ext cx="1375" cy="0"/>
            </a:xfrm>
            <a:prstGeom prst="straightConnector1">
              <a:avLst/>
            </a:prstGeom>
            <a:grpFill/>
            <a:ln w="28575">
              <a:solidFill>
                <a:schemeClr val="tx1"/>
              </a:solidFill>
              <a:round/>
              <a:headEnd type="oval"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2521" name="Rectangle 9"/>
            <p:cNvSpPr>
              <a:spLocks noChangeArrowheads="1"/>
            </p:cNvSpPr>
            <p:nvPr/>
          </p:nvSpPr>
          <p:spPr bwMode="auto">
            <a:xfrm>
              <a:off x="3030" y="3114"/>
              <a:ext cx="68" cy="5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2522" name="Text Box 10"/>
          <p:cNvSpPr txBox="1">
            <a:spLocks noChangeArrowheads="1"/>
          </p:cNvSpPr>
          <p:nvPr/>
        </p:nvSpPr>
        <p:spPr bwMode="auto">
          <a:xfrm>
            <a:off x="1406195" y="7533233"/>
            <a:ext cx="412328" cy="4847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pPr>
              <a:spcBef>
                <a:spcPct val="0"/>
              </a:spcBef>
            </a:pPr>
            <a:r>
              <a:rPr lang="en-GB">
                <a:latin typeface="Lucida Console" pitchFamily="49" charset="0"/>
              </a:rPr>
              <a:t>s</a:t>
            </a:r>
          </a:p>
        </p:txBody>
      </p:sp>
      <p:sp>
        <p:nvSpPr>
          <p:cNvPr id="832523" name="AutoShape 11"/>
          <p:cNvSpPr>
            <a:spLocks noChangeArrowheads="1"/>
          </p:cNvSpPr>
          <p:nvPr/>
        </p:nvSpPr>
        <p:spPr bwMode="auto">
          <a:xfrm>
            <a:off x="5672897" y="7575947"/>
            <a:ext cx="3288224" cy="939700"/>
          </a:xfrm>
          <a:prstGeom prst="cube">
            <a:avLst>
              <a:gd name="adj" fmla="val 14116"/>
            </a:avLst>
          </a:prstGeom>
          <a:solidFill>
            <a:schemeClr val="accent3">
              <a:lumMod val="75000"/>
            </a:schemeClr>
          </a:solidFill>
          <a:ln w="9525">
            <a:solidFill>
              <a:schemeClr val="tx1"/>
            </a:solidFill>
            <a:miter lim="800000"/>
            <a:headEnd/>
            <a:tailEnd/>
          </a:ln>
          <a:effectLst/>
          <a:extLst/>
        </p:spPr>
        <p:txBody>
          <a:bodyPr wrap="none" lIns="117830" tIns="58915" rIns="117830" bIns="58915"/>
          <a:lstStyle/>
          <a:p>
            <a:pPr>
              <a:spcBef>
                <a:spcPct val="0"/>
              </a:spcBef>
              <a:tabLst>
                <a:tab pos="1626294" algn="l"/>
              </a:tabLst>
            </a:pPr>
            <a:r>
              <a:rPr lang="en-GB" sz="2100">
                <a:solidFill>
                  <a:srgbClr val="FFFFFF"/>
                </a:solidFill>
                <a:latin typeface="Lucida Console" pitchFamily="49" charset="0"/>
              </a:rPr>
              <a:t>width:	20</a:t>
            </a:r>
            <a:br>
              <a:rPr lang="en-GB" sz="2100">
                <a:solidFill>
                  <a:srgbClr val="FFFFFF"/>
                </a:solidFill>
                <a:latin typeface="Lucida Console" pitchFamily="49" charset="0"/>
              </a:rPr>
            </a:br>
            <a:r>
              <a:rPr lang="en-GB" sz="2100">
                <a:solidFill>
                  <a:srgbClr val="FFFFFF"/>
                </a:solidFill>
                <a:latin typeface="Lucida Console" pitchFamily="49" charset="0"/>
              </a:rPr>
              <a:t>height: 	10</a:t>
            </a:r>
          </a:p>
          <a:p>
            <a:pPr>
              <a:spcBef>
                <a:spcPct val="0"/>
              </a:spcBef>
              <a:tabLst>
                <a:tab pos="1626294" algn="l"/>
              </a:tabLst>
            </a:pPr>
            <a:endParaRPr lang="en-GB" sz="2100">
              <a:solidFill>
                <a:srgbClr val="FFFFFF"/>
              </a:solidFill>
              <a:latin typeface="Lucida Console" pitchFamily="49" charset="0"/>
            </a:endParaRPr>
          </a:p>
        </p:txBody>
      </p:sp>
      <p:sp>
        <p:nvSpPr>
          <p:cNvPr id="832524" name="AutoShape 12"/>
          <p:cNvSpPr>
            <a:spLocks noChangeArrowheads="1"/>
          </p:cNvSpPr>
          <p:nvPr/>
        </p:nvSpPr>
        <p:spPr bwMode="auto">
          <a:xfrm>
            <a:off x="5672897" y="6777932"/>
            <a:ext cx="3288224" cy="939701"/>
          </a:xfrm>
          <a:prstGeom prst="cube">
            <a:avLst>
              <a:gd name="adj" fmla="val 1411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pPr>
            <a:r>
              <a:rPr lang="en-GB" sz="2100">
                <a:solidFill>
                  <a:srgbClr val="FFFFFF"/>
                </a:solidFill>
                <a:latin typeface="Lucida Console" pitchFamily="49" charset="0"/>
              </a:rPr>
              <a:t>position:	10, 10</a:t>
            </a:r>
            <a:br>
              <a:rPr lang="en-GB" sz="2100">
                <a:solidFill>
                  <a:srgbClr val="FFFFFF"/>
                </a:solidFill>
                <a:latin typeface="Lucida Console" pitchFamily="49" charset="0"/>
              </a:rPr>
            </a:br>
            <a:r>
              <a:rPr lang="en-GB" sz="2100">
                <a:solidFill>
                  <a:srgbClr val="FFFFFF"/>
                </a:solidFill>
                <a:latin typeface="Lucida Console" pitchFamily="49" charset="0"/>
              </a:rPr>
              <a:t>colour: 	Grey</a:t>
            </a:r>
          </a:p>
          <a:p>
            <a:pPr>
              <a:spcBef>
                <a:spcPct val="0"/>
              </a:spcBef>
              <a:tabLst>
                <a:tab pos="1626294" algn="l"/>
              </a:tabLst>
            </a:pPr>
            <a:endParaRPr lang="en-GB" sz="2100">
              <a:solidFill>
                <a:srgbClr val="FFFFFF"/>
              </a:solidFill>
              <a:latin typeface="Lucida Console" pitchFamily="49" charset="0"/>
            </a:endParaRPr>
          </a:p>
        </p:txBody>
      </p:sp>
      <p:sp>
        <p:nvSpPr>
          <p:cNvPr id="832525" name="AutoShape 13"/>
          <p:cNvSpPr>
            <a:spLocks/>
          </p:cNvSpPr>
          <p:nvPr/>
        </p:nvSpPr>
        <p:spPr bwMode="auto">
          <a:xfrm>
            <a:off x="7805976" y="6100763"/>
            <a:ext cx="2286223" cy="491728"/>
          </a:xfrm>
          <a:prstGeom prst="borderCallout2">
            <a:avLst>
              <a:gd name="adj1" fmla="val 30509"/>
              <a:gd name="adj2" fmla="val -493"/>
              <a:gd name="adj3" fmla="val 30509"/>
              <a:gd name="adj4" fmla="val -18278"/>
              <a:gd name="adj5" fmla="val 145338"/>
              <a:gd name="adj6" fmla="val -32537"/>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t>Ellipse object</a:t>
            </a:r>
          </a:p>
        </p:txBody>
      </p:sp>
      <p:sp>
        <p:nvSpPr>
          <p:cNvPr id="832526" name="Rectangle 14"/>
          <p:cNvSpPr>
            <a:spLocks noChangeArrowheads="1"/>
          </p:cNvSpPr>
          <p:nvPr/>
        </p:nvSpPr>
        <p:spPr bwMode="auto">
          <a:xfrm>
            <a:off x="7560945" y="2391965"/>
            <a:ext cx="4410551" cy="1214735"/>
          </a:xfrm>
          <a:prstGeom prst="rect">
            <a:avLst/>
          </a:prstGeom>
          <a:solidFill>
            <a:schemeClr val="accent1">
              <a:lumMod val="60000"/>
              <a:lumOff val="40000"/>
            </a:schemeClr>
          </a:solidFill>
          <a:ln w="9525">
            <a:solidFill>
              <a:schemeClr val="tx1"/>
            </a:solidFill>
            <a:miter lim="800000"/>
            <a:headEnd/>
            <a:tailEnd/>
          </a:ln>
          <a:effectLst/>
        </p:spPr>
        <p:txBody>
          <a:bodyPr wrap="square" lIns="117830" tIns="58915" rIns="117830" bIns="58915" anchor="ctr">
            <a:spAutoFit/>
          </a:bodyPr>
          <a:lstStyle/>
          <a:p>
            <a:pPr algn="ctr"/>
            <a:r>
              <a:rPr lang="en-GB"/>
              <a:t>Want the ‘Area’ property</a:t>
            </a:r>
            <a:br>
              <a:rPr lang="en-GB"/>
            </a:br>
            <a:r>
              <a:rPr lang="en-GB"/>
              <a:t> invoked to be determined</a:t>
            </a:r>
            <a:br>
              <a:rPr lang="en-GB"/>
            </a:br>
            <a:r>
              <a:rPr lang="en-GB"/>
              <a:t> based on type of object</a:t>
            </a:r>
          </a:p>
        </p:txBody>
      </p:sp>
    </p:spTree>
    <p:extLst>
      <p:ext uri="{BB962C8B-B14F-4D97-AF65-F5344CB8AC3E}">
        <p14:creationId xmlns:p14="http://schemas.microsoft.com/office/powerpoint/2010/main" val="378642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GB"/>
              <a:t>Polymorphism in action</a:t>
            </a:r>
          </a:p>
        </p:txBody>
      </p:sp>
      <p:sp>
        <p:nvSpPr>
          <p:cNvPr id="3" name="Slide Number Placeholder 2"/>
          <p:cNvSpPr>
            <a:spLocks noGrp="1"/>
          </p:cNvSpPr>
          <p:nvPr>
            <p:ph type="sldNum" sz="quarter" idx="12"/>
          </p:nvPr>
        </p:nvSpPr>
        <p:spPr/>
        <p:txBody>
          <a:bodyPr/>
          <a:lstStyle/>
          <a:p>
            <a:fld id="{BAEF35E1-E8B4-4707-9B15-F4E1B030959E}" type="slidenum">
              <a:rPr lang="en-US" smtClean="0"/>
              <a:t>129</a:t>
            </a:fld>
            <a:endParaRPr lang="en-US"/>
          </a:p>
        </p:txBody>
      </p:sp>
      <p:sp>
        <p:nvSpPr>
          <p:cNvPr id="834563" name="Rectangle 3"/>
          <p:cNvSpPr>
            <a:spLocks noGrp="1" noChangeArrowheads="1"/>
          </p:cNvSpPr>
          <p:nvPr>
            <p:ph sz="quarter" idx="1"/>
          </p:nvPr>
        </p:nvSpPr>
        <p:spPr>
          <a:xfrm>
            <a:off x="578700" y="1437712"/>
            <a:ext cx="11312907" cy="5763188"/>
          </a:xfrm>
        </p:spPr>
        <p:txBody>
          <a:bodyPr>
            <a:normAutofit lnSpcReduction="10000"/>
          </a:bodyPr>
          <a:lstStyle/>
          <a:p>
            <a:r>
              <a:rPr lang="en-GB" dirty="0"/>
              <a:t>Examine the ‘</a:t>
            </a:r>
            <a:r>
              <a:rPr lang="en-GB" dirty="0">
                <a:solidFill>
                  <a:srgbClr val="FA3200"/>
                </a:solidFill>
              </a:rPr>
              <a:t>revised</a:t>
            </a:r>
            <a:r>
              <a:rPr lang="en-GB" dirty="0"/>
              <a:t>’ code below</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Which method </a:t>
            </a:r>
            <a:r>
              <a:rPr lang="en-GB" i="1" dirty="0"/>
              <a:t>would you like to be invoked</a:t>
            </a:r>
            <a:r>
              <a:rPr lang="en-GB" dirty="0"/>
              <a:t>?</a:t>
            </a:r>
          </a:p>
          <a:p>
            <a:pPr lvl="1"/>
            <a:r>
              <a:rPr lang="en-GB" dirty="0"/>
              <a:t>And which method </a:t>
            </a:r>
            <a:r>
              <a:rPr lang="en-GB" i="1" dirty="0"/>
              <a:t>is </a:t>
            </a:r>
            <a:r>
              <a:rPr lang="en-GB" i="1" dirty="0">
                <a:solidFill>
                  <a:srgbClr val="FA3200"/>
                </a:solidFill>
              </a:rPr>
              <a:t>now</a:t>
            </a:r>
            <a:r>
              <a:rPr lang="en-GB" i="1" dirty="0"/>
              <a:t> invoked</a:t>
            </a:r>
            <a:r>
              <a:rPr lang="en-GB" dirty="0"/>
              <a:t>?</a:t>
            </a:r>
          </a:p>
        </p:txBody>
      </p:sp>
      <p:sp>
        <p:nvSpPr>
          <p:cNvPr id="834564" name="Rectangle 4"/>
          <p:cNvSpPr>
            <a:spLocks noChangeArrowheads="1"/>
          </p:cNvSpPr>
          <p:nvPr/>
        </p:nvSpPr>
        <p:spPr bwMode="auto">
          <a:xfrm>
            <a:off x="993249" y="2262785"/>
            <a:ext cx="5241905"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C8"/>
                </a:solidFill>
                <a:latin typeface="Lucida Console" pitchFamily="49" charset="0"/>
              </a:rPr>
              <a:t>public class</a:t>
            </a:r>
            <a:r>
              <a:rPr lang="en-GB" sz="2100">
                <a:solidFill>
                  <a:srgbClr val="000000"/>
                </a:solidFill>
                <a:latin typeface="Lucida Console" pitchFamily="49" charset="0"/>
              </a:rPr>
              <a:t>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r>
              <a:rPr lang="en-GB" sz="2100">
                <a:solidFill>
                  <a:srgbClr val="0000C8"/>
                </a:solidFill>
                <a:latin typeface="Lucida Console" pitchFamily="49" charset="0"/>
              </a:rPr>
              <a:t>public </a:t>
            </a:r>
            <a:r>
              <a:rPr lang="en-GB" sz="2100">
                <a:solidFill>
                  <a:srgbClr val="FA3200"/>
                </a:solidFill>
                <a:latin typeface="Lucida Console" pitchFamily="49" charset="0"/>
              </a:rPr>
              <a:t>virtual</a:t>
            </a:r>
            <a:r>
              <a:rPr lang="en-GB" sz="2100">
                <a:solidFill>
                  <a:srgbClr val="0000C8"/>
                </a:solidFill>
                <a:latin typeface="Lucida Console" pitchFamily="49" charset="0"/>
              </a:rPr>
              <a:t> int</a:t>
            </a:r>
            <a:r>
              <a:rPr lang="en-GB" sz="2100">
                <a:solidFill>
                  <a:srgbClr val="000000"/>
                </a:solidFill>
                <a:latin typeface="Lucida Console" pitchFamily="49" charset="0"/>
              </a:rPr>
              <a:t> Area {</a:t>
            </a:r>
            <a:br>
              <a:rPr lang="en-GB" sz="2100">
                <a:solidFill>
                  <a:srgbClr val="000000"/>
                </a:solidFill>
                <a:latin typeface="Lucida Console" pitchFamily="49" charset="0"/>
              </a:rPr>
            </a:br>
            <a:r>
              <a:rPr lang="en-GB" sz="2100">
                <a:solidFill>
                  <a:srgbClr val="000000"/>
                </a:solidFill>
                <a:latin typeface="Lucida Console" pitchFamily="49" charset="0"/>
              </a:rPr>
              <a:t>    </a:t>
            </a:r>
            <a:r>
              <a:rPr lang="en-GB" sz="2100">
                <a:solidFill>
                  <a:srgbClr val="0000C8"/>
                </a:solidFill>
                <a:latin typeface="Lucida Console" pitchFamily="49" charset="0"/>
              </a:rPr>
              <a:t>get</a:t>
            </a:r>
            <a:r>
              <a:rPr lang="en-GB" sz="2100">
                <a:solidFill>
                  <a:srgbClr val="000000"/>
                </a:solidFill>
                <a:latin typeface="Lucida Console" pitchFamily="49" charset="0"/>
              </a:rPr>
              <a:t> { … }</a:t>
            </a:r>
            <a:br>
              <a:rPr lang="en-GB" sz="2100">
                <a:solidFill>
                  <a:srgbClr val="000000"/>
                </a:solidFill>
                <a:latin typeface="Lucida Console" pitchFamily="49" charset="0"/>
              </a:rPr>
            </a:b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a:t>
            </a:r>
            <a:endParaRPr lang="en-GB" sz="2100">
              <a:solidFill>
                <a:srgbClr val="0000FF"/>
              </a:solidFill>
              <a:latin typeface="Lucida Console" pitchFamily="49" charset="0"/>
            </a:endParaRPr>
          </a:p>
        </p:txBody>
      </p:sp>
      <p:sp>
        <p:nvSpPr>
          <p:cNvPr id="834565" name="Rectangle 5"/>
          <p:cNvSpPr>
            <a:spLocks noChangeArrowheads="1"/>
          </p:cNvSpPr>
          <p:nvPr/>
        </p:nvSpPr>
        <p:spPr bwMode="auto">
          <a:xfrm>
            <a:off x="3616390" y="3279579"/>
            <a:ext cx="5066884"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C8"/>
                </a:solidFill>
                <a:latin typeface="Lucida Console" pitchFamily="49" charset="0"/>
              </a:rPr>
              <a:t>public class</a:t>
            </a:r>
            <a:r>
              <a:rPr lang="en-GB" sz="2100">
                <a:solidFill>
                  <a:srgbClr val="000000"/>
                </a:solidFill>
                <a:latin typeface="Lucida Console" pitchFamily="49" charset="0"/>
              </a:rPr>
              <a:t> Ellipse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r>
              <a:rPr lang="en-GB" sz="2100">
                <a:solidFill>
                  <a:srgbClr val="0000C8"/>
                </a:solidFill>
                <a:latin typeface="Lucida Console" pitchFamily="49" charset="0"/>
              </a:rPr>
              <a:t>public </a:t>
            </a:r>
            <a:r>
              <a:rPr lang="en-GB" sz="2100">
                <a:solidFill>
                  <a:srgbClr val="FA3200"/>
                </a:solidFill>
                <a:latin typeface="Lucida Console" pitchFamily="49" charset="0"/>
              </a:rPr>
              <a:t>override</a:t>
            </a:r>
            <a:r>
              <a:rPr lang="en-GB" sz="2100">
                <a:solidFill>
                  <a:srgbClr val="0000C8"/>
                </a:solidFill>
                <a:latin typeface="Lucida Console" pitchFamily="49" charset="0"/>
              </a:rPr>
              <a:t> int</a:t>
            </a:r>
            <a:r>
              <a:rPr lang="en-GB" sz="2100">
                <a:solidFill>
                  <a:srgbClr val="0000FF"/>
                </a:solidFill>
                <a:latin typeface="Lucida Console" pitchFamily="49" charset="0"/>
              </a:rPr>
              <a:t> </a:t>
            </a:r>
            <a:r>
              <a:rPr lang="en-GB" sz="2100">
                <a:solidFill>
                  <a:srgbClr val="000000"/>
                </a:solidFill>
                <a:latin typeface="Lucida Console" pitchFamily="49" charset="0"/>
              </a:rPr>
              <a:t>Area {</a:t>
            </a:r>
            <a:br>
              <a:rPr lang="en-GB" sz="2100">
                <a:solidFill>
                  <a:srgbClr val="000000"/>
                </a:solidFill>
                <a:latin typeface="Lucida Console" pitchFamily="49" charset="0"/>
              </a:rPr>
            </a:br>
            <a:r>
              <a:rPr lang="en-GB" sz="2100">
                <a:solidFill>
                  <a:srgbClr val="000000"/>
                </a:solidFill>
                <a:latin typeface="Lucida Console" pitchFamily="49" charset="0"/>
              </a:rPr>
              <a:t>    </a:t>
            </a:r>
            <a:r>
              <a:rPr lang="en-GB" sz="2100">
                <a:solidFill>
                  <a:srgbClr val="0000C8"/>
                </a:solidFill>
                <a:latin typeface="Lucida Console" pitchFamily="49" charset="0"/>
              </a:rPr>
              <a:t>get</a:t>
            </a:r>
            <a:r>
              <a:rPr lang="en-GB" sz="2100">
                <a:solidFill>
                  <a:srgbClr val="000000"/>
                </a:solidFill>
                <a:latin typeface="Lucida Console" pitchFamily="49" charset="0"/>
              </a:rPr>
              <a:t> { … }</a:t>
            </a:r>
            <a:br>
              <a:rPr lang="en-GB" sz="2100">
                <a:solidFill>
                  <a:srgbClr val="000000"/>
                </a:solidFill>
                <a:latin typeface="Lucida Console" pitchFamily="49" charset="0"/>
              </a:rPr>
            </a:br>
            <a:r>
              <a:rPr lang="en-GB" sz="2100">
                <a:solidFill>
                  <a:srgbClr val="000000"/>
                </a:solidFill>
                <a:latin typeface="Lucida Console" pitchFamily="49" charset="0"/>
              </a:rPr>
              <a:t>  }</a:t>
            </a:r>
            <a:br>
              <a:rPr lang="en-GB" sz="2100">
                <a:solidFill>
                  <a:srgbClr val="000000"/>
                </a:solidFill>
                <a:latin typeface="Lucida Console" pitchFamily="49" charset="0"/>
              </a:rPr>
            </a:br>
            <a:r>
              <a:rPr lang="en-GB" sz="2100">
                <a:solidFill>
                  <a:srgbClr val="000000"/>
                </a:solidFill>
                <a:latin typeface="Lucida Console" pitchFamily="49" charset="0"/>
              </a:rPr>
              <a:t>}</a:t>
            </a:r>
          </a:p>
        </p:txBody>
      </p:sp>
      <p:sp>
        <p:nvSpPr>
          <p:cNvPr id="834567" name="Rectangle 7"/>
          <p:cNvSpPr>
            <a:spLocks noChangeArrowheads="1"/>
          </p:cNvSpPr>
          <p:nvPr/>
        </p:nvSpPr>
        <p:spPr bwMode="auto">
          <a:xfrm>
            <a:off x="4848106" y="4656833"/>
            <a:ext cx="6486749" cy="14168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Ellipse e = </a:t>
            </a:r>
            <a:r>
              <a:rPr lang="en-GB" sz="2100">
                <a:solidFill>
                  <a:srgbClr val="0000C8"/>
                </a:solidFill>
                <a:latin typeface="Lucida Console" pitchFamily="49" charset="0"/>
              </a:rPr>
              <a:t>new</a:t>
            </a:r>
            <a:r>
              <a:rPr lang="en-GB" sz="2100">
                <a:solidFill>
                  <a:srgbClr val="000000"/>
                </a:solidFill>
                <a:latin typeface="Lucida Console" pitchFamily="49" charset="0"/>
              </a:rPr>
              <a:t> Ellipse(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Shape s = e;</a:t>
            </a:r>
            <a:br>
              <a:rPr lang="en-GB" sz="2100">
                <a:solidFill>
                  <a:srgbClr val="000000"/>
                </a:solidFill>
                <a:latin typeface="Lucida Console" pitchFamily="49" charset="0"/>
              </a:rPr>
            </a:br>
            <a:r>
              <a:rPr lang="en-GB" sz="2100">
                <a:solidFill>
                  <a:srgbClr val="000000"/>
                </a:solidFill>
                <a:latin typeface="Lucida Console"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Console.WriteLine(</a:t>
            </a:r>
            <a:r>
              <a:rPr lang="en-GB" sz="2100">
                <a:solidFill>
                  <a:srgbClr val="FA3200"/>
                </a:solidFill>
                <a:latin typeface="Lucida Console" pitchFamily="49" charset="0"/>
              </a:rPr>
              <a:t>s.Area</a:t>
            </a:r>
            <a:r>
              <a:rPr lang="en-GB" sz="2100">
                <a:solidFill>
                  <a:srgbClr val="000000"/>
                </a:solidFill>
                <a:latin typeface="Lucida Console" pitchFamily="49" charset="0"/>
              </a:rPr>
              <a:t>); </a:t>
            </a:r>
          </a:p>
        </p:txBody>
      </p:sp>
      <p:sp>
        <p:nvSpPr>
          <p:cNvPr id="834570" name="Rectangle 10"/>
          <p:cNvSpPr>
            <a:spLocks noChangeArrowheads="1"/>
          </p:cNvSpPr>
          <p:nvPr/>
        </p:nvSpPr>
        <p:spPr bwMode="auto">
          <a:xfrm>
            <a:off x="8790474" y="1918991"/>
            <a:ext cx="2529066" cy="2656581"/>
          </a:xfrm>
          <a:prstGeom prst="rect">
            <a:avLst/>
          </a:prstGeom>
          <a:solidFill>
            <a:srgbClr val="00B0F0"/>
          </a:solidFill>
          <a:ln w="9525">
            <a:solidFill>
              <a:schemeClr val="tx1"/>
            </a:solidFill>
            <a:miter lim="800000"/>
            <a:headEnd/>
            <a:tailEnd/>
          </a:ln>
          <a:effectLst/>
        </p:spPr>
        <p:txBody>
          <a:bodyPr lIns="117830" tIns="58915" rIns="117830" bIns="58915" anchor="ctr">
            <a:spAutoFit/>
          </a:bodyPr>
          <a:lstStyle/>
          <a:p>
            <a:pPr algn="ctr"/>
            <a:r>
              <a:rPr lang="en-GB"/>
              <a:t>Polymorphism is simply:</a:t>
            </a:r>
            <a:br>
              <a:rPr lang="en-GB"/>
            </a:br>
            <a:br>
              <a:rPr lang="en-GB"/>
            </a:br>
            <a:r>
              <a:rPr lang="en-GB"/>
              <a:t>“Manipulating an object without knowing its exact type”</a:t>
            </a:r>
          </a:p>
        </p:txBody>
      </p:sp>
      <p:sp>
        <p:nvSpPr>
          <p:cNvPr id="834575" name="Line 15"/>
          <p:cNvSpPr>
            <a:spLocks noChangeShapeType="1"/>
          </p:cNvSpPr>
          <p:nvPr/>
        </p:nvSpPr>
        <p:spPr bwMode="auto">
          <a:xfrm flipV="1">
            <a:off x="9604609" y="6165757"/>
            <a:ext cx="481310" cy="4896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Tree>
    <p:extLst>
      <p:ext uri="{BB962C8B-B14F-4D97-AF65-F5344CB8AC3E}">
        <p14:creationId xmlns:p14="http://schemas.microsoft.com/office/powerpoint/2010/main" val="7327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4570"/>
                                        </p:tgtEl>
                                        <p:attrNameLst>
                                          <p:attrName>style.visibility</p:attrName>
                                        </p:attrNameLst>
                                      </p:cBhvr>
                                      <p:to>
                                        <p:strVal val="visible"/>
                                      </p:to>
                                    </p:set>
                                    <p:animEffect transition="in" filter="fade">
                                      <p:cBhvr>
                                        <p:cTn id="7" dur="500"/>
                                        <p:tgtEl>
                                          <p:spTgt spid="834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486" y="500063"/>
            <a:ext cx="7774047" cy="1124001"/>
          </a:xfrm>
        </p:spPr>
        <p:txBody>
          <a:bodyPr/>
          <a:lstStyle/>
          <a:p>
            <a:r>
              <a:rPr lang="en-US" dirty="0"/>
              <a:t>Code Execution in .NET</a:t>
            </a:r>
            <a:endParaRPr lang="en-GB" dirty="0"/>
          </a:p>
        </p:txBody>
      </p:sp>
      <p:sp>
        <p:nvSpPr>
          <p:cNvPr id="6" name="Rounded Rectangle 5"/>
          <p:cNvSpPr/>
          <p:nvPr/>
        </p:nvSpPr>
        <p:spPr bwMode="auto">
          <a:xfrm>
            <a:off x="1438224" y="3395003"/>
            <a:ext cx="3033712" cy="756084"/>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3000" dirty="0">
                <a:solidFill>
                  <a:srgbClr val="FFFFFF"/>
                </a:solidFill>
                <a:effectLst>
                  <a:outerShdw blurRad="38100" dist="38100" dir="2700000" algn="tl">
                    <a:srgbClr val="000000">
                      <a:alpha val="43137"/>
                    </a:srgbClr>
                  </a:outerShdw>
                </a:effectLst>
              </a:rPr>
              <a:t>C# Compiler</a:t>
            </a:r>
          </a:p>
        </p:txBody>
      </p:sp>
      <p:sp>
        <p:nvSpPr>
          <p:cNvPr id="7" name="Rounded Rectangle 6"/>
          <p:cNvSpPr/>
          <p:nvPr/>
        </p:nvSpPr>
        <p:spPr bwMode="auto">
          <a:xfrm>
            <a:off x="5010720" y="3419125"/>
            <a:ext cx="3033712" cy="731964"/>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a:r>
              <a:rPr lang="en-US" sz="3000" dirty="0">
                <a:solidFill>
                  <a:schemeClr val="bg1"/>
                </a:solidFill>
                <a:effectLst>
                  <a:outerShdw blurRad="38100" dist="38100" dir="2700000" algn="tl">
                    <a:srgbClr val="000000">
                      <a:alpha val="43137"/>
                    </a:srgbClr>
                  </a:outerShdw>
                </a:effectLst>
              </a:rPr>
              <a:t>VB Compiler</a:t>
            </a:r>
          </a:p>
        </p:txBody>
      </p:sp>
      <p:sp>
        <p:nvSpPr>
          <p:cNvPr id="8" name="Rounded Rectangle 7"/>
          <p:cNvSpPr/>
          <p:nvPr/>
        </p:nvSpPr>
        <p:spPr bwMode="auto">
          <a:xfrm>
            <a:off x="8595867" y="3395003"/>
            <a:ext cx="3033712" cy="756084"/>
          </a:xfrm>
          <a:prstGeom prst="roundRect">
            <a:avLst>
              <a:gd name="adj" fmla="val 9033"/>
            </a:avLst>
          </a:prstGeom>
          <a:solidFill>
            <a:schemeClr val="accent2"/>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rgbClr val="FFFFFF"/>
                </a:solidFill>
                <a:effectLst>
                  <a:outerShdw blurRad="38100" dist="38100" dir="2700000" algn="tl">
                    <a:srgbClr val="000000">
                      <a:alpha val="43137"/>
                    </a:srgbClr>
                  </a:outerShdw>
                </a:effectLst>
              </a:rPr>
              <a:t>Other language compiler</a:t>
            </a:r>
          </a:p>
        </p:txBody>
      </p:sp>
      <p:sp>
        <p:nvSpPr>
          <p:cNvPr id="9" name="Parallelogram 8"/>
          <p:cNvSpPr/>
          <p:nvPr/>
        </p:nvSpPr>
        <p:spPr bwMode="auto">
          <a:xfrm>
            <a:off x="1438224" y="1900237"/>
            <a:ext cx="3033712" cy="821132"/>
          </a:xfrm>
          <a:prstGeom prst="parallelogram">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rgbClr val="FFFFFF"/>
                </a:solidFill>
                <a:effectLst>
                  <a:outerShdw blurRad="38100" dist="38100" dir="2700000" algn="tl">
                    <a:srgbClr val="000000">
                      <a:alpha val="43137"/>
                    </a:srgbClr>
                  </a:outerShdw>
                </a:effectLst>
              </a:rPr>
              <a:t>C# Source Code</a:t>
            </a:r>
          </a:p>
        </p:txBody>
      </p:sp>
      <p:sp>
        <p:nvSpPr>
          <p:cNvPr id="10" name="Parallelogram 9"/>
          <p:cNvSpPr/>
          <p:nvPr/>
        </p:nvSpPr>
        <p:spPr bwMode="auto">
          <a:xfrm>
            <a:off x="5010720" y="1900237"/>
            <a:ext cx="3033712" cy="821132"/>
          </a:xfrm>
          <a:prstGeom prst="parallelogram">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a:r>
              <a:rPr lang="en-US" dirty="0">
                <a:solidFill>
                  <a:schemeClr val="bg1"/>
                </a:solidFill>
                <a:effectLst>
                  <a:outerShdw blurRad="38100" dist="38100" dir="2700000" algn="tl">
                    <a:srgbClr val="000000">
                      <a:alpha val="43137"/>
                    </a:srgbClr>
                  </a:outerShdw>
                </a:effectLst>
              </a:rPr>
              <a:t>VB Source Code</a:t>
            </a:r>
          </a:p>
        </p:txBody>
      </p:sp>
      <p:sp>
        <p:nvSpPr>
          <p:cNvPr id="11" name="Parallelogram 10"/>
          <p:cNvSpPr/>
          <p:nvPr/>
        </p:nvSpPr>
        <p:spPr bwMode="auto">
          <a:xfrm>
            <a:off x="8625822" y="1900237"/>
            <a:ext cx="3033712" cy="823169"/>
          </a:xfrm>
          <a:prstGeom prst="parallelogram">
            <a:avLst/>
          </a:prstGeom>
          <a:solidFill>
            <a:schemeClr val="accent2"/>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rgbClr val="FFFFFF"/>
                </a:solidFill>
                <a:effectLst>
                  <a:outerShdw blurRad="38100" dist="38100" dir="2700000" algn="tl">
                    <a:srgbClr val="000000">
                      <a:alpha val="43137"/>
                    </a:srgbClr>
                  </a:outerShdw>
                </a:effectLst>
              </a:rPr>
              <a:t>Other languages</a:t>
            </a:r>
          </a:p>
        </p:txBody>
      </p:sp>
      <p:cxnSp>
        <p:nvCxnSpPr>
          <p:cNvPr id="13" name="Straight Arrow Connector 12"/>
          <p:cNvCxnSpPr>
            <a:endCxn id="6" idx="0"/>
          </p:cNvCxnSpPr>
          <p:nvPr/>
        </p:nvCxnSpPr>
        <p:spPr>
          <a:xfrm>
            <a:off x="2955079" y="2721371"/>
            <a:ext cx="1" cy="67363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4"/>
            <a:endCxn id="7" idx="0"/>
          </p:cNvCxnSpPr>
          <p:nvPr/>
        </p:nvCxnSpPr>
        <p:spPr>
          <a:xfrm>
            <a:off x="6527576" y="2721369"/>
            <a:ext cx="0" cy="69775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4"/>
          </p:cNvCxnSpPr>
          <p:nvPr/>
        </p:nvCxnSpPr>
        <p:spPr>
          <a:xfrm>
            <a:off x="10142678" y="2723408"/>
            <a:ext cx="0" cy="671597"/>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132875" y="5367663"/>
            <a:ext cx="8832006" cy="2173742"/>
            <a:chOff x="1547664" y="3573016"/>
            <a:chExt cx="6408712" cy="1656184"/>
          </a:xfrm>
        </p:grpSpPr>
        <p:sp>
          <p:nvSpPr>
            <p:cNvPr id="21" name="Rounded Rectangle 20"/>
            <p:cNvSpPr/>
            <p:nvPr/>
          </p:nvSpPr>
          <p:spPr bwMode="auto">
            <a:xfrm>
              <a:off x="1547664" y="3573016"/>
              <a:ext cx="6408712" cy="1656184"/>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1177908"/>
              <a:r>
                <a:rPr lang="en-US" sz="3000" b="1" dirty="0">
                  <a:solidFill>
                    <a:srgbClr val="FFFFFF"/>
                  </a:solidFill>
                  <a:effectLst>
                    <a:outerShdw blurRad="38100" dist="38100" dir="2700000" algn="tl">
                      <a:srgbClr val="000000">
                        <a:alpha val="43137"/>
                      </a:srgbClr>
                    </a:outerShdw>
                  </a:effectLst>
                </a:rPr>
                <a:t>Common Language Runtime (CLR)</a:t>
              </a:r>
            </a:p>
          </p:txBody>
        </p:sp>
        <p:sp>
          <p:nvSpPr>
            <p:cNvPr id="22" name="Rounded Rectangle 21"/>
            <p:cNvSpPr/>
            <p:nvPr/>
          </p:nvSpPr>
          <p:spPr bwMode="auto">
            <a:xfrm>
              <a:off x="1648713" y="4732179"/>
              <a:ext cx="2095264" cy="441477"/>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fontAlgn="base">
                <a:spcBef>
                  <a:spcPct val="0"/>
                </a:spcBef>
                <a:spcAft>
                  <a:spcPct val="0"/>
                </a:spcAft>
              </a:pPr>
              <a:r>
                <a:rPr lang="en-US" sz="2600" dirty="0">
                  <a:solidFill>
                    <a:schemeClr val="tx1">
                      <a:lumMod val="95000"/>
                      <a:lumOff val="5000"/>
                    </a:schemeClr>
                  </a:solidFill>
                  <a:effectLst>
                    <a:outerShdw blurRad="38100" dist="38100" dir="2700000" algn="tl">
                      <a:srgbClr val="000000">
                        <a:alpha val="43137"/>
                      </a:srgbClr>
                    </a:outerShdw>
                  </a:effectLst>
                </a:rPr>
                <a:t>JIT Compiler</a:t>
              </a:r>
            </a:p>
          </p:txBody>
        </p:sp>
        <p:sp>
          <p:nvSpPr>
            <p:cNvPr id="23" name="Rounded Rectangle 22"/>
            <p:cNvSpPr/>
            <p:nvPr/>
          </p:nvSpPr>
          <p:spPr bwMode="auto">
            <a:xfrm>
              <a:off x="3743977" y="4722232"/>
              <a:ext cx="2095264" cy="441477"/>
            </a:xfrm>
            <a:prstGeom prst="roundRect">
              <a:avLst>
                <a:gd name="adj" fmla="val 9033"/>
              </a:avLst>
            </a:prstGeom>
            <a:solidFill>
              <a:schemeClr val="accent1">
                <a:lumMod val="60000"/>
                <a:lumOff val="40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fontAlgn="base">
                <a:spcBef>
                  <a:spcPct val="0"/>
                </a:spcBef>
                <a:spcAft>
                  <a:spcPct val="0"/>
                </a:spcAft>
              </a:pPr>
              <a:r>
                <a:rPr lang="en-US" dirty="0">
                  <a:solidFill>
                    <a:schemeClr val="tx1">
                      <a:lumMod val="95000"/>
                      <a:lumOff val="5000"/>
                    </a:schemeClr>
                  </a:solidFill>
                  <a:effectLst>
                    <a:outerShdw blurRad="38100" dist="38100" dir="2700000" algn="tl">
                      <a:srgbClr val="000000">
                        <a:alpha val="43137"/>
                      </a:srgbClr>
                    </a:outerShdw>
                  </a:effectLst>
                </a:rPr>
                <a:t>Garbage Collector</a:t>
              </a:r>
            </a:p>
          </p:txBody>
        </p:sp>
        <p:sp>
          <p:nvSpPr>
            <p:cNvPr id="25" name="Rounded Rectangle 24"/>
            <p:cNvSpPr/>
            <p:nvPr/>
          </p:nvSpPr>
          <p:spPr bwMode="auto">
            <a:xfrm>
              <a:off x="5839240" y="4715715"/>
              <a:ext cx="2009192" cy="441477"/>
            </a:xfrm>
            <a:prstGeom prst="roundRect">
              <a:avLst>
                <a:gd name="adj" fmla="val 9033"/>
              </a:avLst>
            </a:prstGeom>
            <a:solidFill>
              <a:schemeClr val="bg2">
                <a:lumMod val="60000"/>
                <a:lumOff val="40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fontAlgn="base">
                <a:spcBef>
                  <a:spcPct val="0"/>
                </a:spcBef>
                <a:spcAft>
                  <a:spcPct val="0"/>
                </a:spcAft>
              </a:pPr>
              <a:r>
                <a:rPr lang="en-US" sz="2600" dirty="0">
                  <a:solidFill>
                    <a:schemeClr val="tx1"/>
                  </a:solidFill>
                  <a:effectLst>
                    <a:outerShdw blurRad="38100" dist="38100" dir="2700000" algn="tl">
                      <a:srgbClr val="000000">
                        <a:alpha val="43137"/>
                      </a:srgbClr>
                    </a:outerShdw>
                  </a:effectLst>
                </a:rPr>
                <a:t>Exceptions</a:t>
              </a:r>
            </a:p>
          </p:txBody>
        </p:sp>
        <p:sp>
          <p:nvSpPr>
            <p:cNvPr id="26" name="Rounded Rectangle 25"/>
            <p:cNvSpPr/>
            <p:nvPr/>
          </p:nvSpPr>
          <p:spPr bwMode="auto">
            <a:xfrm>
              <a:off x="1648713" y="4207768"/>
              <a:ext cx="2095264" cy="524411"/>
            </a:xfrm>
            <a:prstGeom prst="roundRect">
              <a:avLst>
                <a:gd name="adj" fmla="val 9033"/>
              </a:avLst>
            </a:prstGeom>
            <a:solidFill>
              <a:schemeClr val="tx2">
                <a:lumMod val="2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fontAlgn="base">
                <a:spcBef>
                  <a:spcPct val="0"/>
                </a:spcBef>
                <a:spcAft>
                  <a:spcPct val="0"/>
                </a:spcAft>
              </a:pPr>
              <a:r>
                <a:rPr lang="en-US" sz="2100" dirty="0">
                  <a:solidFill>
                    <a:srgbClr val="FFFFFF"/>
                  </a:solidFill>
                  <a:effectLst>
                    <a:outerShdw blurRad="38100" dist="38100" dir="2700000" algn="tl">
                      <a:srgbClr val="000000">
                        <a:alpha val="43137"/>
                      </a:srgbClr>
                    </a:outerShdw>
                  </a:effectLst>
                </a:rPr>
                <a:t>Code Access Security</a:t>
              </a:r>
            </a:p>
          </p:txBody>
        </p:sp>
        <p:sp>
          <p:nvSpPr>
            <p:cNvPr id="27" name="Rounded Rectangle 26"/>
            <p:cNvSpPr/>
            <p:nvPr/>
          </p:nvSpPr>
          <p:spPr bwMode="auto">
            <a:xfrm>
              <a:off x="3743977" y="4207768"/>
              <a:ext cx="2095264" cy="524411"/>
            </a:xfrm>
            <a:prstGeom prst="roundRect">
              <a:avLst>
                <a:gd name="adj" fmla="val 9033"/>
              </a:avLst>
            </a:prstGeom>
            <a:solidFill>
              <a:schemeClr val="accent5">
                <a:lumMod val="50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fontAlgn="base">
                <a:spcBef>
                  <a:spcPct val="0"/>
                </a:spcBef>
                <a:spcAft>
                  <a:spcPct val="0"/>
                </a:spcAft>
              </a:pPr>
              <a:r>
                <a:rPr lang="en-US" sz="1800" dirty="0">
                  <a:solidFill>
                    <a:schemeClr val="bg1"/>
                  </a:solidFill>
                  <a:effectLst>
                    <a:outerShdw blurRad="38100" dist="38100" dir="2700000" algn="tl">
                      <a:srgbClr val="000000">
                        <a:alpha val="43137"/>
                      </a:srgbClr>
                    </a:outerShdw>
                  </a:effectLst>
                </a:rPr>
                <a:t>Unmanaged Code Support</a:t>
              </a:r>
            </a:p>
          </p:txBody>
        </p:sp>
        <p:sp>
          <p:nvSpPr>
            <p:cNvPr id="28" name="Rounded Rectangle 27"/>
            <p:cNvSpPr/>
            <p:nvPr/>
          </p:nvSpPr>
          <p:spPr bwMode="auto">
            <a:xfrm>
              <a:off x="5837229" y="4197821"/>
              <a:ext cx="2011203" cy="524411"/>
            </a:xfrm>
            <a:prstGeom prst="roundRect">
              <a:avLst>
                <a:gd name="adj" fmla="val 9033"/>
              </a:avLst>
            </a:prstGeom>
            <a:solidFill>
              <a:schemeClr val="accent2">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fontAlgn="base">
                <a:spcBef>
                  <a:spcPct val="0"/>
                </a:spcBef>
                <a:spcAft>
                  <a:spcPct val="0"/>
                </a:spcAft>
              </a:pPr>
              <a:r>
                <a:rPr lang="en-US" sz="2600" dirty="0">
                  <a:solidFill>
                    <a:schemeClr val="bg1"/>
                  </a:solidFill>
                  <a:effectLst>
                    <a:outerShdw blurRad="38100" dist="38100" dir="2700000" algn="tl">
                      <a:srgbClr val="000000">
                        <a:alpha val="43137"/>
                      </a:srgbClr>
                    </a:outerShdw>
                  </a:effectLst>
                </a:rPr>
                <a:t>Class Loader</a:t>
              </a:r>
            </a:p>
          </p:txBody>
        </p:sp>
      </p:grpSp>
      <p:cxnSp>
        <p:nvCxnSpPr>
          <p:cNvPr id="29" name="Straight Arrow Connector 28"/>
          <p:cNvCxnSpPr>
            <a:stCxn id="6" idx="2"/>
          </p:cNvCxnSpPr>
          <p:nvPr/>
        </p:nvCxnSpPr>
        <p:spPr>
          <a:xfrm rot="16200000" flipH="1">
            <a:off x="4143691" y="2962477"/>
            <a:ext cx="1216576" cy="3593798"/>
          </a:xfrm>
          <a:prstGeom prst="bentConnector3">
            <a:avLst>
              <a:gd name="adj1" fmla="val 50000"/>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28"/>
          <p:cNvCxnSpPr>
            <a:stCxn id="7" idx="2"/>
          </p:cNvCxnSpPr>
          <p:nvPr/>
        </p:nvCxnSpPr>
        <p:spPr>
          <a:xfrm rot="16200000" flipH="1">
            <a:off x="5929940" y="4748725"/>
            <a:ext cx="1216576" cy="21302"/>
          </a:xfrm>
          <a:prstGeom prst="bentConnector3">
            <a:avLst>
              <a:gd name="adj1" fmla="val 50000"/>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28"/>
          <p:cNvCxnSpPr>
            <a:stCxn id="8" idx="2"/>
          </p:cNvCxnSpPr>
          <p:nvPr/>
        </p:nvCxnSpPr>
        <p:spPr>
          <a:xfrm rot="5400000">
            <a:off x="7722515" y="2977453"/>
            <a:ext cx="1216576" cy="3563845"/>
          </a:xfrm>
          <a:prstGeom prst="bentConnector3">
            <a:avLst>
              <a:gd name="adj1" fmla="val 50000"/>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955079" y="4261497"/>
            <a:ext cx="673346" cy="484748"/>
          </a:xfrm>
          <a:prstGeom prst="rect">
            <a:avLst/>
          </a:prstGeom>
          <a:noFill/>
        </p:spPr>
        <p:txBody>
          <a:bodyPr wrap="none" lIns="117830" tIns="58915" rIns="117830" bIns="58915" rtlCol="0">
            <a:spAutoFit/>
          </a:bodyPr>
          <a:lstStyle/>
          <a:p>
            <a:r>
              <a:rPr lang="en-US" b="1" dirty="0"/>
              <a:t>CIL</a:t>
            </a:r>
            <a:endParaRPr lang="en-GB" b="1" dirty="0"/>
          </a:p>
        </p:txBody>
      </p:sp>
      <p:sp>
        <p:nvSpPr>
          <p:cNvPr id="41" name="TextBox 40"/>
          <p:cNvSpPr txBox="1"/>
          <p:nvPr/>
        </p:nvSpPr>
        <p:spPr>
          <a:xfrm>
            <a:off x="5867404" y="4261497"/>
            <a:ext cx="673346" cy="484748"/>
          </a:xfrm>
          <a:prstGeom prst="rect">
            <a:avLst/>
          </a:prstGeom>
          <a:noFill/>
        </p:spPr>
        <p:txBody>
          <a:bodyPr wrap="none" lIns="117830" tIns="58915" rIns="117830" bIns="58915" rtlCol="0">
            <a:spAutoFit/>
          </a:bodyPr>
          <a:lstStyle/>
          <a:p>
            <a:r>
              <a:rPr lang="en-US" b="1" dirty="0"/>
              <a:t>CIL</a:t>
            </a:r>
            <a:endParaRPr lang="en-GB" b="1" dirty="0"/>
          </a:p>
        </p:txBody>
      </p:sp>
      <p:sp>
        <p:nvSpPr>
          <p:cNvPr id="43" name="TextBox 42"/>
          <p:cNvSpPr txBox="1"/>
          <p:nvPr/>
        </p:nvSpPr>
        <p:spPr>
          <a:xfrm>
            <a:off x="9402885" y="4216568"/>
            <a:ext cx="673346" cy="484748"/>
          </a:xfrm>
          <a:prstGeom prst="rect">
            <a:avLst/>
          </a:prstGeom>
          <a:noFill/>
        </p:spPr>
        <p:txBody>
          <a:bodyPr wrap="none" lIns="117830" tIns="58915" rIns="117830" bIns="58915" rtlCol="0">
            <a:spAutoFit/>
          </a:bodyPr>
          <a:lstStyle/>
          <a:p>
            <a:r>
              <a:rPr lang="en-US" b="1" dirty="0"/>
              <a:t>CIL</a:t>
            </a:r>
            <a:endParaRPr lang="en-GB" b="1" dirty="0"/>
          </a:p>
        </p:txBody>
      </p:sp>
      <p:sp>
        <p:nvSpPr>
          <p:cNvPr id="12" name="Slide Number Placeholder 11"/>
          <p:cNvSpPr>
            <a:spLocks noGrp="1"/>
          </p:cNvSpPr>
          <p:nvPr>
            <p:ph type="sldNum" sz="quarter" idx="12"/>
          </p:nvPr>
        </p:nvSpPr>
        <p:spPr/>
        <p:txBody>
          <a:bodyPr/>
          <a:lstStyle/>
          <a:p>
            <a:fld id="{BAEF35E1-E8B4-4707-9B15-F4E1B030959E}" type="slidenum">
              <a:rPr lang="en-US" smtClean="0"/>
              <a:pPr/>
              <a:t>13</a:t>
            </a:fld>
            <a:endParaRPr lang="en-US"/>
          </a:p>
        </p:txBody>
      </p:sp>
    </p:spTree>
    <p:extLst>
      <p:ext uri="{BB962C8B-B14F-4D97-AF65-F5344CB8AC3E}">
        <p14:creationId xmlns:p14="http://schemas.microsoft.com/office/powerpoint/2010/main" val="341902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a:t>Enabling Overriding</a:t>
            </a:r>
          </a:p>
        </p:txBody>
      </p:sp>
      <p:sp>
        <p:nvSpPr>
          <p:cNvPr id="3" name="Slide Number Placeholder 2"/>
          <p:cNvSpPr>
            <a:spLocks noGrp="1"/>
          </p:cNvSpPr>
          <p:nvPr>
            <p:ph type="sldNum" sz="quarter" idx="12"/>
          </p:nvPr>
        </p:nvSpPr>
        <p:spPr/>
        <p:txBody>
          <a:bodyPr/>
          <a:lstStyle/>
          <a:p>
            <a:fld id="{BAEF35E1-E8B4-4707-9B15-F4E1B030959E}" type="slidenum">
              <a:rPr lang="en-US" smtClean="0"/>
              <a:t>130</a:t>
            </a:fld>
            <a:endParaRPr lang="en-US"/>
          </a:p>
        </p:txBody>
      </p:sp>
      <p:sp>
        <p:nvSpPr>
          <p:cNvPr id="21507" name="Rectangle 3"/>
          <p:cNvSpPr>
            <a:spLocks noGrp="1" noChangeArrowheads="1"/>
          </p:cNvSpPr>
          <p:nvPr>
            <p:ph sz="quarter" idx="1"/>
          </p:nvPr>
        </p:nvSpPr>
        <p:spPr>
          <a:xfrm>
            <a:off x="420053" y="1400176"/>
            <a:ext cx="11761470" cy="4420871"/>
          </a:xfrm>
        </p:spPr>
        <p:txBody>
          <a:bodyPr>
            <a:normAutofit/>
          </a:bodyPr>
          <a:lstStyle/>
          <a:p>
            <a:r>
              <a:rPr lang="en-GB" dirty="0"/>
              <a:t>A derived class inherits some members of its base class</a:t>
            </a:r>
          </a:p>
          <a:p>
            <a:pPr lvl="1"/>
            <a:r>
              <a:rPr lang="en-GB" dirty="0"/>
              <a:t>Includes methods, properties, indexers and operators</a:t>
            </a:r>
          </a:p>
          <a:p>
            <a:pPr lvl="1"/>
            <a:r>
              <a:rPr lang="en-GB" dirty="0"/>
              <a:t>Excludes constructors</a:t>
            </a:r>
          </a:p>
          <a:p>
            <a:r>
              <a:rPr lang="en-GB" dirty="0"/>
              <a:t>Derived class might need to alter implementation</a:t>
            </a:r>
          </a:p>
          <a:p>
            <a:pPr lvl="1"/>
            <a:r>
              <a:rPr lang="en-GB" dirty="0"/>
              <a:t>Base class allows this with use of the </a:t>
            </a:r>
            <a:r>
              <a:rPr lang="en-GB" b="1" dirty="0">
                <a:solidFill>
                  <a:srgbClr val="0070C0"/>
                </a:solidFill>
                <a:latin typeface="Consolas" pitchFamily="49" charset="0"/>
                <a:cs typeface="Consolas" pitchFamily="49" charset="0"/>
              </a:rPr>
              <a:t>virtual</a:t>
            </a:r>
            <a:r>
              <a:rPr lang="en-GB" dirty="0"/>
              <a:t> keyword</a:t>
            </a:r>
          </a:p>
        </p:txBody>
      </p:sp>
      <p:sp>
        <p:nvSpPr>
          <p:cNvPr id="21508" name="Rectangle 4"/>
          <p:cNvSpPr>
            <a:spLocks noChangeArrowheads="1"/>
          </p:cNvSpPr>
          <p:nvPr/>
        </p:nvSpPr>
        <p:spPr bwMode="auto">
          <a:xfrm>
            <a:off x="2238093" y="5600702"/>
            <a:ext cx="7620014" cy="237997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 class</a:t>
            </a:r>
            <a:r>
              <a:rPr lang="en-GB" sz="2100" dirty="0">
                <a:latin typeface="Consolas" pitchFamily="49" charset="0"/>
                <a:cs typeface="Consolas" pitchFamily="49" charset="0"/>
              </a:rPr>
              <a:t> </a:t>
            </a:r>
            <a:r>
              <a:rPr lang="en-GB" sz="2100" dirty="0">
                <a:solidFill>
                  <a:srgbClr val="000000"/>
                </a:solidFill>
                <a:latin typeface="Consolas" pitchFamily="49" charset="0"/>
                <a:cs typeface="Consolas" pitchFamily="49" charset="0"/>
              </a:rPr>
              <a:t>Shape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public </a:t>
            </a:r>
            <a:r>
              <a:rPr lang="en-GB" sz="2100" dirty="0">
                <a:solidFill>
                  <a:srgbClr val="FF3300"/>
                </a:solidFill>
                <a:latin typeface="Consolas" pitchFamily="49" charset="0"/>
                <a:cs typeface="Consolas" pitchFamily="49" charset="0"/>
              </a:rPr>
              <a:t>virtual</a:t>
            </a:r>
            <a:r>
              <a:rPr lang="en-GB" sz="2100" dirty="0">
                <a:solidFill>
                  <a:srgbClr val="0000FF"/>
                </a:solidFill>
                <a:latin typeface="Consolas" pitchFamily="49" charset="0"/>
                <a:cs typeface="Consolas" pitchFamily="49" charset="0"/>
              </a:rPr>
              <a:t> </a:t>
            </a:r>
            <a:r>
              <a:rPr lang="en-GB" sz="2100" dirty="0" err="1">
                <a:solidFill>
                  <a:srgbClr val="0000FF"/>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Area { </a:t>
            </a:r>
            <a:r>
              <a:rPr lang="en-GB" sz="2100" dirty="0">
                <a:solidFill>
                  <a:srgbClr val="0000FF"/>
                </a:solidFill>
                <a:latin typeface="Consolas" pitchFamily="49" charset="0"/>
                <a:cs typeface="Consolas" pitchFamily="49" charset="0"/>
              </a:rPr>
              <a:t>get</a:t>
            </a:r>
            <a:r>
              <a:rPr lang="en-GB" sz="2100" dirty="0">
                <a:solidFill>
                  <a:srgbClr val="000000"/>
                </a:solidFill>
                <a:latin typeface="Consolas" pitchFamily="49" charset="0"/>
                <a:cs typeface="Consolas" pitchFamily="49" charset="0"/>
              </a:rPr>
              <a:t> { ...; } }</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dirty="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public </a:t>
            </a:r>
            <a:r>
              <a:rPr lang="en-GB" sz="2100" dirty="0">
                <a:solidFill>
                  <a:srgbClr val="FF3300"/>
                </a:solidFill>
                <a:latin typeface="Consolas" pitchFamily="49" charset="0"/>
                <a:cs typeface="Consolas" pitchFamily="49" charset="0"/>
              </a:rPr>
              <a:t>virtual</a:t>
            </a:r>
            <a:r>
              <a:rPr lang="en-GB" sz="2100" dirty="0">
                <a:solidFill>
                  <a:srgbClr val="0000FF"/>
                </a:solidFill>
                <a:latin typeface="Consolas" pitchFamily="49" charset="0"/>
                <a:cs typeface="Consolas" pitchFamily="49" charset="0"/>
              </a:rPr>
              <a:t> void </a:t>
            </a:r>
            <a:r>
              <a:rPr lang="en-GB" sz="2100" dirty="0">
                <a:solidFill>
                  <a:srgbClr val="000000"/>
                </a:solidFill>
                <a:latin typeface="Consolas" pitchFamily="49" charset="0"/>
                <a:cs typeface="Consolas" pitchFamily="49" charset="0"/>
              </a:rPr>
              <a:t>Draw()</a:t>
            </a:r>
            <a:r>
              <a:rPr lang="en-GB" sz="2100" dirty="0">
                <a:solidFill>
                  <a:srgbClr val="0000FF"/>
                </a:solidFill>
                <a:latin typeface="Consolas" pitchFamily="49" charset="0"/>
                <a:cs typeface="Consolas" pitchFamily="49" charset="0"/>
              </a:rPr>
              <a:t> </a:t>
            </a:r>
            <a:r>
              <a:rPr lang="en-GB" sz="2100" dirty="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endParaRPr lang="en-GB" sz="2100" dirty="0">
              <a:solidFill>
                <a:srgbClr val="000046"/>
              </a:solidFill>
              <a:latin typeface="Consolas" pitchFamily="49" charset="0"/>
              <a:cs typeface="Consolas" pitchFamily="49" charset="0"/>
            </a:endParaRPr>
          </a:p>
        </p:txBody>
      </p:sp>
    </p:spTree>
    <p:extLst>
      <p:ext uri="{BB962C8B-B14F-4D97-AF65-F5344CB8AC3E}">
        <p14:creationId xmlns:p14="http://schemas.microsoft.com/office/powerpoint/2010/main" val="126367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570446" y="0"/>
            <a:ext cx="8506063" cy="1424039"/>
          </a:xfrm>
        </p:spPr>
        <p:txBody>
          <a:bodyPr>
            <a:normAutofit/>
          </a:bodyPr>
          <a:lstStyle/>
          <a:p>
            <a:pPr eaLnBrk="1" hangingPunct="1"/>
            <a:r>
              <a:rPr lang="en-GB" sz="3600" dirty="0"/>
              <a:t>Overriding Base Class Functionality</a:t>
            </a:r>
          </a:p>
        </p:txBody>
      </p:sp>
      <p:sp>
        <p:nvSpPr>
          <p:cNvPr id="3" name="Slide Number Placeholder 2"/>
          <p:cNvSpPr>
            <a:spLocks noGrp="1"/>
          </p:cNvSpPr>
          <p:nvPr>
            <p:ph type="sldNum" sz="quarter" idx="12"/>
          </p:nvPr>
        </p:nvSpPr>
        <p:spPr/>
        <p:txBody>
          <a:bodyPr/>
          <a:lstStyle/>
          <a:p>
            <a:fld id="{BAEF35E1-E8B4-4707-9B15-F4E1B030959E}" type="slidenum">
              <a:rPr lang="en-US" smtClean="0"/>
              <a:t>131</a:t>
            </a:fld>
            <a:endParaRPr lang="en-US"/>
          </a:p>
        </p:txBody>
      </p:sp>
      <p:sp>
        <p:nvSpPr>
          <p:cNvPr id="22531" name="Rectangle 3"/>
          <p:cNvSpPr>
            <a:spLocks noGrp="1" noChangeArrowheads="1"/>
          </p:cNvSpPr>
          <p:nvPr>
            <p:ph sz="quarter" idx="1"/>
          </p:nvPr>
        </p:nvSpPr>
        <p:spPr>
          <a:xfrm>
            <a:off x="420053" y="1400175"/>
            <a:ext cx="11761470" cy="4300538"/>
          </a:xfrm>
        </p:spPr>
        <p:txBody>
          <a:bodyPr>
            <a:normAutofit/>
          </a:bodyPr>
          <a:lstStyle/>
          <a:p>
            <a:r>
              <a:rPr lang="en-GB" dirty="0"/>
              <a:t>Derived class modifies functionality by </a:t>
            </a:r>
            <a:r>
              <a:rPr lang="en-GB" i="1" dirty="0"/>
              <a:t>overriding</a:t>
            </a:r>
            <a:endParaRPr lang="en-GB" dirty="0"/>
          </a:p>
          <a:p>
            <a:r>
              <a:rPr lang="en-GB" dirty="0"/>
              <a:t>A number of constraints must be met</a:t>
            </a:r>
          </a:p>
          <a:p>
            <a:pPr lvl="1"/>
            <a:r>
              <a:rPr lang="en-GB" dirty="0"/>
              <a:t>Signatures and return types must be the same</a:t>
            </a:r>
          </a:p>
          <a:p>
            <a:pPr lvl="1"/>
            <a:r>
              <a:rPr lang="en-GB" dirty="0"/>
              <a:t>Hides the member with the same signature in a base class</a:t>
            </a:r>
          </a:p>
          <a:p>
            <a:pPr lvl="1"/>
            <a:r>
              <a:rPr lang="en-GB" dirty="0"/>
              <a:t>Base class must use the </a:t>
            </a:r>
            <a:r>
              <a:rPr lang="en-GB" b="1" dirty="0">
                <a:solidFill>
                  <a:srgbClr val="0070C0"/>
                </a:solidFill>
                <a:latin typeface="Consolas" pitchFamily="49" charset="0"/>
                <a:cs typeface="Consolas" pitchFamily="49" charset="0"/>
              </a:rPr>
              <a:t>virtual</a:t>
            </a:r>
            <a:r>
              <a:rPr lang="en-GB" dirty="0"/>
              <a:t> keyword</a:t>
            </a:r>
          </a:p>
          <a:p>
            <a:pPr lvl="1"/>
            <a:r>
              <a:rPr lang="en-GB" dirty="0"/>
              <a:t>Derived class must use the </a:t>
            </a:r>
            <a:r>
              <a:rPr lang="en-GB" b="1" dirty="0">
                <a:solidFill>
                  <a:srgbClr val="0070C0"/>
                </a:solidFill>
                <a:latin typeface="Consolas" pitchFamily="49" charset="0"/>
                <a:cs typeface="Consolas" pitchFamily="49" charset="0"/>
              </a:rPr>
              <a:t>override</a:t>
            </a:r>
            <a:r>
              <a:rPr lang="en-GB" dirty="0"/>
              <a:t> keyword</a:t>
            </a:r>
          </a:p>
        </p:txBody>
      </p:sp>
      <p:sp>
        <p:nvSpPr>
          <p:cNvPr id="22532" name="Rectangle 4"/>
          <p:cNvSpPr>
            <a:spLocks noChangeArrowheads="1"/>
          </p:cNvSpPr>
          <p:nvPr/>
        </p:nvSpPr>
        <p:spPr bwMode="auto">
          <a:xfrm>
            <a:off x="2253803" y="5400675"/>
            <a:ext cx="7620014" cy="27003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Ellipse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a:t>
            </a:r>
            <a:r>
              <a:rPr lang="en-GB" sz="2100">
                <a:solidFill>
                  <a:srgbClr val="FF3300"/>
                </a:solidFill>
                <a:latin typeface="Consolas" pitchFamily="49" charset="0"/>
                <a:cs typeface="Consolas" pitchFamily="49" charset="0"/>
              </a:rPr>
              <a:t>override</a:t>
            </a:r>
            <a:r>
              <a:rPr lang="en-GB" sz="2100">
                <a:solidFill>
                  <a:srgbClr val="0000FF"/>
                </a:solidFill>
                <a:latin typeface="Consolas" pitchFamily="49" charset="0"/>
                <a:cs typeface="Consolas" pitchFamily="49" charset="0"/>
              </a:rPr>
              <a:t> int</a:t>
            </a:r>
            <a:r>
              <a:rPr lang="en-GB" sz="2100">
                <a:solidFill>
                  <a:srgbClr val="000000"/>
                </a:solidFill>
                <a:latin typeface="Consolas" pitchFamily="49" charset="0"/>
                <a:cs typeface="Consolas" pitchFamily="49" charset="0"/>
              </a:rPr>
              <a:t> Area { </a:t>
            </a:r>
            <a:r>
              <a:rPr lang="en-GB" sz="2100">
                <a:solidFill>
                  <a:srgbClr val="0000FF"/>
                </a:solidFill>
                <a:latin typeface="Consolas" pitchFamily="49" charset="0"/>
                <a:cs typeface="Consolas" pitchFamily="49" charset="0"/>
              </a:rPr>
              <a:t>get</a:t>
            </a:r>
            <a:r>
              <a:rPr lang="en-GB" sz="2100">
                <a:solidFill>
                  <a:srgbClr val="000000"/>
                </a:solidFill>
                <a:latin typeface="Consolas" pitchFamily="49" charset="0"/>
                <a:cs typeface="Consolas" pitchFamily="49" charset="0"/>
              </a:rPr>
              <a:t> { ...; } }</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a:t>
            </a:r>
            <a:r>
              <a:rPr lang="en-GB" sz="2100">
                <a:solidFill>
                  <a:srgbClr val="FF3300"/>
                </a:solidFill>
                <a:latin typeface="Consolas" pitchFamily="49" charset="0"/>
                <a:cs typeface="Consolas" pitchFamily="49" charset="0"/>
              </a:rPr>
              <a:t>override</a:t>
            </a:r>
            <a:r>
              <a:rPr lang="en-GB" sz="2100">
                <a:solidFill>
                  <a:srgbClr val="0000FF"/>
                </a:solidFill>
                <a:latin typeface="Consolas" pitchFamily="49" charset="0"/>
                <a:cs typeface="Consolas" pitchFamily="49" charset="0"/>
              </a:rPr>
              <a:t> void </a:t>
            </a:r>
            <a:r>
              <a:rPr lang="en-GB" sz="2100">
                <a:solidFill>
                  <a:srgbClr val="000000"/>
                </a:solidFill>
                <a:latin typeface="Consolas" pitchFamily="49" charset="0"/>
                <a:cs typeface="Consolas" pitchFamily="49" charset="0"/>
              </a:rPr>
              <a:t>Draw()</a:t>
            </a:r>
            <a:r>
              <a:rPr lang="en-GB" sz="2100">
                <a:solidFill>
                  <a:srgbClr val="0000FF"/>
                </a:solidFill>
                <a:latin typeface="Consolas" pitchFamily="49" charset="0"/>
                <a:cs typeface="Consolas" pitchFamily="49" charset="0"/>
              </a:rPr>
              <a:t> </a:t>
            </a:r>
            <a:r>
              <a:rPr lang="en-GB" sz="210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Tree>
    <p:extLst>
      <p:ext uri="{BB962C8B-B14F-4D97-AF65-F5344CB8AC3E}">
        <p14:creationId xmlns:p14="http://schemas.microsoft.com/office/powerpoint/2010/main" val="342005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Visibility and Inheritance</a:t>
            </a:r>
          </a:p>
        </p:txBody>
      </p:sp>
      <p:sp>
        <p:nvSpPr>
          <p:cNvPr id="3" name="Slide Number Placeholder 2"/>
          <p:cNvSpPr>
            <a:spLocks noGrp="1"/>
          </p:cNvSpPr>
          <p:nvPr>
            <p:ph type="sldNum" sz="quarter" idx="12"/>
          </p:nvPr>
        </p:nvSpPr>
        <p:spPr/>
        <p:txBody>
          <a:bodyPr/>
          <a:lstStyle/>
          <a:p>
            <a:fld id="{BAEF35E1-E8B4-4707-9B15-F4E1B030959E}" type="slidenum">
              <a:rPr lang="en-US" smtClean="0"/>
              <a:t>132</a:t>
            </a:fld>
            <a:endParaRPr lang="en-US"/>
          </a:p>
        </p:txBody>
      </p:sp>
      <p:sp>
        <p:nvSpPr>
          <p:cNvPr id="23555" name="Rectangle 3"/>
          <p:cNvSpPr>
            <a:spLocks noGrp="1" noChangeArrowheads="1"/>
          </p:cNvSpPr>
          <p:nvPr>
            <p:ph sz="quarter" idx="1"/>
          </p:nvPr>
        </p:nvSpPr>
        <p:spPr>
          <a:xfrm>
            <a:off x="420053" y="1400175"/>
            <a:ext cx="11761470" cy="3550444"/>
          </a:xfrm>
        </p:spPr>
        <p:txBody>
          <a:bodyPr>
            <a:normAutofit/>
          </a:bodyPr>
          <a:lstStyle/>
          <a:p>
            <a:r>
              <a:rPr lang="en-US" dirty="0"/>
              <a:t>An overriding method must have identical visibility as  the base class method it overrides</a:t>
            </a:r>
          </a:p>
          <a:p>
            <a:pPr lvl="1"/>
            <a:r>
              <a:rPr lang="en-US" dirty="0"/>
              <a:t>This rule is required for safe polymorphism</a:t>
            </a:r>
          </a:p>
          <a:p>
            <a:pPr lvl="1"/>
            <a:r>
              <a:rPr lang="en-US" dirty="0"/>
              <a:t>Compiler will flag an error if violated</a:t>
            </a:r>
          </a:p>
          <a:p>
            <a:pPr lvl="1"/>
            <a:endParaRPr lang="en-US" dirty="0"/>
          </a:p>
        </p:txBody>
      </p:sp>
      <p:sp>
        <p:nvSpPr>
          <p:cNvPr id="23556" name="Rectangle 4"/>
          <p:cNvSpPr>
            <a:spLocks noChangeArrowheads="1"/>
          </p:cNvSpPr>
          <p:nvPr/>
        </p:nvSpPr>
        <p:spPr bwMode="auto">
          <a:xfrm>
            <a:off x="1076385" y="4950621"/>
            <a:ext cx="6362045"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Lucida Console" pitchFamily="49" charset="0"/>
              </a:rPr>
              <a:t>public class</a:t>
            </a:r>
            <a:r>
              <a:rPr lang="en-GB" sz="2100">
                <a:solidFill>
                  <a:srgbClr val="000000"/>
                </a:solidFill>
                <a:latin typeface="Lucida Console" pitchFamily="49" charset="0"/>
              </a:rPr>
              <a:t>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r>
              <a:rPr lang="en-GB" sz="2100">
                <a:solidFill>
                  <a:srgbClr val="FA3200"/>
                </a:solidFill>
                <a:latin typeface="Lucida Console" pitchFamily="49" charset="0"/>
              </a:rPr>
              <a:t>public</a:t>
            </a:r>
            <a:r>
              <a:rPr lang="en-GB" sz="2100">
                <a:solidFill>
                  <a:srgbClr val="0000FF"/>
                </a:solidFill>
                <a:latin typeface="Lucida Console" pitchFamily="49" charset="0"/>
              </a:rPr>
              <a:t> virtual void</a:t>
            </a:r>
            <a:r>
              <a:rPr lang="en-GB" sz="2100">
                <a:solidFill>
                  <a:srgbClr val="000000"/>
                </a:solidFill>
                <a:latin typeface="Lucida Console" pitchFamily="49" charset="0"/>
              </a:rPr>
              <a:t> Draw()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a:t>
            </a:r>
          </a:p>
        </p:txBody>
      </p:sp>
      <p:sp>
        <p:nvSpPr>
          <p:cNvPr id="23557" name="Rectangle 5"/>
          <p:cNvSpPr>
            <a:spLocks noChangeArrowheads="1"/>
          </p:cNvSpPr>
          <p:nvPr/>
        </p:nvSpPr>
        <p:spPr bwMode="auto">
          <a:xfrm>
            <a:off x="2515940" y="5821563"/>
            <a:ext cx="6712089"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Lucida Console" pitchFamily="49" charset="0"/>
              </a:rPr>
              <a:t>public class</a:t>
            </a:r>
            <a:r>
              <a:rPr lang="en-GB" sz="2100">
                <a:solidFill>
                  <a:srgbClr val="000000"/>
                </a:solidFill>
                <a:latin typeface="Lucida Console" pitchFamily="49" charset="0"/>
              </a:rPr>
              <a:t> Ellipse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r>
              <a:rPr lang="en-GB" sz="2100">
                <a:solidFill>
                  <a:srgbClr val="0000FF"/>
                </a:solidFill>
                <a:latin typeface="Lucida Console" pitchFamily="49" charset="0"/>
              </a:rPr>
              <a:t>private override void</a:t>
            </a:r>
            <a:r>
              <a:rPr lang="en-GB" sz="2100">
                <a:solidFill>
                  <a:srgbClr val="000000"/>
                </a:solidFill>
                <a:latin typeface="Lucida Console" pitchFamily="49" charset="0"/>
              </a:rPr>
              <a:t> Draw()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a:t>
            </a:r>
          </a:p>
        </p:txBody>
      </p:sp>
      <p:sp>
        <p:nvSpPr>
          <p:cNvPr id="23558" name="Rectangle 6"/>
          <p:cNvSpPr>
            <a:spLocks noChangeArrowheads="1"/>
          </p:cNvSpPr>
          <p:nvPr/>
        </p:nvSpPr>
        <p:spPr bwMode="auto">
          <a:xfrm>
            <a:off x="4476185" y="6682084"/>
            <a:ext cx="5679460" cy="14168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Shape s = </a:t>
            </a:r>
            <a:r>
              <a:rPr lang="en-GB" sz="2100">
                <a:solidFill>
                  <a:srgbClr val="0000FF"/>
                </a:solidFill>
                <a:latin typeface="Lucida Console" pitchFamily="49" charset="0"/>
              </a:rPr>
              <a:t>new</a:t>
            </a:r>
            <a:r>
              <a:rPr lang="en-GB" sz="2100">
                <a:solidFill>
                  <a:srgbClr val="000000"/>
                </a:solidFill>
                <a:latin typeface="Lucida Console" pitchFamily="49" charset="0"/>
              </a:rPr>
              <a:t> Ellipse(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8000"/>
              </a:solidFill>
              <a:latin typeface="Lucida Console"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s.Draw(); </a:t>
            </a:r>
          </a:p>
        </p:txBody>
      </p:sp>
      <p:sp>
        <p:nvSpPr>
          <p:cNvPr id="23559" name="Rectangle 7"/>
          <p:cNvSpPr>
            <a:spLocks noChangeArrowheads="1"/>
          </p:cNvSpPr>
          <p:nvPr/>
        </p:nvSpPr>
        <p:spPr bwMode="auto">
          <a:xfrm>
            <a:off x="2465622" y="5821562"/>
            <a:ext cx="812564" cy="10697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03" tIns="57278" rIns="116603" bIns="57278">
            <a:spAutoFit/>
          </a:bodyPr>
          <a:lstStyle/>
          <a:p>
            <a:pPr defTabSz="953274">
              <a:spcBef>
                <a:spcPct val="0"/>
              </a:spcBef>
              <a:buClr>
                <a:srgbClr val="FF0000"/>
              </a:buClr>
              <a:buFont typeface="Wingdings" pitchFamily="2" charset="2"/>
              <a:buChar char="û"/>
            </a:pPr>
            <a:r>
              <a:rPr lang="en-GB" sz="6200" b="1" dirty="0"/>
              <a:t> </a:t>
            </a:r>
          </a:p>
        </p:txBody>
      </p:sp>
      <p:sp>
        <p:nvSpPr>
          <p:cNvPr id="23560" name="Rectangle 8"/>
          <p:cNvSpPr>
            <a:spLocks noChangeArrowheads="1"/>
          </p:cNvSpPr>
          <p:nvPr/>
        </p:nvSpPr>
        <p:spPr bwMode="auto">
          <a:xfrm>
            <a:off x="7560945" y="7555879"/>
            <a:ext cx="2835354" cy="444352"/>
          </a:xfrm>
          <a:prstGeom prst="rect">
            <a:avLst/>
          </a:prstGeom>
          <a:solidFill>
            <a:schemeClr val="accent6">
              <a:lumMod val="75000"/>
            </a:schemeClr>
          </a:solidFill>
          <a:ln w="9525">
            <a:solidFill>
              <a:schemeClr val="tx1"/>
            </a:solidFill>
            <a:miter lim="800000"/>
            <a:headEnd/>
            <a:tailEnd/>
          </a:ln>
          <a:effectLst/>
        </p:spPr>
        <p:txBody>
          <a:bodyPr lIns="117830" tIns="58915" rIns="117830" bIns="58915" anchor="ctr">
            <a:spAutoFit/>
          </a:bodyPr>
          <a:lstStyle/>
          <a:p>
            <a:pPr algn="ctr"/>
            <a:r>
              <a:rPr lang="en-GB" sz="2100"/>
              <a:t>This has to work logically!</a:t>
            </a:r>
          </a:p>
        </p:txBody>
      </p:sp>
    </p:spTree>
    <p:extLst>
      <p:ext uri="{BB962C8B-B14F-4D97-AF65-F5344CB8AC3E}">
        <p14:creationId xmlns:p14="http://schemas.microsoft.com/office/powerpoint/2010/main" val="273998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dirty="0"/>
              <a:t>The </a:t>
            </a:r>
            <a:r>
              <a:rPr lang="en-GB" dirty="0">
                <a:latin typeface="Consolas" pitchFamily="49" charset="0"/>
                <a:cs typeface="Consolas" pitchFamily="49" charset="0"/>
              </a:rPr>
              <a:t>protected</a:t>
            </a:r>
            <a:r>
              <a:rPr lang="en-GB" dirty="0"/>
              <a:t> Modifier</a:t>
            </a:r>
          </a:p>
        </p:txBody>
      </p:sp>
      <p:sp>
        <p:nvSpPr>
          <p:cNvPr id="3" name="Slide Number Placeholder 2"/>
          <p:cNvSpPr>
            <a:spLocks noGrp="1"/>
          </p:cNvSpPr>
          <p:nvPr>
            <p:ph type="sldNum" sz="quarter" idx="12"/>
          </p:nvPr>
        </p:nvSpPr>
        <p:spPr/>
        <p:txBody>
          <a:bodyPr/>
          <a:lstStyle/>
          <a:p>
            <a:fld id="{BAEF35E1-E8B4-4707-9B15-F4E1B030959E}" type="slidenum">
              <a:rPr lang="en-US" smtClean="0"/>
              <a:t>133</a:t>
            </a:fld>
            <a:endParaRPr lang="en-US"/>
          </a:p>
        </p:txBody>
      </p:sp>
      <p:sp>
        <p:nvSpPr>
          <p:cNvPr id="24579" name="Rectangle 3"/>
          <p:cNvSpPr>
            <a:spLocks noGrp="1" noChangeArrowheads="1"/>
          </p:cNvSpPr>
          <p:nvPr>
            <p:ph sz="quarter" idx="1"/>
          </p:nvPr>
        </p:nvSpPr>
        <p:spPr>
          <a:xfrm>
            <a:off x="420053" y="1400175"/>
            <a:ext cx="11761470" cy="1800225"/>
          </a:xfrm>
        </p:spPr>
        <p:txBody>
          <a:bodyPr>
            <a:normAutofit/>
          </a:bodyPr>
          <a:lstStyle/>
          <a:p>
            <a:r>
              <a:rPr lang="en-GB" dirty="0"/>
              <a:t>Modifier that allows access to deriving types only</a:t>
            </a:r>
          </a:p>
          <a:p>
            <a:pPr lvl="1"/>
            <a:r>
              <a:rPr lang="en-GB" dirty="0"/>
              <a:t>Used to restrict access to methods and properties</a:t>
            </a:r>
          </a:p>
          <a:p>
            <a:pPr lvl="2"/>
            <a:r>
              <a:rPr lang="en-GB" dirty="0"/>
              <a:t>Fields should always be private, however</a:t>
            </a:r>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buFontTx/>
              <a:buNone/>
            </a:pPr>
            <a:endParaRPr lang="en-GB" dirty="0"/>
          </a:p>
        </p:txBody>
      </p:sp>
      <p:sp>
        <p:nvSpPr>
          <p:cNvPr id="24580" name="Rectangle 4"/>
          <p:cNvSpPr>
            <a:spLocks noChangeArrowheads="1"/>
          </p:cNvSpPr>
          <p:nvPr/>
        </p:nvSpPr>
        <p:spPr bwMode="auto">
          <a:xfrm>
            <a:off x="1575198" y="3069136"/>
            <a:ext cx="9844981"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C8"/>
                </a:solidFill>
                <a:latin typeface="Consolas" pitchFamily="49" charset="0"/>
                <a:cs typeface="Consolas" pitchFamily="49" charset="0"/>
              </a:rPr>
              <a:t>public class</a:t>
            </a:r>
            <a:r>
              <a:rPr lang="en-GB" sz="2100" dirty="0">
                <a:solidFill>
                  <a:srgbClr val="000000"/>
                </a:solidFill>
                <a:latin typeface="Consolas" pitchFamily="49" charset="0"/>
                <a:cs typeface="Consolas" pitchFamily="49" charset="0"/>
              </a:rPr>
              <a:t> Form : </a:t>
            </a:r>
            <a:r>
              <a:rPr lang="en-GB" sz="2100" i="1" dirty="0">
                <a:solidFill>
                  <a:srgbClr val="000000"/>
                </a:solidFill>
                <a:latin typeface="Consolas" pitchFamily="49" charset="0"/>
                <a:cs typeface="Consolas" pitchFamily="49" charset="0"/>
              </a:rPr>
              <a:t>xxx</a:t>
            </a: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FF3300"/>
                </a:solidFill>
                <a:latin typeface="Consolas" pitchFamily="49" charset="0"/>
                <a:cs typeface="Consolas" pitchFamily="49" charset="0"/>
              </a:rPr>
              <a:t>protected</a:t>
            </a:r>
            <a:r>
              <a:rPr lang="en-GB" sz="2100" dirty="0">
                <a:solidFill>
                  <a:srgbClr val="0000FF"/>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virtual void</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OnClosing</a:t>
            </a:r>
            <a:r>
              <a:rPr lang="en-GB" sz="2100" dirty="0">
                <a:solidFill>
                  <a:srgbClr val="000000"/>
                </a:solidFill>
                <a:latin typeface="Consolas" pitchFamily="49" charset="0"/>
                <a:cs typeface="Consolas" pitchFamily="49" charset="0"/>
              </a:rPr>
              <a:t>(</a:t>
            </a:r>
            <a:r>
              <a:rPr lang="en-GB" sz="2100" dirty="0" err="1">
                <a:solidFill>
                  <a:srgbClr val="000000"/>
                </a:solidFill>
                <a:latin typeface="Consolas" pitchFamily="49" charset="0"/>
                <a:cs typeface="Consolas" pitchFamily="49" charset="0"/>
              </a:rPr>
              <a:t>CancelEventArgs</a:t>
            </a:r>
            <a:r>
              <a:rPr lang="en-GB" sz="2100" dirty="0">
                <a:solidFill>
                  <a:srgbClr val="000000"/>
                </a:solidFill>
                <a:latin typeface="Consolas" pitchFamily="49" charset="0"/>
                <a:cs typeface="Consolas" pitchFamily="49" charset="0"/>
              </a:rPr>
              <a:t> 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8000"/>
                </a:solidFill>
                <a:latin typeface="Consolas" pitchFamily="49" charset="0"/>
                <a:cs typeface="Consolas" pitchFamily="49" charset="0"/>
              </a:rPr>
              <a:t>    // raises ‘Closing’ event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p>
        </p:txBody>
      </p:sp>
      <p:sp>
        <p:nvSpPr>
          <p:cNvPr id="24581" name="Rectangle 5"/>
          <p:cNvSpPr>
            <a:spLocks noChangeArrowheads="1"/>
          </p:cNvSpPr>
          <p:nvPr/>
        </p:nvSpPr>
        <p:spPr bwMode="auto">
          <a:xfrm>
            <a:off x="1592699" y="5509024"/>
            <a:ext cx="9862483" cy="23794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C8"/>
                </a:solidFill>
                <a:latin typeface="Consolas" pitchFamily="49" charset="0"/>
                <a:cs typeface="Consolas" pitchFamily="49" charset="0"/>
              </a:rPr>
              <a:t>public class</a:t>
            </a:r>
            <a:r>
              <a:rPr lang="en-GB" sz="2100">
                <a:solidFill>
                  <a:srgbClr val="000000"/>
                </a:solidFill>
                <a:latin typeface="Consolas" pitchFamily="49" charset="0"/>
                <a:cs typeface="Consolas" pitchFamily="49" charset="0"/>
              </a:rPr>
              <a:t> MyForm : Form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FF3300"/>
                </a:solidFill>
                <a:latin typeface="Consolas" pitchFamily="49" charset="0"/>
                <a:cs typeface="Consolas" pitchFamily="49" charset="0"/>
              </a:rPr>
              <a:t>protected</a:t>
            </a:r>
            <a:r>
              <a:rPr lang="en-GB" sz="2100">
                <a:solidFill>
                  <a:srgbClr val="0000FF"/>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override void</a:t>
            </a:r>
            <a:r>
              <a:rPr lang="en-GB" sz="2100">
                <a:solidFill>
                  <a:srgbClr val="000000"/>
                </a:solidFill>
                <a:latin typeface="Consolas" pitchFamily="49" charset="0"/>
                <a:cs typeface="Consolas" pitchFamily="49" charset="0"/>
              </a:rPr>
              <a:t> OnClosing(CancelEventArgs 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C8"/>
                </a:solidFill>
                <a:latin typeface="Consolas" pitchFamily="49" charset="0"/>
                <a:cs typeface="Consolas" pitchFamily="49" charset="0"/>
              </a:rPr>
              <a:t>    </a:t>
            </a:r>
            <a:r>
              <a:rPr lang="en-GB" sz="2100">
                <a:solidFill>
                  <a:srgbClr val="009900"/>
                </a:solidFill>
                <a:latin typeface="Consolas" pitchFamily="49" charset="0"/>
                <a:cs typeface="Consolas" pitchFamily="49" charset="0"/>
              </a:rPr>
              <a:t>// do something else first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8000"/>
                </a:solidFill>
                <a:latin typeface="Consolas" pitchFamily="49" charset="0"/>
                <a:cs typeface="Consolas" pitchFamily="49" charset="0"/>
              </a:rPr>
              <a:t>    // call the base class' method potentially</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p>
        </p:txBody>
      </p:sp>
      <p:sp>
        <p:nvSpPr>
          <p:cNvPr id="24582" name="Rectangle 6"/>
          <p:cNvSpPr>
            <a:spLocks noChangeArrowheads="1"/>
          </p:cNvSpPr>
          <p:nvPr/>
        </p:nvSpPr>
        <p:spPr bwMode="auto">
          <a:xfrm>
            <a:off x="7504064" y="4406801"/>
            <a:ext cx="3482935" cy="775097"/>
          </a:xfrm>
          <a:prstGeom prst="rect">
            <a:avLst/>
          </a:prstGeom>
          <a:solidFill>
            <a:schemeClr val="accent3">
              <a:lumMod val="60000"/>
              <a:lumOff val="40000"/>
            </a:schemeClr>
          </a:solidFill>
          <a:ln w="9525">
            <a:solidFill>
              <a:schemeClr val="tx1"/>
            </a:solidFill>
            <a:miter lim="800000"/>
            <a:headEnd/>
            <a:tailEnd/>
          </a:ln>
          <a:effectLst/>
        </p:spPr>
        <p:txBody>
          <a:bodyPr lIns="117830" tIns="58915" rIns="117830" bIns="58915" anchor="ctr">
            <a:spAutoFit/>
          </a:bodyPr>
          <a:lstStyle/>
          <a:p>
            <a:pPr algn="ctr"/>
            <a:r>
              <a:rPr lang="en-GB" sz="2100"/>
              <a:t>Whichever ‘hidden’ code is calling this method</a:t>
            </a:r>
          </a:p>
        </p:txBody>
      </p:sp>
      <p:sp>
        <p:nvSpPr>
          <p:cNvPr id="24583" name="Rectangle 7"/>
          <p:cNvSpPr>
            <a:spLocks noChangeArrowheads="1"/>
          </p:cNvSpPr>
          <p:nvPr/>
        </p:nvSpPr>
        <p:spPr bwMode="auto">
          <a:xfrm>
            <a:off x="7663772" y="7575947"/>
            <a:ext cx="3395425" cy="775097"/>
          </a:xfrm>
          <a:prstGeom prst="rect">
            <a:avLst/>
          </a:prstGeom>
          <a:solidFill>
            <a:schemeClr val="accent3">
              <a:lumMod val="60000"/>
              <a:lumOff val="40000"/>
            </a:schemeClr>
          </a:solidFill>
          <a:ln w="9525">
            <a:solidFill>
              <a:schemeClr val="tx1"/>
            </a:solidFill>
            <a:miter lim="800000"/>
            <a:headEnd/>
            <a:tailEnd/>
          </a:ln>
          <a:effectLst/>
        </p:spPr>
        <p:txBody>
          <a:bodyPr lIns="117830" tIns="58915" rIns="117830" bIns="58915" anchor="ctr">
            <a:spAutoFit/>
          </a:bodyPr>
          <a:lstStyle/>
          <a:p>
            <a:pPr algn="ctr"/>
            <a:r>
              <a:rPr lang="en-GB" sz="2100"/>
              <a:t>Polymorphically invokes this one (yours) instead</a:t>
            </a:r>
          </a:p>
        </p:txBody>
      </p:sp>
    </p:spTree>
    <p:extLst>
      <p:ext uri="{BB962C8B-B14F-4D97-AF65-F5344CB8AC3E}">
        <p14:creationId xmlns:p14="http://schemas.microsoft.com/office/powerpoint/2010/main" val="404697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GB" sz="3600" dirty="0"/>
              <a:t>Invoking Base Class Functionality</a:t>
            </a:r>
          </a:p>
        </p:txBody>
      </p:sp>
      <p:sp>
        <p:nvSpPr>
          <p:cNvPr id="3" name="Slide Number Placeholder 2"/>
          <p:cNvSpPr>
            <a:spLocks noGrp="1"/>
          </p:cNvSpPr>
          <p:nvPr>
            <p:ph type="sldNum" sz="quarter" idx="12"/>
          </p:nvPr>
        </p:nvSpPr>
        <p:spPr/>
        <p:txBody>
          <a:bodyPr/>
          <a:lstStyle/>
          <a:p>
            <a:fld id="{BAEF35E1-E8B4-4707-9B15-F4E1B030959E}" type="slidenum">
              <a:rPr lang="en-US" smtClean="0"/>
              <a:t>134</a:t>
            </a:fld>
            <a:endParaRPr lang="en-US"/>
          </a:p>
        </p:txBody>
      </p:sp>
      <p:sp>
        <p:nvSpPr>
          <p:cNvPr id="25603" name="Rectangle 3"/>
          <p:cNvSpPr>
            <a:spLocks noGrp="1" noChangeArrowheads="1"/>
          </p:cNvSpPr>
          <p:nvPr>
            <p:ph sz="quarter" idx="1"/>
          </p:nvPr>
        </p:nvSpPr>
        <p:spPr>
          <a:xfrm>
            <a:off x="420053" y="1400175"/>
            <a:ext cx="11761470" cy="3600450"/>
          </a:xfrm>
        </p:spPr>
        <p:txBody>
          <a:bodyPr>
            <a:normAutofit/>
          </a:bodyPr>
          <a:lstStyle/>
          <a:p>
            <a:r>
              <a:rPr lang="en-GB" dirty="0"/>
              <a:t>A derived class can access base class members</a:t>
            </a:r>
          </a:p>
          <a:p>
            <a:pPr lvl="1"/>
            <a:r>
              <a:rPr lang="en-GB" dirty="0"/>
              <a:t>Avoids code duplication and access to private fields</a:t>
            </a:r>
          </a:p>
          <a:p>
            <a:r>
              <a:rPr lang="en-GB" dirty="0"/>
              <a:t>To call a base class member, use the </a:t>
            </a:r>
            <a:r>
              <a:rPr lang="en-GB" dirty="0">
                <a:latin typeface="Lucida Console" pitchFamily="49" charset="0"/>
              </a:rPr>
              <a:t>base</a:t>
            </a:r>
            <a:r>
              <a:rPr lang="en-GB" dirty="0"/>
              <a:t> reference</a:t>
            </a:r>
          </a:p>
          <a:p>
            <a:pPr lvl="1"/>
            <a:r>
              <a:rPr lang="en-GB" dirty="0"/>
              <a:t>Calls first member with matching signature higher up the inheritance hierarchy</a:t>
            </a:r>
          </a:p>
        </p:txBody>
      </p:sp>
      <p:sp>
        <p:nvSpPr>
          <p:cNvPr id="25604" name="Rectangle 4"/>
          <p:cNvSpPr>
            <a:spLocks noChangeArrowheads="1"/>
          </p:cNvSpPr>
          <p:nvPr/>
        </p:nvSpPr>
        <p:spPr bwMode="auto">
          <a:xfrm>
            <a:off x="1367358" y="4900613"/>
            <a:ext cx="10020003" cy="334208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Ellipse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override void </a:t>
            </a:r>
            <a:r>
              <a:rPr lang="en-GB" sz="2100">
                <a:solidFill>
                  <a:srgbClr val="000000"/>
                </a:solidFill>
                <a:latin typeface="Consolas" pitchFamily="49" charset="0"/>
                <a:cs typeface="Consolas" pitchFamily="49" charset="0"/>
              </a:rPr>
              <a:t>Draw()</a:t>
            </a:r>
            <a:r>
              <a:rPr lang="en-GB" sz="2100">
                <a:solidFill>
                  <a:srgbClr val="0000FF"/>
                </a:solidFill>
                <a:latin typeface="Consolas" pitchFamily="49" charset="0"/>
                <a:cs typeface="Consolas" pitchFamily="49" charset="0"/>
              </a:rPr>
              <a:t> </a:t>
            </a:r>
            <a:r>
              <a:rPr lang="en-GB" sz="210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FF3300"/>
                </a:solidFill>
                <a:latin typeface="Consolas" pitchFamily="49" charset="0"/>
                <a:cs typeface="Consolas" pitchFamily="49" charset="0"/>
              </a:rPr>
              <a:t>base</a:t>
            </a:r>
            <a:r>
              <a:rPr lang="en-GB" sz="2100" b="1">
                <a:solidFill>
                  <a:srgbClr val="FF3300"/>
                </a:solidFill>
                <a:latin typeface="Consolas" pitchFamily="49" charset="0"/>
                <a:cs typeface="Consolas" pitchFamily="49" charset="0"/>
              </a:rPr>
              <a:t>.</a:t>
            </a:r>
            <a:r>
              <a:rPr lang="en-GB" sz="2100">
                <a:solidFill>
                  <a:srgbClr val="000000"/>
                </a:solidFill>
                <a:latin typeface="Consolas" pitchFamily="49" charset="0"/>
                <a:cs typeface="Consolas" pitchFamily="49" charset="0"/>
              </a:rPr>
              <a:t>Draw(); </a:t>
            </a:r>
            <a:r>
              <a:rPr lang="en-GB" sz="2100">
                <a:solidFill>
                  <a:srgbClr val="008000"/>
                </a:solidFill>
                <a:latin typeface="Consolas" pitchFamily="49" charset="0"/>
                <a:cs typeface="Consolas" pitchFamily="49" charset="0"/>
              </a:rPr>
              <a:t>// do base class functionality first</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8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Brush br = </a:t>
            </a:r>
            <a:r>
              <a:rPr lang="en-GB" sz="2100">
                <a:solidFill>
                  <a:srgbClr val="0000FF"/>
                </a:solidFill>
                <a:latin typeface="Consolas" pitchFamily="49" charset="0"/>
                <a:cs typeface="Consolas" pitchFamily="49" charset="0"/>
              </a:rPr>
              <a:t>new</a:t>
            </a:r>
            <a:r>
              <a:rPr lang="en-GB" sz="2100">
                <a:solidFill>
                  <a:srgbClr val="000000"/>
                </a:solidFill>
                <a:latin typeface="Consolas" pitchFamily="49" charset="0"/>
                <a:cs typeface="Consolas" pitchFamily="49" charset="0"/>
              </a:rPr>
              <a:t> SolidColorBrush( </a:t>
            </a:r>
            <a:r>
              <a:rPr lang="en-GB" sz="2100">
                <a:solidFill>
                  <a:srgbClr val="FF3300"/>
                </a:solidFill>
                <a:latin typeface="Consolas" pitchFamily="49" charset="0"/>
                <a:cs typeface="Consolas" pitchFamily="49" charset="0"/>
              </a:rPr>
              <a:t>base</a:t>
            </a:r>
            <a:r>
              <a:rPr lang="en-GB" sz="2100" b="1">
                <a:solidFill>
                  <a:srgbClr val="FF3300"/>
                </a:solidFill>
                <a:latin typeface="Consolas" pitchFamily="49" charset="0"/>
                <a:cs typeface="Consolas" pitchFamily="49" charset="0"/>
              </a:rPr>
              <a:t>.</a:t>
            </a:r>
            <a:r>
              <a:rPr lang="en-GB" sz="2100">
                <a:solidFill>
                  <a:srgbClr val="000000"/>
                </a:solidFill>
                <a:latin typeface="Consolas" pitchFamily="49" charset="0"/>
                <a:cs typeface="Consolas" pitchFamily="49" charset="0"/>
              </a:rPr>
              <a:t>Color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Tree>
    <p:extLst>
      <p:ext uri="{BB962C8B-B14F-4D97-AF65-F5344CB8AC3E}">
        <p14:creationId xmlns:p14="http://schemas.microsoft.com/office/powerpoint/2010/main" val="38401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t>Versioning</a:t>
            </a:r>
          </a:p>
        </p:txBody>
      </p:sp>
      <p:sp>
        <p:nvSpPr>
          <p:cNvPr id="3" name="Slide Number Placeholder 2"/>
          <p:cNvSpPr>
            <a:spLocks noGrp="1"/>
          </p:cNvSpPr>
          <p:nvPr>
            <p:ph type="sldNum" sz="quarter" idx="12"/>
          </p:nvPr>
        </p:nvSpPr>
        <p:spPr/>
        <p:txBody>
          <a:bodyPr/>
          <a:lstStyle/>
          <a:p>
            <a:fld id="{BAEF35E1-E8B4-4707-9B15-F4E1B030959E}" type="slidenum">
              <a:rPr lang="en-US" smtClean="0"/>
              <a:t>135</a:t>
            </a:fld>
            <a:endParaRPr lang="en-US"/>
          </a:p>
        </p:txBody>
      </p:sp>
      <p:sp>
        <p:nvSpPr>
          <p:cNvPr id="26627" name="Rectangle 3"/>
          <p:cNvSpPr>
            <a:spLocks noGrp="1" noChangeArrowheads="1"/>
          </p:cNvSpPr>
          <p:nvPr>
            <p:ph sz="quarter" idx="1"/>
          </p:nvPr>
        </p:nvSpPr>
        <p:spPr/>
        <p:txBody>
          <a:bodyPr>
            <a:normAutofit fontScale="92500" lnSpcReduction="20000"/>
          </a:bodyPr>
          <a:lstStyle/>
          <a:p>
            <a:r>
              <a:rPr lang="en-GB" sz="3100" dirty="0"/>
              <a:t>Why do we need </a:t>
            </a:r>
            <a:r>
              <a:rPr lang="en-GB" sz="3100" b="1" dirty="0"/>
              <a:t>two </a:t>
            </a:r>
            <a:r>
              <a:rPr lang="en-GB" sz="3100" dirty="0"/>
              <a:t>keywords?</a:t>
            </a:r>
          </a:p>
          <a:p>
            <a:pPr lvl="1"/>
            <a:r>
              <a:rPr lang="en-GB" sz="2600" dirty="0"/>
              <a:t>Why not just have automatic polymorphism?</a:t>
            </a:r>
          </a:p>
          <a:p>
            <a:pPr lvl="1"/>
            <a:r>
              <a:rPr lang="en-GB" sz="2600" dirty="0"/>
              <a:t>Because then you could not turn it off (like Java)</a:t>
            </a:r>
          </a:p>
          <a:p>
            <a:r>
              <a:rPr lang="en-GB" sz="3100" dirty="0"/>
              <a:t>So when might you want to ‘disable’ polymorphism?</a:t>
            </a:r>
          </a:p>
          <a:p>
            <a:pPr lvl="1"/>
            <a:r>
              <a:rPr lang="en-GB" sz="2600" dirty="0"/>
              <a:t>When Base class is changed </a:t>
            </a:r>
            <a:r>
              <a:rPr lang="en-GB" sz="2600" dirty="0">
                <a:solidFill>
                  <a:srgbClr val="FA3200"/>
                </a:solidFill>
              </a:rPr>
              <a:t>after</a:t>
            </a:r>
            <a:r>
              <a:rPr lang="en-GB" sz="2600" dirty="0"/>
              <a:t> derived class has been written</a:t>
            </a:r>
          </a:p>
          <a:p>
            <a:pPr lvl="1"/>
            <a:r>
              <a:rPr lang="en-GB" sz="2600" dirty="0"/>
              <a:t>It adds a new method which happens to have the same signature as a method in the derived class?</a:t>
            </a:r>
          </a:p>
          <a:p>
            <a:pPr lvl="2"/>
            <a:r>
              <a:rPr lang="en-GB" sz="2300" dirty="0"/>
              <a:t>But is semantically different</a:t>
            </a:r>
          </a:p>
          <a:p>
            <a:r>
              <a:rPr lang="en-GB" sz="3100" dirty="0"/>
              <a:t>Before you recompile derived class</a:t>
            </a:r>
          </a:p>
          <a:p>
            <a:pPr lvl="1"/>
            <a:r>
              <a:rPr lang="en-GB" sz="2600" dirty="0"/>
              <a:t>Methods are treated as different</a:t>
            </a:r>
          </a:p>
          <a:p>
            <a:pPr lvl="1"/>
            <a:r>
              <a:rPr lang="en-GB" sz="2600" dirty="0"/>
              <a:t>No polymorphism</a:t>
            </a:r>
          </a:p>
          <a:p>
            <a:r>
              <a:rPr lang="en-GB" sz="3100" dirty="0"/>
              <a:t>When you recompile compiler generates warning</a:t>
            </a:r>
          </a:p>
          <a:p>
            <a:pPr lvl="1"/>
            <a:r>
              <a:rPr lang="en-GB" sz="2600" dirty="0"/>
              <a:t>Apply </a:t>
            </a:r>
            <a:r>
              <a:rPr lang="en-GB" sz="2600" dirty="0">
                <a:latin typeface="Lucida Console" pitchFamily="49" charset="0"/>
              </a:rPr>
              <a:t>override</a:t>
            </a:r>
            <a:r>
              <a:rPr lang="en-GB" sz="2600" dirty="0"/>
              <a:t> to introduce polymorphic relationship</a:t>
            </a:r>
          </a:p>
          <a:p>
            <a:pPr lvl="1"/>
            <a:r>
              <a:rPr lang="en-GB" sz="2600" dirty="0"/>
              <a:t>Use </a:t>
            </a:r>
            <a:r>
              <a:rPr lang="en-GB" sz="2600" dirty="0">
                <a:latin typeface="Lucida Console" pitchFamily="49" charset="0"/>
              </a:rPr>
              <a:t>new</a:t>
            </a:r>
            <a:r>
              <a:rPr lang="en-GB" sz="2600" dirty="0"/>
              <a:t> to tell compiler that the methods are different</a:t>
            </a:r>
          </a:p>
          <a:p>
            <a:pPr lvl="1">
              <a:buFontTx/>
              <a:buNone/>
            </a:pPr>
            <a:endParaRPr lang="en-GB" sz="2600" dirty="0"/>
          </a:p>
        </p:txBody>
      </p:sp>
      <p:grpSp>
        <p:nvGrpSpPr>
          <p:cNvPr id="26628" name="Group 4"/>
          <p:cNvGrpSpPr>
            <a:grpSpLocks/>
          </p:cNvGrpSpPr>
          <p:nvPr/>
        </p:nvGrpSpPr>
        <p:grpSpPr bwMode="auto">
          <a:xfrm>
            <a:off x="7760033" y="4892282"/>
            <a:ext cx="3036631" cy="489645"/>
            <a:chOff x="3416" y="2348"/>
            <a:chExt cx="1388" cy="235"/>
          </a:xfrm>
        </p:grpSpPr>
        <p:sp>
          <p:nvSpPr>
            <p:cNvPr id="26629" name="AutoShape 5"/>
            <p:cNvSpPr>
              <a:spLocks noChangeArrowheads="1"/>
            </p:cNvSpPr>
            <p:nvPr/>
          </p:nvSpPr>
          <p:spPr bwMode="auto">
            <a:xfrm>
              <a:off x="3416" y="2369"/>
              <a:ext cx="376" cy="214"/>
            </a:xfrm>
            <a:prstGeom prst="curvedRightArrow">
              <a:avLst>
                <a:gd name="adj1" fmla="val 25957"/>
                <a:gd name="adj2" fmla="val 51915"/>
                <a:gd name="adj3"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30" name="AutoShape 6"/>
            <p:cNvSpPr>
              <a:spLocks noChangeArrowheads="1"/>
            </p:cNvSpPr>
            <p:nvPr/>
          </p:nvSpPr>
          <p:spPr bwMode="auto">
            <a:xfrm>
              <a:off x="4720" y="2348"/>
              <a:ext cx="84" cy="214"/>
            </a:xfrm>
            <a:prstGeom prst="curvedDownArrow">
              <a:avLst>
                <a:gd name="adj1" fmla="val 33117"/>
                <a:gd name="adj2" fmla="val 66234"/>
                <a:gd name="adj3"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1" name="Text Box 7"/>
            <p:cNvSpPr txBox="1">
              <a:spLocks noChangeArrowheads="1"/>
            </p:cNvSpPr>
            <p:nvPr/>
          </p:nvSpPr>
          <p:spPr bwMode="auto">
            <a:xfrm>
              <a:off x="4014" y="2374"/>
              <a:ext cx="515" cy="199"/>
            </a:xfrm>
            <a:prstGeom prst="rect">
              <a:avLst/>
            </a:prstGeom>
            <a:solidFill>
              <a:srgbClr val="F1CDFF"/>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eaLnBrk="0" fontAlgn="base" hangingPunct="0">
                <a:spcBef>
                  <a:spcPct val="50000"/>
                </a:spcBef>
                <a:spcAft>
                  <a:spcPct val="0"/>
                </a:spcAft>
                <a:defRPr sz="1000">
                  <a:solidFill>
                    <a:schemeClr val="tx1"/>
                  </a:solidFill>
                  <a:latin typeface="Arial" pitchFamily="34" charset="0"/>
                </a:defRPr>
              </a:lvl6pPr>
              <a:lvl7pPr marL="2971800" indent="-228600" eaLnBrk="0" fontAlgn="base" hangingPunct="0">
                <a:spcBef>
                  <a:spcPct val="50000"/>
                </a:spcBef>
                <a:spcAft>
                  <a:spcPct val="0"/>
                </a:spcAft>
                <a:defRPr sz="1000">
                  <a:solidFill>
                    <a:schemeClr val="tx1"/>
                  </a:solidFill>
                  <a:latin typeface="Arial" pitchFamily="34" charset="0"/>
                </a:defRPr>
              </a:lvl7pPr>
              <a:lvl8pPr marL="3429000" indent="-228600" eaLnBrk="0" fontAlgn="base" hangingPunct="0">
                <a:spcBef>
                  <a:spcPct val="50000"/>
                </a:spcBef>
                <a:spcAft>
                  <a:spcPct val="0"/>
                </a:spcAft>
                <a:defRPr sz="1000">
                  <a:solidFill>
                    <a:schemeClr val="tx1"/>
                  </a:solidFill>
                  <a:latin typeface="Arial" pitchFamily="34" charset="0"/>
                </a:defRPr>
              </a:lvl8pPr>
              <a:lvl9pPr marL="3886200" indent="-228600" eaLnBrk="0" fontAlgn="base" hangingPunct="0">
                <a:spcBef>
                  <a:spcPct val="50000"/>
                </a:spcBef>
                <a:spcAft>
                  <a:spcPct val="0"/>
                </a:spcAft>
                <a:defRPr sz="1000">
                  <a:solidFill>
                    <a:schemeClr val="tx1"/>
                  </a:solidFill>
                  <a:latin typeface="Arial" pitchFamily="34" charset="0"/>
                </a:defRPr>
              </a:lvl9pPr>
            </a:lstStyle>
            <a:p>
              <a:r>
                <a:rPr lang="en-GB" sz="2100"/>
                <a:t>Rotate?</a:t>
              </a:r>
            </a:p>
          </p:txBody>
        </p:sp>
      </p:grpSp>
    </p:spTree>
    <p:extLst>
      <p:ext uri="{BB962C8B-B14F-4D97-AF65-F5344CB8AC3E}">
        <p14:creationId xmlns:p14="http://schemas.microsoft.com/office/powerpoint/2010/main" val="208397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0946" name="Group 2"/>
          <p:cNvGrpSpPr>
            <a:grpSpLocks/>
          </p:cNvGrpSpPr>
          <p:nvPr/>
        </p:nvGrpSpPr>
        <p:grpSpPr bwMode="auto">
          <a:xfrm>
            <a:off x="315041" y="5300665"/>
            <a:ext cx="10525378" cy="3139976"/>
            <a:chOff x="222" y="2720"/>
            <a:chExt cx="4811" cy="1507"/>
          </a:xfrm>
        </p:grpSpPr>
        <p:sp>
          <p:nvSpPr>
            <p:cNvPr id="27672" name="Rectangle 3"/>
            <p:cNvSpPr>
              <a:spLocks noChangeArrowheads="1"/>
            </p:cNvSpPr>
            <p:nvPr/>
          </p:nvSpPr>
          <p:spPr bwMode="auto">
            <a:xfrm>
              <a:off x="222" y="3018"/>
              <a:ext cx="4811" cy="1209"/>
            </a:xfrm>
            <a:prstGeom prst="rect">
              <a:avLst/>
            </a:prstGeom>
            <a:gradFill rotWithShape="1">
              <a:gsLst>
                <a:gs pos="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Rectangle 4"/>
            <p:cNvSpPr>
              <a:spLocks noChangeArrowheads="1"/>
            </p:cNvSpPr>
            <p:nvPr/>
          </p:nvSpPr>
          <p:spPr bwMode="auto">
            <a:xfrm>
              <a:off x="1693" y="2720"/>
              <a:ext cx="1682" cy="298"/>
            </a:xfrm>
            <a:prstGeom prst="rect">
              <a:avLst/>
            </a:prstGeom>
            <a:gradFill rotWithShape="1">
              <a:gsLst>
                <a:gs pos="0">
                  <a:schemeClr val="bg1"/>
                </a:gs>
                <a:gs pos="100000">
                  <a:schemeClr va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GB" sz="2600" dirty="0">
                  <a:solidFill>
                    <a:srgbClr val="FA3200"/>
                  </a:solidFill>
                </a:rPr>
                <a:t>xxx</a:t>
              </a:r>
              <a:r>
                <a:rPr lang="en-GB" sz="2600" dirty="0"/>
                <a:t> = </a:t>
              </a:r>
              <a:r>
                <a:rPr lang="en-GB" sz="2600" dirty="0">
                  <a:latin typeface="Lucida Console" pitchFamily="49" charset="0"/>
                </a:rPr>
                <a:t>override</a:t>
              </a:r>
            </a:p>
          </p:txBody>
        </p:sp>
        <p:sp>
          <p:nvSpPr>
            <p:cNvPr id="27674" name="Rectangle 5"/>
            <p:cNvSpPr>
              <a:spLocks noChangeArrowheads="1"/>
            </p:cNvSpPr>
            <p:nvPr/>
          </p:nvSpPr>
          <p:spPr bwMode="auto">
            <a:xfrm>
              <a:off x="3375" y="2720"/>
              <a:ext cx="1658" cy="298"/>
            </a:xfrm>
            <a:prstGeom prst="rect">
              <a:avLst/>
            </a:prstGeom>
            <a:gradFill rotWithShape="1">
              <a:gsLst>
                <a:gs pos="0">
                  <a:schemeClr val="bg1"/>
                </a:gs>
                <a:gs pos="100000">
                  <a:schemeClr va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GB" sz="2600">
                  <a:solidFill>
                    <a:srgbClr val="FA3200"/>
                  </a:solidFill>
                </a:rPr>
                <a:t>xxx</a:t>
              </a:r>
              <a:r>
                <a:rPr lang="en-GB" sz="2600"/>
                <a:t> = </a:t>
              </a:r>
              <a:r>
                <a:rPr lang="en-GB" sz="2600">
                  <a:latin typeface="Lucida Console" pitchFamily="49" charset="0"/>
                </a:rPr>
                <a:t>new</a:t>
              </a:r>
              <a:r>
                <a:rPr lang="en-GB" sz="2600"/>
                <a:t> (or missing)</a:t>
              </a:r>
            </a:p>
          </p:txBody>
        </p:sp>
        <p:sp>
          <p:nvSpPr>
            <p:cNvPr id="27675" name="Rectangle 6"/>
            <p:cNvSpPr>
              <a:spLocks noChangeArrowheads="1"/>
            </p:cNvSpPr>
            <p:nvPr/>
          </p:nvSpPr>
          <p:spPr bwMode="auto">
            <a:xfrm>
              <a:off x="222" y="3018"/>
              <a:ext cx="1471" cy="40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1">
                    <a:gsLst>
                      <a:gs pos="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GB" sz="2100">
                  <a:latin typeface="Lucida Console" pitchFamily="49" charset="0"/>
                </a:rPr>
                <a:t>r.Rotate</a:t>
              </a:r>
            </a:p>
          </p:txBody>
        </p:sp>
        <p:sp>
          <p:nvSpPr>
            <p:cNvPr id="27676" name="Rectangle 7"/>
            <p:cNvSpPr>
              <a:spLocks noChangeArrowheads="1"/>
            </p:cNvSpPr>
            <p:nvPr/>
          </p:nvSpPr>
          <p:spPr bwMode="auto">
            <a:xfrm>
              <a:off x="222" y="3421"/>
              <a:ext cx="1471" cy="40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1">
                    <a:gsLst>
                      <a:gs pos="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GB" sz="2100">
                  <a:latin typeface="Lucida Console" pitchFamily="49" charset="0"/>
                </a:rPr>
                <a:t>s.Rotate</a:t>
              </a:r>
            </a:p>
          </p:txBody>
        </p:sp>
        <p:sp>
          <p:nvSpPr>
            <p:cNvPr id="27677" name="Rectangle 8"/>
            <p:cNvSpPr>
              <a:spLocks noChangeArrowheads="1"/>
            </p:cNvSpPr>
            <p:nvPr/>
          </p:nvSpPr>
          <p:spPr bwMode="auto">
            <a:xfrm>
              <a:off x="222" y="3824"/>
              <a:ext cx="1471" cy="40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1">
                    <a:gsLst>
                      <a:gs pos="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GB" sz="2100">
                  <a:latin typeface="Lucida Console" pitchFamily="49" charset="0"/>
                </a:rPr>
                <a:t>rs.Rotate</a:t>
              </a:r>
            </a:p>
          </p:txBody>
        </p:sp>
        <p:sp>
          <p:nvSpPr>
            <p:cNvPr id="27678" name="Line 9"/>
            <p:cNvSpPr>
              <a:spLocks noChangeShapeType="1"/>
            </p:cNvSpPr>
            <p:nvPr/>
          </p:nvSpPr>
          <p:spPr bwMode="auto">
            <a:xfrm>
              <a:off x="222" y="3018"/>
              <a:ext cx="481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9" name="Line 10"/>
            <p:cNvSpPr>
              <a:spLocks noChangeShapeType="1"/>
            </p:cNvSpPr>
            <p:nvPr/>
          </p:nvSpPr>
          <p:spPr bwMode="auto">
            <a:xfrm flipH="1">
              <a:off x="1693" y="2720"/>
              <a:ext cx="6" cy="150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0" name="Line 11"/>
            <p:cNvSpPr>
              <a:spLocks noChangeShapeType="1"/>
            </p:cNvSpPr>
            <p:nvPr/>
          </p:nvSpPr>
          <p:spPr bwMode="auto">
            <a:xfrm>
              <a:off x="3375" y="2720"/>
              <a:ext cx="0" cy="150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1" name="Line 12"/>
            <p:cNvSpPr>
              <a:spLocks noChangeShapeType="1"/>
            </p:cNvSpPr>
            <p:nvPr/>
          </p:nvSpPr>
          <p:spPr bwMode="auto">
            <a:xfrm>
              <a:off x="3375" y="2720"/>
              <a:ext cx="0" cy="150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2" name="Line 13"/>
            <p:cNvSpPr>
              <a:spLocks noChangeShapeType="1"/>
            </p:cNvSpPr>
            <p:nvPr/>
          </p:nvSpPr>
          <p:spPr bwMode="auto">
            <a:xfrm>
              <a:off x="222" y="3421"/>
              <a:ext cx="4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3" name="Line 14"/>
            <p:cNvSpPr>
              <a:spLocks noChangeShapeType="1"/>
            </p:cNvSpPr>
            <p:nvPr/>
          </p:nvSpPr>
          <p:spPr bwMode="auto">
            <a:xfrm>
              <a:off x="222" y="3824"/>
              <a:ext cx="4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15"/>
            <p:cNvSpPr>
              <a:spLocks noChangeShapeType="1"/>
            </p:cNvSpPr>
            <p:nvPr/>
          </p:nvSpPr>
          <p:spPr bwMode="auto">
            <a:xfrm>
              <a:off x="222" y="4227"/>
              <a:ext cx="4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1" name="Rectangle 16"/>
          <p:cNvSpPr>
            <a:spLocks noGrp="1" noChangeArrowheads="1"/>
          </p:cNvSpPr>
          <p:nvPr>
            <p:ph type="title"/>
          </p:nvPr>
        </p:nvSpPr>
        <p:spPr/>
        <p:txBody>
          <a:bodyPr>
            <a:normAutofit/>
          </a:bodyPr>
          <a:lstStyle/>
          <a:p>
            <a:pPr eaLnBrk="1" hangingPunct="1"/>
            <a:r>
              <a:rPr lang="en-GB" dirty="0"/>
              <a:t>Base class ‘versioned’</a:t>
            </a:r>
          </a:p>
        </p:txBody>
      </p:sp>
      <p:sp>
        <p:nvSpPr>
          <p:cNvPr id="4" name="Slide Number Placeholder 3"/>
          <p:cNvSpPr>
            <a:spLocks noGrp="1"/>
          </p:cNvSpPr>
          <p:nvPr>
            <p:ph type="sldNum" sz="quarter" idx="12"/>
          </p:nvPr>
        </p:nvSpPr>
        <p:spPr/>
        <p:txBody>
          <a:bodyPr/>
          <a:lstStyle/>
          <a:p>
            <a:fld id="{BAEF35E1-E8B4-4707-9B15-F4E1B030959E}" type="slidenum">
              <a:rPr lang="en-US" smtClean="0"/>
              <a:t>136</a:t>
            </a:fld>
            <a:endParaRPr lang="en-US"/>
          </a:p>
        </p:txBody>
      </p:sp>
      <p:grpSp>
        <p:nvGrpSpPr>
          <p:cNvPr id="850961" name="Group 17"/>
          <p:cNvGrpSpPr>
            <a:grpSpLocks/>
          </p:cNvGrpSpPr>
          <p:nvPr/>
        </p:nvGrpSpPr>
        <p:grpSpPr bwMode="auto">
          <a:xfrm>
            <a:off x="3533255" y="5921575"/>
            <a:ext cx="7307163" cy="839689"/>
            <a:chOff x="1693" y="3018"/>
            <a:chExt cx="3340" cy="403"/>
          </a:xfrm>
        </p:grpSpPr>
        <p:sp>
          <p:nvSpPr>
            <p:cNvPr id="27670" name="Rectangle 18"/>
            <p:cNvSpPr>
              <a:spLocks noChangeArrowheads="1"/>
            </p:cNvSpPr>
            <p:nvPr/>
          </p:nvSpPr>
          <p:spPr bwMode="auto">
            <a:xfrm>
              <a:off x="1693" y="3018"/>
              <a:ext cx="1682" cy="40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1">
                    <a:gsLst>
                      <a:gs pos="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GB" sz="2100" dirty="0" err="1">
                  <a:latin typeface="Lucida Console" pitchFamily="49" charset="0"/>
                </a:rPr>
                <a:t>Rectangle.Rotate</a:t>
              </a:r>
              <a:endParaRPr lang="en-GB" sz="2100" dirty="0">
                <a:latin typeface="Lucida Console" pitchFamily="49" charset="0"/>
              </a:endParaRPr>
            </a:p>
          </p:txBody>
        </p:sp>
        <p:sp>
          <p:nvSpPr>
            <p:cNvPr id="27671" name="Rectangle 19"/>
            <p:cNvSpPr>
              <a:spLocks noChangeArrowheads="1"/>
            </p:cNvSpPr>
            <p:nvPr/>
          </p:nvSpPr>
          <p:spPr bwMode="auto">
            <a:xfrm>
              <a:off x="3375" y="3018"/>
              <a:ext cx="1658" cy="40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1">
                    <a:gsLst>
                      <a:gs pos="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GB" sz="2100">
                  <a:latin typeface="Lucida Console" pitchFamily="49" charset="0"/>
                </a:rPr>
                <a:t>Rectangle.Rotate</a:t>
              </a:r>
            </a:p>
          </p:txBody>
        </p:sp>
      </p:grpSp>
      <p:grpSp>
        <p:nvGrpSpPr>
          <p:cNvPr id="850964" name="Group 20"/>
          <p:cNvGrpSpPr>
            <a:grpSpLocks/>
          </p:cNvGrpSpPr>
          <p:nvPr/>
        </p:nvGrpSpPr>
        <p:grpSpPr bwMode="auto">
          <a:xfrm>
            <a:off x="3533255" y="6761262"/>
            <a:ext cx="7307163" cy="839688"/>
            <a:chOff x="1693" y="3421"/>
            <a:chExt cx="3340" cy="403"/>
          </a:xfrm>
        </p:grpSpPr>
        <p:sp>
          <p:nvSpPr>
            <p:cNvPr id="27668" name="Rectangle 21"/>
            <p:cNvSpPr>
              <a:spLocks noChangeArrowheads="1"/>
            </p:cNvSpPr>
            <p:nvPr/>
          </p:nvSpPr>
          <p:spPr bwMode="auto">
            <a:xfrm>
              <a:off x="1693" y="3421"/>
              <a:ext cx="1682" cy="40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1">
                    <a:gsLst>
                      <a:gs pos="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GB" sz="2100">
                  <a:latin typeface="Lucida Console" pitchFamily="49" charset="0"/>
                </a:rPr>
                <a:t>Shape.Rotate</a:t>
              </a:r>
            </a:p>
          </p:txBody>
        </p:sp>
        <p:sp>
          <p:nvSpPr>
            <p:cNvPr id="27669" name="Rectangle 22"/>
            <p:cNvSpPr>
              <a:spLocks noChangeArrowheads="1"/>
            </p:cNvSpPr>
            <p:nvPr/>
          </p:nvSpPr>
          <p:spPr bwMode="auto">
            <a:xfrm>
              <a:off x="3375" y="3421"/>
              <a:ext cx="1658" cy="40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1">
                    <a:gsLst>
                      <a:gs pos="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GB" sz="2100">
                  <a:latin typeface="Lucida Console" pitchFamily="49" charset="0"/>
                </a:rPr>
                <a:t>Shape.Rotate</a:t>
              </a:r>
            </a:p>
          </p:txBody>
        </p:sp>
      </p:grpSp>
      <p:grpSp>
        <p:nvGrpSpPr>
          <p:cNvPr id="850967" name="Group 23"/>
          <p:cNvGrpSpPr>
            <a:grpSpLocks/>
          </p:cNvGrpSpPr>
          <p:nvPr/>
        </p:nvGrpSpPr>
        <p:grpSpPr bwMode="auto">
          <a:xfrm>
            <a:off x="3533255" y="7600952"/>
            <a:ext cx="7307163" cy="839689"/>
            <a:chOff x="1693" y="3824"/>
            <a:chExt cx="3340" cy="403"/>
          </a:xfrm>
        </p:grpSpPr>
        <p:sp>
          <p:nvSpPr>
            <p:cNvPr id="27666" name="Rectangle 24"/>
            <p:cNvSpPr>
              <a:spLocks noChangeArrowheads="1"/>
            </p:cNvSpPr>
            <p:nvPr/>
          </p:nvSpPr>
          <p:spPr bwMode="auto">
            <a:xfrm>
              <a:off x="1693" y="3824"/>
              <a:ext cx="1682" cy="40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1">
                    <a:gsLst>
                      <a:gs pos="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GB" sz="2100">
                  <a:solidFill>
                    <a:srgbClr val="FA3200"/>
                  </a:solidFill>
                  <a:latin typeface="Lucida Console" pitchFamily="49" charset="0"/>
                </a:rPr>
                <a:t>Rectangle</a:t>
              </a:r>
              <a:r>
                <a:rPr lang="en-GB" sz="2100">
                  <a:latin typeface="Lucida Console" pitchFamily="49" charset="0"/>
                </a:rPr>
                <a:t>.Rotate</a:t>
              </a:r>
            </a:p>
          </p:txBody>
        </p:sp>
        <p:sp>
          <p:nvSpPr>
            <p:cNvPr id="27667" name="Rectangle 25"/>
            <p:cNvSpPr>
              <a:spLocks noChangeArrowheads="1"/>
            </p:cNvSpPr>
            <p:nvPr/>
          </p:nvSpPr>
          <p:spPr bwMode="auto">
            <a:xfrm>
              <a:off x="3375" y="3824"/>
              <a:ext cx="1658" cy="403"/>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1">
                    <a:gsLst>
                      <a:gs pos="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GB" sz="2100">
                  <a:latin typeface="Lucida Console" pitchFamily="49" charset="0"/>
                </a:rPr>
                <a:t>Shape.Rotate</a:t>
              </a:r>
            </a:p>
          </p:txBody>
        </p:sp>
      </p:grpSp>
      <p:sp>
        <p:nvSpPr>
          <p:cNvPr id="27655" name="Rectangle 28"/>
          <p:cNvSpPr>
            <a:spLocks noChangeArrowheads="1"/>
          </p:cNvSpPr>
          <p:nvPr/>
        </p:nvSpPr>
        <p:spPr bwMode="auto">
          <a:xfrm>
            <a:off x="284411" y="1475186"/>
            <a:ext cx="5850106"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Lucida Console" pitchFamily="49" charset="0"/>
              </a:rPr>
              <a:t>public class</a:t>
            </a:r>
            <a:r>
              <a:rPr lang="en-GB" sz="2100">
                <a:solidFill>
                  <a:srgbClr val="000000"/>
                </a:solidFill>
                <a:latin typeface="Lucida Console" pitchFamily="49" charset="0"/>
              </a:rPr>
              <a:t> Shape {</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Lucida Console"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Lucida Console"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Lucida Console"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a:t>
            </a:r>
          </a:p>
        </p:txBody>
      </p:sp>
      <p:sp>
        <p:nvSpPr>
          <p:cNvPr id="27656" name="Rectangle 29"/>
          <p:cNvSpPr>
            <a:spLocks noChangeArrowheads="1"/>
          </p:cNvSpPr>
          <p:nvPr/>
        </p:nvSpPr>
        <p:spPr bwMode="auto">
          <a:xfrm>
            <a:off x="6307352" y="2273203"/>
            <a:ext cx="6038255" cy="23794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Rectangle r = </a:t>
            </a:r>
            <a:r>
              <a:rPr lang="en-GB" sz="2100">
                <a:solidFill>
                  <a:srgbClr val="0000FF"/>
                </a:solidFill>
                <a:latin typeface="Lucida Console" pitchFamily="49" charset="0"/>
              </a:rPr>
              <a:t>new</a:t>
            </a:r>
            <a:r>
              <a:rPr lang="en-GB" sz="2100">
                <a:solidFill>
                  <a:srgbClr val="000000"/>
                </a:solidFill>
                <a:latin typeface="Lucida Console" pitchFamily="49" charset="0"/>
              </a:rPr>
              <a:t> Rectangle(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Shape s = </a:t>
            </a:r>
            <a:r>
              <a:rPr lang="en-GB" sz="2100">
                <a:solidFill>
                  <a:srgbClr val="0000FF"/>
                </a:solidFill>
                <a:latin typeface="Lucida Console" pitchFamily="49" charset="0"/>
              </a:rPr>
              <a:t>new</a:t>
            </a:r>
            <a:r>
              <a:rPr lang="en-GB" sz="2100">
                <a:solidFill>
                  <a:srgbClr val="000000"/>
                </a:solidFill>
                <a:latin typeface="Lucida Console" pitchFamily="49" charset="0"/>
              </a:rPr>
              <a:t> Shape(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Shape rs = </a:t>
            </a:r>
            <a:r>
              <a:rPr lang="en-GB" sz="2100">
                <a:solidFill>
                  <a:srgbClr val="0000FF"/>
                </a:solidFill>
                <a:latin typeface="Lucida Console" pitchFamily="49" charset="0"/>
              </a:rPr>
              <a:t>new</a:t>
            </a:r>
            <a:r>
              <a:rPr lang="en-GB" sz="2100">
                <a:solidFill>
                  <a:srgbClr val="000000"/>
                </a:solidFill>
                <a:latin typeface="Lucida Console" pitchFamily="49" charset="0"/>
              </a:rPr>
              <a:t> Rectangle(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r.Rotate();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s.Rotate();</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rs.Rotate();</a:t>
            </a:r>
          </a:p>
        </p:txBody>
      </p:sp>
      <p:sp>
        <p:nvSpPr>
          <p:cNvPr id="27657" name="Rectangle 30"/>
          <p:cNvSpPr>
            <a:spLocks noChangeArrowheads="1"/>
          </p:cNvSpPr>
          <p:nvPr/>
        </p:nvSpPr>
        <p:spPr bwMode="auto">
          <a:xfrm>
            <a:off x="284411" y="3500440"/>
            <a:ext cx="5850106"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Lucida Console" pitchFamily="49" charset="0"/>
              </a:rPr>
              <a:t>public class</a:t>
            </a:r>
            <a:r>
              <a:rPr lang="en-GB" sz="2100" dirty="0">
                <a:solidFill>
                  <a:srgbClr val="000000"/>
                </a:solidFill>
                <a:latin typeface="Lucida Console" pitchFamily="49" charset="0"/>
              </a:rPr>
              <a:t> Rectangle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Lucida Console" pitchFamily="49" charset="0"/>
              </a:rPr>
              <a:t>	</a:t>
            </a:r>
            <a:r>
              <a:rPr lang="en-GB" sz="2100" dirty="0">
                <a:solidFill>
                  <a:srgbClr val="0000FF"/>
                </a:solidFill>
                <a:latin typeface="Lucida Console" pitchFamily="49" charset="0"/>
              </a:rPr>
              <a:t>public      void</a:t>
            </a:r>
            <a:r>
              <a:rPr lang="en-GB" sz="2100" dirty="0">
                <a:solidFill>
                  <a:srgbClr val="000000"/>
                </a:solidFill>
                <a:latin typeface="Lucida Console" pitchFamily="49" charset="0"/>
              </a:rPr>
              <a:t> Rotate()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Lucida Console" pitchFamily="49" charset="0"/>
              </a:rPr>
              <a:t>}</a:t>
            </a:r>
          </a:p>
        </p:txBody>
      </p:sp>
      <p:sp>
        <p:nvSpPr>
          <p:cNvPr id="850975" name="Text Box 31"/>
          <p:cNvSpPr txBox="1">
            <a:spLocks noChangeArrowheads="1"/>
          </p:cNvSpPr>
          <p:nvPr/>
        </p:nvSpPr>
        <p:spPr bwMode="auto">
          <a:xfrm>
            <a:off x="1857422" y="3800475"/>
            <a:ext cx="1047478" cy="44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eaLnBrk="0" fontAlgn="base" hangingPunct="0">
              <a:spcBef>
                <a:spcPct val="50000"/>
              </a:spcBef>
              <a:spcAft>
                <a:spcPct val="0"/>
              </a:spcAft>
              <a:defRPr sz="1000">
                <a:solidFill>
                  <a:schemeClr val="tx1"/>
                </a:solidFill>
                <a:latin typeface="Arial" pitchFamily="34" charset="0"/>
              </a:defRPr>
            </a:lvl6pPr>
            <a:lvl7pPr marL="2971800" indent="-228600" eaLnBrk="0" fontAlgn="base" hangingPunct="0">
              <a:spcBef>
                <a:spcPct val="50000"/>
              </a:spcBef>
              <a:spcAft>
                <a:spcPct val="0"/>
              </a:spcAft>
              <a:defRPr sz="1000">
                <a:solidFill>
                  <a:schemeClr val="tx1"/>
                </a:solidFill>
                <a:latin typeface="Arial" pitchFamily="34" charset="0"/>
              </a:defRPr>
            </a:lvl7pPr>
            <a:lvl8pPr marL="3429000" indent="-228600" eaLnBrk="0" fontAlgn="base" hangingPunct="0">
              <a:spcBef>
                <a:spcPct val="50000"/>
              </a:spcBef>
              <a:spcAft>
                <a:spcPct val="0"/>
              </a:spcAft>
              <a:defRPr sz="1000">
                <a:solidFill>
                  <a:schemeClr val="tx1"/>
                </a:solidFill>
                <a:latin typeface="Arial" pitchFamily="34" charset="0"/>
              </a:defRPr>
            </a:lvl8pPr>
            <a:lvl9pPr marL="3886200" indent="-228600" eaLnBrk="0" fontAlgn="base" hangingPunct="0">
              <a:spcBef>
                <a:spcPct val="50000"/>
              </a:spcBef>
              <a:spcAft>
                <a:spcPct val="0"/>
              </a:spcAft>
              <a:defRPr sz="1000">
                <a:solidFill>
                  <a:schemeClr val="tx1"/>
                </a:solidFill>
                <a:latin typeface="Arial" pitchFamily="34" charset="0"/>
              </a:defRPr>
            </a:lvl9pPr>
          </a:lstStyle>
          <a:p>
            <a:pPr>
              <a:spcBef>
                <a:spcPct val="0"/>
              </a:spcBef>
            </a:pPr>
            <a:r>
              <a:rPr lang="en-GB" sz="2100" dirty="0">
                <a:solidFill>
                  <a:srgbClr val="0000FF"/>
                </a:solidFill>
                <a:latin typeface="Lucida Console" pitchFamily="49" charset="0"/>
              </a:rPr>
              <a:t> </a:t>
            </a:r>
            <a:r>
              <a:rPr lang="en-GB" sz="2100" dirty="0">
                <a:solidFill>
                  <a:srgbClr val="FF3300"/>
                </a:solidFill>
                <a:latin typeface="Lucida Console" pitchFamily="49" charset="0"/>
              </a:rPr>
              <a:t>xxx</a:t>
            </a:r>
            <a:r>
              <a:rPr lang="en-GB" sz="2100" dirty="0">
                <a:solidFill>
                  <a:srgbClr val="0000FF"/>
                </a:solidFill>
                <a:latin typeface="Lucida Console" pitchFamily="49" charset="0"/>
              </a:rPr>
              <a:t> </a:t>
            </a:r>
          </a:p>
        </p:txBody>
      </p:sp>
      <p:sp>
        <p:nvSpPr>
          <p:cNvPr id="850976" name="Text Box 32"/>
          <p:cNvSpPr txBox="1">
            <a:spLocks noChangeArrowheads="1"/>
          </p:cNvSpPr>
          <p:nvPr/>
        </p:nvSpPr>
        <p:spPr bwMode="auto">
          <a:xfrm>
            <a:off x="721967" y="1816894"/>
            <a:ext cx="5095060" cy="1088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lvl1pPr>
              <a:tabLst>
                <a:tab pos="347663" algn="l"/>
                <a:tab pos="685800" algn="l"/>
                <a:tab pos="1033463" algn="l"/>
                <a:tab pos="1371600" algn="l"/>
              </a:tabLst>
              <a:defRPr sz="1000">
                <a:solidFill>
                  <a:schemeClr val="tx1"/>
                </a:solidFill>
                <a:latin typeface="Arial" pitchFamily="34" charset="0"/>
              </a:defRPr>
            </a:lvl1pPr>
            <a:lvl2pPr marL="742950" indent="-285750">
              <a:tabLst>
                <a:tab pos="347663" algn="l"/>
                <a:tab pos="685800" algn="l"/>
                <a:tab pos="1033463" algn="l"/>
                <a:tab pos="1371600" algn="l"/>
              </a:tabLst>
              <a:defRPr sz="1000">
                <a:solidFill>
                  <a:schemeClr val="tx1"/>
                </a:solidFill>
                <a:latin typeface="Arial" pitchFamily="34" charset="0"/>
              </a:defRPr>
            </a:lvl2pPr>
            <a:lvl3pPr marL="1143000" indent="-228600">
              <a:tabLst>
                <a:tab pos="347663" algn="l"/>
                <a:tab pos="685800" algn="l"/>
                <a:tab pos="1033463" algn="l"/>
                <a:tab pos="1371600" algn="l"/>
              </a:tabLst>
              <a:defRPr sz="1000">
                <a:solidFill>
                  <a:schemeClr val="tx1"/>
                </a:solidFill>
                <a:latin typeface="Arial" pitchFamily="34" charset="0"/>
              </a:defRPr>
            </a:lvl3pPr>
            <a:lvl4pPr marL="1600200" indent="-228600">
              <a:tabLst>
                <a:tab pos="347663" algn="l"/>
                <a:tab pos="685800" algn="l"/>
                <a:tab pos="1033463" algn="l"/>
                <a:tab pos="1371600" algn="l"/>
              </a:tabLst>
              <a:defRPr sz="1000">
                <a:solidFill>
                  <a:schemeClr val="tx1"/>
                </a:solidFill>
                <a:latin typeface="Arial" pitchFamily="34" charset="0"/>
              </a:defRPr>
            </a:lvl4pPr>
            <a:lvl5pPr marL="2057400" indent="-228600">
              <a:tabLst>
                <a:tab pos="347663" algn="l"/>
                <a:tab pos="685800" algn="l"/>
                <a:tab pos="1033463" algn="l"/>
                <a:tab pos="1371600" algn="l"/>
              </a:tabLst>
              <a:defRPr sz="1000">
                <a:solidFill>
                  <a:schemeClr val="tx1"/>
                </a:solidFill>
                <a:latin typeface="Arial" pitchFamily="34" charset="0"/>
              </a:defRPr>
            </a:lvl5pPr>
            <a:lvl6pPr marL="2514600" indent="-228600" eaLnBrk="0" fontAlgn="base" hangingPunct="0">
              <a:spcBef>
                <a:spcPct val="50000"/>
              </a:spcBef>
              <a:spcAft>
                <a:spcPct val="0"/>
              </a:spcAft>
              <a:tabLst>
                <a:tab pos="347663" algn="l"/>
                <a:tab pos="685800" algn="l"/>
                <a:tab pos="1033463" algn="l"/>
                <a:tab pos="1371600" algn="l"/>
              </a:tabLst>
              <a:defRPr sz="1000">
                <a:solidFill>
                  <a:schemeClr val="tx1"/>
                </a:solidFill>
                <a:latin typeface="Arial" pitchFamily="34" charset="0"/>
              </a:defRPr>
            </a:lvl6pPr>
            <a:lvl7pPr marL="2971800" indent="-228600" eaLnBrk="0" fontAlgn="base" hangingPunct="0">
              <a:spcBef>
                <a:spcPct val="50000"/>
              </a:spcBef>
              <a:spcAft>
                <a:spcPct val="0"/>
              </a:spcAft>
              <a:tabLst>
                <a:tab pos="347663" algn="l"/>
                <a:tab pos="685800" algn="l"/>
                <a:tab pos="1033463" algn="l"/>
                <a:tab pos="1371600" algn="l"/>
              </a:tabLst>
              <a:defRPr sz="1000">
                <a:solidFill>
                  <a:schemeClr val="tx1"/>
                </a:solidFill>
                <a:latin typeface="Arial" pitchFamily="34" charset="0"/>
              </a:defRPr>
            </a:lvl7pPr>
            <a:lvl8pPr marL="3429000" indent="-228600" eaLnBrk="0" fontAlgn="base" hangingPunct="0">
              <a:spcBef>
                <a:spcPct val="50000"/>
              </a:spcBef>
              <a:spcAft>
                <a:spcPct val="0"/>
              </a:spcAft>
              <a:tabLst>
                <a:tab pos="347663" algn="l"/>
                <a:tab pos="685800" algn="l"/>
                <a:tab pos="1033463" algn="l"/>
                <a:tab pos="1371600" algn="l"/>
              </a:tabLst>
              <a:defRPr sz="1000">
                <a:solidFill>
                  <a:schemeClr val="tx1"/>
                </a:solidFill>
                <a:latin typeface="Arial" pitchFamily="34" charset="0"/>
              </a:defRPr>
            </a:lvl8pPr>
            <a:lvl9pPr marL="3886200" indent="-228600" eaLnBrk="0" fontAlgn="base" hangingPunct="0">
              <a:spcBef>
                <a:spcPct val="50000"/>
              </a:spcBef>
              <a:spcAft>
                <a:spcPct val="0"/>
              </a:spcAft>
              <a:tabLst>
                <a:tab pos="347663" algn="l"/>
                <a:tab pos="685800" algn="l"/>
                <a:tab pos="1033463" algn="l"/>
                <a:tab pos="1371600" algn="l"/>
              </a:tabLst>
              <a:defRPr sz="1000">
                <a:solidFill>
                  <a:schemeClr val="tx1"/>
                </a:solidFill>
                <a:latin typeface="Arial" pitchFamily="34" charset="0"/>
              </a:defRPr>
            </a:lvl9pPr>
          </a:lstStyle>
          <a:p>
            <a:pPr>
              <a:spcBef>
                <a:spcPct val="0"/>
              </a:spcBef>
            </a:pPr>
            <a:r>
              <a:rPr lang="en-GB" sz="2100" dirty="0">
                <a:solidFill>
                  <a:srgbClr val="0000FF"/>
                </a:solidFill>
                <a:latin typeface="Lucida Console" pitchFamily="49" charset="0"/>
              </a:rPr>
              <a:t>public virtual void</a:t>
            </a:r>
            <a:r>
              <a:rPr lang="en-GB" sz="2100" dirty="0">
                <a:solidFill>
                  <a:srgbClr val="000000"/>
                </a:solidFill>
                <a:latin typeface="Lucida Console" pitchFamily="49" charset="0"/>
              </a:rPr>
              <a:t> Rotate() {</a:t>
            </a:r>
          </a:p>
          <a:p>
            <a:pPr>
              <a:spcBef>
                <a:spcPct val="0"/>
              </a:spcBef>
            </a:pPr>
            <a:r>
              <a:rPr lang="en-GB" sz="2100" dirty="0">
                <a:solidFill>
                  <a:srgbClr val="000000"/>
                </a:solidFill>
                <a:latin typeface="Lucida Console" pitchFamily="49" charset="0"/>
              </a:rPr>
              <a:t>	...</a:t>
            </a:r>
          </a:p>
          <a:p>
            <a:pPr>
              <a:spcBef>
                <a:spcPct val="0"/>
              </a:spcBef>
            </a:pPr>
            <a:r>
              <a:rPr lang="en-GB" sz="2100" dirty="0">
                <a:solidFill>
                  <a:srgbClr val="000000"/>
                </a:solidFill>
                <a:latin typeface="Lucida Console" pitchFamily="49" charset="0"/>
              </a:rPr>
              <a:t>}</a:t>
            </a:r>
            <a:endParaRPr lang="en-GB" sz="3100" dirty="0">
              <a:latin typeface="Times New Roman" pitchFamily="18" charset="0"/>
            </a:endParaRPr>
          </a:p>
        </p:txBody>
      </p:sp>
      <p:sp>
        <p:nvSpPr>
          <p:cNvPr id="850977" name="AutoShape 33"/>
          <p:cNvSpPr>
            <a:spLocks noChangeArrowheads="1"/>
          </p:cNvSpPr>
          <p:nvPr/>
        </p:nvSpPr>
        <p:spPr bwMode="hidden">
          <a:xfrm>
            <a:off x="10984811" y="6025753"/>
            <a:ext cx="1338918" cy="618828"/>
          </a:xfrm>
          <a:prstGeom prst="bevel">
            <a:avLst>
              <a:gd name="adj" fmla="val 12500"/>
            </a:avLst>
          </a:prstGeom>
          <a:solidFill>
            <a:schemeClr val="accent6">
              <a:lumMod val="60000"/>
              <a:lumOff val="40000"/>
            </a:schemeClr>
          </a:solidFill>
          <a:ln w="9525">
            <a:solidFill>
              <a:schemeClr val="tx1"/>
            </a:solidFill>
            <a:miter lim="800000"/>
            <a:headEnd/>
            <a:tailEnd/>
          </a:ln>
          <a:effectLst/>
          <a:extLst/>
        </p:spPr>
        <p:txBody>
          <a:bodyPr wrap="none" lIns="117830" tIns="58915" rIns="117830" bIns="58915" anchor="ctr"/>
          <a:lstStyle/>
          <a:p>
            <a:pPr algn="ctr">
              <a:spcBef>
                <a:spcPct val="0"/>
              </a:spcBef>
            </a:pPr>
            <a:r>
              <a:rPr lang="en-GB" sz="2100"/>
              <a:t>Answer</a:t>
            </a:r>
          </a:p>
        </p:txBody>
      </p:sp>
      <p:sp>
        <p:nvSpPr>
          <p:cNvPr id="850978" name="AutoShape 34"/>
          <p:cNvSpPr>
            <a:spLocks noChangeArrowheads="1"/>
          </p:cNvSpPr>
          <p:nvPr/>
        </p:nvSpPr>
        <p:spPr bwMode="hidden">
          <a:xfrm>
            <a:off x="10984811" y="6850856"/>
            <a:ext cx="1338918" cy="618828"/>
          </a:xfrm>
          <a:prstGeom prst="bevel">
            <a:avLst>
              <a:gd name="adj" fmla="val 12500"/>
            </a:avLst>
          </a:prstGeom>
          <a:solidFill>
            <a:schemeClr val="accent6">
              <a:lumMod val="60000"/>
              <a:lumOff val="40000"/>
            </a:schemeClr>
          </a:solidFill>
          <a:ln w="9525">
            <a:solidFill>
              <a:schemeClr val="tx1"/>
            </a:solidFill>
            <a:miter lim="800000"/>
            <a:headEnd/>
            <a:tailEnd/>
          </a:ln>
          <a:effectLst/>
          <a:extLst/>
        </p:spPr>
        <p:txBody>
          <a:bodyPr wrap="none" lIns="117830" tIns="58915" rIns="117830" bIns="58915" anchor="ctr"/>
          <a:lstStyle/>
          <a:p>
            <a:pPr algn="ctr">
              <a:spcBef>
                <a:spcPct val="0"/>
              </a:spcBef>
            </a:pPr>
            <a:r>
              <a:rPr lang="en-GB" sz="2100"/>
              <a:t>Answer</a:t>
            </a:r>
          </a:p>
        </p:txBody>
      </p:sp>
      <p:sp>
        <p:nvSpPr>
          <p:cNvPr id="850979" name="AutoShape 35"/>
          <p:cNvSpPr>
            <a:spLocks noChangeArrowheads="1"/>
          </p:cNvSpPr>
          <p:nvPr/>
        </p:nvSpPr>
        <p:spPr bwMode="hidden">
          <a:xfrm>
            <a:off x="10984811" y="7703049"/>
            <a:ext cx="1338918" cy="618827"/>
          </a:xfrm>
          <a:prstGeom prst="bevel">
            <a:avLst>
              <a:gd name="adj" fmla="val 12500"/>
            </a:avLst>
          </a:prstGeom>
          <a:solidFill>
            <a:schemeClr val="accent6">
              <a:lumMod val="60000"/>
              <a:lumOff val="40000"/>
            </a:schemeClr>
          </a:solidFill>
          <a:ln w="9525">
            <a:solidFill>
              <a:schemeClr val="tx1"/>
            </a:solidFill>
            <a:miter lim="800000"/>
            <a:headEnd/>
            <a:tailEnd/>
          </a:ln>
          <a:effectLst/>
          <a:extLst/>
        </p:spPr>
        <p:txBody>
          <a:bodyPr wrap="none" lIns="117830" tIns="58915" rIns="117830" bIns="58915" anchor="ctr"/>
          <a:lstStyle/>
          <a:p>
            <a:pPr algn="ctr">
              <a:spcBef>
                <a:spcPct val="0"/>
              </a:spcBef>
            </a:pPr>
            <a:r>
              <a:rPr lang="en-GB" sz="2100"/>
              <a:t>Answer</a:t>
            </a:r>
          </a:p>
        </p:txBody>
      </p:sp>
      <p:sp>
        <p:nvSpPr>
          <p:cNvPr id="850980" name="AutoShape 36"/>
          <p:cNvSpPr>
            <a:spLocks noChangeArrowheads="1"/>
          </p:cNvSpPr>
          <p:nvPr/>
        </p:nvSpPr>
        <p:spPr bwMode="hidden">
          <a:xfrm>
            <a:off x="6311727" y="1441847"/>
            <a:ext cx="1260158" cy="525066"/>
          </a:xfrm>
          <a:prstGeom prst="bevel">
            <a:avLst>
              <a:gd name="adj" fmla="val 12500"/>
            </a:avLst>
          </a:prstGeom>
          <a:solidFill>
            <a:srgbClr val="00B050"/>
          </a:solidFill>
          <a:ln w="9525">
            <a:solidFill>
              <a:schemeClr val="tx1"/>
            </a:solidFill>
            <a:miter lim="800000"/>
            <a:headEnd/>
            <a:tailEnd/>
          </a:ln>
          <a:effectLst/>
        </p:spPr>
        <p:txBody>
          <a:bodyPr wrap="none" lIns="117830" tIns="58915" rIns="117830" bIns="58915" anchor="ctr"/>
          <a:lstStyle/>
          <a:p>
            <a:pPr algn="ctr">
              <a:spcBef>
                <a:spcPct val="0"/>
              </a:spcBef>
            </a:pPr>
            <a:r>
              <a:rPr lang="en-GB" sz="2100"/>
              <a:t>Edit</a:t>
            </a:r>
          </a:p>
        </p:txBody>
      </p:sp>
      <p:sp>
        <p:nvSpPr>
          <p:cNvPr id="850981" name="Rectangle 37"/>
          <p:cNvSpPr>
            <a:spLocks noChangeArrowheads="1"/>
          </p:cNvSpPr>
          <p:nvPr/>
        </p:nvSpPr>
        <p:spPr bwMode="auto">
          <a:xfrm>
            <a:off x="8468872" y="3419179"/>
            <a:ext cx="812564" cy="10697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03" tIns="57278" rIns="116603" bIns="57278">
            <a:spAutoFit/>
          </a:bodyPr>
          <a:lstStyle/>
          <a:p>
            <a:pPr defTabSz="953274">
              <a:spcBef>
                <a:spcPct val="0"/>
              </a:spcBef>
              <a:buClr>
                <a:srgbClr val="FF0000"/>
              </a:buClr>
              <a:buFont typeface="Wingdings" pitchFamily="2" charset="2"/>
              <a:buChar char="û"/>
            </a:pPr>
            <a:r>
              <a:rPr lang="en-GB" sz="6200" b="1"/>
              <a:t> </a:t>
            </a:r>
          </a:p>
        </p:txBody>
      </p:sp>
      <p:sp>
        <p:nvSpPr>
          <p:cNvPr id="850982" name="Rectangle 38"/>
          <p:cNvSpPr>
            <a:spLocks noChangeArrowheads="1"/>
          </p:cNvSpPr>
          <p:nvPr/>
        </p:nvSpPr>
        <p:spPr bwMode="auto">
          <a:xfrm>
            <a:off x="8471058" y="3787973"/>
            <a:ext cx="812564" cy="10697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03" tIns="57278" rIns="116603" bIns="57278">
            <a:spAutoFit/>
          </a:bodyPr>
          <a:lstStyle/>
          <a:p>
            <a:pPr defTabSz="953274">
              <a:spcBef>
                <a:spcPct val="0"/>
              </a:spcBef>
              <a:buClr>
                <a:srgbClr val="FF0000"/>
              </a:buClr>
              <a:buFont typeface="Wingdings" pitchFamily="2" charset="2"/>
              <a:buChar char="û"/>
            </a:pPr>
            <a:r>
              <a:rPr lang="en-GB" sz="6200" b="1"/>
              <a:t> </a:t>
            </a:r>
          </a:p>
        </p:txBody>
      </p:sp>
    </p:spTree>
    <p:extLst>
      <p:ext uri="{BB962C8B-B14F-4D97-AF65-F5344CB8AC3E}">
        <p14:creationId xmlns:p14="http://schemas.microsoft.com/office/powerpoint/2010/main" val="288732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en-GB"/>
              <a:t>Abstract Classes</a:t>
            </a:r>
          </a:p>
        </p:txBody>
      </p:sp>
      <p:sp>
        <p:nvSpPr>
          <p:cNvPr id="3" name="Slide Number Placeholder 2"/>
          <p:cNvSpPr>
            <a:spLocks noGrp="1"/>
          </p:cNvSpPr>
          <p:nvPr>
            <p:ph type="sldNum" sz="quarter" idx="12"/>
          </p:nvPr>
        </p:nvSpPr>
        <p:spPr/>
        <p:txBody>
          <a:bodyPr/>
          <a:lstStyle/>
          <a:p>
            <a:fld id="{BAEF35E1-E8B4-4707-9B15-F4E1B030959E}" type="slidenum">
              <a:rPr lang="en-US" smtClean="0"/>
              <a:t>137</a:t>
            </a:fld>
            <a:endParaRPr lang="en-US"/>
          </a:p>
        </p:txBody>
      </p:sp>
      <p:sp>
        <p:nvSpPr>
          <p:cNvPr id="805891" name="Rectangle 3"/>
          <p:cNvSpPr>
            <a:spLocks noGrp="1" noChangeArrowheads="1"/>
          </p:cNvSpPr>
          <p:nvPr>
            <p:ph sz="quarter" idx="1"/>
          </p:nvPr>
        </p:nvSpPr>
        <p:spPr>
          <a:xfrm>
            <a:off x="420053" y="1400175"/>
            <a:ext cx="11761470" cy="3700463"/>
          </a:xfrm>
        </p:spPr>
        <p:txBody>
          <a:bodyPr>
            <a:normAutofit lnSpcReduction="10000"/>
          </a:bodyPr>
          <a:lstStyle/>
          <a:p>
            <a:r>
              <a:rPr lang="en-GB" dirty="0"/>
              <a:t>A high-level implementation of a concept</a:t>
            </a:r>
          </a:p>
          <a:p>
            <a:pPr lvl="1"/>
            <a:r>
              <a:rPr lang="en-GB" dirty="0"/>
              <a:t>Cannot instantiate an object of such a class</a:t>
            </a:r>
          </a:p>
          <a:p>
            <a:r>
              <a:rPr lang="en-GB" dirty="0"/>
              <a:t>Derived classes receive</a:t>
            </a:r>
          </a:p>
          <a:p>
            <a:pPr lvl="1"/>
            <a:r>
              <a:rPr lang="en-GB" dirty="0"/>
              <a:t>Zero or more </a:t>
            </a:r>
            <a:r>
              <a:rPr lang="en-GB" i="1" dirty="0"/>
              <a:t>concrete</a:t>
            </a:r>
            <a:r>
              <a:rPr lang="en-GB" dirty="0"/>
              <a:t> methods/properties that they inherit</a:t>
            </a:r>
          </a:p>
          <a:p>
            <a:pPr lvl="1"/>
            <a:r>
              <a:rPr lang="en-GB" dirty="0"/>
              <a:t>Zero or more </a:t>
            </a:r>
            <a:r>
              <a:rPr lang="en-GB" i="1" dirty="0"/>
              <a:t>abstract</a:t>
            </a:r>
            <a:r>
              <a:rPr lang="en-GB" dirty="0"/>
              <a:t> methods/properties that they must implement unless they are abstract as well</a:t>
            </a:r>
          </a:p>
          <a:p>
            <a:r>
              <a:rPr lang="en-GB" dirty="0"/>
              <a:t>A concrete class fully implements all abstract members</a:t>
            </a:r>
            <a:endParaRPr lang="en-GB" dirty="0">
              <a:latin typeface="Lucida Console" pitchFamily="49" charset="0"/>
            </a:endParaRPr>
          </a:p>
        </p:txBody>
      </p:sp>
      <p:sp>
        <p:nvSpPr>
          <p:cNvPr id="805892" name="Rectangle 4"/>
          <p:cNvSpPr>
            <a:spLocks noChangeArrowheads="1"/>
          </p:cNvSpPr>
          <p:nvPr/>
        </p:nvSpPr>
        <p:spPr bwMode="auto">
          <a:xfrm>
            <a:off x="730717" y="5329833"/>
            <a:ext cx="5618202" cy="14168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a:t>
            </a:r>
            <a:r>
              <a:rPr lang="en-GB" sz="2100">
                <a:solidFill>
                  <a:srgbClr val="FA3200"/>
                </a:solidFill>
                <a:latin typeface="Consolas" pitchFamily="49" charset="0"/>
                <a:cs typeface="Consolas" pitchFamily="49" charset="0"/>
              </a:rPr>
              <a:t>abstract</a:t>
            </a:r>
            <a:r>
              <a:rPr lang="en-GB" sz="2100">
                <a:solidFill>
                  <a:srgbClr val="0000FF"/>
                </a:solidFill>
                <a:latin typeface="Consolas" pitchFamily="49" charset="0"/>
                <a:cs typeface="Consolas" pitchFamily="49" charset="0"/>
              </a:rPr>
              <a:t>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a:t>
            </a:r>
            <a:r>
              <a:rPr lang="en-GB" sz="2100">
                <a:solidFill>
                  <a:srgbClr val="FA3200"/>
                </a:solidFill>
                <a:latin typeface="Consolas" pitchFamily="49" charset="0"/>
                <a:cs typeface="Consolas" pitchFamily="49" charset="0"/>
              </a:rPr>
              <a:t>abstract</a:t>
            </a:r>
            <a:r>
              <a:rPr lang="en-GB" sz="2100">
                <a:solidFill>
                  <a:srgbClr val="0000FF"/>
                </a:solidFill>
                <a:latin typeface="Consolas" pitchFamily="49" charset="0"/>
                <a:cs typeface="Consolas" pitchFamily="49" charset="0"/>
              </a:rPr>
              <a:t> void</a:t>
            </a:r>
            <a:r>
              <a:rPr lang="en-GB" sz="2100">
                <a:solidFill>
                  <a:srgbClr val="000000"/>
                </a:solidFill>
                <a:latin typeface="Consolas" pitchFamily="49" charset="0"/>
                <a:cs typeface="Consolas" pitchFamily="49" charset="0"/>
              </a:rPr>
              <a:t> 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
        <p:nvSpPr>
          <p:cNvPr id="805893" name="Rectangle 5"/>
          <p:cNvSpPr>
            <a:spLocks noChangeArrowheads="1"/>
          </p:cNvSpPr>
          <p:nvPr/>
        </p:nvSpPr>
        <p:spPr bwMode="auto">
          <a:xfrm>
            <a:off x="5176272" y="6463310"/>
            <a:ext cx="5812915"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Rectangle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  public override void</a:t>
            </a:r>
            <a:r>
              <a:rPr lang="en-GB" sz="2100">
                <a:solidFill>
                  <a:srgbClr val="000000"/>
                </a:solidFill>
                <a:latin typeface="Consolas" pitchFamily="49" charset="0"/>
                <a:cs typeface="Consolas" pitchFamily="49" charset="0"/>
              </a:rPr>
              <a:t> Draw()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
        <p:nvSpPr>
          <p:cNvPr id="805894" name="AutoShape 6"/>
          <p:cNvSpPr>
            <a:spLocks/>
          </p:cNvSpPr>
          <p:nvPr/>
        </p:nvSpPr>
        <p:spPr bwMode="auto">
          <a:xfrm>
            <a:off x="7593764" y="4983958"/>
            <a:ext cx="3852669" cy="1256408"/>
          </a:xfrm>
          <a:prstGeom prst="borderCallout2">
            <a:avLst>
              <a:gd name="adj1" fmla="val 11940"/>
              <a:gd name="adj2" fmla="val -2727"/>
              <a:gd name="adj3" fmla="val 11940"/>
              <a:gd name="adj4" fmla="val -33731"/>
              <a:gd name="adj5" fmla="val 95690"/>
              <a:gd name="adj6" fmla="val -48667"/>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lgn="ctr">
              <a:spcBef>
                <a:spcPct val="0"/>
              </a:spcBef>
            </a:pPr>
            <a:r>
              <a:rPr lang="en-GB"/>
              <a:t>Can’t call yourself a Shape unless you can Draw() yourself!</a:t>
            </a:r>
          </a:p>
        </p:txBody>
      </p:sp>
    </p:spTree>
    <p:extLst>
      <p:ext uri="{BB962C8B-B14F-4D97-AF65-F5344CB8AC3E}">
        <p14:creationId xmlns:p14="http://schemas.microsoft.com/office/powerpoint/2010/main" val="172898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r>
              <a:rPr lang="en-GB" dirty="0"/>
              <a:t>Abstract Methods/Properties</a:t>
            </a:r>
          </a:p>
        </p:txBody>
      </p:sp>
      <p:sp>
        <p:nvSpPr>
          <p:cNvPr id="3" name="Slide Number Placeholder 2"/>
          <p:cNvSpPr>
            <a:spLocks noGrp="1"/>
          </p:cNvSpPr>
          <p:nvPr>
            <p:ph type="sldNum" sz="quarter" idx="12"/>
          </p:nvPr>
        </p:nvSpPr>
        <p:spPr/>
        <p:txBody>
          <a:bodyPr/>
          <a:lstStyle/>
          <a:p>
            <a:fld id="{BAEF35E1-E8B4-4707-9B15-F4E1B030959E}" type="slidenum">
              <a:rPr lang="en-US" smtClean="0"/>
              <a:t>138</a:t>
            </a:fld>
            <a:endParaRPr lang="en-US"/>
          </a:p>
        </p:txBody>
      </p:sp>
      <p:sp>
        <p:nvSpPr>
          <p:cNvPr id="807939" name="Rectangle 3"/>
          <p:cNvSpPr>
            <a:spLocks noGrp="1" noChangeArrowheads="1"/>
          </p:cNvSpPr>
          <p:nvPr>
            <p:ph sz="quarter" idx="1"/>
          </p:nvPr>
        </p:nvSpPr>
        <p:spPr>
          <a:xfrm>
            <a:off x="420053" y="1400175"/>
            <a:ext cx="11761470" cy="5200650"/>
          </a:xfrm>
        </p:spPr>
        <p:txBody>
          <a:bodyPr>
            <a:normAutofit/>
          </a:bodyPr>
          <a:lstStyle/>
          <a:p>
            <a:r>
              <a:rPr lang="en-GB" dirty="0"/>
              <a:t>An abstract member is one that cannot meaningfully be implemented by an abstract class</a:t>
            </a:r>
          </a:p>
          <a:p>
            <a:pPr lvl="1"/>
            <a:r>
              <a:rPr lang="en-GB" dirty="0"/>
              <a:t>Each deriving class can provide their own implementation</a:t>
            </a:r>
          </a:p>
          <a:p>
            <a:r>
              <a:rPr lang="en-GB" dirty="0"/>
              <a:t>Abstract members are defined in the abstract class</a:t>
            </a:r>
          </a:p>
          <a:p>
            <a:pPr lvl="1"/>
            <a:r>
              <a:rPr lang="en-GB" dirty="0"/>
              <a:t>Declare as abstract and provide </a:t>
            </a:r>
            <a:r>
              <a:rPr lang="en-GB" i="1" dirty="0"/>
              <a:t>signature only</a:t>
            </a:r>
            <a:endParaRPr lang="en-GB" dirty="0"/>
          </a:p>
          <a:p>
            <a:r>
              <a:rPr lang="en-GB" dirty="0"/>
              <a:t>A single abstract member makes the class abstract</a:t>
            </a:r>
          </a:p>
          <a:p>
            <a:pPr lvl="1"/>
            <a:r>
              <a:rPr lang="en-GB" dirty="0"/>
              <a:t>The class must then be decorated with </a:t>
            </a:r>
            <a:r>
              <a:rPr lang="en-GB" b="1" dirty="0">
                <a:solidFill>
                  <a:srgbClr val="FF0000"/>
                </a:solidFill>
                <a:latin typeface="Consolas" pitchFamily="49" charset="0"/>
                <a:cs typeface="Consolas" pitchFamily="49" charset="0"/>
              </a:rPr>
              <a:t>abstract</a:t>
            </a:r>
            <a:endParaRPr lang="en-GB" dirty="0"/>
          </a:p>
        </p:txBody>
      </p:sp>
      <p:sp>
        <p:nvSpPr>
          <p:cNvPr id="807940" name="Rectangle 4"/>
          <p:cNvSpPr>
            <a:spLocks noChangeArrowheads="1"/>
          </p:cNvSpPr>
          <p:nvPr/>
        </p:nvSpPr>
        <p:spPr bwMode="auto">
          <a:xfrm>
            <a:off x="1717404" y="6500815"/>
            <a:ext cx="6683647"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a:t>
            </a:r>
            <a:r>
              <a:rPr lang="en-GB" sz="2100">
                <a:solidFill>
                  <a:srgbClr val="FF3300"/>
                </a:solidFill>
                <a:latin typeface="Consolas" pitchFamily="49" charset="0"/>
                <a:cs typeface="Consolas" pitchFamily="49" charset="0"/>
              </a:rPr>
              <a:t>abstract</a:t>
            </a:r>
            <a:r>
              <a:rPr lang="en-GB" sz="2100">
                <a:solidFill>
                  <a:srgbClr val="0000FF"/>
                </a:solidFill>
                <a:latin typeface="Consolas" pitchFamily="49" charset="0"/>
                <a:cs typeface="Consolas" pitchFamily="49" charset="0"/>
              </a:rPr>
              <a:t>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a:t>
            </a:r>
            <a:r>
              <a:rPr lang="en-GB" sz="2100">
                <a:solidFill>
                  <a:srgbClr val="FA3200"/>
                </a:solidFill>
                <a:latin typeface="Consolas" pitchFamily="49" charset="0"/>
                <a:cs typeface="Consolas" pitchFamily="49" charset="0"/>
              </a:rPr>
              <a:t>abstract</a:t>
            </a:r>
            <a:r>
              <a:rPr lang="en-GB" sz="2100">
                <a:solidFill>
                  <a:srgbClr val="0000FF"/>
                </a:solidFill>
                <a:latin typeface="Consolas" pitchFamily="49" charset="0"/>
                <a:cs typeface="Consolas" pitchFamily="49" charset="0"/>
              </a:rPr>
              <a:t> void</a:t>
            </a:r>
            <a:r>
              <a:rPr lang="en-GB" sz="2100">
                <a:solidFill>
                  <a:srgbClr val="000000"/>
                </a:solidFill>
                <a:latin typeface="Consolas" pitchFamily="49" charset="0"/>
                <a:cs typeface="Consolas" pitchFamily="49" charset="0"/>
              </a:rPr>
              <a:t> 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a:t>
            </a:r>
            <a:r>
              <a:rPr lang="en-GB" sz="2100">
                <a:solidFill>
                  <a:srgbClr val="000000"/>
                </a:solidFill>
                <a:latin typeface="Consolas" pitchFamily="49" charset="0"/>
                <a:cs typeface="Consolas" pitchFamily="49" charset="0"/>
              </a:rPr>
              <a:t> </a:t>
            </a:r>
            <a:r>
              <a:rPr lang="en-GB" sz="2100">
                <a:solidFill>
                  <a:srgbClr val="FA3200"/>
                </a:solidFill>
                <a:latin typeface="Consolas" pitchFamily="49" charset="0"/>
                <a:cs typeface="Consolas" pitchFamily="49" charset="0"/>
              </a:rPr>
              <a:t>abstract</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float</a:t>
            </a:r>
            <a:r>
              <a:rPr lang="en-GB" sz="2100">
                <a:solidFill>
                  <a:srgbClr val="000000"/>
                </a:solidFill>
                <a:latin typeface="Consolas" pitchFamily="49" charset="0"/>
                <a:cs typeface="Consolas" pitchFamily="49" charset="0"/>
              </a:rPr>
              <a:t> Area { </a:t>
            </a:r>
            <a:r>
              <a:rPr lang="en-GB" sz="2100">
                <a:solidFill>
                  <a:srgbClr val="0000FF"/>
                </a:solidFill>
                <a:latin typeface="Consolas" pitchFamily="49" charset="0"/>
                <a:cs typeface="Consolas" pitchFamily="49" charset="0"/>
              </a:rPr>
              <a:t>get</a:t>
            </a: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
        <p:nvSpPr>
          <p:cNvPr id="807941" name="Rectangle 5"/>
          <p:cNvSpPr>
            <a:spLocks noChangeArrowheads="1"/>
          </p:cNvSpPr>
          <p:nvPr/>
        </p:nvSpPr>
        <p:spPr bwMode="auto">
          <a:xfrm>
            <a:off x="10234406" y="7142560"/>
            <a:ext cx="1245375" cy="76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03" tIns="57278" rIns="116603" bIns="57278">
            <a:spAutoFit/>
          </a:bodyPr>
          <a:lstStyle/>
          <a:p>
            <a:pPr defTabSz="953274">
              <a:spcBef>
                <a:spcPct val="0"/>
              </a:spcBef>
            </a:pPr>
            <a:r>
              <a:rPr lang="en-GB" sz="2100" b="1" i="1"/>
              <a:t>Note the</a:t>
            </a:r>
          </a:p>
          <a:p>
            <a:pPr defTabSz="953274">
              <a:spcBef>
                <a:spcPct val="0"/>
              </a:spcBef>
            </a:pPr>
            <a:r>
              <a:rPr lang="en-GB" sz="2100" b="1" i="1"/>
              <a:t>semicolon</a:t>
            </a:r>
          </a:p>
        </p:txBody>
      </p:sp>
      <p:sp>
        <p:nvSpPr>
          <p:cNvPr id="807942" name="Line 6"/>
          <p:cNvSpPr>
            <a:spLocks noChangeShapeType="1"/>
          </p:cNvSpPr>
          <p:nvPr/>
        </p:nvSpPr>
        <p:spPr bwMode="auto">
          <a:xfrm flipH="1">
            <a:off x="7149644" y="7359253"/>
            <a:ext cx="306507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Tree>
    <p:extLst>
      <p:ext uri="{BB962C8B-B14F-4D97-AF65-F5344CB8AC3E}">
        <p14:creationId xmlns:p14="http://schemas.microsoft.com/office/powerpoint/2010/main" val="402398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132162" y="1000125"/>
            <a:ext cx="12232022" cy="1100138"/>
          </a:xfrm>
        </p:spPr>
        <p:txBody>
          <a:bodyPr>
            <a:noAutofit/>
          </a:bodyPr>
          <a:lstStyle/>
          <a:p>
            <a:r>
              <a:rPr lang="en-GB" dirty="0"/>
              <a:t>Polymorphism with Abstract Classes</a:t>
            </a:r>
          </a:p>
        </p:txBody>
      </p:sp>
      <p:sp>
        <p:nvSpPr>
          <p:cNvPr id="3" name="Slide Number Placeholder 2"/>
          <p:cNvSpPr>
            <a:spLocks noGrp="1"/>
          </p:cNvSpPr>
          <p:nvPr>
            <p:ph type="sldNum" sz="quarter" idx="12"/>
          </p:nvPr>
        </p:nvSpPr>
        <p:spPr/>
        <p:txBody>
          <a:bodyPr/>
          <a:lstStyle/>
          <a:p>
            <a:fld id="{BAEF35E1-E8B4-4707-9B15-F4E1B030959E}" type="slidenum">
              <a:rPr lang="en-US" smtClean="0"/>
              <a:t>139</a:t>
            </a:fld>
            <a:endParaRPr lang="en-US"/>
          </a:p>
        </p:txBody>
      </p:sp>
      <p:sp>
        <p:nvSpPr>
          <p:cNvPr id="809987" name="Rectangle 3"/>
          <p:cNvSpPr>
            <a:spLocks noGrp="1" noChangeArrowheads="1"/>
          </p:cNvSpPr>
          <p:nvPr>
            <p:ph sz="quarter" idx="1"/>
          </p:nvPr>
        </p:nvSpPr>
        <p:spPr>
          <a:xfrm>
            <a:off x="630079" y="2300287"/>
            <a:ext cx="11761470" cy="2900363"/>
          </a:xfrm>
        </p:spPr>
        <p:txBody>
          <a:bodyPr>
            <a:normAutofit/>
          </a:bodyPr>
          <a:lstStyle/>
          <a:p>
            <a:r>
              <a:rPr lang="en-GB" dirty="0"/>
              <a:t>Abstract class is still a base class</a:t>
            </a:r>
          </a:p>
          <a:p>
            <a:pPr lvl="1"/>
            <a:r>
              <a:rPr lang="en-GB" dirty="0"/>
              <a:t>You can therefore use a variable to refer to a derived object</a:t>
            </a:r>
          </a:p>
        </p:txBody>
      </p:sp>
      <p:sp>
        <p:nvSpPr>
          <p:cNvPr id="809988" name="Rectangle 4"/>
          <p:cNvSpPr>
            <a:spLocks noChangeArrowheads="1"/>
          </p:cNvSpPr>
          <p:nvPr/>
        </p:nvSpPr>
        <p:spPr bwMode="auto">
          <a:xfrm>
            <a:off x="629970" y="4301364"/>
            <a:ext cx="5618202" cy="14168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abstract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abstract void</a:t>
            </a:r>
            <a:r>
              <a:rPr lang="en-GB" sz="2100">
                <a:solidFill>
                  <a:srgbClr val="000000"/>
                </a:solidFill>
                <a:latin typeface="Consolas" pitchFamily="49" charset="0"/>
                <a:cs typeface="Consolas" pitchFamily="49" charset="0"/>
              </a:rPr>
              <a:t> 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
        <p:nvSpPr>
          <p:cNvPr id="809989" name="Rectangle 5"/>
          <p:cNvSpPr>
            <a:spLocks noChangeArrowheads="1"/>
          </p:cNvSpPr>
          <p:nvPr/>
        </p:nvSpPr>
        <p:spPr bwMode="auto">
          <a:xfrm>
            <a:off x="1496509" y="6548738"/>
            <a:ext cx="5143455"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Shape s = </a:t>
            </a:r>
            <a:r>
              <a:rPr lang="en-GB" sz="2100">
                <a:solidFill>
                  <a:srgbClr val="0000FF"/>
                </a:solidFill>
                <a:latin typeface="Consolas" pitchFamily="49" charset="0"/>
                <a:cs typeface="Consolas" pitchFamily="49" charset="0"/>
              </a:rPr>
              <a:t>new</a:t>
            </a:r>
            <a:r>
              <a:rPr lang="en-GB" sz="2100">
                <a:solidFill>
                  <a:srgbClr val="000000"/>
                </a:solidFill>
                <a:latin typeface="Consolas" pitchFamily="49" charset="0"/>
                <a:cs typeface="Consolas" pitchFamily="49" charset="0"/>
              </a:rPr>
              <a:t> Shape();</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Shape s = </a:t>
            </a:r>
            <a:r>
              <a:rPr lang="en-GB" sz="2100">
                <a:solidFill>
                  <a:srgbClr val="0000FF"/>
                </a:solidFill>
                <a:latin typeface="Consolas" pitchFamily="49" charset="0"/>
                <a:cs typeface="Consolas" pitchFamily="49" charset="0"/>
              </a:rPr>
              <a:t>new</a:t>
            </a:r>
            <a:r>
              <a:rPr lang="en-GB" sz="2100">
                <a:solidFill>
                  <a:srgbClr val="000000"/>
                </a:solidFill>
                <a:latin typeface="Consolas" pitchFamily="49" charset="0"/>
                <a:cs typeface="Consolas" pitchFamily="49" charset="0"/>
              </a:rPr>
              <a:t> Rectangle(); </a:t>
            </a:r>
            <a:endParaRPr lang="en-GB" sz="2100">
              <a:solidFill>
                <a:srgbClr val="008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s.Draw();                  </a:t>
            </a:r>
            <a:endParaRPr lang="en-GB" sz="2100">
              <a:solidFill>
                <a:srgbClr val="008000"/>
              </a:solidFill>
              <a:latin typeface="Consolas" pitchFamily="49" charset="0"/>
              <a:cs typeface="Consolas" pitchFamily="49" charset="0"/>
            </a:endParaRPr>
          </a:p>
        </p:txBody>
      </p:sp>
      <p:sp>
        <p:nvSpPr>
          <p:cNvPr id="809990" name="Rectangle 6"/>
          <p:cNvSpPr>
            <a:spLocks noChangeArrowheads="1"/>
          </p:cNvSpPr>
          <p:nvPr/>
        </p:nvSpPr>
        <p:spPr bwMode="auto">
          <a:xfrm>
            <a:off x="6160770" y="4300537"/>
            <a:ext cx="6020753" cy="205859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Rectangle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override void</a:t>
            </a:r>
            <a:r>
              <a:rPr lang="en-GB" sz="2100">
                <a:solidFill>
                  <a:srgbClr val="000000"/>
                </a:solidFill>
                <a:latin typeface="Consolas" pitchFamily="49" charset="0"/>
                <a:cs typeface="Consolas" pitchFamily="49" charset="0"/>
              </a:rPr>
              <a:t> Draw()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
        <p:nvSpPr>
          <p:cNvPr id="809991" name="Text Box 7"/>
          <p:cNvSpPr txBox="1">
            <a:spLocks noChangeArrowheads="1"/>
          </p:cNvSpPr>
          <p:nvPr/>
        </p:nvSpPr>
        <p:spPr bwMode="auto">
          <a:xfrm>
            <a:off x="6519637" y="6488311"/>
            <a:ext cx="1883573" cy="484748"/>
          </a:xfrm>
          <a:prstGeom prst="rect">
            <a:avLst/>
          </a:prstGeom>
          <a:solidFill>
            <a:srgbClr val="00B0F0"/>
          </a:solidFill>
          <a:ln w="9525">
            <a:solidFill>
              <a:schemeClr val="tx1"/>
            </a:solidFill>
            <a:miter lim="800000"/>
            <a:headEnd/>
            <a:tailEnd/>
          </a:ln>
          <a:effectLst/>
        </p:spPr>
        <p:txBody>
          <a:bodyPr wrap="none" lIns="117830" tIns="58915" rIns="117830" bIns="58915">
            <a:spAutoFit/>
          </a:bodyPr>
          <a:lstStyle/>
          <a:p>
            <a:r>
              <a:rPr lang="en-GB"/>
              <a:t>Compiler error</a:t>
            </a:r>
          </a:p>
        </p:txBody>
      </p:sp>
      <p:sp>
        <p:nvSpPr>
          <p:cNvPr id="809992" name="Rectangle 8"/>
          <p:cNvSpPr>
            <a:spLocks noChangeArrowheads="1"/>
          </p:cNvSpPr>
          <p:nvPr/>
        </p:nvSpPr>
        <p:spPr bwMode="auto">
          <a:xfrm>
            <a:off x="5209160" y="6234113"/>
            <a:ext cx="812564" cy="10697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03" tIns="57278" rIns="116603" bIns="57278">
            <a:spAutoFit/>
          </a:bodyPr>
          <a:lstStyle/>
          <a:p>
            <a:pPr defTabSz="953274">
              <a:spcBef>
                <a:spcPct val="0"/>
              </a:spcBef>
              <a:buClr>
                <a:srgbClr val="FF0000"/>
              </a:buClr>
              <a:buFont typeface="Wingdings" pitchFamily="2" charset="2"/>
              <a:buChar char="û"/>
            </a:pPr>
            <a:r>
              <a:rPr lang="en-GB" sz="6200" b="1"/>
              <a:t> </a:t>
            </a:r>
          </a:p>
        </p:txBody>
      </p:sp>
      <p:sp>
        <p:nvSpPr>
          <p:cNvPr id="809993" name="Text Box 9"/>
          <p:cNvSpPr txBox="1">
            <a:spLocks noChangeArrowheads="1"/>
          </p:cNvSpPr>
          <p:nvPr/>
        </p:nvSpPr>
        <p:spPr bwMode="auto">
          <a:xfrm>
            <a:off x="3054205" y="7765556"/>
            <a:ext cx="1781123" cy="484748"/>
          </a:xfrm>
          <a:prstGeom prst="rect">
            <a:avLst/>
          </a:prstGeom>
          <a:solidFill>
            <a:srgbClr val="00B0F0"/>
          </a:solidFill>
          <a:ln w="9525">
            <a:solidFill>
              <a:schemeClr val="tx1"/>
            </a:solidFill>
            <a:miter lim="800000"/>
            <a:headEnd/>
            <a:tailEnd/>
          </a:ln>
          <a:effectLst/>
        </p:spPr>
        <p:txBody>
          <a:bodyPr wrap="none" lIns="117830" tIns="58915" rIns="117830" bIns="58915">
            <a:spAutoFit/>
          </a:bodyPr>
          <a:lstStyle/>
          <a:p>
            <a:r>
              <a:rPr lang="en-GB"/>
              <a:t>Polymorphism</a:t>
            </a:r>
          </a:p>
        </p:txBody>
      </p:sp>
      <p:sp>
        <p:nvSpPr>
          <p:cNvPr id="809994" name="Line 10"/>
          <p:cNvSpPr>
            <a:spLocks noChangeShapeType="1"/>
          </p:cNvSpPr>
          <p:nvPr/>
        </p:nvSpPr>
        <p:spPr bwMode="auto">
          <a:xfrm flipH="1" flipV="1">
            <a:off x="2658216" y="7592615"/>
            <a:ext cx="420053"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
        <p:nvSpPr>
          <p:cNvPr id="809995" name="Rectangle 11"/>
          <p:cNvSpPr>
            <a:spLocks noChangeArrowheads="1"/>
          </p:cNvSpPr>
          <p:nvPr/>
        </p:nvSpPr>
        <p:spPr bwMode="auto">
          <a:xfrm>
            <a:off x="5865492" y="6734175"/>
            <a:ext cx="1448306" cy="9167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03" tIns="57278" rIns="116603" bIns="57278">
            <a:spAutoFit/>
          </a:bodyPr>
          <a:lstStyle/>
          <a:p>
            <a:pPr defTabSz="953274">
              <a:spcBef>
                <a:spcPct val="0"/>
              </a:spcBef>
              <a:buClr>
                <a:srgbClr val="0000FF"/>
              </a:buClr>
              <a:buFont typeface="Wingdings" pitchFamily="2" charset="2"/>
              <a:buChar char="ü"/>
            </a:pPr>
            <a:r>
              <a:rPr lang="en-GB" sz="5200" b="1" dirty="0">
                <a:latin typeface="Courier New" pitchFamily="49" charset="0"/>
              </a:rPr>
              <a:t> </a:t>
            </a:r>
          </a:p>
        </p:txBody>
      </p:sp>
      <p:sp>
        <p:nvSpPr>
          <p:cNvPr id="809996" name="Line 12"/>
          <p:cNvSpPr>
            <a:spLocks noChangeShapeType="1"/>
          </p:cNvSpPr>
          <p:nvPr/>
        </p:nvSpPr>
        <p:spPr bwMode="auto">
          <a:xfrm flipH="1">
            <a:off x="5861116" y="6775847"/>
            <a:ext cx="61257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Tree>
    <p:extLst>
      <p:ext uri="{BB962C8B-B14F-4D97-AF65-F5344CB8AC3E}">
        <p14:creationId xmlns:p14="http://schemas.microsoft.com/office/powerpoint/2010/main" val="122343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600075"/>
            <a:ext cx="8506063" cy="1424039"/>
          </a:xfrm>
        </p:spPr>
        <p:txBody>
          <a:bodyPr>
            <a:normAutofit fontScale="90000"/>
          </a:bodyPr>
          <a:lstStyle/>
          <a:p>
            <a:r>
              <a:rPr lang="en-US" dirty="0"/>
              <a:t>The Common Type System (CTS)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14</a:t>
            </a:fld>
            <a:endParaRPr lang="en-GB"/>
          </a:p>
        </p:txBody>
      </p:sp>
      <p:sp>
        <p:nvSpPr>
          <p:cNvPr id="3" name="Text Placeholder 2"/>
          <p:cNvSpPr>
            <a:spLocks noGrp="1"/>
          </p:cNvSpPr>
          <p:nvPr>
            <p:ph sz="quarter" idx="1"/>
          </p:nvPr>
        </p:nvSpPr>
        <p:spPr/>
        <p:txBody>
          <a:bodyPr>
            <a:normAutofit lnSpcReduction="10000"/>
          </a:bodyPr>
          <a:lstStyle/>
          <a:p>
            <a:r>
              <a:rPr lang="en-US" dirty="0"/>
              <a:t>.NET supports code reuse between languages</a:t>
            </a:r>
          </a:p>
          <a:p>
            <a:r>
              <a:rPr lang="en-US" dirty="0"/>
              <a:t>The Common Type System (CTS) represents the type system common to all languages</a:t>
            </a:r>
          </a:p>
          <a:p>
            <a:r>
              <a:rPr lang="en-US" dirty="0"/>
              <a:t>Defines the possible types (e.g. classes, interfaces, </a:t>
            </a:r>
            <a:r>
              <a:rPr lang="en-US" dirty="0" err="1"/>
              <a:t>enums</a:t>
            </a:r>
            <a:r>
              <a:rPr lang="en-US" dirty="0"/>
              <a:t>)</a:t>
            </a:r>
          </a:p>
          <a:p>
            <a:r>
              <a:rPr lang="en-US" dirty="0"/>
              <a:t>Defines the possible members of types (e.g. properties, fields, methods, events)</a:t>
            </a:r>
          </a:p>
          <a:p>
            <a:r>
              <a:rPr lang="en-US" dirty="0"/>
              <a:t>Defines a set of primitive types and conversion rules between those types (e.g. integers, floating point numbers, strings)</a:t>
            </a:r>
          </a:p>
          <a:p>
            <a:r>
              <a:rPr lang="en-US" dirty="0"/>
              <a:t>Does not have to be implemented fully</a:t>
            </a:r>
          </a:p>
        </p:txBody>
      </p:sp>
    </p:spTree>
    <p:extLst>
      <p:ext uri="{BB962C8B-B14F-4D97-AF65-F5344CB8AC3E}">
        <p14:creationId xmlns:p14="http://schemas.microsoft.com/office/powerpoint/2010/main" val="167785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GB"/>
              <a:t>Interfaces</a:t>
            </a:r>
          </a:p>
        </p:txBody>
      </p:sp>
      <p:sp>
        <p:nvSpPr>
          <p:cNvPr id="3" name="Slide Number Placeholder 2"/>
          <p:cNvSpPr>
            <a:spLocks noGrp="1"/>
          </p:cNvSpPr>
          <p:nvPr>
            <p:ph type="sldNum" sz="quarter" idx="12"/>
          </p:nvPr>
        </p:nvSpPr>
        <p:spPr/>
        <p:txBody>
          <a:bodyPr/>
          <a:lstStyle/>
          <a:p>
            <a:fld id="{BAEF35E1-E8B4-4707-9B15-F4E1B030959E}" type="slidenum">
              <a:rPr lang="en-US" smtClean="0"/>
              <a:t>140</a:t>
            </a:fld>
            <a:endParaRPr lang="en-US"/>
          </a:p>
        </p:txBody>
      </p:sp>
      <p:sp>
        <p:nvSpPr>
          <p:cNvPr id="812035" name="Rectangle 3"/>
          <p:cNvSpPr>
            <a:spLocks noGrp="1" noChangeArrowheads="1"/>
          </p:cNvSpPr>
          <p:nvPr>
            <p:ph sz="quarter" idx="1"/>
          </p:nvPr>
        </p:nvSpPr>
        <p:spPr>
          <a:xfrm>
            <a:off x="420053" y="1400175"/>
            <a:ext cx="11761470" cy="5300663"/>
          </a:xfrm>
        </p:spPr>
        <p:txBody>
          <a:bodyPr>
            <a:normAutofit/>
          </a:bodyPr>
          <a:lstStyle/>
          <a:p>
            <a:r>
              <a:rPr lang="en-GB" dirty="0"/>
              <a:t>An interface is similar to a fully abstract class</a:t>
            </a:r>
          </a:p>
          <a:p>
            <a:pPr lvl="1"/>
            <a:r>
              <a:rPr lang="en-GB" dirty="0"/>
              <a:t>All of its members are abstract</a:t>
            </a:r>
          </a:p>
          <a:p>
            <a:pPr lvl="1"/>
            <a:r>
              <a:rPr lang="en-GB" dirty="0"/>
              <a:t>Has no fields</a:t>
            </a:r>
          </a:p>
          <a:p>
            <a:pPr lvl="1"/>
            <a:r>
              <a:rPr lang="en-GB" dirty="0"/>
              <a:t>Cannot be instantiated</a:t>
            </a:r>
          </a:p>
          <a:p>
            <a:r>
              <a:rPr lang="en-GB" dirty="0"/>
              <a:t>A definition of a logical related group of members</a:t>
            </a:r>
          </a:p>
          <a:p>
            <a:pPr lvl="1"/>
            <a:r>
              <a:rPr lang="en-GB" dirty="0"/>
              <a:t>That many types will want to implement</a:t>
            </a:r>
          </a:p>
          <a:p>
            <a:pPr lvl="1"/>
            <a:endParaRPr lang="en-GB" dirty="0"/>
          </a:p>
        </p:txBody>
      </p:sp>
      <p:grpSp>
        <p:nvGrpSpPr>
          <p:cNvPr id="812036" name="Group 4"/>
          <p:cNvGrpSpPr>
            <a:grpSpLocks/>
          </p:cNvGrpSpPr>
          <p:nvPr/>
        </p:nvGrpSpPr>
        <p:grpSpPr bwMode="auto">
          <a:xfrm>
            <a:off x="820417" y="7075884"/>
            <a:ext cx="4677460" cy="566738"/>
            <a:chOff x="1031" y="3355"/>
            <a:chExt cx="3130" cy="404"/>
          </a:xfrm>
        </p:grpSpPr>
        <p:sp>
          <p:nvSpPr>
            <p:cNvPr id="812037" name="AutoShape 5"/>
            <p:cNvSpPr>
              <a:spLocks noChangeArrowheads="1"/>
            </p:cNvSpPr>
            <p:nvPr/>
          </p:nvSpPr>
          <p:spPr bwMode="auto">
            <a:xfrm>
              <a:off x="1031"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38" name="AutoShape 6"/>
            <p:cNvSpPr>
              <a:spLocks noChangeArrowheads="1"/>
            </p:cNvSpPr>
            <p:nvPr/>
          </p:nvSpPr>
          <p:spPr bwMode="auto">
            <a:xfrm rot="5400000">
              <a:off x="1197" y="3452"/>
              <a:ext cx="242" cy="209"/>
            </a:xfrm>
            <a:prstGeom prst="triangle">
              <a:avLst>
                <a:gd name="adj" fmla="val 50000"/>
              </a:avLst>
            </a:prstGeom>
            <a:gradFill rotWithShape="0">
              <a:gsLst>
                <a:gs pos="0">
                  <a:srgbClr val="33CC33"/>
                </a:gs>
                <a:gs pos="100000">
                  <a:srgbClr val="33CC33">
                    <a:gamma/>
                    <a:shade val="46275"/>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39" name="AutoShape 7"/>
            <p:cNvSpPr>
              <a:spLocks noChangeArrowheads="1"/>
            </p:cNvSpPr>
            <p:nvPr/>
          </p:nvSpPr>
          <p:spPr bwMode="auto">
            <a:xfrm>
              <a:off x="2076"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40" name="Rectangle 8"/>
            <p:cNvSpPr>
              <a:spLocks noChangeArrowheads="1"/>
            </p:cNvSpPr>
            <p:nvPr/>
          </p:nvSpPr>
          <p:spPr bwMode="auto">
            <a:xfrm>
              <a:off x="2237" y="3444"/>
              <a:ext cx="64" cy="226"/>
            </a:xfrm>
            <a:prstGeom prst="rect">
              <a:avLst/>
            </a:prstGeom>
            <a:gradFill rotWithShape="1">
              <a:gsLst>
                <a:gs pos="0">
                  <a:srgbClr val="0000C8"/>
                </a:gs>
                <a:gs pos="100000">
                  <a:srgbClr val="0000C8">
                    <a:gamma/>
                    <a:shade val="46275"/>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41" name="Rectangle 9"/>
            <p:cNvSpPr>
              <a:spLocks noChangeArrowheads="1"/>
            </p:cNvSpPr>
            <p:nvPr/>
          </p:nvSpPr>
          <p:spPr bwMode="auto">
            <a:xfrm>
              <a:off x="2356" y="3444"/>
              <a:ext cx="64" cy="226"/>
            </a:xfrm>
            <a:prstGeom prst="rect">
              <a:avLst/>
            </a:prstGeom>
            <a:gradFill rotWithShape="1">
              <a:gsLst>
                <a:gs pos="0">
                  <a:srgbClr val="0000C8"/>
                </a:gs>
                <a:gs pos="100000">
                  <a:srgbClr val="0000C8">
                    <a:gamma/>
                    <a:shade val="46275"/>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42" name="AutoShape 10"/>
            <p:cNvSpPr>
              <a:spLocks noChangeArrowheads="1"/>
            </p:cNvSpPr>
            <p:nvPr/>
          </p:nvSpPr>
          <p:spPr bwMode="auto">
            <a:xfrm>
              <a:off x="259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43" name="Rectangle 11"/>
            <p:cNvSpPr>
              <a:spLocks noChangeArrowheads="1"/>
            </p:cNvSpPr>
            <p:nvPr/>
          </p:nvSpPr>
          <p:spPr bwMode="auto">
            <a:xfrm>
              <a:off x="2743" y="3444"/>
              <a:ext cx="212" cy="226"/>
            </a:xfrm>
            <a:prstGeom prst="rect">
              <a:avLst/>
            </a:prstGeom>
            <a:gradFill rotWithShape="1">
              <a:gsLst>
                <a:gs pos="0">
                  <a:srgbClr val="0000C8"/>
                </a:gs>
                <a:gs pos="100000">
                  <a:srgbClr val="0000C8">
                    <a:gamma/>
                    <a:shade val="46275"/>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44" name="AutoShape 12"/>
            <p:cNvSpPr>
              <a:spLocks noChangeArrowheads="1"/>
            </p:cNvSpPr>
            <p:nvPr/>
          </p:nvSpPr>
          <p:spPr bwMode="auto">
            <a:xfrm>
              <a:off x="3644"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12045" name="Group 13"/>
            <p:cNvGrpSpPr>
              <a:grpSpLocks/>
            </p:cNvGrpSpPr>
            <p:nvPr/>
          </p:nvGrpSpPr>
          <p:grpSpPr bwMode="auto">
            <a:xfrm>
              <a:off x="3753" y="3472"/>
              <a:ext cx="314" cy="171"/>
              <a:chOff x="2514" y="2985"/>
              <a:chExt cx="314" cy="171"/>
            </a:xfrm>
          </p:grpSpPr>
          <p:sp>
            <p:nvSpPr>
              <p:cNvPr id="812046" name="AutoShape 14"/>
              <p:cNvSpPr>
                <a:spLocks noChangeArrowheads="1"/>
              </p:cNvSpPr>
              <p:nvPr/>
            </p:nvSpPr>
            <p:spPr bwMode="auto">
              <a:xfrm rot="5400000">
                <a:off x="2502" y="2997"/>
                <a:ext cx="171" cy="148"/>
              </a:xfrm>
              <a:prstGeom prst="triangle">
                <a:avLst>
                  <a:gd name="adj" fmla="val 50000"/>
                </a:avLst>
              </a:prstGeom>
              <a:gradFill rotWithShape="0">
                <a:gsLst>
                  <a:gs pos="0">
                    <a:srgbClr val="33CC33"/>
                  </a:gs>
                  <a:gs pos="100000">
                    <a:srgbClr val="33CC33">
                      <a:gamma/>
                      <a:shade val="46275"/>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47" name="AutoShape 15"/>
              <p:cNvSpPr>
                <a:spLocks noChangeArrowheads="1"/>
              </p:cNvSpPr>
              <p:nvPr/>
            </p:nvSpPr>
            <p:spPr bwMode="auto">
              <a:xfrm rot="5400000">
                <a:off x="2668" y="2997"/>
                <a:ext cx="171" cy="148"/>
              </a:xfrm>
              <a:prstGeom prst="triangle">
                <a:avLst>
                  <a:gd name="adj" fmla="val 50000"/>
                </a:avLst>
              </a:prstGeom>
              <a:gradFill rotWithShape="0">
                <a:gsLst>
                  <a:gs pos="0">
                    <a:srgbClr val="33CC33"/>
                  </a:gs>
                  <a:gs pos="100000">
                    <a:srgbClr val="33CC33">
                      <a:gamma/>
                      <a:shade val="46275"/>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2048" name="AutoShape 16"/>
            <p:cNvSpPr>
              <a:spLocks noChangeArrowheads="1"/>
            </p:cNvSpPr>
            <p:nvPr/>
          </p:nvSpPr>
          <p:spPr bwMode="auto">
            <a:xfrm>
              <a:off x="3118"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12049" name="Group 17"/>
            <p:cNvGrpSpPr>
              <a:grpSpLocks/>
            </p:cNvGrpSpPr>
            <p:nvPr/>
          </p:nvGrpSpPr>
          <p:grpSpPr bwMode="auto">
            <a:xfrm>
              <a:off x="3227" y="3472"/>
              <a:ext cx="314" cy="171"/>
              <a:chOff x="3031" y="2985"/>
              <a:chExt cx="314" cy="171"/>
            </a:xfrm>
          </p:grpSpPr>
          <p:sp>
            <p:nvSpPr>
              <p:cNvPr id="812050" name="AutoShape 18"/>
              <p:cNvSpPr>
                <a:spLocks noChangeArrowheads="1"/>
              </p:cNvSpPr>
              <p:nvPr/>
            </p:nvSpPr>
            <p:spPr bwMode="auto">
              <a:xfrm rot="16200000" flipH="1">
                <a:off x="3019" y="2997"/>
                <a:ext cx="171" cy="148"/>
              </a:xfrm>
              <a:prstGeom prst="triangle">
                <a:avLst>
                  <a:gd name="adj" fmla="val 50000"/>
                </a:avLst>
              </a:prstGeom>
              <a:gradFill rotWithShape="0">
                <a:gsLst>
                  <a:gs pos="0">
                    <a:srgbClr val="33CC33"/>
                  </a:gs>
                  <a:gs pos="100000">
                    <a:srgbClr val="33CC33">
                      <a:gamma/>
                      <a:shade val="46275"/>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51" name="AutoShape 19"/>
              <p:cNvSpPr>
                <a:spLocks noChangeArrowheads="1"/>
              </p:cNvSpPr>
              <p:nvPr/>
            </p:nvSpPr>
            <p:spPr bwMode="auto">
              <a:xfrm rot="16200000" flipH="1">
                <a:off x="3185" y="2997"/>
                <a:ext cx="171" cy="148"/>
              </a:xfrm>
              <a:prstGeom prst="triangle">
                <a:avLst>
                  <a:gd name="adj" fmla="val 50000"/>
                </a:avLst>
              </a:prstGeom>
              <a:gradFill rotWithShape="0">
                <a:gsLst>
                  <a:gs pos="0">
                    <a:srgbClr val="33CC33"/>
                  </a:gs>
                  <a:gs pos="100000">
                    <a:srgbClr val="33CC33">
                      <a:gamma/>
                      <a:shade val="46275"/>
                      <a:invGamma/>
                    </a:srgb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2052" name="AutoShape 20"/>
            <p:cNvSpPr>
              <a:spLocks noChangeArrowheads="1"/>
            </p:cNvSpPr>
            <p:nvPr/>
          </p:nvSpPr>
          <p:spPr bwMode="auto">
            <a:xfrm>
              <a:off x="1548"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53" name="Oval 21"/>
            <p:cNvSpPr>
              <a:spLocks noChangeArrowheads="1"/>
            </p:cNvSpPr>
            <p:nvPr/>
          </p:nvSpPr>
          <p:spPr bwMode="auto">
            <a:xfrm>
              <a:off x="1680" y="3431"/>
              <a:ext cx="236" cy="252"/>
            </a:xfrm>
            <a:prstGeom prst="ellipse">
              <a:avLst/>
            </a:prstGeom>
            <a:gradFill rotWithShape="1">
              <a:gsLst>
                <a:gs pos="0">
                  <a:srgbClr val="C80000"/>
                </a:gs>
                <a:gs pos="100000">
                  <a:srgbClr val="C80000">
                    <a:gamma/>
                    <a:shade val="46275"/>
                    <a:invGamma/>
                  </a:srgb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2054" name="AutoShape 22"/>
          <p:cNvSpPr>
            <a:spLocks/>
          </p:cNvSpPr>
          <p:nvPr/>
        </p:nvSpPr>
        <p:spPr bwMode="auto">
          <a:xfrm>
            <a:off x="3946743" y="6300790"/>
            <a:ext cx="7184648" cy="531317"/>
          </a:xfrm>
          <a:prstGeom prst="borderCallout2">
            <a:avLst>
              <a:gd name="adj1" fmla="val 28236"/>
              <a:gd name="adj2" fmla="val 583"/>
              <a:gd name="adj3" fmla="val 28236"/>
              <a:gd name="adj4" fmla="val -8556"/>
              <a:gd name="adj5" fmla="val 153333"/>
              <a:gd name="adj6" fmla="val -15986"/>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t>One of the most common interfaces on the planet</a:t>
            </a:r>
          </a:p>
        </p:txBody>
      </p:sp>
    </p:spTree>
    <p:extLst>
      <p:ext uri="{BB962C8B-B14F-4D97-AF65-F5344CB8AC3E}">
        <p14:creationId xmlns:p14="http://schemas.microsoft.com/office/powerpoint/2010/main" val="421561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p:txBody>
          <a:bodyPr/>
          <a:lstStyle/>
          <a:p>
            <a:r>
              <a:rPr lang="en-GB"/>
              <a:t>Defining an Interface</a:t>
            </a:r>
          </a:p>
        </p:txBody>
      </p:sp>
      <p:sp>
        <p:nvSpPr>
          <p:cNvPr id="3" name="Slide Number Placeholder 2"/>
          <p:cNvSpPr>
            <a:spLocks noGrp="1"/>
          </p:cNvSpPr>
          <p:nvPr>
            <p:ph type="sldNum" sz="quarter" idx="12"/>
          </p:nvPr>
        </p:nvSpPr>
        <p:spPr/>
        <p:txBody>
          <a:bodyPr/>
          <a:lstStyle/>
          <a:p>
            <a:fld id="{BAEF35E1-E8B4-4707-9B15-F4E1B030959E}" type="slidenum">
              <a:rPr lang="en-US" smtClean="0"/>
              <a:t>141</a:t>
            </a:fld>
            <a:endParaRPr lang="en-US"/>
          </a:p>
        </p:txBody>
      </p:sp>
      <p:sp>
        <p:nvSpPr>
          <p:cNvPr id="814083" name="Rectangle 3"/>
          <p:cNvSpPr>
            <a:spLocks noGrp="1" noChangeArrowheads="1"/>
          </p:cNvSpPr>
          <p:nvPr>
            <p:ph sz="quarter" idx="1"/>
          </p:nvPr>
        </p:nvSpPr>
        <p:spPr/>
        <p:txBody>
          <a:bodyPr>
            <a:normAutofit/>
          </a:bodyPr>
          <a:lstStyle/>
          <a:p>
            <a:r>
              <a:rPr lang="en-GB" dirty="0"/>
              <a:t>In interface definition use keyword </a:t>
            </a:r>
            <a:r>
              <a:rPr lang="en-GB" b="1" dirty="0">
                <a:solidFill>
                  <a:srgbClr val="0070C0"/>
                </a:solidFill>
                <a:latin typeface="Consolas" pitchFamily="49" charset="0"/>
                <a:cs typeface="Consolas" pitchFamily="49" charset="0"/>
              </a:rPr>
              <a:t>interface</a:t>
            </a:r>
            <a:r>
              <a:rPr lang="en-GB" dirty="0"/>
              <a:t>, not class</a:t>
            </a:r>
          </a:p>
          <a:p>
            <a:pPr lvl="1"/>
            <a:r>
              <a:rPr lang="en-GB" dirty="0" err="1">
                <a:latin typeface="Consolas" pitchFamily="49" charset="0"/>
                <a:cs typeface="Consolas" pitchFamily="49" charset="0"/>
              </a:rPr>
              <a:t>IXxxx</a:t>
            </a:r>
            <a:r>
              <a:rPr lang="en-GB" dirty="0"/>
              <a:t> naming convention also helps identify interface types</a:t>
            </a:r>
          </a:p>
          <a:p>
            <a:r>
              <a:rPr lang="en-GB" dirty="0"/>
              <a:t>Interface members</a:t>
            </a:r>
          </a:p>
          <a:p>
            <a:pPr lvl="1"/>
            <a:r>
              <a:rPr lang="en-GB" dirty="0"/>
              <a:t>All methods are implicitly </a:t>
            </a:r>
            <a:r>
              <a:rPr lang="en-GB" b="1" dirty="0">
                <a:solidFill>
                  <a:srgbClr val="FF0000"/>
                </a:solidFill>
                <a:latin typeface="Consolas" pitchFamily="49" charset="0"/>
                <a:cs typeface="Consolas" pitchFamily="49" charset="0"/>
              </a:rPr>
              <a:t>public</a:t>
            </a:r>
            <a:r>
              <a:rPr lang="en-GB" dirty="0"/>
              <a:t> and </a:t>
            </a:r>
            <a:r>
              <a:rPr lang="en-GB" b="1" dirty="0">
                <a:solidFill>
                  <a:srgbClr val="FF0000"/>
                </a:solidFill>
                <a:latin typeface="Consolas" pitchFamily="49" charset="0"/>
                <a:cs typeface="Consolas" pitchFamily="49" charset="0"/>
              </a:rPr>
              <a:t>abstract</a:t>
            </a:r>
          </a:p>
          <a:p>
            <a:pPr lvl="1"/>
            <a:r>
              <a:rPr lang="en-GB" dirty="0"/>
              <a:t>May only be methods, properties, events and indexers</a:t>
            </a:r>
          </a:p>
          <a:p>
            <a:pPr>
              <a:buFontTx/>
              <a:buNone/>
            </a:pPr>
            <a:endParaRPr lang="en-GB" dirty="0"/>
          </a:p>
          <a:p>
            <a:pPr>
              <a:buFontTx/>
              <a:buNone/>
            </a:pPr>
            <a:br>
              <a:rPr lang="en-GB" dirty="0"/>
            </a:br>
            <a:endParaRPr lang="en-GB" dirty="0"/>
          </a:p>
          <a:p>
            <a:endParaRPr lang="en-GB" dirty="0"/>
          </a:p>
        </p:txBody>
      </p:sp>
      <p:sp>
        <p:nvSpPr>
          <p:cNvPr id="814084" name="Rectangle 4"/>
          <p:cNvSpPr>
            <a:spLocks noChangeArrowheads="1"/>
          </p:cNvSpPr>
          <p:nvPr/>
        </p:nvSpPr>
        <p:spPr bwMode="auto">
          <a:xfrm>
            <a:off x="2625329" y="6700840"/>
            <a:ext cx="5618202"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a:t>
            </a:r>
            <a:r>
              <a:rPr lang="en-GB" sz="2100">
                <a:solidFill>
                  <a:srgbClr val="FF0000"/>
                </a:solidFill>
                <a:latin typeface="Consolas" pitchFamily="49" charset="0"/>
                <a:cs typeface="Consolas" pitchFamily="49" charset="0"/>
              </a:rPr>
              <a:t>interface IRenderable</a:t>
            </a: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void</a:t>
            </a:r>
            <a:r>
              <a:rPr lang="en-GB" sz="2100">
                <a:solidFill>
                  <a:srgbClr val="000000"/>
                </a:solidFill>
                <a:latin typeface="Consolas" pitchFamily="49" charset="0"/>
                <a:cs typeface="Consolas" pitchFamily="49" charset="0"/>
              </a:rPr>
              <a:t> 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Tree>
    <p:extLst>
      <p:ext uri="{BB962C8B-B14F-4D97-AF65-F5344CB8AC3E}">
        <p14:creationId xmlns:p14="http://schemas.microsoft.com/office/powerpoint/2010/main" val="243303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GB"/>
              <a:t>Implementing an interface</a:t>
            </a:r>
          </a:p>
        </p:txBody>
      </p:sp>
      <p:sp>
        <p:nvSpPr>
          <p:cNvPr id="3" name="Slide Number Placeholder 2"/>
          <p:cNvSpPr>
            <a:spLocks noGrp="1"/>
          </p:cNvSpPr>
          <p:nvPr>
            <p:ph type="sldNum" sz="quarter" idx="12"/>
          </p:nvPr>
        </p:nvSpPr>
        <p:spPr/>
        <p:txBody>
          <a:bodyPr/>
          <a:lstStyle/>
          <a:p>
            <a:fld id="{BAEF35E1-E8B4-4707-9B15-F4E1B030959E}" type="slidenum">
              <a:rPr lang="en-US" smtClean="0"/>
              <a:t>142</a:t>
            </a:fld>
            <a:endParaRPr lang="en-US"/>
          </a:p>
        </p:txBody>
      </p:sp>
      <p:sp>
        <p:nvSpPr>
          <p:cNvPr id="816131" name="Rectangle 3"/>
          <p:cNvSpPr>
            <a:spLocks noGrp="1" noChangeArrowheads="1"/>
          </p:cNvSpPr>
          <p:nvPr>
            <p:ph sz="quarter" idx="1"/>
          </p:nvPr>
        </p:nvSpPr>
        <p:spPr>
          <a:xfrm>
            <a:off x="420053" y="1400178"/>
            <a:ext cx="11761470" cy="1300161"/>
          </a:xfrm>
        </p:spPr>
        <p:txBody>
          <a:bodyPr>
            <a:normAutofit/>
          </a:bodyPr>
          <a:lstStyle/>
          <a:p>
            <a:r>
              <a:rPr lang="en-GB"/>
              <a:t>List interfaces after the base class (if specified) </a:t>
            </a:r>
          </a:p>
          <a:p>
            <a:pPr lvl="1"/>
            <a:r>
              <a:rPr lang="en-GB"/>
              <a:t>All members must be implemented</a:t>
            </a:r>
            <a:endParaRPr lang="en-GB" dirty="0"/>
          </a:p>
        </p:txBody>
      </p:sp>
      <p:sp>
        <p:nvSpPr>
          <p:cNvPr id="816132" name="Rectangle 4"/>
          <p:cNvSpPr>
            <a:spLocks noChangeArrowheads="1"/>
          </p:cNvSpPr>
          <p:nvPr/>
        </p:nvSpPr>
        <p:spPr bwMode="auto">
          <a:xfrm>
            <a:off x="641017" y="3442099"/>
            <a:ext cx="5618202"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abstract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abstract</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float</a:t>
            </a:r>
            <a:r>
              <a:rPr lang="en-GB" sz="2100">
                <a:solidFill>
                  <a:srgbClr val="000000"/>
                </a:solidFill>
                <a:latin typeface="Consolas" pitchFamily="49" charset="0"/>
                <a:cs typeface="Consolas" pitchFamily="49" charset="0"/>
              </a:rPr>
              <a:t> Area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get</a:t>
            </a: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p>
        </p:txBody>
      </p:sp>
      <p:sp>
        <p:nvSpPr>
          <p:cNvPr id="816133" name="Rectangle 5"/>
          <p:cNvSpPr>
            <a:spLocks noChangeArrowheads="1"/>
          </p:cNvSpPr>
          <p:nvPr/>
        </p:nvSpPr>
        <p:spPr bwMode="auto">
          <a:xfrm>
            <a:off x="6563321" y="3442099"/>
            <a:ext cx="5618202"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interface</a:t>
            </a:r>
            <a:r>
              <a:rPr lang="en-GB" sz="2100">
                <a:solidFill>
                  <a:srgbClr val="000000"/>
                </a:solidFill>
                <a:latin typeface="Consolas" pitchFamily="49" charset="0"/>
                <a:cs typeface="Consolas" pitchFamily="49" charset="0"/>
              </a:rPr>
              <a:t> IRenderable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void</a:t>
            </a:r>
            <a:r>
              <a:rPr lang="en-GB" sz="2100">
                <a:solidFill>
                  <a:srgbClr val="000000"/>
                </a:solidFill>
                <a:latin typeface="Consolas" pitchFamily="49" charset="0"/>
                <a:cs typeface="Consolas" pitchFamily="49" charset="0"/>
              </a:rPr>
              <a:t> 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
        <p:nvSpPr>
          <p:cNvPr id="816134" name="Rectangle 6"/>
          <p:cNvSpPr>
            <a:spLocks noChangeArrowheads="1"/>
          </p:cNvSpPr>
          <p:nvPr/>
        </p:nvSpPr>
        <p:spPr bwMode="auto">
          <a:xfrm>
            <a:off x="2465621" y="4777683"/>
            <a:ext cx="7917553" cy="366295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a:t>
            </a: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class</a:t>
            </a:r>
            <a:r>
              <a:rPr lang="en-GB" sz="2100" dirty="0">
                <a:solidFill>
                  <a:srgbClr val="000000"/>
                </a:solidFill>
                <a:latin typeface="Consolas" pitchFamily="49" charset="0"/>
                <a:cs typeface="Consolas" pitchFamily="49" charset="0"/>
              </a:rPr>
              <a:t> Rectangle : </a:t>
            </a:r>
            <a:r>
              <a:rPr lang="en-GB" sz="2100" dirty="0">
                <a:solidFill>
                  <a:srgbClr val="FF0000"/>
                </a:solidFill>
                <a:latin typeface="Consolas" pitchFamily="49" charset="0"/>
                <a:cs typeface="Consolas" pitchFamily="49" charset="0"/>
              </a:rPr>
              <a:t>Shape, </a:t>
            </a:r>
            <a:r>
              <a:rPr lang="en-GB" sz="2100" dirty="0" err="1">
                <a:solidFill>
                  <a:srgbClr val="FF0000"/>
                </a:solidFill>
                <a:latin typeface="Consolas" pitchFamily="49" charset="0"/>
                <a:cs typeface="Consolas" pitchFamily="49" charset="0"/>
              </a:rPr>
              <a:t>IRenderable</a:t>
            </a: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private </a:t>
            </a:r>
            <a:r>
              <a:rPr lang="en-GB" sz="2100" dirty="0" err="1">
                <a:solidFill>
                  <a:srgbClr val="0000FF"/>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height, width;</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FF0000"/>
                </a:solidFill>
                <a:latin typeface="Consolas" pitchFamily="49" charset="0"/>
                <a:cs typeface="Consolas" pitchFamily="49" charset="0"/>
              </a:rPr>
              <a:t>public void Draw()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FF0000"/>
                </a:solidFill>
                <a:latin typeface="Consolas" pitchFamily="49" charset="0"/>
                <a:cs typeface="Consolas" pitchFamily="49" charset="0"/>
              </a:rPr>
              <a:t>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FF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dirty="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public</a:t>
            </a: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override</a:t>
            </a: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float</a:t>
            </a:r>
            <a:r>
              <a:rPr lang="en-GB" sz="2100" dirty="0">
                <a:solidFill>
                  <a:srgbClr val="000000"/>
                </a:solidFill>
                <a:latin typeface="Consolas" pitchFamily="49" charset="0"/>
                <a:cs typeface="Consolas" pitchFamily="49" charset="0"/>
              </a:rPr>
              <a:t> Area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get</a:t>
            </a:r>
            <a:r>
              <a:rPr lang="en-GB" sz="2100" dirty="0">
                <a:solidFill>
                  <a:srgbClr val="000000"/>
                </a:solidFill>
                <a:latin typeface="Consolas" pitchFamily="49" charset="0"/>
                <a:cs typeface="Consolas" pitchFamily="49" charset="0"/>
              </a:rPr>
              <a:t> { </a:t>
            </a:r>
            <a:r>
              <a:rPr lang="en-GB" sz="2100" dirty="0">
                <a:solidFill>
                  <a:srgbClr val="0000FF"/>
                </a:solidFill>
                <a:latin typeface="Consolas" pitchFamily="49" charset="0"/>
                <a:cs typeface="Consolas" pitchFamily="49" charset="0"/>
              </a:rPr>
              <a:t>return</a:t>
            </a:r>
            <a:r>
              <a:rPr lang="en-GB" sz="2100" dirty="0">
                <a:solidFill>
                  <a:srgbClr val="000000"/>
                </a:solidFill>
                <a:latin typeface="Consolas" pitchFamily="49" charset="0"/>
                <a:cs typeface="Consolas" pitchFamily="49" charset="0"/>
              </a:rPr>
              <a:t> height * width;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endParaRPr lang="en-GB" sz="2100" dirty="0">
              <a:solidFill>
                <a:srgbClr val="008000"/>
              </a:solidFill>
              <a:latin typeface="Consolas" pitchFamily="49" charset="0"/>
              <a:cs typeface="Consolas" pitchFamily="49" charset="0"/>
            </a:endParaRPr>
          </a:p>
        </p:txBody>
      </p:sp>
      <p:sp>
        <p:nvSpPr>
          <p:cNvPr id="816135" name="AutoShape 7"/>
          <p:cNvSpPr>
            <a:spLocks/>
          </p:cNvSpPr>
          <p:nvPr/>
        </p:nvSpPr>
        <p:spPr bwMode="auto">
          <a:xfrm>
            <a:off x="7676897" y="5625705"/>
            <a:ext cx="1923052" cy="531317"/>
          </a:xfrm>
          <a:prstGeom prst="borderCallout2">
            <a:avLst>
              <a:gd name="adj1" fmla="val 28236"/>
              <a:gd name="adj2" fmla="val -1130"/>
              <a:gd name="adj3" fmla="val 28236"/>
              <a:gd name="adj4" fmla="val -21958"/>
              <a:gd name="adj5" fmla="val -85491"/>
              <a:gd name="adj6" fmla="val -29921"/>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t>Base class</a:t>
            </a:r>
          </a:p>
        </p:txBody>
      </p:sp>
      <p:sp>
        <p:nvSpPr>
          <p:cNvPr id="816136" name="AutoShape 8"/>
          <p:cNvSpPr>
            <a:spLocks/>
          </p:cNvSpPr>
          <p:nvPr/>
        </p:nvSpPr>
        <p:spPr bwMode="auto">
          <a:xfrm>
            <a:off x="9947806" y="5373589"/>
            <a:ext cx="1804913" cy="531316"/>
          </a:xfrm>
          <a:prstGeom prst="borderCallout2">
            <a:avLst>
              <a:gd name="adj1" fmla="val 28236"/>
              <a:gd name="adj2" fmla="val 528"/>
              <a:gd name="adj3" fmla="val 28236"/>
              <a:gd name="adj4" fmla="val -18787"/>
              <a:gd name="adj5" fmla="val -36861"/>
              <a:gd name="adj6" fmla="val -46060"/>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t>Interface</a:t>
            </a:r>
          </a:p>
        </p:txBody>
      </p:sp>
      <p:sp>
        <p:nvSpPr>
          <p:cNvPr id="816137" name="AutoShape 9"/>
          <p:cNvSpPr>
            <a:spLocks/>
          </p:cNvSpPr>
          <p:nvPr/>
        </p:nvSpPr>
        <p:spPr bwMode="auto">
          <a:xfrm>
            <a:off x="4804352" y="2600325"/>
            <a:ext cx="7331228" cy="543819"/>
          </a:xfrm>
          <a:prstGeom prst="borderCallout2">
            <a:avLst>
              <a:gd name="adj1" fmla="val 27588"/>
              <a:gd name="adj2" fmla="val -437"/>
              <a:gd name="adj3" fmla="val 27588"/>
              <a:gd name="adj4" fmla="val -3731"/>
              <a:gd name="adj5" fmla="val 167051"/>
              <a:gd name="adj6" fmla="val -4833"/>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lgn="ctr">
              <a:spcBef>
                <a:spcPct val="0"/>
              </a:spcBef>
            </a:pPr>
            <a:r>
              <a:rPr lang="en-GB"/>
              <a:t>Being able to Draw() is now optional for a Shape</a:t>
            </a:r>
          </a:p>
        </p:txBody>
      </p:sp>
    </p:spTree>
    <p:extLst>
      <p:ext uri="{BB962C8B-B14F-4D97-AF65-F5344CB8AC3E}">
        <p14:creationId xmlns:p14="http://schemas.microsoft.com/office/powerpoint/2010/main" val="36714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GB"/>
              <a:t>Polymorphism Again</a:t>
            </a:r>
          </a:p>
        </p:txBody>
      </p:sp>
      <p:sp>
        <p:nvSpPr>
          <p:cNvPr id="3" name="Slide Number Placeholder 2"/>
          <p:cNvSpPr>
            <a:spLocks noGrp="1"/>
          </p:cNvSpPr>
          <p:nvPr>
            <p:ph type="sldNum" sz="quarter" idx="12"/>
          </p:nvPr>
        </p:nvSpPr>
        <p:spPr/>
        <p:txBody>
          <a:bodyPr/>
          <a:lstStyle/>
          <a:p>
            <a:fld id="{BAEF35E1-E8B4-4707-9B15-F4E1B030959E}" type="slidenum">
              <a:rPr lang="en-US" smtClean="0"/>
              <a:t>143</a:t>
            </a:fld>
            <a:endParaRPr lang="en-US"/>
          </a:p>
        </p:txBody>
      </p:sp>
      <p:sp>
        <p:nvSpPr>
          <p:cNvPr id="818179" name="Rectangle 3"/>
          <p:cNvSpPr>
            <a:spLocks noGrp="1" noChangeArrowheads="1"/>
          </p:cNvSpPr>
          <p:nvPr>
            <p:ph sz="quarter" idx="1"/>
          </p:nvPr>
        </p:nvSpPr>
        <p:spPr>
          <a:xfrm>
            <a:off x="420053" y="1400176"/>
            <a:ext cx="11761470" cy="3348336"/>
          </a:xfrm>
        </p:spPr>
        <p:txBody>
          <a:bodyPr>
            <a:normAutofit/>
          </a:bodyPr>
          <a:lstStyle/>
          <a:p>
            <a:r>
              <a:rPr lang="en-GB"/>
              <a:t>An interface defines a new type, just like a class</a:t>
            </a:r>
          </a:p>
          <a:p>
            <a:pPr lvl="1"/>
            <a:r>
              <a:rPr lang="en-GB"/>
              <a:t>If a method has parameter of an interface type, it can be passed a reference to an object of any class that implements the interface</a:t>
            </a:r>
          </a:p>
          <a:p>
            <a:pPr lvl="1"/>
            <a:r>
              <a:rPr lang="en-GB"/>
              <a:t>Can also have collections of objects that implement a specific interface  </a:t>
            </a:r>
            <a:endParaRPr lang="en-GB" dirty="0"/>
          </a:p>
        </p:txBody>
      </p:sp>
      <p:sp>
        <p:nvSpPr>
          <p:cNvPr id="818180" name="Rectangle 4"/>
          <p:cNvSpPr>
            <a:spLocks noChangeArrowheads="1"/>
          </p:cNvSpPr>
          <p:nvPr/>
        </p:nvSpPr>
        <p:spPr bwMode="auto">
          <a:xfrm>
            <a:off x="809477" y="4715175"/>
            <a:ext cx="7779722" cy="3021211"/>
          </a:xfrm>
          <a:prstGeom prst="rect">
            <a:avLst/>
          </a:prstGeom>
          <a:solidFill>
            <a:srgbClr val="FFFFFF"/>
          </a:solidFill>
          <a:ln w="12700">
            <a:solidFill>
              <a:srgbClr val="0070C0"/>
            </a:solidFill>
            <a:miter lim="800000"/>
            <a:headEnd/>
            <a:tailEnd/>
          </a:ln>
          <a:effectLst>
            <a:outerShdw dist="53882" dir="2700000" algn="ctr" rotWithShape="0">
              <a:schemeClr val="bg2"/>
            </a:outerShdw>
          </a:effectLst>
        </p:spPr>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 class</a:t>
            </a:r>
            <a:r>
              <a:rPr lang="en-GB" sz="2100" dirty="0">
                <a:latin typeface="Consolas" pitchFamily="49" charset="0"/>
                <a:cs typeface="Consolas" pitchFamily="49" charset="0"/>
              </a:rPr>
              <a:t> </a:t>
            </a:r>
            <a:r>
              <a:rPr lang="en-GB" sz="2100" dirty="0">
                <a:solidFill>
                  <a:srgbClr val="000000"/>
                </a:solidFill>
                <a:latin typeface="Consolas" pitchFamily="49" charset="0"/>
                <a:cs typeface="Consolas" pitchFamily="49" charset="0"/>
              </a:rPr>
              <a:t>Canvas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private</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ArrayList</a:t>
            </a:r>
            <a:r>
              <a:rPr lang="en-GB" sz="2100" dirty="0">
                <a:solidFill>
                  <a:srgbClr val="000000"/>
                </a:solidFill>
                <a:latin typeface="Consolas" pitchFamily="49" charset="0"/>
                <a:cs typeface="Consolas" pitchFamily="49" charset="0"/>
              </a:rPr>
              <a:t> shapes;</a:t>
            </a:r>
            <a:endParaRPr lang="en-GB" sz="2100" dirty="0">
              <a:solidFill>
                <a:srgbClr val="008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private void</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RenderRenderables</a:t>
            </a: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err="1">
                <a:solidFill>
                  <a:srgbClr val="0000FF"/>
                </a:solidFill>
                <a:latin typeface="Consolas" pitchFamily="49" charset="0"/>
                <a:cs typeface="Consolas" pitchFamily="49" charset="0"/>
              </a:rPr>
              <a:t>foreach</a:t>
            </a:r>
            <a:r>
              <a:rPr lang="en-GB" sz="2100" dirty="0">
                <a:solidFill>
                  <a:srgbClr val="000000"/>
                </a:solidFill>
                <a:latin typeface="Consolas" pitchFamily="49" charset="0"/>
                <a:cs typeface="Consolas" pitchFamily="49" charset="0"/>
              </a:rPr>
              <a:t>(</a:t>
            </a:r>
            <a:r>
              <a:rPr lang="en-GB" sz="2100" dirty="0">
                <a:solidFill>
                  <a:srgbClr val="FF0000"/>
                </a:solidFill>
                <a:latin typeface="Consolas" pitchFamily="49" charset="0"/>
                <a:cs typeface="Consolas" pitchFamily="49" charset="0"/>
              </a:rPr>
              <a:t>Shape</a:t>
            </a:r>
            <a:r>
              <a:rPr lang="en-GB" sz="2100" dirty="0">
                <a:solidFill>
                  <a:srgbClr val="000000"/>
                </a:solidFill>
                <a:latin typeface="Consolas" pitchFamily="49" charset="0"/>
                <a:cs typeface="Consolas" pitchFamily="49" charset="0"/>
              </a:rPr>
              <a:t> s </a:t>
            </a:r>
            <a:r>
              <a:rPr lang="en-GB" sz="2100" dirty="0">
                <a:solidFill>
                  <a:srgbClr val="0000FF"/>
                </a:solidFill>
                <a:latin typeface="Consolas" pitchFamily="49" charset="0"/>
                <a:cs typeface="Consolas" pitchFamily="49" charset="0"/>
              </a:rPr>
              <a:t>in</a:t>
            </a:r>
            <a:r>
              <a:rPr lang="en-GB" sz="2100" dirty="0">
                <a:solidFill>
                  <a:srgbClr val="000000"/>
                </a:solidFill>
                <a:latin typeface="Consolas" pitchFamily="49" charset="0"/>
                <a:cs typeface="Consolas" pitchFamily="49" charset="0"/>
              </a:rPr>
              <a:t> shapes)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if</a:t>
            </a:r>
            <a:r>
              <a:rPr lang="en-GB" sz="2100" dirty="0">
                <a:solidFill>
                  <a:srgbClr val="000000"/>
                </a:solidFill>
                <a:latin typeface="Consolas" pitchFamily="49" charset="0"/>
                <a:cs typeface="Consolas" pitchFamily="49" charset="0"/>
              </a:rPr>
              <a:t>(s </a:t>
            </a:r>
            <a:r>
              <a:rPr lang="en-GB" sz="2100" dirty="0">
                <a:solidFill>
                  <a:srgbClr val="0000FF"/>
                </a:solidFill>
                <a:latin typeface="Consolas" pitchFamily="49" charset="0"/>
                <a:cs typeface="Consolas" pitchFamily="49" charset="0"/>
              </a:rPr>
              <a:t>is</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IRenderable</a:t>
            </a:r>
            <a:r>
              <a:rPr lang="en-GB" sz="2100" dirty="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IRenderable</a:t>
            </a:r>
            <a:r>
              <a:rPr lang="en-GB" sz="2100" dirty="0">
                <a:solidFill>
                  <a:srgbClr val="000000"/>
                </a:solidFill>
                <a:latin typeface="Consolas" pitchFamily="49" charset="0"/>
                <a:cs typeface="Consolas" pitchFamily="49" charset="0"/>
              </a:rPr>
              <a:t>)s).Draw();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p>
        </p:txBody>
      </p:sp>
      <p:sp>
        <p:nvSpPr>
          <p:cNvPr id="818181" name="Rectangle 5"/>
          <p:cNvSpPr>
            <a:spLocks noChangeArrowheads="1"/>
          </p:cNvSpPr>
          <p:nvPr/>
        </p:nvSpPr>
        <p:spPr bwMode="auto">
          <a:xfrm>
            <a:off x="3220403" y="6800852"/>
            <a:ext cx="8812352"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 class</a:t>
            </a:r>
            <a:r>
              <a:rPr lang="en-GB" sz="2100" dirty="0">
                <a:latin typeface="Consolas" pitchFamily="49" charset="0"/>
                <a:cs typeface="Consolas" pitchFamily="49" charset="0"/>
              </a:rPr>
              <a:t> </a:t>
            </a:r>
            <a:r>
              <a:rPr lang="en-GB" sz="2100" dirty="0">
                <a:solidFill>
                  <a:srgbClr val="000000"/>
                </a:solidFill>
                <a:latin typeface="Consolas" pitchFamily="49" charset="0"/>
                <a:cs typeface="Consolas" pitchFamily="49" charset="0"/>
              </a:rPr>
              <a:t>Canvas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private void</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ProcessRenderable</a:t>
            </a:r>
            <a:r>
              <a:rPr lang="en-GB" sz="2100" dirty="0">
                <a:solidFill>
                  <a:srgbClr val="000000"/>
                </a:solidFill>
                <a:latin typeface="Consolas" pitchFamily="49" charset="0"/>
                <a:cs typeface="Consolas" pitchFamily="49" charset="0"/>
              </a:rPr>
              <a:t>(</a:t>
            </a:r>
            <a:r>
              <a:rPr lang="en-GB" sz="2100" dirty="0" err="1">
                <a:solidFill>
                  <a:srgbClr val="000000"/>
                </a:solidFill>
                <a:latin typeface="Consolas" pitchFamily="49" charset="0"/>
                <a:cs typeface="Consolas" pitchFamily="49" charset="0"/>
              </a:rPr>
              <a:t>IRenderable</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ir</a:t>
            </a: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    </a:t>
            </a:r>
            <a:r>
              <a:rPr lang="en-GB" sz="2100" dirty="0" err="1">
                <a:latin typeface="Consolas" pitchFamily="49" charset="0"/>
                <a:cs typeface="Consolas" pitchFamily="49" charset="0"/>
              </a:rPr>
              <a:t>ir.Draw</a:t>
            </a:r>
            <a:r>
              <a:rPr lang="en-GB" sz="2100" dirty="0">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p>
        </p:txBody>
      </p:sp>
      <p:sp>
        <p:nvSpPr>
          <p:cNvPr id="818182" name="AutoShape 6"/>
          <p:cNvSpPr>
            <a:spLocks/>
          </p:cNvSpPr>
          <p:nvPr/>
        </p:nvSpPr>
        <p:spPr bwMode="auto">
          <a:xfrm>
            <a:off x="9536506" y="5704880"/>
            <a:ext cx="2645018" cy="850106"/>
          </a:xfrm>
          <a:prstGeom prst="borderCallout2">
            <a:avLst>
              <a:gd name="adj1" fmla="val 17648"/>
              <a:gd name="adj2" fmla="val -3972"/>
              <a:gd name="adj3" fmla="val 17648"/>
              <a:gd name="adj4" fmla="val -3972"/>
              <a:gd name="adj5" fmla="val 18870"/>
              <a:gd name="adj6" fmla="val -110138"/>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t>Implicit cast from Object to Shape</a:t>
            </a:r>
          </a:p>
        </p:txBody>
      </p:sp>
      <p:sp>
        <p:nvSpPr>
          <p:cNvPr id="818183" name="AutoShape 7"/>
          <p:cNvSpPr>
            <a:spLocks/>
          </p:cNvSpPr>
          <p:nvPr/>
        </p:nvSpPr>
        <p:spPr bwMode="auto">
          <a:xfrm>
            <a:off x="7425305" y="4496397"/>
            <a:ext cx="3706088" cy="504230"/>
          </a:xfrm>
          <a:prstGeom prst="borderCallout2">
            <a:avLst>
              <a:gd name="adj1" fmla="val 29750"/>
              <a:gd name="adj2" fmla="val -2833"/>
              <a:gd name="adj3" fmla="val 29750"/>
              <a:gd name="adj4" fmla="val -2833"/>
              <a:gd name="adj5" fmla="val 132231"/>
              <a:gd name="adj6" fmla="val -90556"/>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t>Only stores ‘object’ refs</a:t>
            </a:r>
          </a:p>
        </p:txBody>
      </p:sp>
    </p:spTree>
    <p:extLst>
      <p:ext uri="{BB962C8B-B14F-4D97-AF65-F5344CB8AC3E}">
        <p14:creationId xmlns:p14="http://schemas.microsoft.com/office/powerpoint/2010/main" val="55780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dirty="0"/>
              <a:t>Casting</a:t>
            </a:r>
          </a:p>
        </p:txBody>
      </p:sp>
      <p:sp>
        <p:nvSpPr>
          <p:cNvPr id="3" name="Slide Number Placeholder 2"/>
          <p:cNvSpPr>
            <a:spLocks noGrp="1"/>
          </p:cNvSpPr>
          <p:nvPr>
            <p:ph type="sldNum" sz="quarter" idx="12"/>
          </p:nvPr>
        </p:nvSpPr>
        <p:spPr/>
        <p:txBody>
          <a:bodyPr/>
          <a:lstStyle/>
          <a:p>
            <a:fld id="{BAEF35E1-E8B4-4707-9B15-F4E1B030959E}" type="slidenum">
              <a:rPr lang="en-US" smtClean="0"/>
              <a:t>144</a:t>
            </a:fld>
            <a:endParaRPr lang="en-US"/>
          </a:p>
        </p:txBody>
      </p:sp>
      <p:sp>
        <p:nvSpPr>
          <p:cNvPr id="28675" name="Rectangle 3"/>
          <p:cNvSpPr>
            <a:spLocks noGrp="1" noChangeArrowheads="1"/>
          </p:cNvSpPr>
          <p:nvPr>
            <p:ph sz="quarter" idx="1"/>
          </p:nvPr>
        </p:nvSpPr>
        <p:spPr>
          <a:xfrm>
            <a:off x="420053" y="1400175"/>
            <a:ext cx="11761470" cy="3600450"/>
          </a:xfrm>
        </p:spPr>
        <p:txBody>
          <a:bodyPr>
            <a:normAutofit/>
          </a:bodyPr>
          <a:lstStyle/>
          <a:p>
            <a:r>
              <a:rPr lang="en-GB" dirty="0"/>
              <a:t>An object of a derived class can be treated as an object of a base class without explicit casting (</a:t>
            </a:r>
            <a:r>
              <a:rPr lang="en-GB" dirty="0" err="1"/>
              <a:t>upcasting</a:t>
            </a:r>
            <a:r>
              <a:rPr lang="en-GB" dirty="0"/>
              <a:t>)</a:t>
            </a:r>
          </a:p>
          <a:p>
            <a:r>
              <a:rPr lang="en-GB" dirty="0"/>
              <a:t>Base type variable needs to be explicitly cast to use as a derived type</a:t>
            </a:r>
          </a:p>
          <a:p>
            <a:pPr lvl="1"/>
            <a:r>
              <a:rPr lang="en-GB" dirty="0"/>
              <a:t>Known as a </a:t>
            </a:r>
            <a:r>
              <a:rPr lang="en-GB" i="1" dirty="0"/>
              <a:t>down cast</a:t>
            </a:r>
            <a:endParaRPr lang="en-GB" dirty="0"/>
          </a:p>
        </p:txBody>
      </p:sp>
      <p:sp>
        <p:nvSpPr>
          <p:cNvPr id="28676" name="Rectangle 4"/>
          <p:cNvSpPr>
            <a:spLocks noChangeArrowheads="1"/>
          </p:cNvSpPr>
          <p:nvPr/>
        </p:nvSpPr>
        <p:spPr bwMode="auto">
          <a:xfrm>
            <a:off x="896988" y="4902699"/>
            <a:ext cx="5447556" cy="23794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class</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Ellipse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p>
        </p:txBody>
      </p:sp>
      <p:sp>
        <p:nvSpPr>
          <p:cNvPr id="28677" name="Rectangle 5"/>
          <p:cNvSpPr>
            <a:spLocks noChangeArrowheads="1"/>
          </p:cNvSpPr>
          <p:nvPr/>
        </p:nvSpPr>
        <p:spPr bwMode="auto">
          <a:xfrm>
            <a:off x="3570447" y="6700840"/>
            <a:ext cx="8296037"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Shape s = GetShapeFromPoint();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s.Draw(); </a:t>
            </a:r>
            <a:r>
              <a:rPr lang="en-GB" sz="2100">
                <a:solidFill>
                  <a:srgbClr val="008000"/>
                </a:solidFill>
                <a:latin typeface="Consolas" pitchFamily="49" charset="0"/>
                <a:cs typeface="Consolas" pitchFamily="49" charset="0"/>
              </a:rPr>
              <a:t>// defined in Shape</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Ellipse e = </a:t>
            </a:r>
            <a:r>
              <a:rPr lang="en-GB" sz="2100">
                <a:solidFill>
                  <a:srgbClr val="FF3300"/>
                </a:solidFill>
                <a:latin typeface="Consolas" pitchFamily="49" charset="0"/>
                <a:cs typeface="Consolas" pitchFamily="49" charset="0"/>
              </a:rPr>
              <a:t>(Ellipse)</a:t>
            </a:r>
            <a:r>
              <a:rPr lang="en-GB" sz="2100">
                <a:solidFill>
                  <a:srgbClr val="000000"/>
                </a:solidFill>
                <a:latin typeface="Consolas" pitchFamily="49" charset="0"/>
                <a:cs typeface="Consolas" pitchFamily="49" charset="0"/>
              </a:rPr>
              <a:t> s;</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float f = e.Circumference; </a:t>
            </a:r>
            <a:r>
              <a:rPr lang="en-GB" sz="2100">
                <a:solidFill>
                  <a:srgbClr val="008000"/>
                </a:solidFill>
                <a:latin typeface="Consolas" pitchFamily="49" charset="0"/>
                <a:cs typeface="Consolas" pitchFamily="49" charset="0"/>
              </a:rPr>
              <a:t>// defined in Ellipse</a:t>
            </a:r>
          </a:p>
        </p:txBody>
      </p:sp>
    </p:spTree>
    <p:extLst>
      <p:ext uri="{BB962C8B-B14F-4D97-AF65-F5344CB8AC3E}">
        <p14:creationId xmlns:p14="http://schemas.microsoft.com/office/powerpoint/2010/main" val="115862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t>Check before Downcasting</a:t>
            </a:r>
          </a:p>
        </p:txBody>
      </p:sp>
      <p:sp>
        <p:nvSpPr>
          <p:cNvPr id="3" name="Slide Number Placeholder 2"/>
          <p:cNvSpPr>
            <a:spLocks noGrp="1"/>
          </p:cNvSpPr>
          <p:nvPr>
            <p:ph type="sldNum" sz="quarter" idx="12"/>
          </p:nvPr>
        </p:nvSpPr>
        <p:spPr/>
        <p:txBody>
          <a:bodyPr/>
          <a:lstStyle/>
          <a:p>
            <a:fld id="{BAEF35E1-E8B4-4707-9B15-F4E1B030959E}" type="slidenum">
              <a:rPr lang="en-US" smtClean="0"/>
              <a:t>145</a:t>
            </a:fld>
            <a:endParaRPr lang="en-US"/>
          </a:p>
        </p:txBody>
      </p:sp>
      <p:sp>
        <p:nvSpPr>
          <p:cNvPr id="29699" name="Rectangle 3"/>
          <p:cNvSpPr>
            <a:spLocks noGrp="1" noChangeArrowheads="1"/>
          </p:cNvSpPr>
          <p:nvPr>
            <p:ph sz="quarter" idx="1"/>
          </p:nvPr>
        </p:nvSpPr>
        <p:spPr>
          <a:xfrm>
            <a:off x="735092" y="1700213"/>
            <a:ext cx="11761470" cy="3600450"/>
          </a:xfrm>
        </p:spPr>
        <p:txBody>
          <a:bodyPr>
            <a:normAutofit/>
          </a:bodyPr>
          <a:lstStyle/>
          <a:p>
            <a:r>
              <a:rPr lang="en-GB" dirty="0"/>
              <a:t>If the object is not an object of the derived class</a:t>
            </a:r>
          </a:p>
          <a:p>
            <a:pPr lvl="1"/>
            <a:r>
              <a:rPr lang="en-GB" b="1" dirty="0" err="1">
                <a:solidFill>
                  <a:srgbClr val="FF0000"/>
                </a:solidFill>
                <a:latin typeface="Consolas" pitchFamily="49" charset="0"/>
                <a:cs typeface="Consolas" pitchFamily="49" charset="0"/>
              </a:rPr>
              <a:t>System.InvalidCastException</a:t>
            </a:r>
            <a:r>
              <a:rPr lang="en-GB" dirty="0"/>
              <a:t> is thrown</a:t>
            </a:r>
          </a:p>
          <a:p>
            <a:r>
              <a:rPr lang="en-GB" dirty="0"/>
              <a:t>The operator </a:t>
            </a:r>
            <a:r>
              <a:rPr lang="en-GB" b="1" dirty="0">
                <a:solidFill>
                  <a:srgbClr val="0070C0"/>
                </a:solidFill>
                <a:latin typeface="Consolas" pitchFamily="49" charset="0"/>
                <a:cs typeface="Consolas" pitchFamily="49" charset="0"/>
              </a:rPr>
              <a:t>is</a:t>
            </a:r>
            <a:r>
              <a:rPr lang="en-GB" dirty="0"/>
              <a:t> enables type checking</a:t>
            </a:r>
          </a:p>
        </p:txBody>
      </p:sp>
      <p:sp>
        <p:nvSpPr>
          <p:cNvPr id="855045" name="Rectangle 5"/>
          <p:cNvSpPr>
            <a:spLocks noChangeArrowheads="1"/>
          </p:cNvSpPr>
          <p:nvPr/>
        </p:nvSpPr>
        <p:spPr bwMode="auto">
          <a:xfrm>
            <a:off x="2227154" y="5172634"/>
            <a:ext cx="7650644" cy="302630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 float </a:t>
            </a:r>
            <a:r>
              <a:rPr lang="en-GB" sz="2100" dirty="0" err="1">
                <a:solidFill>
                  <a:srgbClr val="000000"/>
                </a:solidFill>
                <a:latin typeface="Consolas" pitchFamily="49" charset="0"/>
                <a:cs typeface="Consolas" pitchFamily="49" charset="0"/>
              </a:rPr>
              <a:t>GetCircumference</a:t>
            </a:r>
            <a:r>
              <a:rPr lang="en-GB" sz="2100" dirty="0">
                <a:solidFill>
                  <a:srgbClr val="000000"/>
                </a:solidFill>
                <a:latin typeface="Consolas" pitchFamily="49" charset="0"/>
                <a:cs typeface="Consolas" pitchFamily="49" charset="0"/>
              </a:rPr>
              <a:t>( Shape s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float</a:t>
            </a:r>
            <a:r>
              <a:rPr lang="en-GB" sz="2100" dirty="0">
                <a:solidFill>
                  <a:srgbClr val="000000"/>
                </a:solidFill>
                <a:latin typeface="Consolas" pitchFamily="49" charset="0"/>
                <a:cs typeface="Consolas" pitchFamily="49" charset="0"/>
              </a:rPr>
              <a:t> result = 0.0f;</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if</a:t>
            </a:r>
            <a:r>
              <a:rPr lang="en-GB" sz="2100" dirty="0">
                <a:solidFill>
                  <a:srgbClr val="000000"/>
                </a:solidFill>
                <a:latin typeface="Consolas" pitchFamily="49" charset="0"/>
                <a:cs typeface="Consolas" pitchFamily="49" charset="0"/>
              </a:rPr>
              <a:t>( s </a:t>
            </a:r>
            <a:r>
              <a:rPr lang="en-GB" sz="2100" dirty="0">
                <a:solidFill>
                  <a:srgbClr val="FF3300"/>
                </a:solidFill>
                <a:latin typeface="Consolas" pitchFamily="49" charset="0"/>
                <a:cs typeface="Consolas" pitchFamily="49" charset="0"/>
              </a:rPr>
              <a:t>is</a:t>
            </a:r>
            <a:r>
              <a:rPr lang="en-GB" sz="2100" dirty="0">
                <a:solidFill>
                  <a:srgbClr val="000000"/>
                </a:solidFill>
                <a:latin typeface="Consolas" pitchFamily="49" charset="0"/>
                <a:cs typeface="Consolas" pitchFamily="49" charset="0"/>
              </a:rPr>
              <a:t> Ellipse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Ellipse e = (Ellipse) s;</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result = </a:t>
            </a:r>
            <a:r>
              <a:rPr lang="en-GB" sz="2100" dirty="0" err="1">
                <a:solidFill>
                  <a:srgbClr val="000000"/>
                </a:solidFill>
                <a:latin typeface="Consolas" pitchFamily="49" charset="0"/>
                <a:cs typeface="Consolas" pitchFamily="49" charset="0"/>
              </a:rPr>
              <a:t>e.Circumference</a:t>
            </a:r>
            <a:r>
              <a:rPr lang="en-GB" sz="2100" dirty="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return</a:t>
            </a:r>
            <a:r>
              <a:rPr lang="en-GB" sz="2100" dirty="0">
                <a:solidFill>
                  <a:srgbClr val="000000"/>
                </a:solidFill>
                <a:latin typeface="Consolas" pitchFamily="49" charset="0"/>
                <a:cs typeface="Consolas" pitchFamily="49" charset="0"/>
              </a:rPr>
              <a:t> result;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p>
        </p:txBody>
      </p:sp>
      <p:sp>
        <p:nvSpPr>
          <p:cNvPr id="855046" name="Rectangle 6"/>
          <p:cNvSpPr>
            <a:spLocks noChangeArrowheads="1"/>
          </p:cNvSpPr>
          <p:nvPr/>
        </p:nvSpPr>
        <p:spPr bwMode="auto">
          <a:xfrm>
            <a:off x="2229343" y="5174718"/>
            <a:ext cx="7650643" cy="302630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 float </a:t>
            </a:r>
            <a:r>
              <a:rPr lang="en-GB" sz="2100" dirty="0" err="1">
                <a:solidFill>
                  <a:srgbClr val="000000"/>
                </a:solidFill>
                <a:latin typeface="Consolas" pitchFamily="49" charset="0"/>
                <a:cs typeface="Consolas" pitchFamily="49" charset="0"/>
              </a:rPr>
              <a:t>GetCircumference</a:t>
            </a:r>
            <a:r>
              <a:rPr lang="en-GB" sz="2100" dirty="0">
                <a:solidFill>
                  <a:srgbClr val="000000"/>
                </a:solidFill>
                <a:latin typeface="Consolas" pitchFamily="49" charset="0"/>
                <a:cs typeface="Consolas" pitchFamily="49" charset="0"/>
              </a:rPr>
              <a:t>( Shape s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float</a:t>
            </a:r>
            <a:r>
              <a:rPr lang="en-GB" sz="2100" dirty="0">
                <a:solidFill>
                  <a:srgbClr val="000000"/>
                </a:solidFill>
                <a:latin typeface="Consolas" pitchFamily="49" charset="0"/>
                <a:cs typeface="Consolas" pitchFamily="49" charset="0"/>
              </a:rPr>
              <a:t> result = 0.0f;</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if</a:t>
            </a:r>
            <a:r>
              <a:rPr lang="en-GB" sz="2100" dirty="0">
                <a:solidFill>
                  <a:srgbClr val="000000"/>
                </a:solidFill>
                <a:latin typeface="Consolas" pitchFamily="49" charset="0"/>
                <a:cs typeface="Consolas" pitchFamily="49" charset="0"/>
              </a:rPr>
              <a:t>( s </a:t>
            </a:r>
            <a:r>
              <a:rPr lang="en-GB" sz="2100" dirty="0">
                <a:solidFill>
                  <a:srgbClr val="FF3300"/>
                </a:solidFill>
                <a:latin typeface="Consolas" pitchFamily="49" charset="0"/>
                <a:cs typeface="Consolas" pitchFamily="49" charset="0"/>
              </a:rPr>
              <a:t>is</a:t>
            </a:r>
            <a:r>
              <a:rPr lang="en-GB" sz="2100" dirty="0">
                <a:solidFill>
                  <a:srgbClr val="000000"/>
                </a:solidFill>
                <a:latin typeface="Consolas" pitchFamily="49" charset="0"/>
                <a:cs typeface="Consolas" pitchFamily="49" charset="0"/>
              </a:rPr>
              <a:t> Ellipse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result = ((Ellipse)s).Circumference;</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return</a:t>
            </a:r>
            <a:r>
              <a:rPr lang="en-GB" sz="2100" dirty="0">
                <a:solidFill>
                  <a:srgbClr val="000000"/>
                </a:solidFill>
                <a:latin typeface="Consolas" pitchFamily="49" charset="0"/>
                <a:cs typeface="Consolas" pitchFamily="49" charset="0"/>
              </a:rPr>
              <a:t> result;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dirty="0">
              <a:solidFill>
                <a:srgbClr val="000000"/>
              </a:solidFill>
              <a:latin typeface="Consolas" pitchFamily="49" charset="0"/>
              <a:cs typeface="Consolas" pitchFamily="49" charset="0"/>
            </a:endParaRPr>
          </a:p>
        </p:txBody>
      </p:sp>
      <p:sp>
        <p:nvSpPr>
          <p:cNvPr id="855047" name="Text Box 7"/>
          <p:cNvSpPr txBox="1">
            <a:spLocks noChangeArrowheads="1"/>
          </p:cNvSpPr>
          <p:nvPr/>
        </p:nvSpPr>
        <p:spPr bwMode="auto">
          <a:xfrm>
            <a:off x="10081261" y="6000751"/>
            <a:ext cx="1419375" cy="765311"/>
          </a:xfrm>
          <a:prstGeom prst="rect">
            <a:avLst/>
          </a:prstGeom>
          <a:solidFill>
            <a:srgbClr val="F1CD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eaLnBrk="0" fontAlgn="base" hangingPunct="0">
              <a:spcBef>
                <a:spcPct val="50000"/>
              </a:spcBef>
              <a:spcAft>
                <a:spcPct val="0"/>
              </a:spcAft>
              <a:defRPr sz="1000">
                <a:solidFill>
                  <a:schemeClr val="tx1"/>
                </a:solidFill>
                <a:latin typeface="Arial" pitchFamily="34" charset="0"/>
              </a:defRPr>
            </a:lvl6pPr>
            <a:lvl7pPr marL="2971800" indent="-228600" eaLnBrk="0" fontAlgn="base" hangingPunct="0">
              <a:spcBef>
                <a:spcPct val="50000"/>
              </a:spcBef>
              <a:spcAft>
                <a:spcPct val="0"/>
              </a:spcAft>
              <a:defRPr sz="1000">
                <a:solidFill>
                  <a:schemeClr val="tx1"/>
                </a:solidFill>
                <a:latin typeface="Arial" pitchFamily="34" charset="0"/>
              </a:defRPr>
            </a:lvl7pPr>
            <a:lvl8pPr marL="3429000" indent="-228600" eaLnBrk="0" fontAlgn="base" hangingPunct="0">
              <a:spcBef>
                <a:spcPct val="50000"/>
              </a:spcBef>
              <a:spcAft>
                <a:spcPct val="0"/>
              </a:spcAft>
              <a:defRPr sz="1000">
                <a:solidFill>
                  <a:schemeClr val="tx1"/>
                </a:solidFill>
                <a:latin typeface="Arial" pitchFamily="34" charset="0"/>
              </a:defRPr>
            </a:lvl8pPr>
            <a:lvl9pPr marL="3886200" indent="-228600" eaLnBrk="0" fontAlgn="base" hangingPunct="0">
              <a:spcBef>
                <a:spcPct val="50000"/>
              </a:spcBef>
              <a:spcAft>
                <a:spcPct val="0"/>
              </a:spcAft>
              <a:defRPr sz="1000">
                <a:solidFill>
                  <a:schemeClr val="tx1"/>
                </a:solidFill>
                <a:latin typeface="Arial" pitchFamily="34" charset="0"/>
              </a:defRPr>
            </a:lvl9pPr>
          </a:lstStyle>
          <a:p>
            <a:r>
              <a:rPr lang="en-GB" sz="2100"/>
              <a:t>As one </a:t>
            </a:r>
            <a:br>
              <a:rPr lang="en-GB" sz="2100"/>
            </a:br>
            <a:r>
              <a:rPr lang="en-GB" sz="2100"/>
              <a:t>statement</a:t>
            </a:r>
          </a:p>
        </p:txBody>
      </p:sp>
    </p:spTree>
    <p:extLst>
      <p:ext uri="{BB962C8B-B14F-4D97-AF65-F5344CB8AC3E}">
        <p14:creationId xmlns:p14="http://schemas.microsoft.com/office/powerpoint/2010/main" val="41201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855045"/>
                                        </p:tgtEl>
                                      </p:cBhvr>
                                    </p:animEffect>
                                    <p:set>
                                      <p:cBhvr>
                                        <p:cTn id="7" dur="1" fill="hold">
                                          <p:stCondLst>
                                            <p:cond delay="499"/>
                                          </p:stCondLst>
                                        </p:cTn>
                                        <p:tgtEl>
                                          <p:spTgt spid="85504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55046"/>
                                        </p:tgtEl>
                                        <p:attrNameLst>
                                          <p:attrName>style.visibility</p:attrName>
                                        </p:attrNameLst>
                                      </p:cBhvr>
                                      <p:to>
                                        <p:strVal val="visible"/>
                                      </p:to>
                                    </p:set>
                                    <p:animEffect transition="in" filter="fade">
                                      <p:cBhvr>
                                        <p:cTn id="10" dur="500"/>
                                        <p:tgtEl>
                                          <p:spTgt spid="8550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5047"/>
                                        </p:tgtEl>
                                        <p:attrNameLst>
                                          <p:attrName>style.visibility</p:attrName>
                                        </p:attrNameLst>
                                      </p:cBhvr>
                                      <p:to>
                                        <p:strVal val="visible"/>
                                      </p:to>
                                    </p:set>
                                    <p:animEffect transition="in" filter="fade">
                                      <p:cBhvr>
                                        <p:cTn id="13" dur="500"/>
                                        <p:tgtEl>
                                          <p:spTgt spid="855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5" grpId="0" animBg="1"/>
      <p:bldP spid="855046" grpId="0" animBg="1"/>
      <p:bldP spid="855047"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dirty="0"/>
              <a:t>The </a:t>
            </a:r>
            <a:r>
              <a:rPr lang="en-GB" dirty="0">
                <a:latin typeface="Consolas" pitchFamily="49" charset="0"/>
                <a:cs typeface="Consolas" pitchFamily="49" charset="0"/>
              </a:rPr>
              <a:t>as</a:t>
            </a:r>
            <a:r>
              <a:rPr lang="en-GB" dirty="0"/>
              <a:t> Operator</a:t>
            </a:r>
          </a:p>
        </p:txBody>
      </p:sp>
      <p:sp>
        <p:nvSpPr>
          <p:cNvPr id="3" name="Slide Number Placeholder 2"/>
          <p:cNvSpPr>
            <a:spLocks noGrp="1"/>
          </p:cNvSpPr>
          <p:nvPr>
            <p:ph type="sldNum" sz="quarter" idx="12"/>
          </p:nvPr>
        </p:nvSpPr>
        <p:spPr/>
        <p:txBody>
          <a:bodyPr/>
          <a:lstStyle/>
          <a:p>
            <a:fld id="{BAEF35E1-E8B4-4707-9B15-F4E1B030959E}" type="slidenum">
              <a:rPr lang="en-US" smtClean="0"/>
              <a:t>146</a:t>
            </a:fld>
            <a:endParaRPr lang="en-US"/>
          </a:p>
        </p:txBody>
      </p:sp>
      <p:sp>
        <p:nvSpPr>
          <p:cNvPr id="31747" name="Rectangle 3"/>
          <p:cNvSpPr>
            <a:spLocks noGrp="1" noChangeArrowheads="1"/>
          </p:cNvSpPr>
          <p:nvPr>
            <p:ph sz="quarter" idx="1"/>
          </p:nvPr>
        </p:nvSpPr>
        <p:spPr>
          <a:xfrm>
            <a:off x="846880" y="1700213"/>
            <a:ext cx="11761470" cy="3400425"/>
          </a:xfrm>
        </p:spPr>
        <p:txBody>
          <a:bodyPr>
            <a:normAutofit/>
          </a:bodyPr>
          <a:lstStyle/>
          <a:p>
            <a:r>
              <a:rPr lang="en-GB" dirty="0"/>
              <a:t>The operator </a:t>
            </a:r>
            <a:r>
              <a:rPr lang="en-GB" b="1" dirty="0">
                <a:solidFill>
                  <a:srgbClr val="0070C0"/>
                </a:solidFill>
                <a:latin typeface="Consolas" pitchFamily="49" charset="0"/>
                <a:cs typeface="Consolas" pitchFamily="49" charset="0"/>
              </a:rPr>
              <a:t>as</a:t>
            </a:r>
            <a:r>
              <a:rPr lang="en-GB" dirty="0"/>
              <a:t> works like a cast except</a:t>
            </a:r>
          </a:p>
          <a:p>
            <a:pPr lvl="1"/>
            <a:r>
              <a:rPr lang="en-GB" dirty="0"/>
              <a:t>An exception won't be thrown</a:t>
            </a:r>
          </a:p>
          <a:p>
            <a:pPr lvl="1"/>
            <a:r>
              <a:rPr lang="en-GB" b="1" dirty="0">
                <a:solidFill>
                  <a:srgbClr val="C00000"/>
                </a:solidFill>
                <a:latin typeface="Consolas" pitchFamily="49" charset="0"/>
                <a:cs typeface="Consolas" pitchFamily="49" charset="0"/>
              </a:rPr>
              <a:t>null</a:t>
            </a:r>
            <a:r>
              <a:rPr lang="en-GB" dirty="0"/>
              <a:t> is returned if the cast doesn't work</a:t>
            </a:r>
          </a:p>
          <a:p>
            <a:r>
              <a:rPr lang="en-GB" dirty="0"/>
              <a:t>Slightly more efficient than a check with </a:t>
            </a:r>
            <a:r>
              <a:rPr lang="en-GB" b="1" dirty="0">
                <a:latin typeface="Consolas" pitchFamily="49" charset="0"/>
                <a:cs typeface="Consolas" pitchFamily="49" charset="0"/>
              </a:rPr>
              <a:t>is</a:t>
            </a:r>
          </a:p>
        </p:txBody>
      </p:sp>
      <p:sp>
        <p:nvSpPr>
          <p:cNvPr id="31748" name="Rectangle 5"/>
          <p:cNvSpPr>
            <a:spLocks noChangeArrowheads="1"/>
          </p:cNvSpPr>
          <p:nvPr/>
        </p:nvSpPr>
        <p:spPr bwMode="auto">
          <a:xfrm>
            <a:off x="2415302" y="5097831"/>
            <a:ext cx="7650644" cy="27031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 float </a:t>
            </a:r>
            <a:r>
              <a:rPr lang="en-GB" sz="2100" dirty="0" err="1">
                <a:solidFill>
                  <a:srgbClr val="000000"/>
                </a:solidFill>
                <a:latin typeface="Consolas" pitchFamily="49" charset="0"/>
                <a:cs typeface="Consolas" pitchFamily="49" charset="0"/>
              </a:rPr>
              <a:t>GetCircumference</a:t>
            </a:r>
            <a:r>
              <a:rPr lang="en-GB" sz="2100" dirty="0">
                <a:solidFill>
                  <a:srgbClr val="000000"/>
                </a:solidFill>
                <a:latin typeface="Consolas" pitchFamily="49" charset="0"/>
                <a:cs typeface="Consolas" pitchFamily="49" charset="0"/>
              </a:rPr>
              <a:t>( Shape s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float</a:t>
            </a:r>
            <a:r>
              <a:rPr lang="en-GB" sz="2100" dirty="0">
                <a:solidFill>
                  <a:srgbClr val="000000"/>
                </a:solidFill>
                <a:latin typeface="Consolas" pitchFamily="49" charset="0"/>
                <a:cs typeface="Consolas" pitchFamily="49" charset="0"/>
              </a:rPr>
              <a:t> result = 0.0f;</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Ellipse e = s </a:t>
            </a:r>
            <a:r>
              <a:rPr lang="en-GB" sz="2100" dirty="0">
                <a:solidFill>
                  <a:srgbClr val="FF3300"/>
                </a:solidFill>
                <a:latin typeface="Consolas" pitchFamily="49" charset="0"/>
                <a:cs typeface="Consolas" pitchFamily="49" charset="0"/>
              </a:rPr>
              <a:t>as</a:t>
            </a:r>
            <a:r>
              <a:rPr lang="en-GB" sz="2100" dirty="0">
                <a:solidFill>
                  <a:srgbClr val="000000"/>
                </a:solidFill>
                <a:latin typeface="Consolas" pitchFamily="49" charset="0"/>
                <a:cs typeface="Consolas" pitchFamily="49" charset="0"/>
              </a:rPr>
              <a:t> Ellipse;</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if</a:t>
            </a:r>
            <a:r>
              <a:rPr lang="en-GB" sz="2100" dirty="0">
                <a:solidFill>
                  <a:srgbClr val="000000"/>
                </a:solidFill>
                <a:latin typeface="Consolas" pitchFamily="49" charset="0"/>
                <a:cs typeface="Consolas" pitchFamily="49" charset="0"/>
              </a:rPr>
              <a:t>( e != </a:t>
            </a:r>
            <a:r>
              <a:rPr lang="en-GB" sz="2100" dirty="0">
                <a:solidFill>
                  <a:srgbClr val="0000FF"/>
                </a:solidFill>
                <a:latin typeface="Consolas" pitchFamily="49" charset="0"/>
                <a:cs typeface="Consolas" pitchFamily="49" charset="0"/>
              </a:rPr>
              <a:t>null</a:t>
            </a:r>
            <a:r>
              <a:rPr lang="en-GB" sz="2100" dirty="0">
                <a:solidFill>
                  <a:srgbClr val="000000"/>
                </a:solidFill>
                <a:latin typeface="Consolas" pitchFamily="49" charset="0"/>
                <a:cs typeface="Consolas" pitchFamily="49" charset="0"/>
              </a:rPr>
              <a:t>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result = </a:t>
            </a:r>
            <a:r>
              <a:rPr lang="en-GB" sz="2100" dirty="0" err="1">
                <a:solidFill>
                  <a:srgbClr val="000000"/>
                </a:solidFill>
                <a:latin typeface="Consolas" pitchFamily="49" charset="0"/>
                <a:cs typeface="Consolas" pitchFamily="49" charset="0"/>
              </a:rPr>
              <a:t>e.Circumference</a:t>
            </a:r>
            <a:r>
              <a:rPr lang="en-GB" sz="2100" dirty="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return</a:t>
            </a:r>
            <a:r>
              <a:rPr lang="en-GB" sz="2100" dirty="0">
                <a:solidFill>
                  <a:srgbClr val="000000"/>
                </a:solidFill>
                <a:latin typeface="Consolas" pitchFamily="49" charset="0"/>
                <a:cs typeface="Consolas" pitchFamily="49" charset="0"/>
              </a:rPr>
              <a:t> result;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318988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929806" y="8226028"/>
            <a:ext cx="2636266" cy="5750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2771" name="Rectangle 3"/>
          <p:cNvSpPr>
            <a:spLocks noChangeArrowheads="1"/>
          </p:cNvSpPr>
          <p:nvPr/>
        </p:nvSpPr>
        <p:spPr bwMode="auto">
          <a:xfrm>
            <a:off x="4347107" y="8226028"/>
            <a:ext cx="3907363" cy="5750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2772" name="Rectangle 4"/>
          <p:cNvSpPr>
            <a:spLocks noChangeArrowheads="1"/>
          </p:cNvSpPr>
          <p:nvPr/>
        </p:nvSpPr>
        <p:spPr bwMode="auto">
          <a:xfrm>
            <a:off x="929806" y="8226028"/>
            <a:ext cx="2636266" cy="5750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2773" name="Rectangle 5"/>
          <p:cNvSpPr>
            <a:spLocks noGrp="1" noChangeArrowheads="1"/>
          </p:cNvSpPr>
          <p:nvPr>
            <p:ph type="title"/>
          </p:nvPr>
        </p:nvSpPr>
        <p:spPr/>
        <p:txBody>
          <a:bodyPr/>
          <a:lstStyle/>
          <a:p>
            <a:pPr eaLnBrk="1" hangingPunct="1"/>
            <a:r>
              <a:rPr lang="en-US"/>
              <a:t>Sealed Classes &amp; Methods</a:t>
            </a:r>
          </a:p>
        </p:txBody>
      </p:sp>
      <p:sp>
        <p:nvSpPr>
          <p:cNvPr id="3" name="Slide Number Placeholder 2"/>
          <p:cNvSpPr>
            <a:spLocks noGrp="1"/>
          </p:cNvSpPr>
          <p:nvPr>
            <p:ph type="sldNum" sz="quarter" idx="12"/>
          </p:nvPr>
        </p:nvSpPr>
        <p:spPr/>
        <p:txBody>
          <a:bodyPr/>
          <a:lstStyle/>
          <a:p>
            <a:fld id="{BAEF35E1-E8B4-4707-9B15-F4E1B030959E}" type="slidenum">
              <a:rPr lang="en-US" smtClean="0"/>
              <a:t>147</a:t>
            </a:fld>
            <a:endParaRPr lang="en-US"/>
          </a:p>
        </p:txBody>
      </p:sp>
      <p:sp>
        <p:nvSpPr>
          <p:cNvPr id="32774" name="Rectangle 6"/>
          <p:cNvSpPr>
            <a:spLocks noGrp="1" noChangeArrowheads="1"/>
          </p:cNvSpPr>
          <p:nvPr>
            <p:ph sz="quarter" idx="1"/>
          </p:nvPr>
        </p:nvSpPr>
        <p:spPr/>
        <p:txBody>
          <a:bodyPr>
            <a:normAutofit/>
          </a:bodyPr>
          <a:lstStyle/>
          <a:p>
            <a:r>
              <a:rPr lang="en-US" dirty="0"/>
              <a:t>A class can be written with the </a:t>
            </a:r>
            <a:r>
              <a:rPr lang="en-US" b="1" dirty="0">
                <a:solidFill>
                  <a:srgbClr val="0070C0"/>
                </a:solidFill>
                <a:latin typeface="Consolas" pitchFamily="49" charset="0"/>
                <a:cs typeface="Consolas" pitchFamily="49" charset="0"/>
              </a:rPr>
              <a:t>sealed</a:t>
            </a:r>
            <a:r>
              <a:rPr lang="en-US" dirty="0"/>
              <a:t> modifier</a:t>
            </a:r>
          </a:p>
          <a:p>
            <a:pPr lvl="1"/>
            <a:r>
              <a:rPr lang="en-US" dirty="0"/>
              <a:t>Prevents it from being extended</a:t>
            </a:r>
          </a:p>
          <a:p>
            <a:pPr lvl="1"/>
            <a:r>
              <a:rPr lang="en-US" dirty="0"/>
              <a:t>An </a:t>
            </a:r>
            <a:r>
              <a:rPr lang="en-US" b="1" dirty="0">
                <a:latin typeface="Consolas" pitchFamily="49" charset="0"/>
                <a:cs typeface="Consolas" pitchFamily="49" charset="0"/>
              </a:rPr>
              <a:t>override</a:t>
            </a:r>
            <a:r>
              <a:rPr lang="en-US" dirty="0"/>
              <a:t> method can be </a:t>
            </a:r>
            <a:r>
              <a:rPr lang="en-US" b="1" dirty="0">
                <a:latin typeface="Consolas" pitchFamily="49" charset="0"/>
                <a:cs typeface="Consolas" pitchFamily="49" charset="0"/>
              </a:rPr>
              <a:t>sealed</a:t>
            </a:r>
            <a:r>
              <a:rPr lang="en-US" dirty="0">
                <a:latin typeface="Lucida Console" pitchFamily="49" charset="0"/>
              </a:rPr>
              <a:t> </a:t>
            </a:r>
            <a:r>
              <a:rPr lang="en-US" b="1" dirty="0">
                <a:latin typeface="Consolas" pitchFamily="49" charset="0"/>
                <a:cs typeface="Consolas" pitchFamily="49" charset="0"/>
              </a:rPr>
              <a:t>override</a:t>
            </a:r>
          </a:p>
          <a:p>
            <a:pPr lvl="1"/>
            <a:r>
              <a:rPr lang="en-US" dirty="0"/>
              <a:t>The </a:t>
            </a:r>
            <a:r>
              <a:rPr lang="en-US" b="1" dirty="0">
                <a:latin typeface="Consolas" pitchFamily="49" charset="0"/>
                <a:cs typeface="Consolas" pitchFamily="49" charset="0"/>
              </a:rPr>
              <a:t>String</a:t>
            </a:r>
            <a:r>
              <a:rPr lang="en-US" dirty="0"/>
              <a:t> class is </a:t>
            </a:r>
            <a:r>
              <a:rPr lang="en-US" b="1" dirty="0">
                <a:latin typeface="Consolas" pitchFamily="49" charset="0"/>
                <a:cs typeface="Consolas" pitchFamily="49" charset="0"/>
              </a:rPr>
              <a:t>sealed</a:t>
            </a:r>
            <a:br>
              <a:rPr lang="en-US" dirty="0"/>
            </a:br>
            <a:br>
              <a:rPr lang="en-US" dirty="0"/>
            </a:br>
            <a:br>
              <a:rPr lang="en-US" dirty="0"/>
            </a:br>
            <a:br>
              <a:rPr lang="en-US" dirty="0"/>
            </a:br>
            <a:br>
              <a:rPr lang="en-US" dirty="0"/>
            </a:br>
            <a:endParaRPr lang="en-US" dirty="0"/>
          </a:p>
          <a:p>
            <a:r>
              <a:rPr lang="en-US" dirty="0"/>
              <a:t>All </a:t>
            </a:r>
            <a:r>
              <a:rPr lang="en-US" dirty="0" err="1"/>
              <a:t>structs</a:t>
            </a:r>
            <a:r>
              <a:rPr lang="en-US" dirty="0"/>
              <a:t> &amp; </a:t>
            </a:r>
            <a:r>
              <a:rPr lang="en-US" dirty="0" err="1"/>
              <a:t>enums</a:t>
            </a:r>
            <a:r>
              <a:rPr lang="en-US" dirty="0"/>
              <a:t> are automatically sealed</a:t>
            </a:r>
          </a:p>
        </p:txBody>
      </p:sp>
      <p:sp>
        <p:nvSpPr>
          <p:cNvPr id="32775" name="Rectangle 7"/>
          <p:cNvSpPr>
            <a:spLocks noChangeArrowheads="1"/>
          </p:cNvSpPr>
          <p:nvPr/>
        </p:nvSpPr>
        <p:spPr bwMode="auto">
          <a:xfrm>
            <a:off x="3566072" y="5300663"/>
            <a:ext cx="4512295" cy="10851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pPr>
            <a:r>
              <a:rPr lang="en-US" sz="2100">
                <a:solidFill>
                  <a:srgbClr val="0000FF"/>
                </a:solidFill>
                <a:latin typeface="Consolas" pitchFamily="49" charset="0"/>
                <a:cs typeface="Consolas" pitchFamily="49" charset="0"/>
              </a:rPr>
              <a:t>public </a:t>
            </a:r>
            <a:r>
              <a:rPr lang="en-US" sz="2100">
                <a:solidFill>
                  <a:srgbClr val="FF3300"/>
                </a:solidFill>
                <a:latin typeface="Consolas" pitchFamily="49" charset="0"/>
                <a:cs typeface="Consolas" pitchFamily="49" charset="0"/>
              </a:rPr>
              <a:t>sealed</a:t>
            </a:r>
            <a:r>
              <a:rPr lang="en-US" sz="2100">
                <a:solidFill>
                  <a:srgbClr val="0000FF"/>
                </a:solidFill>
                <a:latin typeface="Consolas" pitchFamily="49" charset="0"/>
                <a:cs typeface="Consolas" pitchFamily="49" charset="0"/>
              </a:rPr>
              <a:t> class</a:t>
            </a:r>
            <a:r>
              <a:rPr lang="en-US" sz="2100">
                <a:latin typeface="Consolas" pitchFamily="49" charset="0"/>
                <a:cs typeface="Consolas" pitchFamily="49" charset="0"/>
              </a:rPr>
              <a:t> </a:t>
            </a:r>
            <a:r>
              <a:rPr lang="en-US" sz="2100">
                <a:solidFill>
                  <a:srgbClr val="000000"/>
                </a:solidFill>
                <a:latin typeface="Consolas" pitchFamily="49" charset="0"/>
                <a:cs typeface="Consolas" pitchFamily="49" charset="0"/>
              </a:rPr>
              <a:t>Color {  </a:t>
            </a:r>
          </a:p>
          <a:p>
            <a:pPr defTabSz="953274">
              <a:spcBef>
                <a:spcPct val="0"/>
              </a:spcBef>
            </a:pPr>
            <a:r>
              <a:rPr lang="en-US" sz="2100">
                <a:solidFill>
                  <a:srgbClr val="000000"/>
                </a:solidFill>
                <a:latin typeface="Consolas" pitchFamily="49" charset="0"/>
                <a:cs typeface="Consolas" pitchFamily="49" charset="0"/>
              </a:rPr>
              <a:t>  ...</a:t>
            </a:r>
          </a:p>
          <a:p>
            <a:pPr defTabSz="953274">
              <a:spcBef>
                <a:spcPct val="0"/>
              </a:spcBef>
            </a:pPr>
            <a:r>
              <a:rPr lang="en-US" sz="210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305094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dirty="0"/>
              <a:t>Best Practices</a:t>
            </a:r>
          </a:p>
        </p:txBody>
      </p:sp>
      <p:sp>
        <p:nvSpPr>
          <p:cNvPr id="3" name="Slide Number Placeholder 2"/>
          <p:cNvSpPr>
            <a:spLocks noGrp="1"/>
          </p:cNvSpPr>
          <p:nvPr>
            <p:ph type="sldNum" sz="quarter" idx="12"/>
          </p:nvPr>
        </p:nvSpPr>
        <p:spPr/>
        <p:txBody>
          <a:bodyPr/>
          <a:lstStyle/>
          <a:p>
            <a:fld id="{BAEF35E1-E8B4-4707-9B15-F4E1B030959E}" type="slidenum">
              <a:rPr lang="en-US" smtClean="0"/>
              <a:t>148</a:t>
            </a:fld>
            <a:endParaRPr lang="en-US"/>
          </a:p>
        </p:txBody>
      </p:sp>
      <p:sp>
        <p:nvSpPr>
          <p:cNvPr id="33795" name="Rectangle 3"/>
          <p:cNvSpPr>
            <a:spLocks noGrp="1" noChangeArrowheads="1"/>
          </p:cNvSpPr>
          <p:nvPr>
            <p:ph sz="quarter" idx="1"/>
          </p:nvPr>
        </p:nvSpPr>
        <p:spPr/>
        <p:txBody>
          <a:bodyPr>
            <a:normAutofit/>
          </a:bodyPr>
          <a:lstStyle/>
          <a:p>
            <a:r>
              <a:rPr lang="en-GB" dirty="0"/>
              <a:t>Use inheritance only for genuine "is a" relationships</a:t>
            </a:r>
          </a:p>
          <a:p>
            <a:pPr lvl="1"/>
            <a:r>
              <a:rPr lang="en-GB" dirty="0"/>
              <a:t>Logical to sub object of derived class with object of base class</a:t>
            </a:r>
          </a:p>
          <a:p>
            <a:pPr lvl="1"/>
            <a:r>
              <a:rPr lang="en-GB" dirty="0"/>
              <a:t>All methods in base class should make sense in derived class</a:t>
            </a:r>
          </a:p>
          <a:p>
            <a:r>
              <a:rPr lang="en-GB" dirty="0"/>
              <a:t>Ad-hoc inheritance for short-term convenience tends to lead to future problems and surprises!</a:t>
            </a:r>
          </a:p>
          <a:p>
            <a:r>
              <a:rPr lang="en-GB" dirty="0"/>
              <a:t>The CLR only supports single inheritance</a:t>
            </a:r>
          </a:p>
          <a:p>
            <a:pPr lvl="1"/>
            <a:r>
              <a:rPr lang="en-GB" dirty="0"/>
              <a:t>Choosing a base class is thus significant in lots of ways</a:t>
            </a:r>
          </a:p>
        </p:txBody>
      </p:sp>
    </p:spTree>
    <p:extLst>
      <p:ext uri="{BB962C8B-B14F-4D97-AF65-F5344CB8AC3E}">
        <p14:creationId xmlns:p14="http://schemas.microsoft.com/office/powerpoint/2010/main" val="204691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Review</a:t>
            </a:r>
          </a:p>
        </p:txBody>
      </p:sp>
      <p:sp>
        <p:nvSpPr>
          <p:cNvPr id="3" name="Slide Number Placeholder 2"/>
          <p:cNvSpPr>
            <a:spLocks noGrp="1"/>
          </p:cNvSpPr>
          <p:nvPr>
            <p:ph type="sldNum" sz="quarter" idx="12"/>
          </p:nvPr>
        </p:nvSpPr>
        <p:spPr/>
        <p:txBody>
          <a:bodyPr/>
          <a:lstStyle/>
          <a:p>
            <a:fld id="{BAEF35E1-E8B4-4707-9B15-F4E1B030959E}" type="slidenum">
              <a:rPr lang="en-US" smtClean="0"/>
              <a:pPr/>
              <a:t>149</a:t>
            </a:fld>
            <a:endParaRPr lang="en-US"/>
          </a:p>
        </p:txBody>
      </p:sp>
      <p:sp>
        <p:nvSpPr>
          <p:cNvPr id="34819" name="Rectangle 3"/>
          <p:cNvSpPr>
            <a:spLocks noGrp="1" noChangeArrowheads="1"/>
          </p:cNvSpPr>
          <p:nvPr>
            <p:ph sz="quarter" idx="1"/>
          </p:nvPr>
        </p:nvSpPr>
        <p:spPr/>
        <p:txBody>
          <a:bodyPr>
            <a:normAutofit fontScale="85000" lnSpcReduction="20000"/>
          </a:bodyPr>
          <a:lstStyle/>
          <a:p>
            <a:r>
              <a:rPr lang="en-GB" dirty="0"/>
              <a:t>Why do we do Inheritance?</a:t>
            </a:r>
          </a:p>
          <a:p>
            <a:pPr lvl="1"/>
            <a:r>
              <a:rPr lang="en-GB" dirty="0"/>
              <a:t>So we can </a:t>
            </a:r>
            <a:r>
              <a:rPr lang="en-GB" dirty="0" err="1"/>
              <a:t>upcast</a:t>
            </a:r>
            <a:r>
              <a:rPr lang="en-GB" dirty="0"/>
              <a:t> references to a common base type to effect polymorphism</a:t>
            </a:r>
          </a:p>
          <a:p>
            <a:pPr lvl="1"/>
            <a:r>
              <a:rPr lang="en-GB" dirty="0"/>
              <a:t>Maybe a bit of code reuse as well</a:t>
            </a:r>
          </a:p>
          <a:p>
            <a:r>
              <a:rPr lang="en-GB" dirty="0"/>
              <a:t>Constructors are not inherited</a:t>
            </a:r>
          </a:p>
          <a:p>
            <a:pPr lvl="1"/>
            <a:r>
              <a:rPr lang="en-GB" dirty="0"/>
              <a:t>Default constructor of base class called if available</a:t>
            </a:r>
          </a:p>
          <a:p>
            <a:pPr lvl="2"/>
            <a:r>
              <a:rPr lang="en-GB" dirty="0"/>
              <a:t>May be explicitly called using </a:t>
            </a:r>
            <a:r>
              <a:rPr lang="en-GB" b="1" dirty="0">
                <a:latin typeface="Consolas" pitchFamily="49" charset="0"/>
                <a:cs typeface="Consolas" pitchFamily="49" charset="0"/>
              </a:rPr>
              <a:t>base</a:t>
            </a:r>
            <a:r>
              <a:rPr lang="en-GB" dirty="0"/>
              <a:t>() </a:t>
            </a:r>
          </a:p>
          <a:p>
            <a:r>
              <a:rPr lang="en-GB" dirty="0"/>
              <a:t>Derived class inherits and can override and add </a:t>
            </a:r>
          </a:p>
          <a:p>
            <a:pPr lvl="1"/>
            <a:r>
              <a:rPr lang="en-GB" dirty="0"/>
              <a:t>Important keywords: virtual, override, new and base</a:t>
            </a:r>
          </a:p>
          <a:p>
            <a:pPr lvl="1"/>
            <a:r>
              <a:rPr lang="en-GB" dirty="0"/>
              <a:t>Versioning rules enable safe changes to base classes</a:t>
            </a:r>
          </a:p>
          <a:p>
            <a:r>
              <a:rPr lang="en-GB" dirty="0"/>
              <a:t>Method calls polymorphic if virtual / override used</a:t>
            </a:r>
          </a:p>
          <a:p>
            <a:r>
              <a:rPr lang="en-GB" dirty="0"/>
              <a:t>Types can be sealed to prevent further extension</a:t>
            </a:r>
          </a:p>
          <a:p>
            <a:r>
              <a:rPr lang="en-GB" dirty="0"/>
              <a:t>Use is, as and explicit casts for down casting</a:t>
            </a:r>
          </a:p>
        </p:txBody>
      </p:sp>
    </p:spTree>
    <p:extLst>
      <p:ext uri="{BB962C8B-B14F-4D97-AF65-F5344CB8AC3E}">
        <p14:creationId xmlns:p14="http://schemas.microsoft.com/office/powerpoint/2010/main" val="52279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476199"/>
            <a:ext cx="8506063" cy="1424039"/>
          </a:xfrm>
        </p:spPr>
        <p:txBody>
          <a:bodyPr>
            <a:normAutofit fontScale="90000"/>
          </a:bodyPr>
          <a:lstStyle/>
          <a:p>
            <a:r>
              <a:rPr lang="en-US" dirty="0"/>
              <a:t>The Common Language Specification</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15</a:t>
            </a:fld>
            <a:endParaRPr lang="en-GB"/>
          </a:p>
        </p:txBody>
      </p:sp>
      <p:sp>
        <p:nvSpPr>
          <p:cNvPr id="3" name="Text Placeholder 2"/>
          <p:cNvSpPr>
            <a:spLocks noGrp="1"/>
          </p:cNvSpPr>
          <p:nvPr>
            <p:ph sz="quarter" idx="1"/>
          </p:nvPr>
        </p:nvSpPr>
        <p:spPr>
          <a:xfrm>
            <a:off x="840105" y="2000250"/>
            <a:ext cx="11761470" cy="3600450"/>
          </a:xfrm>
        </p:spPr>
        <p:txBody>
          <a:bodyPr>
            <a:normAutofit/>
          </a:bodyPr>
          <a:lstStyle/>
          <a:p>
            <a:r>
              <a:rPr lang="en-US" dirty="0"/>
              <a:t>The minimum requirement for a .NET compliant language for cross-language use</a:t>
            </a:r>
          </a:p>
          <a:p>
            <a:r>
              <a:rPr lang="en-US" dirty="0"/>
              <a:t>A subset of the CTS</a:t>
            </a:r>
          </a:p>
          <a:p>
            <a:r>
              <a:rPr lang="en-US" dirty="0"/>
              <a:t>Each .NET language must implement the CLS (but not the entire CTS)</a:t>
            </a:r>
            <a:endParaRPr lang="en-GB" dirty="0"/>
          </a:p>
        </p:txBody>
      </p:sp>
      <p:grpSp>
        <p:nvGrpSpPr>
          <p:cNvPr id="11" name="Group 10"/>
          <p:cNvGrpSpPr/>
          <p:nvPr/>
        </p:nvGrpSpPr>
        <p:grpSpPr>
          <a:xfrm>
            <a:off x="3224470" y="4987668"/>
            <a:ext cx="5358745" cy="3213357"/>
            <a:chOff x="2123728" y="3645024"/>
            <a:chExt cx="3888432" cy="2448272"/>
          </a:xfrm>
        </p:grpSpPr>
        <p:sp>
          <p:nvSpPr>
            <p:cNvPr id="6" name="Oval 5"/>
            <p:cNvSpPr/>
            <p:nvPr/>
          </p:nvSpPr>
          <p:spPr bwMode="auto">
            <a:xfrm>
              <a:off x="2123728" y="3645024"/>
              <a:ext cx="3888432" cy="2448272"/>
            </a:xfrm>
            <a:prstGeom prst="ellipse">
              <a:avLst/>
            </a:prstGeom>
            <a:solidFill>
              <a:srgbClr val="FFFF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1177908" fontAlgn="base">
                <a:spcBef>
                  <a:spcPct val="0"/>
                </a:spcBef>
                <a:spcAft>
                  <a:spcPct val="0"/>
                </a:spcAft>
              </a:pPr>
              <a:r>
                <a:rPr lang="en-US" sz="3000" dirty="0">
                  <a:solidFill>
                    <a:schemeClr val="tx1"/>
                  </a:solidFill>
                  <a:effectLst>
                    <a:outerShdw blurRad="38100" dist="38100" dir="2700000" algn="tl">
                      <a:srgbClr val="000000">
                        <a:alpha val="43137"/>
                      </a:srgbClr>
                    </a:outerShdw>
                  </a:effectLst>
                </a:rPr>
                <a:t>CTS</a:t>
              </a:r>
            </a:p>
          </p:txBody>
        </p:sp>
        <p:sp>
          <p:nvSpPr>
            <p:cNvPr id="8" name="Oval 7"/>
            <p:cNvSpPr/>
            <p:nvPr/>
          </p:nvSpPr>
          <p:spPr bwMode="auto">
            <a:xfrm rot="19995543">
              <a:off x="3440241" y="4368653"/>
              <a:ext cx="2263824" cy="1436144"/>
            </a:xfrm>
            <a:prstGeom prst="ellipse">
              <a:avLst/>
            </a:prstGeom>
            <a:solidFill>
              <a:schemeClr val="accent3">
                <a:lumMod val="75000"/>
                <a:alpha val="4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r" defTabSz="1177908" fontAlgn="base">
                <a:spcBef>
                  <a:spcPct val="0"/>
                </a:spcBef>
                <a:spcAft>
                  <a:spcPct val="0"/>
                </a:spcAft>
              </a:pPr>
              <a:r>
                <a:rPr lang="en-US" sz="3000" dirty="0">
                  <a:solidFill>
                    <a:schemeClr val="tx1"/>
                  </a:solidFill>
                  <a:effectLst>
                    <a:outerShdw blurRad="38100" dist="38100" dir="2700000" algn="tl">
                      <a:srgbClr val="000000">
                        <a:alpha val="43137"/>
                      </a:srgbClr>
                    </a:outerShdw>
                  </a:effectLst>
                </a:rPr>
                <a:t>VB</a:t>
              </a:r>
            </a:p>
          </p:txBody>
        </p:sp>
        <p:sp>
          <p:nvSpPr>
            <p:cNvPr id="7" name="Oval 6"/>
            <p:cNvSpPr/>
            <p:nvPr/>
          </p:nvSpPr>
          <p:spPr bwMode="auto">
            <a:xfrm rot="1397309">
              <a:off x="2415705" y="4442112"/>
              <a:ext cx="2415756" cy="1404023"/>
            </a:xfrm>
            <a:prstGeom prst="ellipse">
              <a:avLst/>
            </a:prstGeom>
            <a:solidFill>
              <a:schemeClr val="bg2">
                <a:lumMod val="60000"/>
                <a:lumOff val="40000"/>
                <a:alpha val="4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defTabSz="1177908" fontAlgn="base">
                <a:spcBef>
                  <a:spcPct val="0"/>
                </a:spcBef>
                <a:spcAft>
                  <a:spcPct val="0"/>
                </a:spcAft>
              </a:pPr>
              <a:r>
                <a:rPr lang="en-US" sz="3000" dirty="0">
                  <a:solidFill>
                    <a:schemeClr val="tx1"/>
                  </a:solidFill>
                  <a:effectLst>
                    <a:outerShdw blurRad="38100" dist="38100" dir="2700000" algn="tl">
                      <a:srgbClr val="000000">
                        <a:alpha val="43137"/>
                      </a:srgbClr>
                    </a:outerShdw>
                  </a:effectLst>
                </a:rPr>
                <a:t>C#</a:t>
              </a:r>
            </a:p>
          </p:txBody>
        </p:sp>
        <p:sp>
          <p:nvSpPr>
            <p:cNvPr id="9" name="Oval 8"/>
            <p:cNvSpPr/>
            <p:nvPr/>
          </p:nvSpPr>
          <p:spPr bwMode="auto">
            <a:xfrm>
              <a:off x="3635896" y="4917328"/>
              <a:ext cx="1008112" cy="887936"/>
            </a:xfrm>
            <a:prstGeom prst="ellipse">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fontAlgn="base">
                <a:spcBef>
                  <a:spcPct val="0"/>
                </a:spcBef>
                <a:spcAft>
                  <a:spcPct val="0"/>
                </a:spcAft>
              </a:pPr>
              <a:r>
                <a:rPr lang="en-US" sz="2600" dirty="0">
                  <a:solidFill>
                    <a:schemeClr val="tx1"/>
                  </a:solidFill>
                  <a:effectLst>
                    <a:outerShdw blurRad="38100" dist="38100" dir="2700000" algn="tl">
                      <a:srgbClr val="000000">
                        <a:alpha val="43137"/>
                      </a:srgbClr>
                    </a:outerShdw>
                  </a:effectLst>
                </a:rPr>
                <a:t>CLS</a:t>
              </a:r>
            </a:p>
          </p:txBody>
        </p:sp>
      </p:grpSp>
    </p:spTree>
    <p:extLst>
      <p:ext uri="{BB962C8B-B14F-4D97-AF65-F5344CB8AC3E}">
        <p14:creationId xmlns:p14="http://schemas.microsoft.com/office/powerpoint/2010/main" val="180361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2"/>
          <p:cNvSpPr>
            <a:spLocks noChangeShapeType="1"/>
          </p:cNvSpPr>
          <p:nvPr/>
        </p:nvSpPr>
        <p:spPr bwMode="auto">
          <a:xfrm flipV="1">
            <a:off x="6830229" y="5217319"/>
            <a:ext cx="0" cy="225028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lstStyle/>
          <a:p>
            <a:endParaRPr lang="en-US"/>
          </a:p>
        </p:txBody>
      </p:sp>
      <p:sp>
        <p:nvSpPr>
          <p:cNvPr id="35843" name="AutoShape 3"/>
          <p:cNvSpPr>
            <a:spLocks noChangeArrowheads="1"/>
          </p:cNvSpPr>
          <p:nvPr/>
        </p:nvSpPr>
        <p:spPr bwMode="auto">
          <a:xfrm>
            <a:off x="6712091" y="7044632"/>
            <a:ext cx="3288224" cy="687586"/>
          </a:xfrm>
          <a:prstGeom prst="cube">
            <a:avLst>
              <a:gd name="adj" fmla="val 18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ctr">
              <a:spcBef>
                <a:spcPct val="0"/>
              </a:spcBef>
              <a:tabLst>
                <a:tab pos="1626294" algn="l"/>
              </a:tabLst>
            </a:pPr>
            <a:r>
              <a:rPr lang="en-GB" sz="2100">
                <a:solidFill>
                  <a:srgbClr val="000000"/>
                </a:solidFill>
              </a:rPr>
              <a:t>Slot for </a:t>
            </a:r>
            <a:r>
              <a:rPr lang="en-GB" sz="2100">
                <a:solidFill>
                  <a:srgbClr val="000000"/>
                </a:solidFill>
                <a:latin typeface="Lucida Console" pitchFamily="49" charset="0"/>
              </a:rPr>
              <a:t>Draw</a:t>
            </a:r>
            <a:r>
              <a:rPr lang="en-GB" sz="2600">
                <a:solidFill>
                  <a:srgbClr val="000000"/>
                </a:solidFill>
                <a:latin typeface="Lucida Console" pitchFamily="49" charset="0"/>
              </a:rPr>
              <a:t> </a:t>
            </a:r>
          </a:p>
        </p:txBody>
      </p:sp>
      <p:sp>
        <p:nvSpPr>
          <p:cNvPr id="35844" name="AutoShape 4"/>
          <p:cNvSpPr>
            <a:spLocks noChangeArrowheads="1"/>
          </p:cNvSpPr>
          <p:nvPr/>
        </p:nvSpPr>
        <p:spPr bwMode="auto">
          <a:xfrm>
            <a:off x="6712091" y="6204942"/>
            <a:ext cx="3288224" cy="966788"/>
          </a:xfrm>
          <a:prstGeom prst="cube">
            <a:avLst>
              <a:gd name="adj" fmla="val 10315"/>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pPr>
            <a:endParaRPr lang="en-GB" sz="2100">
              <a:solidFill>
                <a:srgbClr val="000000"/>
              </a:solidFill>
              <a:latin typeface="Lucida Console" pitchFamily="49" charset="0"/>
            </a:endParaRPr>
          </a:p>
          <a:p>
            <a:pPr>
              <a:spcBef>
                <a:spcPct val="0"/>
              </a:spcBef>
              <a:tabLst>
                <a:tab pos="1626294" algn="l"/>
              </a:tabLst>
            </a:pPr>
            <a:endParaRPr lang="en-GB" sz="2100">
              <a:solidFill>
                <a:srgbClr val="000000"/>
              </a:solidFill>
              <a:latin typeface="Lucida Console" pitchFamily="49" charset="0"/>
            </a:endParaRPr>
          </a:p>
        </p:txBody>
      </p:sp>
      <p:sp>
        <p:nvSpPr>
          <p:cNvPr id="35845" name="Rectangle 5"/>
          <p:cNvSpPr>
            <a:spLocks noGrp="1" noChangeArrowheads="1"/>
          </p:cNvSpPr>
          <p:nvPr>
            <p:ph type="title"/>
          </p:nvPr>
        </p:nvSpPr>
        <p:spPr>
          <a:xfrm>
            <a:off x="3570446" y="-300038"/>
            <a:ext cx="8506063" cy="1424039"/>
          </a:xfrm>
        </p:spPr>
        <p:txBody>
          <a:bodyPr>
            <a:normAutofit/>
          </a:bodyPr>
          <a:lstStyle/>
          <a:p>
            <a:pPr eaLnBrk="1" hangingPunct="1"/>
            <a:r>
              <a:rPr lang="en-GB" sz="3600" dirty="0"/>
              <a:t>How Polymorphic Members Work</a:t>
            </a:r>
          </a:p>
        </p:txBody>
      </p:sp>
      <p:sp>
        <p:nvSpPr>
          <p:cNvPr id="4" name="Slide Number Placeholder 3"/>
          <p:cNvSpPr>
            <a:spLocks noGrp="1"/>
          </p:cNvSpPr>
          <p:nvPr>
            <p:ph type="sldNum" sz="quarter" idx="12"/>
          </p:nvPr>
        </p:nvSpPr>
        <p:spPr/>
        <p:txBody>
          <a:bodyPr/>
          <a:lstStyle/>
          <a:p>
            <a:fld id="{BAEF35E1-E8B4-4707-9B15-F4E1B030959E}" type="slidenum">
              <a:rPr lang="en-US" smtClean="0"/>
              <a:t>150</a:t>
            </a:fld>
            <a:endParaRPr lang="en-US"/>
          </a:p>
        </p:txBody>
      </p:sp>
      <p:sp>
        <p:nvSpPr>
          <p:cNvPr id="35846" name="Rectangle 6"/>
          <p:cNvSpPr>
            <a:spLocks noChangeArrowheads="1"/>
          </p:cNvSpPr>
          <p:nvPr/>
        </p:nvSpPr>
        <p:spPr bwMode="auto">
          <a:xfrm>
            <a:off x="4705901" y="1971081"/>
            <a:ext cx="1152956" cy="545902"/>
          </a:xfrm>
          <a:prstGeom prst="rect">
            <a:avLst/>
          </a:prstGeom>
          <a:solidFill>
            <a:schemeClr val="accent1">
              <a:lumMod val="75000"/>
            </a:schemeClr>
          </a:solidFill>
          <a:ln w="9525">
            <a:solidFill>
              <a:schemeClr val="tx1"/>
            </a:solidFill>
            <a:miter lim="800000"/>
            <a:headEnd/>
            <a:tailEnd/>
          </a:ln>
          <a:effectLst/>
        </p:spPr>
        <p:txBody>
          <a:bodyPr wrap="none" lIns="117830" tIns="58915" rIns="117830" bIns="58915"/>
          <a:lstStyle/>
          <a:p>
            <a:pPr algn="r">
              <a:spcBef>
                <a:spcPct val="0"/>
              </a:spcBef>
            </a:pPr>
            <a:endParaRPr lang="en-US"/>
          </a:p>
        </p:txBody>
      </p:sp>
      <p:sp>
        <p:nvSpPr>
          <p:cNvPr id="35847" name="Rectangle 7"/>
          <p:cNvSpPr>
            <a:spLocks noChangeArrowheads="1"/>
          </p:cNvSpPr>
          <p:nvPr/>
        </p:nvSpPr>
        <p:spPr bwMode="auto">
          <a:xfrm>
            <a:off x="5174085" y="2185689"/>
            <a:ext cx="109389" cy="11668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cxnSp>
        <p:nvCxnSpPr>
          <p:cNvPr id="35848" name="AutoShape 8"/>
          <p:cNvCxnSpPr>
            <a:cxnSpLocks noChangeShapeType="1"/>
            <a:stCxn id="35847" idx="3"/>
            <a:endCxn id="35849" idx="1"/>
          </p:cNvCxnSpPr>
          <p:nvPr/>
        </p:nvCxnSpPr>
        <p:spPr bwMode="auto">
          <a:xfrm>
            <a:off x="5283474" y="2244030"/>
            <a:ext cx="1343293" cy="0"/>
          </a:xfrm>
          <a:prstGeom prst="straightConnector1">
            <a:avLst/>
          </a:prstGeom>
          <a:noFill/>
          <a:ln w="28575">
            <a:solidFill>
              <a:schemeClr val="tx1"/>
            </a:solidFill>
            <a:round/>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49" name="Rectangle 9"/>
          <p:cNvSpPr>
            <a:spLocks noChangeArrowheads="1"/>
          </p:cNvSpPr>
          <p:nvPr/>
        </p:nvSpPr>
        <p:spPr bwMode="auto">
          <a:xfrm>
            <a:off x="6626766" y="2185689"/>
            <a:ext cx="111576" cy="11668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5850" name="Text Box 10"/>
          <p:cNvSpPr txBox="1">
            <a:spLocks noChangeArrowheads="1"/>
          </p:cNvSpPr>
          <p:nvPr/>
        </p:nvSpPr>
        <p:spPr bwMode="auto">
          <a:xfrm>
            <a:off x="4115203" y="1971080"/>
            <a:ext cx="412328" cy="4847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eaLnBrk="0" fontAlgn="base" hangingPunct="0">
              <a:spcBef>
                <a:spcPct val="50000"/>
              </a:spcBef>
              <a:spcAft>
                <a:spcPct val="0"/>
              </a:spcAft>
              <a:defRPr sz="1000">
                <a:solidFill>
                  <a:schemeClr val="tx1"/>
                </a:solidFill>
                <a:latin typeface="Arial" pitchFamily="34" charset="0"/>
              </a:defRPr>
            </a:lvl6pPr>
            <a:lvl7pPr marL="2971800" indent="-228600" eaLnBrk="0" fontAlgn="base" hangingPunct="0">
              <a:spcBef>
                <a:spcPct val="50000"/>
              </a:spcBef>
              <a:spcAft>
                <a:spcPct val="0"/>
              </a:spcAft>
              <a:defRPr sz="1000">
                <a:solidFill>
                  <a:schemeClr val="tx1"/>
                </a:solidFill>
                <a:latin typeface="Arial" pitchFamily="34" charset="0"/>
              </a:defRPr>
            </a:lvl7pPr>
            <a:lvl8pPr marL="3429000" indent="-228600" eaLnBrk="0" fontAlgn="base" hangingPunct="0">
              <a:spcBef>
                <a:spcPct val="50000"/>
              </a:spcBef>
              <a:spcAft>
                <a:spcPct val="0"/>
              </a:spcAft>
              <a:defRPr sz="1000">
                <a:solidFill>
                  <a:schemeClr val="tx1"/>
                </a:solidFill>
                <a:latin typeface="Arial" pitchFamily="34" charset="0"/>
              </a:defRPr>
            </a:lvl8pPr>
            <a:lvl9pPr marL="3886200" indent="-228600" eaLnBrk="0" fontAlgn="base" hangingPunct="0">
              <a:spcBef>
                <a:spcPct val="50000"/>
              </a:spcBef>
              <a:spcAft>
                <a:spcPct val="0"/>
              </a:spcAft>
              <a:defRPr sz="1000">
                <a:solidFill>
                  <a:schemeClr val="tx1"/>
                </a:solidFill>
                <a:latin typeface="Arial" pitchFamily="34" charset="0"/>
              </a:defRPr>
            </a:lvl9pPr>
          </a:lstStyle>
          <a:p>
            <a:pPr>
              <a:spcBef>
                <a:spcPct val="0"/>
              </a:spcBef>
            </a:pPr>
            <a:r>
              <a:rPr lang="en-GB" sz="2300">
                <a:latin typeface="Lucida Console" pitchFamily="49" charset="0"/>
              </a:rPr>
              <a:t>s</a:t>
            </a:r>
          </a:p>
        </p:txBody>
      </p:sp>
      <p:sp>
        <p:nvSpPr>
          <p:cNvPr id="35851" name="AutoShape 11"/>
          <p:cNvSpPr>
            <a:spLocks noChangeArrowheads="1"/>
          </p:cNvSpPr>
          <p:nvPr/>
        </p:nvSpPr>
        <p:spPr bwMode="auto">
          <a:xfrm>
            <a:off x="6712091" y="3183731"/>
            <a:ext cx="3288224" cy="939700"/>
          </a:xfrm>
          <a:prstGeom prst="cube">
            <a:avLst>
              <a:gd name="adj" fmla="val 14116"/>
            </a:avLst>
          </a:prstGeom>
          <a:solidFill>
            <a:srgbClr val="00B050"/>
          </a:solidFill>
          <a:ln w="9525">
            <a:solidFill>
              <a:schemeClr val="tx1"/>
            </a:solidFill>
            <a:miter lim="800000"/>
            <a:headEnd/>
            <a:tailEnd/>
          </a:ln>
          <a:effectLst/>
        </p:spPr>
        <p:txBody>
          <a:bodyPr wrap="none" lIns="117830" tIns="58915" rIns="117830" bIns="58915"/>
          <a:lstStyle/>
          <a:p>
            <a:pPr>
              <a:spcBef>
                <a:spcPct val="0"/>
              </a:spcBef>
              <a:tabLst>
                <a:tab pos="1626294" algn="l"/>
              </a:tabLst>
            </a:pPr>
            <a:r>
              <a:rPr lang="en-GB" sz="2100">
                <a:solidFill>
                  <a:srgbClr val="000000"/>
                </a:solidFill>
                <a:latin typeface="Lucida Console" pitchFamily="49" charset="0"/>
              </a:rPr>
              <a:t>_width:	20</a:t>
            </a:r>
            <a:br>
              <a:rPr lang="en-GB" sz="2100">
                <a:solidFill>
                  <a:srgbClr val="000000"/>
                </a:solidFill>
                <a:latin typeface="Lucida Console" pitchFamily="49" charset="0"/>
              </a:rPr>
            </a:br>
            <a:r>
              <a:rPr lang="en-GB" sz="2100">
                <a:solidFill>
                  <a:srgbClr val="000000"/>
                </a:solidFill>
                <a:latin typeface="Lucida Console" pitchFamily="49" charset="0"/>
              </a:rPr>
              <a:t>_height: 	10</a:t>
            </a:r>
          </a:p>
          <a:p>
            <a:pPr>
              <a:spcBef>
                <a:spcPct val="0"/>
              </a:spcBef>
              <a:tabLst>
                <a:tab pos="1626294" algn="l"/>
              </a:tabLst>
            </a:pPr>
            <a:endParaRPr lang="en-GB" sz="2100">
              <a:solidFill>
                <a:srgbClr val="000000"/>
              </a:solidFill>
              <a:latin typeface="Lucida Console" pitchFamily="49" charset="0"/>
            </a:endParaRPr>
          </a:p>
        </p:txBody>
      </p:sp>
      <p:sp>
        <p:nvSpPr>
          <p:cNvPr id="35852" name="AutoShape 12"/>
          <p:cNvSpPr>
            <a:spLocks noChangeArrowheads="1"/>
          </p:cNvSpPr>
          <p:nvPr/>
        </p:nvSpPr>
        <p:spPr bwMode="auto">
          <a:xfrm>
            <a:off x="6712091" y="2385716"/>
            <a:ext cx="3288224" cy="939701"/>
          </a:xfrm>
          <a:prstGeom prst="cube">
            <a:avLst>
              <a:gd name="adj" fmla="val 1411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pPr>
            <a:r>
              <a:rPr lang="en-GB" sz="2100">
                <a:solidFill>
                  <a:srgbClr val="000000"/>
                </a:solidFill>
                <a:latin typeface="Lucida Console" pitchFamily="49" charset="0"/>
              </a:rPr>
              <a:t>_position:	10, 10</a:t>
            </a:r>
            <a:br>
              <a:rPr lang="en-GB" sz="2100">
                <a:solidFill>
                  <a:srgbClr val="000000"/>
                </a:solidFill>
                <a:latin typeface="Lucida Console" pitchFamily="49" charset="0"/>
              </a:rPr>
            </a:br>
            <a:r>
              <a:rPr lang="en-GB" sz="2100">
                <a:solidFill>
                  <a:srgbClr val="000000"/>
                </a:solidFill>
                <a:latin typeface="Lucida Console" pitchFamily="49" charset="0"/>
              </a:rPr>
              <a:t>_colour: 	Grey</a:t>
            </a:r>
          </a:p>
          <a:p>
            <a:pPr>
              <a:spcBef>
                <a:spcPct val="0"/>
              </a:spcBef>
              <a:tabLst>
                <a:tab pos="1626294" algn="l"/>
              </a:tabLst>
            </a:pPr>
            <a:endParaRPr lang="en-GB" sz="2100">
              <a:solidFill>
                <a:srgbClr val="000000"/>
              </a:solidFill>
              <a:latin typeface="Lucida Console" pitchFamily="49" charset="0"/>
            </a:endParaRPr>
          </a:p>
        </p:txBody>
      </p:sp>
      <p:sp>
        <p:nvSpPr>
          <p:cNvPr id="867341" name="AutoShape 13"/>
          <p:cNvSpPr>
            <a:spLocks noChangeArrowheads="1"/>
          </p:cNvSpPr>
          <p:nvPr/>
        </p:nvSpPr>
        <p:spPr bwMode="auto">
          <a:xfrm>
            <a:off x="6712091" y="1829397"/>
            <a:ext cx="3288224" cy="687586"/>
          </a:xfrm>
          <a:prstGeom prst="cube">
            <a:avLst>
              <a:gd name="adj" fmla="val 18486"/>
            </a:avLst>
          </a:prstGeom>
          <a:gradFill rotWithShape="1">
            <a:gsLst>
              <a:gs pos="0">
                <a:schemeClr val="accent1">
                  <a:alpha val="70000"/>
                </a:schemeClr>
              </a:gs>
              <a:gs pos="100000">
                <a:schemeClr val="accent1">
                  <a:gamma/>
                  <a:shade val="46275"/>
                  <a:invGamma/>
                  <a:alpha val="70000"/>
                </a:schemeClr>
              </a:gs>
            </a:gsLst>
            <a:lin ang="5400000" scaled="1"/>
          </a:gra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defRPr/>
            </a:pPr>
            <a:endParaRPr lang="en-GB" sz="2100">
              <a:solidFill>
                <a:srgbClr val="000000"/>
              </a:solidFill>
              <a:latin typeface="Lucida Console" pitchFamily="49" charset="0"/>
            </a:endParaRPr>
          </a:p>
          <a:p>
            <a:pPr>
              <a:spcBef>
                <a:spcPct val="0"/>
              </a:spcBef>
              <a:tabLst>
                <a:tab pos="1626294" algn="l"/>
              </a:tabLst>
              <a:defRPr/>
            </a:pPr>
            <a:endParaRPr lang="en-GB" sz="2100">
              <a:solidFill>
                <a:srgbClr val="000000"/>
              </a:solidFill>
              <a:latin typeface="Lucida Console" pitchFamily="49" charset="0"/>
            </a:endParaRPr>
          </a:p>
        </p:txBody>
      </p:sp>
      <p:sp>
        <p:nvSpPr>
          <p:cNvPr id="867342" name="AutoShape 14"/>
          <p:cNvSpPr>
            <a:spLocks noChangeArrowheads="1"/>
          </p:cNvSpPr>
          <p:nvPr/>
        </p:nvSpPr>
        <p:spPr bwMode="auto">
          <a:xfrm>
            <a:off x="6712091" y="5640290"/>
            <a:ext cx="3288224" cy="687586"/>
          </a:xfrm>
          <a:prstGeom prst="cube">
            <a:avLst>
              <a:gd name="adj" fmla="val 18486"/>
            </a:avLst>
          </a:prstGeom>
          <a:gradFill rotWithShape="1">
            <a:gsLst>
              <a:gs pos="0">
                <a:schemeClr val="accent1">
                  <a:alpha val="70000"/>
                </a:schemeClr>
              </a:gs>
              <a:gs pos="100000">
                <a:schemeClr val="accent1">
                  <a:gamma/>
                  <a:shade val="46275"/>
                  <a:invGamma/>
                  <a:alpha val="70000"/>
                </a:schemeClr>
              </a:gs>
            </a:gsLst>
            <a:lin ang="5400000" scaled="1"/>
          </a:gra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defRPr/>
            </a:pPr>
            <a:endParaRPr lang="en-GB" sz="2100">
              <a:solidFill>
                <a:srgbClr val="000000"/>
              </a:solidFill>
              <a:latin typeface="Lucida Console" pitchFamily="49" charset="0"/>
            </a:endParaRPr>
          </a:p>
          <a:p>
            <a:pPr>
              <a:spcBef>
                <a:spcPct val="0"/>
              </a:spcBef>
              <a:tabLst>
                <a:tab pos="1626294" algn="l"/>
              </a:tabLst>
              <a:defRPr/>
            </a:pPr>
            <a:endParaRPr lang="en-GB" sz="2100">
              <a:solidFill>
                <a:srgbClr val="000000"/>
              </a:solidFill>
              <a:latin typeface="Lucida Console" pitchFamily="49" charset="0"/>
            </a:endParaRPr>
          </a:p>
        </p:txBody>
      </p:sp>
      <p:sp>
        <p:nvSpPr>
          <p:cNvPr id="867343" name="AutoShape 15"/>
          <p:cNvSpPr>
            <a:spLocks noChangeArrowheads="1"/>
          </p:cNvSpPr>
          <p:nvPr/>
        </p:nvSpPr>
        <p:spPr bwMode="auto">
          <a:xfrm>
            <a:off x="6712091" y="5081886"/>
            <a:ext cx="3288224" cy="687586"/>
          </a:xfrm>
          <a:prstGeom prst="cube">
            <a:avLst>
              <a:gd name="adj" fmla="val 18486"/>
            </a:avLst>
          </a:prstGeom>
          <a:gradFill rotWithShape="1">
            <a:gsLst>
              <a:gs pos="0">
                <a:schemeClr val="accent1">
                  <a:alpha val="70000"/>
                </a:schemeClr>
              </a:gs>
              <a:gs pos="100000">
                <a:schemeClr val="accent1">
                  <a:gamma/>
                  <a:shade val="46275"/>
                  <a:invGamma/>
                  <a:alpha val="70000"/>
                </a:schemeClr>
              </a:gs>
            </a:gsLst>
            <a:lin ang="5400000" scaled="1"/>
          </a:gra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defRPr/>
            </a:pPr>
            <a:endParaRPr lang="en-GB" sz="2100">
              <a:solidFill>
                <a:srgbClr val="000000"/>
              </a:solidFill>
              <a:latin typeface="Lucida Console" pitchFamily="49" charset="0"/>
            </a:endParaRPr>
          </a:p>
          <a:p>
            <a:pPr>
              <a:spcBef>
                <a:spcPct val="0"/>
              </a:spcBef>
              <a:tabLst>
                <a:tab pos="1626294" algn="l"/>
              </a:tabLst>
              <a:defRPr/>
            </a:pPr>
            <a:endParaRPr lang="en-GB" sz="2100">
              <a:solidFill>
                <a:srgbClr val="000000"/>
              </a:solidFill>
              <a:latin typeface="Lucida Console" pitchFamily="49" charset="0"/>
            </a:endParaRPr>
          </a:p>
        </p:txBody>
      </p:sp>
      <p:sp>
        <p:nvSpPr>
          <p:cNvPr id="35856" name="AutoShape 16"/>
          <p:cNvSpPr>
            <a:spLocks noChangeArrowheads="1"/>
          </p:cNvSpPr>
          <p:nvPr/>
        </p:nvSpPr>
        <p:spPr bwMode="auto">
          <a:xfrm>
            <a:off x="6712091" y="4517233"/>
            <a:ext cx="3288224" cy="687586"/>
          </a:xfrm>
          <a:prstGeom prst="cube">
            <a:avLst>
              <a:gd name="adj" fmla="val 18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pPr>
            <a:endParaRPr lang="en-GB" sz="2100">
              <a:solidFill>
                <a:srgbClr val="000000"/>
              </a:solidFill>
              <a:latin typeface="Lucida Console" pitchFamily="49" charset="0"/>
            </a:endParaRPr>
          </a:p>
          <a:p>
            <a:pPr>
              <a:spcBef>
                <a:spcPct val="0"/>
              </a:spcBef>
              <a:tabLst>
                <a:tab pos="1626294" algn="l"/>
              </a:tabLst>
            </a:pPr>
            <a:endParaRPr lang="en-GB" sz="2100">
              <a:solidFill>
                <a:srgbClr val="000000"/>
              </a:solidFill>
              <a:latin typeface="Lucida Console" pitchFamily="49" charset="0"/>
            </a:endParaRPr>
          </a:p>
        </p:txBody>
      </p:sp>
      <p:sp>
        <p:nvSpPr>
          <p:cNvPr id="35857" name="Rectangle 17"/>
          <p:cNvSpPr>
            <a:spLocks noChangeArrowheads="1"/>
          </p:cNvSpPr>
          <p:nvPr/>
        </p:nvSpPr>
        <p:spPr bwMode="auto">
          <a:xfrm>
            <a:off x="8147268" y="2185689"/>
            <a:ext cx="166271" cy="11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5858" name="Rectangle 18"/>
          <p:cNvSpPr>
            <a:spLocks noChangeArrowheads="1"/>
          </p:cNvSpPr>
          <p:nvPr/>
        </p:nvSpPr>
        <p:spPr bwMode="auto">
          <a:xfrm>
            <a:off x="7014001" y="7334250"/>
            <a:ext cx="166271" cy="11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5859" name="Rectangle 19"/>
          <p:cNvSpPr>
            <a:spLocks noChangeArrowheads="1"/>
          </p:cNvSpPr>
          <p:nvPr/>
        </p:nvSpPr>
        <p:spPr bwMode="auto">
          <a:xfrm>
            <a:off x="9925928" y="4742260"/>
            <a:ext cx="166271" cy="11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cxnSp>
        <p:nvCxnSpPr>
          <p:cNvPr id="35860" name="AutoShape 20"/>
          <p:cNvCxnSpPr>
            <a:cxnSpLocks noChangeShapeType="1"/>
            <a:stCxn id="35857" idx="3"/>
            <a:endCxn id="35859" idx="3"/>
          </p:cNvCxnSpPr>
          <p:nvPr/>
        </p:nvCxnSpPr>
        <p:spPr bwMode="auto">
          <a:xfrm>
            <a:off x="8313539" y="2244032"/>
            <a:ext cx="1778660" cy="2556570"/>
          </a:xfrm>
          <a:prstGeom prst="bentConnector3">
            <a:avLst>
              <a:gd name="adj1" fmla="val 117713"/>
            </a:avLst>
          </a:prstGeom>
          <a:noFill/>
          <a:ln w="28575">
            <a:solidFill>
              <a:schemeClr val="tx1"/>
            </a:solidFill>
            <a:prstDash val="dash"/>
            <a:miter lim="800000"/>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1" name="AutoShape 21"/>
          <p:cNvCxnSpPr>
            <a:cxnSpLocks noChangeShapeType="1"/>
            <a:stCxn id="35858" idx="1"/>
            <a:endCxn id="35868" idx="1"/>
          </p:cNvCxnSpPr>
          <p:nvPr/>
        </p:nvCxnSpPr>
        <p:spPr bwMode="auto">
          <a:xfrm rot="10800000">
            <a:off x="5990123" y="7392591"/>
            <a:ext cx="1023879" cy="0"/>
          </a:xfrm>
          <a:prstGeom prst="straightConnector1">
            <a:avLst/>
          </a:prstGeom>
          <a:noFill/>
          <a:ln w="28575">
            <a:solidFill>
              <a:schemeClr val="tx1"/>
            </a:solidFill>
            <a:round/>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7350" name="Oval 22"/>
          <p:cNvSpPr>
            <a:spLocks noChangeArrowheads="1"/>
          </p:cNvSpPr>
          <p:nvPr/>
        </p:nvSpPr>
        <p:spPr bwMode="auto">
          <a:xfrm>
            <a:off x="5084386" y="1452264"/>
            <a:ext cx="395988" cy="377131"/>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3</a:t>
            </a:r>
          </a:p>
        </p:txBody>
      </p:sp>
      <p:sp>
        <p:nvSpPr>
          <p:cNvPr id="867351" name="Oval 23"/>
          <p:cNvSpPr>
            <a:spLocks noChangeArrowheads="1"/>
          </p:cNvSpPr>
          <p:nvPr/>
        </p:nvSpPr>
        <p:spPr bwMode="auto">
          <a:xfrm>
            <a:off x="10551632" y="3325418"/>
            <a:ext cx="395987" cy="377130"/>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4</a:t>
            </a:r>
          </a:p>
        </p:txBody>
      </p:sp>
      <p:sp>
        <p:nvSpPr>
          <p:cNvPr id="867352" name="Oval 24"/>
          <p:cNvSpPr>
            <a:spLocks noChangeArrowheads="1"/>
          </p:cNvSpPr>
          <p:nvPr/>
        </p:nvSpPr>
        <p:spPr bwMode="auto">
          <a:xfrm>
            <a:off x="10092200" y="7171732"/>
            <a:ext cx="395987" cy="377130"/>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5</a:t>
            </a:r>
          </a:p>
        </p:txBody>
      </p:sp>
      <p:sp>
        <p:nvSpPr>
          <p:cNvPr id="35865" name="AutoShape 25"/>
          <p:cNvSpPr>
            <a:spLocks/>
          </p:cNvSpPr>
          <p:nvPr/>
        </p:nvSpPr>
        <p:spPr bwMode="auto">
          <a:xfrm>
            <a:off x="10245344" y="5133975"/>
            <a:ext cx="2286223" cy="1206400"/>
          </a:xfrm>
          <a:prstGeom prst="borderCallout2">
            <a:avLst>
              <a:gd name="adj1" fmla="val 12435"/>
              <a:gd name="adj2" fmla="val -4593"/>
              <a:gd name="adj3" fmla="val 12435"/>
              <a:gd name="adj4" fmla="val -31579"/>
              <a:gd name="adj5" fmla="val -21417"/>
              <a:gd name="adj6" fmla="val -59329"/>
            </a:avLst>
          </a:prstGeom>
          <a:solidFill>
            <a:schemeClr val="accent2">
              <a:lumMod val="60000"/>
              <a:lumOff val="40000"/>
            </a:schemeClr>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latin typeface="Lucida Console" pitchFamily="49" charset="0"/>
              </a:rPr>
              <a:t>Type</a:t>
            </a:r>
            <a:r>
              <a:rPr lang="en-GB"/>
              <a:t> object for the Ellipse</a:t>
            </a:r>
          </a:p>
          <a:p>
            <a:pPr>
              <a:spcBef>
                <a:spcPct val="0"/>
              </a:spcBef>
            </a:pPr>
            <a:r>
              <a:rPr lang="en-GB"/>
              <a:t>class</a:t>
            </a:r>
          </a:p>
        </p:txBody>
      </p:sp>
      <p:sp>
        <p:nvSpPr>
          <p:cNvPr id="35866" name="AutoShape 26"/>
          <p:cNvSpPr>
            <a:spLocks/>
          </p:cNvSpPr>
          <p:nvPr/>
        </p:nvSpPr>
        <p:spPr bwMode="auto">
          <a:xfrm>
            <a:off x="9766222" y="1100137"/>
            <a:ext cx="2655957" cy="566738"/>
          </a:xfrm>
          <a:prstGeom prst="borderCallout2">
            <a:avLst>
              <a:gd name="adj1" fmla="val 26472"/>
              <a:gd name="adj2" fmla="val -3954"/>
              <a:gd name="adj3" fmla="val 26472"/>
              <a:gd name="adj4" fmla="val -20264"/>
              <a:gd name="adj5" fmla="val 115074"/>
              <a:gd name="adj6" fmla="val -36736"/>
            </a:avLst>
          </a:prstGeom>
          <a:solidFill>
            <a:schemeClr val="accent4">
              <a:lumMod val="60000"/>
              <a:lumOff val="40000"/>
            </a:schemeClr>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t>An Ellipse object</a:t>
            </a:r>
          </a:p>
        </p:txBody>
      </p:sp>
      <p:sp>
        <p:nvSpPr>
          <p:cNvPr id="35867" name="Rectangle 27"/>
          <p:cNvSpPr>
            <a:spLocks noChangeArrowheads="1"/>
          </p:cNvSpPr>
          <p:nvPr/>
        </p:nvSpPr>
        <p:spPr bwMode="auto">
          <a:xfrm>
            <a:off x="227528" y="6869610"/>
            <a:ext cx="5679460"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class</a:t>
            </a:r>
            <a:r>
              <a:rPr lang="en-GB" sz="2100">
                <a:solidFill>
                  <a:srgbClr val="000000"/>
                </a:solidFill>
                <a:latin typeface="Consolas" pitchFamily="49" charset="0"/>
                <a:cs typeface="Consolas" pitchFamily="49" charset="0"/>
              </a:rPr>
              <a:t> Ellipse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a:t>
            </a:r>
            <a:r>
              <a:rPr lang="en-GB" sz="2100">
                <a:solidFill>
                  <a:srgbClr val="FF3300"/>
                </a:solidFill>
                <a:latin typeface="Consolas" pitchFamily="49" charset="0"/>
                <a:cs typeface="Consolas" pitchFamily="49" charset="0"/>
              </a:rPr>
              <a:t>override</a:t>
            </a:r>
            <a:r>
              <a:rPr lang="en-GB" sz="2100">
                <a:solidFill>
                  <a:srgbClr val="0000FF"/>
                </a:solidFill>
                <a:latin typeface="Consolas" pitchFamily="49" charset="0"/>
                <a:cs typeface="Consolas" pitchFamily="49" charset="0"/>
              </a:rPr>
              <a:t> void</a:t>
            </a:r>
            <a:r>
              <a:rPr lang="en-GB" sz="2100">
                <a:solidFill>
                  <a:srgbClr val="000000"/>
                </a:solidFill>
                <a:latin typeface="Consolas" pitchFamily="49" charset="0"/>
                <a:cs typeface="Consolas" pitchFamily="49" charset="0"/>
              </a:rPr>
              <a:t> Draw()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p>
        </p:txBody>
      </p:sp>
      <p:sp>
        <p:nvSpPr>
          <p:cNvPr id="35868" name="Rectangle 28"/>
          <p:cNvSpPr>
            <a:spLocks noChangeArrowheads="1"/>
          </p:cNvSpPr>
          <p:nvPr/>
        </p:nvSpPr>
        <p:spPr bwMode="auto">
          <a:xfrm flipH="1">
            <a:off x="5771347" y="7277994"/>
            <a:ext cx="216590" cy="22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5869" name="Rectangle 29"/>
          <p:cNvSpPr>
            <a:spLocks noChangeArrowheads="1"/>
          </p:cNvSpPr>
          <p:nvPr/>
        </p:nvSpPr>
        <p:spPr bwMode="auto">
          <a:xfrm>
            <a:off x="227528" y="4954788"/>
            <a:ext cx="5679460"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class</a:t>
            </a:r>
            <a:r>
              <a:rPr lang="en-GB" sz="2100">
                <a:solidFill>
                  <a:srgbClr val="000000"/>
                </a:solidFill>
                <a:latin typeface="Consolas" pitchFamily="49" charset="0"/>
                <a:cs typeface="Consolas" pitchFamily="49" charset="0"/>
              </a:rPr>
              <a:t>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a:t>
            </a:r>
            <a:r>
              <a:rPr lang="en-GB" sz="2100">
                <a:solidFill>
                  <a:srgbClr val="FF3300"/>
                </a:solidFill>
                <a:latin typeface="Consolas" pitchFamily="49" charset="0"/>
                <a:cs typeface="Consolas" pitchFamily="49" charset="0"/>
              </a:rPr>
              <a:t>virtual</a:t>
            </a:r>
            <a:r>
              <a:rPr lang="en-GB" sz="2100">
                <a:solidFill>
                  <a:srgbClr val="0000FF"/>
                </a:solidFill>
                <a:latin typeface="Consolas" pitchFamily="49" charset="0"/>
                <a:cs typeface="Consolas" pitchFamily="49" charset="0"/>
              </a:rPr>
              <a:t> void</a:t>
            </a:r>
            <a:r>
              <a:rPr lang="en-GB" sz="2100">
                <a:solidFill>
                  <a:srgbClr val="000000"/>
                </a:solidFill>
                <a:latin typeface="Consolas" pitchFamily="49" charset="0"/>
                <a:cs typeface="Consolas" pitchFamily="49" charset="0"/>
              </a:rPr>
              <a:t> Draw()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p>
        </p:txBody>
      </p:sp>
      <p:sp>
        <p:nvSpPr>
          <p:cNvPr id="867358" name="Oval 30"/>
          <p:cNvSpPr>
            <a:spLocks noChangeArrowheads="1"/>
          </p:cNvSpPr>
          <p:nvPr/>
        </p:nvSpPr>
        <p:spPr bwMode="auto">
          <a:xfrm>
            <a:off x="2297162" y="5640288"/>
            <a:ext cx="395988" cy="377131"/>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2</a:t>
            </a:r>
          </a:p>
        </p:txBody>
      </p:sp>
      <p:sp>
        <p:nvSpPr>
          <p:cNvPr id="35871" name="Rectangle 31"/>
          <p:cNvSpPr>
            <a:spLocks noChangeArrowheads="1"/>
          </p:cNvSpPr>
          <p:nvPr/>
        </p:nvSpPr>
        <p:spPr bwMode="auto">
          <a:xfrm>
            <a:off x="227528" y="3158730"/>
            <a:ext cx="5679460"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Shape s = </a:t>
            </a:r>
            <a:r>
              <a:rPr lang="en-GB" sz="2100">
                <a:solidFill>
                  <a:srgbClr val="0000FF"/>
                </a:solidFill>
                <a:latin typeface="Consolas" pitchFamily="49" charset="0"/>
                <a:cs typeface="Consolas" pitchFamily="49" charset="0"/>
              </a:rPr>
              <a:t>new</a:t>
            </a:r>
            <a:r>
              <a:rPr lang="en-GB" sz="2100">
                <a:solidFill>
                  <a:srgbClr val="000000"/>
                </a:solidFill>
                <a:latin typeface="Consolas" pitchFamily="49" charset="0"/>
                <a:cs typeface="Consolas" pitchFamily="49" charset="0"/>
              </a:rPr>
              <a:t> Ellipse(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8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s.Draw(); </a:t>
            </a:r>
          </a:p>
        </p:txBody>
      </p:sp>
      <p:sp>
        <p:nvSpPr>
          <p:cNvPr id="867360" name="Oval 32"/>
          <p:cNvSpPr>
            <a:spLocks noChangeArrowheads="1"/>
          </p:cNvSpPr>
          <p:nvPr/>
        </p:nvSpPr>
        <p:spPr bwMode="auto">
          <a:xfrm>
            <a:off x="1931805" y="3862985"/>
            <a:ext cx="395987" cy="377130"/>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1</a:t>
            </a:r>
          </a:p>
        </p:txBody>
      </p:sp>
    </p:spTree>
    <p:extLst>
      <p:ext uri="{BB962C8B-B14F-4D97-AF65-F5344CB8AC3E}">
        <p14:creationId xmlns:p14="http://schemas.microsoft.com/office/powerpoint/2010/main" val="292965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6707715" y="7686379"/>
            <a:ext cx="3288224" cy="687586"/>
          </a:xfrm>
          <a:prstGeom prst="cube">
            <a:avLst>
              <a:gd name="adj" fmla="val 18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ctr">
              <a:spcBef>
                <a:spcPct val="0"/>
              </a:spcBef>
              <a:tabLst>
                <a:tab pos="1626294" algn="l"/>
              </a:tabLst>
            </a:pPr>
            <a:r>
              <a:rPr lang="en-GB" sz="2100">
                <a:solidFill>
                  <a:srgbClr val="000000"/>
                </a:solidFill>
              </a:rPr>
              <a:t>Slot for Ellipse::</a:t>
            </a:r>
            <a:r>
              <a:rPr lang="en-GB" sz="2100">
                <a:solidFill>
                  <a:srgbClr val="000000"/>
                </a:solidFill>
                <a:latin typeface="Lucida Console" pitchFamily="49" charset="0"/>
              </a:rPr>
              <a:t>Draw</a:t>
            </a:r>
            <a:r>
              <a:rPr lang="en-GB" sz="2600">
                <a:solidFill>
                  <a:srgbClr val="000000"/>
                </a:solidFill>
                <a:latin typeface="Lucida Console" pitchFamily="49" charset="0"/>
              </a:rPr>
              <a:t> </a:t>
            </a:r>
          </a:p>
        </p:txBody>
      </p:sp>
      <p:sp>
        <p:nvSpPr>
          <p:cNvPr id="36867" name="Line 3"/>
          <p:cNvSpPr>
            <a:spLocks noChangeShapeType="1"/>
          </p:cNvSpPr>
          <p:nvPr/>
        </p:nvSpPr>
        <p:spPr bwMode="auto">
          <a:xfrm flipV="1">
            <a:off x="6830229" y="5317331"/>
            <a:ext cx="0" cy="225028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lstStyle/>
          <a:p>
            <a:endParaRPr lang="en-US"/>
          </a:p>
        </p:txBody>
      </p:sp>
      <p:sp>
        <p:nvSpPr>
          <p:cNvPr id="36868" name="AutoShape 4"/>
          <p:cNvSpPr>
            <a:spLocks noChangeArrowheads="1"/>
          </p:cNvSpPr>
          <p:nvPr/>
        </p:nvSpPr>
        <p:spPr bwMode="auto">
          <a:xfrm>
            <a:off x="6712091" y="7144644"/>
            <a:ext cx="3288224" cy="687586"/>
          </a:xfrm>
          <a:prstGeom prst="cube">
            <a:avLst>
              <a:gd name="adj" fmla="val 18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ctr">
              <a:spcBef>
                <a:spcPct val="0"/>
              </a:spcBef>
              <a:tabLst>
                <a:tab pos="1626294" algn="l"/>
              </a:tabLst>
            </a:pPr>
            <a:r>
              <a:rPr lang="en-GB" sz="2100">
                <a:solidFill>
                  <a:srgbClr val="000000"/>
                </a:solidFill>
              </a:rPr>
              <a:t>Slot for Shape::</a:t>
            </a:r>
            <a:r>
              <a:rPr lang="en-GB" sz="2100">
                <a:solidFill>
                  <a:srgbClr val="000000"/>
                </a:solidFill>
                <a:latin typeface="Lucida Console" pitchFamily="49" charset="0"/>
              </a:rPr>
              <a:t>Draw</a:t>
            </a:r>
            <a:r>
              <a:rPr lang="en-GB" sz="2600">
                <a:solidFill>
                  <a:srgbClr val="000000"/>
                </a:solidFill>
                <a:latin typeface="Lucida Console" pitchFamily="49" charset="0"/>
              </a:rPr>
              <a:t> </a:t>
            </a:r>
          </a:p>
        </p:txBody>
      </p:sp>
      <p:sp>
        <p:nvSpPr>
          <p:cNvPr id="36869" name="AutoShape 5"/>
          <p:cNvSpPr>
            <a:spLocks noChangeArrowheads="1"/>
          </p:cNvSpPr>
          <p:nvPr/>
        </p:nvSpPr>
        <p:spPr bwMode="auto">
          <a:xfrm>
            <a:off x="6712091" y="6304954"/>
            <a:ext cx="3288224" cy="966788"/>
          </a:xfrm>
          <a:prstGeom prst="cube">
            <a:avLst>
              <a:gd name="adj" fmla="val 10315"/>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pPr>
            <a:endParaRPr lang="en-GB" sz="2100">
              <a:solidFill>
                <a:srgbClr val="000000"/>
              </a:solidFill>
              <a:latin typeface="Lucida Console" pitchFamily="49" charset="0"/>
            </a:endParaRPr>
          </a:p>
          <a:p>
            <a:pPr>
              <a:spcBef>
                <a:spcPct val="0"/>
              </a:spcBef>
              <a:tabLst>
                <a:tab pos="1626294" algn="l"/>
              </a:tabLst>
            </a:pPr>
            <a:endParaRPr lang="en-GB" sz="2100">
              <a:solidFill>
                <a:srgbClr val="000000"/>
              </a:solidFill>
              <a:latin typeface="Lucida Console" pitchFamily="49" charset="0"/>
            </a:endParaRPr>
          </a:p>
        </p:txBody>
      </p:sp>
      <p:sp>
        <p:nvSpPr>
          <p:cNvPr id="36870" name="Rectangle 6"/>
          <p:cNvSpPr>
            <a:spLocks noGrp="1" noChangeArrowheads="1"/>
          </p:cNvSpPr>
          <p:nvPr>
            <p:ph type="title"/>
          </p:nvPr>
        </p:nvSpPr>
        <p:spPr>
          <a:xfrm>
            <a:off x="3570446" y="-200025"/>
            <a:ext cx="8506063" cy="1424039"/>
          </a:xfrm>
        </p:spPr>
        <p:txBody>
          <a:bodyPr/>
          <a:lstStyle/>
          <a:p>
            <a:pPr eaLnBrk="1" hangingPunct="1"/>
            <a:r>
              <a:rPr lang="en-GB" dirty="0"/>
              <a:t>How Shadowing Works</a:t>
            </a:r>
          </a:p>
        </p:txBody>
      </p:sp>
      <p:sp>
        <p:nvSpPr>
          <p:cNvPr id="4" name="Slide Number Placeholder 3"/>
          <p:cNvSpPr>
            <a:spLocks noGrp="1"/>
          </p:cNvSpPr>
          <p:nvPr>
            <p:ph type="sldNum" sz="quarter" idx="12"/>
          </p:nvPr>
        </p:nvSpPr>
        <p:spPr/>
        <p:txBody>
          <a:bodyPr/>
          <a:lstStyle/>
          <a:p>
            <a:fld id="{BAEF35E1-E8B4-4707-9B15-F4E1B030959E}" type="slidenum">
              <a:rPr lang="en-US" smtClean="0"/>
              <a:t>151</a:t>
            </a:fld>
            <a:endParaRPr lang="en-US"/>
          </a:p>
        </p:txBody>
      </p:sp>
      <p:sp>
        <p:nvSpPr>
          <p:cNvPr id="36871" name="Rectangle 7"/>
          <p:cNvSpPr>
            <a:spLocks noChangeArrowheads="1"/>
          </p:cNvSpPr>
          <p:nvPr/>
        </p:nvSpPr>
        <p:spPr bwMode="auto">
          <a:xfrm>
            <a:off x="4705901" y="2071094"/>
            <a:ext cx="1152956" cy="54590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r">
              <a:spcBef>
                <a:spcPct val="0"/>
              </a:spcBef>
            </a:pPr>
            <a:endParaRPr lang="en-US"/>
          </a:p>
        </p:txBody>
      </p:sp>
      <p:sp>
        <p:nvSpPr>
          <p:cNvPr id="36872" name="Rectangle 8"/>
          <p:cNvSpPr>
            <a:spLocks noChangeArrowheads="1"/>
          </p:cNvSpPr>
          <p:nvPr/>
        </p:nvSpPr>
        <p:spPr bwMode="auto">
          <a:xfrm>
            <a:off x="5174085" y="2285702"/>
            <a:ext cx="109389" cy="11668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cxnSp>
        <p:nvCxnSpPr>
          <p:cNvPr id="36873" name="AutoShape 9"/>
          <p:cNvCxnSpPr>
            <a:cxnSpLocks noChangeShapeType="1"/>
            <a:stCxn id="36872" idx="3"/>
            <a:endCxn id="36874" idx="1"/>
          </p:cNvCxnSpPr>
          <p:nvPr/>
        </p:nvCxnSpPr>
        <p:spPr bwMode="auto">
          <a:xfrm>
            <a:off x="5283474" y="2344042"/>
            <a:ext cx="1343293" cy="0"/>
          </a:xfrm>
          <a:prstGeom prst="straightConnector1">
            <a:avLst/>
          </a:prstGeom>
          <a:noFill/>
          <a:ln w="28575">
            <a:solidFill>
              <a:schemeClr val="tx1"/>
            </a:solidFill>
            <a:round/>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74" name="Rectangle 10"/>
          <p:cNvSpPr>
            <a:spLocks noChangeArrowheads="1"/>
          </p:cNvSpPr>
          <p:nvPr/>
        </p:nvSpPr>
        <p:spPr bwMode="auto">
          <a:xfrm>
            <a:off x="6626766" y="2285702"/>
            <a:ext cx="111576" cy="11668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6875" name="Text Box 11"/>
          <p:cNvSpPr txBox="1">
            <a:spLocks noChangeArrowheads="1"/>
          </p:cNvSpPr>
          <p:nvPr/>
        </p:nvSpPr>
        <p:spPr bwMode="auto">
          <a:xfrm>
            <a:off x="4115203" y="2071092"/>
            <a:ext cx="412328" cy="4847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eaLnBrk="0" fontAlgn="base" hangingPunct="0">
              <a:spcBef>
                <a:spcPct val="50000"/>
              </a:spcBef>
              <a:spcAft>
                <a:spcPct val="0"/>
              </a:spcAft>
              <a:defRPr sz="1000">
                <a:solidFill>
                  <a:schemeClr val="tx1"/>
                </a:solidFill>
                <a:latin typeface="Arial" pitchFamily="34" charset="0"/>
              </a:defRPr>
            </a:lvl6pPr>
            <a:lvl7pPr marL="2971800" indent="-228600" eaLnBrk="0" fontAlgn="base" hangingPunct="0">
              <a:spcBef>
                <a:spcPct val="50000"/>
              </a:spcBef>
              <a:spcAft>
                <a:spcPct val="0"/>
              </a:spcAft>
              <a:defRPr sz="1000">
                <a:solidFill>
                  <a:schemeClr val="tx1"/>
                </a:solidFill>
                <a:latin typeface="Arial" pitchFamily="34" charset="0"/>
              </a:defRPr>
            </a:lvl7pPr>
            <a:lvl8pPr marL="3429000" indent="-228600" eaLnBrk="0" fontAlgn="base" hangingPunct="0">
              <a:spcBef>
                <a:spcPct val="50000"/>
              </a:spcBef>
              <a:spcAft>
                <a:spcPct val="0"/>
              </a:spcAft>
              <a:defRPr sz="1000">
                <a:solidFill>
                  <a:schemeClr val="tx1"/>
                </a:solidFill>
                <a:latin typeface="Arial" pitchFamily="34" charset="0"/>
              </a:defRPr>
            </a:lvl8pPr>
            <a:lvl9pPr marL="3886200" indent="-228600" eaLnBrk="0" fontAlgn="base" hangingPunct="0">
              <a:spcBef>
                <a:spcPct val="50000"/>
              </a:spcBef>
              <a:spcAft>
                <a:spcPct val="0"/>
              </a:spcAft>
              <a:defRPr sz="1000">
                <a:solidFill>
                  <a:schemeClr val="tx1"/>
                </a:solidFill>
                <a:latin typeface="Arial" pitchFamily="34" charset="0"/>
              </a:defRPr>
            </a:lvl9pPr>
          </a:lstStyle>
          <a:p>
            <a:pPr>
              <a:spcBef>
                <a:spcPct val="0"/>
              </a:spcBef>
            </a:pPr>
            <a:r>
              <a:rPr lang="en-GB" sz="2300">
                <a:latin typeface="Lucida Console" pitchFamily="49" charset="0"/>
              </a:rPr>
              <a:t>s</a:t>
            </a:r>
          </a:p>
        </p:txBody>
      </p:sp>
      <p:sp>
        <p:nvSpPr>
          <p:cNvPr id="36876" name="AutoShape 12"/>
          <p:cNvSpPr>
            <a:spLocks noChangeArrowheads="1"/>
          </p:cNvSpPr>
          <p:nvPr/>
        </p:nvSpPr>
        <p:spPr bwMode="auto">
          <a:xfrm>
            <a:off x="6712091" y="3283744"/>
            <a:ext cx="3288224" cy="939700"/>
          </a:xfrm>
          <a:prstGeom prst="cube">
            <a:avLst>
              <a:gd name="adj" fmla="val 14116"/>
            </a:avLst>
          </a:prstGeom>
          <a:solidFill>
            <a:schemeClr val="accent5">
              <a:lumMod val="75000"/>
            </a:schemeClr>
          </a:solidFill>
          <a:ln w="9525">
            <a:solidFill>
              <a:schemeClr val="tx1"/>
            </a:solidFill>
            <a:miter lim="800000"/>
            <a:headEnd/>
            <a:tailEnd/>
          </a:ln>
          <a:effectLst/>
        </p:spPr>
        <p:txBody>
          <a:bodyPr wrap="none" lIns="117830" tIns="58915" rIns="117830" bIns="58915"/>
          <a:lstStyle/>
          <a:p>
            <a:pPr>
              <a:spcBef>
                <a:spcPct val="0"/>
              </a:spcBef>
              <a:tabLst>
                <a:tab pos="1626294" algn="l"/>
              </a:tabLst>
            </a:pPr>
            <a:r>
              <a:rPr lang="en-GB" sz="2100">
                <a:solidFill>
                  <a:srgbClr val="000000"/>
                </a:solidFill>
                <a:latin typeface="Lucida Console" pitchFamily="49" charset="0"/>
              </a:rPr>
              <a:t>_width:	20</a:t>
            </a:r>
            <a:br>
              <a:rPr lang="en-GB" sz="2100">
                <a:solidFill>
                  <a:srgbClr val="000000"/>
                </a:solidFill>
                <a:latin typeface="Lucida Console" pitchFamily="49" charset="0"/>
              </a:rPr>
            </a:br>
            <a:r>
              <a:rPr lang="en-GB" sz="2100">
                <a:solidFill>
                  <a:srgbClr val="000000"/>
                </a:solidFill>
                <a:latin typeface="Lucida Console" pitchFamily="49" charset="0"/>
              </a:rPr>
              <a:t>_height: 	10</a:t>
            </a:r>
          </a:p>
          <a:p>
            <a:pPr>
              <a:spcBef>
                <a:spcPct val="0"/>
              </a:spcBef>
              <a:tabLst>
                <a:tab pos="1626294" algn="l"/>
              </a:tabLst>
            </a:pPr>
            <a:endParaRPr lang="en-GB" sz="2100">
              <a:solidFill>
                <a:srgbClr val="000000"/>
              </a:solidFill>
              <a:latin typeface="Lucida Console" pitchFamily="49" charset="0"/>
            </a:endParaRPr>
          </a:p>
        </p:txBody>
      </p:sp>
      <p:sp>
        <p:nvSpPr>
          <p:cNvPr id="36877" name="AutoShape 13"/>
          <p:cNvSpPr>
            <a:spLocks noChangeArrowheads="1"/>
          </p:cNvSpPr>
          <p:nvPr/>
        </p:nvSpPr>
        <p:spPr bwMode="auto">
          <a:xfrm>
            <a:off x="6712091" y="2485729"/>
            <a:ext cx="3288224" cy="939701"/>
          </a:xfrm>
          <a:prstGeom prst="cube">
            <a:avLst>
              <a:gd name="adj" fmla="val 1411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pPr>
            <a:r>
              <a:rPr lang="en-GB" sz="2100">
                <a:solidFill>
                  <a:srgbClr val="000000"/>
                </a:solidFill>
                <a:latin typeface="Lucida Console" pitchFamily="49" charset="0"/>
              </a:rPr>
              <a:t>_position:	10, 10</a:t>
            </a:r>
            <a:br>
              <a:rPr lang="en-GB" sz="2100">
                <a:solidFill>
                  <a:srgbClr val="000000"/>
                </a:solidFill>
                <a:latin typeface="Lucida Console" pitchFamily="49" charset="0"/>
              </a:rPr>
            </a:br>
            <a:r>
              <a:rPr lang="en-GB" sz="2100">
                <a:solidFill>
                  <a:srgbClr val="000000"/>
                </a:solidFill>
                <a:latin typeface="Lucida Console" pitchFamily="49" charset="0"/>
              </a:rPr>
              <a:t>_colour: 	Grey</a:t>
            </a:r>
          </a:p>
          <a:p>
            <a:pPr>
              <a:spcBef>
                <a:spcPct val="0"/>
              </a:spcBef>
              <a:tabLst>
                <a:tab pos="1626294" algn="l"/>
              </a:tabLst>
            </a:pPr>
            <a:endParaRPr lang="en-GB" sz="2100">
              <a:solidFill>
                <a:srgbClr val="000000"/>
              </a:solidFill>
              <a:latin typeface="Lucida Console" pitchFamily="49" charset="0"/>
            </a:endParaRPr>
          </a:p>
        </p:txBody>
      </p:sp>
      <p:sp>
        <p:nvSpPr>
          <p:cNvPr id="869390" name="AutoShape 14"/>
          <p:cNvSpPr>
            <a:spLocks noChangeArrowheads="1"/>
          </p:cNvSpPr>
          <p:nvPr/>
        </p:nvSpPr>
        <p:spPr bwMode="auto">
          <a:xfrm>
            <a:off x="6712091" y="1929410"/>
            <a:ext cx="3288224" cy="687586"/>
          </a:xfrm>
          <a:prstGeom prst="cube">
            <a:avLst>
              <a:gd name="adj" fmla="val 18486"/>
            </a:avLst>
          </a:prstGeom>
          <a:gradFill rotWithShape="1">
            <a:gsLst>
              <a:gs pos="0">
                <a:schemeClr val="accent1">
                  <a:alpha val="70000"/>
                </a:schemeClr>
              </a:gs>
              <a:gs pos="100000">
                <a:schemeClr val="accent1">
                  <a:gamma/>
                  <a:shade val="46275"/>
                  <a:invGamma/>
                  <a:alpha val="70000"/>
                </a:schemeClr>
              </a:gs>
            </a:gsLst>
            <a:lin ang="5400000" scaled="1"/>
          </a:gra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defRPr/>
            </a:pPr>
            <a:endParaRPr lang="en-GB" sz="2100">
              <a:solidFill>
                <a:srgbClr val="000000"/>
              </a:solidFill>
              <a:latin typeface="Lucida Console" pitchFamily="49" charset="0"/>
            </a:endParaRPr>
          </a:p>
          <a:p>
            <a:pPr>
              <a:spcBef>
                <a:spcPct val="0"/>
              </a:spcBef>
              <a:tabLst>
                <a:tab pos="1626294" algn="l"/>
              </a:tabLst>
              <a:defRPr/>
            </a:pPr>
            <a:endParaRPr lang="en-GB" sz="2100">
              <a:solidFill>
                <a:srgbClr val="000000"/>
              </a:solidFill>
              <a:latin typeface="Lucida Console" pitchFamily="49" charset="0"/>
            </a:endParaRPr>
          </a:p>
        </p:txBody>
      </p:sp>
      <p:sp>
        <p:nvSpPr>
          <p:cNvPr id="869391" name="AutoShape 15"/>
          <p:cNvSpPr>
            <a:spLocks noChangeArrowheads="1"/>
          </p:cNvSpPr>
          <p:nvPr/>
        </p:nvSpPr>
        <p:spPr bwMode="auto">
          <a:xfrm>
            <a:off x="6712091" y="5740302"/>
            <a:ext cx="3288224" cy="687586"/>
          </a:xfrm>
          <a:prstGeom prst="cube">
            <a:avLst>
              <a:gd name="adj" fmla="val 18486"/>
            </a:avLst>
          </a:prstGeom>
          <a:gradFill rotWithShape="1">
            <a:gsLst>
              <a:gs pos="0">
                <a:schemeClr val="accent1">
                  <a:alpha val="70000"/>
                </a:schemeClr>
              </a:gs>
              <a:gs pos="100000">
                <a:schemeClr val="accent1">
                  <a:gamma/>
                  <a:shade val="46275"/>
                  <a:invGamma/>
                  <a:alpha val="70000"/>
                </a:schemeClr>
              </a:gs>
            </a:gsLst>
            <a:lin ang="5400000" scaled="1"/>
          </a:gra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defRPr/>
            </a:pPr>
            <a:endParaRPr lang="en-GB" sz="2100">
              <a:solidFill>
                <a:srgbClr val="000000"/>
              </a:solidFill>
              <a:latin typeface="Lucida Console" pitchFamily="49" charset="0"/>
            </a:endParaRPr>
          </a:p>
          <a:p>
            <a:pPr>
              <a:spcBef>
                <a:spcPct val="0"/>
              </a:spcBef>
              <a:tabLst>
                <a:tab pos="1626294" algn="l"/>
              </a:tabLst>
              <a:defRPr/>
            </a:pPr>
            <a:endParaRPr lang="en-GB" sz="2100">
              <a:solidFill>
                <a:srgbClr val="000000"/>
              </a:solidFill>
              <a:latin typeface="Lucida Console" pitchFamily="49" charset="0"/>
            </a:endParaRPr>
          </a:p>
        </p:txBody>
      </p:sp>
      <p:sp>
        <p:nvSpPr>
          <p:cNvPr id="869392" name="AutoShape 16"/>
          <p:cNvSpPr>
            <a:spLocks noChangeArrowheads="1"/>
          </p:cNvSpPr>
          <p:nvPr/>
        </p:nvSpPr>
        <p:spPr bwMode="auto">
          <a:xfrm>
            <a:off x="6712091" y="5181899"/>
            <a:ext cx="3288224" cy="687586"/>
          </a:xfrm>
          <a:prstGeom prst="cube">
            <a:avLst>
              <a:gd name="adj" fmla="val 18486"/>
            </a:avLst>
          </a:prstGeom>
          <a:gradFill rotWithShape="1">
            <a:gsLst>
              <a:gs pos="0">
                <a:schemeClr val="accent1">
                  <a:alpha val="70000"/>
                </a:schemeClr>
              </a:gs>
              <a:gs pos="100000">
                <a:schemeClr val="accent1">
                  <a:gamma/>
                  <a:shade val="46275"/>
                  <a:invGamma/>
                  <a:alpha val="70000"/>
                </a:schemeClr>
              </a:gs>
            </a:gsLst>
            <a:lin ang="5400000" scaled="1"/>
          </a:gra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defRPr/>
            </a:pPr>
            <a:endParaRPr lang="en-GB" sz="2100">
              <a:solidFill>
                <a:srgbClr val="000000"/>
              </a:solidFill>
              <a:latin typeface="Lucida Console" pitchFamily="49" charset="0"/>
            </a:endParaRPr>
          </a:p>
          <a:p>
            <a:pPr>
              <a:spcBef>
                <a:spcPct val="0"/>
              </a:spcBef>
              <a:tabLst>
                <a:tab pos="1626294" algn="l"/>
              </a:tabLst>
              <a:defRPr/>
            </a:pPr>
            <a:endParaRPr lang="en-GB" sz="2100">
              <a:solidFill>
                <a:srgbClr val="000000"/>
              </a:solidFill>
              <a:latin typeface="Lucida Console" pitchFamily="49" charset="0"/>
            </a:endParaRPr>
          </a:p>
        </p:txBody>
      </p:sp>
      <p:sp>
        <p:nvSpPr>
          <p:cNvPr id="36881" name="AutoShape 17"/>
          <p:cNvSpPr>
            <a:spLocks noChangeArrowheads="1"/>
          </p:cNvSpPr>
          <p:nvPr/>
        </p:nvSpPr>
        <p:spPr bwMode="auto">
          <a:xfrm>
            <a:off x="6712091" y="4617244"/>
            <a:ext cx="3288224" cy="687586"/>
          </a:xfrm>
          <a:prstGeom prst="cube">
            <a:avLst>
              <a:gd name="adj" fmla="val 18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tabLst>
                <a:tab pos="1626294" algn="l"/>
              </a:tabLst>
            </a:pPr>
            <a:endParaRPr lang="en-GB" sz="2100">
              <a:solidFill>
                <a:srgbClr val="000000"/>
              </a:solidFill>
              <a:latin typeface="Lucida Console" pitchFamily="49" charset="0"/>
            </a:endParaRPr>
          </a:p>
          <a:p>
            <a:pPr>
              <a:spcBef>
                <a:spcPct val="0"/>
              </a:spcBef>
              <a:tabLst>
                <a:tab pos="1626294" algn="l"/>
              </a:tabLst>
            </a:pPr>
            <a:endParaRPr lang="en-GB" sz="2100">
              <a:solidFill>
                <a:srgbClr val="000000"/>
              </a:solidFill>
              <a:latin typeface="Lucida Console" pitchFamily="49" charset="0"/>
            </a:endParaRPr>
          </a:p>
        </p:txBody>
      </p:sp>
      <p:sp>
        <p:nvSpPr>
          <p:cNvPr id="36882" name="Rectangle 18"/>
          <p:cNvSpPr>
            <a:spLocks noChangeArrowheads="1"/>
          </p:cNvSpPr>
          <p:nvPr/>
        </p:nvSpPr>
        <p:spPr bwMode="auto">
          <a:xfrm>
            <a:off x="8147268" y="2285702"/>
            <a:ext cx="166271" cy="11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6883" name="Rectangle 19"/>
          <p:cNvSpPr>
            <a:spLocks noChangeArrowheads="1"/>
          </p:cNvSpPr>
          <p:nvPr/>
        </p:nvSpPr>
        <p:spPr bwMode="auto">
          <a:xfrm>
            <a:off x="6718654" y="7434262"/>
            <a:ext cx="111576" cy="17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6884" name="Rectangle 20"/>
          <p:cNvSpPr>
            <a:spLocks noChangeArrowheads="1"/>
          </p:cNvSpPr>
          <p:nvPr/>
        </p:nvSpPr>
        <p:spPr bwMode="auto">
          <a:xfrm>
            <a:off x="9925928" y="4842272"/>
            <a:ext cx="166271" cy="11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cxnSp>
        <p:nvCxnSpPr>
          <p:cNvPr id="36885" name="AutoShape 21"/>
          <p:cNvCxnSpPr>
            <a:cxnSpLocks noChangeShapeType="1"/>
            <a:stCxn id="36882" idx="3"/>
            <a:endCxn id="36884" idx="3"/>
          </p:cNvCxnSpPr>
          <p:nvPr/>
        </p:nvCxnSpPr>
        <p:spPr bwMode="auto">
          <a:xfrm>
            <a:off x="8313539" y="2344044"/>
            <a:ext cx="1778660" cy="2556570"/>
          </a:xfrm>
          <a:prstGeom prst="bentConnector3">
            <a:avLst>
              <a:gd name="adj1" fmla="val 117713"/>
            </a:avLst>
          </a:prstGeom>
          <a:noFill/>
          <a:ln w="28575">
            <a:solidFill>
              <a:schemeClr val="tx1"/>
            </a:solidFill>
            <a:prstDash val="dash"/>
            <a:miter lim="800000"/>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9398" name="Oval 22"/>
          <p:cNvSpPr>
            <a:spLocks noChangeArrowheads="1"/>
          </p:cNvSpPr>
          <p:nvPr/>
        </p:nvSpPr>
        <p:spPr bwMode="auto">
          <a:xfrm>
            <a:off x="5084386" y="1552277"/>
            <a:ext cx="395988" cy="377131"/>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3</a:t>
            </a:r>
          </a:p>
        </p:txBody>
      </p:sp>
      <p:sp>
        <p:nvSpPr>
          <p:cNvPr id="869399" name="Oval 23"/>
          <p:cNvSpPr>
            <a:spLocks noChangeArrowheads="1"/>
          </p:cNvSpPr>
          <p:nvPr/>
        </p:nvSpPr>
        <p:spPr bwMode="auto">
          <a:xfrm>
            <a:off x="10551632" y="3425430"/>
            <a:ext cx="395987" cy="377130"/>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4</a:t>
            </a:r>
          </a:p>
        </p:txBody>
      </p:sp>
      <p:sp>
        <p:nvSpPr>
          <p:cNvPr id="869400" name="Oval 24"/>
          <p:cNvSpPr>
            <a:spLocks noChangeArrowheads="1"/>
          </p:cNvSpPr>
          <p:nvPr/>
        </p:nvSpPr>
        <p:spPr bwMode="auto">
          <a:xfrm>
            <a:off x="10092200" y="7271744"/>
            <a:ext cx="395987" cy="377130"/>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5</a:t>
            </a:r>
          </a:p>
        </p:txBody>
      </p:sp>
      <p:sp>
        <p:nvSpPr>
          <p:cNvPr id="36889" name="AutoShape 25"/>
          <p:cNvSpPr>
            <a:spLocks/>
          </p:cNvSpPr>
          <p:nvPr/>
        </p:nvSpPr>
        <p:spPr bwMode="auto">
          <a:xfrm>
            <a:off x="10245344" y="5233988"/>
            <a:ext cx="2286223" cy="1206400"/>
          </a:xfrm>
          <a:prstGeom prst="borderCallout2">
            <a:avLst>
              <a:gd name="adj1" fmla="val 12435"/>
              <a:gd name="adj2" fmla="val -4593"/>
              <a:gd name="adj3" fmla="val 12435"/>
              <a:gd name="adj4" fmla="val -31579"/>
              <a:gd name="adj5" fmla="val -21417"/>
              <a:gd name="adj6" fmla="val -59329"/>
            </a:avLst>
          </a:prstGeom>
          <a:solidFill>
            <a:schemeClr val="accent2">
              <a:lumMod val="60000"/>
              <a:lumOff val="40000"/>
            </a:schemeClr>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latin typeface="Lucida Console" pitchFamily="49" charset="0"/>
              </a:rPr>
              <a:t>Type</a:t>
            </a:r>
            <a:r>
              <a:rPr lang="en-GB"/>
              <a:t> object for the Ellipse</a:t>
            </a:r>
          </a:p>
          <a:p>
            <a:pPr>
              <a:spcBef>
                <a:spcPct val="0"/>
              </a:spcBef>
            </a:pPr>
            <a:r>
              <a:rPr lang="en-GB"/>
              <a:t>class</a:t>
            </a:r>
          </a:p>
        </p:txBody>
      </p:sp>
      <p:sp>
        <p:nvSpPr>
          <p:cNvPr id="36890" name="AutoShape 26"/>
          <p:cNvSpPr>
            <a:spLocks/>
          </p:cNvSpPr>
          <p:nvPr/>
        </p:nvSpPr>
        <p:spPr bwMode="auto">
          <a:xfrm>
            <a:off x="9766222" y="1200150"/>
            <a:ext cx="2655957" cy="566738"/>
          </a:xfrm>
          <a:prstGeom prst="borderCallout2">
            <a:avLst>
              <a:gd name="adj1" fmla="val 26472"/>
              <a:gd name="adj2" fmla="val -3954"/>
              <a:gd name="adj3" fmla="val 26472"/>
              <a:gd name="adj4" fmla="val -20264"/>
              <a:gd name="adj5" fmla="val 115074"/>
              <a:gd name="adj6" fmla="val -36736"/>
            </a:avLst>
          </a:prstGeom>
          <a:solidFill>
            <a:schemeClr val="accent4">
              <a:lumMod val="60000"/>
              <a:lumOff val="40000"/>
            </a:schemeClr>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a:t>An Ellipse object</a:t>
            </a:r>
          </a:p>
        </p:txBody>
      </p:sp>
      <p:sp>
        <p:nvSpPr>
          <p:cNvPr id="36891" name="Rectangle 27"/>
          <p:cNvSpPr>
            <a:spLocks noChangeArrowheads="1"/>
          </p:cNvSpPr>
          <p:nvPr/>
        </p:nvSpPr>
        <p:spPr bwMode="auto">
          <a:xfrm>
            <a:off x="227528" y="6969623"/>
            <a:ext cx="5679460"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Lucida Console" pitchFamily="49" charset="0"/>
              </a:rPr>
              <a:t>public class</a:t>
            </a:r>
            <a:r>
              <a:rPr lang="en-GB" sz="2100">
                <a:solidFill>
                  <a:srgbClr val="000000"/>
                </a:solidFill>
                <a:latin typeface="Lucida Console" pitchFamily="49" charset="0"/>
              </a:rPr>
              <a:t> Ellipse :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r>
              <a:rPr lang="en-GB" sz="2100">
                <a:solidFill>
                  <a:srgbClr val="0000FF"/>
                </a:solidFill>
                <a:latin typeface="Lucida Console" pitchFamily="49" charset="0"/>
              </a:rPr>
              <a:t>public </a:t>
            </a:r>
            <a:r>
              <a:rPr lang="en-GB" sz="2100">
                <a:solidFill>
                  <a:srgbClr val="FF3300"/>
                </a:solidFill>
                <a:latin typeface="Lucida Console" pitchFamily="49" charset="0"/>
              </a:rPr>
              <a:t>new</a:t>
            </a:r>
            <a:r>
              <a:rPr lang="en-GB" sz="2100">
                <a:solidFill>
                  <a:srgbClr val="0000FF"/>
                </a:solidFill>
                <a:latin typeface="Lucida Console" pitchFamily="49" charset="0"/>
              </a:rPr>
              <a:t> void</a:t>
            </a:r>
            <a:r>
              <a:rPr lang="en-GB" sz="2100">
                <a:solidFill>
                  <a:srgbClr val="000000"/>
                </a:solidFill>
                <a:latin typeface="Lucida Console" pitchFamily="49" charset="0"/>
              </a:rPr>
              <a:t> Draw()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a:t>
            </a:r>
          </a:p>
        </p:txBody>
      </p:sp>
      <p:sp>
        <p:nvSpPr>
          <p:cNvPr id="36892" name="Rectangle 28"/>
          <p:cNvSpPr>
            <a:spLocks noChangeArrowheads="1"/>
          </p:cNvSpPr>
          <p:nvPr/>
        </p:nvSpPr>
        <p:spPr bwMode="auto">
          <a:xfrm flipH="1">
            <a:off x="5771347" y="7378007"/>
            <a:ext cx="216590" cy="22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36893" name="Rectangle 29"/>
          <p:cNvSpPr>
            <a:spLocks noChangeArrowheads="1"/>
          </p:cNvSpPr>
          <p:nvPr/>
        </p:nvSpPr>
        <p:spPr bwMode="auto">
          <a:xfrm>
            <a:off x="227528" y="5054801"/>
            <a:ext cx="5679460"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Lucida Console" pitchFamily="49" charset="0"/>
              </a:rPr>
              <a:t>public class</a:t>
            </a:r>
            <a:r>
              <a:rPr lang="en-GB" sz="2100">
                <a:solidFill>
                  <a:srgbClr val="000000"/>
                </a:solidFill>
                <a:latin typeface="Lucida Console" pitchFamily="49" charset="0"/>
              </a:rPr>
              <a:t> Shape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r>
              <a:rPr lang="en-GB" sz="2100">
                <a:solidFill>
                  <a:srgbClr val="0000FF"/>
                </a:solidFill>
                <a:latin typeface="Lucida Console" pitchFamily="49" charset="0"/>
              </a:rPr>
              <a:t>public </a:t>
            </a:r>
            <a:r>
              <a:rPr lang="en-GB" sz="2100">
                <a:solidFill>
                  <a:srgbClr val="FF3300"/>
                </a:solidFill>
                <a:latin typeface="Lucida Console" pitchFamily="49" charset="0"/>
              </a:rPr>
              <a:t>virtual</a:t>
            </a:r>
            <a:r>
              <a:rPr lang="en-GB" sz="2100">
                <a:solidFill>
                  <a:srgbClr val="0000FF"/>
                </a:solidFill>
                <a:latin typeface="Lucida Console" pitchFamily="49" charset="0"/>
              </a:rPr>
              <a:t> void</a:t>
            </a:r>
            <a:r>
              <a:rPr lang="en-GB" sz="2100">
                <a:solidFill>
                  <a:srgbClr val="000000"/>
                </a:solidFill>
                <a:latin typeface="Lucida Console" pitchFamily="49" charset="0"/>
              </a:rPr>
              <a:t> Draw()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a:t>
            </a:r>
          </a:p>
        </p:txBody>
      </p:sp>
      <p:sp>
        <p:nvSpPr>
          <p:cNvPr id="869406" name="Oval 30"/>
          <p:cNvSpPr>
            <a:spLocks noChangeArrowheads="1"/>
          </p:cNvSpPr>
          <p:nvPr/>
        </p:nvSpPr>
        <p:spPr bwMode="auto">
          <a:xfrm>
            <a:off x="2297162" y="5740300"/>
            <a:ext cx="395988" cy="377131"/>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2</a:t>
            </a:r>
          </a:p>
        </p:txBody>
      </p:sp>
      <p:sp>
        <p:nvSpPr>
          <p:cNvPr id="36895" name="Rectangle 31"/>
          <p:cNvSpPr>
            <a:spLocks noChangeArrowheads="1"/>
          </p:cNvSpPr>
          <p:nvPr/>
        </p:nvSpPr>
        <p:spPr bwMode="auto">
          <a:xfrm>
            <a:off x="227528" y="3258743"/>
            <a:ext cx="5679460"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Shape s = </a:t>
            </a:r>
            <a:r>
              <a:rPr lang="en-GB" sz="2100">
                <a:solidFill>
                  <a:srgbClr val="0000FF"/>
                </a:solidFill>
                <a:latin typeface="Lucida Console" pitchFamily="49" charset="0"/>
              </a:rPr>
              <a:t>new</a:t>
            </a:r>
            <a:r>
              <a:rPr lang="en-GB" sz="2100">
                <a:solidFill>
                  <a:srgbClr val="000000"/>
                </a:solidFill>
                <a:latin typeface="Lucida Console" pitchFamily="49" charset="0"/>
              </a:rPr>
              <a:t> Ellipse(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a:t>
            </a:r>
            <a:endParaRPr lang="en-GB" sz="2100">
              <a:solidFill>
                <a:srgbClr val="008000"/>
              </a:solidFill>
              <a:latin typeface="Lucida Console"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s.Draw(); </a:t>
            </a:r>
          </a:p>
        </p:txBody>
      </p:sp>
      <p:sp>
        <p:nvSpPr>
          <p:cNvPr id="869408" name="Oval 32"/>
          <p:cNvSpPr>
            <a:spLocks noChangeArrowheads="1"/>
          </p:cNvSpPr>
          <p:nvPr/>
        </p:nvSpPr>
        <p:spPr bwMode="auto">
          <a:xfrm>
            <a:off x="1931805" y="3962997"/>
            <a:ext cx="395987" cy="377130"/>
          </a:xfrm>
          <a:prstGeom prst="ellipse">
            <a:avLst/>
          </a:prstGeom>
          <a:solidFill>
            <a:srgbClr val="FFFF00"/>
          </a:solidFill>
          <a:ln w="9525">
            <a:solidFill>
              <a:schemeClr val="tx1"/>
            </a:solidFill>
            <a:round/>
            <a:headEnd/>
            <a:tailEnd/>
          </a:ln>
          <a:effectLst/>
          <a:extLst/>
        </p:spPr>
        <p:txBody>
          <a:bodyPr wrap="none" lIns="117830" tIns="58915" rIns="117830" bIns="58915" anchor="ctr"/>
          <a:lstStyle/>
          <a:p>
            <a:pPr algn="ctr">
              <a:spcBef>
                <a:spcPct val="0"/>
              </a:spcBef>
              <a:defRPr/>
            </a:pPr>
            <a:r>
              <a:rPr lang="en-GB" b="1">
                <a:latin typeface="Arial" charset="0"/>
              </a:rPr>
              <a:t>1</a:t>
            </a:r>
          </a:p>
        </p:txBody>
      </p:sp>
      <p:cxnSp>
        <p:nvCxnSpPr>
          <p:cNvPr id="36897" name="AutoShape 33"/>
          <p:cNvCxnSpPr>
            <a:cxnSpLocks noChangeShapeType="1"/>
            <a:stCxn id="36883" idx="1"/>
            <a:endCxn id="36893" idx="3"/>
          </p:cNvCxnSpPr>
          <p:nvPr/>
        </p:nvCxnSpPr>
        <p:spPr bwMode="auto">
          <a:xfrm rot="10800000">
            <a:off x="5906990" y="5923658"/>
            <a:ext cx="811664" cy="1598117"/>
          </a:xfrm>
          <a:prstGeom prst="bentConnector3">
            <a:avLst>
              <a:gd name="adj1" fmla="val 49866"/>
            </a:avLst>
          </a:prstGeom>
          <a:noFill/>
          <a:ln w="28575">
            <a:solidFill>
              <a:schemeClr val="tx1"/>
            </a:solidFill>
            <a:miter lim="800000"/>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935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The Object Class</a:t>
            </a:r>
          </a:p>
        </p:txBody>
      </p:sp>
      <p:sp>
        <p:nvSpPr>
          <p:cNvPr id="3" name="Slide Number Placeholder 2"/>
          <p:cNvSpPr>
            <a:spLocks noGrp="1"/>
          </p:cNvSpPr>
          <p:nvPr>
            <p:ph type="sldNum" sz="quarter" idx="12"/>
          </p:nvPr>
        </p:nvSpPr>
        <p:spPr/>
        <p:txBody>
          <a:bodyPr/>
          <a:lstStyle/>
          <a:p>
            <a:fld id="{BAEF35E1-E8B4-4707-9B15-F4E1B030959E}" type="slidenum">
              <a:rPr lang="en-US" smtClean="0"/>
              <a:t>152</a:t>
            </a:fld>
            <a:endParaRPr lang="en-US"/>
          </a:p>
        </p:txBody>
      </p:sp>
      <p:sp>
        <p:nvSpPr>
          <p:cNvPr id="37891" name="Rectangle 3"/>
          <p:cNvSpPr>
            <a:spLocks noGrp="1" noChangeArrowheads="1"/>
          </p:cNvSpPr>
          <p:nvPr>
            <p:ph sz="quarter" idx="1"/>
          </p:nvPr>
        </p:nvSpPr>
        <p:spPr/>
        <p:txBody>
          <a:bodyPr>
            <a:normAutofit fontScale="92500" lnSpcReduction="10000"/>
          </a:bodyPr>
          <a:lstStyle/>
          <a:p>
            <a:pPr>
              <a:tabLst>
                <a:tab pos="5596905" algn="l"/>
              </a:tabLst>
            </a:pPr>
            <a:r>
              <a:rPr lang="en-GB" sz="4100" b="1" dirty="0" err="1">
                <a:solidFill>
                  <a:srgbClr val="FF0000"/>
                </a:solidFill>
                <a:latin typeface="Consolas" pitchFamily="49" charset="0"/>
                <a:cs typeface="Consolas" pitchFamily="49" charset="0"/>
              </a:rPr>
              <a:t>System.Object</a:t>
            </a:r>
            <a:r>
              <a:rPr lang="en-GB" sz="4100" dirty="0"/>
              <a:t> defines methods inherited by all types</a:t>
            </a:r>
          </a:p>
          <a:p>
            <a:pPr lvl="1">
              <a:tabLst>
                <a:tab pos="5596905" algn="l"/>
              </a:tabLst>
            </a:pPr>
            <a:r>
              <a:rPr lang="en-GB" sz="3600" b="1" dirty="0">
                <a:solidFill>
                  <a:srgbClr val="7030A0"/>
                </a:solidFill>
                <a:latin typeface="Consolas" pitchFamily="49" charset="0"/>
                <a:cs typeface="Consolas" pitchFamily="49" charset="0"/>
              </a:rPr>
              <a:t>Equals</a:t>
            </a:r>
            <a:r>
              <a:rPr lang="en-GB" sz="3600" dirty="0"/>
              <a:t>, </a:t>
            </a:r>
            <a:r>
              <a:rPr lang="en-GB" sz="3600" b="1" dirty="0" err="1">
                <a:solidFill>
                  <a:srgbClr val="7030A0"/>
                </a:solidFill>
                <a:latin typeface="Consolas" pitchFamily="49" charset="0"/>
                <a:cs typeface="Consolas" pitchFamily="49" charset="0"/>
              </a:rPr>
              <a:t>GetHashCode</a:t>
            </a:r>
            <a:r>
              <a:rPr lang="en-GB" sz="3600" dirty="0"/>
              <a:t>, </a:t>
            </a:r>
            <a:r>
              <a:rPr lang="en-GB" sz="3600" b="1" dirty="0" err="1">
                <a:solidFill>
                  <a:srgbClr val="7030A0"/>
                </a:solidFill>
                <a:latin typeface="Consolas" pitchFamily="49" charset="0"/>
                <a:cs typeface="Consolas" pitchFamily="49" charset="0"/>
              </a:rPr>
              <a:t>GetType</a:t>
            </a:r>
            <a:r>
              <a:rPr lang="en-GB" sz="3600" dirty="0"/>
              <a:t>, </a:t>
            </a:r>
            <a:r>
              <a:rPr lang="en-GB" sz="3600" b="1" dirty="0" err="1">
                <a:solidFill>
                  <a:srgbClr val="7030A0"/>
                </a:solidFill>
                <a:latin typeface="Consolas" pitchFamily="49" charset="0"/>
                <a:cs typeface="Consolas" pitchFamily="49" charset="0"/>
              </a:rPr>
              <a:t>ToString</a:t>
            </a:r>
            <a:endParaRPr lang="en-GB" sz="3600" b="1" dirty="0">
              <a:solidFill>
                <a:srgbClr val="7030A0"/>
              </a:solidFill>
              <a:latin typeface="Consolas" pitchFamily="49" charset="0"/>
              <a:cs typeface="Consolas" pitchFamily="49" charset="0"/>
            </a:endParaRPr>
          </a:p>
          <a:p>
            <a:pPr>
              <a:tabLst>
                <a:tab pos="5596905" algn="l"/>
              </a:tabLst>
            </a:pPr>
            <a:r>
              <a:rPr lang="en-GB" sz="4100" dirty="0"/>
              <a:t>Derived classes override as necessary</a:t>
            </a:r>
          </a:p>
          <a:p>
            <a:pPr lvl="1">
              <a:tabLst>
                <a:tab pos="5596905" algn="l"/>
              </a:tabLst>
            </a:pPr>
            <a:r>
              <a:rPr lang="en-GB" sz="3600" b="1" dirty="0" err="1">
                <a:latin typeface="Consolas" pitchFamily="49" charset="0"/>
                <a:cs typeface="Consolas" pitchFamily="49" charset="0"/>
              </a:rPr>
              <a:t>System.Object.Equals</a:t>
            </a:r>
            <a:r>
              <a:rPr lang="en-GB" sz="3600" dirty="0"/>
              <a:t> 	- Compares references</a:t>
            </a:r>
          </a:p>
          <a:p>
            <a:pPr lvl="1">
              <a:tabLst>
                <a:tab pos="5596905" algn="l"/>
              </a:tabLst>
            </a:pPr>
            <a:r>
              <a:rPr lang="en-GB" sz="3600" b="1" dirty="0" err="1">
                <a:latin typeface="Consolas" pitchFamily="49" charset="0"/>
                <a:cs typeface="Consolas" pitchFamily="49" charset="0"/>
              </a:rPr>
              <a:t>System.String.Equals</a:t>
            </a:r>
            <a:r>
              <a:rPr lang="en-GB" sz="3600" dirty="0"/>
              <a:t>  	- Compares values</a:t>
            </a:r>
          </a:p>
          <a:p>
            <a:pPr lvl="1">
              <a:tabLst>
                <a:tab pos="5596905" algn="l"/>
              </a:tabLst>
            </a:pPr>
            <a:r>
              <a:rPr lang="en-GB" sz="3600" b="1" dirty="0" err="1">
                <a:latin typeface="Consolas" pitchFamily="49" charset="0"/>
                <a:cs typeface="Consolas" pitchFamily="49" charset="0"/>
              </a:rPr>
              <a:t>System.ValueType.Equals</a:t>
            </a:r>
            <a:r>
              <a:rPr lang="en-GB" sz="3600" dirty="0"/>
              <a:t>  - Compares values</a:t>
            </a:r>
          </a:p>
          <a:p>
            <a:pPr>
              <a:tabLst>
                <a:tab pos="5596905" algn="l"/>
              </a:tabLst>
            </a:pPr>
            <a:r>
              <a:rPr lang="en-GB" sz="4100" dirty="0"/>
              <a:t>Should override </a:t>
            </a:r>
            <a:r>
              <a:rPr lang="en-GB" sz="4100" b="1" dirty="0" err="1">
                <a:latin typeface="Consolas" pitchFamily="49" charset="0"/>
                <a:cs typeface="Consolas" pitchFamily="49" charset="0"/>
              </a:rPr>
              <a:t>GetHashCode</a:t>
            </a:r>
            <a:r>
              <a:rPr lang="en-GB" sz="4100" dirty="0"/>
              <a:t> and </a:t>
            </a:r>
            <a:r>
              <a:rPr lang="en-GB" sz="4100" b="1" dirty="0">
                <a:latin typeface="Consolas" pitchFamily="49" charset="0"/>
                <a:cs typeface="Consolas" pitchFamily="49" charset="0"/>
              </a:rPr>
              <a:t>Equals</a:t>
            </a:r>
            <a:r>
              <a:rPr lang="en-GB" sz="4100" dirty="0"/>
              <a:t> as a pair</a:t>
            </a:r>
          </a:p>
          <a:p>
            <a:pPr lvl="1">
              <a:tabLst>
                <a:tab pos="5596905" algn="l"/>
              </a:tabLst>
            </a:pPr>
            <a:r>
              <a:rPr lang="en-GB" sz="3600" dirty="0"/>
              <a:t>Two equal objects should return the same hash code</a:t>
            </a:r>
          </a:p>
        </p:txBody>
      </p:sp>
    </p:spTree>
    <p:extLst>
      <p:ext uri="{BB962C8B-B14F-4D97-AF65-F5344CB8AC3E}">
        <p14:creationId xmlns:p14="http://schemas.microsoft.com/office/powerpoint/2010/main" val="560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GB"/>
              <a:t>Multiple Interfaces</a:t>
            </a:r>
          </a:p>
        </p:txBody>
      </p:sp>
      <p:sp>
        <p:nvSpPr>
          <p:cNvPr id="3" name="Slide Number Placeholder 2"/>
          <p:cNvSpPr>
            <a:spLocks noGrp="1"/>
          </p:cNvSpPr>
          <p:nvPr>
            <p:ph type="sldNum" sz="quarter" idx="12"/>
          </p:nvPr>
        </p:nvSpPr>
        <p:spPr/>
        <p:txBody>
          <a:bodyPr/>
          <a:lstStyle/>
          <a:p>
            <a:fld id="{BAEF35E1-E8B4-4707-9B15-F4E1B030959E}" type="slidenum">
              <a:rPr lang="en-US" smtClean="0"/>
              <a:t>153</a:t>
            </a:fld>
            <a:endParaRPr lang="en-US"/>
          </a:p>
        </p:txBody>
      </p:sp>
      <p:sp>
        <p:nvSpPr>
          <p:cNvPr id="820227" name="Rectangle 3"/>
          <p:cNvSpPr>
            <a:spLocks noGrp="1" noChangeArrowheads="1"/>
          </p:cNvSpPr>
          <p:nvPr>
            <p:ph sz="quarter" idx="1"/>
          </p:nvPr>
        </p:nvSpPr>
        <p:spPr>
          <a:xfrm>
            <a:off x="420053" y="1400175"/>
            <a:ext cx="11761470" cy="1600200"/>
          </a:xfrm>
        </p:spPr>
        <p:txBody>
          <a:bodyPr>
            <a:normAutofit/>
          </a:bodyPr>
          <a:lstStyle/>
          <a:p>
            <a:r>
              <a:rPr lang="en-GB" dirty="0"/>
              <a:t>A class can implement multiple interfaces</a:t>
            </a:r>
          </a:p>
          <a:p>
            <a:pPr lvl="1"/>
            <a:r>
              <a:rPr lang="en-GB" dirty="0"/>
              <a:t>You do not </a:t>
            </a:r>
            <a:r>
              <a:rPr lang="en-GB" i="1" dirty="0"/>
              <a:t>inherit</a:t>
            </a:r>
            <a:r>
              <a:rPr lang="en-GB" dirty="0"/>
              <a:t> from an interface, you </a:t>
            </a:r>
            <a:r>
              <a:rPr lang="en-GB" i="1" dirty="0"/>
              <a:t>implement</a:t>
            </a:r>
            <a:r>
              <a:rPr lang="en-GB" dirty="0"/>
              <a:t> it</a:t>
            </a:r>
          </a:p>
        </p:txBody>
      </p:sp>
      <p:sp>
        <p:nvSpPr>
          <p:cNvPr id="820228" name="Rectangle 4"/>
          <p:cNvSpPr>
            <a:spLocks noChangeArrowheads="1"/>
          </p:cNvSpPr>
          <p:nvPr/>
        </p:nvSpPr>
        <p:spPr bwMode="auto">
          <a:xfrm>
            <a:off x="6519565" y="3104557"/>
            <a:ext cx="5618202"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interface</a:t>
            </a:r>
            <a:r>
              <a:rPr lang="en-GB" sz="2100">
                <a:solidFill>
                  <a:srgbClr val="000000"/>
                </a:solidFill>
                <a:latin typeface="Consolas" pitchFamily="49" charset="0"/>
                <a:cs typeface="Consolas" pitchFamily="49" charset="0"/>
              </a:rPr>
              <a:t> IRenderable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void</a:t>
            </a:r>
            <a:r>
              <a:rPr lang="en-GB" sz="2100">
                <a:solidFill>
                  <a:srgbClr val="000000"/>
                </a:solidFill>
                <a:latin typeface="Consolas" pitchFamily="49" charset="0"/>
                <a:cs typeface="Consolas" pitchFamily="49" charset="0"/>
              </a:rPr>
              <a:t> 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
        <p:nvSpPr>
          <p:cNvPr id="820229" name="Rectangle 5"/>
          <p:cNvSpPr>
            <a:spLocks noChangeArrowheads="1"/>
          </p:cNvSpPr>
          <p:nvPr/>
        </p:nvSpPr>
        <p:spPr bwMode="auto">
          <a:xfrm>
            <a:off x="1850857" y="4400550"/>
            <a:ext cx="8945807" cy="39838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class</a:t>
            </a:r>
            <a:r>
              <a:rPr lang="en-GB" sz="2100">
                <a:solidFill>
                  <a:srgbClr val="000000"/>
                </a:solidFill>
                <a:latin typeface="Consolas" pitchFamily="49" charset="0"/>
                <a:cs typeface="Consolas" pitchFamily="49" charset="0"/>
              </a:rPr>
              <a:t> Rectangle : IComparable, IRenderable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private int</a:t>
            </a:r>
            <a:r>
              <a:rPr lang="en-GB" sz="2100">
                <a:solidFill>
                  <a:srgbClr val="000000"/>
                </a:solidFill>
                <a:latin typeface="Consolas" pitchFamily="49" charset="0"/>
                <a:cs typeface="Consolas" pitchFamily="49" charset="0"/>
              </a:rPr>
              <a:t> height, width;</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 void </a:t>
            </a:r>
            <a:r>
              <a:rPr lang="en-GB" sz="2100">
                <a:solidFill>
                  <a:srgbClr val="000000"/>
                </a:solidFill>
                <a:latin typeface="Consolas" pitchFamily="49" charset="0"/>
                <a:cs typeface="Consolas" pitchFamily="49" charset="0"/>
              </a:rPr>
              <a:t>Draw()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public</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int </a:t>
            </a:r>
            <a:r>
              <a:rPr lang="en-GB" sz="2100">
                <a:solidFill>
                  <a:srgbClr val="000000"/>
                </a:solidFill>
                <a:latin typeface="Consolas" pitchFamily="49" charset="0"/>
                <a:cs typeface="Consolas" pitchFamily="49" charset="0"/>
              </a:rPr>
              <a:t>CompareTo( </a:t>
            </a:r>
            <a:r>
              <a:rPr lang="en-GB" sz="2100">
                <a:solidFill>
                  <a:srgbClr val="0000FF"/>
                </a:solidFill>
                <a:latin typeface="Consolas" pitchFamily="49" charset="0"/>
                <a:cs typeface="Consolas" pitchFamily="49" charset="0"/>
              </a:rPr>
              <a:t>object</a:t>
            </a:r>
            <a:r>
              <a:rPr lang="en-GB" sz="2100">
                <a:solidFill>
                  <a:srgbClr val="000000"/>
                </a:solidFill>
                <a:latin typeface="Consolas" pitchFamily="49" charset="0"/>
                <a:cs typeface="Consolas" pitchFamily="49" charset="0"/>
              </a:rPr>
              <a:t> o1 )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Rectangle</a:t>
            </a:r>
            <a:r>
              <a:rPr lang="en-GB" sz="2100">
                <a:solidFill>
                  <a:srgbClr val="0000FF"/>
                </a:solidFill>
                <a:latin typeface="Consolas" pitchFamily="49" charset="0"/>
                <a:cs typeface="Consolas" pitchFamily="49" charset="0"/>
              </a:rPr>
              <a:t> </a:t>
            </a:r>
            <a:r>
              <a:rPr lang="en-GB" sz="2100">
                <a:solidFill>
                  <a:srgbClr val="000000"/>
                </a:solidFill>
                <a:latin typeface="Consolas" pitchFamily="49" charset="0"/>
                <a:cs typeface="Consolas" pitchFamily="49" charset="0"/>
              </a:rPr>
              <a:t>r = o1</a:t>
            </a:r>
            <a:r>
              <a:rPr lang="en-GB" sz="2100">
                <a:solidFill>
                  <a:srgbClr val="0000FF"/>
                </a:solidFill>
                <a:latin typeface="Consolas" pitchFamily="49" charset="0"/>
                <a:cs typeface="Consolas" pitchFamily="49" charset="0"/>
              </a:rPr>
              <a:t> as </a:t>
            </a:r>
            <a:r>
              <a:rPr lang="en-GB" sz="2100">
                <a:solidFill>
                  <a:srgbClr val="000000"/>
                </a:solidFill>
                <a:latin typeface="Consolas" pitchFamily="49" charset="0"/>
                <a:cs typeface="Consolas" pitchFamily="49" charset="0"/>
              </a:rPr>
              <a:t>Rectangle;</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		return </a:t>
            </a: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endParaRPr lang="en-GB" sz="2100">
              <a:solidFill>
                <a:srgbClr val="008000"/>
              </a:solidFill>
              <a:latin typeface="Consolas" pitchFamily="49" charset="0"/>
              <a:cs typeface="Consolas" pitchFamily="49" charset="0"/>
            </a:endParaRPr>
          </a:p>
        </p:txBody>
      </p:sp>
      <p:sp>
        <p:nvSpPr>
          <p:cNvPr id="820230" name="Rectangle 6"/>
          <p:cNvSpPr>
            <a:spLocks noChangeArrowheads="1"/>
          </p:cNvSpPr>
          <p:nvPr/>
        </p:nvSpPr>
        <p:spPr bwMode="auto">
          <a:xfrm>
            <a:off x="538193" y="3104557"/>
            <a:ext cx="5618202"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 interface</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IComparable</a:t>
            </a: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err="1">
                <a:solidFill>
                  <a:srgbClr val="0000FF"/>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CompareTo</a:t>
            </a:r>
            <a:r>
              <a:rPr lang="en-GB" sz="2100" dirty="0">
                <a:solidFill>
                  <a:srgbClr val="000000"/>
                </a:solidFill>
                <a:latin typeface="Consolas" pitchFamily="49" charset="0"/>
                <a:cs typeface="Consolas" pitchFamily="49" charset="0"/>
              </a:rPr>
              <a:t>(</a:t>
            </a:r>
            <a:r>
              <a:rPr lang="en-GB" sz="2100" dirty="0">
                <a:solidFill>
                  <a:srgbClr val="0000FF"/>
                </a:solidFill>
                <a:latin typeface="Consolas" pitchFamily="49" charset="0"/>
                <a:cs typeface="Consolas" pitchFamily="49" charset="0"/>
              </a:rPr>
              <a:t>object</a:t>
            </a:r>
            <a:r>
              <a:rPr lang="en-GB" sz="2100" dirty="0">
                <a:solidFill>
                  <a:srgbClr val="000000"/>
                </a:solidFill>
                <a:latin typeface="Consolas" pitchFamily="49" charset="0"/>
                <a:cs typeface="Consolas" pitchFamily="49" charset="0"/>
              </a:rPr>
              <a:t> o1);</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a:t>
            </a:r>
            <a:endParaRPr lang="en-GB" sz="2100" dirty="0">
              <a:solidFill>
                <a:srgbClr val="000046"/>
              </a:solidFill>
              <a:latin typeface="Consolas" pitchFamily="49" charset="0"/>
              <a:cs typeface="Consolas" pitchFamily="49" charset="0"/>
            </a:endParaRPr>
          </a:p>
        </p:txBody>
      </p:sp>
    </p:spTree>
    <p:extLst>
      <p:ext uri="{BB962C8B-B14F-4D97-AF65-F5344CB8AC3E}">
        <p14:creationId xmlns:p14="http://schemas.microsoft.com/office/powerpoint/2010/main" val="397721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normAutofit/>
          </a:bodyPr>
          <a:lstStyle/>
          <a:p>
            <a:r>
              <a:rPr lang="en-GB"/>
              <a:t>The Multiple Interface Problem</a:t>
            </a:r>
          </a:p>
        </p:txBody>
      </p:sp>
      <p:sp>
        <p:nvSpPr>
          <p:cNvPr id="3" name="Slide Number Placeholder 2"/>
          <p:cNvSpPr>
            <a:spLocks noGrp="1"/>
          </p:cNvSpPr>
          <p:nvPr>
            <p:ph type="sldNum" sz="quarter" idx="12"/>
          </p:nvPr>
        </p:nvSpPr>
        <p:spPr/>
        <p:txBody>
          <a:bodyPr/>
          <a:lstStyle/>
          <a:p>
            <a:fld id="{BAEF35E1-E8B4-4707-9B15-F4E1B030959E}" type="slidenum">
              <a:rPr lang="en-US" smtClean="0"/>
              <a:t>154</a:t>
            </a:fld>
            <a:endParaRPr lang="en-US"/>
          </a:p>
        </p:txBody>
      </p:sp>
      <p:sp>
        <p:nvSpPr>
          <p:cNvPr id="826371" name="Rectangle 3"/>
          <p:cNvSpPr>
            <a:spLocks noGrp="1" noChangeArrowheads="1"/>
          </p:cNvSpPr>
          <p:nvPr>
            <p:ph sz="quarter" idx="1"/>
          </p:nvPr>
        </p:nvSpPr>
        <p:spPr>
          <a:xfrm>
            <a:off x="420053" y="1400175"/>
            <a:ext cx="11761470" cy="2900363"/>
          </a:xfrm>
        </p:spPr>
        <p:txBody>
          <a:bodyPr>
            <a:normAutofit/>
          </a:bodyPr>
          <a:lstStyle/>
          <a:p>
            <a:r>
              <a:rPr lang="en-GB" dirty="0"/>
              <a:t>The problem arises because two interfaces have different semantics for the same method</a:t>
            </a:r>
          </a:p>
          <a:p>
            <a:pPr lvl="1"/>
            <a:r>
              <a:rPr lang="en-GB" dirty="0"/>
              <a:t>If the class provides one implementation, that's the one you get</a:t>
            </a:r>
          </a:p>
          <a:p>
            <a:pPr lvl="1"/>
            <a:r>
              <a:rPr lang="en-GB" dirty="0"/>
              <a:t>Whether it makes sense or not!</a:t>
            </a:r>
          </a:p>
        </p:txBody>
      </p:sp>
      <p:sp>
        <p:nvSpPr>
          <p:cNvPr id="826384" name="Rectangle 16"/>
          <p:cNvSpPr>
            <a:spLocks noChangeArrowheads="1"/>
          </p:cNvSpPr>
          <p:nvPr/>
        </p:nvSpPr>
        <p:spPr bwMode="auto">
          <a:xfrm>
            <a:off x="6467059" y="4454726"/>
            <a:ext cx="5618202"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interface</a:t>
            </a:r>
            <a:r>
              <a:rPr lang="en-GB" sz="2100">
                <a:solidFill>
                  <a:srgbClr val="000000"/>
                </a:solidFill>
                <a:latin typeface="Consolas" pitchFamily="49" charset="0"/>
                <a:cs typeface="Consolas" pitchFamily="49" charset="0"/>
              </a:rPr>
              <a:t> IRenderable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void</a:t>
            </a:r>
            <a:r>
              <a:rPr lang="en-GB" sz="2100">
                <a:solidFill>
                  <a:srgbClr val="000000"/>
                </a:solidFill>
                <a:latin typeface="Consolas" pitchFamily="49" charset="0"/>
                <a:cs typeface="Consolas" pitchFamily="49" charset="0"/>
              </a:rPr>
              <a:t> 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
        <p:nvSpPr>
          <p:cNvPr id="826385" name="Rectangle 17"/>
          <p:cNvSpPr>
            <a:spLocks noChangeArrowheads="1"/>
          </p:cNvSpPr>
          <p:nvPr/>
        </p:nvSpPr>
        <p:spPr bwMode="auto">
          <a:xfrm>
            <a:off x="525066" y="4479729"/>
            <a:ext cx="5618202"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 interface</a:t>
            </a:r>
            <a:r>
              <a:rPr lang="en-GB" sz="2100">
                <a:solidFill>
                  <a:srgbClr val="000000"/>
                </a:solidFill>
                <a:latin typeface="Consolas" pitchFamily="49" charset="0"/>
                <a:cs typeface="Consolas" pitchFamily="49" charset="0"/>
              </a:rPr>
              <a:t> ICowboy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void</a:t>
            </a:r>
            <a:r>
              <a:rPr lang="en-GB" sz="2100">
                <a:solidFill>
                  <a:srgbClr val="000000"/>
                </a:solidFill>
                <a:latin typeface="Consolas" pitchFamily="49" charset="0"/>
                <a:cs typeface="Consolas" pitchFamily="49" charset="0"/>
              </a:rPr>
              <a:t> 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endParaRPr lang="en-GB" sz="2100">
              <a:solidFill>
                <a:srgbClr val="000046"/>
              </a:solidFill>
              <a:latin typeface="Consolas" pitchFamily="49" charset="0"/>
              <a:cs typeface="Consolas" pitchFamily="49" charset="0"/>
            </a:endParaRPr>
          </a:p>
        </p:txBody>
      </p:sp>
      <p:sp>
        <p:nvSpPr>
          <p:cNvPr id="826386" name="Rectangle 18"/>
          <p:cNvSpPr>
            <a:spLocks noChangeArrowheads="1"/>
          </p:cNvSpPr>
          <p:nvPr/>
        </p:nvSpPr>
        <p:spPr bwMode="auto">
          <a:xfrm>
            <a:off x="1813666" y="5804894"/>
            <a:ext cx="8530128"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public</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class</a:t>
            </a:r>
            <a:r>
              <a:rPr lang="en-GB" sz="2100">
                <a:solidFill>
                  <a:srgbClr val="000000"/>
                </a:solidFill>
                <a:latin typeface="Consolas" pitchFamily="49" charset="0"/>
                <a:cs typeface="Consolas" pitchFamily="49" charset="0"/>
              </a:rPr>
              <a:t> CowboyShape : ICowboy, IRenderable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Consolas" pitchFamily="49" charset="0"/>
                <a:cs typeface="Consolas" pitchFamily="49" charset="0"/>
              </a:rPr>
              <a:t>  public void </a:t>
            </a:r>
            <a:r>
              <a:rPr lang="en-GB" sz="2100">
                <a:solidFill>
                  <a:srgbClr val="000000"/>
                </a:solidFill>
                <a:latin typeface="Consolas" pitchFamily="49" charset="0"/>
                <a:cs typeface="Consolas" pitchFamily="49" charset="0"/>
              </a:rPr>
              <a:t>Draw()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	</a:t>
            </a:r>
            <a:endParaRPr lang="en-GB" sz="2100">
              <a:solidFill>
                <a:srgbClr val="008000"/>
              </a:solidFill>
              <a:latin typeface="Consolas" pitchFamily="49" charset="0"/>
              <a:cs typeface="Consolas" pitchFamily="49" charset="0"/>
            </a:endParaRPr>
          </a:p>
        </p:txBody>
      </p:sp>
      <p:sp>
        <p:nvSpPr>
          <p:cNvPr id="826404" name="Rectangle 36"/>
          <p:cNvSpPr>
            <a:spLocks noChangeArrowheads="1"/>
          </p:cNvSpPr>
          <p:nvPr/>
        </p:nvSpPr>
        <p:spPr bwMode="auto">
          <a:xfrm>
            <a:off x="7221841" y="7005044"/>
            <a:ext cx="2089324"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latin typeface="Consolas" pitchFamily="49" charset="0"/>
                <a:cs typeface="Consolas" pitchFamily="49" charset="0"/>
              </a:rPr>
              <a:t>ic.Draw();</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latin typeface="Consolas" pitchFamily="49" charset="0"/>
                <a:cs typeface="Consolas" pitchFamily="49" charset="0"/>
              </a:rPr>
              <a:t>ir.Draw();</a:t>
            </a:r>
            <a:br>
              <a:rPr lang="en-GB" sz="2100">
                <a:latin typeface="Consolas" pitchFamily="49" charset="0"/>
                <a:cs typeface="Consolas" pitchFamily="49" charset="0"/>
              </a:rPr>
            </a:br>
            <a:r>
              <a:rPr lang="en-GB" sz="2100">
                <a:latin typeface="Consolas" pitchFamily="49" charset="0"/>
                <a:cs typeface="Consolas" pitchFamily="49" charset="0"/>
              </a:rPr>
              <a:t>cs.Draw();</a:t>
            </a:r>
          </a:p>
        </p:txBody>
      </p:sp>
      <p:sp>
        <p:nvSpPr>
          <p:cNvPr id="826405" name="Line 37"/>
          <p:cNvSpPr>
            <a:spLocks noChangeShapeType="1"/>
          </p:cNvSpPr>
          <p:nvPr/>
        </p:nvSpPr>
        <p:spPr bwMode="auto">
          <a:xfrm flipH="1" flipV="1">
            <a:off x="5338168" y="6538317"/>
            <a:ext cx="1890236" cy="766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Tree>
    <p:extLst>
      <p:ext uri="{BB962C8B-B14F-4D97-AF65-F5344CB8AC3E}">
        <p14:creationId xmlns:p14="http://schemas.microsoft.com/office/powerpoint/2010/main" val="272772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normAutofit/>
          </a:bodyPr>
          <a:lstStyle/>
          <a:p>
            <a:r>
              <a:rPr lang="en-GB" dirty="0"/>
              <a:t>Explicit Method Implementation</a:t>
            </a:r>
          </a:p>
        </p:txBody>
      </p:sp>
      <p:sp>
        <p:nvSpPr>
          <p:cNvPr id="3" name="Slide Number Placeholder 2"/>
          <p:cNvSpPr>
            <a:spLocks noGrp="1"/>
          </p:cNvSpPr>
          <p:nvPr>
            <p:ph type="sldNum" sz="quarter" idx="12"/>
          </p:nvPr>
        </p:nvSpPr>
        <p:spPr/>
        <p:txBody>
          <a:bodyPr/>
          <a:lstStyle/>
          <a:p>
            <a:fld id="{BAEF35E1-E8B4-4707-9B15-F4E1B030959E}" type="slidenum">
              <a:rPr lang="en-US" smtClean="0"/>
              <a:t>155</a:t>
            </a:fld>
            <a:endParaRPr lang="en-US"/>
          </a:p>
        </p:txBody>
      </p:sp>
      <p:sp>
        <p:nvSpPr>
          <p:cNvPr id="828419" name="Rectangle 3"/>
          <p:cNvSpPr>
            <a:spLocks noGrp="1" noChangeArrowheads="1"/>
          </p:cNvSpPr>
          <p:nvPr>
            <p:ph sz="quarter" idx="1"/>
          </p:nvPr>
        </p:nvSpPr>
        <p:spPr>
          <a:xfrm>
            <a:off x="420053" y="1400175"/>
            <a:ext cx="11761470" cy="2600325"/>
          </a:xfrm>
        </p:spPr>
        <p:txBody>
          <a:bodyPr>
            <a:normAutofit lnSpcReduction="10000"/>
          </a:bodyPr>
          <a:lstStyle/>
          <a:p>
            <a:r>
              <a:rPr lang="en-GB" dirty="0"/>
              <a:t>A class can provide an explicit implementation</a:t>
            </a:r>
          </a:p>
          <a:p>
            <a:pPr lvl="1"/>
            <a:r>
              <a:rPr lang="en-GB" dirty="0"/>
              <a:t>Defined with the interface name, but without an access modifier</a:t>
            </a:r>
          </a:p>
          <a:p>
            <a:pPr lvl="1"/>
            <a:r>
              <a:rPr lang="en-GB" dirty="0"/>
              <a:t>It is implicitly </a:t>
            </a:r>
            <a:r>
              <a:rPr lang="en-GB" dirty="0">
                <a:solidFill>
                  <a:srgbClr val="FB0000"/>
                </a:solidFill>
                <a:latin typeface="Consolas" pitchFamily="49" charset="0"/>
                <a:cs typeface="Consolas" pitchFamily="49" charset="0"/>
              </a:rPr>
              <a:t>public</a:t>
            </a:r>
            <a:r>
              <a:rPr lang="en-GB" dirty="0"/>
              <a:t> through an interface reference</a:t>
            </a:r>
          </a:p>
          <a:p>
            <a:pPr lvl="1"/>
            <a:r>
              <a:rPr lang="en-GB" dirty="0"/>
              <a:t>And implicitly </a:t>
            </a:r>
            <a:r>
              <a:rPr lang="en-GB" dirty="0">
                <a:solidFill>
                  <a:srgbClr val="FB0000"/>
                </a:solidFill>
                <a:latin typeface="Consolas" pitchFamily="49" charset="0"/>
                <a:cs typeface="Consolas" pitchFamily="49" charset="0"/>
              </a:rPr>
              <a:t>private</a:t>
            </a:r>
            <a:r>
              <a:rPr lang="en-GB" dirty="0"/>
              <a:t> through a class reference</a:t>
            </a:r>
          </a:p>
        </p:txBody>
      </p:sp>
      <p:sp>
        <p:nvSpPr>
          <p:cNvPr id="828420" name="Rectangle 4"/>
          <p:cNvSpPr>
            <a:spLocks noChangeArrowheads="1"/>
          </p:cNvSpPr>
          <p:nvPr/>
        </p:nvSpPr>
        <p:spPr bwMode="auto">
          <a:xfrm>
            <a:off x="527254" y="4038005"/>
            <a:ext cx="8530128" cy="334208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FF"/>
                </a:solidFill>
                <a:latin typeface="Lucida Console" pitchFamily="49" charset="0"/>
              </a:rPr>
              <a:t>public</a:t>
            </a:r>
            <a:r>
              <a:rPr lang="en-GB" sz="2100">
                <a:solidFill>
                  <a:srgbClr val="000000"/>
                </a:solidFill>
                <a:latin typeface="Lucida Console" pitchFamily="49" charset="0"/>
              </a:rPr>
              <a:t> </a:t>
            </a:r>
            <a:r>
              <a:rPr lang="en-GB" sz="2100">
                <a:solidFill>
                  <a:srgbClr val="0000FF"/>
                </a:solidFill>
                <a:latin typeface="Lucida Console" pitchFamily="49" charset="0"/>
              </a:rPr>
              <a:t>class</a:t>
            </a:r>
            <a:r>
              <a:rPr lang="en-GB" sz="2100">
                <a:solidFill>
                  <a:srgbClr val="000000"/>
                </a:solidFill>
                <a:latin typeface="Lucida Console" pitchFamily="49" charset="0"/>
              </a:rPr>
              <a:t> CowboyShape : ICowboy, IRenderable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r>
              <a:rPr lang="en-GB" sz="2100">
                <a:solidFill>
                  <a:srgbClr val="0000FF"/>
                </a:solidFill>
                <a:latin typeface="Lucida Console" pitchFamily="49" charset="0"/>
              </a:rPr>
              <a:t>void</a:t>
            </a:r>
            <a:r>
              <a:rPr lang="en-GB" sz="2100" b="1">
                <a:solidFill>
                  <a:srgbClr val="FF0000"/>
                </a:solidFill>
                <a:latin typeface="Lucida Console" pitchFamily="49" charset="0"/>
              </a:rPr>
              <a:t> </a:t>
            </a:r>
            <a:r>
              <a:rPr lang="en-GB" sz="2100">
                <a:solidFill>
                  <a:srgbClr val="FF0000"/>
                </a:solidFill>
                <a:latin typeface="Lucida Console" pitchFamily="49" charset="0"/>
              </a:rPr>
              <a:t>ICowboy.Draw()</a:t>
            </a:r>
            <a:r>
              <a:rPr lang="en-GB" sz="2100">
                <a:solidFill>
                  <a:srgbClr val="000000"/>
                </a:solidFill>
                <a:latin typeface="Lucida Console" pitchFamily="49" charset="0"/>
              </a:rPr>
              <a:t>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Lucida Console"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r>
              <a:rPr lang="en-GB" sz="2100">
                <a:solidFill>
                  <a:srgbClr val="0000FF"/>
                </a:solidFill>
                <a:latin typeface="Lucida Console" pitchFamily="49" charset="0"/>
              </a:rPr>
              <a:t>void</a:t>
            </a:r>
            <a:r>
              <a:rPr lang="en-GB" sz="2100" b="1">
                <a:solidFill>
                  <a:srgbClr val="FF0000"/>
                </a:solidFill>
                <a:latin typeface="Lucida Console" pitchFamily="49" charset="0"/>
              </a:rPr>
              <a:t> </a:t>
            </a:r>
            <a:r>
              <a:rPr lang="en-GB" sz="2100">
                <a:solidFill>
                  <a:srgbClr val="FF0000"/>
                </a:solidFill>
                <a:latin typeface="Lucida Console" pitchFamily="49" charset="0"/>
              </a:rPr>
              <a:t>IRenderable.Draw()</a:t>
            </a: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	</a:t>
            </a:r>
            <a:endParaRPr lang="en-GB" sz="2100">
              <a:solidFill>
                <a:srgbClr val="008000"/>
              </a:solidFill>
              <a:latin typeface="Lucida Console" pitchFamily="49" charset="0"/>
            </a:endParaRPr>
          </a:p>
        </p:txBody>
      </p:sp>
      <p:sp>
        <p:nvSpPr>
          <p:cNvPr id="828421" name="Rectangle 5"/>
          <p:cNvSpPr>
            <a:spLocks noChangeArrowheads="1"/>
          </p:cNvSpPr>
          <p:nvPr/>
        </p:nvSpPr>
        <p:spPr bwMode="auto">
          <a:xfrm>
            <a:off x="5712278" y="5250658"/>
            <a:ext cx="6685835" cy="302121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CowboyShape cs = </a:t>
            </a:r>
            <a:r>
              <a:rPr lang="en-GB" sz="2100">
                <a:solidFill>
                  <a:srgbClr val="0000FF"/>
                </a:solidFill>
                <a:latin typeface="Consolas" pitchFamily="49" charset="0"/>
                <a:cs typeface="Consolas" pitchFamily="49" charset="0"/>
              </a:rPr>
              <a:t>new</a:t>
            </a:r>
            <a:r>
              <a:rPr lang="en-GB" sz="2100">
                <a:solidFill>
                  <a:srgbClr val="000000"/>
                </a:solidFill>
                <a:latin typeface="Consolas" pitchFamily="49" charset="0"/>
                <a:cs typeface="Consolas" pitchFamily="49" charset="0"/>
              </a:rPr>
              <a:t> CowboyShape();</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cs.Draw(); </a:t>
            </a:r>
            <a:endParaRPr lang="en-GB" sz="2100">
              <a:solidFill>
                <a:srgbClr val="008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ICowboy ic = cs;</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ic.Draw(); </a:t>
            </a:r>
            <a:endParaRPr lang="en-GB" sz="2100">
              <a:solidFill>
                <a:srgbClr val="008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endParaRPr lang="en-GB" sz="210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IRenderable ir = cs;</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Consolas" pitchFamily="49" charset="0"/>
                <a:cs typeface="Consolas" pitchFamily="49" charset="0"/>
              </a:rPr>
              <a:t>ir.Draw(); 	</a:t>
            </a:r>
            <a:endParaRPr lang="en-GB" sz="2100">
              <a:solidFill>
                <a:srgbClr val="008000"/>
              </a:solidFill>
              <a:latin typeface="Consolas" pitchFamily="49" charset="0"/>
              <a:cs typeface="Consolas" pitchFamily="49" charset="0"/>
            </a:endParaRPr>
          </a:p>
        </p:txBody>
      </p:sp>
      <p:sp>
        <p:nvSpPr>
          <p:cNvPr id="828422" name="Text Box 6"/>
          <p:cNvSpPr txBox="1">
            <a:spLocks noChangeArrowheads="1"/>
          </p:cNvSpPr>
          <p:nvPr/>
        </p:nvSpPr>
        <p:spPr bwMode="auto">
          <a:xfrm>
            <a:off x="10039694" y="5913239"/>
            <a:ext cx="1883573" cy="484748"/>
          </a:xfrm>
          <a:prstGeom prst="rect">
            <a:avLst/>
          </a:prstGeom>
          <a:solidFill>
            <a:srgbClr val="FF0000"/>
          </a:solidFill>
          <a:ln w="9525">
            <a:solidFill>
              <a:schemeClr val="tx1"/>
            </a:solidFill>
            <a:miter lim="800000"/>
            <a:headEnd/>
            <a:tailEnd/>
          </a:ln>
          <a:effectLst/>
        </p:spPr>
        <p:txBody>
          <a:bodyPr wrap="none" lIns="117830" tIns="58915" rIns="117830" bIns="58915">
            <a:spAutoFit/>
          </a:bodyPr>
          <a:lstStyle/>
          <a:p>
            <a:r>
              <a:rPr lang="en-GB"/>
              <a:t>Compiler error</a:t>
            </a:r>
          </a:p>
        </p:txBody>
      </p:sp>
      <p:sp>
        <p:nvSpPr>
          <p:cNvPr id="828423" name="Text Box 7"/>
          <p:cNvSpPr txBox="1">
            <a:spLocks noChangeArrowheads="1"/>
          </p:cNvSpPr>
          <p:nvPr/>
        </p:nvSpPr>
        <p:spPr bwMode="auto">
          <a:xfrm>
            <a:off x="9009253" y="6886278"/>
            <a:ext cx="2415289" cy="442146"/>
          </a:xfrm>
          <a:prstGeom prst="rect">
            <a:avLst/>
          </a:prstGeom>
          <a:solidFill>
            <a:schemeClr val="accent3">
              <a:lumMod val="75000"/>
            </a:schemeClr>
          </a:solidFill>
          <a:ln w="9525">
            <a:solidFill>
              <a:schemeClr val="tx1"/>
            </a:solidFill>
            <a:miter lim="800000"/>
            <a:headEnd/>
            <a:tailEnd/>
          </a:ln>
          <a:effectLst/>
        </p:spPr>
        <p:txBody>
          <a:bodyPr wrap="none" lIns="117830" tIns="58915" rIns="117830" bIns="58915">
            <a:spAutoFit/>
          </a:bodyPr>
          <a:lstStyle/>
          <a:p>
            <a:r>
              <a:rPr lang="en-GB" sz="2100"/>
              <a:t>Calls ICowboy.Draw()</a:t>
            </a:r>
          </a:p>
        </p:txBody>
      </p:sp>
      <p:sp>
        <p:nvSpPr>
          <p:cNvPr id="828424" name="Text Box 8"/>
          <p:cNvSpPr txBox="1">
            <a:spLocks noChangeArrowheads="1"/>
          </p:cNvSpPr>
          <p:nvPr/>
        </p:nvSpPr>
        <p:spPr bwMode="auto">
          <a:xfrm>
            <a:off x="8512628" y="7900988"/>
            <a:ext cx="2734094" cy="442146"/>
          </a:xfrm>
          <a:prstGeom prst="rect">
            <a:avLst/>
          </a:prstGeom>
          <a:solidFill>
            <a:schemeClr val="accent3">
              <a:lumMod val="75000"/>
            </a:schemeClr>
          </a:solidFill>
          <a:ln w="9525">
            <a:solidFill>
              <a:schemeClr val="tx1"/>
            </a:solidFill>
            <a:miter lim="800000"/>
            <a:headEnd/>
            <a:tailEnd/>
          </a:ln>
          <a:effectLst/>
        </p:spPr>
        <p:txBody>
          <a:bodyPr wrap="none" lIns="117830" tIns="58915" rIns="117830" bIns="58915">
            <a:spAutoFit/>
          </a:bodyPr>
          <a:lstStyle/>
          <a:p>
            <a:r>
              <a:rPr lang="en-GB" sz="2100"/>
              <a:t>Calls IRenderable.Draw()</a:t>
            </a:r>
          </a:p>
        </p:txBody>
      </p:sp>
      <p:sp>
        <p:nvSpPr>
          <p:cNvPr id="828425" name="Rectangle 9"/>
          <p:cNvSpPr>
            <a:spLocks noChangeArrowheads="1"/>
          </p:cNvSpPr>
          <p:nvPr/>
        </p:nvSpPr>
        <p:spPr bwMode="auto">
          <a:xfrm>
            <a:off x="7346543" y="5609034"/>
            <a:ext cx="812564" cy="10697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03" tIns="57278" rIns="116603" bIns="57278">
            <a:spAutoFit/>
          </a:bodyPr>
          <a:lstStyle/>
          <a:p>
            <a:pPr defTabSz="953274">
              <a:spcBef>
                <a:spcPct val="0"/>
              </a:spcBef>
              <a:buClr>
                <a:srgbClr val="FF0000"/>
              </a:buClr>
              <a:buFont typeface="Wingdings" pitchFamily="2" charset="2"/>
              <a:buChar char="û"/>
            </a:pPr>
            <a:r>
              <a:rPr lang="en-GB" sz="6200" b="1"/>
              <a:t> </a:t>
            </a:r>
          </a:p>
        </p:txBody>
      </p:sp>
    </p:spTree>
    <p:extLst>
      <p:ext uri="{BB962C8B-B14F-4D97-AF65-F5344CB8AC3E}">
        <p14:creationId xmlns:p14="http://schemas.microsoft.com/office/powerpoint/2010/main" val="419983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GB"/>
              <a:t>Other interface issues</a:t>
            </a:r>
          </a:p>
        </p:txBody>
      </p:sp>
      <p:sp>
        <p:nvSpPr>
          <p:cNvPr id="3" name="Slide Number Placeholder 2"/>
          <p:cNvSpPr>
            <a:spLocks noGrp="1"/>
          </p:cNvSpPr>
          <p:nvPr>
            <p:ph type="sldNum" sz="quarter" idx="12"/>
          </p:nvPr>
        </p:nvSpPr>
        <p:spPr/>
        <p:txBody>
          <a:bodyPr/>
          <a:lstStyle/>
          <a:p>
            <a:fld id="{BAEF35E1-E8B4-4707-9B15-F4E1B030959E}" type="slidenum">
              <a:rPr lang="en-US" smtClean="0"/>
              <a:t>156</a:t>
            </a:fld>
            <a:endParaRPr lang="en-US"/>
          </a:p>
        </p:txBody>
      </p:sp>
      <p:sp>
        <p:nvSpPr>
          <p:cNvPr id="832515" name="Rectangle 3"/>
          <p:cNvSpPr>
            <a:spLocks noGrp="1" noChangeArrowheads="1"/>
          </p:cNvSpPr>
          <p:nvPr>
            <p:ph sz="quarter" idx="1"/>
          </p:nvPr>
        </p:nvSpPr>
        <p:spPr>
          <a:xfrm>
            <a:off x="644334" y="1737750"/>
            <a:ext cx="11312907" cy="5763188"/>
          </a:xfrm>
        </p:spPr>
        <p:txBody>
          <a:bodyPr>
            <a:normAutofit fontScale="85000" lnSpcReduction="20000"/>
          </a:bodyPr>
          <a:lstStyle/>
          <a:p>
            <a:pPr>
              <a:lnSpc>
                <a:spcPct val="110000"/>
              </a:lnSpc>
            </a:pPr>
            <a:r>
              <a:rPr lang="en-GB" dirty="0"/>
              <a:t>Can an interface inherit from an interface?</a:t>
            </a:r>
          </a:p>
          <a:p>
            <a:pPr lvl="1">
              <a:lnSpc>
                <a:spcPct val="100000"/>
              </a:lnSpc>
            </a:pPr>
            <a:r>
              <a:rPr lang="en-GB" dirty="0"/>
              <a:t>Yes and from more than one!</a:t>
            </a:r>
          </a:p>
          <a:p>
            <a:pPr>
              <a:lnSpc>
                <a:spcPct val="110000"/>
              </a:lnSpc>
            </a:pPr>
            <a:endParaRPr lang="en-GB" dirty="0"/>
          </a:p>
          <a:p>
            <a:pPr>
              <a:lnSpc>
                <a:spcPct val="110000"/>
              </a:lnSpc>
            </a:pPr>
            <a:endParaRPr lang="en-GB" dirty="0"/>
          </a:p>
          <a:p>
            <a:pPr>
              <a:lnSpc>
                <a:spcPct val="110000"/>
              </a:lnSpc>
            </a:pPr>
            <a:endParaRPr lang="en-GB" dirty="0"/>
          </a:p>
          <a:p>
            <a:pPr>
              <a:lnSpc>
                <a:spcPct val="110000"/>
              </a:lnSpc>
            </a:pPr>
            <a:endParaRPr lang="en-GB" dirty="0"/>
          </a:p>
          <a:p>
            <a:pPr>
              <a:lnSpc>
                <a:spcPct val="110000"/>
              </a:lnSpc>
            </a:pPr>
            <a:endParaRPr lang="en-GB" dirty="0"/>
          </a:p>
          <a:p>
            <a:pPr>
              <a:lnSpc>
                <a:spcPct val="110000"/>
              </a:lnSpc>
            </a:pPr>
            <a:endParaRPr lang="en-GB" dirty="0"/>
          </a:p>
          <a:p>
            <a:pPr>
              <a:lnSpc>
                <a:spcPct val="110000"/>
              </a:lnSpc>
            </a:pPr>
            <a:endParaRPr lang="en-GB" dirty="0"/>
          </a:p>
          <a:p>
            <a:pPr>
              <a:lnSpc>
                <a:spcPct val="110000"/>
              </a:lnSpc>
            </a:pPr>
            <a:r>
              <a:rPr lang="en-GB" dirty="0"/>
              <a:t>Can a </a:t>
            </a:r>
            <a:r>
              <a:rPr lang="en-GB" dirty="0" err="1"/>
              <a:t>struct</a:t>
            </a:r>
            <a:r>
              <a:rPr lang="en-GB" dirty="0"/>
              <a:t> implement an interface(s)</a:t>
            </a:r>
          </a:p>
          <a:p>
            <a:pPr lvl="1">
              <a:lnSpc>
                <a:spcPct val="100000"/>
              </a:lnSpc>
            </a:pPr>
            <a:r>
              <a:rPr lang="en-GB" dirty="0"/>
              <a:t>Yes, but an interface reference is always a ref type</a:t>
            </a:r>
          </a:p>
          <a:p>
            <a:pPr lvl="1">
              <a:lnSpc>
                <a:spcPct val="100000"/>
              </a:lnSpc>
            </a:pPr>
            <a:r>
              <a:rPr lang="en-GB" dirty="0"/>
              <a:t>Even though the </a:t>
            </a:r>
            <a:r>
              <a:rPr lang="en-GB" dirty="0" err="1"/>
              <a:t>struct</a:t>
            </a:r>
            <a:r>
              <a:rPr lang="en-GB" dirty="0"/>
              <a:t> implementing it is a value type</a:t>
            </a:r>
          </a:p>
        </p:txBody>
      </p:sp>
      <p:sp>
        <p:nvSpPr>
          <p:cNvPr id="832516" name="Rectangle 4"/>
          <p:cNvSpPr>
            <a:spLocks noChangeArrowheads="1"/>
          </p:cNvSpPr>
          <p:nvPr/>
        </p:nvSpPr>
        <p:spPr bwMode="auto">
          <a:xfrm>
            <a:off x="1260157" y="2694087"/>
            <a:ext cx="5900425" cy="14168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a:t>
            </a: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interface </a:t>
            </a:r>
            <a:r>
              <a:rPr lang="en-GB" sz="2100" dirty="0" err="1">
                <a:solidFill>
                  <a:srgbClr val="000000"/>
                </a:solidFill>
                <a:latin typeface="Consolas" pitchFamily="49" charset="0"/>
                <a:cs typeface="Consolas" pitchFamily="49" charset="0"/>
              </a:rPr>
              <a:t>ISteerable</a:t>
            </a: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void</a:t>
            </a:r>
            <a:r>
              <a:rPr lang="en-GB" sz="2100" b="1" dirty="0">
                <a:solidFill>
                  <a:srgbClr val="FF0000"/>
                </a:solidFill>
                <a:latin typeface="Consolas" pitchFamily="49" charset="0"/>
                <a:cs typeface="Consolas" pitchFamily="49" charset="0"/>
              </a:rPr>
              <a:t> </a:t>
            </a:r>
            <a:r>
              <a:rPr lang="en-GB" sz="2100" dirty="0" err="1">
                <a:latin typeface="Consolas" pitchFamily="49" charset="0"/>
                <a:cs typeface="Consolas" pitchFamily="49" charset="0"/>
              </a:rPr>
              <a:t>TurnLeft</a:t>
            </a:r>
            <a:r>
              <a:rPr lang="en-GB" sz="2100" dirty="0">
                <a:latin typeface="Consolas" pitchFamily="49" charset="0"/>
                <a:cs typeface="Consolas" pitchFamily="49" charset="0"/>
              </a:rPr>
              <a:t>();</a:t>
            </a:r>
            <a:endParaRPr lang="en-GB" sz="2100" dirty="0">
              <a:solidFill>
                <a:srgbClr val="000000"/>
              </a:solidFill>
              <a:latin typeface="Consolas" pitchFamily="49" charset="0"/>
              <a:cs typeface="Consolas" pitchFamily="49" charset="0"/>
            </a:endParaRP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  void</a:t>
            </a:r>
            <a:r>
              <a:rPr lang="en-GB" sz="2100" b="1" dirty="0">
                <a:solidFill>
                  <a:srgbClr val="FF0000"/>
                </a:solidFill>
                <a:latin typeface="Consolas" pitchFamily="49" charset="0"/>
                <a:cs typeface="Consolas" pitchFamily="49" charset="0"/>
              </a:rPr>
              <a:t> </a:t>
            </a:r>
            <a:r>
              <a:rPr lang="en-GB" sz="2100" dirty="0" err="1">
                <a:latin typeface="Consolas" pitchFamily="49" charset="0"/>
                <a:cs typeface="Consolas" pitchFamily="49" charset="0"/>
              </a:rPr>
              <a:t>TurnRight</a:t>
            </a:r>
            <a:r>
              <a:rPr lang="en-GB" sz="2100" dirty="0">
                <a:latin typeface="Consolas" pitchFamily="49" charset="0"/>
                <a:cs typeface="Consolas" pitchFamily="49" charset="0"/>
              </a:rPr>
              <a:t>()</a:t>
            </a:r>
            <a:r>
              <a:rPr lang="en-GB" sz="2100" dirty="0">
                <a:solidFill>
                  <a:srgbClr val="000000"/>
                </a:solidFill>
                <a:latin typeface="Consolas" pitchFamily="49" charset="0"/>
                <a:cs typeface="Consolas" pitchFamily="49" charset="0"/>
              </a:rPr>
              <a:t>;</a:t>
            </a:r>
            <a:br>
              <a:rPr lang="en-GB" sz="2100" dirty="0">
                <a:solidFill>
                  <a:srgbClr val="000000"/>
                </a:solidFill>
                <a:latin typeface="Consolas" pitchFamily="49" charset="0"/>
                <a:cs typeface="Consolas" pitchFamily="49" charset="0"/>
              </a:rPr>
            </a:br>
            <a:r>
              <a:rPr lang="en-GB" sz="2100" dirty="0">
                <a:solidFill>
                  <a:srgbClr val="000000"/>
                </a:solidFill>
                <a:latin typeface="Consolas" pitchFamily="49" charset="0"/>
                <a:cs typeface="Consolas" pitchFamily="49" charset="0"/>
              </a:rPr>
              <a:t>}</a:t>
            </a:r>
          </a:p>
        </p:txBody>
      </p:sp>
      <p:sp>
        <p:nvSpPr>
          <p:cNvPr id="832517" name="Rectangle 5"/>
          <p:cNvSpPr>
            <a:spLocks noChangeArrowheads="1"/>
          </p:cNvSpPr>
          <p:nvPr/>
        </p:nvSpPr>
        <p:spPr bwMode="auto">
          <a:xfrm>
            <a:off x="1273284" y="4373465"/>
            <a:ext cx="5878547"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FF"/>
                </a:solidFill>
                <a:latin typeface="Consolas" pitchFamily="49" charset="0"/>
                <a:cs typeface="Consolas" pitchFamily="49" charset="0"/>
              </a:rPr>
              <a:t>public</a:t>
            </a: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interface </a:t>
            </a:r>
            <a:r>
              <a:rPr lang="en-GB" sz="2100" dirty="0" err="1">
                <a:solidFill>
                  <a:srgbClr val="000000"/>
                </a:solidFill>
                <a:latin typeface="Consolas" pitchFamily="49" charset="0"/>
                <a:cs typeface="Consolas" pitchFamily="49" charset="0"/>
              </a:rPr>
              <a:t>IFullySteerable</a:t>
            </a:r>
            <a:r>
              <a:rPr lang="en-GB" sz="2100" dirty="0">
                <a:solidFill>
                  <a:srgbClr val="000000"/>
                </a:solidFill>
                <a:latin typeface="Consolas" pitchFamily="49" charset="0"/>
                <a:cs typeface="Consolas" pitchFamily="49" charset="0"/>
              </a:rPr>
              <a:t> </a:t>
            </a:r>
            <a:br>
              <a:rPr lang="en-GB" sz="2100" dirty="0">
                <a:solidFill>
                  <a:srgbClr val="000000"/>
                </a:solidFill>
                <a:latin typeface="Consolas" pitchFamily="49" charset="0"/>
                <a:cs typeface="Consolas" pitchFamily="49" charset="0"/>
              </a:rPr>
            </a:br>
            <a:r>
              <a:rPr lang="en-GB" sz="2100" dirty="0">
                <a:solidFill>
                  <a:srgbClr val="000000"/>
                </a:solidFill>
                <a:latin typeface="Consolas" pitchFamily="49" charset="0"/>
                <a:cs typeface="Consolas" pitchFamily="49" charset="0"/>
              </a:rPr>
              <a:t>							: </a:t>
            </a:r>
            <a:r>
              <a:rPr lang="en-GB" sz="2100" dirty="0" err="1">
                <a:solidFill>
                  <a:srgbClr val="FF0000"/>
                </a:solidFill>
                <a:latin typeface="Consolas" pitchFamily="49" charset="0"/>
                <a:cs typeface="Consolas" pitchFamily="49" charset="0"/>
              </a:rPr>
              <a:t>ISteerable</a:t>
            </a:r>
            <a:r>
              <a:rPr lang="en-GB" sz="2100" dirty="0">
                <a:solidFill>
                  <a:srgbClr val="000000"/>
                </a:solidFill>
                <a:latin typeface="Consolas" pitchFamily="49" charset="0"/>
                <a:cs typeface="Consolas" pitchFamily="49" charset="0"/>
              </a:rPr>
              <a:t> {</a:t>
            </a:r>
          </a:p>
          <a:p>
            <a:pPr defTabSz="953274">
              <a:spcBef>
                <a:spcPct val="0"/>
              </a:spcBef>
              <a:tabLst>
                <a:tab pos="447999" algn="l"/>
                <a:tab pos="883722" algn="l"/>
                <a:tab pos="1331720" algn="l"/>
                <a:tab pos="1767444" algn="l"/>
                <a:tab pos="2215442" algn="l"/>
                <a:tab pos="2651166" algn="l"/>
                <a:tab pos="3099164" algn="l"/>
                <a:tab pos="3534888" algn="l"/>
              </a:tabLst>
            </a:pP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void</a:t>
            </a:r>
            <a:r>
              <a:rPr lang="en-GB" sz="2100" b="1" dirty="0">
                <a:solidFill>
                  <a:srgbClr val="FF0000"/>
                </a:solidFill>
                <a:latin typeface="Consolas" pitchFamily="49" charset="0"/>
                <a:cs typeface="Consolas" pitchFamily="49" charset="0"/>
              </a:rPr>
              <a:t> </a:t>
            </a:r>
            <a:r>
              <a:rPr lang="en-GB" sz="2100" dirty="0">
                <a:latin typeface="Consolas" pitchFamily="49" charset="0"/>
                <a:cs typeface="Consolas" pitchFamily="49" charset="0"/>
              </a:rPr>
              <a:t>Reverse()</a:t>
            </a:r>
            <a:r>
              <a:rPr lang="en-GB" sz="2100" dirty="0">
                <a:solidFill>
                  <a:srgbClr val="000000"/>
                </a:solidFill>
                <a:latin typeface="Consolas" pitchFamily="49" charset="0"/>
                <a:cs typeface="Consolas" pitchFamily="49" charset="0"/>
              </a:rPr>
              <a:t>;</a:t>
            </a:r>
            <a:br>
              <a:rPr lang="en-GB" sz="2100" dirty="0">
                <a:solidFill>
                  <a:srgbClr val="000000"/>
                </a:solidFill>
                <a:latin typeface="Consolas" pitchFamily="49" charset="0"/>
                <a:cs typeface="Consolas" pitchFamily="49" charset="0"/>
              </a:rPr>
            </a:b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void</a:t>
            </a:r>
            <a:r>
              <a:rPr lang="en-GB" sz="2100" b="1" dirty="0">
                <a:solidFill>
                  <a:srgbClr val="FF0000"/>
                </a:solidFill>
                <a:latin typeface="Consolas" pitchFamily="49" charset="0"/>
                <a:cs typeface="Consolas" pitchFamily="49" charset="0"/>
              </a:rPr>
              <a:t> </a:t>
            </a:r>
            <a:r>
              <a:rPr lang="en-GB" sz="2100" dirty="0" err="1">
                <a:latin typeface="Consolas" pitchFamily="49" charset="0"/>
                <a:cs typeface="Consolas" pitchFamily="49" charset="0"/>
              </a:rPr>
              <a:t>MoveForward</a:t>
            </a:r>
            <a:r>
              <a:rPr lang="en-GB" sz="2100" dirty="0">
                <a:latin typeface="Consolas" pitchFamily="49" charset="0"/>
                <a:cs typeface="Consolas" pitchFamily="49" charset="0"/>
              </a:rPr>
              <a:t>()</a:t>
            </a:r>
            <a:r>
              <a:rPr lang="en-GB" sz="2100" dirty="0">
                <a:solidFill>
                  <a:srgbClr val="000000"/>
                </a:solidFill>
                <a:latin typeface="Consolas" pitchFamily="49" charset="0"/>
                <a:cs typeface="Consolas" pitchFamily="49" charset="0"/>
              </a:rPr>
              <a:t>;</a:t>
            </a:r>
            <a:br>
              <a:rPr lang="en-GB" sz="2100" dirty="0">
                <a:solidFill>
                  <a:srgbClr val="000000"/>
                </a:solidFill>
                <a:latin typeface="Consolas" pitchFamily="49" charset="0"/>
                <a:cs typeface="Consolas" pitchFamily="49" charset="0"/>
              </a:rPr>
            </a:br>
            <a:r>
              <a:rPr lang="en-GB" sz="2100" dirty="0">
                <a:solidFill>
                  <a:srgbClr val="000000"/>
                </a:solidFill>
                <a:latin typeface="Consolas" pitchFamily="49" charset="0"/>
                <a:cs typeface="Consolas" pitchFamily="49" charset="0"/>
              </a:rPr>
              <a:t>}</a:t>
            </a:r>
          </a:p>
        </p:txBody>
      </p:sp>
      <p:sp>
        <p:nvSpPr>
          <p:cNvPr id="832518" name="Rectangle 6"/>
          <p:cNvSpPr>
            <a:spLocks noChangeArrowheads="1"/>
          </p:cNvSpPr>
          <p:nvPr/>
        </p:nvSpPr>
        <p:spPr bwMode="auto">
          <a:xfrm>
            <a:off x="10120641" y="2771182"/>
            <a:ext cx="2139642" cy="454223"/>
          </a:xfrm>
          <a:prstGeom prst="rect">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ISongWriter</a:t>
            </a:r>
          </a:p>
        </p:txBody>
      </p:sp>
      <p:sp>
        <p:nvSpPr>
          <p:cNvPr id="832519" name="Rectangle 7"/>
          <p:cNvSpPr>
            <a:spLocks noChangeArrowheads="1"/>
          </p:cNvSpPr>
          <p:nvPr/>
        </p:nvSpPr>
        <p:spPr bwMode="auto">
          <a:xfrm>
            <a:off x="8396674" y="4150521"/>
            <a:ext cx="3117578" cy="454223"/>
          </a:xfrm>
          <a:prstGeom prst="rect">
            <a:avLst/>
          </a:prstGeom>
          <a:solidFill>
            <a:schemeClr val="accent3">
              <a:lumMod val="60000"/>
              <a:lumOff val="40000"/>
            </a:schemeClr>
          </a:solidFill>
          <a:ln w="12700">
            <a:solidFill>
              <a:schemeClr val="tx1"/>
            </a:solidFill>
            <a:miter lim="800000"/>
            <a:headEnd/>
            <a:tailEnd/>
          </a:ln>
          <a:effectLst>
            <a:outerShdw dist="53882" dir="2700000" algn="ctr" rotWithShape="0">
              <a:schemeClr val="bg2"/>
            </a:outerShdw>
          </a:effectLst>
        </p:spPr>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ISingerSongWriter</a:t>
            </a:r>
          </a:p>
        </p:txBody>
      </p:sp>
      <p:sp>
        <p:nvSpPr>
          <p:cNvPr id="832520" name="Rectangle 8"/>
          <p:cNvSpPr>
            <a:spLocks noChangeArrowheads="1"/>
          </p:cNvSpPr>
          <p:nvPr/>
        </p:nvSpPr>
        <p:spPr bwMode="auto">
          <a:xfrm>
            <a:off x="7825666" y="2779516"/>
            <a:ext cx="1467996" cy="454223"/>
          </a:xfrm>
          <a:prstGeom prst="rect">
            <a:avLst/>
          </a:prstGeom>
          <a:solidFill>
            <a:srgbClr val="00B0F0"/>
          </a:solidFill>
          <a:ln w="12700">
            <a:solidFill>
              <a:schemeClr val="tx1"/>
            </a:solidFill>
            <a:miter lim="800000"/>
            <a:headEnd/>
            <a:tailEnd/>
          </a:ln>
          <a:effectLst>
            <a:outerShdw dist="53882" dir="2700000" algn="ctr" rotWithShape="0">
              <a:schemeClr val="bg2"/>
            </a:outerShdw>
          </a:effectLst>
        </p:spPr>
        <p:txBody>
          <a:bodyPr lIns="116603" tIns="57278" rIns="0" bIns="57278">
            <a:spAutoFit/>
          </a:bodyPr>
          <a:lstStyle/>
          <a:p>
            <a:pPr defTabSz="953274">
              <a:spcBef>
                <a:spcPct val="0"/>
              </a:spcBef>
              <a:tabLst>
                <a:tab pos="447999" algn="l"/>
                <a:tab pos="883722" algn="l"/>
                <a:tab pos="1331720" algn="l"/>
                <a:tab pos="1767444" algn="l"/>
                <a:tab pos="2215442" algn="l"/>
                <a:tab pos="2651166" algn="l"/>
                <a:tab pos="3099164" algn="l"/>
                <a:tab pos="3534888" algn="l"/>
              </a:tabLst>
            </a:pPr>
            <a:r>
              <a:rPr lang="en-GB" sz="2100">
                <a:solidFill>
                  <a:srgbClr val="000000"/>
                </a:solidFill>
                <a:latin typeface="Lucida Console" pitchFamily="49" charset="0"/>
              </a:rPr>
              <a:t>ISinger</a:t>
            </a:r>
          </a:p>
        </p:txBody>
      </p:sp>
      <p:sp>
        <p:nvSpPr>
          <p:cNvPr id="832521" name="Line 9"/>
          <p:cNvSpPr>
            <a:spLocks noChangeShapeType="1"/>
          </p:cNvSpPr>
          <p:nvPr/>
        </p:nvSpPr>
        <p:spPr bwMode="auto">
          <a:xfrm>
            <a:off x="8626393" y="3269161"/>
            <a:ext cx="1203275" cy="870942"/>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
        <p:nvSpPr>
          <p:cNvPr id="832522" name="Line 10"/>
          <p:cNvSpPr>
            <a:spLocks noChangeShapeType="1"/>
          </p:cNvSpPr>
          <p:nvPr/>
        </p:nvSpPr>
        <p:spPr bwMode="auto">
          <a:xfrm flipH="1">
            <a:off x="9849357" y="3248323"/>
            <a:ext cx="1209839" cy="900113"/>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
        <p:nvSpPr>
          <p:cNvPr id="832523" name="Line 11"/>
          <p:cNvSpPr>
            <a:spLocks noChangeShapeType="1"/>
          </p:cNvSpPr>
          <p:nvPr/>
        </p:nvSpPr>
        <p:spPr bwMode="auto">
          <a:xfrm>
            <a:off x="3272909" y="4117181"/>
            <a:ext cx="0" cy="233363"/>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
        <p:nvSpPr>
          <p:cNvPr id="832524" name="Text Box 12"/>
          <p:cNvSpPr txBox="1">
            <a:spLocks noChangeArrowheads="1"/>
          </p:cNvSpPr>
          <p:nvPr/>
        </p:nvSpPr>
        <p:spPr bwMode="auto">
          <a:xfrm>
            <a:off x="8086011" y="2300288"/>
            <a:ext cx="925650" cy="44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r>
              <a:rPr lang="en-GB" sz="2100" b="1" dirty="0"/>
              <a:t>Sing()</a:t>
            </a:r>
          </a:p>
        </p:txBody>
      </p:sp>
      <p:sp>
        <p:nvSpPr>
          <p:cNvPr id="832525" name="Text Box 13"/>
          <p:cNvSpPr txBox="1">
            <a:spLocks noChangeArrowheads="1"/>
          </p:cNvSpPr>
          <p:nvPr/>
        </p:nvSpPr>
        <p:spPr bwMode="auto">
          <a:xfrm>
            <a:off x="10291287" y="2300288"/>
            <a:ext cx="1655594" cy="44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r>
              <a:rPr lang="en-GB" sz="2100" b="1" dirty="0" err="1"/>
              <a:t>WriteSong</a:t>
            </a:r>
            <a:r>
              <a:rPr lang="en-GB" sz="2100" b="1" dirty="0"/>
              <a:t>()</a:t>
            </a:r>
          </a:p>
        </p:txBody>
      </p:sp>
      <p:sp>
        <p:nvSpPr>
          <p:cNvPr id="832526" name="Text Box 14"/>
          <p:cNvSpPr txBox="1">
            <a:spLocks noChangeArrowheads="1"/>
          </p:cNvSpPr>
          <p:nvPr/>
        </p:nvSpPr>
        <p:spPr bwMode="auto">
          <a:xfrm>
            <a:off x="9136143" y="4646416"/>
            <a:ext cx="1873153" cy="76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r>
              <a:rPr lang="en-GB" sz="2100" b="1" dirty="0"/>
              <a:t>Perform()</a:t>
            </a:r>
            <a:br>
              <a:rPr lang="en-GB" sz="2100" b="1" dirty="0"/>
            </a:br>
            <a:r>
              <a:rPr lang="en-GB" sz="2100" b="1" dirty="0" err="1"/>
              <a:t>MakeMoney</a:t>
            </a:r>
            <a:r>
              <a:rPr lang="en-GB" sz="2100" b="1" dirty="0"/>
              <a:t>()</a:t>
            </a:r>
          </a:p>
        </p:txBody>
      </p:sp>
    </p:spTree>
    <p:extLst>
      <p:ext uri="{BB962C8B-B14F-4D97-AF65-F5344CB8AC3E}">
        <p14:creationId xmlns:p14="http://schemas.microsoft.com/office/powerpoint/2010/main" val="60436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Well Known Interfaces</a:t>
            </a:r>
          </a:p>
        </p:txBody>
      </p:sp>
      <p:sp>
        <p:nvSpPr>
          <p:cNvPr id="5" name="Slide Number Placeholder 4"/>
          <p:cNvSpPr>
            <a:spLocks noGrp="1"/>
          </p:cNvSpPr>
          <p:nvPr>
            <p:ph type="sldNum" sz="quarter" idx="12"/>
          </p:nvPr>
        </p:nvSpPr>
        <p:spPr/>
        <p:txBody>
          <a:bodyPr/>
          <a:lstStyle/>
          <a:p>
            <a:fld id="{BAEF35E1-E8B4-4707-9B15-F4E1B030959E}" type="slidenum">
              <a:rPr lang="en-US" smtClean="0"/>
              <a:t>157</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137877110"/>
              </p:ext>
            </p:extLst>
          </p:nvPr>
        </p:nvGraphicFramePr>
        <p:xfrm>
          <a:off x="420053" y="1766887"/>
          <a:ext cx="11761470" cy="4953953"/>
        </p:xfrm>
        <a:graphic>
          <a:graphicData uri="http://schemas.openxmlformats.org/drawingml/2006/table">
            <a:tbl>
              <a:tblPr firstRow="1" bandRow="1">
                <a:tableStyleId>{5C22544A-7EE6-4342-B048-85BDC9FD1C3A}</a:tableStyleId>
              </a:tblPr>
              <a:tblGrid>
                <a:gridCol w="4200525">
                  <a:extLst>
                    <a:ext uri="{9D8B030D-6E8A-4147-A177-3AD203B41FA5}">
                      <a16:colId xmlns:a16="http://schemas.microsoft.com/office/drawing/2014/main" val="20000"/>
                    </a:ext>
                  </a:extLst>
                </a:gridCol>
                <a:gridCol w="7560945">
                  <a:extLst>
                    <a:ext uri="{9D8B030D-6E8A-4147-A177-3AD203B41FA5}">
                      <a16:colId xmlns:a16="http://schemas.microsoft.com/office/drawing/2014/main" val="20001"/>
                    </a:ext>
                  </a:extLst>
                </a:gridCol>
              </a:tblGrid>
              <a:tr h="486728">
                <a:tc>
                  <a:txBody>
                    <a:bodyPr/>
                    <a:lstStyle/>
                    <a:p>
                      <a:r>
                        <a:rPr lang="en-US" sz="2400" dirty="0"/>
                        <a:t>Interface</a:t>
                      </a:r>
                    </a:p>
                  </a:txBody>
                  <a:tcPr marL="126016" marR="126016" marT="60008" marB="60008"/>
                </a:tc>
                <a:tc>
                  <a:txBody>
                    <a:bodyPr/>
                    <a:lstStyle/>
                    <a:p>
                      <a:r>
                        <a:rPr lang="en-US" sz="2400" dirty="0"/>
                        <a:t>Description</a:t>
                      </a:r>
                    </a:p>
                  </a:txBody>
                  <a:tcPr marL="126016" marR="126016" marT="60008" marB="60008"/>
                </a:tc>
                <a:extLst>
                  <a:ext uri="{0D108BD9-81ED-4DB2-BD59-A6C34878D82A}">
                    <a16:rowId xmlns:a16="http://schemas.microsoft.com/office/drawing/2014/main" val="10000"/>
                  </a:ext>
                </a:extLst>
              </a:tr>
              <a:tr h="840105">
                <a:tc>
                  <a:txBody>
                    <a:bodyPr/>
                    <a:lstStyle/>
                    <a:p>
                      <a:r>
                        <a:rPr lang="en-US" sz="2400" b="1" dirty="0" err="1">
                          <a:solidFill>
                            <a:srgbClr val="FF0000"/>
                          </a:solidFill>
                          <a:latin typeface="Consolas" pitchFamily="49" charset="0"/>
                          <a:cs typeface="Consolas" pitchFamily="49" charset="0"/>
                        </a:rPr>
                        <a:t>IEnumerable</a:t>
                      </a:r>
                      <a:endParaRPr lang="en-US" sz="2400" b="1" dirty="0">
                        <a:solidFill>
                          <a:srgbClr val="FF0000"/>
                        </a:solidFill>
                        <a:latin typeface="Consolas" pitchFamily="49" charset="0"/>
                        <a:cs typeface="Consolas" pitchFamily="49" charset="0"/>
                      </a:endParaRPr>
                    </a:p>
                  </a:txBody>
                  <a:tcPr marL="126016" marR="126016" marT="60008" marB="60008"/>
                </a:tc>
                <a:tc>
                  <a:txBody>
                    <a:bodyPr/>
                    <a:lstStyle/>
                    <a:p>
                      <a:r>
                        <a:rPr lang="en-US" sz="2400" dirty="0"/>
                        <a:t>Collections</a:t>
                      </a:r>
                      <a:r>
                        <a:rPr lang="en-US" sz="2400" baseline="0" dirty="0"/>
                        <a:t> implement it</a:t>
                      </a:r>
                      <a:endParaRPr lang="en-US" sz="2400" dirty="0"/>
                    </a:p>
                    <a:p>
                      <a:r>
                        <a:rPr lang="en-US" sz="2400" dirty="0"/>
                        <a:t>Allows iteration with </a:t>
                      </a:r>
                      <a:r>
                        <a:rPr lang="en-US" sz="2400" dirty="0" err="1"/>
                        <a:t>foreach</a:t>
                      </a:r>
                      <a:endParaRPr lang="en-US" sz="2400" dirty="0"/>
                    </a:p>
                  </a:txBody>
                  <a:tcPr marL="126016" marR="126016" marT="60008" marB="60008"/>
                </a:tc>
                <a:extLst>
                  <a:ext uri="{0D108BD9-81ED-4DB2-BD59-A6C34878D82A}">
                    <a16:rowId xmlns:a16="http://schemas.microsoft.com/office/drawing/2014/main" val="10001"/>
                  </a:ext>
                </a:extLst>
              </a:tr>
              <a:tr h="486728">
                <a:tc>
                  <a:txBody>
                    <a:bodyPr/>
                    <a:lstStyle/>
                    <a:p>
                      <a:r>
                        <a:rPr lang="en-US" sz="2400" b="1" dirty="0" err="1">
                          <a:solidFill>
                            <a:srgbClr val="FF0000"/>
                          </a:solidFill>
                          <a:latin typeface="Consolas" pitchFamily="49" charset="0"/>
                          <a:cs typeface="Consolas" pitchFamily="49" charset="0"/>
                        </a:rPr>
                        <a:t>IEnumerator</a:t>
                      </a:r>
                      <a:endParaRPr lang="en-US" sz="2400" b="1" dirty="0">
                        <a:solidFill>
                          <a:srgbClr val="FF0000"/>
                        </a:solidFill>
                        <a:latin typeface="Consolas" pitchFamily="49" charset="0"/>
                        <a:cs typeface="Consolas" pitchFamily="49" charset="0"/>
                      </a:endParaRPr>
                    </a:p>
                  </a:txBody>
                  <a:tcPr marL="126016" marR="126016" marT="60008" marB="60008"/>
                </a:tc>
                <a:tc>
                  <a:txBody>
                    <a:bodyPr/>
                    <a:lstStyle/>
                    <a:p>
                      <a:r>
                        <a:rPr lang="en-US" sz="2400" dirty="0"/>
                        <a:t>An iterator, usually returned from</a:t>
                      </a:r>
                      <a:r>
                        <a:rPr lang="en-US" sz="2400" baseline="0" dirty="0"/>
                        <a:t> </a:t>
                      </a:r>
                      <a:r>
                        <a:rPr lang="en-US" sz="2400" baseline="0" dirty="0" err="1"/>
                        <a:t>IEnumerable.GetEnumerator</a:t>
                      </a:r>
                      <a:r>
                        <a:rPr lang="en-US" sz="2400" baseline="0" dirty="0"/>
                        <a:t>()</a:t>
                      </a:r>
                      <a:endParaRPr lang="en-US" sz="2400" dirty="0"/>
                    </a:p>
                  </a:txBody>
                  <a:tcPr marL="126016" marR="126016" marT="60008" marB="60008"/>
                </a:tc>
                <a:extLst>
                  <a:ext uri="{0D108BD9-81ED-4DB2-BD59-A6C34878D82A}">
                    <a16:rowId xmlns:a16="http://schemas.microsoft.com/office/drawing/2014/main" val="10002"/>
                  </a:ext>
                </a:extLst>
              </a:tr>
              <a:tr h="486728">
                <a:tc>
                  <a:txBody>
                    <a:bodyPr/>
                    <a:lstStyle/>
                    <a:p>
                      <a:r>
                        <a:rPr lang="en-US" sz="2400" b="1" dirty="0" err="1">
                          <a:solidFill>
                            <a:srgbClr val="FF0000"/>
                          </a:solidFill>
                          <a:latin typeface="Consolas" pitchFamily="49" charset="0"/>
                          <a:cs typeface="Consolas" pitchFamily="49" charset="0"/>
                        </a:rPr>
                        <a:t>IComparable</a:t>
                      </a:r>
                      <a:endParaRPr lang="en-US" sz="2400" b="1" dirty="0">
                        <a:solidFill>
                          <a:srgbClr val="FF0000"/>
                        </a:solidFill>
                        <a:latin typeface="Consolas" pitchFamily="49" charset="0"/>
                        <a:cs typeface="Consolas" pitchFamily="49" charset="0"/>
                      </a:endParaRPr>
                    </a:p>
                  </a:txBody>
                  <a:tcPr marL="126016" marR="126016" marT="60008" marB="60008"/>
                </a:tc>
                <a:tc>
                  <a:txBody>
                    <a:bodyPr/>
                    <a:lstStyle/>
                    <a:p>
                      <a:r>
                        <a:rPr lang="en-US" sz="2400" dirty="0"/>
                        <a:t>Specifies an object</a:t>
                      </a:r>
                      <a:r>
                        <a:rPr lang="en-US" sz="2400" baseline="0" dirty="0"/>
                        <a:t> that can compare itself to another object</a:t>
                      </a:r>
                      <a:endParaRPr lang="en-US" sz="2400" dirty="0"/>
                    </a:p>
                  </a:txBody>
                  <a:tcPr marL="126016" marR="126016" marT="60008" marB="60008"/>
                </a:tc>
                <a:extLst>
                  <a:ext uri="{0D108BD9-81ED-4DB2-BD59-A6C34878D82A}">
                    <a16:rowId xmlns:a16="http://schemas.microsoft.com/office/drawing/2014/main" val="10003"/>
                  </a:ext>
                </a:extLst>
              </a:tr>
              <a:tr h="486728">
                <a:tc>
                  <a:txBody>
                    <a:bodyPr/>
                    <a:lstStyle/>
                    <a:p>
                      <a:r>
                        <a:rPr lang="en-US" sz="2400" b="1" dirty="0" err="1">
                          <a:solidFill>
                            <a:srgbClr val="FF0000"/>
                          </a:solidFill>
                          <a:latin typeface="Consolas" pitchFamily="49" charset="0"/>
                          <a:cs typeface="Consolas" pitchFamily="49" charset="0"/>
                        </a:rPr>
                        <a:t>IComparer</a:t>
                      </a:r>
                      <a:endParaRPr lang="en-US" sz="2400" b="1" dirty="0">
                        <a:solidFill>
                          <a:srgbClr val="FF0000"/>
                        </a:solidFill>
                        <a:latin typeface="Consolas" pitchFamily="49" charset="0"/>
                        <a:cs typeface="Consolas" pitchFamily="49" charset="0"/>
                      </a:endParaRPr>
                    </a:p>
                  </a:txBody>
                  <a:tcPr marL="126016" marR="126016" marT="60008" marB="60008"/>
                </a:tc>
                <a:tc>
                  <a:txBody>
                    <a:bodyPr/>
                    <a:lstStyle/>
                    <a:p>
                      <a:r>
                        <a:rPr lang="en-US" sz="2400" dirty="0"/>
                        <a:t>Provides a</a:t>
                      </a:r>
                      <a:r>
                        <a:rPr lang="en-US" sz="2400" baseline="0" dirty="0"/>
                        <a:t> custom comparer object</a:t>
                      </a:r>
                      <a:endParaRPr lang="en-US" sz="2400" dirty="0"/>
                    </a:p>
                  </a:txBody>
                  <a:tcPr marL="126016" marR="126016" marT="60008" marB="60008"/>
                </a:tc>
                <a:extLst>
                  <a:ext uri="{0D108BD9-81ED-4DB2-BD59-A6C34878D82A}">
                    <a16:rowId xmlns:a16="http://schemas.microsoft.com/office/drawing/2014/main" val="10004"/>
                  </a:ext>
                </a:extLst>
              </a:tr>
              <a:tr h="486728">
                <a:tc>
                  <a:txBody>
                    <a:bodyPr/>
                    <a:lstStyle/>
                    <a:p>
                      <a:r>
                        <a:rPr lang="en-US" sz="2400" b="1" dirty="0" err="1">
                          <a:solidFill>
                            <a:srgbClr val="FF0000"/>
                          </a:solidFill>
                          <a:latin typeface="Consolas" pitchFamily="49" charset="0"/>
                          <a:cs typeface="Consolas" pitchFamily="49" charset="0"/>
                        </a:rPr>
                        <a:t>IDisposable</a:t>
                      </a:r>
                      <a:endParaRPr lang="en-US" sz="2400" b="1" dirty="0">
                        <a:solidFill>
                          <a:srgbClr val="FF0000"/>
                        </a:solidFill>
                        <a:latin typeface="Consolas" pitchFamily="49" charset="0"/>
                        <a:cs typeface="Consolas" pitchFamily="49" charset="0"/>
                      </a:endParaRPr>
                    </a:p>
                  </a:txBody>
                  <a:tcPr marL="126016" marR="126016" marT="60008" marB="60008"/>
                </a:tc>
                <a:tc>
                  <a:txBody>
                    <a:bodyPr/>
                    <a:lstStyle/>
                    <a:p>
                      <a:r>
                        <a:rPr lang="en-US" sz="2400" dirty="0"/>
                        <a:t>Allows deterministic finalization (see Resource</a:t>
                      </a:r>
                      <a:r>
                        <a:rPr lang="en-US" sz="2400" baseline="0" dirty="0"/>
                        <a:t> Management module)</a:t>
                      </a:r>
                      <a:endParaRPr lang="en-US" sz="2400" dirty="0"/>
                    </a:p>
                  </a:txBody>
                  <a:tcPr marL="126016" marR="126016" marT="60008" marB="60008"/>
                </a:tc>
                <a:extLst>
                  <a:ext uri="{0D108BD9-81ED-4DB2-BD59-A6C34878D82A}">
                    <a16:rowId xmlns:a16="http://schemas.microsoft.com/office/drawing/2014/main" val="10005"/>
                  </a:ext>
                </a:extLst>
              </a:tr>
              <a:tr h="486728">
                <a:tc>
                  <a:txBody>
                    <a:bodyPr/>
                    <a:lstStyle/>
                    <a:p>
                      <a:r>
                        <a:rPr lang="en-US" sz="2400" b="1" dirty="0" err="1">
                          <a:solidFill>
                            <a:srgbClr val="FF0000"/>
                          </a:solidFill>
                          <a:latin typeface="Consolas" pitchFamily="49" charset="0"/>
                          <a:cs typeface="Consolas" pitchFamily="49" charset="0"/>
                        </a:rPr>
                        <a:t>IList</a:t>
                      </a:r>
                      <a:endParaRPr lang="en-US" sz="2400" b="1" dirty="0">
                        <a:solidFill>
                          <a:srgbClr val="FF0000"/>
                        </a:solidFill>
                        <a:latin typeface="Consolas" pitchFamily="49" charset="0"/>
                        <a:cs typeface="Consolas" pitchFamily="49" charset="0"/>
                      </a:endParaRPr>
                    </a:p>
                  </a:txBody>
                  <a:tcPr marL="126016" marR="126016" marT="60008" marB="60008"/>
                </a:tc>
                <a:tc>
                  <a:txBody>
                    <a:bodyPr/>
                    <a:lstStyle/>
                    <a:p>
                      <a:r>
                        <a:rPr lang="en-US" sz="2400" dirty="0"/>
                        <a:t>Implemented by types such as </a:t>
                      </a:r>
                      <a:r>
                        <a:rPr lang="en-US" sz="2400" dirty="0" err="1"/>
                        <a:t>ArrayList</a:t>
                      </a:r>
                      <a:endParaRPr lang="en-US" sz="2400" dirty="0"/>
                    </a:p>
                  </a:txBody>
                  <a:tcPr marL="126016" marR="126016" marT="60008" marB="60008"/>
                </a:tc>
                <a:extLst>
                  <a:ext uri="{0D108BD9-81ED-4DB2-BD59-A6C34878D82A}">
                    <a16:rowId xmlns:a16="http://schemas.microsoft.com/office/drawing/2014/main" val="10006"/>
                  </a:ext>
                </a:extLst>
              </a:tr>
              <a:tr h="486728">
                <a:tc>
                  <a:txBody>
                    <a:bodyPr/>
                    <a:lstStyle/>
                    <a:p>
                      <a:r>
                        <a:rPr lang="en-US" sz="2400" b="1" dirty="0" err="1">
                          <a:solidFill>
                            <a:srgbClr val="FF0000"/>
                          </a:solidFill>
                          <a:latin typeface="Consolas" pitchFamily="49" charset="0"/>
                          <a:cs typeface="Consolas" pitchFamily="49" charset="0"/>
                        </a:rPr>
                        <a:t>IDictionary</a:t>
                      </a:r>
                      <a:endParaRPr lang="en-US" sz="2400" b="1" dirty="0">
                        <a:solidFill>
                          <a:srgbClr val="FF0000"/>
                        </a:solidFill>
                        <a:latin typeface="Consolas" pitchFamily="49" charset="0"/>
                        <a:cs typeface="Consolas" pitchFamily="49" charset="0"/>
                      </a:endParaRPr>
                    </a:p>
                  </a:txBody>
                  <a:tcPr marL="126016" marR="126016" marT="60008" marB="60008"/>
                </a:tc>
                <a:tc>
                  <a:txBody>
                    <a:bodyPr/>
                    <a:lstStyle/>
                    <a:p>
                      <a:r>
                        <a:rPr lang="en-US" sz="2400" dirty="0"/>
                        <a:t>Implemented by types such as </a:t>
                      </a:r>
                      <a:r>
                        <a:rPr lang="en-US" sz="2400" dirty="0" err="1"/>
                        <a:t>Hashtable</a:t>
                      </a:r>
                      <a:endParaRPr lang="en-US" sz="2400" dirty="0"/>
                    </a:p>
                  </a:txBody>
                  <a:tcPr marL="126016" marR="126016" marT="60008" marB="60008"/>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135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GB" dirty="0"/>
              <a:t>Summary</a:t>
            </a:r>
          </a:p>
        </p:txBody>
      </p:sp>
      <p:sp>
        <p:nvSpPr>
          <p:cNvPr id="3" name="Slide Number Placeholder 2"/>
          <p:cNvSpPr>
            <a:spLocks noGrp="1"/>
          </p:cNvSpPr>
          <p:nvPr>
            <p:ph type="sldNum" sz="quarter" idx="12"/>
          </p:nvPr>
        </p:nvSpPr>
        <p:spPr/>
        <p:txBody>
          <a:bodyPr/>
          <a:lstStyle/>
          <a:p>
            <a:fld id="{BAEF35E1-E8B4-4707-9B15-F4E1B030959E}" type="slidenum">
              <a:rPr lang="en-US" smtClean="0"/>
              <a:t>158</a:t>
            </a:fld>
            <a:endParaRPr lang="en-US"/>
          </a:p>
        </p:txBody>
      </p:sp>
      <p:sp>
        <p:nvSpPr>
          <p:cNvPr id="834563" name="Rectangle 3"/>
          <p:cNvSpPr>
            <a:spLocks noGrp="1" noChangeArrowheads="1"/>
          </p:cNvSpPr>
          <p:nvPr>
            <p:ph sz="quarter" idx="1"/>
          </p:nvPr>
        </p:nvSpPr>
        <p:spPr/>
        <p:txBody>
          <a:bodyPr>
            <a:normAutofit/>
          </a:bodyPr>
          <a:lstStyle/>
          <a:p>
            <a:r>
              <a:rPr lang="en-GB" dirty="0"/>
              <a:t>An abstract class cannot be instantiated</a:t>
            </a:r>
          </a:p>
          <a:p>
            <a:pPr lvl="1"/>
            <a:r>
              <a:rPr lang="en-GB" dirty="0"/>
              <a:t>Represents a generalisation of some concept</a:t>
            </a:r>
          </a:p>
          <a:p>
            <a:pPr lvl="1"/>
            <a:r>
              <a:rPr lang="en-GB" dirty="0"/>
              <a:t>May contain abstract methods</a:t>
            </a:r>
          </a:p>
          <a:p>
            <a:r>
              <a:rPr lang="en-GB" dirty="0"/>
              <a:t>An abstract member has a signature, but no code</a:t>
            </a:r>
          </a:p>
          <a:p>
            <a:pPr lvl="1"/>
            <a:r>
              <a:rPr lang="en-GB" dirty="0"/>
              <a:t>To be implemented by derived classes</a:t>
            </a:r>
          </a:p>
          <a:p>
            <a:r>
              <a:rPr lang="en-GB" dirty="0"/>
              <a:t>An interface is a collection of abstract methods</a:t>
            </a:r>
          </a:p>
          <a:p>
            <a:pPr lvl="1"/>
            <a:r>
              <a:rPr lang="en-GB" dirty="0"/>
              <a:t>To be implemented by a class that implements the interface</a:t>
            </a:r>
          </a:p>
          <a:p>
            <a:r>
              <a:rPr lang="en-GB" dirty="0"/>
              <a:t>A class can implement more than one interface</a:t>
            </a:r>
          </a:p>
          <a:p>
            <a:pPr lvl="1"/>
            <a:r>
              <a:rPr lang="en-GB" dirty="0"/>
              <a:t>Provides many of the benefits of multiple inheritances</a:t>
            </a:r>
          </a:p>
          <a:p>
            <a:r>
              <a:rPr lang="en-GB" dirty="0"/>
              <a:t>Abstract classes and interfaces are both polymorphic</a:t>
            </a:r>
          </a:p>
        </p:txBody>
      </p:sp>
    </p:spTree>
    <p:extLst>
      <p:ext uri="{BB962C8B-B14F-4D97-AF65-F5344CB8AC3E}">
        <p14:creationId xmlns:p14="http://schemas.microsoft.com/office/powerpoint/2010/main" val="82897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159</a:t>
            </a:fld>
            <a:endParaRPr lang="en-US"/>
          </a:p>
        </p:txBody>
      </p:sp>
      <p:sp>
        <p:nvSpPr>
          <p:cNvPr id="2" name="Title 1"/>
          <p:cNvSpPr>
            <a:spLocks noGrp="1"/>
          </p:cNvSpPr>
          <p:nvPr>
            <p:ph type="title"/>
          </p:nvPr>
        </p:nvSpPr>
        <p:spPr/>
        <p:txBody>
          <a:bodyPr/>
          <a:lstStyle/>
          <a:p>
            <a:r>
              <a:rPr lang="en-US" dirty="0"/>
              <a:t>Exceptions</a:t>
            </a:r>
          </a:p>
        </p:txBody>
      </p:sp>
      <p:sp>
        <p:nvSpPr>
          <p:cNvPr id="3" name="Text Placeholder 2"/>
          <p:cNvSpPr>
            <a:spLocks noGrp="1"/>
          </p:cNvSpPr>
          <p:nvPr>
            <p:ph type="body" idx="1"/>
          </p:nvPr>
        </p:nvSpPr>
        <p:spPr/>
        <p:txBody>
          <a:bodyPr/>
          <a:lstStyle/>
          <a:p>
            <a:r>
              <a:rPr lang="en-US" dirty="0"/>
              <a:t>Module 6</a:t>
            </a:r>
          </a:p>
        </p:txBody>
      </p:sp>
    </p:spTree>
    <p:extLst>
      <p:ext uri="{BB962C8B-B14F-4D97-AF65-F5344CB8AC3E}">
        <p14:creationId xmlns:p14="http://schemas.microsoft.com/office/powerpoint/2010/main" val="278722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Packages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16</a:t>
            </a:fld>
            <a:endParaRPr lang="en-GB"/>
          </a:p>
        </p:txBody>
      </p:sp>
      <p:sp>
        <p:nvSpPr>
          <p:cNvPr id="3" name="Text Placeholder 2"/>
          <p:cNvSpPr>
            <a:spLocks noGrp="1"/>
          </p:cNvSpPr>
          <p:nvPr>
            <p:ph sz="quarter" idx="1"/>
          </p:nvPr>
        </p:nvSpPr>
        <p:spPr/>
        <p:txBody>
          <a:bodyPr>
            <a:normAutofit/>
          </a:bodyPr>
          <a:lstStyle/>
          <a:p>
            <a:r>
              <a:rPr lang="en-US" dirty="0"/>
              <a:t>.NET code is packaged in Assemblies</a:t>
            </a:r>
          </a:p>
          <a:p>
            <a:r>
              <a:rPr lang="en-US" dirty="0"/>
              <a:t>An Assembly is a versioning and deployment unit</a:t>
            </a:r>
          </a:p>
          <a:p>
            <a:pPr lvl="1"/>
            <a:r>
              <a:rPr lang="en-US" dirty="0"/>
              <a:t>Usually a single image file (EXE or DLL)</a:t>
            </a:r>
          </a:p>
          <a:p>
            <a:pPr lvl="1"/>
            <a:r>
              <a:rPr lang="en-US" dirty="0"/>
              <a:t>Contains code (CIL) and metadata describing everything inside the assembly</a:t>
            </a:r>
          </a:p>
          <a:p>
            <a:pPr lvl="1"/>
            <a:r>
              <a:rPr lang="en-US" dirty="0"/>
              <a:t>Contains a manifest, listing various properties of the assembly, such as its version and the assemblies it depends upon</a:t>
            </a:r>
          </a:p>
          <a:p>
            <a:r>
              <a:rPr lang="en-US" dirty="0"/>
              <a:t>Assemblies are loaded by the CLR for execution</a:t>
            </a:r>
          </a:p>
          <a:p>
            <a:r>
              <a:rPr lang="en-US" dirty="0"/>
              <a:t>The .NET core assembly is </a:t>
            </a:r>
            <a:r>
              <a:rPr lang="en-US" b="1" dirty="0">
                <a:solidFill>
                  <a:srgbClr val="FF0000"/>
                </a:solidFill>
              </a:rPr>
              <a:t>mscorlib.dll</a:t>
            </a:r>
            <a:endParaRPr lang="en-GB" b="1" dirty="0">
              <a:solidFill>
                <a:srgbClr val="FF0000"/>
              </a:solidFill>
            </a:endParaRPr>
          </a:p>
        </p:txBody>
      </p:sp>
    </p:spTree>
    <p:extLst>
      <p:ext uri="{BB962C8B-B14F-4D97-AF65-F5344CB8AC3E}">
        <p14:creationId xmlns:p14="http://schemas.microsoft.com/office/powerpoint/2010/main" val="312091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Slide Number Placeholder 4"/>
          <p:cNvSpPr>
            <a:spLocks noGrp="1"/>
          </p:cNvSpPr>
          <p:nvPr>
            <p:ph type="sldNum" sz="quarter" idx="12"/>
          </p:nvPr>
        </p:nvSpPr>
        <p:spPr/>
        <p:txBody>
          <a:bodyPr/>
          <a:lstStyle/>
          <a:p>
            <a:fld id="{BAEF35E1-E8B4-4707-9B15-F4E1B030959E}" type="slidenum">
              <a:rPr lang="en-US" smtClean="0"/>
              <a:t>160</a:t>
            </a:fld>
            <a:endParaRPr lang="en-US"/>
          </a:p>
        </p:txBody>
      </p:sp>
      <p:sp>
        <p:nvSpPr>
          <p:cNvPr id="3" name="Content Placeholder 2"/>
          <p:cNvSpPr>
            <a:spLocks noGrp="1"/>
          </p:cNvSpPr>
          <p:nvPr>
            <p:ph sz="quarter" idx="1"/>
          </p:nvPr>
        </p:nvSpPr>
        <p:spPr/>
        <p:txBody>
          <a:bodyPr/>
          <a:lstStyle/>
          <a:p>
            <a:r>
              <a:rPr lang="en-US" dirty="0"/>
              <a:t>From Errors to Exceptions</a:t>
            </a:r>
          </a:p>
          <a:p>
            <a:r>
              <a:rPr lang="en-US" dirty="0"/>
              <a:t>Catching Exceptions</a:t>
            </a:r>
          </a:p>
          <a:p>
            <a:r>
              <a:rPr lang="en-US" dirty="0"/>
              <a:t>Exception Flow</a:t>
            </a:r>
          </a:p>
          <a:p>
            <a:r>
              <a:rPr lang="en-US" dirty="0"/>
              <a:t>Throwing Exceptions</a:t>
            </a:r>
          </a:p>
          <a:p>
            <a:r>
              <a:rPr lang="en-US" dirty="0"/>
              <a:t>Exception Classes</a:t>
            </a:r>
          </a:p>
          <a:p>
            <a:r>
              <a:rPr lang="en-US" dirty="0"/>
              <a:t>Summary</a:t>
            </a:r>
          </a:p>
        </p:txBody>
      </p:sp>
    </p:spTree>
    <p:extLst>
      <p:ext uri="{BB962C8B-B14F-4D97-AF65-F5344CB8AC3E}">
        <p14:creationId xmlns:p14="http://schemas.microsoft.com/office/powerpoint/2010/main" val="270113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en-GB"/>
              <a:t>From Errors to Exceptions</a:t>
            </a:r>
          </a:p>
        </p:txBody>
      </p:sp>
      <p:sp>
        <p:nvSpPr>
          <p:cNvPr id="3" name="Slide Number Placeholder 2"/>
          <p:cNvSpPr>
            <a:spLocks noGrp="1"/>
          </p:cNvSpPr>
          <p:nvPr>
            <p:ph type="sldNum" sz="quarter" idx="12"/>
          </p:nvPr>
        </p:nvSpPr>
        <p:spPr/>
        <p:txBody>
          <a:bodyPr/>
          <a:lstStyle/>
          <a:p>
            <a:fld id="{BAEF35E1-E8B4-4707-9B15-F4E1B030959E}" type="slidenum">
              <a:rPr lang="en-US" smtClean="0"/>
              <a:t>161</a:t>
            </a:fld>
            <a:endParaRPr lang="en-US"/>
          </a:p>
        </p:txBody>
      </p:sp>
      <p:sp>
        <p:nvSpPr>
          <p:cNvPr id="805891" name="Rectangle 3"/>
          <p:cNvSpPr>
            <a:spLocks noGrp="1" noChangeArrowheads="1"/>
          </p:cNvSpPr>
          <p:nvPr>
            <p:ph sz="quarter" idx="1"/>
          </p:nvPr>
        </p:nvSpPr>
        <p:spPr>
          <a:xfrm>
            <a:off x="420053" y="1400175"/>
            <a:ext cx="11761470" cy="6900863"/>
          </a:xfrm>
        </p:spPr>
        <p:txBody>
          <a:bodyPr>
            <a:normAutofit/>
          </a:bodyPr>
          <a:lstStyle/>
          <a:p>
            <a:r>
              <a:rPr lang="en-GB" dirty="0"/>
              <a:t>'C' APIs use return values to indicate error</a:t>
            </a:r>
          </a:p>
          <a:p>
            <a:r>
              <a:rPr lang="en-GB" dirty="0"/>
              <a:t>COM returns an HRESULT (an integer)</a:t>
            </a:r>
          </a:p>
          <a:p>
            <a:r>
              <a:rPr lang="en-GB" dirty="0"/>
              <a:t>This approach has problems</a:t>
            </a:r>
          </a:p>
          <a:p>
            <a:pPr lvl="1"/>
            <a:r>
              <a:rPr lang="en-GB" dirty="0"/>
              <a:t>Programmers tend to ignore them</a:t>
            </a:r>
          </a:p>
          <a:p>
            <a:pPr lvl="1"/>
            <a:r>
              <a:rPr lang="en-GB" dirty="0"/>
              <a:t>Return value range has to cope with error values</a:t>
            </a:r>
          </a:p>
          <a:p>
            <a:pPr lvl="2"/>
            <a:r>
              <a:rPr lang="en-GB" dirty="0"/>
              <a:t>Canonical example of this is 'C' API </a:t>
            </a:r>
            <a:r>
              <a:rPr lang="en-GB" dirty="0" err="1">
                <a:latin typeface="Lucida Console" pitchFamily="49" charset="0"/>
              </a:rPr>
              <a:t>get</a:t>
            </a:r>
            <a:r>
              <a:rPr lang="en-GB" b="1" dirty="0" err="1">
                <a:latin typeface="Lucida Console" pitchFamily="49" charset="0"/>
              </a:rPr>
              <a:t>char</a:t>
            </a:r>
            <a:r>
              <a:rPr lang="en-GB" dirty="0">
                <a:latin typeface="Lucida Console" pitchFamily="49" charset="0"/>
              </a:rPr>
              <a:t>()</a:t>
            </a:r>
            <a:r>
              <a:rPr lang="en-GB" dirty="0"/>
              <a:t>, which returns an </a:t>
            </a:r>
            <a:r>
              <a:rPr lang="en-GB" b="1" dirty="0" err="1">
                <a:latin typeface="Lucida Console" pitchFamily="49" charset="0"/>
              </a:rPr>
              <a:t>int</a:t>
            </a:r>
            <a:endParaRPr lang="en-GB" b="1" dirty="0">
              <a:latin typeface="Lucida Console" pitchFamily="49" charset="0"/>
            </a:endParaRPr>
          </a:p>
          <a:p>
            <a:r>
              <a:rPr lang="en-GB" dirty="0"/>
              <a:t>Visual Basic 6 used "</a:t>
            </a:r>
            <a:r>
              <a:rPr lang="en-GB" dirty="0">
                <a:latin typeface="Lucida Console" pitchFamily="49" charset="0"/>
              </a:rPr>
              <a:t>on</a:t>
            </a:r>
            <a:r>
              <a:rPr lang="en-GB" dirty="0"/>
              <a:t> </a:t>
            </a:r>
            <a:r>
              <a:rPr lang="en-GB" dirty="0">
                <a:latin typeface="Lucida Console" pitchFamily="49" charset="0"/>
              </a:rPr>
              <a:t>error</a:t>
            </a:r>
            <a:r>
              <a:rPr lang="en-GB" dirty="0"/>
              <a:t> </a:t>
            </a:r>
            <a:r>
              <a:rPr lang="en-GB" i="1" dirty="0">
                <a:latin typeface="Lucida Console" pitchFamily="49" charset="0"/>
              </a:rPr>
              <a:t>xxx</a:t>
            </a:r>
            <a:r>
              <a:rPr lang="en-GB" dirty="0"/>
              <a:t>"</a:t>
            </a:r>
          </a:p>
          <a:p>
            <a:pPr lvl="1"/>
            <a:r>
              <a:rPr lang="en-GB" dirty="0"/>
              <a:t>Semi-structured, but labelled </a:t>
            </a:r>
            <a:r>
              <a:rPr lang="en-GB" dirty="0" err="1">
                <a:latin typeface="Lucida Console" pitchFamily="49" charset="0"/>
              </a:rPr>
              <a:t>goto</a:t>
            </a:r>
            <a:r>
              <a:rPr lang="en-GB" dirty="0" err="1"/>
              <a:t>s</a:t>
            </a:r>
            <a:r>
              <a:rPr lang="en-GB" dirty="0"/>
              <a:t> never nice</a:t>
            </a:r>
          </a:p>
          <a:p>
            <a:r>
              <a:rPr lang="en-GB" dirty="0"/>
              <a:t>.NET uses exception handling</a:t>
            </a:r>
          </a:p>
          <a:p>
            <a:pPr lvl="1"/>
            <a:r>
              <a:rPr lang="en-GB" dirty="0"/>
              <a:t>Code tries to perform a task, if it fails an exception is thrown</a:t>
            </a:r>
          </a:p>
          <a:p>
            <a:pPr lvl="1"/>
            <a:r>
              <a:rPr lang="en-GB" dirty="0"/>
              <a:t>Exceptions can then be caught and handled</a:t>
            </a:r>
          </a:p>
        </p:txBody>
      </p:sp>
    </p:spTree>
    <p:extLst>
      <p:ext uri="{BB962C8B-B14F-4D97-AF65-F5344CB8AC3E}">
        <p14:creationId xmlns:p14="http://schemas.microsoft.com/office/powerpoint/2010/main" val="212293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xfrm>
            <a:off x="3570446" y="-200025"/>
            <a:ext cx="8506063" cy="1424039"/>
          </a:xfrm>
        </p:spPr>
        <p:txBody>
          <a:bodyPr/>
          <a:lstStyle/>
          <a:p>
            <a:r>
              <a:rPr lang="en-GB" dirty="0"/>
              <a:t>Catching Exceptions</a:t>
            </a:r>
          </a:p>
        </p:txBody>
      </p:sp>
      <p:sp>
        <p:nvSpPr>
          <p:cNvPr id="4" name="Slide Number Placeholder 3"/>
          <p:cNvSpPr>
            <a:spLocks noGrp="1"/>
          </p:cNvSpPr>
          <p:nvPr>
            <p:ph type="sldNum" sz="quarter" idx="12"/>
          </p:nvPr>
        </p:nvSpPr>
        <p:spPr/>
        <p:txBody>
          <a:bodyPr/>
          <a:lstStyle/>
          <a:p>
            <a:fld id="{BAEF35E1-E8B4-4707-9B15-F4E1B030959E}" type="slidenum">
              <a:rPr lang="en-US" smtClean="0"/>
              <a:t>162</a:t>
            </a:fld>
            <a:endParaRPr lang="en-US"/>
          </a:p>
        </p:txBody>
      </p:sp>
      <p:sp>
        <p:nvSpPr>
          <p:cNvPr id="807939" name="Rectangle 3"/>
          <p:cNvSpPr>
            <a:spLocks noChangeArrowheads="1"/>
          </p:cNvSpPr>
          <p:nvPr/>
        </p:nvSpPr>
        <p:spPr bwMode="auto">
          <a:xfrm>
            <a:off x="1050132" y="1404344"/>
            <a:ext cx="10177522" cy="65811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tabLst>
                <a:tab pos="439816" algn="l"/>
                <a:tab pos="889859" algn="l"/>
              </a:tabLst>
            </a:pPr>
            <a:r>
              <a:rPr lang="en-GB" sz="2100" dirty="0" err="1">
                <a:solidFill>
                  <a:srgbClr val="000000"/>
                </a:solidFill>
                <a:latin typeface="Consolas" pitchFamily="49" charset="0"/>
                <a:cs typeface="Consolas" pitchFamily="49" charset="0"/>
              </a:rPr>
              <a:t>SqlConnection</a:t>
            </a:r>
            <a:r>
              <a:rPr lang="en-GB" sz="2100" dirty="0">
                <a:solidFill>
                  <a:srgbClr val="000000"/>
                </a:solidFill>
                <a:latin typeface="Consolas" pitchFamily="49" charset="0"/>
                <a:cs typeface="Consolas" pitchFamily="49" charset="0"/>
              </a:rPr>
              <a:t> con = </a:t>
            </a:r>
            <a:r>
              <a:rPr lang="en-GB" sz="2100" dirty="0">
                <a:solidFill>
                  <a:srgbClr val="0000C8"/>
                </a:solidFill>
                <a:latin typeface="Consolas" pitchFamily="49" charset="0"/>
                <a:cs typeface="Consolas" pitchFamily="49" charset="0"/>
              </a:rPr>
              <a:t>new</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SqlConnection</a:t>
            </a:r>
            <a:r>
              <a:rPr lang="en-GB" sz="2100" dirty="0">
                <a:solidFill>
                  <a:srgbClr val="000000"/>
                </a:solidFill>
                <a:latin typeface="Consolas" pitchFamily="49" charset="0"/>
                <a:cs typeface="Consolas" pitchFamily="49" charset="0"/>
              </a:rPr>
              <a:t>( ... );</a:t>
            </a:r>
          </a:p>
          <a:p>
            <a:pPr defTabSz="953274">
              <a:spcBef>
                <a:spcPct val="0"/>
              </a:spcBef>
              <a:tabLst>
                <a:tab pos="439816" algn="l"/>
                <a:tab pos="889859" algn="l"/>
              </a:tabLst>
            </a:pPr>
            <a:r>
              <a:rPr lang="en-GB" sz="2100" dirty="0">
                <a:solidFill>
                  <a:srgbClr val="0000FF"/>
                </a:solidFill>
                <a:latin typeface="Consolas" pitchFamily="49" charset="0"/>
                <a:cs typeface="Consolas" pitchFamily="49" charset="0"/>
              </a:rPr>
              <a:t>try</a:t>
            </a:r>
            <a:r>
              <a:rPr lang="en-GB" sz="2100" dirty="0">
                <a:latin typeface="Consolas" pitchFamily="49" charset="0"/>
                <a:cs typeface="Consolas" pitchFamily="49" charset="0"/>
              </a:rPr>
              <a:t> </a:t>
            </a:r>
            <a:r>
              <a:rPr lang="en-GB" sz="2100" dirty="0">
                <a:solidFill>
                  <a:srgbClr val="000000"/>
                </a:solidFill>
                <a:latin typeface="Consolas" pitchFamily="49" charset="0"/>
                <a:cs typeface="Consolas" pitchFamily="49" charset="0"/>
              </a:rPr>
              <a:t>{</a:t>
            </a:r>
          </a:p>
          <a:p>
            <a:pPr defTabSz="953274">
              <a:spcBef>
                <a:spcPct val="0"/>
              </a:spcBef>
              <a:tabLst>
                <a:tab pos="439816" algn="l"/>
                <a:tab pos="889859" algn="l"/>
              </a:tabLst>
            </a:pPr>
            <a:r>
              <a:rPr lang="en-GB" sz="2100" dirty="0">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con.Open</a:t>
            </a:r>
            <a:r>
              <a:rPr lang="en-GB" sz="2100" dirty="0">
                <a:solidFill>
                  <a:srgbClr val="000000"/>
                </a:solidFill>
                <a:latin typeface="Consolas" pitchFamily="49" charset="0"/>
                <a:cs typeface="Consolas" pitchFamily="49" charset="0"/>
              </a:rPr>
              <a:t>();</a:t>
            </a:r>
          </a:p>
          <a:p>
            <a:pPr defTabSz="953274">
              <a:spcBef>
                <a:spcPct val="0"/>
              </a:spcBef>
              <a:tabLst>
                <a:tab pos="439816" algn="l"/>
                <a:tab pos="889859" algn="l"/>
              </a:tabLst>
            </a:pPr>
            <a:r>
              <a:rPr lang="en-GB" sz="2100" dirty="0">
                <a:solidFill>
                  <a:srgbClr val="000000"/>
                </a:solidFill>
                <a:latin typeface="Consolas" pitchFamily="49" charset="0"/>
                <a:cs typeface="Consolas" pitchFamily="49" charset="0"/>
              </a:rPr>
              <a:t>	...</a:t>
            </a:r>
            <a:br>
              <a:rPr lang="en-GB" sz="2100" dirty="0">
                <a:solidFill>
                  <a:srgbClr val="000000"/>
                </a:solidFill>
                <a:latin typeface="Consolas" pitchFamily="49" charset="0"/>
                <a:cs typeface="Consolas" pitchFamily="49" charset="0"/>
              </a:rPr>
            </a:br>
            <a:r>
              <a:rPr lang="en-GB" sz="2100" dirty="0">
                <a:solidFill>
                  <a:srgbClr val="000000"/>
                </a:solidFill>
                <a:latin typeface="Consolas" pitchFamily="49" charset="0"/>
                <a:cs typeface="Consolas" pitchFamily="49" charset="0"/>
              </a:rPr>
              <a:t>  	...</a:t>
            </a:r>
          </a:p>
          <a:p>
            <a:pPr defTabSz="953274">
              <a:spcBef>
                <a:spcPct val="0"/>
              </a:spcBef>
              <a:tabLst>
                <a:tab pos="439816" algn="l"/>
                <a:tab pos="889859" algn="l"/>
              </a:tabLst>
            </a:pPr>
            <a:r>
              <a:rPr lang="en-GB" sz="2100" dirty="0">
                <a:solidFill>
                  <a:srgbClr val="000000"/>
                </a:solidFill>
                <a:latin typeface="Consolas" pitchFamily="49" charset="0"/>
                <a:cs typeface="Consolas" pitchFamily="49" charset="0"/>
              </a:rPr>
              <a:t>}</a:t>
            </a:r>
            <a:r>
              <a:rPr lang="en-GB" sz="2100" dirty="0">
                <a:latin typeface="Consolas" pitchFamily="49" charset="0"/>
                <a:cs typeface="Consolas" pitchFamily="49" charset="0"/>
              </a:rPr>
              <a:t> </a:t>
            </a:r>
          </a:p>
          <a:p>
            <a:pPr defTabSz="953274">
              <a:spcBef>
                <a:spcPct val="0"/>
              </a:spcBef>
              <a:tabLst>
                <a:tab pos="439816" algn="l"/>
                <a:tab pos="889859" algn="l"/>
              </a:tabLst>
            </a:pPr>
            <a:r>
              <a:rPr lang="en-GB" sz="2100" dirty="0">
                <a:solidFill>
                  <a:srgbClr val="0000FF"/>
                </a:solidFill>
                <a:latin typeface="Consolas" pitchFamily="49" charset="0"/>
                <a:cs typeface="Consolas" pitchFamily="49" charset="0"/>
              </a:rPr>
              <a:t>catch</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SqlException</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exn</a:t>
            </a:r>
            <a:r>
              <a:rPr lang="en-GB" sz="2100" dirty="0">
                <a:solidFill>
                  <a:srgbClr val="000000"/>
                </a:solidFill>
                <a:latin typeface="Consolas" pitchFamily="49" charset="0"/>
                <a:cs typeface="Consolas" pitchFamily="49" charset="0"/>
              </a:rPr>
              <a:t> ) {</a:t>
            </a:r>
          </a:p>
          <a:p>
            <a:pPr defTabSz="953274">
              <a:spcBef>
                <a:spcPct val="0"/>
              </a:spcBef>
              <a:tabLst>
                <a:tab pos="439816" algn="l"/>
                <a:tab pos="889859" algn="l"/>
              </a:tabLst>
            </a:pP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Console.WriteLine</a:t>
            </a:r>
            <a:r>
              <a:rPr lang="en-GB" sz="2100" dirty="0">
                <a:solidFill>
                  <a:srgbClr val="000000"/>
                </a:solidFill>
                <a:latin typeface="Consolas" pitchFamily="49" charset="0"/>
                <a:cs typeface="Consolas" pitchFamily="49" charset="0"/>
              </a:rPr>
              <a:t>("Data access error: " + </a:t>
            </a:r>
            <a:r>
              <a:rPr lang="en-GB" sz="2100" dirty="0" err="1">
                <a:solidFill>
                  <a:srgbClr val="000000"/>
                </a:solidFill>
                <a:latin typeface="Consolas" pitchFamily="49" charset="0"/>
                <a:cs typeface="Consolas" pitchFamily="49" charset="0"/>
              </a:rPr>
              <a:t>exn.Message</a:t>
            </a:r>
            <a:r>
              <a:rPr lang="en-GB" sz="2100" dirty="0">
                <a:solidFill>
                  <a:srgbClr val="000000"/>
                </a:solidFill>
                <a:latin typeface="Consolas" pitchFamily="49" charset="0"/>
                <a:cs typeface="Consolas" pitchFamily="49" charset="0"/>
              </a:rPr>
              <a:t>);</a:t>
            </a:r>
          </a:p>
          <a:p>
            <a:pPr defTabSz="953274">
              <a:spcBef>
                <a:spcPct val="0"/>
              </a:spcBef>
              <a:tabLst>
                <a:tab pos="439816" algn="l"/>
                <a:tab pos="889859" algn="l"/>
              </a:tabLst>
            </a:pPr>
            <a:r>
              <a:rPr lang="en-GB" sz="2100" dirty="0">
                <a:solidFill>
                  <a:srgbClr val="008000"/>
                </a:solidFill>
                <a:latin typeface="Consolas" pitchFamily="49" charset="0"/>
                <a:cs typeface="Consolas" pitchFamily="49" charset="0"/>
              </a:rPr>
              <a:t>  </a:t>
            </a:r>
          </a:p>
          <a:p>
            <a:pPr defTabSz="953274">
              <a:spcBef>
                <a:spcPct val="0"/>
              </a:spcBef>
              <a:tabLst>
                <a:tab pos="439816" algn="l"/>
                <a:tab pos="889859" algn="l"/>
              </a:tabLst>
            </a:pPr>
            <a:r>
              <a:rPr lang="en-GB" sz="2100" dirty="0">
                <a:solidFill>
                  <a:srgbClr val="000000"/>
                </a:solidFill>
                <a:latin typeface="Consolas" pitchFamily="49" charset="0"/>
                <a:cs typeface="Consolas" pitchFamily="49" charset="0"/>
              </a:rPr>
              <a:t>}</a:t>
            </a:r>
          </a:p>
          <a:p>
            <a:pPr defTabSz="953274">
              <a:spcBef>
                <a:spcPct val="0"/>
              </a:spcBef>
              <a:tabLst>
                <a:tab pos="439816" algn="l"/>
                <a:tab pos="889859" algn="l"/>
              </a:tabLst>
            </a:pPr>
            <a:r>
              <a:rPr lang="en-GB" sz="2100" dirty="0">
                <a:solidFill>
                  <a:srgbClr val="0000FF"/>
                </a:solidFill>
                <a:latin typeface="Consolas" pitchFamily="49" charset="0"/>
                <a:cs typeface="Consolas" pitchFamily="49" charset="0"/>
              </a:rPr>
              <a:t>catch</a:t>
            </a:r>
            <a:r>
              <a:rPr lang="en-GB" sz="2100" dirty="0">
                <a:solidFill>
                  <a:srgbClr val="000000"/>
                </a:solidFill>
                <a:latin typeface="Consolas" pitchFamily="49" charset="0"/>
                <a:cs typeface="Consolas" pitchFamily="49" charset="0"/>
              </a:rPr>
              <a:t>( Exception </a:t>
            </a:r>
            <a:r>
              <a:rPr lang="en-GB" sz="2100" dirty="0" err="1">
                <a:solidFill>
                  <a:srgbClr val="000000"/>
                </a:solidFill>
                <a:latin typeface="Consolas" pitchFamily="49" charset="0"/>
                <a:cs typeface="Consolas" pitchFamily="49" charset="0"/>
              </a:rPr>
              <a:t>exn</a:t>
            </a:r>
            <a:r>
              <a:rPr lang="en-GB" sz="2100" dirty="0">
                <a:solidFill>
                  <a:srgbClr val="000000"/>
                </a:solidFill>
                <a:latin typeface="Consolas" pitchFamily="49" charset="0"/>
                <a:cs typeface="Consolas" pitchFamily="49" charset="0"/>
              </a:rPr>
              <a:t> ) {</a:t>
            </a:r>
          </a:p>
          <a:p>
            <a:pPr defTabSz="953274">
              <a:spcBef>
                <a:spcPct val="0"/>
              </a:spcBef>
              <a:tabLst>
                <a:tab pos="439816" algn="l"/>
                <a:tab pos="889859" algn="l"/>
              </a:tabLst>
            </a:pP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Console.WriteLine</a:t>
            </a:r>
            <a:r>
              <a:rPr lang="en-GB" sz="2100" dirty="0">
                <a:solidFill>
                  <a:srgbClr val="000000"/>
                </a:solidFill>
                <a:latin typeface="Consolas" pitchFamily="49" charset="0"/>
                <a:cs typeface="Consolas" pitchFamily="49" charset="0"/>
              </a:rPr>
              <a:t>("General error: " + </a:t>
            </a:r>
            <a:r>
              <a:rPr lang="en-GB" sz="2100" dirty="0" err="1">
                <a:solidFill>
                  <a:srgbClr val="000000"/>
                </a:solidFill>
                <a:latin typeface="Consolas" pitchFamily="49" charset="0"/>
                <a:cs typeface="Consolas" pitchFamily="49" charset="0"/>
              </a:rPr>
              <a:t>exn.Message</a:t>
            </a:r>
            <a:r>
              <a:rPr lang="en-GB" sz="2100" dirty="0">
                <a:solidFill>
                  <a:srgbClr val="000000"/>
                </a:solidFill>
                <a:latin typeface="Consolas" pitchFamily="49" charset="0"/>
                <a:cs typeface="Consolas" pitchFamily="49" charset="0"/>
              </a:rPr>
              <a:t>);</a:t>
            </a:r>
          </a:p>
          <a:p>
            <a:pPr defTabSz="953274">
              <a:spcBef>
                <a:spcPct val="0"/>
              </a:spcBef>
              <a:tabLst>
                <a:tab pos="439816" algn="l"/>
                <a:tab pos="889859" algn="l"/>
              </a:tabLst>
            </a:pPr>
            <a:r>
              <a:rPr lang="en-GB" sz="2100" dirty="0">
                <a:solidFill>
                  <a:srgbClr val="008000"/>
                </a:solidFill>
                <a:latin typeface="Consolas" pitchFamily="49" charset="0"/>
                <a:cs typeface="Consolas" pitchFamily="49" charset="0"/>
              </a:rPr>
              <a:t>  </a:t>
            </a:r>
          </a:p>
          <a:p>
            <a:pPr defTabSz="953274">
              <a:spcBef>
                <a:spcPct val="0"/>
              </a:spcBef>
              <a:tabLst>
                <a:tab pos="439816" algn="l"/>
                <a:tab pos="889859" algn="l"/>
              </a:tabLst>
            </a:pPr>
            <a:r>
              <a:rPr lang="en-GB" sz="2100" dirty="0">
                <a:solidFill>
                  <a:srgbClr val="000000"/>
                </a:solidFill>
                <a:latin typeface="Consolas" pitchFamily="49" charset="0"/>
                <a:cs typeface="Consolas" pitchFamily="49" charset="0"/>
              </a:rPr>
              <a:t>}</a:t>
            </a:r>
          </a:p>
          <a:p>
            <a:pPr defTabSz="953274">
              <a:spcBef>
                <a:spcPct val="0"/>
              </a:spcBef>
              <a:tabLst>
                <a:tab pos="439816" algn="l"/>
                <a:tab pos="889859" algn="l"/>
              </a:tabLst>
            </a:pPr>
            <a:r>
              <a:rPr lang="en-GB" sz="2100" dirty="0">
                <a:solidFill>
                  <a:srgbClr val="0000FF"/>
                </a:solidFill>
                <a:latin typeface="Consolas" pitchFamily="49" charset="0"/>
                <a:cs typeface="Consolas" pitchFamily="49" charset="0"/>
              </a:rPr>
              <a:t>finally</a:t>
            </a:r>
            <a:r>
              <a:rPr lang="en-GB" sz="2100" dirty="0">
                <a:latin typeface="Consolas" pitchFamily="49" charset="0"/>
                <a:cs typeface="Consolas" pitchFamily="49" charset="0"/>
              </a:rPr>
              <a:t> </a:t>
            </a:r>
            <a:r>
              <a:rPr lang="en-GB" sz="2100" dirty="0">
                <a:solidFill>
                  <a:srgbClr val="000000"/>
                </a:solidFill>
                <a:latin typeface="Consolas" pitchFamily="49" charset="0"/>
                <a:cs typeface="Consolas" pitchFamily="49" charset="0"/>
              </a:rPr>
              <a:t>{</a:t>
            </a:r>
            <a:endParaRPr lang="en-GB" sz="2100" dirty="0">
              <a:latin typeface="Consolas" pitchFamily="49" charset="0"/>
              <a:cs typeface="Consolas" pitchFamily="49" charset="0"/>
            </a:endParaRPr>
          </a:p>
          <a:p>
            <a:pPr defTabSz="953274">
              <a:spcBef>
                <a:spcPct val="0"/>
              </a:spcBef>
              <a:tabLst>
                <a:tab pos="439816" algn="l"/>
                <a:tab pos="889859" algn="l"/>
              </a:tabLst>
            </a:pP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con.Close</a:t>
            </a:r>
            <a:r>
              <a:rPr lang="en-GB" sz="2100" dirty="0">
                <a:solidFill>
                  <a:srgbClr val="000000"/>
                </a:solidFill>
                <a:latin typeface="Consolas" pitchFamily="49" charset="0"/>
                <a:cs typeface="Consolas" pitchFamily="49" charset="0"/>
              </a:rPr>
              <a:t>();</a:t>
            </a:r>
          </a:p>
          <a:p>
            <a:pPr defTabSz="953274">
              <a:spcBef>
                <a:spcPct val="0"/>
              </a:spcBef>
              <a:tabLst>
                <a:tab pos="439816" algn="l"/>
                <a:tab pos="889859" algn="l"/>
              </a:tabLst>
            </a:pPr>
            <a:r>
              <a:rPr lang="en-GB" sz="2100" dirty="0">
                <a:solidFill>
                  <a:srgbClr val="000000"/>
                </a:solidFill>
                <a:latin typeface="Consolas" pitchFamily="49" charset="0"/>
                <a:cs typeface="Consolas" pitchFamily="49" charset="0"/>
              </a:rPr>
              <a:t>}</a:t>
            </a:r>
          </a:p>
          <a:p>
            <a:pPr defTabSz="953274">
              <a:spcBef>
                <a:spcPct val="0"/>
              </a:spcBef>
              <a:tabLst>
                <a:tab pos="439816" algn="l"/>
                <a:tab pos="889859" algn="l"/>
              </a:tabLst>
            </a:pPr>
            <a:endParaRPr lang="en-GB" sz="2100" dirty="0">
              <a:latin typeface="Consolas" pitchFamily="49" charset="0"/>
              <a:cs typeface="Consolas" pitchFamily="49" charset="0"/>
            </a:endParaRPr>
          </a:p>
          <a:p>
            <a:pPr defTabSz="953274">
              <a:spcBef>
                <a:spcPct val="0"/>
              </a:spcBef>
              <a:tabLst>
                <a:tab pos="439816" algn="l"/>
                <a:tab pos="889859" algn="l"/>
              </a:tabLst>
            </a:pPr>
            <a:r>
              <a:rPr lang="en-GB" sz="2100" dirty="0">
                <a:solidFill>
                  <a:srgbClr val="008000"/>
                </a:solidFill>
                <a:latin typeface="Consolas" pitchFamily="49" charset="0"/>
                <a:cs typeface="Consolas" pitchFamily="49" charset="0"/>
              </a:rPr>
              <a:t>//remainder of containing method</a:t>
            </a:r>
          </a:p>
          <a:p>
            <a:pPr defTabSz="953274">
              <a:spcBef>
                <a:spcPct val="0"/>
              </a:spcBef>
              <a:tabLst>
                <a:tab pos="439816" algn="l"/>
                <a:tab pos="889859" algn="l"/>
              </a:tabLst>
            </a:pPr>
            <a:r>
              <a:rPr lang="en-GB" sz="2100" dirty="0">
                <a:latin typeface="Consolas" pitchFamily="49" charset="0"/>
                <a:cs typeface="Consolas" pitchFamily="49" charset="0"/>
              </a:rPr>
              <a:t>...</a:t>
            </a:r>
          </a:p>
        </p:txBody>
      </p:sp>
      <p:sp>
        <p:nvSpPr>
          <p:cNvPr id="807940" name="Rectangle 4"/>
          <p:cNvSpPr>
            <a:spLocks noChangeArrowheads="1"/>
          </p:cNvSpPr>
          <p:nvPr/>
        </p:nvSpPr>
        <p:spPr bwMode="auto">
          <a:xfrm>
            <a:off x="4449932" y="2248197"/>
            <a:ext cx="2719402" cy="775097"/>
          </a:xfrm>
          <a:prstGeom prst="rect">
            <a:avLst/>
          </a:prstGeom>
          <a:solidFill>
            <a:schemeClr val="accent6">
              <a:lumMod val="75000"/>
            </a:schemeClr>
          </a:solidFill>
          <a:ln w="12700">
            <a:solidFill>
              <a:schemeClr val="tx1"/>
            </a:solidFill>
            <a:miter lim="800000"/>
            <a:headEnd/>
            <a:tailEnd/>
          </a:ln>
          <a:effectLst>
            <a:outerShdw dist="71842" dir="2700000" algn="ctr" rotWithShape="0">
              <a:schemeClr val="bg2"/>
            </a:outerShdw>
          </a:effectLst>
        </p:spPr>
        <p:txBody>
          <a:bodyPr lIns="116603" tIns="57278" rIns="116603" bIns="57278">
            <a:spAutoFit/>
          </a:bodyPr>
          <a:lstStyle/>
          <a:p>
            <a:pPr algn="ctr" defTabSz="953274">
              <a:spcBef>
                <a:spcPct val="0"/>
              </a:spcBef>
              <a:tabLst>
                <a:tab pos="439816" algn="l"/>
                <a:tab pos="889859" algn="l"/>
                <a:tab pos="1327629" algn="l"/>
                <a:tab pos="1767444" algn="l"/>
              </a:tabLst>
            </a:pPr>
            <a:r>
              <a:rPr lang="en-GB" sz="2100">
                <a:solidFill>
                  <a:srgbClr val="000000"/>
                </a:solidFill>
              </a:rPr>
              <a:t>code that may throw an exception</a:t>
            </a:r>
          </a:p>
        </p:txBody>
      </p:sp>
      <p:sp>
        <p:nvSpPr>
          <p:cNvPr id="807941" name="Rectangle 5"/>
          <p:cNvSpPr>
            <a:spLocks noChangeArrowheads="1"/>
          </p:cNvSpPr>
          <p:nvPr/>
        </p:nvSpPr>
        <p:spPr bwMode="auto">
          <a:xfrm>
            <a:off x="5992311" y="4242199"/>
            <a:ext cx="3065072" cy="454223"/>
          </a:xfrm>
          <a:prstGeom prst="rect">
            <a:avLst/>
          </a:prstGeom>
          <a:solidFill>
            <a:schemeClr val="accent6">
              <a:lumMod val="75000"/>
            </a:schemeClr>
          </a:solidFill>
          <a:ln w="12700">
            <a:solidFill>
              <a:schemeClr val="tx1"/>
            </a:solidFill>
            <a:miter lim="800000"/>
            <a:headEnd/>
            <a:tailEnd/>
          </a:ln>
          <a:effectLst>
            <a:outerShdw dist="71842" dir="2700000" algn="ctr" rotWithShape="0">
              <a:schemeClr val="bg2"/>
            </a:outerShdw>
          </a:effectLst>
        </p:spPr>
        <p:txBody>
          <a:bodyPr lIns="116603" tIns="57278" rIns="116603" bIns="57278">
            <a:spAutoFit/>
          </a:bodyPr>
          <a:lstStyle/>
          <a:p>
            <a:pPr defTabSz="953274">
              <a:spcBef>
                <a:spcPct val="0"/>
              </a:spcBef>
              <a:tabLst>
                <a:tab pos="439816" algn="l"/>
                <a:tab pos="889859" algn="l"/>
                <a:tab pos="1327629" algn="l"/>
                <a:tab pos="1767444" algn="l"/>
              </a:tabLst>
            </a:pPr>
            <a:r>
              <a:rPr lang="en-GB" sz="2100">
                <a:solidFill>
                  <a:srgbClr val="000000"/>
                </a:solidFill>
              </a:rPr>
              <a:t>Clean up and/or abort</a:t>
            </a:r>
          </a:p>
        </p:txBody>
      </p:sp>
      <p:sp>
        <p:nvSpPr>
          <p:cNvPr id="807942" name="Line 6"/>
          <p:cNvSpPr>
            <a:spLocks noChangeShapeType="1"/>
          </p:cNvSpPr>
          <p:nvPr/>
        </p:nvSpPr>
        <p:spPr bwMode="auto">
          <a:xfrm flipH="1" flipV="1">
            <a:off x="3758595" y="4142186"/>
            <a:ext cx="2054319" cy="2125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
        <p:nvSpPr>
          <p:cNvPr id="807943" name="Line 7"/>
          <p:cNvSpPr>
            <a:spLocks noChangeShapeType="1"/>
          </p:cNvSpPr>
          <p:nvPr/>
        </p:nvSpPr>
        <p:spPr bwMode="auto">
          <a:xfrm flipH="1">
            <a:off x="5381923" y="4619327"/>
            <a:ext cx="413488" cy="393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
        <p:nvSpPr>
          <p:cNvPr id="807944" name="Line 8"/>
          <p:cNvSpPr>
            <a:spLocks noChangeShapeType="1"/>
          </p:cNvSpPr>
          <p:nvPr/>
        </p:nvSpPr>
        <p:spPr bwMode="auto">
          <a:xfrm flipH="1" flipV="1">
            <a:off x="3550756" y="2596158"/>
            <a:ext cx="8641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
        <p:nvSpPr>
          <p:cNvPr id="807945" name="Rectangle 9"/>
          <p:cNvSpPr>
            <a:spLocks noChangeArrowheads="1"/>
          </p:cNvSpPr>
          <p:nvPr/>
        </p:nvSpPr>
        <p:spPr bwMode="auto">
          <a:xfrm>
            <a:off x="6939619" y="6100762"/>
            <a:ext cx="3065070" cy="775097"/>
          </a:xfrm>
          <a:prstGeom prst="rect">
            <a:avLst/>
          </a:prstGeom>
          <a:solidFill>
            <a:schemeClr val="accent6">
              <a:lumMod val="75000"/>
            </a:schemeClr>
          </a:solidFill>
          <a:ln w="12700">
            <a:solidFill>
              <a:schemeClr val="tx1"/>
            </a:solidFill>
            <a:miter lim="800000"/>
            <a:headEnd/>
            <a:tailEnd/>
          </a:ln>
          <a:effectLst>
            <a:outerShdw dist="71842" dir="2700000" algn="ctr" rotWithShape="0">
              <a:schemeClr val="bg2"/>
            </a:outerShdw>
          </a:effectLst>
        </p:spPr>
        <p:txBody>
          <a:bodyPr lIns="116603" tIns="57278" rIns="116603" bIns="57278">
            <a:spAutoFit/>
          </a:bodyPr>
          <a:lstStyle/>
          <a:p>
            <a:pPr algn="ctr" defTabSz="953274">
              <a:spcBef>
                <a:spcPct val="0"/>
              </a:spcBef>
              <a:tabLst>
                <a:tab pos="439816" algn="l"/>
                <a:tab pos="889859" algn="l"/>
                <a:tab pos="1327629" algn="l"/>
                <a:tab pos="1767444" algn="l"/>
              </a:tabLst>
            </a:pPr>
            <a:r>
              <a:rPr lang="en-GB" sz="2100">
                <a:solidFill>
                  <a:srgbClr val="000000"/>
                </a:solidFill>
              </a:rPr>
              <a:t>Execute this </a:t>
            </a:r>
            <a:br>
              <a:rPr lang="en-GB" sz="2100">
                <a:solidFill>
                  <a:srgbClr val="000000"/>
                </a:solidFill>
              </a:rPr>
            </a:br>
            <a:r>
              <a:rPr lang="en-GB" sz="2100">
                <a:solidFill>
                  <a:srgbClr val="000000"/>
                </a:solidFill>
              </a:rPr>
              <a:t>whatever happens</a:t>
            </a:r>
          </a:p>
        </p:txBody>
      </p:sp>
      <p:sp>
        <p:nvSpPr>
          <p:cNvPr id="807946" name="Line 10"/>
          <p:cNvSpPr>
            <a:spLocks noChangeShapeType="1"/>
          </p:cNvSpPr>
          <p:nvPr/>
        </p:nvSpPr>
        <p:spPr bwMode="auto">
          <a:xfrm flipH="1" flipV="1">
            <a:off x="4793411" y="6509147"/>
            <a:ext cx="2089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
        <p:nvSpPr>
          <p:cNvPr id="807947" name="Rectangle 11"/>
          <p:cNvSpPr>
            <a:spLocks noChangeArrowheads="1"/>
          </p:cNvSpPr>
          <p:nvPr/>
        </p:nvSpPr>
        <p:spPr bwMode="auto">
          <a:xfrm>
            <a:off x="9160208" y="1200150"/>
            <a:ext cx="2106827" cy="762005"/>
          </a:xfrm>
          <a:prstGeom prst="rect">
            <a:avLst/>
          </a:prstGeom>
          <a:solidFill>
            <a:schemeClr val="accent6">
              <a:lumMod val="75000"/>
            </a:schemeClr>
          </a:solidFill>
          <a:ln w="12700">
            <a:solidFill>
              <a:schemeClr val="tx1"/>
            </a:solidFill>
            <a:miter lim="800000"/>
            <a:headEnd/>
            <a:tailEnd/>
          </a:ln>
          <a:effectLst>
            <a:outerShdw dist="71842" dir="2700000" algn="ctr" rotWithShape="0">
              <a:schemeClr val="bg2"/>
            </a:outerShdw>
          </a:effectLst>
        </p:spPr>
        <p:txBody>
          <a:bodyPr lIns="116603" tIns="57278" rIns="116603" bIns="57278">
            <a:spAutoFit/>
          </a:bodyPr>
          <a:lstStyle/>
          <a:p>
            <a:pPr algn="ctr" defTabSz="953274">
              <a:spcBef>
                <a:spcPct val="0"/>
              </a:spcBef>
              <a:tabLst>
                <a:tab pos="439816" algn="l"/>
                <a:tab pos="889859" algn="l"/>
                <a:tab pos="1327629" algn="l"/>
                <a:tab pos="1767444" algn="l"/>
              </a:tabLst>
            </a:pPr>
            <a:r>
              <a:rPr lang="en-GB" sz="2100">
                <a:solidFill>
                  <a:srgbClr val="000000"/>
                </a:solidFill>
              </a:rPr>
              <a:t>Why before the try?</a:t>
            </a:r>
          </a:p>
        </p:txBody>
      </p:sp>
    </p:spTree>
    <p:extLst>
      <p:ext uri="{BB962C8B-B14F-4D97-AF65-F5344CB8AC3E}">
        <p14:creationId xmlns:p14="http://schemas.microsoft.com/office/powerpoint/2010/main" val="222057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97" name="Rectangle 13"/>
          <p:cNvSpPr>
            <a:spLocks noChangeArrowheads="1"/>
          </p:cNvSpPr>
          <p:nvPr/>
        </p:nvSpPr>
        <p:spPr bwMode="auto">
          <a:xfrm>
            <a:off x="207839" y="1283494"/>
            <a:ext cx="7173708" cy="402550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0" bIns="57278"/>
          <a:lstStyle/>
          <a:p>
            <a:pPr defTabSz="953274">
              <a:spcBef>
                <a:spcPct val="0"/>
              </a:spcBef>
              <a:tabLst>
                <a:tab pos="439816" algn="l"/>
                <a:tab pos="889859" algn="l"/>
                <a:tab pos="1327629" algn="l"/>
                <a:tab pos="1767444" algn="l"/>
              </a:tabLst>
            </a:pPr>
            <a:r>
              <a:rPr lang="en-GB" sz="2100">
                <a:solidFill>
                  <a:srgbClr val="0000C8"/>
                </a:solidFill>
                <a:latin typeface="Consolas" pitchFamily="49" charset="0"/>
                <a:cs typeface="Consolas" pitchFamily="49" charset="0"/>
              </a:rPr>
              <a:t>public class</a:t>
            </a:r>
            <a:r>
              <a:rPr lang="en-GB" sz="2100">
                <a:solidFill>
                  <a:srgbClr val="000000"/>
                </a:solidFill>
                <a:latin typeface="Consolas" pitchFamily="49" charset="0"/>
                <a:cs typeface="Consolas" pitchFamily="49" charset="0"/>
              </a:rPr>
              <a:t> Program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static void</a:t>
            </a:r>
            <a:r>
              <a:rPr lang="en-GB" sz="2100">
                <a:solidFill>
                  <a:srgbClr val="000000"/>
                </a:solidFill>
                <a:latin typeface="Consolas" pitchFamily="49" charset="0"/>
                <a:cs typeface="Consolas" pitchFamily="49" charset="0"/>
              </a:rPr>
              <a:t> Main()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try</a:t>
            </a:r>
            <a:r>
              <a:rPr lang="en-GB" sz="2100">
                <a:solidFill>
                  <a:srgbClr val="000000"/>
                </a:solidFill>
                <a:latin typeface="Consolas" pitchFamily="49" charset="0"/>
                <a:cs typeface="Consolas" pitchFamily="49" charset="0"/>
              </a:rPr>
              <a:t>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Task.F1( </a:t>
            </a:r>
            <a:r>
              <a:rPr lang="en-GB" sz="2100" b="1">
                <a:solidFill>
                  <a:srgbClr val="FA3200"/>
                </a:solidFill>
                <a:latin typeface="Consolas" pitchFamily="49" charset="0"/>
                <a:cs typeface="Consolas" pitchFamily="49" charset="0"/>
              </a:rPr>
              <a:t>0</a:t>
            </a: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Task.F2();</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catch</a:t>
            </a:r>
            <a:r>
              <a:rPr lang="en-GB" sz="2100">
                <a:solidFill>
                  <a:srgbClr val="000000"/>
                </a:solidFill>
                <a:latin typeface="Consolas" pitchFamily="49" charset="0"/>
                <a:cs typeface="Consolas" pitchFamily="49" charset="0"/>
              </a:rPr>
              <a:t>( Exception exn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Console.WriteLine( exn.Message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p:txBody>
      </p:sp>
      <p:sp>
        <p:nvSpPr>
          <p:cNvPr id="810003" name="Rectangle 19"/>
          <p:cNvSpPr>
            <a:spLocks noChangeArrowheads="1"/>
          </p:cNvSpPr>
          <p:nvPr/>
        </p:nvSpPr>
        <p:spPr bwMode="auto">
          <a:xfrm>
            <a:off x="5788849" y="4294289"/>
            <a:ext cx="6130141" cy="457765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0" bIns="57278"/>
          <a:lstStyle/>
          <a:p>
            <a:pPr defTabSz="953274">
              <a:spcBef>
                <a:spcPct val="0"/>
              </a:spcBef>
              <a:tabLst>
                <a:tab pos="439816" algn="l"/>
                <a:tab pos="889859" algn="l"/>
                <a:tab pos="1327629" algn="l"/>
                <a:tab pos="1767444" algn="l"/>
              </a:tabLst>
            </a:pPr>
            <a:r>
              <a:rPr lang="en-GB" sz="2100" dirty="0">
                <a:solidFill>
                  <a:srgbClr val="0000C8"/>
                </a:solidFill>
                <a:latin typeface="Consolas" pitchFamily="49" charset="0"/>
                <a:cs typeface="Consolas" pitchFamily="49" charset="0"/>
              </a:rPr>
              <a:t>public class</a:t>
            </a:r>
            <a:r>
              <a:rPr lang="en-GB" sz="2100" dirty="0">
                <a:solidFill>
                  <a:srgbClr val="000000"/>
                </a:solidFill>
                <a:latin typeface="Consolas" pitchFamily="49" charset="0"/>
                <a:cs typeface="Consolas" pitchFamily="49" charset="0"/>
              </a:rPr>
              <a:t> Task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public static void</a:t>
            </a:r>
            <a:r>
              <a:rPr lang="en-GB" sz="2100" dirty="0">
                <a:solidFill>
                  <a:srgbClr val="000000"/>
                </a:solidFill>
                <a:latin typeface="Consolas" pitchFamily="49" charset="0"/>
                <a:cs typeface="Consolas" pitchFamily="49" charset="0"/>
              </a:rPr>
              <a:t> F1( </a:t>
            </a:r>
            <a:r>
              <a:rPr lang="en-GB" sz="2100" dirty="0" err="1">
                <a:solidFill>
                  <a:srgbClr val="0000C8"/>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a )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F3( a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F4();</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endParaRPr lang="en-GB" sz="2100" dirty="0">
              <a:solidFill>
                <a:srgbClr val="000000"/>
              </a:solidFill>
              <a:latin typeface="Consolas" pitchFamily="49" charset="0"/>
              <a:cs typeface="Consolas" pitchFamily="49" charset="0"/>
            </a:endParaRP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public static void </a:t>
            </a:r>
            <a:r>
              <a:rPr lang="en-GB" sz="2100" dirty="0">
                <a:solidFill>
                  <a:srgbClr val="000000"/>
                </a:solidFill>
                <a:latin typeface="Consolas" pitchFamily="49" charset="0"/>
                <a:cs typeface="Consolas" pitchFamily="49" charset="0"/>
              </a:rPr>
              <a:t>F2() { ... }</a:t>
            </a:r>
          </a:p>
          <a:p>
            <a:pPr defTabSz="953274">
              <a:spcBef>
                <a:spcPct val="0"/>
              </a:spcBef>
              <a:tabLst>
                <a:tab pos="439816" algn="l"/>
                <a:tab pos="889859" algn="l"/>
                <a:tab pos="1327629" algn="l"/>
                <a:tab pos="1767444" algn="l"/>
              </a:tabLst>
            </a:pPr>
            <a:endParaRPr lang="en-GB" sz="2100" dirty="0">
              <a:solidFill>
                <a:srgbClr val="000000"/>
              </a:solidFill>
              <a:latin typeface="Consolas" pitchFamily="49" charset="0"/>
              <a:cs typeface="Consolas" pitchFamily="49" charset="0"/>
            </a:endParaRP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public static void</a:t>
            </a:r>
            <a:r>
              <a:rPr lang="en-GB" sz="2100" dirty="0">
                <a:solidFill>
                  <a:srgbClr val="000000"/>
                </a:solidFill>
                <a:latin typeface="Consolas" pitchFamily="49" charset="0"/>
                <a:cs typeface="Consolas" pitchFamily="49" charset="0"/>
              </a:rPr>
              <a:t> F3( </a:t>
            </a:r>
            <a:r>
              <a:rPr lang="en-GB" sz="2100" dirty="0" err="1">
                <a:solidFill>
                  <a:srgbClr val="0000C8"/>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y )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err="1">
                <a:solidFill>
                  <a:srgbClr val="0000C8"/>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x = </a:t>
            </a:r>
            <a:r>
              <a:rPr lang="en-GB" sz="2100" b="1" dirty="0">
                <a:solidFill>
                  <a:srgbClr val="FA3200"/>
                </a:solidFill>
                <a:latin typeface="Consolas" pitchFamily="49" charset="0"/>
                <a:cs typeface="Consolas" pitchFamily="49" charset="0"/>
              </a:rPr>
              <a:t>10 / y</a:t>
            </a:r>
            <a:r>
              <a:rPr lang="en-GB" sz="2100" dirty="0">
                <a:solidFill>
                  <a:srgbClr val="000000"/>
                </a:solidFill>
                <a:latin typeface="Consolas" pitchFamily="49" charset="0"/>
                <a:cs typeface="Consolas" pitchFamily="49" charset="0"/>
              </a:rPr>
              <a:t>;</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public static void</a:t>
            </a:r>
            <a:r>
              <a:rPr lang="en-GB" sz="2100" dirty="0">
                <a:solidFill>
                  <a:srgbClr val="000000"/>
                </a:solidFill>
                <a:latin typeface="Consolas" pitchFamily="49" charset="0"/>
                <a:cs typeface="Consolas" pitchFamily="49" charset="0"/>
              </a:rPr>
              <a:t> F4() { ...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p>
        </p:txBody>
      </p:sp>
      <p:sp>
        <p:nvSpPr>
          <p:cNvPr id="809986" name="Rectangle 2"/>
          <p:cNvSpPr>
            <a:spLocks noGrp="1" noChangeArrowheads="1"/>
          </p:cNvSpPr>
          <p:nvPr>
            <p:ph type="title"/>
          </p:nvPr>
        </p:nvSpPr>
        <p:spPr/>
        <p:txBody>
          <a:bodyPr>
            <a:normAutofit/>
          </a:bodyPr>
          <a:lstStyle/>
          <a:p>
            <a:r>
              <a:rPr lang="en-GB" sz="3600" dirty="0"/>
              <a:t>Understanding Execution Flow (1)</a:t>
            </a:r>
          </a:p>
        </p:txBody>
      </p:sp>
      <p:sp>
        <p:nvSpPr>
          <p:cNvPr id="3" name="Slide Number Placeholder 2"/>
          <p:cNvSpPr>
            <a:spLocks noGrp="1"/>
          </p:cNvSpPr>
          <p:nvPr>
            <p:ph type="sldNum" sz="quarter" idx="12"/>
          </p:nvPr>
        </p:nvSpPr>
        <p:spPr/>
        <p:txBody>
          <a:bodyPr/>
          <a:lstStyle/>
          <a:p>
            <a:fld id="{BAEF35E1-E8B4-4707-9B15-F4E1B030959E}" type="slidenum">
              <a:rPr lang="en-US" smtClean="0"/>
              <a:t>163</a:t>
            </a:fld>
            <a:endParaRPr lang="en-US"/>
          </a:p>
        </p:txBody>
      </p:sp>
      <p:sp>
        <p:nvSpPr>
          <p:cNvPr id="809988" name="AutoShape 4"/>
          <p:cNvSpPr>
            <a:spLocks noChangeArrowheads="1"/>
          </p:cNvSpPr>
          <p:nvPr/>
        </p:nvSpPr>
        <p:spPr bwMode="hidden">
          <a:xfrm>
            <a:off x="251596" y="8259368"/>
            <a:ext cx="1544568" cy="556320"/>
          </a:xfrm>
          <a:prstGeom prst="bevel">
            <a:avLst>
              <a:gd name="adj" fmla="val 7565"/>
            </a:avLst>
          </a:prstGeom>
          <a:solidFill>
            <a:schemeClr val="accent6">
              <a:lumMod val="75000"/>
            </a:schemeClr>
          </a:solidFill>
          <a:ln w="9525">
            <a:solidFill>
              <a:schemeClr val="tx1"/>
            </a:solidFill>
            <a:miter lim="800000"/>
            <a:headEnd/>
            <a:tailEnd/>
          </a:ln>
          <a:effectLst/>
          <a:extLst/>
        </p:spPr>
        <p:txBody>
          <a:bodyPr wrap="none" lIns="117830" tIns="58915" rIns="117830" bIns="58915" anchor="ctr"/>
          <a:lstStyle/>
          <a:p>
            <a:pPr algn="ctr">
              <a:spcBef>
                <a:spcPct val="0"/>
              </a:spcBef>
            </a:pPr>
            <a:r>
              <a:rPr lang="en-GB" sz="2600" b="1"/>
              <a:t>Step</a:t>
            </a:r>
          </a:p>
        </p:txBody>
      </p:sp>
      <p:sp>
        <p:nvSpPr>
          <p:cNvPr id="809989" name="Rectangle 5"/>
          <p:cNvSpPr>
            <a:spLocks noChangeArrowheads="1"/>
          </p:cNvSpPr>
          <p:nvPr/>
        </p:nvSpPr>
        <p:spPr bwMode="hidden">
          <a:xfrm>
            <a:off x="277848" y="1733552"/>
            <a:ext cx="297538" cy="25628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09990" name="Rectangle 6"/>
          <p:cNvSpPr>
            <a:spLocks noChangeArrowheads="1"/>
          </p:cNvSpPr>
          <p:nvPr/>
        </p:nvSpPr>
        <p:spPr bwMode="hidden">
          <a:xfrm>
            <a:off x="277848" y="2056508"/>
            <a:ext cx="297538" cy="25628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09991" name="Rectangle 7"/>
          <p:cNvSpPr>
            <a:spLocks noChangeArrowheads="1"/>
          </p:cNvSpPr>
          <p:nvPr/>
        </p:nvSpPr>
        <p:spPr bwMode="hidden">
          <a:xfrm>
            <a:off x="277848" y="2379465"/>
            <a:ext cx="297538" cy="25628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09992" name="Rectangle 8"/>
          <p:cNvSpPr>
            <a:spLocks noChangeArrowheads="1"/>
          </p:cNvSpPr>
          <p:nvPr/>
        </p:nvSpPr>
        <p:spPr bwMode="hidden">
          <a:xfrm>
            <a:off x="277848" y="3348336"/>
            <a:ext cx="297538" cy="25628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09993" name="Rectangle 9"/>
          <p:cNvSpPr>
            <a:spLocks noChangeArrowheads="1"/>
          </p:cNvSpPr>
          <p:nvPr/>
        </p:nvSpPr>
        <p:spPr bwMode="hidden">
          <a:xfrm>
            <a:off x="277848" y="3671294"/>
            <a:ext cx="297538" cy="25628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09994" name="Rectangle 10"/>
          <p:cNvSpPr>
            <a:spLocks noChangeArrowheads="1"/>
          </p:cNvSpPr>
          <p:nvPr/>
        </p:nvSpPr>
        <p:spPr bwMode="hidden">
          <a:xfrm>
            <a:off x="277848" y="3994250"/>
            <a:ext cx="297538" cy="25628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09995" name="Rectangle 11"/>
          <p:cNvSpPr>
            <a:spLocks noChangeArrowheads="1"/>
          </p:cNvSpPr>
          <p:nvPr/>
        </p:nvSpPr>
        <p:spPr bwMode="hidden">
          <a:xfrm>
            <a:off x="277848" y="4317208"/>
            <a:ext cx="297538" cy="25628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09996" name="Rectangle 12"/>
          <p:cNvSpPr>
            <a:spLocks noChangeArrowheads="1"/>
          </p:cNvSpPr>
          <p:nvPr/>
        </p:nvSpPr>
        <p:spPr bwMode="hidden">
          <a:xfrm>
            <a:off x="277848" y="4640164"/>
            <a:ext cx="297538" cy="25628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09999" name="Rectangle 15"/>
          <p:cNvSpPr>
            <a:spLocks noChangeArrowheads="1"/>
          </p:cNvSpPr>
          <p:nvPr/>
        </p:nvSpPr>
        <p:spPr bwMode="hidden">
          <a:xfrm>
            <a:off x="5788849" y="4677669"/>
            <a:ext cx="319415" cy="3396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0000" name="Rectangle 16"/>
          <p:cNvSpPr>
            <a:spLocks noChangeArrowheads="1"/>
          </p:cNvSpPr>
          <p:nvPr/>
        </p:nvSpPr>
        <p:spPr bwMode="hidden">
          <a:xfrm>
            <a:off x="5788849" y="5000627"/>
            <a:ext cx="319415" cy="33962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0001" name="Rectangle 17"/>
          <p:cNvSpPr>
            <a:spLocks noChangeArrowheads="1"/>
          </p:cNvSpPr>
          <p:nvPr/>
        </p:nvSpPr>
        <p:spPr bwMode="hidden">
          <a:xfrm>
            <a:off x="5788849" y="6925868"/>
            <a:ext cx="319415" cy="33962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0002" name="Rectangle 18"/>
          <p:cNvSpPr>
            <a:spLocks noChangeArrowheads="1"/>
          </p:cNvSpPr>
          <p:nvPr/>
        </p:nvSpPr>
        <p:spPr bwMode="hidden">
          <a:xfrm>
            <a:off x="5788849" y="7248823"/>
            <a:ext cx="319415" cy="3396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Tree>
    <p:extLst>
      <p:ext uri="{BB962C8B-B14F-4D97-AF65-F5344CB8AC3E}">
        <p14:creationId xmlns:p14="http://schemas.microsoft.com/office/powerpoint/2010/main" val="387141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09988"/>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99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99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0998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999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0999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999"/>
                                        </p:tgtEl>
                                        <p:attrNameLst>
                                          <p:attrName>style.visibility</p:attrName>
                                        </p:attrNameLst>
                                      </p:cBhvr>
                                      <p:to>
                                        <p:strVal val="visible"/>
                                      </p:to>
                                    </p:set>
                                  </p:childTnLst>
                                </p:cTn>
                              </p:par>
                              <p:par>
                                <p:cTn id="23" presetID="1" presetClass="emph" presetSubtype="1" nodeType="withEffect">
                                  <p:stCondLst>
                                    <p:cond delay="0"/>
                                  </p:stCondLst>
                                  <p:childTnLst>
                                    <p:set>
                                      <p:cBhvr>
                                        <p:cTn id="24" dur="indefinite"/>
                                        <p:tgtEl>
                                          <p:spTgt spid="809991"/>
                                        </p:tgtEl>
                                        <p:attrNameLst>
                                          <p:attrName>fillcolor</p:attrName>
                                        </p:attrNameLst>
                                      </p:cBhvr>
                                      <p:to>
                                        <p:clrVal>
                                          <a:srgbClr val="00FF00"/>
                                        </p:clrVal>
                                      </p:to>
                                    </p:set>
                                    <p:set>
                                      <p:cBhvr>
                                        <p:cTn id="25" dur="indefinite"/>
                                        <p:tgtEl>
                                          <p:spTgt spid="809991"/>
                                        </p:tgtEl>
                                        <p:attrNameLst>
                                          <p:attrName>fill.type</p:attrName>
                                        </p:attrNameLst>
                                      </p:cBhvr>
                                      <p:to>
                                        <p:strVal val="solid"/>
                                      </p:to>
                                    </p:set>
                                    <p:set>
                                      <p:cBhvr>
                                        <p:cTn id="26" dur="indefinite"/>
                                        <p:tgtEl>
                                          <p:spTgt spid="809991"/>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0000"/>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0999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0001"/>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0000"/>
                                        </p:tgtEl>
                                        <p:attrNameLst>
                                          <p:attrName>fillcolor</p:attrName>
                                        </p:attrNameLst>
                                      </p:cBhvr>
                                      <p:to>
                                        <p:clrVal>
                                          <a:srgbClr val="00FF00"/>
                                        </p:clrVal>
                                      </p:to>
                                    </p:set>
                                    <p:set>
                                      <p:cBhvr>
                                        <p:cTn id="39" dur="indefinite"/>
                                        <p:tgtEl>
                                          <p:spTgt spid="810000"/>
                                        </p:tgtEl>
                                        <p:attrNameLst>
                                          <p:attrName>fill.type</p:attrName>
                                        </p:attrNameLst>
                                      </p:cBhvr>
                                      <p:to>
                                        <p:strVal val="solid"/>
                                      </p:to>
                                    </p:set>
                                    <p:set>
                                      <p:cBhvr>
                                        <p:cTn id="40" dur="indefinite"/>
                                        <p:tgtEl>
                                          <p:spTgt spid="810000"/>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00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810001"/>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0002"/>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10000"/>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0999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0999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999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809992"/>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09994"/>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809993"/>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09995"/>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809994"/>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09996"/>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809995"/>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09996"/>
                                        </p:tgtEl>
                                        <p:attrNameLst>
                                          <p:attrName>style.visibility</p:attrName>
                                        </p:attrNameLst>
                                      </p:cBhvr>
                                      <p:to>
                                        <p:strVal val="hidden"/>
                                      </p:to>
                                    </p:set>
                                  </p:childTnLst>
                                </p:cTn>
                              </p:par>
                            </p:childTnLst>
                          </p:cTn>
                        </p:par>
                      </p:childTnLst>
                    </p:cTn>
                  </p:par>
                </p:childTnLst>
              </p:cTn>
              <p:nextCondLst>
                <p:cond evt="onClick" delay="0">
                  <p:tgtEl>
                    <p:spTgt spid="809988"/>
                  </p:tgtEl>
                </p:cond>
              </p:nextCondLst>
            </p:seq>
          </p:childTnLst>
        </p:cTn>
      </p:par>
    </p:tnLst>
    <p:bldLst>
      <p:bldP spid="809989" grpId="0" animBg="1"/>
      <p:bldP spid="809989" grpId="1" animBg="1"/>
      <p:bldP spid="809990" grpId="0" animBg="1"/>
      <p:bldP spid="809990" grpId="1" animBg="1"/>
      <p:bldP spid="809991" grpId="0" animBg="1"/>
      <p:bldP spid="809991" grpId="1" animBg="1"/>
      <p:bldP spid="809992" grpId="0" animBg="1"/>
      <p:bldP spid="809992" grpId="1" animBg="1"/>
      <p:bldP spid="809993" grpId="0" animBg="1"/>
      <p:bldP spid="809993" grpId="1" animBg="1"/>
      <p:bldP spid="809994" grpId="0" animBg="1"/>
      <p:bldP spid="809994" grpId="1" animBg="1"/>
      <p:bldP spid="809995" grpId="0" animBg="1"/>
      <p:bldP spid="809995" grpId="1" animBg="1"/>
      <p:bldP spid="809996" grpId="0" animBg="1"/>
      <p:bldP spid="809996" grpId="1" animBg="1"/>
      <p:bldP spid="809999" grpId="0" animBg="1"/>
      <p:bldP spid="809999" grpId="1" animBg="1"/>
      <p:bldP spid="810000" grpId="0" animBg="1"/>
      <p:bldP spid="810000" grpId="1" animBg="1"/>
      <p:bldP spid="810001" grpId="0" animBg="1"/>
      <p:bldP spid="810001" grpId="1" animBg="1"/>
      <p:bldP spid="810002" grpId="0" animBg="1"/>
      <p:bldP spid="810002" grpId="1"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57" name="Rectangle 25"/>
          <p:cNvSpPr>
            <a:spLocks noChangeArrowheads="1"/>
          </p:cNvSpPr>
          <p:nvPr/>
        </p:nvSpPr>
        <p:spPr bwMode="auto">
          <a:xfrm>
            <a:off x="5255032" y="1308498"/>
            <a:ext cx="7101513" cy="6592491"/>
          </a:xfrm>
          <a:prstGeom prst="rect">
            <a:avLst/>
          </a:prstGeom>
          <a:ln/>
        </p:spPr>
        <p:style>
          <a:lnRef idx="2">
            <a:schemeClr val="accent1"/>
          </a:lnRef>
          <a:fillRef idx="1">
            <a:schemeClr val="lt1"/>
          </a:fillRef>
          <a:effectRef idx="0">
            <a:schemeClr val="accent1"/>
          </a:effectRef>
          <a:fontRef idx="minor">
            <a:schemeClr val="dk1"/>
          </a:fontRef>
        </p:style>
        <p:txBody>
          <a:bodyPr wrap="none" lIns="116603" tIns="57278" rIns="0" bIns="57278"/>
          <a:lstStyle/>
          <a:p>
            <a:pPr defTabSz="953274">
              <a:spcBef>
                <a:spcPct val="0"/>
              </a:spcBef>
              <a:tabLst>
                <a:tab pos="439816" algn="l"/>
                <a:tab pos="889859" algn="l"/>
                <a:tab pos="1327629" algn="l"/>
                <a:tab pos="1767444" algn="l"/>
              </a:tabLst>
            </a:pPr>
            <a:r>
              <a:rPr lang="en-GB" sz="2100" dirty="0">
                <a:solidFill>
                  <a:srgbClr val="0000C8"/>
                </a:solidFill>
                <a:latin typeface="Consolas" pitchFamily="49" charset="0"/>
                <a:cs typeface="Consolas" pitchFamily="49" charset="0"/>
              </a:rPr>
              <a:t>public class</a:t>
            </a:r>
            <a:r>
              <a:rPr lang="en-GB" sz="2100" dirty="0">
                <a:solidFill>
                  <a:srgbClr val="000000"/>
                </a:solidFill>
                <a:latin typeface="Consolas" pitchFamily="49" charset="0"/>
                <a:cs typeface="Consolas" pitchFamily="49" charset="0"/>
              </a:rPr>
              <a:t> Task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public static void</a:t>
            </a:r>
            <a:r>
              <a:rPr lang="en-GB" sz="2100" dirty="0">
                <a:solidFill>
                  <a:srgbClr val="000000"/>
                </a:solidFill>
                <a:latin typeface="Consolas" pitchFamily="49" charset="0"/>
                <a:cs typeface="Consolas" pitchFamily="49" charset="0"/>
              </a:rPr>
              <a:t> F1( </a:t>
            </a:r>
            <a:r>
              <a:rPr lang="en-GB" sz="2100" dirty="0" err="1">
                <a:solidFill>
                  <a:srgbClr val="0000C8"/>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a )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F3( a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F4();</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endParaRPr lang="en-GB" sz="2100" dirty="0">
              <a:solidFill>
                <a:srgbClr val="000000"/>
              </a:solidFill>
              <a:latin typeface="Consolas" pitchFamily="49" charset="0"/>
              <a:cs typeface="Consolas" pitchFamily="49" charset="0"/>
            </a:endParaRP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public static void</a:t>
            </a:r>
            <a:r>
              <a:rPr lang="en-GB" sz="2100" dirty="0">
                <a:solidFill>
                  <a:srgbClr val="000000"/>
                </a:solidFill>
                <a:latin typeface="Consolas" pitchFamily="49" charset="0"/>
                <a:cs typeface="Consolas" pitchFamily="49" charset="0"/>
              </a:rPr>
              <a:t> F2() { ... }</a:t>
            </a:r>
          </a:p>
          <a:p>
            <a:pPr defTabSz="953274">
              <a:spcBef>
                <a:spcPct val="0"/>
              </a:spcBef>
              <a:tabLst>
                <a:tab pos="439816" algn="l"/>
                <a:tab pos="889859" algn="l"/>
                <a:tab pos="1327629" algn="l"/>
                <a:tab pos="1767444" algn="l"/>
              </a:tabLst>
            </a:pPr>
            <a:endParaRPr lang="en-GB" sz="2100" dirty="0">
              <a:solidFill>
                <a:srgbClr val="000000"/>
              </a:solidFill>
              <a:latin typeface="Consolas" pitchFamily="49" charset="0"/>
              <a:cs typeface="Consolas" pitchFamily="49" charset="0"/>
            </a:endParaRP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public static void</a:t>
            </a:r>
            <a:r>
              <a:rPr lang="en-GB" sz="2100" dirty="0">
                <a:solidFill>
                  <a:srgbClr val="000000"/>
                </a:solidFill>
                <a:latin typeface="Consolas" pitchFamily="49" charset="0"/>
                <a:cs typeface="Consolas" pitchFamily="49" charset="0"/>
              </a:rPr>
              <a:t> F3( </a:t>
            </a:r>
            <a:r>
              <a:rPr lang="en-GB" sz="2100" dirty="0" err="1">
                <a:solidFill>
                  <a:srgbClr val="0000C8"/>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y )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err="1">
                <a:solidFill>
                  <a:srgbClr val="0000C8"/>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x;</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try</a:t>
            </a:r>
            <a:r>
              <a:rPr lang="en-GB" sz="2100" dirty="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	</a:t>
            </a:r>
            <a:r>
              <a:rPr lang="en-GB" sz="2100" dirty="0">
                <a:solidFill>
                  <a:srgbClr val="000000"/>
                </a:solidFill>
                <a:latin typeface="Consolas" pitchFamily="49" charset="0"/>
                <a:cs typeface="Consolas" pitchFamily="49" charset="0"/>
              </a:rPr>
              <a:t>x = 10 / y;</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br>
              <a:rPr lang="en-GB" sz="2100" dirty="0">
                <a:solidFill>
                  <a:srgbClr val="000000"/>
                </a:solidFill>
                <a:latin typeface="Consolas" pitchFamily="49" charset="0"/>
                <a:cs typeface="Consolas" pitchFamily="49" charset="0"/>
              </a:rPr>
            </a:br>
            <a:r>
              <a:rPr lang="en-GB" sz="2100" dirty="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catch</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DivideByZeroException</a:t>
            </a:r>
            <a:r>
              <a:rPr lang="en-GB" sz="2100" dirty="0">
                <a:solidFill>
                  <a:srgbClr val="000000"/>
                </a:solidFill>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exn</a:t>
            </a:r>
            <a:r>
              <a:rPr lang="en-GB" sz="2100" dirty="0">
                <a:solidFill>
                  <a:srgbClr val="000000"/>
                </a:solidFill>
                <a:latin typeface="Consolas" pitchFamily="49" charset="0"/>
                <a:cs typeface="Consolas" pitchFamily="49" charset="0"/>
              </a:rPr>
              <a:t> )</a:t>
            </a:r>
            <a:br>
              <a:rPr lang="en-GB" sz="2100" dirty="0">
                <a:solidFill>
                  <a:srgbClr val="000000"/>
                </a:solidFill>
                <a:latin typeface="Consolas" pitchFamily="49" charset="0"/>
                <a:cs typeface="Consolas" pitchFamily="49" charset="0"/>
              </a:rPr>
            </a:br>
            <a:r>
              <a:rPr lang="en-GB" sz="2100" dirty="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r>
              <a:rPr lang="en-GB" sz="2100" dirty="0">
                <a:solidFill>
                  <a:srgbClr val="0000C8"/>
                </a:solidFill>
                <a:latin typeface="Consolas" pitchFamily="49" charset="0"/>
                <a:cs typeface="Consolas" pitchFamily="49" charset="0"/>
              </a:rPr>
              <a:t>public static void</a:t>
            </a:r>
            <a:r>
              <a:rPr lang="en-GB" sz="2100" dirty="0">
                <a:solidFill>
                  <a:srgbClr val="000000"/>
                </a:solidFill>
                <a:latin typeface="Consolas" pitchFamily="49" charset="0"/>
                <a:cs typeface="Consolas" pitchFamily="49" charset="0"/>
              </a:rPr>
              <a:t> F4() { ... }</a:t>
            </a:r>
          </a:p>
          <a:p>
            <a:pPr defTabSz="953274">
              <a:spcBef>
                <a:spcPct val="0"/>
              </a:spcBef>
              <a:tabLst>
                <a:tab pos="439816" algn="l"/>
                <a:tab pos="889859" algn="l"/>
                <a:tab pos="1327629" algn="l"/>
                <a:tab pos="1767444" algn="l"/>
              </a:tabLst>
            </a:pPr>
            <a:r>
              <a:rPr lang="en-GB" sz="2100" dirty="0">
                <a:solidFill>
                  <a:srgbClr val="000000"/>
                </a:solidFill>
                <a:latin typeface="Consolas" pitchFamily="49" charset="0"/>
                <a:cs typeface="Consolas" pitchFamily="49" charset="0"/>
              </a:rPr>
              <a:t>}		</a:t>
            </a:r>
          </a:p>
        </p:txBody>
      </p:sp>
      <p:sp>
        <p:nvSpPr>
          <p:cNvPr id="812055" name="Rectangle 23"/>
          <p:cNvSpPr>
            <a:spLocks noChangeArrowheads="1"/>
          </p:cNvSpPr>
          <p:nvPr/>
        </p:nvSpPr>
        <p:spPr bwMode="auto">
          <a:xfrm>
            <a:off x="280035" y="1295995"/>
            <a:ext cx="4883110" cy="43526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0" bIns="57278"/>
          <a:lstStyle/>
          <a:p>
            <a:pPr defTabSz="953274">
              <a:spcBef>
                <a:spcPct val="0"/>
              </a:spcBef>
              <a:tabLst>
                <a:tab pos="439816" algn="l"/>
                <a:tab pos="889859" algn="l"/>
                <a:tab pos="1327629" algn="l"/>
                <a:tab pos="1767444" algn="l"/>
              </a:tabLst>
            </a:pPr>
            <a:r>
              <a:rPr lang="en-GB" sz="2100">
                <a:solidFill>
                  <a:srgbClr val="0000C8"/>
                </a:solidFill>
                <a:latin typeface="Consolas" pitchFamily="49" charset="0"/>
                <a:cs typeface="Consolas" pitchFamily="49" charset="0"/>
              </a:rPr>
              <a:t>public class</a:t>
            </a:r>
            <a:r>
              <a:rPr lang="en-GB" sz="2100">
                <a:solidFill>
                  <a:srgbClr val="000000"/>
                </a:solidFill>
                <a:latin typeface="Consolas" pitchFamily="49" charset="0"/>
                <a:cs typeface="Consolas" pitchFamily="49" charset="0"/>
              </a:rPr>
              <a:t> Program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static void</a:t>
            </a:r>
            <a:r>
              <a:rPr lang="en-GB" sz="2100">
                <a:solidFill>
                  <a:srgbClr val="000000"/>
                </a:solidFill>
                <a:latin typeface="Consolas" pitchFamily="49" charset="0"/>
                <a:cs typeface="Consolas" pitchFamily="49" charset="0"/>
              </a:rPr>
              <a:t> Main()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try</a:t>
            </a:r>
            <a:r>
              <a:rPr lang="en-GB" sz="2100">
                <a:solidFill>
                  <a:srgbClr val="000000"/>
                </a:solidFill>
                <a:latin typeface="Consolas" pitchFamily="49" charset="0"/>
                <a:cs typeface="Consolas" pitchFamily="49" charset="0"/>
              </a:rPr>
              <a:t>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Task.F1( </a:t>
            </a:r>
            <a:r>
              <a:rPr lang="en-GB" sz="2100" b="1">
                <a:solidFill>
                  <a:srgbClr val="FA3200"/>
                </a:solidFill>
                <a:latin typeface="Consolas" pitchFamily="49" charset="0"/>
                <a:cs typeface="Consolas" pitchFamily="49" charset="0"/>
              </a:rPr>
              <a:t>0</a:t>
            </a: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Task.F2();</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catch</a:t>
            </a:r>
            <a:r>
              <a:rPr lang="en-GB" sz="2100">
                <a:solidFill>
                  <a:srgbClr val="000000"/>
                </a:solidFill>
                <a:latin typeface="Consolas" pitchFamily="49" charset="0"/>
                <a:cs typeface="Consolas" pitchFamily="49" charset="0"/>
              </a:rPr>
              <a:t>( Exception exn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Console.WriteLine(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exn.Message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p:txBody>
      </p:sp>
      <p:sp>
        <p:nvSpPr>
          <p:cNvPr id="812034" name="Rectangle 2"/>
          <p:cNvSpPr>
            <a:spLocks noGrp="1" noChangeArrowheads="1"/>
          </p:cNvSpPr>
          <p:nvPr>
            <p:ph type="title"/>
          </p:nvPr>
        </p:nvSpPr>
        <p:spPr>
          <a:xfrm>
            <a:off x="3570446" y="-123876"/>
            <a:ext cx="8506063" cy="1424039"/>
          </a:xfrm>
        </p:spPr>
        <p:txBody>
          <a:bodyPr>
            <a:normAutofit/>
          </a:bodyPr>
          <a:lstStyle/>
          <a:p>
            <a:r>
              <a:rPr lang="en-GB" sz="3600" dirty="0"/>
              <a:t>Understanding Execution Flow (2)</a:t>
            </a:r>
          </a:p>
        </p:txBody>
      </p:sp>
      <p:sp>
        <p:nvSpPr>
          <p:cNvPr id="4" name="Slide Number Placeholder 3"/>
          <p:cNvSpPr>
            <a:spLocks noGrp="1"/>
          </p:cNvSpPr>
          <p:nvPr>
            <p:ph type="sldNum" sz="quarter" idx="12"/>
          </p:nvPr>
        </p:nvSpPr>
        <p:spPr/>
        <p:txBody>
          <a:bodyPr/>
          <a:lstStyle/>
          <a:p>
            <a:fld id="{BAEF35E1-E8B4-4707-9B15-F4E1B030959E}" type="slidenum">
              <a:rPr lang="en-US" smtClean="0"/>
              <a:t>164</a:t>
            </a:fld>
            <a:endParaRPr lang="en-US"/>
          </a:p>
        </p:txBody>
      </p:sp>
      <p:sp>
        <p:nvSpPr>
          <p:cNvPr id="812037" name="AutoShape 5"/>
          <p:cNvSpPr>
            <a:spLocks noChangeArrowheads="1"/>
          </p:cNvSpPr>
          <p:nvPr/>
        </p:nvSpPr>
        <p:spPr bwMode="hidden">
          <a:xfrm>
            <a:off x="251596" y="8259368"/>
            <a:ext cx="1544568" cy="556320"/>
          </a:xfrm>
          <a:prstGeom prst="bevel">
            <a:avLst>
              <a:gd name="adj" fmla="val 7565"/>
            </a:avLst>
          </a:prstGeom>
          <a:solidFill>
            <a:schemeClr val="accent6">
              <a:lumMod val="75000"/>
            </a:schemeClr>
          </a:solidFill>
          <a:ln w="9525">
            <a:solidFill>
              <a:schemeClr val="tx1"/>
            </a:solidFill>
            <a:miter lim="800000"/>
            <a:headEnd/>
            <a:tailEnd/>
          </a:ln>
          <a:effectLst/>
          <a:extLst/>
        </p:spPr>
        <p:txBody>
          <a:bodyPr wrap="none" lIns="117830" tIns="58915" rIns="117830" bIns="58915" anchor="ctr"/>
          <a:lstStyle/>
          <a:p>
            <a:pPr algn="ctr">
              <a:spcBef>
                <a:spcPct val="0"/>
              </a:spcBef>
            </a:pPr>
            <a:r>
              <a:rPr lang="en-GB" sz="2600" b="1" dirty="0"/>
              <a:t>Step</a:t>
            </a:r>
          </a:p>
        </p:txBody>
      </p:sp>
      <p:sp>
        <p:nvSpPr>
          <p:cNvPr id="812038" name="Rectangle 6"/>
          <p:cNvSpPr>
            <a:spLocks noChangeArrowheads="1"/>
          </p:cNvSpPr>
          <p:nvPr/>
        </p:nvSpPr>
        <p:spPr bwMode="hidden">
          <a:xfrm>
            <a:off x="280036" y="1735634"/>
            <a:ext cx="332541" cy="2729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39" name="Rectangle 7"/>
          <p:cNvSpPr>
            <a:spLocks noChangeArrowheads="1"/>
          </p:cNvSpPr>
          <p:nvPr/>
        </p:nvSpPr>
        <p:spPr bwMode="hidden">
          <a:xfrm>
            <a:off x="280036" y="2058593"/>
            <a:ext cx="332541" cy="27295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0" name="Rectangle 8"/>
          <p:cNvSpPr>
            <a:spLocks noChangeArrowheads="1"/>
          </p:cNvSpPr>
          <p:nvPr/>
        </p:nvSpPr>
        <p:spPr bwMode="hidden">
          <a:xfrm>
            <a:off x="280036" y="2381548"/>
            <a:ext cx="332541" cy="2729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1" name="Rectangle 9"/>
          <p:cNvSpPr>
            <a:spLocks noChangeArrowheads="1"/>
          </p:cNvSpPr>
          <p:nvPr/>
        </p:nvSpPr>
        <p:spPr bwMode="hidden">
          <a:xfrm>
            <a:off x="5272536" y="1698130"/>
            <a:ext cx="310663" cy="3229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2" name="Rectangle 10"/>
          <p:cNvSpPr>
            <a:spLocks noChangeArrowheads="1"/>
          </p:cNvSpPr>
          <p:nvPr/>
        </p:nvSpPr>
        <p:spPr bwMode="hidden">
          <a:xfrm>
            <a:off x="5272536" y="3931742"/>
            <a:ext cx="310663" cy="3229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3" name="Rectangle 11"/>
          <p:cNvSpPr>
            <a:spLocks noChangeArrowheads="1"/>
          </p:cNvSpPr>
          <p:nvPr/>
        </p:nvSpPr>
        <p:spPr bwMode="hidden">
          <a:xfrm>
            <a:off x="5272536" y="4254700"/>
            <a:ext cx="310663" cy="32295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4" name="Rectangle 12"/>
          <p:cNvSpPr>
            <a:spLocks noChangeArrowheads="1"/>
          </p:cNvSpPr>
          <p:nvPr/>
        </p:nvSpPr>
        <p:spPr bwMode="hidden">
          <a:xfrm>
            <a:off x="5272536" y="4577656"/>
            <a:ext cx="310663" cy="3229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5" name="Rectangle 13"/>
          <p:cNvSpPr>
            <a:spLocks noChangeArrowheads="1"/>
          </p:cNvSpPr>
          <p:nvPr/>
        </p:nvSpPr>
        <p:spPr bwMode="hidden">
          <a:xfrm>
            <a:off x="5272536" y="4900613"/>
            <a:ext cx="310663" cy="32295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6" name="Rectangle 14"/>
          <p:cNvSpPr>
            <a:spLocks noChangeArrowheads="1"/>
          </p:cNvSpPr>
          <p:nvPr/>
        </p:nvSpPr>
        <p:spPr bwMode="hidden">
          <a:xfrm>
            <a:off x="5272536" y="5886153"/>
            <a:ext cx="310663" cy="3229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7" name="Rectangle 15"/>
          <p:cNvSpPr>
            <a:spLocks noChangeArrowheads="1"/>
          </p:cNvSpPr>
          <p:nvPr/>
        </p:nvSpPr>
        <p:spPr bwMode="hidden">
          <a:xfrm>
            <a:off x="5272536" y="6209111"/>
            <a:ext cx="310663" cy="32295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8" name="Rectangle 16"/>
          <p:cNvSpPr>
            <a:spLocks noChangeArrowheads="1"/>
          </p:cNvSpPr>
          <p:nvPr/>
        </p:nvSpPr>
        <p:spPr bwMode="hidden">
          <a:xfrm>
            <a:off x="5272536" y="2331542"/>
            <a:ext cx="310663" cy="3229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49" name="Rectangle 17"/>
          <p:cNvSpPr>
            <a:spLocks noChangeArrowheads="1"/>
          </p:cNvSpPr>
          <p:nvPr/>
        </p:nvSpPr>
        <p:spPr bwMode="hidden">
          <a:xfrm>
            <a:off x="5272536" y="2008586"/>
            <a:ext cx="310663" cy="32295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50" name="Rectangle 18"/>
          <p:cNvSpPr>
            <a:spLocks noChangeArrowheads="1"/>
          </p:cNvSpPr>
          <p:nvPr/>
        </p:nvSpPr>
        <p:spPr bwMode="hidden">
          <a:xfrm>
            <a:off x="5272536" y="6832105"/>
            <a:ext cx="310663" cy="3229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51" name="Rectangle 19"/>
          <p:cNvSpPr>
            <a:spLocks noChangeArrowheads="1"/>
          </p:cNvSpPr>
          <p:nvPr/>
        </p:nvSpPr>
        <p:spPr bwMode="hidden">
          <a:xfrm>
            <a:off x="5272536" y="2654500"/>
            <a:ext cx="310663" cy="32295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52" name="Rectangle 20"/>
          <p:cNvSpPr>
            <a:spLocks noChangeArrowheads="1"/>
          </p:cNvSpPr>
          <p:nvPr/>
        </p:nvSpPr>
        <p:spPr bwMode="hidden">
          <a:xfrm>
            <a:off x="280036" y="2704507"/>
            <a:ext cx="332541" cy="27295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53" name="Rectangle 21"/>
          <p:cNvSpPr>
            <a:spLocks noChangeArrowheads="1"/>
          </p:cNvSpPr>
          <p:nvPr/>
        </p:nvSpPr>
        <p:spPr bwMode="hidden">
          <a:xfrm>
            <a:off x="5272536" y="3302497"/>
            <a:ext cx="310663" cy="3229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54" name="Rectangle 22"/>
          <p:cNvSpPr>
            <a:spLocks noChangeArrowheads="1"/>
          </p:cNvSpPr>
          <p:nvPr/>
        </p:nvSpPr>
        <p:spPr bwMode="hidden">
          <a:xfrm>
            <a:off x="280036" y="4950620"/>
            <a:ext cx="332541" cy="27295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2056" name="Rectangle 24"/>
          <p:cNvSpPr>
            <a:spLocks noChangeArrowheads="1"/>
          </p:cNvSpPr>
          <p:nvPr/>
        </p:nvSpPr>
        <p:spPr bwMode="hidden">
          <a:xfrm>
            <a:off x="5272536" y="6509149"/>
            <a:ext cx="310663" cy="32295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Tree>
    <p:extLst>
      <p:ext uri="{BB962C8B-B14F-4D97-AF65-F5344CB8AC3E}">
        <p14:creationId xmlns:p14="http://schemas.microsoft.com/office/powerpoint/2010/main" val="66514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12037"/>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20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mph" presetSubtype="1" nodeType="clickEffect">
                                  <p:stCondLst>
                                    <p:cond delay="0"/>
                                  </p:stCondLst>
                                  <p:childTnLst>
                                    <p:set>
                                      <p:cBhvr>
                                        <p:cTn id="22" dur="indefinite"/>
                                        <p:tgtEl>
                                          <p:spTgt spid="812040"/>
                                        </p:tgtEl>
                                        <p:attrNameLst>
                                          <p:attrName>fillcolor</p:attrName>
                                        </p:attrNameLst>
                                      </p:cBhvr>
                                      <p:to>
                                        <p:clrVal>
                                          <a:srgbClr val="00FF00"/>
                                        </p:clrVal>
                                      </p:to>
                                    </p:set>
                                    <p:set>
                                      <p:cBhvr>
                                        <p:cTn id="23" dur="indefinite"/>
                                        <p:tgtEl>
                                          <p:spTgt spid="812040"/>
                                        </p:tgtEl>
                                        <p:attrNameLst>
                                          <p:attrName>fill.type</p:attrName>
                                        </p:attrNameLst>
                                      </p:cBhvr>
                                      <p:to>
                                        <p:strVal val="solid"/>
                                      </p:to>
                                    </p:set>
                                    <p:set>
                                      <p:cBhvr>
                                        <p:cTn id="24" dur="indefinite"/>
                                        <p:tgtEl>
                                          <p:spTgt spid="812040"/>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20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204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1204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2042"/>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2049"/>
                                        </p:tgtEl>
                                        <p:attrNameLst>
                                          <p:attrName>fillcolor</p:attrName>
                                        </p:attrNameLst>
                                      </p:cBhvr>
                                      <p:to>
                                        <p:clrVal>
                                          <a:srgbClr val="00FF00"/>
                                        </p:clrVal>
                                      </p:to>
                                    </p:set>
                                    <p:set>
                                      <p:cBhvr>
                                        <p:cTn id="39" dur="indefinite"/>
                                        <p:tgtEl>
                                          <p:spTgt spid="812049"/>
                                        </p:tgtEl>
                                        <p:attrNameLst>
                                          <p:attrName>fill.type</p:attrName>
                                        </p:attrNameLst>
                                      </p:cBhvr>
                                      <p:to>
                                        <p:strVal val="solid"/>
                                      </p:to>
                                    </p:set>
                                    <p:set>
                                      <p:cBhvr>
                                        <p:cTn id="40" dur="indefinite"/>
                                        <p:tgtEl>
                                          <p:spTgt spid="812049"/>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4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204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204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204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204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2045"/>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204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4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2047"/>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205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2056"/>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204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mph" presetSubtype="1" nodeType="clickEffect">
                                  <p:stCondLst>
                                    <p:cond delay="0"/>
                                  </p:stCondLst>
                                  <p:childTnLst>
                                    <p:set>
                                      <p:cBhvr>
                                        <p:cTn id="90" dur="indefinite"/>
                                        <p:tgtEl>
                                          <p:spTgt spid="812048"/>
                                        </p:tgtEl>
                                        <p:attrNameLst>
                                          <p:attrName>fillcolor</p:attrName>
                                        </p:attrNameLst>
                                      </p:cBhvr>
                                      <p:to>
                                        <p:clrVal>
                                          <a:srgbClr val="00FF00"/>
                                        </p:clrVal>
                                      </p:to>
                                    </p:set>
                                    <p:set>
                                      <p:cBhvr>
                                        <p:cTn id="91" dur="indefinite"/>
                                        <p:tgtEl>
                                          <p:spTgt spid="812048"/>
                                        </p:tgtEl>
                                        <p:attrNameLst>
                                          <p:attrName>fill.type</p:attrName>
                                        </p:attrNameLst>
                                      </p:cBhvr>
                                      <p:to>
                                        <p:strVal val="solid"/>
                                      </p:to>
                                    </p:set>
                                    <p:set>
                                      <p:cBhvr>
                                        <p:cTn id="92" dur="indefinite"/>
                                        <p:tgtEl>
                                          <p:spTgt spid="812048"/>
                                        </p:tgtEl>
                                        <p:attrNameLst>
                                          <p:attrName>fill.on</p:attrName>
                                        </p:attrNameLst>
                                      </p:cBhvr>
                                      <p:to>
                                        <p:strVal val="true"/>
                                      </p:to>
                                    </p:set>
                                  </p:childTnLst>
                                </p:cTn>
                              </p:par>
                              <p:par>
                                <p:cTn id="93" presetID="1" presetClass="entr" presetSubtype="0" fill="hold" grpId="0" nodeType="withEffect">
                                  <p:stCondLst>
                                    <p:cond delay="0"/>
                                  </p:stCondLst>
                                  <p:childTnLst>
                                    <p:set>
                                      <p:cBhvr>
                                        <p:cTn id="94" dur="1" fill="hold">
                                          <p:stCondLst>
                                            <p:cond delay="0"/>
                                          </p:stCondLst>
                                        </p:cTn>
                                        <p:tgtEl>
                                          <p:spTgt spid="81205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12050"/>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8"/>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51"/>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812051"/>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81203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4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812052"/>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mph" presetSubtype="1" nodeType="clickEffect">
                                  <p:stCondLst>
                                    <p:cond delay="0"/>
                                  </p:stCondLst>
                                  <p:childTnLst>
                                    <p:set>
                                      <p:cBhvr>
                                        <p:cTn id="120" dur="indefinite"/>
                                        <p:tgtEl>
                                          <p:spTgt spid="812052"/>
                                        </p:tgtEl>
                                        <p:attrNameLst>
                                          <p:attrName>fillcolor</p:attrName>
                                        </p:attrNameLst>
                                      </p:cBhvr>
                                      <p:to>
                                        <p:clrVal>
                                          <a:srgbClr val="00FF00"/>
                                        </p:clrVal>
                                      </p:to>
                                    </p:set>
                                    <p:set>
                                      <p:cBhvr>
                                        <p:cTn id="121" dur="indefinite"/>
                                        <p:tgtEl>
                                          <p:spTgt spid="812052"/>
                                        </p:tgtEl>
                                        <p:attrNameLst>
                                          <p:attrName>fill.type</p:attrName>
                                        </p:attrNameLst>
                                      </p:cBhvr>
                                      <p:to>
                                        <p:strVal val="solid"/>
                                      </p:to>
                                    </p:set>
                                    <p:set>
                                      <p:cBhvr>
                                        <p:cTn id="122" dur="indefinite"/>
                                        <p:tgtEl>
                                          <p:spTgt spid="812052"/>
                                        </p:tgtEl>
                                        <p:attrNameLst>
                                          <p:attrName>fill.on</p:attrName>
                                        </p:attrNameLst>
                                      </p:cBhvr>
                                      <p:to>
                                        <p:strVal val="true"/>
                                      </p:to>
                                    </p:set>
                                  </p:childTnLst>
                                </p:cTn>
                              </p:par>
                              <p:par>
                                <p:cTn id="123" presetID="1" presetClass="entr" presetSubtype="0" fill="hold" grpId="0" nodeType="withEffect">
                                  <p:stCondLst>
                                    <p:cond delay="0"/>
                                  </p:stCondLst>
                                  <p:childTnLst>
                                    <p:set>
                                      <p:cBhvr>
                                        <p:cTn id="124" dur="1" fill="hold">
                                          <p:stCondLst>
                                            <p:cond delay="0"/>
                                          </p:stCondLst>
                                        </p:cTn>
                                        <p:tgtEl>
                                          <p:spTgt spid="812053"/>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812053"/>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12052"/>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81205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812054"/>
                                        </p:tgtEl>
                                        <p:attrNameLst>
                                          <p:attrName>style.visibility</p:attrName>
                                        </p:attrNameLst>
                                      </p:cBhvr>
                                      <p:to>
                                        <p:strVal val="hidden"/>
                                      </p:to>
                                    </p:set>
                                  </p:childTnLst>
                                </p:cTn>
                              </p:par>
                            </p:childTnLst>
                          </p:cTn>
                        </p:par>
                      </p:childTnLst>
                    </p:cTn>
                  </p:par>
                </p:childTnLst>
              </p:cTn>
              <p:nextCondLst>
                <p:cond evt="onClick" delay="0">
                  <p:tgtEl>
                    <p:spTgt spid="812037"/>
                  </p:tgtEl>
                </p:cond>
              </p:nextCondLst>
            </p:seq>
          </p:childTnLst>
        </p:cTn>
      </p:par>
    </p:tnLst>
    <p:bldLst>
      <p:bldP spid="812038" grpId="0" animBg="1"/>
      <p:bldP spid="812038" grpId="1" animBg="1"/>
      <p:bldP spid="812039" grpId="0" animBg="1"/>
      <p:bldP spid="812039" grpId="1" animBg="1"/>
      <p:bldP spid="812039" grpId="2" animBg="1"/>
      <p:bldP spid="812040" grpId="0" animBg="1"/>
      <p:bldP spid="812040"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49" grpId="0" animBg="1"/>
      <p:bldP spid="812049" grpId="1" animBg="1"/>
      <p:bldP spid="812050" grpId="0" animBg="1"/>
      <p:bldP spid="812050" grpId="1" animBg="1"/>
      <p:bldP spid="812051" grpId="0" animBg="1"/>
      <p:bldP spid="812051" grpId="1" animBg="1"/>
      <p:bldP spid="812052" grpId="0" animBg="1"/>
      <p:bldP spid="812052" grpId="1" animBg="1"/>
      <p:bldP spid="812053" grpId="0" animBg="1"/>
      <p:bldP spid="812053" grpId="1" animBg="1"/>
      <p:bldP spid="812054" grpId="0" animBg="1"/>
      <p:bldP spid="812054" grpId="1" animBg="1"/>
      <p:bldP spid="812056" grpId="0" animBg="1"/>
      <p:bldP spid="812056" grpId="1"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3570446" y="-200025"/>
            <a:ext cx="8506063" cy="1424039"/>
          </a:xfrm>
        </p:spPr>
        <p:txBody>
          <a:bodyPr>
            <a:normAutofit/>
          </a:bodyPr>
          <a:lstStyle/>
          <a:p>
            <a:r>
              <a:rPr lang="en-GB" sz="3600" dirty="0"/>
              <a:t>Understanding Execution Flow (3)</a:t>
            </a:r>
          </a:p>
        </p:txBody>
      </p:sp>
      <p:sp>
        <p:nvSpPr>
          <p:cNvPr id="4" name="Slide Number Placeholder 3"/>
          <p:cNvSpPr>
            <a:spLocks noGrp="1"/>
          </p:cNvSpPr>
          <p:nvPr>
            <p:ph type="sldNum" sz="quarter" idx="12"/>
          </p:nvPr>
        </p:nvSpPr>
        <p:spPr/>
        <p:txBody>
          <a:bodyPr/>
          <a:lstStyle/>
          <a:p>
            <a:fld id="{BAEF35E1-E8B4-4707-9B15-F4E1B030959E}" type="slidenum">
              <a:rPr lang="en-US" smtClean="0"/>
              <a:t>165</a:t>
            </a:fld>
            <a:endParaRPr lang="en-US"/>
          </a:p>
        </p:txBody>
      </p:sp>
      <p:sp>
        <p:nvSpPr>
          <p:cNvPr id="2" name="Content Placeholder 1"/>
          <p:cNvSpPr>
            <a:spLocks noGrp="1"/>
          </p:cNvSpPr>
          <p:nvPr>
            <p:ph sz="quarter" idx="1"/>
          </p:nvPr>
        </p:nvSpPr>
        <p:spPr/>
        <p:txBody>
          <a:bodyPr/>
          <a:lstStyle/>
          <a:p>
            <a:endParaRPr lang="en-US" dirty="0"/>
          </a:p>
        </p:txBody>
      </p:sp>
      <p:sp>
        <p:nvSpPr>
          <p:cNvPr id="814083" name="Rectangle 3"/>
          <p:cNvSpPr>
            <a:spLocks noChangeArrowheads="1"/>
          </p:cNvSpPr>
          <p:nvPr/>
        </p:nvSpPr>
        <p:spPr bwMode="auto">
          <a:xfrm>
            <a:off x="6189212" y="1323085"/>
            <a:ext cx="6114826" cy="697795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0" bIns="57278"/>
          <a:lstStyle/>
          <a:p>
            <a:pPr defTabSz="953274">
              <a:spcBef>
                <a:spcPct val="0"/>
              </a:spcBef>
              <a:tabLst>
                <a:tab pos="439816" algn="l"/>
                <a:tab pos="889859" algn="l"/>
                <a:tab pos="1327629" algn="l"/>
                <a:tab pos="1767444" algn="l"/>
              </a:tabLst>
            </a:pPr>
            <a:endParaRPr lang="en-US" sz="2100">
              <a:solidFill>
                <a:srgbClr val="000000"/>
              </a:solidFill>
              <a:latin typeface="Consolas" pitchFamily="49" charset="0"/>
              <a:cs typeface="Consolas" pitchFamily="49" charset="0"/>
            </a:endParaRPr>
          </a:p>
        </p:txBody>
      </p:sp>
      <p:sp>
        <p:nvSpPr>
          <p:cNvPr id="814084" name="Rectangle 4"/>
          <p:cNvSpPr>
            <a:spLocks noChangeArrowheads="1"/>
          </p:cNvSpPr>
          <p:nvPr/>
        </p:nvSpPr>
        <p:spPr bwMode="auto">
          <a:xfrm>
            <a:off x="280035" y="1295995"/>
            <a:ext cx="4883110" cy="4352628"/>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116603" tIns="57278" rIns="0" bIns="57278"/>
          <a:lstStyle/>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p>
        </p:txBody>
      </p:sp>
      <p:sp>
        <p:nvSpPr>
          <p:cNvPr id="814085" name="AutoShape 5"/>
          <p:cNvSpPr>
            <a:spLocks noChangeArrowheads="1"/>
          </p:cNvSpPr>
          <p:nvPr/>
        </p:nvSpPr>
        <p:spPr bwMode="hidden">
          <a:xfrm>
            <a:off x="251596" y="8259368"/>
            <a:ext cx="1544568" cy="556320"/>
          </a:xfrm>
          <a:prstGeom prst="bevel">
            <a:avLst>
              <a:gd name="adj" fmla="val 7565"/>
            </a:avLst>
          </a:prstGeom>
          <a:solidFill>
            <a:schemeClr val="accent6">
              <a:lumMod val="75000"/>
            </a:schemeClr>
          </a:solidFill>
          <a:ln w="9525">
            <a:solidFill>
              <a:schemeClr val="tx1"/>
            </a:solidFill>
            <a:miter lim="800000"/>
            <a:headEnd/>
            <a:tailEnd/>
          </a:ln>
          <a:effectLst/>
          <a:extLst/>
        </p:spPr>
        <p:txBody>
          <a:bodyPr wrap="none" lIns="117830" tIns="58915" rIns="117830" bIns="58915" anchor="ctr"/>
          <a:lstStyle/>
          <a:p>
            <a:pPr algn="ctr">
              <a:spcBef>
                <a:spcPct val="0"/>
              </a:spcBef>
            </a:pPr>
            <a:r>
              <a:rPr lang="en-GB" sz="2600" b="1"/>
              <a:t>Step</a:t>
            </a:r>
          </a:p>
        </p:txBody>
      </p:sp>
      <p:sp>
        <p:nvSpPr>
          <p:cNvPr id="814086" name="Rectangle 6"/>
          <p:cNvSpPr>
            <a:spLocks noChangeArrowheads="1"/>
          </p:cNvSpPr>
          <p:nvPr/>
        </p:nvSpPr>
        <p:spPr bwMode="hidden">
          <a:xfrm>
            <a:off x="280035" y="1664792"/>
            <a:ext cx="350044" cy="3396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87" name="Rectangle 7"/>
          <p:cNvSpPr>
            <a:spLocks noChangeArrowheads="1"/>
          </p:cNvSpPr>
          <p:nvPr/>
        </p:nvSpPr>
        <p:spPr bwMode="hidden">
          <a:xfrm>
            <a:off x="280035" y="1987751"/>
            <a:ext cx="350044" cy="33962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88" name="Rectangle 8"/>
          <p:cNvSpPr>
            <a:spLocks noChangeArrowheads="1"/>
          </p:cNvSpPr>
          <p:nvPr/>
        </p:nvSpPr>
        <p:spPr bwMode="hidden">
          <a:xfrm>
            <a:off x="280035" y="2310706"/>
            <a:ext cx="350044" cy="3396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89" name="Rectangle 9"/>
          <p:cNvSpPr>
            <a:spLocks noChangeArrowheads="1"/>
          </p:cNvSpPr>
          <p:nvPr/>
        </p:nvSpPr>
        <p:spPr bwMode="hidden">
          <a:xfrm>
            <a:off x="6189212" y="1710631"/>
            <a:ext cx="339104" cy="306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0" name="Rectangle 10"/>
          <p:cNvSpPr>
            <a:spLocks noChangeArrowheads="1"/>
          </p:cNvSpPr>
          <p:nvPr/>
        </p:nvSpPr>
        <p:spPr bwMode="hidden">
          <a:xfrm>
            <a:off x="6189212" y="2033589"/>
            <a:ext cx="339104" cy="30628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1" name="Rectangle 11"/>
          <p:cNvSpPr>
            <a:spLocks noChangeArrowheads="1"/>
          </p:cNvSpPr>
          <p:nvPr/>
        </p:nvSpPr>
        <p:spPr bwMode="hidden">
          <a:xfrm>
            <a:off x="6189212" y="3954663"/>
            <a:ext cx="339104" cy="30628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2" name="Rectangle 12"/>
          <p:cNvSpPr>
            <a:spLocks noChangeArrowheads="1"/>
          </p:cNvSpPr>
          <p:nvPr/>
        </p:nvSpPr>
        <p:spPr bwMode="hidden">
          <a:xfrm>
            <a:off x="6189212" y="4277618"/>
            <a:ext cx="339104" cy="306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3" name="Rectangle 13"/>
          <p:cNvSpPr>
            <a:spLocks noChangeArrowheads="1"/>
          </p:cNvSpPr>
          <p:nvPr/>
        </p:nvSpPr>
        <p:spPr bwMode="hidden">
          <a:xfrm>
            <a:off x="6189212" y="4600577"/>
            <a:ext cx="339104" cy="30628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4" name="Rectangle 14"/>
          <p:cNvSpPr>
            <a:spLocks noChangeArrowheads="1"/>
          </p:cNvSpPr>
          <p:nvPr/>
        </p:nvSpPr>
        <p:spPr bwMode="hidden">
          <a:xfrm>
            <a:off x="6189212" y="4923533"/>
            <a:ext cx="339104" cy="306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5" name="Rectangle 15"/>
          <p:cNvSpPr>
            <a:spLocks noChangeArrowheads="1"/>
          </p:cNvSpPr>
          <p:nvPr/>
        </p:nvSpPr>
        <p:spPr bwMode="hidden">
          <a:xfrm>
            <a:off x="6189212" y="5896572"/>
            <a:ext cx="339104" cy="30628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6" name="Rectangle 16"/>
          <p:cNvSpPr>
            <a:spLocks noChangeArrowheads="1"/>
          </p:cNvSpPr>
          <p:nvPr/>
        </p:nvSpPr>
        <p:spPr bwMode="hidden">
          <a:xfrm>
            <a:off x="6189212" y="6219528"/>
            <a:ext cx="339104" cy="306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7" name="Rectangle 17"/>
          <p:cNvSpPr>
            <a:spLocks noChangeArrowheads="1"/>
          </p:cNvSpPr>
          <p:nvPr/>
        </p:nvSpPr>
        <p:spPr bwMode="hidden">
          <a:xfrm>
            <a:off x="6189212" y="6542486"/>
            <a:ext cx="339104" cy="30628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8" name="Rectangle 18"/>
          <p:cNvSpPr>
            <a:spLocks noChangeArrowheads="1"/>
          </p:cNvSpPr>
          <p:nvPr/>
        </p:nvSpPr>
        <p:spPr bwMode="hidden">
          <a:xfrm>
            <a:off x="280035" y="3256658"/>
            <a:ext cx="350044" cy="3396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099" name="Rectangle 19"/>
          <p:cNvSpPr>
            <a:spLocks noChangeArrowheads="1"/>
          </p:cNvSpPr>
          <p:nvPr/>
        </p:nvSpPr>
        <p:spPr bwMode="hidden">
          <a:xfrm>
            <a:off x="280035" y="3579616"/>
            <a:ext cx="350044" cy="33962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100" name="Rectangle 20"/>
          <p:cNvSpPr>
            <a:spLocks noChangeArrowheads="1"/>
          </p:cNvSpPr>
          <p:nvPr/>
        </p:nvSpPr>
        <p:spPr bwMode="hidden">
          <a:xfrm>
            <a:off x="280035" y="3885903"/>
            <a:ext cx="350044" cy="69800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101" name="Rectangle 21"/>
          <p:cNvSpPr>
            <a:spLocks noChangeArrowheads="1"/>
          </p:cNvSpPr>
          <p:nvPr/>
        </p:nvSpPr>
        <p:spPr bwMode="hidden">
          <a:xfrm>
            <a:off x="280035" y="4548486"/>
            <a:ext cx="350044" cy="35837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102" name="Rectangle 22"/>
          <p:cNvSpPr>
            <a:spLocks noChangeArrowheads="1"/>
          </p:cNvSpPr>
          <p:nvPr/>
        </p:nvSpPr>
        <p:spPr bwMode="hidden">
          <a:xfrm>
            <a:off x="280035" y="4871442"/>
            <a:ext cx="350044" cy="35837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US"/>
          </a:p>
        </p:txBody>
      </p:sp>
      <p:sp>
        <p:nvSpPr>
          <p:cNvPr id="814103" name="Rectangle 23"/>
          <p:cNvSpPr>
            <a:spLocks noChangeArrowheads="1"/>
          </p:cNvSpPr>
          <p:nvPr/>
        </p:nvSpPr>
        <p:spPr bwMode="auto">
          <a:xfrm>
            <a:off x="6224217" y="1323085"/>
            <a:ext cx="6114826" cy="7386339"/>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116603" tIns="57278" rIns="0" bIns="57278"/>
          <a:lstStyle/>
          <a:p>
            <a:pPr defTabSz="953274">
              <a:spcBef>
                <a:spcPct val="0"/>
              </a:spcBef>
              <a:tabLst>
                <a:tab pos="439816" algn="l"/>
                <a:tab pos="889859" algn="l"/>
                <a:tab pos="1327629" algn="l"/>
                <a:tab pos="1767444" algn="l"/>
              </a:tabLst>
            </a:pPr>
            <a:r>
              <a:rPr lang="en-GB" sz="2100">
                <a:solidFill>
                  <a:srgbClr val="0000C8"/>
                </a:solidFill>
                <a:latin typeface="Lucida Console" pitchFamily="49" charset="0"/>
              </a:rPr>
              <a:t>public class</a:t>
            </a:r>
            <a:r>
              <a:rPr lang="en-GB" sz="2100">
                <a:solidFill>
                  <a:srgbClr val="000000"/>
                </a:solidFill>
                <a:latin typeface="Lucida Console" pitchFamily="49" charset="0"/>
              </a:rPr>
              <a:t> Task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r>
              <a:rPr lang="en-GB" sz="2100">
                <a:solidFill>
                  <a:srgbClr val="0000C8"/>
                </a:solidFill>
                <a:latin typeface="Lucida Console" pitchFamily="49" charset="0"/>
              </a:rPr>
              <a:t>public static void </a:t>
            </a:r>
            <a:r>
              <a:rPr lang="en-GB" sz="2100">
                <a:solidFill>
                  <a:srgbClr val="000000"/>
                </a:solidFill>
                <a:latin typeface="Lucida Console" pitchFamily="49" charset="0"/>
              </a:rPr>
              <a:t>F1( </a:t>
            </a:r>
            <a:r>
              <a:rPr lang="en-GB" sz="2100">
                <a:solidFill>
                  <a:srgbClr val="0000C8"/>
                </a:solidFill>
                <a:latin typeface="Lucida Console" pitchFamily="49" charset="0"/>
              </a:rPr>
              <a:t>int</a:t>
            </a:r>
            <a:r>
              <a:rPr lang="en-GB" sz="2100">
                <a:solidFill>
                  <a:srgbClr val="000000"/>
                </a:solidFill>
                <a:latin typeface="Lucida Console" pitchFamily="49" charset="0"/>
              </a:rPr>
              <a:t> a )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F3( a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F4();</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p>
          <a:p>
            <a:pPr defTabSz="953274">
              <a:spcBef>
                <a:spcPct val="0"/>
              </a:spcBef>
              <a:tabLst>
                <a:tab pos="439816" algn="l"/>
                <a:tab pos="889859" algn="l"/>
                <a:tab pos="1327629" algn="l"/>
                <a:tab pos="1767444" algn="l"/>
              </a:tabLst>
            </a:pPr>
            <a:endParaRPr lang="en-GB" sz="2100">
              <a:solidFill>
                <a:srgbClr val="000000"/>
              </a:solidFill>
              <a:latin typeface="Lucida Console" pitchFamily="49" charset="0"/>
            </a:endParaRP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r>
              <a:rPr lang="en-GB" sz="2100">
                <a:solidFill>
                  <a:srgbClr val="0000C8"/>
                </a:solidFill>
                <a:latin typeface="Lucida Console" pitchFamily="49" charset="0"/>
              </a:rPr>
              <a:t>public static void</a:t>
            </a:r>
            <a:r>
              <a:rPr lang="en-GB" sz="2100">
                <a:solidFill>
                  <a:srgbClr val="000000"/>
                </a:solidFill>
                <a:latin typeface="Lucida Console" pitchFamily="49" charset="0"/>
              </a:rPr>
              <a:t> F2() { ... }</a:t>
            </a:r>
          </a:p>
          <a:p>
            <a:pPr defTabSz="953274">
              <a:spcBef>
                <a:spcPct val="0"/>
              </a:spcBef>
              <a:tabLst>
                <a:tab pos="439816" algn="l"/>
                <a:tab pos="889859" algn="l"/>
                <a:tab pos="1327629" algn="l"/>
                <a:tab pos="1767444" algn="l"/>
              </a:tabLst>
            </a:pPr>
            <a:endParaRPr lang="en-GB" sz="2100">
              <a:solidFill>
                <a:srgbClr val="000000"/>
              </a:solidFill>
              <a:latin typeface="Lucida Console" pitchFamily="49" charset="0"/>
            </a:endParaRP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r>
              <a:rPr lang="en-GB" sz="2100">
                <a:solidFill>
                  <a:srgbClr val="0000C8"/>
                </a:solidFill>
                <a:latin typeface="Lucida Console" pitchFamily="49" charset="0"/>
              </a:rPr>
              <a:t>public static void </a:t>
            </a:r>
            <a:r>
              <a:rPr lang="en-GB" sz="2100">
                <a:solidFill>
                  <a:srgbClr val="000000"/>
                </a:solidFill>
                <a:latin typeface="Lucida Console" pitchFamily="49" charset="0"/>
              </a:rPr>
              <a:t>F3( </a:t>
            </a:r>
            <a:r>
              <a:rPr lang="en-GB" sz="2100">
                <a:solidFill>
                  <a:srgbClr val="0000C8"/>
                </a:solidFill>
                <a:latin typeface="Lucida Console" pitchFamily="49" charset="0"/>
              </a:rPr>
              <a:t>int</a:t>
            </a:r>
            <a:r>
              <a:rPr lang="en-GB" sz="2100">
                <a:solidFill>
                  <a:srgbClr val="000000"/>
                </a:solidFill>
                <a:latin typeface="Lucida Console" pitchFamily="49" charset="0"/>
              </a:rPr>
              <a:t> y )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r>
              <a:rPr lang="en-GB" sz="2100">
                <a:solidFill>
                  <a:srgbClr val="0000C8"/>
                </a:solidFill>
                <a:latin typeface="Lucida Console" pitchFamily="49" charset="0"/>
              </a:rPr>
              <a:t>int</a:t>
            </a:r>
            <a:r>
              <a:rPr lang="en-GB" sz="2100">
                <a:solidFill>
                  <a:srgbClr val="000000"/>
                </a:solidFill>
                <a:latin typeface="Lucida Console" pitchFamily="49" charset="0"/>
              </a:rPr>
              <a:t> x;</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r>
              <a:rPr lang="en-GB" sz="2100">
                <a:solidFill>
                  <a:srgbClr val="0000C8"/>
                </a:solidFill>
                <a:latin typeface="Lucida Console" pitchFamily="49" charset="0"/>
              </a:rPr>
              <a:t>try</a:t>
            </a:r>
            <a:r>
              <a:rPr lang="en-GB" sz="2100">
                <a:solidFill>
                  <a:srgbClr val="000000"/>
                </a:solidFill>
                <a:latin typeface="Lucida Console"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r>
              <a:rPr lang="en-GB" sz="2100">
                <a:solidFill>
                  <a:srgbClr val="0000C8"/>
                </a:solidFill>
                <a:latin typeface="Lucida Console" pitchFamily="49" charset="0"/>
              </a:rPr>
              <a:t>	</a:t>
            </a:r>
            <a:r>
              <a:rPr lang="en-GB" sz="2100">
                <a:solidFill>
                  <a:srgbClr val="000000"/>
                </a:solidFill>
                <a:latin typeface="Lucida Console" pitchFamily="49" charset="0"/>
              </a:rPr>
              <a:t>x = 10 / y;</a:t>
            </a:r>
            <a:br>
              <a:rPr lang="en-GB" sz="2100">
                <a:solidFill>
                  <a:srgbClr val="000000"/>
                </a:solidFill>
                <a:latin typeface="Lucida Console" pitchFamily="49" charset="0"/>
              </a:rPr>
            </a:br>
            <a:r>
              <a:rPr lang="en-GB" sz="2100">
                <a:solidFill>
                  <a:srgbClr val="000000"/>
                </a:solidFill>
                <a:latin typeface="Lucida Console" pitchFamily="49" charset="0"/>
              </a:rPr>
              <a:t>			Console.WriteLine( </a:t>
            </a:r>
            <a:r>
              <a:rPr lang="en-GB" sz="2100">
                <a:solidFill>
                  <a:srgbClr val="FA3200"/>
                </a:solidFill>
                <a:latin typeface="Lucida Console" pitchFamily="49" charset="0"/>
              </a:rPr>
              <a:t>“AAA"</a:t>
            </a:r>
            <a:r>
              <a:rPr lang="en-GB" sz="2100">
                <a:solidFill>
                  <a:srgbClr val="000000"/>
                </a:solidFill>
                <a:latin typeface="Lucida Console" pitchFamily="49" charset="0"/>
              </a:rPr>
              <a:t> );</a:t>
            </a:r>
            <a:br>
              <a:rPr lang="en-GB" sz="2100">
                <a:solidFill>
                  <a:srgbClr val="000000"/>
                </a:solidFill>
                <a:latin typeface="Lucida Console" pitchFamily="49" charset="0"/>
              </a:rPr>
            </a:br>
            <a:r>
              <a:rPr lang="en-GB" sz="2100">
                <a:solidFill>
                  <a:srgbClr val="000000"/>
                </a:solidFill>
                <a:latin typeface="Lucida Console"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r>
              <a:rPr lang="en-GB" sz="2100">
                <a:solidFill>
                  <a:srgbClr val="0000C8"/>
                </a:solidFill>
                <a:latin typeface="Lucida Console" pitchFamily="49" charset="0"/>
              </a:rPr>
              <a:t>finally</a:t>
            </a:r>
            <a:r>
              <a:rPr lang="en-GB" sz="2100">
                <a:solidFill>
                  <a:srgbClr val="000000"/>
                </a:solidFill>
                <a:latin typeface="Lucida Console" pitchFamily="49" charset="0"/>
              </a:rPr>
              <a:t> {</a:t>
            </a:r>
            <a:br>
              <a:rPr lang="en-GB" sz="2100">
                <a:solidFill>
                  <a:srgbClr val="000000"/>
                </a:solidFill>
                <a:latin typeface="Lucida Console" pitchFamily="49" charset="0"/>
              </a:rPr>
            </a:br>
            <a:r>
              <a:rPr lang="en-GB" sz="2100">
                <a:solidFill>
                  <a:srgbClr val="000000"/>
                </a:solidFill>
                <a:latin typeface="Lucida Console" pitchFamily="49" charset="0"/>
              </a:rPr>
              <a:t>			Console.WriteLine( “BBB"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Console.WriteLine( </a:t>
            </a:r>
            <a:r>
              <a:rPr lang="en-GB" sz="2100">
                <a:solidFill>
                  <a:srgbClr val="FA3200"/>
                </a:solidFill>
                <a:latin typeface="Lucida Console" pitchFamily="49" charset="0"/>
              </a:rPr>
              <a:t>“CCC"</a:t>
            </a:r>
            <a:r>
              <a:rPr lang="en-GB" sz="2100">
                <a:solidFill>
                  <a:srgbClr val="000000"/>
                </a:solidFill>
                <a:latin typeface="Lucida Console"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r>
              <a:rPr lang="en-GB" sz="2100">
                <a:solidFill>
                  <a:srgbClr val="0000C8"/>
                </a:solidFill>
                <a:latin typeface="Lucida Console" pitchFamily="49" charset="0"/>
              </a:rPr>
              <a:t>public static void</a:t>
            </a:r>
            <a:r>
              <a:rPr lang="en-GB" sz="2100">
                <a:solidFill>
                  <a:srgbClr val="000000"/>
                </a:solidFill>
                <a:latin typeface="Lucida Console" pitchFamily="49" charset="0"/>
              </a:rPr>
              <a:t> F4() { ... }</a:t>
            </a:r>
          </a:p>
          <a:p>
            <a:pPr defTabSz="953274">
              <a:spcBef>
                <a:spcPct val="0"/>
              </a:spcBef>
              <a:tabLst>
                <a:tab pos="439816" algn="l"/>
                <a:tab pos="889859" algn="l"/>
                <a:tab pos="1327629" algn="l"/>
                <a:tab pos="1767444" algn="l"/>
              </a:tabLst>
            </a:pPr>
            <a:r>
              <a:rPr lang="en-GB" sz="2100">
                <a:solidFill>
                  <a:srgbClr val="000000"/>
                </a:solidFill>
                <a:latin typeface="Lucida Console" pitchFamily="49" charset="0"/>
              </a:rPr>
              <a:t>}		</a:t>
            </a:r>
          </a:p>
        </p:txBody>
      </p:sp>
      <p:sp>
        <p:nvSpPr>
          <p:cNvPr id="814104" name="Rectangle 24"/>
          <p:cNvSpPr>
            <a:spLocks noChangeArrowheads="1"/>
          </p:cNvSpPr>
          <p:nvPr/>
        </p:nvSpPr>
        <p:spPr bwMode="auto">
          <a:xfrm>
            <a:off x="245032" y="1295995"/>
            <a:ext cx="4883110" cy="4352628"/>
          </a:xfrm>
          <a:prstGeom prst="rect">
            <a:avLst/>
          </a:prstGeom>
          <a:ln/>
        </p:spPr>
        <p:style>
          <a:lnRef idx="2">
            <a:schemeClr val="accent1"/>
          </a:lnRef>
          <a:fillRef idx="1">
            <a:schemeClr val="lt1"/>
          </a:fillRef>
          <a:effectRef idx="0">
            <a:schemeClr val="accent1"/>
          </a:effectRef>
          <a:fontRef idx="minor">
            <a:schemeClr val="dk1"/>
          </a:fontRef>
        </p:style>
        <p:txBody>
          <a:bodyPr wrap="none" lIns="116603" tIns="57278" rIns="0" bIns="57278"/>
          <a:lstStyle/>
          <a:p>
            <a:pPr defTabSz="953274">
              <a:spcBef>
                <a:spcPct val="0"/>
              </a:spcBef>
              <a:tabLst>
                <a:tab pos="439816" algn="l"/>
                <a:tab pos="889859" algn="l"/>
                <a:tab pos="1327629" algn="l"/>
                <a:tab pos="1767444" algn="l"/>
              </a:tabLst>
            </a:pPr>
            <a:r>
              <a:rPr lang="en-GB" sz="2100">
                <a:solidFill>
                  <a:srgbClr val="0000C8"/>
                </a:solidFill>
                <a:latin typeface="Consolas" pitchFamily="49" charset="0"/>
                <a:cs typeface="Consolas" pitchFamily="49" charset="0"/>
              </a:rPr>
              <a:t>public class</a:t>
            </a:r>
            <a:r>
              <a:rPr lang="en-GB" sz="2100">
                <a:solidFill>
                  <a:srgbClr val="000000"/>
                </a:solidFill>
                <a:latin typeface="Consolas" pitchFamily="49" charset="0"/>
                <a:cs typeface="Consolas" pitchFamily="49" charset="0"/>
              </a:rPr>
              <a:t> Program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static void</a:t>
            </a:r>
            <a:r>
              <a:rPr lang="en-GB" sz="2100">
                <a:solidFill>
                  <a:srgbClr val="000000"/>
                </a:solidFill>
                <a:latin typeface="Consolas" pitchFamily="49" charset="0"/>
                <a:cs typeface="Consolas" pitchFamily="49" charset="0"/>
              </a:rPr>
              <a:t> Main()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try</a:t>
            </a:r>
            <a:r>
              <a:rPr lang="en-GB" sz="2100">
                <a:solidFill>
                  <a:srgbClr val="000000"/>
                </a:solidFill>
                <a:latin typeface="Consolas" pitchFamily="49" charset="0"/>
                <a:cs typeface="Consolas" pitchFamily="49" charset="0"/>
              </a:rPr>
              <a:t>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Task.F1( </a:t>
            </a:r>
            <a:r>
              <a:rPr lang="en-GB" sz="2100" b="1">
                <a:solidFill>
                  <a:srgbClr val="FA3200"/>
                </a:solidFill>
                <a:latin typeface="Consolas" pitchFamily="49" charset="0"/>
                <a:cs typeface="Consolas" pitchFamily="49" charset="0"/>
              </a:rPr>
              <a:t>0 </a:t>
            </a:r>
            <a:r>
              <a:rPr lang="en-GB" sz="2100">
                <a:solidFill>
                  <a:srgbClr val="000000"/>
                </a:solidFill>
                <a:latin typeface="Consolas" pitchFamily="49" charset="0"/>
                <a:cs typeface="Consolas" pitchFamily="49" charset="0"/>
              </a:rPr>
              <a:t>);</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Task.F2();</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catch</a:t>
            </a:r>
            <a:r>
              <a:rPr lang="en-GB" sz="2100">
                <a:solidFill>
                  <a:srgbClr val="000000"/>
                </a:solidFill>
                <a:latin typeface="Consolas" pitchFamily="49" charset="0"/>
                <a:cs typeface="Consolas" pitchFamily="49" charset="0"/>
              </a:rPr>
              <a:t>( Exception exn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Console.WriteLine</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(exn.Message);</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GB" sz="2100">
                <a:solidFill>
                  <a:srgbClr val="000000"/>
                </a:solidFill>
                <a:latin typeface="Consolas" pitchFamily="49" charset="0"/>
                <a:cs typeface="Consolas" pitchFamily="49" charset="0"/>
              </a:rPr>
              <a:t>}			</a:t>
            </a:r>
          </a:p>
        </p:txBody>
      </p:sp>
    </p:spTree>
    <p:extLst>
      <p:ext uri="{BB962C8B-B14F-4D97-AF65-F5344CB8AC3E}">
        <p14:creationId xmlns:p14="http://schemas.microsoft.com/office/powerpoint/2010/main" val="131702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1408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40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0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mph" presetSubtype="1" nodeType="clickEffect">
                                  <p:stCondLst>
                                    <p:cond delay="0"/>
                                  </p:stCondLst>
                                  <p:childTnLst>
                                    <p:set>
                                      <p:cBhvr>
                                        <p:cTn id="22" dur="indefinite"/>
                                        <p:tgtEl>
                                          <p:spTgt spid="814088"/>
                                        </p:tgtEl>
                                        <p:attrNameLst>
                                          <p:attrName>fillcolor</p:attrName>
                                        </p:attrNameLst>
                                      </p:cBhvr>
                                      <p:to>
                                        <p:clrVal>
                                          <a:srgbClr val="00FF00"/>
                                        </p:clrVal>
                                      </p:to>
                                    </p:set>
                                    <p:set>
                                      <p:cBhvr>
                                        <p:cTn id="23" dur="indefinite"/>
                                        <p:tgtEl>
                                          <p:spTgt spid="814088"/>
                                        </p:tgtEl>
                                        <p:attrNameLst>
                                          <p:attrName>fill.type</p:attrName>
                                        </p:attrNameLst>
                                      </p:cBhvr>
                                      <p:to>
                                        <p:strVal val="solid"/>
                                      </p:to>
                                    </p:set>
                                    <p:set>
                                      <p:cBhvr>
                                        <p:cTn id="24" dur="indefinite"/>
                                        <p:tgtEl>
                                          <p:spTgt spid="814088"/>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40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1408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40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1" nodeType="clickEffect">
                                  <p:stCondLst>
                                    <p:cond delay="0"/>
                                  </p:stCondLst>
                                  <p:childTnLst>
                                    <p:set>
                                      <p:cBhvr>
                                        <p:cTn id="36" dur="indefinite"/>
                                        <p:tgtEl>
                                          <p:spTgt spid="814090"/>
                                        </p:tgtEl>
                                        <p:attrNameLst>
                                          <p:attrName>fillcolor</p:attrName>
                                        </p:attrNameLst>
                                      </p:cBhvr>
                                      <p:to>
                                        <p:clrVal>
                                          <a:srgbClr val="00FF00"/>
                                        </p:clrVal>
                                      </p:to>
                                    </p:set>
                                    <p:set>
                                      <p:cBhvr>
                                        <p:cTn id="37" dur="indefinite"/>
                                        <p:tgtEl>
                                          <p:spTgt spid="814090"/>
                                        </p:tgtEl>
                                        <p:attrNameLst>
                                          <p:attrName>fill.type</p:attrName>
                                        </p:attrNameLst>
                                      </p:cBhvr>
                                      <p:to>
                                        <p:strVal val="solid"/>
                                      </p:to>
                                    </p:set>
                                    <p:set>
                                      <p:cBhvr>
                                        <p:cTn id="38" dur="indefinite"/>
                                        <p:tgtEl>
                                          <p:spTgt spid="814090"/>
                                        </p:tgtEl>
                                        <p:attrNameLst>
                                          <p:attrName>fill.on</p:attrName>
                                        </p:attrNameLst>
                                      </p:cBhvr>
                                      <p:to>
                                        <p:strVal val="true"/>
                                      </p:to>
                                    </p:set>
                                  </p:childTnLst>
                                </p:cTn>
                              </p:par>
                              <p:par>
                                <p:cTn id="39" presetID="1" presetClass="entr" presetSubtype="0" fill="hold" grpId="0" nodeType="withEffect">
                                  <p:stCondLst>
                                    <p:cond delay="0"/>
                                  </p:stCondLst>
                                  <p:childTnLst>
                                    <p:set>
                                      <p:cBhvr>
                                        <p:cTn id="40" dur="1" fill="hold">
                                          <p:stCondLst>
                                            <p:cond delay="0"/>
                                          </p:stCondLst>
                                        </p:cTn>
                                        <p:tgtEl>
                                          <p:spTgt spid="81409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409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409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4092"/>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409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409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409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409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409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409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409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409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409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4097"/>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4090"/>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14088"/>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81409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1409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81409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814099"/>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81410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1410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81410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814101"/>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814102"/>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085"/>
                  </p:tgtEl>
                </p:cond>
              </p:nextCondLst>
            </p:seq>
          </p:childTnLst>
        </p:cTn>
      </p:par>
    </p:tnLst>
    <p:bldLst>
      <p:bldP spid="814086" grpId="0" animBg="1"/>
      <p:bldP spid="814086" grpId="1" animBg="1"/>
      <p:bldP spid="814087" grpId="0" animBg="1"/>
      <p:bldP spid="814087" grpId="1" animBg="1"/>
      <p:bldP spid="814088" grpId="0" animBg="1"/>
      <p:bldP spid="814088"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097" grpId="0" animBg="1"/>
      <p:bldP spid="814097" grpId="1" animBg="1"/>
      <p:bldP spid="814098" grpId="0" animBg="1"/>
      <p:bldP spid="814098" grpId="1" animBg="1"/>
      <p:bldP spid="814099" grpId="0" animBg="1"/>
      <p:bldP spid="814099" grpId="1" animBg="1"/>
      <p:bldP spid="814100" grpId="0" animBg="1"/>
      <p:bldP spid="814100" grpId="1" animBg="1"/>
      <p:bldP spid="814101" grpId="0" animBg="1"/>
      <p:bldP spid="814101" grpId="1" animBg="1"/>
      <p:bldP spid="814102" grpId="0" animBg="1"/>
      <p:bldP spid="814102"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1" name="Rectangle 3"/>
          <p:cNvSpPr>
            <a:spLocks noGrp="1" noChangeArrowheads="1"/>
          </p:cNvSpPr>
          <p:nvPr>
            <p:ph type="title"/>
          </p:nvPr>
        </p:nvSpPr>
        <p:spPr/>
        <p:txBody>
          <a:bodyPr/>
          <a:lstStyle/>
          <a:p>
            <a:r>
              <a:rPr lang="en-GB"/>
              <a:t>Throwing Exceptions</a:t>
            </a:r>
          </a:p>
        </p:txBody>
      </p:sp>
      <p:sp>
        <p:nvSpPr>
          <p:cNvPr id="3" name="Slide Number Placeholder 2"/>
          <p:cNvSpPr>
            <a:spLocks noGrp="1"/>
          </p:cNvSpPr>
          <p:nvPr>
            <p:ph type="sldNum" sz="quarter" idx="12"/>
          </p:nvPr>
        </p:nvSpPr>
        <p:spPr/>
        <p:txBody>
          <a:bodyPr/>
          <a:lstStyle/>
          <a:p>
            <a:fld id="{BAEF35E1-E8B4-4707-9B15-F4E1B030959E}" type="slidenum">
              <a:rPr lang="en-US" smtClean="0"/>
              <a:t>166</a:t>
            </a:fld>
            <a:endParaRPr lang="en-US"/>
          </a:p>
        </p:txBody>
      </p:sp>
      <p:sp>
        <p:nvSpPr>
          <p:cNvPr id="816132" name="Rectangle 4"/>
          <p:cNvSpPr>
            <a:spLocks noGrp="1" noChangeArrowheads="1"/>
          </p:cNvSpPr>
          <p:nvPr>
            <p:ph sz="quarter" idx="1"/>
          </p:nvPr>
        </p:nvSpPr>
        <p:spPr>
          <a:xfrm>
            <a:off x="420053" y="1400176"/>
            <a:ext cx="11761470" cy="5965364"/>
          </a:xfrm>
        </p:spPr>
        <p:txBody>
          <a:bodyPr>
            <a:normAutofit fontScale="85000" lnSpcReduction="10000"/>
          </a:bodyPr>
          <a:lstStyle/>
          <a:p>
            <a:r>
              <a:rPr lang="en-GB" sz="4100" dirty="0"/>
              <a:t>To 'raise' an exception, we </a:t>
            </a:r>
            <a:r>
              <a:rPr lang="en-GB" sz="4100" b="1" dirty="0">
                <a:solidFill>
                  <a:srgbClr val="0070C0"/>
                </a:solidFill>
                <a:latin typeface="Consolas" pitchFamily="49" charset="0"/>
                <a:cs typeface="Consolas" pitchFamily="49" charset="0"/>
              </a:rPr>
              <a:t>throw</a:t>
            </a:r>
            <a:r>
              <a:rPr lang="en-GB" sz="4100" dirty="0"/>
              <a:t> it</a:t>
            </a:r>
          </a:p>
          <a:p>
            <a:pPr lvl="1"/>
            <a:r>
              <a:rPr lang="en-GB" sz="3600" dirty="0"/>
              <a:t>Pass information through constructor arguments</a:t>
            </a:r>
          </a:p>
          <a:p>
            <a:pPr>
              <a:buFontTx/>
              <a:buNone/>
            </a:pPr>
            <a:br>
              <a:rPr lang="en-GB" sz="4100" dirty="0"/>
            </a:br>
            <a:endParaRPr lang="en-GB" sz="4100" dirty="0"/>
          </a:p>
          <a:p>
            <a:endParaRPr lang="en-GB" sz="4100" dirty="0"/>
          </a:p>
          <a:p>
            <a:endParaRPr lang="en-GB" sz="4100" dirty="0"/>
          </a:p>
          <a:p>
            <a:endParaRPr lang="en-GB" sz="4100" dirty="0"/>
          </a:p>
          <a:p>
            <a:r>
              <a:rPr lang="en-GB" sz="4100" dirty="0"/>
              <a:t>You can re-throw a caught exception</a:t>
            </a:r>
          </a:p>
          <a:p>
            <a:pPr lvl="1"/>
            <a:r>
              <a:rPr lang="en-GB" sz="3600" dirty="0"/>
              <a:t>This maintains original stack location where exception thrown</a:t>
            </a:r>
          </a:p>
          <a:p>
            <a:pPr lvl="1"/>
            <a:r>
              <a:rPr lang="en-GB" sz="3600" dirty="0"/>
              <a:t>Can </a:t>
            </a:r>
            <a:r>
              <a:rPr lang="en-GB" sz="3600" dirty="0" err="1"/>
              <a:t>rethrow</a:t>
            </a:r>
            <a:r>
              <a:rPr lang="en-GB" sz="3600" dirty="0"/>
              <a:t> a different</a:t>
            </a:r>
            <a:br>
              <a:rPr lang="en-GB" sz="3600" dirty="0"/>
            </a:br>
            <a:r>
              <a:rPr lang="en-GB" sz="3600" dirty="0"/>
              <a:t>(higher level) exception</a:t>
            </a:r>
          </a:p>
        </p:txBody>
      </p:sp>
      <p:sp>
        <p:nvSpPr>
          <p:cNvPr id="816133" name="Rectangle 5"/>
          <p:cNvSpPr>
            <a:spLocks noChangeArrowheads="1"/>
          </p:cNvSpPr>
          <p:nvPr/>
        </p:nvSpPr>
        <p:spPr bwMode="auto">
          <a:xfrm>
            <a:off x="993251" y="2521150"/>
            <a:ext cx="10195024" cy="23794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tabLst>
                <a:tab pos="439816" algn="l"/>
                <a:tab pos="889859" algn="l"/>
              </a:tabLst>
            </a:pPr>
            <a:r>
              <a:rPr lang="en-GB" sz="2100">
                <a:solidFill>
                  <a:srgbClr val="0000C8"/>
                </a:solidFill>
                <a:latin typeface="Consolas" pitchFamily="49" charset="0"/>
                <a:cs typeface="Consolas" pitchFamily="49" charset="0"/>
              </a:rPr>
              <a:t>void</a:t>
            </a:r>
            <a:r>
              <a:rPr lang="en-GB" sz="2100">
                <a:solidFill>
                  <a:srgbClr val="000000"/>
                </a:solidFill>
                <a:latin typeface="Consolas" pitchFamily="49" charset="0"/>
                <a:cs typeface="Consolas" pitchFamily="49" charset="0"/>
              </a:rPr>
              <a:t> PrintReport( Report rpt ) {</a:t>
            </a:r>
          </a:p>
          <a:p>
            <a:pPr defTabSz="953274">
              <a:spcBef>
                <a:spcPct val="0"/>
              </a:spcBef>
              <a:tabLst>
                <a:tab pos="439816" algn="l"/>
                <a:tab pos="889859" algn="l"/>
              </a:tabLst>
            </a:pPr>
            <a:r>
              <a:rPr lang="en-GB" sz="2100">
                <a:latin typeface="Consolas" pitchFamily="49" charset="0"/>
                <a:cs typeface="Consolas" pitchFamily="49" charset="0"/>
              </a:rPr>
              <a:t>	</a:t>
            </a:r>
            <a:r>
              <a:rPr lang="en-GB" sz="2100">
                <a:solidFill>
                  <a:srgbClr val="0000FF"/>
                </a:solidFill>
                <a:latin typeface="Consolas" pitchFamily="49" charset="0"/>
                <a:cs typeface="Consolas" pitchFamily="49" charset="0"/>
              </a:rPr>
              <a:t>if</a:t>
            </a:r>
            <a:r>
              <a:rPr lang="en-GB" sz="2100">
                <a:solidFill>
                  <a:srgbClr val="000000"/>
                </a:solidFill>
                <a:latin typeface="Consolas" pitchFamily="49" charset="0"/>
                <a:cs typeface="Consolas" pitchFamily="49" charset="0"/>
              </a:rPr>
              <a:t>( rpt == </a:t>
            </a:r>
            <a:r>
              <a:rPr lang="en-GB" sz="2100">
                <a:solidFill>
                  <a:srgbClr val="0000C8"/>
                </a:solidFill>
                <a:latin typeface="Consolas" pitchFamily="49" charset="0"/>
                <a:cs typeface="Consolas" pitchFamily="49" charset="0"/>
              </a:rPr>
              <a:t>null</a:t>
            </a:r>
            <a:r>
              <a:rPr lang="en-GB" sz="2100">
                <a:solidFill>
                  <a:srgbClr val="000000"/>
                </a:solidFill>
                <a:latin typeface="Consolas" pitchFamily="49" charset="0"/>
                <a:cs typeface="Consolas" pitchFamily="49" charset="0"/>
              </a:rPr>
              <a:t> ) {</a:t>
            </a:r>
          </a:p>
          <a:p>
            <a:pPr defTabSz="953274">
              <a:spcBef>
                <a:spcPct val="0"/>
              </a:spcBef>
              <a:tabLst>
                <a:tab pos="439816" algn="l"/>
                <a:tab pos="889859" algn="l"/>
              </a:tabLst>
            </a:pPr>
            <a:r>
              <a:rPr lang="en-GB" sz="2100">
                <a:latin typeface="Consolas" pitchFamily="49" charset="0"/>
                <a:cs typeface="Consolas" pitchFamily="49" charset="0"/>
              </a:rPr>
              <a:t>		</a:t>
            </a:r>
            <a:r>
              <a:rPr lang="en-GB" sz="2100">
                <a:solidFill>
                  <a:srgbClr val="0000FF"/>
                </a:solidFill>
                <a:latin typeface="Consolas" pitchFamily="49" charset="0"/>
                <a:cs typeface="Consolas" pitchFamily="49" charset="0"/>
              </a:rPr>
              <a:t>throw </a:t>
            </a:r>
            <a:r>
              <a:rPr lang="en-GB" sz="2100">
                <a:solidFill>
                  <a:srgbClr val="FA3200"/>
                </a:solidFill>
                <a:latin typeface="Consolas" pitchFamily="49" charset="0"/>
                <a:cs typeface="Consolas" pitchFamily="49" charset="0"/>
              </a:rPr>
              <a:t>new</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ArgumentNullException( "rpt",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"Can't print a null report");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a:t>
            </a:r>
          </a:p>
        </p:txBody>
      </p:sp>
      <p:sp>
        <p:nvSpPr>
          <p:cNvPr id="816134" name="Rectangle 6"/>
          <p:cNvSpPr>
            <a:spLocks noChangeArrowheads="1"/>
          </p:cNvSpPr>
          <p:nvPr/>
        </p:nvSpPr>
        <p:spPr bwMode="auto">
          <a:xfrm>
            <a:off x="6300789" y="6496682"/>
            <a:ext cx="6165146"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tabLst>
                <a:tab pos="439816" algn="l"/>
              </a:tabLst>
            </a:pPr>
            <a:r>
              <a:rPr lang="en-GB" sz="2100">
                <a:solidFill>
                  <a:srgbClr val="0000FF"/>
                </a:solidFill>
                <a:latin typeface="Consolas" pitchFamily="49" charset="0"/>
                <a:cs typeface="Consolas" pitchFamily="49" charset="0"/>
              </a:rPr>
              <a:t>catch</a:t>
            </a:r>
            <a:r>
              <a:rPr lang="en-GB" sz="2100">
                <a:solidFill>
                  <a:srgbClr val="000000"/>
                </a:solidFill>
                <a:latin typeface="Consolas" pitchFamily="49" charset="0"/>
                <a:cs typeface="Consolas" pitchFamily="49" charset="0"/>
              </a:rPr>
              <a:t>( ArgumentNullException exn )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a:t>
            </a:r>
          </a:p>
          <a:p>
            <a:pPr defTabSz="953274">
              <a:spcBef>
                <a:spcPct val="0"/>
              </a:spcBef>
              <a:tabLst>
                <a:tab pos="439816" algn="l"/>
              </a:tabLst>
            </a:pPr>
            <a:r>
              <a:rPr lang="en-GB" sz="2100">
                <a:solidFill>
                  <a:srgbClr val="000000"/>
                </a:solidFill>
                <a:latin typeface="Consolas" pitchFamily="49" charset="0"/>
                <a:cs typeface="Consolas" pitchFamily="49" charset="0"/>
              </a:rPr>
              <a:t>	...</a:t>
            </a:r>
          </a:p>
          <a:p>
            <a:pPr defTabSz="953274">
              <a:spcBef>
                <a:spcPct val="0"/>
              </a:spcBef>
              <a:tabLst>
                <a:tab pos="439816"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throw</a:t>
            </a:r>
            <a:r>
              <a:rPr lang="en-GB" sz="2100">
                <a:solidFill>
                  <a:srgbClr val="000000"/>
                </a:solidFill>
                <a:latin typeface="Consolas" pitchFamily="49" charset="0"/>
                <a:cs typeface="Consolas" pitchFamily="49" charset="0"/>
              </a:rPr>
              <a:t>;</a:t>
            </a:r>
          </a:p>
          <a:p>
            <a:pPr defTabSz="953274">
              <a:spcBef>
                <a:spcPct val="0"/>
              </a:spcBef>
              <a:tabLst>
                <a:tab pos="439816" algn="l"/>
              </a:tabLst>
            </a:pPr>
            <a:r>
              <a:rPr lang="en-GB" sz="2100">
                <a:solidFill>
                  <a:srgbClr val="000000"/>
                </a:solidFill>
                <a:latin typeface="Consolas" pitchFamily="49" charset="0"/>
                <a:cs typeface="Consolas" pitchFamily="49" charset="0"/>
              </a:rPr>
              <a:t>}</a:t>
            </a:r>
          </a:p>
        </p:txBody>
      </p:sp>
      <p:sp>
        <p:nvSpPr>
          <p:cNvPr id="816135" name="Rectangle 7"/>
          <p:cNvSpPr>
            <a:spLocks noChangeArrowheads="1"/>
          </p:cNvSpPr>
          <p:nvPr/>
        </p:nvSpPr>
        <p:spPr bwMode="auto">
          <a:xfrm>
            <a:off x="10566946" y="7059252"/>
            <a:ext cx="1511751" cy="454223"/>
          </a:xfrm>
          <a:prstGeom prst="rect">
            <a:avLst/>
          </a:prstGeom>
          <a:solidFill>
            <a:schemeClr val="accent6">
              <a:lumMod val="75000"/>
            </a:schemeClr>
          </a:solidFill>
          <a:ln w="12700">
            <a:solidFill>
              <a:schemeClr val="tx1"/>
            </a:solidFill>
            <a:miter lim="800000"/>
            <a:headEnd/>
            <a:tailEnd/>
          </a:ln>
          <a:effectLst>
            <a:outerShdw dist="71842" dir="2700000" algn="ctr" rotWithShape="0">
              <a:schemeClr val="bg2"/>
            </a:outerShdw>
          </a:effectLst>
        </p:spPr>
        <p:txBody>
          <a:bodyPr lIns="116603" tIns="57278" rIns="116603" bIns="57278">
            <a:spAutoFit/>
          </a:bodyPr>
          <a:lstStyle/>
          <a:p>
            <a:pPr algn="ctr" defTabSz="953274">
              <a:spcBef>
                <a:spcPct val="0"/>
              </a:spcBef>
              <a:tabLst>
                <a:tab pos="439816" algn="l"/>
                <a:tab pos="889859" algn="l"/>
                <a:tab pos="1327629" algn="l"/>
                <a:tab pos="1767444" algn="l"/>
              </a:tabLst>
            </a:pPr>
            <a:r>
              <a:rPr lang="en-GB" sz="2100">
                <a:solidFill>
                  <a:srgbClr val="000000"/>
                </a:solidFill>
              </a:rPr>
              <a:t>re-throw!</a:t>
            </a:r>
          </a:p>
        </p:txBody>
      </p:sp>
      <p:sp>
        <p:nvSpPr>
          <p:cNvPr id="816136" name="Line 8"/>
          <p:cNvSpPr>
            <a:spLocks noChangeShapeType="1"/>
          </p:cNvSpPr>
          <p:nvPr/>
        </p:nvSpPr>
        <p:spPr bwMode="auto">
          <a:xfrm flipH="1">
            <a:off x="8687648" y="7246773"/>
            <a:ext cx="1837730"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US"/>
          </a:p>
        </p:txBody>
      </p:sp>
      <p:sp>
        <p:nvSpPr>
          <p:cNvPr id="816157" name="Rectangle 29"/>
          <p:cNvSpPr>
            <a:spLocks noChangeArrowheads="1"/>
          </p:cNvSpPr>
          <p:nvPr/>
        </p:nvSpPr>
        <p:spPr bwMode="auto">
          <a:xfrm>
            <a:off x="3421679" y="4065094"/>
            <a:ext cx="2474373" cy="454223"/>
          </a:xfrm>
          <a:prstGeom prst="rect">
            <a:avLst/>
          </a:prstGeom>
          <a:solidFill>
            <a:schemeClr val="accent6">
              <a:lumMod val="75000"/>
            </a:schemeClr>
          </a:solidFill>
          <a:ln w="12700">
            <a:solidFill>
              <a:schemeClr val="tx1"/>
            </a:solidFill>
            <a:miter lim="800000"/>
            <a:headEnd/>
            <a:tailEnd/>
          </a:ln>
          <a:effectLst>
            <a:outerShdw dist="71842" dir="2700000" algn="ctr" rotWithShape="0">
              <a:schemeClr val="bg2"/>
            </a:outerShdw>
          </a:effectLst>
        </p:spPr>
        <p:txBody>
          <a:bodyPr lIns="116603" tIns="57278" rIns="116603" bIns="57278">
            <a:spAutoFit/>
          </a:bodyPr>
          <a:lstStyle/>
          <a:p>
            <a:pPr algn="ctr" defTabSz="953274">
              <a:spcBef>
                <a:spcPct val="0"/>
              </a:spcBef>
              <a:tabLst>
                <a:tab pos="439816" algn="l"/>
                <a:tab pos="889859" algn="l"/>
                <a:tab pos="1327629" algn="l"/>
                <a:tab pos="1767444" algn="l"/>
              </a:tabLst>
            </a:pPr>
            <a:r>
              <a:rPr lang="en-GB" sz="2100">
                <a:solidFill>
                  <a:srgbClr val="000000"/>
                </a:solidFill>
              </a:rPr>
              <a:t>Don’t forget ‘new’</a:t>
            </a:r>
          </a:p>
        </p:txBody>
      </p:sp>
      <p:sp>
        <p:nvSpPr>
          <p:cNvPr id="816158" name="Line 30"/>
          <p:cNvSpPr>
            <a:spLocks noChangeShapeType="1"/>
          </p:cNvSpPr>
          <p:nvPr/>
        </p:nvSpPr>
        <p:spPr bwMode="auto">
          <a:xfrm flipH="1" flipV="1">
            <a:off x="3465433" y="3583782"/>
            <a:ext cx="1050131" cy="4813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7830" tIns="58915" rIns="117830" bIns="58915">
            <a:spAutoFit/>
          </a:bodyPr>
          <a:lstStyle/>
          <a:p>
            <a:endParaRPr lang="en-US"/>
          </a:p>
        </p:txBody>
      </p:sp>
      <p:sp>
        <p:nvSpPr>
          <p:cNvPr id="816161" name="Rectangle 33"/>
          <p:cNvSpPr>
            <a:spLocks noChangeArrowheads="1"/>
          </p:cNvSpPr>
          <p:nvPr/>
        </p:nvSpPr>
        <p:spPr bwMode="auto">
          <a:xfrm>
            <a:off x="8096950" y="2500315"/>
            <a:ext cx="3717027" cy="454223"/>
          </a:xfrm>
          <a:prstGeom prst="rect">
            <a:avLst/>
          </a:prstGeom>
          <a:solidFill>
            <a:schemeClr val="accent6">
              <a:lumMod val="75000"/>
            </a:schemeClr>
          </a:solidFill>
          <a:ln w="12700">
            <a:solidFill>
              <a:schemeClr val="tx1"/>
            </a:solidFill>
            <a:miter lim="800000"/>
            <a:headEnd/>
            <a:tailEnd/>
          </a:ln>
          <a:effectLst>
            <a:outerShdw dist="71842" dir="2700000" algn="ctr" rotWithShape="0">
              <a:schemeClr val="bg2"/>
            </a:outerShdw>
          </a:effectLst>
        </p:spPr>
        <p:txBody>
          <a:bodyPr lIns="116603" tIns="57278" rIns="116603" bIns="57278">
            <a:spAutoFit/>
          </a:bodyPr>
          <a:lstStyle/>
          <a:p>
            <a:pPr algn="ctr" defTabSz="953274">
              <a:spcBef>
                <a:spcPct val="0"/>
              </a:spcBef>
              <a:tabLst>
                <a:tab pos="439816" algn="l"/>
                <a:tab pos="889859" algn="l"/>
                <a:tab pos="1327629" algn="l"/>
                <a:tab pos="1767444" algn="l"/>
              </a:tabLst>
            </a:pPr>
            <a:r>
              <a:rPr lang="en-GB" sz="2100" dirty="0">
                <a:solidFill>
                  <a:srgbClr val="000000"/>
                </a:solidFill>
              </a:rPr>
              <a:t>Predefined FCL Exception</a:t>
            </a:r>
          </a:p>
        </p:txBody>
      </p:sp>
      <p:sp>
        <p:nvSpPr>
          <p:cNvPr id="816162" name="Line 34"/>
          <p:cNvSpPr>
            <a:spLocks noChangeShapeType="1"/>
          </p:cNvSpPr>
          <p:nvPr/>
        </p:nvSpPr>
        <p:spPr bwMode="auto">
          <a:xfrm flipH="1">
            <a:off x="7105888" y="2727424"/>
            <a:ext cx="991062" cy="4896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7830" tIns="58915" rIns="117830" bIns="58915">
            <a:spAutoFit/>
          </a:bodyPr>
          <a:lstStyle/>
          <a:p>
            <a:endParaRPr lang="en-US"/>
          </a:p>
        </p:txBody>
      </p:sp>
    </p:spTree>
    <p:extLst>
      <p:ext uri="{BB962C8B-B14F-4D97-AF65-F5344CB8AC3E}">
        <p14:creationId xmlns:p14="http://schemas.microsoft.com/office/powerpoint/2010/main" val="1563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nsolas" pitchFamily="49" charset="0"/>
                <a:cs typeface="Consolas" pitchFamily="49" charset="0"/>
              </a:rPr>
              <a:t>Exception</a:t>
            </a:r>
            <a:r>
              <a:rPr lang="en-US" dirty="0"/>
              <a:t> Class</a:t>
            </a:r>
          </a:p>
        </p:txBody>
      </p:sp>
      <p:sp>
        <p:nvSpPr>
          <p:cNvPr id="5" name="Slide Number Placeholder 4"/>
          <p:cNvSpPr>
            <a:spLocks noGrp="1"/>
          </p:cNvSpPr>
          <p:nvPr>
            <p:ph type="sldNum" sz="quarter" idx="12"/>
          </p:nvPr>
        </p:nvSpPr>
        <p:spPr/>
        <p:txBody>
          <a:bodyPr/>
          <a:lstStyle/>
          <a:p>
            <a:fld id="{BAEF35E1-E8B4-4707-9B15-F4E1B030959E}" type="slidenum">
              <a:rPr lang="en-US" smtClean="0"/>
              <a:t>167</a:t>
            </a:fld>
            <a:endParaRPr lang="en-US"/>
          </a:p>
        </p:txBody>
      </p:sp>
      <p:sp>
        <p:nvSpPr>
          <p:cNvPr id="3" name="Content Placeholder 2"/>
          <p:cNvSpPr>
            <a:spLocks noGrp="1"/>
          </p:cNvSpPr>
          <p:nvPr>
            <p:ph sz="quarter" idx="1"/>
          </p:nvPr>
        </p:nvSpPr>
        <p:spPr/>
        <p:txBody>
          <a:bodyPr>
            <a:normAutofit lnSpcReduction="10000"/>
          </a:bodyPr>
          <a:lstStyle/>
          <a:p>
            <a:r>
              <a:rPr lang="en-US" dirty="0"/>
              <a:t>Base class of exception classes</a:t>
            </a:r>
          </a:p>
          <a:p>
            <a:r>
              <a:rPr lang="en-US" dirty="0"/>
              <a:t>Provides properties</a:t>
            </a:r>
          </a:p>
          <a:p>
            <a:pPr lvl="1"/>
            <a:r>
              <a:rPr lang="en-US" b="1" dirty="0">
                <a:solidFill>
                  <a:schemeClr val="accent6">
                    <a:lumMod val="75000"/>
                  </a:schemeClr>
                </a:solidFill>
                <a:latin typeface="Consolas" pitchFamily="49" charset="0"/>
                <a:cs typeface="Consolas" pitchFamily="49" charset="0"/>
              </a:rPr>
              <a:t>Message</a:t>
            </a:r>
            <a:r>
              <a:rPr lang="en-US" dirty="0"/>
              <a:t> – textual description of error</a:t>
            </a:r>
          </a:p>
          <a:p>
            <a:pPr lvl="1"/>
            <a:r>
              <a:rPr lang="en-US" b="1" dirty="0" err="1">
                <a:solidFill>
                  <a:schemeClr val="accent6">
                    <a:lumMod val="75000"/>
                  </a:schemeClr>
                </a:solidFill>
                <a:latin typeface="Consolas" pitchFamily="49" charset="0"/>
                <a:cs typeface="Consolas" pitchFamily="49" charset="0"/>
              </a:rPr>
              <a:t>StackTrace</a:t>
            </a:r>
            <a:r>
              <a:rPr lang="en-US" dirty="0"/>
              <a:t> – the trace of methods that lead to the exception</a:t>
            </a:r>
          </a:p>
          <a:p>
            <a:pPr lvl="1"/>
            <a:r>
              <a:rPr lang="en-US" b="1" dirty="0" err="1">
                <a:solidFill>
                  <a:schemeClr val="accent6">
                    <a:lumMod val="75000"/>
                  </a:schemeClr>
                </a:solidFill>
                <a:latin typeface="Consolas" pitchFamily="49" charset="0"/>
                <a:cs typeface="Consolas" pitchFamily="49" charset="0"/>
              </a:rPr>
              <a:t>InnerException</a:t>
            </a:r>
            <a:r>
              <a:rPr lang="en-US" dirty="0"/>
              <a:t> – wrapped exception in a re-throw scenario</a:t>
            </a:r>
          </a:p>
          <a:p>
            <a:r>
              <a:rPr lang="en-US" dirty="0"/>
              <a:t>And constructors</a:t>
            </a:r>
          </a:p>
          <a:p>
            <a:pPr lvl="1"/>
            <a:r>
              <a:rPr lang="en-US" dirty="0"/>
              <a:t>Empty</a:t>
            </a:r>
          </a:p>
          <a:p>
            <a:pPr lvl="1"/>
            <a:r>
              <a:rPr lang="en-US" dirty="0"/>
              <a:t>Accepting a string (initializes </a:t>
            </a:r>
            <a:r>
              <a:rPr lang="en-US" b="1" dirty="0">
                <a:latin typeface="Consolas" pitchFamily="49" charset="0"/>
                <a:cs typeface="Consolas" pitchFamily="49" charset="0"/>
              </a:rPr>
              <a:t>Message</a:t>
            </a:r>
            <a:r>
              <a:rPr lang="en-US" dirty="0"/>
              <a:t>)</a:t>
            </a:r>
          </a:p>
          <a:p>
            <a:pPr lvl="1"/>
            <a:r>
              <a:rPr lang="en-US" dirty="0"/>
              <a:t>Accepting a string and an inner exception</a:t>
            </a:r>
          </a:p>
          <a:p>
            <a:pPr lvl="1"/>
            <a:endParaRPr lang="en-US" dirty="0"/>
          </a:p>
        </p:txBody>
      </p:sp>
    </p:spTree>
    <p:extLst>
      <p:ext uri="{BB962C8B-B14F-4D97-AF65-F5344CB8AC3E}">
        <p14:creationId xmlns:p14="http://schemas.microsoft.com/office/powerpoint/2010/main" val="281293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normAutofit/>
          </a:bodyPr>
          <a:lstStyle/>
          <a:p>
            <a:r>
              <a:rPr lang="en-GB" sz="3600" dirty="0"/>
              <a:t>Creating Your Own Exception Types</a:t>
            </a:r>
          </a:p>
        </p:txBody>
      </p:sp>
      <p:sp>
        <p:nvSpPr>
          <p:cNvPr id="3" name="Slide Number Placeholder 2"/>
          <p:cNvSpPr>
            <a:spLocks noGrp="1"/>
          </p:cNvSpPr>
          <p:nvPr>
            <p:ph type="sldNum" sz="quarter" idx="12"/>
          </p:nvPr>
        </p:nvSpPr>
        <p:spPr/>
        <p:txBody>
          <a:bodyPr/>
          <a:lstStyle/>
          <a:p>
            <a:fld id="{BAEF35E1-E8B4-4707-9B15-F4E1B030959E}" type="slidenum">
              <a:rPr lang="en-US" smtClean="0"/>
              <a:t>168</a:t>
            </a:fld>
            <a:endParaRPr lang="en-US"/>
          </a:p>
        </p:txBody>
      </p:sp>
      <p:sp>
        <p:nvSpPr>
          <p:cNvPr id="818179" name="Rectangle 3"/>
          <p:cNvSpPr>
            <a:spLocks noGrp="1" noChangeArrowheads="1"/>
          </p:cNvSpPr>
          <p:nvPr>
            <p:ph sz="quarter" idx="1"/>
          </p:nvPr>
        </p:nvSpPr>
        <p:spPr>
          <a:xfrm>
            <a:off x="420053" y="1400175"/>
            <a:ext cx="11761470" cy="6900863"/>
          </a:xfrm>
        </p:spPr>
        <p:txBody>
          <a:bodyPr>
            <a:normAutofit lnSpcReduction="10000"/>
          </a:bodyPr>
          <a:lstStyle/>
          <a:p>
            <a:pPr>
              <a:lnSpc>
                <a:spcPct val="110000"/>
              </a:lnSpc>
            </a:pPr>
            <a:r>
              <a:rPr lang="en-GB" dirty="0"/>
              <a:t>Must derive the class from </a:t>
            </a:r>
            <a:r>
              <a:rPr lang="en-GB" b="1" dirty="0" err="1">
                <a:solidFill>
                  <a:srgbClr val="FF0000"/>
                </a:solidFill>
                <a:latin typeface="Consolas" pitchFamily="49" charset="0"/>
                <a:cs typeface="Consolas" pitchFamily="49" charset="0"/>
              </a:rPr>
              <a:t>System.Exception</a:t>
            </a:r>
            <a:r>
              <a:rPr lang="en-GB" dirty="0"/>
              <a:t> </a:t>
            </a:r>
          </a:p>
          <a:p>
            <a:pPr lvl="1"/>
            <a:r>
              <a:rPr lang="en-GB" dirty="0"/>
              <a:t>Or another specific exception</a:t>
            </a:r>
          </a:p>
          <a:p>
            <a:pPr lvl="1">
              <a:lnSpc>
                <a:spcPct val="100000"/>
              </a:lnSpc>
            </a:pPr>
            <a:r>
              <a:rPr lang="en-GB" dirty="0"/>
              <a:t>Duplicate the constructors and pass up to the base class</a:t>
            </a:r>
            <a:br>
              <a:rPr lang="en-GB" dirty="0"/>
            </a:br>
            <a:endParaRPr lang="en-GB" dirty="0"/>
          </a:p>
          <a:p>
            <a:pPr>
              <a:lnSpc>
                <a:spcPct val="110000"/>
              </a:lnSpc>
            </a:pPr>
            <a:endParaRPr lang="en-GB" dirty="0"/>
          </a:p>
          <a:p>
            <a:pPr>
              <a:lnSpc>
                <a:spcPct val="110000"/>
              </a:lnSpc>
            </a:pPr>
            <a:endParaRPr lang="en-GB" dirty="0"/>
          </a:p>
          <a:p>
            <a:pPr>
              <a:lnSpc>
                <a:spcPct val="110000"/>
              </a:lnSpc>
            </a:pPr>
            <a:endParaRPr lang="en-GB" dirty="0"/>
          </a:p>
          <a:p>
            <a:pPr>
              <a:lnSpc>
                <a:spcPct val="110000"/>
              </a:lnSpc>
            </a:pPr>
            <a:r>
              <a:rPr lang="en-GB" dirty="0"/>
              <a:t>To provide rich exception information</a:t>
            </a:r>
          </a:p>
          <a:p>
            <a:pPr lvl="1">
              <a:lnSpc>
                <a:spcPct val="100000"/>
              </a:lnSpc>
            </a:pPr>
            <a:r>
              <a:rPr lang="en-GB" dirty="0"/>
              <a:t>Overload the constructor to pass in details</a:t>
            </a:r>
          </a:p>
          <a:p>
            <a:pPr lvl="1">
              <a:lnSpc>
                <a:spcPct val="100000"/>
              </a:lnSpc>
            </a:pPr>
            <a:r>
              <a:rPr lang="en-GB" dirty="0"/>
              <a:t>Provide public property </a:t>
            </a:r>
            <a:r>
              <a:rPr lang="en-GB" dirty="0" err="1"/>
              <a:t>accessors</a:t>
            </a:r>
            <a:r>
              <a:rPr lang="en-GB" dirty="0"/>
              <a:t> to allow retrieval</a:t>
            </a:r>
          </a:p>
          <a:p>
            <a:pPr lvl="1">
              <a:lnSpc>
                <a:spcPct val="100000"/>
              </a:lnSpc>
            </a:pPr>
            <a:r>
              <a:rPr lang="en-GB" dirty="0"/>
              <a:t>Override </a:t>
            </a:r>
            <a:r>
              <a:rPr lang="en-GB" dirty="0" err="1">
                <a:latin typeface="Consolas" pitchFamily="49" charset="0"/>
                <a:cs typeface="Consolas" pitchFamily="49" charset="0"/>
              </a:rPr>
              <a:t>ToString</a:t>
            </a:r>
            <a:r>
              <a:rPr lang="en-GB" dirty="0"/>
              <a:t> to display neatly</a:t>
            </a:r>
          </a:p>
          <a:p>
            <a:pPr lvl="2"/>
            <a:r>
              <a:rPr lang="en-GB" dirty="0"/>
              <a:t>Base class displays textual error, source, stack trace and inner exception (</a:t>
            </a:r>
            <a:r>
              <a:rPr lang="en-GB" dirty="0" err="1"/>
              <a:t>recusrsively</a:t>
            </a:r>
            <a:r>
              <a:rPr lang="en-GB" dirty="0"/>
              <a:t> if appropriate)</a:t>
            </a:r>
          </a:p>
        </p:txBody>
      </p:sp>
      <p:sp>
        <p:nvSpPr>
          <p:cNvPr id="818180" name="Rectangle 4"/>
          <p:cNvSpPr>
            <a:spLocks noChangeArrowheads="1"/>
          </p:cNvSpPr>
          <p:nvPr/>
        </p:nvSpPr>
        <p:spPr bwMode="auto">
          <a:xfrm>
            <a:off x="1229529" y="3100388"/>
            <a:ext cx="9232404" cy="17336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pPr>
            <a:r>
              <a:rPr lang="en-GB" sz="2100" dirty="0">
                <a:solidFill>
                  <a:srgbClr val="0000FF"/>
                </a:solidFill>
                <a:latin typeface="Consolas" pitchFamily="49" charset="0"/>
                <a:cs typeface="Consolas" pitchFamily="49" charset="0"/>
              </a:rPr>
              <a:t>[</a:t>
            </a:r>
            <a:r>
              <a:rPr lang="en-GB" sz="2100" dirty="0" err="1">
                <a:solidFill>
                  <a:schemeClr val="tx1"/>
                </a:solidFill>
                <a:latin typeface="Consolas" pitchFamily="49" charset="0"/>
                <a:cs typeface="Consolas" pitchFamily="49" charset="0"/>
              </a:rPr>
              <a:t>Serializable</a:t>
            </a:r>
            <a:r>
              <a:rPr lang="en-GB" sz="2100" dirty="0">
                <a:solidFill>
                  <a:srgbClr val="0000FF"/>
                </a:solidFill>
                <a:latin typeface="Consolas" pitchFamily="49" charset="0"/>
                <a:cs typeface="Consolas" pitchFamily="49" charset="0"/>
              </a:rPr>
              <a:t>]</a:t>
            </a:r>
          </a:p>
          <a:p>
            <a:pPr defTabSz="953274">
              <a:spcBef>
                <a:spcPct val="0"/>
              </a:spcBef>
            </a:pPr>
            <a:r>
              <a:rPr lang="en-GB" sz="2100" dirty="0">
                <a:solidFill>
                  <a:srgbClr val="0000FF"/>
                </a:solidFill>
                <a:latin typeface="Consolas" pitchFamily="49" charset="0"/>
                <a:cs typeface="Consolas" pitchFamily="49" charset="0"/>
              </a:rPr>
              <a:t>public class</a:t>
            </a:r>
            <a:r>
              <a:rPr lang="en-GB" sz="2100" dirty="0">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MyException</a:t>
            </a:r>
            <a:r>
              <a:rPr lang="en-GB" sz="2100" dirty="0">
                <a:solidFill>
                  <a:srgbClr val="000000"/>
                </a:solidFill>
                <a:latin typeface="Consolas" pitchFamily="49" charset="0"/>
                <a:cs typeface="Consolas" pitchFamily="49" charset="0"/>
              </a:rPr>
              <a:t> : Exception {</a:t>
            </a:r>
            <a:r>
              <a:rPr lang="en-GB" sz="2100" dirty="0">
                <a:latin typeface="Consolas" pitchFamily="49" charset="0"/>
                <a:cs typeface="Consolas" pitchFamily="49" charset="0"/>
              </a:rPr>
              <a:t>  </a:t>
            </a:r>
          </a:p>
          <a:p>
            <a:pPr defTabSz="953274">
              <a:spcBef>
                <a:spcPct val="0"/>
              </a:spcBef>
            </a:pPr>
            <a:r>
              <a:rPr lang="en-GB" sz="2100" dirty="0">
                <a:latin typeface="Consolas" pitchFamily="49" charset="0"/>
                <a:cs typeface="Consolas" pitchFamily="49" charset="0"/>
              </a:rPr>
              <a:t>  </a:t>
            </a:r>
            <a:r>
              <a:rPr lang="en-GB" sz="2100" dirty="0">
                <a:solidFill>
                  <a:srgbClr val="0000FF"/>
                </a:solidFill>
                <a:latin typeface="Consolas" pitchFamily="49" charset="0"/>
                <a:cs typeface="Consolas" pitchFamily="49" charset="0"/>
              </a:rPr>
              <a:t>public</a:t>
            </a:r>
            <a:r>
              <a:rPr lang="en-GB" sz="2100" dirty="0">
                <a:latin typeface="Consolas" pitchFamily="49" charset="0"/>
                <a:cs typeface="Consolas" pitchFamily="49" charset="0"/>
              </a:rPr>
              <a:t> </a:t>
            </a:r>
            <a:r>
              <a:rPr lang="en-GB" sz="2100" dirty="0" err="1">
                <a:solidFill>
                  <a:srgbClr val="000000"/>
                </a:solidFill>
                <a:latin typeface="Consolas" pitchFamily="49" charset="0"/>
                <a:cs typeface="Consolas" pitchFamily="49" charset="0"/>
              </a:rPr>
              <a:t>MyException</a:t>
            </a:r>
            <a:r>
              <a:rPr lang="en-GB" sz="2100" dirty="0">
                <a:solidFill>
                  <a:srgbClr val="000000"/>
                </a:solidFill>
                <a:latin typeface="Consolas" pitchFamily="49" charset="0"/>
                <a:cs typeface="Consolas" pitchFamily="49" charset="0"/>
              </a:rPr>
              <a:t>( </a:t>
            </a:r>
            <a:r>
              <a:rPr lang="en-GB" sz="2100" dirty="0">
                <a:solidFill>
                  <a:srgbClr val="0000FF"/>
                </a:solidFill>
                <a:latin typeface="Consolas" pitchFamily="49" charset="0"/>
                <a:cs typeface="Consolas" pitchFamily="49" charset="0"/>
              </a:rPr>
              <a:t>string </a:t>
            </a:r>
            <a:r>
              <a:rPr lang="en-GB" sz="2100" dirty="0">
                <a:solidFill>
                  <a:srgbClr val="000000"/>
                </a:solidFill>
                <a:latin typeface="Consolas" pitchFamily="49" charset="0"/>
                <a:cs typeface="Consolas" pitchFamily="49" charset="0"/>
              </a:rPr>
              <a:t>m ) :</a:t>
            </a:r>
            <a:r>
              <a:rPr lang="en-GB" sz="2100" dirty="0">
                <a:latin typeface="Consolas" pitchFamily="49" charset="0"/>
                <a:cs typeface="Consolas" pitchFamily="49" charset="0"/>
              </a:rPr>
              <a:t> </a:t>
            </a:r>
            <a:r>
              <a:rPr lang="en-GB" sz="2100" dirty="0">
                <a:solidFill>
                  <a:srgbClr val="0000FF"/>
                </a:solidFill>
                <a:latin typeface="Consolas" pitchFamily="49" charset="0"/>
                <a:cs typeface="Consolas" pitchFamily="49" charset="0"/>
              </a:rPr>
              <a:t>base</a:t>
            </a:r>
            <a:r>
              <a:rPr lang="en-GB" sz="2100" dirty="0">
                <a:solidFill>
                  <a:srgbClr val="000000"/>
                </a:solidFill>
                <a:latin typeface="Consolas" pitchFamily="49" charset="0"/>
                <a:cs typeface="Consolas" pitchFamily="49" charset="0"/>
              </a:rPr>
              <a:t>( m ) {…}</a:t>
            </a:r>
          </a:p>
          <a:p>
            <a:pPr defTabSz="953274">
              <a:spcBef>
                <a:spcPct val="0"/>
              </a:spcBef>
            </a:pPr>
            <a:r>
              <a:rPr lang="en-GB" sz="2100" dirty="0">
                <a:latin typeface="Consolas" pitchFamily="49" charset="0"/>
                <a:cs typeface="Consolas" pitchFamily="49" charset="0"/>
              </a:rPr>
              <a:t>  </a:t>
            </a:r>
            <a:r>
              <a:rPr lang="en-GB" sz="2100" dirty="0">
                <a:solidFill>
                  <a:srgbClr val="008000"/>
                </a:solidFill>
                <a:latin typeface="Consolas" pitchFamily="49" charset="0"/>
                <a:cs typeface="Consolas" pitchFamily="49" charset="0"/>
              </a:rPr>
              <a:t>// and other overloaded constructors/fields/methods</a:t>
            </a:r>
            <a:endParaRPr lang="en-GB" sz="2100" dirty="0">
              <a:latin typeface="Consolas" pitchFamily="49" charset="0"/>
              <a:cs typeface="Consolas" pitchFamily="49" charset="0"/>
            </a:endParaRPr>
          </a:p>
          <a:p>
            <a:pPr defTabSz="953274">
              <a:spcBef>
                <a:spcPct val="0"/>
              </a:spcBef>
            </a:pPr>
            <a:r>
              <a:rPr lang="en-GB" sz="2100" dirty="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275632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GB" dirty="0"/>
              <a:t>Best Practices</a:t>
            </a:r>
          </a:p>
        </p:txBody>
      </p:sp>
      <p:sp>
        <p:nvSpPr>
          <p:cNvPr id="3" name="Slide Number Placeholder 2"/>
          <p:cNvSpPr>
            <a:spLocks noGrp="1"/>
          </p:cNvSpPr>
          <p:nvPr>
            <p:ph type="sldNum" sz="quarter" idx="12"/>
          </p:nvPr>
        </p:nvSpPr>
        <p:spPr/>
        <p:txBody>
          <a:bodyPr/>
          <a:lstStyle/>
          <a:p>
            <a:fld id="{BAEF35E1-E8B4-4707-9B15-F4E1B030959E}" type="slidenum">
              <a:rPr lang="en-US" smtClean="0"/>
              <a:t>169</a:t>
            </a:fld>
            <a:endParaRPr lang="en-US"/>
          </a:p>
        </p:txBody>
      </p:sp>
      <p:sp>
        <p:nvSpPr>
          <p:cNvPr id="824323" name="Rectangle 3"/>
          <p:cNvSpPr>
            <a:spLocks noGrp="1" noChangeArrowheads="1"/>
          </p:cNvSpPr>
          <p:nvPr>
            <p:ph sz="quarter" idx="1"/>
          </p:nvPr>
        </p:nvSpPr>
        <p:spPr/>
        <p:txBody>
          <a:bodyPr>
            <a:normAutofit/>
          </a:bodyPr>
          <a:lstStyle/>
          <a:p>
            <a:r>
              <a:rPr lang="en-GB" dirty="0"/>
              <a:t>Don't catch </a:t>
            </a:r>
            <a:r>
              <a:rPr lang="en-GB" b="1" dirty="0" err="1">
                <a:latin typeface="Consolas" pitchFamily="49" charset="0"/>
                <a:cs typeface="Consolas" pitchFamily="49" charset="0"/>
              </a:rPr>
              <a:t>System.Exception</a:t>
            </a:r>
            <a:endParaRPr lang="en-GB" b="1" dirty="0">
              <a:latin typeface="Consolas" pitchFamily="49" charset="0"/>
              <a:cs typeface="Consolas" pitchFamily="49" charset="0"/>
            </a:endParaRPr>
          </a:p>
          <a:p>
            <a:r>
              <a:rPr lang="en-GB" dirty="0"/>
              <a:t>Don't try to catch every possible exception type</a:t>
            </a:r>
          </a:p>
          <a:p>
            <a:r>
              <a:rPr lang="en-GB" dirty="0"/>
              <a:t>You don't need </a:t>
            </a:r>
            <a:r>
              <a:rPr lang="en-GB" dirty="0">
                <a:latin typeface="Consolas" pitchFamily="49" charset="0"/>
                <a:cs typeface="Consolas" pitchFamily="49" charset="0"/>
              </a:rPr>
              <a:t>try {} catch {} </a:t>
            </a:r>
            <a:r>
              <a:rPr lang="en-GB" dirty="0"/>
              <a:t>in every method</a:t>
            </a:r>
          </a:p>
          <a:p>
            <a:r>
              <a:rPr lang="en-GB" dirty="0"/>
              <a:t>Use </a:t>
            </a:r>
            <a:r>
              <a:rPr lang="en-GB" dirty="0">
                <a:latin typeface="Consolas" pitchFamily="49" charset="0"/>
                <a:cs typeface="Consolas" pitchFamily="49" charset="0"/>
              </a:rPr>
              <a:t>finally</a:t>
            </a:r>
            <a:r>
              <a:rPr lang="en-GB" dirty="0"/>
              <a:t> blocks to ensure resources are freed</a:t>
            </a:r>
          </a:p>
          <a:p>
            <a:r>
              <a:rPr lang="en-GB" dirty="0"/>
              <a:t>Test your code in your exception handlers</a:t>
            </a:r>
          </a:p>
          <a:p>
            <a:pPr lvl="1"/>
            <a:endParaRPr lang="en-GB" dirty="0"/>
          </a:p>
        </p:txBody>
      </p:sp>
    </p:spTree>
    <p:extLst>
      <p:ext uri="{BB962C8B-B14F-4D97-AF65-F5344CB8AC3E}">
        <p14:creationId xmlns:p14="http://schemas.microsoft.com/office/powerpoint/2010/main" val="285913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At Assemblies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17</a:t>
            </a:fld>
            <a:endParaRPr lang="en-GB"/>
          </a:p>
        </p:txBody>
      </p:sp>
      <p:sp>
        <p:nvSpPr>
          <p:cNvPr id="3" name="Text Placeholder 2"/>
          <p:cNvSpPr>
            <a:spLocks noGrp="1"/>
          </p:cNvSpPr>
          <p:nvPr>
            <p:ph sz="quarter" idx="1"/>
          </p:nvPr>
        </p:nvSpPr>
        <p:spPr/>
        <p:txBody>
          <a:bodyPr>
            <a:normAutofit/>
          </a:bodyPr>
          <a:lstStyle/>
          <a:p>
            <a:r>
              <a:rPr lang="en-US" dirty="0"/>
              <a:t>Assemblies can be inspected by tools</a:t>
            </a:r>
          </a:p>
          <a:p>
            <a:r>
              <a:rPr lang="en-US" dirty="0"/>
              <a:t>ILDASM (IL Disassembler) from the .NET framework SDK</a:t>
            </a:r>
          </a:p>
          <a:p>
            <a:r>
              <a:rPr lang="en-US" dirty="0"/>
              <a:t>.NET Reflector (</a:t>
            </a:r>
            <a:r>
              <a:rPr lang="en-US" dirty="0">
                <a:hlinkClick r:id="rId3"/>
              </a:rPr>
              <a:t>http://www.red-gate.com/products/reflector/</a:t>
            </a:r>
            <a:r>
              <a:rPr lang="en-US" dirty="0"/>
              <a:t>)</a:t>
            </a:r>
          </a:p>
          <a:p>
            <a:pPr lvl="1"/>
            <a:r>
              <a:rPr lang="en-US" dirty="0"/>
              <a:t>Created by Lutz Roeder </a:t>
            </a:r>
          </a:p>
          <a:p>
            <a:pPr lvl="1"/>
            <a:r>
              <a:rPr lang="en-US" dirty="0"/>
              <a:t>A sophisticated tool, able to “disassemble” CIL into C# (among other things)</a:t>
            </a:r>
          </a:p>
          <a:p>
            <a:pPr lvl="1"/>
            <a:r>
              <a:rPr lang="en-US" dirty="0"/>
              <a:t>Currently free</a:t>
            </a:r>
          </a:p>
          <a:p>
            <a:pPr lvl="1"/>
            <a:endParaRPr lang="en-GB" dirty="0"/>
          </a:p>
        </p:txBody>
      </p:sp>
    </p:spTree>
    <p:extLst>
      <p:ext uri="{BB962C8B-B14F-4D97-AF65-F5344CB8AC3E}">
        <p14:creationId xmlns:p14="http://schemas.microsoft.com/office/powerpoint/2010/main" val="230331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GB"/>
              <a:t>Common Exception Types</a:t>
            </a:r>
            <a:endParaRPr lang="en-US"/>
          </a:p>
        </p:txBody>
      </p:sp>
      <p:sp>
        <p:nvSpPr>
          <p:cNvPr id="3" name="Slide Number Placeholder 2"/>
          <p:cNvSpPr>
            <a:spLocks noGrp="1"/>
          </p:cNvSpPr>
          <p:nvPr>
            <p:ph type="sldNum" sz="quarter" idx="12"/>
          </p:nvPr>
        </p:nvSpPr>
        <p:spPr/>
        <p:txBody>
          <a:bodyPr/>
          <a:lstStyle/>
          <a:p>
            <a:fld id="{BAEF35E1-E8B4-4707-9B15-F4E1B030959E}" type="slidenum">
              <a:rPr lang="en-US" smtClean="0"/>
              <a:t>170</a:t>
            </a:fld>
            <a:endParaRPr lang="en-US"/>
          </a:p>
        </p:txBody>
      </p:sp>
      <p:sp>
        <p:nvSpPr>
          <p:cNvPr id="828419" name="Rectangle 3"/>
          <p:cNvSpPr>
            <a:spLocks noGrp="1" noChangeArrowheads="1"/>
          </p:cNvSpPr>
          <p:nvPr>
            <p:ph sz="quarter" idx="1"/>
          </p:nvPr>
        </p:nvSpPr>
        <p:spPr/>
        <p:txBody>
          <a:bodyPr>
            <a:normAutofit fontScale="92500" lnSpcReduction="10000"/>
          </a:bodyPr>
          <a:lstStyle/>
          <a:p>
            <a:pPr lvl="1"/>
            <a:r>
              <a:rPr lang="en-US" b="1" dirty="0" err="1">
                <a:latin typeface="Consolas" pitchFamily="49" charset="0"/>
                <a:cs typeface="Consolas" pitchFamily="49" charset="0"/>
              </a:rPr>
              <a:t>System.OutOfMemoryException</a:t>
            </a:r>
            <a:endParaRPr lang="en-US" b="1" dirty="0">
              <a:latin typeface="Consolas" pitchFamily="49" charset="0"/>
              <a:cs typeface="Consolas" pitchFamily="49" charset="0"/>
            </a:endParaRPr>
          </a:p>
          <a:p>
            <a:pPr lvl="1"/>
            <a:r>
              <a:rPr lang="en-US" b="1" dirty="0" err="1">
                <a:latin typeface="Consolas" pitchFamily="49" charset="0"/>
                <a:cs typeface="Consolas" pitchFamily="49" charset="0"/>
              </a:rPr>
              <a:t>System.StackOverflowException</a:t>
            </a:r>
            <a:endParaRPr lang="en-US" b="1" dirty="0">
              <a:latin typeface="Consolas" pitchFamily="49" charset="0"/>
              <a:cs typeface="Consolas" pitchFamily="49" charset="0"/>
            </a:endParaRPr>
          </a:p>
          <a:p>
            <a:pPr lvl="1"/>
            <a:r>
              <a:rPr lang="en-US" b="1" dirty="0" err="1">
                <a:latin typeface="Consolas" pitchFamily="49" charset="0"/>
                <a:cs typeface="Consolas" pitchFamily="49" charset="0"/>
              </a:rPr>
              <a:t>System.NullReferenceException</a:t>
            </a:r>
            <a:endParaRPr lang="en-US" b="1" dirty="0">
              <a:latin typeface="Consolas" pitchFamily="49" charset="0"/>
              <a:cs typeface="Consolas" pitchFamily="49" charset="0"/>
            </a:endParaRPr>
          </a:p>
          <a:p>
            <a:pPr lvl="1"/>
            <a:r>
              <a:rPr lang="en-US" b="1" dirty="0" err="1">
                <a:latin typeface="Consolas" pitchFamily="49" charset="0"/>
                <a:cs typeface="Consolas" pitchFamily="49" charset="0"/>
              </a:rPr>
              <a:t>System.TypeInitializationException</a:t>
            </a:r>
            <a:endParaRPr lang="en-US" b="1" dirty="0">
              <a:latin typeface="Consolas" pitchFamily="49" charset="0"/>
              <a:cs typeface="Consolas" pitchFamily="49" charset="0"/>
            </a:endParaRPr>
          </a:p>
          <a:p>
            <a:pPr lvl="1"/>
            <a:r>
              <a:rPr lang="en-US" b="1" dirty="0" err="1">
                <a:latin typeface="Consolas" pitchFamily="49" charset="0"/>
                <a:cs typeface="Consolas" pitchFamily="49" charset="0"/>
              </a:rPr>
              <a:t>System.InvalidCastException</a:t>
            </a:r>
            <a:endParaRPr lang="en-US" b="1" dirty="0">
              <a:latin typeface="Consolas" pitchFamily="49" charset="0"/>
              <a:cs typeface="Consolas" pitchFamily="49" charset="0"/>
            </a:endParaRPr>
          </a:p>
          <a:p>
            <a:pPr lvl="1"/>
            <a:r>
              <a:rPr lang="en-US" b="1" dirty="0" err="1">
                <a:latin typeface="Consolas" pitchFamily="49" charset="0"/>
                <a:cs typeface="Consolas" pitchFamily="49" charset="0"/>
              </a:rPr>
              <a:t>System.ArrayTypeMismatchException</a:t>
            </a:r>
            <a:endParaRPr lang="en-US" b="1" dirty="0">
              <a:latin typeface="Consolas" pitchFamily="49" charset="0"/>
              <a:cs typeface="Consolas" pitchFamily="49" charset="0"/>
            </a:endParaRPr>
          </a:p>
          <a:p>
            <a:pPr lvl="1"/>
            <a:r>
              <a:rPr lang="en-US" b="1" dirty="0" err="1">
                <a:latin typeface="Consolas" pitchFamily="49" charset="0"/>
                <a:cs typeface="Consolas" pitchFamily="49" charset="0"/>
              </a:rPr>
              <a:t>System.IndexOutOfRangeException</a:t>
            </a:r>
            <a:endParaRPr lang="en-US" b="1" dirty="0">
              <a:latin typeface="Consolas" pitchFamily="49" charset="0"/>
              <a:cs typeface="Consolas" pitchFamily="49" charset="0"/>
            </a:endParaRPr>
          </a:p>
          <a:p>
            <a:pPr lvl="1"/>
            <a:r>
              <a:rPr lang="en-US" b="1" dirty="0" err="1">
                <a:latin typeface="Consolas" pitchFamily="49" charset="0"/>
                <a:cs typeface="Consolas" pitchFamily="49" charset="0"/>
              </a:rPr>
              <a:t>System.MulticastNotSupportedException</a:t>
            </a:r>
            <a:endParaRPr lang="en-US" b="1" dirty="0">
              <a:latin typeface="Consolas" pitchFamily="49" charset="0"/>
              <a:cs typeface="Consolas" pitchFamily="49" charset="0"/>
            </a:endParaRPr>
          </a:p>
          <a:p>
            <a:pPr lvl="1"/>
            <a:r>
              <a:rPr lang="en-US" b="1" dirty="0" err="1">
                <a:latin typeface="Consolas" pitchFamily="49" charset="0"/>
                <a:cs typeface="Consolas" pitchFamily="49" charset="0"/>
              </a:rPr>
              <a:t>System.ArithmeticException</a:t>
            </a:r>
            <a:endParaRPr lang="en-US" b="1" dirty="0">
              <a:latin typeface="Consolas" pitchFamily="49" charset="0"/>
              <a:cs typeface="Consolas" pitchFamily="49" charset="0"/>
            </a:endParaRPr>
          </a:p>
          <a:p>
            <a:pPr lvl="2"/>
            <a:r>
              <a:rPr lang="en-US" b="1" dirty="0" err="1">
                <a:latin typeface="Consolas" pitchFamily="49" charset="0"/>
                <a:cs typeface="Consolas" pitchFamily="49" charset="0"/>
              </a:rPr>
              <a:t>System.DivideByZeroException</a:t>
            </a:r>
            <a:endParaRPr lang="en-US" b="1" dirty="0">
              <a:latin typeface="Consolas" pitchFamily="49" charset="0"/>
              <a:cs typeface="Consolas" pitchFamily="49" charset="0"/>
            </a:endParaRPr>
          </a:p>
          <a:p>
            <a:pPr lvl="2"/>
            <a:r>
              <a:rPr lang="en-US" b="1" dirty="0" err="1">
                <a:latin typeface="Consolas" pitchFamily="49" charset="0"/>
                <a:cs typeface="Consolas" pitchFamily="49" charset="0"/>
              </a:rPr>
              <a:t>System.OverflowException</a:t>
            </a:r>
            <a:endParaRPr lang="en-US" b="1" dirty="0">
              <a:latin typeface="Consolas" pitchFamily="49" charset="0"/>
              <a:cs typeface="Consolas" pitchFamily="49" charset="0"/>
            </a:endParaRPr>
          </a:p>
          <a:p>
            <a:r>
              <a:rPr lang="en-GB" dirty="0"/>
              <a:t>And many more</a:t>
            </a:r>
          </a:p>
        </p:txBody>
      </p:sp>
    </p:spTree>
    <p:extLst>
      <p:ext uri="{BB962C8B-B14F-4D97-AF65-F5344CB8AC3E}">
        <p14:creationId xmlns:p14="http://schemas.microsoft.com/office/powerpoint/2010/main" val="298838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3570446" y="476199"/>
            <a:ext cx="8506063" cy="1424039"/>
          </a:xfrm>
        </p:spPr>
        <p:txBody>
          <a:bodyPr>
            <a:noAutofit/>
          </a:bodyPr>
          <a:lstStyle/>
          <a:p>
            <a:r>
              <a:rPr lang="en-GB" sz="4100" dirty="0"/>
              <a:t>Checked &amp; Unchecked Operations</a:t>
            </a:r>
          </a:p>
        </p:txBody>
      </p:sp>
      <p:sp>
        <p:nvSpPr>
          <p:cNvPr id="3" name="Slide Number Placeholder 2"/>
          <p:cNvSpPr>
            <a:spLocks noGrp="1"/>
          </p:cNvSpPr>
          <p:nvPr>
            <p:ph type="sldNum" sz="quarter" idx="12"/>
          </p:nvPr>
        </p:nvSpPr>
        <p:spPr/>
        <p:txBody>
          <a:bodyPr/>
          <a:lstStyle/>
          <a:p>
            <a:fld id="{BAEF35E1-E8B4-4707-9B15-F4E1B030959E}" type="slidenum">
              <a:rPr lang="en-US" smtClean="0"/>
              <a:t>171</a:t>
            </a:fld>
            <a:endParaRPr lang="en-US"/>
          </a:p>
        </p:txBody>
      </p:sp>
      <p:sp>
        <p:nvSpPr>
          <p:cNvPr id="830467" name="Rectangle 3"/>
          <p:cNvSpPr>
            <a:spLocks noGrp="1" noChangeArrowheads="1"/>
          </p:cNvSpPr>
          <p:nvPr>
            <p:ph sz="quarter" idx="1"/>
          </p:nvPr>
        </p:nvSpPr>
        <p:spPr/>
        <p:txBody>
          <a:bodyPr>
            <a:normAutofit/>
          </a:bodyPr>
          <a:lstStyle/>
          <a:p>
            <a:r>
              <a:rPr lang="en-GB" dirty="0"/>
              <a:t>Mathematical operations can over- or under-flow</a:t>
            </a:r>
          </a:p>
          <a:p>
            <a:pPr lvl="1"/>
            <a:r>
              <a:rPr lang="en-GB" dirty="0"/>
              <a:t>Includes losing data from narrowing conversions</a:t>
            </a:r>
          </a:p>
          <a:p>
            <a:pPr lvl="1"/>
            <a:r>
              <a:rPr lang="en-GB" dirty="0"/>
              <a:t>Default C# compiler generated code doesn't report this</a:t>
            </a:r>
          </a:p>
          <a:p>
            <a:r>
              <a:rPr lang="en-GB" dirty="0"/>
              <a:t>C# (and the CLR) supports checked operations</a:t>
            </a:r>
          </a:p>
          <a:p>
            <a:pPr lvl="1"/>
            <a:r>
              <a:rPr lang="en-GB" dirty="0"/>
              <a:t>Overflow situations will be reported as exceptions</a:t>
            </a:r>
          </a:p>
          <a:p>
            <a:r>
              <a:rPr lang="en-GB" dirty="0"/>
              <a:t>Use </a:t>
            </a:r>
            <a:r>
              <a:rPr lang="en-GB" b="1" dirty="0">
                <a:solidFill>
                  <a:srgbClr val="00B050"/>
                </a:solidFill>
                <a:latin typeface="Consolas" pitchFamily="49" charset="0"/>
                <a:cs typeface="Consolas" pitchFamily="49" charset="0"/>
              </a:rPr>
              <a:t>/checked+ </a:t>
            </a:r>
            <a:r>
              <a:rPr lang="en-GB" dirty="0"/>
              <a:t>switch to turn on global checking</a:t>
            </a:r>
          </a:p>
          <a:p>
            <a:pPr lvl="1"/>
            <a:r>
              <a:rPr lang="en-GB" dirty="0"/>
              <a:t>Slows down ALL integer (not float) ops / narrowing conversions</a:t>
            </a:r>
          </a:p>
          <a:p>
            <a:r>
              <a:rPr lang="en-GB" dirty="0"/>
              <a:t>Can use </a:t>
            </a:r>
            <a:r>
              <a:rPr lang="en-GB" dirty="0">
                <a:latin typeface="Consolas" pitchFamily="49" charset="0"/>
                <a:cs typeface="Consolas" pitchFamily="49" charset="0"/>
              </a:rPr>
              <a:t>checked {} </a:t>
            </a:r>
            <a:r>
              <a:rPr lang="en-GB" dirty="0"/>
              <a:t>code blocks for specific sections</a:t>
            </a:r>
          </a:p>
          <a:p>
            <a:pPr lvl="1"/>
            <a:r>
              <a:rPr lang="en-GB" dirty="0"/>
              <a:t>Similarly, </a:t>
            </a:r>
            <a:r>
              <a:rPr lang="en-GB" dirty="0">
                <a:latin typeface="Consolas" pitchFamily="49" charset="0"/>
                <a:cs typeface="Consolas" pitchFamily="49" charset="0"/>
              </a:rPr>
              <a:t>unchecked {} </a:t>
            </a:r>
            <a:r>
              <a:rPr lang="en-GB" dirty="0"/>
              <a:t>will turn off overflow checking</a:t>
            </a:r>
          </a:p>
        </p:txBody>
      </p:sp>
    </p:spTree>
    <p:extLst>
      <p:ext uri="{BB962C8B-B14F-4D97-AF65-F5344CB8AC3E}">
        <p14:creationId xmlns:p14="http://schemas.microsoft.com/office/powerpoint/2010/main" val="145891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normAutofit/>
          </a:bodyPr>
          <a:lstStyle/>
          <a:p>
            <a:r>
              <a:rPr lang="en-GB" sz="3600" dirty="0"/>
              <a:t>Checked &amp; Unchecked Examples</a:t>
            </a:r>
          </a:p>
        </p:txBody>
      </p:sp>
      <p:sp>
        <p:nvSpPr>
          <p:cNvPr id="4" name="Slide Number Placeholder 3"/>
          <p:cNvSpPr>
            <a:spLocks noGrp="1"/>
          </p:cNvSpPr>
          <p:nvPr>
            <p:ph type="sldNum" sz="quarter" idx="12"/>
          </p:nvPr>
        </p:nvSpPr>
        <p:spPr/>
        <p:txBody>
          <a:bodyPr/>
          <a:lstStyle/>
          <a:p>
            <a:fld id="{BAEF35E1-E8B4-4707-9B15-F4E1B030959E}" type="slidenum">
              <a:rPr lang="en-US" smtClean="0"/>
              <a:t>172</a:t>
            </a:fld>
            <a:endParaRPr lang="en-US"/>
          </a:p>
        </p:txBody>
      </p:sp>
      <p:sp>
        <p:nvSpPr>
          <p:cNvPr id="832515" name="Rectangle 3"/>
          <p:cNvSpPr>
            <a:spLocks noChangeArrowheads="1"/>
          </p:cNvSpPr>
          <p:nvPr/>
        </p:nvSpPr>
        <p:spPr bwMode="auto">
          <a:xfrm>
            <a:off x="2004000" y="1400177"/>
            <a:ext cx="8867046" cy="687169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tabLst>
                <a:tab pos="439816" algn="l"/>
                <a:tab pos="889859" algn="l"/>
              </a:tabLst>
            </a:pPr>
            <a:r>
              <a:rPr lang="en-GB" sz="2100">
                <a:solidFill>
                  <a:srgbClr val="0000C8"/>
                </a:solidFill>
                <a:latin typeface="Consolas" pitchFamily="49" charset="0"/>
                <a:cs typeface="Consolas" pitchFamily="49" charset="0"/>
              </a:rPr>
              <a:t>public int</a:t>
            </a:r>
            <a:r>
              <a:rPr lang="en-GB" sz="2100">
                <a:solidFill>
                  <a:srgbClr val="000000"/>
                </a:solidFill>
                <a:latin typeface="Consolas" pitchFamily="49" charset="0"/>
                <a:cs typeface="Consolas" pitchFamily="49" charset="0"/>
              </a:rPr>
              <a:t> AddSafely( </a:t>
            </a:r>
            <a:r>
              <a:rPr lang="en-GB" sz="2100">
                <a:solidFill>
                  <a:srgbClr val="0000C8"/>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a, </a:t>
            </a:r>
            <a:r>
              <a:rPr lang="en-GB" sz="2100">
                <a:solidFill>
                  <a:srgbClr val="0000C8"/>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b )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result;</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r>
              <a:rPr lang="en-GB" sz="2100">
                <a:solidFill>
                  <a:srgbClr val="FF0000"/>
                </a:solidFill>
                <a:latin typeface="Consolas" pitchFamily="49" charset="0"/>
                <a:cs typeface="Consolas" pitchFamily="49" charset="0"/>
              </a:rPr>
              <a:t>checked</a:t>
            </a: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result = a + b;</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return</a:t>
            </a:r>
            <a:r>
              <a:rPr lang="en-GB" sz="2100">
                <a:solidFill>
                  <a:srgbClr val="000000"/>
                </a:solidFill>
                <a:latin typeface="Consolas" pitchFamily="49" charset="0"/>
                <a:cs typeface="Consolas" pitchFamily="49" charset="0"/>
              </a:rPr>
              <a:t> result;</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a:t>
            </a:r>
          </a:p>
          <a:p>
            <a:pPr defTabSz="953274">
              <a:spcBef>
                <a:spcPct val="0"/>
              </a:spcBef>
              <a:tabLst>
                <a:tab pos="439816" algn="l"/>
                <a:tab pos="889859" algn="l"/>
              </a:tabLst>
            </a:pPr>
            <a:r>
              <a:rPr lang="en-GB" sz="2100">
                <a:solidFill>
                  <a:srgbClr val="0000C8"/>
                </a:solidFill>
                <a:latin typeface="Consolas" pitchFamily="49" charset="0"/>
                <a:cs typeface="Consolas" pitchFamily="49" charset="0"/>
              </a:rPr>
              <a:t>public int</a:t>
            </a:r>
            <a:r>
              <a:rPr lang="en-GB" sz="2100">
                <a:solidFill>
                  <a:srgbClr val="000000"/>
                </a:solidFill>
                <a:latin typeface="Consolas" pitchFamily="49" charset="0"/>
                <a:cs typeface="Consolas" pitchFamily="49" charset="0"/>
              </a:rPr>
              <a:t> AddQuicklyButUnsafely( </a:t>
            </a:r>
            <a:r>
              <a:rPr lang="en-GB" sz="2100">
                <a:solidFill>
                  <a:srgbClr val="0000C8"/>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a, </a:t>
            </a:r>
            <a:r>
              <a:rPr lang="en-GB" sz="2100">
                <a:solidFill>
                  <a:srgbClr val="0000C8"/>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b )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result;</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r>
              <a:rPr lang="en-GB" sz="2100">
                <a:solidFill>
                  <a:srgbClr val="FF0000"/>
                </a:solidFill>
                <a:latin typeface="Consolas" pitchFamily="49" charset="0"/>
                <a:cs typeface="Consolas" pitchFamily="49" charset="0"/>
              </a:rPr>
              <a:t>unchecked</a:t>
            </a: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result = a + b;</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return</a:t>
            </a:r>
            <a:r>
              <a:rPr lang="en-GB" sz="2100">
                <a:solidFill>
                  <a:srgbClr val="000000"/>
                </a:solidFill>
                <a:latin typeface="Consolas" pitchFamily="49" charset="0"/>
                <a:cs typeface="Consolas" pitchFamily="49" charset="0"/>
              </a:rPr>
              <a:t> result;</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a:t>
            </a:r>
          </a:p>
          <a:p>
            <a:pPr defTabSz="953274">
              <a:spcBef>
                <a:spcPct val="0"/>
              </a:spcBef>
              <a:tabLst>
                <a:tab pos="439816" algn="l"/>
                <a:tab pos="889859" algn="l"/>
              </a:tabLst>
            </a:pPr>
            <a:r>
              <a:rPr lang="en-GB" sz="2100">
                <a:solidFill>
                  <a:srgbClr val="0000C8"/>
                </a:solidFill>
                <a:latin typeface="Consolas" pitchFamily="49" charset="0"/>
                <a:cs typeface="Consolas" pitchFamily="49" charset="0"/>
              </a:rPr>
              <a:t>public int</a:t>
            </a:r>
            <a:r>
              <a:rPr lang="en-GB" sz="2100">
                <a:solidFill>
                  <a:srgbClr val="000000"/>
                </a:solidFill>
                <a:latin typeface="Consolas" pitchFamily="49" charset="0"/>
                <a:cs typeface="Consolas" pitchFamily="49" charset="0"/>
              </a:rPr>
              <a:t> ConvertLongToIntSafely( </a:t>
            </a:r>
            <a:r>
              <a:rPr lang="en-GB" sz="2100">
                <a:solidFill>
                  <a:srgbClr val="0000C8"/>
                </a:solidFill>
                <a:latin typeface="Consolas" pitchFamily="49" charset="0"/>
                <a:cs typeface="Consolas" pitchFamily="49" charset="0"/>
              </a:rPr>
              <a:t>long</a:t>
            </a:r>
            <a:r>
              <a:rPr lang="en-GB" sz="2100">
                <a:solidFill>
                  <a:srgbClr val="000000"/>
                </a:solidFill>
                <a:latin typeface="Consolas" pitchFamily="49" charset="0"/>
                <a:cs typeface="Consolas" pitchFamily="49" charset="0"/>
              </a:rPr>
              <a:t> a )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result;</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r>
              <a:rPr lang="en-GB" sz="2100">
                <a:solidFill>
                  <a:srgbClr val="FF0000"/>
                </a:solidFill>
                <a:latin typeface="Consolas" pitchFamily="49" charset="0"/>
                <a:cs typeface="Consolas" pitchFamily="49" charset="0"/>
              </a:rPr>
              <a:t>checked</a:t>
            </a:r>
            <a:r>
              <a:rPr lang="en-GB" sz="2100">
                <a:solidFill>
                  <a:srgbClr val="000000"/>
                </a:solidFill>
                <a:latin typeface="Consolas" pitchFamily="49" charset="0"/>
                <a:cs typeface="Consolas" pitchFamily="49" charset="0"/>
              </a:rPr>
              <a:t>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result = (</a:t>
            </a:r>
            <a:r>
              <a:rPr lang="en-GB" sz="2100">
                <a:solidFill>
                  <a:srgbClr val="0000C8"/>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a;</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		</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	</a:t>
            </a:r>
            <a:r>
              <a:rPr lang="en-GB" sz="2100">
                <a:solidFill>
                  <a:srgbClr val="0000C8"/>
                </a:solidFill>
                <a:latin typeface="Consolas" pitchFamily="49" charset="0"/>
                <a:cs typeface="Consolas" pitchFamily="49" charset="0"/>
              </a:rPr>
              <a:t>return</a:t>
            </a:r>
            <a:r>
              <a:rPr lang="en-GB" sz="2100">
                <a:solidFill>
                  <a:srgbClr val="000000"/>
                </a:solidFill>
                <a:latin typeface="Consolas" pitchFamily="49" charset="0"/>
                <a:cs typeface="Consolas" pitchFamily="49" charset="0"/>
              </a:rPr>
              <a:t> result;</a:t>
            </a:r>
          </a:p>
          <a:p>
            <a:pPr defTabSz="953274">
              <a:spcBef>
                <a:spcPct val="0"/>
              </a:spcBef>
              <a:tabLst>
                <a:tab pos="439816" algn="l"/>
                <a:tab pos="889859" algn="l"/>
              </a:tabLst>
            </a:pPr>
            <a:r>
              <a:rPr lang="en-GB" sz="2100">
                <a:solidFill>
                  <a:srgbClr val="000000"/>
                </a:solidFill>
                <a:latin typeface="Consolas" pitchFamily="49" charset="0"/>
                <a:cs typeface="Consolas" pitchFamily="49" charset="0"/>
              </a:rPr>
              <a:t>}</a:t>
            </a:r>
            <a:endParaRPr lang="en-GB" sz="2100">
              <a:latin typeface="Consolas" pitchFamily="49" charset="0"/>
              <a:cs typeface="Consolas" pitchFamily="49" charset="0"/>
            </a:endParaRPr>
          </a:p>
        </p:txBody>
      </p:sp>
    </p:spTree>
    <p:extLst>
      <p:ext uri="{BB962C8B-B14F-4D97-AF65-F5344CB8AC3E}">
        <p14:creationId xmlns:p14="http://schemas.microsoft.com/office/powerpoint/2010/main" val="79930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Slide Number Placeholder 4"/>
          <p:cNvSpPr>
            <a:spLocks noGrp="1"/>
          </p:cNvSpPr>
          <p:nvPr>
            <p:ph type="sldNum" sz="quarter" idx="12"/>
          </p:nvPr>
        </p:nvSpPr>
        <p:spPr/>
        <p:txBody>
          <a:bodyPr/>
          <a:lstStyle/>
          <a:p>
            <a:fld id="{BAEF35E1-E8B4-4707-9B15-F4E1B030959E}" type="slidenum">
              <a:rPr lang="en-US" smtClean="0"/>
              <a:t>173</a:t>
            </a:fld>
            <a:endParaRPr lang="en-US"/>
          </a:p>
        </p:txBody>
      </p:sp>
      <p:sp>
        <p:nvSpPr>
          <p:cNvPr id="3" name="Content Placeholder 2"/>
          <p:cNvSpPr>
            <a:spLocks noGrp="1"/>
          </p:cNvSpPr>
          <p:nvPr>
            <p:ph sz="quarter" idx="1"/>
          </p:nvPr>
        </p:nvSpPr>
        <p:spPr/>
        <p:txBody>
          <a:bodyPr/>
          <a:lstStyle/>
          <a:p>
            <a:r>
              <a:rPr lang="en-US" dirty="0"/>
              <a:t>In .NET, code uses the “happy flow” model</a:t>
            </a:r>
          </a:p>
          <a:p>
            <a:r>
              <a:rPr lang="en-US" dirty="0"/>
              <a:t>If anything goes wrong, an exception is thrown</a:t>
            </a:r>
          </a:p>
          <a:p>
            <a:r>
              <a:rPr lang="en-US" dirty="0"/>
              <a:t>Catch the exceptions that are expected</a:t>
            </a:r>
          </a:p>
          <a:p>
            <a:r>
              <a:rPr lang="en-US" dirty="0"/>
              <a:t>Cleanup code should be placed in finally blocks</a:t>
            </a:r>
          </a:p>
        </p:txBody>
      </p:sp>
    </p:spTree>
    <p:extLst>
      <p:ext uri="{BB962C8B-B14F-4D97-AF65-F5344CB8AC3E}">
        <p14:creationId xmlns:p14="http://schemas.microsoft.com/office/powerpoint/2010/main" val="131268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EF35E1-E8B4-4707-9B15-F4E1B030959E}" type="slidenum">
              <a:rPr lang="en-US" smtClean="0"/>
              <a:pPr/>
              <a:t>174</a:t>
            </a:fld>
            <a:endParaRPr lang="en-US"/>
          </a:p>
        </p:txBody>
      </p:sp>
    </p:spTree>
    <p:extLst>
      <p:ext uri="{BB962C8B-B14F-4D97-AF65-F5344CB8AC3E}">
        <p14:creationId xmlns:p14="http://schemas.microsoft.com/office/powerpoint/2010/main" val="116311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175</a:t>
            </a:fld>
            <a:endParaRPr lang="en-US"/>
          </a:p>
        </p:txBody>
      </p:sp>
      <p:sp>
        <p:nvSpPr>
          <p:cNvPr id="2" name="Title 1"/>
          <p:cNvSpPr>
            <a:spLocks noGrp="1"/>
          </p:cNvSpPr>
          <p:nvPr>
            <p:ph type="title"/>
          </p:nvPr>
        </p:nvSpPr>
        <p:spPr/>
        <p:txBody>
          <a:bodyPr/>
          <a:lstStyle/>
          <a:p>
            <a:r>
              <a:rPr lang="en-US" dirty="0"/>
              <a:t>Generics</a:t>
            </a:r>
          </a:p>
        </p:txBody>
      </p:sp>
      <p:sp>
        <p:nvSpPr>
          <p:cNvPr id="3" name="Text Placeholder 2"/>
          <p:cNvSpPr>
            <a:spLocks noGrp="1"/>
          </p:cNvSpPr>
          <p:nvPr>
            <p:ph type="body" idx="1"/>
          </p:nvPr>
        </p:nvSpPr>
        <p:spPr/>
        <p:txBody>
          <a:bodyPr/>
          <a:lstStyle/>
          <a:p>
            <a:r>
              <a:rPr lang="en-US" dirty="0"/>
              <a:t>Module 7</a:t>
            </a:r>
          </a:p>
        </p:txBody>
      </p:sp>
    </p:spTree>
    <p:extLst>
      <p:ext uri="{BB962C8B-B14F-4D97-AF65-F5344CB8AC3E}">
        <p14:creationId xmlns:p14="http://schemas.microsoft.com/office/powerpoint/2010/main" val="16104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176</a:t>
            </a:fld>
            <a:endParaRPr lang="he-IL"/>
          </a:p>
        </p:txBody>
      </p:sp>
      <p:sp>
        <p:nvSpPr>
          <p:cNvPr id="3" name="Content Placeholder 2"/>
          <p:cNvSpPr>
            <a:spLocks noGrp="1"/>
          </p:cNvSpPr>
          <p:nvPr>
            <p:ph sz="quarter" idx="1"/>
          </p:nvPr>
        </p:nvSpPr>
        <p:spPr/>
        <p:txBody>
          <a:bodyPr/>
          <a:lstStyle/>
          <a:p>
            <a:r>
              <a:rPr lang="en-US" dirty="0"/>
              <a:t>The need for generics</a:t>
            </a:r>
          </a:p>
          <a:p>
            <a:r>
              <a:rPr lang="en-US" dirty="0"/>
              <a:t>Defining generic types and methods</a:t>
            </a:r>
          </a:p>
          <a:p>
            <a:r>
              <a:rPr lang="en-US" dirty="0"/>
              <a:t>Constraints</a:t>
            </a:r>
          </a:p>
          <a:p>
            <a:r>
              <a:rPr lang="en-US" dirty="0" err="1"/>
              <a:t>Nullable</a:t>
            </a:r>
            <a:r>
              <a:rPr lang="en-US" dirty="0"/>
              <a:t> Types</a:t>
            </a:r>
          </a:p>
          <a:p>
            <a:r>
              <a:rPr lang="en-US" dirty="0"/>
              <a:t>Summary</a:t>
            </a:r>
            <a:endParaRPr lang="he-IL" dirty="0"/>
          </a:p>
        </p:txBody>
      </p:sp>
    </p:spTree>
    <p:extLst>
      <p:ext uri="{BB962C8B-B14F-4D97-AF65-F5344CB8AC3E}">
        <p14:creationId xmlns:p14="http://schemas.microsoft.com/office/powerpoint/2010/main" val="28648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Without Generics</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177</a:t>
            </a:fld>
            <a:endParaRPr lang="he-IL"/>
          </a:p>
        </p:txBody>
      </p:sp>
      <p:sp>
        <p:nvSpPr>
          <p:cNvPr id="4" name="Rectangle 3"/>
          <p:cNvSpPr>
            <a:spLocks noChangeArrowheads="1"/>
          </p:cNvSpPr>
          <p:nvPr/>
        </p:nvSpPr>
        <p:spPr bwMode="auto">
          <a:xfrm>
            <a:off x="918791" y="2232232"/>
            <a:ext cx="10632653" cy="496866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00FF"/>
                </a:solidFill>
                <a:latin typeface="Consolas"/>
              </a:rPr>
              <a:t>using</a:t>
            </a:r>
            <a:r>
              <a:rPr lang="en-US" sz="2100" dirty="0">
                <a:solidFill>
                  <a:srgbClr val="000000"/>
                </a:solidFill>
                <a:latin typeface="Consolas"/>
              </a:rPr>
              <a:t> </a:t>
            </a:r>
            <a:r>
              <a:rPr lang="en-US" sz="2100" dirty="0">
                <a:solidFill>
                  <a:srgbClr val="030003"/>
                </a:solidFill>
                <a:latin typeface="Consolas"/>
              </a:rPr>
              <a:t>System</a:t>
            </a:r>
            <a:r>
              <a:rPr lang="en-US" sz="2100" dirty="0">
                <a:solidFill>
                  <a:srgbClr val="000000"/>
                </a:solidFill>
                <a:latin typeface="Consolas"/>
              </a:rPr>
              <a:t>;</a:t>
            </a:r>
          </a:p>
          <a:p>
            <a:r>
              <a:rPr lang="en-US" sz="2100" dirty="0">
                <a:solidFill>
                  <a:srgbClr val="0000FF"/>
                </a:solidFill>
                <a:latin typeface="Consolas"/>
              </a:rPr>
              <a:t>using</a:t>
            </a:r>
            <a:r>
              <a:rPr lang="en-US" sz="2100" dirty="0">
                <a:solidFill>
                  <a:srgbClr val="000000"/>
                </a:solidFill>
                <a:latin typeface="Consolas"/>
              </a:rPr>
              <a:t> </a:t>
            </a:r>
            <a:r>
              <a:rPr lang="en-US" sz="2100" dirty="0" err="1">
                <a:solidFill>
                  <a:srgbClr val="030003"/>
                </a:solidFill>
                <a:latin typeface="Consolas"/>
              </a:rPr>
              <a:t>System</a:t>
            </a:r>
            <a:r>
              <a:rPr lang="en-US" sz="2100" dirty="0" err="1">
                <a:solidFill>
                  <a:srgbClr val="000000"/>
                </a:solidFill>
                <a:latin typeface="Consolas"/>
              </a:rPr>
              <a:t>.</a:t>
            </a:r>
            <a:r>
              <a:rPr lang="en-US" sz="2100" dirty="0" err="1">
                <a:solidFill>
                  <a:srgbClr val="030003"/>
                </a:solidFill>
                <a:latin typeface="Consolas"/>
              </a:rPr>
              <a:t>Collections</a:t>
            </a:r>
            <a:r>
              <a:rPr lang="en-US" sz="2100" dirty="0">
                <a:solidFill>
                  <a:srgbClr val="000000"/>
                </a:solidFill>
                <a:latin typeface="Consolas"/>
              </a:rPr>
              <a:t>;</a:t>
            </a:r>
          </a:p>
          <a:p>
            <a:r>
              <a:rPr lang="en-US" sz="2100" dirty="0">
                <a:solidFill>
                  <a:srgbClr val="000000"/>
                </a:solidFill>
                <a:latin typeface="Consolas"/>
              </a:rPr>
              <a:t> </a:t>
            </a:r>
          </a:p>
          <a:p>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class</a:t>
            </a:r>
            <a:r>
              <a:rPr lang="en-US" sz="2100" dirty="0">
                <a:solidFill>
                  <a:srgbClr val="000000"/>
                </a:solidFill>
                <a:latin typeface="Consolas"/>
              </a:rPr>
              <a:t> </a:t>
            </a:r>
            <a:r>
              <a:rPr lang="en-US" sz="2100" b="1" dirty="0" err="1">
                <a:solidFill>
                  <a:srgbClr val="0000FF"/>
                </a:solidFill>
                <a:latin typeface="Consolas"/>
              </a:rPr>
              <a:t>NoGenerics</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static</a:t>
            </a:r>
            <a:r>
              <a:rPr lang="en-US" sz="2100" dirty="0">
                <a:solidFill>
                  <a:srgbClr val="000000"/>
                </a:solidFill>
                <a:latin typeface="Consolas"/>
              </a:rPr>
              <a:t> </a:t>
            </a:r>
            <a:r>
              <a:rPr lang="en-US" sz="2100" dirty="0">
                <a:solidFill>
                  <a:srgbClr val="0000FF"/>
                </a:solidFill>
                <a:latin typeface="Consolas"/>
              </a:rPr>
              <a:t>void</a:t>
            </a:r>
            <a:r>
              <a:rPr lang="en-US" sz="2100" dirty="0">
                <a:solidFill>
                  <a:srgbClr val="000000"/>
                </a:solidFill>
                <a:latin typeface="Consolas"/>
              </a:rPr>
              <a:t> </a:t>
            </a:r>
            <a:r>
              <a:rPr lang="en-US" sz="2100" dirty="0">
                <a:solidFill>
                  <a:srgbClr val="030003"/>
                </a:solidFill>
                <a:latin typeface="Consolas"/>
              </a:rPr>
              <a:t>Main</a:t>
            </a:r>
            <a:r>
              <a:rPr lang="en-US" sz="2100" dirty="0">
                <a:solidFill>
                  <a:srgbClr val="000000"/>
                </a:solidFill>
                <a:latin typeface="Consolas"/>
              </a:rPr>
              <a:t>() {</a:t>
            </a:r>
          </a:p>
          <a:p>
            <a:r>
              <a:rPr lang="en-US" sz="2100" dirty="0">
                <a:solidFill>
                  <a:srgbClr val="000000"/>
                </a:solidFill>
                <a:latin typeface="Consolas"/>
              </a:rPr>
              <a:t>      </a:t>
            </a:r>
            <a:r>
              <a:rPr lang="en-US" sz="2100" b="1" dirty="0" err="1">
                <a:solidFill>
                  <a:srgbClr val="0000FF"/>
                </a:solidFill>
                <a:latin typeface="Consolas"/>
              </a:rPr>
              <a:t>ArrayList</a:t>
            </a:r>
            <a:r>
              <a:rPr lang="en-US" sz="2100" dirty="0">
                <a:solidFill>
                  <a:srgbClr val="000000"/>
                </a:solidFill>
                <a:latin typeface="Consolas"/>
              </a:rPr>
              <a:t> </a:t>
            </a:r>
            <a:r>
              <a:rPr lang="en-US" sz="2100" dirty="0">
                <a:solidFill>
                  <a:srgbClr val="030003"/>
                </a:solidFill>
                <a:latin typeface="Consolas"/>
              </a:rPr>
              <a:t>list</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b="1" dirty="0" err="1">
                <a:solidFill>
                  <a:srgbClr val="0000FF"/>
                </a:solidFill>
                <a:latin typeface="Consolas"/>
              </a:rPr>
              <a:t>ArrayList</a:t>
            </a:r>
            <a:r>
              <a:rPr lang="en-US" sz="2100" dirty="0">
                <a:solidFill>
                  <a:srgbClr val="000000"/>
                </a:solidFill>
                <a:latin typeface="Consolas"/>
              </a:rPr>
              <a:t>();</a:t>
            </a:r>
          </a:p>
          <a:p>
            <a:r>
              <a:rPr lang="en-US" sz="2100" dirty="0">
                <a:solidFill>
                  <a:srgbClr val="000000"/>
                </a:solidFill>
                <a:latin typeface="Consolas"/>
              </a:rPr>
              <a:t>      </a:t>
            </a:r>
            <a:r>
              <a:rPr lang="en-US" sz="2100" dirty="0" err="1">
                <a:solidFill>
                  <a:srgbClr val="030003"/>
                </a:solidFill>
                <a:latin typeface="Consolas"/>
              </a:rPr>
              <a:t>list</a:t>
            </a:r>
            <a:r>
              <a:rPr lang="en-US" sz="2100" dirty="0" err="1">
                <a:solidFill>
                  <a:srgbClr val="000000"/>
                </a:solidFill>
                <a:latin typeface="Consolas"/>
              </a:rPr>
              <a:t>.</a:t>
            </a:r>
            <a:r>
              <a:rPr lang="en-US" sz="2100" dirty="0" err="1">
                <a:solidFill>
                  <a:srgbClr val="030003"/>
                </a:solidFill>
                <a:latin typeface="Consolas"/>
              </a:rPr>
              <a:t>Add</a:t>
            </a:r>
            <a:r>
              <a:rPr lang="en-US" sz="2100" dirty="0">
                <a:solidFill>
                  <a:srgbClr val="000000"/>
                </a:solidFill>
                <a:latin typeface="Consolas"/>
              </a:rPr>
              <a:t>(</a:t>
            </a:r>
            <a:r>
              <a:rPr lang="en-US" sz="2100" dirty="0">
                <a:solidFill>
                  <a:srgbClr val="A31515"/>
                </a:solidFill>
                <a:latin typeface="Consolas"/>
              </a:rPr>
              <a:t>"Hello"</a:t>
            </a:r>
            <a:r>
              <a:rPr lang="en-US" sz="2100" dirty="0">
                <a:solidFill>
                  <a:srgbClr val="000000"/>
                </a:solidFill>
                <a:latin typeface="Consolas"/>
              </a:rPr>
              <a:t>);</a:t>
            </a:r>
          </a:p>
          <a:p>
            <a:r>
              <a:rPr lang="en-US" sz="2100" dirty="0">
                <a:solidFill>
                  <a:srgbClr val="000000"/>
                </a:solidFill>
                <a:latin typeface="Consolas"/>
              </a:rPr>
              <a:t>      </a:t>
            </a:r>
            <a:r>
              <a:rPr lang="en-US" sz="2100" dirty="0" err="1">
                <a:solidFill>
                  <a:srgbClr val="030003"/>
                </a:solidFill>
                <a:latin typeface="Consolas"/>
              </a:rPr>
              <a:t>list</a:t>
            </a:r>
            <a:r>
              <a:rPr lang="en-US" sz="2100" dirty="0" err="1">
                <a:solidFill>
                  <a:srgbClr val="000000"/>
                </a:solidFill>
                <a:latin typeface="Consolas"/>
              </a:rPr>
              <a:t>.</a:t>
            </a:r>
            <a:r>
              <a:rPr lang="en-US" sz="2100" dirty="0" err="1">
                <a:solidFill>
                  <a:srgbClr val="030003"/>
                </a:solidFill>
                <a:latin typeface="Consolas"/>
              </a:rPr>
              <a:t>Add</a:t>
            </a:r>
            <a:r>
              <a:rPr lang="en-US" sz="2100" dirty="0">
                <a:solidFill>
                  <a:srgbClr val="000000"/>
                </a:solidFill>
                <a:latin typeface="Consolas"/>
              </a:rPr>
              <a:t>(5);   </a:t>
            </a:r>
            <a:r>
              <a:rPr lang="en-US" sz="2100" dirty="0">
                <a:solidFill>
                  <a:srgbClr val="008000"/>
                </a:solidFill>
                <a:latin typeface="Consolas"/>
              </a:rPr>
              <a:t>// what happens here? (1)</a:t>
            </a:r>
            <a:endParaRPr lang="en-US" sz="2100" dirty="0">
              <a:solidFill>
                <a:srgbClr val="000000"/>
              </a:solidFill>
              <a:latin typeface="Consolas"/>
            </a:endParaRPr>
          </a:p>
          <a:p>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string</a:t>
            </a:r>
            <a:r>
              <a:rPr lang="en-US" sz="2100" dirty="0">
                <a:solidFill>
                  <a:srgbClr val="000000"/>
                </a:solidFill>
                <a:latin typeface="Consolas"/>
              </a:rPr>
              <a:t> </a:t>
            </a:r>
            <a:r>
              <a:rPr lang="en-US" sz="2100" dirty="0">
                <a:solidFill>
                  <a:srgbClr val="030003"/>
                </a:solidFill>
                <a:latin typeface="Consolas"/>
              </a:rPr>
              <a:t>s</a:t>
            </a:r>
            <a:r>
              <a:rPr lang="en-US" sz="2100" dirty="0">
                <a:solidFill>
                  <a:srgbClr val="000000"/>
                </a:solidFill>
                <a:latin typeface="Consolas"/>
              </a:rPr>
              <a:t> = (</a:t>
            </a:r>
            <a:r>
              <a:rPr lang="en-US" sz="2100" dirty="0">
                <a:solidFill>
                  <a:srgbClr val="0000FF"/>
                </a:solidFill>
                <a:latin typeface="Consolas"/>
              </a:rPr>
              <a:t>string</a:t>
            </a:r>
            <a:r>
              <a:rPr lang="en-US" sz="2100" dirty="0">
                <a:solidFill>
                  <a:srgbClr val="000000"/>
                </a:solidFill>
                <a:latin typeface="Consolas"/>
              </a:rPr>
              <a:t>)</a:t>
            </a:r>
            <a:r>
              <a:rPr lang="en-US" sz="2100" dirty="0">
                <a:solidFill>
                  <a:srgbClr val="030003"/>
                </a:solidFill>
                <a:latin typeface="Consolas"/>
              </a:rPr>
              <a:t>list</a:t>
            </a:r>
            <a:r>
              <a:rPr lang="en-US" sz="2100" dirty="0">
                <a:solidFill>
                  <a:srgbClr val="000000"/>
                </a:solidFill>
                <a:latin typeface="Consolas"/>
              </a:rPr>
              <a:t>[0];   </a:t>
            </a:r>
            <a:r>
              <a:rPr lang="en-US" sz="2100" dirty="0">
                <a:solidFill>
                  <a:srgbClr val="008000"/>
                </a:solidFill>
                <a:latin typeface="Consolas"/>
              </a:rPr>
              <a:t>// (2)</a:t>
            </a:r>
            <a:endParaRPr lang="en-US" sz="2100" dirty="0">
              <a:solidFill>
                <a:srgbClr val="000000"/>
              </a:solidFill>
              <a:latin typeface="Consolas"/>
            </a:endParaRPr>
          </a:p>
          <a:p>
            <a:r>
              <a:rPr lang="en-US" sz="2100" dirty="0">
                <a:solidFill>
                  <a:srgbClr val="000000"/>
                </a:solidFill>
                <a:latin typeface="Consolas"/>
              </a:rPr>
              <a:t>      </a:t>
            </a:r>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n</a:t>
            </a:r>
            <a:r>
              <a:rPr lang="en-US" sz="2100" dirty="0">
                <a:solidFill>
                  <a:srgbClr val="000000"/>
                </a:solidFill>
                <a:latin typeface="Consolas"/>
              </a:rPr>
              <a:t> = (</a:t>
            </a:r>
            <a:r>
              <a:rPr lang="en-US" sz="2100" dirty="0" err="1">
                <a:solidFill>
                  <a:srgbClr val="0000FF"/>
                </a:solidFill>
                <a:latin typeface="Consolas"/>
              </a:rPr>
              <a:t>int</a:t>
            </a:r>
            <a:r>
              <a:rPr lang="en-US" sz="2100" dirty="0">
                <a:solidFill>
                  <a:srgbClr val="000000"/>
                </a:solidFill>
                <a:latin typeface="Consolas"/>
              </a:rPr>
              <a:t>)</a:t>
            </a:r>
            <a:r>
              <a:rPr lang="en-US" sz="2100" dirty="0">
                <a:solidFill>
                  <a:srgbClr val="030003"/>
                </a:solidFill>
                <a:latin typeface="Consolas"/>
              </a:rPr>
              <a:t>list</a:t>
            </a:r>
            <a:r>
              <a:rPr lang="en-US" sz="2100" dirty="0">
                <a:solidFill>
                  <a:srgbClr val="000000"/>
                </a:solidFill>
                <a:latin typeface="Consolas"/>
              </a:rPr>
              <a:t>[1];      </a:t>
            </a:r>
            <a:r>
              <a:rPr lang="en-US" sz="2100" dirty="0">
                <a:solidFill>
                  <a:srgbClr val="008000"/>
                </a:solidFill>
                <a:latin typeface="Consolas"/>
              </a:rPr>
              <a:t>// (3)</a:t>
            </a:r>
            <a:endParaRPr lang="en-US" sz="2100" dirty="0">
              <a:solidFill>
                <a:srgbClr val="000000"/>
              </a:solidFill>
              <a:latin typeface="Consolas"/>
            </a:endParaRPr>
          </a:p>
          <a:p>
            <a:r>
              <a:rPr lang="en-US" sz="2100" dirty="0">
                <a:solidFill>
                  <a:srgbClr val="000000"/>
                </a:solidFill>
                <a:latin typeface="Consolas"/>
              </a:rPr>
              <a:t> </a:t>
            </a:r>
          </a:p>
          <a:p>
            <a:r>
              <a:rPr lang="en-US" sz="2100" dirty="0">
                <a:solidFill>
                  <a:srgbClr val="000000"/>
                </a:solidFill>
                <a:latin typeface="Consolas"/>
              </a:rPr>
              <a:t>      </a:t>
            </a:r>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x</a:t>
            </a:r>
            <a:r>
              <a:rPr lang="en-US" sz="2100" dirty="0">
                <a:solidFill>
                  <a:srgbClr val="000000"/>
                </a:solidFill>
                <a:latin typeface="Consolas"/>
              </a:rPr>
              <a:t> = (</a:t>
            </a:r>
            <a:r>
              <a:rPr lang="en-US" sz="2100" dirty="0" err="1">
                <a:solidFill>
                  <a:srgbClr val="0000FF"/>
                </a:solidFill>
                <a:latin typeface="Consolas"/>
              </a:rPr>
              <a:t>int</a:t>
            </a:r>
            <a:r>
              <a:rPr lang="en-US" sz="2100" dirty="0">
                <a:solidFill>
                  <a:srgbClr val="000000"/>
                </a:solidFill>
                <a:latin typeface="Consolas"/>
              </a:rPr>
              <a:t>)</a:t>
            </a:r>
            <a:r>
              <a:rPr lang="en-US" sz="2100" dirty="0">
                <a:solidFill>
                  <a:srgbClr val="030003"/>
                </a:solidFill>
                <a:latin typeface="Consolas"/>
              </a:rPr>
              <a:t>list</a:t>
            </a:r>
            <a:r>
              <a:rPr lang="en-US" sz="2100" dirty="0">
                <a:solidFill>
                  <a:srgbClr val="000000"/>
                </a:solidFill>
                <a:latin typeface="Consolas"/>
              </a:rPr>
              <a:t>[0];      </a:t>
            </a:r>
            <a:r>
              <a:rPr lang="en-US" sz="2100" dirty="0">
                <a:solidFill>
                  <a:srgbClr val="008000"/>
                </a:solidFill>
                <a:latin typeface="Consolas"/>
              </a:rPr>
              <a:t>// (4)</a:t>
            </a:r>
            <a:endParaRPr lang="en-US" sz="2100" dirty="0">
              <a:solidFill>
                <a:srgbClr val="000000"/>
              </a:solidFill>
              <a:latin typeface="Consolas"/>
            </a:endParaRPr>
          </a:p>
          <a:p>
            <a:r>
              <a:rPr lang="en-US" sz="2100" dirty="0">
                <a:solidFill>
                  <a:srgbClr val="000000"/>
                </a:solidFill>
                <a:latin typeface="Consolas"/>
              </a:rPr>
              <a:t>   }</a:t>
            </a:r>
          </a:p>
          <a:p>
            <a:r>
              <a:rPr lang="en-US" sz="2100" dirty="0">
                <a:solidFill>
                  <a:srgbClr val="000000"/>
                </a:solidFill>
                <a:latin typeface="Consolas"/>
              </a:rPr>
              <a:t>}</a:t>
            </a:r>
          </a:p>
        </p:txBody>
      </p:sp>
    </p:spTree>
    <p:extLst>
      <p:ext uri="{BB962C8B-B14F-4D97-AF65-F5344CB8AC3E}">
        <p14:creationId xmlns:p14="http://schemas.microsoft.com/office/powerpoint/2010/main" val="314968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&amp; Unboxing</a:t>
            </a:r>
          </a:p>
        </p:txBody>
      </p:sp>
      <p:sp>
        <p:nvSpPr>
          <p:cNvPr id="5" name="Slide Number Placeholder 4"/>
          <p:cNvSpPr>
            <a:spLocks noGrp="1"/>
          </p:cNvSpPr>
          <p:nvPr>
            <p:ph type="sldNum" sz="quarter" idx="12"/>
          </p:nvPr>
        </p:nvSpPr>
        <p:spPr/>
        <p:txBody>
          <a:bodyPr/>
          <a:lstStyle/>
          <a:p>
            <a:fld id="{BAEF35E1-E8B4-4707-9B15-F4E1B030959E}" type="slidenum">
              <a:rPr lang="en-US" smtClean="0"/>
              <a:t>178</a:t>
            </a:fld>
            <a:endParaRPr lang="en-US"/>
          </a:p>
        </p:txBody>
      </p:sp>
      <p:sp>
        <p:nvSpPr>
          <p:cNvPr id="3" name="Content Placeholder 2"/>
          <p:cNvSpPr>
            <a:spLocks noGrp="1"/>
          </p:cNvSpPr>
          <p:nvPr>
            <p:ph sz="quarter" idx="1"/>
          </p:nvPr>
        </p:nvSpPr>
        <p:spPr>
          <a:xfrm>
            <a:off x="630079" y="1700212"/>
            <a:ext cx="11761470" cy="6700838"/>
          </a:xfrm>
        </p:spPr>
        <p:txBody>
          <a:bodyPr>
            <a:normAutofit/>
          </a:bodyPr>
          <a:lstStyle/>
          <a:p>
            <a:r>
              <a:rPr lang="en-US" dirty="0"/>
              <a:t>Storing a value type in an object reference causes boxing</a:t>
            </a:r>
          </a:p>
          <a:p>
            <a:pPr lvl="1"/>
            <a:r>
              <a:rPr lang="en-US" dirty="0"/>
              <a:t>A reference type is instantiated</a:t>
            </a:r>
          </a:p>
          <a:p>
            <a:pPr lvl="1"/>
            <a:r>
              <a:rPr lang="en-US" dirty="0"/>
              <a:t>The value type’s value is copied to the “boxed” value on the heap</a:t>
            </a:r>
          </a:p>
          <a:p>
            <a:r>
              <a:rPr lang="en-US" dirty="0"/>
              <a:t>generally not a good thing – but sometimes necessary</a:t>
            </a:r>
          </a:p>
          <a:p>
            <a:r>
              <a:rPr lang="en-US" dirty="0"/>
              <a:t>Unboxing retrieves the “boxed” value back to a value type</a:t>
            </a:r>
          </a:p>
          <a:p>
            <a:pPr lvl="1"/>
            <a:r>
              <a:rPr lang="en-US" dirty="0"/>
              <a:t>Types must match exactly!</a:t>
            </a:r>
          </a:p>
          <a:p>
            <a:endParaRPr lang="en-US" dirty="0"/>
          </a:p>
        </p:txBody>
      </p:sp>
    </p:spTree>
    <p:extLst>
      <p:ext uri="{BB962C8B-B14F-4D97-AF65-F5344CB8AC3E}">
        <p14:creationId xmlns:p14="http://schemas.microsoft.com/office/powerpoint/2010/main" val="191744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Generics</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179</a:t>
            </a:fld>
            <a:endParaRPr lang="he-IL"/>
          </a:p>
        </p:txBody>
      </p:sp>
      <p:sp>
        <p:nvSpPr>
          <p:cNvPr id="3" name="Content Placeholder 2"/>
          <p:cNvSpPr>
            <a:spLocks noGrp="1"/>
          </p:cNvSpPr>
          <p:nvPr>
            <p:ph sz="quarter" idx="1"/>
          </p:nvPr>
        </p:nvSpPr>
        <p:spPr/>
        <p:txBody>
          <a:bodyPr>
            <a:normAutofit/>
          </a:bodyPr>
          <a:lstStyle/>
          <a:p>
            <a:r>
              <a:rPr lang="en-GB" dirty="0"/>
              <a:t>Performance</a:t>
            </a:r>
          </a:p>
          <a:p>
            <a:pPr lvl="1"/>
            <a:r>
              <a:rPr lang="en-GB" dirty="0"/>
              <a:t>Reduce boxing / </a:t>
            </a:r>
            <a:r>
              <a:rPr lang="en-GB" dirty="0" err="1"/>
              <a:t>unboxing</a:t>
            </a:r>
            <a:endParaRPr lang="en-GB" dirty="0"/>
          </a:p>
          <a:p>
            <a:pPr lvl="1"/>
            <a:r>
              <a:rPr lang="en-GB" dirty="0"/>
              <a:t>Fewer downcasts</a:t>
            </a:r>
          </a:p>
          <a:p>
            <a:r>
              <a:rPr lang="en-GB" dirty="0"/>
              <a:t>Type safety</a:t>
            </a:r>
          </a:p>
          <a:p>
            <a:pPr lvl="1"/>
            <a:r>
              <a:rPr lang="en-GB" dirty="0"/>
              <a:t>Compile time vs. run time</a:t>
            </a:r>
          </a:p>
          <a:p>
            <a:r>
              <a:rPr lang="en-GB" dirty="0"/>
              <a:t>Generic algorithms</a:t>
            </a:r>
          </a:p>
          <a:p>
            <a:pPr lvl="1"/>
            <a:r>
              <a:rPr lang="en-GB" dirty="0"/>
              <a:t>Sorting, searching, etc.</a:t>
            </a:r>
          </a:p>
          <a:p>
            <a:r>
              <a:rPr lang="en-GB" dirty="0"/>
              <a:t>Increased code re-use</a:t>
            </a:r>
          </a:p>
          <a:p>
            <a:pPr lvl="1"/>
            <a:r>
              <a:rPr lang="en-GB" dirty="0"/>
              <a:t>Type independent code, such as collections</a:t>
            </a:r>
          </a:p>
        </p:txBody>
      </p:sp>
    </p:spTree>
    <p:extLst>
      <p:ext uri="{BB962C8B-B14F-4D97-AF65-F5344CB8AC3E}">
        <p14:creationId xmlns:p14="http://schemas.microsoft.com/office/powerpoint/2010/main" val="186173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ILDASM</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18</a:t>
            </a:fld>
            <a:endParaRPr lang="en-GB"/>
          </a:p>
        </p:txBody>
      </p:sp>
      <p:sp>
        <p:nvSpPr>
          <p:cNvPr id="3" name="Content Placeholder 2"/>
          <p:cNvSpPr>
            <a:spLocks noGrp="1"/>
          </p:cNvSpPr>
          <p:nvPr>
            <p:ph sz="quarter"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91" y="1192695"/>
            <a:ext cx="5500062" cy="700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304" y="2232311"/>
            <a:ext cx="8020377" cy="556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22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With Generics</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180</a:t>
            </a:fld>
            <a:endParaRPr lang="he-IL"/>
          </a:p>
        </p:txBody>
      </p:sp>
      <p:sp>
        <p:nvSpPr>
          <p:cNvPr id="4" name="Rectangle 3"/>
          <p:cNvSpPr>
            <a:spLocks noChangeArrowheads="1"/>
          </p:cNvSpPr>
          <p:nvPr/>
        </p:nvSpPr>
        <p:spPr bwMode="auto">
          <a:xfrm>
            <a:off x="945118" y="2400300"/>
            <a:ext cx="10291286" cy="464550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00FF"/>
                </a:solidFill>
                <a:latin typeface="Consolas"/>
              </a:rPr>
              <a:t>using</a:t>
            </a:r>
            <a:r>
              <a:rPr lang="en-US" sz="2100" dirty="0">
                <a:solidFill>
                  <a:srgbClr val="000000"/>
                </a:solidFill>
                <a:latin typeface="Consolas"/>
              </a:rPr>
              <a:t> </a:t>
            </a:r>
            <a:r>
              <a:rPr lang="en-US" sz="2100" dirty="0">
                <a:solidFill>
                  <a:srgbClr val="030003"/>
                </a:solidFill>
                <a:latin typeface="Consolas"/>
              </a:rPr>
              <a:t>System</a:t>
            </a:r>
            <a:r>
              <a:rPr lang="en-US" sz="2100" dirty="0">
                <a:solidFill>
                  <a:srgbClr val="000000"/>
                </a:solidFill>
                <a:latin typeface="Consolas"/>
              </a:rPr>
              <a:t>;</a:t>
            </a:r>
          </a:p>
          <a:p>
            <a:r>
              <a:rPr lang="en-US" sz="2100" dirty="0">
                <a:solidFill>
                  <a:srgbClr val="0000FF"/>
                </a:solidFill>
                <a:latin typeface="Consolas"/>
              </a:rPr>
              <a:t>using</a:t>
            </a:r>
            <a:r>
              <a:rPr lang="en-US" sz="2100" dirty="0">
                <a:solidFill>
                  <a:srgbClr val="000000"/>
                </a:solidFill>
                <a:latin typeface="Consolas"/>
              </a:rPr>
              <a:t> </a:t>
            </a:r>
            <a:r>
              <a:rPr lang="en-US" sz="2100" dirty="0" err="1">
                <a:solidFill>
                  <a:srgbClr val="030003"/>
                </a:solidFill>
                <a:latin typeface="Consolas"/>
              </a:rPr>
              <a:t>System</a:t>
            </a:r>
            <a:r>
              <a:rPr lang="en-US" sz="2100" dirty="0" err="1">
                <a:solidFill>
                  <a:srgbClr val="000000"/>
                </a:solidFill>
                <a:latin typeface="Consolas"/>
              </a:rPr>
              <a:t>.</a:t>
            </a:r>
            <a:r>
              <a:rPr lang="en-US" sz="2100" dirty="0" err="1">
                <a:solidFill>
                  <a:srgbClr val="030003"/>
                </a:solidFill>
                <a:latin typeface="Consolas"/>
              </a:rPr>
              <a:t>Collections</a:t>
            </a:r>
            <a:r>
              <a:rPr lang="en-US" sz="2100" dirty="0" err="1">
                <a:solidFill>
                  <a:srgbClr val="000000"/>
                </a:solidFill>
                <a:latin typeface="Consolas"/>
              </a:rPr>
              <a:t>.</a:t>
            </a:r>
            <a:r>
              <a:rPr lang="en-US" sz="2100" dirty="0" err="1">
                <a:solidFill>
                  <a:srgbClr val="030003"/>
                </a:solidFill>
                <a:latin typeface="Consolas"/>
              </a:rPr>
              <a:t>Generic</a:t>
            </a:r>
            <a:r>
              <a:rPr lang="en-US" sz="2100" dirty="0">
                <a:solidFill>
                  <a:srgbClr val="000000"/>
                </a:solidFill>
                <a:latin typeface="Consolas"/>
              </a:rPr>
              <a:t>;</a:t>
            </a:r>
          </a:p>
          <a:p>
            <a:r>
              <a:rPr lang="en-US" sz="2100" dirty="0">
                <a:solidFill>
                  <a:srgbClr val="000000"/>
                </a:solidFill>
                <a:latin typeface="Consolas"/>
              </a:rPr>
              <a:t> </a:t>
            </a:r>
          </a:p>
          <a:p>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class</a:t>
            </a:r>
            <a:r>
              <a:rPr lang="en-US" sz="2100" dirty="0">
                <a:solidFill>
                  <a:srgbClr val="000000"/>
                </a:solidFill>
                <a:latin typeface="Consolas"/>
              </a:rPr>
              <a:t> </a:t>
            </a:r>
            <a:r>
              <a:rPr lang="en-US" sz="2100" b="1" dirty="0" err="1">
                <a:solidFill>
                  <a:srgbClr val="0000FF"/>
                </a:solidFill>
                <a:latin typeface="Consolas"/>
              </a:rPr>
              <a:t>WithGenerics</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static</a:t>
            </a:r>
            <a:r>
              <a:rPr lang="en-US" sz="2100" dirty="0">
                <a:solidFill>
                  <a:srgbClr val="000000"/>
                </a:solidFill>
                <a:latin typeface="Consolas"/>
              </a:rPr>
              <a:t> </a:t>
            </a:r>
            <a:r>
              <a:rPr lang="en-US" sz="2100" dirty="0">
                <a:solidFill>
                  <a:srgbClr val="0000FF"/>
                </a:solidFill>
                <a:latin typeface="Consolas"/>
              </a:rPr>
              <a:t>void</a:t>
            </a:r>
            <a:r>
              <a:rPr lang="en-US" sz="2100" dirty="0">
                <a:solidFill>
                  <a:srgbClr val="000000"/>
                </a:solidFill>
                <a:latin typeface="Consolas"/>
              </a:rPr>
              <a:t> </a:t>
            </a:r>
            <a:r>
              <a:rPr lang="en-US" sz="2100" dirty="0">
                <a:solidFill>
                  <a:srgbClr val="030003"/>
                </a:solidFill>
                <a:latin typeface="Consolas"/>
              </a:rPr>
              <a:t>Main</a:t>
            </a:r>
            <a:r>
              <a:rPr lang="en-US" sz="2100" dirty="0">
                <a:solidFill>
                  <a:srgbClr val="000000"/>
                </a:solidFill>
                <a:latin typeface="Consolas"/>
              </a:rPr>
              <a:t>() {</a:t>
            </a:r>
          </a:p>
          <a:p>
            <a:r>
              <a:rPr lang="en-US" sz="2100" dirty="0">
                <a:solidFill>
                  <a:srgbClr val="000000"/>
                </a:solidFill>
                <a:latin typeface="Consolas"/>
              </a:rPr>
              <a:t>      </a:t>
            </a:r>
            <a:r>
              <a:rPr lang="en-US" sz="2100" b="1" dirty="0">
                <a:solidFill>
                  <a:srgbClr val="0000FF"/>
                </a:solidFill>
                <a:latin typeface="Consolas"/>
              </a:rPr>
              <a:t>List</a:t>
            </a:r>
            <a:r>
              <a:rPr lang="en-US" sz="2100" dirty="0">
                <a:solidFill>
                  <a:srgbClr val="000000"/>
                </a:solidFill>
                <a:latin typeface="Consolas"/>
              </a:rPr>
              <a:t>&lt;</a:t>
            </a:r>
            <a:r>
              <a:rPr lang="en-US" sz="2100" b="1" dirty="0" err="1">
                <a:solidFill>
                  <a:srgbClr val="808000"/>
                </a:solidFill>
                <a:latin typeface="Consolas"/>
              </a:rPr>
              <a:t>DateTime</a:t>
            </a:r>
            <a:r>
              <a:rPr lang="en-US" sz="2100" dirty="0">
                <a:solidFill>
                  <a:srgbClr val="000000"/>
                </a:solidFill>
                <a:latin typeface="Consolas"/>
              </a:rPr>
              <a:t>&gt; </a:t>
            </a:r>
            <a:r>
              <a:rPr lang="en-US" sz="2100" dirty="0">
                <a:solidFill>
                  <a:srgbClr val="030003"/>
                </a:solidFill>
                <a:latin typeface="Consolas"/>
              </a:rPr>
              <a:t>list</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b="1" dirty="0">
                <a:solidFill>
                  <a:srgbClr val="0000FF"/>
                </a:solidFill>
                <a:latin typeface="Consolas"/>
              </a:rPr>
              <a:t>List</a:t>
            </a:r>
            <a:r>
              <a:rPr lang="en-US" sz="2100" dirty="0">
                <a:solidFill>
                  <a:srgbClr val="000000"/>
                </a:solidFill>
                <a:latin typeface="Consolas"/>
              </a:rPr>
              <a:t>&lt;</a:t>
            </a:r>
            <a:r>
              <a:rPr lang="en-US" sz="2100" b="1" dirty="0" err="1">
                <a:solidFill>
                  <a:srgbClr val="808000"/>
                </a:solidFill>
                <a:latin typeface="Consolas"/>
              </a:rPr>
              <a:t>DateTime</a:t>
            </a:r>
            <a:r>
              <a:rPr lang="en-US" sz="2100" dirty="0">
                <a:solidFill>
                  <a:srgbClr val="000000"/>
                </a:solidFill>
                <a:latin typeface="Consolas"/>
              </a:rPr>
              <a:t>&gt;();</a:t>
            </a:r>
          </a:p>
          <a:p>
            <a:r>
              <a:rPr lang="en-US" sz="2100" dirty="0">
                <a:solidFill>
                  <a:srgbClr val="000000"/>
                </a:solidFill>
                <a:latin typeface="Consolas"/>
              </a:rPr>
              <a:t> </a:t>
            </a:r>
          </a:p>
          <a:p>
            <a:r>
              <a:rPr lang="en-US" sz="2100" dirty="0">
                <a:solidFill>
                  <a:srgbClr val="000000"/>
                </a:solidFill>
                <a:latin typeface="Consolas"/>
              </a:rPr>
              <a:t>      </a:t>
            </a:r>
            <a:r>
              <a:rPr lang="en-US" sz="2100" dirty="0" err="1">
                <a:solidFill>
                  <a:srgbClr val="030003"/>
                </a:solidFill>
                <a:latin typeface="Consolas"/>
              </a:rPr>
              <a:t>list</a:t>
            </a:r>
            <a:r>
              <a:rPr lang="en-US" sz="2100" dirty="0" err="1">
                <a:solidFill>
                  <a:srgbClr val="000000"/>
                </a:solidFill>
                <a:latin typeface="Consolas"/>
              </a:rPr>
              <a:t>.</a:t>
            </a:r>
            <a:r>
              <a:rPr lang="en-US" sz="2100" dirty="0" err="1">
                <a:solidFill>
                  <a:srgbClr val="030003"/>
                </a:solidFill>
                <a:latin typeface="Consolas"/>
              </a:rPr>
              <a:t>Add</a:t>
            </a:r>
            <a:r>
              <a:rPr lang="en-US" sz="2100" dirty="0">
                <a:solidFill>
                  <a:srgbClr val="000000"/>
                </a:solidFill>
                <a:latin typeface="Consolas"/>
              </a:rPr>
              <a:t>(</a:t>
            </a:r>
            <a:r>
              <a:rPr lang="en-US" sz="2100" b="1" dirty="0" err="1">
                <a:solidFill>
                  <a:srgbClr val="808000"/>
                </a:solidFill>
                <a:latin typeface="Consolas"/>
              </a:rPr>
              <a:t>DateTime</a:t>
            </a:r>
            <a:r>
              <a:rPr lang="en-US" sz="2100" dirty="0" err="1">
                <a:solidFill>
                  <a:srgbClr val="000000"/>
                </a:solidFill>
                <a:latin typeface="Consolas"/>
              </a:rPr>
              <a:t>.</a:t>
            </a:r>
            <a:r>
              <a:rPr lang="en-US" sz="2100" dirty="0" err="1">
                <a:solidFill>
                  <a:srgbClr val="030003"/>
                </a:solidFill>
                <a:latin typeface="Consolas"/>
              </a:rPr>
              <a:t>Now</a:t>
            </a:r>
            <a:r>
              <a:rPr lang="en-US" sz="2100" dirty="0">
                <a:solidFill>
                  <a:srgbClr val="000000"/>
                </a:solidFill>
                <a:latin typeface="Consolas"/>
              </a:rPr>
              <a:t>);   </a:t>
            </a:r>
            <a:r>
              <a:rPr lang="en-US" sz="2100" dirty="0">
                <a:solidFill>
                  <a:srgbClr val="008000"/>
                </a:solidFill>
                <a:latin typeface="Consolas"/>
              </a:rPr>
              <a:t>// no boxing</a:t>
            </a:r>
            <a:endParaRPr lang="en-US" sz="2100" dirty="0">
              <a:solidFill>
                <a:srgbClr val="000000"/>
              </a:solidFill>
              <a:latin typeface="Consolas"/>
            </a:endParaRPr>
          </a:p>
          <a:p>
            <a:r>
              <a:rPr lang="en-US" sz="2100" dirty="0">
                <a:solidFill>
                  <a:srgbClr val="000000"/>
                </a:solidFill>
                <a:latin typeface="Consolas"/>
              </a:rPr>
              <a:t>      </a:t>
            </a:r>
            <a:r>
              <a:rPr lang="en-US" sz="2100" dirty="0" err="1">
                <a:solidFill>
                  <a:srgbClr val="030003"/>
                </a:solidFill>
                <a:latin typeface="Consolas"/>
              </a:rPr>
              <a:t>list</a:t>
            </a:r>
            <a:r>
              <a:rPr lang="en-US" sz="2100" dirty="0" err="1">
                <a:solidFill>
                  <a:srgbClr val="000000"/>
                </a:solidFill>
                <a:latin typeface="Consolas"/>
              </a:rPr>
              <a:t>.</a:t>
            </a:r>
            <a:r>
              <a:rPr lang="en-US" sz="2100" dirty="0" err="1">
                <a:solidFill>
                  <a:srgbClr val="030003"/>
                </a:solidFill>
                <a:latin typeface="Consolas"/>
              </a:rPr>
              <a:t>Add</a:t>
            </a:r>
            <a:r>
              <a:rPr lang="en-US" sz="2100" dirty="0">
                <a:solidFill>
                  <a:srgbClr val="000000"/>
                </a:solidFill>
                <a:latin typeface="Consolas"/>
              </a:rPr>
              <a:t>(5);         </a:t>
            </a:r>
            <a:r>
              <a:rPr lang="en-US" sz="2100" dirty="0">
                <a:solidFill>
                  <a:srgbClr val="008000"/>
                </a:solidFill>
                <a:latin typeface="Consolas"/>
              </a:rPr>
              <a:t>// compilation error</a:t>
            </a:r>
            <a:endParaRPr lang="en-US" sz="2100" dirty="0">
              <a:solidFill>
                <a:srgbClr val="000000"/>
              </a:solidFill>
              <a:latin typeface="Consolas"/>
            </a:endParaRPr>
          </a:p>
          <a:p>
            <a:r>
              <a:rPr lang="en-US" sz="2100" dirty="0">
                <a:solidFill>
                  <a:srgbClr val="000000"/>
                </a:solidFill>
                <a:latin typeface="Consolas"/>
              </a:rPr>
              <a:t>      </a:t>
            </a:r>
            <a:r>
              <a:rPr lang="en-US" sz="2100" dirty="0" err="1">
                <a:solidFill>
                  <a:srgbClr val="030003"/>
                </a:solidFill>
                <a:latin typeface="Consolas"/>
              </a:rPr>
              <a:t>list</a:t>
            </a:r>
            <a:r>
              <a:rPr lang="en-US" sz="2100" dirty="0" err="1">
                <a:solidFill>
                  <a:srgbClr val="000000"/>
                </a:solidFill>
                <a:latin typeface="Consolas"/>
              </a:rPr>
              <a:t>.</a:t>
            </a:r>
            <a:r>
              <a:rPr lang="en-US" sz="2100" dirty="0" err="1">
                <a:solidFill>
                  <a:srgbClr val="030003"/>
                </a:solidFill>
                <a:latin typeface="Consolas"/>
              </a:rPr>
              <a:t>Add</a:t>
            </a:r>
            <a:r>
              <a:rPr lang="en-US" sz="2100" dirty="0">
                <a:solidFill>
                  <a:srgbClr val="000000"/>
                </a:solidFill>
                <a:latin typeface="Consolas"/>
              </a:rPr>
              <a:t>(</a:t>
            </a:r>
            <a:r>
              <a:rPr lang="en-US" sz="2100" dirty="0">
                <a:solidFill>
                  <a:srgbClr val="A31515"/>
                </a:solidFill>
                <a:latin typeface="Consolas"/>
              </a:rPr>
              <a:t>"Hello"</a:t>
            </a:r>
            <a:r>
              <a:rPr lang="en-US" sz="2100" dirty="0">
                <a:solidFill>
                  <a:srgbClr val="000000"/>
                </a:solidFill>
                <a:latin typeface="Consolas"/>
              </a:rPr>
              <a:t>);   </a:t>
            </a:r>
            <a:r>
              <a:rPr lang="en-US" sz="2100" dirty="0">
                <a:solidFill>
                  <a:srgbClr val="008000"/>
                </a:solidFill>
                <a:latin typeface="Consolas"/>
              </a:rPr>
              <a:t>// ditto</a:t>
            </a:r>
            <a:endParaRPr lang="en-US" sz="2100" dirty="0">
              <a:solidFill>
                <a:srgbClr val="000000"/>
              </a:solidFill>
              <a:latin typeface="Consolas"/>
            </a:endParaRPr>
          </a:p>
          <a:p>
            <a:r>
              <a:rPr lang="en-US" sz="2100" dirty="0">
                <a:solidFill>
                  <a:srgbClr val="000000"/>
                </a:solidFill>
                <a:latin typeface="Consolas"/>
              </a:rPr>
              <a:t> </a:t>
            </a:r>
          </a:p>
          <a:p>
            <a:r>
              <a:rPr lang="en-US" sz="2100" dirty="0">
                <a:solidFill>
                  <a:srgbClr val="000000"/>
                </a:solidFill>
                <a:latin typeface="Consolas"/>
              </a:rPr>
              <a:t>      </a:t>
            </a:r>
            <a:r>
              <a:rPr lang="en-US" sz="2100" b="1" dirty="0" err="1">
                <a:solidFill>
                  <a:srgbClr val="808000"/>
                </a:solidFill>
                <a:latin typeface="Consolas"/>
              </a:rPr>
              <a:t>DateTime</a:t>
            </a:r>
            <a:r>
              <a:rPr lang="en-US" sz="2100" dirty="0">
                <a:solidFill>
                  <a:srgbClr val="000000"/>
                </a:solidFill>
                <a:latin typeface="Consolas"/>
              </a:rPr>
              <a:t> </a:t>
            </a:r>
            <a:r>
              <a:rPr lang="en-US" sz="2100" dirty="0">
                <a:solidFill>
                  <a:srgbClr val="030003"/>
                </a:solidFill>
                <a:latin typeface="Consolas"/>
              </a:rPr>
              <a:t>now</a:t>
            </a:r>
            <a:r>
              <a:rPr lang="en-US" sz="2100" dirty="0">
                <a:solidFill>
                  <a:srgbClr val="000000"/>
                </a:solidFill>
                <a:latin typeface="Consolas"/>
              </a:rPr>
              <a:t> = </a:t>
            </a:r>
            <a:r>
              <a:rPr lang="en-US" sz="2100" dirty="0">
                <a:solidFill>
                  <a:srgbClr val="030003"/>
                </a:solidFill>
                <a:latin typeface="Consolas"/>
              </a:rPr>
              <a:t>list</a:t>
            </a:r>
            <a:r>
              <a:rPr lang="en-US" sz="2100" dirty="0">
                <a:solidFill>
                  <a:srgbClr val="000000"/>
                </a:solidFill>
                <a:latin typeface="Consolas"/>
              </a:rPr>
              <a:t>[0];   </a:t>
            </a:r>
            <a:r>
              <a:rPr lang="en-US" sz="2100" dirty="0">
                <a:solidFill>
                  <a:srgbClr val="008000"/>
                </a:solidFill>
                <a:latin typeface="Consolas"/>
              </a:rPr>
              <a:t>// no </a:t>
            </a:r>
            <a:r>
              <a:rPr lang="en-US" sz="2100" dirty="0" err="1">
                <a:solidFill>
                  <a:srgbClr val="008000"/>
                </a:solidFill>
                <a:latin typeface="Consolas"/>
              </a:rPr>
              <a:t>unboxing</a:t>
            </a:r>
            <a:endParaRPr lang="en-US" sz="2100" dirty="0">
              <a:solidFill>
                <a:srgbClr val="000000"/>
              </a:solidFill>
              <a:latin typeface="Consolas"/>
            </a:endParaRPr>
          </a:p>
          <a:p>
            <a:r>
              <a:rPr lang="en-US" sz="2100" dirty="0">
                <a:solidFill>
                  <a:srgbClr val="000000"/>
                </a:solidFill>
                <a:latin typeface="Consolas"/>
              </a:rPr>
              <a:t>   }</a:t>
            </a:r>
          </a:p>
          <a:p>
            <a:r>
              <a:rPr lang="en-US" sz="2100" dirty="0">
                <a:solidFill>
                  <a:srgbClr val="000000"/>
                </a:solidFill>
                <a:latin typeface="Consolas"/>
              </a:rPr>
              <a:t>}</a:t>
            </a:r>
          </a:p>
        </p:txBody>
      </p:sp>
    </p:spTree>
    <p:extLst>
      <p:ext uri="{BB962C8B-B14F-4D97-AF65-F5344CB8AC3E}">
        <p14:creationId xmlns:p14="http://schemas.microsoft.com/office/powerpoint/2010/main" val="395688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Constructs</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181</a:t>
            </a:fld>
            <a:endParaRPr lang="he-IL"/>
          </a:p>
        </p:txBody>
      </p:sp>
      <p:sp>
        <p:nvSpPr>
          <p:cNvPr id="3" name="Content Placeholder 2"/>
          <p:cNvSpPr>
            <a:spLocks noGrp="1"/>
          </p:cNvSpPr>
          <p:nvPr>
            <p:ph sz="quarter" idx="1"/>
          </p:nvPr>
        </p:nvSpPr>
        <p:spPr>
          <a:xfrm>
            <a:off x="840105" y="1600200"/>
            <a:ext cx="11026378" cy="4900613"/>
          </a:xfrm>
        </p:spPr>
        <p:txBody>
          <a:bodyPr>
            <a:normAutofit/>
          </a:bodyPr>
          <a:lstStyle/>
          <a:p>
            <a:r>
              <a:rPr lang="en-US" dirty="0"/>
              <a:t>The following can be made generic</a:t>
            </a:r>
          </a:p>
          <a:p>
            <a:pPr lvl="1"/>
            <a:r>
              <a:rPr lang="en-US" dirty="0"/>
              <a:t>Classes</a:t>
            </a:r>
          </a:p>
          <a:p>
            <a:pPr lvl="1"/>
            <a:r>
              <a:rPr lang="en-US" dirty="0"/>
              <a:t>Structures</a:t>
            </a:r>
          </a:p>
          <a:p>
            <a:pPr lvl="1"/>
            <a:r>
              <a:rPr lang="en-US" dirty="0"/>
              <a:t>Interfaces</a:t>
            </a:r>
          </a:p>
          <a:p>
            <a:pPr lvl="1"/>
            <a:r>
              <a:rPr lang="en-US" dirty="0"/>
              <a:t>Delegates</a:t>
            </a:r>
          </a:p>
          <a:p>
            <a:pPr lvl="1"/>
            <a:r>
              <a:rPr lang="en-US" dirty="0"/>
              <a:t>Methods</a:t>
            </a:r>
            <a:endParaRPr lang="he-IL" dirty="0"/>
          </a:p>
        </p:txBody>
      </p:sp>
      <p:sp>
        <p:nvSpPr>
          <p:cNvPr id="4" name="Rectangle 3"/>
          <p:cNvSpPr>
            <a:spLocks noChangeArrowheads="1"/>
          </p:cNvSpPr>
          <p:nvPr/>
        </p:nvSpPr>
        <p:spPr bwMode="auto">
          <a:xfrm>
            <a:off x="1155067" y="5800725"/>
            <a:ext cx="11026456" cy="199554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2100" b="1" dirty="0">
                <a:solidFill>
                  <a:schemeClr val="tx1"/>
                </a:solidFill>
                <a:latin typeface="Consolas" pitchFamily="49" charset="0"/>
                <a:cs typeface="Consolas" pitchFamily="49" charset="0"/>
              </a:rPr>
              <a:t>public class List&lt;T&gt; { ... }</a:t>
            </a:r>
          </a:p>
          <a:p>
            <a:pPr marL="441861" indent="-441861">
              <a:spcBef>
                <a:spcPct val="20000"/>
              </a:spcBef>
              <a:buClr>
                <a:schemeClr val="hlink"/>
              </a:buClr>
              <a:buSzPct val="70000"/>
            </a:pPr>
            <a:r>
              <a:rPr lang="en-US" altLang="en-US" sz="2100" b="1" dirty="0">
                <a:solidFill>
                  <a:schemeClr val="tx1"/>
                </a:solidFill>
                <a:latin typeface="Consolas" pitchFamily="49" charset="0"/>
                <a:cs typeface="Consolas" pitchFamily="49" charset="0"/>
              </a:rPr>
              <a:t>public </a:t>
            </a:r>
            <a:r>
              <a:rPr lang="en-US" altLang="en-US" sz="2100" b="1" dirty="0" err="1">
                <a:solidFill>
                  <a:schemeClr val="tx1"/>
                </a:solidFill>
                <a:latin typeface="Consolas" pitchFamily="49" charset="0"/>
                <a:cs typeface="Consolas" pitchFamily="49" charset="0"/>
              </a:rPr>
              <a:t>struct</a:t>
            </a:r>
            <a:r>
              <a:rPr lang="en-US" altLang="en-US" sz="2100" b="1" dirty="0">
                <a:solidFill>
                  <a:schemeClr val="tx1"/>
                </a:solidFill>
                <a:latin typeface="Consolas" pitchFamily="49" charset="0"/>
                <a:cs typeface="Consolas" pitchFamily="49" charset="0"/>
              </a:rPr>
              <a:t> Container&lt;T&gt; { ... }</a:t>
            </a:r>
          </a:p>
          <a:p>
            <a:pPr marL="441861" indent="-441861">
              <a:spcBef>
                <a:spcPct val="20000"/>
              </a:spcBef>
              <a:buClr>
                <a:schemeClr val="hlink"/>
              </a:buClr>
              <a:buSzPct val="70000"/>
            </a:pPr>
            <a:r>
              <a:rPr lang="en-US" altLang="en-US" sz="2100" b="1" dirty="0">
                <a:solidFill>
                  <a:schemeClr val="tx1"/>
                </a:solidFill>
                <a:latin typeface="Consolas" pitchFamily="49" charset="0"/>
                <a:cs typeface="Consolas" pitchFamily="49" charset="0"/>
              </a:rPr>
              <a:t>public interface </a:t>
            </a:r>
            <a:r>
              <a:rPr lang="en-US" altLang="en-US" sz="2100" b="1" dirty="0" err="1">
                <a:solidFill>
                  <a:schemeClr val="tx1"/>
                </a:solidFill>
                <a:latin typeface="Consolas" pitchFamily="49" charset="0"/>
                <a:cs typeface="Consolas" pitchFamily="49" charset="0"/>
              </a:rPr>
              <a:t>IComparable</a:t>
            </a:r>
            <a:r>
              <a:rPr lang="en-US" altLang="en-US" sz="2100" b="1" dirty="0">
                <a:solidFill>
                  <a:schemeClr val="tx1"/>
                </a:solidFill>
                <a:latin typeface="Consolas" pitchFamily="49" charset="0"/>
                <a:cs typeface="Consolas" pitchFamily="49" charset="0"/>
              </a:rPr>
              <a:t>&lt;T&gt; { ... }</a:t>
            </a:r>
          </a:p>
          <a:p>
            <a:pPr marL="441861" indent="-441861">
              <a:spcBef>
                <a:spcPct val="20000"/>
              </a:spcBef>
              <a:buClr>
                <a:schemeClr val="hlink"/>
              </a:buClr>
              <a:buSzPct val="70000"/>
            </a:pPr>
            <a:r>
              <a:rPr lang="en-US" altLang="en-US" sz="2100" b="1" dirty="0">
                <a:solidFill>
                  <a:schemeClr val="tx1"/>
                </a:solidFill>
                <a:latin typeface="Consolas" pitchFamily="49" charset="0"/>
                <a:cs typeface="Consolas" pitchFamily="49" charset="0"/>
              </a:rPr>
              <a:t>public delegate void </a:t>
            </a:r>
            <a:r>
              <a:rPr lang="en-US" altLang="en-US" sz="2100" b="1" dirty="0" err="1">
                <a:solidFill>
                  <a:schemeClr val="tx1"/>
                </a:solidFill>
                <a:latin typeface="Consolas" pitchFamily="49" charset="0"/>
                <a:cs typeface="Consolas" pitchFamily="49" charset="0"/>
              </a:rPr>
              <a:t>EventHandler</a:t>
            </a:r>
            <a:r>
              <a:rPr lang="en-US" altLang="en-US" sz="2100" b="1" dirty="0">
                <a:solidFill>
                  <a:schemeClr val="tx1"/>
                </a:solidFill>
                <a:latin typeface="Consolas" pitchFamily="49" charset="0"/>
                <a:cs typeface="Consolas" pitchFamily="49" charset="0"/>
              </a:rPr>
              <a:t>&lt;T&gt;( object sender, T e );</a:t>
            </a:r>
          </a:p>
          <a:p>
            <a:pPr marL="441861" indent="-441861">
              <a:spcBef>
                <a:spcPct val="20000"/>
              </a:spcBef>
              <a:buClr>
                <a:schemeClr val="hlink"/>
              </a:buClr>
              <a:buSzPct val="70000"/>
            </a:pPr>
            <a:r>
              <a:rPr lang="en-US" altLang="en-US" sz="2100" b="1" dirty="0">
                <a:solidFill>
                  <a:schemeClr val="tx1"/>
                </a:solidFill>
                <a:latin typeface="Consolas" pitchFamily="49" charset="0"/>
                <a:cs typeface="Consolas" pitchFamily="49" charset="0"/>
              </a:rPr>
              <a:t>public T </a:t>
            </a:r>
            <a:r>
              <a:rPr lang="en-US" altLang="en-US" sz="2100" b="1" dirty="0" err="1">
                <a:solidFill>
                  <a:schemeClr val="tx1"/>
                </a:solidFill>
                <a:latin typeface="Consolas" pitchFamily="49" charset="0"/>
                <a:cs typeface="Consolas" pitchFamily="49" charset="0"/>
              </a:rPr>
              <a:t>Foo</a:t>
            </a:r>
            <a:r>
              <a:rPr lang="en-US" altLang="en-US" sz="2100" b="1" dirty="0">
                <a:solidFill>
                  <a:schemeClr val="tx1"/>
                </a:solidFill>
                <a:latin typeface="Consolas" pitchFamily="49" charset="0"/>
                <a:cs typeface="Consolas" pitchFamily="49" charset="0"/>
              </a:rPr>
              <a:t>&lt;T&gt;() { ... }</a:t>
            </a:r>
          </a:p>
        </p:txBody>
      </p:sp>
    </p:spTree>
    <p:extLst>
      <p:ext uri="{BB962C8B-B14F-4D97-AF65-F5344CB8AC3E}">
        <p14:creationId xmlns:p14="http://schemas.microsoft.com/office/powerpoint/2010/main" val="14832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 Example</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182</a:t>
            </a:fld>
            <a:endParaRPr lang="he-IL"/>
          </a:p>
        </p:txBody>
      </p:sp>
      <p:sp>
        <p:nvSpPr>
          <p:cNvPr id="4" name="Rectangle 3"/>
          <p:cNvSpPr>
            <a:spLocks noChangeArrowheads="1"/>
          </p:cNvSpPr>
          <p:nvPr/>
        </p:nvSpPr>
        <p:spPr bwMode="auto">
          <a:xfrm>
            <a:off x="833465" y="1700214"/>
            <a:ext cx="10928005" cy="626133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0000"/>
                </a:solidFill>
                <a:latin typeface="Consolas"/>
              </a:rPr>
              <a:t>[</a:t>
            </a:r>
            <a:r>
              <a:rPr lang="en-US" sz="2100" b="1" dirty="0" err="1">
                <a:solidFill>
                  <a:srgbClr val="0000FF"/>
                </a:solidFill>
                <a:latin typeface="Consolas"/>
              </a:rPr>
              <a:t>Serializable</a:t>
            </a:r>
            <a:r>
              <a:rPr lang="en-US" sz="2100" dirty="0">
                <a:solidFill>
                  <a:srgbClr val="000000"/>
                </a:solidFill>
                <a:latin typeface="Consolas"/>
              </a:rPr>
              <a:t>]</a:t>
            </a:r>
          </a:p>
          <a:p>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class</a:t>
            </a:r>
            <a:r>
              <a:rPr lang="en-US" sz="2100" dirty="0">
                <a:solidFill>
                  <a:srgbClr val="000000"/>
                </a:solidFill>
                <a:latin typeface="Consolas"/>
              </a:rPr>
              <a:t> </a:t>
            </a:r>
            <a:r>
              <a:rPr lang="en-US" sz="2100" b="1" dirty="0">
                <a:solidFill>
                  <a:srgbClr val="0000FF"/>
                </a:solidFill>
                <a:latin typeface="Consolas"/>
              </a:rPr>
              <a:t>List</a:t>
            </a:r>
            <a:r>
              <a:rPr lang="en-US" sz="2100" dirty="0">
                <a:solidFill>
                  <a:srgbClr val="000000"/>
                </a:solidFill>
                <a:latin typeface="Consolas"/>
              </a:rPr>
              <a:t>&lt;</a:t>
            </a:r>
            <a:r>
              <a:rPr lang="en-US" sz="2100" dirty="0">
                <a:solidFill>
                  <a:srgbClr val="030003"/>
                </a:solidFill>
                <a:latin typeface="Consolas"/>
              </a:rPr>
              <a:t>T</a:t>
            </a:r>
            <a:r>
              <a:rPr lang="en-US" sz="2100" dirty="0">
                <a:solidFill>
                  <a:srgbClr val="000000"/>
                </a:solidFill>
                <a:latin typeface="Consolas"/>
              </a:rPr>
              <a:t>&gt; : </a:t>
            </a:r>
            <a:r>
              <a:rPr lang="en-US" sz="2100" b="1" dirty="0" err="1">
                <a:solidFill>
                  <a:srgbClr val="800000"/>
                </a:solidFill>
                <a:latin typeface="Consolas"/>
              </a:rPr>
              <a:t>IList</a:t>
            </a:r>
            <a:r>
              <a:rPr lang="en-US" sz="2100" dirty="0">
                <a:solidFill>
                  <a:srgbClr val="000000"/>
                </a:solidFill>
                <a:latin typeface="Consolas"/>
              </a:rPr>
              <a:t>&lt;</a:t>
            </a:r>
            <a:r>
              <a:rPr lang="en-US" sz="2100" dirty="0">
                <a:solidFill>
                  <a:srgbClr val="030003"/>
                </a:solidFill>
                <a:latin typeface="Consolas"/>
              </a:rPr>
              <a:t>T</a:t>
            </a:r>
            <a:r>
              <a:rPr lang="en-US" sz="2100" dirty="0">
                <a:solidFill>
                  <a:srgbClr val="000000"/>
                </a:solidFill>
                <a:latin typeface="Consolas"/>
              </a:rPr>
              <a:t>&gt;, </a:t>
            </a:r>
            <a:r>
              <a:rPr lang="en-US" sz="2100" b="1" dirty="0" err="1">
                <a:solidFill>
                  <a:srgbClr val="800000"/>
                </a:solidFill>
                <a:latin typeface="Consolas"/>
              </a:rPr>
              <a:t>ICollection</a:t>
            </a:r>
            <a:r>
              <a:rPr lang="en-US" sz="2100" dirty="0">
                <a:solidFill>
                  <a:srgbClr val="000000"/>
                </a:solidFill>
                <a:latin typeface="Consolas"/>
              </a:rPr>
              <a:t>&lt;</a:t>
            </a:r>
            <a:r>
              <a:rPr lang="en-US" sz="2100" dirty="0">
                <a:solidFill>
                  <a:srgbClr val="030003"/>
                </a:solidFill>
                <a:latin typeface="Consolas"/>
              </a:rPr>
              <a:t>T</a:t>
            </a:r>
            <a:r>
              <a:rPr lang="en-US" sz="2100" dirty="0">
                <a:solidFill>
                  <a:srgbClr val="000000"/>
                </a:solidFill>
                <a:latin typeface="Consolas"/>
              </a:rPr>
              <a:t>&gt;, </a:t>
            </a:r>
            <a:r>
              <a:rPr lang="en-US" sz="2100" b="1" dirty="0" err="1">
                <a:solidFill>
                  <a:srgbClr val="800000"/>
                </a:solidFill>
                <a:latin typeface="Consolas"/>
              </a:rPr>
              <a:t>IEnumerable</a:t>
            </a:r>
            <a:r>
              <a:rPr lang="en-US" sz="2100" dirty="0">
                <a:solidFill>
                  <a:srgbClr val="000000"/>
                </a:solidFill>
                <a:latin typeface="Consolas"/>
              </a:rPr>
              <a:t>&lt;</a:t>
            </a:r>
            <a:r>
              <a:rPr lang="en-US" sz="2100" dirty="0">
                <a:solidFill>
                  <a:srgbClr val="030003"/>
                </a:solidFill>
                <a:latin typeface="Consolas"/>
              </a:rPr>
              <a:t>T</a:t>
            </a:r>
            <a:r>
              <a:rPr lang="en-US" sz="2100" dirty="0">
                <a:solidFill>
                  <a:srgbClr val="000000"/>
                </a:solidFill>
                <a:latin typeface="Consolas"/>
              </a:rPr>
              <a:t>&gt;,</a:t>
            </a:r>
          </a:p>
          <a:p>
            <a:r>
              <a:rPr lang="en-US" sz="2100" dirty="0">
                <a:solidFill>
                  <a:srgbClr val="000000"/>
                </a:solidFill>
                <a:latin typeface="Consolas"/>
              </a:rPr>
              <a:t>   </a:t>
            </a:r>
            <a:r>
              <a:rPr lang="en-US" sz="2100" dirty="0" err="1">
                <a:solidFill>
                  <a:srgbClr val="030003"/>
                </a:solidFill>
                <a:latin typeface="Consolas"/>
              </a:rPr>
              <a:t>IList</a:t>
            </a:r>
            <a:r>
              <a:rPr lang="en-US" sz="2100" dirty="0">
                <a:solidFill>
                  <a:srgbClr val="000000"/>
                </a:solidFill>
                <a:latin typeface="Consolas"/>
              </a:rPr>
              <a:t>, </a:t>
            </a:r>
            <a:r>
              <a:rPr lang="en-US" sz="2100" dirty="0" err="1">
                <a:solidFill>
                  <a:srgbClr val="030003"/>
                </a:solidFill>
                <a:latin typeface="Consolas"/>
              </a:rPr>
              <a:t>ICollection</a:t>
            </a:r>
            <a:r>
              <a:rPr lang="en-US" sz="2100" dirty="0">
                <a:solidFill>
                  <a:srgbClr val="000000"/>
                </a:solidFill>
                <a:latin typeface="Consolas"/>
              </a:rPr>
              <a:t>, </a:t>
            </a:r>
            <a:r>
              <a:rPr lang="en-US" sz="2100" dirty="0" err="1">
                <a:solidFill>
                  <a:srgbClr val="030003"/>
                </a:solidFill>
                <a:latin typeface="Consolas"/>
              </a:rPr>
              <a:t>IEnumerable</a:t>
            </a:r>
            <a:r>
              <a:rPr lang="en-US" sz="2100" dirty="0">
                <a:solidFill>
                  <a:srgbClr val="000000"/>
                </a:solidFill>
                <a:latin typeface="Consolas"/>
              </a:rPr>
              <a:t> {</a:t>
            </a:r>
          </a:p>
          <a:p>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30003"/>
                </a:solidFill>
                <a:latin typeface="Consolas"/>
              </a:rPr>
              <a:t>List</a:t>
            </a:r>
            <a:r>
              <a:rPr lang="en-US" sz="2100" dirty="0">
                <a:solidFill>
                  <a:srgbClr val="000000"/>
                </a:solidFill>
                <a:latin typeface="Consolas"/>
              </a:rPr>
              <a:t>();</a:t>
            </a:r>
          </a:p>
          <a:p>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void</a:t>
            </a:r>
            <a:r>
              <a:rPr lang="en-US" sz="2100" dirty="0">
                <a:solidFill>
                  <a:srgbClr val="000000"/>
                </a:solidFill>
                <a:latin typeface="Consolas"/>
              </a:rPr>
              <a:t> </a:t>
            </a:r>
            <a:r>
              <a:rPr lang="en-US" sz="2100" dirty="0">
                <a:solidFill>
                  <a:srgbClr val="030003"/>
                </a:solidFill>
                <a:latin typeface="Consolas"/>
              </a:rPr>
              <a:t>Add</a:t>
            </a:r>
            <a:r>
              <a:rPr lang="en-US" sz="2100" dirty="0">
                <a:solidFill>
                  <a:srgbClr val="000000"/>
                </a:solidFill>
                <a:latin typeface="Consolas"/>
              </a:rPr>
              <a:t>(</a:t>
            </a:r>
            <a:r>
              <a:rPr lang="en-US" sz="2100" dirty="0">
                <a:solidFill>
                  <a:srgbClr val="030003"/>
                </a:solidFill>
                <a:latin typeface="Consolas"/>
              </a:rPr>
              <a:t>T</a:t>
            </a:r>
            <a:r>
              <a:rPr lang="en-US" sz="2100" dirty="0">
                <a:solidFill>
                  <a:srgbClr val="000000"/>
                </a:solidFill>
                <a:latin typeface="Consolas"/>
              </a:rPr>
              <a:t> </a:t>
            </a:r>
            <a:r>
              <a:rPr lang="en-US" sz="2100" dirty="0">
                <a:solidFill>
                  <a:srgbClr val="030003"/>
                </a:solidFill>
                <a:latin typeface="Consolas"/>
              </a:rPr>
              <a:t>item</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err="1">
                <a:solidFill>
                  <a:srgbClr val="0000FF"/>
                </a:solidFill>
                <a:latin typeface="Consolas"/>
              </a:rPr>
              <a:t>int</a:t>
            </a:r>
            <a:r>
              <a:rPr lang="en-US" sz="2100" dirty="0">
                <a:solidFill>
                  <a:srgbClr val="000000"/>
                </a:solidFill>
                <a:latin typeface="Consolas"/>
              </a:rPr>
              <a:t> </a:t>
            </a:r>
            <a:r>
              <a:rPr lang="en-US" sz="2100" dirty="0" err="1">
                <a:solidFill>
                  <a:srgbClr val="030003"/>
                </a:solidFill>
                <a:latin typeface="Consolas"/>
              </a:rPr>
              <a:t>BinarySearch</a:t>
            </a:r>
            <a:r>
              <a:rPr lang="en-US" sz="2100" dirty="0">
                <a:solidFill>
                  <a:srgbClr val="000000"/>
                </a:solidFill>
                <a:latin typeface="Consolas"/>
              </a:rPr>
              <a:t>(</a:t>
            </a:r>
            <a:r>
              <a:rPr lang="en-US" sz="2100" dirty="0">
                <a:solidFill>
                  <a:srgbClr val="030003"/>
                </a:solidFill>
                <a:latin typeface="Consolas"/>
              </a:rPr>
              <a:t>T</a:t>
            </a:r>
            <a:r>
              <a:rPr lang="en-US" sz="2100" dirty="0">
                <a:solidFill>
                  <a:srgbClr val="000000"/>
                </a:solidFill>
                <a:latin typeface="Consolas"/>
              </a:rPr>
              <a:t> </a:t>
            </a:r>
            <a:r>
              <a:rPr lang="en-US" sz="2100" dirty="0">
                <a:solidFill>
                  <a:srgbClr val="030003"/>
                </a:solidFill>
                <a:latin typeface="Consolas"/>
              </a:rPr>
              <a:t>item</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void</a:t>
            </a:r>
            <a:r>
              <a:rPr lang="en-US" sz="2100" dirty="0">
                <a:solidFill>
                  <a:srgbClr val="000000"/>
                </a:solidFill>
                <a:latin typeface="Consolas"/>
              </a:rPr>
              <a:t> </a:t>
            </a:r>
            <a:r>
              <a:rPr lang="en-US" sz="2100" dirty="0">
                <a:solidFill>
                  <a:srgbClr val="030003"/>
                </a:solidFill>
                <a:latin typeface="Consolas"/>
              </a:rPr>
              <a:t>Clear</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err="1">
                <a:solidFill>
                  <a:srgbClr val="0000FF"/>
                </a:solidFill>
                <a:latin typeface="Consolas"/>
              </a:rPr>
              <a:t>bool</a:t>
            </a:r>
            <a:r>
              <a:rPr lang="en-US" sz="2100" dirty="0">
                <a:solidFill>
                  <a:srgbClr val="000000"/>
                </a:solidFill>
                <a:latin typeface="Consolas"/>
              </a:rPr>
              <a:t> </a:t>
            </a:r>
            <a:r>
              <a:rPr lang="en-US" sz="2100" dirty="0">
                <a:solidFill>
                  <a:srgbClr val="030003"/>
                </a:solidFill>
                <a:latin typeface="Consolas"/>
              </a:rPr>
              <a:t>Contains</a:t>
            </a:r>
            <a:r>
              <a:rPr lang="en-US" sz="2100" dirty="0">
                <a:solidFill>
                  <a:srgbClr val="000000"/>
                </a:solidFill>
                <a:latin typeface="Consolas"/>
              </a:rPr>
              <a:t>(</a:t>
            </a:r>
            <a:r>
              <a:rPr lang="en-US" sz="2100" dirty="0">
                <a:solidFill>
                  <a:srgbClr val="030003"/>
                </a:solidFill>
                <a:latin typeface="Consolas"/>
              </a:rPr>
              <a:t>T</a:t>
            </a:r>
            <a:r>
              <a:rPr lang="en-US" sz="2100" dirty="0">
                <a:solidFill>
                  <a:srgbClr val="000000"/>
                </a:solidFill>
                <a:latin typeface="Consolas"/>
              </a:rPr>
              <a:t> </a:t>
            </a:r>
            <a:r>
              <a:rPr lang="en-US" sz="2100" dirty="0">
                <a:solidFill>
                  <a:srgbClr val="030003"/>
                </a:solidFill>
                <a:latin typeface="Consolas"/>
              </a:rPr>
              <a:t>item</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err="1">
                <a:solidFill>
                  <a:srgbClr val="0000FF"/>
                </a:solidFill>
                <a:latin typeface="Consolas"/>
              </a:rPr>
              <a:t>int</a:t>
            </a:r>
            <a:r>
              <a:rPr lang="en-US" sz="2100" dirty="0">
                <a:solidFill>
                  <a:srgbClr val="000000"/>
                </a:solidFill>
                <a:latin typeface="Consolas"/>
              </a:rPr>
              <a:t> </a:t>
            </a:r>
            <a:r>
              <a:rPr lang="en-US" sz="2100" dirty="0" err="1">
                <a:solidFill>
                  <a:srgbClr val="030003"/>
                </a:solidFill>
                <a:latin typeface="Consolas"/>
              </a:rPr>
              <a:t>IndexOf</a:t>
            </a:r>
            <a:r>
              <a:rPr lang="en-US" sz="2100" dirty="0">
                <a:solidFill>
                  <a:srgbClr val="000000"/>
                </a:solidFill>
                <a:latin typeface="Consolas"/>
              </a:rPr>
              <a:t>(</a:t>
            </a:r>
            <a:r>
              <a:rPr lang="en-US" sz="2100" dirty="0">
                <a:solidFill>
                  <a:srgbClr val="030003"/>
                </a:solidFill>
                <a:latin typeface="Consolas"/>
              </a:rPr>
              <a:t>T</a:t>
            </a:r>
            <a:r>
              <a:rPr lang="en-US" sz="2100" dirty="0">
                <a:solidFill>
                  <a:srgbClr val="000000"/>
                </a:solidFill>
                <a:latin typeface="Consolas"/>
              </a:rPr>
              <a:t> </a:t>
            </a:r>
            <a:r>
              <a:rPr lang="en-US" sz="2100" dirty="0">
                <a:solidFill>
                  <a:srgbClr val="030003"/>
                </a:solidFill>
                <a:latin typeface="Consolas"/>
              </a:rPr>
              <a:t>item</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err="1">
                <a:solidFill>
                  <a:srgbClr val="0000FF"/>
                </a:solidFill>
                <a:latin typeface="Consolas"/>
              </a:rPr>
              <a:t>bool</a:t>
            </a:r>
            <a:r>
              <a:rPr lang="en-US" sz="2100" dirty="0">
                <a:solidFill>
                  <a:srgbClr val="000000"/>
                </a:solidFill>
                <a:latin typeface="Consolas"/>
              </a:rPr>
              <a:t> </a:t>
            </a:r>
            <a:r>
              <a:rPr lang="en-US" sz="2100" dirty="0">
                <a:solidFill>
                  <a:srgbClr val="030003"/>
                </a:solidFill>
                <a:latin typeface="Consolas"/>
              </a:rPr>
              <a:t>Remove</a:t>
            </a:r>
            <a:r>
              <a:rPr lang="en-US" sz="2100" dirty="0">
                <a:solidFill>
                  <a:srgbClr val="000000"/>
                </a:solidFill>
                <a:latin typeface="Consolas"/>
              </a:rPr>
              <a:t>(</a:t>
            </a:r>
            <a:r>
              <a:rPr lang="en-US" sz="2100" dirty="0">
                <a:solidFill>
                  <a:srgbClr val="030003"/>
                </a:solidFill>
                <a:latin typeface="Consolas"/>
              </a:rPr>
              <a:t>T</a:t>
            </a:r>
            <a:r>
              <a:rPr lang="en-US" sz="2100" dirty="0">
                <a:solidFill>
                  <a:srgbClr val="000000"/>
                </a:solidFill>
                <a:latin typeface="Consolas"/>
              </a:rPr>
              <a:t> </a:t>
            </a:r>
            <a:r>
              <a:rPr lang="en-US" sz="2100" dirty="0">
                <a:solidFill>
                  <a:srgbClr val="030003"/>
                </a:solidFill>
                <a:latin typeface="Consolas"/>
              </a:rPr>
              <a:t>item</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void</a:t>
            </a:r>
            <a:r>
              <a:rPr lang="en-US" sz="2100" dirty="0">
                <a:solidFill>
                  <a:srgbClr val="000000"/>
                </a:solidFill>
                <a:latin typeface="Consolas"/>
              </a:rPr>
              <a:t> </a:t>
            </a:r>
            <a:r>
              <a:rPr lang="en-US" sz="2100" dirty="0">
                <a:solidFill>
                  <a:srgbClr val="030003"/>
                </a:solidFill>
                <a:latin typeface="Consolas"/>
              </a:rPr>
              <a:t>Sort</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void</a:t>
            </a:r>
            <a:r>
              <a:rPr lang="en-US" sz="2100" dirty="0">
                <a:solidFill>
                  <a:srgbClr val="000000"/>
                </a:solidFill>
                <a:latin typeface="Consolas"/>
              </a:rPr>
              <a:t> </a:t>
            </a:r>
            <a:r>
              <a:rPr lang="en-US" sz="2100" dirty="0">
                <a:solidFill>
                  <a:srgbClr val="030003"/>
                </a:solidFill>
                <a:latin typeface="Consolas"/>
              </a:rPr>
              <a:t>Sort</a:t>
            </a:r>
            <a:r>
              <a:rPr lang="en-US" sz="2100" dirty="0">
                <a:solidFill>
                  <a:srgbClr val="000000"/>
                </a:solidFill>
                <a:latin typeface="Consolas"/>
              </a:rPr>
              <a:t>(</a:t>
            </a:r>
            <a:r>
              <a:rPr lang="en-US" sz="2100" b="1" dirty="0" err="1">
                <a:solidFill>
                  <a:srgbClr val="800000"/>
                </a:solidFill>
                <a:latin typeface="Consolas"/>
              </a:rPr>
              <a:t>IComparer</a:t>
            </a:r>
            <a:r>
              <a:rPr lang="en-US" sz="2100" dirty="0">
                <a:solidFill>
                  <a:srgbClr val="000000"/>
                </a:solidFill>
                <a:latin typeface="Consolas"/>
              </a:rPr>
              <a:t>&lt;</a:t>
            </a:r>
            <a:r>
              <a:rPr lang="en-US" sz="2100" dirty="0">
                <a:solidFill>
                  <a:srgbClr val="030003"/>
                </a:solidFill>
                <a:latin typeface="Consolas"/>
              </a:rPr>
              <a:t>T</a:t>
            </a:r>
            <a:r>
              <a:rPr lang="en-US" sz="2100" dirty="0">
                <a:solidFill>
                  <a:srgbClr val="000000"/>
                </a:solidFill>
                <a:latin typeface="Consolas"/>
              </a:rPr>
              <a:t>&gt; </a:t>
            </a:r>
            <a:r>
              <a:rPr lang="en-US" sz="2100" dirty="0">
                <a:solidFill>
                  <a:srgbClr val="030003"/>
                </a:solidFill>
                <a:latin typeface="Consolas"/>
              </a:rPr>
              <a:t>comparer</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30003"/>
                </a:solidFill>
                <a:latin typeface="Consolas"/>
              </a:rPr>
              <a:t>T</a:t>
            </a:r>
            <a:r>
              <a:rPr lang="en-US" sz="2100" dirty="0">
                <a:solidFill>
                  <a:srgbClr val="000000"/>
                </a:solidFill>
                <a:latin typeface="Consolas"/>
              </a:rPr>
              <a:t>[] </a:t>
            </a:r>
            <a:r>
              <a:rPr lang="en-US" sz="2100" dirty="0" err="1">
                <a:solidFill>
                  <a:srgbClr val="030003"/>
                </a:solidFill>
                <a:latin typeface="Consolas"/>
              </a:rPr>
              <a:t>ToArray</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Count</a:t>
            </a:r>
            <a:r>
              <a:rPr lang="en-US" sz="2100" dirty="0">
                <a:solidFill>
                  <a:srgbClr val="000000"/>
                </a:solidFill>
                <a:latin typeface="Consolas"/>
              </a:rPr>
              <a:t> { </a:t>
            </a:r>
            <a:r>
              <a:rPr lang="en-US" sz="2100" dirty="0">
                <a:solidFill>
                  <a:srgbClr val="0000FF"/>
                </a:solidFill>
                <a:latin typeface="Consolas"/>
              </a:rPr>
              <a:t>get</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30003"/>
                </a:solidFill>
                <a:latin typeface="Consolas"/>
              </a:rPr>
              <a:t>T</a:t>
            </a:r>
            <a:r>
              <a:rPr lang="en-US" sz="2100" dirty="0">
                <a:solidFill>
                  <a:srgbClr val="000000"/>
                </a:solidFill>
                <a:latin typeface="Consolas"/>
              </a:rPr>
              <a:t> </a:t>
            </a:r>
            <a:r>
              <a:rPr lang="en-US" sz="2100" dirty="0">
                <a:solidFill>
                  <a:srgbClr val="0000FF"/>
                </a:solidFill>
                <a:latin typeface="Consolas"/>
              </a:rPr>
              <a:t>this</a:t>
            </a:r>
            <a:r>
              <a:rPr lang="en-US" sz="2100" dirty="0">
                <a:solidFill>
                  <a:srgbClr val="000000"/>
                </a:solidFill>
                <a:latin typeface="Consolas"/>
              </a:rPr>
              <a:t>[</a:t>
            </a:r>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index</a:t>
            </a:r>
            <a:r>
              <a:rPr lang="en-US" sz="2100" dirty="0">
                <a:solidFill>
                  <a:srgbClr val="000000"/>
                </a:solidFill>
                <a:latin typeface="Consolas"/>
              </a:rPr>
              <a:t>] { </a:t>
            </a:r>
            <a:r>
              <a:rPr lang="en-US" sz="2100" dirty="0">
                <a:solidFill>
                  <a:srgbClr val="0000FF"/>
                </a:solidFill>
                <a:latin typeface="Consolas"/>
              </a:rPr>
              <a:t>get</a:t>
            </a:r>
            <a:r>
              <a:rPr lang="en-US" sz="2100" dirty="0">
                <a:solidFill>
                  <a:srgbClr val="000000"/>
                </a:solidFill>
                <a:latin typeface="Consolas"/>
              </a:rPr>
              <a:t>; </a:t>
            </a:r>
            <a:r>
              <a:rPr lang="en-US" sz="2100" dirty="0">
                <a:solidFill>
                  <a:srgbClr val="0000FF"/>
                </a:solidFill>
                <a:latin typeface="Consolas"/>
              </a:rPr>
              <a:t>set</a:t>
            </a:r>
            <a:r>
              <a:rPr lang="en-US" sz="2100" dirty="0">
                <a:solidFill>
                  <a:srgbClr val="000000"/>
                </a:solidFill>
                <a:latin typeface="Consolas"/>
              </a:rPr>
              <a:t>; }</a:t>
            </a:r>
          </a:p>
          <a:p>
            <a:r>
              <a:rPr lang="en-US" sz="2100" dirty="0">
                <a:solidFill>
                  <a:srgbClr val="000000"/>
                </a:solidFill>
                <a:latin typeface="Consolas"/>
              </a:rPr>
              <a:t>...</a:t>
            </a:r>
          </a:p>
          <a:p>
            <a:r>
              <a:rPr lang="en-US" sz="2100" dirty="0">
                <a:solidFill>
                  <a:srgbClr val="000000"/>
                </a:solidFill>
                <a:latin typeface="Consolas"/>
              </a:rPr>
              <a:t>}</a:t>
            </a:r>
          </a:p>
        </p:txBody>
      </p:sp>
    </p:spTree>
    <p:extLst>
      <p:ext uri="{BB962C8B-B14F-4D97-AF65-F5344CB8AC3E}">
        <p14:creationId xmlns:p14="http://schemas.microsoft.com/office/powerpoint/2010/main" val="132823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GB"/>
              <a:t>Type Parameters</a:t>
            </a:r>
          </a:p>
        </p:txBody>
      </p:sp>
      <p:sp>
        <p:nvSpPr>
          <p:cNvPr id="6" name="Slide Number Placeholder 5"/>
          <p:cNvSpPr>
            <a:spLocks noGrp="1"/>
          </p:cNvSpPr>
          <p:nvPr>
            <p:ph type="sldNum" sz="quarter" idx="12"/>
          </p:nvPr>
        </p:nvSpPr>
        <p:spPr/>
        <p:txBody>
          <a:bodyPr/>
          <a:lstStyle/>
          <a:p>
            <a:fld id="{8D5EC362-8DE0-4138-8AD2-9C18772BB671}" type="slidenum">
              <a:rPr lang="he-IL" smtClean="0"/>
              <a:pPr/>
              <a:t>183</a:t>
            </a:fld>
            <a:endParaRPr lang="he-IL"/>
          </a:p>
        </p:txBody>
      </p:sp>
      <p:sp>
        <p:nvSpPr>
          <p:cNvPr id="66562" name="Rectangle 3"/>
          <p:cNvSpPr>
            <a:spLocks noGrp="1" noChangeArrowheads="1"/>
          </p:cNvSpPr>
          <p:nvPr>
            <p:ph sz="quarter" idx="1"/>
          </p:nvPr>
        </p:nvSpPr>
        <p:spPr>
          <a:xfrm>
            <a:off x="630079" y="1600200"/>
            <a:ext cx="11026378" cy="5800725"/>
          </a:xfrm>
        </p:spPr>
        <p:txBody>
          <a:bodyPr>
            <a:normAutofit/>
          </a:bodyPr>
          <a:lstStyle/>
          <a:p>
            <a:r>
              <a:rPr lang="en-GB" dirty="0"/>
              <a:t>Type parameter can be used in place of fixed types</a:t>
            </a:r>
            <a:br>
              <a:rPr lang="en-GB" dirty="0"/>
            </a:br>
            <a:br>
              <a:rPr lang="en-GB" dirty="0"/>
            </a:br>
            <a:br>
              <a:rPr lang="en-GB" dirty="0"/>
            </a:br>
            <a:br>
              <a:rPr lang="en-GB" dirty="0"/>
            </a:br>
            <a:br>
              <a:rPr lang="en-GB" dirty="0"/>
            </a:br>
            <a:br>
              <a:rPr lang="en-GB" dirty="0"/>
            </a:br>
            <a:endParaRPr lang="en-GB" dirty="0"/>
          </a:p>
          <a:p>
            <a:endParaRPr lang="en-GB" dirty="0"/>
          </a:p>
          <a:p>
            <a:endParaRPr lang="en-GB" sz="2100" dirty="0"/>
          </a:p>
          <a:p>
            <a:r>
              <a:rPr lang="en-GB" dirty="0"/>
              <a:t>Multiple type parameters are allowed</a:t>
            </a:r>
          </a:p>
        </p:txBody>
      </p:sp>
      <p:sp>
        <p:nvSpPr>
          <p:cNvPr id="410628" name="Rectangle 4"/>
          <p:cNvSpPr>
            <a:spLocks noChangeArrowheads="1"/>
          </p:cNvSpPr>
          <p:nvPr/>
        </p:nvSpPr>
        <p:spPr bwMode="auto">
          <a:xfrm>
            <a:off x="945119" y="2400302"/>
            <a:ext cx="9845050" cy="3676007"/>
          </a:xfrm>
          <a:prstGeom prst="rect">
            <a:avLst/>
          </a:prstGeom>
          <a:solidFill>
            <a:srgbClr val="FFFFFF"/>
          </a:solidFill>
          <a:ln w="38100" algn="ctr">
            <a:solidFill>
              <a:srgbClr val="002060"/>
            </a:solidFill>
            <a:miter lim="800000"/>
            <a:headEnd type="none" w="sm" len="sm"/>
            <a:tailEnd type="none" w="sm" len="sm"/>
          </a:ln>
          <a:effectLst>
            <a:outerShdw blurRad="50800" dist="38100" dir="2700000" algn="tl" rotWithShape="0">
              <a:srgbClr val="0070C0">
                <a:alpha val="40000"/>
              </a:srgbClr>
            </a:outerShdw>
          </a:effectLst>
        </p:spPr>
        <p:txBody>
          <a:bodyPr wrap="square" lIns="117830" tIns="58915" rIns="117830" bIns="58915">
            <a:spAutoFit/>
          </a:bodyPr>
          <a:lstStyle/>
          <a:p>
            <a:pPr defTabSz="463896"/>
            <a:r>
              <a:rPr lang="en-US" sz="2100" dirty="0">
                <a:solidFill>
                  <a:srgbClr val="0000FF"/>
                </a:solidFill>
                <a:latin typeface="Consolas" pitchFamily="49" charset="0"/>
              </a:rPr>
              <a:t>public class </a:t>
            </a:r>
            <a:r>
              <a:rPr lang="en-US" sz="2100" b="1" dirty="0">
                <a:solidFill>
                  <a:srgbClr val="0000FF"/>
                </a:solidFill>
                <a:latin typeface="Consolas" pitchFamily="49" charset="0"/>
              </a:rPr>
              <a:t>Stack&lt;</a:t>
            </a:r>
            <a:r>
              <a:rPr lang="en-US" sz="2100" b="1" dirty="0">
                <a:solidFill>
                  <a:srgbClr val="010001"/>
                </a:solidFill>
                <a:latin typeface="Consolas" pitchFamily="49" charset="0"/>
              </a:rPr>
              <a:t>T&gt; : </a:t>
            </a:r>
            <a:r>
              <a:rPr lang="en-US" sz="2100" b="1" dirty="0" err="1">
                <a:solidFill>
                  <a:srgbClr val="2B91AF"/>
                </a:solidFill>
                <a:latin typeface="Consolas" pitchFamily="49" charset="0"/>
              </a:rPr>
              <a:t>IEnumerable</a:t>
            </a:r>
            <a:r>
              <a:rPr lang="en-US" sz="2100" b="1" dirty="0">
                <a:solidFill>
                  <a:srgbClr val="2B91AF"/>
                </a:solidFill>
                <a:latin typeface="Consolas" pitchFamily="49" charset="0"/>
              </a:rPr>
              <a:t>&lt;</a:t>
            </a:r>
            <a:r>
              <a:rPr lang="en-US" sz="2100" b="1" dirty="0">
                <a:solidFill>
                  <a:srgbClr val="010001"/>
                </a:solidFill>
                <a:latin typeface="Consolas" pitchFamily="49" charset="0"/>
              </a:rPr>
              <a:t>T&gt; {</a:t>
            </a:r>
          </a:p>
          <a:p>
            <a:pPr defTabSz="463896"/>
            <a:r>
              <a:rPr lang="fr-FR" sz="2100" dirty="0">
                <a:solidFill>
                  <a:srgbClr val="010001"/>
                </a:solidFill>
                <a:latin typeface="Consolas" pitchFamily="49" charset="0"/>
              </a:rPr>
              <a:t>	</a:t>
            </a:r>
            <a:r>
              <a:rPr lang="fr-FR" sz="2100" dirty="0" err="1">
                <a:solidFill>
                  <a:srgbClr val="0000FF"/>
                </a:solidFill>
                <a:latin typeface="Consolas" pitchFamily="49" charset="0"/>
              </a:rPr>
              <a:t>private</a:t>
            </a:r>
            <a:r>
              <a:rPr lang="fr-FR" sz="2100" dirty="0">
                <a:solidFill>
                  <a:srgbClr val="0000FF"/>
                </a:solidFill>
                <a:latin typeface="Consolas" pitchFamily="49" charset="0"/>
              </a:rPr>
              <a:t> </a:t>
            </a:r>
            <a:r>
              <a:rPr lang="fr-FR" sz="2100" b="1" dirty="0">
                <a:solidFill>
                  <a:srgbClr val="0000FF"/>
                </a:solidFill>
                <a:latin typeface="Consolas" pitchFamily="49" charset="0"/>
              </a:rPr>
              <a:t>List&lt;</a:t>
            </a:r>
            <a:r>
              <a:rPr lang="fr-FR" sz="2100" b="1" dirty="0">
                <a:solidFill>
                  <a:srgbClr val="010001"/>
                </a:solidFill>
                <a:latin typeface="Consolas" pitchFamily="49" charset="0"/>
              </a:rPr>
              <a:t>T&gt; </a:t>
            </a:r>
            <a:r>
              <a:rPr lang="fr-FR" sz="2100" b="1" dirty="0" err="1">
                <a:solidFill>
                  <a:srgbClr val="010001"/>
                </a:solidFill>
                <a:latin typeface="Consolas" pitchFamily="49" charset="0"/>
              </a:rPr>
              <a:t>dataItems</a:t>
            </a:r>
            <a:r>
              <a:rPr lang="fr-FR" sz="2100" b="1" dirty="0">
                <a:solidFill>
                  <a:srgbClr val="010001"/>
                </a:solidFill>
                <a:latin typeface="Consolas" pitchFamily="49" charset="0"/>
              </a:rPr>
              <a:t> = </a:t>
            </a:r>
            <a:r>
              <a:rPr lang="fr-FR" sz="2100" b="1" dirty="0">
                <a:solidFill>
                  <a:srgbClr val="0000FF"/>
                </a:solidFill>
                <a:latin typeface="Consolas" pitchFamily="49" charset="0"/>
              </a:rPr>
              <a:t>new List&lt;</a:t>
            </a:r>
            <a:r>
              <a:rPr lang="fr-FR" sz="2100" b="1" dirty="0">
                <a:solidFill>
                  <a:srgbClr val="010001"/>
                </a:solidFill>
                <a:latin typeface="Consolas" pitchFamily="49" charset="0"/>
              </a:rPr>
              <a:t>T&gt;();</a:t>
            </a:r>
          </a:p>
          <a:p>
            <a:pPr defTabSz="463896"/>
            <a:endParaRPr lang="en-US" sz="2100" dirty="0">
              <a:solidFill>
                <a:srgbClr val="010001"/>
              </a:solidFill>
              <a:latin typeface="Consolas" pitchFamily="49" charset="0"/>
            </a:endParaRPr>
          </a:p>
          <a:p>
            <a:pPr defTabSz="463896"/>
            <a:r>
              <a:rPr lang="en-US" sz="2100" dirty="0">
                <a:solidFill>
                  <a:srgbClr val="010001"/>
                </a:solidFill>
                <a:latin typeface="Consolas" pitchFamily="49" charset="0"/>
              </a:rPr>
              <a:t>	</a:t>
            </a:r>
            <a:r>
              <a:rPr lang="en-US" sz="2100" dirty="0">
                <a:solidFill>
                  <a:srgbClr val="0000FF"/>
                </a:solidFill>
                <a:latin typeface="Consolas" pitchFamily="49" charset="0"/>
              </a:rPr>
              <a:t>public void </a:t>
            </a:r>
            <a:r>
              <a:rPr lang="en-US" sz="2100" dirty="0">
                <a:solidFill>
                  <a:srgbClr val="010001"/>
                </a:solidFill>
                <a:latin typeface="Consolas" pitchFamily="49" charset="0"/>
              </a:rPr>
              <a:t>Push(T item) { </a:t>
            </a:r>
            <a:r>
              <a:rPr lang="en-US" sz="2100" dirty="0" err="1">
                <a:solidFill>
                  <a:srgbClr val="010001"/>
                </a:solidFill>
                <a:latin typeface="Consolas" pitchFamily="49" charset="0"/>
              </a:rPr>
              <a:t>dataItems.Insert</a:t>
            </a:r>
            <a:r>
              <a:rPr lang="en-US" sz="2100" dirty="0">
                <a:solidFill>
                  <a:srgbClr val="010001"/>
                </a:solidFill>
                <a:latin typeface="Consolas" pitchFamily="49" charset="0"/>
              </a:rPr>
              <a:t>(0, item); }</a:t>
            </a:r>
          </a:p>
          <a:p>
            <a:pPr defTabSz="463896"/>
            <a:endParaRPr lang="en-US" sz="2100" dirty="0">
              <a:solidFill>
                <a:srgbClr val="010001"/>
              </a:solidFill>
              <a:latin typeface="Consolas" pitchFamily="49" charset="0"/>
            </a:endParaRPr>
          </a:p>
          <a:p>
            <a:pPr defTabSz="463896"/>
            <a:r>
              <a:rPr lang="en-US" sz="2100" dirty="0">
                <a:solidFill>
                  <a:srgbClr val="010001"/>
                </a:solidFill>
                <a:latin typeface="Consolas" pitchFamily="49" charset="0"/>
              </a:rPr>
              <a:t>	</a:t>
            </a:r>
            <a:r>
              <a:rPr lang="en-US" sz="2100" dirty="0">
                <a:solidFill>
                  <a:srgbClr val="0000FF"/>
                </a:solidFill>
                <a:latin typeface="Consolas" pitchFamily="49" charset="0"/>
              </a:rPr>
              <a:t>public </a:t>
            </a:r>
            <a:r>
              <a:rPr lang="en-US" sz="2100" dirty="0">
                <a:solidFill>
                  <a:srgbClr val="010001"/>
                </a:solidFill>
                <a:latin typeface="Consolas" pitchFamily="49" charset="0"/>
              </a:rPr>
              <a:t>T Pop() {</a:t>
            </a:r>
          </a:p>
          <a:p>
            <a:pPr defTabSz="463896"/>
            <a:r>
              <a:rPr lang="en-US" sz="2100" dirty="0">
                <a:solidFill>
                  <a:srgbClr val="010001"/>
                </a:solidFill>
                <a:latin typeface="Consolas" pitchFamily="49" charset="0"/>
              </a:rPr>
              <a:t>		T </a:t>
            </a:r>
            <a:r>
              <a:rPr lang="en-US" sz="2100" dirty="0" err="1">
                <a:solidFill>
                  <a:srgbClr val="010001"/>
                </a:solidFill>
                <a:latin typeface="Consolas" pitchFamily="49" charset="0"/>
              </a:rPr>
              <a:t>retVal</a:t>
            </a:r>
            <a:r>
              <a:rPr lang="en-US" sz="2100" dirty="0">
                <a:solidFill>
                  <a:srgbClr val="010001"/>
                </a:solidFill>
                <a:latin typeface="Consolas" pitchFamily="49" charset="0"/>
              </a:rPr>
              <a:t> = </a:t>
            </a:r>
            <a:r>
              <a:rPr lang="en-US" sz="2100" dirty="0" err="1">
                <a:solidFill>
                  <a:srgbClr val="010001"/>
                </a:solidFill>
                <a:latin typeface="Consolas" pitchFamily="49" charset="0"/>
              </a:rPr>
              <a:t>dataItems</a:t>
            </a:r>
            <a:r>
              <a:rPr lang="en-US" sz="2100" dirty="0">
                <a:solidFill>
                  <a:srgbClr val="010001"/>
                </a:solidFill>
                <a:latin typeface="Consolas" pitchFamily="49" charset="0"/>
              </a:rPr>
              <a:t>[0];</a:t>
            </a:r>
          </a:p>
          <a:p>
            <a:pPr defTabSz="463896"/>
            <a:r>
              <a:rPr lang="en-US" sz="2100" dirty="0">
                <a:solidFill>
                  <a:srgbClr val="010001"/>
                </a:solidFill>
                <a:latin typeface="Consolas" pitchFamily="49" charset="0"/>
              </a:rPr>
              <a:t>		</a:t>
            </a:r>
            <a:r>
              <a:rPr lang="en-US" sz="2100" dirty="0" err="1">
                <a:solidFill>
                  <a:srgbClr val="010001"/>
                </a:solidFill>
                <a:latin typeface="Consolas" pitchFamily="49" charset="0"/>
              </a:rPr>
              <a:t>dataItems.RemoveAt</a:t>
            </a:r>
            <a:r>
              <a:rPr lang="en-US" sz="2100" dirty="0">
                <a:solidFill>
                  <a:srgbClr val="010001"/>
                </a:solidFill>
                <a:latin typeface="Consolas" pitchFamily="49" charset="0"/>
              </a:rPr>
              <a:t>(0);</a:t>
            </a:r>
          </a:p>
          <a:p>
            <a:pPr defTabSz="463896"/>
            <a:r>
              <a:rPr lang="en-US" sz="2100" dirty="0">
                <a:solidFill>
                  <a:srgbClr val="010001"/>
                </a:solidFill>
                <a:latin typeface="Consolas" pitchFamily="49" charset="0"/>
              </a:rPr>
              <a:t>		</a:t>
            </a:r>
            <a:r>
              <a:rPr lang="en-US" sz="2100" dirty="0">
                <a:solidFill>
                  <a:srgbClr val="0000FF"/>
                </a:solidFill>
                <a:latin typeface="Consolas" pitchFamily="49" charset="0"/>
              </a:rPr>
              <a:t>return </a:t>
            </a:r>
            <a:r>
              <a:rPr lang="en-US" sz="2100" dirty="0" err="1">
                <a:solidFill>
                  <a:srgbClr val="010001"/>
                </a:solidFill>
                <a:latin typeface="Consolas" pitchFamily="49" charset="0"/>
              </a:rPr>
              <a:t>retVal</a:t>
            </a:r>
            <a:r>
              <a:rPr lang="en-US" sz="2100" dirty="0">
                <a:solidFill>
                  <a:srgbClr val="010001"/>
                </a:solidFill>
                <a:latin typeface="Consolas" pitchFamily="49" charset="0"/>
              </a:rPr>
              <a:t>;</a:t>
            </a:r>
          </a:p>
          <a:p>
            <a:pPr defTabSz="463896"/>
            <a:r>
              <a:rPr lang="en-US" sz="2100" dirty="0">
                <a:solidFill>
                  <a:srgbClr val="010001"/>
                </a:solidFill>
                <a:latin typeface="Consolas" pitchFamily="49" charset="0"/>
              </a:rPr>
              <a:t>	}</a:t>
            </a:r>
          </a:p>
          <a:p>
            <a:pPr defTabSz="463896"/>
            <a:r>
              <a:rPr lang="en-US" sz="2100" dirty="0">
                <a:solidFill>
                  <a:srgbClr val="010001"/>
                </a:solidFill>
                <a:latin typeface="Consolas" pitchFamily="49" charset="0"/>
              </a:rPr>
              <a:t>}</a:t>
            </a:r>
          </a:p>
        </p:txBody>
      </p:sp>
      <p:sp>
        <p:nvSpPr>
          <p:cNvPr id="410629" name="Rectangle 5"/>
          <p:cNvSpPr>
            <a:spLocks noChangeArrowheads="1"/>
          </p:cNvSpPr>
          <p:nvPr/>
        </p:nvSpPr>
        <p:spPr bwMode="auto">
          <a:xfrm>
            <a:off x="1338985" y="7200902"/>
            <a:ext cx="8637330" cy="108260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lIns="117830" tIns="58915" rIns="117830" bIns="58915">
            <a:spAutoFit/>
          </a:bodyPr>
          <a:lstStyle/>
          <a:p>
            <a:pPr marL="441861" indent="-441861" defTabSz="953274" eaLnBrk="0" hangingPunct="0">
              <a:spcBef>
                <a:spcPct val="20000"/>
              </a:spcBef>
              <a:buClr>
                <a:schemeClr val="hlink"/>
              </a:buClr>
              <a:buSzPct val="70000"/>
              <a:tabLst>
                <a:tab pos="441861" algn="l"/>
              </a:tabLst>
              <a:defRPr/>
            </a:pPr>
            <a:r>
              <a:rPr lang="en-GB" altLang="en-US" sz="1800" b="1" dirty="0">
                <a:solidFill>
                  <a:schemeClr val="tx1"/>
                </a:solidFill>
                <a:latin typeface="Consolas" pitchFamily="49" charset="0"/>
              </a:rPr>
              <a:t>public class Dictionary&lt;</a:t>
            </a:r>
            <a:r>
              <a:rPr lang="en-GB" altLang="en-US" sz="1800" b="1" dirty="0" err="1">
                <a:solidFill>
                  <a:schemeClr val="tx1"/>
                </a:solidFill>
                <a:latin typeface="Consolas" pitchFamily="49" charset="0"/>
              </a:rPr>
              <a:t>TKey</a:t>
            </a:r>
            <a:r>
              <a:rPr lang="en-GB" altLang="en-US" sz="1800" b="1" dirty="0">
                <a:solidFill>
                  <a:schemeClr val="tx1"/>
                </a:solidFill>
                <a:latin typeface="Consolas" pitchFamily="49" charset="0"/>
              </a:rPr>
              <a:t>, </a:t>
            </a:r>
            <a:r>
              <a:rPr lang="en-GB" altLang="en-US" sz="1800" b="1" dirty="0" err="1">
                <a:solidFill>
                  <a:schemeClr val="tx1"/>
                </a:solidFill>
                <a:latin typeface="Consolas" pitchFamily="49" charset="0"/>
              </a:rPr>
              <a:t>TValue</a:t>
            </a:r>
            <a:r>
              <a:rPr lang="en-GB" altLang="en-US" sz="1800" b="1" dirty="0">
                <a:solidFill>
                  <a:schemeClr val="tx1"/>
                </a:solidFill>
                <a:latin typeface="Consolas" pitchFamily="49" charset="0"/>
              </a:rPr>
              <a:t>&gt; {</a:t>
            </a:r>
          </a:p>
          <a:p>
            <a:pPr marL="441861" indent="-441861" defTabSz="953274" eaLnBrk="0" hangingPunct="0">
              <a:spcBef>
                <a:spcPct val="20000"/>
              </a:spcBef>
              <a:buClr>
                <a:schemeClr val="hlink"/>
              </a:buClr>
              <a:buSzPct val="70000"/>
              <a:tabLst>
                <a:tab pos="441861" algn="l"/>
              </a:tabLst>
              <a:defRPr/>
            </a:pPr>
            <a:r>
              <a:rPr lang="en-GB" altLang="en-US" sz="1800" b="1" dirty="0">
                <a:solidFill>
                  <a:schemeClr val="tx1"/>
                </a:solidFill>
                <a:latin typeface="Consolas" pitchFamily="49" charset="0"/>
              </a:rPr>
              <a:t>	...</a:t>
            </a:r>
          </a:p>
          <a:p>
            <a:pPr marL="441861" indent="-441861" defTabSz="953274" eaLnBrk="0" hangingPunct="0">
              <a:spcBef>
                <a:spcPct val="20000"/>
              </a:spcBef>
              <a:buClr>
                <a:schemeClr val="hlink"/>
              </a:buClr>
              <a:buSzPct val="70000"/>
              <a:tabLst>
                <a:tab pos="441861" algn="l"/>
              </a:tabLst>
              <a:defRPr/>
            </a:pPr>
            <a:r>
              <a:rPr lang="en-GB" altLang="en-US" sz="1800" b="1" dirty="0">
                <a:solidFill>
                  <a:schemeClr val="tx1"/>
                </a:solidFill>
                <a:latin typeface="Consolas" pitchFamily="49" charset="0"/>
              </a:rPr>
              <a:t>}</a:t>
            </a:r>
          </a:p>
        </p:txBody>
      </p:sp>
    </p:spTree>
    <p:extLst>
      <p:ext uri="{BB962C8B-B14F-4D97-AF65-F5344CB8AC3E}">
        <p14:creationId xmlns:p14="http://schemas.microsoft.com/office/powerpoint/2010/main" val="390141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Types and Closed Types</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184</a:t>
            </a:fld>
            <a:endParaRPr lang="he-IL"/>
          </a:p>
        </p:txBody>
      </p:sp>
      <p:sp>
        <p:nvSpPr>
          <p:cNvPr id="3" name="Content Placeholder 2"/>
          <p:cNvSpPr>
            <a:spLocks noGrp="1"/>
          </p:cNvSpPr>
          <p:nvPr>
            <p:ph sz="quarter" idx="1"/>
          </p:nvPr>
        </p:nvSpPr>
        <p:spPr/>
        <p:txBody>
          <a:bodyPr>
            <a:normAutofit/>
          </a:bodyPr>
          <a:lstStyle/>
          <a:p>
            <a:r>
              <a:rPr lang="en-US" dirty="0"/>
              <a:t>A generic type is called an open type</a:t>
            </a:r>
          </a:p>
          <a:p>
            <a:pPr lvl="1"/>
            <a:r>
              <a:rPr lang="en-US" dirty="0"/>
              <a:t>No instance can be created</a:t>
            </a:r>
          </a:p>
          <a:p>
            <a:r>
              <a:rPr lang="en-US" dirty="0"/>
              <a:t>When specifying specific types when using a generic type, it becomes a closed type</a:t>
            </a:r>
          </a:p>
          <a:p>
            <a:pPr lvl="1"/>
            <a:r>
              <a:rPr lang="en-US" dirty="0"/>
              <a:t>Can be instantiated</a:t>
            </a:r>
          </a:p>
          <a:p>
            <a:pPr lvl="1"/>
            <a:r>
              <a:rPr lang="en-US" dirty="0"/>
              <a:t>Static fields are per closed type</a:t>
            </a:r>
          </a:p>
          <a:p>
            <a:pPr lvl="1"/>
            <a:r>
              <a:rPr lang="en-US" dirty="0"/>
              <a:t>Static constructors execute once per closed type</a:t>
            </a:r>
          </a:p>
          <a:p>
            <a:pPr lvl="1"/>
            <a:endParaRPr lang="he-IL" dirty="0"/>
          </a:p>
        </p:txBody>
      </p:sp>
    </p:spTree>
    <p:extLst>
      <p:ext uri="{BB962C8B-B14F-4D97-AF65-F5344CB8AC3E}">
        <p14:creationId xmlns:p14="http://schemas.microsoft.com/office/powerpoint/2010/main" val="148468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en-GB"/>
              <a:t>Generic Methods</a:t>
            </a:r>
          </a:p>
        </p:txBody>
      </p:sp>
      <p:sp>
        <p:nvSpPr>
          <p:cNvPr id="6" name="Slide Number Placeholder 5"/>
          <p:cNvSpPr>
            <a:spLocks noGrp="1"/>
          </p:cNvSpPr>
          <p:nvPr>
            <p:ph type="sldNum" sz="quarter" idx="12"/>
          </p:nvPr>
        </p:nvSpPr>
        <p:spPr/>
        <p:txBody>
          <a:bodyPr/>
          <a:lstStyle/>
          <a:p>
            <a:fld id="{8D5EC362-8DE0-4138-8AD2-9C18772BB671}" type="slidenum">
              <a:rPr lang="he-IL" smtClean="0"/>
              <a:pPr/>
              <a:t>185</a:t>
            </a:fld>
            <a:endParaRPr lang="he-IL"/>
          </a:p>
        </p:txBody>
      </p:sp>
      <p:sp>
        <p:nvSpPr>
          <p:cNvPr id="69634" name="Rectangle 3"/>
          <p:cNvSpPr>
            <a:spLocks noGrp="1" noChangeArrowheads="1"/>
          </p:cNvSpPr>
          <p:nvPr>
            <p:ph sz="quarter" idx="1"/>
          </p:nvPr>
        </p:nvSpPr>
        <p:spPr/>
        <p:txBody>
          <a:bodyPr/>
          <a:lstStyle/>
          <a:p>
            <a:r>
              <a:rPr lang="en-GB"/>
              <a:t>A method can be genericised</a:t>
            </a:r>
          </a:p>
          <a:p>
            <a:pPr lvl="1"/>
            <a:r>
              <a:rPr lang="en-GB"/>
              <a:t>Even in a type which is not itself generic</a:t>
            </a:r>
          </a:p>
        </p:txBody>
      </p:sp>
      <p:sp>
        <p:nvSpPr>
          <p:cNvPr id="414724" name="Rectangle 4"/>
          <p:cNvSpPr>
            <a:spLocks noChangeArrowheads="1"/>
          </p:cNvSpPr>
          <p:nvPr/>
        </p:nvSpPr>
        <p:spPr bwMode="auto">
          <a:xfrm>
            <a:off x="1082911" y="3363626"/>
            <a:ext cx="9943500" cy="173701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2100" dirty="0">
                <a:solidFill>
                  <a:srgbClr val="0000FF"/>
                </a:solidFill>
                <a:latin typeface="Consolas" pitchFamily="49" charset="0"/>
              </a:rPr>
              <a:t>public static class </a:t>
            </a:r>
            <a:r>
              <a:rPr lang="en-US" sz="2100" b="1" dirty="0" err="1">
                <a:solidFill>
                  <a:srgbClr val="0000FF"/>
                </a:solidFill>
                <a:latin typeface="Consolas" pitchFamily="49" charset="0"/>
              </a:rPr>
              <a:t>ArrayFactory</a:t>
            </a:r>
            <a:r>
              <a:rPr lang="en-US" sz="2100" b="1" dirty="0">
                <a:solidFill>
                  <a:srgbClr val="0000FF"/>
                </a:solidFill>
                <a:latin typeface="Consolas" pitchFamily="49" charset="0"/>
              </a:rPr>
              <a:t> {</a:t>
            </a:r>
          </a:p>
          <a:p>
            <a:pPr defTabSz="463896"/>
            <a:r>
              <a:rPr lang="en-US" sz="2100" dirty="0">
                <a:solidFill>
                  <a:srgbClr val="0000FF"/>
                </a:solidFill>
                <a:latin typeface="Consolas" pitchFamily="49" charset="0"/>
              </a:rPr>
              <a:t>	public static </a:t>
            </a:r>
            <a:r>
              <a:rPr lang="en-US" sz="2100" dirty="0">
                <a:solidFill>
                  <a:srgbClr val="010001"/>
                </a:solidFill>
                <a:latin typeface="Consolas" pitchFamily="49" charset="0"/>
              </a:rPr>
              <a:t>T[] </a:t>
            </a:r>
            <a:r>
              <a:rPr lang="en-US" sz="2100" dirty="0" err="1">
                <a:solidFill>
                  <a:srgbClr val="010001"/>
                </a:solidFill>
                <a:latin typeface="Consolas" pitchFamily="49" charset="0"/>
              </a:rPr>
              <a:t>CreateArray</a:t>
            </a:r>
            <a:r>
              <a:rPr lang="en-US" sz="2100" dirty="0">
                <a:solidFill>
                  <a:srgbClr val="010001"/>
                </a:solidFill>
                <a:latin typeface="Consolas" pitchFamily="49" charset="0"/>
              </a:rPr>
              <a:t>&lt;T&gt;(</a:t>
            </a:r>
            <a:r>
              <a:rPr lang="en-US" sz="2100" dirty="0" err="1">
                <a:solidFill>
                  <a:srgbClr val="0000FF"/>
                </a:solidFill>
                <a:latin typeface="Consolas" pitchFamily="49" charset="0"/>
              </a:rPr>
              <a:t>int</a:t>
            </a:r>
            <a:r>
              <a:rPr lang="en-US" sz="2100" dirty="0">
                <a:solidFill>
                  <a:srgbClr val="0000FF"/>
                </a:solidFill>
                <a:latin typeface="Consolas" pitchFamily="49" charset="0"/>
              </a:rPr>
              <a:t> </a:t>
            </a:r>
            <a:r>
              <a:rPr lang="en-US" sz="2100" dirty="0">
                <a:solidFill>
                  <a:srgbClr val="010001"/>
                </a:solidFill>
                <a:latin typeface="Consolas" pitchFamily="49" charset="0"/>
              </a:rPr>
              <a:t>size) {</a:t>
            </a:r>
          </a:p>
          <a:p>
            <a:pPr defTabSz="463896"/>
            <a:r>
              <a:rPr lang="en-US" sz="2100" dirty="0">
                <a:solidFill>
                  <a:srgbClr val="010001"/>
                </a:solidFill>
                <a:latin typeface="Consolas" pitchFamily="49" charset="0"/>
              </a:rPr>
              <a:t>		</a:t>
            </a:r>
            <a:r>
              <a:rPr lang="en-US" sz="2100" dirty="0">
                <a:solidFill>
                  <a:srgbClr val="0000FF"/>
                </a:solidFill>
                <a:latin typeface="Consolas" pitchFamily="49" charset="0"/>
              </a:rPr>
              <a:t>return new </a:t>
            </a:r>
            <a:r>
              <a:rPr lang="en-US" sz="2100" dirty="0">
                <a:solidFill>
                  <a:srgbClr val="010001"/>
                </a:solidFill>
                <a:latin typeface="Consolas" pitchFamily="49" charset="0"/>
              </a:rPr>
              <a:t>T[size];</a:t>
            </a:r>
          </a:p>
          <a:p>
            <a:pPr defTabSz="463896"/>
            <a:r>
              <a:rPr lang="en-US" sz="2100" dirty="0">
                <a:solidFill>
                  <a:srgbClr val="010001"/>
                </a:solidFill>
                <a:latin typeface="Consolas" pitchFamily="49" charset="0"/>
              </a:rPr>
              <a:t>	}</a:t>
            </a:r>
          </a:p>
          <a:p>
            <a:pPr defTabSz="463896"/>
            <a:r>
              <a:rPr lang="en-US" sz="2100" dirty="0">
                <a:solidFill>
                  <a:srgbClr val="010001"/>
                </a:solidFill>
                <a:latin typeface="Consolas" pitchFamily="49" charset="0"/>
              </a:rPr>
              <a:t>}</a:t>
            </a:r>
          </a:p>
        </p:txBody>
      </p:sp>
      <p:sp>
        <p:nvSpPr>
          <p:cNvPr id="414725" name="Rectangle 5"/>
          <p:cNvSpPr>
            <a:spLocks noChangeArrowheads="1"/>
          </p:cNvSpPr>
          <p:nvPr/>
        </p:nvSpPr>
        <p:spPr bwMode="auto">
          <a:xfrm>
            <a:off x="1082912" y="5556398"/>
            <a:ext cx="9984998" cy="44435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00FF"/>
                </a:solidFill>
                <a:latin typeface="Consolas" pitchFamily="49" charset="0"/>
              </a:rPr>
              <a:t>string[] </a:t>
            </a:r>
            <a:r>
              <a:rPr lang="en-US" sz="2100" dirty="0">
                <a:solidFill>
                  <a:srgbClr val="010001"/>
                </a:solidFill>
                <a:latin typeface="Consolas" pitchFamily="49" charset="0"/>
              </a:rPr>
              <a:t>towns = </a:t>
            </a:r>
            <a:r>
              <a:rPr lang="en-US" sz="2100" dirty="0" err="1">
                <a:solidFill>
                  <a:srgbClr val="010001"/>
                </a:solidFill>
                <a:latin typeface="Consolas" pitchFamily="49" charset="0"/>
              </a:rPr>
              <a:t>ArrayFactory.CreateArray</a:t>
            </a:r>
            <a:r>
              <a:rPr lang="en-US" sz="2100" dirty="0">
                <a:solidFill>
                  <a:srgbClr val="010001"/>
                </a:solidFill>
                <a:latin typeface="Consolas" pitchFamily="49" charset="0"/>
              </a:rPr>
              <a:t>&lt;</a:t>
            </a:r>
            <a:r>
              <a:rPr lang="en-US" sz="2100" dirty="0">
                <a:solidFill>
                  <a:srgbClr val="0000FF"/>
                </a:solidFill>
                <a:latin typeface="Consolas" pitchFamily="49" charset="0"/>
              </a:rPr>
              <a:t>string&gt;(20);</a:t>
            </a:r>
          </a:p>
        </p:txBody>
      </p:sp>
    </p:spTree>
    <p:extLst>
      <p:ext uri="{BB962C8B-B14F-4D97-AF65-F5344CB8AC3E}">
        <p14:creationId xmlns:p14="http://schemas.microsoft.com/office/powerpoint/2010/main" val="45100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Parameter Conversion</a:t>
            </a:r>
          </a:p>
        </p:txBody>
      </p:sp>
      <p:sp>
        <p:nvSpPr>
          <p:cNvPr id="6" name="Slide Number Placeholder 5"/>
          <p:cNvSpPr>
            <a:spLocks noGrp="1"/>
          </p:cNvSpPr>
          <p:nvPr>
            <p:ph type="sldNum" sz="quarter" idx="12"/>
          </p:nvPr>
        </p:nvSpPr>
        <p:spPr/>
        <p:txBody>
          <a:bodyPr/>
          <a:lstStyle/>
          <a:p>
            <a:fld id="{8D5EC362-8DE0-4138-8AD2-9C18772BB671}" type="slidenum">
              <a:rPr lang="he-IL" smtClean="0"/>
              <a:pPr/>
              <a:t>186</a:t>
            </a:fld>
            <a:endParaRPr lang="he-IL"/>
          </a:p>
        </p:txBody>
      </p:sp>
      <p:sp>
        <p:nvSpPr>
          <p:cNvPr id="3" name="Content Placeholder 2"/>
          <p:cNvSpPr>
            <a:spLocks noGrp="1"/>
          </p:cNvSpPr>
          <p:nvPr>
            <p:ph sz="quarter" idx="1"/>
          </p:nvPr>
        </p:nvSpPr>
        <p:spPr/>
        <p:txBody>
          <a:bodyPr/>
          <a:lstStyle/>
          <a:p>
            <a:r>
              <a:rPr lang="en-US" dirty="0"/>
              <a:t>Conversion of unbounded T to </a:t>
            </a:r>
            <a:r>
              <a:rPr lang="en-US" dirty="0">
                <a:latin typeface="Consolas" pitchFamily="49" charset="0"/>
              </a:rPr>
              <a:t>Object</a:t>
            </a:r>
            <a:r>
              <a:rPr lang="en-US" dirty="0"/>
              <a:t> and is allowed</a:t>
            </a:r>
          </a:p>
          <a:p>
            <a:pPr lvl="1"/>
            <a:r>
              <a:rPr lang="en-US" dirty="0"/>
              <a:t>Conversion to other types requires explicit cast(s)</a:t>
            </a:r>
          </a:p>
        </p:txBody>
      </p:sp>
      <p:sp>
        <p:nvSpPr>
          <p:cNvPr id="4" name="Rectangle 3"/>
          <p:cNvSpPr>
            <a:spLocks noChangeArrowheads="1"/>
          </p:cNvSpPr>
          <p:nvPr/>
        </p:nvSpPr>
        <p:spPr bwMode="auto">
          <a:xfrm>
            <a:off x="945118" y="4697574"/>
            <a:ext cx="11026378" cy="142192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lIns="117830" tIns="58915" rIns="117830" bIns="58915">
            <a:spAutoFit/>
          </a:bodyPr>
          <a:lstStyle/>
          <a:p>
            <a:pPr marL="441861" indent="-441861" eaLnBrk="0" hangingPunct="0">
              <a:spcBef>
                <a:spcPct val="20000"/>
              </a:spcBef>
              <a:buClr>
                <a:schemeClr val="hlink"/>
              </a:buClr>
              <a:buSzPct val="70000"/>
              <a:defRPr/>
            </a:pPr>
            <a:r>
              <a:rPr lang="en-US" altLang="en-US" sz="1800" b="1" dirty="0">
                <a:latin typeface="Consolas" pitchFamily="49" charset="0"/>
              </a:rPr>
              <a:t>void Test&lt;T&gt;(T </a:t>
            </a:r>
            <a:r>
              <a:rPr lang="en-US" altLang="en-US" sz="1800" b="1" dirty="0" err="1">
                <a:latin typeface="Consolas" pitchFamily="49" charset="0"/>
              </a:rPr>
              <a:t>t</a:t>
            </a:r>
            <a:r>
              <a:rPr lang="en-US" altLang="en-US" sz="1800" b="1" dirty="0">
                <a:latin typeface="Consolas" pitchFamily="49" charset="0"/>
              </a:rPr>
              <a:t>) {</a:t>
            </a:r>
          </a:p>
          <a:p>
            <a:pPr marL="441861" indent="-441861" eaLnBrk="0" hangingPunct="0">
              <a:spcBef>
                <a:spcPct val="20000"/>
              </a:spcBef>
              <a:buClr>
                <a:schemeClr val="hlink"/>
              </a:buClr>
              <a:buSzPct val="70000"/>
              <a:defRPr/>
            </a:pPr>
            <a:r>
              <a:rPr lang="en-US" altLang="en-US" sz="1800" b="1" dirty="0">
                <a:latin typeface="Consolas" pitchFamily="49" charset="0"/>
              </a:rPr>
              <a:t>	object o = t;		// ok</a:t>
            </a:r>
          </a:p>
          <a:p>
            <a:pPr marL="441861" indent="-441861" eaLnBrk="0" hangingPunct="0">
              <a:spcBef>
                <a:spcPct val="20000"/>
              </a:spcBef>
              <a:buClr>
                <a:schemeClr val="hlink"/>
              </a:buClr>
              <a:buSzPct val="70000"/>
              <a:defRPr/>
            </a:pPr>
            <a:r>
              <a:rPr lang="en-US" altLang="en-US" sz="1800" b="1" dirty="0">
                <a:latin typeface="Consolas" pitchFamily="49" charset="0"/>
              </a:rPr>
              <a:t>	Customer c = t;		// error</a:t>
            </a:r>
          </a:p>
          <a:p>
            <a:pPr marL="441861" indent="-441861" eaLnBrk="0" hangingPunct="0">
              <a:spcBef>
                <a:spcPct val="20000"/>
              </a:spcBef>
              <a:buClr>
                <a:schemeClr val="hlink"/>
              </a:buClr>
              <a:buSzPct val="70000"/>
              <a:defRPr/>
            </a:pPr>
            <a:r>
              <a:rPr lang="en-US" altLang="en-US" sz="1800" b="1" dirty="0">
                <a:latin typeface="Consolas" pitchFamily="49" charset="0"/>
              </a:rPr>
              <a:t>}</a:t>
            </a:r>
          </a:p>
        </p:txBody>
      </p:sp>
      <p:sp>
        <p:nvSpPr>
          <p:cNvPr id="5" name="Rectangle 4"/>
          <p:cNvSpPr>
            <a:spLocks noChangeArrowheads="1"/>
          </p:cNvSpPr>
          <p:nvPr/>
        </p:nvSpPr>
        <p:spPr bwMode="auto">
          <a:xfrm>
            <a:off x="945079" y="6479059"/>
            <a:ext cx="11026378" cy="142192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lIns="117830" tIns="58915" rIns="117830" bIns="58915">
            <a:spAutoFit/>
          </a:bodyPr>
          <a:lstStyle/>
          <a:p>
            <a:pPr marL="441861" indent="-441861" eaLnBrk="0" hangingPunct="0">
              <a:spcBef>
                <a:spcPct val="20000"/>
              </a:spcBef>
              <a:buClr>
                <a:schemeClr val="hlink"/>
              </a:buClr>
              <a:buSzPct val="70000"/>
              <a:defRPr/>
            </a:pPr>
            <a:r>
              <a:rPr lang="en-US" altLang="en-US" sz="1800" b="1" dirty="0">
                <a:latin typeface="Consolas" pitchFamily="49" charset="0"/>
              </a:rPr>
              <a:t>void Test2&lt;T&gt;(T </a:t>
            </a:r>
            <a:r>
              <a:rPr lang="en-US" altLang="en-US" sz="1800" b="1" dirty="0" err="1">
                <a:latin typeface="Consolas" pitchFamily="49" charset="0"/>
              </a:rPr>
              <a:t>t</a:t>
            </a:r>
            <a:r>
              <a:rPr lang="en-US" altLang="en-US" sz="1800" b="1" dirty="0">
                <a:latin typeface="Consolas" pitchFamily="49" charset="0"/>
              </a:rPr>
              <a:t>) {</a:t>
            </a:r>
          </a:p>
          <a:p>
            <a:pPr marL="441861" indent="-441861" eaLnBrk="0" hangingPunct="0">
              <a:spcBef>
                <a:spcPct val="20000"/>
              </a:spcBef>
              <a:buClr>
                <a:schemeClr val="hlink"/>
              </a:buClr>
              <a:buSzPct val="70000"/>
              <a:defRPr/>
            </a:pPr>
            <a:r>
              <a:rPr lang="en-US" altLang="en-US" sz="1800" b="1" dirty="0">
                <a:latin typeface="Consolas" pitchFamily="49" charset="0"/>
              </a:rPr>
              <a:t>	Customer c = (Customer)(object)t;		// OK</a:t>
            </a:r>
          </a:p>
          <a:p>
            <a:pPr marL="441861" indent="-441861" eaLnBrk="0" hangingPunct="0">
              <a:spcBef>
                <a:spcPct val="20000"/>
              </a:spcBef>
              <a:buClr>
                <a:schemeClr val="hlink"/>
              </a:buClr>
              <a:buSzPct val="70000"/>
              <a:defRPr/>
            </a:pPr>
            <a:r>
              <a:rPr lang="en-US" altLang="en-US" sz="1800" b="1" dirty="0">
                <a:latin typeface="Consolas" pitchFamily="49" charset="0"/>
              </a:rPr>
              <a:t>	</a:t>
            </a:r>
            <a:r>
              <a:rPr lang="en-US" altLang="en-US" sz="1800" b="1" dirty="0" err="1">
                <a:latin typeface="Consolas" pitchFamily="49" charset="0"/>
              </a:rPr>
              <a:t>int</a:t>
            </a:r>
            <a:r>
              <a:rPr lang="en-US" altLang="en-US" sz="1800" b="1" dirty="0">
                <a:latin typeface="Consolas" pitchFamily="49" charset="0"/>
              </a:rPr>
              <a:t> x = (</a:t>
            </a:r>
            <a:r>
              <a:rPr lang="en-US" altLang="en-US" sz="1800" b="1" dirty="0" err="1">
                <a:latin typeface="Consolas" pitchFamily="49" charset="0"/>
              </a:rPr>
              <a:t>int</a:t>
            </a:r>
            <a:r>
              <a:rPr lang="en-US" altLang="en-US" sz="1800" b="1" dirty="0">
                <a:latin typeface="Consolas" pitchFamily="49" charset="0"/>
              </a:rPr>
              <a:t>)(object)t;			// also OK</a:t>
            </a:r>
          </a:p>
          <a:p>
            <a:pPr marL="441861" indent="-441861" eaLnBrk="0" hangingPunct="0">
              <a:spcBef>
                <a:spcPct val="20000"/>
              </a:spcBef>
              <a:buClr>
                <a:schemeClr val="hlink"/>
              </a:buClr>
              <a:buSzPct val="70000"/>
              <a:defRPr/>
            </a:pPr>
            <a:r>
              <a:rPr lang="en-US" altLang="en-US" sz="1800" b="1" dirty="0">
                <a:latin typeface="Consolas" pitchFamily="49" charset="0"/>
              </a:rPr>
              <a:t>}</a:t>
            </a:r>
          </a:p>
        </p:txBody>
      </p:sp>
    </p:spTree>
    <p:extLst>
      <p:ext uri="{BB962C8B-B14F-4D97-AF65-F5344CB8AC3E}">
        <p14:creationId xmlns:p14="http://schemas.microsoft.com/office/powerpoint/2010/main" val="224285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Generics Issues</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187</a:t>
            </a:fld>
            <a:endParaRPr lang="he-IL"/>
          </a:p>
        </p:txBody>
      </p:sp>
      <p:sp>
        <p:nvSpPr>
          <p:cNvPr id="3" name="Content Placeholder 2"/>
          <p:cNvSpPr>
            <a:spLocks noGrp="1"/>
          </p:cNvSpPr>
          <p:nvPr>
            <p:ph sz="quarter" idx="1"/>
          </p:nvPr>
        </p:nvSpPr>
        <p:spPr/>
        <p:txBody>
          <a:bodyPr/>
          <a:lstStyle/>
          <a:p>
            <a:r>
              <a:rPr lang="en-US" dirty="0"/>
              <a:t>Use </a:t>
            </a:r>
            <a:r>
              <a:rPr lang="en-US" sz="4100" b="1" dirty="0">
                <a:solidFill>
                  <a:srgbClr val="0070C0"/>
                </a:solidFill>
                <a:latin typeface="Consolas" pitchFamily="49" charset="0"/>
              </a:rPr>
              <a:t>default(T)</a:t>
            </a:r>
            <a:r>
              <a:rPr lang="en-US" sz="5200" b="1" dirty="0"/>
              <a:t> </a:t>
            </a:r>
            <a:r>
              <a:rPr lang="en-US" dirty="0"/>
              <a:t>to set default value (0, </a:t>
            </a:r>
            <a:r>
              <a:rPr lang="en-US" sz="4100" dirty="0">
                <a:solidFill>
                  <a:srgbClr val="FF0000"/>
                </a:solidFill>
                <a:latin typeface="Consolas" pitchFamily="49" charset="0"/>
              </a:rPr>
              <a:t>null</a:t>
            </a:r>
            <a:r>
              <a:rPr lang="en-US" dirty="0"/>
              <a:t> or </a:t>
            </a:r>
            <a:r>
              <a:rPr lang="en-US" sz="4100" dirty="0">
                <a:solidFill>
                  <a:srgbClr val="FF0000"/>
                </a:solidFill>
                <a:latin typeface="Consolas" pitchFamily="49" charset="0"/>
              </a:rPr>
              <a:t>false</a:t>
            </a:r>
            <a:r>
              <a:rPr lang="en-US" dirty="0"/>
              <a:t>)</a:t>
            </a:r>
          </a:p>
          <a:p>
            <a:r>
              <a:rPr lang="en-US" dirty="0"/>
              <a:t>Comparing a generic parameter with null is always allowed</a:t>
            </a:r>
          </a:p>
          <a:p>
            <a:r>
              <a:rPr lang="en-US" dirty="0"/>
              <a:t>Operator overloading is not allowed on generic types</a:t>
            </a:r>
          </a:p>
          <a:p>
            <a:pPr lvl="1"/>
            <a:r>
              <a:rPr lang="en-US" dirty="0"/>
              <a:t>No constraints exist for this</a:t>
            </a:r>
          </a:p>
          <a:p>
            <a:endParaRPr lang="he-IL" dirty="0"/>
          </a:p>
        </p:txBody>
      </p:sp>
    </p:spTree>
    <p:extLst>
      <p:ext uri="{BB962C8B-B14F-4D97-AF65-F5344CB8AC3E}">
        <p14:creationId xmlns:p14="http://schemas.microsoft.com/office/powerpoint/2010/main" val="180325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0473" y="-23864"/>
            <a:ext cx="8506063" cy="1424039"/>
          </a:xfrm>
        </p:spPr>
        <p:txBody>
          <a:bodyPr/>
          <a:lstStyle/>
          <a:p>
            <a:r>
              <a:rPr lang="en-US" dirty="0" err="1"/>
              <a:t>Nullable</a:t>
            </a:r>
            <a:r>
              <a:rPr lang="en-US" dirty="0"/>
              <a:t> Types</a:t>
            </a:r>
          </a:p>
        </p:txBody>
      </p:sp>
      <p:sp>
        <p:nvSpPr>
          <p:cNvPr id="5" name="Slide Number Placeholder 4"/>
          <p:cNvSpPr>
            <a:spLocks noGrp="1"/>
          </p:cNvSpPr>
          <p:nvPr>
            <p:ph type="sldNum" sz="quarter" idx="12"/>
          </p:nvPr>
        </p:nvSpPr>
        <p:spPr>
          <a:xfrm>
            <a:off x="210026" y="8091962"/>
            <a:ext cx="630079" cy="600075"/>
          </a:xfrm>
        </p:spPr>
        <p:txBody>
          <a:bodyPr/>
          <a:lstStyle/>
          <a:p>
            <a:fld id="{8D5EC362-8DE0-4138-8AD2-9C18772BB671}" type="slidenum">
              <a:rPr lang="he-IL" smtClean="0"/>
              <a:pPr/>
              <a:t>188</a:t>
            </a:fld>
            <a:endParaRPr lang="he-IL"/>
          </a:p>
        </p:txBody>
      </p:sp>
      <p:sp>
        <p:nvSpPr>
          <p:cNvPr id="3" name="Content Placeholder 2"/>
          <p:cNvSpPr>
            <a:spLocks noGrp="1"/>
          </p:cNvSpPr>
          <p:nvPr>
            <p:ph sz="quarter" idx="1"/>
          </p:nvPr>
        </p:nvSpPr>
        <p:spPr>
          <a:xfrm>
            <a:off x="525066" y="1600200"/>
            <a:ext cx="11026378" cy="5100638"/>
          </a:xfrm>
        </p:spPr>
        <p:txBody>
          <a:bodyPr>
            <a:normAutofit/>
          </a:bodyPr>
          <a:lstStyle/>
          <a:p>
            <a:r>
              <a:rPr lang="en-US" b="1" dirty="0" err="1">
                <a:solidFill>
                  <a:srgbClr val="FF0000"/>
                </a:solidFill>
                <a:latin typeface="Consolas" pitchFamily="49" charset="0"/>
              </a:rPr>
              <a:t>System.Nullable</a:t>
            </a:r>
            <a:r>
              <a:rPr lang="en-US" b="1" dirty="0">
                <a:solidFill>
                  <a:srgbClr val="FF0000"/>
                </a:solidFill>
                <a:latin typeface="Consolas" pitchFamily="49" charset="0"/>
              </a:rPr>
              <a:t>&lt;T&gt;</a:t>
            </a:r>
          </a:p>
          <a:p>
            <a:pPr lvl="1"/>
            <a:r>
              <a:rPr lang="en-US" dirty="0"/>
              <a:t>Represents value type of type T or null</a:t>
            </a:r>
          </a:p>
          <a:p>
            <a:r>
              <a:rPr lang="en-US" dirty="0"/>
              <a:t>Contains two properties</a:t>
            </a:r>
          </a:p>
          <a:p>
            <a:pPr lvl="1"/>
            <a:r>
              <a:rPr lang="en-US" b="1" dirty="0" err="1">
                <a:solidFill>
                  <a:schemeClr val="accent6">
                    <a:lumMod val="75000"/>
                  </a:schemeClr>
                </a:solidFill>
                <a:latin typeface="Consolas" pitchFamily="49" charset="0"/>
              </a:rPr>
              <a:t>HasValue</a:t>
            </a:r>
            <a:endParaRPr lang="en-US" b="1" dirty="0">
              <a:solidFill>
                <a:schemeClr val="accent6">
                  <a:lumMod val="75000"/>
                </a:schemeClr>
              </a:solidFill>
              <a:latin typeface="Consolas" pitchFamily="49" charset="0"/>
            </a:endParaRPr>
          </a:p>
          <a:p>
            <a:pPr lvl="2"/>
            <a:r>
              <a:rPr lang="en-US" dirty="0"/>
              <a:t>Boolean signifying whether object actually contains a valid value</a:t>
            </a:r>
          </a:p>
          <a:p>
            <a:pPr lvl="1"/>
            <a:r>
              <a:rPr lang="en-US" b="1" dirty="0">
                <a:solidFill>
                  <a:schemeClr val="accent6">
                    <a:lumMod val="75000"/>
                  </a:schemeClr>
                </a:solidFill>
                <a:latin typeface="Consolas" pitchFamily="49" charset="0"/>
              </a:rPr>
              <a:t>Value</a:t>
            </a:r>
          </a:p>
          <a:p>
            <a:pPr lvl="2"/>
            <a:r>
              <a:rPr lang="en-US" dirty="0"/>
              <a:t>The actual value (of type T)</a:t>
            </a:r>
          </a:p>
          <a:p>
            <a:r>
              <a:rPr lang="en-US" dirty="0"/>
              <a:t>C# offers the T? syntax for easier use</a:t>
            </a:r>
          </a:p>
        </p:txBody>
      </p:sp>
      <p:sp>
        <p:nvSpPr>
          <p:cNvPr id="4" name="Rectangle 3"/>
          <p:cNvSpPr>
            <a:spLocks noChangeArrowheads="1"/>
          </p:cNvSpPr>
          <p:nvPr/>
        </p:nvSpPr>
        <p:spPr bwMode="auto">
          <a:xfrm>
            <a:off x="995957" y="6700838"/>
            <a:ext cx="9715382" cy="142192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eaLnBrk="0" hangingPunct="0">
              <a:spcBef>
                <a:spcPct val="20000"/>
              </a:spcBef>
              <a:buClr>
                <a:schemeClr val="hlink"/>
              </a:buClr>
              <a:buSzPct val="70000"/>
              <a:defRPr/>
            </a:pPr>
            <a:r>
              <a:rPr lang="en-US" altLang="en-US" sz="1800" b="1" dirty="0" err="1">
                <a:solidFill>
                  <a:schemeClr val="tx1"/>
                </a:solidFill>
                <a:latin typeface="Consolas" pitchFamily="49" charset="0"/>
              </a:rPr>
              <a:t>int</a:t>
            </a:r>
            <a:r>
              <a:rPr lang="en-US" altLang="en-US" sz="1800" b="1" dirty="0">
                <a:solidFill>
                  <a:schemeClr val="tx1"/>
                </a:solidFill>
                <a:latin typeface="Consolas" pitchFamily="49" charset="0"/>
              </a:rPr>
              <a:t>? x;		// same as </a:t>
            </a:r>
            <a:r>
              <a:rPr lang="en-US" altLang="en-US" sz="1800" b="1" dirty="0" err="1">
                <a:solidFill>
                  <a:schemeClr val="tx1"/>
                </a:solidFill>
                <a:latin typeface="Consolas" pitchFamily="49" charset="0"/>
              </a:rPr>
              <a:t>Nullable</a:t>
            </a:r>
            <a:r>
              <a:rPr lang="en-US" altLang="en-US" sz="1800" b="1" dirty="0">
                <a:solidFill>
                  <a:schemeClr val="tx1"/>
                </a:solidFill>
                <a:latin typeface="Consolas" pitchFamily="49" charset="0"/>
              </a:rPr>
              <a:t>&lt;</a:t>
            </a:r>
            <a:r>
              <a:rPr lang="en-US" altLang="en-US" sz="1800" b="1" dirty="0" err="1">
                <a:solidFill>
                  <a:schemeClr val="tx1"/>
                </a:solidFill>
                <a:latin typeface="Consolas" pitchFamily="49" charset="0"/>
              </a:rPr>
              <a:t>int</a:t>
            </a:r>
            <a:r>
              <a:rPr lang="en-US" altLang="en-US" sz="1800" b="1" dirty="0">
                <a:solidFill>
                  <a:schemeClr val="tx1"/>
                </a:solidFill>
                <a:latin typeface="Consolas" pitchFamily="49" charset="0"/>
              </a:rPr>
              <a:t>&gt; x;</a:t>
            </a:r>
          </a:p>
          <a:p>
            <a:pPr marL="441861" indent="-441861" eaLnBrk="0" hangingPunct="0">
              <a:spcBef>
                <a:spcPct val="20000"/>
              </a:spcBef>
              <a:buClr>
                <a:schemeClr val="hlink"/>
              </a:buClr>
              <a:buSzPct val="70000"/>
              <a:defRPr/>
            </a:pPr>
            <a:r>
              <a:rPr lang="en-US" altLang="en-US" sz="1800" b="1" dirty="0">
                <a:solidFill>
                  <a:schemeClr val="tx1"/>
                </a:solidFill>
                <a:latin typeface="Consolas" pitchFamily="49" charset="0"/>
              </a:rPr>
              <a:t>x = 5;		// ok</a:t>
            </a:r>
          </a:p>
          <a:p>
            <a:pPr marL="441861" indent="-441861" eaLnBrk="0" hangingPunct="0">
              <a:spcBef>
                <a:spcPct val="20000"/>
              </a:spcBef>
              <a:buClr>
                <a:schemeClr val="hlink"/>
              </a:buClr>
              <a:buSzPct val="70000"/>
              <a:defRPr/>
            </a:pPr>
            <a:r>
              <a:rPr lang="en-US" altLang="en-US" sz="1800" b="1" dirty="0">
                <a:solidFill>
                  <a:schemeClr val="tx1"/>
                </a:solidFill>
                <a:latin typeface="Consolas" pitchFamily="49" charset="0"/>
              </a:rPr>
              <a:t>x = null;		// also ok</a:t>
            </a:r>
          </a:p>
          <a:p>
            <a:pPr marL="441861" indent="-441861" eaLnBrk="0" hangingPunct="0">
              <a:spcBef>
                <a:spcPct val="20000"/>
              </a:spcBef>
              <a:buClr>
                <a:schemeClr val="hlink"/>
              </a:buClr>
              <a:buSzPct val="70000"/>
              <a:defRPr/>
            </a:pPr>
            <a:r>
              <a:rPr lang="en-US" altLang="en-US" sz="1800" b="1" dirty="0" err="1">
                <a:solidFill>
                  <a:schemeClr val="tx1"/>
                </a:solidFill>
                <a:latin typeface="Consolas" pitchFamily="49" charset="0"/>
              </a:rPr>
              <a:t>int</a:t>
            </a:r>
            <a:r>
              <a:rPr lang="en-US" altLang="en-US" sz="1800" b="1" dirty="0">
                <a:solidFill>
                  <a:schemeClr val="tx1"/>
                </a:solidFill>
                <a:latin typeface="Consolas" pitchFamily="49" charset="0"/>
              </a:rPr>
              <a:t> y = (</a:t>
            </a:r>
            <a:r>
              <a:rPr lang="en-US" altLang="en-US" sz="1800" b="1" dirty="0" err="1">
                <a:solidFill>
                  <a:schemeClr val="tx1"/>
                </a:solidFill>
                <a:latin typeface="Consolas" pitchFamily="49" charset="0"/>
              </a:rPr>
              <a:t>int</a:t>
            </a:r>
            <a:r>
              <a:rPr lang="en-US" altLang="en-US" sz="1800" b="1" dirty="0">
                <a:solidFill>
                  <a:schemeClr val="tx1"/>
                </a:solidFill>
                <a:latin typeface="Consolas" pitchFamily="49" charset="0"/>
              </a:rPr>
              <a:t>)x;	// ok as well</a:t>
            </a:r>
          </a:p>
        </p:txBody>
      </p:sp>
    </p:spTree>
    <p:extLst>
      <p:ext uri="{BB962C8B-B14F-4D97-AF65-F5344CB8AC3E}">
        <p14:creationId xmlns:p14="http://schemas.microsoft.com/office/powerpoint/2010/main" val="49076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Collections</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189</a:t>
            </a:fld>
            <a:endParaRPr lang="he-IL"/>
          </a:p>
        </p:txBody>
      </p:sp>
      <p:sp>
        <p:nvSpPr>
          <p:cNvPr id="3" name="Content Placeholder 2"/>
          <p:cNvSpPr>
            <a:spLocks noGrp="1"/>
          </p:cNvSpPr>
          <p:nvPr>
            <p:ph sz="quarter" idx="1"/>
          </p:nvPr>
        </p:nvSpPr>
        <p:spPr>
          <a:xfrm>
            <a:off x="315040" y="1200150"/>
            <a:ext cx="11971496" cy="1800225"/>
          </a:xfrm>
        </p:spPr>
        <p:txBody>
          <a:bodyPr>
            <a:normAutofit/>
          </a:bodyPr>
          <a:lstStyle/>
          <a:p>
            <a:r>
              <a:rPr lang="en-US" dirty="0"/>
              <a:t>Generic collection classes exist in the </a:t>
            </a:r>
            <a:r>
              <a:rPr lang="en-US" b="1" dirty="0" err="1">
                <a:solidFill>
                  <a:srgbClr val="FF0000"/>
                </a:solidFill>
                <a:latin typeface="Consolas" pitchFamily="49" charset="0"/>
              </a:rPr>
              <a:t>System.Collections.Generic</a:t>
            </a:r>
            <a:r>
              <a:rPr lang="en-US" dirty="0"/>
              <a:t> namespace</a:t>
            </a:r>
          </a:p>
          <a:p>
            <a:pPr lvl="1"/>
            <a:r>
              <a:rPr lang="en-US" dirty="0"/>
              <a:t>Replacing Object-based collections in previous versions</a:t>
            </a:r>
            <a:endParaRPr lang="he-IL" dirty="0"/>
          </a:p>
        </p:txBody>
      </p:sp>
      <p:graphicFrame>
        <p:nvGraphicFramePr>
          <p:cNvPr id="21" name="Table 20"/>
          <p:cNvGraphicFramePr>
            <a:graphicFrameLocks noGrp="1"/>
          </p:cNvGraphicFramePr>
          <p:nvPr>
            <p:extLst>
              <p:ext uri="{D42A27DB-BD31-4B8C-83A1-F6EECF244321}">
                <p14:modId xmlns:p14="http://schemas.microsoft.com/office/powerpoint/2010/main" val="1402623341"/>
              </p:ext>
            </p:extLst>
          </p:nvPr>
        </p:nvGraphicFramePr>
        <p:xfrm>
          <a:off x="945118" y="2900363"/>
          <a:ext cx="10140401" cy="4867275"/>
        </p:xfrm>
        <a:graphic>
          <a:graphicData uri="http://schemas.openxmlformats.org/drawingml/2006/table">
            <a:tbl>
              <a:tblPr rtl="1" firstRow="1" bandRow="1">
                <a:tableStyleId>{5C22544A-7EE6-4342-B048-85BDC9FD1C3A}</a:tableStyleId>
              </a:tblPr>
              <a:tblGrid>
                <a:gridCol w="7012460">
                  <a:extLst>
                    <a:ext uri="{9D8B030D-6E8A-4147-A177-3AD203B41FA5}">
                      <a16:colId xmlns:a16="http://schemas.microsoft.com/office/drawing/2014/main" val="20000"/>
                    </a:ext>
                  </a:extLst>
                </a:gridCol>
                <a:gridCol w="3127941">
                  <a:extLst>
                    <a:ext uri="{9D8B030D-6E8A-4147-A177-3AD203B41FA5}">
                      <a16:colId xmlns:a16="http://schemas.microsoft.com/office/drawing/2014/main" val="20001"/>
                    </a:ext>
                  </a:extLst>
                </a:gridCol>
              </a:tblGrid>
              <a:tr h="486728">
                <a:tc>
                  <a:txBody>
                    <a:bodyPr/>
                    <a:lstStyle/>
                    <a:p>
                      <a:pPr algn="l" rtl="0"/>
                      <a:r>
                        <a:rPr lang="en-US" sz="2400" dirty="0"/>
                        <a:t>New</a:t>
                      </a:r>
                      <a:endParaRPr lang="he-IL"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dirty="0"/>
                        <a:t>Old</a:t>
                      </a:r>
                      <a:endParaRPr lang="he-IL"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l" rtl="0"/>
                      <a:r>
                        <a:rPr lang="en-US" sz="2400" b="1" dirty="0">
                          <a:latin typeface="Consolas" pitchFamily="49" charset="0"/>
                        </a:rPr>
                        <a:t>List&lt;T&gt;</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err="1">
                          <a:latin typeface="Consolas" pitchFamily="49" charset="0"/>
                        </a:rPr>
                        <a:t>ArrayList</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pPr algn="l" rtl="0"/>
                      <a:r>
                        <a:rPr lang="en-US" sz="2400" b="1" dirty="0">
                          <a:latin typeface="Consolas" pitchFamily="49" charset="0"/>
                        </a:rPr>
                        <a:t>Dictionary&lt;</a:t>
                      </a:r>
                      <a:r>
                        <a:rPr lang="en-US" sz="2400" b="1" dirty="0" err="1">
                          <a:latin typeface="Consolas" pitchFamily="49" charset="0"/>
                        </a:rPr>
                        <a:t>TKey</a:t>
                      </a:r>
                      <a:r>
                        <a:rPr lang="en-US" sz="2400" b="1" dirty="0">
                          <a:latin typeface="Consolas" pitchFamily="49" charset="0"/>
                        </a:rPr>
                        <a:t>, </a:t>
                      </a:r>
                      <a:r>
                        <a:rPr lang="en-US" sz="2400" b="1" dirty="0" err="1">
                          <a:latin typeface="Consolas" pitchFamily="49" charset="0"/>
                        </a:rPr>
                        <a:t>TValue</a:t>
                      </a:r>
                      <a:r>
                        <a:rPr lang="en-US" sz="2400" b="1" dirty="0">
                          <a:latin typeface="Consolas" pitchFamily="49" charset="0"/>
                        </a:rPr>
                        <a:t>&gt;</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err="1">
                          <a:latin typeface="Consolas" pitchFamily="49" charset="0"/>
                        </a:rPr>
                        <a:t>HashTable</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l" rtl="0"/>
                      <a:r>
                        <a:rPr lang="en-US" sz="2400" b="1" dirty="0" err="1">
                          <a:latin typeface="Consolas" pitchFamily="49" charset="0"/>
                        </a:rPr>
                        <a:t>SortedList</a:t>
                      </a:r>
                      <a:r>
                        <a:rPr lang="en-US" sz="2400" b="1" dirty="0">
                          <a:latin typeface="Consolas" pitchFamily="49" charset="0"/>
                        </a:rPr>
                        <a:t>&lt;</a:t>
                      </a:r>
                      <a:r>
                        <a:rPr lang="en-US" sz="2400" b="1" dirty="0" err="1">
                          <a:latin typeface="Consolas" pitchFamily="49" charset="0"/>
                        </a:rPr>
                        <a:t>TKey</a:t>
                      </a:r>
                      <a:r>
                        <a:rPr lang="en-US" sz="2400" b="1" dirty="0">
                          <a:latin typeface="Consolas" pitchFamily="49" charset="0"/>
                        </a:rPr>
                        <a:t>, </a:t>
                      </a:r>
                      <a:r>
                        <a:rPr lang="en-US" sz="2400" b="1" dirty="0" err="1">
                          <a:latin typeface="Consolas" pitchFamily="49" charset="0"/>
                        </a:rPr>
                        <a:t>TValue</a:t>
                      </a:r>
                      <a:r>
                        <a:rPr lang="en-US" sz="2400" b="1" dirty="0">
                          <a:latin typeface="Consolas" pitchFamily="49" charset="0"/>
                        </a:rPr>
                        <a:t>&gt;</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err="1">
                          <a:latin typeface="Consolas" pitchFamily="49" charset="0"/>
                        </a:rPr>
                        <a:t>SortedList</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a:latin typeface="Consolas" pitchFamily="49" charset="0"/>
                        </a:rPr>
                        <a:t>SortedDictionary</a:t>
                      </a:r>
                      <a:r>
                        <a:rPr lang="en-US" sz="2400" b="1" dirty="0">
                          <a:latin typeface="Consolas" pitchFamily="49" charset="0"/>
                        </a:rPr>
                        <a:t>&lt;</a:t>
                      </a:r>
                      <a:r>
                        <a:rPr lang="en-US" sz="2400" b="1" dirty="0" err="1">
                          <a:latin typeface="Consolas" pitchFamily="49" charset="0"/>
                        </a:rPr>
                        <a:t>TKey</a:t>
                      </a:r>
                      <a:r>
                        <a:rPr lang="en-US" sz="2400" b="1" dirty="0">
                          <a:latin typeface="Consolas" pitchFamily="49" charset="0"/>
                        </a:rPr>
                        <a:t>, </a:t>
                      </a:r>
                      <a:r>
                        <a:rPr lang="en-US" sz="2400" b="1" dirty="0" err="1">
                          <a:latin typeface="Consolas" pitchFamily="49" charset="0"/>
                        </a:rPr>
                        <a:t>TValue</a:t>
                      </a:r>
                      <a:r>
                        <a:rPr lang="en-US" sz="2400" b="1" dirty="0">
                          <a:latin typeface="Consolas" pitchFamily="49" charset="0"/>
                        </a:rPr>
                        <a:t>&gt;</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a:latin typeface="Consolas" pitchFamily="49" charset="0"/>
                        </a:rPr>
                        <a:t>(none)</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6728">
                <a:tc>
                  <a:txBody>
                    <a:bodyPr/>
                    <a:lstStyle/>
                    <a:p>
                      <a:pPr algn="l" rtl="0"/>
                      <a:r>
                        <a:rPr lang="en-US" sz="2400" b="1" dirty="0">
                          <a:latin typeface="Consolas" pitchFamily="49" charset="0"/>
                        </a:rPr>
                        <a:t>Stack&lt;T&gt;</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a:latin typeface="Consolas" pitchFamily="49" charset="0"/>
                        </a:rPr>
                        <a:t>Stack</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6728">
                <a:tc>
                  <a:txBody>
                    <a:bodyPr/>
                    <a:lstStyle/>
                    <a:p>
                      <a:pPr algn="l" rtl="0"/>
                      <a:r>
                        <a:rPr lang="en-US" sz="2400" b="1" dirty="0">
                          <a:latin typeface="Consolas" pitchFamily="49" charset="0"/>
                        </a:rPr>
                        <a:t>Queue&lt;T&gt;</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a:latin typeface="Consolas" pitchFamily="49" charset="0"/>
                        </a:rPr>
                        <a:t>Queue</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86728">
                <a:tc>
                  <a:txBody>
                    <a:bodyPr/>
                    <a:lstStyle/>
                    <a:p>
                      <a:pPr algn="l" rtl="0"/>
                      <a:r>
                        <a:rPr lang="en-US" sz="2400" b="1" dirty="0" err="1">
                          <a:latin typeface="Consolas" pitchFamily="49" charset="0"/>
                        </a:rPr>
                        <a:t>LinkedList</a:t>
                      </a:r>
                      <a:r>
                        <a:rPr lang="en-US" sz="2400" b="1" dirty="0">
                          <a:latin typeface="Consolas" pitchFamily="49" charset="0"/>
                        </a:rPr>
                        <a:t>&lt;T&gt;</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a:latin typeface="Consolas" pitchFamily="49" charset="0"/>
                        </a:rPr>
                        <a:t>(none)</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86728">
                <a:tc>
                  <a:txBody>
                    <a:bodyPr/>
                    <a:lstStyle/>
                    <a:p>
                      <a:pPr algn="l" rtl="0"/>
                      <a:r>
                        <a:rPr lang="en-US" sz="2400" b="1" dirty="0" err="1">
                          <a:latin typeface="Consolas" pitchFamily="49" charset="0"/>
                        </a:rPr>
                        <a:t>HashSet</a:t>
                      </a:r>
                      <a:r>
                        <a:rPr lang="en-US" sz="2400" b="1" dirty="0">
                          <a:latin typeface="Consolas" pitchFamily="49" charset="0"/>
                        </a:rPr>
                        <a:t>&lt;T&gt;    </a:t>
                      </a:r>
                      <a:r>
                        <a:rPr lang="en-US" sz="2400" b="1" dirty="0">
                          <a:latin typeface="+mn-lt"/>
                        </a:rPr>
                        <a:t>(new to .NET 3.5)</a:t>
                      </a:r>
                      <a:endParaRPr lang="he-IL" sz="2400" b="1" dirty="0">
                        <a:latin typeface="+mn-lt"/>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a:latin typeface="Consolas" pitchFamily="49" charset="0"/>
                        </a:rPr>
                        <a:t>(none)</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86728">
                <a:tc>
                  <a:txBody>
                    <a:bodyPr/>
                    <a:lstStyle/>
                    <a:p>
                      <a:pPr algn="l" rtl="0"/>
                      <a:r>
                        <a:rPr lang="en-US" sz="2400" b="1" dirty="0" err="1">
                          <a:latin typeface="Consolas" pitchFamily="49" charset="0"/>
                          <a:cs typeface="Consolas" pitchFamily="49" charset="0"/>
                        </a:rPr>
                        <a:t>SortedSet</a:t>
                      </a:r>
                      <a:r>
                        <a:rPr lang="en-US" sz="2400" b="1" dirty="0">
                          <a:latin typeface="Consolas" pitchFamily="49" charset="0"/>
                          <a:cs typeface="Consolas" pitchFamily="49" charset="0"/>
                        </a:rPr>
                        <a:t>&lt;T&gt;  </a:t>
                      </a:r>
                      <a:r>
                        <a:rPr lang="en-US" sz="2400" b="1" dirty="0">
                          <a:latin typeface="+mn-lt"/>
                        </a:rPr>
                        <a:t>(new to .NET 4)</a:t>
                      </a:r>
                      <a:endParaRPr lang="he-IL" sz="2400" b="1" dirty="0">
                        <a:latin typeface="+mn-lt"/>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a:latin typeface="Consolas" pitchFamily="49" charset="0"/>
                        </a:rPr>
                        <a:t>(none)</a:t>
                      </a:r>
                      <a:endParaRPr lang="he-IL" sz="2400" b="1" dirty="0">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9255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0"/>
            <a:ext cx="8506063" cy="1424039"/>
          </a:xfrm>
        </p:spPr>
        <p:txBody>
          <a:bodyPr/>
          <a:lstStyle/>
          <a:p>
            <a:r>
              <a:rPr lang="en-US" dirty="0"/>
              <a:t>.NET Reflector</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19</a:t>
            </a:fld>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217" y="1400175"/>
            <a:ext cx="10618254" cy="725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528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Generic Collections Details (1)</a:t>
            </a:r>
          </a:p>
        </p:txBody>
      </p:sp>
      <p:sp>
        <p:nvSpPr>
          <p:cNvPr id="5" name="Content Placeholder 4"/>
          <p:cNvSpPr>
            <a:spLocks noGrp="1"/>
          </p:cNvSpPr>
          <p:nvPr>
            <p:ph sz="quarter" idx="1"/>
          </p:nvPr>
        </p:nvSpPr>
        <p:spPr/>
        <p:txBody>
          <a:bodyPr>
            <a:normAutofit fontScale="92500" lnSpcReduction="10000"/>
          </a:bodyPr>
          <a:lstStyle/>
          <a:p>
            <a:r>
              <a:rPr lang="en-US" b="1" dirty="0">
                <a:solidFill>
                  <a:srgbClr val="FF0000"/>
                </a:solidFill>
                <a:latin typeface="Consolas" pitchFamily="49" charset="0"/>
                <a:cs typeface="Consolas" pitchFamily="49" charset="0"/>
              </a:rPr>
              <a:t>List&lt;T&gt;</a:t>
            </a:r>
          </a:p>
          <a:p>
            <a:pPr lvl="1"/>
            <a:r>
              <a:rPr lang="en-US" dirty="0"/>
              <a:t>A dynamic array</a:t>
            </a:r>
          </a:p>
          <a:p>
            <a:pPr lvl="1"/>
            <a:r>
              <a:rPr lang="en-US" dirty="0"/>
              <a:t>Always prefer this class if no other special requirements exist</a:t>
            </a:r>
          </a:p>
          <a:p>
            <a:r>
              <a:rPr lang="en-US" b="1" dirty="0">
                <a:solidFill>
                  <a:srgbClr val="FF0000"/>
                </a:solidFill>
                <a:latin typeface="Consolas" pitchFamily="49" charset="0"/>
                <a:cs typeface="Consolas" pitchFamily="49" charset="0"/>
              </a:rPr>
              <a:t>Stack&lt;T&gt;</a:t>
            </a:r>
          </a:p>
          <a:p>
            <a:pPr lvl="1"/>
            <a:r>
              <a:rPr lang="en-US" dirty="0"/>
              <a:t>A Last in first out (LIFO) collection</a:t>
            </a:r>
          </a:p>
          <a:p>
            <a:r>
              <a:rPr lang="en-US" b="1" dirty="0">
                <a:solidFill>
                  <a:srgbClr val="FF0000"/>
                </a:solidFill>
                <a:latin typeface="Consolas" pitchFamily="49" charset="0"/>
                <a:cs typeface="Consolas" pitchFamily="49" charset="0"/>
              </a:rPr>
              <a:t>Queue&lt;T&gt;</a:t>
            </a:r>
          </a:p>
          <a:p>
            <a:pPr lvl="1"/>
            <a:r>
              <a:rPr lang="en-US" dirty="0"/>
              <a:t>A first in first out (FIFO) collection</a:t>
            </a:r>
          </a:p>
          <a:p>
            <a:r>
              <a:rPr lang="en-US" b="1" dirty="0">
                <a:solidFill>
                  <a:srgbClr val="FF0000"/>
                </a:solidFill>
                <a:latin typeface="Consolas" pitchFamily="49" charset="0"/>
                <a:cs typeface="Consolas" pitchFamily="49" charset="0"/>
              </a:rPr>
              <a:t>Dictionary&lt;K, V&gt;</a:t>
            </a:r>
          </a:p>
          <a:p>
            <a:pPr lvl="1"/>
            <a:r>
              <a:rPr lang="en-US" dirty="0"/>
              <a:t>A </a:t>
            </a:r>
            <a:r>
              <a:rPr lang="en-US" dirty="0" err="1"/>
              <a:t>hashtable</a:t>
            </a:r>
            <a:r>
              <a:rPr lang="en-US" dirty="0"/>
              <a:t> where keys must be unique</a:t>
            </a:r>
          </a:p>
          <a:p>
            <a:pPr lvl="1"/>
            <a:r>
              <a:rPr lang="en-US" dirty="0"/>
              <a:t>Searches are O(1) </a:t>
            </a:r>
          </a:p>
          <a:p>
            <a:pPr lvl="1"/>
            <a:r>
              <a:rPr lang="en-US" dirty="0"/>
              <a:t>Hash value queried with </a:t>
            </a:r>
            <a:r>
              <a:rPr lang="en-US" dirty="0" err="1"/>
              <a:t>K.GetHashCode</a:t>
            </a:r>
            <a:r>
              <a:rPr lang="en-US" dirty="0"/>
              <a:t>()</a:t>
            </a:r>
          </a:p>
        </p:txBody>
      </p:sp>
      <p:sp>
        <p:nvSpPr>
          <p:cNvPr id="3" name="Slide Number Placeholder 2"/>
          <p:cNvSpPr>
            <a:spLocks noGrp="1"/>
          </p:cNvSpPr>
          <p:nvPr>
            <p:ph type="sldNum" sz="quarter" idx="12"/>
          </p:nvPr>
        </p:nvSpPr>
        <p:spPr/>
        <p:txBody>
          <a:bodyPr/>
          <a:lstStyle/>
          <a:p>
            <a:fld id="{BAEF35E1-E8B4-4707-9B15-F4E1B030959E}" type="slidenum">
              <a:rPr lang="en-US" smtClean="0"/>
              <a:pPr/>
              <a:t>190</a:t>
            </a:fld>
            <a:endParaRPr lang="en-US"/>
          </a:p>
        </p:txBody>
      </p:sp>
    </p:spTree>
    <p:extLst>
      <p:ext uri="{BB962C8B-B14F-4D97-AF65-F5344CB8AC3E}">
        <p14:creationId xmlns:p14="http://schemas.microsoft.com/office/powerpoint/2010/main" val="164197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Generic Collections Details (2)</a:t>
            </a:r>
          </a:p>
        </p:txBody>
      </p:sp>
      <p:sp>
        <p:nvSpPr>
          <p:cNvPr id="3" name="Content Placeholder 2"/>
          <p:cNvSpPr>
            <a:spLocks noGrp="1"/>
          </p:cNvSpPr>
          <p:nvPr>
            <p:ph sz="quarter" idx="1"/>
          </p:nvPr>
        </p:nvSpPr>
        <p:spPr/>
        <p:txBody>
          <a:bodyPr>
            <a:normAutofit/>
          </a:bodyPr>
          <a:lstStyle/>
          <a:p>
            <a:r>
              <a:rPr lang="en-US" b="1" dirty="0" err="1">
                <a:solidFill>
                  <a:srgbClr val="FF0000"/>
                </a:solidFill>
                <a:latin typeface="Consolas" pitchFamily="49" charset="0"/>
                <a:cs typeface="Consolas" pitchFamily="49" charset="0"/>
              </a:rPr>
              <a:t>SortedList</a:t>
            </a:r>
            <a:r>
              <a:rPr lang="en-US" b="1" dirty="0">
                <a:solidFill>
                  <a:srgbClr val="FF0000"/>
                </a:solidFill>
                <a:latin typeface="Consolas" pitchFamily="49" charset="0"/>
                <a:cs typeface="Consolas" pitchFamily="49" charset="0"/>
              </a:rPr>
              <a:t>&lt;K,V&gt; </a:t>
            </a:r>
            <a:r>
              <a:rPr lang="en-US" dirty="0"/>
              <a:t>and </a:t>
            </a:r>
            <a:r>
              <a:rPr lang="en-US" b="1" dirty="0" err="1">
                <a:solidFill>
                  <a:srgbClr val="FF0000"/>
                </a:solidFill>
                <a:latin typeface="Consolas" pitchFamily="49" charset="0"/>
                <a:cs typeface="Consolas" pitchFamily="49" charset="0"/>
              </a:rPr>
              <a:t>SortedDictionary</a:t>
            </a:r>
            <a:r>
              <a:rPr lang="en-US" b="1" dirty="0">
                <a:solidFill>
                  <a:srgbClr val="FF0000"/>
                </a:solidFill>
                <a:latin typeface="Consolas" pitchFamily="49" charset="0"/>
                <a:cs typeface="Consolas" pitchFamily="49" charset="0"/>
              </a:rPr>
              <a:t>&lt;K,V&gt;</a:t>
            </a:r>
          </a:p>
          <a:p>
            <a:pPr lvl="1"/>
            <a:r>
              <a:rPr lang="en-US" dirty="0"/>
              <a:t>Maintain a sorted list of values based on </a:t>
            </a:r>
            <a:r>
              <a:rPr lang="en-US" b="1" dirty="0" err="1">
                <a:latin typeface="Consolas" pitchFamily="49" charset="0"/>
                <a:cs typeface="Consolas" pitchFamily="49" charset="0"/>
              </a:rPr>
              <a:t>IComparer</a:t>
            </a:r>
            <a:r>
              <a:rPr lang="en-US" b="1" dirty="0">
                <a:latin typeface="Consolas" pitchFamily="49" charset="0"/>
                <a:cs typeface="Consolas" pitchFamily="49" charset="0"/>
              </a:rPr>
              <a:t>&lt;K&gt;</a:t>
            </a:r>
            <a:r>
              <a:rPr lang="en-US" dirty="0"/>
              <a:t> (see later)</a:t>
            </a:r>
          </a:p>
          <a:p>
            <a:pPr lvl="1"/>
            <a:r>
              <a:rPr lang="en-US" dirty="0"/>
              <a:t>Retrieval of values at O(log n)</a:t>
            </a:r>
          </a:p>
          <a:p>
            <a:pPr lvl="1"/>
            <a:r>
              <a:rPr lang="en-US" b="1" dirty="0" err="1">
                <a:latin typeface="Consolas" pitchFamily="49" charset="0"/>
                <a:cs typeface="Consolas" pitchFamily="49" charset="0"/>
              </a:rPr>
              <a:t>SortedDictionary</a:t>
            </a:r>
            <a:r>
              <a:rPr lang="en-US" b="1" dirty="0">
                <a:latin typeface="Consolas" pitchFamily="49" charset="0"/>
                <a:cs typeface="Consolas" pitchFamily="49" charset="0"/>
              </a:rPr>
              <a:t>&lt;&gt; </a:t>
            </a:r>
            <a:r>
              <a:rPr lang="en-US" dirty="0"/>
              <a:t>is a binary search tree</a:t>
            </a:r>
          </a:p>
          <a:p>
            <a:pPr lvl="1"/>
            <a:r>
              <a:rPr lang="en-US" b="1" dirty="0" err="1">
                <a:latin typeface="Consolas" pitchFamily="49" charset="0"/>
                <a:cs typeface="Consolas" pitchFamily="49" charset="0"/>
              </a:rPr>
              <a:t>SortedList</a:t>
            </a:r>
            <a:r>
              <a:rPr lang="en-US" b="1" dirty="0">
                <a:latin typeface="Consolas" pitchFamily="49" charset="0"/>
                <a:cs typeface="Consolas" pitchFamily="49" charset="0"/>
              </a:rPr>
              <a:t>&lt;&gt; </a:t>
            </a:r>
            <a:r>
              <a:rPr lang="en-US" dirty="0"/>
              <a:t>uses less memory</a:t>
            </a:r>
          </a:p>
          <a:p>
            <a:pPr lvl="1"/>
            <a:r>
              <a:rPr lang="en-US" b="1" dirty="0" err="1">
                <a:latin typeface="Consolas" pitchFamily="49" charset="0"/>
                <a:cs typeface="Consolas" pitchFamily="49" charset="0"/>
              </a:rPr>
              <a:t>SortedDictionary</a:t>
            </a:r>
            <a:r>
              <a:rPr lang="en-US" b="1" dirty="0">
                <a:latin typeface="Consolas" pitchFamily="49" charset="0"/>
                <a:cs typeface="Consolas" pitchFamily="49" charset="0"/>
              </a:rPr>
              <a:t>&lt;&gt; </a:t>
            </a:r>
            <a:r>
              <a:rPr lang="en-US" dirty="0"/>
              <a:t>has faster insert and remove for unsorted data (O(log n) vs. O(n))</a:t>
            </a:r>
          </a:p>
          <a:p>
            <a:pPr lvl="1"/>
            <a:r>
              <a:rPr lang="en-US" b="1" dirty="0" err="1">
                <a:latin typeface="Consolas" pitchFamily="49" charset="0"/>
                <a:cs typeface="Consolas" pitchFamily="49" charset="0"/>
              </a:rPr>
              <a:t>SortedList</a:t>
            </a:r>
            <a:r>
              <a:rPr lang="en-US" b="1" dirty="0">
                <a:latin typeface="Consolas" pitchFamily="49" charset="0"/>
                <a:cs typeface="Consolas" pitchFamily="49" charset="0"/>
              </a:rPr>
              <a:t>&lt;&gt; </a:t>
            </a:r>
            <a:r>
              <a:rPr lang="en-US" dirty="0"/>
              <a:t>has efficient indexed retrieval from the Keys and Values properties</a:t>
            </a:r>
          </a:p>
          <a:p>
            <a:endParaRPr lang="en-US" dirty="0"/>
          </a:p>
        </p:txBody>
      </p:sp>
      <p:sp>
        <p:nvSpPr>
          <p:cNvPr id="4" name="Slide Number Placeholder 3"/>
          <p:cNvSpPr>
            <a:spLocks noGrp="1"/>
          </p:cNvSpPr>
          <p:nvPr>
            <p:ph type="sldNum" sz="quarter" idx="12"/>
          </p:nvPr>
        </p:nvSpPr>
        <p:spPr/>
        <p:txBody>
          <a:bodyPr/>
          <a:lstStyle/>
          <a:p>
            <a:fld id="{BAEF35E1-E8B4-4707-9B15-F4E1B030959E}" type="slidenum">
              <a:rPr lang="en-US" smtClean="0"/>
              <a:pPr/>
              <a:t>191</a:t>
            </a:fld>
            <a:endParaRPr lang="en-US"/>
          </a:p>
        </p:txBody>
      </p:sp>
    </p:spTree>
    <p:extLst>
      <p:ext uri="{BB962C8B-B14F-4D97-AF65-F5344CB8AC3E}">
        <p14:creationId xmlns:p14="http://schemas.microsoft.com/office/powerpoint/2010/main" val="154811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 Details (3)</a:t>
            </a:r>
          </a:p>
        </p:txBody>
      </p:sp>
      <p:sp>
        <p:nvSpPr>
          <p:cNvPr id="3" name="Content Placeholder 2"/>
          <p:cNvSpPr>
            <a:spLocks noGrp="1"/>
          </p:cNvSpPr>
          <p:nvPr>
            <p:ph sz="quarter" idx="1"/>
          </p:nvPr>
        </p:nvSpPr>
        <p:spPr/>
        <p:txBody>
          <a:bodyPr>
            <a:normAutofit/>
          </a:bodyPr>
          <a:lstStyle/>
          <a:p>
            <a:r>
              <a:rPr lang="en-US" b="1" dirty="0" err="1">
                <a:solidFill>
                  <a:srgbClr val="FF0000"/>
                </a:solidFill>
                <a:latin typeface="Consolas" pitchFamily="49" charset="0"/>
                <a:cs typeface="Consolas" pitchFamily="49" charset="0"/>
              </a:rPr>
              <a:t>LinkedList</a:t>
            </a:r>
            <a:r>
              <a:rPr lang="en-US" b="1" dirty="0">
                <a:solidFill>
                  <a:srgbClr val="FF0000"/>
                </a:solidFill>
                <a:latin typeface="Consolas" pitchFamily="49" charset="0"/>
                <a:cs typeface="Consolas" pitchFamily="49" charset="0"/>
              </a:rPr>
              <a:t>&lt;T&gt;</a:t>
            </a:r>
          </a:p>
          <a:p>
            <a:pPr lvl="1"/>
            <a:r>
              <a:rPr lang="en-US" dirty="0"/>
              <a:t>Doubly linked list</a:t>
            </a:r>
          </a:p>
          <a:p>
            <a:pPr lvl="1"/>
            <a:r>
              <a:rPr lang="en-US" dirty="0"/>
              <a:t>Insertion and removal is an O(1) operation</a:t>
            </a:r>
          </a:p>
          <a:p>
            <a:pPr lvl="1"/>
            <a:r>
              <a:rPr lang="en-US" dirty="0"/>
              <a:t>Implements the </a:t>
            </a:r>
            <a:r>
              <a:rPr lang="en-US" b="1" dirty="0" err="1">
                <a:latin typeface="Consolas" pitchFamily="49" charset="0"/>
                <a:cs typeface="Consolas" pitchFamily="49" charset="0"/>
              </a:rPr>
              <a:t>ICollection</a:t>
            </a:r>
            <a:r>
              <a:rPr lang="en-US" b="1" dirty="0">
                <a:latin typeface="Consolas" pitchFamily="49" charset="0"/>
                <a:cs typeface="Consolas" pitchFamily="49" charset="0"/>
              </a:rPr>
              <a:t>&lt;T&gt;</a:t>
            </a:r>
            <a:r>
              <a:rPr lang="en-US" dirty="0"/>
              <a:t> interface</a:t>
            </a:r>
          </a:p>
          <a:p>
            <a:r>
              <a:rPr lang="en-US" b="1" dirty="0" err="1">
                <a:solidFill>
                  <a:srgbClr val="FF0000"/>
                </a:solidFill>
                <a:latin typeface="Consolas" pitchFamily="49" charset="0"/>
                <a:cs typeface="Consolas" pitchFamily="49" charset="0"/>
              </a:rPr>
              <a:t>HashSet</a:t>
            </a:r>
            <a:r>
              <a:rPr lang="en-US" b="1" dirty="0">
                <a:solidFill>
                  <a:srgbClr val="FF0000"/>
                </a:solidFill>
                <a:latin typeface="Consolas" pitchFamily="49" charset="0"/>
                <a:cs typeface="Consolas" pitchFamily="49" charset="0"/>
              </a:rPr>
              <a:t>&lt;T&gt;</a:t>
            </a:r>
          </a:p>
          <a:p>
            <a:pPr lvl="1"/>
            <a:r>
              <a:rPr lang="en-US" dirty="0"/>
              <a:t>A set of values that must be unique</a:t>
            </a:r>
          </a:p>
          <a:p>
            <a:pPr lvl="1"/>
            <a:r>
              <a:rPr lang="en-US" dirty="0"/>
              <a:t>Starting from .NET 4, implements the </a:t>
            </a:r>
            <a:r>
              <a:rPr lang="en-US" b="1" dirty="0" err="1">
                <a:latin typeface="Consolas" pitchFamily="49" charset="0"/>
                <a:cs typeface="Consolas" pitchFamily="49" charset="0"/>
              </a:rPr>
              <a:t>ISet</a:t>
            </a:r>
            <a:r>
              <a:rPr lang="en-US" b="1" dirty="0">
                <a:latin typeface="Consolas" pitchFamily="49" charset="0"/>
                <a:cs typeface="Consolas" pitchFamily="49" charset="0"/>
              </a:rPr>
              <a:t>&lt;T&gt;</a:t>
            </a:r>
            <a:r>
              <a:rPr lang="en-US" dirty="0"/>
              <a:t> interface</a:t>
            </a:r>
          </a:p>
          <a:p>
            <a:pPr lvl="1"/>
            <a:r>
              <a:rPr lang="en-US" dirty="0"/>
              <a:t>Retrieval is an O(1) operation</a:t>
            </a:r>
          </a:p>
          <a:p>
            <a:r>
              <a:rPr lang="en-US" b="1" dirty="0" err="1">
                <a:solidFill>
                  <a:srgbClr val="FF0000"/>
                </a:solidFill>
                <a:latin typeface="Consolas" pitchFamily="49" charset="0"/>
                <a:cs typeface="Consolas" pitchFamily="49" charset="0"/>
              </a:rPr>
              <a:t>SortedSet</a:t>
            </a:r>
            <a:r>
              <a:rPr lang="en-US" b="1" dirty="0">
                <a:solidFill>
                  <a:srgbClr val="FF0000"/>
                </a:solidFill>
                <a:latin typeface="Consolas" pitchFamily="49" charset="0"/>
                <a:cs typeface="Consolas" pitchFamily="49" charset="0"/>
              </a:rPr>
              <a:t>&lt;T&gt; </a:t>
            </a:r>
            <a:r>
              <a:rPr lang="en-US" sz="4300" dirty="0"/>
              <a:t>(.NET 4+)</a:t>
            </a:r>
            <a:endParaRPr lang="en-US" sz="4100" dirty="0"/>
          </a:p>
          <a:p>
            <a:pPr lvl="1"/>
            <a:r>
              <a:rPr lang="en-US" dirty="0"/>
              <a:t>Similar to a </a:t>
            </a:r>
            <a:r>
              <a:rPr lang="en-US" b="1" dirty="0" err="1">
                <a:latin typeface="Consolas" pitchFamily="49" charset="0"/>
                <a:cs typeface="Consolas" pitchFamily="49" charset="0"/>
              </a:rPr>
              <a:t>HashSet</a:t>
            </a:r>
            <a:r>
              <a:rPr lang="en-US" b="1" dirty="0">
                <a:latin typeface="Consolas" pitchFamily="49" charset="0"/>
                <a:cs typeface="Consolas" pitchFamily="49" charset="0"/>
              </a:rPr>
              <a:t>&lt;&gt;</a:t>
            </a:r>
            <a:r>
              <a:rPr lang="en-US" dirty="0"/>
              <a:t>, but keeps values sorted</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AEF35E1-E8B4-4707-9B15-F4E1B030959E}" type="slidenum">
              <a:rPr lang="en-US" smtClean="0"/>
              <a:pPr/>
              <a:t>192</a:t>
            </a:fld>
            <a:endParaRPr lang="en-US"/>
          </a:p>
        </p:txBody>
      </p:sp>
    </p:spTree>
    <p:extLst>
      <p:ext uri="{BB962C8B-B14F-4D97-AF65-F5344CB8AC3E}">
        <p14:creationId xmlns:p14="http://schemas.microsoft.com/office/powerpoint/2010/main" val="117583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Demo</a:t>
            </a:r>
          </a:p>
        </p:txBody>
      </p:sp>
      <p:sp>
        <p:nvSpPr>
          <p:cNvPr id="4" name="Rectangle 4"/>
          <p:cNvSpPr>
            <a:spLocks noChangeArrowheads="1"/>
          </p:cNvSpPr>
          <p:nvPr/>
        </p:nvSpPr>
        <p:spPr bwMode="auto">
          <a:xfrm>
            <a:off x="630079" y="1500190"/>
            <a:ext cx="9556194" cy="529183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numbers</a:t>
            </a:r>
            <a:r>
              <a:rPr lang="en-US" sz="2100" dirty="0">
                <a:latin typeface="Consolas" pitchFamily="49" charset="0"/>
                <a:cs typeface="Consolas" pitchFamily="49" charset="0"/>
              </a:rPr>
              <a:t> = </a:t>
            </a:r>
            <a:r>
              <a:rPr lang="en-US" sz="2100" dirty="0">
                <a:solidFill>
                  <a:srgbClr val="0000FF"/>
                </a:solidFill>
                <a:latin typeface="Consolas" pitchFamily="49" charset="0"/>
                <a:cs typeface="Consolas" pitchFamily="49" charset="0"/>
              </a:rPr>
              <a:t>new</a:t>
            </a:r>
            <a:r>
              <a:rPr lang="en-US" sz="2100" dirty="0">
                <a:latin typeface="Consolas" pitchFamily="49" charset="0"/>
                <a:cs typeface="Consolas" pitchFamily="49" charset="0"/>
              </a:rPr>
              <a:t> </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[10];</a:t>
            </a:r>
            <a:br>
              <a:rPr lang="en-US" sz="2100" dirty="0">
                <a:latin typeface="Consolas" pitchFamily="49" charset="0"/>
                <a:cs typeface="Consolas" pitchFamily="49" charset="0"/>
              </a:rPr>
            </a:br>
            <a:r>
              <a:rPr lang="en-US" sz="2100" b="1" dirty="0">
                <a:solidFill>
                  <a:srgbClr val="0000FF"/>
                </a:solidFill>
                <a:latin typeface="Consolas" pitchFamily="49" charset="0"/>
                <a:cs typeface="Consolas" pitchFamily="49" charset="0"/>
              </a:rPr>
              <a:t>Random</a:t>
            </a: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rnd</a:t>
            </a:r>
            <a:r>
              <a:rPr lang="en-US" sz="2100" dirty="0">
                <a:latin typeface="Consolas" pitchFamily="49" charset="0"/>
                <a:cs typeface="Consolas" pitchFamily="49" charset="0"/>
              </a:rPr>
              <a:t> = </a:t>
            </a:r>
            <a:r>
              <a:rPr lang="en-US" sz="2100" dirty="0">
                <a:solidFill>
                  <a:srgbClr val="0000FF"/>
                </a:solidFill>
                <a:latin typeface="Consolas" pitchFamily="49" charset="0"/>
                <a:cs typeface="Consolas" pitchFamily="49" charset="0"/>
              </a:rPr>
              <a:t>new</a:t>
            </a:r>
            <a:r>
              <a:rPr lang="en-US" sz="2100" dirty="0">
                <a:latin typeface="Consolas" pitchFamily="49" charset="0"/>
                <a:cs typeface="Consolas" pitchFamily="49" charset="0"/>
              </a:rPr>
              <a:t> </a:t>
            </a:r>
            <a:r>
              <a:rPr lang="en-US" sz="2100" b="1" dirty="0">
                <a:solidFill>
                  <a:srgbClr val="0000FF"/>
                </a:solidFill>
                <a:latin typeface="Consolas" pitchFamily="49" charset="0"/>
                <a:cs typeface="Consolas" pitchFamily="49" charset="0"/>
              </a:rPr>
              <a:t>Random</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solidFill>
                  <a:srgbClr val="0000FF"/>
                </a:solidFill>
                <a:latin typeface="Consolas" pitchFamily="49" charset="0"/>
                <a:cs typeface="Consolas" pitchFamily="49" charset="0"/>
              </a:rPr>
              <a:t>for</a:t>
            </a:r>
            <a:r>
              <a:rPr lang="en-US" sz="2100" dirty="0">
                <a:latin typeface="Consolas" pitchFamily="49" charset="0"/>
                <a:cs typeface="Consolas" pitchFamily="49" charset="0"/>
              </a:rPr>
              <a:t>(</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i</a:t>
            </a:r>
            <a:r>
              <a:rPr lang="en-US" sz="2100" dirty="0">
                <a:latin typeface="Consolas" pitchFamily="49" charset="0"/>
                <a:cs typeface="Consolas" pitchFamily="49" charset="0"/>
              </a:rPr>
              <a:t> = 0; </a:t>
            </a:r>
            <a:r>
              <a:rPr lang="en-US" sz="2100" dirty="0" err="1">
                <a:solidFill>
                  <a:srgbClr val="020002"/>
                </a:solidFill>
                <a:latin typeface="Consolas" pitchFamily="49" charset="0"/>
                <a:cs typeface="Consolas" pitchFamily="49" charset="0"/>
              </a:rPr>
              <a:t>i</a:t>
            </a:r>
            <a:r>
              <a:rPr lang="en-US" sz="2100" dirty="0">
                <a:latin typeface="Consolas" pitchFamily="49" charset="0"/>
                <a:cs typeface="Consolas" pitchFamily="49" charset="0"/>
              </a:rPr>
              <a:t> &lt; </a:t>
            </a:r>
            <a:r>
              <a:rPr lang="en-US" sz="2100" dirty="0" err="1">
                <a:solidFill>
                  <a:srgbClr val="020002"/>
                </a:solidFill>
                <a:latin typeface="Consolas" pitchFamily="49" charset="0"/>
                <a:cs typeface="Consolas" pitchFamily="49" charset="0"/>
              </a:rPr>
              <a:t>numbers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Length</a:t>
            </a: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i</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solidFill>
                  <a:srgbClr val="020002"/>
                </a:solidFill>
                <a:latin typeface="Consolas" pitchFamily="49" charset="0"/>
                <a:cs typeface="Consolas" pitchFamily="49" charset="0"/>
              </a:rPr>
              <a:t>numbers</a:t>
            </a:r>
            <a:r>
              <a:rPr lang="en-US" sz="2100" dirty="0">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i</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rnd</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Next</a:t>
            </a:r>
            <a:r>
              <a:rPr lang="en-US" sz="2100" dirty="0">
                <a:latin typeface="Consolas" pitchFamily="49" charset="0"/>
                <a:cs typeface="Consolas" pitchFamily="49" charset="0"/>
              </a:rPr>
              <a:t>(1000);</a:t>
            </a:r>
            <a:br>
              <a:rPr lang="en-US" sz="2100" dirty="0">
                <a:latin typeface="Consolas" pitchFamily="49" charset="0"/>
                <a:cs typeface="Consolas" pitchFamily="49" charset="0"/>
              </a:rPr>
            </a:br>
            <a:br>
              <a:rPr lang="en-US" sz="2100" dirty="0">
                <a:latin typeface="Consolas" pitchFamily="49" charset="0"/>
                <a:cs typeface="Consolas" pitchFamily="49" charset="0"/>
              </a:rPr>
            </a:br>
            <a:r>
              <a:rPr lang="en-US" sz="2100" b="1" dirty="0" err="1">
                <a:solidFill>
                  <a:srgbClr val="0000FF"/>
                </a:solidFill>
                <a:latin typeface="Consolas" pitchFamily="49" charset="0"/>
                <a:cs typeface="Consolas" pitchFamily="49" charset="0"/>
              </a:rPr>
              <a:t>HashSet</a:t>
            </a:r>
            <a:r>
              <a:rPr lang="en-US" sz="2100" dirty="0">
                <a:latin typeface="Consolas" pitchFamily="49" charset="0"/>
                <a:cs typeface="Consolas" pitchFamily="49" charset="0"/>
              </a:rPr>
              <a:t>&lt;</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&gt; </a:t>
            </a:r>
            <a:r>
              <a:rPr lang="en-US" sz="2100" dirty="0">
                <a:solidFill>
                  <a:srgbClr val="020002"/>
                </a:solidFill>
                <a:latin typeface="Consolas" pitchFamily="49" charset="0"/>
                <a:cs typeface="Consolas" pitchFamily="49" charset="0"/>
              </a:rPr>
              <a:t>set1</a:t>
            </a:r>
            <a:r>
              <a:rPr lang="en-US" sz="2100" dirty="0">
                <a:latin typeface="Consolas" pitchFamily="49" charset="0"/>
                <a:cs typeface="Consolas" pitchFamily="49" charset="0"/>
              </a:rPr>
              <a:t> = </a:t>
            </a:r>
            <a:r>
              <a:rPr lang="en-US" sz="2100" dirty="0">
                <a:solidFill>
                  <a:srgbClr val="0000FF"/>
                </a:solidFill>
                <a:latin typeface="Consolas" pitchFamily="49" charset="0"/>
                <a:cs typeface="Consolas" pitchFamily="49" charset="0"/>
              </a:rPr>
              <a:t>new</a:t>
            </a:r>
            <a:r>
              <a:rPr lang="en-US" sz="2100" dirty="0">
                <a:latin typeface="Consolas" pitchFamily="49" charset="0"/>
                <a:cs typeface="Consolas" pitchFamily="49" charset="0"/>
              </a:rPr>
              <a:t> </a:t>
            </a:r>
            <a:r>
              <a:rPr lang="en-US" sz="2100" b="1" dirty="0" err="1">
                <a:solidFill>
                  <a:srgbClr val="0000FF"/>
                </a:solidFill>
                <a:latin typeface="Consolas" pitchFamily="49" charset="0"/>
                <a:cs typeface="Consolas" pitchFamily="49" charset="0"/>
              </a:rPr>
              <a:t>HashSet</a:t>
            </a:r>
            <a:r>
              <a:rPr lang="en-US" sz="2100" dirty="0">
                <a:latin typeface="Consolas" pitchFamily="49" charset="0"/>
                <a:cs typeface="Consolas" pitchFamily="49" charset="0"/>
              </a:rPr>
              <a:t>&lt;</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&gt;(</a:t>
            </a:r>
            <a:r>
              <a:rPr lang="en-US" sz="2100" dirty="0">
                <a:solidFill>
                  <a:srgbClr val="020002"/>
                </a:solidFill>
                <a:latin typeface="Consolas" pitchFamily="49" charset="0"/>
                <a:cs typeface="Consolas" pitchFamily="49" charset="0"/>
              </a:rPr>
              <a:t>numbers</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b="1" dirty="0" err="1">
                <a:solidFill>
                  <a:srgbClr val="0000FF"/>
                </a:solidFill>
                <a:latin typeface="Consolas" pitchFamily="49" charset="0"/>
                <a:cs typeface="Consolas" pitchFamily="49" charset="0"/>
              </a:rPr>
              <a:t>SortedSet</a:t>
            </a:r>
            <a:r>
              <a:rPr lang="en-US" sz="2100" dirty="0">
                <a:latin typeface="Consolas" pitchFamily="49" charset="0"/>
                <a:cs typeface="Consolas" pitchFamily="49" charset="0"/>
              </a:rPr>
              <a:t>&lt;</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&gt; </a:t>
            </a:r>
            <a:r>
              <a:rPr lang="en-US" sz="2100" dirty="0">
                <a:solidFill>
                  <a:srgbClr val="020002"/>
                </a:solidFill>
                <a:latin typeface="Consolas" pitchFamily="49" charset="0"/>
                <a:cs typeface="Consolas" pitchFamily="49" charset="0"/>
              </a:rPr>
              <a:t>set2</a:t>
            </a:r>
            <a:r>
              <a:rPr lang="en-US" sz="2100" dirty="0">
                <a:latin typeface="Consolas" pitchFamily="49" charset="0"/>
                <a:cs typeface="Consolas" pitchFamily="49" charset="0"/>
              </a:rPr>
              <a:t> = </a:t>
            </a:r>
            <a:r>
              <a:rPr lang="en-US" sz="2100" dirty="0">
                <a:solidFill>
                  <a:srgbClr val="0000FF"/>
                </a:solidFill>
                <a:latin typeface="Consolas" pitchFamily="49" charset="0"/>
                <a:cs typeface="Consolas" pitchFamily="49" charset="0"/>
              </a:rPr>
              <a:t>new</a:t>
            </a:r>
            <a:r>
              <a:rPr lang="en-US" sz="2100" dirty="0">
                <a:latin typeface="Consolas" pitchFamily="49" charset="0"/>
                <a:cs typeface="Consolas" pitchFamily="49" charset="0"/>
              </a:rPr>
              <a:t> </a:t>
            </a:r>
            <a:r>
              <a:rPr lang="en-US" sz="2100" b="1" dirty="0" err="1">
                <a:solidFill>
                  <a:srgbClr val="0000FF"/>
                </a:solidFill>
                <a:latin typeface="Consolas" pitchFamily="49" charset="0"/>
                <a:cs typeface="Consolas" pitchFamily="49" charset="0"/>
              </a:rPr>
              <a:t>SortedSet</a:t>
            </a:r>
            <a:r>
              <a:rPr lang="en-US" sz="2100" dirty="0">
                <a:latin typeface="Consolas" pitchFamily="49" charset="0"/>
                <a:cs typeface="Consolas" pitchFamily="49" charset="0"/>
              </a:rPr>
              <a:t>&lt;</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&gt;(</a:t>
            </a:r>
            <a:r>
              <a:rPr lang="en-US" sz="2100" dirty="0">
                <a:solidFill>
                  <a:srgbClr val="020002"/>
                </a:solidFill>
                <a:latin typeface="Consolas" pitchFamily="49" charset="0"/>
                <a:cs typeface="Consolas" pitchFamily="49" charset="0"/>
              </a:rPr>
              <a:t>numbers</a:t>
            </a:r>
            <a:r>
              <a:rPr lang="en-US" sz="2100" dirty="0">
                <a:latin typeface="Consolas" pitchFamily="49" charset="0"/>
                <a:cs typeface="Consolas" pitchFamily="49" charset="0"/>
              </a:rPr>
              <a:t>);</a:t>
            </a:r>
          </a:p>
          <a:p>
            <a:pPr defTabSz="463896"/>
            <a:r>
              <a:rPr lang="en-US" sz="2100" b="1" dirty="0" err="1">
                <a:solidFill>
                  <a:srgbClr val="0000FF"/>
                </a:solidFill>
                <a:latin typeface="Consolas" pitchFamily="49" charset="0"/>
                <a:cs typeface="Consolas" pitchFamily="49" charset="0"/>
              </a:rPr>
              <a:t>Console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WriteLine</a:t>
            </a:r>
            <a:r>
              <a:rPr lang="en-US" sz="2100" dirty="0">
                <a:latin typeface="Consolas" pitchFamily="49" charset="0"/>
                <a:cs typeface="Consolas" pitchFamily="49" charset="0"/>
              </a:rPr>
              <a:t>(</a:t>
            </a:r>
            <a:r>
              <a:rPr lang="en-US" sz="2100" dirty="0">
                <a:solidFill>
                  <a:srgbClr val="A31515"/>
                </a:solidFill>
                <a:latin typeface="Consolas" pitchFamily="49" charset="0"/>
                <a:cs typeface="Consolas" pitchFamily="49" charset="0"/>
              </a:rPr>
              <a:t>"</a:t>
            </a:r>
            <a:r>
              <a:rPr lang="en-US" sz="2100" dirty="0" err="1">
                <a:solidFill>
                  <a:srgbClr val="A31515"/>
                </a:solidFill>
                <a:latin typeface="Consolas" pitchFamily="49" charset="0"/>
                <a:cs typeface="Consolas" pitchFamily="49" charset="0"/>
              </a:rPr>
              <a:t>HashSet</a:t>
            </a:r>
            <a:r>
              <a:rPr lang="en-US" sz="2100" dirty="0">
                <a:solidFill>
                  <a:srgbClr val="A31515"/>
                </a:solidFill>
                <a:latin typeface="Consolas" pitchFamily="49" charset="0"/>
                <a:cs typeface="Consolas" pitchFamily="49" charset="0"/>
              </a:rPr>
              <a:t>&lt;</a:t>
            </a:r>
            <a:r>
              <a:rPr lang="en-US" sz="2100" dirty="0" err="1">
                <a:solidFill>
                  <a:srgbClr val="A31515"/>
                </a:solidFill>
                <a:latin typeface="Consolas" pitchFamily="49" charset="0"/>
                <a:cs typeface="Consolas" pitchFamily="49" charset="0"/>
              </a:rPr>
              <a:t>int</a:t>
            </a:r>
            <a:r>
              <a:rPr lang="en-US" sz="2100" dirty="0">
                <a:solidFill>
                  <a:srgbClr val="A31515"/>
                </a:solidFill>
                <a:latin typeface="Consolas" pitchFamily="49" charset="0"/>
                <a:cs typeface="Consolas" pitchFamily="49" charset="0"/>
              </a:rPr>
              <a:t>&gt;:"</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err="1">
                <a:solidFill>
                  <a:srgbClr val="0000FF"/>
                </a:solidFill>
                <a:latin typeface="Consolas" pitchFamily="49" charset="0"/>
                <a:cs typeface="Consolas" pitchFamily="49" charset="0"/>
              </a:rPr>
              <a:t>foreach</a:t>
            </a:r>
            <a:r>
              <a:rPr lang="en-US" sz="2100" dirty="0">
                <a:latin typeface="Consolas" pitchFamily="49" charset="0"/>
                <a:cs typeface="Consolas" pitchFamily="49" charset="0"/>
              </a:rPr>
              <a:t>(</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n</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in</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set1</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b="1" dirty="0" err="1">
                <a:solidFill>
                  <a:srgbClr val="0000FF"/>
                </a:solidFill>
                <a:latin typeface="Consolas" pitchFamily="49" charset="0"/>
                <a:cs typeface="Consolas" pitchFamily="49" charset="0"/>
              </a:rPr>
              <a:t>Console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Write</a:t>
            </a:r>
            <a:r>
              <a:rPr lang="en-US" sz="2100" dirty="0">
                <a:latin typeface="Consolas" pitchFamily="49" charset="0"/>
                <a:cs typeface="Consolas" pitchFamily="49" charset="0"/>
              </a:rPr>
              <a:t>(</a:t>
            </a:r>
            <a:r>
              <a:rPr lang="en-US" sz="2100" dirty="0">
                <a:solidFill>
                  <a:srgbClr val="A31515"/>
                </a:solidFill>
                <a:latin typeface="Consolas" pitchFamily="49" charset="0"/>
                <a:cs typeface="Consolas" pitchFamily="49" charset="0"/>
              </a:rPr>
              <a:t>"{0,4}"</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n</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b="1" dirty="0" err="1">
                <a:solidFill>
                  <a:srgbClr val="0000FF"/>
                </a:solidFill>
                <a:latin typeface="Consolas" pitchFamily="49" charset="0"/>
                <a:cs typeface="Consolas" pitchFamily="49" charset="0"/>
              </a:rPr>
              <a:t>Console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WriteLine</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b="1" dirty="0" err="1">
                <a:solidFill>
                  <a:srgbClr val="0000FF"/>
                </a:solidFill>
                <a:latin typeface="Consolas" pitchFamily="49" charset="0"/>
                <a:cs typeface="Consolas" pitchFamily="49" charset="0"/>
              </a:rPr>
              <a:t>Console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WriteLine</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b="1" dirty="0" err="1">
                <a:solidFill>
                  <a:srgbClr val="0000FF"/>
                </a:solidFill>
                <a:latin typeface="Consolas" pitchFamily="49" charset="0"/>
                <a:cs typeface="Consolas" pitchFamily="49" charset="0"/>
              </a:rPr>
              <a:t>Console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WriteLine</a:t>
            </a:r>
            <a:r>
              <a:rPr lang="en-US" sz="2100" dirty="0">
                <a:latin typeface="Consolas" pitchFamily="49" charset="0"/>
                <a:cs typeface="Consolas" pitchFamily="49" charset="0"/>
              </a:rPr>
              <a:t>(</a:t>
            </a:r>
            <a:r>
              <a:rPr lang="en-US" sz="2100" dirty="0">
                <a:solidFill>
                  <a:srgbClr val="A31515"/>
                </a:solidFill>
                <a:latin typeface="Consolas" pitchFamily="49" charset="0"/>
                <a:cs typeface="Consolas" pitchFamily="49" charset="0"/>
              </a:rPr>
              <a:t>"</a:t>
            </a:r>
            <a:r>
              <a:rPr lang="en-US" sz="2100" dirty="0" err="1">
                <a:solidFill>
                  <a:srgbClr val="A31515"/>
                </a:solidFill>
                <a:latin typeface="Consolas" pitchFamily="49" charset="0"/>
                <a:cs typeface="Consolas" pitchFamily="49" charset="0"/>
              </a:rPr>
              <a:t>SertedSet</a:t>
            </a:r>
            <a:r>
              <a:rPr lang="en-US" sz="2100" dirty="0">
                <a:solidFill>
                  <a:srgbClr val="A31515"/>
                </a:solidFill>
                <a:latin typeface="Consolas" pitchFamily="49" charset="0"/>
                <a:cs typeface="Consolas" pitchFamily="49" charset="0"/>
              </a:rPr>
              <a:t>&lt;</a:t>
            </a:r>
            <a:r>
              <a:rPr lang="en-US" sz="2100" dirty="0" err="1">
                <a:solidFill>
                  <a:srgbClr val="A31515"/>
                </a:solidFill>
                <a:latin typeface="Consolas" pitchFamily="49" charset="0"/>
                <a:cs typeface="Consolas" pitchFamily="49" charset="0"/>
              </a:rPr>
              <a:t>int</a:t>
            </a:r>
            <a:r>
              <a:rPr lang="en-US" sz="2100" dirty="0">
                <a:solidFill>
                  <a:srgbClr val="A31515"/>
                </a:solidFill>
                <a:latin typeface="Consolas" pitchFamily="49" charset="0"/>
                <a:cs typeface="Consolas" pitchFamily="49" charset="0"/>
              </a:rPr>
              <a:t>&gt;"</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err="1">
                <a:solidFill>
                  <a:srgbClr val="0000FF"/>
                </a:solidFill>
                <a:latin typeface="Consolas" pitchFamily="49" charset="0"/>
                <a:cs typeface="Consolas" pitchFamily="49" charset="0"/>
              </a:rPr>
              <a:t>foreach</a:t>
            </a:r>
            <a:r>
              <a:rPr lang="en-US" sz="2100" dirty="0">
                <a:latin typeface="Consolas" pitchFamily="49" charset="0"/>
                <a:cs typeface="Consolas" pitchFamily="49" charset="0"/>
              </a:rPr>
              <a:t>(</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n</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in</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set2</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b="1" dirty="0" err="1">
                <a:solidFill>
                  <a:srgbClr val="0000FF"/>
                </a:solidFill>
                <a:latin typeface="Consolas" pitchFamily="49" charset="0"/>
                <a:cs typeface="Consolas" pitchFamily="49" charset="0"/>
              </a:rPr>
              <a:t>Console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Write</a:t>
            </a:r>
            <a:r>
              <a:rPr lang="en-US" sz="2100" dirty="0">
                <a:latin typeface="Consolas" pitchFamily="49" charset="0"/>
                <a:cs typeface="Consolas" pitchFamily="49" charset="0"/>
              </a:rPr>
              <a:t>(</a:t>
            </a:r>
            <a:r>
              <a:rPr lang="en-US" sz="2100" dirty="0">
                <a:solidFill>
                  <a:srgbClr val="A31515"/>
                </a:solidFill>
                <a:latin typeface="Consolas" pitchFamily="49" charset="0"/>
                <a:cs typeface="Consolas" pitchFamily="49" charset="0"/>
              </a:rPr>
              <a:t>"{0,4}"</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n</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b="1" dirty="0" err="1">
                <a:solidFill>
                  <a:srgbClr val="0000FF"/>
                </a:solidFill>
                <a:latin typeface="Consolas" pitchFamily="49" charset="0"/>
                <a:cs typeface="Consolas" pitchFamily="49" charset="0"/>
              </a:rPr>
              <a:t>Console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WriteLine</a:t>
            </a:r>
            <a:r>
              <a:rPr lang="en-US" sz="2100" dirty="0">
                <a:latin typeface="Consolas" pitchFamily="49" charset="0"/>
                <a:cs typeface="Consolas" pitchFamily="49" charset="0"/>
              </a:rPr>
              <a:t>();</a:t>
            </a:r>
            <a:endParaRPr lang="en-US" sz="2100" dirty="0">
              <a:solidFill>
                <a:srgbClr val="010001"/>
              </a:solidFill>
              <a:latin typeface="Consolas" pitchFamily="49" charset="0"/>
              <a:cs typeface="Consolas" pitchFamily="49"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951" y="6000752"/>
            <a:ext cx="6248281" cy="2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AEF35E1-E8B4-4707-9B15-F4E1B030959E}" type="slidenum">
              <a:rPr lang="en-US" smtClean="0"/>
              <a:pPr/>
              <a:t>193</a:t>
            </a:fld>
            <a:endParaRPr lang="en-US"/>
          </a:p>
        </p:txBody>
      </p:sp>
    </p:spTree>
    <p:extLst>
      <p:ext uri="{BB962C8B-B14F-4D97-AF65-F5344CB8AC3E}">
        <p14:creationId xmlns:p14="http://schemas.microsoft.com/office/powerpoint/2010/main" val="207959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Interfaces</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194</a:t>
            </a:fld>
            <a:endParaRPr lang="he-IL"/>
          </a:p>
        </p:txBody>
      </p:sp>
      <p:sp>
        <p:nvSpPr>
          <p:cNvPr id="3" name="Content Placeholder 2"/>
          <p:cNvSpPr>
            <a:spLocks noGrp="1"/>
          </p:cNvSpPr>
          <p:nvPr>
            <p:ph sz="quarter" idx="1"/>
          </p:nvPr>
        </p:nvSpPr>
        <p:spPr/>
        <p:txBody>
          <a:bodyPr/>
          <a:lstStyle/>
          <a:p>
            <a:r>
              <a:rPr lang="en-US" dirty="0"/>
              <a:t>Some inherit the non-generic interfaces</a:t>
            </a:r>
            <a:endParaRPr lang="he-IL" dirty="0"/>
          </a:p>
        </p:txBody>
      </p:sp>
      <p:graphicFrame>
        <p:nvGraphicFramePr>
          <p:cNvPr id="4" name="Table 3"/>
          <p:cNvGraphicFramePr>
            <a:graphicFrameLocks noGrp="1"/>
          </p:cNvGraphicFramePr>
          <p:nvPr>
            <p:extLst>
              <p:ext uri="{D42A27DB-BD31-4B8C-83A1-F6EECF244321}">
                <p14:modId xmlns:p14="http://schemas.microsoft.com/office/powerpoint/2010/main" val="653383523"/>
              </p:ext>
            </p:extLst>
          </p:nvPr>
        </p:nvGraphicFramePr>
        <p:xfrm>
          <a:off x="1870516" y="3562940"/>
          <a:ext cx="8401050" cy="3893820"/>
        </p:xfrm>
        <a:graphic>
          <a:graphicData uri="http://schemas.openxmlformats.org/drawingml/2006/table">
            <a:tbl>
              <a:tblPr rtl="1" firstRow="1" bandRow="1">
                <a:tableStyleId>{5C22544A-7EE6-4342-B048-85BDC9FD1C3A}</a:tableStyleId>
              </a:tblPr>
              <a:tblGrid>
                <a:gridCol w="4200525">
                  <a:extLst>
                    <a:ext uri="{9D8B030D-6E8A-4147-A177-3AD203B41FA5}">
                      <a16:colId xmlns:a16="http://schemas.microsoft.com/office/drawing/2014/main" val="20000"/>
                    </a:ext>
                  </a:extLst>
                </a:gridCol>
                <a:gridCol w="4200525">
                  <a:extLst>
                    <a:ext uri="{9D8B030D-6E8A-4147-A177-3AD203B41FA5}">
                      <a16:colId xmlns:a16="http://schemas.microsoft.com/office/drawing/2014/main" val="20001"/>
                    </a:ext>
                  </a:extLst>
                </a:gridCol>
              </a:tblGrid>
              <a:tr h="486728">
                <a:tc>
                  <a:txBody>
                    <a:bodyPr/>
                    <a:lstStyle/>
                    <a:p>
                      <a:pPr algn="l" rtl="0"/>
                      <a:r>
                        <a:rPr lang="en-US" sz="2400" dirty="0"/>
                        <a:t>New</a:t>
                      </a:r>
                      <a:endParaRPr lang="he-IL"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dirty="0"/>
                        <a:t>Old</a:t>
                      </a:r>
                      <a:endParaRPr lang="he-IL"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l" rtl="0"/>
                      <a:r>
                        <a:rPr lang="en-US" sz="2400" b="1" dirty="0" err="1">
                          <a:solidFill>
                            <a:srgbClr val="000000"/>
                          </a:solidFill>
                          <a:latin typeface="Consolas" pitchFamily="49" charset="0"/>
                        </a:rPr>
                        <a:t>IList</a:t>
                      </a:r>
                      <a:r>
                        <a:rPr lang="en-US" sz="2400" b="1" dirty="0">
                          <a:solidFill>
                            <a:srgbClr val="000000"/>
                          </a:solidFill>
                          <a:latin typeface="Consolas" pitchFamily="49" charset="0"/>
                        </a:rPr>
                        <a:t>&lt;T&gt;</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err="1">
                          <a:solidFill>
                            <a:srgbClr val="000000"/>
                          </a:solidFill>
                          <a:latin typeface="Consolas" pitchFamily="49" charset="0"/>
                        </a:rPr>
                        <a:t>IList</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pPr algn="l" rtl="0"/>
                      <a:r>
                        <a:rPr lang="en-US" sz="2400" b="1" dirty="0" err="1">
                          <a:solidFill>
                            <a:srgbClr val="000000"/>
                          </a:solidFill>
                          <a:latin typeface="Consolas" pitchFamily="49" charset="0"/>
                        </a:rPr>
                        <a:t>IDictionary</a:t>
                      </a:r>
                      <a:r>
                        <a:rPr lang="en-US" sz="2400" b="1" dirty="0">
                          <a:solidFill>
                            <a:srgbClr val="000000"/>
                          </a:solidFill>
                          <a:latin typeface="Consolas" pitchFamily="49" charset="0"/>
                        </a:rPr>
                        <a:t>&lt;T, V&gt;</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err="1">
                          <a:solidFill>
                            <a:srgbClr val="000000"/>
                          </a:solidFill>
                          <a:latin typeface="Consolas" pitchFamily="49" charset="0"/>
                        </a:rPr>
                        <a:t>IDictionary</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l" rtl="0"/>
                      <a:r>
                        <a:rPr lang="en-US" sz="2400" b="1" dirty="0" err="1">
                          <a:solidFill>
                            <a:srgbClr val="000000"/>
                          </a:solidFill>
                          <a:latin typeface="Consolas" pitchFamily="49" charset="0"/>
                        </a:rPr>
                        <a:t>IComparable</a:t>
                      </a:r>
                      <a:r>
                        <a:rPr lang="en-US" sz="2400" b="1" dirty="0">
                          <a:solidFill>
                            <a:srgbClr val="000000"/>
                          </a:solidFill>
                          <a:latin typeface="Consolas" pitchFamily="49" charset="0"/>
                        </a:rPr>
                        <a:t>&lt;T&gt;</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err="1">
                          <a:solidFill>
                            <a:srgbClr val="000000"/>
                          </a:solidFill>
                          <a:latin typeface="Consolas" pitchFamily="49" charset="0"/>
                        </a:rPr>
                        <a:t>IComparable</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pPr algn="l" rtl="0"/>
                      <a:r>
                        <a:rPr lang="en-US" sz="2400" b="1" dirty="0" err="1">
                          <a:solidFill>
                            <a:srgbClr val="000000"/>
                          </a:solidFill>
                          <a:latin typeface="Consolas" pitchFamily="49" charset="0"/>
                        </a:rPr>
                        <a:t>IComparer</a:t>
                      </a:r>
                      <a:r>
                        <a:rPr lang="en-US" sz="2400" b="1" dirty="0">
                          <a:solidFill>
                            <a:srgbClr val="000000"/>
                          </a:solidFill>
                          <a:latin typeface="Consolas" pitchFamily="49" charset="0"/>
                        </a:rPr>
                        <a:t>&lt;T&gt;</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err="1">
                          <a:solidFill>
                            <a:srgbClr val="000000"/>
                          </a:solidFill>
                          <a:latin typeface="Consolas" pitchFamily="49" charset="0"/>
                        </a:rPr>
                        <a:t>IComparer</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6728">
                <a:tc>
                  <a:txBody>
                    <a:bodyPr/>
                    <a:lstStyle/>
                    <a:p>
                      <a:pPr algn="l" rtl="0"/>
                      <a:r>
                        <a:rPr lang="en-US" sz="2400" b="1" dirty="0" err="1">
                          <a:solidFill>
                            <a:srgbClr val="000000"/>
                          </a:solidFill>
                          <a:latin typeface="Consolas" pitchFamily="49" charset="0"/>
                        </a:rPr>
                        <a:t>IEnumerable</a:t>
                      </a:r>
                      <a:r>
                        <a:rPr lang="en-US" sz="2400" b="1" dirty="0">
                          <a:solidFill>
                            <a:srgbClr val="000000"/>
                          </a:solidFill>
                          <a:latin typeface="Consolas" pitchFamily="49" charset="0"/>
                        </a:rPr>
                        <a:t>&lt;T&gt;</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err="1">
                          <a:solidFill>
                            <a:srgbClr val="000000"/>
                          </a:solidFill>
                          <a:latin typeface="Consolas" pitchFamily="49" charset="0"/>
                        </a:rPr>
                        <a:t>IEnumerable</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6728">
                <a:tc>
                  <a:txBody>
                    <a:bodyPr/>
                    <a:lstStyle/>
                    <a:p>
                      <a:pPr algn="l" rtl="0"/>
                      <a:r>
                        <a:rPr lang="en-US" sz="2400" b="1" dirty="0" err="1">
                          <a:solidFill>
                            <a:srgbClr val="000000"/>
                          </a:solidFill>
                          <a:latin typeface="Consolas" pitchFamily="49" charset="0"/>
                        </a:rPr>
                        <a:t>IEnumerator</a:t>
                      </a:r>
                      <a:r>
                        <a:rPr lang="en-US" sz="2400" b="1" dirty="0">
                          <a:solidFill>
                            <a:srgbClr val="000000"/>
                          </a:solidFill>
                          <a:latin typeface="Consolas" pitchFamily="49" charset="0"/>
                        </a:rPr>
                        <a:t>&lt;T&gt;</a:t>
                      </a: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err="1">
                          <a:solidFill>
                            <a:srgbClr val="000000"/>
                          </a:solidFill>
                          <a:latin typeface="Consolas" pitchFamily="49" charset="0"/>
                        </a:rPr>
                        <a:t>IEnumerator</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86728">
                <a:tc>
                  <a:txBody>
                    <a:bodyPr/>
                    <a:lstStyle/>
                    <a:p>
                      <a:pPr algn="l" rtl="0"/>
                      <a:r>
                        <a:rPr lang="en-US" sz="2400" b="1" dirty="0" err="1">
                          <a:solidFill>
                            <a:srgbClr val="000000"/>
                          </a:solidFill>
                          <a:latin typeface="Consolas" pitchFamily="49" charset="0"/>
                        </a:rPr>
                        <a:t>ISet</a:t>
                      </a:r>
                      <a:r>
                        <a:rPr lang="en-US" sz="2400" b="1" dirty="0">
                          <a:solidFill>
                            <a:srgbClr val="000000"/>
                          </a:solidFill>
                          <a:latin typeface="Consolas" pitchFamily="49" charset="0"/>
                        </a:rPr>
                        <a:t>&lt;T&gt; </a:t>
                      </a:r>
                      <a:r>
                        <a:rPr lang="en-US" sz="2400" b="1" dirty="0">
                          <a:solidFill>
                            <a:srgbClr val="000000"/>
                          </a:solidFill>
                          <a:latin typeface="+mn-lt"/>
                        </a:rPr>
                        <a:t>(.NET 4+)</a:t>
                      </a: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400" b="1" dirty="0">
                          <a:solidFill>
                            <a:srgbClr val="000000"/>
                          </a:solidFill>
                          <a:latin typeface="Consolas" pitchFamily="49" charset="0"/>
                        </a:rPr>
                        <a:t>(none)</a:t>
                      </a:r>
                      <a:endParaRPr lang="he-IL" sz="2400" b="1" dirty="0">
                        <a:solidFill>
                          <a:srgbClr val="000000"/>
                        </a:solidFill>
                        <a:latin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087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Interfaces Details (1)</a:t>
            </a:r>
          </a:p>
        </p:txBody>
      </p:sp>
      <p:sp>
        <p:nvSpPr>
          <p:cNvPr id="3" name="Content Placeholder 2"/>
          <p:cNvSpPr>
            <a:spLocks noGrp="1"/>
          </p:cNvSpPr>
          <p:nvPr>
            <p:ph sz="quarter" idx="1"/>
          </p:nvPr>
        </p:nvSpPr>
        <p:spPr>
          <a:xfrm>
            <a:off x="630079" y="1600200"/>
            <a:ext cx="11341418" cy="4400550"/>
          </a:xfrm>
        </p:spPr>
        <p:txBody>
          <a:bodyPr>
            <a:normAutofit/>
          </a:bodyPr>
          <a:lstStyle/>
          <a:p>
            <a:r>
              <a:rPr lang="en-US" b="1" dirty="0" err="1">
                <a:solidFill>
                  <a:srgbClr val="FF0000"/>
                </a:solidFill>
                <a:latin typeface="Consolas" pitchFamily="49" charset="0"/>
                <a:cs typeface="Consolas" pitchFamily="49" charset="0"/>
              </a:rPr>
              <a:t>IEnumerable</a:t>
            </a:r>
            <a:r>
              <a:rPr lang="en-US" b="1" dirty="0">
                <a:solidFill>
                  <a:srgbClr val="FF0000"/>
                </a:solidFill>
                <a:latin typeface="Consolas" pitchFamily="49" charset="0"/>
                <a:cs typeface="Consolas" pitchFamily="49" charset="0"/>
              </a:rPr>
              <a:t>&lt;T&gt;</a:t>
            </a:r>
          </a:p>
          <a:p>
            <a:pPr lvl="1"/>
            <a:r>
              <a:rPr lang="en-US" dirty="0"/>
              <a:t>Indicates a collection class</a:t>
            </a:r>
          </a:p>
          <a:p>
            <a:pPr lvl="1"/>
            <a:r>
              <a:rPr lang="en-US" dirty="0"/>
              <a:t>Can be iterated with the </a:t>
            </a:r>
            <a:r>
              <a:rPr lang="en-US" dirty="0" err="1"/>
              <a:t>foreach</a:t>
            </a:r>
            <a:r>
              <a:rPr lang="en-US" dirty="0"/>
              <a:t> statement</a:t>
            </a:r>
          </a:p>
          <a:p>
            <a:r>
              <a:rPr lang="en-US" b="1" dirty="0" err="1">
                <a:solidFill>
                  <a:srgbClr val="FF0000"/>
                </a:solidFill>
                <a:latin typeface="Consolas" pitchFamily="49" charset="0"/>
                <a:cs typeface="Consolas" pitchFamily="49" charset="0"/>
              </a:rPr>
              <a:t>IEnumerator</a:t>
            </a:r>
            <a:r>
              <a:rPr lang="en-US" b="1" dirty="0">
                <a:solidFill>
                  <a:srgbClr val="FF0000"/>
                </a:solidFill>
                <a:latin typeface="Consolas" pitchFamily="49" charset="0"/>
                <a:cs typeface="Consolas" pitchFamily="49" charset="0"/>
              </a:rPr>
              <a:t>&lt;T&gt;</a:t>
            </a:r>
          </a:p>
          <a:p>
            <a:pPr lvl="1"/>
            <a:r>
              <a:rPr lang="en-US" dirty="0"/>
              <a:t>Implemented by an iterator</a:t>
            </a:r>
          </a:p>
          <a:p>
            <a:pPr lvl="1"/>
            <a:r>
              <a:rPr lang="en-US" dirty="0"/>
              <a:t>Typically returned by </a:t>
            </a:r>
            <a:r>
              <a:rPr lang="en-US" b="1" dirty="0" err="1">
                <a:solidFill>
                  <a:srgbClr val="7030A0"/>
                </a:solidFill>
                <a:latin typeface="Consolas" pitchFamily="49" charset="0"/>
                <a:cs typeface="Consolas" pitchFamily="49" charset="0"/>
              </a:rPr>
              <a:t>IEnumerable</a:t>
            </a:r>
            <a:r>
              <a:rPr lang="en-US" b="1" dirty="0">
                <a:solidFill>
                  <a:srgbClr val="7030A0"/>
                </a:solidFill>
                <a:latin typeface="Consolas" pitchFamily="49" charset="0"/>
                <a:cs typeface="Consolas" pitchFamily="49" charset="0"/>
              </a:rPr>
              <a:t>&lt;T&gt;.</a:t>
            </a:r>
            <a:r>
              <a:rPr lang="en-US" b="1" dirty="0" err="1">
                <a:solidFill>
                  <a:srgbClr val="7030A0"/>
                </a:solidFill>
                <a:latin typeface="Consolas" pitchFamily="49" charset="0"/>
                <a:cs typeface="Consolas" pitchFamily="49" charset="0"/>
              </a:rPr>
              <a:t>GetEnumerator</a:t>
            </a:r>
            <a:endParaRPr lang="en-US" b="1" dirty="0">
              <a:solidFill>
                <a:srgbClr val="7030A0"/>
              </a:solidFill>
              <a:latin typeface="Consolas" pitchFamily="49" charset="0"/>
              <a:cs typeface="Consolas" pitchFamily="49" charset="0"/>
            </a:endParaRPr>
          </a:p>
          <a:p>
            <a:endParaRPr lang="en-US" dirty="0"/>
          </a:p>
        </p:txBody>
      </p:sp>
      <p:sp>
        <p:nvSpPr>
          <p:cNvPr id="4" name="Rectangle 4"/>
          <p:cNvSpPr>
            <a:spLocks noChangeArrowheads="1"/>
          </p:cNvSpPr>
          <p:nvPr/>
        </p:nvSpPr>
        <p:spPr bwMode="auto">
          <a:xfrm>
            <a:off x="630079" y="6000752"/>
            <a:ext cx="8611076" cy="109068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2100" dirty="0">
                <a:solidFill>
                  <a:srgbClr val="0000FF"/>
                </a:solidFill>
                <a:latin typeface="Consolas" pitchFamily="49" charset="0"/>
                <a:cs typeface="Consolas" pitchFamily="49" charset="0"/>
              </a:rPr>
              <a:t>public</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interface</a:t>
            </a:r>
            <a:r>
              <a:rPr lang="en-US" sz="2100" dirty="0">
                <a:latin typeface="Consolas" pitchFamily="49" charset="0"/>
                <a:cs typeface="Consolas" pitchFamily="49" charset="0"/>
              </a:rPr>
              <a:t> </a:t>
            </a:r>
            <a:r>
              <a:rPr lang="en-US" sz="2100" b="1" dirty="0" err="1">
                <a:solidFill>
                  <a:srgbClr val="800080"/>
                </a:solidFill>
                <a:latin typeface="Consolas" pitchFamily="49" charset="0"/>
                <a:cs typeface="Consolas" pitchFamily="49" charset="0"/>
              </a:rPr>
              <a:t>IEnumerable</a:t>
            </a:r>
            <a:r>
              <a:rPr lang="en-US" sz="2100" dirty="0">
                <a:latin typeface="Consolas" pitchFamily="49" charset="0"/>
                <a:cs typeface="Consolas" pitchFamily="49" charset="0"/>
              </a:rPr>
              <a:t>&lt;</a:t>
            </a:r>
            <a:r>
              <a:rPr lang="en-US" sz="2100" dirty="0">
                <a:solidFill>
                  <a:srgbClr val="0000FF"/>
                </a:solidFill>
                <a:latin typeface="Consolas" pitchFamily="49" charset="0"/>
                <a:cs typeface="Consolas" pitchFamily="49" charset="0"/>
              </a:rPr>
              <a:t>out</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T</a:t>
            </a:r>
            <a:r>
              <a:rPr lang="en-US" sz="2100" dirty="0">
                <a:latin typeface="Consolas" pitchFamily="49" charset="0"/>
                <a:cs typeface="Consolas" pitchFamily="49" charset="0"/>
              </a:rPr>
              <a:t>&gt; : </a:t>
            </a:r>
            <a:r>
              <a:rPr lang="en-US" sz="2100" b="1" dirty="0" err="1">
                <a:solidFill>
                  <a:srgbClr val="800080"/>
                </a:solidFill>
                <a:latin typeface="Consolas" pitchFamily="49" charset="0"/>
                <a:cs typeface="Consolas" pitchFamily="49" charset="0"/>
              </a:rPr>
              <a:t>IEnumerable</a:t>
            </a:r>
            <a:r>
              <a:rPr lang="en-US" sz="2100" dirty="0">
                <a:latin typeface="Consolas" pitchFamily="49" charset="0"/>
                <a:cs typeface="Consolas" pitchFamily="49" charset="0"/>
              </a:rPr>
              <a:t> {</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b="1" dirty="0" err="1">
                <a:solidFill>
                  <a:srgbClr val="800080"/>
                </a:solidFill>
                <a:latin typeface="Consolas" pitchFamily="49" charset="0"/>
                <a:cs typeface="Consolas" pitchFamily="49" charset="0"/>
              </a:rPr>
              <a:t>IEnumerator</a:t>
            </a:r>
            <a:r>
              <a:rPr lang="en-US" sz="2100" dirty="0">
                <a:latin typeface="Consolas" pitchFamily="49" charset="0"/>
                <a:cs typeface="Consolas" pitchFamily="49" charset="0"/>
              </a:rPr>
              <a:t>&lt;T&gt; </a:t>
            </a:r>
            <a:r>
              <a:rPr lang="en-US" sz="2100" dirty="0" err="1">
                <a:solidFill>
                  <a:srgbClr val="020002"/>
                </a:solidFill>
                <a:latin typeface="Consolas" pitchFamily="49" charset="0"/>
                <a:cs typeface="Consolas" pitchFamily="49" charset="0"/>
              </a:rPr>
              <a:t>GetEnumerator</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a:t>
            </a:r>
            <a:endParaRPr lang="en-US" sz="2100" dirty="0">
              <a:solidFill>
                <a:srgbClr val="010001"/>
              </a:solidFill>
              <a:latin typeface="Consolas" pitchFamily="49" charset="0"/>
              <a:cs typeface="Consolas" pitchFamily="49" charset="0"/>
            </a:endParaRPr>
          </a:p>
        </p:txBody>
      </p:sp>
      <p:sp>
        <p:nvSpPr>
          <p:cNvPr id="5" name="Rectangle 4"/>
          <p:cNvSpPr>
            <a:spLocks noChangeArrowheads="1"/>
          </p:cNvSpPr>
          <p:nvPr/>
        </p:nvSpPr>
        <p:spPr bwMode="auto">
          <a:xfrm>
            <a:off x="1785223" y="6900864"/>
            <a:ext cx="10396299" cy="109068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2100" dirty="0">
                <a:solidFill>
                  <a:srgbClr val="0000FF"/>
                </a:solidFill>
                <a:latin typeface="Consolas" pitchFamily="49" charset="0"/>
                <a:cs typeface="Consolas" pitchFamily="49" charset="0"/>
              </a:rPr>
              <a:t>public</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interface</a:t>
            </a:r>
            <a:r>
              <a:rPr lang="en-US" sz="2100" dirty="0">
                <a:latin typeface="Consolas" pitchFamily="49" charset="0"/>
                <a:cs typeface="Consolas" pitchFamily="49" charset="0"/>
              </a:rPr>
              <a:t> </a:t>
            </a:r>
            <a:r>
              <a:rPr lang="en-US" sz="2100" b="1" dirty="0" err="1">
                <a:solidFill>
                  <a:srgbClr val="800080"/>
                </a:solidFill>
                <a:latin typeface="Consolas" pitchFamily="49" charset="0"/>
                <a:cs typeface="Consolas" pitchFamily="49" charset="0"/>
              </a:rPr>
              <a:t>IEnumerator</a:t>
            </a:r>
            <a:r>
              <a:rPr lang="en-US" sz="2100" dirty="0">
                <a:latin typeface="Consolas" pitchFamily="49" charset="0"/>
                <a:cs typeface="Consolas" pitchFamily="49" charset="0"/>
              </a:rPr>
              <a:t>&lt;</a:t>
            </a:r>
            <a:r>
              <a:rPr lang="en-US" sz="2100" dirty="0">
                <a:solidFill>
                  <a:srgbClr val="0000FF"/>
                </a:solidFill>
                <a:latin typeface="Consolas" pitchFamily="49" charset="0"/>
                <a:cs typeface="Consolas" pitchFamily="49" charset="0"/>
              </a:rPr>
              <a:t>out</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T</a:t>
            </a:r>
            <a:r>
              <a:rPr lang="en-US" sz="2100" dirty="0">
                <a:latin typeface="Consolas" pitchFamily="49" charset="0"/>
                <a:cs typeface="Consolas" pitchFamily="49" charset="0"/>
              </a:rPr>
              <a:t>&gt; : </a:t>
            </a:r>
            <a:r>
              <a:rPr lang="en-US" sz="2100" b="1" dirty="0" err="1">
                <a:solidFill>
                  <a:srgbClr val="800080"/>
                </a:solidFill>
                <a:latin typeface="Consolas" pitchFamily="49" charset="0"/>
                <a:cs typeface="Consolas" pitchFamily="49" charset="0"/>
              </a:rPr>
              <a:t>IDisposable</a:t>
            </a:r>
            <a:r>
              <a:rPr lang="en-US" sz="2100" dirty="0">
                <a:latin typeface="Consolas" pitchFamily="49" charset="0"/>
                <a:cs typeface="Consolas" pitchFamily="49" charset="0"/>
              </a:rPr>
              <a:t>, </a:t>
            </a:r>
            <a:r>
              <a:rPr lang="en-US" sz="2100" b="1" dirty="0" err="1">
                <a:solidFill>
                  <a:srgbClr val="800080"/>
                </a:solidFill>
                <a:latin typeface="Consolas" pitchFamily="49" charset="0"/>
                <a:cs typeface="Consolas" pitchFamily="49" charset="0"/>
              </a:rPr>
              <a:t>IEnumerator</a:t>
            </a:r>
            <a:r>
              <a:rPr lang="en-US" sz="2100" dirty="0">
                <a:latin typeface="Consolas" pitchFamily="49" charset="0"/>
                <a:cs typeface="Consolas" pitchFamily="49" charset="0"/>
              </a:rPr>
              <a:t> {</a:t>
            </a:r>
            <a:br>
              <a:rPr lang="en-US" sz="2100" dirty="0">
                <a:latin typeface="Consolas" pitchFamily="49" charset="0"/>
                <a:cs typeface="Consolas" pitchFamily="49" charset="0"/>
              </a:rPr>
            </a:br>
            <a:r>
              <a:rPr lang="en-US" sz="2100" dirty="0">
                <a:latin typeface="Consolas" pitchFamily="49" charset="0"/>
                <a:cs typeface="Consolas" pitchFamily="49" charset="0"/>
              </a:rPr>
              <a:t>	T </a:t>
            </a:r>
            <a:r>
              <a:rPr lang="en-US" sz="2100" dirty="0">
                <a:solidFill>
                  <a:srgbClr val="020002"/>
                </a:solidFill>
                <a:latin typeface="Consolas" pitchFamily="49" charset="0"/>
                <a:cs typeface="Consolas" pitchFamily="49" charset="0"/>
              </a:rPr>
              <a:t>Current</a:t>
            </a:r>
            <a:r>
              <a:rPr lang="en-US" sz="2100" dirty="0">
                <a:latin typeface="Consolas" pitchFamily="49" charset="0"/>
                <a:cs typeface="Consolas" pitchFamily="49" charset="0"/>
              </a:rPr>
              <a:t> { </a:t>
            </a:r>
            <a:r>
              <a:rPr lang="en-US" sz="2100" dirty="0">
                <a:solidFill>
                  <a:srgbClr val="0000FF"/>
                </a:solidFill>
                <a:latin typeface="Consolas" pitchFamily="49" charset="0"/>
                <a:cs typeface="Consolas" pitchFamily="49" charset="0"/>
              </a:rPr>
              <a:t>get</a:t>
            </a:r>
            <a:r>
              <a:rPr lang="en-US" sz="2100" dirty="0">
                <a:latin typeface="Consolas" pitchFamily="49" charset="0"/>
                <a:cs typeface="Consolas" pitchFamily="49" charset="0"/>
              </a:rPr>
              <a:t>; }</a:t>
            </a:r>
            <a:br>
              <a:rPr lang="en-US" sz="2100" dirty="0">
                <a:latin typeface="Consolas" pitchFamily="49" charset="0"/>
                <a:cs typeface="Consolas" pitchFamily="49" charset="0"/>
              </a:rPr>
            </a:br>
            <a:r>
              <a:rPr lang="en-US" sz="2100" dirty="0">
                <a:latin typeface="Consolas" pitchFamily="49" charset="0"/>
                <a:cs typeface="Consolas" pitchFamily="49" charset="0"/>
              </a:rPr>
              <a:t>}</a:t>
            </a:r>
            <a:endParaRPr lang="en-US" sz="2100" dirty="0">
              <a:solidFill>
                <a:srgbClr val="010001"/>
              </a:solidFill>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BAEF35E1-E8B4-4707-9B15-F4E1B030959E}" type="slidenum">
              <a:rPr lang="en-US" smtClean="0"/>
              <a:pPr/>
              <a:t>195</a:t>
            </a:fld>
            <a:endParaRPr lang="en-US"/>
          </a:p>
        </p:txBody>
      </p:sp>
    </p:spTree>
    <p:extLst>
      <p:ext uri="{BB962C8B-B14F-4D97-AF65-F5344CB8AC3E}">
        <p14:creationId xmlns:p14="http://schemas.microsoft.com/office/powerpoint/2010/main" val="97366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Interfaces Details (2)</a:t>
            </a:r>
          </a:p>
        </p:txBody>
      </p:sp>
      <p:sp>
        <p:nvSpPr>
          <p:cNvPr id="3" name="Content Placeholder 2"/>
          <p:cNvSpPr>
            <a:spLocks noGrp="1"/>
          </p:cNvSpPr>
          <p:nvPr>
            <p:ph sz="quarter" idx="1"/>
          </p:nvPr>
        </p:nvSpPr>
        <p:spPr>
          <a:xfrm>
            <a:off x="630079" y="1600200"/>
            <a:ext cx="11341418" cy="3200400"/>
          </a:xfrm>
        </p:spPr>
        <p:txBody>
          <a:bodyPr>
            <a:normAutofit lnSpcReduction="10000"/>
          </a:bodyPr>
          <a:lstStyle/>
          <a:p>
            <a:r>
              <a:rPr lang="en-US" b="1" dirty="0" err="1">
                <a:solidFill>
                  <a:srgbClr val="FF0000"/>
                </a:solidFill>
                <a:latin typeface="Consolas" pitchFamily="49" charset="0"/>
                <a:cs typeface="Consolas" pitchFamily="49" charset="0"/>
              </a:rPr>
              <a:t>ICollection</a:t>
            </a:r>
            <a:r>
              <a:rPr lang="en-US" b="1" dirty="0">
                <a:solidFill>
                  <a:srgbClr val="FF0000"/>
                </a:solidFill>
                <a:latin typeface="Consolas" pitchFamily="49" charset="0"/>
                <a:cs typeface="Consolas" pitchFamily="49" charset="0"/>
              </a:rPr>
              <a:t>&lt;T&gt;</a:t>
            </a:r>
          </a:p>
          <a:p>
            <a:pPr lvl="1"/>
            <a:r>
              <a:rPr lang="en-US" dirty="0"/>
              <a:t>Implemented by collections that support adding and removing of items</a:t>
            </a:r>
          </a:p>
          <a:p>
            <a:r>
              <a:rPr lang="en-US" b="1" dirty="0" err="1">
                <a:solidFill>
                  <a:srgbClr val="FF0000"/>
                </a:solidFill>
                <a:latin typeface="Consolas" pitchFamily="49" charset="0"/>
                <a:cs typeface="Consolas" pitchFamily="49" charset="0"/>
              </a:rPr>
              <a:t>IList</a:t>
            </a:r>
            <a:r>
              <a:rPr lang="en-US" b="1" dirty="0">
                <a:solidFill>
                  <a:srgbClr val="FF0000"/>
                </a:solidFill>
                <a:latin typeface="Consolas" pitchFamily="49" charset="0"/>
                <a:cs typeface="Consolas" pitchFamily="49" charset="0"/>
              </a:rPr>
              <a:t>&lt;T&gt;</a:t>
            </a:r>
          </a:p>
          <a:p>
            <a:pPr lvl="1"/>
            <a:r>
              <a:rPr lang="en-US" dirty="0"/>
              <a:t>Inherits from </a:t>
            </a:r>
            <a:r>
              <a:rPr lang="en-US" b="1" dirty="0" err="1">
                <a:latin typeface="Consolas" pitchFamily="49" charset="0"/>
                <a:cs typeface="Consolas" pitchFamily="49" charset="0"/>
              </a:rPr>
              <a:t>ICollection</a:t>
            </a:r>
            <a:r>
              <a:rPr lang="en-US" b="1" dirty="0">
                <a:latin typeface="Consolas" pitchFamily="49" charset="0"/>
                <a:cs typeface="Consolas" pitchFamily="49" charset="0"/>
              </a:rPr>
              <a:t>&lt;T&gt;</a:t>
            </a:r>
          </a:p>
          <a:p>
            <a:pPr lvl="1"/>
            <a:r>
              <a:rPr lang="en-US" dirty="0"/>
              <a:t>Adds indexing capabilities</a:t>
            </a:r>
          </a:p>
          <a:p>
            <a:endParaRPr lang="en-US" dirty="0"/>
          </a:p>
        </p:txBody>
      </p:sp>
      <p:sp>
        <p:nvSpPr>
          <p:cNvPr id="4" name="Rectangle 4"/>
          <p:cNvSpPr>
            <a:spLocks noChangeArrowheads="1"/>
          </p:cNvSpPr>
          <p:nvPr/>
        </p:nvSpPr>
        <p:spPr bwMode="auto">
          <a:xfrm>
            <a:off x="178522" y="5100640"/>
            <a:ext cx="9241155" cy="266611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cs typeface="Consolas" pitchFamily="49" charset="0"/>
              </a:rPr>
              <a:t>public</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interface</a:t>
            </a:r>
            <a:r>
              <a:rPr lang="en-US" sz="1800" dirty="0">
                <a:latin typeface="Consolas" pitchFamily="49" charset="0"/>
                <a:cs typeface="Consolas" pitchFamily="49" charset="0"/>
              </a:rPr>
              <a:t> </a:t>
            </a:r>
            <a:r>
              <a:rPr lang="en-US" sz="1800" b="1" dirty="0" err="1">
                <a:solidFill>
                  <a:srgbClr val="800080"/>
                </a:solidFill>
                <a:latin typeface="Consolas" pitchFamily="49" charset="0"/>
                <a:cs typeface="Consolas" pitchFamily="49" charset="0"/>
              </a:rPr>
              <a:t>ICollection</a:t>
            </a:r>
            <a:r>
              <a:rPr lang="en-US" sz="1800" dirty="0">
                <a:latin typeface="Consolas" pitchFamily="49" charset="0"/>
                <a:cs typeface="Consolas" pitchFamily="49" charset="0"/>
              </a:rPr>
              <a:t>&lt;</a:t>
            </a:r>
            <a:r>
              <a:rPr lang="en-US" sz="1800" dirty="0">
                <a:solidFill>
                  <a:srgbClr val="020002"/>
                </a:solidFill>
                <a:latin typeface="Consolas" pitchFamily="49" charset="0"/>
                <a:cs typeface="Consolas" pitchFamily="49" charset="0"/>
              </a:rPr>
              <a:t>T</a:t>
            </a:r>
            <a:r>
              <a:rPr lang="en-US" sz="1800" dirty="0">
                <a:latin typeface="Consolas" pitchFamily="49" charset="0"/>
                <a:cs typeface="Consolas" pitchFamily="49" charset="0"/>
              </a:rPr>
              <a:t>&gt; : </a:t>
            </a:r>
            <a:r>
              <a:rPr lang="en-US" sz="1800" b="1" dirty="0" err="1">
                <a:solidFill>
                  <a:srgbClr val="800080"/>
                </a:solidFill>
                <a:latin typeface="Consolas" pitchFamily="49" charset="0"/>
                <a:cs typeface="Consolas" pitchFamily="49" charset="0"/>
              </a:rPr>
              <a:t>IEnumerable</a:t>
            </a:r>
            <a:r>
              <a:rPr lang="en-US" sz="1800" dirty="0">
                <a:latin typeface="Consolas" pitchFamily="49" charset="0"/>
                <a:cs typeface="Consolas" pitchFamily="49" charset="0"/>
              </a:rPr>
              <a:t>&lt;T&gt;, </a:t>
            </a:r>
            <a:r>
              <a:rPr lang="en-US" sz="1800" b="1" dirty="0" err="1">
                <a:solidFill>
                  <a:srgbClr val="800080"/>
                </a:solidFill>
                <a:latin typeface="Consolas" pitchFamily="49" charset="0"/>
                <a:cs typeface="Consolas" pitchFamily="49" charset="0"/>
              </a:rPr>
              <a:t>IEnumerable</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Count</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get</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bool</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IsReadOnly</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get</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void</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Add</a:t>
            </a:r>
            <a:r>
              <a:rPr lang="en-US" sz="1800" dirty="0">
                <a:latin typeface="Consolas" pitchFamily="49" charset="0"/>
                <a:cs typeface="Consolas" pitchFamily="49" charset="0"/>
              </a:rPr>
              <a:t>(T </a:t>
            </a:r>
            <a:r>
              <a:rPr lang="en-US" sz="1800" dirty="0">
                <a:solidFill>
                  <a:srgbClr val="020002"/>
                </a:solidFill>
                <a:latin typeface="Consolas" pitchFamily="49" charset="0"/>
                <a:cs typeface="Consolas" pitchFamily="49" charset="0"/>
              </a:rPr>
              <a:t>item</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void</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Clear</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bool</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Contains</a:t>
            </a:r>
            <a:r>
              <a:rPr lang="en-US" sz="1800" dirty="0">
                <a:latin typeface="Consolas" pitchFamily="49" charset="0"/>
                <a:cs typeface="Consolas" pitchFamily="49" charset="0"/>
              </a:rPr>
              <a:t>(T </a:t>
            </a:r>
            <a:r>
              <a:rPr lang="en-US" sz="1800" dirty="0">
                <a:solidFill>
                  <a:srgbClr val="020002"/>
                </a:solidFill>
                <a:latin typeface="Consolas" pitchFamily="49" charset="0"/>
                <a:cs typeface="Consolas" pitchFamily="49" charset="0"/>
              </a:rPr>
              <a:t>item</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void</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CopyTo</a:t>
            </a:r>
            <a:r>
              <a:rPr lang="en-US" sz="1800" dirty="0">
                <a:latin typeface="Consolas" pitchFamily="49" charset="0"/>
                <a:cs typeface="Consolas" pitchFamily="49" charset="0"/>
              </a:rPr>
              <a:t>(T[] </a:t>
            </a:r>
            <a:r>
              <a:rPr lang="en-US" sz="1800" dirty="0">
                <a:solidFill>
                  <a:srgbClr val="020002"/>
                </a:solidFill>
                <a:latin typeface="Consolas" pitchFamily="49" charset="0"/>
                <a:cs typeface="Consolas" pitchFamily="49" charset="0"/>
              </a:rPr>
              <a:t>array</a:t>
            </a: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 i</a:t>
            </a:r>
            <a:r>
              <a:rPr lang="en-US" sz="1800" dirty="0">
                <a:solidFill>
                  <a:srgbClr val="020002"/>
                </a:solidFill>
                <a:latin typeface="Consolas" pitchFamily="49" charset="0"/>
                <a:cs typeface="Consolas" pitchFamily="49" charset="0"/>
              </a:rPr>
              <a:t>ndex</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bool</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Remove</a:t>
            </a:r>
            <a:r>
              <a:rPr lang="en-US" sz="1800" dirty="0">
                <a:latin typeface="Consolas" pitchFamily="49" charset="0"/>
                <a:cs typeface="Consolas" pitchFamily="49" charset="0"/>
              </a:rPr>
              <a:t>(T </a:t>
            </a:r>
            <a:r>
              <a:rPr lang="en-US" sz="1800" dirty="0">
                <a:solidFill>
                  <a:srgbClr val="020002"/>
                </a:solidFill>
                <a:latin typeface="Consolas" pitchFamily="49" charset="0"/>
                <a:cs typeface="Consolas" pitchFamily="49" charset="0"/>
              </a:rPr>
              <a:t>item</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a:t>
            </a:r>
            <a:endParaRPr lang="en-US" sz="1800" dirty="0">
              <a:solidFill>
                <a:srgbClr val="010001"/>
              </a:solidFill>
              <a:latin typeface="Consolas" pitchFamily="49" charset="0"/>
              <a:cs typeface="Consolas" pitchFamily="49" charset="0"/>
            </a:endParaRPr>
          </a:p>
        </p:txBody>
      </p:sp>
      <p:sp>
        <p:nvSpPr>
          <p:cNvPr id="5" name="Rectangle 4"/>
          <p:cNvSpPr>
            <a:spLocks noChangeArrowheads="1"/>
          </p:cNvSpPr>
          <p:nvPr/>
        </p:nvSpPr>
        <p:spPr bwMode="auto">
          <a:xfrm>
            <a:off x="5712715" y="6233981"/>
            <a:ext cx="6479310" cy="210057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cs typeface="Consolas" pitchFamily="49" charset="0"/>
              </a:rPr>
              <a:t>public</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interface</a:t>
            </a:r>
            <a:r>
              <a:rPr lang="en-US" sz="1800" dirty="0">
                <a:latin typeface="Consolas" pitchFamily="49" charset="0"/>
                <a:cs typeface="Consolas" pitchFamily="49" charset="0"/>
              </a:rPr>
              <a:t> </a:t>
            </a:r>
            <a:r>
              <a:rPr lang="en-US" sz="1800" b="1" dirty="0" err="1">
                <a:solidFill>
                  <a:srgbClr val="800080"/>
                </a:solidFill>
                <a:latin typeface="Consolas" pitchFamily="49" charset="0"/>
                <a:cs typeface="Consolas" pitchFamily="49" charset="0"/>
              </a:rPr>
              <a:t>IList</a:t>
            </a:r>
            <a:r>
              <a:rPr lang="en-US" sz="1800" dirty="0">
                <a:latin typeface="Consolas" pitchFamily="49" charset="0"/>
                <a:cs typeface="Consolas" pitchFamily="49" charset="0"/>
              </a:rPr>
              <a:t>&lt;</a:t>
            </a:r>
            <a:r>
              <a:rPr lang="en-US" sz="1800" dirty="0">
                <a:solidFill>
                  <a:srgbClr val="020002"/>
                </a:solidFill>
                <a:latin typeface="Consolas" pitchFamily="49" charset="0"/>
                <a:cs typeface="Consolas" pitchFamily="49" charset="0"/>
              </a:rPr>
              <a:t>T</a:t>
            </a:r>
            <a:r>
              <a:rPr lang="en-US" sz="1800" dirty="0">
                <a:latin typeface="Consolas" pitchFamily="49" charset="0"/>
                <a:cs typeface="Consolas" pitchFamily="49" charset="0"/>
              </a:rPr>
              <a:t>&gt; : </a:t>
            </a:r>
            <a:r>
              <a:rPr lang="en-US" sz="1800" b="1" dirty="0" err="1">
                <a:solidFill>
                  <a:srgbClr val="800080"/>
                </a:solidFill>
                <a:latin typeface="Consolas" pitchFamily="49" charset="0"/>
                <a:cs typeface="Consolas" pitchFamily="49" charset="0"/>
              </a:rPr>
              <a:t>ICollection</a:t>
            </a:r>
            <a:r>
              <a:rPr lang="en-US" sz="1800" dirty="0">
                <a:latin typeface="Consolas" pitchFamily="49" charset="0"/>
                <a:cs typeface="Consolas" pitchFamily="49" charset="0"/>
              </a:rPr>
              <a:t>&lt;T&gt;, </a:t>
            </a:r>
          </a:p>
          <a:p>
            <a:pPr defTabSz="463896"/>
            <a:r>
              <a:rPr lang="en-US" sz="1800" b="1" dirty="0">
                <a:solidFill>
                  <a:srgbClr val="800080"/>
                </a:solidFill>
                <a:latin typeface="Consolas" pitchFamily="49" charset="0"/>
                <a:cs typeface="Consolas" pitchFamily="49" charset="0"/>
              </a:rPr>
              <a:t>	</a:t>
            </a:r>
            <a:r>
              <a:rPr lang="en-US" sz="1800" b="1" dirty="0" err="1">
                <a:solidFill>
                  <a:srgbClr val="800080"/>
                </a:solidFill>
                <a:latin typeface="Consolas" pitchFamily="49" charset="0"/>
                <a:cs typeface="Consolas" pitchFamily="49" charset="0"/>
              </a:rPr>
              <a:t>IEnumerable</a:t>
            </a:r>
            <a:r>
              <a:rPr lang="en-US" sz="1800" dirty="0">
                <a:latin typeface="Consolas" pitchFamily="49" charset="0"/>
                <a:cs typeface="Consolas" pitchFamily="49" charset="0"/>
              </a:rPr>
              <a:t>&lt;T&gt;, </a:t>
            </a:r>
            <a:r>
              <a:rPr lang="en-US" sz="1800" b="1" dirty="0" err="1">
                <a:solidFill>
                  <a:srgbClr val="800080"/>
                </a:solidFill>
                <a:latin typeface="Consolas" pitchFamily="49" charset="0"/>
                <a:cs typeface="Consolas" pitchFamily="49" charset="0"/>
              </a:rPr>
              <a:t>IEnumerable</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T </a:t>
            </a:r>
            <a:r>
              <a:rPr lang="en-US" sz="1800" dirty="0">
                <a:solidFill>
                  <a:srgbClr val="0000FF"/>
                </a:solidFill>
                <a:latin typeface="Consolas" pitchFamily="49" charset="0"/>
                <a:cs typeface="Consolas" pitchFamily="49" charset="0"/>
              </a:rPr>
              <a:t>this</a:t>
            </a:r>
            <a:r>
              <a:rPr lang="en-US" sz="1800" dirty="0">
                <a:latin typeface="Consolas" pitchFamily="49" charset="0"/>
                <a:cs typeface="Consolas" pitchFamily="49" charset="0"/>
              </a:rPr>
              <a:t>[</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index</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get</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set</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IndexOf</a:t>
            </a:r>
            <a:r>
              <a:rPr lang="en-US" sz="1800" dirty="0">
                <a:latin typeface="Consolas" pitchFamily="49" charset="0"/>
                <a:cs typeface="Consolas" pitchFamily="49" charset="0"/>
              </a:rPr>
              <a:t>(T </a:t>
            </a:r>
            <a:r>
              <a:rPr lang="en-US" sz="1800" dirty="0">
                <a:solidFill>
                  <a:srgbClr val="020002"/>
                </a:solidFill>
                <a:latin typeface="Consolas" pitchFamily="49" charset="0"/>
                <a:cs typeface="Consolas" pitchFamily="49" charset="0"/>
              </a:rPr>
              <a:t>item</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void</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Insert</a:t>
            </a:r>
            <a:r>
              <a:rPr lang="en-US" sz="1800" dirty="0">
                <a:latin typeface="Consolas" pitchFamily="49" charset="0"/>
                <a:cs typeface="Consolas" pitchFamily="49" charset="0"/>
              </a:rPr>
              <a:t>(</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index</a:t>
            </a:r>
            <a:r>
              <a:rPr lang="en-US" sz="1800" dirty="0">
                <a:latin typeface="Consolas" pitchFamily="49" charset="0"/>
                <a:cs typeface="Consolas" pitchFamily="49" charset="0"/>
              </a:rPr>
              <a:t>, T </a:t>
            </a:r>
            <a:r>
              <a:rPr lang="en-US" sz="1800" dirty="0">
                <a:solidFill>
                  <a:srgbClr val="020002"/>
                </a:solidFill>
                <a:latin typeface="Consolas" pitchFamily="49" charset="0"/>
                <a:cs typeface="Consolas" pitchFamily="49" charset="0"/>
              </a:rPr>
              <a:t>item</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void</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RemoveAt</a:t>
            </a:r>
            <a:r>
              <a:rPr lang="en-US" sz="1800" dirty="0">
                <a:latin typeface="Consolas" pitchFamily="49" charset="0"/>
                <a:cs typeface="Consolas" pitchFamily="49" charset="0"/>
              </a:rPr>
              <a:t>(</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index</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a:t>
            </a:r>
            <a:endParaRPr lang="en-US" sz="1800" dirty="0">
              <a:solidFill>
                <a:srgbClr val="010001"/>
              </a:solidFill>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BAEF35E1-E8B4-4707-9B15-F4E1B030959E}" type="slidenum">
              <a:rPr lang="en-US" smtClean="0"/>
              <a:pPr/>
              <a:t>196</a:t>
            </a:fld>
            <a:endParaRPr lang="en-US"/>
          </a:p>
        </p:txBody>
      </p:sp>
    </p:spTree>
    <p:extLst>
      <p:ext uri="{BB962C8B-B14F-4D97-AF65-F5344CB8AC3E}">
        <p14:creationId xmlns:p14="http://schemas.microsoft.com/office/powerpoint/2010/main" val="43322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Interfaces Details (3)</a:t>
            </a:r>
          </a:p>
        </p:txBody>
      </p:sp>
      <p:sp>
        <p:nvSpPr>
          <p:cNvPr id="3" name="Content Placeholder 2"/>
          <p:cNvSpPr>
            <a:spLocks noGrp="1"/>
          </p:cNvSpPr>
          <p:nvPr>
            <p:ph sz="quarter" idx="1"/>
          </p:nvPr>
        </p:nvSpPr>
        <p:spPr>
          <a:xfrm>
            <a:off x="630079" y="1600200"/>
            <a:ext cx="11341418" cy="5000625"/>
          </a:xfrm>
        </p:spPr>
        <p:txBody>
          <a:bodyPr>
            <a:normAutofit fontScale="92500" lnSpcReduction="10000"/>
          </a:bodyPr>
          <a:lstStyle/>
          <a:p>
            <a:r>
              <a:rPr lang="en-US" b="1" dirty="0" err="1">
                <a:solidFill>
                  <a:srgbClr val="FF0000"/>
                </a:solidFill>
                <a:latin typeface="Consolas" pitchFamily="49" charset="0"/>
                <a:cs typeface="Consolas" pitchFamily="49" charset="0"/>
              </a:rPr>
              <a:t>IComparable</a:t>
            </a:r>
            <a:r>
              <a:rPr lang="en-US" b="1" dirty="0">
                <a:solidFill>
                  <a:srgbClr val="FF0000"/>
                </a:solidFill>
                <a:latin typeface="Consolas" pitchFamily="49" charset="0"/>
                <a:cs typeface="Consolas" pitchFamily="49" charset="0"/>
              </a:rPr>
              <a:t>&lt;T&gt;</a:t>
            </a:r>
          </a:p>
          <a:p>
            <a:pPr lvl="1"/>
            <a:r>
              <a:rPr lang="en-US" dirty="0"/>
              <a:t>Implemented by a type that can compare itself to another instance</a:t>
            </a:r>
          </a:p>
          <a:p>
            <a:pPr lvl="1"/>
            <a:r>
              <a:rPr lang="en-US" dirty="0"/>
              <a:t>One method only: </a:t>
            </a:r>
            <a:r>
              <a:rPr lang="en-US" b="1" dirty="0" err="1">
                <a:solidFill>
                  <a:srgbClr val="7030A0"/>
                </a:solidFill>
                <a:latin typeface="Consolas" pitchFamily="49" charset="0"/>
                <a:cs typeface="Consolas" pitchFamily="49" charset="0"/>
              </a:rPr>
              <a:t>CompateTo</a:t>
            </a:r>
            <a:endParaRPr lang="en-US" b="1" dirty="0">
              <a:solidFill>
                <a:srgbClr val="7030A0"/>
              </a:solidFill>
              <a:latin typeface="Consolas" pitchFamily="49" charset="0"/>
              <a:cs typeface="Consolas" pitchFamily="49" charset="0"/>
            </a:endParaRPr>
          </a:p>
          <a:p>
            <a:pPr lvl="1"/>
            <a:r>
              <a:rPr lang="en-US" dirty="0"/>
              <a:t>Must return greater than zero if (this) is greater, less than zero if smaller, or zero if equal</a:t>
            </a:r>
          </a:p>
          <a:p>
            <a:pPr lvl="1"/>
            <a:r>
              <a:rPr lang="en-US" dirty="0"/>
              <a:t>Useful in sorting scenarios</a:t>
            </a:r>
          </a:p>
          <a:p>
            <a:r>
              <a:rPr lang="en-US" b="1" dirty="0" err="1">
                <a:solidFill>
                  <a:srgbClr val="FF0000"/>
                </a:solidFill>
                <a:latin typeface="Consolas" pitchFamily="49" charset="0"/>
                <a:cs typeface="Consolas" pitchFamily="49" charset="0"/>
              </a:rPr>
              <a:t>IComparer</a:t>
            </a:r>
            <a:r>
              <a:rPr lang="en-US" b="1" dirty="0">
                <a:solidFill>
                  <a:srgbClr val="FF0000"/>
                </a:solidFill>
                <a:latin typeface="Consolas" pitchFamily="49" charset="0"/>
                <a:cs typeface="Consolas" pitchFamily="49" charset="0"/>
              </a:rPr>
              <a:t>&lt;T&gt;</a:t>
            </a:r>
          </a:p>
          <a:p>
            <a:pPr lvl="1"/>
            <a:r>
              <a:rPr lang="en-US" dirty="0"/>
              <a:t>Implemented by a custom comparer</a:t>
            </a:r>
          </a:p>
          <a:p>
            <a:pPr lvl="1"/>
            <a:r>
              <a:rPr lang="en-US" dirty="0"/>
              <a:t>Useful for customizing sorting criteria</a:t>
            </a:r>
          </a:p>
        </p:txBody>
      </p:sp>
      <p:sp>
        <p:nvSpPr>
          <p:cNvPr id="4" name="Rectangle 4"/>
          <p:cNvSpPr>
            <a:spLocks noChangeArrowheads="1"/>
          </p:cNvSpPr>
          <p:nvPr/>
        </p:nvSpPr>
        <p:spPr bwMode="auto">
          <a:xfrm>
            <a:off x="808602" y="6600827"/>
            <a:ext cx="6227278" cy="109068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2100" dirty="0">
                <a:solidFill>
                  <a:srgbClr val="0000FF"/>
                </a:solidFill>
                <a:latin typeface="Consolas" pitchFamily="49" charset="0"/>
                <a:cs typeface="Consolas" pitchFamily="49" charset="0"/>
              </a:rPr>
              <a:t>public</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interface</a:t>
            </a:r>
            <a:r>
              <a:rPr lang="en-US" sz="2100" dirty="0">
                <a:latin typeface="Consolas" pitchFamily="49" charset="0"/>
                <a:cs typeface="Consolas" pitchFamily="49" charset="0"/>
              </a:rPr>
              <a:t> </a:t>
            </a:r>
            <a:r>
              <a:rPr lang="en-US" sz="2100" b="1" dirty="0" err="1">
                <a:solidFill>
                  <a:srgbClr val="800080"/>
                </a:solidFill>
                <a:latin typeface="Consolas" pitchFamily="49" charset="0"/>
                <a:cs typeface="Consolas" pitchFamily="49" charset="0"/>
              </a:rPr>
              <a:t>IComparable</a:t>
            </a:r>
            <a:r>
              <a:rPr lang="en-US" sz="2100" dirty="0">
                <a:latin typeface="Consolas" pitchFamily="49" charset="0"/>
                <a:cs typeface="Consolas" pitchFamily="49" charset="0"/>
              </a:rPr>
              <a:t>&lt;</a:t>
            </a:r>
            <a:r>
              <a:rPr lang="en-US" sz="2100" dirty="0">
                <a:solidFill>
                  <a:srgbClr val="0000FF"/>
                </a:solidFill>
                <a:latin typeface="Consolas" pitchFamily="49" charset="0"/>
                <a:cs typeface="Consolas" pitchFamily="49" charset="0"/>
              </a:rPr>
              <a:t>in</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T</a:t>
            </a:r>
            <a:r>
              <a:rPr lang="en-US" sz="2100" dirty="0">
                <a:latin typeface="Consolas" pitchFamily="49" charset="0"/>
                <a:cs typeface="Consolas" pitchFamily="49" charset="0"/>
              </a:rPr>
              <a:t>&gt; {</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CompareTo</a:t>
            </a:r>
            <a:r>
              <a:rPr lang="en-US" sz="2100" dirty="0">
                <a:latin typeface="Consolas" pitchFamily="49" charset="0"/>
                <a:cs typeface="Consolas" pitchFamily="49" charset="0"/>
              </a:rPr>
              <a:t>(T </a:t>
            </a:r>
            <a:r>
              <a:rPr lang="en-US" sz="2100" dirty="0">
                <a:solidFill>
                  <a:srgbClr val="020002"/>
                </a:solidFill>
                <a:latin typeface="Consolas" pitchFamily="49" charset="0"/>
                <a:cs typeface="Consolas" pitchFamily="49" charset="0"/>
              </a:rPr>
              <a:t>other</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a:t>
            </a:r>
            <a:endParaRPr lang="en-US" sz="2100" dirty="0">
              <a:solidFill>
                <a:srgbClr val="010001"/>
              </a:solidFill>
              <a:latin typeface="Consolas" pitchFamily="49" charset="0"/>
              <a:cs typeface="Consolas" pitchFamily="49" charset="0"/>
            </a:endParaRPr>
          </a:p>
        </p:txBody>
      </p:sp>
      <p:sp>
        <p:nvSpPr>
          <p:cNvPr id="5" name="Rectangle 4"/>
          <p:cNvSpPr>
            <a:spLocks noChangeArrowheads="1"/>
          </p:cNvSpPr>
          <p:nvPr/>
        </p:nvSpPr>
        <p:spPr bwMode="auto">
          <a:xfrm>
            <a:off x="5534192" y="7146168"/>
            <a:ext cx="6227278" cy="109068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2100" dirty="0">
                <a:solidFill>
                  <a:srgbClr val="0000FF"/>
                </a:solidFill>
                <a:latin typeface="Consolas" pitchFamily="49" charset="0"/>
                <a:cs typeface="Consolas" pitchFamily="49" charset="0"/>
              </a:rPr>
              <a:t>public</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interface</a:t>
            </a:r>
            <a:r>
              <a:rPr lang="en-US" sz="2100" dirty="0">
                <a:latin typeface="Consolas" pitchFamily="49" charset="0"/>
                <a:cs typeface="Consolas" pitchFamily="49" charset="0"/>
              </a:rPr>
              <a:t> </a:t>
            </a:r>
            <a:r>
              <a:rPr lang="en-US" sz="2100" b="1" dirty="0" err="1">
                <a:solidFill>
                  <a:srgbClr val="800080"/>
                </a:solidFill>
                <a:latin typeface="Consolas" pitchFamily="49" charset="0"/>
                <a:cs typeface="Consolas" pitchFamily="49" charset="0"/>
              </a:rPr>
              <a:t>IComparer</a:t>
            </a:r>
            <a:r>
              <a:rPr lang="en-US" sz="2100" dirty="0">
                <a:latin typeface="Consolas" pitchFamily="49" charset="0"/>
                <a:cs typeface="Consolas" pitchFamily="49" charset="0"/>
              </a:rPr>
              <a:t>&lt;</a:t>
            </a:r>
            <a:r>
              <a:rPr lang="en-US" sz="2100" dirty="0">
                <a:solidFill>
                  <a:srgbClr val="0000FF"/>
                </a:solidFill>
                <a:latin typeface="Consolas" pitchFamily="49" charset="0"/>
                <a:cs typeface="Consolas" pitchFamily="49" charset="0"/>
              </a:rPr>
              <a:t>in</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T</a:t>
            </a:r>
            <a:r>
              <a:rPr lang="en-US" sz="2100" dirty="0">
                <a:latin typeface="Consolas" pitchFamily="49" charset="0"/>
                <a:cs typeface="Consolas" pitchFamily="49" charset="0"/>
              </a:rPr>
              <a:t>&gt; {</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Compare</a:t>
            </a:r>
            <a:r>
              <a:rPr lang="en-US" sz="2100" dirty="0">
                <a:latin typeface="Consolas" pitchFamily="49" charset="0"/>
                <a:cs typeface="Consolas" pitchFamily="49" charset="0"/>
              </a:rPr>
              <a:t>(T </a:t>
            </a:r>
            <a:r>
              <a:rPr lang="en-US" sz="2100" dirty="0">
                <a:solidFill>
                  <a:srgbClr val="020002"/>
                </a:solidFill>
                <a:latin typeface="Consolas" pitchFamily="49" charset="0"/>
                <a:cs typeface="Consolas" pitchFamily="49" charset="0"/>
              </a:rPr>
              <a:t>x</a:t>
            </a:r>
            <a:r>
              <a:rPr lang="en-US" sz="2100" dirty="0">
                <a:latin typeface="Consolas" pitchFamily="49" charset="0"/>
                <a:cs typeface="Consolas" pitchFamily="49" charset="0"/>
              </a:rPr>
              <a:t>, T </a:t>
            </a:r>
            <a:r>
              <a:rPr lang="en-US" sz="2100" dirty="0">
                <a:solidFill>
                  <a:srgbClr val="020002"/>
                </a:solidFill>
                <a:latin typeface="Consolas" pitchFamily="49" charset="0"/>
                <a:cs typeface="Consolas" pitchFamily="49" charset="0"/>
              </a:rPr>
              <a:t>y</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a:t>
            </a:r>
            <a:endParaRPr lang="en-US" sz="2100" dirty="0">
              <a:solidFill>
                <a:srgbClr val="010001"/>
              </a:solidFill>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BAEF35E1-E8B4-4707-9B15-F4E1B030959E}" type="slidenum">
              <a:rPr lang="en-US" smtClean="0"/>
              <a:pPr/>
              <a:t>197</a:t>
            </a:fld>
            <a:endParaRPr lang="en-US"/>
          </a:p>
        </p:txBody>
      </p:sp>
    </p:spTree>
    <p:extLst>
      <p:ext uri="{BB962C8B-B14F-4D97-AF65-F5344CB8AC3E}">
        <p14:creationId xmlns:p14="http://schemas.microsoft.com/office/powerpoint/2010/main" val="224025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Examples</a:t>
            </a:r>
          </a:p>
        </p:txBody>
      </p:sp>
      <p:sp>
        <p:nvSpPr>
          <p:cNvPr id="4" name="Rectangle 4"/>
          <p:cNvSpPr>
            <a:spLocks noChangeArrowheads="1"/>
          </p:cNvSpPr>
          <p:nvPr/>
        </p:nvSpPr>
        <p:spPr bwMode="auto">
          <a:xfrm>
            <a:off x="630079" y="1400177"/>
            <a:ext cx="10921365" cy="407996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cs typeface="Consolas" pitchFamily="49" charset="0"/>
              </a:rPr>
              <a:t>class</a:t>
            </a:r>
            <a:r>
              <a:rPr lang="en-US" sz="1800" dirty="0">
                <a:latin typeface="Consolas" pitchFamily="49" charset="0"/>
                <a:cs typeface="Consolas" pitchFamily="49" charset="0"/>
              </a:rPr>
              <a:t> </a:t>
            </a:r>
            <a:r>
              <a:rPr lang="en-US" sz="1800" b="1" dirty="0">
                <a:solidFill>
                  <a:srgbClr val="0000FF"/>
                </a:solidFill>
                <a:latin typeface="Consolas" pitchFamily="49" charset="0"/>
                <a:cs typeface="Consolas" pitchFamily="49" charset="0"/>
              </a:rPr>
              <a:t>Book</a:t>
            </a:r>
            <a:r>
              <a:rPr lang="en-US" sz="1800" dirty="0">
                <a:latin typeface="Consolas" pitchFamily="49" charset="0"/>
                <a:cs typeface="Consolas" pitchFamily="49" charset="0"/>
              </a:rPr>
              <a:t> : </a:t>
            </a:r>
            <a:r>
              <a:rPr lang="en-US" sz="1800" b="1" dirty="0" err="1">
                <a:solidFill>
                  <a:srgbClr val="800080"/>
                </a:solidFill>
                <a:latin typeface="Consolas" pitchFamily="49" charset="0"/>
                <a:cs typeface="Consolas" pitchFamily="49" charset="0"/>
              </a:rPr>
              <a:t>IComparable</a:t>
            </a:r>
            <a:r>
              <a:rPr lang="en-US" sz="1800" dirty="0">
                <a:latin typeface="Consolas" pitchFamily="49" charset="0"/>
                <a:cs typeface="Consolas" pitchFamily="49" charset="0"/>
              </a:rPr>
              <a:t>&lt;</a:t>
            </a:r>
            <a:r>
              <a:rPr lang="en-US" sz="1800" b="1" dirty="0">
                <a:solidFill>
                  <a:srgbClr val="0000FF"/>
                </a:solidFill>
                <a:latin typeface="Consolas" pitchFamily="49" charset="0"/>
                <a:cs typeface="Consolas" pitchFamily="49" charset="0"/>
              </a:rPr>
              <a:t>Book</a:t>
            </a:r>
            <a:r>
              <a:rPr lang="en-US" sz="1800" dirty="0">
                <a:latin typeface="Consolas" pitchFamily="49" charset="0"/>
                <a:cs typeface="Consolas" pitchFamily="49" charset="0"/>
              </a:rPr>
              <a:t>&gt;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public</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string</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Name</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get</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set</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public</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string</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Author</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get</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set</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public</a:t>
            </a:r>
            <a:r>
              <a:rPr lang="en-US" sz="1800" dirty="0">
                <a:latin typeface="Consolas" pitchFamily="49" charset="0"/>
                <a:cs typeface="Consolas" pitchFamily="49" charset="0"/>
              </a:rPr>
              <a:t> </a:t>
            </a:r>
            <a:r>
              <a:rPr lang="en-US" sz="1800" b="1" dirty="0" err="1">
                <a:solidFill>
                  <a:srgbClr val="2B91AF"/>
                </a:solidFill>
                <a:latin typeface="Consolas" pitchFamily="49" charset="0"/>
                <a:cs typeface="Consolas" pitchFamily="49" charset="0"/>
              </a:rPr>
              <a:t>DateTime</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Published</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get</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set</a:t>
            </a:r>
            <a:r>
              <a:rPr lang="en-US" sz="1800" dirty="0">
                <a:latin typeface="Consolas" pitchFamily="49" charset="0"/>
                <a:cs typeface="Consolas" pitchFamily="49" charset="0"/>
              </a:rPr>
              <a:t>; }</a:t>
            </a:r>
            <a:br>
              <a:rPr lang="en-US" sz="1800" dirty="0">
                <a:latin typeface="Consolas" pitchFamily="49" charset="0"/>
                <a:cs typeface="Consolas" pitchFamily="49" charset="0"/>
              </a:rPr>
            </a:b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public</a:t>
            </a: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CompareTo</a:t>
            </a:r>
            <a:r>
              <a:rPr lang="en-US" sz="1800" dirty="0">
                <a:latin typeface="Consolas" pitchFamily="49" charset="0"/>
                <a:cs typeface="Consolas" pitchFamily="49" charset="0"/>
              </a:rPr>
              <a:t>(</a:t>
            </a:r>
            <a:r>
              <a:rPr lang="en-US" sz="1800" b="1" dirty="0">
                <a:solidFill>
                  <a:srgbClr val="0000FF"/>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other</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return</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Author</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CompareTo</a:t>
            </a:r>
            <a:r>
              <a:rPr lang="en-US" sz="1800" dirty="0">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other</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Author</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br>
              <a:rPr lang="en-US" sz="1800" dirty="0">
                <a:latin typeface="Consolas" pitchFamily="49" charset="0"/>
                <a:cs typeface="Consolas" pitchFamily="49" charset="0"/>
              </a:rPr>
            </a:b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public</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override</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string</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ToString</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return</a:t>
            </a: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string</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Format</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"{0} by {1} published on {2}"</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Name</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Author</a:t>
            </a:r>
            <a:r>
              <a:rPr lang="en-US" sz="1800" dirty="0">
                <a:latin typeface="Consolas" pitchFamily="49" charset="0"/>
                <a:cs typeface="Consolas" pitchFamily="49" charset="0"/>
              </a:rPr>
              <a:t>, </a:t>
            </a:r>
          </a:p>
          <a:p>
            <a:pPr defTabSz="463896"/>
            <a:r>
              <a:rPr lang="en-US" sz="1800" dirty="0">
                <a:solidFill>
                  <a:srgbClr val="020002"/>
                </a:solidFill>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Published</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ToShortDateString</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a:t>
            </a:r>
            <a:endParaRPr lang="en-US" sz="1800" dirty="0">
              <a:solidFill>
                <a:srgbClr val="010001"/>
              </a:solidFill>
              <a:latin typeface="Consolas" pitchFamily="49" charset="0"/>
              <a:cs typeface="Consolas" pitchFamily="49" charset="0"/>
            </a:endParaRPr>
          </a:p>
        </p:txBody>
      </p:sp>
      <p:sp>
        <p:nvSpPr>
          <p:cNvPr id="5" name="Rectangle 4"/>
          <p:cNvSpPr>
            <a:spLocks noChangeArrowheads="1"/>
          </p:cNvSpPr>
          <p:nvPr/>
        </p:nvSpPr>
        <p:spPr bwMode="auto">
          <a:xfrm>
            <a:off x="4305538" y="5000627"/>
            <a:ext cx="7875984" cy="153503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cs typeface="Consolas" pitchFamily="49" charset="0"/>
              </a:rPr>
              <a:t>class</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BookPublishedComparer</a:t>
            </a:r>
            <a:r>
              <a:rPr lang="en-US" sz="1800" dirty="0">
                <a:latin typeface="Consolas" pitchFamily="49" charset="0"/>
                <a:cs typeface="Consolas" pitchFamily="49" charset="0"/>
              </a:rPr>
              <a:t> : </a:t>
            </a:r>
            <a:r>
              <a:rPr lang="en-US" sz="1800" b="1" dirty="0" err="1">
                <a:solidFill>
                  <a:srgbClr val="800080"/>
                </a:solidFill>
                <a:latin typeface="Consolas" pitchFamily="49" charset="0"/>
                <a:cs typeface="Consolas" pitchFamily="49" charset="0"/>
              </a:rPr>
              <a:t>IComparer</a:t>
            </a:r>
            <a:r>
              <a:rPr lang="en-US" sz="1800" dirty="0">
                <a:latin typeface="Consolas" pitchFamily="49" charset="0"/>
                <a:cs typeface="Consolas" pitchFamily="49" charset="0"/>
              </a:rPr>
              <a:t>&lt;</a:t>
            </a:r>
            <a:r>
              <a:rPr lang="en-US" sz="1800" b="1" dirty="0">
                <a:solidFill>
                  <a:srgbClr val="0000FF"/>
                </a:solidFill>
                <a:latin typeface="Consolas" pitchFamily="49" charset="0"/>
                <a:cs typeface="Consolas" pitchFamily="49" charset="0"/>
              </a:rPr>
              <a:t>Book</a:t>
            </a:r>
            <a:r>
              <a:rPr lang="en-US" sz="1800" dirty="0">
                <a:latin typeface="Consolas" pitchFamily="49" charset="0"/>
                <a:cs typeface="Consolas" pitchFamily="49" charset="0"/>
              </a:rPr>
              <a:t>&gt;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public</a:t>
            </a: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Compare</a:t>
            </a:r>
            <a:r>
              <a:rPr lang="en-US" sz="1800" dirty="0">
                <a:latin typeface="Consolas" pitchFamily="49" charset="0"/>
                <a:cs typeface="Consolas" pitchFamily="49" charset="0"/>
              </a:rPr>
              <a:t>(</a:t>
            </a:r>
            <a:r>
              <a:rPr lang="en-US" sz="1800" b="1" dirty="0">
                <a:solidFill>
                  <a:srgbClr val="0000FF"/>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x</a:t>
            </a:r>
            <a:r>
              <a:rPr lang="en-US" sz="1800" dirty="0">
                <a:latin typeface="Consolas" pitchFamily="49" charset="0"/>
                <a:cs typeface="Consolas" pitchFamily="49" charset="0"/>
              </a:rPr>
              <a:t>, </a:t>
            </a:r>
            <a:r>
              <a:rPr lang="en-US" sz="1800" b="1" dirty="0">
                <a:solidFill>
                  <a:srgbClr val="0000FF"/>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y</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return</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x</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Published</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CompareTo</a:t>
            </a:r>
            <a:r>
              <a:rPr lang="en-US" sz="1800" dirty="0">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y</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Published</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a:t>
            </a:r>
            <a:endParaRPr lang="en-US" sz="1800" dirty="0">
              <a:solidFill>
                <a:srgbClr val="010001"/>
              </a:solidFill>
              <a:latin typeface="Consolas" pitchFamily="49" charset="0"/>
              <a:cs typeface="Consolas" pitchFamily="49" charset="0"/>
            </a:endParaRPr>
          </a:p>
        </p:txBody>
      </p:sp>
      <p:sp>
        <p:nvSpPr>
          <p:cNvPr id="6" name="Rectangle 5"/>
          <p:cNvSpPr>
            <a:spLocks noChangeArrowheads="1"/>
          </p:cNvSpPr>
          <p:nvPr/>
        </p:nvSpPr>
        <p:spPr bwMode="auto">
          <a:xfrm>
            <a:off x="735092" y="6600827"/>
            <a:ext cx="8716089" cy="153503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b="1" dirty="0" err="1">
                <a:solidFill>
                  <a:srgbClr val="0000FF"/>
                </a:solidFill>
                <a:latin typeface="Consolas" pitchFamily="49" charset="0"/>
                <a:cs typeface="Consolas" pitchFamily="49" charset="0"/>
              </a:rPr>
              <a:t>Console</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WriteLine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"Sorted using </a:t>
            </a:r>
            <a:r>
              <a:rPr lang="en-US" sz="1800" dirty="0" err="1">
                <a:solidFill>
                  <a:srgbClr val="A31515"/>
                </a:solidFill>
                <a:latin typeface="Consolas" pitchFamily="49" charset="0"/>
                <a:cs typeface="Consolas" pitchFamily="49" charset="0"/>
              </a:rPr>
              <a:t>IComparable</a:t>
            </a:r>
            <a:r>
              <a:rPr lang="en-US" sz="1800" dirty="0">
                <a:solidFill>
                  <a:srgbClr val="A31515"/>
                </a:solidFill>
                <a:latin typeface="Consolas" pitchFamily="49" charset="0"/>
                <a:cs typeface="Consolas" pitchFamily="49" charset="0"/>
              </a:rPr>
              <a:t>&lt;&gt; (authors)"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b="1" dirty="0" err="1">
                <a:solidFill>
                  <a:srgbClr val="0000FF"/>
                </a:solidFill>
                <a:latin typeface="Consolas" pitchFamily="49" charset="0"/>
                <a:cs typeface="Consolas" pitchFamily="49" charset="0"/>
              </a:rPr>
              <a:t>Array</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Sort</a:t>
            </a:r>
            <a:r>
              <a:rPr lang="en-US" sz="1800" dirty="0">
                <a:latin typeface="Consolas" pitchFamily="49" charset="0"/>
                <a:cs typeface="Consolas" pitchFamily="49" charset="0"/>
              </a:rPr>
              <a:t>(</a:t>
            </a:r>
            <a:r>
              <a:rPr lang="en-US" sz="1800" dirty="0">
                <a:solidFill>
                  <a:srgbClr val="020002"/>
                </a:solidFill>
                <a:latin typeface="Consolas" pitchFamily="49" charset="0"/>
                <a:cs typeface="Consolas" pitchFamily="49" charset="0"/>
              </a:rPr>
              <a:t>books</a:t>
            </a:r>
            <a:r>
              <a:rPr lang="en-US" sz="1800" dirty="0">
                <a:latin typeface="Consolas" pitchFamily="49" charset="0"/>
                <a:cs typeface="Consolas" pitchFamily="49" charset="0"/>
              </a:rPr>
              <a:t>);</a:t>
            </a:r>
          </a:p>
          <a:p>
            <a:pPr defTabSz="463896"/>
            <a:br>
              <a:rPr lang="en-US" sz="1800" dirty="0">
                <a:latin typeface="Consolas" pitchFamily="49" charset="0"/>
                <a:cs typeface="Consolas" pitchFamily="49" charset="0"/>
              </a:rPr>
            </a:br>
            <a:r>
              <a:rPr lang="en-US" sz="1800" b="1" dirty="0" err="1">
                <a:solidFill>
                  <a:srgbClr val="0000FF"/>
                </a:solidFill>
                <a:latin typeface="Consolas" pitchFamily="49" charset="0"/>
                <a:cs typeface="Consolas" pitchFamily="49" charset="0"/>
              </a:rPr>
              <a:t>Console</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WriteLine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"Sorted with </a:t>
            </a:r>
            <a:r>
              <a:rPr lang="en-US" sz="1800" dirty="0" err="1">
                <a:solidFill>
                  <a:srgbClr val="A31515"/>
                </a:solidFill>
                <a:latin typeface="Consolas" pitchFamily="49" charset="0"/>
                <a:cs typeface="Consolas" pitchFamily="49" charset="0"/>
              </a:rPr>
              <a:t>IComparer</a:t>
            </a:r>
            <a:r>
              <a:rPr lang="en-US" sz="1800" dirty="0">
                <a:solidFill>
                  <a:srgbClr val="A31515"/>
                </a:solidFill>
                <a:latin typeface="Consolas" pitchFamily="49" charset="0"/>
                <a:cs typeface="Consolas" pitchFamily="49" charset="0"/>
              </a:rPr>
              <a:t>&lt;&gt;"</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b="1" dirty="0" err="1">
                <a:solidFill>
                  <a:srgbClr val="0000FF"/>
                </a:solidFill>
                <a:latin typeface="Consolas" pitchFamily="49" charset="0"/>
                <a:cs typeface="Consolas" pitchFamily="49" charset="0"/>
              </a:rPr>
              <a:t>Array</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Sort</a:t>
            </a:r>
            <a:r>
              <a:rPr lang="en-US" sz="1800" dirty="0">
                <a:latin typeface="Consolas" pitchFamily="49" charset="0"/>
                <a:cs typeface="Consolas" pitchFamily="49" charset="0"/>
              </a:rPr>
              <a:t>(</a:t>
            </a:r>
            <a:r>
              <a:rPr lang="en-US" sz="1800" dirty="0">
                <a:solidFill>
                  <a:srgbClr val="020002"/>
                </a:solidFill>
                <a:latin typeface="Consolas" pitchFamily="49" charset="0"/>
                <a:cs typeface="Consolas" pitchFamily="49" charset="0"/>
              </a:rPr>
              <a:t>books</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BookPublishedComparer</a:t>
            </a:r>
            <a:r>
              <a:rPr lang="en-US" sz="1800" dirty="0">
                <a:latin typeface="Consolas" pitchFamily="49" charset="0"/>
                <a:cs typeface="Consolas" pitchFamily="49" charset="0"/>
              </a:rPr>
              <a:t>());</a:t>
            </a:r>
            <a:endParaRPr lang="en-US" sz="1800" dirty="0">
              <a:solidFill>
                <a:srgbClr val="010001"/>
              </a:solidFill>
              <a:latin typeface="Consolas" pitchFamily="49" charset="0"/>
              <a:cs typeface="Consolas" pitchFamily="49" charset="0"/>
            </a:endParaRPr>
          </a:p>
        </p:txBody>
      </p:sp>
      <p:sp>
        <p:nvSpPr>
          <p:cNvPr id="3" name="Slide Number Placeholder 2"/>
          <p:cNvSpPr>
            <a:spLocks noGrp="1"/>
          </p:cNvSpPr>
          <p:nvPr>
            <p:ph type="sldNum" sz="quarter" idx="12"/>
          </p:nvPr>
        </p:nvSpPr>
        <p:spPr/>
        <p:txBody>
          <a:bodyPr/>
          <a:lstStyle/>
          <a:p>
            <a:fld id="{BAEF35E1-E8B4-4707-9B15-F4E1B030959E}" type="slidenum">
              <a:rPr lang="en-US" smtClean="0"/>
              <a:pPr/>
              <a:t>198</a:t>
            </a:fld>
            <a:endParaRPr lang="en-US"/>
          </a:p>
        </p:txBody>
      </p:sp>
    </p:spTree>
    <p:extLst>
      <p:ext uri="{BB962C8B-B14F-4D97-AF65-F5344CB8AC3E}">
        <p14:creationId xmlns:p14="http://schemas.microsoft.com/office/powerpoint/2010/main" val="417427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Constraints</a:t>
            </a:r>
            <a:endParaRPr lang="he-IL"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199</a:t>
            </a:fld>
            <a:endParaRPr lang="he-IL"/>
          </a:p>
        </p:txBody>
      </p:sp>
      <p:sp>
        <p:nvSpPr>
          <p:cNvPr id="3" name="Content Placeholder 2"/>
          <p:cNvSpPr>
            <a:spLocks noGrp="1"/>
          </p:cNvSpPr>
          <p:nvPr>
            <p:ph sz="quarter" idx="1"/>
          </p:nvPr>
        </p:nvSpPr>
        <p:spPr/>
        <p:txBody>
          <a:bodyPr>
            <a:normAutofit/>
          </a:bodyPr>
          <a:lstStyle/>
          <a:p>
            <a:r>
              <a:rPr lang="en-US" sz="4100" dirty="0"/>
              <a:t>To compile code using generics, the compiler makes sure the code works with any type (present or future)</a:t>
            </a:r>
          </a:p>
          <a:p>
            <a:pPr>
              <a:buNone/>
            </a:pPr>
            <a:endParaRPr lang="en-US" sz="4100" dirty="0"/>
          </a:p>
          <a:p>
            <a:endParaRPr lang="en-US" sz="4100" dirty="0"/>
          </a:p>
          <a:p>
            <a:r>
              <a:rPr lang="en-US" sz="4100" dirty="0"/>
              <a:t>The following will not compile</a:t>
            </a:r>
            <a:endParaRPr lang="he-IL" sz="4100" dirty="0"/>
          </a:p>
        </p:txBody>
      </p:sp>
      <p:sp>
        <p:nvSpPr>
          <p:cNvPr id="4" name="Rectangle 3"/>
          <p:cNvSpPr>
            <a:spLocks noChangeArrowheads="1"/>
          </p:cNvSpPr>
          <p:nvPr/>
        </p:nvSpPr>
        <p:spPr bwMode="auto">
          <a:xfrm>
            <a:off x="590659" y="3600450"/>
            <a:ext cx="11026456" cy="206017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2100" dirty="0">
                <a:solidFill>
                  <a:srgbClr val="0000FF"/>
                </a:solidFill>
                <a:latin typeface="Consolas" pitchFamily="49" charset="0"/>
              </a:rPr>
              <a:t>public static </a:t>
            </a:r>
            <a:r>
              <a:rPr lang="en-US" sz="2100" dirty="0" err="1">
                <a:solidFill>
                  <a:srgbClr val="0000FF"/>
                </a:solidFill>
                <a:latin typeface="Consolas" pitchFamily="49" charset="0"/>
              </a:rPr>
              <a:t>bool</a:t>
            </a:r>
            <a:r>
              <a:rPr lang="en-US" sz="2100" dirty="0">
                <a:solidFill>
                  <a:srgbClr val="0000FF"/>
                </a:solidFill>
                <a:latin typeface="Consolas" pitchFamily="49" charset="0"/>
              </a:rPr>
              <a:t> </a:t>
            </a:r>
            <a:r>
              <a:rPr lang="en-US" sz="2100" dirty="0" err="1">
                <a:solidFill>
                  <a:srgbClr val="010001"/>
                </a:solidFill>
                <a:latin typeface="Consolas" pitchFamily="49" charset="0"/>
              </a:rPr>
              <a:t>SuperMethod</a:t>
            </a:r>
            <a:r>
              <a:rPr lang="en-US" sz="2100" dirty="0">
                <a:solidFill>
                  <a:srgbClr val="010001"/>
                </a:solidFill>
                <a:latin typeface="Consolas" pitchFamily="49" charset="0"/>
              </a:rPr>
              <a:t>&lt;T&gt;(T o) {</a:t>
            </a:r>
          </a:p>
          <a:p>
            <a:pPr defTabSz="353489"/>
            <a:r>
              <a:rPr lang="en-US" sz="2100" dirty="0">
                <a:solidFill>
                  <a:srgbClr val="010001"/>
                </a:solidFill>
                <a:latin typeface="Consolas" pitchFamily="49" charset="0"/>
              </a:rPr>
              <a:t>	T temp = o;</a:t>
            </a:r>
          </a:p>
          <a:p>
            <a:pPr defTabSz="353489"/>
            <a:r>
              <a:rPr lang="en-US" sz="2100" dirty="0">
                <a:solidFill>
                  <a:srgbClr val="010001"/>
                </a:solidFill>
                <a:latin typeface="Consolas" pitchFamily="49" charset="0"/>
              </a:rPr>
              <a:t>	</a:t>
            </a:r>
            <a:r>
              <a:rPr lang="en-US" sz="2100" b="1" dirty="0" err="1">
                <a:solidFill>
                  <a:srgbClr val="0000FF"/>
                </a:solidFill>
                <a:latin typeface="Consolas" pitchFamily="49" charset="0"/>
              </a:rPr>
              <a:t>Console.</a:t>
            </a:r>
            <a:r>
              <a:rPr lang="en-US" sz="2100" b="1" dirty="0" err="1">
                <a:solidFill>
                  <a:srgbClr val="010001"/>
                </a:solidFill>
                <a:latin typeface="Consolas" pitchFamily="49" charset="0"/>
              </a:rPr>
              <a:t>WriteLine</a:t>
            </a:r>
            <a:r>
              <a:rPr lang="en-US" sz="2100" b="1" dirty="0">
                <a:solidFill>
                  <a:srgbClr val="010001"/>
                </a:solidFill>
                <a:latin typeface="Consolas" pitchFamily="49" charset="0"/>
              </a:rPr>
              <a:t>(</a:t>
            </a:r>
            <a:r>
              <a:rPr lang="en-US" sz="2100" b="1" dirty="0" err="1">
                <a:solidFill>
                  <a:srgbClr val="010001"/>
                </a:solidFill>
                <a:latin typeface="Consolas" pitchFamily="49" charset="0"/>
              </a:rPr>
              <a:t>o.ToString</a:t>
            </a:r>
            <a:r>
              <a:rPr lang="en-US" sz="2100" b="1" dirty="0">
                <a:solidFill>
                  <a:srgbClr val="010001"/>
                </a:solidFill>
                <a:latin typeface="Consolas" pitchFamily="49" charset="0"/>
              </a:rPr>
              <a:t>());</a:t>
            </a:r>
          </a:p>
          <a:p>
            <a:pPr defTabSz="353489"/>
            <a:r>
              <a:rPr lang="en-US" sz="2100" dirty="0">
                <a:solidFill>
                  <a:srgbClr val="010001"/>
                </a:solidFill>
                <a:latin typeface="Consolas" pitchFamily="49" charset="0"/>
              </a:rPr>
              <a:t>	</a:t>
            </a:r>
            <a:r>
              <a:rPr lang="en-US" sz="2100" dirty="0" err="1">
                <a:solidFill>
                  <a:srgbClr val="0000FF"/>
                </a:solidFill>
                <a:latin typeface="Consolas" pitchFamily="49" charset="0"/>
              </a:rPr>
              <a:t>bool</a:t>
            </a:r>
            <a:r>
              <a:rPr lang="en-US" sz="2100" dirty="0">
                <a:solidFill>
                  <a:srgbClr val="0000FF"/>
                </a:solidFill>
                <a:latin typeface="Consolas" pitchFamily="49" charset="0"/>
              </a:rPr>
              <a:t> </a:t>
            </a:r>
            <a:r>
              <a:rPr lang="en-US" sz="2100" dirty="0">
                <a:solidFill>
                  <a:srgbClr val="010001"/>
                </a:solidFill>
                <a:latin typeface="Consolas" pitchFamily="49" charset="0"/>
              </a:rPr>
              <a:t>b = </a:t>
            </a:r>
            <a:r>
              <a:rPr lang="en-US" sz="2100" dirty="0" err="1">
                <a:solidFill>
                  <a:srgbClr val="010001"/>
                </a:solidFill>
                <a:latin typeface="Consolas" pitchFamily="49" charset="0"/>
              </a:rPr>
              <a:t>temp.Equals</a:t>
            </a:r>
            <a:r>
              <a:rPr lang="en-US" sz="2100" dirty="0">
                <a:solidFill>
                  <a:srgbClr val="010001"/>
                </a:solidFill>
                <a:latin typeface="Consolas" pitchFamily="49" charset="0"/>
              </a:rPr>
              <a:t>(o);</a:t>
            </a:r>
          </a:p>
          <a:p>
            <a:pPr defTabSz="353489"/>
            <a:r>
              <a:rPr lang="en-US" sz="2100" dirty="0">
                <a:solidFill>
                  <a:srgbClr val="010001"/>
                </a:solidFill>
                <a:latin typeface="Consolas" pitchFamily="49" charset="0"/>
              </a:rPr>
              <a:t>	</a:t>
            </a:r>
            <a:r>
              <a:rPr lang="en-US" sz="2100" dirty="0">
                <a:solidFill>
                  <a:srgbClr val="0000FF"/>
                </a:solidFill>
                <a:latin typeface="Consolas" pitchFamily="49" charset="0"/>
              </a:rPr>
              <a:t>return </a:t>
            </a:r>
            <a:r>
              <a:rPr lang="en-US" sz="2100" dirty="0">
                <a:solidFill>
                  <a:srgbClr val="010001"/>
                </a:solidFill>
                <a:latin typeface="Consolas" pitchFamily="49" charset="0"/>
              </a:rPr>
              <a:t>b;</a:t>
            </a:r>
          </a:p>
          <a:p>
            <a:pPr defTabSz="353489"/>
            <a:r>
              <a:rPr lang="en-US" sz="2100" dirty="0">
                <a:solidFill>
                  <a:srgbClr val="010001"/>
                </a:solidFill>
                <a:latin typeface="Consolas" pitchFamily="49" charset="0"/>
              </a:rPr>
              <a:t>}</a:t>
            </a:r>
          </a:p>
        </p:txBody>
      </p:sp>
      <p:sp>
        <p:nvSpPr>
          <p:cNvPr id="5" name="Rectangle 4"/>
          <p:cNvSpPr>
            <a:spLocks noChangeArrowheads="1"/>
          </p:cNvSpPr>
          <p:nvPr/>
        </p:nvSpPr>
        <p:spPr bwMode="auto">
          <a:xfrm>
            <a:off x="590659" y="6700837"/>
            <a:ext cx="11026456" cy="141384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2100" dirty="0">
                <a:latin typeface="Consolas" pitchFamily="49" charset="0"/>
              </a:rPr>
              <a:t> </a:t>
            </a:r>
            <a:r>
              <a:rPr lang="en-US" sz="2100" dirty="0">
                <a:solidFill>
                  <a:srgbClr val="0000FF"/>
                </a:solidFill>
                <a:latin typeface="Consolas" pitchFamily="49" charset="0"/>
              </a:rPr>
              <a:t>public static </a:t>
            </a:r>
            <a:r>
              <a:rPr lang="en-US" sz="2100" dirty="0">
                <a:solidFill>
                  <a:srgbClr val="010001"/>
                </a:solidFill>
                <a:latin typeface="Consolas" pitchFamily="49" charset="0"/>
              </a:rPr>
              <a:t>T Min&lt;T&gt;(T o1, T o2) {</a:t>
            </a:r>
          </a:p>
          <a:p>
            <a:pPr defTabSz="353489"/>
            <a:r>
              <a:rPr lang="en-US" sz="2100" dirty="0">
                <a:solidFill>
                  <a:srgbClr val="010001"/>
                </a:solidFill>
                <a:latin typeface="Consolas" pitchFamily="49" charset="0"/>
              </a:rPr>
              <a:t>	 </a:t>
            </a:r>
            <a:r>
              <a:rPr lang="en-US" sz="2100" dirty="0">
                <a:solidFill>
                  <a:srgbClr val="0000FF"/>
                </a:solidFill>
                <a:latin typeface="Consolas" pitchFamily="49" charset="0"/>
              </a:rPr>
              <a:t>if(</a:t>
            </a:r>
            <a:r>
              <a:rPr lang="en-US" sz="2100" dirty="0">
                <a:solidFill>
                  <a:srgbClr val="010001"/>
                </a:solidFill>
                <a:latin typeface="Consolas" pitchFamily="49" charset="0"/>
              </a:rPr>
              <a:t>o1.CompareTo(o2) &lt; 0) </a:t>
            </a:r>
            <a:r>
              <a:rPr lang="en-US" sz="2100" dirty="0">
                <a:solidFill>
                  <a:srgbClr val="0000FF"/>
                </a:solidFill>
                <a:latin typeface="Consolas" pitchFamily="49" charset="0"/>
              </a:rPr>
              <a:t>return </a:t>
            </a:r>
            <a:r>
              <a:rPr lang="en-US" sz="2100" dirty="0">
                <a:solidFill>
                  <a:srgbClr val="010001"/>
                </a:solidFill>
                <a:latin typeface="Consolas" pitchFamily="49" charset="0"/>
              </a:rPr>
              <a:t>o1;</a:t>
            </a:r>
          </a:p>
          <a:p>
            <a:pPr defTabSz="353489"/>
            <a:r>
              <a:rPr lang="en-US" sz="2100" dirty="0">
                <a:solidFill>
                  <a:srgbClr val="010001"/>
                </a:solidFill>
                <a:latin typeface="Consolas" pitchFamily="49" charset="0"/>
              </a:rPr>
              <a:t>	 </a:t>
            </a:r>
            <a:r>
              <a:rPr lang="en-US" sz="2100" dirty="0">
                <a:solidFill>
                  <a:srgbClr val="0000FF"/>
                </a:solidFill>
                <a:latin typeface="Consolas" pitchFamily="49" charset="0"/>
              </a:rPr>
              <a:t>return </a:t>
            </a:r>
            <a:r>
              <a:rPr lang="en-US" sz="2100" dirty="0">
                <a:solidFill>
                  <a:srgbClr val="010001"/>
                </a:solidFill>
                <a:latin typeface="Consolas" pitchFamily="49" charset="0"/>
              </a:rPr>
              <a:t>o2;</a:t>
            </a:r>
          </a:p>
          <a:p>
            <a:pPr defTabSz="353489"/>
            <a:r>
              <a:rPr lang="en-US" sz="2100" dirty="0">
                <a:solidFill>
                  <a:srgbClr val="010001"/>
                </a:solidFill>
                <a:latin typeface="Consolas" pitchFamily="49" charset="0"/>
              </a:rPr>
              <a:t> }</a:t>
            </a:r>
          </a:p>
        </p:txBody>
      </p:sp>
    </p:spTree>
    <p:extLst>
      <p:ext uri="{BB962C8B-B14F-4D97-AF65-F5344CB8AC3E}">
        <p14:creationId xmlns:p14="http://schemas.microsoft.com/office/powerpoint/2010/main" val="187751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Details</a:t>
            </a:r>
            <a:endParaRPr lang="en-GB" dirty="0"/>
          </a:p>
        </p:txBody>
      </p:sp>
      <p:sp>
        <p:nvSpPr>
          <p:cNvPr id="8" name="Slide Number Placeholder 7"/>
          <p:cNvSpPr>
            <a:spLocks noGrp="1"/>
          </p:cNvSpPr>
          <p:nvPr>
            <p:ph type="sldNum" sz="quarter" idx="12"/>
          </p:nvPr>
        </p:nvSpPr>
        <p:spPr/>
        <p:txBody>
          <a:bodyPr/>
          <a:lstStyle/>
          <a:p>
            <a:fld id="{F9F548DC-368B-4C1E-804A-BD764E66072B}" type="slidenum">
              <a:rPr lang="en-GB" smtClean="0"/>
              <a:pPr/>
              <a:t>2</a:t>
            </a:fld>
            <a:endParaRPr lang="en-GB"/>
          </a:p>
        </p:txBody>
      </p:sp>
      <p:sp>
        <p:nvSpPr>
          <p:cNvPr id="6" name="Text Placeholder 5"/>
          <p:cNvSpPr>
            <a:spLocks noGrp="1"/>
          </p:cNvSpPr>
          <p:nvPr>
            <p:ph sz="quarter" idx="1"/>
          </p:nvPr>
        </p:nvSpPr>
        <p:spPr/>
        <p:txBody>
          <a:bodyPr>
            <a:normAutofit/>
          </a:bodyPr>
          <a:lstStyle/>
          <a:p>
            <a:r>
              <a:rPr lang="en-US" dirty="0"/>
              <a:t>Course Objectives</a:t>
            </a:r>
          </a:p>
          <a:p>
            <a:pPr lvl="1"/>
            <a:r>
              <a:rPr lang="en-US" dirty="0"/>
              <a:t>Understand what the .NET Framework is and how it works</a:t>
            </a:r>
          </a:p>
          <a:p>
            <a:pPr lvl="1"/>
            <a:r>
              <a:rPr lang="en-US" dirty="0"/>
              <a:t>Use Visual Studio 2010 to create .NET applications</a:t>
            </a:r>
          </a:p>
          <a:p>
            <a:pPr lvl="1"/>
            <a:r>
              <a:rPr lang="en-US" dirty="0"/>
              <a:t>Use C# effectively to target the .NET framework</a:t>
            </a:r>
          </a:p>
          <a:p>
            <a:r>
              <a:rPr lang="en-US" dirty="0"/>
              <a:t>Target Audience</a:t>
            </a:r>
          </a:p>
          <a:p>
            <a:pPr lvl="1"/>
            <a:r>
              <a:rPr lang="en-US" dirty="0"/>
              <a:t>Prior experience with programming is a must</a:t>
            </a:r>
          </a:p>
          <a:p>
            <a:pPr lvl="2"/>
            <a:r>
              <a:rPr lang="en-US" dirty="0"/>
              <a:t>Preferably C++ or Java</a:t>
            </a:r>
          </a:p>
          <a:p>
            <a:pPr lvl="1"/>
            <a:r>
              <a:rPr lang="en-US" dirty="0"/>
              <a:t>Some experience with object oriented concepts</a:t>
            </a:r>
          </a:p>
          <a:p>
            <a:pPr lvl="1"/>
            <a:r>
              <a:rPr lang="en-US" dirty="0"/>
              <a:t>Experience with the Visual Studio environment is beneficial</a:t>
            </a:r>
            <a:endParaRPr lang="en-GB" dirty="0"/>
          </a:p>
        </p:txBody>
      </p:sp>
    </p:spTree>
    <p:extLst>
      <p:ext uri="{BB962C8B-B14F-4D97-AF65-F5344CB8AC3E}">
        <p14:creationId xmlns:p14="http://schemas.microsoft.com/office/powerpoint/2010/main" val="232631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JIT Compiler</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20</a:t>
            </a:fld>
            <a:endParaRPr lang="en-GB"/>
          </a:p>
        </p:txBody>
      </p:sp>
      <p:sp>
        <p:nvSpPr>
          <p:cNvPr id="3" name="Text Placeholder 2"/>
          <p:cNvSpPr>
            <a:spLocks noGrp="1"/>
          </p:cNvSpPr>
          <p:nvPr>
            <p:ph sz="quarter" idx="1"/>
          </p:nvPr>
        </p:nvSpPr>
        <p:spPr/>
        <p:txBody>
          <a:bodyPr>
            <a:normAutofit/>
          </a:bodyPr>
          <a:lstStyle/>
          <a:p>
            <a:r>
              <a:rPr lang="en-US" dirty="0"/>
              <a:t>The CLR JIT compiler is invoked on a per method basis</a:t>
            </a:r>
          </a:p>
          <a:p>
            <a:pPr lvl="1"/>
            <a:r>
              <a:rPr lang="en-US" dirty="0"/>
              <a:t>Native code is cached until application exits</a:t>
            </a:r>
          </a:p>
          <a:p>
            <a:r>
              <a:rPr lang="en-US" dirty="0"/>
              <a:t>JIT compiler can optimize for the target CPU</a:t>
            </a:r>
          </a:p>
          <a:p>
            <a:r>
              <a:rPr lang="en-US" dirty="0"/>
              <a:t>Startup time may be affected</a:t>
            </a:r>
          </a:p>
          <a:p>
            <a:r>
              <a:rPr lang="en-US" dirty="0"/>
              <a:t>Alternative</a:t>
            </a:r>
          </a:p>
          <a:p>
            <a:pPr lvl="1"/>
            <a:r>
              <a:rPr lang="en-US" dirty="0"/>
              <a:t>Use the </a:t>
            </a:r>
            <a:r>
              <a:rPr lang="en-US" b="1" dirty="0">
                <a:solidFill>
                  <a:srgbClr val="FF0000"/>
                </a:solidFill>
              </a:rPr>
              <a:t>ngen.exe</a:t>
            </a:r>
            <a:r>
              <a:rPr lang="en-US" dirty="0"/>
              <a:t> SDK tool to pre-JIT to native code prior to execution</a:t>
            </a:r>
          </a:p>
          <a:p>
            <a:pPr lvl="1"/>
            <a:r>
              <a:rPr lang="en-US" dirty="0"/>
              <a:t>Usually done at installation time</a:t>
            </a:r>
          </a:p>
          <a:p>
            <a:pPr lvl="1"/>
            <a:r>
              <a:rPr lang="en-US" dirty="0"/>
              <a:t>Must select target architecture specifically</a:t>
            </a:r>
            <a:endParaRPr lang="en-GB" dirty="0"/>
          </a:p>
        </p:txBody>
      </p:sp>
    </p:spTree>
    <p:extLst>
      <p:ext uri="{BB962C8B-B14F-4D97-AF65-F5344CB8AC3E}">
        <p14:creationId xmlns:p14="http://schemas.microsoft.com/office/powerpoint/2010/main" val="387736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endParaRPr lang="he-IL" dirty="0"/>
          </a:p>
        </p:txBody>
      </p:sp>
      <p:sp>
        <p:nvSpPr>
          <p:cNvPr id="7" name="Slide Number Placeholder 6"/>
          <p:cNvSpPr>
            <a:spLocks noGrp="1"/>
          </p:cNvSpPr>
          <p:nvPr>
            <p:ph type="sldNum" sz="quarter" idx="12"/>
          </p:nvPr>
        </p:nvSpPr>
        <p:spPr/>
        <p:txBody>
          <a:bodyPr/>
          <a:lstStyle/>
          <a:p>
            <a:fld id="{8D5EC362-8DE0-4138-8AD2-9C18772BB671}" type="slidenum">
              <a:rPr lang="he-IL" smtClean="0"/>
              <a:pPr/>
              <a:t>200</a:t>
            </a:fld>
            <a:endParaRPr lang="he-IL"/>
          </a:p>
        </p:txBody>
      </p:sp>
      <p:sp>
        <p:nvSpPr>
          <p:cNvPr id="3" name="Content Placeholder 2"/>
          <p:cNvSpPr>
            <a:spLocks noGrp="1"/>
          </p:cNvSpPr>
          <p:nvPr>
            <p:ph sz="quarter" idx="1"/>
          </p:nvPr>
        </p:nvSpPr>
        <p:spPr>
          <a:xfrm>
            <a:off x="630079" y="1300163"/>
            <a:ext cx="11656457" cy="3600450"/>
          </a:xfrm>
        </p:spPr>
        <p:txBody>
          <a:bodyPr>
            <a:normAutofit lnSpcReduction="10000"/>
          </a:bodyPr>
          <a:lstStyle/>
          <a:p>
            <a:r>
              <a:rPr lang="en-US" dirty="0"/>
              <a:t>A way to limit the type replacements for generic arguments</a:t>
            </a:r>
          </a:p>
          <a:p>
            <a:pPr lvl="1"/>
            <a:r>
              <a:rPr lang="en-US" dirty="0"/>
              <a:t>Base type</a:t>
            </a:r>
          </a:p>
          <a:p>
            <a:pPr lvl="1"/>
            <a:r>
              <a:rPr lang="en-US" dirty="0"/>
              <a:t>Supported interfaces</a:t>
            </a:r>
          </a:p>
          <a:p>
            <a:pPr lvl="1"/>
            <a:r>
              <a:rPr lang="en-US" dirty="0"/>
              <a:t>Default constructor</a:t>
            </a:r>
          </a:p>
          <a:p>
            <a:r>
              <a:rPr lang="en-US" dirty="0"/>
              <a:t>Use the </a:t>
            </a:r>
            <a:r>
              <a:rPr lang="en-US" b="1" dirty="0">
                <a:solidFill>
                  <a:srgbClr val="FF0000"/>
                </a:solidFill>
                <a:latin typeface="Consolas" pitchFamily="49" charset="0"/>
              </a:rPr>
              <a:t>where</a:t>
            </a:r>
            <a:r>
              <a:rPr lang="en-US" dirty="0"/>
              <a:t> keyword for base type and interfaces, the </a:t>
            </a:r>
            <a:r>
              <a:rPr lang="en-US" b="1" dirty="0">
                <a:solidFill>
                  <a:srgbClr val="FF0000"/>
                </a:solidFill>
                <a:latin typeface="Consolas" pitchFamily="49" charset="0"/>
              </a:rPr>
              <a:t>new</a:t>
            </a:r>
            <a:r>
              <a:rPr lang="en-US" dirty="0"/>
              <a:t> keyword for default constructor</a:t>
            </a:r>
          </a:p>
          <a:p>
            <a:endParaRPr lang="he-IL" dirty="0"/>
          </a:p>
        </p:txBody>
      </p:sp>
      <p:sp>
        <p:nvSpPr>
          <p:cNvPr id="5" name="Rectangle 4"/>
          <p:cNvSpPr>
            <a:spLocks noChangeArrowheads="1"/>
          </p:cNvSpPr>
          <p:nvPr/>
        </p:nvSpPr>
        <p:spPr bwMode="auto">
          <a:xfrm>
            <a:off x="866280" y="6307051"/>
            <a:ext cx="10160099" cy="113464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1500" b="1" dirty="0">
                <a:solidFill>
                  <a:schemeClr val="tx1"/>
                </a:solidFill>
                <a:latin typeface="Consolas" pitchFamily="49" charset="0"/>
              </a:rPr>
              <a:t>public class </a:t>
            </a:r>
            <a:r>
              <a:rPr lang="en-US" altLang="en-US" sz="1500" b="1" dirty="0" err="1">
                <a:solidFill>
                  <a:schemeClr val="tx1"/>
                </a:solidFill>
                <a:latin typeface="Consolas" pitchFamily="49" charset="0"/>
              </a:rPr>
              <a:t>ShapeDictionary</a:t>
            </a:r>
            <a:r>
              <a:rPr lang="en-US" altLang="en-US" sz="1500" b="1" dirty="0">
                <a:solidFill>
                  <a:schemeClr val="tx1"/>
                </a:solidFill>
                <a:latin typeface="Consolas" pitchFamily="49" charset="0"/>
              </a:rPr>
              <a:t>&lt;Key, Val&gt;</a:t>
            </a:r>
            <a:br>
              <a:rPr lang="en-US" altLang="en-US" sz="1500" b="1" dirty="0">
                <a:solidFill>
                  <a:schemeClr val="tx1"/>
                </a:solidFill>
                <a:latin typeface="Consolas" pitchFamily="49" charset="0"/>
              </a:rPr>
            </a:br>
            <a:r>
              <a:rPr lang="en-US" altLang="en-US" sz="1500" b="1" dirty="0">
                <a:solidFill>
                  <a:schemeClr val="tx1"/>
                </a:solidFill>
                <a:latin typeface="Consolas" pitchFamily="49" charset="0"/>
              </a:rPr>
              <a:t>where Key: </a:t>
            </a:r>
            <a:r>
              <a:rPr lang="en-US" altLang="en-US" sz="1500" b="1" dirty="0" err="1">
                <a:solidFill>
                  <a:schemeClr val="tx1"/>
                </a:solidFill>
                <a:latin typeface="Consolas" pitchFamily="49" charset="0"/>
              </a:rPr>
              <a:t>IComparable</a:t>
            </a:r>
            <a:r>
              <a:rPr lang="en-US" altLang="en-US" sz="1500" b="1" dirty="0">
                <a:solidFill>
                  <a:schemeClr val="tx1"/>
                </a:solidFill>
                <a:latin typeface="Consolas" pitchFamily="49" charset="0"/>
              </a:rPr>
              <a:t>&lt;Key&gt;</a:t>
            </a:r>
          </a:p>
          <a:p>
            <a:pPr marL="441861" indent="-441861">
              <a:spcBef>
                <a:spcPct val="20000"/>
              </a:spcBef>
              <a:buClr>
                <a:schemeClr val="hlink"/>
              </a:buClr>
              <a:buSzPct val="70000"/>
            </a:pPr>
            <a:r>
              <a:rPr lang="en-US" altLang="en-US" sz="1500" b="1" dirty="0">
                <a:solidFill>
                  <a:schemeClr val="tx1"/>
                </a:solidFill>
                <a:latin typeface="Consolas" pitchFamily="49" charset="0"/>
              </a:rPr>
              <a:t>	where Val: Shape, new()</a:t>
            </a:r>
          </a:p>
          <a:p>
            <a:pPr marL="441861" indent="-441861">
              <a:spcBef>
                <a:spcPct val="20000"/>
              </a:spcBef>
              <a:buClr>
                <a:schemeClr val="hlink"/>
              </a:buClr>
              <a:buSzPct val="70000"/>
            </a:pPr>
            <a:r>
              <a:rPr lang="en-US" altLang="en-US" sz="1500" b="1" dirty="0">
                <a:solidFill>
                  <a:schemeClr val="tx1"/>
                </a:solidFill>
                <a:latin typeface="Consolas" pitchFamily="49" charset="0"/>
              </a:rPr>
              <a:t>{ ... }</a:t>
            </a:r>
          </a:p>
        </p:txBody>
      </p:sp>
      <p:sp>
        <p:nvSpPr>
          <p:cNvPr id="6" name="Rectangle 5"/>
          <p:cNvSpPr>
            <a:spLocks noChangeArrowheads="1"/>
          </p:cNvSpPr>
          <p:nvPr/>
        </p:nvSpPr>
        <p:spPr bwMode="auto">
          <a:xfrm>
            <a:off x="866280" y="7619721"/>
            <a:ext cx="10160099" cy="62681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1500" b="1" dirty="0">
                <a:solidFill>
                  <a:schemeClr val="tx1"/>
                </a:solidFill>
                <a:latin typeface="Consolas" pitchFamily="49" charset="0"/>
              </a:rPr>
              <a:t>public class Node&lt;T&gt; where T: </a:t>
            </a:r>
            <a:r>
              <a:rPr lang="en-US" altLang="en-US" sz="1500" b="1" dirty="0" err="1">
                <a:solidFill>
                  <a:schemeClr val="tx1"/>
                </a:solidFill>
                <a:latin typeface="Consolas" pitchFamily="49" charset="0"/>
              </a:rPr>
              <a:t>struct</a:t>
            </a:r>
            <a:endParaRPr lang="en-US" altLang="en-US" sz="1500" b="1" dirty="0">
              <a:solidFill>
                <a:schemeClr val="tx1"/>
              </a:solidFill>
              <a:latin typeface="Consolas" pitchFamily="49" charset="0"/>
            </a:endParaRPr>
          </a:p>
          <a:p>
            <a:pPr marL="441861" indent="-441861">
              <a:spcBef>
                <a:spcPct val="20000"/>
              </a:spcBef>
              <a:buClr>
                <a:schemeClr val="hlink"/>
              </a:buClr>
              <a:buSzPct val="70000"/>
            </a:pPr>
            <a:r>
              <a:rPr lang="en-US" altLang="en-US" sz="1500" b="1" dirty="0">
                <a:solidFill>
                  <a:schemeClr val="tx1"/>
                </a:solidFill>
                <a:latin typeface="Consolas" pitchFamily="49" charset="0"/>
              </a:rPr>
              <a:t>{ ... }</a:t>
            </a:r>
          </a:p>
        </p:txBody>
      </p:sp>
      <p:sp>
        <p:nvSpPr>
          <p:cNvPr id="9" name="Rectangle 8"/>
          <p:cNvSpPr>
            <a:spLocks noChangeArrowheads="1"/>
          </p:cNvSpPr>
          <p:nvPr/>
        </p:nvSpPr>
        <p:spPr bwMode="auto">
          <a:xfrm>
            <a:off x="866280" y="4900615"/>
            <a:ext cx="10160099" cy="125226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1800" dirty="0">
                <a:latin typeface="Consolas" pitchFamily="49" charset="0"/>
              </a:rPr>
              <a:t> </a:t>
            </a:r>
            <a:r>
              <a:rPr lang="en-US" sz="1800" dirty="0">
                <a:solidFill>
                  <a:srgbClr val="0000FF"/>
                </a:solidFill>
                <a:latin typeface="Consolas" pitchFamily="49" charset="0"/>
              </a:rPr>
              <a:t>public static </a:t>
            </a:r>
            <a:r>
              <a:rPr lang="en-US" sz="1800" dirty="0">
                <a:solidFill>
                  <a:srgbClr val="010001"/>
                </a:solidFill>
                <a:latin typeface="Consolas" pitchFamily="49" charset="0"/>
              </a:rPr>
              <a:t>T Min&lt;T&gt;(T o1, T o2) where T : </a:t>
            </a:r>
            <a:r>
              <a:rPr lang="en-US" sz="1800" dirty="0" err="1">
                <a:solidFill>
                  <a:srgbClr val="010001"/>
                </a:solidFill>
                <a:latin typeface="Consolas" pitchFamily="49" charset="0"/>
              </a:rPr>
              <a:t>IComparable</a:t>
            </a:r>
            <a:r>
              <a:rPr lang="en-US" sz="1800" dirty="0">
                <a:solidFill>
                  <a:srgbClr val="010001"/>
                </a:solidFill>
                <a:latin typeface="Consolas" pitchFamily="49" charset="0"/>
              </a:rPr>
              <a:t>&lt;T&gt; {</a:t>
            </a:r>
          </a:p>
          <a:p>
            <a:pPr defTabSz="353489"/>
            <a:r>
              <a:rPr lang="en-US" sz="1800" dirty="0">
                <a:solidFill>
                  <a:srgbClr val="010001"/>
                </a:solidFill>
                <a:latin typeface="Consolas" pitchFamily="49" charset="0"/>
              </a:rPr>
              <a:t>	 </a:t>
            </a:r>
            <a:r>
              <a:rPr lang="en-US" sz="1800" dirty="0">
                <a:solidFill>
                  <a:srgbClr val="0000FF"/>
                </a:solidFill>
                <a:latin typeface="Consolas" pitchFamily="49" charset="0"/>
              </a:rPr>
              <a:t>if(</a:t>
            </a:r>
            <a:r>
              <a:rPr lang="en-US" sz="1800" dirty="0">
                <a:solidFill>
                  <a:srgbClr val="010001"/>
                </a:solidFill>
                <a:latin typeface="Consolas" pitchFamily="49" charset="0"/>
              </a:rPr>
              <a:t>o1.CompareTo(o2) &lt; 0) </a:t>
            </a:r>
            <a:r>
              <a:rPr lang="en-US" sz="1800" dirty="0">
                <a:solidFill>
                  <a:srgbClr val="0000FF"/>
                </a:solidFill>
                <a:latin typeface="Consolas" pitchFamily="49" charset="0"/>
              </a:rPr>
              <a:t>return </a:t>
            </a:r>
            <a:r>
              <a:rPr lang="en-US" sz="1800" dirty="0">
                <a:solidFill>
                  <a:srgbClr val="010001"/>
                </a:solidFill>
                <a:latin typeface="Consolas" pitchFamily="49" charset="0"/>
              </a:rPr>
              <a:t>o1;</a:t>
            </a:r>
          </a:p>
          <a:p>
            <a:pPr defTabSz="353489"/>
            <a:r>
              <a:rPr lang="en-US" sz="1800" dirty="0">
                <a:solidFill>
                  <a:srgbClr val="010001"/>
                </a:solidFill>
                <a:latin typeface="Consolas" pitchFamily="49" charset="0"/>
              </a:rPr>
              <a:t>	 </a:t>
            </a:r>
            <a:r>
              <a:rPr lang="en-US" sz="1800" dirty="0">
                <a:solidFill>
                  <a:srgbClr val="0000FF"/>
                </a:solidFill>
                <a:latin typeface="Consolas" pitchFamily="49" charset="0"/>
              </a:rPr>
              <a:t>return </a:t>
            </a:r>
            <a:r>
              <a:rPr lang="en-US" sz="1800" dirty="0">
                <a:solidFill>
                  <a:srgbClr val="010001"/>
                </a:solidFill>
                <a:latin typeface="Consolas" pitchFamily="49" charset="0"/>
              </a:rPr>
              <a:t>o2;</a:t>
            </a:r>
          </a:p>
          <a:p>
            <a:pPr defTabSz="353489"/>
            <a:r>
              <a:rPr lang="en-US" sz="1800" dirty="0">
                <a:solidFill>
                  <a:srgbClr val="010001"/>
                </a:solidFill>
                <a:latin typeface="Consolas" pitchFamily="49" charset="0"/>
              </a:rPr>
              <a:t> }</a:t>
            </a:r>
          </a:p>
        </p:txBody>
      </p:sp>
    </p:spTree>
    <p:extLst>
      <p:ext uri="{BB962C8B-B14F-4D97-AF65-F5344CB8AC3E}">
        <p14:creationId xmlns:p14="http://schemas.microsoft.com/office/powerpoint/2010/main" val="373731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Rules</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201</a:t>
            </a:fld>
            <a:endParaRPr lang="he-IL"/>
          </a:p>
        </p:txBody>
      </p:sp>
      <p:sp>
        <p:nvSpPr>
          <p:cNvPr id="3" name="Content Placeholder 2"/>
          <p:cNvSpPr>
            <a:spLocks noGrp="1"/>
          </p:cNvSpPr>
          <p:nvPr>
            <p:ph sz="quarter" idx="1"/>
          </p:nvPr>
        </p:nvSpPr>
        <p:spPr/>
        <p:txBody>
          <a:bodyPr>
            <a:normAutofit/>
          </a:bodyPr>
          <a:lstStyle/>
          <a:p>
            <a:r>
              <a:rPr lang="en-US" dirty="0"/>
              <a:t>Order of constraints</a:t>
            </a:r>
          </a:p>
          <a:p>
            <a:pPr lvl="1"/>
            <a:r>
              <a:rPr lang="en-US" dirty="0"/>
              <a:t>Base type (one at most), interfaces (as many as required), default constructor</a:t>
            </a:r>
          </a:p>
          <a:p>
            <a:r>
              <a:rPr lang="en-US" dirty="0"/>
              <a:t>Can’t overload based on different constraints or by adding constraints</a:t>
            </a:r>
          </a:p>
          <a:p>
            <a:r>
              <a:rPr lang="en-US" dirty="0"/>
              <a:t>When overriding a generic virtual method, type arguments must be the same</a:t>
            </a:r>
          </a:p>
          <a:p>
            <a:pPr lvl="1"/>
            <a:r>
              <a:rPr lang="en-US" dirty="0"/>
              <a:t>Constraints are inherited automatically</a:t>
            </a:r>
          </a:p>
        </p:txBody>
      </p:sp>
    </p:spTree>
    <p:extLst>
      <p:ext uri="{BB962C8B-B14F-4D97-AF65-F5344CB8AC3E}">
        <p14:creationId xmlns:p14="http://schemas.microsoft.com/office/powerpoint/2010/main" val="108454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Constraints Rules</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202</a:t>
            </a:fld>
            <a:endParaRPr lang="he-IL"/>
          </a:p>
        </p:txBody>
      </p:sp>
      <p:sp>
        <p:nvSpPr>
          <p:cNvPr id="3" name="Content Placeholder 2"/>
          <p:cNvSpPr>
            <a:spLocks noGrp="1"/>
          </p:cNvSpPr>
          <p:nvPr>
            <p:ph sz="quarter" idx="1"/>
          </p:nvPr>
        </p:nvSpPr>
        <p:spPr/>
        <p:txBody>
          <a:bodyPr>
            <a:normAutofit/>
          </a:bodyPr>
          <a:lstStyle/>
          <a:p>
            <a:r>
              <a:rPr lang="en-US" dirty="0"/>
              <a:t>Base type cannot be</a:t>
            </a:r>
          </a:p>
          <a:p>
            <a:pPr lvl="1"/>
            <a:r>
              <a:rPr lang="en-US" dirty="0"/>
              <a:t>(from the </a:t>
            </a:r>
            <a:r>
              <a:rPr lang="en-US" b="1" dirty="0">
                <a:solidFill>
                  <a:srgbClr val="FF0000"/>
                </a:solidFill>
                <a:latin typeface="Consolas" pitchFamily="49" charset="0"/>
              </a:rPr>
              <a:t>System</a:t>
            </a:r>
            <a:r>
              <a:rPr lang="en-US" dirty="0"/>
              <a:t> namespace) </a:t>
            </a:r>
            <a:r>
              <a:rPr lang="en-US" b="1" dirty="0">
                <a:solidFill>
                  <a:srgbClr val="FF0000"/>
                </a:solidFill>
                <a:latin typeface="Consolas" pitchFamily="49" charset="0"/>
              </a:rPr>
              <a:t>Object</a:t>
            </a:r>
            <a:r>
              <a:rPr lang="en-US" dirty="0"/>
              <a:t>, </a:t>
            </a:r>
            <a:r>
              <a:rPr lang="en-US" b="1" dirty="0">
                <a:solidFill>
                  <a:srgbClr val="FF0000"/>
                </a:solidFill>
                <a:latin typeface="Consolas" pitchFamily="49" charset="0"/>
              </a:rPr>
              <a:t>Void</a:t>
            </a:r>
            <a:r>
              <a:rPr lang="en-US" dirty="0"/>
              <a:t>, </a:t>
            </a:r>
            <a:r>
              <a:rPr lang="en-US" b="1" dirty="0">
                <a:solidFill>
                  <a:srgbClr val="FF0000"/>
                </a:solidFill>
                <a:latin typeface="Consolas" pitchFamily="49" charset="0"/>
              </a:rPr>
              <a:t>Delegate</a:t>
            </a:r>
            <a:r>
              <a:rPr lang="en-US" dirty="0"/>
              <a:t>, </a:t>
            </a:r>
            <a:r>
              <a:rPr lang="en-US" b="1" dirty="0" err="1">
                <a:solidFill>
                  <a:srgbClr val="FF0000"/>
                </a:solidFill>
                <a:latin typeface="Consolas" pitchFamily="49" charset="0"/>
              </a:rPr>
              <a:t>MulticastDelegate</a:t>
            </a:r>
            <a:r>
              <a:rPr lang="en-US" dirty="0"/>
              <a:t>, </a:t>
            </a:r>
            <a:r>
              <a:rPr lang="en-US" b="1" dirty="0" err="1">
                <a:solidFill>
                  <a:srgbClr val="FF0000"/>
                </a:solidFill>
                <a:latin typeface="Consolas" pitchFamily="49" charset="0"/>
              </a:rPr>
              <a:t>ValueType</a:t>
            </a:r>
            <a:r>
              <a:rPr lang="en-US" dirty="0"/>
              <a:t>, </a:t>
            </a:r>
            <a:r>
              <a:rPr lang="en-US" b="1" dirty="0" err="1">
                <a:solidFill>
                  <a:srgbClr val="FF0000"/>
                </a:solidFill>
                <a:latin typeface="Consolas" pitchFamily="49" charset="0"/>
              </a:rPr>
              <a:t>Enum</a:t>
            </a:r>
            <a:r>
              <a:rPr lang="en-US" dirty="0"/>
              <a:t>, </a:t>
            </a:r>
            <a:r>
              <a:rPr lang="en-US" b="1" dirty="0">
                <a:solidFill>
                  <a:srgbClr val="FF0000"/>
                </a:solidFill>
                <a:latin typeface="Consolas" pitchFamily="49" charset="0"/>
              </a:rPr>
              <a:t>Array</a:t>
            </a:r>
          </a:p>
          <a:p>
            <a:r>
              <a:rPr lang="en-US" dirty="0"/>
              <a:t>Special base types</a:t>
            </a:r>
          </a:p>
          <a:p>
            <a:pPr lvl="1"/>
            <a:r>
              <a:rPr lang="en-US" b="1" dirty="0">
                <a:solidFill>
                  <a:srgbClr val="0070C0"/>
                </a:solidFill>
                <a:latin typeface="Consolas" pitchFamily="49" charset="0"/>
              </a:rPr>
              <a:t>class</a:t>
            </a:r>
            <a:r>
              <a:rPr lang="en-US" dirty="0"/>
              <a:t>: any reference type</a:t>
            </a:r>
          </a:p>
          <a:p>
            <a:pPr lvl="1"/>
            <a:r>
              <a:rPr lang="en-US" b="1" dirty="0" err="1">
                <a:solidFill>
                  <a:srgbClr val="0070C0"/>
                </a:solidFill>
                <a:latin typeface="Consolas" pitchFamily="49" charset="0"/>
              </a:rPr>
              <a:t>struct</a:t>
            </a:r>
            <a:r>
              <a:rPr lang="en-US" dirty="0"/>
              <a:t>: any value type</a:t>
            </a:r>
          </a:p>
        </p:txBody>
      </p:sp>
    </p:spTree>
    <p:extLst>
      <p:ext uri="{BB962C8B-B14F-4D97-AF65-F5344CB8AC3E}">
        <p14:creationId xmlns:p14="http://schemas.microsoft.com/office/powerpoint/2010/main" val="331477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vs. C++ Templates</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203</a:t>
            </a:fld>
            <a:endParaRPr lang="he-IL"/>
          </a:p>
        </p:txBody>
      </p:sp>
      <p:sp>
        <p:nvSpPr>
          <p:cNvPr id="3" name="Content Placeholder 2"/>
          <p:cNvSpPr>
            <a:spLocks noGrp="1"/>
          </p:cNvSpPr>
          <p:nvPr>
            <p:ph sz="quarter" idx="1"/>
          </p:nvPr>
        </p:nvSpPr>
        <p:spPr/>
        <p:txBody>
          <a:bodyPr>
            <a:normAutofit lnSpcReduction="10000"/>
          </a:bodyPr>
          <a:lstStyle/>
          <a:p>
            <a:r>
              <a:rPr lang="en-US" dirty="0"/>
              <a:t>C++ Templates</a:t>
            </a:r>
          </a:p>
          <a:p>
            <a:pPr lvl="1"/>
            <a:r>
              <a:rPr lang="en-US" dirty="0"/>
              <a:t>More powerful</a:t>
            </a:r>
          </a:p>
          <a:p>
            <a:pPr lvl="1"/>
            <a:r>
              <a:rPr lang="en-US" dirty="0"/>
              <a:t>Code bloating</a:t>
            </a:r>
          </a:p>
          <a:p>
            <a:pPr lvl="1"/>
            <a:r>
              <a:rPr lang="en-US" dirty="0"/>
              <a:t>Source code necessary</a:t>
            </a:r>
          </a:p>
          <a:p>
            <a:pPr lvl="1"/>
            <a:r>
              <a:rPr lang="en-US" dirty="0"/>
              <a:t>Template specialization</a:t>
            </a:r>
          </a:p>
          <a:p>
            <a:r>
              <a:rPr lang="en-US" dirty="0"/>
              <a:t>CLR Generics</a:t>
            </a:r>
          </a:p>
          <a:p>
            <a:pPr lvl="1"/>
            <a:r>
              <a:rPr lang="en-US" dirty="0"/>
              <a:t>More restrictive</a:t>
            </a:r>
          </a:p>
          <a:p>
            <a:pPr lvl="1"/>
            <a:r>
              <a:rPr lang="en-US" dirty="0"/>
              <a:t>No code bloating</a:t>
            </a:r>
          </a:p>
          <a:p>
            <a:pPr lvl="2"/>
            <a:r>
              <a:rPr lang="en-US" dirty="0"/>
              <a:t>Sharing code among assemblies using the same generic type</a:t>
            </a:r>
          </a:p>
          <a:p>
            <a:pPr lvl="2"/>
            <a:r>
              <a:rPr lang="en-US" dirty="0"/>
              <a:t>All reference parameter types are equivalent</a:t>
            </a:r>
          </a:p>
          <a:p>
            <a:pPr lvl="1"/>
            <a:r>
              <a:rPr lang="en-US" dirty="0"/>
              <a:t>No source code necessary</a:t>
            </a:r>
            <a:endParaRPr lang="he-IL" dirty="0"/>
          </a:p>
        </p:txBody>
      </p:sp>
      <p:pic>
        <p:nvPicPr>
          <p:cNvPr id="6" name="Picture 5" descr="information2.png"/>
          <p:cNvPicPr>
            <a:picLocks noChangeAspect="1"/>
          </p:cNvPicPr>
          <p:nvPr/>
        </p:nvPicPr>
        <p:blipFill>
          <a:blip r:embed="rId2" cstate="print"/>
          <a:stretch>
            <a:fillRect/>
          </a:stretch>
        </p:blipFill>
        <p:spPr>
          <a:xfrm>
            <a:off x="11643609" y="187493"/>
            <a:ext cx="840593" cy="800565"/>
          </a:xfrm>
          <a:prstGeom prst="rect">
            <a:avLst/>
          </a:prstGeom>
        </p:spPr>
      </p:pic>
    </p:spTree>
    <p:extLst>
      <p:ext uri="{BB962C8B-B14F-4D97-AF65-F5344CB8AC3E}">
        <p14:creationId xmlns:p14="http://schemas.microsoft.com/office/powerpoint/2010/main" val="132853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204</a:t>
            </a:fld>
            <a:endParaRPr lang="he-IL"/>
          </a:p>
        </p:txBody>
      </p:sp>
      <p:sp>
        <p:nvSpPr>
          <p:cNvPr id="3" name="Content Placeholder 2"/>
          <p:cNvSpPr>
            <a:spLocks noGrp="1"/>
          </p:cNvSpPr>
          <p:nvPr>
            <p:ph sz="quarter" idx="1"/>
          </p:nvPr>
        </p:nvSpPr>
        <p:spPr/>
        <p:txBody>
          <a:bodyPr/>
          <a:lstStyle/>
          <a:p>
            <a:r>
              <a:rPr lang="en-US" dirty="0"/>
              <a:t>Generics promotes code reuse, better performance and higher code maintainability</a:t>
            </a:r>
          </a:p>
          <a:p>
            <a:r>
              <a:rPr lang="en-US" dirty="0"/>
              <a:t>Generics allow creating code that works on many possible types</a:t>
            </a:r>
          </a:p>
          <a:p>
            <a:r>
              <a:rPr lang="en-US" dirty="0"/>
              <a:t>Constraints limit the types allowed as generic arguments</a:t>
            </a:r>
          </a:p>
          <a:p>
            <a:endParaRPr lang="he-IL" dirty="0"/>
          </a:p>
        </p:txBody>
      </p:sp>
    </p:spTree>
    <p:extLst>
      <p:ext uri="{BB962C8B-B14F-4D97-AF65-F5344CB8AC3E}">
        <p14:creationId xmlns:p14="http://schemas.microsoft.com/office/powerpoint/2010/main" val="397289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205</a:t>
            </a:fld>
            <a:endParaRPr lang="en-US"/>
          </a:p>
        </p:txBody>
      </p:sp>
      <p:sp>
        <p:nvSpPr>
          <p:cNvPr id="2" name="Title 1"/>
          <p:cNvSpPr>
            <a:spLocks noGrp="1"/>
          </p:cNvSpPr>
          <p:nvPr>
            <p:ph type="title"/>
          </p:nvPr>
        </p:nvSpPr>
        <p:spPr/>
        <p:txBody>
          <a:bodyPr/>
          <a:lstStyle/>
          <a:p>
            <a:r>
              <a:rPr lang="en-US" dirty="0"/>
              <a:t>Reflection and Attributes</a:t>
            </a:r>
          </a:p>
        </p:txBody>
      </p:sp>
      <p:sp>
        <p:nvSpPr>
          <p:cNvPr id="3" name="Text Placeholder 2"/>
          <p:cNvSpPr>
            <a:spLocks noGrp="1"/>
          </p:cNvSpPr>
          <p:nvPr>
            <p:ph type="body" idx="1"/>
          </p:nvPr>
        </p:nvSpPr>
        <p:spPr/>
        <p:txBody>
          <a:bodyPr/>
          <a:lstStyle/>
          <a:p>
            <a:r>
              <a:rPr lang="en-US" dirty="0"/>
              <a:t>Module 8</a:t>
            </a:r>
          </a:p>
        </p:txBody>
      </p:sp>
    </p:spTree>
    <p:extLst>
      <p:ext uri="{BB962C8B-B14F-4D97-AF65-F5344CB8AC3E}">
        <p14:creationId xmlns:p14="http://schemas.microsoft.com/office/powerpoint/2010/main" val="184200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206</a:t>
            </a:fld>
            <a:endParaRPr lang="he-IL"/>
          </a:p>
        </p:txBody>
      </p:sp>
      <p:sp>
        <p:nvSpPr>
          <p:cNvPr id="3" name="Content Placeholder 2"/>
          <p:cNvSpPr>
            <a:spLocks noGrp="1"/>
          </p:cNvSpPr>
          <p:nvPr>
            <p:ph sz="quarter" idx="1"/>
          </p:nvPr>
        </p:nvSpPr>
        <p:spPr/>
        <p:txBody>
          <a:bodyPr>
            <a:normAutofit/>
          </a:bodyPr>
          <a:lstStyle/>
          <a:p>
            <a:r>
              <a:rPr lang="en-US" dirty="0"/>
              <a:t>Types at Runtime</a:t>
            </a:r>
          </a:p>
          <a:p>
            <a:r>
              <a:rPr lang="en-US" dirty="0"/>
              <a:t>Metadata and Reflection</a:t>
            </a:r>
          </a:p>
          <a:p>
            <a:r>
              <a:rPr lang="en-US" dirty="0"/>
              <a:t>Creating Instances</a:t>
            </a:r>
          </a:p>
          <a:p>
            <a:r>
              <a:rPr lang="en-US" dirty="0"/>
              <a:t>Dynamic Invocation</a:t>
            </a:r>
          </a:p>
          <a:p>
            <a:r>
              <a:rPr lang="en-US" dirty="0"/>
              <a:t>Custom Attributes</a:t>
            </a:r>
          </a:p>
          <a:p>
            <a:r>
              <a:rPr lang="en-US" dirty="0"/>
              <a:t>Introduction to MEF</a:t>
            </a:r>
          </a:p>
        </p:txBody>
      </p:sp>
    </p:spTree>
    <p:extLst>
      <p:ext uri="{BB962C8B-B14F-4D97-AF65-F5344CB8AC3E}">
        <p14:creationId xmlns:p14="http://schemas.microsoft.com/office/powerpoint/2010/main" val="31010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t>Instances of Types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207</a:t>
            </a:fld>
            <a:endParaRPr lang="he-IL"/>
          </a:p>
        </p:txBody>
      </p:sp>
      <p:sp>
        <p:nvSpPr>
          <p:cNvPr id="331779" name="Rectangle 3"/>
          <p:cNvSpPr>
            <a:spLocks noGrp="1" noChangeArrowheads="1"/>
          </p:cNvSpPr>
          <p:nvPr>
            <p:ph sz="quarter" idx="1"/>
          </p:nvPr>
        </p:nvSpPr>
        <p:spPr/>
        <p:txBody>
          <a:bodyPr>
            <a:normAutofit fontScale="92500" lnSpcReduction="10000"/>
          </a:bodyPr>
          <a:lstStyle/>
          <a:p>
            <a:r>
              <a:rPr lang="en-US" sz="4100" dirty="0"/>
              <a:t>Instances of types are created at runtime</a:t>
            </a:r>
          </a:p>
          <a:p>
            <a:r>
              <a:rPr lang="en-US" sz="4100" dirty="0"/>
              <a:t>Value types</a:t>
            </a:r>
          </a:p>
          <a:p>
            <a:pPr lvl="1"/>
            <a:r>
              <a:rPr lang="en-US" sz="3600" dirty="0"/>
              <a:t>Simple types, created in-line (not heap allocated)</a:t>
            </a:r>
          </a:p>
          <a:p>
            <a:pPr lvl="1"/>
            <a:r>
              <a:rPr lang="en-US" sz="3600" dirty="0"/>
              <a:t>Type is obvious (examples: </a:t>
            </a:r>
            <a:r>
              <a:rPr lang="en-US" sz="3600" b="1" dirty="0">
                <a:solidFill>
                  <a:srgbClr val="FF0000"/>
                </a:solidFill>
                <a:latin typeface="Consolas" pitchFamily="49" charset="0"/>
              </a:rPr>
              <a:t>System.Int32</a:t>
            </a:r>
            <a:r>
              <a:rPr lang="en-US" sz="3600" dirty="0"/>
              <a:t>, </a:t>
            </a:r>
            <a:r>
              <a:rPr lang="en-US" sz="3600" b="1" dirty="0" err="1">
                <a:solidFill>
                  <a:srgbClr val="FF0000"/>
                </a:solidFill>
                <a:latin typeface="Consolas" pitchFamily="49" charset="0"/>
              </a:rPr>
              <a:t>System.DateTime</a:t>
            </a:r>
            <a:r>
              <a:rPr lang="en-US" sz="3600" dirty="0"/>
              <a:t>)</a:t>
            </a:r>
          </a:p>
          <a:p>
            <a:r>
              <a:rPr lang="en-US" sz="4100" dirty="0"/>
              <a:t>Reference types</a:t>
            </a:r>
          </a:p>
          <a:p>
            <a:pPr lvl="1"/>
            <a:r>
              <a:rPr lang="en-US" sz="3600" dirty="0"/>
              <a:t>Created on the managed heap</a:t>
            </a:r>
          </a:p>
          <a:p>
            <a:pPr lvl="1"/>
            <a:r>
              <a:rPr lang="en-US" sz="3600" dirty="0"/>
              <a:t>Destroyed by the garbage collector</a:t>
            </a:r>
          </a:p>
          <a:p>
            <a:pPr lvl="1"/>
            <a:r>
              <a:rPr lang="en-US" sz="3600" dirty="0"/>
              <a:t>A reference to such an object might actually point to a derived type</a:t>
            </a:r>
          </a:p>
        </p:txBody>
      </p:sp>
    </p:spTree>
    <p:extLst>
      <p:ext uri="{BB962C8B-B14F-4D97-AF65-F5344CB8AC3E}">
        <p14:creationId xmlns:p14="http://schemas.microsoft.com/office/powerpoint/2010/main" val="30936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t>Objects and Types Layout</a:t>
            </a:r>
          </a:p>
        </p:txBody>
      </p:sp>
      <p:sp>
        <p:nvSpPr>
          <p:cNvPr id="41" name="Slide Number Placeholder 40"/>
          <p:cNvSpPr>
            <a:spLocks noGrp="1"/>
          </p:cNvSpPr>
          <p:nvPr>
            <p:ph type="sldNum" sz="quarter" idx="12"/>
          </p:nvPr>
        </p:nvSpPr>
        <p:spPr/>
        <p:txBody>
          <a:bodyPr/>
          <a:lstStyle/>
          <a:p>
            <a:fld id="{8D5EC362-8DE0-4138-8AD2-9C18772BB671}" type="slidenum">
              <a:rPr lang="he-IL" smtClean="0"/>
              <a:pPr/>
              <a:t>208</a:t>
            </a:fld>
            <a:endParaRPr lang="he-IL"/>
          </a:p>
        </p:txBody>
      </p:sp>
      <p:grpSp>
        <p:nvGrpSpPr>
          <p:cNvPr id="2" name="Group 3"/>
          <p:cNvGrpSpPr>
            <a:grpSpLocks/>
          </p:cNvGrpSpPr>
          <p:nvPr/>
        </p:nvGrpSpPr>
        <p:grpSpPr bwMode="auto">
          <a:xfrm>
            <a:off x="5666318" y="2102347"/>
            <a:ext cx="2402175" cy="1793975"/>
            <a:chOff x="2306" y="1347"/>
            <a:chExt cx="1098" cy="1004"/>
          </a:xfrm>
        </p:grpSpPr>
        <p:sp>
          <p:nvSpPr>
            <p:cNvPr id="332804" name="Rectangle 4"/>
            <p:cNvSpPr>
              <a:spLocks noChangeArrowheads="1"/>
            </p:cNvSpPr>
            <p:nvPr/>
          </p:nvSpPr>
          <p:spPr bwMode="auto">
            <a:xfrm>
              <a:off x="2306" y="1347"/>
              <a:ext cx="1098" cy="287"/>
            </a:xfrm>
            <a:prstGeom prst="rect">
              <a:avLst/>
            </a:prstGeom>
            <a:solidFill>
              <a:srgbClr val="FFCC00"/>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800" b="1" dirty="0">
                  <a:solidFill>
                    <a:srgbClr val="000000"/>
                  </a:solidFill>
                </a:rPr>
                <a:t>sync #</a:t>
              </a:r>
            </a:p>
          </p:txBody>
        </p:sp>
        <p:sp>
          <p:nvSpPr>
            <p:cNvPr id="332805" name="Rectangle 5"/>
            <p:cNvSpPr>
              <a:spLocks noChangeArrowheads="1"/>
            </p:cNvSpPr>
            <p:nvPr/>
          </p:nvSpPr>
          <p:spPr bwMode="auto">
            <a:xfrm>
              <a:off x="2306" y="1634"/>
              <a:ext cx="1098" cy="287"/>
            </a:xfrm>
            <a:prstGeom prst="rect">
              <a:avLst/>
            </a:prstGeom>
            <a:solidFill>
              <a:srgbClr val="FFFF00"/>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800" b="1">
                  <a:solidFill>
                    <a:srgbClr val="000000"/>
                  </a:solidFill>
                </a:rPr>
                <a:t>htype</a:t>
              </a:r>
            </a:p>
          </p:txBody>
        </p:sp>
        <p:sp>
          <p:nvSpPr>
            <p:cNvPr id="332806" name="Rectangle 6"/>
            <p:cNvSpPr>
              <a:spLocks noChangeArrowheads="1"/>
            </p:cNvSpPr>
            <p:nvPr/>
          </p:nvSpPr>
          <p:spPr bwMode="auto">
            <a:xfrm>
              <a:off x="2306" y="1921"/>
              <a:ext cx="1098" cy="430"/>
            </a:xfrm>
            <a:prstGeom prst="rect">
              <a:avLst/>
            </a:prstGeom>
            <a:solidFill>
              <a:srgbClr val="66FF33"/>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800" b="1">
                  <a:solidFill>
                    <a:srgbClr val="000000"/>
                  </a:solidFill>
                </a:rPr>
                <a:t>fields</a:t>
              </a:r>
            </a:p>
          </p:txBody>
        </p:sp>
      </p:grpSp>
      <p:grpSp>
        <p:nvGrpSpPr>
          <p:cNvPr id="3" name="Group 7"/>
          <p:cNvGrpSpPr>
            <a:grpSpLocks/>
          </p:cNvGrpSpPr>
          <p:nvPr/>
        </p:nvGrpSpPr>
        <p:grpSpPr bwMode="auto">
          <a:xfrm>
            <a:off x="5666318" y="4194274"/>
            <a:ext cx="2402175" cy="1693962"/>
            <a:chOff x="2306" y="1347"/>
            <a:chExt cx="1098" cy="1004"/>
          </a:xfrm>
        </p:grpSpPr>
        <p:sp>
          <p:nvSpPr>
            <p:cNvPr id="332808" name="Rectangle 8"/>
            <p:cNvSpPr>
              <a:spLocks noChangeArrowheads="1"/>
            </p:cNvSpPr>
            <p:nvPr/>
          </p:nvSpPr>
          <p:spPr bwMode="auto">
            <a:xfrm>
              <a:off x="2306" y="1347"/>
              <a:ext cx="1098" cy="287"/>
            </a:xfrm>
            <a:prstGeom prst="rect">
              <a:avLst/>
            </a:prstGeom>
            <a:solidFill>
              <a:srgbClr val="FFCC00"/>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800" b="1">
                  <a:solidFill>
                    <a:srgbClr val="000000"/>
                  </a:solidFill>
                </a:rPr>
                <a:t>sync #</a:t>
              </a:r>
            </a:p>
          </p:txBody>
        </p:sp>
        <p:sp>
          <p:nvSpPr>
            <p:cNvPr id="332809" name="Rectangle 9"/>
            <p:cNvSpPr>
              <a:spLocks noChangeArrowheads="1"/>
            </p:cNvSpPr>
            <p:nvPr/>
          </p:nvSpPr>
          <p:spPr bwMode="auto">
            <a:xfrm>
              <a:off x="2306" y="1634"/>
              <a:ext cx="1098" cy="287"/>
            </a:xfrm>
            <a:prstGeom prst="rect">
              <a:avLst/>
            </a:prstGeom>
            <a:solidFill>
              <a:srgbClr val="FFFF00"/>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800" b="1">
                  <a:solidFill>
                    <a:srgbClr val="000000"/>
                  </a:solidFill>
                </a:rPr>
                <a:t>htype</a:t>
              </a:r>
            </a:p>
          </p:txBody>
        </p:sp>
        <p:sp>
          <p:nvSpPr>
            <p:cNvPr id="332810" name="Rectangle 10"/>
            <p:cNvSpPr>
              <a:spLocks noChangeArrowheads="1"/>
            </p:cNvSpPr>
            <p:nvPr/>
          </p:nvSpPr>
          <p:spPr bwMode="auto">
            <a:xfrm>
              <a:off x="2306" y="1921"/>
              <a:ext cx="1098" cy="430"/>
            </a:xfrm>
            <a:prstGeom prst="rect">
              <a:avLst/>
            </a:prstGeom>
            <a:solidFill>
              <a:srgbClr val="66FF33"/>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800" b="1">
                  <a:solidFill>
                    <a:srgbClr val="000000"/>
                  </a:solidFill>
                </a:rPr>
                <a:t>fields</a:t>
              </a:r>
            </a:p>
          </p:txBody>
        </p:sp>
      </p:grpSp>
      <p:grpSp>
        <p:nvGrpSpPr>
          <p:cNvPr id="42" name="Group 41"/>
          <p:cNvGrpSpPr/>
          <p:nvPr/>
        </p:nvGrpSpPr>
        <p:grpSpPr>
          <a:xfrm>
            <a:off x="5666318" y="6186189"/>
            <a:ext cx="2402175" cy="1952354"/>
            <a:chOff x="4040190" y="4870450"/>
            <a:chExt cx="1743075" cy="1487508"/>
          </a:xfrm>
        </p:grpSpPr>
        <p:sp>
          <p:nvSpPr>
            <p:cNvPr id="332811" name="Rectangle 11"/>
            <p:cNvSpPr>
              <a:spLocks noChangeArrowheads="1"/>
            </p:cNvSpPr>
            <p:nvPr/>
          </p:nvSpPr>
          <p:spPr bwMode="auto">
            <a:xfrm>
              <a:off x="4040190" y="4870450"/>
              <a:ext cx="1743075" cy="368300"/>
            </a:xfrm>
            <a:prstGeom prst="rect">
              <a:avLst/>
            </a:prstGeom>
            <a:solidFill>
              <a:srgbClr val="FFCC99"/>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800" b="1">
                  <a:solidFill>
                    <a:srgbClr val="000000"/>
                  </a:solidFill>
                </a:rPr>
                <a:t>sync #</a:t>
              </a:r>
            </a:p>
          </p:txBody>
        </p:sp>
        <p:sp>
          <p:nvSpPr>
            <p:cNvPr id="332812" name="Rectangle 12"/>
            <p:cNvSpPr>
              <a:spLocks noChangeArrowheads="1"/>
            </p:cNvSpPr>
            <p:nvPr/>
          </p:nvSpPr>
          <p:spPr bwMode="auto">
            <a:xfrm>
              <a:off x="4040190" y="5238750"/>
              <a:ext cx="1743075" cy="369888"/>
            </a:xfrm>
            <a:prstGeom prst="rect">
              <a:avLst/>
            </a:prstGeom>
            <a:solidFill>
              <a:srgbClr val="FFFF99"/>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800" b="1">
                  <a:solidFill>
                    <a:srgbClr val="000000"/>
                  </a:solidFill>
                </a:rPr>
                <a:t>htype</a:t>
              </a:r>
            </a:p>
          </p:txBody>
        </p:sp>
        <p:sp>
          <p:nvSpPr>
            <p:cNvPr id="332813" name="Rectangle 13"/>
            <p:cNvSpPr>
              <a:spLocks noChangeArrowheads="1"/>
            </p:cNvSpPr>
            <p:nvPr/>
          </p:nvSpPr>
          <p:spPr bwMode="auto">
            <a:xfrm>
              <a:off x="4040190" y="5608638"/>
              <a:ext cx="1743075" cy="749320"/>
            </a:xfrm>
            <a:prstGeom prst="rect">
              <a:avLst/>
            </a:prstGeom>
            <a:solidFill>
              <a:srgbClr val="00FFFF"/>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800" b="1">
                  <a:solidFill>
                    <a:srgbClr val="000000"/>
                  </a:solidFill>
                </a:rPr>
                <a:t>fields</a:t>
              </a:r>
            </a:p>
          </p:txBody>
        </p:sp>
      </p:grpSp>
      <p:sp>
        <p:nvSpPr>
          <p:cNvPr id="332814" name="Rectangle 14"/>
          <p:cNvSpPr>
            <a:spLocks noChangeArrowheads="1"/>
          </p:cNvSpPr>
          <p:nvPr/>
        </p:nvSpPr>
        <p:spPr bwMode="auto">
          <a:xfrm>
            <a:off x="1796142" y="2100262"/>
            <a:ext cx="1673647" cy="500063"/>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b="1">
                <a:solidFill>
                  <a:srgbClr val="FFFF00"/>
                </a:solidFill>
              </a:rPr>
              <a:t>objptr</a:t>
            </a:r>
            <a:endParaRPr lang="en-US" sz="2100" b="1">
              <a:solidFill>
                <a:srgbClr val="FFFF00"/>
              </a:solidFill>
            </a:endParaRPr>
          </a:p>
        </p:txBody>
      </p:sp>
      <p:sp>
        <p:nvSpPr>
          <p:cNvPr id="332815" name="Rectangle 15"/>
          <p:cNvSpPr>
            <a:spLocks noChangeArrowheads="1"/>
          </p:cNvSpPr>
          <p:nvPr/>
        </p:nvSpPr>
        <p:spPr bwMode="auto">
          <a:xfrm>
            <a:off x="1796142" y="2800351"/>
            <a:ext cx="1673647" cy="497978"/>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b="1">
                <a:solidFill>
                  <a:srgbClr val="FFFF00"/>
                </a:solidFill>
              </a:rPr>
              <a:t>objptr</a:t>
            </a:r>
            <a:endParaRPr lang="en-US" sz="2100" b="1">
              <a:solidFill>
                <a:srgbClr val="FFFF00"/>
              </a:solidFill>
            </a:endParaRPr>
          </a:p>
        </p:txBody>
      </p:sp>
      <p:sp>
        <p:nvSpPr>
          <p:cNvPr id="332816" name="Rectangle 16"/>
          <p:cNvSpPr>
            <a:spLocks noChangeArrowheads="1"/>
          </p:cNvSpPr>
          <p:nvPr/>
        </p:nvSpPr>
        <p:spPr bwMode="auto">
          <a:xfrm>
            <a:off x="1796142" y="3498353"/>
            <a:ext cx="1673647" cy="497981"/>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b="1">
                <a:solidFill>
                  <a:srgbClr val="FFFF00"/>
                </a:solidFill>
              </a:rPr>
              <a:t>objptr</a:t>
            </a:r>
            <a:endParaRPr lang="en-US" sz="2100" b="1">
              <a:solidFill>
                <a:srgbClr val="FFFF00"/>
              </a:solidFill>
            </a:endParaRPr>
          </a:p>
        </p:txBody>
      </p:sp>
      <p:sp>
        <p:nvSpPr>
          <p:cNvPr id="332817" name="Rectangle 17"/>
          <p:cNvSpPr>
            <a:spLocks noChangeArrowheads="1"/>
          </p:cNvSpPr>
          <p:nvPr/>
        </p:nvSpPr>
        <p:spPr bwMode="auto">
          <a:xfrm>
            <a:off x="1796142" y="4669336"/>
            <a:ext cx="1673647" cy="497978"/>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b="1">
                <a:solidFill>
                  <a:srgbClr val="FFFF00"/>
                </a:solidFill>
              </a:rPr>
              <a:t>objptr</a:t>
            </a:r>
            <a:endParaRPr lang="en-US" sz="2100" b="1">
              <a:solidFill>
                <a:srgbClr val="FFFF00"/>
              </a:solidFill>
            </a:endParaRPr>
          </a:p>
        </p:txBody>
      </p:sp>
      <p:sp>
        <p:nvSpPr>
          <p:cNvPr id="332818" name="Rectangle 18"/>
          <p:cNvSpPr>
            <a:spLocks noChangeArrowheads="1"/>
          </p:cNvSpPr>
          <p:nvPr/>
        </p:nvSpPr>
        <p:spPr bwMode="auto">
          <a:xfrm>
            <a:off x="1796142" y="6188275"/>
            <a:ext cx="1673647" cy="497978"/>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b="1">
                <a:solidFill>
                  <a:srgbClr val="FFFF00"/>
                </a:solidFill>
              </a:rPr>
              <a:t>objptr</a:t>
            </a:r>
            <a:endParaRPr lang="en-US" sz="2100" b="1">
              <a:solidFill>
                <a:srgbClr val="FFFF00"/>
              </a:solidFill>
            </a:endParaRPr>
          </a:p>
        </p:txBody>
      </p:sp>
      <p:sp>
        <p:nvSpPr>
          <p:cNvPr id="332819" name="Rectangle 19"/>
          <p:cNvSpPr>
            <a:spLocks noChangeArrowheads="1"/>
          </p:cNvSpPr>
          <p:nvPr/>
        </p:nvSpPr>
        <p:spPr bwMode="auto">
          <a:xfrm>
            <a:off x="1796142" y="7084220"/>
            <a:ext cx="1673647" cy="497978"/>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b="1">
                <a:solidFill>
                  <a:srgbClr val="FFFF00"/>
                </a:solidFill>
              </a:rPr>
              <a:t>objptr</a:t>
            </a:r>
            <a:endParaRPr lang="en-US" sz="2100" b="1">
              <a:solidFill>
                <a:srgbClr val="FFFF00"/>
              </a:solidFill>
            </a:endParaRPr>
          </a:p>
        </p:txBody>
      </p:sp>
      <p:cxnSp>
        <p:nvCxnSpPr>
          <p:cNvPr id="332820" name="AutoShape 20"/>
          <p:cNvCxnSpPr>
            <a:cxnSpLocks noChangeShapeType="1"/>
            <a:stCxn id="332805" idx="1"/>
            <a:endCxn id="332814" idx="3"/>
          </p:cNvCxnSpPr>
          <p:nvPr/>
        </p:nvCxnSpPr>
        <p:spPr bwMode="auto">
          <a:xfrm rot="10800000">
            <a:off x="3469793" y="2350297"/>
            <a:ext cx="2183398" cy="520898"/>
          </a:xfrm>
          <a:prstGeom prst="bentConnector3">
            <a:avLst>
              <a:gd name="adj1" fmla="val 49699"/>
            </a:avLst>
          </a:prstGeom>
          <a:noFill/>
          <a:ln w="28575">
            <a:solidFill>
              <a:schemeClr val="tx1"/>
            </a:solidFill>
            <a:miter lim="800000"/>
            <a:headEnd type="triangle" w="med" len="med"/>
            <a:tailEnd/>
          </a:ln>
          <a:effectLst/>
        </p:spPr>
      </p:cxnSp>
      <p:cxnSp>
        <p:nvCxnSpPr>
          <p:cNvPr id="332821" name="AutoShape 21"/>
          <p:cNvCxnSpPr>
            <a:cxnSpLocks noChangeShapeType="1"/>
            <a:stCxn id="332805" idx="1"/>
            <a:endCxn id="332815" idx="3"/>
          </p:cNvCxnSpPr>
          <p:nvPr/>
        </p:nvCxnSpPr>
        <p:spPr bwMode="auto">
          <a:xfrm rot="10800000" flipV="1">
            <a:off x="3469793" y="2871197"/>
            <a:ext cx="2183398" cy="179189"/>
          </a:xfrm>
          <a:prstGeom prst="bentConnector3">
            <a:avLst>
              <a:gd name="adj1" fmla="val 49699"/>
            </a:avLst>
          </a:prstGeom>
          <a:noFill/>
          <a:ln w="28575">
            <a:solidFill>
              <a:schemeClr val="tx1"/>
            </a:solidFill>
            <a:miter lim="800000"/>
            <a:headEnd type="triangle" w="med" len="med"/>
            <a:tailEnd/>
          </a:ln>
          <a:effectLst/>
        </p:spPr>
      </p:cxnSp>
      <p:cxnSp>
        <p:nvCxnSpPr>
          <p:cNvPr id="332822" name="AutoShape 22"/>
          <p:cNvCxnSpPr>
            <a:cxnSpLocks noChangeShapeType="1"/>
            <a:stCxn id="332805" idx="1"/>
            <a:endCxn id="332816" idx="3"/>
          </p:cNvCxnSpPr>
          <p:nvPr/>
        </p:nvCxnSpPr>
        <p:spPr bwMode="auto">
          <a:xfrm rot="10800000" flipV="1">
            <a:off x="3469793" y="2871193"/>
            <a:ext cx="2183398" cy="877194"/>
          </a:xfrm>
          <a:prstGeom prst="bentConnector3">
            <a:avLst>
              <a:gd name="adj1" fmla="val 49699"/>
            </a:avLst>
          </a:prstGeom>
          <a:noFill/>
          <a:ln w="28575">
            <a:solidFill>
              <a:schemeClr val="tx1"/>
            </a:solidFill>
            <a:miter lim="800000"/>
            <a:headEnd type="triangle" w="med" len="med"/>
            <a:tailEnd/>
          </a:ln>
          <a:effectLst/>
        </p:spPr>
      </p:cxnSp>
      <p:cxnSp>
        <p:nvCxnSpPr>
          <p:cNvPr id="332823" name="AutoShape 23"/>
          <p:cNvCxnSpPr>
            <a:cxnSpLocks noChangeShapeType="1"/>
            <a:stCxn id="332809" idx="1"/>
            <a:endCxn id="332817" idx="3"/>
          </p:cNvCxnSpPr>
          <p:nvPr/>
        </p:nvCxnSpPr>
        <p:spPr bwMode="auto">
          <a:xfrm rot="10800000">
            <a:off x="3469790" y="4918325"/>
            <a:ext cx="2196527" cy="2294"/>
          </a:xfrm>
          <a:prstGeom prst="straightConnector1">
            <a:avLst/>
          </a:prstGeom>
          <a:noFill/>
          <a:ln w="28575">
            <a:solidFill>
              <a:schemeClr val="tx1"/>
            </a:solidFill>
            <a:round/>
            <a:headEnd type="triangle" w="med" len="med"/>
            <a:tailEnd/>
          </a:ln>
          <a:effectLst/>
        </p:spPr>
      </p:cxnSp>
      <p:cxnSp>
        <p:nvCxnSpPr>
          <p:cNvPr id="332824" name="AutoShape 24"/>
          <p:cNvCxnSpPr>
            <a:cxnSpLocks noChangeShapeType="1"/>
            <a:stCxn id="332812" idx="1"/>
            <a:endCxn id="332818" idx="3"/>
          </p:cNvCxnSpPr>
          <p:nvPr/>
        </p:nvCxnSpPr>
        <p:spPr bwMode="auto">
          <a:xfrm rot="10800000">
            <a:off x="3469793" y="6438306"/>
            <a:ext cx="2183398" cy="475059"/>
          </a:xfrm>
          <a:prstGeom prst="bentConnector3">
            <a:avLst>
              <a:gd name="adj1" fmla="val 49699"/>
            </a:avLst>
          </a:prstGeom>
          <a:noFill/>
          <a:ln w="28575">
            <a:solidFill>
              <a:schemeClr val="tx1"/>
            </a:solidFill>
            <a:miter lim="800000"/>
            <a:headEnd type="triangle" w="med" len="med"/>
            <a:tailEnd/>
          </a:ln>
          <a:effectLst/>
        </p:spPr>
      </p:cxnSp>
      <p:cxnSp>
        <p:nvCxnSpPr>
          <p:cNvPr id="332825" name="AutoShape 25"/>
          <p:cNvCxnSpPr>
            <a:cxnSpLocks noChangeShapeType="1"/>
            <a:stCxn id="332812" idx="1"/>
            <a:endCxn id="332819" idx="3"/>
          </p:cNvCxnSpPr>
          <p:nvPr/>
        </p:nvCxnSpPr>
        <p:spPr bwMode="auto">
          <a:xfrm rot="10800000" flipV="1">
            <a:off x="3469793" y="6913367"/>
            <a:ext cx="2183398" cy="420886"/>
          </a:xfrm>
          <a:prstGeom prst="bentConnector3">
            <a:avLst>
              <a:gd name="adj1" fmla="val 49699"/>
            </a:avLst>
          </a:prstGeom>
          <a:noFill/>
          <a:ln w="28575">
            <a:solidFill>
              <a:schemeClr val="tx1"/>
            </a:solidFill>
            <a:miter lim="800000"/>
            <a:headEnd type="triangle" w="med" len="med"/>
            <a:tailEnd/>
          </a:ln>
          <a:effectLst/>
        </p:spPr>
      </p:cxnSp>
      <p:sp>
        <p:nvSpPr>
          <p:cNvPr id="332826" name="Text Box 26"/>
          <p:cNvSpPr txBox="1">
            <a:spLocks noChangeArrowheads="1"/>
          </p:cNvSpPr>
          <p:nvPr/>
        </p:nvSpPr>
        <p:spPr bwMode="auto">
          <a:xfrm>
            <a:off x="5226571" y="2148185"/>
            <a:ext cx="410288" cy="484748"/>
          </a:xfrm>
          <a:prstGeom prst="rect">
            <a:avLst/>
          </a:prstGeom>
          <a:noFill/>
          <a:ln w="9525">
            <a:noFill/>
            <a:miter lim="800000"/>
            <a:headEnd/>
            <a:tailEnd/>
          </a:ln>
          <a:effectLst/>
        </p:spPr>
        <p:txBody>
          <a:bodyPr wrap="none" lIns="117830" tIns="58915" rIns="117830" bIns="58915">
            <a:spAutoFit/>
          </a:bodyPr>
          <a:lstStyle/>
          <a:p>
            <a:r>
              <a:rPr lang="en-US"/>
              <a:t>A</a:t>
            </a:r>
          </a:p>
        </p:txBody>
      </p:sp>
      <p:sp>
        <p:nvSpPr>
          <p:cNvPr id="332827" name="Text Box 27"/>
          <p:cNvSpPr txBox="1">
            <a:spLocks noChangeArrowheads="1"/>
          </p:cNvSpPr>
          <p:nvPr/>
        </p:nvSpPr>
        <p:spPr bwMode="auto">
          <a:xfrm>
            <a:off x="5143436" y="4294288"/>
            <a:ext cx="410288" cy="484748"/>
          </a:xfrm>
          <a:prstGeom prst="rect">
            <a:avLst/>
          </a:prstGeom>
          <a:noFill/>
          <a:ln w="9525">
            <a:noFill/>
            <a:miter lim="800000"/>
            <a:headEnd/>
            <a:tailEnd/>
          </a:ln>
          <a:effectLst/>
        </p:spPr>
        <p:txBody>
          <a:bodyPr wrap="none" lIns="117830" tIns="58915" rIns="117830" bIns="58915">
            <a:spAutoFit/>
          </a:bodyPr>
          <a:lstStyle/>
          <a:p>
            <a:r>
              <a:rPr lang="en-US"/>
              <a:t>A</a:t>
            </a:r>
          </a:p>
        </p:txBody>
      </p:sp>
      <p:sp>
        <p:nvSpPr>
          <p:cNvPr id="332828" name="Text Box 28"/>
          <p:cNvSpPr txBox="1">
            <a:spLocks noChangeArrowheads="1"/>
          </p:cNvSpPr>
          <p:nvPr/>
        </p:nvSpPr>
        <p:spPr bwMode="auto">
          <a:xfrm>
            <a:off x="5143435" y="6186191"/>
            <a:ext cx="388644" cy="472924"/>
          </a:xfrm>
          <a:prstGeom prst="rect">
            <a:avLst/>
          </a:prstGeom>
          <a:noFill/>
          <a:ln w="9525">
            <a:noFill/>
            <a:miter lim="800000"/>
            <a:headEnd/>
            <a:tailEnd/>
          </a:ln>
          <a:effectLst/>
        </p:spPr>
        <p:txBody>
          <a:bodyPr wrap="none" lIns="117830" tIns="58915" rIns="117830" bIns="58915">
            <a:spAutoFit/>
          </a:bodyPr>
          <a:lstStyle/>
          <a:p>
            <a:r>
              <a:rPr lang="en-US"/>
              <a:t>B</a:t>
            </a:r>
          </a:p>
        </p:txBody>
      </p:sp>
      <p:sp>
        <p:nvSpPr>
          <p:cNvPr id="332829" name="Rectangle 29"/>
          <p:cNvSpPr>
            <a:spLocks noChangeArrowheads="1"/>
          </p:cNvSpPr>
          <p:nvPr/>
        </p:nvSpPr>
        <p:spPr bwMode="auto">
          <a:xfrm>
            <a:off x="9155832" y="3169148"/>
            <a:ext cx="2402175" cy="1593950"/>
          </a:xfrm>
          <a:prstGeom prst="rect">
            <a:avLst/>
          </a:prstGeom>
          <a:solidFill>
            <a:srgbClr val="FF6600"/>
          </a:solidFill>
          <a:ln w="19050">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eaLnBrk="1" hangingPunct="1"/>
            <a:r>
              <a:rPr lang="en-US" sz="1800" b="1">
                <a:solidFill>
                  <a:srgbClr val="000000"/>
                </a:solidFill>
              </a:rPr>
              <a:t>Runtime type</a:t>
            </a:r>
          </a:p>
          <a:p>
            <a:pPr algn="ctr" eaLnBrk="1" hangingPunct="1"/>
            <a:r>
              <a:rPr lang="en-US" sz="1800" b="1">
                <a:solidFill>
                  <a:srgbClr val="000000"/>
                </a:solidFill>
              </a:rPr>
              <a:t>Information for</a:t>
            </a:r>
          </a:p>
          <a:p>
            <a:pPr algn="ctr" eaLnBrk="1" hangingPunct="1"/>
            <a:r>
              <a:rPr lang="en-US" sz="1800" b="1">
                <a:solidFill>
                  <a:srgbClr val="000000"/>
                </a:solidFill>
              </a:rPr>
              <a:t>type A</a:t>
            </a:r>
          </a:p>
        </p:txBody>
      </p:sp>
      <p:sp>
        <p:nvSpPr>
          <p:cNvPr id="332830" name="Rectangle 30"/>
          <p:cNvSpPr>
            <a:spLocks noChangeArrowheads="1"/>
          </p:cNvSpPr>
          <p:nvPr/>
        </p:nvSpPr>
        <p:spPr bwMode="auto">
          <a:xfrm>
            <a:off x="9254283" y="6116112"/>
            <a:ext cx="2402175" cy="1593950"/>
          </a:xfrm>
          <a:prstGeom prst="rect">
            <a:avLst/>
          </a:prstGeom>
          <a:solidFill>
            <a:srgbClr val="0000FF"/>
          </a:solidFill>
          <a:ln w="19050">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eaLnBrk="1" hangingPunct="1"/>
            <a:r>
              <a:rPr lang="en-US" sz="1800" b="1">
                <a:solidFill>
                  <a:srgbClr val="FFFFFF"/>
                </a:solidFill>
              </a:rPr>
              <a:t>Runtime type</a:t>
            </a:r>
          </a:p>
          <a:p>
            <a:pPr algn="ctr" eaLnBrk="1" hangingPunct="1"/>
            <a:r>
              <a:rPr lang="en-US" sz="1800" b="1">
                <a:solidFill>
                  <a:srgbClr val="FFFFFF"/>
                </a:solidFill>
              </a:rPr>
              <a:t>Information for</a:t>
            </a:r>
          </a:p>
          <a:p>
            <a:pPr algn="ctr" eaLnBrk="1" hangingPunct="1"/>
            <a:r>
              <a:rPr lang="en-US" sz="1800" b="1">
                <a:solidFill>
                  <a:srgbClr val="FFFFFF"/>
                </a:solidFill>
              </a:rPr>
              <a:t>type B</a:t>
            </a:r>
          </a:p>
        </p:txBody>
      </p:sp>
      <p:cxnSp>
        <p:nvCxnSpPr>
          <p:cNvPr id="332831" name="AutoShape 31"/>
          <p:cNvCxnSpPr>
            <a:cxnSpLocks noChangeShapeType="1"/>
            <a:stCxn id="332829" idx="1"/>
            <a:endCxn id="332805" idx="3"/>
          </p:cNvCxnSpPr>
          <p:nvPr/>
        </p:nvCxnSpPr>
        <p:spPr bwMode="auto">
          <a:xfrm rot="10800000">
            <a:off x="8068494" y="2871577"/>
            <a:ext cx="1087339" cy="1094546"/>
          </a:xfrm>
          <a:prstGeom prst="bentConnector3">
            <a:avLst>
              <a:gd name="adj1" fmla="val 50000"/>
            </a:avLst>
          </a:prstGeom>
          <a:noFill/>
          <a:ln w="28575">
            <a:solidFill>
              <a:schemeClr val="tx1"/>
            </a:solidFill>
            <a:miter lim="800000"/>
            <a:headEnd type="triangle" w="med" len="med"/>
            <a:tailEnd/>
          </a:ln>
          <a:effectLst/>
        </p:spPr>
      </p:cxnSp>
      <p:cxnSp>
        <p:nvCxnSpPr>
          <p:cNvPr id="332832" name="AutoShape 32"/>
          <p:cNvCxnSpPr>
            <a:cxnSpLocks noChangeShapeType="1"/>
            <a:stCxn id="332829" idx="1"/>
            <a:endCxn id="332809" idx="3"/>
          </p:cNvCxnSpPr>
          <p:nvPr/>
        </p:nvCxnSpPr>
        <p:spPr bwMode="auto">
          <a:xfrm rot="10800000" flipV="1">
            <a:off x="8068494" y="3966124"/>
            <a:ext cx="1087339" cy="954496"/>
          </a:xfrm>
          <a:prstGeom prst="bentConnector3">
            <a:avLst>
              <a:gd name="adj1" fmla="val 50000"/>
            </a:avLst>
          </a:prstGeom>
          <a:noFill/>
          <a:ln w="28575">
            <a:solidFill>
              <a:schemeClr val="tx1"/>
            </a:solidFill>
            <a:miter lim="800000"/>
            <a:headEnd type="triangle" w="med" len="med"/>
            <a:tailEnd/>
          </a:ln>
          <a:effectLst/>
        </p:spPr>
      </p:cxnSp>
      <p:sp>
        <p:nvSpPr>
          <p:cNvPr id="332836" name="Text Box 36"/>
          <p:cNvSpPr txBox="1">
            <a:spLocks noChangeArrowheads="1"/>
          </p:cNvSpPr>
          <p:nvPr/>
        </p:nvSpPr>
        <p:spPr bwMode="auto">
          <a:xfrm>
            <a:off x="317227" y="2104434"/>
            <a:ext cx="1360795" cy="363561"/>
          </a:xfrm>
          <a:prstGeom prst="rect">
            <a:avLst/>
          </a:prstGeom>
          <a:noFill/>
          <a:ln w="9525">
            <a:noFill/>
            <a:miter lim="800000"/>
            <a:headEnd/>
            <a:tailEnd/>
          </a:ln>
          <a:effectLst/>
        </p:spPr>
        <p:txBody>
          <a:bodyPr lIns="117830" tIns="58915" rIns="117830" bIns="58915">
            <a:spAutoFit/>
          </a:bodyPr>
          <a:lstStyle/>
          <a:p>
            <a:pPr algn="r"/>
            <a:r>
              <a:rPr lang="en-US" sz="1500" b="1" dirty="0"/>
              <a:t>reference</a:t>
            </a:r>
          </a:p>
        </p:txBody>
      </p:sp>
      <p:sp>
        <p:nvSpPr>
          <p:cNvPr id="332837" name="Text Box 37"/>
          <p:cNvSpPr txBox="1">
            <a:spLocks noChangeArrowheads="1"/>
          </p:cNvSpPr>
          <p:nvPr/>
        </p:nvSpPr>
        <p:spPr bwMode="auto">
          <a:xfrm>
            <a:off x="319415" y="2800355"/>
            <a:ext cx="1360795" cy="363561"/>
          </a:xfrm>
          <a:prstGeom prst="rect">
            <a:avLst/>
          </a:prstGeom>
          <a:noFill/>
          <a:ln w="9525">
            <a:noFill/>
            <a:miter lim="800000"/>
            <a:headEnd/>
            <a:tailEnd/>
          </a:ln>
          <a:effectLst/>
        </p:spPr>
        <p:txBody>
          <a:bodyPr lIns="117830" tIns="58915" rIns="117830" bIns="58915">
            <a:spAutoFit/>
          </a:bodyPr>
          <a:lstStyle/>
          <a:p>
            <a:pPr algn="r"/>
            <a:r>
              <a:rPr lang="en-US" sz="1500" b="1" dirty="0"/>
              <a:t>reference</a:t>
            </a:r>
          </a:p>
        </p:txBody>
      </p:sp>
      <p:sp>
        <p:nvSpPr>
          <p:cNvPr id="332838" name="Text Box 38"/>
          <p:cNvSpPr txBox="1">
            <a:spLocks noChangeArrowheads="1"/>
          </p:cNvSpPr>
          <p:nvPr/>
        </p:nvSpPr>
        <p:spPr bwMode="auto">
          <a:xfrm>
            <a:off x="319415" y="3498357"/>
            <a:ext cx="1360795" cy="363561"/>
          </a:xfrm>
          <a:prstGeom prst="rect">
            <a:avLst/>
          </a:prstGeom>
          <a:noFill/>
          <a:ln w="9525">
            <a:noFill/>
            <a:miter lim="800000"/>
            <a:headEnd/>
            <a:tailEnd/>
          </a:ln>
          <a:effectLst/>
        </p:spPr>
        <p:txBody>
          <a:bodyPr lIns="117830" tIns="58915" rIns="117830" bIns="58915">
            <a:spAutoFit/>
          </a:bodyPr>
          <a:lstStyle/>
          <a:p>
            <a:pPr algn="r"/>
            <a:r>
              <a:rPr lang="en-US" sz="1500" b="1"/>
              <a:t>reference</a:t>
            </a:r>
          </a:p>
        </p:txBody>
      </p:sp>
      <p:sp>
        <p:nvSpPr>
          <p:cNvPr id="332839" name="Text Box 39"/>
          <p:cNvSpPr txBox="1">
            <a:spLocks noChangeArrowheads="1"/>
          </p:cNvSpPr>
          <p:nvPr/>
        </p:nvSpPr>
        <p:spPr bwMode="auto">
          <a:xfrm>
            <a:off x="319415" y="4694339"/>
            <a:ext cx="1360795" cy="363561"/>
          </a:xfrm>
          <a:prstGeom prst="rect">
            <a:avLst/>
          </a:prstGeom>
          <a:noFill/>
          <a:ln w="9525">
            <a:noFill/>
            <a:miter lim="800000"/>
            <a:headEnd/>
            <a:tailEnd/>
          </a:ln>
          <a:effectLst/>
        </p:spPr>
        <p:txBody>
          <a:bodyPr lIns="117830" tIns="58915" rIns="117830" bIns="58915">
            <a:spAutoFit/>
          </a:bodyPr>
          <a:lstStyle/>
          <a:p>
            <a:pPr algn="r"/>
            <a:r>
              <a:rPr lang="en-US" sz="1500" b="1"/>
              <a:t>reference</a:t>
            </a:r>
          </a:p>
        </p:txBody>
      </p:sp>
      <p:sp>
        <p:nvSpPr>
          <p:cNvPr id="332840" name="Text Box 40"/>
          <p:cNvSpPr txBox="1">
            <a:spLocks noChangeArrowheads="1"/>
          </p:cNvSpPr>
          <p:nvPr/>
        </p:nvSpPr>
        <p:spPr bwMode="auto">
          <a:xfrm>
            <a:off x="319415" y="6288289"/>
            <a:ext cx="1360795" cy="363561"/>
          </a:xfrm>
          <a:prstGeom prst="rect">
            <a:avLst/>
          </a:prstGeom>
          <a:noFill/>
          <a:ln w="9525">
            <a:noFill/>
            <a:miter lim="800000"/>
            <a:headEnd/>
            <a:tailEnd/>
          </a:ln>
          <a:effectLst/>
        </p:spPr>
        <p:txBody>
          <a:bodyPr lIns="117830" tIns="58915" rIns="117830" bIns="58915">
            <a:spAutoFit/>
          </a:bodyPr>
          <a:lstStyle/>
          <a:p>
            <a:pPr algn="r"/>
            <a:r>
              <a:rPr lang="en-US" sz="1500" b="1"/>
              <a:t>reference</a:t>
            </a:r>
          </a:p>
        </p:txBody>
      </p:sp>
      <p:sp>
        <p:nvSpPr>
          <p:cNvPr id="332841" name="Text Box 41"/>
          <p:cNvSpPr txBox="1">
            <a:spLocks noChangeArrowheads="1"/>
          </p:cNvSpPr>
          <p:nvPr/>
        </p:nvSpPr>
        <p:spPr bwMode="auto">
          <a:xfrm>
            <a:off x="319415" y="7184235"/>
            <a:ext cx="1360795" cy="363561"/>
          </a:xfrm>
          <a:prstGeom prst="rect">
            <a:avLst/>
          </a:prstGeom>
          <a:noFill/>
          <a:ln w="9525">
            <a:noFill/>
            <a:miter lim="800000"/>
            <a:headEnd/>
            <a:tailEnd/>
          </a:ln>
          <a:effectLst/>
        </p:spPr>
        <p:txBody>
          <a:bodyPr lIns="117830" tIns="58915" rIns="117830" bIns="58915">
            <a:spAutoFit/>
          </a:bodyPr>
          <a:lstStyle/>
          <a:p>
            <a:pPr algn="r"/>
            <a:r>
              <a:rPr lang="en-US" sz="1500" b="1"/>
              <a:t>reference</a:t>
            </a:r>
          </a:p>
        </p:txBody>
      </p:sp>
      <p:cxnSp>
        <p:nvCxnSpPr>
          <p:cNvPr id="44" name="AutoShape 32"/>
          <p:cNvCxnSpPr>
            <a:cxnSpLocks noChangeShapeType="1"/>
            <a:stCxn id="332830" idx="1"/>
            <a:endCxn id="332812" idx="3"/>
          </p:cNvCxnSpPr>
          <p:nvPr/>
        </p:nvCxnSpPr>
        <p:spPr bwMode="auto">
          <a:xfrm rot="10800000">
            <a:off x="8068493" y="6912325"/>
            <a:ext cx="1185790" cy="765"/>
          </a:xfrm>
          <a:prstGeom prst="bentConnector3">
            <a:avLst>
              <a:gd name="adj1" fmla="val 50000"/>
            </a:avLst>
          </a:prstGeom>
          <a:noFill/>
          <a:ln w="28575">
            <a:solidFill>
              <a:schemeClr val="tx1"/>
            </a:solidFill>
            <a:miter lim="800000"/>
            <a:headEnd type="triangle" w="med" len="med"/>
            <a:tailEnd/>
          </a:ln>
          <a:effectLst/>
        </p:spPr>
      </p:cxnSp>
    </p:spTree>
    <p:extLst>
      <p:ext uri="{BB962C8B-B14F-4D97-AF65-F5344CB8AC3E}">
        <p14:creationId xmlns:p14="http://schemas.microsoft.com/office/powerpoint/2010/main" val="66289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and Reflection</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209</a:t>
            </a:fld>
            <a:endParaRPr lang="he-IL"/>
          </a:p>
        </p:txBody>
      </p:sp>
      <p:sp>
        <p:nvSpPr>
          <p:cNvPr id="3" name="Content Placeholder 2"/>
          <p:cNvSpPr>
            <a:spLocks noGrp="1"/>
          </p:cNvSpPr>
          <p:nvPr>
            <p:ph sz="quarter" idx="1"/>
          </p:nvPr>
        </p:nvSpPr>
        <p:spPr/>
        <p:txBody>
          <a:bodyPr>
            <a:normAutofit/>
          </a:bodyPr>
          <a:lstStyle/>
          <a:p>
            <a:r>
              <a:rPr lang="en-US" dirty="0"/>
              <a:t>.NET Assemblies contain complete metadata on all declared types and their members</a:t>
            </a:r>
          </a:p>
          <a:p>
            <a:pPr lvl="1"/>
            <a:r>
              <a:rPr lang="en-US" dirty="0"/>
              <a:t>Stored in a bunch of tables</a:t>
            </a:r>
          </a:p>
          <a:p>
            <a:r>
              <a:rPr lang="en-US" dirty="0"/>
              <a:t>Reflection is the mechanism used to interrogate this metadata</a:t>
            </a:r>
          </a:p>
          <a:p>
            <a:pPr lvl="1"/>
            <a:r>
              <a:rPr lang="en-US" dirty="0"/>
              <a:t>An object oriented convenient wrapper over those tables</a:t>
            </a:r>
          </a:p>
          <a:p>
            <a:r>
              <a:rPr lang="en-US" dirty="0"/>
              <a:t>Obtained information can be used to</a:t>
            </a:r>
          </a:p>
          <a:p>
            <a:pPr lvl="1"/>
            <a:r>
              <a:rPr lang="en-US" dirty="0"/>
              <a:t>Create instances of types unknown at compile time</a:t>
            </a:r>
          </a:p>
          <a:p>
            <a:pPr lvl="1"/>
            <a:r>
              <a:rPr lang="en-US" dirty="0"/>
              <a:t>Dynamically invoke methods</a:t>
            </a:r>
          </a:p>
          <a:p>
            <a:pPr lvl="1"/>
            <a:endParaRPr lang="he-IL" dirty="0"/>
          </a:p>
        </p:txBody>
      </p:sp>
    </p:spTree>
    <p:extLst>
      <p:ext uri="{BB962C8B-B14F-4D97-AF65-F5344CB8AC3E}">
        <p14:creationId xmlns:p14="http://schemas.microsoft.com/office/powerpoint/2010/main" val="26114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Class Libraries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21</a:t>
            </a:fld>
            <a:endParaRPr lang="en-GB"/>
          </a:p>
        </p:txBody>
      </p:sp>
      <p:sp>
        <p:nvSpPr>
          <p:cNvPr id="3" name="Text Placeholder 2"/>
          <p:cNvSpPr>
            <a:spLocks noGrp="1"/>
          </p:cNvSpPr>
          <p:nvPr>
            <p:ph sz="quarter" idx="1"/>
          </p:nvPr>
        </p:nvSpPr>
        <p:spPr/>
        <p:txBody>
          <a:bodyPr>
            <a:normAutofit/>
          </a:bodyPr>
          <a:lstStyle/>
          <a:p>
            <a:r>
              <a:rPr lang="en-US" dirty="0"/>
              <a:t>.NET provides many types (mostly classes) for application use</a:t>
            </a:r>
          </a:p>
          <a:p>
            <a:pPr lvl="1"/>
            <a:r>
              <a:rPr lang="en-US" dirty="0"/>
              <a:t>Strings, collections, XML, data, etc.</a:t>
            </a:r>
          </a:p>
          <a:p>
            <a:r>
              <a:rPr lang="en-US" dirty="0"/>
              <a:t>Types are defined within hierarchical namespaces</a:t>
            </a:r>
          </a:p>
          <a:p>
            <a:pPr lvl="1"/>
            <a:r>
              <a:rPr lang="en-US" dirty="0"/>
              <a:t>Helps with manageability</a:t>
            </a:r>
          </a:p>
          <a:p>
            <a:pPr lvl="1"/>
            <a:r>
              <a:rPr lang="en-US" dirty="0"/>
              <a:t>Avoids name clashes</a:t>
            </a:r>
          </a:p>
          <a:p>
            <a:r>
              <a:rPr lang="en-US" dirty="0"/>
              <a:t>No one-to-one mapping of namespaces to assemblies</a:t>
            </a:r>
            <a:endParaRPr lang="en-GB" dirty="0"/>
          </a:p>
        </p:txBody>
      </p:sp>
    </p:spTree>
    <p:extLst>
      <p:ext uri="{BB962C8B-B14F-4D97-AF65-F5344CB8AC3E}">
        <p14:creationId xmlns:p14="http://schemas.microsoft.com/office/powerpoint/2010/main" val="162120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800100"/>
            <a:ext cx="8506063" cy="1424039"/>
          </a:xfrm>
        </p:spPr>
        <p:txBody>
          <a:bodyPr>
            <a:normAutofit fontScale="90000"/>
          </a:bodyPr>
          <a:lstStyle/>
          <a:p>
            <a:r>
              <a:rPr lang="en-US" sz="5700" dirty="0"/>
              <a:t>Obtaining Information about Types</a:t>
            </a:r>
            <a:endParaRPr lang="he-IL" sz="5700"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210</a:t>
            </a:fld>
            <a:endParaRPr lang="he-IL"/>
          </a:p>
        </p:txBody>
      </p:sp>
      <p:sp>
        <p:nvSpPr>
          <p:cNvPr id="3" name="Content Placeholder 2"/>
          <p:cNvSpPr>
            <a:spLocks noGrp="1"/>
          </p:cNvSpPr>
          <p:nvPr>
            <p:ph sz="quarter" idx="1"/>
          </p:nvPr>
        </p:nvSpPr>
        <p:spPr/>
        <p:txBody>
          <a:bodyPr>
            <a:normAutofit/>
          </a:bodyPr>
          <a:lstStyle/>
          <a:p>
            <a:r>
              <a:rPr lang="en-US" dirty="0"/>
              <a:t>Every instance points to its type’s Type object</a:t>
            </a:r>
          </a:p>
          <a:p>
            <a:pPr lvl="1"/>
            <a:r>
              <a:rPr lang="en-US" dirty="0"/>
              <a:t>An instance driving from </a:t>
            </a:r>
            <a:r>
              <a:rPr lang="en-US" b="1" dirty="0" err="1">
                <a:solidFill>
                  <a:srgbClr val="FF0000"/>
                </a:solidFill>
                <a:latin typeface="Consolas" pitchFamily="49" charset="0"/>
              </a:rPr>
              <a:t>System.Type</a:t>
            </a:r>
            <a:endParaRPr lang="en-US" b="1" dirty="0">
              <a:solidFill>
                <a:srgbClr val="FF0000"/>
              </a:solidFill>
              <a:latin typeface="Consolas" pitchFamily="49" charset="0"/>
            </a:endParaRPr>
          </a:p>
          <a:p>
            <a:pPr lvl="1"/>
            <a:r>
              <a:rPr lang="en-US" dirty="0"/>
              <a:t>All instances of the same type reference the same type object instance</a:t>
            </a:r>
          </a:p>
          <a:p>
            <a:r>
              <a:rPr lang="en-US" dirty="0"/>
              <a:t>To obtain the </a:t>
            </a:r>
            <a:r>
              <a:rPr lang="en-US" b="1" dirty="0">
                <a:latin typeface="Consolas" pitchFamily="49" charset="0"/>
                <a:cs typeface="Consolas" pitchFamily="49" charset="0"/>
              </a:rPr>
              <a:t>Type</a:t>
            </a:r>
            <a:r>
              <a:rPr lang="en-US" dirty="0"/>
              <a:t> object</a:t>
            </a:r>
          </a:p>
          <a:p>
            <a:pPr lvl="1"/>
            <a:r>
              <a:rPr lang="en-US" dirty="0"/>
              <a:t>Use the </a:t>
            </a:r>
            <a:r>
              <a:rPr lang="en-US" b="1" dirty="0" err="1">
                <a:solidFill>
                  <a:srgbClr val="FF0000"/>
                </a:solidFill>
                <a:latin typeface="Consolas" pitchFamily="49" charset="0"/>
              </a:rPr>
              <a:t>typeof</a:t>
            </a:r>
            <a:r>
              <a:rPr lang="en-US" dirty="0"/>
              <a:t> operator for a known type</a:t>
            </a:r>
          </a:p>
          <a:p>
            <a:pPr lvl="1"/>
            <a:r>
              <a:rPr lang="en-US" dirty="0"/>
              <a:t>Call the </a:t>
            </a:r>
            <a:r>
              <a:rPr lang="en-US" b="1" dirty="0" err="1">
                <a:solidFill>
                  <a:srgbClr val="FF0000"/>
                </a:solidFill>
                <a:latin typeface="Consolas" pitchFamily="49" charset="0"/>
              </a:rPr>
              <a:t>Object.GetType</a:t>
            </a:r>
            <a:r>
              <a:rPr lang="en-US" dirty="0"/>
              <a:t> instance method</a:t>
            </a:r>
          </a:p>
          <a:p>
            <a:r>
              <a:rPr lang="en-US" dirty="0"/>
              <a:t>With a </a:t>
            </a:r>
            <a:r>
              <a:rPr lang="en-US" b="1" dirty="0" err="1">
                <a:solidFill>
                  <a:srgbClr val="FF0000"/>
                </a:solidFill>
                <a:latin typeface="Consolas" pitchFamily="49" charset="0"/>
              </a:rPr>
              <a:t>System.Type</a:t>
            </a:r>
            <a:r>
              <a:rPr lang="en-US" dirty="0"/>
              <a:t> in hand</a:t>
            </a:r>
          </a:p>
          <a:p>
            <a:pPr lvl="1"/>
            <a:r>
              <a:rPr lang="en-US" dirty="0"/>
              <a:t>Call various methods to get information on fields, methods, interfaces, events, etc.</a:t>
            </a:r>
            <a:endParaRPr lang="he-IL" dirty="0"/>
          </a:p>
        </p:txBody>
      </p:sp>
    </p:spTree>
    <p:extLst>
      <p:ext uri="{BB962C8B-B14F-4D97-AF65-F5344CB8AC3E}">
        <p14:creationId xmlns:p14="http://schemas.microsoft.com/office/powerpoint/2010/main" val="124883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dirty="0"/>
              <a:t>Basic Type Information</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211</a:t>
            </a:fld>
            <a:endParaRPr lang="he-IL"/>
          </a:p>
        </p:txBody>
      </p:sp>
      <p:sp>
        <p:nvSpPr>
          <p:cNvPr id="305155" name="Rectangle 3"/>
          <p:cNvSpPr>
            <a:spLocks noGrp="1" noChangeArrowheads="1"/>
          </p:cNvSpPr>
          <p:nvPr>
            <p:ph sz="quarter" idx="1"/>
          </p:nvPr>
        </p:nvSpPr>
        <p:spPr/>
        <p:txBody>
          <a:bodyPr>
            <a:normAutofit/>
          </a:bodyPr>
          <a:lstStyle/>
          <a:p>
            <a:pPr marL="441861" indent="-441861"/>
            <a:r>
              <a:rPr lang="en-US" sz="4100" dirty="0" err="1"/>
              <a:t>Struct</a:t>
            </a:r>
            <a:r>
              <a:rPr lang="en-US" sz="4100" dirty="0"/>
              <a:t>, Interface or Class?</a:t>
            </a:r>
          </a:p>
          <a:p>
            <a:pPr marL="957365" lvl="1" indent="-368217"/>
            <a:r>
              <a:rPr lang="en-US" sz="4100" b="1" dirty="0" err="1">
                <a:solidFill>
                  <a:srgbClr val="FF0000"/>
                </a:solidFill>
                <a:latin typeface="Consolas" pitchFamily="49" charset="0"/>
              </a:rPr>
              <a:t>IsValueType</a:t>
            </a:r>
            <a:r>
              <a:rPr lang="en-US" sz="3600" dirty="0"/>
              <a:t>, </a:t>
            </a:r>
            <a:r>
              <a:rPr lang="en-US" sz="4100" b="1" dirty="0" err="1">
                <a:solidFill>
                  <a:srgbClr val="FF0000"/>
                </a:solidFill>
                <a:latin typeface="Consolas" pitchFamily="49" charset="0"/>
              </a:rPr>
              <a:t>IsInterface</a:t>
            </a:r>
            <a:r>
              <a:rPr lang="en-US" sz="3600" dirty="0"/>
              <a:t>, </a:t>
            </a:r>
            <a:r>
              <a:rPr lang="en-US" sz="4100" b="1" dirty="0" err="1">
                <a:solidFill>
                  <a:srgbClr val="FF0000"/>
                </a:solidFill>
                <a:latin typeface="Consolas" pitchFamily="49" charset="0"/>
              </a:rPr>
              <a:t>IsClass</a:t>
            </a:r>
            <a:endParaRPr lang="en-US" sz="3600" b="1" dirty="0">
              <a:solidFill>
                <a:srgbClr val="FF0000"/>
              </a:solidFill>
              <a:latin typeface="Consolas" pitchFamily="49" charset="0"/>
            </a:endParaRPr>
          </a:p>
          <a:p>
            <a:pPr marL="441861" indent="-441861"/>
            <a:r>
              <a:rPr lang="en-US" sz="4100" dirty="0"/>
              <a:t>Public, Internal or Sealed ?</a:t>
            </a:r>
          </a:p>
          <a:p>
            <a:pPr lvl="1"/>
            <a:r>
              <a:rPr lang="en-US" sz="4100" b="1" dirty="0" err="1">
                <a:solidFill>
                  <a:srgbClr val="FF0000"/>
                </a:solidFill>
                <a:latin typeface="Consolas" pitchFamily="49" charset="0"/>
              </a:rPr>
              <a:t>IsPublic</a:t>
            </a:r>
            <a:r>
              <a:rPr lang="en-US" sz="3600" dirty="0"/>
              <a:t>, </a:t>
            </a:r>
            <a:r>
              <a:rPr lang="en-US" sz="4100" b="1" dirty="0" err="1">
                <a:solidFill>
                  <a:srgbClr val="FF0000"/>
                </a:solidFill>
                <a:latin typeface="Consolas" pitchFamily="49" charset="0"/>
              </a:rPr>
              <a:t>IsNotPublic</a:t>
            </a:r>
            <a:r>
              <a:rPr lang="en-US" dirty="0"/>
              <a:t>, </a:t>
            </a:r>
            <a:r>
              <a:rPr lang="en-US" sz="4100" b="1" dirty="0" err="1">
                <a:solidFill>
                  <a:srgbClr val="FF0000"/>
                </a:solidFill>
                <a:latin typeface="Consolas" pitchFamily="49" charset="0"/>
              </a:rPr>
              <a:t>IsSealed</a:t>
            </a:r>
            <a:endParaRPr lang="en-US" sz="4100" b="1" dirty="0">
              <a:solidFill>
                <a:srgbClr val="FF0000"/>
              </a:solidFill>
              <a:latin typeface="Consolas" pitchFamily="49" charset="0"/>
            </a:endParaRPr>
          </a:p>
          <a:p>
            <a:pPr marL="441861" indent="-441861"/>
            <a:r>
              <a:rPr lang="en-US" sz="4100" dirty="0"/>
              <a:t>Abstract or Implementation?</a:t>
            </a:r>
          </a:p>
          <a:p>
            <a:pPr marL="957365" lvl="1" indent="-368217"/>
            <a:r>
              <a:rPr lang="en-US" sz="4100" b="1" dirty="0" err="1">
                <a:solidFill>
                  <a:srgbClr val="FF0000"/>
                </a:solidFill>
                <a:latin typeface="Consolas" pitchFamily="49" charset="0"/>
              </a:rPr>
              <a:t>IsAbstract</a:t>
            </a:r>
            <a:endParaRPr lang="en-US" sz="4100" b="1" dirty="0">
              <a:solidFill>
                <a:srgbClr val="FF0000"/>
              </a:solidFill>
              <a:latin typeface="Consolas" pitchFamily="49" charset="0"/>
            </a:endParaRPr>
          </a:p>
          <a:p>
            <a:pPr marL="441861" indent="-441861"/>
            <a:r>
              <a:rPr lang="en-US" sz="4100" dirty="0"/>
              <a:t>Covers all possible properties of a type</a:t>
            </a:r>
          </a:p>
          <a:p>
            <a:pPr marL="441861" indent="-441861"/>
            <a:r>
              <a:rPr lang="en-US" sz="4100" dirty="0"/>
              <a:t>Very intuitive API</a:t>
            </a:r>
          </a:p>
        </p:txBody>
      </p:sp>
    </p:spTree>
    <p:extLst>
      <p:ext uri="{BB962C8B-B14F-4D97-AF65-F5344CB8AC3E}">
        <p14:creationId xmlns:p14="http://schemas.microsoft.com/office/powerpoint/2010/main" val="180941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Information</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212</a:t>
            </a:fld>
            <a:endParaRPr lang="he-IL"/>
          </a:p>
        </p:txBody>
      </p:sp>
      <p:sp>
        <p:nvSpPr>
          <p:cNvPr id="3" name="Content Placeholder 2"/>
          <p:cNvSpPr>
            <a:spLocks noGrp="1"/>
          </p:cNvSpPr>
          <p:nvPr>
            <p:ph sz="quarter" idx="1"/>
          </p:nvPr>
        </p:nvSpPr>
        <p:spPr/>
        <p:txBody>
          <a:bodyPr>
            <a:normAutofit lnSpcReduction="10000"/>
          </a:bodyPr>
          <a:lstStyle/>
          <a:p>
            <a:r>
              <a:rPr lang="en-US" sz="3600" dirty="0"/>
              <a:t>Finding and Exploring all Members</a:t>
            </a:r>
          </a:p>
          <a:p>
            <a:pPr lvl="1"/>
            <a:r>
              <a:rPr lang="en-US" sz="3400" b="1" dirty="0" err="1">
                <a:solidFill>
                  <a:srgbClr val="FF0000"/>
                </a:solidFill>
                <a:latin typeface="Consolas" pitchFamily="49" charset="0"/>
              </a:rPr>
              <a:t>GetMembers</a:t>
            </a:r>
            <a:r>
              <a:rPr lang="en-US" i="1" dirty="0"/>
              <a:t>, </a:t>
            </a:r>
            <a:r>
              <a:rPr lang="en-US" sz="3400" b="1" dirty="0" err="1">
                <a:solidFill>
                  <a:srgbClr val="FF0000"/>
                </a:solidFill>
                <a:latin typeface="Consolas" pitchFamily="49" charset="0"/>
              </a:rPr>
              <a:t>FindMembers</a:t>
            </a:r>
            <a:endParaRPr lang="en-US" sz="3400" b="1" dirty="0">
              <a:solidFill>
                <a:srgbClr val="FF0000"/>
              </a:solidFill>
              <a:latin typeface="Consolas" pitchFamily="49" charset="0"/>
            </a:endParaRPr>
          </a:p>
          <a:p>
            <a:pPr lvl="1"/>
            <a:r>
              <a:rPr lang="en-US" dirty="0"/>
              <a:t>Allows queries into Metadata</a:t>
            </a:r>
          </a:p>
          <a:p>
            <a:r>
              <a:rPr lang="en-US" sz="3600" dirty="0"/>
              <a:t>Filtered access by member types</a:t>
            </a:r>
          </a:p>
          <a:p>
            <a:pPr lvl="1"/>
            <a:r>
              <a:rPr lang="en-US" sz="3400" b="1" dirty="0" err="1">
                <a:solidFill>
                  <a:srgbClr val="FF0000"/>
                </a:solidFill>
                <a:latin typeface="Consolas" pitchFamily="49" charset="0"/>
              </a:rPr>
              <a:t>GetFields</a:t>
            </a:r>
            <a:r>
              <a:rPr lang="en-US" i="1" dirty="0"/>
              <a:t>, </a:t>
            </a:r>
            <a:r>
              <a:rPr lang="en-US" sz="3400" b="1" dirty="0" err="1">
                <a:solidFill>
                  <a:srgbClr val="FF0000"/>
                </a:solidFill>
                <a:latin typeface="Consolas" pitchFamily="49" charset="0"/>
              </a:rPr>
              <a:t>GetProperties</a:t>
            </a:r>
            <a:r>
              <a:rPr lang="en-US" i="1" dirty="0"/>
              <a:t> , </a:t>
            </a:r>
            <a:r>
              <a:rPr lang="en-US" sz="3400" b="1" dirty="0" err="1">
                <a:solidFill>
                  <a:srgbClr val="FF0000"/>
                </a:solidFill>
                <a:latin typeface="Consolas" pitchFamily="49" charset="0"/>
              </a:rPr>
              <a:t>GetInterfaces</a:t>
            </a:r>
            <a:endParaRPr lang="en-US" sz="3400" b="1" dirty="0">
              <a:solidFill>
                <a:srgbClr val="FF0000"/>
              </a:solidFill>
              <a:latin typeface="Consolas" pitchFamily="49" charset="0"/>
            </a:endParaRPr>
          </a:p>
          <a:p>
            <a:pPr lvl="1"/>
            <a:r>
              <a:rPr lang="en-US" sz="3400" b="1" dirty="0" err="1">
                <a:solidFill>
                  <a:srgbClr val="FF0000"/>
                </a:solidFill>
                <a:latin typeface="Consolas" pitchFamily="49" charset="0"/>
              </a:rPr>
              <a:t>GetConstructors</a:t>
            </a:r>
            <a:r>
              <a:rPr lang="en-US" i="1" dirty="0"/>
              <a:t>, </a:t>
            </a:r>
            <a:r>
              <a:rPr lang="en-US" sz="3400" b="1" dirty="0" err="1">
                <a:solidFill>
                  <a:srgbClr val="FF0000"/>
                </a:solidFill>
                <a:latin typeface="Consolas" pitchFamily="49" charset="0"/>
              </a:rPr>
              <a:t>GetMethods</a:t>
            </a:r>
            <a:r>
              <a:rPr lang="en-US" i="1" dirty="0"/>
              <a:t>, </a:t>
            </a:r>
            <a:r>
              <a:rPr lang="en-US" sz="3400" b="1" dirty="0" err="1">
                <a:solidFill>
                  <a:srgbClr val="FF0000"/>
                </a:solidFill>
                <a:latin typeface="Consolas" pitchFamily="49" charset="0"/>
              </a:rPr>
              <a:t>GetEvents</a:t>
            </a:r>
            <a:endParaRPr lang="en-US" sz="3400" b="1" dirty="0">
              <a:solidFill>
                <a:srgbClr val="FF0000"/>
              </a:solidFill>
              <a:latin typeface="Consolas" pitchFamily="49" charset="0"/>
            </a:endParaRPr>
          </a:p>
          <a:p>
            <a:r>
              <a:rPr lang="en-US" sz="3600" dirty="0"/>
              <a:t>Exploring attributes, determining implemented interfaces, enumerating nested types, etc.</a:t>
            </a:r>
          </a:p>
          <a:p>
            <a:r>
              <a:rPr lang="en-US" sz="3600" dirty="0"/>
              <a:t>Everything you may ever want to know about a runtime type</a:t>
            </a:r>
          </a:p>
        </p:txBody>
      </p:sp>
    </p:spTree>
    <p:extLst>
      <p:ext uri="{BB962C8B-B14F-4D97-AF65-F5344CB8AC3E}">
        <p14:creationId xmlns:p14="http://schemas.microsoft.com/office/powerpoint/2010/main" val="143619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Obtaining Information Example</a:t>
            </a:r>
          </a:p>
        </p:txBody>
      </p:sp>
      <p:sp>
        <p:nvSpPr>
          <p:cNvPr id="5" name="Slide Number Placeholder 4"/>
          <p:cNvSpPr>
            <a:spLocks noGrp="1"/>
          </p:cNvSpPr>
          <p:nvPr>
            <p:ph type="sldNum" sz="quarter" idx="12"/>
          </p:nvPr>
        </p:nvSpPr>
        <p:spPr/>
        <p:txBody>
          <a:bodyPr/>
          <a:lstStyle/>
          <a:p>
            <a:fld id="{8D5EC362-8DE0-4138-8AD2-9C18772BB671}" type="slidenum">
              <a:rPr lang="he-IL" smtClean="0"/>
              <a:pPr/>
              <a:t>213</a:t>
            </a:fld>
            <a:endParaRPr lang="he-IL"/>
          </a:p>
        </p:txBody>
      </p:sp>
      <p:sp>
        <p:nvSpPr>
          <p:cNvPr id="4" name="Rectangle 3"/>
          <p:cNvSpPr>
            <a:spLocks noChangeArrowheads="1"/>
          </p:cNvSpPr>
          <p:nvPr/>
        </p:nvSpPr>
        <p:spPr bwMode="auto">
          <a:xfrm>
            <a:off x="754703" y="2500313"/>
            <a:ext cx="11321807" cy="492827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rPr>
              <a:t>using </a:t>
            </a:r>
            <a:r>
              <a:rPr lang="en-US" sz="1800" dirty="0">
                <a:solidFill>
                  <a:srgbClr val="010001"/>
                </a:solidFill>
                <a:latin typeface="Consolas" pitchFamily="49" charset="0"/>
              </a:rPr>
              <a:t>System;</a:t>
            </a:r>
          </a:p>
          <a:p>
            <a:pPr defTabSz="463896"/>
            <a:r>
              <a:rPr lang="en-US" sz="1800" dirty="0">
                <a:solidFill>
                  <a:srgbClr val="0000FF"/>
                </a:solidFill>
                <a:latin typeface="Consolas" pitchFamily="49" charset="0"/>
              </a:rPr>
              <a:t>using </a:t>
            </a:r>
            <a:r>
              <a:rPr lang="en-US" sz="1800" dirty="0" err="1">
                <a:solidFill>
                  <a:srgbClr val="010001"/>
                </a:solidFill>
                <a:latin typeface="Consolas" pitchFamily="49" charset="0"/>
              </a:rPr>
              <a:t>System.Reflection</a:t>
            </a:r>
            <a:r>
              <a:rPr lang="en-US" sz="1800" dirty="0">
                <a:solidFill>
                  <a:srgbClr val="010001"/>
                </a:solidFill>
                <a:latin typeface="Consolas" pitchFamily="49" charset="0"/>
              </a:rPr>
              <a:t>;</a:t>
            </a:r>
          </a:p>
          <a:p>
            <a:pPr defTabSz="463896"/>
            <a:endParaRPr lang="en-US" sz="1800" dirty="0">
              <a:solidFill>
                <a:srgbClr val="010001"/>
              </a:solidFill>
              <a:latin typeface="Consolas" pitchFamily="49" charset="0"/>
            </a:endParaRPr>
          </a:p>
          <a:p>
            <a:pPr defTabSz="463896"/>
            <a:r>
              <a:rPr lang="en-US" sz="1800" dirty="0">
                <a:solidFill>
                  <a:srgbClr val="0000FF"/>
                </a:solidFill>
                <a:latin typeface="Consolas" pitchFamily="49" charset="0"/>
              </a:rPr>
              <a:t>public sealed class </a:t>
            </a:r>
            <a:r>
              <a:rPr lang="en-US" sz="1800" b="1" dirty="0" err="1">
                <a:solidFill>
                  <a:srgbClr val="0000FF"/>
                </a:solidFill>
                <a:latin typeface="Consolas" pitchFamily="49" charset="0"/>
              </a:rPr>
              <a:t>TypeDumper</a:t>
            </a:r>
            <a:r>
              <a:rPr lang="en-US" sz="1800" b="1" dirty="0">
                <a:solidFill>
                  <a:srgbClr val="0000FF"/>
                </a:solidFill>
                <a:latin typeface="Consolas" pitchFamily="49" charset="0"/>
              </a:rPr>
              <a:t> {</a:t>
            </a:r>
          </a:p>
          <a:p>
            <a:pPr defTabSz="463896"/>
            <a:r>
              <a:rPr lang="en-US" sz="1800" dirty="0">
                <a:solidFill>
                  <a:srgbClr val="0000FF"/>
                </a:solidFill>
                <a:latin typeface="Consolas" pitchFamily="49" charset="0"/>
              </a:rPr>
              <a:t>	public static void </a:t>
            </a:r>
            <a:r>
              <a:rPr lang="en-US" sz="1800" dirty="0" err="1">
                <a:solidFill>
                  <a:srgbClr val="010001"/>
                </a:solidFill>
                <a:latin typeface="Consolas" pitchFamily="49" charset="0"/>
              </a:rPr>
              <a:t>DumpMembers</a:t>
            </a:r>
            <a:r>
              <a:rPr lang="en-US" sz="1800" dirty="0">
                <a:solidFill>
                  <a:srgbClr val="010001"/>
                </a:solidFill>
                <a:latin typeface="Consolas" pitchFamily="49" charset="0"/>
              </a:rPr>
              <a:t>(</a:t>
            </a:r>
            <a:r>
              <a:rPr lang="en-US" sz="1800" b="1" dirty="0">
                <a:solidFill>
                  <a:srgbClr val="0000FF"/>
                </a:solidFill>
                <a:latin typeface="Consolas" pitchFamily="49" charset="0"/>
              </a:rPr>
              <a:t>Type </a:t>
            </a:r>
            <a:r>
              <a:rPr lang="en-US" sz="1800" b="1" dirty="0" err="1">
                <a:solidFill>
                  <a:srgbClr val="010001"/>
                </a:solidFill>
                <a:latin typeface="Consolas" pitchFamily="49" charset="0"/>
              </a:rPr>
              <a:t>type</a:t>
            </a:r>
            <a:r>
              <a:rPr lang="en-US" sz="1800" b="1" dirty="0">
                <a:solidFill>
                  <a:srgbClr val="010001"/>
                </a:solidFill>
                <a:latin typeface="Consolas" pitchFamily="49" charset="0"/>
              </a:rPr>
              <a:t>) {</a:t>
            </a:r>
          </a:p>
          <a:p>
            <a:pPr defTabSz="463896"/>
            <a:r>
              <a:rPr lang="en-US" sz="1800" dirty="0">
                <a:solidFill>
                  <a:srgbClr val="010001"/>
                </a:solidFill>
                <a:latin typeface="Consolas" pitchFamily="49" charset="0"/>
              </a:rPr>
              <a:t>		</a:t>
            </a:r>
            <a:r>
              <a:rPr lang="en-US" sz="1800" dirty="0">
                <a:solidFill>
                  <a:srgbClr val="008000"/>
                </a:solidFill>
                <a:latin typeface="Consolas" pitchFamily="49" charset="0"/>
              </a:rPr>
              <a:t>// get the type's members</a:t>
            </a:r>
          </a:p>
          <a:p>
            <a:pPr defTabSz="463896"/>
            <a:r>
              <a:rPr lang="en-US" sz="1800" dirty="0">
                <a:solidFill>
                  <a:srgbClr val="008000"/>
                </a:solidFill>
                <a:latin typeface="Consolas" pitchFamily="49" charset="0"/>
              </a:rPr>
              <a:t>		</a:t>
            </a:r>
            <a:r>
              <a:rPr lang="en-US" sz="1800" dirty="0" err="1">
                <a:solidFill>
                  <a:srgbClr val="800080"/>
                </a:solidFill>
                <a:latin typeface="Consolas" pitchFamily="49" charset="0"/>
              </a:rPr>
              <a:t>BindingFlags</a:t>
            </a:r>
            <a:r>
              <a:rPr lang="en-US" sz="1800" dirty="0">
                <a:solidFill>
                  <a:srgbClr val="800080"/>
                </a:solidFill>
                <a:latin typeface="Consolas" pitchFamily="49" charset="0"/>
              </a:rPr>
              <a:t> </a:t>
            </a:r>
            <a:r>
              <a:rPr lang="en-US" sz="1800" dirty="0">
                <a:solidFill>
                  <a:srgbClr val="010001"/>
                </a:solidFill>
                <a:latin typeface="Consolas" pitchFamily="49" charset="0"/>
              </a:rPr>
              <a:t>flags =	</a:t>
            </a:r>
            <a:r>
              <a:rPr lang="en-US" sz="1800" dirty="0" err="1">
                <a:solidFill>
                  <a:srgbClr val="800080"/>
                </a:solidFill>
                <a:latin typeface="Consolas" pitchFamily="49" charset="0"/>
              </a:rPr>
              <a:t>BindingFlags.</a:t>
            </a:r>
            <a:r>
              <a:rPr lang="en-US" sz="1800" dirty="0" err="1">
                <a:solidFill>
                  <a:srgbClr val="010001"/>
                </a:solidFill>
                <a:latin typeface="Consolas" pitchFamily="49" charset="0"/>
              </a:rPr>
              <a:t>Static</a:t>
            </a:r>
            <a:endParaRPr lang="en-US" sz="1800" dirty="0">
              <a:solidFill>
                <a:srgbClr val="010001"/>
              </a:solidFill>
              <a:latin typeface="Consolas" pitchFamily="49" charset="0"/>
            </a:endParaRPr>
          </a:p>
          <a:p>
            <a:pPr defTabSz="463896"/>
            <a:r>
              <a:rPr lang="en-US" sz="1800" dirty="0">
                <a:solidFill>
                  <a:srgbClr val="010001"/>
                </a:solidFill>
                <a:latin typeface="Consolas" pitchFamily="49" charset="0"/>
              </a:rPr>
              <a:t>						   		| </a:t>
            </a:r>
            <a:r>
              <a:rPr lang="en-US" sz="1800" dirty="0" err="1">
                <a:solidFill>
                  <a:srgbClr val="800080"/>
                </a:solidFill>
                <a:latin typeface="Consolas" pitchFamily="49" charset="0"/>
              </a:rPr>
              <a:t>BindingFlags.</a:t>
            </a:r>
            <a:r>
              <a:rPr lang="en-US" sz="1800" dirty="0" err="1">
                <a:solidFill>
                  <a:srgbClr val="010001"/>
                </a:solidFill>
                <a:latin typeface="Consolas" pitchFamily="49" charset="0"/>
              </a:rPr>
              <a:t>Instance</a:t>
            </a:r>
            <a:endParaRPr lang="en-US" sz="1800" dirty="0">
              <a:solidFill>
                <a:srgbClr val="010001"/>
              </a:solidFill>
              <a:latin typeface="Consolas" pitchFamily="49" charset="0"/>
            </a:endParaRPr>
          </a:p>
          <a:p>
            <a:pPr defTabSz="463896"/>
            <a:r>
              <a:rPr lang="en-US" sz="1800" dirty="0">
                <a:solidFill>
                  <a:srgbClr val="010001"/>
                </a:solidFill>
                <a:latin typeface="Consolas" pitchFamily="49" charset="0"/>
              </a:rPr>
              <a:t>								| </a:t>
            </a:r>
            <a:r>
              <a:rPr lang="en-US" sz="1800" dirty="0" err="1">
                <a:solidFill>
                  <a:srgbClr val="800080"/>
                </a:solidFill>
                <a:latin typeface="Consolas" pitchFamily="49" charset="0"/>
              </a:rPr>
              <a:t>BindingFlags.</a:t>
            </a:r>
            <a:r>
              <a:rPr lang="en-US" sz="1800" dirty="0" err="1">
                <a:solidFill>
                  <a:srgbClr val="010001"/>
                </a:solidFill>
                <a:latin typeface="Consolas" pitchFamily="49" charset="0"/>
              </a:rPr>
              <a:t>Public</a:t>
            </a:r>
            <a:endParaRPr lang="en-US" sz="1800" dirty="0">
              <a:solidFill>
                <a:srgbClr val="010001"/>
              </a:solidFill>
              <a:latin typeface="Consolas" pitchFamily="49" charset="0"/>
            </a:endParaRPr>
          </a:p>
          <a:p>
            <a:pPr defTabSz="463896"/>
            <a:r>
              <a:rPr lang="en-US" sz="1800" dirty="0">
                <a:solidFill>
                  <a:srgbClr val="010001"/>
                </a:solidFill>
                <a:latin typeface="Consolas" pitchFamily="49" charset="0"/>
              </a:rPr>
              <a:t>						 		| </a:t>
            </a:r>
            <a:r>
              <a:rPr lang="en-US" sz="1800" dirty="0" err="1">
                <a:solidFill>
                  <a:srgbClr val="800080"/>
                </a:solidFill>
                <a:latin typeface="Consolas" pitchFamily="49" charset="0"/>
              </a:rPr>
              <a:t>BindingFlags.</a:t>
            </a:r>
            <a:r>
              <a:rPr lang="en-US" sz="1800" dirty="0" err="1">
                <a:solidFill>
                  <a:srgbClr val="010001"/>
                </a:solidFill>
                <a:latin typeface="Consolas" pitchFamily="49" charset="0"/>
              </a:rPr>
              <a:t>NonPublic</a:t>
            </a:r>
            <a:endParaRPr lang="en-US" sz="1800" dirty="0">
              <a:solidFill>
                <a:srgbClr val="010001"/>
              </a:solidFill>
              <a:latin typeface="Consolas" pitchFamily="49" charset="0"/>
            </a:endParaRPr>
          </a:p>
          <a:p>
            <a:pPr defTabSz="463896"/>
            <a:r>
              <a:rPr lang="en-US" sz="1800" dirty="0">
                <a:solidFill>
                  <a:srgbClr val="010001"/>
                </a:solidFill>
                <a:latin typeface="Consolas" pitchFamily="49" charset="0"/>
              </a:rPr>
              <a:t>						   		| </a:t>
            </a:r>
            <a:r>
              <a:rPr lang="en-US" sz="1800" dirty="0" err="1">
                <a:solidFill>
                  <a:srgbClr val="800080"/>
                </a:solidFill>
                <a:latin typeface="Consolas" pitchFamily="49" charset="0"/>
              </a:rPr>
              <a:t>BindingFlags.</a:t>
            </a:r>
            <a:r>
              <a:rPr lang="en-US" sz="1800" dirty="0" err="1">
                <a:solidFill>
                  <a:srgbClr val="010001"/>
                </a:solidFill>
                <a:latin typeface="Consolas" pitchFamily="49" charset="0"/>
              </a:rPr>
              <a:t>FlattenHierarchy</a:t>
            </a:r>
            <a:r>
              <a:rPr lang="en-US" sz="1800" dirty="0">
                <a:solidFill>
                  <a:srgbClr val="010001"/>
                </a:solidFill>
                <a:latin typeface="Consolas" pitchFamily="49" charset="0"/>
              </a:rPr>
              <a:t>;</a:t>
            </a:r>
          </a:p>
          <a:p>
            <a:pPr defTabSz="463896"/>
            <a:r>
              <a:rPr lang="en-US" sz="1800" dirty="0">
                <a:solidFill>
                  <a:srgbClr val="010001"/>
                </a:solidFill>
                <a:latin typeface="Consolas" pitchFamily="49" charset="0"/>
              </a:rPr>
              <a:t>		</a:t>
            </a:r>
            <a:r>
              <a:rPr lang="en-US" sz="1800" b="1" dirty="0" err="1">
                <a:solidFill>
                  <a:srgbClr val="0000FF"/>
                </a:solidFill>
                <a:latin typeface="Consolas" pitchFamily="49" charset="0"/>
              </a:rPr>
              <a:t>MemberInfo</a:t>
            </a:r>
            <a:r>
              <a:rPr lang="en-US" sz="1800" b="1" dirty="0">
                <a:solidFill>
                  <a:srgbClr val="0000FF"/>
                </a:solidFill>
                <a:latin typeface="Consolas" pitchFamily="49" charset="0"/>
              </a:rPr>
              <a:t>[] </a:t>
            </a:r>
            <a:r>
              <a:rPr lang="en-US" sz="1800" b="1" dirty="0">
                <a:solidFill>
                  <a:srgbClr val="010001"/>
                </a:solidFill>
                <a:latin typeface="Consolas" pitchFamily="49" charset="0"/>
              </a:rPr>
              <a:t>members = </a:t>
            </a:r>
            <a:r>
              <a:rPr lang="en-US" sz="1800" b="1" dirty="0" err="1">
                <a:solidFill>
                  <a:srgbClr val="010001"/>
                </a:solidFill>
                <a:latin typeface="Consolas" pitchFamily="49" charset="0"/>
              </a:rPr>
              <a:t>type.GetMembers</a:t>
            </a:r>
            <a:r>
              <a:rPr lang="en-US" sz="1800" b="1" dirty="0">
                <a:solidFill>
                  <a:srgbClr val="010001"/>
                </a:solidFill>
                <a:latin typeface="Consolas" pitchFamily="49" charset="0"/>
              </a:rPr>
              <a:t>(flags);</a:t>
            </a:r>
          </a:p>
          <a:p>
            <a:pPr defTabSz="463896"/>
            <a:r>
              <a:rPr lang="en-US" sz="1800" dirty="0">
                <a:solidFill>
                  <a:srgbClr val="010001"/>
                </a:solidFill>
                <a:latin typeface="Consolas" pitchFamily="49" charset="0"/>
              </a:rPr>
              <a:t>		</a:t>
            </a:r>
            <a:r>
              <a:rPr lang="en-US" sz="1800" dirty="0">
                <a:solidFill>
                  <a:srgbClr val="008000"/>
                </a:solidFill>
                <a:latin typeface="Consolas" pitchFamily="49" charset="0"/>
              </a:rPr>
              <a:t>// walk the list of members</a:t>
            </a:r>
          </a:p>
          <a:p>
            <a:pPr defTabSz="463896"/>
            <a:r>
              <a:rPr lang="en-US" sz="1800" dirty="0">
                <a:solidFill>
                  <a:srgbClr val="008000"/>
                </a:solidFill>
                <a:latin typeface="Consolas" pitchFamily="49" charset="0"/>
              </a:rPr>
              <a:t>		</a:t>
            </a:r>
            <a:r>
              <a:rPr lang="en-US" sz="1800" dirty="0">
                <a:solidFill>
                  <a:srgbClr val="0000FF"/>
                </a:solidFill>
                <a:latin typeface="Consolas" pitchFamily="49" charset="0"/>
              </a:rPr>
              <a:t>for(</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err="1">
                <a:solidFill>
                  <a:srgbClr val="010001"/>
                </a:solidFill>
                <a:latin typeface="Consolas" pitchFamily="49" charset="0"/>
              </a:rPr>
              <a:t>i</a:t>
            </a:r>
            <a:r>
              <a:rPr lang="en-US" sz="1800" dirty="0">
                <a:solidFill>
                  <a:srgbClr val="010001"/>
                </a:solidFill>
                <a:latin typeface="Consolas" pitchFamily="49" charset="0"/>
              </a:rPr>
              <a:t> = 0; </a:t>
            </a:r>
            <a:r>
              <a:rPr lang="en-US" sz="1800" dirty="0" err="1">
                <a:solidFill>
                  <a:srgbClr val="010001"/>
                </a:solidFill>
                <a:latin typeface="Consolas" pitchFamily="49" charset="0"/>
              </a:rPr>
              <a:t>i</a:t>
            </a:r>
            <a:r>
              <a:rPr lang="en-US" sz="1800" dirty="0">
                <a:solidFill>
                  <a:srgbClr val="010001"/>
                </a:solidFill>
                <a:latin typeface="Consolas" pitchFamily="49" charset="0"/>
              </a:rPr>
              <a:t> &lt; </a:t>
            </a:r>
            <a:r>
              <a:rPr lang="en-US" sz="1800" dirty="0" err="1">
                <a:solidFill>
                  <a:srgbClr val="010001"/>
                </a:solidFill>
                <a:latin typeface="Consolas" pitchFamily="49" charset="0"/>
              </a:rPr>
              <a:t>members.Length</a:t>
            </a:r>
            <a:r>
              <a:rPr lang="en-US" sz="1800" dirty="0">
                <a:solidFill>
                  <a:srgbClr val="010001"/>
                </a:solidFill>
                <a:latin typeface="Consolas" pitchFamily="49" charset="0"/>
              </a:rPr>
              <a:t>; </a:t>
            </a:r>
            <a:r>
              <a:rPr lang="en-US" sz="1800" dirty="0" err="1">
                <a:solidFill>
                  <a:srgbClr val="010001"/>
                </a:solidFill>
                <a:latin typeface="Consolas" pitchFamily="49" charset="0"/>
              </a:rPr>
              <a:t>i</a:t>
            </a:r>
            <a:r>
              <a:rPr lang="en-US" sz="1800" dirty="0">
                <a:solidFill>
                  <a:srgbClr val="010001"/>
                </a:solidFill>
                <a:latin typeface="Consolas" pitchFamily="49" charset="0"/>
              </a:rPr>
              <a:t>++)</a:t>
            </a:r>
          </a:p>
          <a:p>
            <a:pPr defTabSz="463896"/>
            <a:r>
              <a:rPr lang="en-US" sz="1800" dirty="0">
                <a:solidFill>
                  <a:srgbClr val="010001"/>
                </a:solidFill>
                <a:latin typeface="Consolas" pitchFamily="49" charset="0"/>
              </a:rPr>
              <a:t>			</a:t>
            </a:r>
            <a:r>
              <a:rPr lang="en-US" sz="1800" b="1" dirty="0" err="1">
                <a:solidFill>
                  <a:srgbClr val="0000FF"/>
                </a:solidFill>
                <a:latin typeface="Consolas" pitchFamily="49" charset="0"/>
              </a:rPr>
              <a:t>Console.</a:t>
            </a:r>
            <a:r>
              <a:rPr lang="en-US" sz="1800" b="1" dirty="0" err="1">
                <a:solidFill>
                  <a:srgbClr val="010001"/>
                </a:solidFill>
                <a:latin typeface="Consolas" pitchFamily="49" charset="0"/>
              </a:rPr>
              <a:t>WriteLine</a:t>
            </a:r>
            <a:r>
              <a:rPr lang="en-US" sz="1800" b="1" dirty="0">
                <a:solidFill>
                  <a:srgbClr val="010001"/>
                </a:solidFill>
                <a:latin typeface="Consolas" pitchFamily="49" charset="0"/>
              </a:rPr>
              <a:t>(</a:t>
            </a:r>
            <a:r>
              <a:rPr lang="en-US" sz="1800" b="1" dirty="0">
                <a:solidFill>
                  <a:srgbClr val="A31515"/>
                </a:solidFill>
                <a:latin typeface="Consolas" pitchFamily="49" charset="0"/>
              </a:rPr>
              <a:t>"{0} {1}", </a:t>
            </a:r>
            <a:r>
              <a:rPr lang="en-US" sz="1800" b="1" dirty="0">
                <a:solidFill>
                  <a:srgbClr val="010001"/>
                </a:solidFill>
                <a:latin typeface="Consolas" pitchFamily="49" charset="0"/>
              </a:rPr>
              <a:t>members[</a:t>
            </a:r>
            <a:r>
              <a:rPr lang="en-US" sz="1800" b="1" dirty="0" err="1">
                <a:solidFill>
                  <a:srgbClr val="010001"/>
                </a:solidFill>
                <a:latin typeface="Consolas" pitchFamily="49" charset="0"/>
              </a:rPr>
              <a:t>i</a:t>
            </a:r>
            <a:r>
              <a:rPr lang="en-US" sz="1800" b="1" dirty="0">
                <a:solidFill>
                  <a:srgbClr val="010001"/>
                </a:solidFill>
                <a:latin typeface="Consolas" pitchFamily="49" charset="0"/>
              </a:rPr>
              <a:t>].</a:t>
            </a:r>
            <a:r>
              <a:rPr lang="en-US" sz="1800" b="1" dirty="0" err="1">
                <a:solidFill>
                  <a:srgbClr val="010001"/>
                </a:solidFill>
                <a:latin typeface="Consolas" pitchFamily="49" charset="0"/>
              </a:rPr>
              <a:t>MemberType</a:t>
            </a:r>
            <a:r>
              <a:rPr lang="en-US" sz="1800" b="1" dirty="0">
                <a:solidFill>
                  <a:srgbClr val="010001"/>
                </a:solidFill>
                <a:latin typeface="Consolas" pitchFamily="49" charset="0"/>
              </a:rPr>
              <a:t>, members[</a:t>
            </a:r>
            <a:r>
              <a:rPr lang="en-US" sz="1800" b="1" dirty="0" err="1">
                <a:solidFill>
                  <a:srgbClr val="010001"/>
                </a:solidFill>
                <a:latin typeface="Consolas" pitchFamily="49" charset="0"/>
              </a:rPr>
              <a:t>i</a:t>
            </a:r>
            <a:r>
              <a:rPr lang="en-US" sz="1800" b="1" dirty="0">
                <a:solidFill>
                  <a:srgbClr val="010001"/>
                </a:solidFill>
                <a:latin typeface="Consolas" pitchFamily="49" charset="0"/>
              </a:rPr>
              <a:t>].Name);</a:t>
            </a:r>
          </a:p>
          <a:p>
            <a:pPr defTabSz="463896"/>
            <a:r>
              <a:rPr lang="en-US" sz="1800" dirty="0">
                <a:solidFill>
                  <a:srgbClr val="010001"/>
                </a:solidFill>
                <a:latin typeface="Consolas" pitchFamily="49" charset="0"/>
              </a:rPr>
              <a:t>	}</a:t>
            </a:r>
          </a:p>
          <a:p>
            <a:pPr defTabSz="463896"/>
            <a:r>
              <a:rPr lang="en-US" sz="1800" dirty="0">
                <a:solidFill>
                  <a:srgbClr val="010001"/>
                </a:solidFill>
                <a:latin typeface="Consolas" pitchFamily="49" charset="0"/>
              </a:rPr>
              <a:t>}</a:t>
            </a:r>
            <a:endParaRPr lang="en-US" sz="1800" dirty="0">
              <a:latin typeface="Consolas" pitchFamily="49" charset="0"/>
            </a:endParaRPr>
          </a:p>
        </p:txBody>
      </p:sp>
    </p:spTree>
    <p:extLst>
      <p:ext uri="{BB962C8B-B14F-4D97-AF65-F5344CB8AC3E}">
        <p14:creationId xmlns:p14="http://schemas.microsoft.com/office/powerpoint/2010/main" val="137747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7770972" y="5800725"/>
            <a:ext cx="3445767" cy="2250297"/>
          </a:xfrm>
          <a:prstGeom prst="rect">
            <a:avLst/>
          </a:prstGeom>
          <a:solidFill>
            <a:schemeClr val="accent6">
              <a:lumMod val="75000"/>
            </a:schemeClr>
          </a:solidFill>
          <a:ln w="25400" cap="flat" cmpd="sng" algn="ctr">
            <a:solidFill>
              <a:schemeClr val="tx1"/>
            </a:solidFill>
            <a:prstDash val="solid"/>
            <a:round/>
            <a:headEnd type="none" w="med" len="med"/>
            <a:tailEnd type="none" w="med" len="med"/>
          </a:ln>
          <a:effectLst/>
        </p:spPr>
        <p:txBody>
          <a:bodyPr vert="horz" wrap="square" lIns="117830" tIns="58915" rIns="117830" bIns="58915" numCol="1" rtlCol="0" anchor="t" anchorCtr="0" compatLnSpc="1">
            <a:prstTxWarp prst="textNoShape">
              <a:avLst/>
            </a:prstTxWarp>
          </a:bodyPr>
          <a:lstStyle/>
          <a:p>
            <a:pPr algn="ctr" eaLnBrk="0" fontAlgn="base" hangingPunct="0">
              <a:spcBef>
                <a:spcPct val="0"/>
              </a:spcBef>
              <a:spcAft>
                <a:spcPct val="0"/>
              </a:spcAft>
            </a:pPr>
            <a:r>
              <a:rPr lang="en-US" sz="2100" dirty="0">
                <a:latin typeface="Tahoma" charset="0"/>
              </a:rPr>
              <a:t>Legend</a:t>
            </a:r>
          </a:p>
        </p:txBody>
      </p:sp>
      <p:sp>
        <p:nvSpPr>
          <p:cNvPr id="2" name="Title 1"/>
          <p:cNvSpPr>
            <a:spLocks noGrp="1"/>
          </p:cNvSpPr>
          <p:nvPr>
            <p:ph type="title"/>
          </p:nvPr>
        </p:nvSpPr>
        <p:spPr/>
        <p:txBody>
          <a:bodyPr/>
          <a:lstStyle/>
          <a:p>
            <a:r>
              <a:rPr lang="en-US" dirty="0"/>
              <a:t>Type Member Object Model</a:t>
            </a:r>
            <a:endParaRPr lang="he-IL" dirty="0"/>
          </a:p>
        </p:txBody>
      </p:sp>
      <p:sp>
        <p:nvSpPr>
          <p:cNvPr id="101" name="Slide Number Placeholder 100"/>
          <p:cNvSpPr>
            <a:spLocks noGrp="1"/>
          </p:cNvSpPr>
          <p:nvPr>
            <p:ph type="sldNum" sz="quarter" idx="12"/>
          </p:nvPr>
        </p:nvSpPr>
        <p:spPr/>
        <p:txBody>
          <a:bodyPr/>
          <a:lstStyle/>
          <a:p>
            <a:fld id="{8D5EC362-8DE0-4138-8AD2-9C18772BB671}" type="slidenum">
              <a:rPr lang="he-IL" smtClean="0"/>
              <a:pPr/>
              <a:t>214</a:t>
            </a:fld>
            <a:endParaRPr lang="he-IL"/>
          </a:p>
        </p:txBody>
      </p:sp>
      <p:sp>
        <p:nvSpPr>
          <p:cNvPr id="4" name="AutoShape 4"/>
          <p:cNvSpPr>
            <a:spLocks noChangeArrowheads="1"/>
          </p:cNvSpPr>
          <p:nvPr/>
        </p:nvSpPr>
        <p:spPr bwMode="auto">
          <a:xfrm>
            <a:off x="3846131" y="2354488"/>
            <a:ext cx="1951494" cy="403957"/>
          </a:xfrm>
          <a:prstGeom prst="flowChartProcess">
            <a:avLst/>
          </a:prstGeom>
          <a:solidFill>
            <a:srgbClr val="FFC000"/>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a:latin typeface="Consolas" pitchFamily="49" charset="0"/>
              </a:rPr>
              <a:t>MemberInfo</a:t>
            </a:r>
            <a:endParaRPr lang="en-GB" sz="1800" b="1">
              <a:latin typeface="Consolas" pitchFamily="49" charset="0"/>
            </a:endParaRPr>
          </a:p>
        </p:txBody>
      </p:sp>
      <p:sp>
        <p:nvSpPr>
          <p:cNvPr id="5" name="AutoShape 5"/>
          <p:cNvSpPr>
            <a:spLocks noChangeArrowheads="1"/>
          </p:cNvSpPr>
          <p:nvPr/>
        </p:nvSpPr>
        <p:spPr bwMode="auto">
          <a:xfrm>
            <a:off x="498816" y="3625002"/>
            <a:ext cx="1969009" cy="403957"/>
          </a:xfrm>
          <a:prstGeom prst="flowChartProcess">
            <a:avLst/>
          </a:prstGeom>
          <a:solidFill>
            <a:srgbClr val="FFC000"/>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a:latin typeface="Consolas" pitchFamily="49" charset="0"/>
              </a:rPr>
              <a:t>MethodBase</a:t>
            </a:r>
            <a:endParaRPr lang="en-GB" sz="1800" b="1">
              <a:latin typeface="Consolas" pitchFamily="49" charset="0"/>
            </a:endParaRPr>
          </a:p>
        </p:txBody>
      </p:sp>
      <p:sp>
        <p:nvSpPr>
          <p:cNvPr id="7" name="AutoShape 7"/>
          <p:cNvSpPr>
            <a:spLocks noChangeArrowheads="1"/>
          </p:cNvSpPr>
          <p:nvPr/>
        </p:nvSpPr>
        <p:spPr bwMode="auto">
          <a:xfrm>
            <a:off x="4732186" y="3625002"/>
            <a:ext cx="1645245" cy="403957"/>
          </a:xfrm>
          <a:prstGeom prst="flowChartProcess">
            <a:avLst/>
          </a:prstGeom>
          <a:solidFill>
            <a:srgbClr val="FFC000"/>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a:latin typeface="Consolas" pitchFamily="49" charset="0"/>
              </a:rPr>
              <a:t>FieldInfo</a:t>
            </a:r>
            <a:endParaRPr lang="en-GB" sz="1800" b="1">
              <a:latin typeface="Consolas" pitchFamily="49" charset="0"/>
            </a:endParaRPr>
          </a:p>
        </p:txBody>
      </p:sp>
      <p:sp>
        <p:nvSpPr>
          <p:cNvPr id="8" name="AutoShape 8"/>
          <p:cNvSpPr>
            <a:spLocks noChangeArrowheads="1"/>
          </p:cNvSpPr>
          <p:nvPr/>
        </p:nvSpPr>
        <p:spPr bwMode="auto">
          <a:xfrm>
            <a:off x="6615898" y="3625002"/>
            <a:ext cx="1601451" cy="403957"/>
          </a:xfrm>
          <a:prstGeom prst="flowChartProcess">
            <a:avLst/>
          </a:prstGeom>
          <a:solidFill>
            <a:srgbClr val="FFC000"/>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a:latin typeface="Consolas" pitchFamily="49" charset="0"/>
              </a:rPr>
              <a:t>EventInfo</a:t>
            </a:r>
            <a:endParaRPr lang="en-GB" sz="1800" b="1">
              <a:latin typeface="Consolas" pitchFamily="49" charset="0"/>
            </a:endParaRPr>
          </a:p>
        </p:txBody>
      </p:sp>
      <p:sp>
        <p:nvSpPr>
          <p:cNvPr id="9" name="AutoShape 9"/>
          <p:cNvSpPr>
            <a:spLocks noChangeArrowheads="1"/>
          </p:cNvSpPr>
          <p:nvPr/>
        </p:nvSpPr>
        <p:spPr bwMode="auto">
          <a:xfrm>
            <a:off x="8357367" y="3625002"/>
            <a:ext cx="2084949" cy="403957"/>
          </a:xfrm>
          <a:prstGeom prst="flowChartProcess">
            <a:avLst/>
          </a:prstGeom>
          <a:solidFill>
            <a:srgbClr val="FFC000"/>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a:latin typeface="Consolas" pitchFamily="49" charset="0"/>
              </a:rPr>
              <a:t>PropertyInfo</a:t>
            </a:r>
            <a:endParaRPr lang="en-GB" sz="1800" b="1">
              <a:latin typeface="Consolas" pitchFamily="49" charset="0"/>
            </a:endParaRPr>
          </a:p>
        </p:txBody>
      </p:sp>
      <p:sp>
        <p:nvSpPr>
          <p:cNvPr id="10" name="AutoShape 10"/>
          <p:cNvSpPr>
            <a:spLocks noChangeArrowheads="1"/>
          </p:cNvSpPr>
          <p:nvPr/>
        </p:nvSpPr>
        <p:spPr bwMode="auto">
          <a:xfrm>
            <a:off x="597266" y="5578076"/>
            <a:ext cx="1772109" cy="403957"/>
          </a:xfrm>
          <a:prstGeom prst="flowChartProcess">
            <a:avLst/>
          </a:prstGeom>
          <a:solidFill>
            <a:srgbClr val="FFC000"/>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a:latin typeface="Consolas" pitchFamily="49" charset="0"/>
              </a:rPr>
              <a:t>MethodInfo</a:t>
            </a:r>
            <a:endParaRPr lang="en-GB" sz="1800" b="1">
              <a:latin typeface="Consolas" pitchFamily="49" charset="0"/>
            </a:endParaRPr>
          </a:p>
        </p:txBody>
      </p:sp>
      <p:sp>
        <p:nvSpPr>
          <p:cNvPr id="11" name="AutoShape 11"/>
          <p:cNvSpPr>
            <a:spLocks noChangeArrowheads="1"/>
          </p:cNvSpPr>
          <p:nvPr/>
        </p:nvSpPr>
        <p:spPr bwMode="auto">
          <a:xfrm>
            <a:off x="2636340" y="5578076"/>
            <a:ext cx="2489649" cy="403957"/>
          </a:xfrm>
          <a:prstGeom prst="flowChartProcess">
            <a:avLst/>
          </a:prstGeom>
          <a:solidFill>
            <a:srgbClr val="FFC000"/>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ConstructorInfo</a:t>
            </a:r>
            <a:endParaRPr lang="en-GB" sz="1800" b="1" dirty="0">
              <a:latin typeface="Consolas" pitchFamily="49" charset="0"/>
            </a:endParaRPr>
          </a:p>
        </p:txBody>
      </p:sp>
      <p:cxnSp>
        <p:nvCxnSpPr>
          <p:cNvPr id="13" name="AutoShape 13"/>
          <p:cNvCxnSpPr>
            <a:cxnSpLocks noChangeShapeType="1"/>
            <a:stCxn id="10" idx="0"/>
            <a:endCxn id="5" idx="2"/>
          </p:cNvCxnSpPr>
          <p:nvPr/>
        </p:nvCxnSpPr>
        <p:spPr bwMode="auto">
          <a:xfrm rot="5400000" flipH="1" flipV="1">
            <a:off x="708764" y="4803465"/>
            <a:ext cx="1549116" cy="2188"/>
          </a:xfrm>
          <a:prstGeom prst="bentConnector3">
            <a:avLst>
              <a:gd name="adj1" fmla="val 50000"/>
            </a:avLst>
          </a:prstGeom>
          <a:noFill/>
          <a:ln w="38100">
            <a:solidFill>
              <a:schemeClr val="tx1"/>
            </a:solidFill>
            <a:miter lim="800000"/>
            <a:headEnd/>
            <a:tailEnd type="triangle" w="med" len="med"/>
          </a:ln>
          <a:effectLst/>
        </p:spPr>
      </p:cxnSp>
      <p:cxnSp>
        <p:nvCxnSpPr>
          <p:cNvPr id="15" name="AutoShape 15"/>
          <p:cNvCxnSpPr>
            <a:cxnSpLocks noChangeShapeType="1"/>
            <a:stCxn id="7" idx="0"/>
            <a:endCxn id="4" idx="2"/>
          </p:cNvCxnSpPr>
          <p:nvPr/>
        </p:nvCxnSpPr>
        <p:spPr bwMode="auto">
          <a:xfrm rot="16200000" flipV="1">
            <a:off x="4755066" y="2825257"/>
            <a:ext cx="866557" cy="732929"/>
          </a:xfrm>
          <a:prstGeom prst="bentConnector3">
            <a:avLst>
              <a:gd name="adj1" fmla="val 50000"/>
            </a:avLst>
          </a:prstGeom>
          <a:noFill/>
          <a:ln w="38100">
            <a:solidFill>
              <a:schemeClr val="tx1"/>
            </a:solidFill>
            <a:miter lim="800000"/>
            <a:headEnd/>
            <a:tailEnd type="triangle" w="med" len="med"/>
          </a:ln>
          <a:effectLst/>
        </p:spPr>
      </p:cxnSp>
      <p:cxnSp>
        <p:nvCxnSpPr>
          <p:cNvPr id="16" name="AutoShape 16"/>
          <p:cNvCxnSpPr>
            <a:cxnSpLocks noChangeShapeType="1"/>
            <a:stCxn id="8" idx="0"/>
            <a:endCxn id="4" idx="2"/>
          </p:cNvCxnSpPr>
          <p:nvPr/>
        </p:nvCxnSpPr>
        <p:spPr bwMode="auto">
          <a:xfrm rot="16200000" flipV="1">
            <a:off x="5685973" y="1894351"/>
            <a:ext cx="866557" cy="2594745"/>
          </a:xfrm>
          <a:prstGeom prst="bentConnector3">
            <a:avLst>
              <a:gd name="adj1" fmla="val 50000"/>
            </a:avLst>
          </a:prstGeom>
          <a:noFill/>
          <a:ln w="38100">
            <a:solidFill>
              <a:schemeClr val="tx1"/>
            </a:solidFill>
            <a:miter lim="800000"/>
            <a:headEnd/>
            <a:tailEnd type="triangle" w="med" len="med"/>
          </a:ln>
          <a:effectLst/>
        </p:spPr>
      </p:cxnSp>
      <p:cxnSp>
        <p:nvCxnSpPr>
          <p:cNvPr id="17" name="AutoShape 17"/>
          <p:cNvCxnSpPr>
            <a:cxnSpLocks noChangeShapeType="1"/>
            <a:endCxn id="4" idx="2"/>
          </p:cNvCxnSpPr>
          <p:nvPr/>
        </p:nvCxnSpPr>
        <p:spPr bwMode="auto">
          <a:xfrm rot="16200000" flipV="1">
            <a:off x="7637478" y="-57155"/>
            <a:ext cx="866557" cy="6497754"/>
          </a:xfrm>
          <a:prstGeom prst="bentConnector3">
            <a:avLst>
              <a:gd name="adj1" fmla="val 50000"/>
            </a:avLst>
          </a:prstGeom>
          <a:noFill/>
          <a:ln w="38100">
            <a:solidFill>
              <a:schemeClr val="tx1"/>
            </a:solidFill>
            <a:miter lim="800000"/>
            <a:headEnd/>
            <a:tailEnd type="triangle" w="med" len="med"/>
          </a:ln>
          <a:effectLst/>
        </p:spPr>
      </p:cxnSp>
      <p:cxnSp>
        <p:nvCxnSpPr>
          <p:cNvPr id="18" name="AutoShape 18"/>
          <p:cNvCxnSpPr>
            <a:cxnSpLocks noChangeShapeType="1"/>
            <a:stCxn id="5" idx="0"/>
            <a:endCxn id="4" idx="2"/>
          </p:cNvCxnSpPr>
          <p:nvPr/>
        </p:nvCxnSpPr>
        <p:spPr bwMode="auto">
          <a:xfrm rot="5400000" flipH="1" flipV="1">
            <a:off x="2719320" y="1522445"/>
            <a:ext cx="866557" cy="3338559"/>
          </a:xfrm>
          <a:prstGeom prst="bentConnector3">
            <a:avLst>
              <a:gd name="adj1" fmla="val 50000"/>
            </a:avLst>
          </a:prstGeom>
          <a:noFill/>
          <a:ln w="38100">
            <a:solidFill>
              <a:schemeClr val="tx1"/>
            </a:solidFill>
            <a:miter lim="800000"/>
            <a:headEnd/>
            <a:tailEnd type="triangle" w="med" len="med"/>
          </a:ln>
          <a:effectLst/>
        </p:spPr>
      </p:cxnSp>
      <p:sp>
        <p:nvSpPr>
          <p:cNvPr id="22" name="AutoShape 5"/>
          <p:cNvSpPr>
            <a:spLocks noChangeArrowheads="1"/>
          </p:cNvSpPr>
          <p:nvPr/>
        </p:nvSpPr>
        <p:spPr bwMode="auto">
          <a:xfrm>
            <a:off x="8558577" y="7469249"/>
            <a:ext cx="1969009" cy="403957"/>
          </a:xfrm>
          <a:prstGeom prst="flowChartProcess">
            <a:avLst/>
          </a:prstGeom>
          <a:solidFill>
            <a:srgbClr val="000000"/>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dirty="0">
                <a:solidFill>
                  <a:srgbClr val="FFFF00"/>
                </a:solidFill>
                <a:latin typeface="Consolas" pitchFamily="49" charset="0"/>
              </a:rPr>
              <a:t>abstract</a:t>
            </a:r>
            <a:endParaRPr lang="en-GB" sz="1800" b="1" dirty="0">
              <a:solidFill>
                <a:srgbClr val="FFFF00"/>
              </a:solidFill>
              <a:latin typeface="Consolas" pitchFamily="49" charset="0"/>
            </a:endParaRPr>
          </a:p>
        </p:txBody>
      </p:sp>
      <p:sp>
        <p:nvSpPr>
          <p:cNvPr id="24" name="AutoShape 10"/>
          <p:cNvSpPr>
            <a:spLocks noChangeArrowheads="1"/>
          </p:cNvSpPr>
          <p:nvPr/>
        </p:nvSpPr>
        <p:spPr bwMode="auto">
          <a:xfrm>
            <a:off x="8558577" y="6885188"/>
            <a:ext cx="1969009" cy="489905"/>
          </a:xfrm>
          <a:prstGeom prst="roundRect">
            <a:avLst>
              <a:gd name="adj" fmla="val 30206"/>
            </a:avLst>
          </a:prstGeom>
          <a:solidFill>
            <a:srgbClr val="37AB3D"/>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concrete</a:t>
            </a:r>
            <a:endParaRPr lang="en-GB" sz="1800" b="1" dirty="0">
              <a:latin typeface="Consolas" pitchFamily="49" charset="0"/>
            </a:endParaRPr>
          </a:p>
        </p:txBody>
      </p:sp>
      <p:sp>
        <p:nvSpPr>
          <p:cNvPr id="32" name="AutoShape 4"/>
          <p:cNvSpPr>
            <a:spLocks noChangeArrowheads="1"/>
          </p:cNvSpPr>
          <p:nvPr/>
        </p:nvSpPr>
        <p:spPr bwMode="auto">
          <a:xfrm>
            <a:off x="10829511" y="3625002"/>
            <a:ext cx="1557736" cy="403957"/>
          </a:xfrm>
          <a:prstGeom prst="flowChartProcess">
            <a:avLst/>
          </a:prstGeom>
          <a:solidFill>
            <a:srgbClr val="FFC000"/>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Type</a:t>
            </a:r>
            <a:endParaRPr lang="en-GB" sz="1800" b="1" dirty="0">
              <a:latin typeface="Consolas" pitchFamily="49" charset="0"/>
            </a:endParaRPr>
          </a:p>
        </p:txBody>
      </p:sp>
      <p:sp>
        <p:nvSpPr>
          <p:cNvPr id="23" name="AutoShape 6"/>
          <p:cNvSpPr>
            <a:spLocks noChangeArrowheads="1"/>
          </p:cNvSpPr>
          <p:nvPr/>
        </p:nvSpPr>
        <p:spPr bwMode="auto">
          <a:xfrm>
            <a:off x="3441741" y="1200152"/>
            <a:ext cx="2756614" cy="403957"/>
          </a:xfrm>
          <a:prstGeom prst="flowChartProcess">
            <a:avLst/>
          </a:prstGeom>
          <a:solidFill>
            <a:schemeClr val="accent1">
              <a:lumMod val="75000"/>
            </a:schemeClr>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dirty="0">
                <a:solidFill>
                  <a:srgbClr val="FFFFFF"/>
                </a:solidFill>
                <a:latin typeface="Consolas" pitchFamily="49" charset="0"/>
              </a:rPr>
              <a:t>System.Object</a:t>
            </a:r>
            <a:endParaRPr lang="en-GB" sz="1800" b="1" dirty="0">
              <a:solidFill>
                <a:srgbClr val="FFFFFF"/>
              </a:solidFill>
              <a:latin typeface="Consolas" pitchFamily="49" charset="0"/>
            </a:endParaRPr>
          </a:p>
        </p:txBody>
      </p:sp>
      <p:cxnSp>
        <p:nvCxnSpPr>
          <p:cNvPr id="25" name="AutoShape 18"/>
          <p:cNvCxnSpPr>
            <a:cxnSpLocks noChangeShapeType="1"/>
            <a:stCxn id="4" idx="0"/>
            <a:endCxn id="23" idx="2"/>
          </p:cNvCxnSpPr>
          <p:nvPr/>
        </p:nvCxnSpPr>
        <p:spPr bwMode="auto">
          <a:xfrm rot="16200000" flipV="1">
            <a:off x="4445777" y="1978381"/>
            <a:ext cx="750379" cy="1832"/>
          </a:xfrm>
          <a:prstGeom prst="bentConnector3">
            <a:avLst>
              <a:gd name="adj1" fmla="val 50000"/>
            </a:avLst>
          </a:prstGeom>
          <a:noFill/>
          <a:ln w="38100">
            <a:solidFill>
              <a:schemeClr val="tx1"/>
            </a:solidFill>
            <a:miter lim="800000"/>
            <a:headEnd/>
            <a:tailEnd type="triangle" w="med" len="med"/>
          </a:ln>
          <a:effectLst/>
        </p:spPr>
      </p:cxnSp>
      <p:sp>
        <p:nvSpPr>
          <p:cNvPr id="31" name="AutoShape 7"/>
          <p:cNvSpPr>
            <a:spLocks noChangeArrowheads="1"/>
          </p:cNvSpPr>
          <p:nvPr/>
        </p:nvSpPr>
        <p:spPr bwMode="auto">
          <a:xfrm>
            <a:off x="991068" y="2329094"/>
            <a:ext cx="2559712" cy="497718"/>
          </a:xfrm>
          <a:prstGeom prst="roundRect">
            <a:avLst>
              <a:gd name="adj" fmla="val 32463"/>
            </a:avLst>
          </a:prstGeom>
          <a:solidFill>
            <a:srgbClr val="37AB3D"/>
          </a:solidFill>
          <a:ln w="12700">
            <a:solidFill>
              <a:schemeClr val="tx1"/>
            </a:solidFill>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ParameterInfo</a:t>
            </a:r>
            <a:endParaRPr lang="en-GB" sz="1800" b="1" dirty="0">
              <a:latin typeface="Consolas" pitchFamily="49" charset="0"/>
            </a:endParaRPr>
          </a:p>
        </p:txBody>
      </p:sp>
      <p:cxnSp>
        <p:nvCxnSpPr>
          <p:cNvPr id="39" name="AutoShape 18"/>
          <p:cNvCxnSpPr>
            <a:cxnSpLocks noChangeShapeType="1"/>
            <a:endCxn id="23" idx="2"/>
          </p:cNvCxnSpPr>
          <p:nvPr/>
        </p:nvCxnSpPr>
        <p:spPr bwMode="auto">
          <a:xfrm rot="5400000" flipH="1" flipV="1">
            <a:off x="3170298" y="704736"/>
            <a:ext cx="750379" cy="2549123"/>
          </a:xfrm>
          <a:prstGeom prst="bentConnector3">
            <a:avLst>
              <a:gd name="adj1" fmla="val 50000"/>
            </a:avLst>
          </a:prstGeom>
          <a:noFill/>
          <a:ln w="38100">
            <a:solidFill>
              <a:schemeClr val="tx1"/>
            </a:solidFill>
            <a:miter lim="800000"/>
            <a:headEnd/>
            <a:tailEnd type="triangle" w="med" len="med"/>
          </a:ln>
          <a:effectLst/>
        </p:spPr>
      </p:cxnSp>
      <p:sp>
        <p:nvSpPr>
          <p:cNvPr id="43" name="AutoShape 7"/>
          <p:cNvSpPr>
            <a:spLocks noChangeArrowheads="1"/>
          </p:cNvSpPr>
          <p:nvPr/>
        </p:nvSpPr>
        <p:spPr bwMode="auto">
          <a:xfrm>
            <a:off x="6110493" y="2336907"/>
            <a:ext cx="1870559" cy="482092"/>
          </a:xfrm>
          <a:prstGeom prst="roundRect">
            <a:avLst>
              <a:gd name="adj" fmla="val 27950"/>
            </a:avLst>
          </a:prstGeom>
          <a:solidFill>
            <a:srgbClr val="37AB3D"/>
          </a:solidFill>
          <a:ln w="12700">
            <a:solidFill>
              <a:schemeClr val="tx1"/>
            </a:solidFill>
            <a:miter lim="800000"/>
            <a:headEnd/>
            <a:tailEnd/>
          </a:ln>
          <a:effectLst/>
        </p:spPr>
        <p:txBody>
          <a:bodyPr wrap="square" lIns="117830" tIns="58915" rIns="117830" bIns="58915" anchor="ctr">
            <a:spAutoFit/>
          </a:bodyPr>
          <a:lstStyle/>
          <a:p>
            <a:pPr algn="ctr"/>
            <a:r>
              <a:rPr lang="de-DE" sz="1800" b="1" dirty="0">
                <a:latin typeface="Consolas" pitchFamily="49" charset="0"/>
              </a:rPr>
              <a:t>Assembly</a:t>
            </a:r>
            <a:endParaRPr lang="en-GB" sz="1800" b="1" dirty="0">
              <a:latin typeface="Consolas" pitchFamily="49" charset="0"/>
            </a:endParaRPr>
          </a:p>
        </p:txBody>
      </p:sp>
      <p:cxnSp>
        <p:nvCxnSpPr>
          <p:cNvPr id="44" name="AutoShape 18"/>
          <p:cNvCxnSpPr>
            <a:cxnSpLocks noChangeShapeType="1"/>
            <a:endCxn id="23" idx="2"/>
          </p:cNvCxnSpPr>
          <p:nvPr/>
        </p:nvCxnSpPr>
        <p:spPr bwMode="auto">
          <a:xfrm rot="16200000" flipV="1">
            <a:off x="5557724" y="866434"/>
            <a:ext cx="750379" cy="2225726"/>
          </a:xfrm>
          <a:prstGeom prst="bentConnector3">
            <a:avLst>
              <a:gd name="adj1" fmla="val 50000"/>
            </a:avLst>
          </a:prstGeom>
          <a:noFill/>
          <a:ln w="38100">
            <a:solidFill>
              <a:schemeClr val="tx1"/>
            </a:solidFill>
            <a:miter lim="800000"/>
            <a:headEnd/>
            <a:tailEnd type="triangle" w="med" len="med"/>
          </a:ln>
          <a:effectLst/>
        </p:spPr>
      </p:cxnSp>
      <p:sp>
        <p:nvSpPr>
          <p:cNvPr id="47" name="AutoShape 7"/>
          <p:cNvSpPr>
            <a:spLocks noChangeArrowheads="1"/>
          </p:cNvSpPr>
          <p:nvPr/>
        </p:nvSpPr>
        <p:spPr bwMode="auto">
          <a:xfrm>
            <a:off x="8276404" y="2336907"/>
            <a:ext cx="1870559" cy="482092"/>
          </a:xfrm>
          <a:prstGeom prst="roundRect">
            <a:avLst>
              <a:gd name="adj" fmla="val 27950"/>
            </a:avLst>
          </a:prstGeom>
          <a:solidFill>
            <a:srgbClr val="37AB3D"/>
          </a:solidFill>
          <a:ln w="12700">
            <a:solidFill>
              <a:schemeClr val="tx1"/>
            </a:solidFill>
            <a:miter lim="800000"/>
            <a:headEnd/>
            <a:tailEnd/>
          </a:ln>
          <a:effectLst/>
        </p:spPr>
        <p:txBody>
          <a:bodyPr wrap="square" lIns="117830" tIns="58915" rIns="117830" bIns="58915" anchor="ctr">
            <a:spAutoFit/>
          </a:bodyPr>
          <a:lstStyle/>
          <a:p>
            <a:pPr algn="ctr"/>
            <a:r>
              <a:rPr lang="de-DE" sz="1800" b="1" dirty="0">
                <a:latin typeface="Consolas" pitchFamily="49" charset="0"/>
              </a:rPr>
              <a:t>Module</a:t>
            </a:r>
            <a:endParaRPr lang="en-GB" sz="1800" b="1" dirty="0">
              <a:latin typeface="Consolas" pitchFamily="49" charset="0"/>
            </a:endParaRPr>
          </a:p>
        </p:txBody>
      </p:sp>
      <p:cxnSp>
        <p:nvCxnSpPr>
          <p:cNvPr id="48" name="AutoShape 18"/>
          <p:cNvCxnSpPr>
            <a:cxnSpLocks noChangeShapeType="1"/>
            <a:endCxn id="23" idx="2"/>
          </p:cNvCxnSpPr>
          <p:nvPr/>
        </p:nvCxnSpPr>
        <p:spPr bwMode="auto">
          <a:xfrm rot="16200000" flipV="1">
            <a:off x="6640678" y="-216521"/>
            <a:ext cx="750379" cy="4391636"/>
          </a:xfrm>
          <a:prstGeom prst="bentConnector3">
            <a:avLst>
              <a:gd name="adj1" fmla="val 50000"/>
            </a:avLst>
          </a:prstGeom>
          <a:noFill/>
          <a:ln w="38100">
            <a:solidFill>
              <a:schemeClr val="tx1"/>
            </a:solidFill>
            <a:miter lim="800000"/>
            <a:headEnd/>
            <a:tailEnd type="triangle" w="med" len="med"/>
          </a:ln>
          <a:effectLst/>
        </p:spPr>
      </p:cxnSp>
      <p:cxnSp>
        <p:nvCxnSpPr>
          <p:cNvPr id="27" name="AutoShape 17"/>
          <p:cNvCxnSpPr>
            <a:cxnSpLocks noChangeShapeType="1"/>
            <a:stCxn id="9" idx="0"/>
            <a:endCxn id="4" idx="2"/>
          </p:cNvCxnSpPr>
          <p:nvPr/>
        </p:nvCxnSpPr>
        <p:spPr bwMode="auto">
          <a:xfrm rot="16200000" flipV="1">
            <a:off x="6677582" y="902741"/>
            <a:ext cx="866557" cy="4577962"/>
          </a:xfrm>
          <a:prstGeom prst="bentConnector3">
            <a:avLst>
              <a:gd name="adj1" fmla="val 50000"/>
            </a:avLst>
          </a:prstGeom>
          <a:noFill/>
          <a:ln w="38100">
            <a:solidFill>
              <a:schemeClr val="tx1"/>
            </a:solidFill>
            <a:miter lim="800000"/>
            <a:headEnd/>
            <a:tailEnd type="triangle" w="med" len="med"/>
          </a:ln>
          <a:effectLst/>
        </p:spPr>
      </p:cxnSp>
      <p:sp>
        <p:nvSpPr>
          <p:cNvPr id="29" name="AutoShape 7"/>
          <p:cNvSpPr>
            <a:spLocks noChangeArrowheads="1"/>
          </p:cNvSpPr>
          <p:nvPr/>
        </p:nvSpPr>
        <p:spPr bwMode="auto">
          <a:xfrm>
            <a:off x="105014" y="6531636"/>
            <a:ext cx="2756614" cy="403957"/>
          </a:xfrm>
          <a:prstGeom prst="flowChartProcess">
            <a:avLst/>
          </a:prstGeom>
          <a:solidFill>
            <a:schemeClr val="accent5">
              <a:lumMod val="60000"/>
              <a:lumOff val="40000"/>
            </a:schemeClr>
          </a:solidFill>
          <a:ln w="25400">
            <a:solidFill>
              <a:srgbClr val="002060"/>
            </a:solidFill>
            <a:prstDash val="dash"/>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RuntimeMethodInfo</a:t>
            </a:r>
            <a:endParaRPr lang="en-GB" sz="1800" b="1" dirty="0">
              <a:latin typeface="Consolas" pitchFamily="49" charset="0"/>
            </a:endParaRPr>
          </a:p>
        </p:txBody>
      </p:sp>
      <p:cxnSp>
        <p:nvCxnSpPr>
          <p:cNvPr id="35" name="AutoShape 13"/>
          <p:cNvCxnSpPr>
            <a:cxnSpLocks noChangeShapeType="1"/>
            <a:stCxn id="29" idx="0"/>
            <a:endCxn id="10" idx="2"/>
          </p:cNvCxnSpPr>
          <p:nvPr/>
        </p:nvCxnSpPr>
        <p:spPr bwMode="auto">
          <a:xfrm rot="5400000" flipH="1" flipV="1">
            <a:off x="1208521" y="6256781"/>
            <a:ext cx="549603" cy="2188"/>
          </a:xfrm>
          <a:prstGeom prst="bentConnector3">
            <a:avLst>
              <a:gd name="adj1" fmla="val 50000"/>
            </a:avLst>
          </a:prstGeom>
          <a:noFill/>
          <a:ln w="38100">
            <a:solidFill>
              <a:schemeClr val="tx1"/>
            </a:solidFill>
            <a:miter lim="800000"/>
            <a:headEnd/>
            <a:tailEnd type="triangle" w="med" len="med"/>
          </a:ln>
          <a:effectLst/>
        </p:spPr>
      </p:cxnSp>
      <p:cxnSp>
        <p:nvCxnSpPr>
          <p:cNvPr id="57" name="AutoShape 13"/>
          <p:cNvCxnSpPr>
            <a:cxnSpLocks noChangeShapeType="1"/>
            <a:stCxn id="11" idx="0"/>
            <a:endCxn id="5" idx="2"/>
          </p:cNvCxnSpPr>
          <p:nvPr/>
        </p:nvCxnSpPr>
        <p:spPr bwMode="auto">
          <a:xfrm rot="16200000" flipV="1">
            <a:off x="1907686" y="3604595"/>
            <a:ext cx="1549116" cy="2397843"/>
          </a:xfrm>
          <a:prstGeom prst="bentConnector3">
            <a:avLst>
              <a:gd name="adj1" fmla="val 50000"/>
            </a:avLst>
          </a:prstGeom>
          <a:noFill/>
          <a:ln w="38100">
            <a:solidFill>
              <a:schemeClr val="tx1"/>
            </a:solidFill>
            <a:miter lim="800000"/>
            <a:headEnd/>
            <a:tailEnd type="triangle" w="med" len="med"/>
          </a:ln>
          <a:effectLst/>
        </p:spPr>
      </p:cxnSp>
      <p:sp>
        <p:nvSpPr>
          <p:cNvPr id="62" name="AutoShape 7"/>
          <p:cNvSpPr>
            <a:spLocks noChangeArrowheads="1"/>
          </p:cNvSpPr>
          <p:nvPr/>
        </p:nvSpPr>
        <p:spPr bwMode="auto">
          <a:xfrm>
            <a:off x="4612557" y="4497772"/>
            <a:ext cx="1870559" cy="403957"/>
          </a:xfrm>
          <a:prstGeom prst="flowChartProcess">
            <a:avLst/>
          </a:prstGeom>
          <a:solidFill>
            <a:schemeClr val="accent5">
              <a:lumMod val="60000"/>
              <a:lumOff val="40000"/>
            </a:schemeClr>
          </a:solidFill>
          <a:ln w="25400">
            <a:solidFill>
              <a:srgbClr val="002060"/>
            </a:solidFill>
            <a:prstDash val="dash"/>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RtFieldInfo</a:t>
            </a:r>
            <a:endParaRPr lang="en-GB" sz="1800" b="1" dirty="0">
              <a:latin typeface="Consolas" pitchFamily="49" charset="0"/>
            </a:endParaRPr>
          </a:p>
        </p:txBody>
      </p:sp>
      <p:sp>
        <p:nvSpPr>
          <p:cNvPr id="63" name="AutoShape 7"/>
          <p:cNvSpPr>
            <a:spLocks noChangeArrowheads="1"/>
          </p:cNvSpPr>
          <p:nvPr/>
        </p:nvSpPr>
        <p:spPr bwMode="auto">
          <a:xfrm>
            <a:off x="8066322" y="6344101"/>
            <a:ext cx="2855065" cy="403957"/>
          </a:xfrm>
          <a:prstGeom prst="flowChartProcess">
            <a:avLst/>
          </a:prstGeom>
          <a:solidFill>
            <a:schemeClr val="accent5">
              <a:lumMod val="60000"/>
              <a:lumOff val="40000"/>
            </a:schemeClr>
          </a:solidFill>
          <a:ln w="25400">
            <a:solidFill>
              <a:srgbClr val="002060"/>
            </a:solidFill>
            <a:prstDash val="dash"/>
            <a:miter lim="800000"/>
            <a:headEnd/>
            <a:tailEnd/>
          </a:ln>
          <a:effectLst/>
        </p:spPr>
        <p:txBody>
          <a:bodyPr wrap="square" lIns="117830" tIns="58915" rIns="117830" bIns="58915" anchor="ctr">
            <a:spAutoFit/>
          </a:bodyPr>
          <a:lstStyle/>
          <a:p>
            <a:pPr algn="ctr" eaLnBrk="0" hangingPunct="0"/>
            <a:r>
              <a:rPr lang="de-DE" sz="1800" b="1" dirty="0"/>
              <a:t>Concrete internal</a:t>
            </a:r>
            <a:endParaRPr lang="en-GB" sz="1800" b="1" dirty="0"/>
          </a:p>
        </p:txBody>
      </p:sp>
      <p:cxnSp>
        <p:nvCxnSpPr>
          <p:cNvPr id="64" name="AutoShape 13"/>
          <p:cNvCxnSpPr>
            <a:cxnSpLocks noChangeShapeType="1"/>
            <a:stCxn id="62" idx="0"/>
            <a:endCxn id="7" idx="2"/>
          </p:cNvCxnSpPr>
          <p:nvPr/>
        </p:nvCxnSpPr>
        <p:spPr bwMode="auto">
          <a:xfrm rot="5400000" flipH="1" flipV="1">
            <a:off x="5316916" y="4259880"/>
            <a:ext cx="468812" cy="6972"/>
          </a:xfrm>
          <a:prstGeom prst="straightConnector1">
            <a:avLst/>
          </a:prstGeom>
          <a:noFill/>
          <a:ln w="38100">
            <a:solidFill>
              <a:schemeClr val="tx1"/>
            </a:solidFill>
            <a:miter lim="800000"/>
            <a:headEnd/>
            <a:tailEnd type="triangle" w="med" len="med"/>
          </a:ln>
          <a:effectLst/>
        </p:spPr>
      </p:cxnSp>
      <p:sp>
        <p:nvSpPr>
          <p:cNvPr id="74" name="AutoShape 7"/>
          <p:cNvSpPr>
            <a:spLocks noChangeArrowheads="1"/>
          </p:cNvSpPr>
          <p:nvPr/>
        </p:nvSpPr>
        <p:spPr bwMode="auto">
          <a:xfrm>
            <a:off x="10343865" y="4497772"/>
            <a:ext cx="1968966" cy="403957"/>
          </a:xfrm>
          <a:prstGeom prst="flowChartProcess">
            <a:avLst/>
          </a:prstGeom>
          <a:solidFill>
            <a:schemeClr val="accent5">
              <a:lumMod val="60000"/>
              <a:lumOff val="40000"/>
            </a:schemeClr>
          </a:solidFill>
          <a:ln w="25400">
            <a:solidFill>
              <a:srgbClr val="002060"/>
            </a:solidFill>
            <a:prstDash val="dash"/>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RuntimeType</a:t>
            </a:r>
            <a:endParaRPr lang="en-GB" sz="1800" b="1" dirty="0">
              <a:latin typeface="Consolas" pitchFamily="49" charset="0"/>
            </a:endParaRPr>
          </a:p>
        </p:txBody>
      </p:sp>
      <p:cxnSp>
        <p:nvCxnSpPr>
          <p:cNvPr id="75" name="AutoShape 13"/>
          <p:cNvCxnSpPr>
            <a:cxnSpLocks noChangeShapeType="1"/>
            <a:stCxn id="74" idx="0"/>
          </p:cNvCxnSpPr>
          <p:nvPr/>
        </p:nvCxnSpPr>
        <p:spPr bwMode="auto">
          <a:xfrm rot="16200000" flipV="1">
            <a:off x="11089585" y="4259007"/>
            <a:ext cx="468812" cy="8714"/>
          </a:xfrm>
          <a:prstGeom prst="straightConnector1">
            <a:avLst/>
          </a:prstGeom>
          <a:noFill/>
          <a:ln w="38100">
            <a:solidFill>
              <a:schemeClr val="tx1"/>
            </a:solidFill>
            <a:miter lim="800000"/>
            <a:headEnd/>
            <a:tailEnd type="triangle" w="med" len="med"/>
          </a:ln>
          <a:effectLst/>
        </p:spPr>
      </p:cxnSp>
      <p:sp>
        <p:nvSpPr>
          <p:cNvPr id="80" name="AutoShape 7"/>
          <p:cNvSpPr>
            <a:spLocks noChangeArrowheads="1"/>
          </p:cNvSpPr>
          <p:nvPr/>
        </p:nvSpPr>
        <p:spPr bwMode="auto">
          <a:xfrm>
            <a:off x="2161884" y="7187973"/>
            <a:ext cx="3456357" cy="403957"/>
          </a:xfrm>
          <a:prstGeom prst="flowChartProcess">
            <a:avLst/>
          </a:prstGeom>
          <a:solidFill>
            <a:schemeClr val="accent5">
              <a:lumMod val="60000"/>
              <a:lumOff val="40000"/>
            </a:schemeClr>
          </a:solidFill>
          <a:ln w="25400">
            <a:solidFill>
              <a:srgbClr val="002060"/>
            </a:solidFill>
            <a:prstDash val="dash"/>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RuntimeConstructorInfo</a:t>
            </a:r>
            <a:endParaRPr lang="en-GB" sz="1800" b="1" dirty="0">
              <a:latin typeface="Consolas" pitchFamily="49" charset="0"/>
            </a:endParaRPr>
          </a:p>
        </p:txBody>
      </p:sp>
      <p:cxnSp>
        <p:nvCxnSpPr>
          <p:cNvPr id="81" name="AutoShape 13"/>
          <p:cNvCxnSpPr>
            <a:cxnSpLocks noChangeShapeType="1"/>
            <a:stCxn id="80" idx="0"/>
            <a:endCxn id="11" idx="2"/>
          </p:cNvCxnSpPr>
          <p:nvPr/>
        </p:nvCxnSpPr>
        <p:spPr bwMode="auto">
          <a:xfrm rot="16200000" flipV="1">
            <a:off x="3282646" y="6580554"/>
            <a:ext cx="1205939" cy="8898"/>
          </a:xfrm>
          <a:prstGeom prst="straightConnector1">
            <a:avLst/>
          </a:prstGeom>
          <a:noFill/>
          <a:ln w="38100">
            <a:solidFill>
              <a:schemeClr val="tx1"/>
            </a:solidFill>
            <a:miter lim="800000"/>
            <a:headEnd/>
            <a:tailEnd type="triangle" w="med" len="med"/>
          </a:ln>
          <a:effectLst/>
        </p:spPr>
      </p:cxnSp>
      <p:sp>
        <p:nvSpPr>
          <p:cNvPr id="89" name="AutoShape 7"/>
          <p:cNvSpPr>
            <a:spLocks noChangeArrowheads="1"/>
          </p:cNvSpPr>
          <p:nvPr/>
        </p:nvSpPr>
        <p:spPr bwMode="auto">
          <a:xfrm>
            <a:off x="7882602" y="5154107"/>
            <a:ext cx="3051965" cy="403957"/>
          </a:xfrm>
          <a:prstGeom prst="flowChartProcess">
            <a:avLst/>
          </a:prstGeom>
          <a:solidFill>
            <a:schemeClr val="accent5">
              <a:lumMod val="60000"/>
              <a:lumOff val="40000"/>
            </a:schemeClr>
          </a:solidFill>
          <a:ln w="25400">
            <a:solidFill>
              <a:srgbClr val="002060"/>
            </a:solidFill>
            <a:prstDash val="dash"/>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RuntimePropertyInfo</a:t>
            </a:r>
            <a:endParaRPr lang="en-GB" sz="1800" b="1" dirty="0">
              <a:latin typeface="Consolas" pitchFamily="49" charset="0"/>
            </a:endParaRPr>
          </a:p>
        </p:txBody>
      </p:sp>
      <p:cxnSp>
        <p:nvCxnSpPr>
          <p:cNvPr id="90" name="AutoShape 13"/>
          <p:cNvCxnSpPr>
            <a:cxnSpLocks noChangeShapeType="1"/>
            <a:stCxn id="89" idx="0"/>
            <a:endCxn id="9" idx="2"/>
          </p:cNvCxnSpPr>
          <p:nvPr/>
        </p:nvCxnSpPr>
        <p:spPr bwMode="auto">
          <a:xfrm rot="16200000" flipV="1">
            <a:off x="8841639" y="4587159"/>
            <a:ext cx="1125149" cy="8745"/>
          </a:xfrm>
          <a:prstGeom prst="straightConnector1">
            <a:avLst/>
          </a:prstGeom>
          <a:noFill/>
          <a:ln w="38100">
            <a:solidFill>
              <a:schemeClr val="tx1"/>
            </a:solidFill>
            <a:miter lim="800000"/>
            <a:headEnd/>
            <a:tailEnd type="triangle" w="med" len="med"/>
          </a:ln>
          <a:effectLst/>
        </p:spPr>
      </p:cxnSp>
      <p:sp>
        <p:nvSpPr>
          <p:cNvPr id="97" name="AutoShape 7"/>
          <p:cNvSpPr>
            <a:spLocks noChangeArrowheads="1"/>
          </p:cNvSpPr>
          <p:nvPr/>
        </p:nvSpPr>
        <p:spPr bwMode="auto">
          <a:xfrm>
            <a:off x="6701197" y="4497772"/>
            <a:ext cx="2461262" cy="403957"/>
          </a:xfrm>
          <a:prstGeom prst="flowChartProcess">
            <a:avLst/>
          </a:prstGeom>
          <a:solidFill>
            <a:schemeClr val="accent5">
              <a:lumMod val="60000"/>
              <a:lumOff val="40000"/>
            </a:schemeClr>
          </a:solidFill>
          <a:ln w="25400">
            <a:solidFill>
              <a:srgbClr val="002060"/>
            </a:solidFill>
            <a:prstDash val="dash"/>
            <a:miter lim="800000"/>
            <a:headEnd/>
            <a:tailEnd/>
          </a:ln>
          <a:effectLst/>
        </p:spPr>
        <p:txBody>
          <a:bodyPr wrap="square" lIns="117830" tIns="58915" rIns="117830" bIns="58915" anchor="ctr">
            <a:spAutoFit/>
          </a:bodyPr>
          <a:lstStyle/>
          <a:p>
            <a:pPr algn="ctr" eaLnBrk="0" hangingPunct="0"/>
            <a:r>
              <a:rPr lang="de-DE" sz="1800" b="1" dirty="0">
                <a:latin typeface="Consolas" pitchFamily="49" charset="0"/>
              </a:rPr>
              <a:t>RuntimeEventInfo</a:t>
            </a:r>
            <a:endParaRPr lang="en-GB" sz="1800" b="1" dirty="0">
              <a:latin typeface="Consolas" pitchFamily="49" charset="0"/>
            </a:endParaRPr>
          </a:p>
        </p:txBody>
      </p:sp>
      <p:cxnSp>
        <p:nvCxnSpPr>
          <p:cNvPr id="98" name="AutoShape 13"/>
          <p:cNvCxnSpPr>
            <a:cxnSpLocks noChangeShapeType="1"/>
            <a:stCxn id="97" idx="0"/>
            <a:endCxn id="8" idx="2"/>
          </p:cNvCxnSpPr>
          <p:nvPr/>
        </p:nvCxnSpPr>
        <p:spPr bwMode="auto">
          <a:xfrm rot="16200000" flipV="1">
            <a:off x="7439820" y="4005762"/>
            <a:ext cx="468812" cy="515204"/>
          </a:xfrm>
          <a:prstGeom prst="bentConnector3">
            <a:avLst>
              <a:gd name="adj1" fmla="val 50000"/>
            </a:avLst>
          </a:prstGeom>
          <a:noFill/>
          <a:ln w="38100">
            <a:solidFill>
              <a:schemeClr val="tx1"/>
            </a:solidFill>
            <a:miter lim="800000"/>
            <a:headEnd/>
            <a:tailEnd type="triangle" w="med" len="med"/>
          </a:ln>
          <a:effectLst/>
        </p:spPr>
      </p:cxnSp>
      <p:sp>
        <p:nvSpPr>
          <p:cNvPr id="3" name="TextBox 2"/>
          <p:cNvSpPr txBox="1"/>
          <p:nvPr/>
        </p:nvSpPr>
        <p:spPr>
          <a:xfrm>
            <a:off x="336724" y="7700963"/>
            <a:ext cx="5540375" cy="519090"/>
          </a:xfrm>
          <a:prstGeom prst="rect">
            <a:avLst/>
          </a:prstGeom>
          <a:noFill/>
        </p:spPr>
        <p:txBody>
          <a:bodyPr wrap="none" lIns="117830" tIns="58915" rIns="117830" bIns="58915" rtlCol="0">
            <a:spAutoFit/>
          </a:bodyPr>
          <a:lstStyle/>
          <a:p>
            <a:r>
              <a:rPr lang="en-US" sz="2600" dirty="0"/>
              <a:t>Why is </a:t>
            </a:r>
            <a:r>
              <a:rPr lang="en-US" sz="2600" dirty="0">
                <a:latin typeface="Consolas" pitchFamily="49" charset="0"/>
                <a:cs typeface="Consolas" pitchFamily="49" charset="0"/>
              </a:rPr>
              <a:t>Type</a:t>
            </a:r>
            <a:r>
              <a:rPr lang="en-US" sz="2600" dirty="0"/>
              <a:t> derived from </a:t>
            </a:r>
            <a:r>
              <a:rPr lang="en-US" sz="2600" b="1" dirty="0" err="1">
                <a:latin typeface="Consolas" pitchFamily="49" charset="0"/>
                <a:cs typeface="Consolas" pitchFamily="49" charset="0"/>
              </a:rPr>
              <a:t>MemberInfo</a:t>
            </a:r>
            <a:r>
              <a:rPr lang="en-US" sz="2600" dirty="0"/>
              <a:t>?</a:t>
            </a:r>
            <a:endParaRPr lang="en-GB" sz="2600" dirty="0"/>
          </a:p>
        </p:txBody>
      </p:sp>
    </p:spTree>
    <p:extLst>
      <p:ext uri="{BB962C8B-B14F-4D97-AF65-F5344CB8AC3E}">
        <p14:creationId xmlns:p14="http://schemas.microsoft.com/office/powerpoint/2010/main" val="226638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an Instance of a Type</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215</a:t>
            </a:fld>
            <a:endParaRPr lang="he-IL"/>
          </a:p>
        </p:txBody>
      </p:sp>
      <p:sp>
        <p:nvSpPr>
          <p:cNvPr id="3" name="Content Placeholder 2"/>
          <p:cNvSpPr>
            <a:spLocks noGrp="1"/>
          </p:cNvSpPr>
          <p:nvPr>
            <p:ph sz="quarter" idx="1"/>
          </p:nvPr>
        </p:nvSpPr>
        <p:spPr/>
        <p:txBody>
          <a:bodyPr>
            <a:normAutofit/>
          </a:bodyPr>
          <a:lstStyle/>
          <a:p>
            <a:r>
              <a:rPr lang="en-US" dirty="0"/>
              <a:t>The </a:t>
            </a:r>
            <a:r>
              <a:rPr lang="en-US" b="1" dirty="0" err="1">
                <a:solidFill>
                  <a:srgbClr val="FF0000"/>
                </a:solidFill>
                <a:latin typeface="Consolas" pitchFamily="49" charset="0"/>
              </a:rPr>
              <a:t>System.Activator</a:t>
            </a:r>
            <a:r>
              <a:rPr lang="en-US" dirty="0"/>
              <a:t> class provides several static overloads of the </a:t>
            </a:r>
            <a:r>
              <a:rPr lang="en-US" b="1" dirty="0" err="1">
                <a:solidFill>
                  <a:srgbClr val="0070C0"/>
                </a:solidFill>
                <a:latin typeface="Consolas" pitchFamily="49" charset="0"/>
              </a:rPr>
              <a:t>CreateInstance</a:t>
            </a:r>
            <a:r>
              <a:rPr lang="en-US" dirty="0"/>
              <a:t> method</a:t>
            </a:r>
          </a:p>
          <a:p>
            <a:pPr lvl="1"/>
            <a:r>
              <a:rPr lang="en-US" dirty="0"/>
              <a:t>Some methods accept the Type object and optional arguments to a constructor and return an object reference</a:t>
            </a:r>
          </a:p>
          <a:p>
            <a:pPr lvl="1"/>
            <a:r>
              <a:rPr lang="en-US" dirty="0"/>
              <a:t>Other accept strings for the assembly and type names and return a </a:t>
            </a:r>
            <a:r>
              <a:rPr lang="en-US" sz="3900" b="1" dirty="0" err="1">
                <a:solidFill>
                  <a:srgbClr val="FF0000"/>
                </a:solidFill>
                <a:latin typeface="Consolas" pitchFamily="49" charset="0"/>
                <a:cs typeface="+mn-cs"/>
              </a:rPr>
              <a:t>System.Runtime.Remoting.ObjectHandle</a:t>
            </a:r>
            <a:endParaRPr lang="en-US" sz="4100" b="1" dirty="0">
              <a:solidFill>
                <a:srgbClr val="FF0000"/>
              </a:solidFill>
              <a:latin typeface="Consolas" pitchFamily="49" charset="0"/>
              <a:cs typeface="+mn-cs"/>
            </a:endParaRPr>
          </a:p>
          <a:p>
            <a:pPr lvl="2"/>
            <a:r>
              <a:rPr lang="en-US" dirty="0"/>
              <a:t>Can be passed to other </a:t>
            </a:r>
            <a:r>
              <a:rPr lang="en-US" dirty="0" err="1"/>
              <a:t>AppDomains</a:t>
            </a:r>
            <a:endParaRPr lang="en-US" dirty="0"/>
          </a:p>
          <a:p>
            <a:pPr lvl="2"/>
            <a:r>
              <a:rPr lang="en-US" dirty="0"/>
              <a:t>To materialize the actual object, call </a:t>
            </a:r>
            <a:r>
              <a:rPr lang="en-US" sz="3900" b="1" dirty="0" err="1">
                <a:solidFill>
                  <a:srgbClr val="FF0000"/>
                </a:solidFill>
                <a:latin typeface="Consolas" pitchFamily="49" charset="0"/>
                <a:cs typeface="+mn-cs"/>
              </a:rPr>
              <a:t>ObjectHandle.Unwrap</a:t>
            </a:r>
            <a:endParaRPr lang="he-IL" sz="4100" b="1" dirty="0">
              <a:solidFill>
                <a:srgbClr val="FF0000"/>
              </a:solidFill>
              <a:latin typeface="Consolas" pitchFamily="49" charset="0"/>
              <a:cs typeface="+mn-cs"/>
            </a:endParaRPr>
          </a:p>
        </p:txBody>
      </p:sp>
    </p:spTree>
    <p:extLst>
      <p:ext uri="{BB962C8B-B14F-4D97-AF65-F5344CB8AC3E}">
        <p14:creationId xmlns:p14="http://schemas.microsoft.com/office/powerpoint/2010/main" val="47146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Invocation (1) </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216</a:t>
            </a:fld>
            <a:endParaRPr lang="he-IL"/>
          </a:p>
        </p:txBody>
      </p:sp>
      <p:sp>
        <p:nvSpPr>
          <p:cNvPr id="3" name="Content Placeholder 2"/>
          <p:cNvSpPr>
            <a:spLocks noGrp="1"/>
          </p:cNvSpPr>
          <p:nvPr>
            <p:ph sz="quarter" idx="1"/>
          </p:nvPr>
        </p:nvSpPr>
        <p:spPr>
          <a:xfrm>
            <a:off x="420053" y="1400175"/>
            <a:ext cx="11761470" cy="5000625"/>
          </a:xfrm>
        </p:spPr>
        <p:txBody>
          <a:bodyPr>
            <a:normAutofit/>
          </a:bodyPr>
          <a:lstStyle/>
          <a:p>
            <a:r>
              <a:rPr lang="en-US" sz="3100" dirty="0"/>
              <a:t>Also called Late Binding</a:t>
            </a:r>
          </a:p>
          <a:p>
            <a:pPr lvl="1"/>
            <a:r>
              <a:rPr lang="en-US" sz="2600" dirty="0"/>
              <a:t>Information unknown at compile time</a:t>
            </a:r>
          </a:p>
          <a:p>
            <a:r>
              <a:rPr lang="en-US" sz="3100" b="1" dirty="0" err="1">
                <a:solidFill>
                  <a:srgbClr val="7030A0"/>
                </a:solidFill>
                <a:latin typeface="Consolas" pitchFamily="49" charset="0"/>
              </a:rPr>
              <a:t>Type.InvokeMember</a:t>
            </a:r>
            <a:endParaRPr lang="en-US" sz="3100" b="1" dirty="0">
              <a:solidFill>
                <a:srgbClr val="7030A0"/>
              </a:solidFill>
              <a:latin typeface="Consolas" pitchFamily="49" charset="0"/>
            </a:endParaRPr>
          </a:p>
          <a:p>
            <a:pPr lvl="1"/>
            <a:r>
              <a:rPr lang="en-US" sz="2600" dirty="0"/>
              <a:t>“Invokes” a member with the specified name with optional arguments</a:t>
            </a:r>
          </a:p>
          <a:p>
            <a:pPr lvl="1"/>
            <a:r>
              <a:rPr lang="en-US" sz="2600" dirty="0"/>
              <a:t>The meaning of invocation depends on the member kind</a:t>
            </a:r>
          </a:p>
          <a:p>
            <a:pPr lvl="1"/>
            <a:r>
              <a:rPr lang="en-US" sz="2600" dirty="0"/>
              <a:t>If the member does not exist, an exception is thrown </a:t>
            </a:r>
          </a:p>
          <a:p>
            <a:pPr lvl="1"/>
            <a:r>
              <a:rPr lang="en-US" sz="2600" dirty="0"/>
              <a:t>Returns whatever the member returns or null</a:t>
            </a:r>
          </a:p>
          <a:p>
            <a:pPr lvl="1"/>
            <a:r>
              <a:rPr lang="en-US" sz="2600" dirty="0"/>
              <a:t>If the member call throws an exception, it is caught and re-thrown as a </a:t>
            </a:r>
            <a:r>
              <a:rPr lang="en-US" b="1" dirty="0" err="1">
                <a:solidFill>
                  <a:srgbClr val="FF0000"/>
                </a:solidFill>
                <a:latin typeface="Consolas" pitchFamily="49" charset="0"/>
                <a:cs typeface="+mn-cs"/>
              </a:rPr>
              <a:t>TargetInvocationException</a:t>
            </a:r>
            <a:endParaRPr lang="en-US" b="1" dirty="0">
              <a:solidFill>
                <a:srgbClr val="FF0000"/>
              </a:solidFill>
              <a:latin typeface="Consolas" pitchFamily="49" charset="0"/>
              <a:cs typeface="+mn-cs"/>
            </a:endParaRPr>
          </a:p>
          <a:p>
            <a:pPr lvl="2"/>
            <a:r>
              <a:rPr lang="en-US" sz="2100" dirty="0"/>
              <a:t>The </a:t>
            </a:r>
            <a:r>
              <a:rPr lang="en-US" sz="2100" b="1" dirty="0" err="1">
                <a:solidFill>
                  <a:schemeClr val="accent6">
                    <a:lumMod val="75000"/>
                  </a:schemeClr>
                </a:solidFill>
                <a:latin typeface="Consolas" pitchFamily="49" charset="0"/>
              </a:rPr>
              <a:t>InnerException</a:t>
            </a:r>
            <a:r>
              <a:rPr lang="en-US" sz="2100" dirty="0"/>
              <a:t> property contains the actual exception thrown by the member</a:t>
            </a:r>
            <a:endParaRPr lang="he-IL" sz="2100" dirty="0"/>
          </a:p>
        </p:txBody>
      </p:sp>
      <p:sp>
        <p:nvSpPr>
          <p:cNvPr id="4" name="Rectangle 3"/>
          <p:cNvSpPr>
            <a:spLocks noChangeArrowheads="1"/>
          </p:cNvSpPr>
          <p:nvPr/>
        </p:nvSpPr>
        <p:spPr bwMode="auto">
          <a:xfrm>
            <a:off x="1050131" y="6200775"/>
            <a:ext cx="9766221" cy="201180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1500" b="1" dirty="0">
                <a:solidFill>
                  <a:schemeClr val="tx1"/>
                </a:solidFill>
                <a:latin typeface="Consolas" pitchFamily="49" charset="0"/>
              </a:rPr>
              <a:t>public object </a:t>
            </a:r>
            <a:r>
              <a:rPr lang="en-US" altLang="en-US" sz="1500" b="1" dirty="0" err="1">
                <a:solidFill>
                  <a:schemeClr val="tx1"/>
                </a:solidFill>
                <a:latin typeface="Consolas" pitchFamily="49" charset="0"/>
              </a:rPr>
              <a:t>InvokeMember</a:t>
            </a:r>
            <a:r>
              <a:rPr lang="en-US" altLang="en-US" sz="1500" b="1" dirty="0">
                <a:solidFill>
                  <a:schemeClr val="tx1"/>
                </a:solidFill>
                <a:latin typeface="Consolas" pitchFamily="49" charset="0"/>
              </a:rPr>
              <a:t>(</a:t>
            </a:r>
          </a:p>
          <a:p>
            <a:pPr marL="441861" indent="-441861">
              <a:spcBef>
                <a:spcPct val="20000"/>
              </a:spcBef>
              <a:buClr>
                <a:schemeClr val="hlink"/>
              </a:buClr>
              <a:buSzPct val="70000"/>
            </a:pPr>
            <a:r>
              <a:rPr lang="en-US" altLang="en-US" sz="1500" b="1" dirty="0">
                <a:solidFill>
                  <a:schemeClr val="tx1"/>
                </a:solidFill>
                <a:latin typeface="Consolas" pitchFamily="49" charset="0"/>
              </a:rPr>
              <a:t>	string name, 		// Name of member</a:t>
            </a:r>
          </a:p>
          <a:p>
            <a:pPr marL="441861" indent="-441861">
              <a:spcBef>
                <a:spcPct val="20000"/>
              </a:spcBef>
              <a:buClr>
                <a:schemeClr val="hlink"/>
              </a:buClr>
              <a:buSzPct val="70000"/>
            </a:pPr>
            <a:r>
              <a:rPr lang="en-US" altLang="en-US" sz="1500" b="1" dirty="0">
                <a:solidFill>
                  <a:schemeClr val="tx1"/>
                </a:solidFill>
                <a:latin typeface="Consolas" pitchFamily="49" charset="0"/>
              </a:rPr>
              <a:t>	</a:t>
            </a:r>
            <a:r>
              <a:rPr lang="en-US" altLang="en-US" sz="1500" b="1" dirty="0" err="1">
                <a:solidFill>
                  <a:schemeClr val="tx1"/>
                </a:solidFill>
                <a:latin typeface="Consolas" pitchFamily="49" charset="0"/>
              </a:rPr>
              <a:t>BindingFlags</a:t>
            </a:r>
            <a:r>
              <a:rPr lang="en-US" altLang="en-US" sz="1500" b="1" dirty="0">
                <a:solidFill>
                  <a:schemeClr val="tx1"/>
                </a:solidFill>
                <a:latin typeface="Consolas" pitchFamily="49" charset="0"/>
              </a:rPr>
              <a:t> </a:t>
            </a:r>
            <a:r>
              <a:rPr lang="en-US" altLang="en-US" sz="1500" b="1" dirty="0" err="1">
                <a:solidFill>
                  <a:schemeClr val="tx1"/>
                </a:solidFill>
                <a:latin typeface="Consolas" pitchFamily="49" charset="0"/>
              </a:rPr>
              <a:t>invokeAttr</a:t>
            </a:r>
            <a:r>
              <a:rPr lang="en-US" altLang="en-US" sz="1500" b="1" dirty="0">
                <a:solidFill>
                  <a:schemeClr val="tx1"/>
                </a:solidFill>
                <a:latin typeface="Consolas" pitchFamily="49" charset="0"/>
              </a:rPr>
              <a:t>, 	// How to look up members</a:t>
            </a:r>
          </a:p>
          <a:p>
            <a:pPr marL="441861" indent="-441861">
              <a:spcBef>
                <a:spcPct val="20000"/>
              </a:spcBef>
              <a:buClr>
                <a:schemeClr val="hlink"/>
              </a:buClr>
              <a:buSzPct val="70000"/>
            </a:pPr>
            <a:r>
              <a:rPr lang="en-US" altLang="en-US" sz="1500" b="1" dirty="0">
                <a:solidFill>
                  <a:schemeClr val="tx1"/>
                </a:solidFill>
                <a:latin typeface="Consolas" pitchFamily="49" charset="0"/>
              </a:rPr>
              <a:t>	Binder </a:t>
            </a:r>
            <a:r>
              <a:rPr lang="en-US" altLang="en-US" sz="1500" b="1" dirty="0" err="1">
                <a:solidFill>
                  <a:schemeClr val="tx1"/>
                </a:solidFill>
                <a:latin typeface="Consolas" pitchFamily="49" charset="0"/>
              </a:rPr>
              <a:t>binder</a:t>
            </a:r>
            <a:r>
              <a:rPr lang="en-US" altLang="en-US" sz="1500" b="1" dirty="0">
                <a:solidFill>
                  <a:schemeClr val="tx1"/>
                </a:solidFill>
                <a:latin typeface="Consolas" pitchFamily="49" charset="0"/>
              </a:rPr>
              <a:t>, 		// How to match members and arguments</a:t>
            </a:r>
          </a:p>
          <a:p>
            <a:pPr marL="441861" indent="-441861">
              <a:spcBef>
                <a:spcPct val="20000"/>
              </a:spcBef>
              <a:buClr>
                <a:schemeClr val="hlink"/>
              </a:buClr>
              <a:buSzPct val="70000"/>
            </a:pPr>
            <a:r>
              <a:rPr lang="en-US" altLang="en-US" sz="1500" b="1" dirty="0">
                <a:solidFill>
                  <a:schemeClr val="tx1"/>
                </a:solidFill>
                <a:latin typeface="Consolas" pitchFamily="49" charset="0"/>
              </a:rPr>
              <a:t>	object target, 		// Object to invoke member on</a:t>
            </a:r>
          </a:p>
          <a:p>
            <a:pPr marL="441861" indent="-441861">
              <a:spcBef>
                <a:spcPct val="20000"/>
              </a:spcBef>
              <a:buClr>
                <a:schemeClr val="hlink"/>
              </a:buClr>
              <a:buSzPct val="70000"/>
            </a:pPr>
            <a:r>
              <a:rPr lang="en-US" altLang="en-US" sz="1500" b="1" dirty="0">
                <a:solidFill>
                  <a:schemeClr val="tx1"/>
                </a:solidFill>
                <a:latin typeface="Consolas" pitchFamily="49" charset="0"/>
              </a:rPr>
              <a:t>	object[] </a:t>
            </a:r>
            <a:r>
              <a:rPr lang="en-US" altLang="en-US" sz="1500" b="1" dirty="0" err="1">
                <a:solidFill>
                  <a:schemeClr val="tx1"/>
                </a:solidFill>
                <a:latin typeface="Consolas" pitchFamily="49" charset="0"/>
              </a:rPr>
              <a:t>args</a:t>
            </a:r>
            <a:r>
              <a:rPr lang="en-US" altLang="en-US" sz="1500" b="1" dirty="0">
                <a:solidFill>
                  <a:schemeClr val="tx1"/>
                </a:solidFill>
                <a:latin typeface="Consolas" pitchFamily="49" charset="0"/>
              </a:rPr>
              <a:t>, 		// Arguments to pass to method</a:t>
            </a:r>
          </a:p>
          <a:p>
            <a:pPr marL="441861" indent="-441861">
              <a:spcBef>
                <a:spcPct val="20000"/>
              </a:spcBef>
              <a:buClr>
                <a:schemeClr val="hlink"/>
              </a:buClr>
              <a:buSzPct val="70000"/>
            </a:pPr>
            <a:r>
              <a:rPr lang="en-US" altLang="en-US" sz="1500" b="1" dirty="0">
                <a:solidFill>
                  <a:schemeClr val="tx1"/>
                </a:solidFill>
                <a:latin typeface="Consolas" pitchFamily="49" charset="0"/>
              </a:rPr>
              <a:t>	</a:t>
            </a:r>
            <a:r>
              <a:rPr lang="en-US" altLang="en-US" sz="1500" b="1" dirty="0" err="1">
                <a:solidFill>
                  <a:schemeClr val="tx1"/>
                </a:solidFill>
                <a:latin typeface="Consolas" pitchFamily="49" charset="0"/>
              </a:rPr>
              <a:t>CultureInfo</a:t>
            </a:r>
            <a:r>
              <a:rPr lang="en-US" altLang="en-US" sz="1500" b="1" dirty="0">
                <a:solidFill>
                  <a:schemeClr val="tx1"/>
                </a:solidFill>
                <a:latin typeface="Consolas" pitchFamily="49" charset="0"/>
              </a:rPr>
              <a:t> culture);</a:t>
            </a:r>
          </a:p>
        </p:txBody>
      </p:sp>
    </p:spTree>
    <p:extLst>
      <p:ext uri="{BB962C8B-B14F-4D97-AF65-F5344CB8AC3E}">
        <p14:creationId xmlns:p14="http://schemas.microsoft.com/office/powerpoint/2010/main" val="409260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Invocation (2)</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217</a:t>
            </a:fld>
            <a:endParaRPr lang="he-IL"/>
          </a:p>
        </p:txBody>
      </p:sp>
      <p:sp>
        <p:nvSpPr>
          <p:cNvPr id="3" name="Content Placeholder 2"/>
          <p:cNvSpPr>
            <a:spLocks noGrp="1"/>
          </p:cNvSpPr>
          <p:nvPr>
            <p:ph sz="quarter" idx="1"/>
          </p:nvPr>
        </p:nvSpPr>
        <p:spPr/>
        <p:txBody>
          <a:bodyPr>
            <a:normAutofit fontScale="85000" lnSpcReduction="20000"/>
          </a:bodyPr>
          <a:lstStyle/>
          <a:p>
            <a:r>
              <a:rPr lang="en-US" sz="3600" b="1" dirty="0" err="1">
                <a:solidFill>
                  <a:srgbClr val="FF0000"/>
                </a:solidFill>
                <a:latin typeface="Consolas" pitchFamily="49" charset="0"/>
              </a:rPr>
              <a:t>MemberInfo</a:t>
            </a:r>
            <a:r>
              <a:rPr lang="en-US" sz="3600" dirty="0"/>
              <a:t>-derived types</a:t>
            </a:r>
          </a:p>
          <a:p>
            <a:pPr lvl="1"/>
            <a:r>
              <a:rPr lang="en-US" b="1" dirty="0" err="1">
                <a:solidFill>
                  <a:srgbClr val="FF0000"/>
                </a:solidFill>
                <a:latin typeface="Consolas" pitchFamily="49" charset="0"/>
                <a:cs typeface="+mn-cs"/>
              </a:rPr>
              <a:t>FieldInfo</a:t>
            </a:r>
            <a:endParaRPr lang="en-US" b="1" dirty="0">
              <a:solidFill>
                <a:srgbClr val="FF0000"/>
              </a:solidFill>
              <a:latin typeface="Consolas" pitchFamily="49" charset="0"/>
              <a:cs typeface="+mn-cs"/>
            </a:endParaRPr>
          </a:p>
          <a:p>
            <a:pPr lvl="2"/>
            <a:r>
              <a:rPr lang="en-US" b="1" dirty="0" err="1">
                <a:solidFill>
                  <a:srgbClr val="00B050"/>
                </a:solidFill>
                <a:latin typeface="Consolas" pitchFamily="49" charset="0"/>
                <a:cs typeface="+mn-cs"/>
              </a:rPr>
              <a:t>SetValue</a:t>
            </a:r>
            <a:r>
              <a:rPr lang="en-US" sz="3100" dirty="0"/>
              <a:t>, </a:t>
            </a:r>
            <a:r>
              <a:rPr lang="en-US" b="1" dirty="0" err="1">
                <a:solidFill>
                  <a:srgbClr val="00B050"/>
                </a:solidFill>
                <a:latin typeface="Consolas" pitchFamily="49" charset="0"/>
              </a:rPr>
              <a:t>GetValue</a:t>
            </a:r>
          </a:p>
          <a:p>
            <a:pPr lvl="1"/>
            <a:r>
              <a:rPr lang="en-US" b="1" dirty="0" err="1">
                <a:solidFill>
                  <a:srgbClr val="FF0000"/>
                </a:solidFill>
                <a:latin typeface="Consolas" pitchFamily="49" charset="0"/>
              </a:rPr>
              <a:t>PropertyInfo</a:t>
            </a:r>
            <a:endParaRPr lang="en-US" b="1" dirty="0">
              <a:solidFill>
                <a:srgbClr val="FF0000"/>
              </a:solidFill>
              <a:latin typeface="Consolas" pitchFamily="49" charset="0"/>
            </a:endParaRPr>
          </a:p>
          <a:p>
            <a:pPr lvl="2"/>
            <a:r>
              <a:rPr lang="en-US" b="1" dirty="0" err="1">
                <a:solidFill>
                  <a:srgbClr val="00B050"/>
                </a:solidFill>
                <a:latin typeface="Consolas" pitchFamily="49" charset="0"/>
              </a:rPr>
              <a:t>SetValue</a:t>
            </a:r>
            <a:r>
              <a:rPr lang="en-US" sz="3100" dirty="0"/>
              <a:t>, </a:t>
            </a:r>
            <a:r>
              <a:rPr lang="en-US" b="1" dirty="0" err="1">
                <a:solidFill>
                  <a:srgbClr val="00B050"/>
                </a:solidFill>
                <a:latin typeface="Consolas" pitchFamily="49" charset="0"/>
              </a:rPr>
              <a:t>GetValue</a:t>
            </a:r>
            <a:endParaRPr lang="en-US" b="1" dirty="0">
              <a:solidFill>
                <a:srgbClr val="00B050"/>
              </a:solidFill>
              <a:latin typeface="Consolas" pitchFamily="49" charset="0"/>
            </a:endParaRPr>
          </a:p>
          <a:p>
            <a:pPr lvl="2"/>
            <a:r>
              <a:rPr lang="en-US" b="1" dirty="0" err="1">
                <a:solidFill>
                  <a:srgbClr val="00B050"/>
                </a:solidFill>
                <a:latin typeface="Consolas" pitchFamily="49" charset="0"/>
              </a:rPr>
              <a:t>CanRead</a:t>
            </a:r>
            <a:r>
              <a:rPr lang="en-US" sz="3100" dirty="0"/>
              <a:t>, </a:t>
            </a:r>
            <a:r>
              <a:rPr lang="en-US" b="1" dirty="0" err="1">
                <a:solidFill>
                  <a:srgbClr val="00B050"/>
                </a:solidFill>
                <a:latin typeface="Consolas" pitchFamily="49" charset="0"/>
              </a:rPr>
              <a:t>CanWrite</a:t>
            </a:r>
            <a:r>
              <a:rPr lang="en-US" sz="3100" dirty="0"/>
              <a:t>, </a:t>
            </a:r>
            <a:r>
              <a:rPr lang="en-US" b="1" dirty="0" err="1">
                <a:solidFill>
                  <a:srgbClr val="7030A0"/>
                </a:solidFill>
                <a:latin typeface="Consolas" pitchFamily="49" charset="0"/>
              </a:rPr>
              <a:t>PropertyType</a:t>
            </a:r>
            <a:r>
              <a:rPr lang="en-US" sz="3100" dirty="0"/>
              <a:t> (all read only properties)</a:t>
            </a:r>
          </a:p>
          <a:p>
            <a:pPr lvl="2"/>
            <a:r>
              <a:rPr lang="en-US" b="1" dirty="0" err="1">
                <a:solidFill>
                  <a:srgbClr val="00B050"/>
                </a:solidFill>
                <a:latin typeface="Consolas" pitchFamily="49" charset="0"/>
              </a:rPr>
              <a:t>GetGetMethod</a:t>
            </a:r>
            <a:r>
              <a:rPr lang="en-US" sz="3100" dirty="0"/>
              <a:t>, </a:t>
            </a:r>
            <a:r>
              <a:rPr lang="en-US" b="1" dirty="0" err="1">
                <a:solidFill>
                  <a:srgbClr val="00B050"/>
                </a:solidFill>
                <a:latin typeface="Consolas" pitchFamily="49" charset="0"/>
              </a:rPr>
              <a:t>GetSetMethod</a:t>
            </a:r>
            <a:r>
              <a:rPr lang="en-US" sz="3100" dirty="0"/>
              <a:t> (return a </a:t>
            </a:r>
            <a:r>
              <a:rPr lang="en-US" sz="2100" b="1" dirty="0" err="1">
                <a:latin typeface="Consolas" pitchFamily="49" charset="0"/>
              </a:rPr>
              <a:t>MethodInfo</a:t>
            </a:r>
            <a:r>
              <a:rPr lang="en-US" sz="3100" dirty="0"/>
              <a:t> object)</a:t>
            </a:r>
          </a:p>
          <a:p>
            <a:pPr lvl="1"/>
            <a:r>
              <a:rPr lang="en-US" b="1" dirty="0" err="1">
                <a:solidFill>
                  <a:srgbClr val="FF0000"/>
                </a:solidFill>
                <a:latin typeface="Consolas" pitchFamily="49" charset="0"/>
              </a:rPr>
              <a:t>MethodInfo</a:t>
            </a:r>
            <a:endParaRPr lang="en-US" b="1" dirty="0">
              <a:solidFill>
                <a:srgbClr val="FF0000"/>
              </a:solidFill>
              <a:latin typeface="Consolas" pitchFamily="49" charset="0"/>
            </a:endParaRPr>
          </a:p>
          <a:p>
            <a:pPr lvl="2"/>
            <a:r>
              <a:rPr lang="en-US" b="1" dirty="0">
                <a:solidFill>
                  <a:srgbClr val="00B050"/>
                </a:solidFill>
                <a:latin typeface="Consolas" pitchFamily="49" charset="0"/>
              </a:rPr>
              <a:t>Invoke</a:t>
            </a:r>
          </a:p>
          <a:p>
            <a:pPr lvl="1"/>
            <a:r>
              <a:rPr lang="en-US" b="1" dirty="0" err="1">
                <a:solidFill>
                  <a:srgbClr val="FF0000"/>
                </a:solidFill>
                <a:latin typeface="Consolas" pitchFamily="49" charset="0"/>
              </a:rPr>
              <a:t>ConstructorInfo</a:t>
            </a:r>
            <a:endParaRPr lang="en-US" b="1" dirty="0">
              <a:solidFill>
                <a:srgbClr val="FF0000"/>
              </a:solidFill>
              <a:latin typeface="Consolas" pitchFamily="49" charset="0"/>
            </a:endParaRPr>
          </a:p>
          <a:p>
            <a:pPr lvl="2"/>
            <a:r>
              <a:rPr lang="en-US" b="1" dirty="0">
                <a:solidFill>
                  <a:srgbClr val="00B050"/>
                </a:solidFill>
                <a:latin typeface="Consolas" pitchFamily="49" charset="0"/>
              </a:rPr>
              <a:t>Invoke</a:t>
            </a:r>
            <a:r>
              <a:rPr lang="en-US" sz="3100" dirty="0"/>
              <a:t> – create an instance and invoke the constructor</a:t>
            </a:r>
          </a:p>
          <a:p>
            <a:pPr lvl="1"/>
            <a:r>
              <a:rPr lang="en-US" b="1" dirty="0" err="1">
                <a:solidFill>
                  <a:srgbClr val="FF0000"/>
                </a:solidFill>
                <a:latin typeface="Consolas" pitchFamily="49" charset="0"/>
              </a:rPr>
              <a:t>EventInfo</a:t>
            </a:r>
            <a:endParaRPr lang="en-US" b="1" dirty="0">
              <a:solidFill>
                <a:srgbClr val="FF0000"/>
              </a:solidFill>
              <a:latin typeface="Consolas" pitchFamily="49" charset="0"/>
            </a:endParaRPr>
          </a:p>
          <a:p>
            <a:pPr lvl="2"/>
            <a:r>
              <a:rPr lang="en-US" b="1" dirty="0" err="1">
                <a:solidFill>
                  <a:srgbClr val="7030A0"/>
                </a:solidFill>
                <a:latin typeface="Consolas" pitchFamily="49" charset="0"/>
              </a:rPr>
              <a:t>EventHandlerType</a:t>
            </a:r>
            <a:r>
              <a:rPr lang="en-US" sz="3100" dirty="0"/>
              <a:t> (read only property returning the delegate type)</a:t>
            </a:r>
          </a:p>
          <a:p>
            <a:pPr lvl="2"/>
            <a:r>
              <a:rPr lang="en-US" b="1" dirty="0" err="1">
                <a:solidFill>
                  <a:srgbClr val="00B050"/>
                </a:solidFill>
                <a:latin typeface="Consolas" pitchFamily="49" charset="0"/>
              </a:rPr>
              <a:t>GetAddMethod</a:t>
            </a:r>
            <a:r>
              <a:rPr lang="en-US" sz="3100" dirty="0"/>
              <a:t>, </a:t>
            </a:r>
            <a:r>
              <a:rPr lang="en-US" b="1" dirty="0" err="1">
                <a:solidFill>
                  <a:srgbClr val="00B050"/>
                </a:solidFill>
                <a:latin typeface="Consolas" pitchFamily="49" charset="0"/>
              </a:rPr>
              <a:t>GetRemoveMethod</a:t>
            </a:r>
            <a:r>
              <a:rPr lang="en-US" sz="2100" dirty="0"/>
              <a:t>, </a:t>
            </a:r>
            <a:r>
              <a:rPr lang="en-US" b="1" dirty="0" err="1">
                <a:solidFill>
                  <a:srgbClr val="00B050"/>
                </a:solidFill>
                <a:latin typeface="Consolas" pitchFamily="49" charset="0"/>
              </a:rPr>
              <a:t>GetRaiseMethod</a:t>
            </a:r>
            <a:endParaRPr lang="he-IL" b="1" dirty="0">
              <a:solidFill>
                <a:srgbClr val="00B050"/>
              </a:solidFill>
              <a:latin typeface="Consolas" pitchFamily="49" charset="0"/>
            </a:endParaRPr>
          </a:p>
        </p:txBody>
      </p:sp>
    </p:spTree>
    <p:extLst>
      <p:ext uri="{BB962C8B-B14F-4D97-AF65-F5344CB8AC3E}">
        <p14:creationId xmlns:p14="http://schemas.microsoft.com/office/powerpoint/2010/main" val="3894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200025"/>
            <a:ext cx="8506063" cy="1424039"/>
          </a:xfrm>
        </p:spPr>
        <p:txBody>
          <a:bodyPr>
            <a:normAutofit/>
          </a:bodyPr>
          <a:lstStyle/>
          <a:p>
            <a:r>
              <a:rPr lang="en-US" dirty="0"/>
              <a:t>Dynamic Invocation Examples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218</a:t>
            </a:fld>
            <a:endParaRPr lang="he-IL"/>
          </a:p>
        </p:txBody>
      </p:sp>
      <p:sp>
        <p:nvSpPr>
          <p:cNvPr id="6" name="Rectangle 5"/>
          <p:cNvSpPr>
            <a:spLocks noChangeArrowheads="1"/>
          </p:cNvSpPr>
          <p:nvPr/>
        </p:nvSpPr>
        <p:spPr bwMode="auto">
          <a:xfrm>
            <a:off x="590659" y="5063137"/>
            <a:ext cx="11518708" cy="141384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err="1">
                <a:solidFill>
                  <a:srgbClr val="0000FF"/>
                </a:solidFill>
                <a:latin typeface="Consolas"/>
              </a:rPr>
              <a:t>this</a:t>
            </a:r>
            <a:r>
              <a:rPr lang="en-US" sz="2100" dirty="0" err="1">
                <a:solidFill>
                  <a:srgbClr val="000000"/>
                </a:solidFill>
                <a:latin typeface="Consolas"/>
              </a:rPr>
              <a:t>.</a:t>
            </a:r>
            <a:r>
              <a:rPr lang="en-US" sz="2100" dirty="0" err="1">
                <a:solidFill>
                  <a:srgbClr val="030003"/>
                </a:solidFill>
                <a:latin typeface="Consolas"/>
              </a:rPr>
              <a:t>BackColor</a:t>
            </a:r>
            <a:r>
              <a:rPr lang="en-US" sz="2100" dirty="0">
                <a:solidFill>
                  <a:srgbClr val="000000"/>
                </a:solidFill>
                <a:latin typeface="Consolas"/>
              </a:rPr>
              <a:t> = (</a:t>
            </a:r>
            <a:r>
              <a:rPr lang="en-US" sz="2100" b="1" dirty="0">
                <a:solidFill>
                  <a:srgbClr val="6A6A00"/>
                </a:solidFill>
                <a:latin typeface="Consolas"/>
              </a:rPr>
              <a:t>Color</a:t>
            </a:r>
            <a:r>
              <a:rPr lang="en-US" sz="2100" dirty="0">
                <a:solidFill>
                  <a:srgbClr val="000000"/>
                </a:solidFill>
                <a:latin typeface="Consolas"/>
              </a:rPr>
              <a:t>)</a:t>
            </a:r>
            <a:r>
              <a:rPr lang="en-US" sz="2100" dirty="0" err="1">
                <a:solidFill>
                  <a:srgbClr val="0000FF"/>
                </a:solidFill>
                <a:latin typeface="Consolas"/>
              </a:rPr>
              <a:t>typeof</a:t>
            </a:r>
            <a:r>
              <a:rPr lang="en-US" sz="2100" dirty="0">
                <a:solidFill>
                  <a:srgbClr val="000000"/>
                </a:solidFill>
                <a:latin typeface="Consolas"/>
              </a:rPr>
              <a:t>(</a:t>
            </a:r>
            <a:r>
              <a:rPr lang="en-US" sz="2100" b="1" dirty="0">
                <a:solidFill>
                  <a:srgbClr val="6A6A00"/>
                </a:solidFill>
                <a:latin typeface="Consolas"/>
              </a:rPr>
              <a:t>Color</a:t>
            </a:r>
            <a:r>
              <a:rPr lang="en-US" sz="2100" dirty="0">
                <a:solidFill>
                  <a:srgbClr val="000000"/>
                </a:solidFill>
                <a:latin typeface="Consolas"/>
              </a:rPr>
              <a:t>).</a:t>
            </a:r>
            <a:r>
              <a:rPr lang="en-US" sz="2100" dirty="0" err="1">
                <a:solidFill>
                  <a:srgbClr val="030003"/>
                </a:solidFill>
                <a:latin typeface="Consolas"/>
              </a:rPr>
              <a:t>InvokeMember</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30003"/>
                </a:solidFill>
                <a:latin typeface="Consolas"/>
              </a:rPr>
              <a:t>listBox1</a:t>
            </a:r>
            <a:r>
              <a:rPr lang="en-US" sz="2100" dirty="0">
                <a:solidFill>
                  <a:srgbClr val="000000"/>
                </a:solidFill>
                <a:latin typeface="Consolas"/>
              </a:rPr>
              <a:t>.</a:t>
            </a:r>
            <a:r>
              <a:rPr lang="en-US" sz="2100" dirty="0">
                <a:solidFill>
                  <a:srgbClr val="030003"/>
                </a:solidFill>
                <a:latin typeface="Consolas"/>
              </a:rPr>
              <a:t>Items</a:t>
            </a:r>
            <a:r>
              <a:rPr lang="en-US" sz="2100" dirty="0">
                <a:solidFill>
                  <a:srgbClr val="000000"/>
                </a:solidFill>
                <a:latin typeface="Consolas"/>
              </a:rPr>
              <a:t>[</a:t>
            </a:r>
            <a:r>
              <a:rPr lang="en-US" sz="2100" dirty="0">
                <a:solidFill>
                  <a:srgbClr val="030003"/>
                </a:solidFill>
                <a:latin typeface="Consolas"/>
              </a:rPr>
              <a:t>index</a:t>
            </a:r>
            <a:r>
              <a:rPr lang="en-US" sz="2100" dirty="0">
                <a:solidFill>
                  <a:srgbClr val="000000"/>
                </a:solidFill>
                <a:latin typeface="Consolas"/>
              </a:rPr>
              <a:t>].</a:t>
            </a:r>
            <a:r>
              <a:rPr lang="en-US" sz="2100" dirty="0" err="1">
                <a:solidFill>
                  <a:srgbClr val="030003"/>
                </a:solidFill>
                <a:latin typeface="Consolas"/>
              </a:rPr>
              <a:t>ToString</a:t>
            </a:r>
            <a:r>
              <a:rPr lang="en-US" sz="2100" dirty="0">
                <a:solidFill>
                  <a:srgbClr val="000000"/>
                </a:solidFill>
                <a:latin typeface="Consolas"/>
              </a:rPr>
              <a:t>(),</a:t>
            </a:r>
          </a:p>
          <a:p>
            <a:r>
              <a:rPr lang="en-US" sz="2100" dirty="0">
                <a:solidFill>
                  <a:srgbClr val="000000"/>
                </a:solidFill>
                <a:latin typeface="Consolas"/>
              </a:rPr>
              <a:t>    </a:t>
            </a:r>
            <a:r>
              <a:rPr lang="en-US" sz="2100" b="1" dirty="0" err="1">
                <a:solidFill>
                  <a:srgbClr val="800080"/>
                </a:solidFill>
                <a:latin typeface="Consolas"/>
              </a:rPr>
              <a:t>BindingFlags</a:t>
            </a:r>
            <a:r>
              <a:rPr lang="en-US" sz="2100" dirty="0" err="1">
                <a:solidFill>
                  <a:srgbClr val="000000"/>
                </a:solidFill>
                <a:latin typeface="Consolas"/>
              </a:rPr>
              <a:t>.</a:t>
            </a:r>
            <a:r>
              <a:rPr lang="en-US" sz="2100" dirty="0" err="1">
                <a:solidFill>
                  <a:srgbClr val="030003"/>
                </a:solidFill>
                <a:latin typeface="Consolas"/>
              </a:rPr>
              <a:t>Static</a:t>
            </a:r>
            <a:r>
              <a:rPr lang="en-US" sz="2100" dirty="0">
                <a:solidFill>
                  <a:srgbClr val="000000"/>
                </a:solidFill>
                <a:latin typeface="Consolas"/>
              </a:rPr>
              <a:t> | </a:t>
            </a:r>
            <a:r>
              <a:rPr lang="en-US" sz="2100" b="1" dirty="0" err="1">
                <a:solidFill>
                  <a:srgbClr val="800080"/>
                </a:solidFill>
                <a:latin typeface="Consolas"/>
              </a:rPr>
              <a:t>BindingFlags</a:t>
            </a:r>
            <a:r>
              <a:rPr lang="en-US" sz="2100" dirty="0" err="1">
                <a:solidFill>
                  <a:srgbClr val="000000"/>
                </a:solidFill>
                <a:latin typeface="Consolas"/>
              </a:rPr>
              <a:t>.</a:t>
            </a:r>
            <a:r>
              <a:rPr lang="en-US" sz="2100" dirty="0" err="1">
                <a:solidFill>
                  <a:srgbClr val="030003"/>
                </a:solidFill>
                <a:latin typeface="Consolas"/>
              </a:rPr>
              <a:t>Public</a:t>
            </a:r>
            <a:r>
              <a:rPr lang="en-US" sz="2100" dirty="0">
                <a:solidFill>
                  <a:srgbClr val="000000"/>
                </a:solidFill>
                <a:latin typeface="Consolas"/>
              </a:rPr>
              <a:t> | </a:t>
            </a:r>
            <a:r>
              <a:rPr lang="en-US" sz="2100" b="1" dirty="0" err="1">
                <a:solidFill>
                  <a:srgbClr val="800080"/>
                </a:solidFill>
                <a:latin typeface="Consolas"/>
              </a:rPr>
              <a:t>BindingFlags</a:t>
            </a:r>
            <a:r>
              <a:rPr lang="en-US" sz="2100" dirty="0" err="1">
                <a:solidFill>
                  <a:srgbClr val="000000"/>
                </a:solidFill>
                <a:latin typeface="Consolas"/>
              </a:rPr>
              <a:t>.</a:t>
            </a:r>
            <a:r>
              <a:rPr lang="en-US" sz="2100" dirty="0" err="1">
                <a:solidFill>
                  <a:srgbClr val="030003"/>
                </a:solidFill>
                <a:latin typeface="Consolas"/>
              </a:rPr>
              <a:t>GetProperty</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null</a:t>
            </a:r>
            <a:r>
              <a:rPr lang="en-US" sz="2100" dirty="0">
                <a:solidFill>
                  <a:srgbClr val="000000"/>
                </a:solidFill>
                <a:latin typeface="Consolas"/>
              </a:rPr>
              <a:t>, </a:t>
            </a:r>
            <a:r>
              <a:rPr lang="en-US" sz="2100" dirty="0">
                <a:solidFill>
                  <a:srgbClr val="0000FF"/>
                </a:solidFill>
                <a:latin typeface="Consolas"/>
              </a:rPr>
              <a:t>null</a:t>
            </a:r>
            <a:r>
              <a:rPr lang="en-US" sz="2100" dirty="0">
                <a:solidFill>
                  <a:srgbClr val="000000"/>
                </a:solidFill>
                <a:latin typeface="Consolas"/>
              </a:rPr>
              <a:t>, </a:t>
            </a:r>
            <a:r>
              <a:rPr lang="en-US" sz="2100" dirty="0">
                <a:solidFill>
                  <a:srgbClr val="0000FF"/>
                </a:solidFill>
                <a:latin typeface="Consolas"/>
              </a:rPr>
              <a:t>null</a:t>
            </a:r>
            <a:r>
              <a:rPr lang="en-US" sz="2100" dirty="0">
                <a:solidFill>
                  <a:srgbClr val="000000"/>
                </a:solidFill>
                <a:latin typeface="Consolas"/>
              </a:rPr>
              <a:t>);</a:t>
            </a:r>
          </a:p>
        </p:txBody>
      </p:sp>
      <p:pic>
        <p:nvPicPr>
          <p:cNvPr id="1026" name="Picture 2"/>
          <p:cNvPicPr>
            <a:picLocks noChangeAspect="1" noChangeArrowheads="1"/>
          </p:cNvPicPr>
          <p:nvPr/>
        </p:nvPicPr>
        <p:blipFill>
          <a:blip r:embed="rId2" cstate="print"/>
          <a:srcRect/>
          <a:stretch>
            <a:fillRect/>
          </a:stretch>
        </p:blipFill>
        <p:spPr bwMode="auto">
          <a:xfrm>
            <a:off x="4202953" y="1200152"/>
            <a:ext cx="3937992" cy="3787973"/>
          </a:xfrm>
          <a:prstGeom prst="rect">
            <a:avLst/>
          </a:prstGeom>
          <a:noFill/>
          <a:ln w="9525">
            <a:noFill/>
            <a:miter lim="800000"/>
            <a:headEnd/>
            <a:tailEnd/>
          </a:ln>
          <a:effectLst/>
        </p:spPr>
      </p:pic>
      <p:sp>
        <p:nvSpPr>
          <p:cNvPr id="8" name="Rectangle 7"/>
          <p:cNvSpPr>
            <a:spLocks noChangeArrowheads="1"/>
          </p:cNvSpPr>
          <p:nvPr/>
        </p:nvSpPr>
        <p:spPr bwMode="auto">
          <a:xfrm>
            <a:off x="590659" y="7219673"/>
            <a:ext cx="11518708" cy="109068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err="1">
                <a:solidFill>
                  <a:srgbClr val="0000FF"/>
                </a:solidFill>
                <a:latin typeface="Consolas"/>
              </a:rPr>
              <a:t>this</a:t>
            </a:r>
            <a:r>
              <a:rPr lang="en-US" sz="2100" dirty="0" err="1">
                <a:solidFill>
                  <a:srgbClr val="000000"/>
                </a:solidFill>
                <a:latin typeface="Consolas"/>
              </a:rPr>
              <a:t>.</a:t>
            </a:r>
            <a:r>
              <a:rPr lang="en-US" sz="2100" dirty="0" err="1">
                <a:solidFill>
                  <a:srgbClr val="030003"/>
                </a:solidFill>
                <a:latin typeface="Consolas"/>
              </a:rPr>
              <a:t>BackColor</a:t>
            </a:r>
            <a:r>
              <a:rPr lang="en-US" sz="2100" dirty="0">
                <a:solidFill>
                  <a:srgbClr val="000000"/>
                </a:solidFill>
                <a:latin typeface="Consolas"/>
              </a:rPr>
              <a:t> =</a:t>
            </a:r>
          </a:p>
          <a:p>
            <a:r>
              <a:rPr lang="en-US" sz="2100" dirty="0">
                <a:solidFill>
                  <a:srgbClr val="000000"/>
                </a:solidFill>
                <a:latin typeface="Consolas"/>
              </a:rPr>
              <a:t>    (</a:t>
            </a:r>
            <a:r>
              <a:rPr lang="en-US" sz="2100" b="1" dirty="0">
                <a:solidFill>
                  <a:srgbClr val="6A6A00"/>
                </a:solidFill>
                <a:latin typeface="Consolas"/>
              </a:rPr>
              <a:t>Color</a:t>
            </a:r>
            <a:r>
              <a:rPr lang="en-US" sz="2100" dirty="0">
                <a:solidFill>
                  <a:srgbClr val="000000"/>
                </a:solidFill>
                <a:latin typeface="Consolas"/>
              </a:rPr>
              <a:t>)</a:t>
            </a:r>
            <a:r>
              <a:rPr lang="en-US" sz="2100" dirty="0" err="1">
                <a:solidFill>
                  <a:srgbClr val="0000FF"/>
                </a:solidFill>
                <a:latin typeface="Consolas"/>
              </a:rPr>
              <a:t>typeof</a:t>
            </a:r>
            <a:r>
              <a:rPr lang="en-US" sz="2100" dirty="0">
                <a:solidFill>
                  <a:srgbClr val="000000"/>
                </a:solidFill>
                <a:latin typeface="Consolas"/>
              </a:rPr>
              <a:t>(</a:t>
            </a:r>
            <a:r>
              <a:rPr lang="en-US" sz="2100" b="1" dirty="0">
                <a:solidFill>
                  <a:srgbClr val="6A6A00"/>
                </a:solidFill>
                <a:latin typeface="Consolas"/>
              </a:rPr>
              <a:t>Color</a:t>
            </a:r>
            <a:r>
              <a:rPr lang="en-US" sz="2100" dirty="0">
                <a:solidFill>
                  <a:srgbClr val="000000"/>
                </a:solidFill>
                <a:latin typeface="Consolas"/>
              </a:rPr>
              <a:t>).</a:t>
            </a:r>
            <a:r>
              <a:rPr lang="en-US" sz="2100" dirty="0" err="1">
                <a:solidFill>
                  <a:srgbClr val="030003"/>
                </a:solidFill>
                <a:latin typeface="Consolas"/>
              </a:rPr>
              <a:t>GetProperty</a:t>
            </a:r>
            <a:r>
              <a:rPr lang="en-US" sz="2100" dirty="0">
                <a:solidFill>
                  <a:srgbClr val="000000"/>
                </a:solidFill>
                <a:latin typeface="Consolas"/>
              </a:rPr>
              <a:t>(</a:t>
            </a:r>
            <a:r>
              <a:rPr lang="en-US" sz="2100" dirty="0">
                <a:solidFill>
                  <a:srgbClr val="030003"/>
                </a:solidFill>
                <a:latin typeface="Consolas"/>
              </a:rPr>
              <a:t>listBox1</a:t>
            </a:r>
            <a:r>
              <a:rPr lang="en-US" sz="2100" dirty="0">
                <a:solidFill>
                  <a:srgbClr val="000000"/>
                </a:solidFill>
                <a:latin typeface="Consolas"/>
              </a:rPr>
              <a:t>.</a:t>
            </a:r>
            <a:r>
              <a:rPr lang="en-US" sz="2100" dirty="0">
                <a:solidFill>
                  <a:srgbClr val="030003"/>
                </a:solidFill>
                <a:latin typeface="Consolas"/>
              </a:rPr>
              <a:t>Items</a:t>
            </a:r>
            <a:r>
              <a:rPr lang="en-US" sz="2100" dirty="0">
                <a:solidFill>
                  <a:srgbClr val="000000"/>
                </a:solidFill>
                <a:latin typeface="Consolas"/>
              </a:rPr>
              <a:t>[</a:t>
            </a:r>
            <a:r>
              <a:rPr lang="en-US" sz="2100" dirty="0">
                <a:solidFill>
                  <a:srgbClr val="030003"/>
                </a:solidFill>
                <a:latin typeface="Consolas"/>
              </a:rPr>
              <a:t>index</a:t>
            </a:r>
            <a:r>
              <a:rPr lang="en-US" sz="2100" dirty="0">
                <a:solidFill>
                  <a:srgbClr val="000000"/>
                </a:solidFill>
                <a:latin typeface="Consolas"/>
              </a:rPr>
              <a:t>].</a:t>
            </a:r>
            <a:r>
              <a:rPr lang="en-US" sz="2100" dirty="0" err="1">
                <a:solidFill>
                  <a:srgbClr val="030003"/>
                </a:solidFill>
                <a:latin typeface="Consolas"/>
              </a:rPr>
              <a:t>ToString</a:t>
            </a:r>
            <a:r>
              <a:rPr lang="en-US" sz="2100" dirty="0">
                <a:solidFill>
                  <a:srgbClr val="000000"/>
                </a:solidFill>
                <a:latin typeface="Consolas"/>
              </a:rPr>
              <a:t>(),</a:t>
            </a:r>
          </a:p>
          <a:p>
            <a:r>
              <a:rPr lang="en-US" sz="2100" dirty="0">
                <a:solidFill>
                  <a:srgbClr val="000000"/>
                </a:solidFill>
                <a:latin typeface="Consolas"/>
              </a:rPr>
              <a:t>    </a:t>
            </a:r>
            <a:r>
              <a:rPr lang="en-US" sz="2100" b="1" dirty="0" err="1">
                <a:solidFill>
                  <a:srgbClr val="800080"/>
                </a:solidFill>
                <a:latin typeface="Consolas"/>
              </a:rPr>
              <a:t>BindingFlags</a:t>
            </a:r>
            <a:r>
              <a:rPr lang="en-US" sz="2100" dirty="0" err="1">
                <a:solidFill>
                  <a:srgbClr val="000000"/>
                </a:solidFill>
                <a:latin typeface="Consolas"/>
              </a:rPr>
              <a:t>.</a:t>
            </a:r>
            <a:r>
              <a:rPr lang="en-US" sz="2100" dirty="0" err="1">
                <a:solidFill>
                  <a:srgbClr val="030003"/>
                </a:solidFill>
                <a:latin typeface="Consolas"/>
              </a:rPr>
              <a:t>Static</a:t>
            </a:r>
            <a:r>
              <a:rPr lang="en-US" sz="2100" dirty="0">
                <a:solidFill>
                  <a:srgbClr val="000000"/>
                </a:solidFill>
                <a:latin typeface="Consolas"/>
              </a:rPr>
              <a:t> | </a:t>
            </a:r>
            <a:r>
              <a:rPr lang="en-US" sz="2100" b="1" dirty="0" err="1">
                <a:solidFill>
                  <a:srgbClr val="800080"/>
                </a:solidFill>
                <a:latin typeface="Consolas"/>
              </a:rPr>
              <a:t>BindingFlags</a:t>
            </a:r>
            <a:r>
              <a:rPr lang="en-US" sz="2100" dirty="0" err="1">
                <a:solidFill>
                  <a:srgbClr val="000000"/>
                </a:solidFill>
                <a:latin typeface="Consolas"/>
              </a:rPr>
              <a:t>.</a:t>
            </a:r>
            <a:r>
              <a:rPr lang="en-US" sz="2100" dirty="0" err="1">
                <a:solidFill>
                  <a:srgbClr val="030003"/>
                </a:solidFill>
                <a:latin typeface="Consolas"/>
              </a:rPr>
              <a:t>Public</a:t>
            </a:r>
            <a:r>
              <a:rPr lang="en-US" sz="2100" dirty="0">
                <a:solidFill>
                  <a:srgbClr val="000000"/>
                </a:solidFill>
                <a:latin typeface="Consolas"/>
              </a:rPr>
              <a:t>).</a:t>
            </a:r>
            <a:r>
              <a:rPr lang="en-US" sz="2100" dirty="0" err="1">
                <a:solidFill>
                  <a:srgbClr val="030003"/>
                </a:solidFill>
                <a:latin typeface="Consolas"/>
              </a:rPr>
              <a:t>GetValue</a:t>
            </a:r>
            <a:r>
              <a:rPr lang="en-US" sz="2100" dirty="0">
                <a:solidFill>
                  <a:srgbClr val="000000"/>
                </a:solidFill>
                <a:latin typeface="Consolas"/>
              </a:rPr>
              <a:t>(</a:t>
            </a:r>
            <a:r>
              <a:rPr lang="en-US" sz="2100" dirty="0">
                <a:solidFill>
                  <a:srgbClr val="0000FF"/>
                </a:solidFill>
                <a:latin typeface="Consolas"/>
              </a:rPr>
              <a:t>null</a:t>
            </a:r>
            <a:r>
              <a:rPr lang="en-US" sz="2100" dirty="0">
                <a:solidFill>
                  <a:srgbClr val="000000"/>
                </a:solidFill>
                <a:latin typeface="Consolas"/>
              </a:rPr>
              <a:t>, </a:t>
            </a:r>
            <a:r>
              <a:rPr lang="en-US" sz="2100" dirty="0">
                <a:solidFill>
                  <a:srgbClr val="0000FF"/>
                </a:solidFill>
                <a:latin typeface="Consolas"/>
              </a:rPr>
              <a:t>null</a:t>
            </a:r>
            <a:r>
              <a:rPr lang="en-US" sz="2100" dirty="0">
                <a:solidFill>
                  <a:srgbClr val="000000"/>
                </a:solidFill>
                <a:latin typeface="Consolas"/>
              </a:rPr>
              <a:t>);</a:t>
            </a:r>
          </a:p>
        </p:txBody>
      </p:sp>
      <p:sp>
        <p:nvSpPr>
          <p:cNvPr id="9" name="Up-Down Arrow 8"/>
          <p:cNvSpPr/>
          <p:nvPr/>
        </p:nvSpPr>
        <p:spPr bwMode="auto">
          <a:xfrm>
            <a:off x="5756266" y="6149828"/>
            <a:ext cx="984505" cy="1389901"/>
          </a:xfrm>
          <a:prstGeom prst="upDownArrow">
            <a:avLst>
              <a:gd name="adj1" fmla="val 50000"/>
              <a:gd name="adj2" fmla="val 372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Tree>
    <p:extLst>
      <p:ext uri="{BB962C8B-B14F-4D97-AF65-F5344CB8AC3E}">
        <p14:creationId xmlns:p14="http://schemas.microsoft.com/office/powerpoint/2010/main" val="204652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 and Performance</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219</a:t>
            </a:fld>
            <a:endParaRPr lang="he-IL"/>
          </a:p>
        </p:txBody>
      </p:sp>
      <p:sp>
        <p:nvSpPr>
          <p:cNvPr id="3" name="Content Placeholder 2"/>
          <p:cNvSpPr>
            <a:spLocks noGrp="1"/>
          </p:cNvSpPr>
          <p:nvPr>
            <p:ph sz="quarter" idx="1"/>
          </p:nvPr>
        </p:nvSpPr>
        <p:spPr/>
        <p:txBody>
          <a:bodyPr>
            <a:normAutofit fontScale="70000" lnSpcReduction="20000"/>
          </a:bodyPr>
          <a:lstStyle/>
          <a:p>
            <a:r>
              <a:rPr lang="en-US" dirty="0"/>
              <a:t>Reflection is slow</a:t>
            </a:r>
          </a:p>
          <a:p>
            <a:r>
              <a:rPr lang="en-US" dirty="0"/>
              <a:t>Dynamic invocation is slow</a:t>
            </a:r>
          </a:p>
          <a:p>
            <a:pPr lvl="1"/>
            <a:r>
              <a:rPr lang="en-US" dirty="0"/>
              <a:t>Define interfaces that types must implement and use those interfaces</a:t>
            </a:r>
          </a:p>
          <a:p>
            <a:r>
              <a:rPr lang="en-US" dirty="0"/>
              <a:t>Don’t cache </a:t>
            </a:r>
            <a:r>
              <a:rPr lang="en-US" b="1" dirty="0" err="1">
                <a:solidFill>
                  <a:srgbClr val="FF0000"/>
                </a:solidFill>
                <a:latin typeface="Consolas" pitchFamily="49" charset="0"/>
              </a:rPr>
              <a:t>MemberInfo</a:t>
            </a:r>
            <a:r>
              <a:rPr lang="en-US" dirty="0"/>
              <a:t>-derived objects</a:t>
            </a:r>
          </a:p>
          <a:p>
            <a:pPr lvl="1"/>
            <a:r>
              <a:rPr lang="en-US" dirty="0"/>
              <a:t>They consume a large amount of memory</a:t>
            </a:r>
          </a:p>
          <a:p>
            <a:pPr lvl="1"/>
            <a:r>
              <a:rPr lang="en-US" dirty="0"/>
              <a:t>Use a runtime handle type instead</a:t>
            </a:r>
          </a:p>
          <a:p>
            <a:pPr lvl="2"/>
            <a:r>
              <a:rPr lang="en-US" dirty="0"/>
              <a:t>A value type containing an </a:t>
            </a:r>
            <a:r>
              <a:rPr lang="en-US" dirty="0" err="1">
                <a:latin typeface="Consolas" pitchFamily="49" charset="0"/>
              </a:rPr>
              <a:t>IntPtr</a:t>
            </a:r>
            <a:r>
              <a:rPr lang="en-US" dirty="0"/>
              <a:t> only</a:t>
            </a:r>
          </a:p>
          <a:p>
            <a:r>
              <a:rPr lang="en-US" dirty="0"/>
              <a:t>Runtime handles (in the </a:t>
            </a:r>
            <a:r>
              <a:rPr lang="en-US" b="1" dirty="0">
                <a:latin typeface="Consolas" pitchFamily="49" charset="0"/>
              </a:rPr>
              <a:t>System</a:t>
            </a:r>
            <a:r>
              <a:rPr lang="en-US" dirty="0"/>
              <a:t> namespace)</a:t>
            </a:r>
          </a:p>
          <a:p>
            <a:pPr lvl="1"/>
            <a:r>
              <a:rPr lang="en-US" b="1" dirty="0" err="1">
                <a:solidFill>
                  <a:srgbClr val="FF0000"/>
                </a:solidFill>
                <a:latin typeface="Consolas" pitchFamily="49" charset="0"/>
              </a:rPr>
              <a:t>RuntimeTypeHandle</a:t>
            </a:r>
            <a:endParaRPr lang="en-US" b="1" dirty="0">
              <a:solidFill>
                <a:srgbClr val="FF0000"/>
              </a:solidFill>
              <a:latin typeface="Consolas" pitchFamily="49" charset="0"/>
            </a:endParaRPr>
          </a:p>
          <a:p>
            <a:pPr lvl="2"/>
            <a:r>
              <a:rPr lang="en-US" b="1" dirty="0" err="1">
                <a:solidFill>
                  <a:srgbClr val="7030A0"/>
                </a:solidFill>
                <a:latin typeface="Consolas" pitchFamily="49" charset="0"/>
              </a:rPr>
              <a:t>Type.GetTypeHandle</a:t>
            </a:r>
            <a:r>
              <a:rPr lang="en-US" dirty="0"/>
              <a:t>, </a:t>
            </a:r>
            <a:r>
              <a:rPr lang="en-US" sz="3700" b="1" dirty="0" err="1">
                <a:solidFill>
                  <a:srgbClr val="7030A0"/>
                </a:solidFill>
                <a:latin typeface="Consolas" pitchFamily="49" charset="0"/>
              </a:rPr>
              <a:t>Type.GetTypeFromHandle</a:t>
            </a:r>
            <a:endParaRPr lang="en-US" sz="3700" b="1" dirty="0">
              <a:solidFill>
                <a:srgbClr val="7030A0"/>
              </a:solidFill>
              <a:latin typeface="Consolas" pitchFamily="49" charset="0"/>
            </a:endParaRPr>
          </a:p>
          <a:p>
            <a:pPr lvl="1"/>
            <a:r>
              <a:rPr lang="en-US" b="1" dirty="0" err="1">
                <a:solidFill>
                  <a:srgbClr val="FF0000"/>
                </a:solidFill>
                <a:latin typeface="Consolas" pitchFamily="49" charset="0"/>
              </a:rPr>
              <a:t>RuntimeFieldHandle</a:t>
            </a:r>
            <a:endParaRPr lang="en-US" b="1" dirty="0">
              <a:solidFill>
                <a:srgbClr val="FF0000"/>
              </a:solidFill>
              <a:latin typeface="Consolas" pitchFamily="49" charset="0"/>
            </a:endParaRPr>
          </a:p>
          <a:p>
            <a:pPr lvl="2"/>
            <a:r>
              <a:rPr lang="en-US" sz="3700" b="1" dirty="0" err="1">
                <a:solidFill>
                  <a:srgbClr val="7030A0"/>
                </a:solidFill>
                <a:latin typeface="Consolas" pitchFamily="49" charset="0"/>
              </a:rPr>
              <a:t>FieldInfo.FieldHandle</a:t>
            </a:r>
            <a:r>
              <a:rPr lang="en-US" dirty="0"/>
              <a:t>, </a:t>
            </a:r>
            <a:r>
              <a:rPr lang="en-US" sz="3700" b="1" dirty="0" err="1">
                <a:solidFill>
                  <a:srgbClr val="7030A0"/>
                </a:solidFill>
                <a:latin typeface="Consolas" pitchFamily="49" charset="0"/>
              </a:rPr>
              <a:t>FieldInfo.GetFieldFromHandle</a:t>
            </a:r>
            <a:endParaRPr lang="en-US" sz="3700" b="1" dirty="0">
              <a:solidFill>
                <a:srgbClr val="7030A0"/>
              </a:solidFill>
              <a:latin typeface="Consolas" pitchFamily="49" charset="0"/>
            </a:endParaRPr>
          </a:p>
          <a:p>
            <a:pPr lvl="1"/>
            <a:r>
              <a:rPr lang="en-US" b="1" dirty="0" err="1">
                <a:solidFill>
                  <a:srgbClr val="FF0000"/>
                </a:solidFill>
                <a:latin typeface="Consolas" pitchFamily="49" charset="0"/>
              </a:rPr>
              <a:t>RuntimeMethodHandle</a:t>
            </a:r>
            <a:endParaRPr lang="en-US" b="1" dirty="0">
              <a:solidFill>
                <a:srgbClr val="FF0000"/>
              </a:solidFill>
              <a:latin typeface="Consolas" pitchFamily="49" charset="0"/>
            </a:endParaRPr>
          </a:p>
          <a:p>
            <a:pPr lvl="2"/>
            <a:r>
              <a:rPr lang="en-US" sz="3700" b="1" dirty="0" err="1">
                <a:solidFill>
                  <a:srgbClr val="7030A0"/>
                </a:solidFill>
                <a:latin typeface="Consolas" pitchFamily="49" charset="0"/>
              </a:rPr>
              <a:t>MethodInfo.MethodHandle</a:t>
            </a:r>
            <a:r>
              <a:rPr lang="en-US" dirty="0"/>
              <a:t>, </a:t>
            </a:r>
            <a:r>
              <a:rPr lang="en-US" sz="3700" b="1" dirty="0" err="1">
                <a:solidFill>
                  <a:srgbClr val="7030A0"/>
                </a:solidFill>
                <a:latin typeface="Consolas" pitchFamily="49" charset="0"/>
              </a:rPr>
              <a:t>MethodInfo.GetMethodFromHandle</a:t>
            </a:r>
            <a:endParaRPr lang="he-IL" sz="3700" b="1" dirty="0">
              <a:solidFill>
                <a:srgbClr val="7030A0"/>
              </a:solidFill>
              <a:latin typeface="Consolas" pitchFamily="49" charset="0"/>
            </a:endParaRPr>
          </a:p>
        </p:txBody>
      </p:sp>
    </p:spTree>
    <p:extLst>
      <p:ext uri="{BB962C8B-B14F-4D97-AF65-F5344CB8AC3E}">
        <p14:creationId xmlns:p14="http://schemas.microsoft.com/office/powerpoint/2010/main" val="296512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600075"/>
            <a:ext cx="11327162" cy="1424039"/>
          </a:xfrm>
        </p:spPr>
        <p:txBody>
          <a:bodyPr>
            <a:noAutofit/>
          </a:bodyPr>
          <a:lstStyle/>
          <a:p>
            <a:r>
              <a:rPr lang="en-US" sz="4100" dirty="0"/>
              <a:t>.NET Framework Example Namespaces</a:t>
            </a:r>
            <a:endParaRPr lang="en-GB" sz="4100"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22</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313203937"/>
              </p:ext>
            </p:extLst>
          </p:nvPr>
        </p:nvGraphicFramePr>
        <p:xfrm>
          <a:off x="945118" y="2200275"/>
          <a:ext cx="11015199" cy="5707380"/>
        </p:xfrm>
        <a:graphic>
          <a:graphicData uri="http://schemas.openxmlformats.org/drawingml/2006/table">
            <a:tbl>
              <a:tblPr firstRow="1" bandRow="1">
                <a:tableStyleId>{EB9631B5-78F2-41C9-869B-9F39066F8104}</a:tableStyleId>
              </a:tblPr>
              <a:tblGrid>
                <a:gridCol w="3770969">
                  <a:extLst>
                    <a:ext uri="{9D8B030D-6E8A-4147-A177-3AD203B41FA5}">
                      <a16:colId xmlns:a16="http://schemas.microsoft.com/office/drawing/2014/main" val="20000"/>
                    </a:ext>
                  </a:extLst>
                </a:gridCol>
                <a:gridCol w="7244230">
                  <a:extLst>
                    <a:ext uri="{9D8B030D-6E8A-4147-A177-3AD203B41FA5}">
                      <a16:colId xmlns:a16="http://schemas.microsoft.com/office/drawing/2014/main" val="20001"/>
                    </a:ext>
                  </a:extLst>
                </a:gridCol>
              </a:tblGrid>
              <a:tr h="486728">
                <a:tc>
                  <a:txBody>
                    <a:bodyPr/>
                    <a:lstStyle/>
                    <a:p>
                      <a:r>
                        <a:rPr lang="en-US" sz="2400" b="1" dirty="0"/>
                        <a:t>Namespace</a:t>
                      </a:r>
                      <a:endParaRPr lang="en-GB" sz="2400" b="1"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Description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40105">
                <a:tc>
                  <a:txBody>
                    <a:bodyPr/>
                    <a:lstStyle/>
                    <a:p>
                      <a:r>
                        <a:rPr lang="en-US" sz="2400" b="1" dirty="0">
                          <a:latin typeface="Consolas" pitchFamily="49" charset="0"/>
                          <a:cs typeface="Consolas" pitchFamily="49" charset="0"/>
                        </a:rPr>
                        <a:t>System</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Core</a:t>
                      </a:r>
                      <a:r>
                        <a:rPr lang="en-US" sz="2400" baseline="0" dirty="0"/>
                        <a:t> classes and base classes for commonly used operations and services. E.g. string, math functions, garbage collection functions</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r>
                        <a:rPr lang="en-US" sz="2400" b="1" dirty="0" err="1">
                          <a:latin typeface="Consolas" pitchFamily="49" charset="0"/>
                          <a:cs typeface="Consolas" pitchFamily="49" charset="0"/>
                        </a:rPr>
                        <a:t>System.Collections</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Collection classes such as lists, queues and </a:t>
                      </a:r>
                      <a:r>
                        <a:rPr lang="en-US" sz="2400" dirty="0" err="1"/>
                        <a:t>hashtables</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r>
                        <a:rPr lang="en-US" sz="2400" b="1" dirty="0">
                          <a:latin typeface="Consolas" pitchFamily="49" charset="0"/>
                          <a:cs typeface="Consolas" pitchFamily="49" charset="0"/>
                        </a:rPr>
                        <a:t>System.IO</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I/O related types dealing with files, directories, data</a:t>
                      </a:r>
                      <a:r>
                        <a:rPr lang="en-US" sz="2400" baseline="0" dirty="0"/>
                        <a:t> streams, etc.</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r>
                        <a:rPr lang="en-US" sz="2400" b="1" dirty="0" err="1">
                          <a:latin typeface="Consolas" pitchFamily="49" charset="0"/>
                          <a:cs typeface="Consolas" pitchFamily="49" charset="0"/>
                        </a:rPr>
                        <a:t>System.Data</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Database access related types</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6728">
                <a:tc>
                  <a:txBody>
                    <a:bodyPr/>
                    <a:lstStyle/>
                    <a:p>
                      <a:r>
                        <a:rPr lang="en-US" sz="2400" b="1" dirty="0" err="1">
                          <a:latin typeface="Consolas" pitchFamily="49" charset="0"/>
                          <a:cs typeface="Consolas" pitchFamily="49" charset="0"/>
                        </a:rPr>
                        <a:t>System.Net</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Network</a:t>
                      </a:r>
                      <a:r>
                        <a:rPr lang="en-US" sz="2400" baseline="0" dirty="0"/>
                        <a:t> access related types</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6728">
                <a:tc>
                  <a:txBody>
                    <a:bodyPr/>
                    <a:lstStyle/>
                    <a:p>
                      <a:r>
                        <a:rPr lang="en-US" sz="2400" b="1" dirty="0" err="1">
                          <a:latin typeface="Consolas" pitchFamily="49" charset="0"/>
                          <a:cs typeface="Consolas" pitchFamily="49" charset="0"/>
                        </a:rPr>
                        <a:t>System.Reflection</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Assembly and type metadata access</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86728">
                <a:tc>
                  <a:txBody>
                    <a:bodyPr/>
                    <a:lstStyle/>
                    <a:p>
                      <a:r>
                        <a:rPr lang="en-US" sz="2400" b="1" dirty="0" err="1">
                          <a:latin typeface="Consolas" pitchFamily="49" charset="0"/>
                          <a:cs typeface="Consolas" pitchFamily="49" charset="0"/>
                        </a:rPr>
                        <a:t>System.Diagnostics</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Debugging, tracing, logging, etc.</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86728">
                <a:tc>
                  <a:txBody>
                    <a:bodyPr/>
                    <a:lstStyle/>
                    <a:p>
                      <a:r>
                        <a:rPr lang="en-US" sz="2400" b="1" dirty="0" err="1">
                          <a:latin typeface="Consolas" pitchFamily="49" charset="0"/>
                          <a:cs typeface="Consolas" pitchFamily="49" charset="0"/>
                        </a:rPr>
                        <a:t>System.Threading</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Thread creation, synchronization and related</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86728">
                <a:tc>
                  <a:txBody>
                    <a:bodyPr/>
                    <a:lstStyle/>
                    <a:p>
                      <a:r>
                        <a:rPr lang="en-US" sz="2400" b="1" dirty="0" err="1">
                          <a:latin typeface="Consolas" pitchFamily="49" charset="0"/>
                          <a:cs typeface="Consolas" pitchFamily="49" charset="0"/>
                        </a:rPr>
                        <a:t>System.Xml</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Manipulation of XML documents</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86728">
                <a:tc>
                  <a:txBody>
                    <a:bodyPr/>
                    <a:lstStyle/>
                    <a:p>
                      <a:r>
                        <a:rPr lang="en-US" sz="2400" b="1" dirty="0" err="1">
                          <a:latin typeface="Consolas" pitchFamily="49" charset="0"/>
                          <a:cs typeface="Consolas" pitchFamily="49" charset="0"/>
                        </a:rPr>
                        <a:t>System.Globalization</a:t>
                      </a:r>
                      <a:endParaRPr lang="en-GB" sz="2400" b="1"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Support for localizing and</a:t>
                      </a:r>
                      <a:r>
                        <a:rPr lang="en-US" sz="2400" baseline="0" dirty="0"/>
                        <a:t> globalizing applications</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8120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Attributes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220</a:t>
            </a:fld>
            <a:endParaRPr lang="he-IL"/>
          </a:p>
        </p:txBody>
      </p:sp>
      <p:sp>
        <p:nvSpPr>
          <p:cNvPr id="3" name="Content Placeholder 2"/>
          <p:cNvSpPr>
            <a:spLocks noGrp="1"/>
          </p:cNvSpPr>
          <p:nvPr>
            <p:ph sz="quarter" idx="1"/>
          </p:nvPr>
        </p:nvSpPr>
        <p:spPr/>
        <p:txBody>
          <a:bodyPr>
            <a:normAutofit/>
          </a:bodyPr>
          <a:lstStyle/>
          <a:p>
            <a:pPr>
              <a:lnSpc>
                <a:spcPct val="90000"/>
              </a:lnSpc>
            </a:pPr>
            <a:r>
              <a:rPr lang="en-US" dirty="0"/>
              <a:t>Allow adding modifiers without adding new keywords</a:t>
            </a:r>
          </a:p>
          <a:p>
            <a:pPr lvl="1">
              <a:lnSpc>
                <a:spcPct val="90000"/>
              </a:lnSpc>
            </a:pPr>
            <a:r>
              <a:rPr lang="en-US" dirty="0"/>
              <a:t>Keeps language neutrality</a:t>
            </a:r>
          </a:p>
          <a:p>
            <a:pPr>
              <a:lnSpc>
                <a:spcPct val="90000"/>
              </a:lnSpc>
            </a:pPr>
            <a:r>
              <a:rPr lang="en-US" dirty="0"/>
              <a:t>Declarative in nature but may be used at runtime</a:t>
            </a:r>
          </a:p>
          <a:p>
            <a:pPr>
              <a:lnSpc>
                <a:spcPct val="90000"/>
              </a:lnSpc>
            </a:pPr>
            <a:r>
              <a:rPr lang="en-US" dirty="0"/>
              <a:t>When used to support the CLI specification, are called pseudo-custom attributes</a:t>
            </a:r>
          </a:p>
          <a:p>
            <a:pPr lvl="1">
              <a:lnSpc>
                <a:spcPct val="90000"/>
              </a:lnSpc>
            </a:pPr>
            <a:r>
              <a:rPr lang="en-US" dirty="0"/>
              <a:t>Converted to a standard CLR attribute</a:t>
            </a:r>
          </a:p>
          <a:p>
            <a:pPr>
              <a:lnSpc>
                <a:spcPct val="90000"/>
              </a:lnSpc>
            </a:pPr>
            <a:r>
              <a:rPr lang="en-US" dirty="0"/>
              <a:t>Programmers may create new custom attributes to convey information used by their types</a:t>
            </a:r>
          </a:p>
          <a:p>
            <a:pPr lvl="1">
              <a:lnSpc>
                <a:spcPct val="90000"/>
              </a:lnSpc>
            </a:pPr>
            <a:r>
              <a:rPr lang="en-US" dirty="0"/>
              <a:t>By using reflection</a:t>
            </a:r>
          </a:p>
        </p:txBody>
      </p:sp>
    </p:spTree>
    <p:extLst>
      <p:ext uri="{BB962C8B-B14F-4D97-AF65-F5344CB8AC3E}">
        <p14:creationId xmlns:p14="http://schemas.microsoft.com/office/powerpoint/2010/main" val="201545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Custom Attributes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221</a:t>
            </a:fld>
            <a:endParaRPr lang="he-IL"/>
          </a:p>
        </p:txBody>
      </p:sp>
      <p:sp>
        <p:nvSpPr>
          <p:cNvPr id="3" name="Content Placeholder 2"/>
          <p:cNvSpPr>
            <a:spLocks noGrp="1"/>
          </p:cNvSpPr>
          <p:nvPr>
            <p:ph sz="quarter" idx="1"/>
          </p:nvPr>
        </p:nvSpPr>
        <p:spPr/>
        <p:txBody>
          <a:bodyPr>
            <a:normAutofit/>
          </a:bodyPr>
          <a:lstStyle/>
          <a:p>
            <a:r>
              <a:rPr lang="en-US" b="1" dirty="0">
                <a:solidFill>
                  <a:srgbClr val="FF0000"/>
                </a:solidFill>
                <a:latin typeface="Consolas" pitchFamily="49" charset="0"/>
              </a:rPr>
              <a:t>Flags</a:t>
            </a:r>
          </a:p>
          <a:p>
            <a:pPr lvl="1"/>
            <a:r>
              <a:rPr lang="en-US" dirty="0"/>
              <a:t>If applied on </a:t>
            </a:r>
            <a:r>
              <a:rPr lang="en-US" dirty="0" err="1">
                <a:latin typeface="Consolas" pitchFamily="49" charset="0"/>
                <a:cs typeface="Consolas" pitchFamily="49" charset="0"/>
              </a:rPr>
              <a:t>enum</a:t>
            </a:r>
            <a:r>
              <a:rPr lang="en-US" dirty="0" err="1"/>
              <a:t>s</a:t>
            </a:r>
            <a:r>
              <a:rPr lang="en-US" dirty="0"/>
              <a:t>, allows combining values as bit flags with extra support</a:t>
            </a:r>
          </a:p>
          <a:p>
            <a:r>
              <a:rPr lang="en-US" b="1" dirty="0" err="1">
                <a:solidFill>
                  <a:srgbClr val="FF0000"/>
                </a:solidFill>
                <a:latin typeface="Consolas" pitchFamily="49" charset="0"/>
              </a:rPr>
              <a:t>Serializable</a:t>
            </a:r>
            <a:endParaRPr lang="en-US" b="1" dirty="0">
              <a:solidFill>
                <a:srgbClr val="FF0000"/>
              </a:solidFill>
              <a:latin typeface="Consolas" pitchFamily="49" charset="0"/>
            </a:endParaRPr>
          </a:p>
          <a:p>
            <a:pPr lvl="1"/>
            <a:r>
              <a:rPr lang="en-US" dirty="0"/>
              <a:t>Specifies that a type is </a:t>
            </a:r>
            <a:r>
              <a:rPr lang="en-US" dirty="0" err="1"/>
              <a:t>serializable</a:t>
            </a:r>
            <a:r>
              <a:rPr lang="en-US" dirty="0"/>
              <a:t> (and all its fields are of </a:t>
            </a:r>
            <a:r>
              <a:rPr lang="en-US" dirty="0" err="1"/>
              <a:t>serializable</a:t>
            </a:r>
            <a:r>
              <a:rPr lang="en-US" dirty="0"/>
              <a:t> types except those marked with the </a:t>
            </a:r>
            <a:r>
              <a:rPr lang="en-US" b="1" dirty="0" err="1">
                <a:solidFill>
                  <a:srgbClr val="FF0000"/>
                </a:solidFill>
                <a:latin typeface="Consolas" pitchFamily="49" charset="0"/>
              </a:rPr>
              <a:t>NonSerizlized</a:t>
            </a:r>
            <a:r>
              <a:rPr lang="en-US" dirty="0"/>
              <a:t> attribute)</a:t>
            </a:r>
          </a:p>
          <a:p>
            <a:r>
              <a:rPr lang="en-US" b="1" dirty="0">
                <a:solidFill>
                  <a:srgbClr val="FF0000"/>
                </a:solidFill>
                <a:latin typeface="Consolas" pitchFamily="49" charset="0"/>
              </a:rPr>
              <a:t>Conditional</a:t>
            </a:r>
            <a:r>
              <a:rPr lang="en-US" dirty="0">
                <a:latin typeface="Consolas" pitchFamily="49" charset="0"/>
              </a:rPr>
              <a:t>(“symbol”)</a:t>
            </a:r>
          </a:p>
          <a:p>
            <a:pPr lvl="1"/>
            <a:r>
              <a:rPr lang="en-US" dirty="0"/>
              <a:t>Indicates the specified method should be called only if the specified compilation symbol is defined</a:t>
            </a:r>
          </a:p>
        </p:txBody>
      </p:sp>
    </p:spTree>
    <p:extLst>
      <p:ext uri="{BB962C8B-B14F-4D97-AF65-F5344CB8AC3E}">
        <p14:creationId xmlns:p14="http://schemas.microsoft.com/office/powerpoint/2010/main" val="385644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Attributes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222</a:t>
            </a:fld>
            <a:endParaRPr lang="he-IL"/>
          </a:p>
        </p:txBody>
      </p:sp>
      <p:sp>
        <p:nvSpPr>
          <p:cNvPr id="3" name="Content Placeholder 2"/>
          <p:cNvSpPr>
            <a:spLocks noGrp="1"/>
          </p:cNvSpPr>
          <p:nvPr>
            <p:ph sz="quarter" idx="1"/>
          </p:nvPr>
        </p:nvSpPr>
        <p:spPr/>
        <p:txBody>
          <a:bodyPr>
            <a:normAutofit fontScale="92500"/>
          </a:bodyPr>
          <a:lstStyle/>
          <a:p>
            <a:r>
              <a:rPr lang="en-US" sz="3600" dirty="0"/>
              <a:t>A custom attribute is a type deriving directly or indirectly from </a:t>
            </a:r>
            <a:r>
              <a:rPr lang="en-US" sz="3600" b="1" dirty="0" err="1">
                <a:solidFill>
                  <a:srgbClr val="FF0000"/>
                </a:solidFill>
                <a:latin typeface="Consolas" pitchFamily="49" charset="0"/>
              </a:rPr>
              <a:t>System.Attribute</a:t>
            </a:r>
            <a:endParaRPr lang="en-US" sz="3600" b="1" dirty="0">
              <a:solidFill>
                <a:srgbClr val="FF0000"/>
              </a:solidFill>
              <a:latin typeface="Consolas" pitchFamily="49" charset="0"/>
            </a:endParaRPr>
          </a:p>
          <a:p>
            <a:pPr lvl="1"/>
            <a:r>
              <a:rPr lang="en-US" dirty="0"/>
              <a:t>Can be applied to any metadata element (field, method, type, parameter, assembly, etc.)</a:t>
            </a:r>
          </a:p>
          <a:p>
            <a:r>
              <a:rPr lang="en-US" sz="3600" dirty="0"/>
              <a:t>Each programming language provides its own method of applying attributes</a:t>
            </a:r>
          </a:p>
          <a:p>
            <a:pPr lvl="1"/>
            <a:r>
              <a:rPr lang="en-US" dirty="0"/>
              <a:t>C# uses square brackets</a:t>
            </a:r>
          </a:p>
          <a:p>
            <a:pPr lvl="2"/>
            <a:r>
              <a:rPr lang="en-US" dirty="0"/>
              <a:t>E.g. </a:t>
            </a:r>
            <a:r>
              <a:rPr lang="en-US" dirty="0">
                <a:latin typeface="Consolas" pitchFamily="49" charset="0"/>
              </a:rPr>
              <a:t>[</a:t>
            </a:r>
            <a:r>
              <a:rPr lang="en-US" dirty="0" err="1">
                <a:latin typeface="Consolas" pitchFamily="49" charset="0"/>
              </a:rPr>
              <a:t>SomeAttribute</a:t>
            </a:r>
            <a:r>
              <a:rPr lang="en-US" dirty="0">
                <a:latin typeface="Consolas" pitchFamily="49" charset="0"/>
              </a:rPr>
              <a:t>]</a:t>
            </a:r>
          </a:p>
          <a:p>
            <a:r>
              <a:rPr lang="en-US" sz="3600" dirty="0"/>
              <a:t>If element is unclear (assembly, module, return type), add a prefix and a colon before applying the attribute</a:t>
            </a:r>
          </a:p>
          <a:p>
            <a:pPr lvl="1"/>
            <a:r>
              <a:rPr lang="en-US" dirty="0"/>
              <a:t>E.g. </a:t>
            </a:r>
            <a:r>
              <a:rPr lang="en-US" dirty="0">
                <a:latin typeface="Consolas" pitchFamily="49" charset="0"/>
              </a:rPr>
              <a:t>[assembly: </a:t>
            </a:r>
            <a:r>
              <a:rPr lang="en-US" dirty="0" err="1">
                <a:latin typeface="Consolas" pitchFamily="49" charset="0"/>
              </a:rPr>
              <a:t>SomeAttribute</a:t>
            </a:r>
            <a:r>
              <a:rPr lang="en-US" dirty="0">
                <a:latin typeface="Consolas" pitchFamily="49" charset="0"/>
              </a:rPr>
              <a:t>]</a:t>
            </a:r>
          </a:p>
        </p:txBody>
      </p:sp>
    </p:spTree>
    <p:extLst>
      <p:ext uri="{BB962C8B-B14F-4D97-AF65-F5344CB8AC3E}">
        <p14:creationId xmlns:p14="http://schemas.microsoft.com/office/powerpoint/2010/main" val="3737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Attributes Internals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223</a:t>
            </a:fld>
            <a:endParaRPr lang="he-IL"/>
          </a:p>
        </p:txBody>
      </p:sp>
      <p:sp>
        <p:nvSpPr>
          <p:cNvPr id="3" name="Content Placeholder 2"/>
          <p:cNvSpPr>
            <a:spLocks noGrp="1"/>
          </p:cNvSpPr>
          <p:nvPr>
            <p:ph sz="quarter" idx="1"/>
          </p:nvPr>
        </p:nvSpPr>
        <p:spPr/>
        <p:txBody>
          <a:bodyPr vert="horz" lIns="117830" tIns="58915" rIns="117830" bIns="58915" rtlCol="0">
            <a:normAutofit lnSpcReduction="10000"/>
          </a:bodyPr>
          <a:lstStyle/>
          <a:p>
            <a:r>
              <a:rPr lang="en-US" sz="3600" dirty="0"/>
              <a:t>Stored as BLOBs in the CLR metadata</a:t>
            </a:r>
          </a:p>
          <a:p>
            <a:r>
              <a:rPr lang="en-US" sz="3600" dirty="0"/>
              <a:t>These BLOBs represent serialized constructor calls</a:t>
            </a:r>
          </a:p>
          <a:p>
            <a:r>
              <a:rPr lang="en-US" sz="3600" dirty="0"/>
              <a:t>The presence or absence of a custom attribute does not affect the running code</a:t>
            </a:r>
          </a:p>
          <a:p>
            <a:r>
              <a:rPr lang="en-US" sz="3600" dirty="0"/>
              <a:t>Only wake up when read using reflection or other methods</a:t>
            </a:r>
          </a:p>
          <a:p>
            <a:r>
              <a:rPr lang="en-US" sz="3600" dirty="0"/>
              <a:t>The </a:t>
            </a:r>
            <a:r>
              <a:rPr lang="en-US" sz="3600" b="1" dirty="0" err="1">
                <a:solidFill>
                  <a:srgbClr val="FF0000"/>
                </a:solidFill>
                <a:latin typeface="Consolas" pitchFamily="49" charset="0"/>
                <a:cs typeface="Consolas" pitchFamily="49" charset="0"/>
              </a:rPr>
              <a:t>ICustomAttributeProvider</a:t>
            </a:r>
            <a:r>
              <a:rPr lang="en-US" sz="3600" dirty="0"/>
              <a:t> interface models attribute elements in the reflection object model</a:t>
            </a:r>
          </a:p>
          <a:p>
            <a:pPr lvl="1"/>
            <a:r>
              <a:rPr lang="en-US" dirty="0"/>
              <a:t>Implemented by the types </a:t>
            </a:r>
            <a:r>
              <a:rPr lang="en-US" b="1" dirty="0">
                <a:solidFill>
                  <a:srgbClr val="FF0000"/>
                </a:solidFill>
                <a:latin typeface="Consolas" pitchFamily="49" charset="0"/>
                <a:cs typeface="Consolas" pitchFamily="49" charset="0"/>
              </a:rPr>
              <a:t>Assembly</a:t>
            </a:r>
            <a:r>
              <a:rPr lang="en-US" dirty="0"/>
              <a:t>, </a:t>
            </a:r>
            <a:r>
              <a:rPr lang="en-US" b="1" dirty="0">
                <a:solidFill>
                  <a:srgbClr val="FF0000"/>
                </a:solidFill>
                <a:latin typeface="Consolas" pitchFamily="49" charset="0"/>
                <a:cs typeface="Consolas" pitchFamily="49" charset="0"/>
              </a:rPr>
              <a:t>Module</a:t>
            </a:r>
            <a:r>
              <a:rPr lang="en-US" dirty="0"/>
              <a:t>, </a:t>
            </a:r>
            <a:r>
              <a:rPr lang="en-US" b="1" dirty="0" err="1">
                <a:solidFill>
                  <a:srgbClr val="FF0000"/>
                </a:solidFill>
                <a:latin typeface="Consolas" pitchFamily="49" charset="0"/>
                <a:cs typeface="Consolas" pitchFamily="49" charset="0"/>
              </a:rPr>
              <a:t>MemberInfo</a:t>
            </a:r>
            <a:endParaRPr lang="en-US" b="1" dirty="0">
              <a:solidFill>
                <a:srgbClr val="FF0000"/>
              </a:solidFill>
              <a:latin typeface="Consolas" pitchFamily="49" charset="0"/>
              <a:cs typeface="Consolas" pitchFamily="49" charset="0"/>
            </a:endParaRPr>
          </a:p>
          <a:p>
            <a:pPr lvl="1"/>
            <a:r>
              <a:rPr lang="en-US" dirty="0"/>
              <a:t>Methods: </a:t>
            </a:r>
            <a:r>
              <a:rPr lang="en-US" b="1" dirty="0" err="1">
                <a:solidFill>
                  <a:srgbClr val="7030A0"/>
                </a:solidFill>
                <a:latin typeface="Consolas" pitchFamily="49" charset="0"/>
                <a:cs typeface="Consolas" pitchFamily="49" charset="0"/>
              </a:rPr>
              <a:t>GetCustomAttributes</a:t>
            </a:r>
            <a:r>
              <a:rPr lang="en-US" dirty="0"/>
              <a:t>, </a:t>
            </a:r>
            <a:r>
              <a:rPr lang="en-US" b="1" dirty="0" err="1">
                <a:solidFill>
                  <a:srgbClr val="7030A0"/>
                </a:solidFill>
                <a:latin typeface="Consolas" pitchFamily="49" charset="0"/>
                <a:cs typeface="Consolas" pitchFamily="49" charset="0"/>
              </a:rPr>
              <a:t>IsDefined</a:t>
            </a:r>
            <a:endParaRPr lang="en-US" b="1" dirty="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19310766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Parameters</a:t>
            </a:r>
          </a:p>
        </p:txBody>
      </p:sp>
      <p:sp>
        <p:nvSpPr>
          <p:cNvPr id="6" name="Slide Number Placeholder 5"/>
          <p:cNvSpPr>
            <a:spLocks noGrp="1"/>
          </p:cNvSpPr>
          <p:nvPr>
            <p:ph type="sldNum" sz="quarter" idx="12"/>
          </p:nvPr>
        </p:nvSpPr>
        <p:spPr/>
        <p:txBody>
          <a:bodyPr/>
          <a:lstStyle/>
          <a:p>
            <a:fld id="{8D5EC362-8DE0-4138-8AD2-9C18772BB671}" type="slidenum">
              <a:rPr lang="he-IL" smtClean="0"/>
              <a:pPr/>
              <a:t>224</a:t>
            </a:fld>
            <a:endParaRPr lang="he-IL"/>
          </a:p>
        </p:txBody>
      </p:sp>
      <p:sp>
        <p:nvSpPr>
          <p:cNvPr id="3" name="Content Placeholder 2"/>
          <p:cNvSpPr>
            <a:spLocks noGrp="1"/>
          </p:cNvSpPr>
          <p:nvPr>
            <p:ph sz="quarter" idx="1"/>
          </p:nvPr>
        </p:nvSpPr>
        <p:spPr>
          <a:xfrm>
            <a:off x="420053" y="1400175"/>
            <a:ext cx="11761470" cy="2100263"/>
          </a:xfrm>
        </p:spPr>
        <p:txBody>
          <a:bodyPr>
            <a:normAutofit fontScale="47500" lnSpcReduction="20000"/>
          </a:bodyPr>
          <a:lstStyle/>
          <a:p>
            <a:pPr>
              <a:lnSpc>
                <a:spcPct val="120000"/>
              </a:lnSpc>
            </a:pPr>
            <a:r>
              <a:rPr lang="en-US" sz="4500" dirty="0"/>
              <a:t>Custom attribute types may accept parameters in the form of public constructor(s)</a:t>
            </a:r>
          </a:p>
          <a:p>
            <a:pPr lvl="1">
              <a:lnSpc>
                <a:spcPct val="120000"/>
              </a:lnSpc>
            </a:pPr>
            <a:r>
              <a:rPr lang="en-US" sz="4000" dirty="0"/>
              <a:t>The possible parameter types accepted are primitive types, </a:t>
            </a:r>
            <a:r>
              <a:rPr lang="en-US" sz="4000" b="1" dirty="0" err="1">
                <a:latin typeface="Consolas" pitchFamily="49" charset="0"/>
              </a:rPr>
              <a:t>System.String</a:t>
            </a:r>
            <a:r>
              <a:rPr lang="en-US" sz="4000" dirty="0"/>
              <a:t> and </a:t>
            </a:r>
            <a:r>
              <a:rPr lang="en-US" sz="4000" b="1" dirty="0" err="1">
                <a:latin typeface="Consolas" pitchFamily="49" charset="0"/>
              </a:rPr>
              <a:t>System.Type</a:t>
            </a:r>
            <a:endParaRPr lang="en-US" b="1" dirty="0">
              <a:latin typeface="Consolas" pitchFamily="49" charset="0"/>
            </a:endParaRPr>
          </a:p>
          <a:p>
            <a:pPr>
              <a:lnSpc>
                <a:spcPct val="120000"/>
              </a:lnSpc>
            </a:pPr>
            <a:r>
              <a:rPr lang="en-US" sz="4500" dirty="0"/>
              <a:t>Optional parameters may be passed by name implemented using public properties or fields</a:t>
            </a:r>
          </a:p>
          <a:p>
            <a:pPr>
              <a:lnSpc>
                <a:spcPct val="120000"/>
              </a:lnSpc>
            </a:pPr>
            <a:endParaRPr lang="en-US" dirty="0"/>
          </a:p>
        </p:txBody>
      </p:sp>
      <p:sp>
        <p:nvSpPr>
          <p:cNvPr id="4" name="Rectangle 3"/>
          <p:cNvSpPr>
            <a:spLocks noChangeArrowheads="1"/>
          </p:cNvSpPr>
          <p:nvPr/>
        </p:nvSpPr>
        <p:spPr bwMode="auto">
          <a:xfrm>
            <a:off x="866289" y="3251578"/>
            <a:ext cx="9845050" cy="210057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rPr>
              <a:t>public sealed class </a:t>
            </a:r>
            <a:r>
              <a:rPr lang="en-US" sz="1800" b="1" dirty="0" err="1">
                <a:solidFill>
                  <a:srgbClr val="0000FF"/>
                </a:solidFill>
                <a:latin typeface="Consolas" pitchFamily="49" charset="0"/>
              </a:rPr>
              <a:t>DocumentedAttribute</a:t>
            </a:r>
            <a:r>
              <a:rPr lang="en-US" sz="1800" b="1" dirty="0">
                <a:solidFill>
                  <a:srgbClr val="0000FF"/>
                </a:solidFill>
                <a:latin typeface="Consolas" pitchFamily="49" charset="0"/>
              </a:rPr>
              <a:t> : </a:t>
            </a:r>
            <a:r>
              <a:rPr lang="en-US" sz="1800" b="1" dirty="0" err="1">
                <a:solidFill>
                  <a:srgbClr val="010001"/>
                </a:solidFill>
                <a:latin typeface="Consolas" pitchFamily="49" charset="0"/>
              </a:rPr>
              <a:t>System.</a:t>
            </a:r>
            <a:r>
              <a:rPr lang="en-US" sz="1800" b="1" dirty="0" err="1">
                <a:solidFill>
                  <a:srgbClr val="0000FF"/>
                </a:solidFill>
                <a:latin typeface="Consolas" pitchFamily="49" charset="0"/>
              </a:rPr>
              <a:t>Attribute</a:t>
            </a:r>
            <a:r>
              <a:rPr lang="en-US" sz="1800" b="1" dirty="0">
                <a:solidFill>
                  <a:srgbClr val="0000FF"/>
                </a:solidFill>
                <a:latin typeface="Consolas" pitchFamily="49" charset="0"/>
              </a:rPr>
              <a:t> {</a:t>
            </a:r>
          </a:p>
          <a:p>
            <a:pPr defTabSz="463896"/>
            <a:r>
              <a:rPr lang="en-US" sz="1800" dirty="0">
                <a:solidFill>
                  <a:srgbClr val="0000FF"/>
                </a:solidFill>
                <a:latin typeface="Consolas" pitchFamily="49" charset="0"/>
              </a:rPr>
              <a:t>	public </a:t>
            </a:r>
            <a:r>
              <a:rPr lang="en-US" sz="1800" dirty="0" err="1">
                <a:solidFill>
                  <a:srgbClr val="010001"/>
                </a:solidFill>
                <a:latin typeface="Consolas" pitchFamily="49" charset="0"/>
              </a:rPr>
              <a:t>DocumentedAttribute</a:t>
            </a:r>
            <a:r>
              <a:rPr lang="en-US" sz="1800" dirty="0">
                <a:solidFill>
                  <a:srgbClr val="010001"/>
                </a:solidFill>
                <a:latin typeface="Consolas" pitchFamily="49" charset="0"/>
              </a:rPr>
              <a:t>() { }</a:t>
            </a:r>
          </a:p>
          <a:p>
            <a:pPr defTabSz="463896"/>
            <a:r>
              <a:rPr lang="en-US" sz="1800" dirty="0">
                <a:solidFill>
                  <a:srgbClr val="010001"/>
                </a:solidFill>
                <a:latin typeface="Consolas" pitchFamily="49" charset="0"/>
              </a:rPr>
              <a:t>	</a:t>
            </a:r>
            <a:r>
              <a:rPr lang="en-US" sz="1800" dirty="0">
                <a:solidFill>
                  <a:srgbClr val="0000FF"/>
                </a:solidFill>
                <a:latin typeface="Consolas" pitchFamily="49" charset="0"/>
              </a:rPr>
              <a:t>public </a:t>
            </a:r>
            <a:r>
              <a:rPr lang="en-US" sz="1800" dirty="0" err="1">
                <a:solidFill>
                  <a:srgbClr val="010001"/>
                </a:solidFill>
                <a:latin typeface="Consolas" pitchFamily="49" charset="0"/>
              </a:rPr>
              <a:t>DocumentedAttribute</a:t>
            </a:r>
            <a:r>
              <a:rPr lang="en-US" sz="1800" dirty="0">
                <a:solidFill>
                  <a:srgbClr val="010001"/>
                </a:solidFill>
                <a:latin typeface="Consolas" pitchFamily="49" charset="0"/>
              </a:rPr>
              <a:t>(</a:t>
            </a:r>
            <a:r>
              <a:rPr lang="en-US" sz="1800" dirty="0">
                <a:solidFill>
                  <a:srgbClr val="0000FF"/>
                </a:solidFill>
                <a:latin typeface="Consolas" pitchFamily="49" charset="0"/>
              </a:rPr>
              <a:t>string </a:t>
            </a:r>
            <a:r>
              <a:rPr lang="en-US" sz="1800" dirty="0">
                <a:solidFill>
                  <a:srgbClr val="010001"/>
                </a:solidFill>
                <a:latin typeface="Consolas" pitchFamily="49" charset="0"/>
              </a:rPr>
              <a:t>w) { Writer = w; }</a:t>
            </a:r>
          </a:p>
          <a:p>
            <a:pPr defTabSz="463896"/>
            <a:r>
              <a:rPr lang="en-US" sz="1800" dirty="0">
                <a:solidFill>
                  <a:srgbClr val="010001"/>
                </a:solidFill>
                <a:latin typeface="Consolas" pitchFamily="49" charset="0"/>
              </a:rPr>
              <a:t>	</a:t>
            </a:r>
            <a:r>
              <a:rPr lang="en-US" sz="1800" dirty="0">
                <a:solidFill>
                  <a:srgbClr val="0000FF"/>
                </a:solidFill>
                <a:latin typeface="Consolas" pitchFamily="49" charset="0"/>
              </a:rPr>
              <a:t>public string </a:t>
            </a:r>
            <a:r>
              <a:rPr lang="en-US" sz="1800" dirty="0">
                <a:solidFill>
                  <a:srgbClr val="010001"/>
                </a:solidFill>
                <a:latin typeface="Consolas" pitchFamily="49" charset="0"/>
              </a:rPr>
              <a:t>Writer { get; set; }</a:t>
            </a:r>
          </a:p>
          <a:p>
            <a:pPr defTabSz="463896"/>
            <a:r>
              <a:rPr lang="en-US" sz="1800" dirty="0">
                <a:solidFill>
                  <a:srgbClr val="010001"/>
                </a:solidFill>
                <a:latin typeface="Consolas" pitchFamily="49" charset="0"/>
              </a:rPr>
              <a:t>	</a:t>
            </a:r>
            <a:r>
              <a:rPr lang="en-US" sz="1800" dirty="0">
                <a:solidFill>
                  <a:srgbClr val="0000FF"/>
                </a:solidFill>
                <a:latin typeface="Consolas" pitchFamily="49" charset="0"/>
              </a:rPr>
              <a:t>public </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err="1">
                <a:solidFill>
                  <a:srgbClr val="010001"/>
                </a:solidFill>
                <a:latin typeface="Consolas" pitchFamily="49" charset="0"/>
              </a:rPr>
              <a:t>WordCount</a:t>
            </a:r>
            <a:r>
              <a:rPr lang="en-US" sz="1800" dirty="0">
                <a:solidFill>
                  <a:srgbClr val="010001"/>
                </a:solidFill>
                <a:latin typeface="Consolas" pitchFamily="49" charset="0"/>
              </a:rPr>
              <a:t> { get; set; }</a:t>
            </a:r>
          </a:p>
          <a:p>
            <a:pPr defTabSz="463896"/>
            <a:r>
              <a:rPr lang="en-US" sz="1800" dirty="0">
                <a:solidFill>
                  <a:srgbClr val="010001"/>
                </a:solidFill>
                <a:latin typeface="Consolas" pitchFamily="49" charset="0"/>
              </a:rPr>
              <a:t>	</a:t>
            </a:r>
            <a:r>
              <a:rPr lang="en-US" sz="1800" dirty="0">
                <a:solidFill>
                  <a:srgbClr val="0000FF"/>
                </a:solidFill>
                <a:latin typeface="Consolas" pitchFamily="49" charset="0"/>
              </a:rPr>
              <a:t>public </a:t>
            </a:r>
            <a:r>
              <a:rPr lang="en-US" sz="1800" dirty="0" err="1">
                <a:solidFill>
                  <a:srgbClr val="0000FF"/>
                </a:solidFill>
                <a:latin typeface="Consolas" pitchFamily="49" charset="0"/>
              </a:rPr>
              <a:t>bool</a:t>
            </a:r>
            <a:r>
              <a:rPr lang="en-US" sz="1800" dirty="0">
                <a:solidFill>
                  <a:srgbClr val="0000FF"/>
                </a:solidFill>
                <a:latin typeface="Consolas" pitchFamily="49" charset="0"/>
              </a:rPr>
              <a:t> </a:t>
            </a:r>
            <a:r>
              <a:rPr lang="en-US" sz="1800" dirty="0">
                <a:solidFill>
                  <a:srgbClr val="010001"/>
                </a:solidFill>
                <a:latin typeface="Consolas" pitchFamily="49" charset="0"/>
              </a:rPr>
              <a:t>Reviewed { get; set; }</a:t>
            </a:r>
          </a:p>
          <a:p>
            <a:pPr defTabSz="463896"/>
            <a:r>
              <a:rPr lang="en-US" sz="1800" dirty="0">
                <a:solidFill>
                  <a:srgbClr val="010001"/>
                </a:solidFill>
                <a:latin typeface="Consolas" pitchFamily="49" charset="0"/>
              </a:rPr>
              <a:t>}</a:t>
            </a:r>
          </a:p>
        </p:txBody>
      </p:sp>
      <p:sp>
        <p:nvSpPr>
          <p:cNvPr id="5" name="Rectangle 4"/>
          <p:cNvSpPr>
            <a:spLocks noChangeArrowheads="1"/>
          </p:cNvSpPr>
          <p:nvPr/>
        </p:nvSpPr>
        <p:spPr bwMode="auto">
          <a:xfrm>
            <a:off x="2021434" y="5152130"/>
            <a:ext cx="9845050" cy="294888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rPr>
              <a:t>public sealed class </a:t>
            </a:r>
            <a:r>
              <a:rPr lang="en-US" sz="1800" b="1" dirty="0" err="1">
                <a:solidFill>
                  <a:srgbClr val="0000FF"/>
                </a:solidFill>
                <a:latin typeface="Consolas" pitchFamily="49" charset="0"/>
              </a:rPr>
              <a:t>MyCode</a:t>
            </a:r>
            <a:r>
              <a:rPr lang="en-US" sz="1800" b="1" dirty="0">
                <a:solidFill>
                  <a:srgbClr val="0000FF"/>
                </a:solidFill>
                <a:latin typeface="Consolas" pitchFamily="49" charset="0"/>
              </a:rPr>
              <a:t> {</a:t>
            </a:r>
          </a:p>
          <a:p>
            <a:pPr defTabSz="463896"/>
            <a:r>
              <a:rPr lang="en-US" sz="1800" dirty="0">
                <a:solidFill>
                  <a:srgbClr val="0000FF"/>
                </a:solidFill>
                <a:latin typeface="Consolas" pitchFamily="49" charset="0"/>
              </a:rPr>
              <a:t>	[</a:t>
            </a:r>
            <a:r>
              <a:rPr lang="en-US" sz="1800" b="1" dirty="0">
                <a:solidFill>
                  <a:srgbClr val="0000FF"/>
                </a:solidFill>
                <a:latin typeface="Consolas" pitchFamily="49" charset="0"/>
              </a:rPr>
              <a:t>Documented(</a:t>
            </a:r>
            <a:r>
              <a:rPr lang="en-US" sz="1800" b="1" dirty="0">
                <a:solidFill>
                  <a:srgbClr val="A31515"/>
                </a:solidFill>
                <a:latin typeface="Consolas" pitchFamily="49" charset="0"/>
              </a:rPr>
              <a:t>"Bart Simpson", </a:t>
            </a:r>
            <a:r>
              <a:rPr lang="en-US" sz="1800" b="1" dirty="0" err="1">
                <a:solidFill>
                  <a:srgbClr val="010001"/>
                </a:solidFill>
                <a:latin typeface="Consolas" pitchFamily="49" charset="0"/>
              </a:rPr>
              <a:t>WordCount</a:t>
            </a:r>
            <a:r>
              <a:rPr lang="en-US" sz="1800" b="1" dirty="0">
                <a:solidFill>
                  <a:srgbClr val="010001"/>
                </a:solidFill>
                <a:latin typeface="Consolas" pitchFamily="49" charset="0"/>
              </a:rPr>
              <a:t> = 42)]</a:t>
            </a:r>
          </a:p>
          <a:p>
            <a:pPr defTabSz="463896"/>
            <a:r>
              <a:rPr lang="en-US" sz="1800" dirty="0">
                <a:solidFill>
                  <a:srgbClr val="010001"/>
                </a:solidFill>
                <a:latin typeface="Consolas" pitchFamily="49" charset="0"/>
              </a:rPr>
              <a:t>	</a:t>
            </a:r>
            <a:r>
              <a:rPr lang="en-US" sz="1800" dirty="0">
                <a:solidFill>
                  <a:srgbClr val="0000FF"/>
                </a:solidFill>
                <a:latin typeface="Consolas" pitchFamily="49" charset="0"/>
              </a:rPr>
              <a:t>static void </a:t>
            </a:r>
            <a:r>
              <a:rPr lang="en-US" sz="1800" dirty="0">
                <a:solidFill>
                  <a:srgbClr val="010001"/>
                </a:solidFill>
                <a:latin typeface="Consolas" pitchFamily="49" charset="0"/>
              </a:rPr>
              <a:t>f() { }</a:t>
            </a:r>
          </a:p>
          <a:p>
            <a:pPr defTabSz="463896"/>
            <a:endParaRPr lang="en-US" sz="1800" dirty="0">
              <a:solidFill>
                <a:srgbClr val="010001"/>
              </a:solidFill>
              <a:latin typeface="Consolas" pitchFamily="49" charset="0"/>
            </a:endParaRPr>
          </a:p>
          <a:p>
            <a:pPr defTabSz="463896"/>
            <a:r>
              <a:rPr lang="en-US" sz="1800" dirty="0">
                <a:solidFill>
                  <a:srgbClr val="010001"/>
                </a:solidFill>
                <a:latin typeface="Consolas" pitchFamily="49" charset="0"/>
              </a:rPr>
              <a:t>	[</a:t>
            </a:r>
            <a:r>
              <a:rPr lang="en-US" sz="1800" b="1" dirty="0">
                <a:solidFill>
                  <a:srgbClr val="0000FF"/>
                </a:solidFill>
                <a:latin typeface="Consolas" pitchFamily="49" charset="0"/>
              </a:rPr>
              <a:t>Documented(</a:t>
            </a:r>
            <a:r>
              <a:rPr lang="en-US" sz="1800" b="1" dirty="0" err="1">
                <a:solidFill>
                  <a:srgbClr val="010001"/>
                </a:solidFill>
                <a:latin typeface="Consolas" pitchFamily="49" charset="0"/>
              </a:rPr>
              <a:t>WordCount</a:t>
            </a:r>
            <a:r>
              <a:rPr lang="en-US" sz="1800" b="1" dirty="0">
                <a:solidFill>
                  <a:srgbClr val="010001"/>
                </a:solidFill>
                <a:latin typeface="Consolas" pitchFamily="49" charset="0"/>
              </a:rPr>
              <a:t> = 42, Reviewed = </a:t>
            </a:r>
            <a:r>
              <a:rPr lang="en-US" sz="1800" b="1" dirty="0">
                <a:solidFill>
                  <a:srgbClr val="0000FF"/>
                </a:solidFill>
                <a:latin typeface="Consolas" pitchFamily="49" charset="0"/>
              </a:rPr>
              <a:t>false)]</a:t>
            </a:r>
          </a:p>
          <a:p>
            <a:pPr defTabSz="463896"/>
            <a:r>
              <a:rPr lang="en-US" sz="1800" dirty="0">
                <a:solidFill>
                  <a:srgbClr val="0000FF"/>
                </a:solidFill>
                <a:latin typeface="Consolas" pitchFamily="49" charset="0"/>
              </a:rPr>
              <a:t>	static void </a:t>
            </a:r>
            <a:r>
              <a:rPr lang="en-US" sz="1800" dirty="0">
                <a:solidFill>
                  <a:srgbClr val="010001"/>
                </a:solidFill>
                <a:latin typeface="Consolas" pitchFamily="49" charset="0"/>
              </a:rPr>
              <a:t>g() { }</a:t>
            </a:r>
          </a:p>
          <a:p>
            <a:pPr defTabSz="463896"/>
            <a:endParaRPr lang="en-US" sz="1800" dirty="0">
              <a:solidFill>
                <a:srgbClr val="010001"/>
              </a:solidFill>
              <a:latin typeface="Consolas" pitchFamily="49" charset="0"/>
            </a:endParaRPr>
          </a:p>
          <a:p>
            <a:pPr defTabSz="463896"/>
            <a:r>
              <a:rPr lang="en-US" sz="1800" dirty="0">
                <a:solidFill>
                  <a:srgbClr val="010001"/>
                </a:solidFill>
                <a:latin typeface="Consolas" pitchFamily="49" charset="0"/>
              </a:rPr>
              <a:t>	[</a:t>
            </a:r>
            <a:r>
              <a:rPr lang="en-US" sz="1800" b="1" dirty="0">
                <a:solidFill>
                  <a:srgbClr val="0000FF"/>
                </a:solidFill>
                <a:latin typeface="Consolas" pitchFamily="49" charset="0"/>
              </a:rPr>
              <a:t>Documented(</a:t>
            </a:r>
            <a:r>
              <a:rPr lang="en-US" sz="1800" b="1" dirty="0">
                <a:solidFill>
                  <a:srgbClr val="010001"/>
                </a:solidFill>
                <a:latin typeface="Consolas" pitchFamily="49" charset="0"/>
              </a:rPr>
              <a:t>Writer = </a:t>
            </a:r>
            <a:r>
              <a:rPr lang="en-US" sz="1800" b="1" dirty="0">
                <a:solidFill>
                  <a:srgbClr val="A31515"/>
                </a:solidFill>
                <a:latin typeface="Consolas" pitchFamily="49" charset="0"/>
              </a:rPr>
              <a:t>"Donald Duck", </a:t>
            </a:r>
            <a:r>
              <a:rPr lang="en-US" sz="1800" b="1" dirty="0">
                <a:solidFill>
                  <a:srgbClr val="010001"/>
                </a:solidFill>
                <a:latin typeface="Consolas" pitchFamily="49" charset="0"/>
              </a:rPr>
              <a:t>Reviewed = </a:t>
            </a:r>
            <a:r>
              <a:rPr lang="en-US" sz="1800" b="1" dirty="0">
                <a:solidFill>
                  <a:srgbClr val="0000FF"/>
                </a:solidFill>
                <a:latin typeface="Consolas" pitchFamily="49" charset="0"/>
              </a:rPr>
              <a:t>true)]</a:t>
            </a:r>
          </a:p>
          <a:p>
            <a:pPr defTabSz="463896"/>
            <a:r>
              <a:rPr lang="en-US" sz="1800" dirty="0">
                <a:solidFill>
                  <a:srgbClr val="0000FF"/>
                </a:solidFill>
                <a:latin typeface="Consolas" pitchFamily="49" charset="0"/>
              </a:rPr>
              <a:t>	static void </a:t>
            </a:r>
            <a:r>
              <a:rPr lang="en-US" sz="1800" dirty="0">
                <a:solidFill>
                  <a:srgbClr val="010001"/>
                </a:solidFill>
                <a:latin typeface="Consolas" pitchFamily="49" charset="0"/>
              </a:rPr>
              <a:t>h() { }</a:t>
            </a:r>
          </a:p>
          <a:p>
            <a:pPr defTabSz="463896"/>
            <a:r>
              <a:rPr lang="en-US" sz="1800" dirty="0">
                <a:solidFill>
                  <a:srgbClr val="010001"/>
                </a:solidFill>
                <a:latin typeface="Consolas" pitchFamily="49" charset="0"/>
              </a:rPr>
              <a:t>}</a:t>
            </a:r>
          </a:p>
        </p:txBody>
      </p:sp>
    </p:spTree>
    <p:extLst>
      <p:ext uri="{BB962C8B-B14F-4D97-AF65-F5344CB8AC3E}">
        <p14:creationId xmlns:p14="http://schemas.microsoft.com/office/powerpoint/2010/main" val="320292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974" y="200025"/>
            <a:ext cx="8506063" cy="1424039"/>
          </a:xfrm>
        </p:spPr>
        <p:txBody>
          <a:bodyPr>
            <a:normAutofit/>
          </a:bodyPr>
          <a:lstStyle/>
          <a:p>
            <a:r>
              <a:rPr lang="en-US" sz="3600" dirty="0"/>
              <a:t>Getting Custom Attributes Example</a:t>
            </a:r>
          </a:p>
        </p:txBody>
      </p:sp>
      <p:sp>
        <p:nvSpPr>
          <p:cNvPr id="5" name="Slide Number Placeholder 4"/>
          <p:cNvSpPr>
            <a:spLocks noGrp="1"/>
          </p:cNvSpPr>
          <p:nvPr>
            <p:ph type="sldNum" sz="quarter" idx="12"/>
          </p:nvPr>
        </p:nvSpPr>
        <p:spPr/>
        <p:txBody>
          <a:bodyPr/>
          <a:lstStyle/>
          <a:p>
            <a:fld id="{8D5EC362-8DE0-4138-8AD2-9C18772BB671}" type="slidenum">
              <a:rPr lang="he-IL" smtClean="0"/>
              <a:pPr/>
              <a:t>225</a:t>
            </a:fld>
            <a:endParaRPr lang="he-IL"/>
          </a:p>
        </p:txBody>
      </p:sp>
      <p:sp>
        <p:nvSpPr>
          <p:cNvPr id="4" name="Rectangle 3"/>
          <p:cNvSpPr>
            <a:spLocks noChangeArrowheads="1"/>
          </p:cNvSpPr>
          <p:nvPr/>
        </p:nvSpPr>
        <p:spPr bwMode="auto">
          <a:xfrm>
            <a:off x="945118" y="1500188"/>
            <a:ext cx="11124906" cy="662489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rPr>
              <a:t>using </a:t>
            </a:r>
            <a:r>
              <a:rPr lang="en-US" sz="1800" dirty="0">
                <a:solidFill>
                  <a:srgbClr val="010001"/>
                </a:solidFill>
                <a:latin typeface="Consolas" pitchFamily="49" charset="0"/>
              </a:rPr>
              <a:t>System;</a:t>
            </a:r>
          </a:p>
          <a:p>
            <a:pPr defTabSz="463896"/>
            <a:r>
              <a:rPr lang="en-US" sz="1800" dirty="0">
                <a:solidFill>
                  <a:srgbClr val="0000FF"/>
                </a:solidFill>
                <a:latin typeface="Consolas" pitchFamily="49" charset="0"/>
              </a:rPr>
              <a:t>using </a:t>
            </a:r>
            <a:r>
              <a:rPr lang="en-US" sz="1800" dirty="0" err="1">
                <a:solidFill>
                  <a:srgbClr val="010001"/>
                </a:solidFill>
                <a:latin typeface="Consolas" pitchFamily="49" charset="0"/>
              </a:rPr>
              <a:t>System.Reflection</a:t>
            </a:r>
            <a:r>
              <a:rPr lang="en-US" sz="1800" dirty="0">
                <a:solidFill>
                  <a:srgbClr val="010001"/>
                </a:solidFill>
                <a:latin typeface="Consolas" pitchFamily="49" charset="0"/>
              </a:rPr>
              <a:t>;</a:t>
            </a:r>
          </a:p>
          <a:p>
            <a:pPr defTabSz="463896"/>
            <a:endParaRPr lang="en-US" sz="1800" dirty="0">
              <a:solidFill>
                <a:srgbClr val="010001"/>
              </a:solidFill>
              <a:latin typeface="Consolas" pitchFamily="49" charset="0"/>
            </a:endParaRPr>
          </a:p>
          <a:p>
            <a:pPr defTabSz="463896"/>
            <a:r>
              <a:rPr lang="en-US" sz="1800" dirty="0">
                <a:solidFill>
                  <a:srgbClr val="0000FF"/>
                </a:solidFill>
                <a:latin typeface="Consolas" pitchFamily="49" charset="0"/>
              </a:rPr>
              <a:t>public sealed class </a:t>
            </a:r>
            <a:r>
              <a:rPr lang="en-US" sz="1800" b="1" dirty="0" err="1">
                <a:solidFill>
                  <a:srgbClr val="0000FF"/>
                </a:solidFill>
                <a:latin typeface="Consolas" pitchFamily="49" charset="0"/>
              </a:rPr>
              <a:t>AttrDemo</a:t>
            </a:r>
            <a:r>
              <a:rPr lang="en-US" sz="1800" b="1" dirty="0">
                <a:solidFill>
                  <a:srgbClr val="0000FF"/>
                </a:solidFill>
                <a:latin typeface="Consolas" pitchFamily="49" charset="0"/>
              </a:rPr>
              <a:t> {</a:t>
            </a:r>
          </a:p>
          <a:p>
            <a:pPr defTabSz="463896"/>
            <a:r>
              <a:rPr lang="en-US" sz="1800" dirty="0">
                <a:solidFill>
                  <a:srgbClr val="0000FF"/>
                </a:solidFill>
                <a:latin typeface="Consolas" pitchFamily="49" charset="0"/>
              </a:rPr>
              <a:t>  static void </a:t>
            </a:r>
            <a:r>
              <a:rPr lang="en-US" sz="1800" dirty="0" err="1">
                <a:solidFill>
                  <a:srgbClr val="010001"/>
                </a:solidFill>
                <a:latin typeface="Consolas" pitchFamily="49" charset="0"/>
              </a:rPr>
              <a:t>DisplayMethodStatus</a:t>
            </a:r>
            <a:r>
              <a:rPr lang="en-US" sz="1800" dirty="0">
                <a:solidFill>
                  <a:srgbClr val="010001"/>
                </a:solidFill>
                <a:latin typeface="Consolas" pitchFamily="49" charset="0"/>
              </a:rPr>
              <a:t> (</a:t>
            </a:r>
            <a:r>
              <a:rPr lang="en-US" sz="1800" b="1" dirty="0">
                <a:solidFill>
                  <a:srgbClr val="0000FF"/>
                </a:solidFill>
                <a:latin typeface="Consolas" pitchFamily="49" charset="0"/>
              </a:rPr>
              <a:t>Type </a:t>
            </a:r>
            <a:r>
              <a:rPr lang="en-US" sz="1800" b="1" dirty="0" err="1">
                <a:solidFill>
                  <a:srgbClr val="010001"/>
                </a:solidFill>
                <a:latin typeface="Consolas" pitchFamily="49" charset="0"/>
              </a:rPr>
              <a:t>type</a:t>
            </a:r>
            <a:r>
              <a:rPr lang="en-US" sz="1800" b="1" dirty="0">
                <a:solidFill>
                  <a:srgbClr val="010001"/>
                </a:solidFill>
                <a:latin typeface="Consolas" pitchFamily="49" charset="0"/>
              </a:rPr>
              <a:t>) {</a:t>
            </a:r>
          </a:p>
          <a:p>
            <a:pPr defTabSz="463896"/>
            <a:endParaRPr lang="en-US" sz="1800" dirty="0">
              <a:solidFill>
                <a:srgbClr val="010001"/>
              </a:solidFill>
              <a:latin typeface="Consolas" pitchFamily="49" charset="0"/>
            </a:endParaRPr>
          </a:p>
          <a:p>
            <a:pPr defTabSz="463896"/>
            <a:r>
              <a:rPr lang="en-US" sz="1800" dirty="0">
                <a:solidFill>
                  <a:srgbClr val="010001"/>
                </a:solidFill>
                <a:latin typeface="Consolas" pitchFamily="49" charset="0"/>
              </a:rPr>
              <a:t>    </a:t>
            </a:r>
            <a:r>
              <a:rPr lang="en-US" sz="1800" b="1" dirty="0">
                <a:solidFill>
                  <a:srgbClr val="0000FF"/>
                </a:solidFill>
                <a:latin typeface="Consolas" pitchFamily="49" charset="0"/>
              </a:rPr>
              <a:t>Type </a:t>
            </a:r>
            <a:r>
              <a:rPr lang="en-US" sz="1800" b="1" dirty="0" err="1">
                <a:solidFill>
                  <a:srgbClr val="010001"/>
                </a:solidFill>
                <a:latin typeface="Consolas" pitchFamily="49" charset="0"/>
              </a:rPr>
              <a:t>attType</a:t>
            </a:r>
            <a:r>
              <a:rPr lang="en-US" sz="1800" b="1" dirty="0">
                <a:solidFill>
                  <a:srgbClr val="010001"/>
                </a:solidFill>
                <a:latin typeface="Consolas" pitchFamily="49" charset="0"/>
              </a:rPr>
              <a:t> = </a:t>
            </a:r>
            <a:r>
              <a:rPr lang="en-US" sz="1800" b="1" dirty="0" err="1">
                <a:solidFill>
                  <a:srgbClr val="0000FF"/>
                </a:solidFill>
                <a:latin typeface="Consolas" pitchFamily="49" charset="0"/>
              </a:rPr>
              <a:t>typeof</a:t>
            </a:r>
            <a:r>
              <a:rPr lang="en-US" sz="1800" b="1" dirty="0">
                <a:solidFill>
                  <a:srgbClr val="0000FF"/>
                </a:solidFill>
                <a:latin typeface="Consolas" pitchFamily="49" charset="0"/>
              </a:rPr>
              <a:t>(</a:t>
            </a:r>
            <a:r>
              <a:rPr lang="en-US" sz="1800" b="1" dirty="0" err="1">
                <a:solidFill>
                  <a:srgbClr val="0000FF"/>
                </a:solidFill>
                <a:latin typeface="Consolas" pitchFamily="49" charset="0"/>
              </a:rPr>
              <a:t>DocumentedAttribute</a:t>
            </a:r>
            <a:r>
              <a:rPr lang="en-US" sz="1800" b="1" dirty="0">
                <a:solidFill>
                  <a:srgbClr val="0000FF"/>
                </a:solidFill>
                <a:latin typeface="Consolas" pitchFamily="49" charset="0"/>
              </a:rPr>
              <a:t>);</a:t>
            </a:r>
          </a:p>
          <a:p>
            <a:pPr defTabSz="463896"/>
            <a:r>
              <a:rPr lang="en-US" sz="1800" dirty="0">
                <a:solidFill>
                  <a:srgbClr val="0000FF"/>
                </a:solidFill>
                <a:latin typeface="Consolas" pitchFamily="49" charset="0"/>
              </a:rPr>
              <a:t>    </a:t>
            </a:r>
            <a:r>
              <a:rPr lang="en-US" sz="1800" dirty="0" err="1">
                <a:solidFill>
                  <a:srgbClr val="0000FF"/>
                </a:solidFill>
                <a:latin typeface="Consolas" pitchFamily="49" charset="0"/>
              </a:rPr>
              <a:t>foreach</a:t>
            </a:r>
            <a:r>
              <a:rPr lang="en-US" sz="1800" dirty="0">
                <a:solidFill>
                  <a:srgbClr val="0000FF"/>
                </a:solidFill>
                <a:latin typeface="Consolas" pitchFamily="49" charset="0"/>
              </a:rPr>
              <a:t>(</a:t>
            </a:r>
            <a:r>
              <a:rPr lang="en-US" sz="1800" b="1" dirty="0" err="1">
                <a:solidFill>
                  <a:srgbClr val="0000FF"/>
                </a:solidFill>
                <a:latin typeface="Consolas" pitchFamily="49" charset="0"/>
              </a:rPr>
              <a:t>MethodInfo</a:t>
            </a:r>
            <a:r>
              <a:rPr lang="en-US" sz="1800" b="1" dirty="0">
                <a:solidFill>
                  <a:srgbClr val="0000FF"/>
                </a:solidFill>
                <a:latin typeface="Consolas" pitchFamily="49" charset="0"/>
              </a:rPr>
              <a:t> </a:t>
            </a:r>
            <a:r>
              <a:rPr lang="en-US" sz="1800" b="1" dirty="0">
                <a:solidFill>
                  <a:srgbClr val="010001"/>
                </a:solidFill>
                <a:latin typeface="Consolas" pitchFamily="49" charset="0"/>
              </a:rPr>
              <a:t>m </a:t>
            </a:r>
            <a:r>
              <a:rPr lang="en-US" sz="1800" b="1" dirty="0">
                <a:solidFill>
                  <a:srgbClr val="0000FF"/>
                </a:solidFill>
                <a:latin typeface="Consolas" pitchFamily="49" charset="0"/>
              </a:rPr>
              <a:t>in </a:t>
            </a:r>
            <a:r>
              <a:rPr lang="en-US" sz="1800" b="1" dirty="0" err="1">
                <a:solidFill>
                  <a:srgbClr val="010001"/>
                </a:solidFill>
                <a:latin typeface="Consolas" pitchFamily="49" charset="0"/>
              </a:rPr>
              <a:t>type.GetMethods</a:t>
            </a:r>
            <a:r>
              <a:rPr lang="en-US" sz="1800" b="1" dirty="0">
                <a:solidFill>
                  <a:srgbClr val="010001"/>
                </a:solidFill>
                <a:latin typeface="Consolas" pitchFamily="49" charset="0"/>
              </a:rPr>
              <a:t>()) {</a:t>
            </a:r>
          </a:p>
          <a:p>
            <a:pPr defTabSz="463896"/>
            <a:r>
              <a:rPr lang="en-US" sz="1800" dirty="0">
                <a:solidFill>
                  <a:srgbClr val="010001"/>
                </a:solidFill>
                <a:latin typeface="Consolas" pitchFamily="49" charset="0"/>
              </a:rPr>
              <a:t>	    </a:t>
            </a:r>
            <a:r>
              <a:rPr lang="en-US" sz="1800" b="1" dirty="0" err="1">
                <a:solidFill>
                  <a:srgbClr val="0000FF"/>
                </a:solidFill>
                <a:latin typeface="Consolas" pitchFamily="49" charset="0"/>
              </a:rPr>
              <a:t>Console.</a:t>
            </a:r>
            <a:r>
              <a:rPr lang="en-US" sz="1800" b="1" dirty="0" err="1">
                <a:solidFill>
                  <a:srgbClr val="010001"/>
                </a:solidFill>
                <a:latin typeface="Consolas" pitchFamily="49" charset="0"/>
              </a:rPr>
              <a:t>Write</a:t>
            </a:r>
            <a:r>
              <a:rPr lang="en-US" sz="1800" b="1" dirty="0">
                <a:solidFill>
                  <a:srgbClr val="010001"/>
                </a:solidFill>
                <a:latin typeface="Consolas" pitchFamily="49" charset="0"/>
              </a:rPr>
              <a:t>(</a:t>
            </a:r>
            <a:r>
              <a:rPr lang="en-US" sz="1800" b="1" dirty="0">
                <a:solidFill>
                  <a:srgbClr val="A31515"/>
                </a:solidFill>
                <a:latin typeface="Consolas" pitchFamily="49" charset="0"/>
              </a:rPr>
              <a:t>"{0} : ", </a:t>
            </a:r>
            <a:r>
              <a:rPr lang="en-US" sz="1800" b="1" dirty="0" err="1">
                <a:solidFill>
                  <a:srgbClr val="010001"/>
                </a:solidFill>
                <a:latin typeface="Consolas" pitchFamily="49" charset="0"/>
              </a:rPr>
              <a:t>m.Name</a:t>
            </a:r>
            <a:r>
              <a:rPr lang="en-US" sz="1800" b="1" dirty="0">
                <a:solidFill>
                  <a:srgbClr val="010001"/>
                </a:solidFill>
                <a:latin typeface="Consolas" pitchFamily="49" charset="0"/>
              </a:rPr>
              <a:t>);</a:t>
            </a:r>
          </a:p>
          <a:p>
            <a:pPr defTabSz="463896"/>
            <a:endParaRPr lang="en-US" sz="1800" dirty="0">
              <a:solidFill>
                <a:srgbClr val="010001"/>
              </a:solidFill>
              <a:latin typeface="Consolas" pitchFamily="49" charset="0"/>
            </a:endParaRPr>
          </a:p>
          <a:p>
            <a:pPr defTabSz="463896"/>
            <a:r>
              <a:rPr lang="en-US" sz="1800" dirty="0">
                <a:solidFill>
                  <a:srgbClr val="010001"/>
                </a:solidFill>
                <a:latin typeface="Consolas" pitchFamily="49" charset="0"/>
              </a:rPr>
              <a:t>    	    </a:t>
            </a:r>
            <a:r>
              <a:rPr lang="en-US" sz="1800" dirty="0">
                <a:solidFill>
                  <a:srgbClr val="008000"/>
                </a:solidFill>
                <a:latin typeface="Consolas" pitchFamily="49" charset="0"/>
              </a:rPr>
              <a:t>// check the documented attribute</a:t>
            </a:r>
          </a:p>
          <a:p>
            <a:pPr defTabSz="463896"/>
            <a:r>
              <a:rPr lang="en-US" sz="1800" dirty="0">
                <a:solidFill>
                  <a:srgbClr val="008000"/>
                </a:solidFill>
                <a:latin typeface="Consolas" pitchFamily="49" charset="0"/>
              </a:rPr>
              <a:t>	    </a:t>
            </a:r>
            <a:r>
              <a:rPr lang="en-US" sz="1800" dirty="0">
                <a:solidFill>
                  <a:srgbClr val="0000FF"/>
                </a:solidFill>
                <a:latin typeface="Consolas" pitchFamily="49" charset="0"/>
              </a:rPr>
              <a:t>if(!</a:t>
            </a:r>
            <a:r>
              <a:rPr lang="en-US" sz="1800" dirty="0" err="1">
                <a:solidFill>
                  <a:srgbClr val="010001"/>
                </a:solidFill>
                <a:latin typeface="Consolas" pitchFamily="49" charset="0"/>
              </a:rPr>
              <a:t>m.IsDefined</a:t>
            </a:r>
            <a:r>
              <a:rPr lang="en-US" sz="1800" dirty="0">
                <a:solidFill>
                  <a:srgbClr val="010001"/>
                </a:solidFill>
                <a:latin typeface="Consolas" pitchFamily="49" charset="0"/>
              </a:rPr>
              <a:t>(</a:t>
            </a:r>
            <a:r>
              <a:rPr lang="en-US" sz="1800" dirty="0" err="1">
                <a:solidFill>
                  <a:srgbClr val="010001"/>
                </a:solidFill>
                <a:latin typeface="Consolas" pitchFamily="49" charset="0"/>
              </a:rPr>
              <a:t>attType</a:t>
            </a:r>
            <a:r>
              <a:rPr lang="en-US" sz="1800" dirty="0">
                <a:solidFill>
                  <a:srgbClr val="010001"/>
                </a:solidFill>
                <a:latin typeface="Consolas" pitchFamily="49" charset="0"/>
              </a:rPr>
              <a:t>, </a:t>
            </a:r>
            <a:r>
              <a:rPr lang="en-US" sz="1800" dirty="0">
                <a:solidFill>
                  <a:srgbClr val="0000FF"/>
                </a:solidFill>
                <a:latin typeface="Consolas" pitchFamily="49" charset="0"/>
              </a:rPr>
              <a:t>true)) {</a:t>
            </a:r>
          </a:p>
          <a:p>
            <a:pPr defTabSz="463896"/>
            <a:r>
              <a:rPr lang="en-US" sz="1800" dirty="0">
                <a:solidFill>
                  <a:srgbClr val="0000FF"/>
                </a:solidFill>
                <a:latin typeface="Consolas" pitchFamily="49" charset="0"/>
              </a:rPr>
              <a:t>			 </a:t>
            </a:r>
            <a:r>
              <a:rPr lang="en-US" sz="1800" b="1" dirty="0" err="1">
                <a:solidFill>
                  <a:srgbClr val="0000FF"/>
                </a:solidFill>
                <a:latin typeface="Consolas" pitchFamily="49" charset="0"/>
              </a:rPr>
              <a:t>Console.</a:t>
            </a:r>
            <a:r>
              <a:rPr lang="en-US" sz="1800" b="1" dirty="0" err="1">
                <a:solidFill>
                  <a:srgbClr val="010001"/>
                </a:solidFill>
                <a:latin typeface="Consolas" pitchFamily="49" charset="0"/>
              </a:rPr>
              <a:t>WriteLine</a:t>
            </a:r>
            <a:r>
              <a:rPr lang="en-US" sz="1800" b="1" dirty="0">
                <a:solidFill>
                  <a:srgbClr val="010001"/>
                </a:solidFill>
                <a:latin typeface="Consolas" pitchFamily="49" charset="0"/>
              </a:rPr>
              <a:t>(</a:t>
            </a:r>
            <a:r>
              <a:rPr lang="en-US" sz="1800" b="1" dirty="0">
                <a:solidFill>
                  <a:srgbClr val="A31515"/>
                </a:solidFill>
                <a:latin typeface="Consolas" pitchFamily="49" charset="0"/>
              </a:rPr>
              <a:t>"Undocumented");</a:t>
            </a:r>
          </a:p>
          <a:p>
            <a:pPr defTabSz="463896"/>
            <a:r>
              <a:rPr lang="en-US" sz="1800" dirty="0">
                <a:solidFill>
                  <a:srgbClr val="A31515"/>
                </a:solidFill>
                <a:latin typeface="Consolas" pitchFamily="49" charset="0"/>
              </a:rPr>
              <a:t>			 </a:t>
            </a:r>
            <a:r>
              <a:rPr lang="en-US" sz="1800" dirty="0">
                <a:solidFill>
                  <a:srgbClr val="0000FF"/>
                </a:solidFill>
                <a:latin typeface="Consolas" pitchFamily="49" charset="0"/>
              </a:rPr>
              <a:t>continue;</a:t>
            </a:r>
          </a:p>
          <a:p>
            <a:pPr defTabSz="463896"/>
            <a:r>
              <a:rPr lang="en-US" sz="1800" dirty="0">
                <a:solidFill>
                  <a:srgbClr val="0000FF"/>
                </a:solidFill>
                <a:latin typeface="Consolas" pitchFamily="49" charset="0"/>
              </a:rPr>
              <a:t>		 }</a:t>
            </a:r>
          </a:p>
          <a:p>
            <a:pPr defTabSz="463896"/>
            <a:r>
              <a:rPr lang="en-US" sz="1800" dirty="0">
                <a:solidFill>
                  <a:srgbClr val="0000FF"/>
                </a:solidFill>
                <a:latin typeface="Consolas" pitchFamily="49" charset="0"/>
              </a:rPr>
              <a:t>   </a:t>
            </a:r>
          </a:p>
          <a:p>
            <a:pPr defTabSz="463896"/>
            <a:r>
              <a:rPr lang="en-US" sz="1800" dirty="0">
                <a:solidFill>
                  <a:srgbClr val="0000FF"/>
                </a:solidFill>
                <a:latin typeface="Consolas" pitchFamily="49" charset="0"/>
              </a:rPr>
              <a:t>		object[] </a:t>
            </a:r>
            <a:r>
              <a:rPr lang="en-US" sz="1800" dirty="0" err="1">
                <a:solidFill>
                  <a:srgbClr val="010001"/>
                </a:solidFill>
                <a:latin typeface="Consolas" pitchFamily="49" charset="0"/>
              </a:rPr>
              <a:t>atts</a:t>
            </a:r>
            <a:r>
              <a:rPr lang="en-US" sz="1800" dirty="0">
                <a:solidFill>
                  <a:srgbClr val="010001"/>
                </a:solidFill>
                <a:latin typeface="Consolas" pitchFamily="49" charset="0"/>
              </a:rPr>
              <a:t> = </a:t>
            </a:r>
            <a:r>
              <a:rPr lang="en-US" sz="1800" dirty="0" err="1">
                <a:solidFill>
                  <a:srgbClr val="010001"/>
                </a:solidFill>
                <a:latin typeface="Consolas" pitchFamily="49" charset="0"/>
              </a:rPr>
              <a:t>m.GetCustomAttributes</a:t>
            </a:r>
            <a:r>
              <a:rPr lang="en-US" sz="1800" dirty="0">
                <a:solidFill>
                  <a:srgbClr val="010001"/>
                </a:solidFill>
                <a:latin typeface="Consolas" pitchFamily="49" charset="0"/>
              </a:rPr>
              <a:t>(</a:t>
            </a:r>
            <a:r>
              <a:rPr lang="en-US" sz="1800" dirty="0" err="1">
                <a:solidFill>
                  <a:srgbClr val="010001"/>
                </a:solidFill>
                <a:latin typeface="Consolas" pitchFamily="49" charset="0"/>
              </a:rPr>
              <a:t>attType</a:t>
            </a:r>
            <a:r>
              <a:rPr lang="en-US" sz="1800" dirty="0">
                <a:solidFill>
                  <a:srgbClr val="010001"/>
                </a:solidFill>
                <a:latin typeface="Consolas" pitchFamily="49" charset="0"/>
              </a:rPr>
              <a:t>, </a:t>
            </a:r>
            <a:r>
              <a:rPr lang="en-US" sz="1800" dirty="0">
                <a:solidFill>
                  <a:srgbClr val="0000FF"/>
                </a:solidFill>
                <a:latin typeface="Consolas" pitchFamily="49" charset="0"/>
              </a:rPr>
              <a:t>true);</a:t>
            </a:r>
          </a:p>
          <a:p>
            <a:pPr defTabSz="463896"/>
            <a:r>
              <a:rPr lang="en-US" sz="1800" dirty="0">
                <a:solidFill>
                  <a:srgbClr val="0000FF"/>
                </a:solidFill>
                <a:latin typeface="Consolas" pitchFamily="49" charset="0"/>
              </a:rPr>
              <a:t>		</a:t>
            </a:r>
            <a:r>
              <a:rPr lang="en-US" sz="1800" b="1" dirty="0" err="1">
                <a:solidFill>
                  <a:srgbClr val="0000FF"/>
                </a:solidFill>
                <a:latin typeface="Consolas" pitchFamily="49" charset="0"/>
              </a:rPr>
              <a:t>DocumentedAttribute</a:t>
            </a:r>
            <a:r>
              <a:rPr lang="en-US" sz="1800" b="1" dirty="0">
                <a:solidFill>
                  <a:srgbClr val="0000FF"/>
                </a:solidFill>
                <a:latin typeface="Consolas" pitchFamily="49" charset="0"/>
              </a:rPr>
              <a:t> </a:t>
            </a:r>
            <a:r>
              <a:rPr lang="en-US" sz="1800" b="1" dirty="0" err="1">
                <a:solidFill>
                  <a:srgbClr val="010001"/>
                </a:solidFill>
                <a:latin typeface="Consolas" pitchFamily="49" charset="0"/>
              </a:rPr>
              <a:t>att</a:t>
            </a:r>
            <a:r>
              <a:rPr lang="en-US" sz="1800" b="1" dirty="0">
                <a:solidFill>
                  <a:srgbClr val="010001"/>
                </a:solidFill>
                <a:latin typeface="Consolas" pitchFamily="49" charset="0"/>
              </a:rPr>
              <a:t> = (</a:t>
            </a:r>
            <a:r>
              <a:rPr lang="en-US" sz="1800" b="1" dirty="0" err="1">
                <a:solidFill>
                  <a:srgbClr val="0000FF"/>
                </a:solidFill>
                <a:latin typeface="Consolas" pitchFamily="49" charset="0"/>
              </a:rPr>
              <a:t>DocumentedAttribute</a:t>
            </a:r>
            <a:r>
              <a:rPr lang="en-US" sz="1800" b="1" dirty="0">
                <a:solidFill>
                  <a:srgbClr val="0000FF"/>
                </a:solidFill>
                <a:latin typeface="Consolas" pitchFamily="49" charset="0"/>
              </a:rPr>
              <a:t>)</a:t>
            </a:r>
            <a:r>
              <a:rPr lang="en-US" sz="1800" b="1" dirty="0" err="1">
                <a:solidFill>
                  <a:srgbClr val="010001"/>
                </a:solidFill>
                <a:latin typeface="Consolas" pitchFamily="49" charset="0"/>
              </a:rPr>
              <a:t>atts</a:t>
            </a:r>
            <a:r>
              <a:rPr lang="en-US" sz="1800" b="1" dirty="0">
                <a:solidFill>
                  <a:srgbClr val="010001"/>
                </a:solidFill>
                <a:latin typeface="Consolas" pitchFamily="49" charset="0"/>
              </a:rPr>
              <a:t>[0];</a:t>
            </a:r>
          </a:p>
          <a:p>
            <a:pPr defTabSz="463896"/>
            <a:r>
              <a:rPr lang="en-US" sz="1800" dirty="0">
                <a:solidFill>
                  <a:srgbClr val="010001"/>
                </a:solidFill>
                <a:latin typeface="Consolas" pitchFamily="49" charset="0"/>
              </a:rPr>
              <a:t>		</a:t>
            </a:r>
            <a:r>
              <a:rPr lang="en-US" sz="1800" b="1" dirty="0" err="1">
                <a:solidFill>
                  <a:srgbClr val="0000FF"/>
                </a:solidFill>
                <a:latin typeface="Consolas" pitchFamily="49" charset="0"/>
              </a:rPr>
              <a:t>Console.</a:t>
            </a:r>
            <a:r>
              <a:rPr lang="en-US" sz="1800" b="1" dirty="0" err="1">
                <a:solidFill>
                  <a:srgbClr val="010001"/>
                </a:solidFill>
                <a:latin typeface="Consolas" pitchFamily="49" charset="0"/>
              </a:rPr>
              <a:t>WriteLine</a:t>
            </a:r>
            <a:r>
              <a:rPr lang="en-US" sz="1800" b="1" dirty="0">
                <a:solidFill>
                  <a:srgbClr val="010001"/>
                </a:solidFill>
                <a:latin typeface="Consolas" pitchFamily="49" charset="0"/>
              </a:rPr>
              <a:t>(</a:t>
            </a:r>
            <a:r>
              <a:rPr lang="en-US" sz="1800" b="1" dirty="0">
                <a:solidFill>
                  <a:srgbClr val="A31515"/>
                </a:solidFill>
                <a:latin typeface="Consolas" pitchFamily="49" charset="0"/>
              </a:rPr>
              <a:t>"{0} : {1}  words [{2} ]", </a:t>
            </a:r>
            <a:r>
              <a:rPr lang="en-US" sz="1800" b="1" dirty="0" err="1">
                <a:solidFill>
                  <a:srgbClr val="010001"/>
                </a:solidFill>
                <a:latin typeface="Consolas" pitchFamily="49" charset="0"/>
              </a:rPr>
              <a:t>att.Writer</a:t>
            </a:r>
            <a:r>
              <a:rPr lang="en-US" sz="1800" b="1" dirty="0">
                <a:solidFill>
                  <a:srgbClr val="010001"/>
                </a:solidFill>
                <a:latin typeface="Consolas" pitchFamily="49" charset="0"/>
              </a:rPr>
              <a:t>, </a:t>
            </a:r>
            <a:r>
              <a:rPr lang="en-US" sz="1800" b="1" dirty="0" err="1">
                <a:solidFill>
                  <a:srgbClr val="010001"/>
                </a:solidFill>
                <a:latin typeface="Consolas" pitchFamily="49" charset="0"/>
              </a:rPr>
              <a:t>att.WordCount</a:t>
            </a:r>
            <a:r>
              <a:rPr lang="en-US" sz="1800" b="1" dirty="0">
                <a:solidFill>
                  <a:srgbClr val="010001"/>
                </a:solidFill>
                <a:latin typeface="Consolas" pitchFamily="49" charset="0"/>
              </a:rPr>
              <a:t>,</a:t>
            </a:r>
          </a:p>
          <a:p>
            <a:pPr defTabSz="463896"/>
            <a:r>
              <a:rPr lang="en-US" sz="1800" dirty="0">
                <a:solidFill>
                  <a:srgbClr val="010001"/>
                </a:solidFill>
                <a:latin typeface="Consolas" pitchFamily="49" charset="0"/>
              </a:rPr>
              <a:t>			(</a:t>
            </a:r>
            <a:r>
              <a:rPr lang="en-US" sz="1800" dirty="0" err="1">
                <a:solidFill>
                  <a:srgbClr val="010001"/>
                </a:solidFill>
                <a:latin typeface="Consolas" pitchFamily="49" charset="0"/>
              </a:rPr>
              <a:t>att.Reviewed</a:t>
            </a:r>
            <a:r>
              <a:rPr lang="en-US" sz="1800" dirty="0">
                <a:solidFill>
                  <a:srgbClr val="010001"/>
                </a:solidFill>
                <a:latin typeface="Consolas" pitchFamily="49" charset="0"/>
              </a:rPr>
              <a:t> ? </a:t>
            </a:r>
            <a:r>
              <a:rPr lang="en-US" sz="1800" dirty="0">
                <a:solidFill>
                  <a:srgbClr val="A31515"/>
                </a:solidFill>
                <a:latin typeface="Consolas" pitchFamily="49" charset="0"/>
              </a:rPr>
              <a:t>"ok" : "hold" ));</a:t>
            </a:r>
          </a:p>
          <a:p>
            <a:pPr defTabSz="463896"/>
            <a:r>
              <a:rPr lang="en-US" sz="1800" dirty="0">
                <a:solidFill>
                  <a:srgbClr val="A31515"/>
                </a:solidFill>
                <a:latin typeface="Consolas" pitchFamily="49" charset="0"/>
              </a:rPr>
              <a:t>		}</a:t>
            </a:r>
          </a:p>
          <a:p>
            <a:pPr defTabSz="463896"/>
            <a:r>
              <a:rPr lang="en-US" sz="1800" dirty="0">
                <a:solidFill>
                  <a:srgbClr val="A31515"/>
                </a:solidFill>
                <a:latin typeface="Consolas" pitchFamily="49" charset="0"/>
              </a:rPr>
              <a:t>	}</a:t>
            </a:r>
          </a:p>
          <a:p>
            <a:pPr defTabSz="463896"/>
            <a:r>
              <a:rPr lang="en-US" sz="1800" dirty="0">
                <a:solidFill>
                  <a:srgbClr val="A31515"/>
                </a:solidFill>
                <a:latin typeface="Consolas" pitchFamily="49" charset="0"/>
              </a:rPr>
              <a:t>}</a:t>
            </a:r>
          </a:p>
        </p:txBody>
      </p:sp>
    </p:spTree>
    <p:extLst>
      <p:ext uri="{BB962C8B-B14F-4D97-AF65-F5344CB8AC3E}">
        <p14:creationId xmlns:p14="http://schemas.microsoft.com/office/powerpoint/2010/main" val="278098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Attribute Usage</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226</a:t>
            </a:fld>
            <a:endParaRPr lang="he-IL"/>
          </a:p>
        </p:txBody>
      </p:sp>
      <p:sp>
        <p:nvSpPr>
          <p:cNvPr id="3" name="Content Placeholder 2"/>
          <p:cNvSpPr>
            <a:spLocks noGrp="1"/>
          </p:cNvSpPr>
          <p:nvPr>
            <p:ph sz="quarter" idx="1"/>
          </p:nvPr>
        </p:nvSpPr>
        <p:spPr/>
        <p:txBody>
          <a:bodyPr>
            <a:normAutofit fontScale="92500" lnSpcReduction="20000"/>
          </a:bodyPr>
          <a:lstStyle/>
          <a:p>
            <a:pPr>
              <a:spcBef>
                <a:spcPts val="387"/>
              </a:spcBef>
            </a:pPr>
            <a:r>
              <a:rPr lang="en-US" sz="3600" dirty="0"/>
              <a:t>Some custom attributes may make sense on some items and not others</a:t>
            </a:r>
          </a:p>
          <a:p>
            <a:pPr>
              <a:spcBef>
                <a:spcPts val="387"/>
              </a:spcBef>
            </a:pPr>
            <a:r>
              <a:rPr lang="en-US" sz="2600" dirty="0"/>
              <a:t>Use the </a:t>
            </a:r>
            <a:r>
              <a:rPr lang="en-US" sz="2600" b="1" dirty="0" err="1">
                <a:solidFill>
                  <a:srgbClr val="FF0000"/>
                </a:solidFill>
                <a:latin typeface="Consolas" pitchFamily="49" charset="0"/>
              </a:rPr>
              <a:t>System.AttributeUsageAttribute</a:t>
            </a:r>
            <a:r>
              <a:rPr lang="en-US" sz="2600" dirty="0"/>
              <a:t> attribute to control custom attribute’s usage</a:t>
            </a:r>
          </a:p>
          <a:p>
            <a:pPr>
              <a:spcBef>
                <a:spcPts val="387"/>
              </a:spcBef>
            </a:pPr>
            <a:r>
              <a:rPr lang="en-US" sz="3600" dirty="0"/>
              <a:t>Properties</a:t>
            </a:r>
          </a:p>
          <a:p>
            <a:pPr lvl="1">
              <a:spcBef>
                <a:spcPts val="387"/>
              </a:spcBef>
            </a:pPr>
            <a:r>
              <a:rPr lang="en-US" sz="2600" b="1" dirty="0" err="1">
                <a:solidFill>
                  <a:srgbClr val="0070C0"/>
                </a:solidFill>
                <a:latin typeface="Consolas" pitchFamily="49" charset="0"/>
              </a:rPr>
              <a:t>ValidOn</a:t>
            </a:r>
            <a:endParaRPr lang="en-US" sz="2100" b="1" dirty="0">
              <a:solidFill>
                <a:srgbClr val="0070C0"/>
              </a:solidFill>
              <a:latin typeface="Consolas" pitchFamily="49" charset="0"/>
            </a:endParaRPr>
          </a:p>
          <a:p>
            <a:pPr lvl="2">
              <a:spcBef>
                <a:spcPts val="387"/>
              </a:spcBef>
            </a:pPr>
            <a:r>
              <a:rPr lang="en-US" dirty="0"/>
              <a:t>Indicates on which constructs the attribute can be applied to</a:t>
            </a:r>
          </a:p>
          <a:p>
            <a:pPr lvl="3">
              <a:spcBef>
                <a:spcPts val="387"/>
              </a:spcBef>
            </a:pPr>
            <a:r>
              <a:rPr lang="en-US" sz="2300" dirty="0"/>
              <a:t>The </a:t>
            </a:r>
            <a:r>
              <a:rPr lang="en-US" sz="2300" b="1" dirty="0" err="1">
                <a:solidFill>
                  <a:schemeClr val="accent6">
                    <a:lumMod val="50000"/>
                  </a:schemeClr>
                </a:solidFill>
                <a:latin typeface="Consolas" pitchFamily="49" charset="0"/>
              </a:rPr>
              <a:t>AttributeTargets</a:t>
            </a:r>
            <a:r>
              <a:rPr lang="en-US" sz="2300" dirty="0"/>
              <a:t> enumeration</a:t>
            </a:r>
          </a:p>
          <a:p>
            <a:pPr lvl="2">
              <a:spcBef>
                <a:spcPts val="387"/>
              </a:spcBef>
            </a:pPr>
            <a:r>
              <a:rPr lang="en-US" dirty="0"/>
              <a:t>Exposed via a constructor as well</a:t>
            </a:r>
          </a:p>
          <a:p>
            <a:pPr lvl="1">
              <a:spcBef>
                <a:spcPts val="387"/>
              </a:spcBef>
            </a:pPr>
            <a:r>
              <a:rPr lang="en-US" sz="2600" b="1" dirty="0">
                <a:solidFill>
                  <a:srgbClr val="0070C0"/>
                </a:solidFill>
                <a:latin typeface="Consolas" pitchFamily="49" charset="0"/>
              </a:rPr>
              <a:t>Inherited</a:t>
            </a:r>
          </a:p>
          <a:p>
            <a:pPr lvl="2">
              <a:spcBef>
                <a:spcPts val="387"/>
              </a:spcBef>
            </a:pPr>
            <a:r>
              <a:rPr lang="en-US" dirty="0"/>
              <a:t>Indicates whether the attribute should be visible to derived types</a:t>
            </a:r>
          </a:p>
          <a:p>
            <a:pPr lvl="2">
              <a:spcBef>
                <a:spcPts val="387"/>
              </a:spcBef>
            </a:pPr>
            <a:r>
              <a:rPr lang="en-US" dirty="0"/>
              <a:t>Default = false</a:t>
            </a:r>
          </a:p>
          <a:p>
            <a:pPr lvl="1">
              <a:spcBef>
                <a:spcPts val="387"/>
              </a:spcBef>
            </a:pPr>
            <a:r>
              <a:rPr lang="en-US" sz="2600" b="1" dirty="0" err="1">
                <a:solidFill>
                  <a:srgbClr val="0070C0"/>
                </a:solidFill>
                <a:latin typeface="Consolas" pitchFamily="49" charset="0"/>
              </a:rPr>
              <a:t>AllowMultiple</a:t>
            </a:r>
            <a:endParaRPr lang="en-US" sz="2600" b="1" dirty="0">
              <a:solidFill>
                <a:srgbClr val="0070C0"/>
              </a:solidFill>
              <a:latin typeface="Consolas" pitchFamily="49" charset="0"/>
            </a:endParaRPr>
          </a:p>
          <a:p>
            <a:pPr lvl="2">
              <a:spcBef>
                <a:spcPts val="387"/>
              </a:spcBef>
            </a:pPr>
            <a:r>
              <a:rPr lang="en-US" dirty="0"/>
              <a:t>Indicates whether the attribute can be applied multiple times on the same target (Default is false)</a:t>
            </a:r>
          </a:p>
        </p:txBody>
      </p:sp>
    </p:spTree>
    <p:extLst>
      <p:ext uri="{BB962C8B-B14F-4D97-AF65-F5344CB8AC3E}">
        <p14:creationId xmlns:p14="http://schemas.microsoft.com/office/powerpoint/2010/main" val="391061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Restricting Attributes Example</a:t>
            </a:r>
          </a:p>
        </p:txBody>
      </p:sp>
      <p:sp>
        <p:nvSpPr>
          <p:cNvPr id="6" name="Slide Number Placeholder 5"/>
          <p:cNvSpPr>
            <a:spLocks noGrp="1"/>
          </p:cNvSpPr>
          <p:nvPr>
            <p:ph type="sldNum" sz="quarter" idx="12"/>
          </p:nvPr>
        </p:nvSpPr>
        <p:spPr/>
        <p:txBody>
          <a:bodyPr/>
          <a:lstStyle/>
          <a:p>
            <a:fld id="{8D5EC362-8DE0-4138-8AD2-9C18772BB671}" type="slidenum">
              <a:rPr lang="he-IL" smtClean="0"/>
              <a:pPr/>
              <a:t>227</a:t>
            </a:fld>
            <a:endParaRPr lang="he-IL"/>
          </a:p>
        </p:txBody>
      </p:sp>
      <p:sp>
        <p:nvSpPr>
          <p:cNvPr id="3" name="Content Placeholder 2"/>
          <p:cNvSpPr>
            <a:spLocks noGrp="1"/>
          </p:cNvSpPr>
          <p:nvPr>
            <p:ph sz="quarter" idx="1"/>
          </p:nvPr>
        </p:nvSpPr>
        <p:spPr>
          <a:xfrm>
            <a:off x="420053" y="1400176"/>
            <a:ext cx="11761470" cy="2200275"/>
          </a:xfrm>
        </p:spPr>
        <p:txBody>
          <a:bodyPr>
            <a:normAutofit/>
          </a:bodyPr>
          <a:lstStyle/>
          <a:p>
            <a:r>
              <a:rPr lang="en-US" dirty="0"/>
              <a:t>The </a:t>
            </a:r>
            <a:r>
              <a:rPr lang="en-US" dirty="0" err="1">
                <a:latin typeface="Consolas" pitchFamily="49" charset="0"/>
              </a:rPr>
              <a:t>foo</a:t>
            </a:r>
            <a:r>
              <a:rPr lang="en-US" dirty="0"/>
              <a:t> method will have three objects of the </a:t>
            </a:r>
            <a:r>
              <a:rPr lang="en-US" dirty="0" err="1">
                <a:latin typeface="Consolas" pitchFamily="49" charset="0"/>
              </a:rPr>
              <a:t>DocumentedAttribute</a:t>
            </a:r>
            <a:r>
              <a:rPr lang="en-US" dirty="0"/>
              <a:t> type returned via </a:t>
            </a:r>
            <a:r>
              <a:rPr lang="en-US" b="1" dirty="0" err="1">
                <a:solidFill>
                  <a:srgbClr val="00B050"/>
                </a:solidFill>
                <a:latin typeface="Consolas" pitchFamily="49" charset="0"/>
              </a:rPr>
              <a:t>GetCustomAttributes</a:t>
            </a:r>
            <a:endParaRPr lang="en-US" b="1" dirty="0">
              <a:solidFill>
                <a:srgbClr val="00B050"/>
              </a:solidFill>
              <a:latin typeface="Consolas" pitchFamily="49" charset="0"/>
            </a:endParaRPr>
          </a:p>
          <a:p>
            <a:endParaRPr lang="en-US" dirty="0"/>
          </a:p>
        </p:txBody>
      </p:sp>
      <p:sp>
        <p:nvSpPr>
          <p:cNvPr id="4" name="Rectangle 3"/>
          <p:cNvSpPr>
            <a:spLocks noChangeArrowheads="1"/>
          </p:cNvSpPr>
          <p:nvPr/>
        </p:nvSpPr>
        <p:spPr bwMode="auto">
          <a:xfrm>
            <a:off x="630080" y="3600452"/>
            <a:ext cx="11518708" cy="323165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rPr>
              <a:t>using </a:t>
            </a:r>
            <a:r>
              <a:rPr lang="en-US" sz="1800" dirty="0">
                <a:solidFill>
                  <a:srgbClr val="010001"/>
                </a:solidFill>
                <a:latin typeface="Consolas" pitchFamily="49" charset="0"/>
              </a:rPr>
              <a:t>System;</a:t>
            </a:r>
          </a:p>
          <a:p>
            <a:pPr defTabSz="463896"/>
            <a:r>
              <a:rPr lang="en-US" sz="1800" dirty="0">
                <a:solidFill>
                  <a:srgbClr val="010001"/>
                </a:solidFill>
                <a:latin typeface="Consolas" pitchFamily="49" charset="0"/>
              </a:rPr>
              <a:t>[</a:t>
            </a:r>
          </a:p>
          <a:p>
            <a:pPr defTabSz="463896"/>
            <a:r>
              <a:rPr lang="en-US" sz="1800" dirty="0">
                <a:solidFill>
                  <a:srgbClr val="010001"/>
                </a:solidFill>
                <a:latin typeface="Consolas" pitchFamily="49" charset="0"/>
              </a:rPr>
              <a:t>  </a:t>
            </a:r>
            <a:r>
              <a:rPr lang="en-US" sz="1800" b="1" dirty="0" err="1">
                <a:solidFill>
                  <a:srgbClr val="0000FF"/>
                </a:solidFill>
                <a:latin typeface="Consolas" pitchFamily="49" charset="0"/>
              </a:rPr>
              <a:t>AttributeUsage</a:t>
            </a:r>
            <a:r>
              <a:rPr lang="en-US" sz="1800" b="1" dirty="0">
                <a:solidFill>
                  <a:srgbClr val="0000FF"/>
                </a:solidFill>
                <a:latin typeface="Consolas" pitchFamily="49" charset="0"/>
              </a:rPr>
              <a:t>(</a:t>
            </a:r>
            <a:r>
              <a:rPr lang="en-US" sz="1800" b="1" dirty="0" err="1">
                <a:solidFill>
                  <a:srgbClr val="800080"/>
                </a:solidFill>
                <a:latin typeface="Consolas" pitchFamily="49" charset="0"/>
              </a:rPr>
              <a:t>AttributeTargets.</a:t>
            </a:r>
            <a:r>
              <a:rPr lang="en-US" sz="1800" b="1" dirty="0" err="1">
                <a:solidFill>
                  <a:srgbClr val="010001"/>
                </a:solidFill>
                <a:latin typeface="Consolas" pitchFamily="49" charset="0"/>
              </a:rPr>
              <a:t>Method</a:t>
            </a:r>
            <a:r>
              <a:rPr lang="en-US" sz="1800" b="1" dirty="0">
                <a:solidFill>
                  <a:srgbClr val="010001"/>
                </a:solidFill>
                <a:latin typeface="Consolas" pitchFamily="49" charset="0"/>
              </a:rPr>
              <a:t>, Inherited = </a:t>
            </a:r>
            <a:r>
              <a:rPr lang="en-US" sz="1800" b="1" dirty="0">
                <a:solidFill>
                  <a:srgbClr val="0000FF"/>
                </a:solidFill>
                <a:latin typeface="Consolas" pitchFamily="49" charset="0"/>
              </a:rPr>
              <a:t>false, </a:t>
            </a:r>
            <a:r>
              <a:rPr lang="en-US" sz="1800" b="1" dirty="0" err="1">
                <a:solidFill>
                  <a:srgbClr val="010001"/>
                </a:solidFill>
                <a:latin typeface="Consolas" pitchFamily="49" charset="0"/>
              </a:rPr>
              <a:t>AllowMultiple</a:t>
            </a:r>
            <a:r>
              <a:rPr lang="en-US" sz="1800" b="1" dirty="0">
                <a:solidFill>
                  <a:srgbClr val="010001"/>
                </a:solidFill>
                <a:latin typeface="Consolas" pitchFamily="49" charset="0"/>
              </a:rPr>
              <a:t> = </a:t>
            </a:r>
            <a:r>
              <a:rPr lang="en-US" sz="1800" b="1" dirty="0">
                <a:solidFill>
                  <a:srgbClr val="0000FF"/>
                </a:solidFill>
                <a:latin typeface="Consolas" pitchFamily="49" charset="0"/>
              </a:rPr>
              <a:t>true)</a:t>
            </a:r>
          </a:p>
          <a:p>
            <a:pPr defTabSz="463896"/>
            <a:r>
              <a:rPr lang="en-US" sz="1800" dirty="0">
                <a:solidFill>
                  <a:srgbClr val="0000FF"/>
                </a:solidFill>
                <a:latin typeface="Consolas" pitchFamily="49" charset="0"/>
              </a:rPr>
              <a:t>]</a:t>
            </a:r>
          </a:p>
          <a:p>
            <a:pPr defTabSz="463896"/>
            <a:r>
              <a:rPr lang="en-US" sz="1800" dirty="0">
                <a:solidFill>
                  <a:srgbClr val="0000FF"/>
                </a:solidFill>
                <a:latin typeface="Consolas" pitchFamily="49" charset="0"/>
              </a:rPr>
              <a:t>public sealed class </a:t>
            </a:r>
            <a:r>
              <a:rPr lang="en-US" sz="1800" b="1" dirty="0" err="1">
                <a:solidFill>
                  <a:srgbClr val="0000FF"/>
                </a:solidFill>
                <a:latin typeface="Consolas" pitchFamily="49" charset="0"/>
              </a:rPr>
              <a:t>DocumentedAttribute</a:t>
            </a:r>
            <a:r>
              <a:rPr lang="en-US" sz="1800" b="1" dirty="0">
                <a:solidFill>
                  <a:srgbClr val="0000FF"/>
                </a:solidFill>
                <a:latin typeface="Consolas" pitchFamily="49" charset="0"/>
              </a:rPr>
              <a:t> : Attribute </a:t>
            </a:r>
            <a:r>
              <a:rPr lang="en-US" sz="1800" dirty="0">
                <a:solidFill>
                  <a:srgbClr val="0000FF"/>
                </a:solidFill>
                <a:latin typeface="Consolas" pitchFamily="49" charset="0"/>
              </a:rPr>
              <a:t>{</a:t>
            </a:r>
          </a:p>
          <a:p>
            <a:pPr defTabSz="463896"/>
            <a:r>
              <a:rPr lang="en-US" sz="1800" dirty="0">
                <a:solidFill>
                  <a:srgbClr val="0000FF"/>
                </a:solidFill>
                <a:latin typeface="Consolas" pitchFamily="49" charset="0"/>
              </a:rPr>
              <a:t>	public </a:t>
            </a:r>
            <a:r>
              <a:rPr lang="en-US" sz="1800" dirty="0" err="1">
                <a:solidFill>
                  <a:srgbClr val="010001"/>
                </a:solidFill>
                <a:latin typeface="Consolas" pitchFamily="49" charset="0"/>
              </a:rPr>
              <a:t>DocumentedAttribute</a:t>
            </a:r>
            <a:r>
              <a:rPr lang="en-US" sz="1800" dirty="0">
                <a:solidFill>
                  <a:srgbClr val="010001"/>
                </a:solidFill>
                <a:latin typeface="Consolas" pitchFamily="49" charset="0"/>
              </a:rPr>
              <a:t>() {  }</a:t>
            </a:r>
          </a:p>
          <a:p>
            <a:pPr defTabSz="463896"/>
            <a:r>
              <a:rPr lang="en-US" sz="1800" dirty="0">
                <a:solidFill>
                  <a:srgbClr val="0000FF"/>
                </a:solidFill>
                <a:latin typeface="Consolas" pitchFamily="49" charset="0"/>
              </a:rPr>
              <a:t>	public </a:t>
            </a:r>
            <a:r>
              <a:rPr lang="en-US" sz="1800" dirty="0" err="1">
                <a:solidFill>
                  <a:srgbClr val="010001"/>
                </a:solidFill>
                <a:latin typeface="Consolas" pitchFamily="49" charset="0"/>
              </a:rPr>
              <a:t>DocumentedAttribute</a:t>
            </a:r>
            <a:r>
              <a:rPr lang="en-US" sz="1800" dirty="0">
                <a:solidFill>
                  <a:srgbClr val="010001"/>
                </a:solidFill>
                <a:latin typeface="Consolas" pitchFamily="49" charset="0"/>
              </a:rPr>
              <a:t>(</a:t>
            </a:r>
            <a:r>
              <a:rPr lang="en-US" sz="1800" dirty="0">
                <a:solidFill>
                  <a:srgbClr val="0000FF"/>
                </a:solidFill>
                <a:latin typeface="Consolas" pitchFamily="49" charset="0"/>
              </a:rPr>
              <a:t>string </a:t>
            </a:r>
            <a:r>
              <a:rPr lang="en-US" sz="1800" dirty="0">
                <a:solidFill>
                  <a:srgbClr val="010001"/>
                </a:solidFill>
                <a:latin typeface="Consolas" pitchFamily="49" charset="0"/>
              </a:rPr>
              <a:t>w) { Writer = w; }</a:t>
            </a:r>
          </a:p>
          <a:p>
            <a:pPr defTabSz="463896"/>
            <a:r>
              <a:rPr lang="en-US" sz="1800" dirty="0">
                <a:solidFill>
                  <a:srgbClr val="0000FF"/>
                </a:solidFill>
                <a:latin typeface="Consolas" pitchFamily="49" charset="0"/>
              </a:rPr>
              <a:t>	public string </a:t>
            </a:r>
            <a:r>
              <a:rPr lang="en-US" sz="1800" dirty="0">
                <a:solidFill>
                  <a:srgbClr val="010001"/>
                </a:solidFill>
                <a:latin typeface="Consolas" pitchFamily="49" charset="0"/>
              </a:rPr>
              <a:t>Writer;</a:t>
            </a:r>
          </a:p>
          <a:p>
            <a:pPr defTabSz="463896"/>
            <a:r>
              <a:rPr lang="en-US" sz="1800" dirty="0">
                <a:solidFill>
                  <a:srgbClr val="0000FF"/>
                </a:solidFill>
                <a:latin typeface="Consolas" pitchFamily="49" charset="0"/>
              </a:rPr>
              <a:t>	public </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err="1">
                <a:solidFill>
                  <a:srgbClr val="010001"/>
                </a:solidFill>
                <a:latin typeface="Consolas" pitchFamily="49" charset="0"/>
              </a:rPr>
              <a:t>WordCount</a:t>
            </a:r>
            <a:r>
              <a:rPr lang="en-US" sz="1800" dirty="0">
                <a:solidFill>
                  <a:srgbClr val="010001"/>
                </a:solidFill>
                <a:latin typeface="Consolas" pitchFamily="49" charset="0"/>
              </a:rPr>
              <a:t>;</a:t>
            </a:r>
          </a:p>
          <a:p>
            <a:pPr defTabSz="463896"/>
            <a:r>
              <a:rPr lang="en-US" sz="1800" dirty="0">
                <a:solidFill>
                  <a:srgbClr val="0000FF"/>
                </a:solidFill>
                <a:latin typeface="Consolas" pitchFamily="49" charset="0"/>
              </a:rPr>
              <a:t>	public </a:t>
            </a:r>
            <a:r>
              <a:rPr lang="en-US" sz="1800" dirty="0" err="1">
                <a:solidFill>
                  <a:srgbClr val="0000FF"/>
                </a:solidFill>
                <a:latin typeface="Consolas" pitchFamily="49" charset="0"/>
              </a:rPr>
              <a:t>bool</a:t>
            </a:r>
            <a:r>
              <a:rPr lang="en-US" sz="1800" dirty="0">
                <a:solidFill>
                  <a:srgbClr val="0000FF"/>
                </a:solidFill>
                <a:latin typeface="Consolas" pitchFamily="49" charset="0"/>
              </a:rPr>
              <a:t>   </a:t>
            </a:r>
            <a:r>
              <a:rPr lang="en-US" sz="1800" dirty="0">
                <a:solidFill>
                  <a:srgbClr val="010001"/>
                </a:solidFill>
                <a:latin typeface="Consolas" pitchFamily="49" charset="0"/>
              </a:rPr>
              <a:t>Reviewed;</a:t>
            </a:r>
          </a:p>
          <a:p>
            <a:pPr defTabSz="463896"/>
            <a:r>
              <a:rPr lang="en-US" sz="1800" dirty="0">
                <a:solidFill>
                  <a:srgbClr val="010001"/>
                </a:solidFill>
                <a:latin typeface="Consolas" pitchFamily="49" charset="0"/>
              </a:rPr>
              <a:t>}</a:t>
            </a:r>
          </a:p>
        </p:txBody>
      </p:sp>
      <p:sp>
        <p:nvSpPr>
          <p:cNvPr id="5" name="Rectangle 4"/>
          <p:cNvSpPr>
            <a:spLocks noChangeArrowheads="1"/>
          </p:cNvSpPr>
          <p:nvPr/>
        </p:nvSpPr>
        <p:spPr bwMode="auto">
          <a:xfrm>
            <a:off x="1496368" y="6700839"/>
            <a:ext cx="9845050" cy="181780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63896"/>
            <a:r>
              <a:rPr lang="en-US" sz="1800" dirty="0">
                <a:solidFill>
                  <a:srgbClr val="0000FF"/>
                </a:solidFill>
                <a:latin typeface="Consolas" pitchFamily="49" charset="0"/>
              </a:rPr>
              <a:t>public sealed class </a:t>
            </a:r>
            <a:r>
              <a:rPr lang="en-US" sz="1800" b="1" dirty="0" err="1">
                <a:solidFill>
                  <a:srgbClr val="0000FF"/>
                </a:solidFill>
                <a:latin typeface="Consolas" pitchFamily="49" charset="0"/>
              </a:rPr>
              <a:t>MyCode</a:t>
            </a:r>
            <a:r>
              <a:rPr lang="en-US" sz="1800" b="1" dirty="0">
                <a:solidFill>
                  <a:srgbClr val="0000FF"/>
                </a:solidFill>
                <a:latin typeface="Consolas" pitchFamily="49" charset="0"/>
              </a:rPr>
              <a:t> {</a:t>
            </a:r>
          </a:p>
          <a:p>
            <a:pPr defTabSz="463896"/>
            <a:r>
              <a:rPr lang="en-US" sz="1800" dirty="0">
                <a:solidFill>
                  <a:srgbClr val="0000FF"/>
                </a:solidFill>
                <a:latin typeface="Consolas" pitchFamily="49" charset="0"/>
              </a:rPr>
              <a:t>	[ </a:t>
            </a:r>
            <a:r>
              <a:rPr lang="en-US" sz="1800" b="1" dirty="0">
                <a:solidFill>
                  <a:srgbClr val="0000FF"/>
                </a:solidFill>
                <a:latin typeface="Consolas" pitchFamily="49" charset="0"/>
              </a:rPr>
              <a:t>Documented(</a:t>
            </a:r>
            <a:r>
              <a:rPr lang="en-US" sz="1800" b="1" dirty="0">
                <a:solidFill>
                  <a:srgbClr val="A31515"/>
                </a:solidFill>
                <a:latin typeface="Consolas" pitchFamily="49" charset="0"/>
              </a:rPr>
              <a:t>"Bart Simpson", </a:t>
            </a:r>
            <a:r>
              <a:rPr lang="en-US" sz="1800" b="1" dirty="0" err="1">
                <a:solidFill>
                  <a:srgbClr val="010001"/>
                </a:solidFill>
                <a:latin typeface="Consolas" pitchFamily="49" charset="0"/>
              </a:rPr>
              <a:t>WordCount</a:t>
            </a:r>
            <a:r>
              <a:rPr lang="en-US" sz="1800" b="1" dirty="0">
                <a:solidFill>
                  <a:srgbClr val="010001"/>
                </a:solidFill>
                <a:latin typeface="Consolas" pitchFamily="49" charset="0"/>
              </a:rPr>
              <a:t> = 193) ]</a:t>
            </a:r>
          </a:p>
          <a:p>
            <a:pPr defTabSz="463896"/>
            <a:r>
              <a:rPr lang="en-US" sz="1800" dirty="0">
                <a:solidFill>
                  <a:srgbClr val="010001"/>
                </a:solidFill>
                <a:latin typeface="Consolas" pitchFamily="49" charset="0"/>
              </a:rPr>
              <a:t>	[ </a:t>
            </a:r>
            <a:r>
              <a:rPr lang="en-US" sz="1800" b="1" dirty="0">
                <a:solidFill>
                  <a:srgbClr val="0000FF"/>
                </a:solidFill>
                <a:latin typeface="Consolas" pitchFamily="49" charset="0"/>
              </a:rPr>
              <a:t>Documented(</a:t>
            </a:r>
            <a:r>
              <a:rPr lang="en-US" sz="1800" b="1" dirty="0">
                <a:solidFill>
                  <a:srgbClr val="A31515"/>
                </a:solidFill>
                <a:latin typeface="Consolas" pitchFamily="49" charset="0"/>
              </a:rPr>
              <a:t>"Donald Duck", </a:t>
            </a:r>
            <a:r>
              <a:rPr lang="en-US" sz="1800" b="1" dirty="0" err="1">
                <a:solidFill>
                  <a:srgbClr val="010001"/>
                </a:solidFill>
                <a:latin typeface="Consolas" pitchFamily="49" charset="0"/>
              </a:rPr>
              <a:t>WordCount</a:t>
            </a:r>
            <a:r>
              <a:rPr lang="en-US" sz="1800" b="1" dirty="0">
                <a:solidFill>
                  <a:srgbClr val="010001"/>
                </a:solidFill>
                <a:latin typeface="Consolas" pitchFamily="49" charset="0"/>
              </a:rPr>
              <a:t> = 1722) ]</a:t>
            </a:r>
          </a:p>
          <a:p>
            <a:pPr defTabSz="463896"/>
            <a:r>
              <a:rPr lang="en-US" sz="1800" dirty="0">
                <a:solidFill>
                  <a:srgbClr val="010001"/>
                </a:solidFill>
                <a:latin typeface="Consolas" pitchFamily="49" charset="0"/>
              </a:rPr>
              <a:t>	[ </a:t>
            </a:r>
            <a:r>
              <a:rPr lang="en-US" sz="1800" b="1" dirty="0">
                <a:solidFill>
                  <a:srgbClr val="0000FF"/>
                </a:solidFill>
                <a:latin typeface="Consolas" pitchFamily="49" charset="0"/>
              </a:rPr>
              <a:t>Documented(</a:t>
            </a:r>
            <a:r>
              <a:rPr lang="en-US" sz="1800" b="1" dirty="0">
                <a:solidFill>
                  <a:srgbClr val="A31515"/>
                </a:solidFill>
                <a:latin typeface="Consolas" pitchFamily="49" charset="0"/>
              </a:rPr>
              <a:t>"John Doe", </a:t>
            </a:r>
            <a:r>
              <a:rPr lang="en-US" sz="1800" b="1" dirty="0">
                <a:solidFill>
                  <a:srgbClr val="010001"/>
                </a:solidFill>
                <a:latin typeface="Consolas" pitchFamily="49" charset="0"/>
              </a:rPr>
              <a:t>Reviewed = </a:t>
            </a:r>
            <a:r>
              <a:rPr lang="en-US" sz="1800" b="1" dirty="0">
                <a:solidFill>
                  <a:srgbClr val="0000FF"/>
                </a:solidFill>
                <a:latin typeface="Consolas" pitchFamily="49" charset="0"/>
              </a:rPr>
              <a:t>true) ]</a:t>
            </a:r>
          </a:p>
          <a:p>
            <a:pPr defTabSz="463896"/>
            <a:r>
              <a:rPr lang="en-US" sz="1800" dirty="0">
                <a:solidFill>
                  <a:srgbClr val="0000FF"/>
                </a:solidFill>
                <a:latin typeface="Consolas" pitchFamily="49" charset="0"/>
              </a:rPr>
              <a:t>	void </a:t>
            </a:r>
            <a:r>
              <a:rPr lang="en-US" sz="1800" dirty="0" err="1">
                <a:solidFill>
                  <a:srgbClr val="010001"/>
                </a:solidFill>
                <a:latin typeface="Consolas" pitchFamily="49" charset="0"/>
              </a:rPr>
              <a:t>foo</a:t>
            </a:r>
            <a:r>
              <a:rPr lang="en-US" sz="1800" dirty="0">
                <a:solidFill>
                  <a:srgbClr val="010001"/>
                </a:solidFill>
                <a:latin typeface="Consolas" pitchFamily="49" charset="0"/>
              </a:rPr>
              <a:t>() {}</a:t>
            </a:r>
          </a:p>
          <a:p>
            <a:pPr defTabSz="463896"/>
            <a:r>
              <a:rPr lang="en-US" sz="1800" dirty="0">
                <a:solidFill>
                  <a:srgbClr val="010001"/>
                </a:solidFill>
                <a:latin typeface="Consolas" pitchFamily="49" charset="0"/>
              </a:rPr>
              <a:t>}</a:t>
            </a:r>
          </a:p>
        </p:txBody>
      </p:sp>
    </p:spTree>
    <p:extLst>
      <p:ext uri="{BB962C8B-B14F-4D97-AF65-F5344CB8AC3E}">
        <p14:creationId xmlns:p14="http://schemas.microsoft.com/office/powerpoint/2010/main" val="400982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MEF</a:t>
            </a:r>
          </a:p>
        </p:txBody>
      </p:sp>
      <p:sp>
        <p:nvSpPr>
          <p:cNvPr id="7" name="Slide Number Placeholder 6"/>
          <p:cNvSpPr>
            <a:spLocks noGrp="1"/>
          </p:cNvSpPr>
          <p:nvPr>
            <p:ph type="sldNum" sz="quarter" idx="12"/>
          </p:nvPr>
        </p:nvSpPr>
        <p:spPr/>
        <p:txBody>
          <a:bodyPr/>
          <a:lstStyle/>
          <a:p>
            <a:fld id="{8B37D5FE-740C-46F5-801A-FA5477D9711F}" type="slidenum">
              <a:rPr lang="en-US" smtClean="0"/>
              <a:pPr/>
              <a:t>228</a:t>
            </a:fld>
            <a:endParaRPr lang="en-US"/>
          </a:p>
        </p:txBody>
      </p:sp>
      <p:sp>
        <p:nvSpPr>
          <p:cNvPr id="3" name="Content Placeholder 2"/>
          <p:cNvSpPr>
            <a:spLocks noGrp="1"/>
          </p:cNvSpPr>
          <p:nvPr>
            <p:ph sz="quarter" idx="1"/>
          </p:nvPr>
        </p:nvSpPr>
        <p:spPr/>
        <p:txBody>
          <a:bodyPr/>
          <a:lstStyle/>
          <a:p>
            <a:r>
              <a:rPr lang="en-US" dirty="0"/>
              <a:t>Managed Extensibility Framework</a:t>
            </a:r>
          </a:p>
          <a:p>
            <a:r>
              <a:rPr lang="en-US" dirty="0"/>
              <a:t>Allows applications to be dynamically composed as opposed to statically compiled</a:t>
            </a:r>
          </a:p>
          <a:p>
            <a:r>
              <a:rPr lang="en-US" dirty="0"/>
              <a:t>Part of the.NET 4</a:t>
            </a:r>
          </a:p>
          <a:p>
            <a:r>
              <a:rPr lang="en-US" dirty="0"/>
              <a:t>Can be used in conjunction with some MVVM implementation</a:t>
            </a:r>
          </a:p>
          <a:p>
            <a:endParaRPr lang="en-US" dirty="0"/>
          </a:p>
        </p:txBody>
      </p:sp>
    </p:spTree>
    <p:extLst>
      <p:ext uri="{BB962C8B-B14F-4D97-AF65-F5344CB8AC3E}">
        <p14:creationId xmlns:p14="http://schemas.microsoft.com/office/powerpoint/2010/main" val="337878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MEF Basics</a:t>
            </a:r>
          </a:p>
        </p:txBody>
      </p:sp>
      <p:sp>
        <p:nvSpPr>
          <p:cNvPr id="7" name="Slide Number Placeholder 6"/>
          <p:cNvSpPr>
            <a:spLocks noGrp="1"/>
          </p:cNvSpPr>
          <p:nvPr>
            <p:ph type="sldNum" sz="quarter" idx="12"/>
          </p:nvPr>
        </p:nvSpPr>
        <p:spPr/>
        <p:txBody>
          <a:bodyPr/>
          <a:lstStyle/>
          <a:p>
            <a:fld id="{8B37D5FE-740C-46F5-801A-FA5477D9711F}" type="slidenum">
              <a:rPr lang="en-US" smtClean="0"/>
              <a:pPr/>
              <a:t>229</a:t>
            </a:fld>
            <a:endParaRPr lang="en-US"/>
          </a:p>
        </p:txBody>
      </p:sp>
      <p:sp>
        <p:nvSpPr>
          <p:cNvPr id="3" name="Content Placeholder 2"/>
          <p:cNvSpPr>
            <a:spLocks noGrp="1"/>
          </p:cNvSpPr>
          <p:nvPr>
            <p:ph sz="quarter" idx="1"/>
          </p:nvPr>
        </p:nvSpPr>
        <p:spPr/>
        <p:txBody>
          <a:bodyPr>
            <a:normAutofit/>
          </a:bodyPr>
          <a:lstStyle/>
          <a:p>
            <a:r>
              <a:rPr lang="en-US" dirty="0"/>
              <a:t>Part</a:t>
            </a:r>
          </a:p>
          <a:p>
            <a:pPr lvl="1"/>
            <a:r>
              <a:rPr lang="en-US" dirty="0"/>
              <a:t>A class that may expose some capability and may require some functionality</a:t>
            </a:r>
          </a:p>
          <a:p>
            <a:r>
              <a:rPr lang="en-US" dirty="0"/>
              <a:t>Parts indicate which functionality they export</a:t>
            </a:r>
          </a:p>
          <a:p>
            <a:r>
              <a:rPr lang="en-US" dirty="0"/>
              <a:t>Parts indicate what functionality they require</a:t>
            </a:r>
          </a:p>
          <a:p>
            <a:r>
              <a:rPr lang="en-US" dirty="0"/>
              <a:t>A Composition Container is responsible for “making parts happy”</a:t>
            </a:r>
          </a:p>
          <a:p>
            <a:pPr lvl="1"/>
            <a:r>
              <a:rPr lang="en-US" dirty="0"/>
              <a:t>Uses a catalog to do its match making</a:t>
            </a:r>
          </a:p>
          <a:p>
            <a:pPr lvl="1"/>
            <a:endParaRPr lang="en-US" dirty="0"/>
          </a:p>
        </p:txBody>
      </p:sp>
    </p:spTree>
    <p:extLst>
      <p:ext uri="{BB962C8B-B14F-4D97-AF65-F5344CB8AC3E}">
        <p14:creationId xmlns:p14="http://schemas.microsoft.com/office/powerpoint/2010/main" val="373241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23</a:t>
            </a:fld>
            <a:endParaRPr lang="en-GB"/>
          </a:p>
        </p:txBody>
      </p:sp>
      <p:sp>
        <p:nvSpPr>
          <p:cNvPr id="3" name="Text Placeholder 2"/>
          <p:cNvSpPr>
            <a:spLocks noGrp="1"/>
          </p:cNvSpPr>
          <p:nvPr>
            <p:ph sz="quarter" idx="1"/>
          </p:nvPr>
        </p:nvSpPr>
        <p:spPr/>
        <p:txBody>
          <a:bodyPr>
            <a:normAutofit/>
          </a:bodyPr>
          <a:lstStyle/>
          <a:p>
            <a:r>
              <a:rPr lang="en-US" dirty="0"/>
              <a:t>C# is a new language, specifically designed for .NET</a:t>
            </a:r>
          </a:p>
          <a:p>
            <a:pPr lvl="1"/>
            <a:r>
              <a:rPr lang="en-US" dirty="0"/>
              <a:t>Is now a standard – other implementations possible</a:t>
            </a:r>
          </a:p>
          <a:p>
            <a:r>
              <a:rPr lang="en-US" dirty="0"/>
              <a:t>General syntax borrowed from C++ and Java</a:t>
            </a:r>
          </a:p>
          <a:p>
            <a:pPr lvl="1"/>
            <a:r>
              <a:rPr lang="en-US" dirty="0"/>
              <a:t>Without the complexities and ambiguities of C++!</a:t>
            </a:r>
          </a:p>
          <a:p>
            <a:r>
              <a:rPr lang="en-US" dirty="0"/>
              <a:t>Fully object oriented</a:t>
            </a:r>
          </a:p>
          <a:p>
            <a:pPr lvl="1"/>
            <a:r>
              <a:rPr lang="en-US" dirty="0"/>
              <a:t>Every function (method) must be member of a type</a:t>
            </a:r>
          </a:p>
          <a:p>
            <a:pPr lvl="1"/>
            <a:r>
              <a:rPr lang="en-US" dirty="0"/>
              <a:t>Supports the three pillars of OOP</a:t>
            </a:r>
          </a:p>
          <a:p>
            <a:r>
              <a:rPr lang="en-US" dirty="0"/>
              <a:t>A “normal” .NET language</a:t>
            </a:r>
          </a:p>
          <a:p>
            <a:pPr lvl="1"/>
            <a:r>
              <a:rPr lang="en-US" dirty="0"/>
              <a:t>Albeit the most commonly used language</a:t>
            </a:r>
            <a:endParaRPr lang="en-GB" dirty="0"/>
          </a:p>
        </p:txBody>
      </p:sp>
    </p:spTree>
    <p:extLst>
      <p:ext uri="{BB962C8B-B14F-4D97-AF65-F5344CB8AC3E}">
        <p14:creationId xmlns:p14="http://schemas.microsoft.com/office/powerpoint/2010/main" val="342094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Parts Examples</a:t>
            </a:r>
          </a:p>
        </p:txBody>
      </p:sp>
      <p:sp>
        <p:nvSpPr>
          <p:cNvPr id="9" name="Slide Number Placeholder 8"/>
          <p:cNvSpPr>
            <a:spLocks noGrp="1"/>
          </p:cNvSpPr>
          <p:nvPr>
            <p:ph type="sldNum" sz="quarter" idx="12"/>
          </p:nvPr>
        </p:nvSpPr>
        <p:spPr/>
        <p:txBody>
          <a:bodyPr/>
          <a:lstStyle/>
          <a:p>
            <a:fld id="{8B37D5FE-740C-46F5-801A-FA5477D9711F}" type="slidenum">
              <a:rPr lang="en-US" smtClean="0"/>
              <a:pPr/>
              <a:t>230</a:t>
            </a:fld>
            <a:endParaRPr lang="en-US"/>
          </a:p>
        </p:txBody>
      </p:sp>
      <p:sp>
        <p:nvSpPr>
          <p:cNvPr id="4" name="Content Placeholder 3"/>
          <p:cNvSpPr>
            <a:spLocks noGrp="1"/>
          </p:cNvSpPr>
          <p:nvPr>
            <p:ph sz="quarter" idx="1"/>
          </p:nvPr>
        </p:nvSpPr>
        <p:spPr/>
        <p:txBody>
          <a:bodyPr/>
          <a:lstStyle/>
          <a:p>
            <a:endParaRPr lang="en-US"/>
          </a:p>
        </p:txBody>
      </p:sp>
      <p:sp>
        <p:nvSpPr>
          <p:cNvPr id="6" name="Rounded Rectangle 5"/>
          <p:cNvSpPr/>
          <p:nvPr/>
        </p:nvSpPr>
        <p:spPr bwMode="auto">
          <a:xfrm>
            <a:off x="315040" y="2154330"/>
            <a:ext cx="5355669" cy="2238957"/>
          </a:xfrm>
          <a:prstGeom prst="roundRect">
            <a:avLst>
              <a:gd name="adj" fmla="val 3808"/>
            </a:avLst>
          </a:prstGeom>
          <a:solidFill>
            <a:srgbClr val="FFFFFF"/>
          </a:solidFill>
          <a:ln w="12700" cap="sq" cmpd="sng" algn="ctr">
            <a:solidFill>
              <a:srgbClr val="0070C0"/>
            </a:solidFill>
            <a:prstDash val="solid"/>
            <a:round/>
            <a:headEnd type="none" w="sm" len="sm"/>
            <a:tailEnd type="none" w="sm" len="sm"/>
          </a:ln>
          <a:effectLst>
            <a:innerShdw blurRad="63500" dist="50800" dir="2700000">
              <a:prstClr val="black">
                <a:alpha val="50000"/>
              </a:prstClr>
            </a:innerShdw>
          </a:effectLst>
        </p:spPr>
        <p:txBody>
          <a:bodyPr vert="horz" wrap="square" lIns="117830" tIns="58915" rIns="117830" bIns="58915" numCol="1" rtlCol="0" anchor="ctr" anchorCtr="0" compatLnSpc="1">
            <a:prstTxWarp prst="textNoShape">
              <a:avLst/>
            </a:prstTxWarp>
            <a:spAutoFit/>
          </a:bodyPr>
          <a:lstStyle/>
          <a:p>
            <a:r>
              <a:rPr lang="en-US" sz="1500" dirty="0">
                <a:solidFill>
                  <a:srgbClr val="0000FF"/>
                </a:solidFill>
                <a:latin typeface="Consolas"/>
              </a:rPr>
              <a:t>public</a:t>
            </a:r>
            <a:r>
              <a:rPr lang="en-US" sz="1500" dirty="0">
                <a:solidFill>
                  <a:srgbClr val="000000"/>
                </a:solidFill>
                <a:latin typeface="Consolas"/>
              </a:rPr>
              <a:t> </a:t>
            </a:r>
            <a:r>
              <a:rPr lang="en-US" sz="1500" dirty="0">
                <a:solidFill>
                  <a:srgbClr val="0000FF"/>
                </a:solidFill>
                <a:latin typeface="Consolas"/>
              </a:rPr>
              <a:t>interface</a:t>
            </a:r>
            <a:r>
              <a:rPr lang="en-US" sz="1500" dirty="0">
                <a:solidFill>
                  <a:srgbClr val="000000"/>
                </a:solidFill>
                <a:latin typeface="Consolas"/>
              </a:rPr>
              <a:t> </a:t>
            </a:r>
            <a:r>
              <a:rPr lang="en-US" sz="1500" b="1" dirty="0" err="1">
                <a:solidFill>
                  <a:srgbClr val="2B91AF"/>
                </a:solidFill>
                <a:latin typeface="Consolas"/>
              </a:rPr>
              <a:t>IOutput</a:t>
            </a:r>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000FF"/>
                </a:solidFill>
                <a:latin typeface="Consolas"/>
              </a:rPr>
              <a:t>void</a:t>
            </a:r>
            <a:r>
              <a:rPr lang="en-US" sz="1500" dirty="0">
                <a:solidFill>
                  <a:srgbClr val="000000"/>
                </a:solidFill>
                <a:latin typeface="Consolas"/>
              </a:rPr>
              <a:t> </a:t>
            </a:r>
            <a:r>
              <a:rPr lang="en-US" sz="1500" dirty="0">
                <a:solidFill>
                  <a:srgbClr val="020002"/>
                </a:solidFill>
                <a:latin typeface="Consolas"/>
              </a:rPr>
              <a:t>Write</a:t>
            </a:r>
            <a:r>
              <a:rPr lang="en-US" sz="1500" dirty="0">
                <a:solidFill>
                  <a:srgbClr val="000000"/>
                </a:solidFill>
                <a:latin typeface="Consolas"/>
              </a:rPr>
              <a:t>(</a:t>
            </a:r>
            <a:r>
              <a:rPr lang="en-US" sz="1500" dirty="0">
                <a:solidFill>
                  <a:srgbClr val="0000FF"/>
                </a:solidFill>
                <a:latin typeface="Consolas"/>
              </a:rPr>
              <a:t>string</a:t>
            </a:r>
            <a:r>
              <a:rPr lang="en-US" sz="1500" dirty="0">
                <a:solidFill>
                  <a:srgbClr val="000000"/>
                </a:solidFill>
                <a:latin typeface="Consolas"/>
              </a:rPr>
              <a:t> </a:t>
            </a:r>
            <a:r>
              <a:rPr lang="en-US" sz="1500" dirty="0">
                <a:solidFill>
                  <a:srgbClr val="020002"/>
                </a:solidFill>
                <a:latin typeface="Consolas"/>
              </a:rPr>
              <a:t>text</a:t>
            </a:r>
            <a:r>
              <a:rPr lang="en-US" sz="1500" dirty="0">
                <a:solidFill>
                  <a:srgbClr val="000000"/>
                </a:solidFill>
                <a:latin typeface="Consolas"/>
              </a:rPr>
              <a:t>);</a:t>
            </a:r>
          </a:p>
          <a:p>
            <a:r>
              <a:rPr lang="en-US" sz="1500" dirty="0">
                <a:solidFill>
                  <a:srgbClr val="000000"/>
                </a:solidFill>
                <a:latin typeface="Consolas"/>
              </a:rPr>
              <a:t>}</a:t>
            </a:r>
          </a:p>
          <a:p>
            <a:r>
              <a:rPr lang="en-US" sz="1500" dirty="0">
                <a:solidFill>
                  <a:srgbClr val="000000"/>
                </a:solidFill>
                <a:latin typeface="Consolas"/>
              </a:rPr>
              <a:t> </a:t>
            </a:r>
          </a:p>
          <a:p>
            <a:r>
              <a:rPr lang="en-US" sz="1500" dirty="0">
                <a:solidFill>
                  <a:srgbClr val="0000FF"/>
                </a:solidFill>
                <a:latin typeface="Consolas"/>
              </a:rPr>
              <a:t>public</a:t>
            </a:r>
            <a:r>
              <a:rPr lang="en-US" sz="1500" dirty="0">
                <a:solidFill>
                  <a:srgbClr val="000000"/>
                </a:solidFill>
                <a:latin typeface="Consolas"/>
              </a:rPr>
              <a:t> </a:t>
            </a:r>
            <a:r>
              <a:rPr lang="en-US" sz="1500" dirty="0">
                <a:solidFill>
                  <a:srgbClr val="0000FF"/>
                </a:solidFill>
                <a:latin typeface="Consolas"/>
              </a:rPr>
              <a:t>interface</a:t>
            </a:r>
            <a:r>
              <a:rPr lang="en-US" sz="1500" dirty="0">
                <a:solidFill>
                  <a:srgbClr val="000000"/>
                </a:solidFill>
                <a:latin typeface="Consolas"/>
              </a:rPr>
              <a:t> </a:t>
            </a:r>
            <a:r>
              <a:rPr lang="en-US" sz="1500" b="1" dirty="0" err="1">
                <a:solidFill>
                  <a:srgbClr val="2B91AF"/>
                </a:solidFill>
                <a:latin typeface="Consolas"/>
              </a:rPr>
              <a:t>IAccount</a:t>
            </a:r>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000FF"/>
                </a:solidFill>
                <a:latin typeface="Consolas"/>
              </a:rPr>
              <a:t>void</a:t>
            </a:r>
            <a:r>
              <a:rPr lang="en-US" sz="1500" dirty="0">
                <a:solidFill>
                  <a:srgbClr val="000000"/>
                </a:solidFill>
                <a:latin typeface="Consolas"/>
              </a:rPr>
              <a:t> </a:t>
            </a:r>
            <a:r>
              <a:rPr lang="en-US" sz="1500" dirty="0">
                <a:solidFill>
                  <a:srgbClr val="020002"/>
                </a:solidFill>
                <a:latin typeface="Consolas"/>
              </a:rPr>
              <a:t>Deposit</a:t>
            </a:r>
            <a:r>
              <a:rPr lang="en-US" sz="1500" dirty="0">
                <a:solidFill>
                  <a:srgbClr val="000000"/>
                </a:solidFill>
                <a:latin typeface="Consolas"/>
              </a:rPr>
              <a:t>(</a:t>
            </a:r>
            <a:r>
              <a:rPr lang="en-US" sz="1500" dirty="0">
                <a:solidFill>
                  <a:srgbClr val="0000FF"/>
                </a:solidFill>
                <a:latin typeface="Consolas"/>
              </a:rPr>
              <a:t>decimal</a:t>
            </a:r>
            <a:r>
              <a:rPr lang="en-US" sz="1500" dirty="0">
                <a:solidFill>
                  <a:srgbClr val="000000"/>
                </a:solidFill>
                <a:latin typeface="Consolas"/>
              </a:rPr>
              <a:t> </a:t>
            </a:r>
            <a:r>
              <a:rPr lang="en-US" sz="1500" dirty="0">
                <a:solidFill>
                  <a:srgbClr val="020002"/>
                </a:solidFill>
                <a:latin typeface="Consolas"/>
              </a:rPr>
              <a:t>amount</a:t>
            </a:r>
            <a:r>
              <a:rPr lang="en-US" sz="1500" dirty="0">
                <a:solidFill>
                  <a:srgbClr val="000000"/>
                </a:solidFill>
                <a:latin typeface="Consolas"/>
              </a:rPr>
              <a:t>);</a:t>
            </a:r>
          </a:p>
          <a:p>
            <a:r>
              <a:rPr lang="en-US" sz="1500" dirty="0">
                <a:solidFill>
                  <a:srgbClr val="000000"/>
                </a:solidFill>
                <a:latin typeface="Consolas"/>
              </a:rPr>
              <a:t>   </a:t>
            </a:r>
            <a:r>
              <a:rPr lang="en-US" sz="1500" dirty="0">
                <a:solidFill>
                  <a:srgbClr val="0000FF"/>
                </a:solidFill>
                <a:latin typeface="Consolas"/>
              </a:rPr>
              <a:t>void</a:t>
            </a:r>
            <a:r>
              <a:rPr lang="en-US" sz="1500" dirty="0">
                <a:solidFill>
                  <a:srgbClr val="000000"/>
                </a:solidFill>
                <a:latin typeface="Consolas"/>
              </a:rPr>
              <a:t> </a:t>
            </a:r>
            <a:r>
              <a:rPr lang="en-US" sz="1500" dirty="0">
                <a:solidFill>
                  <a:srgbClr val="020002"/>
                </a:solidFill>
                <a:latin typeface="Consolas"/>
              </a:rPr>
              <a:t>Withdraw</a:t>
            </a:r>
            <a:r>
              <a:rPr lang="en-US" sz="1500" dirty="0">
                <a:solidFill>
                  <a:srgbClr val="000000"/>
                </a:solidFill>
                <a:latin typeface="Consolas"/>
              </a:rPr>
              <a:t>(</a:t>
            </a:r>
            <a:r>
              <a:rPr lang="en-US" sz="1500" dirty="0">
                <a:solidFill>
                  <a:srgbClr val="0000FF"/>
                </a:solidFill>
                <a:latin typeface="Consolas"/>
              </a:rPr>
              <a:t>decimal</a:t>
            </a:r>
            <a:r>
              <a:rPr lang="en-US" sz="1500" dirty="0">
                <a:solidFill>
                  <a:srgbClr val="000000"/>
                </a:solidFill>
                <a:latin typeface="Consolas"/>
              </a:rPr>
              <a:t> </a:t>
            </a:r>
            <a:r>
              <a:rPr lang="en-US" sz="1500" dirty="0">
                <a:solidFill>
                  <a:srgbClr val="020002"/>
                </a:solidFill>
                <a:latin typeface="Consolas"/>
              </a:rPr>
              <a:t>amount</a:t>
            </a:r>
            <a:r>
              <a:rPr lang="en-US" sz="1500" dirty="0">
                <a:solidFill>
                  <a:srgbClr val="000000"/>
                </a:solidFill>
                <a:latin typeface="Consolas"/>
              </a:rPr>
              <a:t>);</a:t>
            </a:r>
          </a:p>
          <a:p>
            <a:r>
              <a:rPr lang="en-US" sz="1500" dirty="0">
                <a:solidFill>
                  <a:srgbClr val="000000"/>
                </a:solidFill>
                <a:latin typeface="Consolas"/>
              </a:rPr>
              <a:t>   </a:t>
            </a:r>
            <a:r>
              <a:rPr lang="en-US" sz="1500" dirty="0">
                <a:solidFill>
                  <a:srgbClr val="0000FF"/>
                </a:solidFill>
                <a:latin typeface="Consolas"/>
              </a:rPr>
              <a:t>decimal</a:t>
            </a:r>
            <a:r>
              <a:rPr lang="en-US" sz="1500" dirty="0">
                <a:solidFill>
                  <a:srgbClr val="000000"/>
                </a:solidFill>
                <a:latin typeface="Consolas"/>
              </a:rPr>
              <a:t> </a:t>
            </a:r>
            <a:r>
              <a:rPr lang="en-US" sz="1500" dirty="0">
                <a:solidFill>
                  <a:srgbClr val="020002"/>
                </a:solidFill>
                <a:latin typeface="Consolas"/>
              </a:rPr>
              <a:t>Balance</a:t>
            </a:r>
            <a:r>
              <a:rPr lang="en-US" sz="1500" dirty="0">
                <a:solidFill>
                  <a:srgbClr val="000000"/>
                </a:solidFill>
                <a:latin typeface="Consolas"/>
              </a:rPr>
              <a:t> { </a:t>
            </a:r>
            <a:r>
              <a:rPr lang="en-US" sz="1500" dirty="0">
                <a:solidFill>
                  <a:srgbClr val="0000FF"/>
                </a:solidFill>
                <a:latin typeface="Consolas"/>
              </a:rPr>
              <a:t>get</a:t>
            </a:r>
            <a:r>
              <a:rPr lang="en-US" sz="1500" dirty="0">
                <a:solidFill>
                  <a:srgbClr val="000000"/>
                </a:solidFill>
                <a:latin typeface="Consolas"/>
              </a:rPr>
              <a:t>; }</a:t>
            </a:r>
          </a:p>
          <a:p>
            <a:r>
              <a:rPr lang="en-US" sz="1500" dirty="0">
                <a:solidFill>
                  <a:srgbClr val="000000"/>
                </a:solidFill>
                <a:latin typeface="Consolas"/>
              </a:rPr>
              <a:t>}</a:t>
            </a:r>
          </a:p>
        </p:txBody>
      </p:sp>
      <p:sp>
        <p:nvSpPr>
          <p:cNvPr id="7" name="Rounded Rectangle 6"/>
          <p:cNvSpPr/>
          <p:nvPr/>
        </p:nvSpPr>
        <p:spPr bwMode="auto">
          <a:xfrm>
            <a:off x="315040" y="4686882"/>
            <a:ext cx="5355669" cy="1533066"/>
          </a:xfrm>
          <a:prstGeom prst="roundRect">
            <a:avLst>
              <a:gd name="adj" fmla="val 3808"/>
            </a:avLst>
          </a:prstGeom>
          <a:solidFill>
            <a:srgbClr val="FFFFFF"/>
          </a:solidFill>
          <a:ln w="12700" cap="sq" cmpd="sng" algn="ctr">
            <a:solidFill>
              <a:srgbClr val="0070C0"/>
            </a:solidFill>
            <a:prstDash val="solid"/>
            <a:round/>
            <a:headEnd type="none" w="sm" len="sm"/>
            <a:tailEnd type="none" w="sm" len="sm"/>
          </a:ln>
          <a:effectLst>
            <a:innerShdw blurRad="63500" dist="50800" dir="2700000">
              <a:prstClr val="black">
                <a:alpha val="50000"/>
              </a:prstClr>
            </a:innerShdw>
          </a:effectLst>
        </p:spPr>
        <p:txBody>
          <a:bodyPr vert="horz" wrap="square" lIns="117830" tIns="58915" rIns="117830" bIns="58915" numCol="1" rtlCol="0" anchor="ctr" anchorCtr="0" compatLnSpc="1">
            <a:prstTxWarp prst="textNoShape">
              <a:avLst/>
            </a:prstTxWarp>
            <a:spAutoFit/>
          </a:bodyPr>
          <a:lstStyle/>
          <a:p>
            <a:r>
              <a:rPr lang="en-US" sz="1500" dirty="0">
                <a:solidFill>
                  <a:srgbClr val="000000"/>
                </a:solidFill>
                <a:latin typeface="Consolas"/>
              </a:rPr>
              <a:t>[</a:t>
            </a:r>
            <a:r>
              <a:rPr lang="en-US" sz="1500" b="1" dirty="0">
                <a:solidFill>
                  <a:srgbClr val="0000FF"/>
                </a:solidFill>
                <a:latin typeface="Consolas"/>
              </a:rPr>
              <a:t>Export</a:t>
            </a:r>
            <a:r>
              <a:rPr lang="en-US" sz="1500" dirty="0">
                <a:solidFill>
                  <a:srgbClr val="000000"/>
                </a:solidFill>
                <a:latin typeface="Consolas"/>
              </a:rPr>
              <a:t>(</a:t>
            </a:r>
            <a:r>
              <a:rPr lang="en-US" sz="1500" dirty="0" err="1">
                <a:solidFill>
                  <a:srgbClr val="0000FF"/>
                </a:solidFill>
                <a:latin typeface="Consolas"/>
              </a:rPr>
              <a:t>typeof</a:t>
            </a:r>
            <a:r>
              <a:rPr lang="en-US" sz="1500" dirty="0">
                <a:solidFill>
                  <a:srgbClr val="000000"/>
                </a:solidFill>
                <a:latin typeface="Consolas"/>
              </a:rPr>
              <a:t>(</a:t>
            </a:r>
            <a:r>
              <a:rPr lang="en-US" sz="1500" b="1" dirty="0" err="1">
                <a:solidFill>
                  <a:srgbClr val="2B91AF"/>
                </a:solidFill>
                <a:latin typeface="Consolas"/>
              </a:rPr>
              <a:t>IOutput</a:t>
            </a:r>
            <a:r>
              <a:rPr lang="en-US" sz="1500" dirty="0">
                <a:solidFill>
                  <a:srgbClr val="000000"/>
                </a:solidFill>
                <a:latin typeface="Consolas"/>
              </a:rPr>
              <a:t>))]</a:t>
            </a:r>
          </a:p>
          <a:p>
            <a:r>
              <a:rPr lang="en-US" sz="1500" dirty="0">
                <a:solidFill>
                  <a:srgbClr val="0000FF"/>
                </a:solidFill>
                <a:latin typeface="Consolas"/>
              </a:rPr>
              <a:t>public</a:t>
            </a:r>
            <a:r>
              <a:rPr lang="en-US" sz="1500" dirty="0">
                <a:solidFill>
                  <a:srgbClr val="000000"/>
                </a:solidFill>
                <a:latin typeface="Consolas"/>
              </a:rPr>
              <a:t> </a:t>
            </a:r>
            <a:r>
              <a:rPr lang="en-US" sz="1500" dirty="0">
                <a:solidFill>
                  <a:srgbClr val="0000FF"/>
                </a:solidFill>
                <a:latin typeface="Consolas"/>
              </a:rPr>
              <a:t>class</a:t>
            </a:r>
            <a:r>
              <a:rPr lang="en-US" sz="1500" dirty="0">
                <a:solidFill>
                  <a:srgbClr val="000000"/>
                </a:solidFill>
                <a:latin typeface="Consolas"/>
              </a:rPr>
              <a:t> </a:t>
            </a:r>
            <a:r>
              <a:rPr lang="en-US" sz="1500" b="1" dirty="0" err="1">
                <a:solidFill>
                  <a:srgbClr val="0000FF"/>
                </a:solidFill>
                <a:latin typeface="Consolas"/>
              </a:rPr>
              <a:t>ConsoleOutput</a:t>
            </a:r>
            <a:r>
              <a:rPr lang="en-US" sz="1500" dirty="0">
                <a:solidFill>
                  <a:srgbClr val="000000"/>
                </a:solidFill>
                <a:latin typeface="Consolas"/>
              </a:rPr>
              <a:t> : </a:t>
            </a:r>
            <a:r>
              <a:rPr lang="en-US" sz="1500" b="1" dirty="0" err="1">
                <a:solidFill>
                  <a:srgbClr val="2B91AF"/>
                </a:solidFill>
                <a:latin typeface="Consolas"/>
              </a:rPr>
              <a:t>IOutput</a:t>
            </a:r>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000FF"/>
                </a:solidFill>
                <a:latin typeface="Consolas"/>
              </a:rPr>
              <a:t>public</a:t>
            </a:r>
            <a:r>
              <a:rPr lang="en-US" sz="1500" dirty="0">
                <a:solidFill>
                  <a:srgbClr val="000000"/>
                </a:solidFill>
                <a:latin typeface="Consolas"/>
              </a:rPr>
              <a:t> </a:t>
            </a:r>
            <a:r>
              <a:rPr lang="en-US" sz="1500" dirty="0">
                <a:solidFill>
                  <a:srgbClr val="0000FF"/>
                </a:solidFill>
                <a:latin typeface="Consolas"/>
              </a:rPr>
              <a:t>void</a:t>
            </a:r>
            <a:r>
              <a:rPr lang="en-US" sz="1500" dirty="0">
                <a:solidFill>
                  <a:srgbClr val="000000"/>
                </a:solidFill>
                <a:latin typeface="Consolas"/>
              </a:rPr>
              <a:t> </a:t>
            </a:r>
            <a:r>
              <a:rPr lang="en-US" sz="1500" dirty="0">
                <a:solidFill>
                  <a:srgbClr val="020002"/>
                </a:solidFill>
                <a:latin typeface="Consolas"/>
              </a:rPr>
              <a:t>Write</a:t>
            </a:r>
            <a:r>
              <a:rPr lang="en-US" sz="1500" dirty="0">
                <a:solidFill>
                  <a:srgbClr val="000000"/>
                </a:solidFill>
                <a:latin typeface="Consolas"/>
              </a:rPr>
              <a:t>(</a:t>
            </a:r>
            <a:r>
              <a:rPr lang="en-US" sz="1500" dirty="0">
                <a:solidFill>
                  <a:srgbClr val="0000FF"/>
                </a:solidFill>
                <a:latin typeface="Consolas"/>
              </a:rPr>
              <a:t>string</a:t>
            </a:r>
            <a:r>
              <a:rPr lang="en-US" sz="1500" dirty="0">
                <a:solidFill>
                  <a:srgbClr val="000000"/>
                </a:solidFill>
                <a:latin typeface="Consolas"/>
              </a:rPr>
              <a:t> </a:t>
            </a:r>
            <a:r>
              <a:rPr lang="en-US" sz="1500" dirty="0">
                <a:solidFill>
                  <a:srgbClr val="020002"/>
                </a:solidFill>
                <a:latin typeface="Consolas"/>
              </a:rPr>
              <a:t>text</a:t>
            </a:r>
            <a:r>
              <a:rPr lang="en-US" sz="1500" dirty="0">
                <a:solidFill>
                  <a:srgbClr val="000000"/>
                </a:solidFill>
                <a:latin typeface="Consolas"/>
              </a:rPr>
              <a:t>) {</a:t>
            </a:r>
          </a:p>
          <a:p>
            <a:r>
              <a:rPr lang="en-US" sz="1500" dirty="0">
                <a:solidFill>
                  <a:srgbClr val="000000"/>
                </a:solidFill>
                <a:latin typeface="Consolas"/>
              </a:rPr>
              <a:t>      </a:t>
            </a:r>
            <a:r>
              <a:rPr lang="en-US" sz="1500" b="1" dirty="0" err="1">
                <a:solidFill>
                  <a:srgbClr val="0000FF"/>
                </a:solidFill>
                <a:latin typeface="Consolas"/>
              </a:rPr>
              <a:t>Console</a:t>
            </a:r>
            <a:r>
              <a:rPr lang="en-US" sz="1500" dirty="0" err="1">
                <a:solidFill>
                  <a:srgbClr val="000000"/>
                </a:solidFill>
                <a:latin typeface="Consolas"/>
              </a:rPr>
              <a:t>.</a:t>
            </a:r>
            <a:r>
              <a:rPr lang="en-US" sz="1500" dirty="0" err="1">
                <a:solidFill>
                  <a:srgbClr val="020002"/>
                </a:solidFill>
                <a:latin typeface="Consolas"/>
              </a:rPr>
              <a:t>WriteLine</a:t>
            </a:r>
            <a:r>
              <a:rPr lang="en-US" sz="1500" dirty="0">
                <a:solidFill>
                  <a:srgbClr val="000000"/>
                </a:solidFill>
                <a:latin typeface="Consolas"/>
              </a:rPr>
              <a:t>(</a:t>
            </a:r>
            <a:r>
              <a:rPr lang="en-US" sz="1500" dirty="0">
                <a:solidFill>
                  <a:srgbClr val="020002"/>
                </a:solidFill>
                <a:latin typeface="Consolas"/>
              </a:rPr>
              <a:t>text</a:t>
            </a:r>
            <a:r>
              <a:rPr lang="en-US" sz="1500" dirty="0">
                <a:solidFill>
                  <a:srgbClr val="000000"/>
                </a:solidFill>
                <a:latin typeface="Consolas"/>
              </a:rPr>
              <a:t>);</a:t>
            </a:r>
          </a:p>
          <a:p>
            <a:r>
              <a:rPr lang="en-US" sz="1500" dirty="0">
                <a:solidFill>
                  <a:srgbClr val="000000"/>
                </a:solidFill>
                <a:latin typeface="Consolas"/>
              </a:rPr>
              <a:t>   }</a:t>
            </a:r>
          </a:p>
          <a:p>
            <a:r>
              <a:rPr lang="en-US" sz="1500" dirty="0">
                <a:solidFill>
                  <a:srgbClr val="000000"/>
                </a:solidFill>
                <a:latin typeface="Consolas"/>
              </a:rPr>
              <a:t>}</a:t>
            </a:r>
          </a:p>
        </p:txBody>
      </p:sp>
      <p:sp>
        <p:nvSpPr>
          <p:cNvPr id="8" name="Rounded Rectangle 7"/>
          <p:cNvSpPr/>
          <p:nvPr/>
        </p:nvSpPr>
        <p:spPr bwMode="auto">
          <a:xfrm>
            <a:off x="5027167" y="2804507"/>
            <a:ext cx="7350919" cy="5297822"/>
          </a:xfrm>
          <a:prstGeom prst="roundRect">
            <a:avLst>
              <a:gd name="adj" fmla="val 3808"/>
            </a:avLst>
          </a:prstGeom>
          <a:solidFill>
            <a:srgbClr val="FFFFFF"/>
          </a:solidFill>
          <a:ln w="12700" cap="sq" cmpd="sng" algn="ctr">
            <a:solidFill>
              <a:srgbClr val="0070C0"/>
            </a:solidFill>
            <a:prstDash val="solid"/>
            <a:round/>
            <a:headEnd type="none" w="sm" len="sm"/>
            <a:tailEnd type="none" w="sm" len="sm"/>
          </a:ln>
          <a:effectLst>
            <a:innerShdw blurRad="63500" dist="50800" dir="2700000">
              <a:prstClr val="black">
                <a:alpha val="50000"/>
              </a:prstClr>
            </a:innerShdw>
          </a:effectLst>
        </p:spPr>
        <p:txBody>
          <a:bodyPr vert="horz" wrap="square" lIns="117830" tIns="58915" rIns="117830" bIns="58915" numCol="1" rtlCol="0" anchor="ctr" anchorCtr="0" compatLnSpc="1">
            <a:prstTxWarp prst="textNoShape">
              <a:avLst/>
            </a:prstTxWarp>
            <a:spAutoFit/>
          </a:bodyPr>
          <a:lstStyle/>
          <a:p>
            <a:r>
              <a:rPr lang="en-US" sz="1500" dirty="0">
                <a:solidFill>
                  <a:srgbClr val="000000"/>
                </a:solidFill>
                <a:latin typeface="Consolas"/>
              </a:rPr>
              <a:t>[</a:t>
            </a:r>
            <a:r>
              <a:rPr lang="en-US" sz="1500" b="1" dirty="0">
                <a:solidFill>
                  <a:srgbClr val="0000FF"/>
                </a:solidFill>
                <a:latin typeface="Consolas"/>
              </a:rPr>
              <a:t>Export</a:t>
            </a:r>
            <a:r>
              <a:rPr lang="en-US" sz="1500" dirty="0">
                <a:solidFill>
                  <a:srgbClr val="000000"/>
                </a:solidFill>
                <a:latin typeface="Consolas"/>
              </a:rPr>
              <a:t>(</a:t>
            </a:r>
            <a:r>
              <a:rPr lang="en-US" sz="1500" dirty="0" err="1">
                <a:solidFill>
                  <a:srgbClr val="0000FF"/>
                </a:solidFill>
                <a:latin typeface="Consolas"/>
              </a:rPr>
              <a:t>typeof</a:t>
            </a:r>
            <a:r>
              <a:rPr lang="en-US" sz="1500" dirty="0">
                <a:solidFill>
                  <a:srgbClr val="000000"/>
                </a:solidFill>
                <a:latin typeface="Consolas"/>
              </a:rPr>
              <a:t>(</a:t>
            </a:r>
            <a:r>
              <a:rPr lang="en-US" sz="1500" b="1" dirty="0" err="1">
                <a:solidFill>
                  <a:srgbClr val="2B91AF"/>
                </a:solidFill>
                <a:latin typeface="Consolas"/>
              </a:rPr>
              <a:t>IAccount</a:t>
            </a:r>
            <a:r>
              <a:rPr lang="en-US" sz="1500" dirty="0">
                <a:solidFill>
                  <a:srgbClr val="000000"/>
                </a:solidFill>
                <a:latin typeface="Consolas"/>
              </a:rPr>
              <a:t>))]</a:t>
            </a:r>
          </a:p>
          <a:p>
            <a:r>
              <a:rPr lang="en-US" sz="1500" dirty="0">
                <a:solidFill>
                  <a:srgbClr val="000000"/>
                </a:solidFill>
                <a:latin typeface="Consolas"/>
              </a:rPr>
              <a:t>[</a:t>
            </a:r>
            <a:r>
              <a:rPr lang="en-US" sz="1500" b="1" dirty="0" err="1">
                <a:solidFill>
                  <a:srgbClr val="0000FF"/>
                </a:solidFill>
                <a:latin typeface="Consolas"/>
              </a:rPr>
              <a:t>PartCreationPolicy</a:t>
            </a:r>
            <a:r>
              <a:rPr lang="en-US" sz="1500" dirty="0">
                <a:solidFill>
                  <a:srgbClr val="000000"/>
                </a:solidFill>
                <a:latin typeface="Consolas"/>
              </a:rPr>
              <a:t>(</a:t>
            </a:r>
            <a:r>
              <a:rPr lang="en-US" sz="1500" dirty="0" err="1">
                <a:solidFill>
                  <a:srgbClr val="800000"/>
                </a:solidFill>
                <a:latin typeface="Consolas"/>
              </a:rPr>
              <a:t>CreationPolicy</a:t>
            </a:r>
            <a:r>
              <a:rPr lang="en-US" sz="1500" dirty="0" err="1">
                <a:solidFill>
                  <a:srgbClr val="000000"/>
                </a:solidFill>
                <a:latin typeface="Consolas"/>
              </a:rPr>
              <a:t>.</a:t>
            </a:r>
            <a:r>
              <a:rPr lang="en-US" sz="1500" dirty="0" err="1">
                <a:solidFill>
                  <a:srgbClr val="020002"/>
                </a:solidFill>
                <a:latin typeface="Consolas"/>
              </a:rPr>
              <a:t>NonShared</a:t>
            </a:r>
            <a:r>
              <a:rPr lang="en-US" sz="1500" dirty="0">
                <a:solidFill>
                  <a:srgbClr val="000000"/>
                </a:solidFill>
                <a:latin typeface="Consolas"/>
              </a:rPr>
              <a:t>)]</a:t>
            </a:r>
          </a:p>
          <a:p>
            <a:r>
              <a:rPr lang="en-US" sz="1500" dirty="0">
                <a:solidFill>
                  <a:srgbClr val="0000FF"/>
                </a:solidFill>
                <a:latin typeface="Consolas"/>
              </a:rPr>
              <a:t>class</a:t>
            </a:r>
            <a:r>
              <a:rPr lang="en-US" sz="1500" dirty="0">
                <a:solidFill>
                  <a:srgbClr val="000000"/>
                </a:solidFill>
                <a:latin typeface="Consolas"/>
              </a:rPr>
              <a:t> </a:t>
            </a:r>
            <a:r>
              <a:rPr lang="en-US" sz="1500" b="1" dirty="0" err="1">
                <a:solidFill>
                  <a:srgbClr val="0000FF"/>
                </a:solidFill>
                <a:latin typeface="Consolas"/>
              </a:rPr>
              <a:t>BankAccount</a:t>
            </a:r>
            <a:r>
              <a:rPr lang="en-US" sz="1500" dirty="0">
                <a:solidFill>
                  <a:srgbClr val="000000"/>
                </a:solidFill>
                <a:latin typeface="Consolas"/>
              </a:rPr>
              <a:t> : </a:t>
            </a:r>
            <a:r>
              <a:rPr lang="en-US" sz="1500" b="1" dirty="0" err="1">
                <a:solidFill>
                  <a:srgbClr val="2B91AF"/>
                </a:solidFill>
                <a:latin typeface="Consolas"/>
              </a:rPr>
              <a:t>IAccount</a:t>
            </a:r>
            <a:r>
              <a:rPr lang="en-US" sz="1500" dirty="0">
                <a:solidFill>
                  <a:srgbClr val="000000"/>
                </a:solidFill>
                <a:latin typeface="Consolas"/>
              </a:rPr>
              <a:t> {</a:t>
            </a:r>
          </a:p>
          <a:p>
            <a:r>
              <a:rPr lang="en-US" sz="1500" dirty="0">
                <a:solidFill>
                  <a:srgbClr val="000000"/>
                </a:solidFill>
                <a:latin typeface="Consolas"/>
              </a:rPr>
              <a:t>   [</a:t>
            </a:r>
            <a:r>
              <a:rPr lang="en-US" sz="1500" b="1" dirty="0">
                <a:solidFill>
                  <a:srgbClr val="0000FF"/>
                </a:solidFill>
                <a:latin typeface="Consolas"/>
              </a:rPr>
              <a:t>Import</a:t>
            </a:r>
            <a:r>
              <a:rPr lang="en-US" sz="1500" dirty="0">
                <a:solidFill>
                  <a:srgbClr val="000000"/>
                </a:solidFill>
                <a:latin typeface="Consolas"/>
              </a:rPr>
              <a:t>]</a:t>
            </a:r>
          </a:p>
          <a:p>
            <a:r>
              <a:rPr lang="en-US" sz="1500" dirty="0">
                <a:solidFill>
                  <a:srgbClr val="000000"/>
                </a:solidFill>
                <a:latin typeface="Consolas"/>
              </a:rPr>
              <a:t>   </a:t>
            </a:r>
            <a:r>
              <a:rPr lang="en-US" sz="1500" dirty="0">
                <a:solidFill>
                  <a:srgbClr val="0000FF"/>
                </a:solidFill>
                <a:latin typeface="Consolas"/>
              </a:rPr>
              <a:t>public</a:t>
            </a:r>
            <a:r>
              <a:rPr lang="en-US" sz="1500" dirty="0">
                <a:solidFill>
                  <a:srgbClr val="000000"/>
                </a:solidFill>
                <a:latin typeface="Consolas"/>
              </a:rPr>
              <a:t> </a:t>
            </a:r>
            <a:r>
              <a:rPr lang="en-US" sz="1500" b="1" dirty="0" err="1">
                <a:solidFill>
                  <a:srgbClr val="2B91AF"/>
                </a:solidFill>
                <a:latin typeface="Consolas"/>
              </a:rPr>
              <a:t>IOutput</a:t>
            </a:r>
            <a:r>
              <a:rPr lang="en-US" sz="1500" dirty="0">
                <a:solidFill>
                  <a:srgbClr val="000000"/>
                </a:solidFill>
                <a:latin typeface="Consolas"/>
              </a:rPr>
              <a:t> </a:t>
            </a:r>
            <a:r>
              <a:rPr lang="en-US" sz="1500" dirty="0">
                <a:solidFill>
                  <a:srgbClr val="020002"/>
                </a:solidFill>
                <a:latin typeface="Consolas"/>
              </a:rPr>
              <a:t>Output</a:t>
            </a:r>
            <a:r>
              <a:rPr lang="en-US" sz="1500" dirty="0">
                <a:solidFill>
                  <a:srgbClr val="000000"/>
                </a:solidFill>
                <a:latin typeface="Consolas"/>
              </a:rPr>
              <a:t> { </a:t>
            </a:r>
            <a:r>
              <a:rPr lang="en-US" sz="1500" dirty="0">
                <a:solidFill>
                  <a:srgbClr val="0000FF"/>
                </a:solidFill>
                <a:latin typeface="Consolas"/>
              </a:rPr>
              <a:t>get</a:t>
            </a:r>
            <a:r>
              <a:rPr lang="en-US" sz="1500" dirty="0">
                <a:solidFill>
                  <a:srgbClr val="000000"/>
                </a:solidFill>
                <a:latin typeface="Consolas"/>
              </a:rPr>
              <a:t>; </a:t>
            </a:r>
            <a:r>
              <a:rPr lang="en-US" sz="1500" dirty="0">
                <a:solidFill>
                  <a:srgbClr val="0000FF"/>
                </a:solidFill>
                <a:latin typeface="Consolas"/>
              </a:rPr>
              <a:t>private</a:t>
            </a:r>
            <a:r>
              <a:rPr lang="en-US" sz="1500" dirty="0">
                <a:solidFill>
                  <a:srgbClr val="000000"/>
                </a:solidFill>
                <a:latin typeface="Consolas"/>
              </a:rPr>
              <a:t> </a:t>
            </a:r>
            <a:r>
              <a:rPr lang="en-US" sz="1500" dirty="0">
                <a:solidFill>
                  <a:srgbClr val="0000FF"/>
                </a:solidFill>
                <a:latin typeface="Consolas"/>
              </a:rPr>
              <a:t>set</a:t>
            </a:r>
            <a:r>
              <a:rPr lang="en-US" sz="1500" dirty="0">
                <a:solidFill>
                  <a:srgbClr val="000000"/>
                </a:solidFill>
                <a:latin typeface="Consolas"/>
              </a:rPr>
              <a:t>; }</a:t>
            </a:r>
          </a:p>
          <a:p>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000FF"/>
                </a:solidFill>
                <a:latin typeface="Consolas"/>
              </a:rPr>
              <a:t>private</a:t>
            </a:r>
            <a:r>
              <a:rPr lang="en-US" sz="1500" dirty="0">
                <a:solidFill>
                  <a:srgbClr val="000000"/>
                </a:solidFill>
                <a:latin typeface="Consolas"/>
              </a:rPr>
              <a:t> </a:t>
            </a:r>
            <a:r>
              <a:rPr lang="en-US" sz="1500" dirty="0">
                <a:solidFill>
                  <a:srgbClr val="0000FF"/>
                </a:solidFill>
                <a:latin typeface="Consolas"/>
              </a:rPr>
              <a:t>decimal</a:t>
            </a:r>
            <a:r>
              <a:rPr lang="en-US" sz="1500" dirty="0">
                <a:solidFill>
                  <a:srgbClr val="000000"/>
                </a:solidFill>
                <a:latin typeface="Consolas"/>
              </a:rPr>
              <a:t> </a:t>
            </a:r>
            <a:r>
              <a:rPr lang="en-US" sz="1500" dirty="0">
                <a:solidFill>
                  <a:srgbClr val="020002"/>
                </a:solidFill>
                <a:latin typeface="Consolas"/>
              </a:rPr>
              <a:t>_balance</a:t>
            </a:r>
            <a:r>
              <a:rPr lang="en-US" sz="1500" dirty="0">
                <a:solidFill>
                  <a:srgbClr val="000000"/>
                </a:solidFill>
                <a:latin typeface="Consolas"/>
              </a:rPr>
              <a:t>;</a:t>
            </a:r>
          </a:p>
          <a:p>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000FF"/>
                </a:solidFill>
                <a:latin typeface="Consolas"/>
              </a:rPr>
              <a:t>public</a:t>
            </a:r>
            <a:r>
              <a:rPr lang="en-US" sz="1500" dirty="0">
                <a:solidFill>
                  <a:srgbClr val="000000"/>
                </a:solidFill>
                <a:latin typeface="Consolas"/>
              </a:rPr>
              <a:t> </a:t>
            </a:r>
            <a:r>
              <a:rPr lang="en-US" sz="1500" dirty="0">
                <a:solidFill>
                  <a:srgbClr val="0000FF"/>
                </a:solidFill>
                <a:latin typeface="Consolas"/>
              </a:rPr>
              <a:t>void</a:t>
            </a:r>
            <a:r>
              <a:rPr lang="en-US" sz="1500" dirty="0">
                <a:solidFill>
                  <a:srgbClr val="000000"/>
                </a:solidFill>
                <a:latin typeface="Consolas"/>
              </a:rPr>
              <a:t> </a:t>
            </a:r>
            <a:r>
              <a:rPr lang="en-US" sz="1500" dirty="0">
                <a:solidFill>
                  <a:srgbClr val="020002"/>
                </a:solidFill>
                <a:latin typeface="Consolas"/>
              </a:rPr>
              <a:t>Deposit</a:t>
            </a:r>
            <a:r>
              <a:rPr lang="en-US" sz="1500" dirty="0">
                <a:solidFill>
                  <a:srgbClr val="000000"/>
                </a:solidFill>
                <a:latin typeface="Consolas"/>
              </a:rPr>
              <a:t>(</a:t>
            </a:r>
            <a:r>
              <a:rPr lang="en-US" sz="1500" dirty="0">
                <a:solidFill>
                  <a:srgbClr val="0000FF"/>
                </a:solidFill>
                <a:latin typeface="Consolas"/>
              </a:rPr>
              <a:t>decimal</a:t>
            </a:r>
            <a:r>
              <a:rPr lang="en-US" sz="1500" dirty="0">
                <a:solidFill>
                  <a:srgbClr val="000000"/>
                </a:solidFill>
                <a:latin typeface="Consolas"/>
              </a:rPr>
              <a:t> </a:t>
            </a:r>
            <a:r>
              <a:rPr lang="en-US" sz="1500" dirty="0">
                <a:solidFill>
                  <a:srgbClr val="020002"/>
                </a:solidFill>
                <a:latin typeface="Consolas"/>
              </a:rPr>
              <a:t>amount</a:t>
            </a:r>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20002"/>
                </a:solidFill>
                <a:latin typeface="Consolas"/>
              </a:rPr>
              <a:t>_balance</a:t>
            </a:r>
            <a:r>
              <a:rPr lang="en-US" sz="1500" dirty="0">
                <a:solidFill>
                  <a:srgbClr val="000000"/>
                </a:solidFill>
                <a:latin typeface="Consolas"/>
              </a:rPr>
              <a:t> += </a:t>
            </a:r>
            <a:r>
              <a:rPr lang="en-US" sz="1500" dirty="0">
                <a:solidFill>
                  <a:srgbClr val="020002"/>
                </a:solidFill>
                <a:latin typeface="Consolas"/>
              </a:rPr>
              <a:t>amount</a:t>
            </a:r>
            <a:r>
              <a:rPr lang="en-US" sz="1500" dirty="0">
                <a:solidFill>
                  <a:srgbClr val="000000"/>
                </a:solidFill>
                <a:latin typeface="Consolas"/>
              </a:rPr>
              <a:t>;</a:t>
            </a:r>
          </a:p>
          <a:p>
            <a:r>
              <a:rPr lang="en-US" sz="1500" dirty="0">
                <a:solidFill>
                  <a:srgbClr val="000000"/>
                </a:solidFill>
                <a:latin typeface="Consolas"/>
              </a:rPr>
              <a:t>      </a:t>
            </a:r>
            <a:r>
              <a:rPr lang="en-US" sz="1500" dirty="0" err="1">
                <a:solidFill>
                  <a:srgbClr val="020002"/>
                </a:solidFill>
                <a:latin typeface="Consolas"/>
              </a:rPr>
              <a:t>Output</a:t>
            </a:r>
            <a:r>
              <a:rPr lang="en-US" sz="1500" dirty="0" err="1">
                <a:solidFill>
                  <a:srgbClr val="000000"/>
                </a:solidFill>
                <a:latin typeface="Consolas"/>
              </a:rPr>
              <a:t>.</a:t>
            </a:r>
            <a:r>
              <a:rPr lang="en-US" sz="1500" dirty="0" err="1">
                <a:solidFill>
                  <a:srgbClr val="020002"/>
                </a:solidFill>
                <a:latin typeface="Consolas"/>
              </a:rPr>
              <a:t>Write</a:t>
            </a:r>
            <a:r>
              <a:rPr lang="en-US" sz="1500" dirty="0">
                <a:solidFill>
                  <a:srgbClr val="000000"/>
                </a:solidFill>
                <a:latin typeface="Consolas"/>
              </a:rPr>
              <a:t>(</a:t>
            </a:r>
            <a:r>
              <a:rPr lang="en-US" sz="1500" dirty="0" err="1">
                <a:solidFill>
                  <a:srgbClr val="0000FF"/>
                </a:solidFill>
                <a:latin typeface="Consolas"/>
              </a:rPr>
              <a:t>string</a:t>
            </a:r>
            <a:r>
              <a:rPr lang="en-US" sz="1500" dirty="0" err="1">
                <a:solidFill>
                  <a:srgbClr val="000000"/>
                </a:solidFill>
                <a:latin typeface="Consolas"/>
              </a:rPr>
              <a:t>.</a:t>
            </a:r>
            <a:r>
              <a:rPr lang="en-US" sz="1500" dirty="0" err="1">
                <a:solidFill>
                  <a:srgbClr val="020002"/>
                </a:solidFill>
                <a:latin typeface="Consolas"/>
              </a:rPr>
              <a:t>Format</a:t>
            </a:r>
            <a:r>
              <a:rPr lang="en-US" sz="1500" dirty="0">
                <a:solidFill>
                  <a:srgbClr val="000000"/>
                </a:solidFill>
                <a:latin typeface="Consolas"/>
              </a:rPr>
              <a:t>(</a:t>
            </a:r>
            <a:r>
              <a:rPr lang="en-US" sz="1500" dirty="0">
                <a:solidFill>
                  <a:srgbClr val="A31515"/>
                </a:solidFill>
                <a:latin typeface="Consolas"/>
              </a:rPr>
              <a:t>"Deposit: {0}"</a:t>
            </a:r>
            <a:r>
              <a:rPr lang="en-US" sz="1500" dirty="0">
                <a:solidFill>
                  <a:srgbClr val="000000"/>
                </a:solidFill>
                <a:latin typeface="Consolas"/>
              </a:rPr>
              <a:t>, </a:t>
            </a:r>
            <a:r>
              <a:rPr lang="en-US" sz="1500" dirty="0">
                <a:solidFill>
                  <a:srgbClr val="020002"/>
                </a:solidFill>
                <a:latin typeface="Consolas"/>
              </a:rPr>
              <a:t>amount</a:t>
            </a:r>
            <a:r>
              <a:rPr lang="en-US" sz="1500" dirty="0">
                <a:solidFill>
                  <a:srgbClr val="000000"/>
                </a:solidFill>
                <a:latin typeface="Consolas"/>
              </a:rPr>
              <a:t>));</a:t>
            </a:r>
          </a:p>
          <a:p>
            <a:r>
              <a:rPr lang="en-US" sz="1500" dirty="0">
                <a:solidFill>
                  <a:srgbClr val="000000"/>
                </a:solidFill>
                <a:latin typeface="Consolas"/>
              </a:rPr>
              <a:t>   }</a:t>
            </a:r>
          </a:p>
          <a:p>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000FF"/>
                </a:solidFill>
                <a:latin typeface="Consolas"/>
              </a:rPr>
              <a:t>public</a:t>
            </a:r>
            <a:r>
              <a:rPr lang="en-US" sz="1500" dirty="0">
                <a:solidFill>
                  <a:srgbClr val="000000"/>
                </a:solidFill>
                <a:latin typeface="Consolas"/>
              </a:rPr>
              <a:t> </a:t>
            </a:r>
            <a:r>
              <a:rPr lang="en-US" sz="1500" dirty="0">
                <a:solidFill>
                  <a:srgbClr val="0000FF"/>
                </a:solidFill>
                <a:latin typeface="Consolas"/>
              </a:rPr>
              <a:t>void</a:t>
            </a:r>
            <a:r>
              <a:rPr lang="en-US" sz="1500" dirty="0">
                <a:solidFill>
                  <a:srgbClr val="000000"/>
                </a:solidFill>
                <a:latin typeface="Consolas"/>
              </a:rPr>
              <a:t> </a:t>
            </a:r>
            <a:r>
              <a:rPr lang="en-US" sz="1500" dirty="0">
                <a:solidFill>
                  <a:srgbClr val="020002"/>
                </a:solidFill>
                <a:latin typeface="Consolas"/>
              </a:rPr>
              <a:t>Withdraw</a:t>
            </a:r>
            <a:r>
              <a:rPr lang="en-US" sz="1500" dirty="0">
                <a:solidFill>
                  <a:srgbClr val="000000"/>
                </a:solidFill>
                <a:latin typeface="Consolas"/>
              </a:rPr>
              <a:t>(</a:t>
            </a:r>
            <a:r>
              <a:rPr lang="en-US" sz="1500" dirty="0">
                <a:solidFill>
                  <a:srgbClr val="0000FF"/>
                </a:solidFill>
                <a:latin typeface="Consolas"/>
              </a:rPr>
              <a:t>decimal</a:t>
            </a:r>
            <a:r>
              <a:rPr lang="en-US" sz="1500" dirty="0">
                <a:solidFill>
                  <a:srgbClr val="000000"/>
                </a:solidFill>
                <a:latin typeface="Consolas"/>
              </a:rPr>
              <a:t> </a:t>
            </a:r>
            <a:r>
              <a:rPr lang="en-US" sz="1500" dirty="0">
                <a:solidFill>
                  <a:srgbClr val="020002"/>
                </a:solidFill>
                <a:latin typeface="Consolas"/>
              </a:rPr>
              <a:t>amount</a:t>
            </a:r>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20002"/>
                </a:solidFill>
                <a:latin typeface="Consolas"/>
              </a:rPr>
              <a:t>_balance</a:t>
            </a:r>
            <a:r>
              <a:rPr lang="en-US" sz="1500" dirty="0">
                <a:solidFill>
                  <a:srgbClr val="000000"/>
                </a:solidFill>
                <a:latin typeface="Consolas"/>
              </a:rPr>
              <a:t> -= </a:t>
            </a:r>
            <a:r>
              <a:rPr lang="en-US" sz="1500" dirty="0">
                <a:solidFill>
                  <a:srgbClr val="020002"/>
                </a:solidFill>
                <a:latin typeface="Consolas"/>
              </a:rPr>
              <a:t>amount</a:t>
            </a:r>
            <a:r>
              <a:rPr lang="en-US" sz="1500" dirty="0">
                <a:solidFill>
                  <a:srgbClr val="000000"/>
                </a:solidFill>
                <a:latin typeface="Consolas"/>
              </a:rPr>
              <a:t>;</a:t>
            </a:r>
          </a:p>
          <a:p>
            <a:r>
              <a:rPr lang="en-US" sz="1500" dirty="0">
                <a:solidFill>
                  <a:srgbClr val="000000"/>
                </a:solidFill>
                <a:latin typeface="Consolas"/>
              </a:rPr>
              <a:t>      </a:t>
            </a:r>
            <a:r>
              <a:rPr lang="en-US" sz="1500" dirty="0" err="1">
                <a:solidFill>
                  <a:srgbClr val="020002"/>
                </a:solidFill>
                <a:latin typeface="Consolas"/>
              </a:rPr>
              <a:t>Output</a:t>
            </a:r>
            <a:r>
              <a:rPr lang="en-US" sz="1500" dirty="0" err="1">
                <a:solidFill>
                  <a:srgbClr val="000000"/>
                </a:solidFill>
                <a:latin typeface="Consolas"/>
              </a:rPr>
              <a:t>.</a:t>
            </a:r>
            <a:r>
              <a:rPr lang="en-US" sz="1500" dirty="0" err="1">
                <a:solidFill>
                  <a:srgbClr val="020002"/>
                </a:solidFill>
                <a:latin typeface="Consolas"/>
              </a:rPr>
              <a:t>Write</a:t>
            </a:r>
            <a:r>
              <a:rPr lang="en-US" sz="1500" dirty="0">
                <a:solidFill>
                  <a:srgbClr val="000000"/>
                </a:solidFill>
                <a:latin typeface="Consolas"/>
              </a:rPr>
              <a:t>(</a:t>
            </a:r>
            <a:r>
              <a:rPr lang="en-US" sz="1500" dirty="0" err="1">
                <a:solidFill>
                  <a:srgbClr val="0000FF"/>
                </a:solidFill>
                <a:latin typeface="Consolas"/>
              </a:rPr>
              <a:t>string</a:t>
            </a:r>
            <a:r>
              <a:rPr lang="en-US" sz="1500" dirty="0" err="1">
                <a:solidFill>
                  <a:srgbClr val="000000"/>
                </a:solidFill>
                <a:latin typeface="Consolas"/>
              </a:rPr>
              <a:t>.</a:t>
            </a:r>
            <a:r>
              <a:rPr lang="en-US" sz="1500" dirty="0" err="1">
                <a:solidFill>
                  <a:srgbClr val="020002"/>
                </a:solidFill>
                <a:latin typeface="Consolas"/>
              </a:rPr>
              <a:t>Format</a:t>
            </a:r>
            <a:r>
              <a:rPr lang="en-US" sz="1500" dirty="0">
                <a:solidFill>
                  <a:srgbClr val="000000"/>
                </a:solidFill>
                <a:latin typeface="Consolas"/>
              </a:rPr>
              <a:t>(</a:t>
            </a:r>
            <a:r>
              <a:rPr lang="en-US" sz="1500" dirty="0">
                <a:solidFill>
                  <a:srgbClr val="A31515"/>
                </a:solidFill>
                <a:latin typeface="Consolas"/>
              </a:rPr>
              <a:t>"</a:t>
            </a:r>
            <a:r>
              <a:rPr lang="en-US" sz="1500" dirty="0" err="1">
                <a:solidFill>
                  <a:srgbClr val="A31515"/>
                </a:solidFill>
                <a:latin typeface="Consolas"/>
              </a:rPr>
              <a:t>Widthdraw</a:t>
            </a:r>
            <a:r>
              <a:rPr lang="en-US" sz="1500" dirty="0">
                <a:solidFill>
                  <a:srgbClr val="A31515"/>
                </a:solidFill>
                <a:latin typeface="Consolas"/>
              </a:rPr>
              <a:t>: {0}"</a:t>
            </a:r>
            <a:r>
              <a:rPr lang="en-US" sz="1500" dirty="0">
                <a:solidFill>
                  <a:srgbClr val="000000"/>
                </a:solidFill>
                <a:latin typeface="Consolas"/>
              </a:rPr>
              <a:t>, </a:t>
            </a:r>
            <a:r>
              <a:rPr lang="en-US" sz="1500" dirty="0">
                <a:solidFill>
                  <a:srgbClr val="020002"/>
                </a:solidFill>
                <a:latin typeface="Consolas"/>
              </a:rPr>
              <a:t>amount</a:t>
            </a:r>
            <a:r>
              <a:rPr lang="en-US" sz="1500" dirty="0">
                <a:solidFill>
                  <a:srgbClr val="000000"/>
                </a:solidFill>
                <a:latin typeface="Consolas"/>
              </a:rPr>
              <a:t>));</a:t>
            </a:r>
          </a:p>
          <a:p>
            <a:r>
              <a:rPr lang="en-US" sz="1500" dirty="0">
                <a:solidFill>
                  <a:srgbClr val="000000"/>
                </a:solidFill>
                <a:latin typeface="Consolas"/>
              </a:rPr>
              <a:t>   }</a:t>
            </a:r>
          </a:p>
          <a:p>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000FF"/>
                </a:solidFill>
                <a:latin typeface="Consolas"/>
              </a:rPr>
              <a:t>public</a:t>
            </a:r>
            <a:r>
              <a:rPr lang="en-US" sz="1500" dirty="0">
                <a:solidFill>
                  <a:srgbClr val="000000"/>
                </a:solidFill>
                <a:latin typeface="Consolas"/>
              </a:rPr>
              <a:t> </a:t>
            </a:r>
            <a:r>
              <a:rPr lang="en-US" sz="1500" dirty="0">
                <a:solidFill>
                  <a:srgbClr val="0000FF"/>
                </a:solidFill>
                <a:latin typeface="Consolas"/>
              </a:rPr>
              <a:t>decimal</a:t>
            </a:r>
            <a:r>
              <a:rPr lang="en-US" sz="1500" dirty="0">
                <a:solidFill>
                  <a:srgbClr val="000000"/>
                </a:solidFill>
                <a:latin typeface="Consolas"/>
              </a:rPr>
              <a:t> </a:t>
            </a:r>
            <a:r>
              <a:rPr lang="en-US" sz="1500" dirty="0">
                <a:solidFill>
                  <a:srgbClr val="020002"/>
                </a:solidFill>
                <a:latin typeface="Consolas"/>
              </a:rPr>
              <a:t>Balance</a:t>
            </a:r>
            <a:r>
              <a:rPr lang="en-US" sz="1500" dirty="0">
                <a:solidFill>
                  <a:srgbClr val="000000"/>
                </a:solidFill>
                <a:latin typeface="Consolas"/>
              </a:rPr>
              <a:t> {</a:t>
            </a:r>
          </a:p>
          <a:p>
            <a:r>
              <a:rPr lang="en-US" sz="1500" dirty="0">
                <a:solidFill>
                  <a:srgbClr val="000000"/>
                </a:solidFill>
                <a:latin typeface="Consolas"/>
              </a:rPr>
              <a:t>      </a:t>
            </a:r>
            <a:r>
              <a:rPr lang="en-US" sz="1500" dirty="0">
                <a:solidFill>
                  <a:srgbClr val="0000FF"/>
                </a:solidFill>
                <a:latin typeface="Consolas"/>
              </a:rPr>
              <a:t>get</a:t>
            </a:r>
            <a:r>
              <a:rPr lang="en-US" sz="1500" dirty="0">
                <a:solidFill>
                  <a:srgbClr val="000000"/>
                </a:solidFill>
                <a:latin typeface="Consolas"/>
              </a:rPr>
              <a:t> { </a:t>
            </a:r>
            <a:r>
              <a:rPr lang="en-US" sz="1500" dirty="0">
                <a:solidFill>
                  <a:srgbClr val="0000FF"/>
                </a:solidFill>
                <a:latin typeface="Consolas"/>
              </a:rPr>
              <a:t>return</a:t>
            </a:r>
            <a:r>
              <a:rPr lang="en-US" sz="1500" dirty="0">
                <a:solidFill>
                  <a:srgbClr val="000000"/>
                </a:solidFill>
                <a:latin typeface="Consolas"/>
              </a:rPr>
              <a:t> </a:t>
            </a:r>
            <a:r>
              <a:rPr lang="en-US" sz="1500" dirty="0">
                <a:solidFill>
                  <a:srgbClr val="020002"/>
                </a:solidFill>
                <a:latin typeface="Consolas"/>
              </a:rPr>
              <a:t>_balance</a:t>
            </a:r>
            <a:r>
              <a:rPr lang="en-US" sz="1500" dirty="0">
                <a:solidFill>
                  <a:srgbClr val="000000"/>
                </a:solidFill>
                <a:latin typeface="Consolas"/>
              </a:rPr>
              <a:t>; }</a:t>
            </a:r>
          </a:p>
          <a:p>
            <a:r>
              <a:rPr lang="en-US" sz="1500" dirty="0">
                <a:solidFill>
                  <a:srgbClr val="000000"/>
                </a:solidFill>
                <a:latin typeface="Consolas"/>
              </a:rPr>
              <a:t>   }</a:t>
            </a:r>
          </a:p>
          <a:p>
            <a:r>
              <a:rPr lang="en-US" sz="1500" dirty="0">
                <a:solidFill>
                  <a:srgbClr val="000000"/>
                </a:solidFill>
                <a:latin typeface="Consolas"/>
              </a:rPr>
              <a:t>}</a:t>
            </a:r>
          </a:p>
        </p:txBody>
      </p:sp>
    </p:spTree>
    <p:extLst>
      <p:ext uri="{BB962C8B-B14F-4D97-AF65-F5344CB8AC3E}">
        <p14:creationId xmlns:p14="http://schemas.microsoft.com/office/powerpoint/2010/main" val="153845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MEF Basics - Catalogs</a:t>
            </a:r>
            <a:endParaRPr lang="en-US" dirty="0">
              <a:solidFill>
                <a:schemeClr val="tx2"/>
              </a:solidFill>
            </a:endParaRPr>
          </a:p>
        </p:txBody>
      </p:sp>
      <p:sp>
        <p:nvSpPr>
          <p:cNvPr id="10" name="Slide Number Placeholder 9"/>
          <p:cNvSpPr>
            <a:spLocks noGrp="1"/>
          </p:cNvSpPr>
          <p:nvPr>
            <p:ph type="sldNum" sz="quarter" idx="12"/>
          </p:nvPr>
        </p:nvSpPr>
        <p:spPr/>
        <p:txBody>
          <a:bodyPr/>
          <a:lstStyle/>
          <a:p>
            <a:fld id="{8B37D5FE-740C-46F5-801A-FA5477D9711F}" type="slidenum">
              <a:rPr lang="en-US" smtClean="0"/>
              <a:pPr/>
              <a:t>231</a:t>
            </a:fld>
            <a:endParaRPr lang="en-US"/>
          </a:p>
        </p:txBody>
      </p:sp>
      <p:grpSp>
        <p:nvGrpSpPr>
          <p:cNvPr id="3" name="Group 3"/>
          <p:cNvGrpSpPr/>
          <p:nvPr/>
        </p:nvGrpSpPr>
        <p:grpSpPr>
          <a:xfrm>
            <a:off x="1221886" y="4288773"/>
            <a:ext cx="4074491" cy="2729752"/>
            <a:chOff x="2303253" y="2675964"/>
            <a:chExt cx="4191000" cy="2886635"/>
          </a:xfrm>
        </p:grpSpPr>
        <p:sp>
          <p:nvSpPr>
            <p:cNvPr id="46" name="Rectangle 6"/>
            <p:cNvSpPr>
              <a:spLocks noChangeArrowheads="1"/>
            </p:cNvSpPr>
            <p:nvPr/>
          </p:nvSpPr>
          <p:spPr bwMode="auto">
            <a:xfrm>
              <a:off x="2303253" y="2675964"/>
              <a:ext cx="4191000" cy="288663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nchorCtr="0"/>
            <a:lstStyle/>
            <a:p>
              <a:pPr algn="ctr"/>
              <a:endParaRPr lang="en-US" sz="4100" dirty="0">
                <a:solidFill>
                  <a:schemeClr val="bg2"/>
                </a:solidFill>
                <a:latin typeface="Segoe"/>
              </a:endParaRPr>
            </a:p>
          </p:txBody>
        </p:sp>
        <p:sp>
          <p:nvSpPr>
            <p:cNvPr id="47" name="Cube 46"/>
            <p:cNvSpPr/>
            <p:nvPr/>
          </p:nvSpPr>
          <p:spPr bwMode="auto">
            <a:xfrm>
              <a:off x="3727450" y="358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48" name="Left Arrow 47"/>
            <p:cNvSpPr/>
            <p:nvPr/>
          </p:nvSpPr>
          <p:spPr bwMode="auto">
            <a:xfrm rot="2075951">
              <a:off x="4216866" y="330867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49" name="Cube 48"/>
            <p:cNvSpPr/>
            <p:nvPr/>
          </p:nvSpPr>
          <p:spPr bwMode="auto">
            <a:xfrm>
              <a:off x="3727450" y="4191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50" name="Left Arrow 49"/>
            <p:cNvSpPr/>
            <p:nvPr/>
          </p:nvSpPr>
          <p:spPr bwMode="auto">
            <a:xfrm rot="8502193">
              <a:off x="5226241" y="400139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51" name="Cube 50"/>
            <p:cNvSpPr/>
            <p:nvPr/>
          </p:nvSpPr>
          <p:spPr bwMode="auto">
            <a:xfrm>
              <a:off x="3727450" y="294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52" name="Left Arrow 51"/>
            <p:cNvSpPr/>
            <p:nvPr/>
          </p:nvSpPr>
          <p:spPr bwMode="auto">
            <a:xfrm rot="19319663">
              <a:off x="4240616" y="35524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53" name="Left Arrow 52"/>
            <p:cNvSpPr/>
            <p:nvPr/>
          </p:nvSpPr>
          <p:spPr bwMode="auto">
            <a:xfrm>
              <a:off x="4193116" y="393832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54" name="Cube 53"/>
            <p:cNvSpPr/>
            <p:nvPr/>
          </p:nvSpPr>
          <p:spPr bwMode="auto">
            <a:xfrm>
              <a:off x="3727450" y="485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55" name="Left Arrow 54"/>
            <p:cNvSpPr/>
            <p:nvPr/>
          </p:nvSpPr>
          <p:spPr bwMode="auto">
            <a:xfrm rot="2415290">
              <a:off x="4216866" y="47449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56" name="Left Arrow 55"/>
            <p:cNvSpPr/>
            <p:nvPr/>
          </p:nvSpPr>
          <p:spPr bwMode="auto">
            <a:xfrm>
              <a:off x="4193116" y="513080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57" name="Cube 56"/>
            <p:cNvSpPr/>
            <p:nvPr/>
          </p:nvSpPr>
          <p:spPr bwMode="auto">
            <a:xfrm>
              <a:off x="4781231" y="3582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58" name="Left Arrow 57"/>
            <p:cNvSpPr/>
            <p:nvPr/>
          </p:nvSpPr>
          <p:spPr bwMode="auto">
            <a:xfrm>
              <a:off x="5246897" y="3618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59" name="Left Arrow 58"/>
            <p:cNvSpPr/>
            <p:nvPr/>
          </p:nvSpPr>
          <p:spPr bwMode="auto">
            <a:xfrm rot="10800000">
              <a:off x="4213744" y="438426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60" name="Cube 59"/>
            <p:cNvSpPr/>
            <p:nvPr/>
          </p:nvSpPr>
          <p:spPr bwMode="auto">
            <a:xfrm>
              <a:off x="4781231" y="41919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61" name="Left Arrow 60"/>
            <p:cNvSpPr/>
            <p:nvPr/>
          </p:nvSpPr>
          <p:spPr bwMode="auto">
            <a:xfrm>
              <a:off x="5246897" y="447135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62" name="Cube 61"/>
            <p:cNvSpPr/>
            <p:nvPr/>
          </p:nvSpPr>
          <p:spPr bwMode="auto">
            <a:xfrm>
              <a:off x="4781231" y="2947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63" name="Left Arrow 62"/>
            <p:cNvSpPr/>
            <p:nvPr/>
          </p:nvSpPr>
          <p:spPr bwMode="auto">
            <a:xfrm>
              <a:off x="5246897" y="2983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64" name="Left Arrow 63"/>
            <p:cNvSpPr/>
            <p:nvPr/>
          </p:nvSpPr>
          <p:spPr bwMode="auto">
            <a:xfrm rot="18933455">
              <a:off x="3204340" y="480617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65" name="Cube 64"/>
            <p:cNvSpPr/>
            <p:nvPr/>
          </p:nvSpPr>
          <p:spPr bwMode="auto">
            <a:xfrm>
              <a:off x="4781231" y="4852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66" name="Left Arrow 65"/>
            <p:cNvSpPr/>
            <p:nvPr/>
          </p:nvSpPr>
          <p:spPr bwMode="auto">
            <a:xfrm>
              <a:off x="5246897" y="50308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67" name="Cube 66"/>
            <p:cNvSpPr/>
            <p:nvPr/>
          </p:nvSpPr>
          <p:spPr bwMode="auto">
            <a:xfrm>
              <a:off x="5789083" y="358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68" name="Cube 67"/>
            <p:cNvSpPr/>
            <p:nvPr/>
          </p:nvSpPr>
          <p:spPr bwMode="auto">
            <a:xfrm>
              <a:off x="5789083" y="4191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69" name="Cube 68"/>
            <p:cNvSpPr/>
            <p:nvPr/>
          </p:nvSpPr>
          <p:spPr bwMode="auto">
            <a:xfrm>
              <a:off x="2664883" y="3606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70" name="Cube 69"/>
            <p:cNvSpPr/>
            <p:nvPr/>
          </p:nvSpPr>
          <p:spPr bwMode="auto">
            <a:xfrm>
              <a:off x="2664883" y="421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71" name="Cube 70"/>
            <p:cNvSpPr/>
            <p:nvPr/>
          </p:nvSpPr>
          <p:spPr bwMode="auto">
            <a:xfrm>
              <a:off x="2664883" y="2971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72" name="Cube 71"/>
            <p:cNvSpPr/>
            <p:nvPr/>
          </p:nvSpPr>
          <p:spPr bwMode="auto">
            <a:xfrm>
              <a:off x="2664883" y="4876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73" name="Cube 72"/>
            <p:cNvSpPr/>
            <p:nvPr/>
          </p:nvSpPr>
          <p:spPr bwMode="auto">
            <a:xfrm>
              <a:off x="5789083" y="294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74" name="Cube 73"/>
            <p:cNvSpPr/>
            <p:nvPr/>
          </p:nvSpPr>
          <p:spPr bwMode="auto">
            <a:xfrm>
              <a:off x="5789084" y="4863282"/>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75" name="Left Arrow 74"/>
            <p:cNvSpPr/>
            <p:nvPr/>
          </p:nvSpPr>
          <p:spPr bwMode="auto">
            <a:xfrm>
              <a:off x="3122083" y="375580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76" name="Left Arrow 75"/>
            <p:cNvSpPr/>
            <p:nvPr/>
          </p:nvSpPr>
          <p:spPr bwMode="auto">
            <a:xfrm rot="13419828">
              <a:off x="3181458" y="4130073"/>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77" name="Left Arrow 76"/>
            <p:cNvSpPr/>
            <p:nvPr/>
          </p:nvSpPr>
          <p:spPr bwMode="auto">
            <a:xfrm rot="11036178">
              <a:off x="3122083" y="44722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78" name="Left Arrow 77"/>
            <p:cNvSpPr/>
            <p:nvPr/>
          </p:nvSpPr>
          <p:spPr bwMode="auto">
            <a:xfrm>
              <a:off x="3122083" y="2992348"/>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79" name="Left Arrow 78"/>
            <p:cNvSpPr/>
            <p:nvPr/>
          </p:nvSpPr>
          <p:spPr bwMode="auto">
            <a:xfrm rot="18862758">
              <a:off x="3157708" y="340580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80" name="Left Arrow 79"/>
            <p:cNvSpPr/>
            <p:nvPr/>
          </p:nvSpPr>
          <p:spPr bwMode="auto">
            <a:xfrm>
              <a:off x="3122083" y="51326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tx1"/>
                </a:solidFill>
                <a:latin typeface="Tahoma" pitchFamily="34" charset="0"/>
              </a:endParaRPr>
            </a:p>
          </p:txBody>
        </p:sp>
        <p:sp>
          <p:nvSpPr>
            <p:cNvPr id="83" name="Curved Left Arrow 82"/>
            <p:cNvSpPr/>
            <p:nvPr/>
          </p:nvSpPr>
          <p:spPr bwMode="auto">
            <a:xfrm rot="15996843">
              <a:off x="4627336" y="210983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4100" b="1">
                <a:solidFill>
                  <a:schemeClr val="tx1"/>
                </a:solidFill>
                <a:effectLst>
                  <a:outerShdw blurRad="38100" dist="38100" dir="2700000" algn="tl">
                    <a:srgbClr val="000000">
                      <a:alpha val="43137"/>
                    </a:srgbClr>
                  </a:outerShdw>
                </a:effectLst>
                <a:latin typeface="Franklin Gothic Medium" pitchFamily="34" charset="0"/>
              </a:endParaRPr>
            </a:p>
          </p:txBody>
        </p:sp>
        <p:sp>
          <p:nvSpPr>
            <p:cNvPr id="84" name="Curved Left Arrow 83"/>
            <p:cNvSpPr/>
            <p:nvPr/>
          </p:nvSpPr>
          <p:spPr bwMode="auto">
            <a:xfrm rot="7633664" flipH="1">
              <a:off x="4328486" y="328348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4100" b="1">
                <a:solidFill>
                  <a:schemeClr val="tx1"/>
                </a:solidFill>
                <a:effectLst>
                  <a:outerShdw blurRad="38100" dist="38100" dir="2700000" algn="tl">
                    <a:srgbClr val="000000">
                      <a:alpha val="43137"/>
                    </a:srgbClr>
                  </a:outerShdw>
                </a:effectLst>
                <a:latin typeface="Franklin Gothic Medium" pitchFamily="34" charset="0"/>
              </a:endParaRPr>
            </a:p>
          </p:txBody>
        </p:sp>
      </p:grpSp>
      <p:grpSp>
        <p:nvGrpSpPr>
          <p:cNvPr id="4" name="Group 44"/>
          <p:cNvGrpSpPr/>
          <p:nvPr/>
        </p:nvGrpSpPr>
        <p:grpSpPr>
          <a:xfrm>
            <a:off x="7931580" y="4506446"/>
            <a:ext cx="3465433" cy="2300288"/>
            <a:chOff x="3200400" y="4953000"/>
            <a:chExt cx="2514600" cy="1752600"/>
          </a:xfrm>
        </p:grpSpPr>
        <p:sp>
          <p:nvSpPr>
            <p:cNvPr id="86" name="Rectangle 4"/>
            <p:cNvSpPr>
              <a:spLocks noChangeArrowheads="1"/>
            </p:cNvSpPr>
            <p:nvPr/>
          </p:nvSpPr>
          <p:spPr bwMode="auto">
            <a:xfrm>
              <a:off x="3200400" y="4953000"/>
              <a:ext cx="2514600" cy="175260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t" anchorCtr="0"/>
            <a:lstStyle/>
            <a:p>
              <a:pPr algn="ctr"/>
              <a:r>
                <a:rPr lang="en-US" sz="2600" dirty="0">
                  <a:solidFill>
                    <a:srgbClr val="000000"/>
                  </a:solidFill>
                  <a:latin typeface="Segoe"/>
                </a:rPr>
                <a:t>Catalog</a:t>
              </a:r>
            </a:p>
          </p:txBody>
        </p:sp>
        <p:grpSp>
          <p:nvGrpSpPr>
            <p:cNvPr id="5" name="Group 98"/>
            <p:cNvGrpSpPr/>
            <p:nvPr/>
          </p:nvGrpSpPr>
          <p:grpSpPr>
            <a:xfrm>
              <a:off x="3352800" y="5334000"/>
              <a:ext cx="2137834" cy="1295400"/>
              <a:chOff x="1447800" y="5105400"/>
              <a:chExt cx="2137834" cy="1295400"/>
            </a:xfrm>
          </p:grpSpPr>
          <p:sp>
            <p:nvSpPr>
              <p:cNvPr id="88" name="Cube 87"/>
              <p:cNvSpPr/>
              <p:nvPr/>
            </p:nvSpPr>
            <p:spPr bwMode="auto">
              <a:xfrm>
                <a:off x="1447800"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89" name="Cube 88"/>
              <p:cNvSpPr/>
              <p:nvPr/>
            </p:nvSpPr>
            <p:spPr bwMode="auto">
              <a:xfrm>
                <a:off x="1678517" y="5638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90" name="Cube 89"/>
              <p:cNvSpPr/>
              <p:nvPr/>
            </p:nvSpPr>
            <p:spPr bwMode="auto">
              <a:xfrm>
                <a:off x="1830917" y="57912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91" name="Cube 90"/>
              <p:cNvSpPr/>
              <p:nvPr/>
            </p:nvSpPr>
            <p:spPr bwMode="auto">
              <a:xfrm>
                <a:off x="1754717" y="51816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92" name="Cube 91"/>
              <p:cNvSpPr/>
              <p:nvPr/>
            </p:nvSpPr>
            <p:spPr bwMode="auto">
              <a:xfrm>
                <a:off x="2135717" y="5334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93" name="Cube 92"/>
              <p:cNvSpPr/>
              <p:nvPr/>
            </p:nvSpPr>
            <p:spPr bwMode="auto">
              <a:xfrm>
                <a:off x="2211917" y="5715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94" name="Cube 93"/>
              <p:cNvSpPr/>
              <p:nvPr/>
            </p:nvSpPr>
            <p:spPr bwMode="auto">
              <a:xfrm>
                <a:off x="2440517" y="5105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95" name="Cube 94"/>
              <p:cNvSpPr/>
              <p:nvPr/>
            </p:nvSpPr>
            <p:spPr bwMode="auto">
              <a:xfrm>
                <a:off x="2669117"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96" name="Cube 95"/>
              <p:cNvSpPr/>
              <p:nvPr/>
            </p:nvSpPr>
            <p:spPr bwMode="auto">
              <a:xfrm>
                <a:off x="2971800" y="51816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97" name="Cube 96"/>
              <p:cNvSpPr/>
              <p:nvPr/>
            </p:nvSpPr>
            <p:spPr bwMode="auto">
              <a:xfrm>
                <a:off x="2592917" y="5865283"/>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sp>
            <p:nvSpPr>
              <p:cNvPr id="98" name="Cube 97"/>
              <p:cNvSpPr/>
              <p:nvPr/>
            </p:nvSpPr>
            <p:spPr bwMode="auto">
              <a:xfrm>
                <a:off x="3050117"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a:solidFill>
                    <a:schemeClr val="bg1"/>
                  </a:solidFill>
                  <a:latin typeface="Tahoma" pitchFamily="34" charset="0"/>
                </a:endParaRPr>
              </a:p>
            </p:txBody>
          </p:sp>
        </p:grpSp>
      </p:grpSp>
      <p:sp>
        <p:nvSpPr>
          <p:cNvPr id="99" name="Right Arrow 98"/>
          <p:cNvSpPr/>
          <p:nvPr/>
        </p:nvSpPr>
        <p:spPr bwMode="auto">
          <a:xfrm rot="10800000">
            <a:off x="5578050" y="5365378"/>
            <a:ext cx="2001427" cy="7589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US" sz="2600" dirty="0">
              <a:solidFill>
                <a:srgbClr val="FFFFFF"/>
              </a:solidFill>
              <a:effectLst>
                <a:outerShdw blurRad="38100" dist="38100" dir="2700000" algn="tl">
                  <a:srgbClr val="000000">
                    <a:alpha val="43137"/>
                  </a:srgbClr>
                </a:outerShdw>
              </a:effectLst>
              <a:latin typeface="Calibri" pitchFamily="34" charset="0"/>
            </a:endParaRPr>
          </a:p>
        </p:txBody>
      </p:sp>
      <p:pic>
        <p:nvPicPr>
          <p:cNvPr id="111" name="Picture 110" descr="C:\Users\jasolson\AppData\Local\Microsoft\Windows\Temporary Internet Files\Content.IE5\9W6T06QF\MCj04315880000[1].png"/>
          <p:cNvPicPr>
            <a:picLocks noChangeAspect="1" noChangeArrowheads="1"/>
          </p:cNvPicPr>
          <p:nvPr/>
        </p:nvPicPr>
        <p:blipFill>
          <a:blip r:embed="rId3"/>
          <a:srcRect/>
          <a:stretch>
            <a:fillRect/>
          </a:stretch>
        </p:blipFill>
        <p:spPr bwMode="auto">
          <a:xfrm>
            <a:off x="2551203" y="3712083"/>
            <a:ext cx="1445936" cy="1377082"/>
          </a:xfrm>
          <a:prstGeom prst="rect">
            <a:avLst/>
          </a:prstGeom>
          <a:noFill/>
        </p:spPr>
      </p:pic>
      <p:pic>
        <p:nvPicPr>
          <p:cNvPr id="112" name="Picture 111" descr="C:\Users\jasolson\AppData\Local\Microsoft\Windows\Temporary Internet Files\Content.IE5\VUWZV3BO\MCj04325990000[1].png"/>
          <p:cNvPicPr>
            <a:picLocks noChangeAspect="1" noChangeArrowheads="1"/>
          </p:cNvPicPr>
          <p:nvPr/>
        </p:nvPicPr>
        <p:blipFill>
          <a:blip r:embed="rId4"/>
          <a:srcRect/>
          <a:stretch>
            <a:fillRect/>
          </a:stretch>
        </p:blipFill>
        <p:spPr bwMode="auto">
          <a:xfrm>
            <a:off x="2551201" y="5406414"/>
            <a:ext cx="1445936" cy="1377082"/>
          </a:xfrm>
          <a:prstGeom prst="rect">
            <a:avLst/>
          </a:prstGeom>
          <a:noFill/>
        </p:spPr>
      </p:pic>
      <p:pic>
        <p:nvPicPr>
          <p:cNvPr id="113" name="Picture 112" descr="C:\Users\jasolson\AppData\Local\Microsoft\Windows\Temporary Internet Files\Content.IE5\QLV25OOL\MCj04247780000[1].wmf"/>
          <p:cNvPicPr>
            <a:picLocks noChangeAspect="1" noChangeArrowheads="1"/>
          </p:cNvPicPr>
          <p:nvPr/>
        </p:nvPicPr>
        <p:blipFill>
          <a:blip r:embed="rId5"/>
          <a:srcRect/>
          <a:stretch>
            <a:fillRect/>
          </a:stretch>
        </p:blipFill>
        <p:spPr bwMode="auto">
          <a:xfrm>
            <a:off x="2571022" y="6930130"/>
            <a:ext cx="1413301" cy="1219292"/>
          </a:xfrm>
          <a:prstGeom prst="rect">
            <a:avLst/>
          </a:prstGeom>
          <a:noFill/>
        </p:spPr>
      </p:pic>
      <p:grpSp>
        <p:nvGrpSpPr>
          <p:cNvPr id="6" name="Group 9"/>
          <p:cNvGrpSpPr/>
          <p:nvPr/>
        </p:nvGrpSpPr>
        <p:grpSpPr>
          <a:xfrm>
            <a:off x="2106442" y="1805963"/>
            <a:ext cx="1865988" cy="1906560"/>
            <a:chOff x="349624" y="1089212"/>
            <a:chExt cx="1354005" cy="1452617"/>
          </a:xfrm>
        </p:grpSpPr>
        <p:pic>
          <p:nvPicPr>
            <p:cNvPr id="119" name="Picture 4" descr="C:\Users\jasolson\AppData\Local\Microsoft\Windows\Temporary Internet Files\Content.IE5\QLV25OOL\MCj04247780000[1].wmf"/>
            <p:cNvPicPr>
              <a:picLocks noChangeAspect="1" noChangeArrowheads="1"/>
            </p:cNvPicPr>
            <p:nvPr/>
          </p:nvPicPr>
          <p:blipFill>
            <a:blip r:embed="rId5"/>
            <a:srcRect/>
            <a:stretch>
              <a:fillRect/>
            </a:stretch>
          </p:blipFill>
          <p:spPr bwMode="auto">
            <a:xfrm>
              <a:off x="640977" y="1089212"/>
              <a:ext cx="1025525" cy="928984"/>
            </a:xfrm>
            <a:prstGeom prst="rect">
              <a:avLst/>
            </a:prstGeom>
            <a:noFill/>
          </p:spPr>
        </p:pic>
        <p:pic>
          <p:nvPicPr>
            <p:cNvPr id="120" name="Picture 2" descr="C:\Users\jasolson\AppData\Local\Microsoft\Windows\Temporary Internet Files\Content.IE5\9W6T06QF\MCj04315880000[1].png"/>
            <p:cNvPicPr>
              <a:picLocks noChangeAspect="1" noChangeArrowheads="1"/>
            </p:cNvPicPr>
            <p:nvPr/>
          </p:nvPicPr>
          <p:blipFill>
            <a:blip r:embed="rId3"/>
            <a:srcRect/>
            <a:stretch>
              <a:fillRect/>
            </a:stretch>
          </p:blipFill>
          <p:spPr bwMode="auto">
            <a:xfrm>
              <a:off x="654424" y="1492624"/>
              <a:ext cx="1049205" cy="1049205"/>
            </a:xfrm>
            <a:prstGeom prst="rect">
              <a:avLst/>
            </a:prstGeom>
            <a:noFill/>
          </p:spPr>
        </p:pic>
        <p:pic>
          <p:nvPicPr>
            <p:cNvPr id="121" name="Picture 3" descr="C:\Users\jasolson\AppData\Local\Microsoft\Windows\Temporary Internet Files\Content.IE5\VUWZV3BO\MCj04325990000[1].png"/>
            <p:cNvPicPr>
              <a:picLocks noChangeAspect="1" noChangeArrowheads="1"/>
            </p:cNvPicPr>
            <p:nvPr/>
          </p:nvPicPr>
          <p:blipFill>
            <a:blip r:embed="rId4"/>
            <a:srcRect/>
            <a:stretch>
              <a:fillRect/>
            </a:stretch>
          </p:blipFill>
          <p:spPr bwMode="auto">
            <a:xfrm>
              <a:off x="349624" y="1264024"/>
              <a:ext cx="1049205" cy="1049205"/>
            </a:xfrm>
            <a:prstGeom prst="rect">
              <a:avLst/>
            </a:prstGeom>
            <a:noFill/>
          </p:spPr>
        </p:pic>
      </p:grpSp>
      <p:sp>
        <p:nvSpPr>
          <p:cNvPr id="115" name="TextBox 114"/>
          <p:cNvSpPr txBox="1"/>
          <p:nvPr/>
        </p:nvSpPr>
        <p:spPr>
          <a:xfrm>
            <a:off x="4146217" y="7230170"/>
            <a:ext cx="2581715" cy="767517"/>
          </a:xfrm>
          <a:prstGeom prst="rect">
            <a:avLst/>
          </a:prstGeom>
          <a:noFill/>
        </p:spPr>
        <p:txBody>
          <a:bodyPr wrap="none" lIns="117830" tIns="58915" rIns="117830" bIns="58915" rtlCol="0">
            <a:spAutoFit/>
          </a:bodyPr>
          <a:lstStyle/>
          <a:p>
            <a:r>
              <a:rPr lang="en-US" sz="4100" dirty="0" err="1"/>
              <a:t>TypeCatalog</a:t>
            </a:r>
            <a:endParaRPr lang="en-US" sz="4100" dirty="0"/>
          </a:p>
        </p:txBody>
      </p:sp>
      <p:sp>
        <p:nvSpPr>
          <p:cNvPr id="116" name="TextBox 115"/>
          <p:cNvSpPr txBox="1"/>
          <p:nvPr/>
        </p:nvSpPr>
        <p:spPr>
          <a:xfrm>
            <a:off x="4126397" y="5606439"/>
            <a:ext cx="3455801" cy="767517"/>
          </a:xfrm>
          <a:prstGeom prst="rect">
            <a:avLst/>
          </a:prstGeom>
          <a:noFill/>
        </p:spPr>
        <p:txBody>
          <a:bodyPr wrap="none" lIns="117830" tIns="58915" rIns="117830" bIns="58915" rtlCol="0">
            <a:spAutoFit/>
          </a:bodyPr>
          <a:lstStyle/>
          <a:p>
            <a:r>
              <a:rPr lang="en-US" sz="4100" dirty="0" err="1"/>
              <a:t>AssemblyCatalog</a:t>
            </a:r>
            <a:endParaRPr lang="en-US" sz="4100" dirty="0"/>
          </a:p>
        </p:txBody>
      </p:sp>
      <p:sp>
        <p:nvSpPr>
          <p:cNvPr id="117" name="TextBox 116"/>
          <p:cNvSpPr txBox="1"/>
          <p:nvPr/>
        </p:nvSpPr>
        <p:spPr>
          <a:xfrm>
            <a:off x="4126399" y="4012120"/>
            <a:ext cx="2822772" cy="611423"/>
          </a:xfrm>
          <a:prstGeom prst="rect">
            <a:avLst/>
          </a:prstGeom>
          <a:noFill/>
        </p:spPr>
        <p:txBody>
          <a:bodyPr wrap="none" lIns="117830" tIns="58915" rIns="117830" bIns="58915" rtlCol="0">
            <a:spAutoFit/>
          </a:bodyPr>
          <a:lstStyle>
            <a:defPPr>
              <a:defRPr lang="en-US"/>
            </a:defPPr>
            <a:lvl1pPr>
              <a:defRPr sz="3200"/>
            </a:lvl1pPr>
          </a:lstStyle>
          <a:p>
            <a:r>
              <a:rPr lang="en-US" dirty="0" err="1"/>
              <a:t>DirectoryCatalog</a:t>
            </a:r>
            <a:endParaRPr lang="en-US" dirty="0"/>
          </a:p>
        </p:txBody>
      </p:sp>
      <p:sp>
        <p:nvSpPr>
          <p:cNvPr id="118" name="TextBox 117"/>
          <p:cNvSpPr txBox="1"/>
          <p:nvPr/>
        </p:nvSpPr>
        <p:spPr>
          <a:xfrm>
            <a:off x="4101690" y="2235427"/>
            <a:ext cx="3584432" cy="767517"/>
          </a:xfrm>
          <a:prstGeom prst="rect">
            <a:avLst/>
          </a:prstGeom>
          <a:noFill/>
        </p:spPr>
        <p:txBody>
          <a:bodyPr wrap="none" lIns="117830" tIns="58915" rIns="117830" bIns="58915" rtlCol="0">
            <a:spAutoFit/>
          </a:bodyPr>
          <a:lstStyle/>
          <a:p>
            <a:r>
              <a:rPr lang="en-US" sz="4100" dirty="0" err="1"/>
              <a:t>AggregateCatalog</a:t>
            </a:r>
            <a:endParaRPr lang="en-US" sz="4100" dirty="0"/>
          </a:p>
        </p:txBody>
      </p:sp>
    </p:spTree>
    <p:extLst>
      <p:ext uri="{BB962C8B-B14F-4D97-AF65-F5344CB8AC3E}">
        <p14:creationId xmlns:p14="http://schemas.microsoft.com/office/powerpoint/2010/main" val="213010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9" presetClass="emph" presetSubtype="0" nodeType="withEffect">
                                  <p:stCondLst>
                                    <p:cond delay="0"/>
                                  </p:stCondLst>
                                  <p:childTnLst>
                                    <p:set>
                                      <p:cBhvr rctx="PPT">
                                        <p:cTn id="9" dur="indefinite"/>
                                        <p:tgtEl>
                                          <p:spTgt spid="4"/>
                                        </p:tgtEl>
                                        <p:attrNameLst>
                                          <p:attrName>style.opacity</p:attrName>
                                        </p:attrNameLst>
                                      </p:cBhvr>
                                      <p:to>
                                        <p:strVal val="0.25"/>
                                      </p:to>
                                    </p:set>
                                    <p:animEffect filter="image" prLst="opacity: 0.25">
                                      <p:cBhvr rctx="IE">
                                        <p:cTn id="10" dur="indefinite"/>
                                        <p:tgtEl>
                                          <p:spTgt spid="4"/>
                                        </p:tgtEl>
                                      </p:cBhvr>
                                    </p:animEffect>
                                  </p:childTnLst>
                                </p:cTn>
                              </p:par>
                              <p:par>
                                <p:cTn id="11" presetID="9" presetClass="emph" presetSubtype="0" grpId="0" nodeType="withEffect">
                                  <p:stCondLst>
                                    <p:cond delay="0"/>
                                  </p:stCondLst>
                                  <p:childTnLst>
                                    <p:set>
                                      <p:cBhvr rctx="PPT">
                                        <p:cTn id="12" dur="indefinite"/>
                                        <p:tgtEl>
                                          <p:spTgt spid="99"/>
                                        </p:tgtEl>
                                        <p:attrNameLst>
                                          <p:attrName>style.opacity</p:attrName>
                                        </p:attrNameLst>
                                      </p:cBhvr>
                                      <p:to>
                                        <p:strVal val="0.25"/>
                                      </p:to>
                                    </p:set>
                                    <p:animEffect filter="image" prLst="opacity: 0.25">
                                      <p:cBhvr rctx="IE">
                                        <p:cTn id="13" dur="indefinite"/>
                                        <p:tgtEl>
                                          <p:spTgt spid="9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16" grpId="0"/>
      <p:bldP spid="117" grpId="0"/>
      <p:bldP spid="118" grpId="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Catalogs</a:t>
            </a:r>
          </a:p>
        </p:txBody>
      </p:sp>
      <p:sp>
        <p:nvSpPr>
          <p:cNvPr id="5" name="Slide Number Placeholder 4"/>
          <p:cNvSpPr>
            <a:spLocks noGrp="1"/>
          </p:cNvSpPr>
          <p:nvPr>
            <p:ph type="sldNum" sz="quarter" idx="12"/>
          </p:nvPr>
        </p:nvSpPr>
        <p:spPr/>
        <p:txBody>
          <a:bodyPr/>
          <a:lstStyle/>
          <a:p>
            <a:fld id="{2A1F55BE-A1EC-4CCE-88E5-75E3F42A84F4}" type="slidenum">
              <a:rPr lang="en-GB" smtClean="0"/>
              <a:t>232</a:t>
            </a:fld>
            <a:endParaRPr lang="en-GB"/>
          </a:p>
        </p:txBody>
      </p:sp>
      <p:sp>
        <p:nvSpPr>
          <p:cNvPr id="3" name="Content Placeholder 2"/>
          <p:cNvSpPr>
            <a:spLocks noGrp="1"/>
          </p:cNvSpPr>
          <p:nvPr>
            <p:ph sz="quarter" idx="1"/>
          </p:nvPr>
        </p:nvSpPr>
        <p:spPr/>
        <p:txBody>
          <a:bodyPr>
            <a:normAutofit/>
          </a:bodyPr>
          <a:lstStyle/>
          <a:p>
            <a:r>
              <a:rPr lang="en-US" b="1" dirty="0" err="1">
                <a:solidFill>
                  <a:srgbClr val="FF0000"/>
                </a:solidFill>
                <a:latin typeface="Consolas" pitchFamily="49" charset="0"/>
                <a:cs typeface="Consolas" pitchFamily="49" charset="0"/>
              </a:rPr>
              <a:t>TypeCatalog</a:t>
            </a:r>
            <a:endParaRPr lang="en-US" b="1" dirty="0">
              <a:solidFill>
                <a:srgbClr val="FF0000"/>
              </a:solidFill>
              <a:latin typeface="Consolas" pitchFamily="49" charset="0"/>
              <a:cs typeface="Consolas" pitchFamily="49" charset="0"/>
            </a:endParaRPr>
          </a:p>
          <a:p>
            <a:pPr lvl="1"/>
            <a:r>
              <a:rPr lang="en-US" dirty="0"/>
              <a:t>Based on a single type</a:t>
            </a:r>
          </a:p>
          <a:p>
            <a:r>
              <a:rPr lang="en-US" b="1" dirty="0" err="1">
                <a:solidFill>
                  <a:srgbClr val="FF0000"/>
                </a:solidFill>
                <a:latin typeface="Consolas" pitchFamily="49" charset="0"/>
                <a:cs typeface="Consolas" pitchFamily="49" charset="0"/>
              </a:rPr>
              <a:t>AssemblyCatalog</a:t>
            </a:r>
            <a:endParaRPr lang="en-US" b="1" dirty="0">
              <a:solidFill>
                <a:srgbClr val="FF0000"/>
              </a:solidFill>
              <a:latin typeface="Consolas" pitchFamily="49" charset="0"/>
              <a:cs typeface="Consolas" pitchFamily="49" charset="0"/>
            </a:endParaRPr>
          </a:p>
          <a:p>
            <a:pPr lvl="1"/>
            <a:r>
              <a:rPr lang="en-US" dirty="0"/>
              <a:t>Based on an assembly</a:t>
            </a:r>
          </a:p>
          <a:p>
            <a:r>
              <a:rPr lang="en-US" b="1" dirty="0" err="1">
                <a:solidFill>
                  <a:srgbClr val="FF0000"/>
                </a:solidFill>
                <a:latin typeface="Consolas" pitchFamily="49" charset="0"/>
                <a:cs typeface="Consolas" pitchFamily="49" charset="0"/>
              </a:rPr>
              <a:t>DirectoryCatalog</a:t>
            </a:r>
            <a:endParaRPr lang="en-US" b="1" dirty="0">
              <a:solidFill>
                <a:srgbClr val="FF0000"/>
              </a:solidFill>
              <a:latin typeface="Consolas" pitchFamily="49" charset="0"/>
              <a:cs typeface="Consolas" pitchFamily="49" charset="0"/>
            </a:endParaRPr>
          </a:p>
          <a:p>
            <a:pPr lvl="1"/>
            <a:r>
              <a:rPr lang="en-US" dirty="0"/>
              <a:t>Based on a file system directory</a:t>
            </a:r>
          </a:p>
          <a:p>
            <a:r>
              <a:rPr lang="en-US" b="1" dirty="0" err="1">
                <a:solidFill>
                  <a:srgbClr val="FF0000"/>
                </a:solidFill>
                <a:latin typeface="Consolas" pitchFamily="49" charset="0"/>
                <a:cs typeface="Consolas" pitchFamily="49" charset="0"/>
              </a:rPr>
              <a:t>AggregateCatalog</a:t>
            </a:r>
            <a:endParaRPr lang="en-US" b="1" dirty="0">
              <a:solidFill>
                <a:srgbClr val="FF0000"/>
              </a:solidFill>
              <a:latin typeface="Consolas" pitchFamily="49" charset="0"/>
              <a:cs typeface="Consolas" pitchFamily="49" charset="0"/>
            </a:endParaRPr>
          </a:p>
          <a:p>
            <a:pPr lvl="1"/>
            <a:r>
              <a:rPr lang="en-US" dirty="0"/>
              <a:t>Combines several catalogs into one</a:t>
            </a:r>
          </a:p>
          <a:p>
            <a:pPr lvl="1"/>
            <a:endParaRPr lang="en-US" dirty="0"/>
          </a:p>
        </p:txBody>
      </p:sp>
    </p:spTree>
    <p:extLst>
      <p:ext uri="{BB962C8B-B14F-4D97-AF65-F5344CB8AC3E}">
        <p14:creationId xmlns:p14="http://schemas.microsoft.com/office/powerpoint/2010/main" val="117262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Satisfying Imports Example</a:t>
            </a:r>
          </a:p>
        </p:txBody>
      </p:sp>
      <p:sp>
        <p:nvSpPr>
          <p:cNvPr id="7" name="Slide Number Placeholder 6"/>
          <p:cNvSpPr>
            <a:spLocks noGrp="1"/>
          </p:cNvSpPr>
          <p:nvPr>
            <p:ph type="sldNum" sz="quarter" idx="12"/>
          </p:nvPr>
        </p:nvSpPr>
        <p:spPr/>
        <p:txBody>
          <a:bodyPr/>
          <a:lstStyle/>
          <a:p>
            <a:fld id="{8B37D5FE-740C-46F5-801A-FA5477D9711F}" type="slidenum">
              <a:rPr lang="en-US" smtClean="0"/>
              <a:pPr/>
              <a:t>233</a:t>
            </a:fld>
            <a:endParaRPr lang="en-US"/>
          </a:p>
        </p:txBody>
      </p:sp>
      <p:sp>
        <p:nvSpPr>
          <p:cNvPr id="6" name="Rounded Rectangle 5"/>
          <p:cNvSpPr/>
          <p:nvPr/>
        </p:nvSpPr>
        <p:spPr bwMode="auto">
          <a:xfrm>
            <a:off x="525066" y="2465545"/>
            <a:ext cx="11656457" cy="4735357"/>
          </a:xfrm>
          <a:prstGeom prst="roundRect">
            <a:avLst>
              <a:gd name="adj" fmla="val 3808"/>
            </a:avLst>
          </a:prstGeom>
          <a:solidFill>
            <a:srgbClr val="FFFFFF"/>
          </a:solidFill>
          <a:ln w="12700" cap="sq" cmpd="sng" algn="ctr">
            <a:solidFill>
              <a:srgbClr val="0070C0"/>
            </a:solidFill>
            <a:prstDash val="solid"/>
            <a:round/>
            <a:headEnd type="none" w="sm" len="sm"/>
            <a:tailEnd type="none" w="sm" len="sm"/>
          </a:ln>
          <a:effectLst>
            <a:innerShdw blurRad="63500" dist="50800" dir="2700000">
              <a:prstClr val="black">
                <a:alpha val="50000"/>
              </a:prstClr>
            </a:innerShdw>
          </a:effectLst>
        </p:spPr>
        <p:txBody>
          <a:bodyPr vert="horz" wrap="square" lIns="117830" tIns="58915" rIns="117830" bIns="58915" numCol="1" rtlCol="0" anchor="ctr" anchorCtr="0" compatLnSpc="1">
            <a:prstTxWarp prst="textNoShape">
              <a:avLst/>
            </a:prstTxWarp>
            <a:spAutoFit/>
          </a:bodyPr>
          <a:lstStyle/>
          <a:p>
            <a:r>
              <a:rPr lang="en-US" sz="1800" b="1" dirty="0" err="1">
                <a:solidFill>
                  <a:srgbClr val="0000FF"/>
                </a:solidFill>
                <a:latin typeface="Consolas"/>
              </a:rPr>
              <a:t>AssemblyCatalog</a:t>
            </a:r>
            <a:r>
              <a:rPr lang="en-US" sz="1800" dirty="0">
                <a:solidFill>
                  <a:srgbClr val="000000"/>
                </a:solidFill>
                <a:latin typeface="Consolas"/>
              </a:rPr>
              <a:t> </a:t>
            </a:r>
            <a:r>
              <a:rPr lang="en-US" sz="1800" dirty="0">
                <a:solidFill>
                  <a:srgbClr val="020002"/>
                </a:solidFill>
                <a:latin typeface="Consolas"/>
              </a:rPr>
              <a:t>catalog</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err="1">
                <a:solidFill>
                  <a:srgbClr val="0000FF"/>
                </a:solidFill>
                <a:latin typeface="Consolas"/>
              </a:rPr>
              <a:t>AssemblyCatalog</a:t>
            </a:r>
            <a:r>
              <a:rPr lang="en-US" sz="1800" dirty="0">
                <a:solidFill>
                  <a:srgbClr val="000000"/>
                </a:solidFill>
                <a:latin typeface="Consolas"/>
              </a:rPr>
              <a:t>(</a:t>
            </a:r>
            <a:r>
              <a:rPr lang="en-US" sz="1800" b="1" dirty="0" err="1">
                <a:solidFill>
                  <a:srgbClr val="0000FF"/>
                </a:solidFill>
                <a:latin typeface="Consolas"/>
              </a:rPr>
              <a:t>Assembly</a:t>
            </a:r>
            <a:r>
              <a:rPr lang="en-US" sz="1800" dirty="0" err="1">
                <a:solidFill>
                  <a:srgbClr val="000000"/>
                </a:solidFill>
                <a:latin typeface="Consolas"/>
              </a:rPr>
              <a:t>.</a:t>
            </a:r>
            <a:r>
              <a:rPr lang="en-US" sz="1800" dirty="0" err="1">
                <a:solidFill>
                  <a:srgbClr val="020002"/>
                </a:solidFill>
                <a:latin typeface="Consolas"/>
              </a:rPr>
              <a:t>GetExecutingAssembly</a:t>
            </a:r>
            <a:r>
              <a:rPr lang="en-US" sz="1800" dirty="0">
                <a:solidFill>
                  <a:srgbClr val="000000"/>
                </a:solidFill>
                <a:latin typeface="Consolas"/>
              </a:rPr>
              <a:t>());</a:t>
            </a:r>
          </a:p>
          <a:p>
            <a:r>
              <a:rPr lang="en-US" sz="1800" b="1" dirty="0" err="1">
                <a:solidFill>
                  <a:srgbClr val="0000FF"/>
                </a:solidFill>
                <a:latin typeface="Consolas"/>
              </a:rPr>
              <a:t>CompositionContainer</a:t>
            </a:r>
            <a:r>
              <a:rPr lang="en-US" sz="1800" dirty="0">
                <a:solidFill>
                  <a:srgbClr val="000000"/>
                </a:solidFill>
                <a:latin typeface="Consolas"/>
              </a:rPr>
              <a:t> </a:t>
            </a:r>
            <a:r>
              <a:rPr lang="en-US" sz="1800" dirty="0">
                <a:solidFill>
                  <a:srgbClr val="020002"/>
                </a:solidFill>
                <a:latin typeface="Consolas"/>
              </a:rPr>
              <a:t>container</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err="1">
                <a:solidFill>
                  <a:srgbClr val="0000FF"/>
                </a:solidFill>
                <a:latin typeface="Consolas"/>
              </a:rPr>
              <a:t>CompositionContainer</a:t>
            </a:r>
            <a:r>
              <a:rPr lang="en-US" sz="1800" dirty="0">
                <a:solidFill>
                  <a:srgbClr val="000000"/>
                </a:solidFill>
                <a:latin typeface="Consolas"/>
              </a:rPr>
              <a:t>(</a:t>
            </a:r>
            <a:r>
              <a:rPr lang="en-US" sz="1800" dirty="0">
                <a:solidFill>
                  <a:srgbClr val="020002"/>
                </a:solidFill>
                <a:latin typeface="Consolas"/>
              </a:rPr>
              <a:t>catalog</a:t>
            </a:r>
            <a:r>
              <a:rPr lang="en-US" sz="1800" dirty="0">
                <a:solidFill>
                  <a:srgbClr val="000000"/>
                </a:solidFill>
                <a:latin typeface="Consolas"/>
              </a:rPr>
              <a:t>);</a:t>
            </a:r>
          </a:p>
          <a:p>
            <a:r>
              <a:rPr lang="en-US" sz="1800" dirty="0">
                <a:solidFill>
                  <a:srgbClr val="000000"/>
                </a:solidFill>
                <a:latin typeface="Consolas"/>
              </a:rPr>
              <a:t> </a:t>
            </a:r>
          </a:p>
          <a:p>
            <a:r>
              <a:rPr lang="en-US" sz="1800" dirty="0" err="1">
                <a:solidFill>
                  <a:srgbClr val="0000FF"/>
                </a:solidFill>
                <a:latin typeface="Consolas"/>
              </a:rPr>
              <a:t>var</a:t>
            </a:r>
            <a:r>
              <a:rPr lang="en-US" sz="1800" dirty="0">
                <a:solidFill>
                  <a:srgbClr val="000000"/>
                </a:solidFill>
                <a:latin typeface="Consolas"/>
              </a:rPr>
              <a:t> </a:t>
            </a:r>
            <a:r>
              <a:rPr lang="en-US" sz="1800" dirty="0" err="1">
                <a:solidFill>
                  <a:srgbClr val="020002"/>
                </a:solidFill>
                <a:latin typeface="Consolas"/>
              </a:rPr>
              <a:t>acc</a:t>
            </a:r>
            <a:r>
              <a:rPr lang="en-US" sz="1800" dirty="0">
                <a:solidFill>
                  <a:srgbClr val="000000"/>
                </a:solidFill>
                <a:latin typeface="Consolas"/>
              </a:rPr>
              <a:t> = </a:t>
            </a:r>
            <a:r>
              <a:rPr lang="en-US" sz="1800" dirty="0" err="1">
                <a:solidFill>
                  <a:srgbClr val="020002"/>
                </a:solidFill>
                <a:latin typeface="Consolas"/>
              </a:rPr>
              <a:t>container</a:t>
            </a:r>
            <a:r>
              <a:rPr lang="en-US" sz="1800" dirty="0" err="1">
                <a:solidFill>
                  <a:srgbClr val="000000"/>
                </a:solidFill>
                <a:latin typeface="Consolas"/>
              </a:rPr>
              <a:t>.</a:t>
            </a:r>
            <a:r>
              <a:rPr lang="en-US" sz="1800" dirty="0" err="1">
                <a:solidFill>
                  <a:srgbClr val="020002"/>
                </a:solidFill>
                <a:latin typeface="Consolas"/>
              </a:rPr>
              <a:t>GetExportedValue</a:t>
            </a:r>
            <a:r>
              <a:rPr lang="en-US" sz="1800" dirty="0">
                <a:solidFill>
                  <a:srgbClr val="000000"/>
                </a:solidFill>
                <a:latin typeface="Consolas"/>
              </a:rPr>
              <a:t>&lt;</a:t>
            </a:r>
            <a:r>
              <a:rPr lang="en-US" sz="1800" b="1" dirty="0" err="1">
                <a:solidFill>
                  <a:srgbClr val="2B91AF"/>
                </a:solidFill>
                <a:latin typeface="Consolas"/>
              </a:rPr>
              <a:t>IAccount</a:t>
            </a:r>
            <a:r>
              <a:rPr lang="en-US" sz="1800" dirty="0">
                <a:solidFill>
                  <a:srgbClr val="000000"/>
                </a:solidFill>
                <a:latin typeface="Consolas"/>
              </a:rPr>
              <a:t>&gt;();</a:t>
            </a:r>
          </a:p>
          <a:p>
            <a:r>
              <a:rPr lang="en-US" sz="1800" dirty="0" err="1">
                <a:solidFill>
                  <a:srgbClr val="020002"/>
                </a:solidFill>
                <a:latin typeface="Consolas"/>
              </a:rPr>
              <a:t>acc</a:t>
            </a:r>
            <a:r>
              <a:rPr lang="en-US" sz="1800" dirty="0" err="1">
                <a:solidFill>
                  <a:srgbClr val="000000"/>
                </a:solidFill>
                <a:latin typeface="Consolas"/>
              </a:rPr>
              <a:t>.</a:t>
            </a:r>
            <a:r>
              <a:rPr lang="en-US" sz="1800" dirty="0" err="1">
                <a:solidFill>
                  <a:srgbClr val="020002"/>
                </a:solidFill>
                <a:latin typeface="Consolas"/>
              </a:rPr>
              <a:t>Deposit</a:t>
            </a:r>
            <a:r>
              <a:rPr lang="en-US" sz="1800" dirty="0">
                <a:solidFill>
                  <a:srgbClr val="000000"/>
                </a:solidFill>
                <a:latin typeface="Consolas"/>
              </a:rPr>
              <a:t>(200);</a:t>
            </a:r>
          </a:p>
          <a:p>
            <a:r>
              <a:rPr lang="en-US" sz="1800" dirty="0" err="1">
                <a:solidFill>
                  <a:srgbClr val="020002"/>
                </a:solidFill>
                <a:latin typeface="Consolas"/>
              </a:rPr>
              <a:t>acc</a:t>
            </a:r>
            <a:r>
              <a:rPr lang="en-US" sz="1800" dirty="0" err="1">
                <a:solidFill>
                  <a:srgbClr val="000000"/>
                </a:solidFill>
                <a:latin typeface="Consolas"/>
              </a:rPr>
              <a:t>.</a:t>
            </a:r>
            <a:r>
              <a:rPr lang="en-US" sz="1800" dirty="0" err="1">
                <a:solidFill>
                  <a:srgbClr val="020002"/>
                </a:solidFill>
                <a:latin typeface="Consolas"/>
              </a:rPr>
              <a:t>Withdraw</a:t>
            </a:r>
            <a:r>
              <a:rPr lang="en-US" sz="1800" dirty="0">
                <a:solidFill>
                  <a:srgbClr val="000000"/>
                </a:solidFill>
                <a:latin typeface="Consolas"/>
              </a:rPr>
              <a:t>(170);</a:t>
            </a:r>
          </a:p>
          <a:p>
            <a:endParaRPr lang="en-US" sz="1800" dirty="0">
              <a:solidFill>
                <a:srgbClr val="000000"/>
              </a:solidFill>
              <a:latin typeface="Consolas"/>
            </a:endParaRPr>
          </a:p>
          <a:p>
            <a:r>
              <a:rPr lang="en-US" sz="1800" dirty="0" err="1">
                <a:solidFill>
                  <a:srgbClr val="0000FF"/>
                </a:solidFill>
                <a:latin typeface="Consolas"/>
              </a:rPr>
              <a:t>var</a:t>
            </a:r>
            <a:r>
              <a:rPr lang="en-US" sz="1800" dirty="0">
                <a:solidFill>
                  <a:srgbClr val="000000"/>
                </a:solidFill>
                <a:latin typeface="Consolas"/>
              </a:rPr>
              <a:t> </a:t>
            </a:r>
            <a:r>
              <a:rPr lang="en-US" sz="1800" dirty="0">
                <a:solidFill>
                  <a:srgbClr val="020002"/>
                </a:solidFill>
                <a:latin typeface="Consolas"/>
              </a:rPr>
              <a:t>acc2</a:t>
            </a:r>
            <a:r>
              <a:rPr lang="en-US" sz="1800" dirty="0">
                <a:solidFill>
                  <a:srgbClr val="000000"/>
                </a:solidFill>
                <a:latin typeface="Consolas"/>
              </a:rPr>
              <a:t> = </a:t>
            </a:r>
            <a:r>
              <a:rPr lang="en-US" sz="1800" dirty="0" err="1">
                <a:solidFill>
                  <a:srgbClr val="020002"/>
                </a:solidFill>
                <a:latin typeface="Consolas"/>
              </a:rPr>
              <a:t>container</a:t>
            </a:r>
            <a:r>
              <a:rPr lang="en-US" sz="1800" dirty="0" err="1">
                <a:solidFill>
                  <a:srgbClr val="000000"/>
                </a:solidFill>
                <a:latin typeface="Consolas"/>
              </a:rPr>
              <a:t>.</a:t>
            </a:r>
            <a:r>
              <a:rPr lang="en-US" sz="1800" dirty="0" err="1">
                <a:solidFill>
                  <a:srgbClr val="020002"/>
                </a:solidFill>
                <a:latin typeface="Consolas"/>
              </a:rPr>
              <a:t>GetExportedValue</a:t>
            </a:r>
            <a:r>
              <a:rPr lang="en-US" sz="1800" dirty="0">
                <a:solidFill>
                  <a:srgbClr val="000000"/>
                </a:solidFill>
                <a:latin typeface="Consolas"/>
              </a:rPr>
              <a:t>&lt;</a:t>
            </a:r>
            <a:r>
              <a:rPr lang="en-US" sz="1800" b="1" dirty="0" err="1">
                <a:solidFill>
                  <a:srgbClr val="2B91AF"/>
                </a:solidFill>
                <a:latin typeface="Consolas"/>
              </a:rPr>
              <a:t>IAccount</a:t>
            </a:r>
            <a:r>
              <a:rPr lang="en-US" sz="1800" dirty="0">
                <a:solidFill>
                  <a:srgbClr val="000000"/>
                </a:solidFill>
                <a:latin typeface="Consolas"/>
              </a:rPr>
              <a:t>&gt;();</a:t>
            </a:r>
          </a:p>
          <a:p>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a:t>
            </a:r>
            <a:r>
              <a:rPr lang="en-US" sz="1800" dirty="0" err="1">
                <a:solidFill>
                  <a:srgbClr val="A31515"/>
                </a:solidFill>
                <a:latin typeface="Consolas"/>
              </a:rPr>
              <a:t>acc</a:t>
            </a:r>
            <a:r>
              <a:rPr lang="en-US" sz="1800" dirty="0">
                <a:solidFill>
                  <a:srgbClr val="A31515"/>
                </a:solidFill>
                <a:latin typeface="Consolas"/>
              </a:rPr>
              <a:t> == acc2: {0}"</a:t>
            </a:r>
            <a:r>
              <a:rPr lang="en-US" sz="1800" dirty="0">
                <a:solidFill>
                  <a:srgbClr val="000000"/>
                </a:solidFill>
                <a:latin typeface="Consolas"/>
              </a:rPr>
              <a:t>, </a:t>
            </a:r>
            <a:r>
              <a:rPr lang="en-US" sz="1800" dirty="0" err="1">
                <a:solidFill>
                  <a:srgbClr val="020002"/>
                </a:solidFill>
                <a:latin typeface="Consolas"/>
              </a:rPr>
              <a:t>acc</a:t>
            </a:r>
            <a:r>
              <a:rPr lang="en-US" sz="1800" dirty="0">
                <a:solidFill>
                  <a:srgbClr val="000000"/>
                </a:solidFill>
                <a:latin typeface="Consolas"/>
              </a:rPr>
              <a:t> == </a:t>
            </a:r>
            <a:r>
              <a:rPr lang="en-US" sz="1800" dirty="0">
                <a:solidFill>
                  <a:srgbClr val="020002"/>
                </a:solidFill>
                <a:latin typeface="Consolas"/>
              </a:rPr>
              <a:t>acc2</a:t>
            </a:r>
            <a:r>
              <a:rPr lang="en-US" sz="1800" dirty="0">
                <a:solidFill>
                  <a:srgbClr val="000000"/>
                </a:solidFill>
                <a:latin typeface="Consolas"/>
              </a:rPr>
              <a:t>);</a:t>
            </a:r>
          </a:p>
          <a:p>
            <a:r>
              <a:rPr lang="en-US" sz="1800" dirty="0">
                <a:solidFill>
                  <a:srgbClr val="020002"/>
                </a:solidFill>
                <a:latin typeface="Consolas"/>
              </a:rPr>
              <a:t>acc2</a:t>
            </a:r>
            <a:r>
              <a:rPr lang="en-US" sz="1800" dirty="0">
                <a:solidFill>
                  <a:srgbClr val="000000"/>
                </a:solidFill>
                <a:latin typeface="Consolas"/>
              </a:rPr>
              <a:t>.</a:t>
            </a:r>
            <a:r>
              <a:rPr lang="en-US" sz="1800" dirty="0">
                <a:solidFill>
                  <a:srgbClr val="020002"/>
                </a:solidFill>
                <a:latin typeface="Consolas"/>
              </a:rPr>
              <a:t>Deposit</a:t>
            </a:r>
            <a:r>
              <a:rPr lang="en-US" sz="1800" dirty="0">
                <a:solidFill>
                  <a:srgbClr val="000000"/>
                </a:solidFill>
                <a:latin typeface="Consolas"/>
              </a:rPr>
              <a:t>(1000);</a:t>
            </a:r>
          </a:p>
          <a:p>
            <a:endParaRPr lang="en-US" sz="1800" dirty="0">
              <a:solidFill>
                <a:srgbClr val="000000"/>
              </a:solidFill>
              <a:latin typeface="Consolas"/>
            </a:endParaRPr>
          </a:p>
          <a:p>
            <a:r>
              <a:rPr lang="en-US" sz="1800" b="1" dirty="0" err="1">
                <a:solidFill>
                  <a:srgbClr val="2B91AF"/>
                </a:solidFill>
                <a:latin typeface="Consolas"/>
              </a:rPr>
              <a:t>IAccount</a:t>
            </a:r>
            <a:r>
              <a:rPr lang="en-US" sz="1800" dirty="0">
                <a:solidFill>
                  <a:srgbClr val="000000"/>
                </a:solidFill>
                <a:latin typeface="Consolas"/>
              </a:rPr>
              <a:t> </a:t>
            </a:r>
            <a:r>
              <a:rPr lang="en-US" sz="1800" dirty="0">
                <a:solidFill>
                  <a:srgbClr val="020002"/>
                </a:solidFill>
                <a:latin typeface="Consolas"/>
              </a:rPr>
              <a:t>acc3</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err="1">
                <a:solidFill>
                  <a:srgbClr val="0000FF"/>
                </a:solidFill>
                <a:latin typeface="Consolas"/>
              </a:rPr>
              <a:t>BankAccount</a:t>
            </a:r>
            <a:r>
              <a:rPr lang="en-US" sz="1800" dirty="0">
                <a:solidFill>
                  <a:srgbClr val="000000"/>
                </a:solidFill>
                <a:latin typeface="Consolas"/>
              </a:rPr>
              <a:t>();</a:t>
            </a:r>
          </a:p>
          <a:p>
            <a:r>
              <a:rPr lang="en-US" sz="1800" dirty="0" err="1">
                <a:solidFill>
                  <a:srgbClr val="020002"/>
                </a:solidFill>
                <a:latin typeface="Consolas"/>
              </a:rPr>
              <a:t>container</a:t>
            </a:r>
            <a:r>
              <a:rPr lang="en-US" sz="1800" dirty="0" err="1">
                <a:solidFill>
                  <a:srgbClr val="000000"/>
                </a:solidFill>
                <a:latin typeface="Consolas"/>
              </a:rPr>
              <a:t>.</a:t>
            </a:r>
            <a:r>
              <a:rPr lang="en-US" sz="1800" dirty="0" err="1">
                <a:solidFill>
                  <a:srgbClr val="020002"/>
                </a:solidFill>
                <a:latin typeface="Consolas"/>
              </a:rPr>
              <a:t>ComposeParts</a:t>
            </a:r>
            <a:r>
              <a:rPr lang="en-US" sz="1800" dirty="0">
                <a:solidFill>
                  <a:srgbClr val="000000"/>
                </a:solidFill>
                <a:latin typeface="Consolas"/>
              </a:rPr>
              <a:t>(</a:t>
            </a:r>
            <a:r>
              <a:rPr lang="en-US" sz="1800" dirty="0">
                <a:solidFill>
                  <a:srgbClr val="020002"/>
                </a:solidFill>
                <a:latin typeface="Consolas"/>
              </a:rPr>
              <a:t>acc3</a:t>
            </a:r>
            <a:r>
              <a:rPr lang="en-US" sz="1800" dirty="0">
                <a:solidFill>
                  <a:srgbClr val="000000"/>
                </a:solidFill>
                <a:latin typeface="Consolas"/>
              </a:rPr>
              <a:t>);   </a:t>
            </a:r>
            <a:r>
              <a:rPr lang="en-US" sz="1800" dirty="0">
                <a:solidFill>
                  <a:srgbClr val="008000"/>
                </a:solidFill>
                <a:latin typeface="Consolas"/>
              </a:rPr>
              <a:t>// make it happy!</a:t>
            </a:r>
            <a:endParaRPr lang="en-US" sz="1800" dirty="0">
              <a:solidFill>
                <a:srgbClr val="000000"/>
              </a:solidFill>
              <a:latin typeface="Consolas"/>
            </a:endParaRPr>
          </a:p>
          <a:p>
            <a:r>
              <a:rPr lang="en-US" sz="1800" dirty="0">
                <a:solidFill>
                  <a:srgbClr val="000000"/>
                </a:solidFill>
                <a:latin typeface="Consolas"/>
              </a:rPr>
              <a:t> </a:t>
            </a:r>
          </a:p>
          <a:p>
            <a:r>
              <a:rPr lang="en-US" sz="1800" dirty="0">
                <a:solidFill>
                  <a:srgbClr val="020002"/>
                </a:solidFill>
                <a:latin typeface="Consolas"/>
              </a:rPr>
              <a:t>acc3</a:t>
            </a:r>
            <a:r>
              <a:rPr lang="en-US" sz="1800" dirty="0">
                <a:solidFill>
                  <a:srgbClr val="000000"/>
                </a:solidFill>
                <a:latin typeface="Consolas"/>
              </a:rPr>
              <a:t>.</a:t>
            </a:r>
            <a:r>
              <a:rPr lang="en-US" sz="1800" dirty="0">
                <a:solidFill>
                  <a:srgbClr val="020002"/>
                </a:solidFill>
                <a:latin typeface="Consolas"/>
              </a:rPr>
              <a:t>Deposit</a:t>
            </a:r>
            <a:r>
              <a:rPr lang="en-US" sz="1800" dirty="0">
                <a:solidFill>
                  <a:srgbClr val="000000"/>
                </a:solidFill>
                <a:latin typeface="Consolas"/>
              </a:rPr>
              <a:t>(100);</a:t>
            </a:r>
          </a:p>
          <a:p>
            <a:r>
              <a:rPr lang="en-US" sz="1800" dirty="0">
                <a:solidFill>
                  <a:srgbClr val="020002"/>
                </a:solidFill>
                <a:latin typeface="Consolas"/>
              </a:rPr>
              <a:t>acc3</a:t>
            </a:r>
            <a:r>
              <a:rPr lang="en-US" sz="1800" dirty="0">
                <a:solidFill>
                  <a:srgbClr val="000000"/>
                </a:solidFill>
                <a:latin typeface="Consolas"/>
              </a:rPr>
              <a:t>.</a:t>
            </a:r>
            <a:r>
              <a:rPr lang="en-US" sz="1800" dirty="0">
                <a:solidFill>
                  <a:srgbClr val="020002"/>
                </a:solidFill>
                <a:latin typeface="Consolas"/>
              </a:rPr>
              <a:t>Withdraw</a:t>
            </a:r>
            <a:r>
              <a:rPr lang="en-US" sz="1800" dirty="0">
                <a:solidFill>
                  <a:srgbClr val="000000"/>
                </a:solidFill>
                <a:latin typeface="Consolas"/>
              </a:rPr>
              <a:t>(80);</a:t>
            </a:r>
          </a:p>
        </p:txBody>
      </p:sp>
    </p:spTree>
    <p:extLst>
      <p:ext uri="{BB962C8B-B14F-4D97-AF65-F5344CB8AC3E}">
        <p14:creationId xmlns:p14="http://schemas.microsoft.com/office/powerpoint/2010/main" val="292789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234</a:t>
            </a:fld>
            <a:endParaRPr lang="he-IL"/>
          </a:p>
        </p:txBody>
      </p:sp>
      <p:sp>
        <p:nvSpPr>
          <p:cNvPr id="3" name="Content Placeholder 2"/>
          <p:cNvSpPr>
            <a:spLocks noGrp="1"/>
          </p:cNvSpPr>
          <p:nvPr>
            <p:ph sz="quarter" idx="1"/>
          </p:nvPr>
        </p:nvSpPr>
        <p:spPr/>
        <p:txBody>
          <a:bodyPr>
            <a:normAutofit/>
          </a:bodyPr>
          <a:lstStyle/>
          <a:p>
            <a:r>
              <a:rPr lang="en-US" dirty="0"/>
              <a:t>Reflection allows querying assembly metadata</a:t>
            </a:r>
          </a:p>
          <a:p>
            <a:r>
              <a:rPr lang="en-US" dirty="0"/>
              <a:t>Allows dynamic instantiation</a:t>
            </a:r>
          </a:p>
          <a:p>
            <a:r>
              <a:rPr lang="en-US" dirty="0"/>
              <a:t>Allows dynamic invocation of members</a:t>
            </a:r>
          </a:p>
          <a:p>
            <a:r>
              <a:rPr lang="en-US" dirty="0"/>
              <a:t>Custom attributes allow extending the metadata in a unified and simple way</a:t>
            </a:r>
          </a:p>
        </p:txBody>
      </p:sp>
    </p:spTree>
    <p:extLst>
      <p:ext uri="{BB962C8B-B14F-4D97-AF65-F5344CB8AC3E}">
        <p14:creationId xmlns:p14="http://schemas.microsoft.com/office/powerpoint/2010/main" val="50317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235</a:t>
            </a:fld>
            <a:endParaRPr lang="en-US"/>
          </a:p>
        </p:txBody>
      </p:sp>
      <p:sp>
        <p:nvSpPr>
          <p:cNvPr id="2" name="Title 1"/>
          <p:cNvSpPr>
            <a:spLocks noGrp="1"/>
          </p:cNvSpPr>
          <p:nvPr>
            <p:ph type="title"/>
          </p:nvPr>
        </p:nvSpPr>
        <p:spPr/>
        <p:txBody>
          <a:bodyPr/>
          <a:lstStyle/>
          <a:p>
            <a:r>
              <a:rPr lang="en-US" dirty="0"/>
              <a:t>Delegates and Events</a:t>
            </a:r>
          </a:p>
        </p:txBody>
      </p:sp>
      <p:sp>
        <p:nvSpPr>
          <p:cNvPr id="3" name="Text Placeholder 2"/>
          <p:cNvSpPr>
            <a:spLocks noGrp="1"/>
          </p:cNvSpPr>
          <p:nvPr>
            <p:ph type="body" idx="1"/>
          </p:nvPr>
        </p:nvSpPr>
        <p:spPr/>
        <p:txBody>
          <a:bodyPr/>
          <a:lstStyle/>
          <a:p>
            <a:r>
              <a:rPr lang="en-US" dirty="0"/>
              <a:t>Module 9</a:t>
            </a:r>
          </a:p>
        </p:txBody>
      </p:sp>
    </p:spTree>
    <p:extLst>
      <p:ext uri="{BB962C8B-B14F-4D97-AF65-F5344CB8AC3E}">
        <p14:creationId xmlns:p14="http://schemas.microsoft.com/office/powerpoint/2010/main" val="82563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236</a:t>
            </a:fld>
            <a:endParaRPr lang="he-IL"/>
          </a:p>
        </p:txBody>
      </p:sp>
      <p:sp>
        <p:nvSpPr>
          <p:cNvPr id="3" name="Content Placeholder 2"/>
          <p:cNvSpPr>
            <a:spLocks noGrp="1"/>
          </p:cNvSpPr>
          <p:nvPr>
            <p:ph sz="quarter" idx="1"/>
          </p:nvPr>
        </p:nvSpPr>
        <p:spPr/>
        <p:txBody>
          <a:bodyPr/>
          <a:lstStyle/>
          <a:p>
            <a:r>
              <a:rPr lang="en-US" dirty="0"/>
              <a:t>Delegate Basics</a:t>
            </a:r>
          </a:p>
          <a:p>
            <a:r>
              <a:rPr lang="en-US" dirty="0"/>
              <a:t>Anonymous Delegates</a:t>
            </a:r>
          </a:p>
          <a:p>
            <a:r>
              <a:rPr lang="en-US" dirty="0"/>
              <a:t>Dynamic Delegates</a:t>
            </a:r>
          </a:p>
          <a:p>
            <a:r>
              <a:rPr lang="en-US" dirty="0"/>
              <a:t>Events</a:t>
            </a:r>
          </a:p>
          <a:p>
            <a:r>
              <a:rPr lang="en-US" dirty="0"/>
              <a:t>Asynchronous Delegates</a:t>
            </a:r>
          </a:p>
          <a:p>
            <a:r>
              <a:rPr lang="en-US" dirty="0"/>
              <a:t>Summary</a:t>
            </a:r>
          </a:p>
        </p:txBody>
      </p:sp>
    </p:spTree>
    <p:extLst>
      <p:ext uri="{BB962C8B-B14F-4D97-AF65-F5344CB8AC3E}">
        <p14:creationId xmlns:p14="http://schemas.microsoft.com/office/powerpoint/2010/main" val="158507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237</a:t>
            </a:fld>
            <a:endParaRPr lang="he-IL"/>
          </a:p>
        </p:txBody>
      </p:sp>
      <p:sp>
        <p:nvSpPr>
          <p:cNvPr id="3" name="Content Placeholder 2"/>
          <p:cNvSpPr>
            <a:spLocks noGrp="1"/>
          </p:cNvSpPr>
          <p:nvPr>
            <p:ph sz="quarter" idx="1"/>
          </p:nvPr>
        </p:nvSpPr>
        <p:spPr/>
        <p:txBody>
          <a:bodyPr>
            <a:normAutofit/>
          </a:bodyPr>
          <a:lstStyle/>
          <a:p>
            <a:r>
              <a:rPr lang="en-US" dirty="0"/>
              <a:t>Indirect invocation of methods can be accomplished with Delegates</a:t>
            </a:r>
          </a:p>
          <a:p>
            <a:r>
              <a:rPr lang="en-US" dirty="0"/>
              <a:t>What is a delegate?</a:t>
            </a:r>
          </a:p>
          <a:p>
            <a:pPr lvl="1"/>
            <a:r>
              <a:rPr lang="en-US" dirty="0"/>
              <a:t>An object that has the capability to invoke a specific method on a specific object (or a static method)</a:t>
            </a:r>
          </a:p>
          <a:p>
            <a:r>
              <a:rPr lang="en-US" dirty="0"/>
              <a:t>The delegate binds to a specific method signature</a:t>
            </a:r>
          </a:p>
          <a:p>
            <a:pPr lvl="1"/>
            <a:r>
              <a:rPr lang="en-US" dirty="0"/>
              <a:t>The signature the delegate uses cannot change for that type of delegate</a:t>
            </a:r>
          </a:p>
          <a:p>
            <a:r>
              <a:rPr lang="en-US" dirty="0"/>
              <a:t>Delegates are immutable</a:t>
            </a:r>
          </a:p>
          <a:p>
            <a:endParaRPr lang="en-US" sz="4600" dirty="0"/>
          </a:p>
        </p:txBody>
      </p:sp>
    </p:spTree>
    <p:extLst>
      <p:ext uri="{BB962C8B-B14F-4D97-AF65-F5344CB8AC3E}">
        <p14:creationId xmlns:p14="http://schemas.microsoft.com/office/powerpoint/2010/main" val="234852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Delegate Type(s)</a:t>
            </a:r>
          </a:p>
        </p:txBody>
      </p:sp>
      <p:sp>
        <p:nvSpPr>
          <p:cNvPr id="30" name="Slide Number Placeholder 29"/>
          <p:cNvSpPr>
            <a:spLocks noGrp="1"/>
          </p:cNvSpPr>
          <p:nvPr>
            <p:ph type="sldNum" sz="quarter" idx="12"/>
          </p:nvPr>
        </p:nvSpPr>
        <p:spPr/>
        <p:txBody>
          <a:bodyPr/>
          <a:lstStyle/>
          <a:p>
            <a:fld id="{8D5EC362-8DE0-4138-8AD2-9C18772BB671}" type="slidenum">
              <a:rPr lang="he-IL" smtClean="0"/>
              <a:pPr/>
              <a:t>238</a:t>
            </a:fld>
            <a:endParaRPr lang="he-IL"/>
          </a:p>
        </p:txBody>
      </p:sp>
      <p:sp>
        <p:nvSpPr>
          <p:cNvPr id="3" name="Content Placeholder 2"/>
          <p:cNvSpPr>
            <a:spLocks noGrp="1"/>
          </p:cNvSpPr>
          <p:nvPr>
            <p:ph sz="quarter" idx="1"/>
          </p:nvPr>
        </p:nvSpPr>
        <p:spPr/>
        <p:txBody>
          <a:bodyPr>
            <a:normAutofit/>
          </a:bodyPr>
          <a:lstStyle/>
          <a:p>
            <a:r>
              <a:rPr lang="en-US" dirty="0"/>
              <a:t>The </a:t>
            </a:r>
            <a:r>
              <a:rPr lang="en-US" b="1" dirty="0">
                <a:solidFill>
                  <a:srgbClr val="002060"/>
                </a:solidFill>
                <a:latin typeface="Consolas" pitchFamily="49" charset="0"/>
              </a:rPr>
              <a:t>_target</a:t>
            </a:r>
            <a:r>
              <a:rPr lang="en-US" b="1" dirty="0"/>
              <a:t> </a:t>
            </a:r>
            <a:r>
              <a:rPr lang="en-US" dirty="0"/>
              <a:t>reference is null when binding to a static method</a:t>
            </a:r>
          </a:p>
          <a:p>
            <a:pPr>
              <a:buNone/>
            </a:pPr>
            <a:endParaRPr lang="en-US" dirty="0"/>
          </a:p>
        </p:txBody>
      </p:sp>
      <p:sp>
        <p:nvSpPr>
          <p:cNvPr id="4" name="Rectangle 8"/>
          <p:cNvSpPr>
            <a:spLocks noChangeArrowheads="1"/>
          </p:cNvSpPr>
          <p:nvPr/>
        </p:nvSpPr>
        <p:spPr bwMode="auto">
          <a:xfrm>
            <a:off x="2664708" y="3517106"/>
            <a:ext cx="2404363" cy="597991"/>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dirty="0" err="1">
                <a:latin typeface="Consolas" pitchFamily="49" charset="0"/>
              </a:rPr>
              <a:t>System.Object</a:t>
            </a:r>
            <a:endParaRPr lang="en-US" sz="1800" dirty="0">
              <a:latin typeface="Consolas" pitchFamily="49" charset="0"/>
            </a:endParaRPr>
          </a:p>
        </p:txBody>
      </p:sp>
      <p:sp>
        <p:nvSpPr>
          <p:cNvPr id="5" name="Rectangle 9"/>
          <p:cNvSpPr>
            <a:spLocks noChangeArrowheads="1"/>
          </p:cNvSpPr>
          <p:nvPr/>
        </p:nvSpPr>
        <p:spPr bwMode="auto">
          <a:xfrm>
            <a:off x="2559695" y="4613077"/>
            <a:ext cx="2614389" cy="898028"/>
          </a:xfrm>
          <a:prstGeom prst="rect">
            <a:avLst/>
          </a:prstGeom>
          <a:solidFill>
            <a:schemeClr val="accent1">
              <a:lumMod val="60000"/>
              <a:lumOff val="40000"/>
            </a:schemeClr>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dirty="0" err="1">
                <a:latin typeface="Consolas" pitchFamily="49" charset="0"/>
              </a:rPr>
              <a:t>System.Delegate</a:t>
            </a:r>
            <a:endParaRPr lang="en-US" sz="1800" dirty="0">
              <a:latin typeface="Consolas" pitchFamily="49" charset="0"/>
            </a:endParaRPr>
          </a:p>
        </p:txBody>
      </p:sp>
      <p:sp>
        <p:nvSpPr>
          <p:cNvPr id="6" name="Rectangle 10"/>
          <p:cNvSpPr>
            <a:spLocks noChangeArrowheads="1"/>
          </p:cNvSpPr>
          <p:nvPr/>
        </p:nvSpPr>
        <p:spPr bwMode="auto">
          <a:xfrm>
            <a:off x="1931804" y="5906989"/>
            <a:ext cx="3870172" cy="698005"/>
          </a:xfrm>
          <a:prstGeom prst="rect">
            <a:avLst/>
          </a:prstGeom>
          <a:solidFill>
            <a:schemeClr val="accent1">
              <a:lumMod val="60000"/>
              <a:lumOff val="40000"/>
            </a:schemeClr>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dirty="0" err="1">
                <a:latin typeface="Consolas" pitchFamily="49" charset="0"/>
              </a:rPr>
              <a:t>System.MulticastDelegate</a:t>
            </a:r>
            <a:endParaRPr lang="en-US" sz="1800" dirty="0">
              <a:latin typeface="Consolas" pitchFamily="49" charset="0"/>
            </a:endParaRPr>
          </a:p>
        </p:txBody>
      </p:sp>
      <p:cxnSp>
        <p:nvCxnSpPr>
          <p:cNvPr id="7" name="AutoShape 11"/>
          <p:cNvCxnSpPr>
            <a:cxnSpLocks noChangeShapeType="1"/>
            <a:stCxn id="5" idx="0"/>
            <a:endCxn id="4" idx="2"/>
          </p:cNvCxnSpPr>
          <p:nvPr/>
        </p:nvCxnSpPr>
        <p:spPr bwMode="auto">
          <a:xfrm flipV="1">
            <a:off x="3867984" y="4115099"/>
            <a:ext cx="0" cy="497980"/>
          </a:xfrm>
          <a:prstGeom prst="straightConnector1">
            <a:avLst/>
          </a:prstGeom>
          <a:noFill/>
          <a:ln w="19050">
            <a:solidFill>
              <a:schemeClr val="tx1"/>
            </a:solidFill>
            <a:round/>
            <a:headEnd/>
            <a:tailEnd type="triangle" w="lg" len="lg"/>
          </a:ln>
          <a:effectLst/>
        </p:spPr>
      </p:cxnSp>
      <p:sp>
        <p:nvSpPr>
          <p:cNvPr id="8" name="Oval 12"/>
          <p:cNvSpPr>
            <a:spLocks noChangeArrowheads="1"/>
          </p:cNvSpPr>
          <p:nvPr/>
        </p:nvSpPr>
        <p:spPr bwMode="auto">
          <a:xfrm>
            <a:off x="2067446" y="4813101"/>
            <a:ext cx="179398" cy="197941"/>
          </a:xfrm>
          <a:prstGeom prst="ellipse">
            <a:avLst/>
          </a:prstGeom>
          <a:solidFill>
            <a:srgbClr val="FF0000"/>
          </a:solidFill>
          <a:ln w="9525">
            <a:solidFill>
              <a:schemeClr val="tx1"/>
            </a:solidFill>
            <a:round/>
            <a:headEnd/>
            <a:tailEnd/>
          </a:ln>
          <a:effectLst/>
        </p:spPr>
        <p:txBody>
          <a:bodyPr wrap="none" lIns="117830" tIns="58915" rIns="117830" bIns="58915" anchor="ctr"/>
          <a:lstStyle/>
          <a:p>
            <a:endParaRPr lang="he-IL"/>
          </a:p>
        </p:txBody>
      </p:sp>
      <p:sp>
        <p:nvSpPr>
          <p:cNvPr id="9" name="Line 13"/>
          <p:cNvSpPr>
            <a:spLocks noChangeShapeType="1"/>
          </p:cNvSpPr>
          <p:nvPr/>
        </p:nvSpPr>
        <p:spPr bwMode="auto">
          <a:xfrm>
            <a:off x="2246844" y="4911030"/>
            <a:ext cx="312853" cy="0"/>
          </a:xfrm>
          <a:prstGeom prst="line">
            <a:avLst/>
          </a:prstGeom>
          <a:noFill/>
          <a:ln w="19050">
            <a:solidFill>
              <a:schemeClr val="tx1"/>
            </a:solidFill>
            <a:round/>
            <a:headEnd/>
            <a:tailEnd/>
          </a:ln>
          <a:effectLst/>
        </p:spPr>
        <p:txBody>
          <a:bodyPr lIns="117830" tIns="58915" rIns="117830" bIns="58915"/>
          <a:lstStyle/>
          <a:p>
            <a:endParaRPr lang="he-IL"/>
          </a:p>
        </p:txBody>
      </p:sp>
      <p:sp>
        <p:nvSpPr>
          <p:cNvPr id="10" name="Text Box 14"/>
          <p:cNvSpPr txBox="1">
            <a:spLocks noChangeArrowheads="1"/>
          </p:cNvSpPr>
          <p:nvPr/>
        </p:nvSpPr>
        <p:spPr bwMode="auto">
          <a:xfrm>
            <a:off x="1020071" y="4702671"/>
            <a:ext cx="1040810" cy="395980"/>
          </a:xfrm>
          <a:prstGeom prst="rect">
            <a:avLst/>
          </a:prstGeom>
          <a:noFill/>
          <a:ln w="9525">
            <a:noFill/>
            <a:miter lim="800000"/>
            <a:headEnd/>
            <a:tailEnd/>
          </a:ln>
          <a:effectLst/>
        </p:spPr>
        <p:txBody>
          <a:bodyPr wrap="none" lIns="117830" tIns="58915" rIns="117830" bIns="58915">
            <a:spAutoFit/>
          </a:bodyPr>
          <a:lstStyle/>
          <a:p>
            <a:pPr algn="r"/>
            <a:r>
              <a:rPr lang="en-US" sz="1800" dirty="0" err="1"/>
              <a:t>IClonable</a:t>
            </a:r>
            <a:endParaRPr lang="en-US" sz="1800" dirty="0"/>
          </a:p>
        </p:txBody>
      </p:sp>
      <p:sp>
        <p:nvSpPr>
          <p:cNvPr id="11" name="Oval 15"/>
          <p:cNvSpPr>
            <a:spLocks noChangeArrowheads="1"/>
          </p:cNvSpPr>
          <p:nvPr/>
        </p:nvSpPr>
        <p:spPr bwMode="auto">
          <a:xfrm>
            <a:off x="2067446" y="5111057"/>
            <a:ext cx="179398" cy="197942"/>
          </a:xfrm>
          <a:prstGeom prst="ellipse">
            <a:avLst/>
          </a:prstGeom>
          <a:solidFill>
            <a:srgbClr val="FF0000"/>
          </a:solidFill>
          <a:ln w="9525">
            <a:solidFill>
              <a:schemeClr val="tx1"/>
            </a:solidFill>
            <a:round/>
            <a:headEnd/>
            <a:tailEnd/>
          </a:ln>
          <a:effectLst/>
        </p:spPr>
        <p:txBody>
          <a:bodyPr wrap="none" lIns="117830" tIns="58915" rIns="117830" bIns="58915" anchor="ctr"/>
          <a:lstStyle/>
          <a:p>
            <a:endParaRPr lang="he-IL"/>
          </a:p>
        </p:txBody>
      </p:sp>
      <p:sp>
        <p:nvSpPr>
          <p:cNvPr id="12" name="Line 16"/>
          <p:cNvSpPr>
            <a:spLocks noChangeShapeType="1"/>
          </p:cNvSpPr>
          <p:nvPr/>
        </p:nvSpPr>
        <p:spPr bwMode="auto">
          <a:xfrm>
            <a:off x="2246844" y="5208984"/>
            <a:ext cx="312853" cy="0"/>
          </a:xfrm>
          <a:prstGeom prst="line">
            <a:avLst/>
          </a:prstGeom>
          <a:noFill/>
          <a:ln w="19050">
            <a:solidFill>
              <a:schemeClr val="tx1"/>
            </a:solidFill>
            <a:round/>
            <a:headEnd/>
            <a:tailEnd/>
          </a:ln>
          <a:effectLst/>
        </p:spPr>
        <p:txBody>
          <a:bodyPr lIns="117830" tIns="58915" rIns="117830" bIns="58915"/>
          <a:lstStyle/>
          <a:p>
            <a:endParaRPr lang="he-IL"/>
          </a:p>
        </p:txBody>
      </p:sp>
      <p:sp>
        <p:nvSpPr>
          <p:cNvPr id="13" name="Text Box 17"/>
          <p:cNvSpPr txBox="1">
            <a:spLocks noChangeArrowheads="1"/>
          </p:cNvSpPr>
          <p:nvPr/>
        </p:nvSpPr>
        <p:spPr bwMode="auto">
          <a:xfrm>
            <a:off x="811572" y="5000626"/>
            <a:ext cx="1236183" cy="395980"/>
          </a:xfrm>
          <a:prstGeom prst="rect">
            <a:avLst/>
          </a:prstGeom>
          <a:noFill/>
          <a:ln w="9525">
            <a:noFill/>
            <a:miter lim="800000"/>
            <a:headEnd/>
            <a:tailEnd/>
          </a:ln>
          <a:effectLst/>
        </p:spPr>
        <p:txBody>
          <a:bodyPr wrap="none" lIns="117830" tIns="58915" rIns="117830" bIns="58915">
            <a:spAutoFit/>
          </a:bodyPr>
          <a:lstStyle/>
          <a:p>
            <a:pPr algn="r"/>
            <a:r>
              <a:rPr lang="en-US" sz="1800" dirty="0" err="1"/>
              <a:t>ISerializable</a:t>
            </a:r>
            <a:endParaRPr lang="en-US" sz="1800" dirty="0"/>
          </a:p>
        </p:txBody>
      </p:sp>
      <p:cxnSp>
        <p:nvCxnSpPr>
          <p:cNvPr id="14" name="AutoShape 18"/>
          <p:cNvCxnSpPr>
            <a:cxnSpLocks noChangeShapeType="1"/>
            <a:stCxn id="6" idx="0"/>
            <a:endCxn id="5" idx="2"/>
          </p:cNvCxnSpPr>
          <p:nvPr/>
        </p:nvCxnSpPr>
        <p:spPr bwMode="auto">
          <a:xfrm flipV="1">
            <a:off x="3867984" y="5511107"/>
            <a:ext cx="0" cy="395883"/>
          </a:xfrm>
          <a:prstGeom prst="straightConnector1">
            <a:avLst/>
          </a:prstGeom>
          <a:noFill/>
          <a:ln w="19050">
            <a:solidFill>
              <a:schemeClr val="tx1"/>
            </a:solidFill>
            <a:round/>
            <a:headEnd/>
            <a:tailEnd type="triangle" w="lg" len="lg"/>
          </a:ln>
          <a:effectLst/>
        </p:spPr>
      </p:cxnSp>
      <p:sp>
        <p:nvSpPr>
          <p:cNvPr id="15" name="Rectangle 19"/>
          <p:cNvSpPr>
            <a:spLocks noChangeArrowheads="1"/>
          </p:cNvSpPr>
          <p:nvPr/>
        </p:nvSpPr>
        <p:spPr bwMode="auto">
          <a:xfrm>
            <a:off x="1931804" y="7102972"/>
            <a:ext cx="3870172" cy="597992"/>
          </a:xfrm>
          <a:prstGeom prst="rect">
            <a:avLst/>
          </a:prstGeom>
          <a:solidFill>
            <a:srgbClr val="00B050"/>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800" dirty="0">
                <a:latin typeface="Consolas" pitchFamily="49" charset="0"/>
              </a:rPr>
              <a:t>Delegate T</a:t>
            </a:r>
          </a:p>
        </p:txBody>
      </p:sp>
      <p:cxnSp>
        <p:nvCxnSpPr>
          <p:cNvPr id="16" name="AutoShape 20"/>
          <p:cNvCxnSpPr>
            <a:cxnSpLocks noChangeShapeType="1"/>
            <a:stCxn id="15" idx="0"/>
            <a:endCxn id="6" idx="2"/>
          </p:cNvCxnSpPr>
          <p:nvPr/>
        </p:nvCxnSpPr>
        <p:spPr bwMode="auto">
          <a:xfrm flipV="1">
            <a:off x="3867984" y="6604992"/>
            <a:ext cx="0" cy="497978"/>
          </a:xfrm>
          <a:prstGeom prst="straightConnector1">
            <a:avLst/>
          </a:prstGeom>
          <a:noFill/>
          <a:ln w="19050">
            <a:solidFill>
              <a:schemeClr val="tx1"/>
            </a:solidFill>
            <a:round/>
            <a:headEnd/>
            <a:tailEnd type="triangle" w="lg" len="lg"/>
          </a:ln>
          <a:effectLst/>
        </p:spPr>
      </p:cxnSp>
      <p:sp>
        <p:nvSpPr>
          <p:cNvPr id="17" name="Rectangle 21"/>
          <p:cNvSpPr>
            <a:spLocks noChangeArrowheads="1"/>
          </p:cNvSpPr>
          <p:nvPr/>
        </p:nvSpPr>
        <p:spPr bwMode="auto">
          <a:xfrm>
            <a:off x="7788474" y="4215111"/>
            <a:ext cx="2301538" cy="2389883"/>
          </a:xfrm>
          <a:prstGeom prst="rect">
            <a:avLst/>
          </a:prstGeom>
          <a:solidFill>
            <a:srgbClr val="008000"/>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endParaRPr lang="he-IL" sz="1800" dirty="0">
              <a:solidFill>
                <a:schemeClr val="bg1"/>
              </a:solidFill>
              <a:latin typeface="Consolas" pitchFamily="49" charset="0"/>
            </a:endParaRPr>
          </a:p>
        </p:txBody>
      </p:sp>
      <p:sp>
        <p:nvSpPr>
          <p:cNvPr id="18" name="Rectangle 22"/>
          <p:cNvSpPr>
            <a:spLocks noChangeArrowheads="1"/>
          </p:cNvSpPr>
          <p:nvPr/>
        </p:nvSpPr>
        <p:spPr bwMode="auto">
          <a:xfrm>
            <a:off x="8206338" y="5011042"/>
            <a:ext cx="1568634" cy="400050"/>
          </a:xfrm>
          <a:prstGeom prst="rect">
            <a:avLst/>
          </a:prstGeom>
          <a:solidFill>
            <a:srgbClr val="00FF00"/>
          </a:solidFill>
          <a:ln w="9525">
            <a:solidFill>
              <a:schemeClr val="tx1"/>
            </a:solidFill>
            <a:miter lim="800000"/>
            <a:headEnd/>
            <a:tailEnd/>
          </a:ln>
          <a:effectLst/>
        </p:spPr>
        <p:txBody>
          <a:bodyPr wrap="none" lIns="117830" tIns="58915" rIns="117830" bIns="58915" anchor="ctr"/>
          <a:lstStyle/>
          <a:p>
            <a:pPr algn="ctr"/>
            <a:r>
              <a:rPr lang="en-US" sz="1500" b="1" dirty="0">
                <a:solidFill>
                  <a:srgbClr val="000000"/>
                </a:solidFill>
                <a:latin typeface="Consolas" pitchFamily="49" charset="0"/>
              </a:rPr>
              <a:t>_target</a:t>
            </a:r>
          </a:p>
        </p:txBody>
      </p:sp>
      <p:sp>
        <p:nvSpPr>
          <p:cNvPr id="19" name="Rectangle 23"/>
          <p:cNvSpPr>
            <a:spLocks noChangeArrowheads="1"/>
          </p:cNvSpPr>
          <p:nvPr/>
        </p:nvSpPr>
        <p:spPr bwMode="auto">
          <a:xfrm>
            <a:off x="8206338" y="5411092"/>
            <a:ext cx="1568634" cy="400050"/>
          </a:xfrm>
          <a:prstGeom prst="rect">
            <a:avLst/>
          </a:prstGeom>
          <a:solidFill>
            <a:srgbClr val="339966"/>
          </a:solidFill>
          <a:ln w="9525">
            <a:solidFill>
              <a:schemeClr val="tx1"/>
            </a:solidFill>
            <a:miter lim="800000"/>
            <a:headEnd/>
            <a:tailEnd/>
          </a:ln>
          <a:effectLst/>
        </p:spPr>
        <p:txBody>
          <a:bodyPr wrap="none" lIns="117830" tIns="58915" rIns="117830" bIns="58915" anchor="ctr"/>
          <a:lstStyle/>
          <a:p>
            <a:pPr algn="ctr"/>
            <a:r>
              <a:rPr lang="en-US" sz="1500" b="1" dirty="0">
                <a:latin typeface="Consolas" pitchFamily="49" charset="0"/>
              </a:rPr>
              <a:t>_</a:t>
            </a:r>
            <a:r>
              <a:rPr lang="en-US" sz="1500" b="1" dirty="0" err="1">
                <a:latin typeface="Consolas" pitchFamily="49" charset="0"/>
              </a:rPr>
              <a:t>methodPtr</a:t>
            </a:r>
            <a:endParaRPr lang="en-US" sz="1500" b="1" dirty="0">
              <a:latin typeface="Consolas" pitchFamily="49" charset="0"/>
            </a:endParaRPr>
          </a:p>
        </p:txBody>
      </p:sp>
      <p:sp>
        <p:nvSpPr>
          <p:cNvPr id="20" name="Oval 24"/>
          <p:cNvSpPr>
            <a:spLocks noChangeArrowheads="1"/>
          </p:cNvSpPr>
          <p:nvPr/>
        </p:nvSpPr>
        <p:spPr bwMode="auto">
          <a:xfrm>
            <a:off x="7296225" y="4815187"/>
            <a:ext cx="179398" cy="197942"/>
          </a:xfrm>
          <a:prstGeom prst="ellipse">
            <a:avLst/>
          </a:prstGeom>
          <a:solidFill>
            <a:srgbClr val="FF0000"/>
          </a:solidFill>
          <a:ln w="9525">
            <a:solidFill>
              <a:schemeClr val="tx1"/>
            </a:solidFill>
            <a:round/>
            <a:headEnd/>
            <a:tailEnd/>
          </a:ln>
          <a:effectLst/>
        </p:spPr>
        <p:txBody>
          <a:bodyPr wrap="none" lIns="117830" tIns="58915" rIns="117830" bIns="58915" anchor="ctr"/>
          <a:lstStyle/>
          <a:p>
            <a:endParaRPr lang="he-IL"/>
          </a:p>
        </p:txBody>
      </p:sp>
      <p:sp>
        <p:nvSpPr>
          <p:cNvPr id="21" name="Line 25"/>
          <p:cNvSpPr>
            <a:spLocks noChangeShapeType="1"/>
          </p:cNvSpPr>
          <p:nvPr/>
        </p:nvSpPr>
        <p:spPr bwMode="auto">
          <a:xfrm>
            <a:off x="7475622" y="4913114"/>
            <a:ext cx="312853" cy="0"/>
          </a:xfrm>
          <a:prstGeom prst="line">
            <a:avLst/>
          </a:prstGeom>
          <a:noFill/>
          <a:ln w="19050">
            <a:solidFill>
              <a:schemeClr val="tx1"/>
            </a:solidFill>
            <a:round/>
            <a:headEnd/>
            <a:tailEnd/>
          </a:ln>
          <a:effectLst/>
        </p:spPr>
        <p:txBody>
          <a:bodyPr lIns="117830" tIns="58915" rIns="117830" bIns="58915"/>
          <a:lstStyle/>
          <a:p>
            <a:endParaRPr lang="he-IL"/>
          </a:p>
        </p:txBody>
      </p:sp>
      <p:sp>
        <p:nvSpPr>
          <p:cNvPr id="22" name="Text Box 26"/>
          <p:cNvSpPr txBox="1">
            <a:spLocks noChangeArrowheads="1"/>
          </p:cNvSpPr>
          <p:nvPr/>
        </p:nvSpPr>
        <p:spPr bwMode="auto">
          <a:xfrm>
            <a:off x="6255414" y="4713090"/>
            <a:ext cx="1040810" cy="395980"/>
          </a:xfrm>
          <a:prstGeom prst="rect">
            <a:avLst/>
          </a:prstGeom>
          <a:noFill/>
          <a:ln w="9525">
            <a:noFill/>
            <a:miter lim="800000"/>
            <a:headEnd/>
            <a:tailEnd/>
          </a:ln>
          <a:effectLst/>
        </p:spPr>
        <p:txBody>
          <a:bodyPr wrap="none" lIns="117830" tIns="58915" rIns="117830" bIns="58915">
            <a:spAutoFit/>
          </a:bodyPr>
          <a:lstStyle/>
          <a:p>
            <a:pPr algn="r"/>
            <a:r>
              <a:rPr lang="en-US" sz="1800"/>
              <a:t>IClonable</a:t>
            </a:r>
          </a:p>
        </p:txBody>
      </p:sp>
      <p:sp>
        <p:nvSpPr>
          <p:cNvPr id="23" name="Oval 27"/>
          <p:cNvSpPr>
            <a:spLocks noChangeArrowheads="1"/>
          </p:cNvSpPr>
          <p:nvPr/>
        </p:nvSpPr>
        <p:spPr bwMode="auto">
          <a:xfrm>
            <a:off x="7296225" y="5113139"/>
            <a:ext cx="179398" cy="197941"/>
          </a:xfrm>
          <a:prstGeom prst="ellipse">
            <a:avLst/>
          </a:prstGeom>
          <a:solidFill>
            <a:srgbClr val="FF0000"/>
          </a:solidFill>
          <a:ln w="9525">
            <a:solidFill>
              <a:schemeClr val="tx1"/>
            </a:solidFill>
            <a:round/>
            <a:headEnd/>
            <a:tailEnd/>
          </a:ln>
          <a:effectLst/>
        </p:spPr>
        <p:txBody>
          <a:bodyPr wrap="none" lIns="117830" tIns="58915" rIns="117830" bIns="58915" anchor="ctr"/>
          <a:lstStyle/>
          <a:p>
            <a:endParaRPr lang="he-IL"/>
          </a:p>
        </p:txBody>
      </p:sp>
      <p:sp>
        <p:nvSpPr>
          <p:cNvPr id="24" name="Line 28"/>
          <p:cNvSpPr>
            <a:spLocks noChangeShapeType="1"/>
          </p:cNvSpPr>
          <p:nvPr/>
        </p:nvSpPr>
        <p:spPr bwMode="auto">
          <a:xfrm>
            <a:off x="7475622" y="5211067"/>
            <a:ext cx="312853" cy="0"/>
          </a:xfrm>
          <a:prstGeom prst="line">
            <a:avLst/>
          </a:prstGeom>
          <a:noFill/>
          <a:ln w="19050">
            <a:solidFill>
              <a:schemeClr val="tx1"/>
            </a:solidFill>
            <a:round/>
            <a:headEnd/>
            <a:tailEnd/>
          </a:ln>
          <a:effectLst/>
        </p:spPr>
        <p:txBody>
          <a:bodyPr lIns="117830" tIns="58915" rIns="117830" bIns="58915"/>
          <a:lstStyle/>
          <a:p>
            <a:endParaRPr lang="he-IL"/>
          </a:p>
        </p:txBody>
      </p:sp>
      <p:sp>
        <p:nvSpPr>
          <p:cNvPr id="25" name="Text Box 29"/>
          <p:cNvSpPr txBox="1">
            <a:spLocks noChangeArrowheads="1"/>
          </p:cNvSpPr>
          <p:nvPr/>
        </p:nvSpPr>
        <p:spPr bwMode="auto">
          <a:xfrm>
            <a:off x="6046915" y="5011043"/>
            <a:ext cx="1236183" cy="395980"/>
          </a:xfrm>
          <a:prstGeom prst="rect">
            <a:avLst/>
          </a:prstGeom>
          <a:noFill/>
          <a:ln w="9525">
            <a:noFill/>
            <a:miter lim="800000"/>
            <a:headEnd/>
            <a:tailEnd/>
          </a:ln>
          <a:effectLst/>
        </p:spPr>
        <p:txBody>
          <a:bodyPr wrap="none" lIns="117830" tIns="58915" rIns="117830" bIns="58915">
            <a:spAutoFit/>
          </a:bodyPr>
          <a:lstStyle/>
          <a:p>
            <a:pPr algn="r"/>
            <a:r>
              <a:rPr lang="en-US" sz="1800"/>
              <a:t>ISerializable</a:t>
            </a:r>
          </a:p>
        </p:txBody>
      </p:sp>
      <p:sp>
        <p:nvSpPr>
          <p:cNvPr id="26" name="Rectangle 30"/>
          <p:cNvSpPr>
            <a:spLocks noChangeArrowheads="1"/>
          </p:cNvSpPr>
          <p:nvPr/>
        </p:nvSpPr>
        <p:spPr bwMode="auto">
          <a:xfrm>
            <a:off x="10507876" y="6604994"/>
            <a:ext cx="1673647" cy="1195983"/>
          </a:xfrm>
          <a:prstGeom prst="rect">
            <a:avLst/>
          </a:prstGeom>
          <a:solidFill>
            <a:srgbClr val="FFFF00"/>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500" b="1" dirty="0">
                <a:solidFill>
                  <a:srgbClr val="000000"/>
                </a:solidFill>
                <a:latin typeface="Consolas" pitchFamily="49" charset="0"/>
              </a:rPr>
              <a:t>native</a:t>
            </a:r>
          </a:p>
          <a:p>
            <a:pPr algn="ctr"/>
            <a:r>
              <a:rPr lang="en-US" sz="1500" b="1" dirty="0">
                <a:solidFill>
                  <a:srgbClr val="000000"/>
                </a:solidFill>
                <a:latin typeface="Consolas" pitchFamily="49" charset="0"/>
              </a:rPr>
              <a:t>Machine</a:t>
            </a:r>
          </a:p>
          <a:p>
            <a:pPr algn="ctr"/>
            <a:r>
              <a:rPr lang="en-US" sz="1500" b="1" dirty="0">
                <a:solidFill>
                  <a:srgbClr val="000000"/>
                </a:solidFill>
                <a:latin typeface="Consolas" pitchFamily="49" charset="0"/>
              </a:rPr>
              <a:t>code</a:t>
            </a:r>
          </a:p>
        </p:txBody>
      </p:sp>
      <p:cxnSp>
        <p:nvCxnSpPr>
          <p:cNvPr id="27" name="AutoShape 31"/>
          <p:cNvCxnSpPr>
            <a:cxnSpLocks noChangeShapeType="1"/>
            <a:stCxn id="19" idx="3"/>
            <a:endCxn id="26" idx="0"/>
          </p:cNvCxnSpPr>
          <p:nvPr/>
        </p:nvCxnSpPr>
        <p:spPr bwMode="auto">
          <a:xfrm>
            <a:off x="9774973" y="5611117"/>
            <a:ext cx="1570821" cy="993875"/>
          </a:xfrm>
          <a:prstGeom prst="bentConnector2">
            <a:avLst/>
          </a:prstGeom>
          <a:noFill/>
          <a:ln w="19050">
            <a:solidFill>
              <a:schemeClr val="tx1"/>
            </a:solidFill>
            <a:miter lim="800000"/>
            <a:headEnd/>
            <a:tailEnd type="triangle" w="med" len="lg"/>
          </a:ln>
          <a:effectLst/>
        </p:spPr>
      </p:cxnSp>
      <p:sp>
        <p:nvSpPr>
          <p:cNvPr id="28" name="Oval 32"/>
          <p:cNvSpPr>
            <a:spLocks noChangeArrowheads="1"/>
          </p:cNvSpPr>
          <p:nvPr/>
        </p:nvSpPr>
        <p:spPr bwMode="auto">
          <a:xfrm>
            <a:off x="10612890" y="3517108"/>
            <a:ext cx="1465808" cy="1195983"/>
          </a:xfrm>
          <a:prstGeom prst="ellipse">
            <a:avLst/>
          </a:prstGeom>
          <a:solidFill>
            <a:srgbClr val="FF9900"/>
          </a:soli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r>
              <a:rPr lang="en-US" sz="1500" b="1" dirty="0">
                <a:solidFill>
                  <a:srgbClr val="000000"/>
                </a:solidFill>
                <a:latin typeface="Consolas" pitchFamily="49" charset="0"/>
              </a:rPr>
              <a:t>target</a:t>
            </a:r>
          </a:p>
          <a:p>
            <a:pPr algn="ctr"/>
            <a:r>
              <a:rPr lang="en-US" sz="1500" b="1" dirty="0">
                <a:solidFill>
                  <a:srgbClr val="000000"/>
                </a:solidFill>
                <a:latin typeface="Consolas" pitchFamily="49" charset="0"/>
              </a:rPr>
              <a:t>object</a:t>
            </a:r>
          </a:p>
        </p:txBody>
      </p:sp>
      <p:cxnSp>
        <p:nvCxnSpPr>
          <p:cNvPr id="29" name="AutoShape 33"/>
          <p:cNvCxnSpPr>
            <a:cxnSpLocks noChangeShapeType="1"/>
            <a:stCxn id="18" idx="3"/>
            <a:endCxn id="28" idx="4"/>
          </p:cNvCxnSpPr>
          <p:nvPr/>
        </p:nvCxnSpPr>
        <p:spPr bwMode="auto">
          <a:xfrm flipV="1">
            <a:off x="9774973" y="4713089"/>
            <a:ext cx="1570821" cy="497978"/>
          </a:xfrm>
          <a:prstGeom prst="bentConnector2">
            <a:avLst/>
          </a:prstGeom>
          <a:noFill/>
          <a:ln w="19050">
            <a:solidFill>
              <a:schemeClr val="tx1"/>
            </a:solidFill>
            <a:miter lim="800000"/>
            <a:headEnd/>
            <a:tailEnd type="triangle" w="med" len="lg"/>
          </a:ln>
          <a:effectLst/>
        </p:spPr>
      </p:cxnSp>
    </p:spTree>
    <p:extLst>
      <p:ext uri="{BB962C8B-B14F-4D97-AF65-F5344CB8AC3E}">
        <p14:creationId xmlns:p14="http://schemas.microsoft.com/office/powerpoint/2010/main" val="126773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Example</a:t>
            </a:r>
          </a:p>
        </p:txBody>
      </p:sp>
      <p:sp>
        <p:nvSpPr>
          <p:cNvPr id="5" name="Slide Number Placeholder 4"/>
          <p:cNvSpPr>
            <a:spLocks noGrp="1"/>
          </p:cNvSpPr>
          <p:nvPr>
            <p:ph type="sldNum" sz="quarter" idx="12"/>
          </p:nvPr>
        </p:nvSpPr>
        <p:spPr/>
        <p:txBody>
          <a:bodyPr/>
          <a:lstStyle/>
          <a:p>
            <a:fld id="{8D5EC362-8DE0-4138-8AD2-9C18772BB671}" type="slidenum">
              <a:rPr lang="he-IL" smtClean="0"/>
              <a:pPr/>
              <a:t>239</a:t>
            </a:fld>
            <a:endParaRPr lang="he-IL"/>
          </a:p>
        </p:txBody>
      </p:sp>
      <p:sp>
        <p:nvSpPr>
          <p:cNvPr id="3" name="Content Placeholder 2"/>
          <p:cNvSpPr>
            <a:spLocks noGrp="1"/>
          </p:cNvSpPr>
          <p:nvPr>
            <p:ph sz="quarter" idx="1"/>
          </p:nvPr>
        </p:nvSpPr>
        <p:spPr/>
        <p:txBody>
          <a:bodyPr/>
          <a:lstStyle/>
          <a:p>
            <a:endParaRPr lang="en-US"/>
          </a:p>
        </p:txBody>
      </p:sp>
      <p:sp>
        <p:nvSpPr>
          <p:cNvPr id="4" name="Rectangle 3"/>
          <p:cNvSpPr>
            <a:spLocks noChangeArrowheads="1"/>
          </p:cNvSpPr>
          <p:nvPr/>
        </p:nvSpPr>
        <p:spPr bwMode="auto">
          <a:xfrm>
            <a:off x="689110" y="1306821"/>
            <a:ext cx="11321807" cy="690766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71318"/>
            <a:r>
              <a:rPr lang="en-US" sz="1800" dirty="0">
                <a:solidFill>
                  <a:srgbClr val="0000FF"/>
                </a:solidFill>
                <a:latin typeface="Consolas" pitchFamily="49" charset="0"/>
              </a:rPr>
              <a:t>using </a:t>
            </a:r>
            <a:r>
              <a:rPr lang="en-US" sz="1800" dirty="0">
                <a:solidFill>
                  <a:srgbClr val="010001"/>
                </a:solidFill>
                <a:latin typeface="Consolas" pitchFamily="49" charset="0"/>
              </a:rPr>
              <a:t>System;</a:t>
            </a:r>
          </a:p>
          <a:p>
            <a:pPr defTabSz="471318"/>
            <a:r>
              <a:rPr lang="en-US" sz="1800" dirty="0">
                <a:solidFill>
                  <a:srgbClr val="0000FF"/>
                </a:solidFill>
                <a:latin typeface="Consolas" pitchFamily="49" charset="0"/>
              </a:rPr>
              <a:t>using </a:t>
            </a:r>
            <a:r>
              <a:rPr lang="en-US" sz="1800" dirty="0">
                <a:solidFill>
                  <a:srgbClr val="010001"/>
                </a:solidFill>
                <a:latin typeface="Consolas" pitchFamily="49" charset="0"/>
              </a:rPr>
              <a:t>System.IO;</a:t>
            </a:r>
          </a:p>
          <a:p>
            <a:pPr defTabSz="471318"/>
            <a:r>
              <a:rPr lang="en-US" sz="1800" dirty="0">
                <a:solidFill>
                  <a:srgbClr val="0000FF"/>
                </a:solidFill>
                <a:latin typeface="Consolas" pitchFamily="49" charset="0"/>
              </a:rPr>
              <a:t>using </a:t>
            </a:r>
            <a:r>
              <a:rPr lang="en-US" sz="1800" dirty="0" err="1">
                <a:solidFill>
                  <a:srgbClr val="010001"/>
                </a:solidFill>
                <a:latin typeface="Consolas" pitchFamily="49" charset="0"/>
              </a:rPr>
              <a:t>System.Windows.Forms</a:t>
            </a:r>
            <a:r>
              <a:rPr lang="en-US" sz="1800" dirty="0">
                <a:solidFill>
                  <a:srgbClr val="010001"/>
                </a:solidFill>
                <a:latin typeface="Consolas" pitchFamily="49" charset="0"/>
              </a:rPr>
              <a:t>;</a:t>
            </a:r>
          </a:p>
          <a:p>
            <a:pPr defTabSz="471318"/>
            <a:endParaRPr lang="en-US" sz="1800" dirty="0">
              <a:solidFill>
                <a:srgbClr val="010001"/>
              </a:solidFill>
              <a:latin typeface="Consolas" pitchFamily="49" charset="0"/>
            </a:endParaRPr>
          </a:p>
          <a:p>
            <a:pPr defTabSz="471318"/>
            <a:r>
              <a:rPr lang="en-US" sz="1800" dirty="0">
                <a:solidFill>
                  <a:srgbClr val="008000"/>
                </a:solidFill>
                <a:latin typeface="Consolas" pitchFamily="49" charset="0"/>
              </a:rPr>
              <a:t>// Declare a delegate type</a:t>
            </a:r>
          </a:p>
          <a:p>
            <a:pPr defTabSz="471318"/>
            <a:r>
              <a:rPr lang="en-US" sz="1800" dirty="0">
                <a:solidFill>
                  <a:srgbClr val="0000FF"/>
                </a:solidFill>
                <a:latin typeface="Consolas" pitchFamily="49" charset="0"/>
              </a:rPr>
              <a:t>internal delegate void </a:t>
            </a:r>
            <a:r>
              <a:rPr lang="en-US" sz="1800" dirty="0">
                <a:solidFill>
                  <a:srgbClr val="2B91AF"/>
                </a:solidFill>
                <a:latin typeface="Consolas" pitchFamily="49" charset="0"/>
              </a:rPr>
              <a:t>Feedback(</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value);</a:t>
            </a:r>
          </a:p>
          <a:p>
            <a:pPr defTabSz="471318"/>
            <a:endParaRPr lang="en-US" sz="1800" dirty="0">
              <a:solidFill>
                <a:srgbClr val="010001"/>
              </a:solidFill>
              <a:latin typeface="Consolas" pitchFamily="49" charset="0"/>
            </a:endParaRPr>
          </a:p>
          <a:p>
            <a:pPr defTabSz="471318"/>
            <a:r>
              <a:rPr lang="en-US" sz="1800" dirty="0">
                <a:solidFill>
                  <a:srgbClr val="0000FF"/>
                </a:solidFill>
                <a:latin typeface="Consolas" pitchFamily="49" charset="0"/>
              </a:rPr>
              <a:t>public sealed class </a:t>
            </a:r>
            <a:r>
              <a:rPr lang="en-US" sz="1800" b="1" dirty="0">
                <a:solidFill>
                  <a:srgbClr val="0000FF"/>
                </a:solidFill>
                <a:latin typeface="Consolas" pitchFamily="49" charset="0"/>
              </a:rPr>
              <a:t>Program {</a:t>
            </a:r>
          </a:p>
          <a:p>
            <a:pPr defTabSz="471318"/>
            <a:r>
              <a:rPr lang="en-US" sz="1800" dirty="0">
                <a:solidFill>
                  <a:srgbClr val="0000FF"/>
                </a:solidFill>
                <a:latin typeface="Consolas" pitchFamily="49" charset="0"/>
              </a:rPr>
              <a:t>	public static void </a:t>
            </a:r>
            <a:r>
              <a:rPr lang="en-US" sz="1800" dirty="0">
                <a:solidFill>
                  <a:srgbClr val="010001"/>
                </a:solidFill>
                <a:latin typeface="Consolas" pitchFamily="49" charset="0"/>
              </a:rPr>
              <a:t>Main() {</a:t>
            </a:r>
          </a:p>
          <a:p>
            <a:pPr defTabSz="471318"/>
            <a:r>
              <a:rPr lang="en-US" sz="1800" dirty="0">
                <a:solidFill>
                  <a:srgbClr val="010001"/>
                </a:solidFill>
                <a:latin typeface="Consolas" pitchFamily="49" charset="0"/>
              </a:rPr>
              <a:t>		</a:t>
            </a:r>
            <a:r>
              <a:rPr lang="en-US" sz="1800" dirty="0" err="1">
                <a:solidFill>
                  <a:srgbClr val="010001"/>
                </a:solidFill>
                <a:latin typeface="Consolas" pitchFamily="49" charset="0"/>
              </a:rPr>
              <a:t>StaticDelegateDemo</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		</a:t>
            </a:r>
            <a:r>
              <a:rPr lang="en-US" sz="1800" dirty="0" err="1">
                <a:solidFill>
                  <a:srgbClr val="010001"/>
                </a:solidFill>
                <a:latin typeface="Consolas" pitchFamily="49" charset="0"/>
              </a:rPr>
              <a:t>InstanceDelegateDemo</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	</a:t>
            </a:r>
            <a:r>
              <a:rPr lang="en-US" sz="1800" dirty="0">
                <a:solidFill>
                  <a:srgbClr val="0000FF"/>
                </a:solidFill>
                <a:latin typeface="Consolas" pitchFamily="49" charset="0"/>
              </a:rPr>
              <a:t>private static void </a:t>
            </a:r>
            <a:r>
              <a:rPr lang="en-US" sz="1800" dirty="0" err="1">
                <a:solidFill>
                  <a:srgbClr val="010001"/>
                </a:solidFill>
                <a:latin typeface="Consolas" pitchFamily="49" charset="0"/>
              </a:rPr>
              <a:t>StaticDelegateDemo</a:t>
            </a:r>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		</a:t>
            </a:r>
            <a:r>
              <a:rPr lang="en-US" sz="1800" b="1" dirty="0" err="1">
                <a:solidFill>
                  <a:srgbClr val="0000FF"/>
                </a:solidFill>
                <a:latin typeface="Consolas" pitchFamily="49" charset="0"/>
              </a:rPr>
              <a:t>Console.</a:t>
            </a:r>
            <a:r>
              <a:rPr lang="en-US" sz="1800" b="1" dirty="0" err="1">
                <a:solidFill>
                  <a:srgbClr val="010001"/>
                </a:solidFill>
                <a:latin typeface="Consolas" pitchFamily="49" charset="0"/>
              </a:rPr>
              <a:t>WriteLine</a:t>
            </a:r>
            <a:r>
              <a:rPr lang="en-US" sz="1800" b="1" dirty="0">
                <a:solidFill>
                  <a:srgbClr val="010001"/>
                </a:solidFill>
                <a:latin typeface="Consolas" pitchFamily="49" charset="0"/>
              </a:rPr>
              <a:t>(</a:t>
            </a:r>
            <a:r>
              <a:rPr lang="en-US" sz="1800" b="1" dirty="0">
                <a:solidFill>
                  <a:srgbClr val="A31515"/>
                </a:solidFill>
                <a:latin typeface="Consolas" pitchFamily="49" charset="0"/>
              </a:rPr>
              <a:t>"----- Static Delegate Demo -----");</a:t>
            </a:r>
          </a:p>
          <a:p>
            <a:pPr defTabSz="471318"/>
            <a:r>
              <a:rPr lang="en-US" sz="1800" dirty="0">
                <a:solidFill>
                  <a:srgbClr val="A31515"/>
                </a:solidFill>
                <a:latin typeface="Consolas" pitchFamily="49" charset="0"/>
              </a:rPr>
              <a:t>		</a:t>
            </a:r>
            <a:r>
              <a:rPr lang="en-US" sz="1800" dirty="0">
                <a:solidFill>
                  <a:srgbClr val="010001"/>
                </a:solidFill>
                <a:latin typeface="Consolas" pitchFamily="49" charset="0"/>
              </a:rPr>
              <a:t>Counter(1, 3, </a:t>
            </a:r>
            <a:r>
              <a:rPr lang="en-US" sz="1800" dirty="0">
                <a:solidFill>
                  <a:srgbClr val="0000FF"/>
                </a:solidFill>
                <a:latin typeface="Consolas" pitchFamily="49" charset="0"/>
              </a:rPr>
              <a:t>null);</a:t>
            </a:r>
          </a:p>
          <a:p>
            <a:pPr defTabSz="471318"/>
            <a:r>
              <a:rPr lang="en-US" sz="1800" dirty="0">
                <a:solidFill>
                  <a:srgbClr val="0000FF"/>
                </a:solidFill>
                <a:latin typeface="Consolas" pitchFamily="49" charset="0"/>
              </a:rPr>
              <a:t>		</a:t>
            </a:r>
            <a:r>
              <a:rPr lang="en-US" sz="1800" dirty="0">
                <a:solidFill>
                  <a:srgbClr val="010001"/>
                </a:solidFill>
                <a:latin typeface="Consolas" pitchFamily="49" charset="0"/>
              </a:rPr>
              <a:t>Counter(1, 3,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b="1" dirty="0" err="1">
                <a:solidFill>
                  <a:srgbClr val="0000FF"/>
                </a:solidFill>
                <a:latin typeface="Consolas" pitchFamily="49" charset="0"/>
              </a:rPr>
              <a:t>Program.</a:t>
            </a:r>
            <a:r>
              <a:rPr lang="en-US" sz="1800" b="1" dirty="0" err="1">
                <a:solidFill>
                  <a:srgbClr val="010001"/>
                </a:solidFill>
                <a:latin typeface="Consolas" pitchFamily="49" charset="0"/>
              </a:rPr>
              <a:t>FeedbackToConsole</a:t>
            </a:r>
            <a:r>
              <a:rPr lang="en-US" sz="1800" b="1" dirty="0">
                <a:solidFill>
                  <a:srgbClr val="010001"/>
                </a:solidFill>
                <a:latin typeface="Consolas" pitchFamily="49" charset="0"/>
              </a:rPr>
              <a:t>));</a:t>
            </a:r>
          </a:p>
          <a:p>
            <a:pPr defTabSz="471318"/>
            <a:r>
              <a:rPr lang="en-US" sz="1800" dirty="0">
                <a:solidFill>
                  <a:srgbClr val="010001"/>
                </a:solidFill>
                <a:latin typeface="Consolas" pitchFamily="49" charset="0"/>
              </a:rPr>
              <a:t>		Counter(1, 3,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dirty="0" err="1">
                <a:solidFill>
                  <a:srgbClr val="010001"/>
                </a:solidFill>
                <a:latin typeface="Consolas" pitchFamily="49" charset="0"/>
              </a:rPr>
              <a:t>FeedbackToMsgBox</a:t>
            </a:r>
            <a:r>
              <a:rPr lang="en-US" sz="1800" dirty="0">
                <a:solidFill>
                  <a:srgbClr val="010001"/>
                </a:solidFill>
                <a:latin typeface="Consolas" pitchFamily="49" charset="0"/>
              </a:rPr>
              <a:t>)); </a:t>
            </a:r>
            <a:r>
              <a:rPr lang="en-US" sz="1800" dirty="0">
                <a:solidFill>
                  <a:srgbClr val="008000"/>
                </a:solidFill>
                <a:latin typeface="Consolas" pitchFamily="49" charset="0"/>
              </a:rPr>
              <a:t>// "Program." is optional</a:t>
            </a:r>
          </a:p>
          <a:p>
            <a:pPr defTabSz="471318"/>
            <a:r>
              <a:rPr lang="en-US" sz="1800" dirty="0">
                <a:solidFill>
                  <a:srgbClr val="008000"/>
                </a:solidFill>
                <a:latin typeface="Consolas" pitchFamily="49" charset="0"/>
              </a:rPr>
              <a:t>	}</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private static void </a:t>
            </a:r>
            <a:r>
              <a:rPr lang="en-US" sz="1800" dirty="0" err="1">
                <a:solidFill>
                  <a:srgbClr val="010001"/>
                </a:solidFill>
                <a:latin typeface="Consolas" pitchFamily="49" charset="0"/>
              </a:rPr>
              <a:t>InstanceDelegateDemo</a:t>
            </a:r>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		</a:t>
            </a:r>
            <a:r>
              <a:rPr lang="en-US" sz="1800" b="1" dirty="0" err="1">
                <a:solidFill>
                  <a:srgbClr val="0000FF"/>
                </a:solidFill>
                <a:latin typeface="Consolas" pitchFamily="49" charset="0"/>
              </a:rPr>
              <a:t>Console.</a:t>
            </a:r>
            <a:r>
              <a:rPr lang="en-US" sz="1800" b="1" dirty="0" err="1">
                <a:solidFill>
                  <a:srgbClr val="010001"/>
                </a:solidFill>
                <a:latin typeface="Consolas" pitchFamily="49" charset="0"/>
              </a:rPr>
              <a:t>WriteLine</a:t>
            </a:r>
            <a:r>
              <a:rPr lang="en-US" sz="1800" b="1" dirty="0">
                <a:solidFill>
                  <a:srgbClr val="010001"/>
                </a:solidFill>
                <a:latin typeface="Consolas" pitchFamily="49" charset="0"/>
              </a:rPr>
              <a:t>(</a:t>
            </a:r>
            <a:r>
              <a:rPr lang="en-US" sz="1800" b="1" dirty="0">
                <a:solidFill>
                  <a:srgbClr val="A31515"/>
                </a:solidFill>
                <a:latin typeface="Consolas" pitchFamily="49" charset="0"/>
              </a:rPr>
              <a:t>"----- Instance Delegate Demo -----");</a:t>
            </a:r>
          </a:p>
          <a:p>
            <a:pPr defTabSz="471318"/>
            <a:r>
              <a:rPr lang="en-US" sz="1800" dirty="0">
                <a:solidFill>
                  <a:srgbClr val="A31515"/>
                </a:solidFill>
                <a:latin typeface="Consolas" pitchFamily="49" charset="0"/>
              </a:rPr>
              <a:t>		</a:t>
            </a:r>
            <a:r>
              <a:rPr lang="en-US" sz="1800" b="1" dirty="0">
                <a:solidFill>
                  <a:srgbClr val="0000FF"/>
                </a:solidFill>
                <a:latin typeface="Consolas" pitchFamily="49" charset="0"/>
              </a:rPr>
              <a:t>Program </a:t>
            </a:r>
            <a:r>
              <a:rPr lang="en-US" sz="1800" b="1" dirty="0">
                <a:solidFill>
                  <a:srgbClr val="010001"/>
                </a:solidFill>
                <a:latin typeface="Consolas" pitchFamily="49" charset="0"/>
              </a:rPr>
              <a:t>p = </a:t>
            </a:r>
            <a:r>
              <a:rPr lang="en-US" sz="1800" b="1" dirty="0">
                <a:solidFill>
                  <a:srgbClr val="0000FF"/>
                </a:solidFill>
                <a:latin typeface="Consolas" pitchFamily="49" charset="0"/>
              </a:rPr>
              <a:t>new Program();</a:t>
            </a:r>
          </a:p>
          <a:p>
            <a:pPr defTabSz="471318"/>
            <a:r>
              <a:rPr lang="en-US" sz="1800" dirty="0">
                <a:solidFill>
                  <a:srgbClr val="0000FF"/>
                </a:solidFill>
                <a:latin typeface="Consolas" pitchFamily="49" charset="0"/>
              </a:rPr>
              <a:t>		</a:t>
            </a:r>
            <a:r>
              <a:rPr lang="en-US" sz="1800" dirty="0">
                <a:solidFill>
                  <a:srgbClr val="010001"/>
                </a:solidFill>
                <a:latin typeface="Consolas" pitchFamily="49" charset="0"/>
              </a:rPr>
              <a:t>Counter(1, 3,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dirty="0" err="1">
                <a:solidFill>
                  <a:srgbClr val="010001"/>
                </a:solidFill>
                <a:latin typeface="Consolas" pitchFamily="49" charset="0"/>
              </a:rPr>
              <a:t>p.FeedbackToFile</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	}</a:t>
            </a:r>
          </a:p>
          <a:p>
            <a:pPr marL="441861" indent="-441861" defTabSz="471318">
              <a:buClr>
                <a:schemeClr val="hlink"/>
              </a:buClr>
              <a:buSzPct val="70000"/>
            </a:pPr>
            <a:endParaRPr lang="en-US" altLang="en-US" sz="1800" dirty="0">
              <a:solidFill>
                <a:srgbClr val="0000FF"/>
              </a:solidFill>
              <a:latin typeface="Consolas" pitchFamily="49" charset="0"/>
            </a:endParaRPr>
          </a:p>
        </p:txBody>
      </p:sp>
    </p:spTree>
    <p:extLst>
      <p:ext uri="{BB962C8B-B14F-4D97-AF65-F5344CB8AC3E}">
        <p14:creationId xmlns:p14="http://schemas.microsoft.com/office/powerpoint/2010/main" val="35204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in C#</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24</a:t>
            </a:fld>
            <a:endParaRPr lang="en-GB"/>
          </a:p>
        </p:txBody>
      </p:sp>
      <p:sp>
        <p:nvSpPr>
          <p:cNvPr id="6" name="Rectangle 5"/>
          <p:cNvSpPr/>
          <p:nvPr/>
        </p:nvSpPr>
        <p:spPr bwMode="auto">
          <a:xfrm>
            <a:off x="945119" y="2300287"/>
            <a:ext cx="10618254" cy="4281467"/>
          </a:xfrm>
          <a:prstGeom prst="rect">
            <a:avLst/>
          </a:prstGeom>
          <a:solidFill>
            <a:srgbClr val="FFFFFF"/>
          </a:solidFill>
          <a:ln w="19050">
            <a:solidFill>
              <a:srgbClr val="002060"/>
            </a:solidFill>
            <a:headEnd type="none" w="med" len="med"/>
            <a:tailEnd type="none" w="med" len="med"/>
          </a:ln>
          <a:effectLst/>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600" dirty="0">
                <a:solidFill>
                  <a:srgbClr val="0000FF"/>
                </a:solidFill>
                <a:latin typeface="Consolas"/>
              </a:rPr>
              <a:t>using</a:t>
            </a:r>
            <a:r>
              <a:rPr lang="en-GB" sz="2600" dirty="0">
                <a:solidFill>
                  <a:srgbClr val="000000"/>
                </a:solidFill>
                <a:latin typeface="Consolas"/>
              </a:rPr>
              <a:t> </a:t>
            </a:r>
            <a:r>
              <a:rPr lang="en-GB" sz="2600" dirty="0">
                <a:solidFill>
                  <a:srgbClr val="020002"/>
                </a:solidFill>
                <a:latin typeface="Consolas"/>
              </a:rPr>
              <a:t>System</a:t>
            </a:r>
            <a:r>
              <a:rPr lang="en-GB" sz="2600" dirty="0">
                <a:solidFill>
                  <a:srgbClr val="000000"/>
                </a:solidFill>
                <a:latin typeface="Consolas"/>
              </a:rPr>
              <a:t>;</a:t>
            </a:r>
          </a:p>
          <a:p>
            <a:r>
              <a:rPr lang="en-GB" sz="2600" dirty="0">
                <a:solidFill>
                  <a:srgbClr val="000000"/>
                </a:solidFill>
                <a:latin typeface="Consolas"/>
              </a:rPr>
              <a:t> </a:t>
            </a:r>
          </a:p>
          <a:p>
            <a:r>
              <a:rPr lang="en-GB" sz="2600" dirty="0">
                <a:solidFill>
                  <a:srgbClr val="0000FF"/>
                </a:solidFill>
                <a:latin typeface="Consolas"/>
              </a:rPr>
              <a:t>namespace</a:t>
            </a:r>
            <a:r>
              <a:rPr lang="en-GB" sz="2600" dirty="0">
                <a:solidFill>
                  <a:srgbClr val="000000"/>
                </a:solidFill>
                <a:latin typeface="Consolas"/>
              </a:rPr>
              <a:t> </a:t>
            </a:r>
            <a:r>
              <a:rPr lang="en-GB" sz="2600" dirty="0" err="1">
                <a:solidFill>
                  <a:srgbClr val="020002"/>
                </a:solidFill>
                <a:latin typeface="Consolas"/>
              </a:rPr>
              <a:t>HelloCS</a:t>
            </a:r>
            <a:r>
              <a:rPr lang="en-GB" sz="2600" dirty="0">
                <a:solidFill>
                  <a:srgbClr val="000000"/>
                </a:solidFill>
                <a:latin typeface="Consolas"/>
              </a:rPr>
              <a:t> {</a:t>
            </a:r>
          </a:p>
          <a:p>
            <a:r>
              <a:rPr lang="en-GB" sz="2600" dirty="0">
                <a:solidFill>
                  <a:srgbClr val="000000"/>
                </a:solidFill>
                <a:latin typeface="Consolas"/>
              </a:rPr>
              <a:t>   </a:t>
            </a:r>
            <a:r>
              <a:rPr lang="en-GB" sz="2600" dirty="0">
                <a:solidFill>
                  <a:srgbClr val="0000FF"/>
                </a:solidFill>
                <a:latin typeface="Consolas"/>
              </a:rPr>
              <a:t>class</a:t>
            </a:r>
            <a:r>
              <a:rPr lang="en-GB" sz="2600" dirty="0">
                <a:solidFill>
                  <a:srgbClr val="000000"/>
                </a:solidFill>
                <a:latin typeface="Consolas"/>
              </a:rPr>
              <a:t> </a:t>
            </a:r>
            <a:r>
              <a:rPr lang="en-GB" sz="2600" b="1" dirty="0">
                <a:solidFill>
                  <a:srgbClr val="0000FF"/>
                </a:solidFill>
                <a:latin typeface="Consolas"/>
              </a:rPr>
              <a:t>Program</a:t>
            </a:r>
            <a:r>
              <a:rPr lang="en-GB" sz="2600" dirty="0">
                <a:solidFill>
                  <a:srgbClr val="000000"/>
                </a:solidFill>
                <a:latin typeface="Consolas"/>
              </a:rPr>
              <a:t> {</a:t>
            </a:r>
          </a:p>
          <a:p>
            <a:r>
              <a:rPr lang="en-GB" sz="2600" dirty="0">
                <a:solidFill>
                  <a:srgbClr val="000000"/>
                </a:solidFill>
                <a:latin typeface="Consolas"/>
              </a:rPr>
              <a:t>      </a:t>
            </a:r>
            <a:r>
              <a:rPr lang="en-GB" sz="2600" dirty="0">
                <a:solidFill>
                  <a:srgbClr val="008000"/>
                </a:solidFill>
                <a:latin typeface="Consolas"/>
              </a:rPr>
              <a:t>// entry point</a:t>
            </a:r>
            <a:endParaRPr lang="en-GB" sz="2600" dirty="0">
              <a:solidFill>
                <a:srgbClr val="000000"/>
              </a:solidFill>
              <a:latin typeface="Consolas"/>
            </a:endParaRPr>
          </a:p>
          <a:p>
            <a:r>
              <a:rPr lang="en-GB" sz="2600" dirty="0">
                <a:solidFill>
                  <a:srgbClr val="000000"/>
                </a:solidFill>
                <a:latin typeface="Consolas"/>
              </a:rPr>
              <a:t>      </a:t>
            </a:r>
            <a:r>
              <a:rPr lang="en-GB" sz="2600" dirty="0">
                <a:solidFill>
                  <a:srgbClr val="0000FF"/>
                </a:solidFill>
                <a:latin typeface="Consolas"/>
              </a:rPr>
              <a:t>static</a:t>
            </a:r>
            <a:r>
              <a:rPr lang="en-GB" sz="2600" dirty="0">
                <a:solidFill>
                  <a:srgbClr val="000000"/>
                </a:solidFill>
                <a:latin typeface="Consolas"/>
              </a:rPr>
              <a:t> </a:t>
            </a:r>
            <a:r>
              <a:rPr lang="en-GB" sz="2600" dirty="0">
                <a:solidFill>
                  <a:srgbClr val="0000FF"/>
                </a:solidFill>
                <a:latin typeface="Consolas"/>
              </a:rPr>
              <a:t>void</a:t>
            </a:r>
            <a:r>
              <a:rPr lang="en-GB" sz="2600" dirty="0">
                <a:solidFill>
                  <a:srgbClr val="000000"/>
                </a:solidFill>
                <a:latin typeface="Consolas"/>
              </a:rPr>
              <a:t> </a:t>
            </a:r>
            <a:r>
              <a:rPr lang="en-GB" sz="2600" dirty="0">
                <a:solidFill>
                  <a:srgbClr val="020002"/>
                </a:solidFill>
                <a:latin typeface="Consolas"/>
              </a:rPr>
              <a:t>Main</a:t>
            </a:r>
            <a:r>
              <a:rPr lang="en-GB" sz="2600" dirty="0">
                <a:solidFill>
                  <a:srgbClr val="000000"/>
                </a:solidFill>
                <a:latin typeface="Consolas"/>
              </a:rPr>
              <a:t>() {</a:t>
            </a:r>
          </a:p>
          <a:p>
            <a:r>
              <a:rPr lang="en-GB" sz="2600" dirty="0">
                <a:solidFill>
                  <a:srgbClr val="000000"/>
                </a:solidFill>
                <a:latin typeface="Consolas"/>
              </a:rPr>
              <a:t>         </a:t>
            </a:r>
            <a:r>
              <a:rPr lang="en-GB" sz="2600" b="1" dirty="0" err="1">
                <a:solidFill>
                  <a:srgbClr val="0000FF"/>
                </a:solidFill>
                <a:latin typeface="Consolas"/>
              </a:rPr>
              <a:t>Console</a:t>
            </a:r>
            <a:r>
              <a:rPr lang="en-GB" sz="2600" dirty="0" err="1">
                <a:solidFill>
                  <a:srgbClr val="000000"/>
                </a:solidFill>
                <a:latin typeface="Consolas"/>
              </a:rPr>
              <a:t>.</a:t>
            </a:r>
            <a:r>
              <a:rPr lang="en-GB" sz="2600" dirty="0" err="1">
                <a:solidFill>
                  <a:srgbClr val="020002"/>
                </a:solidFill>
                <a:latin typeface="Consolas"/>
              </a:rPr>
              <a:t>WriteLine</a:t>
            </a:r>
            <a:r>
              <a:rPr lang="en-GB" sz="2600" dirty="0">
                <a:solidFill>
                  <a:srgbClr val="000000"/>
                </a:solidFill>
                <a:latin typeface="Consolas"/>
              </a:rPr>
              <a:t>(</a:t>
            </a:r>
            <a:r>
              <a:rPr lang="en-GB" sz="2600" dirty="0">
                <a:solidFill>
                  <a:srgbClr val="A31515"/>
                </a:solidFill>
                <a:latin typeface="Consolas"/>
              </a:rPr>
              <a:t>"Hello, C#!"</a:t>
            </a:r>
            <a:r>
              <a:rPr lang="en-GB" sz="2600" dirty="0">
                <a:solidFill>
                  <a:srgbClr val="000000"/>
                </a:solidFill>
                <a:latin typeface="Consolas"/>
              </a:rPr>
              <a:t>);</a:t>
            </a:r>
          </a:p>
          <a:p>
            <a:r>
              <a:rPr lang="en-GB" sz="2600" dirty="0">
                <a:solidFill>
                  <a:srgbClr val="000000"/>
                </a:solidFill>
                <a:latin typeface="Consolas"/>
              </a:rPr>
              <a:t>      }</a:t>
            </a:r>
          </a:p>
          <a:p>
            <a:r>
              <a:rPr lang="en-GB" sz="2600" dirty="0">
                <a:solidFill>
                  <a:srgbClr val="000000"/>
                </a:solidFill>
                <a:latin typeface="Consolas"/>
              </a:rPr>
              <a:t>   }</a:t>
            </a:r>
          </a:p>
          <a:p>
            <a:r>
              <a:rPr lang="en-GB" sz="2600" dirty="0">
                <a:solidFill>
                  <a:srgbClr val="000000"/>
                </a:solidFill>
                <a:latin typeface="Consolas"/>
              </a:rPr>
              <a:t>}</a:t>
            </a:r>
          </a:p>
        </p:txBody>
      </p:sp>
    </p:spTree>
    <p:extLst>
      <p:ext uri="{BB962C8B-B14F-4D97-AF65-F5344CB8AC3E}">
        <p14:creationId xmlns:p14="http://schemas.microsoft.com/office/powerpoint/2010/main" val="289074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Example (cont.)</a:t>
            </a:r>
          </a:p>
        </p:txBody>
      </p:sp>
      <p:sp>
        <p:nvSpPr>
          <p:cNvPr id="5" name="Slide Number Placeholder 4"/>
          <p:cNvSpPr>
            <a:spLocks noGrp="1"/>
          </p:cNvSpPr>
          <p:nvPr>
            <p:ph type="sldNum" sz="quarter" idx="12"/>
          </p:nvPr>
        </p:nvSpPr>
        <p:spPr/>
        <p:txBody>
          <a:bodyPr/>
          <a:lstStyle/>
          <a:p>
            <a:fld id="{8D5EC362-8DE0-4138-8AD2-9C18772BB671}" type="slidenum">
              <a:rPr lang="he-IL" smtClean="0"/>
              <a:pPr/>
              <a:t>240</a:t>
            </a:fld>
            <a:endParaRPr lang="he-IL"/>
          </a:p>
        </p:txBody>
      </p:sp>
      <p:sp>
        <p:nvSpPr>
          <p:cNvPr id="3" name="Content Placeholder 2"/>
          <p:cNvSpPr>
            <a:spLocks noGrp="1"/>
          </p:cNvSpPr>
          <p:nvPr>
            <p:ph sz="quarter" idx="1"/>
          </p:nvPr>
        </p:nvSpPr>
        <p:spPr/>
        <p:txBody>
          <a:bodyPr/>
          <a:lstStyle/>
          <a:p>
            <a:endParaRPr lang="en-US"/>
          </a:p>
        </p:txBody>
      </p:sp>
      <p:sp>
        <p:nvSpPr>
          <p:cNvPr id="4" name="Rectangle 3"/>
          <p:cNvSpPr>
            <a:spLocks noChangeArrowheads="1"/>
          </p:cNvSpPr>
          <p:nvPr/>
        </p:nvSpPr>
        <p:spPr bwMode="auto">
          <a:xfrm>
            <a:off x="840105" y="1658879"/>
            <a:ext cx="10829554" cy="634212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71318"/>
            <a:r>
              <a:rPr lang="en-US" sz="1800" dirty="0">
                <a:latin typeface="Consolas" pitchFamily="49" charset="0"/>
              </a:rPr>
              <a:t>	</a:t>
            </a:r>
            <a:r>
              <a:rPr lang="en-US" sz="1800" dirty="0">
                <a:solidFill>
                  <a:srgbClr val="0000FF"/>
                </a:solidFill>
                <a:latin typeface="Consolas" pitchFamily="49" charset="0"/>
              </a:rPr>
              <a:t>private static void </a:t>
            </a:r>
            <a:r>
              <a:rPr lang="en-US" sz="1800" dirty="0">
                <a:solidFill>
                  <a:srgbClr val="010001"/>
                </a:solidFill>
                <a:latin typeface="Consolas" pitchFamily="49" charset="0"/>
              </a:rPr>
              <a:t>Counter(</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a:solidFill>
                  <a:srgbClr val="010001"/>
                </a:solidFill>
                <a:latin typeface="Consolas" pitchFamily="49" charset="0"/>
              </a:rPr>
              <a:t>from, </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a:solidFill>
                  <a:srgbClr val="010001"/>
                </a:solidFill>
                <a:latin typeface="Consolas" pitchFamily="49" charset="0"/>
              </a:rPr>
              <a:t>to, </a:t>
            </a:r>
            <a:r>
              <a:rPr lang="en-US" sz="1800" dirty="0">
                <a:solidFill>
                  <a:srgbClr val="2B91AF"/>
                </a:solidFill>
                <a:latin typeface="Consolas" pitchFamily="49" charset="0"/>
              </a:rPr>
              <a:t>Feedback </a:t>
            </a:r>
            <a:r>
              <a:rPr lang="en-US" sz="1800" dirty="0" err="1">
                <a:solidFill>
                  <a:srgbClr val="010001"/>
                </a:solidFill>
                <a:latin typeface="Consolas" pitchFamily="49" charset="0"/>
              </a:rPr>
              <a:t>fb</a:t>
            </a:r>
            <a:r>
              <a:rPr lang="en-US" sz="1800" dirty="0">
                <a:solidFill>
                  <a:srgbClr val="010001"/>
                </a:solidFill>
                <a:latin typeface="Consolas" pitchFamily="49" charset="0"/>
              </a:rPr>
              <a:t>) {</a:t>
            </a:r>
          </a:p>
          <a:p>
            <a:pPr defTabSz="471318"/>
            <a:r>
              <a:rPr lang="nn-NO" sz="1800" dirty="0">
                <a:solidFill>
                  <a:srgbClr val="010001"/>
                </a:solidFill>
                <a:latin typeface="Consolas" pitchFamily="49" charset="0"/>
              </a:rPr>
              <a:t>		</a:t>
            </a:r>
            <a:r>
              <a:rPr lang="nn-NO" sz="1800" dirty="0">
                <a:solidFill>
                  <a:srgbClr val="0000FF"/>
                </a:solidFill>
                <a:latin typeface="Consolas" pitchFamily="49" charset="0"/>
              </a:rPr>
              <a:t>for(int </a:t>
            </a:r>
            <a:r>
              <a:rPr lang="nn-NO" sz="1800" dirty="0">
                <a:solidFill>
                  <a:srgbClr val="010001"/>
                </a:solidFill>
                <a:latin typeface="Consolas" pitchFamily="49" charset="0"/>
              </a:rPr>
              <a:t>val = from; val &lt;= to; val++) {</a:t>
            </a:r>
          </a:p>
          <a:p>
            <a:pPr defTabSz="471318"/>
            <a:r>
              <a:rPr lang="en-US" sz="1800" dirty="0">
                <a:solidFill>
                  <a:srgbClr val="010001"/>
                </a:solidFill>
                <a:latin typeface="Consolas" pitchFamily="49" charset="0"/>
              </a:rPr>
              <a:t>		    </a:t>
            </a:r>
            <a:r>
              <a:rPr lang="en-US" sz="1800" dirty="0">
                <a:solidFill>
                  <a:srgbClr val="008000"/>
                </a:solidFill>
                <a:latin typeface="Consolas" pitchFamily="49" charset="0"/>
              </a:rPr>
              <a:t>// If any callbacks are specified, call them</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if(</a:t>
            </a:r>
            <a:r>
              <a:rPr lang="en-US" sz="1800" dirty="0" err="1">
                <a:solidFill>
                  <a:srgbClr val="010001"/>
                </a:solidFill>
                <a:latin typeface="Consolas" pitchFamily="49" charset="0"/>
              </a:rPr>
              <a:t>fb</a:t>
            </a:r>
            <a:r>
              <a:rPr lang="en-US" sz="1800" dirty="0">
                <a:solidFill>
                  <a:srgbClr val="010001"/>
                </a:solidFill>
                <a:latin typeface="Consolas" pitchFamily="49" charset="0"/>
              </a:rPr>
              <a:t> != </a:t>
            </a:r>
            <a:r>
              <a:rPr lang="en-US" sz="1800" dirty="0">
                <a:solidFill>
                  <a:srgbClr val="0000FF"/>
                </a:solidFill>
                <a:latin typeface="Consolas" pitchFamily="49" charset="0"/>
              </a:rPr>
              <a:t>null)</a:t>
            </a:r>
          </a:p>
          <a:p>
            <a:pPr defTabSz="471318"/>
            <a:r>
              <a:rPr lang="en-US" sz="1800" dirty="0">
                <a:solidFill>
                  <a:srgbClr val="0000FF"/>
                </a:solidFill>
                <a:latin typeface="Consolas" pitchFamily="49" charset="0"/>
              </a:rPr>
              <a:t>				</a:t>
            </a:r>
            <a:r>
              <a:rPr lang="en-US" sz="1800" dirty="0" err="1">
                <a:solidFill>
                  <a:srgbClr val="010001"/>
                </a:solidFill>
                <a:latin typeface="Consolas" pitchFamily="49" charset="0"/>
              </a:rPr>
              <a:t>fb</a:t>
            </a:r>
            <a:r>
              <a:rPr lang="en-US" sz="1800" dirty="0">
                <a:solidFill>
                  <a:srgbClr val="010001"/>
                </a:solidFill>
                <a:latin typeface="Consolas" pitchFamily="49" charset="0"/>
              </a:rPr>
              <a:t>(</a:t>
            </a:r>
            <a:r>
              <a:rPr lang="en-US" sz="1800" dirty="0" err="1">
                <a:solidFill>
                  <a:srgbClr val="010001"/>
                </a:solidFill>
                <a:latin typeface="Consolas" pitchFamily="49" charset="0"/>
              </a:rPr>
              <a:t>val</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	}</a:t>
            </a:r>
          </a:p>
          <a:p>
            <a:pPr defTabSz="471318"/>
            <a:endParaRPr lang="en-US" sz="1800" dirty="0">
              <a:solidFill>
                <a:srgbClr val="010001"/>
              </a:solidFill>
              <a:latin typeface="Consolas" pitchFamily="49" charset="0"/>
            </a:endParaRPr>
          </a:p>
          <a:p>
            <a:pPr defTabSz="471318"/>
            <a:r>
              <a:rPr lang="en-US" sz="1800" dirty="0">
                <a:solidFill>
                  <a:srgbClr val="010001"/>
                </a:solidFill>
                <a:latin typeface="Consolas" pitchFamily="49" charset="0"/>
              </a:rPr>
              <a:t>	</a:t>
            </a:r>
            <a:r>
              <a:rPr lang="en-US" sz="1800" dirty="0">
                <a:solidFill>
                  <a:srgbClr val="0000FF"/>
                </a:solidFill>
                <a:latin typeface="Consolas" pitchFamily="49" charset="0"/>
              </a:rPr>
              <a:t>private static void </a:t>
            </a:r>
            <a:r>
              <a:rPr lang="en-US" sz="1800" dirty="0" err="1">
                <a:solidFill>
                  <a:srgbClr val="010001"/>
                </a:solidFill>
                <a:latin typeface="Consolas" pitchFamily="49" charset="0"/>
              </a:rPr>
              <a:t>FeedbackToConsole</a:t>
            </a:r>
            <a:r>
              <a:rPr lang="en-US" sz="1800" dirty="0">
                <a:solidFill>
                  <a:srgbClr val="010001"/>
                </a:solidFill>
                <a:latin typeface="Consolas" pitchFamily="49" charset="0"/>
              </a:rPr>
              <a:t>(</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a:solidFill>
                  <a:srgbClr val="010001"/>
                </a:solidFill>
                <a:latin typeface="Consolas" pitchFamily="49" charset="0"/>
              </a:rPr>
              <a:t>value) {</a:t>
            </a:r>
          </a:p>
          <a:p>
            <a:pPr defTabSz="471318"/>
            <a:r>
              <a:rPr lang="en-US" sz="1800" dirty="0">
                <a:solidFill>
                  <a:srgbClr val="010001"/>
                </a:solidFill>
                <a:latin typeface="Consolas" pitchFamily="49" charset="0"/>
              </a:rPr>
              <a:t>		</a:t>
            </a:r>
            <a:r>
              <a:rPr lang="en-US" sz="1800" b="1" dirty="0" err="1">
                <a:solidFill>
                  <a:srgbClr val="0000FF"/>
                </a:solidFill>
                <a:latin typeface="Consolas" pitchFamily="49" charset="0"/>
              </a:rPr>
              <a:t>Console.</a:t>
            </a:r>
            <a:r>
              <a:rPr lang="en-US" sz="1800" b="1" dirty="0" err="1">
                <a:solidFill>
                  <a:srgbClr val="010001"/>
                </a:solidFill>
                <a:latin typeface="Consolas" pitchFamily="49" charset="0"/>
              </a:rPr>
              <a:t>WriteLine</a:t>
            </a:r>
            <a:r>
              <a:rPr lang="en-US" sz="1800" b="1" dirty="0">
                <a:solidFill>
                  <a:srgbClr val="010001"/>
                </a:solidFill>
                <a:latin typeface="Consolas" pitchFamily="49" charset="0"/>
              </a:rPr>
              <a:t>(</a:t>
            </a:r>
            <a:r>
              <a:rPr lang="en-US" sz="1800" b="1" dirty="0">
                <a:solidFill>
                  <a:srgbClr val="A31515"/>
                </a:solidFill>
                <a:latin typeface="Consolas" pitchFamily="49" charset="0"/>
              </a:rPr>
              <a:t>"Item=" + </a:t>
            </a:r>
            <a:r>
              <a:rPr lang="en-US" sz="1800" b="1" dirty="0">
                <a:solidFill>
                  <a:srgbClr val="010001"/>
                </a:solidFill>
                <a:latin typeface="Consolas" pitchFamily="49" charset="0"/>
              </a:rPr>
              <a:t>value);</a:t>
            </a:r>
          </a:p>
          <a:p>
            <a:pPr defTabSz="471318"/>
            <a:r>
              <a:rPr lang="en-US" sz="1800" dirty="0">
                <a:solidFill>
                  <a:srgbClr val="010001"/>
                </a:solidFill>
                <a:latin typeface="Consolas" pitchFamily="49" charset="0"/>
              </a:rPr>
              <a:t>	}</a:t>
            </a:r>
          </a:p>
          <a:p>
            <a:pPr defTabSz="471318"/>
            <a:endParaRPr lang="en-US" sz="1800" dirty="0">
              <a:solidFill>
                <a:srgbClr val="010001"/>
              </a:solidFill>
              <a:latin typeface="Consolas" pitchFamily="49" charset="0"/>
            </a:endParaRPr>
          </a:p>
          <a:p>
            <a:pPr defTabSz="471318"/>
            <a:r>
              <a:rPr lang="en-US" sz="1800" dirty="0">
                <a:solidFill>
                  <a:srgbClr val="010001"/>
                </a:solidFill>
                <a:latin typeface="Consolas" pitchFamily="49" charset="0"/>
              </a:rPr>
              <a:t>	</a:t>
            </a:r>
            <a:r>
              <a:rPr lang="en-US" sz="1800" dirty="0">
                <a:solidFill>
                  <a:srgbClr val="0000FF"/>
                </a:solidFill>
                <a:latin typeface="Consolas" pitchFamily="49" charset="0"/>
              </a:rPr>
              <a:t>private static void </a:t>
            </a:r>
            <a:r>
              <a:rPr lang="en-US" sz="1800" dirty="0" err="1">
                <a:solidFill>
                  <a:srgbClr val="010001"/>
                </a:solidFill>
                <a:latin typeface="Consolas" pitchFamily="49" charset="0"/>
              </a:rPr>
              <a:t>FeedbackToMsgBox</a:t>
            </a:r>
            <a:r>
              <a:rPr lang="en-US" sz="1800" dirty="0">
                <a:solidFill>
                  <a:srgbClr val="010001"/>
                </a:solidFill>
                <a:latin typeface="Consolas" pitchFamily="49" charset="0"/>
              </a:rPr>
              <a:t>(</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a:solidFill>
                  <a:srgbClr val="010001"/>
                </a:solidFill>
                <a:latin typeface="Consolas" pitchFamily="49" charset="0"/>
              </a:rPr>
              <a:t>value) {</a:t>
            </a:r>
          </a:p>
          <a:p>
            <a:pPr defTabSz="471318"/>
            <a:r>
              <a:rPr lang="en-US" sz="1800" dirty="0">
                <a:solidFill>
                  <a:srgbClr val="010001"/>
                </a:solidFill>
                <a:latin typeface="Consolas" pitchFamily="49" charset="0"/>
              </a:rPr>
              <a:t>		</a:t>
            </a:r>
            <a:r>
              <a:rPr lang="en-US" sz="1800" b="1" dirty="0" err="1">
                <a:solidFill>
                  <a:srgbClr val="0000FF"/>
                </a:solidFill>
                <a:latin typeface="Consolas" pitchFamily="49" charset="0"/>
              </a:rPr>
              <a:t>MessageBox.</a:t>
            </a:r>
            <a:r>
              <a:rPr lang="en-US" sz="1800" b="1" dirty="0" err="1">
                <a:solidFill>
                  <a:srgbClr val="010001"/>
                </a:solidFill>
                <a:latin typeface="Consolas" pitchFamily="49" charset="0"/>
              </a:rPr>
              <a:t>Show</a:t>
            </a:r>
            <a:r>
              <a:rPr lang="en-US" sz="1800" b="1" dirty="0">
                <a:solidFill>
                  <a:srgbClr val="010001"/>
                </a:solidFill>
                <a:latin typeface="Consolas" pitchFamily="49" charset="0"/>
              </a:rPr>
              <a:t>(</a:t>
            </a:r>
            <a:r>
              <a:rPr lang="en-US" sz="1800" b="1" dirty="0">
                <a:solidFill>
                  <a:srgbClr val="A31515"/>
                </a:solidFill>
                <a:latin typeface="Consolas" pitchFamily="49" charset="0"/>
              </a:rPr>
              <a:t>"Item=" + </a:t>
            </a:r>
            <a:r>
              <a:rPr lang="en-US" sz="1800" b="1" dirty="0">
                <a:solidFill>
                  <a:srgbClr val="010001"/>
                </a:solidFill>
                <a:latin typeface="Consolas" pitchFamily="49" charset="0"/>
              </a:rPr>
              <a:t>value);</a:t>
            </a:r>
          </a:p>
          <a:p>
            <a:pPr defTabSz="471318"/>
            <a:r>
              <a:rPr lang="en-US" sz="1800" dirty="0">
                <a:solidFill>
                  <a:srgbClr val="010001"/>
                </a:solidFill>
                <a:latin typeface="Consolas" pitchFamily="49" charset="0"/>
              </a:rPr>
              <a:t>	}</a:t>
            </a:r>
          </a:p>
          <a:p>
            <a:pPr defTabSz="471318"/>
            <a:endParaRPr lang="en-US" sz="1800" dirty="0">
              <a:solidFill>
                <a:srgbClr val="010001"/>
              </a:solidFill>
              <a:latin typeface="Consolas" pitchFamily="49" charset="0"/>
            </a:endParaRPr>
          </a:p>
          <a:p>
            <a:pPr defTabSz="471318"/>
            <a:r>
              <a:rPr lang="en-US" sz="1800" dirty="0">
                <a:solidFill>
                  <a:srgbClr val="010001"/>
                </a:solidFill>
                <a:latin typeface="Consolas" pitchFamily="49" charset="0"/>
              </a:rPr>
              <a:t>	</a:t>
            </a:r>
            <a:r>
              <a:rPr lang="en-US" sz="1800" dirty="0">
                <a:solidFill>
                  <a:srgbClr val="0000FF"/>
                </a:solidFill>
                <a:latin typeface="Consolas" pitchFamily="49" charset="0"/>
              </a:rPr>
              <a:t>private void </a:t>
            </a:r>
            <a:r>
              <a:rPr lang="en-US" sz="1800" dirty="0" err="1">
                <a:solidFill>
                  <a:srgbClr val="010001"/>
                </a:solidFill>
                <a:latin typeface="Consolas" pitchFamily="49" charset="0"/>
              </a:rPr>
              <a:t>FeedbackToFile</a:t>
            </a:r>
            <a:r>
              <a:rPr lang="en-US" sz="1800" dirty="0">
                <a:solidFill>
                  <a:srgbClr val="010001"/>
                </a:solidFill>
                <a:latin typeface="Consolas" pitchFamily="49" charset="0"/>
              </a:rPr>
              <a:t>(</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a:solidFill>
                  <a:srgbClr val="010001"/>
                </a:solidFill>
                <a:latin typeface="Consolas" pitchFamily="49" charset="0"/>
              </a:rPr>
              <a:t>value) {</a:t>
            </a:r>
          </a:p>
          <a:p>
            <a:pPr defTabSz="471318"/>
            <a:r>
              <a:rPr lang="en-US" sz="1800" dirty="0">
                <a:solidFill>
                  <a:srgbClr val="010001"/>
                </a:solidFill>
                <a:latin typeface="Consolas" pitchFamily="49" charset="0"/>
              </a:rPr>
              <a:t>		</a:t>
            </a:r>
            <a:r>
              <a:rPr lang="en-US" sz="1800" b="1" dirty="0" err="1">
                <a:solidFill>
                  <a:srgbClr val="0000FF"/>
                </a:solidFill>
                <a:latin typeface="Consolas" pitchFamily="49" charset="0"/>
              </a:rPr>
              <a:t>StreamWriter</a:t>
            </a:r>
            <a:r>
              <a:rPr lang="en-US" sz="1800" b="1" dirty="0">
                <a:solidFill>
                  <a:srgbClr val="0000FF"/>
                </a:solidFill>
                <a:latin typeface="Consolas" pitchFamily="49" charset="0"/>
              </a:rPr>
              <a:t> </a:t>
            </a:r>
            <a:r>
              <a:rPr lang="en-US" sz="1800" b="1" dirty="0" err="1">
                <a:solidFill>
                  <a:srgbClr val="010001"/>
                </a:solidFill>
                <a:latin typeface="Consolas" pitchFamily="49" charset="0"/>
              </a:rPr>
              <a:t>sw</a:t>
            </a:r>
            <a:r>
              <a:rPr lang="en-US" sz="1800" b="1" dirty="0">
                <a:solidFill>
                  <a:srgbClr val="010001"/>
                </a:solidFill>
                <a:latin typeface="Consolas" pitchFamily="49" charset="0"/>
              </a:rPr>
              <a:t> = </a:t>
            </a:r>
            <a:r>
              <a:rPr lang="en-US" sz="1800" b="1" dirty="0">
                <a:solidFill>
                  <a:srgbClr val="0000FF"/>
                </a:solidFill>
                <a:latin typeface="Consolas" pitchFamily="49" charset="0"/>
              </a:rPr>
              <a:t>new </a:t>
            </a:r>
            <a:r>
              <a:rPr lang="en-US" sz="1800" b="1" dirty="0" err="1">
                <a:solidFill>
                  <a:srgbClr val="0000FF"/>
                </a:solidFill>
                <a:latin typeface="Consolas" pitchFamily="49" charset="0"/>
              </a:rPr>
              <a:t>StreamWriter</a:t>
            </a:r>
            <a:r>
              <a:rPr lang="en-US" sz="1800" dirty="0">
                <a:solidFill>
                  <a:srgbClr val="010001"/>
                </a:solidFill>
                <a:latin typeface="Consolas" pitchFamily="49" charset="0"/>
              </a:rPr>
              <a:t>(</a:t>
            </a:r>
            <a:r>
              <a:rPr lang="en-US" sz="1800" b="1" dirty="0">
                <a:solidFill>
                  <a:srgbClr val="A31515"/>
                </a:solidFill>
                <a:latin typeface="Consolas" pitchFamily="49" charset="0"/>
              </a:rPr>
              <a:t>"Status", </a:t>
            </a:r>
            <a:r>
              <a:rPr lang="en-US" sz="1800" b="1" dirty="0">
                <a:solidFill>
                  <a:srgbClr val="0000FF"/>
                </a:solidFill>
                <a:latin typeface="Consolas" pitchFamily="49" charset="0"/>
              </a:rPr>
              <a:t>true</a:t>
            </a:r>
            <a:r>
              <a:rPr lang="en-US" sz="1800" dirty="0">
                <a:solidFill>
                  <a:srgbClr val="010001"/>
                </a:solidFill>
                <a:latin typeface="Consolas" pitchFamily="49" charset="0"/>
              </a:rPr>
              <a:t>)</a:t>
            </a:r>
            <a:r>
              <a:rPr lang="en-US" sz="1800" b="1" dirty="0">
                <a:solidFill>
                  <a:srgbClr val="0000FF"/>
                </a:solidFill>
                <a:latin typeface="Consolas" pitchFamily="49" charset="0"/>
              </a:rPr>
              <a:t>;</a:t>
            </a:r>
          </a:p>
          <a:p>
            <a:pPr defTabSz="471318"/>
            <a:r>
              <a:rPr lang="en-US" sz="1800" dirty="0">
                <a:solidFill>
                  <a:srgbClr val="0000FF"/>
                </a:solidFill>
                <a:latin typeface="Consolas" pitchFamily="49" charset="0"/>
              </a:rPr>
              <a:t>		</a:t>
            </a:r>
            <a:r>
              <a:rPr lang="en-US" sz="1800" dirty="0" err="1">
                <a:solidFill>
                  <a:srgbClr val="010001"/>
                </a:solidFill>
                <a:latin typeface="Consolas" pitchFamily="49" charset="0"/>
              </a:rPr>
              <a:t>sw.WriteLine</a:t>
            </a:r>
            <a:r>
              <a:rPr lang="en-US" sz="1800" dirty="0">
                <a:solidFill>
                  <a:srgbClr val="010001"/>
                </a:solidFill>
                <a:latin typeface="Consolas" pitchFamily="49" charset="0"/>
              </a:rPr>
              <a:t>(</a:t>
            </a:r>
            <a:r>
              <a:rPr lang="en-US" sz="1800" dirty="0">
                <a:solidFill>
                  <a:srgbClr val="A31515"/>
                </a:solidFill>
                <a:latin typeface="Consolas" pitchFamily="49" charset="0"/>
              </a:rPr>
              <a:t>"Item=" + </a:t>
            </a:r>
            <a:r>
              <a:rPr lang="en-US" sz="1800" dirty="0">
                <a:solidFill>
                  <a:srgbClr val="010001"/>
                </a:solidFill>
                <a:latin typeface="Consolas" pitchFamily="49" charset="0"/>
              </a:rPr>
              <a:t>value);</a:t>
            </a:r>
          </a:p>
          <a:p>
            <a:pPr defTabSz="471318"/>
            <a:r>
              <a:rPr lang="en-US" sz="1800" dirty="0">
                <a:solidFill>
                  <a:srgbClr val="010001"/>
                </a:solidFill>
                <a:latin typeface="Consolas" pitchFamily="49" charset="0"/>
              </a:rPr>
              <a:t>		</a:t>
            </a:r>
            <a:r>
              <a:rPr lang="en-US" sz="1800" dirty="0" err="1">
                <a:solidFill>
                  <a:srgbClr val="010001"/>
                </a:solidFill>
                <a:latin typeface="Consolas" pitchFamily="49" charset="0"/>
              </a:rPr>
              <a:t>sw.Close</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a:t>
            </a:r>
          </a:p>
        </p:txBody>
      </p:sp>
    </p:spTree>
    <p:extLst>
      <p:ext uri="{BB962C8B-B14F-4D97-AF65-F5344CB8AC3E}">
        <p14:creationId xmlns:p14="http://schemas.microsoft.com/office/powerpoint/2010/main" val="402176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Signature</a:t>
            </a:r>
          </a:p>
        </p:txBody>
      </p:sp>
      <p:sp>
        <p:nvSpPr>
          <p:cNvPr id="5" name="Slide Number Placeholder 4"/>
          <p:cNvSpPr>
            <a:spLocks noGrp="1"/>
          </p:cNvSpPr>
          <p:nvPr>
            <p:ph type="sldNum" sz="quarter" idx="12"/>
          </p:nvPr>
        </p:nvSpPr>
        <p:spPr/>
        <p:txBody>
          <a:bodyPr/>
          <a:lstStyle/>
          <a:p>
            <a:fld id="{8D5EC362-8DE0-4138-8AD2-9C18772BB671}" type="slidenum">
              <a:rPr lang="he-IL" smtClean="0"/>
              <a:pPr/>
              <a:t>241</a:t>
            </a:fld>
            <a:endParaRPr lang="he-IL"/>
          </a:p>
        </p:txBody>
      </p:sp>
      <p:sp>
        <p:nvSpPr>
          <p:cNvPr id="3" name="Content Placeholder 2"/>
          <p:cNvSpPr>
            <a:spLocks noGrp="1"/>
          </p:cNvSpPr>
          <p:nvPr>
            <p:ph sz="quarter" idx="1"/>
          </p:nvPr>
        </p:nvSpPr>
        <p:spPr>
          <a:xfrm>
            <a:off x="420053" y="1400175"/>
            <a:ext cx="11761470" cy="3700463"/>
          </a:xfrm>
        </p:spPr>
        <p:txBody>
          <a:bodyPr>
            <a:normAutofit/>
          </a:bodyPr>
          <a:lstStyle/>
          <a:p>
            <a:r>
              <a:rPr lang="en-US" dirty="0"/>
              <a:t>The signature must match the intended target method</a:t>
            </a:r>
          </a:p>
          <a:p>
            <a:r>
              <a:rPr lang="en-US" dirty="0"/>
              <a:t>For reference types only</a:t>
            </a:r>
          </a:p>
          <a:p>
            <a:pPr lvl="1"/>
            <a:r>
              <a:rPr lang="en-US" dirty="0"/>
              <a:t>The return type may be a derived type</a:t>
            </a:r>
          </a:p>
          <a:p>
            <a:pPr lvl="1"/>
            <a:r>
              <a:rPr lang="en-US" dirty="0"/>
              <a:t>The argument types may be base types</a:t>
            </a:r>
          </a:p>
        </p:txBody>
      </p:sp>
      <p:sp>
        <p:nvSpPr>
          <p:cNvPr id="4" name="Rectangle 3"/>
          <p:cNvSpPr>
            <a:spLocks noChangeArrowheads="1"/>
          </p:cNvSpPr>
          <p:nvPr/>
        </p:nvSpPr>
        <p:spPr bwMode="auto">
          <a:xfrm>
            <a:off x="1050132" y="5200652"/>
            <a:ext cx="9845050" cy="311854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1800" b="1" dirty="0">
                <a:latin typeface="Consolas" pitchFamily="49" charset="0"/>
              </a:rPr>
              <a:t>public delegate object </a:t>
            </a:r>
            <a:r>
              <a:rPr lang="en-US" altLang="en-US" sz="1800" b="1" dirty="0" err="1">
                <a:latin typeface="Consolas" pitchFamily="49" charset="0"/>
              </a:rPr>
              <a:t>MyDelegate</a:t>
            </a:r>
            <a:r>
              <a:rPr lang="en-US" altLang="en-US" sz="1800" b="1" dirty="0">
                <a:latin typeface="Consolas" pitchFamily="49" charset="0"/>
              </a:rPr>
              <a:t>(</a:t>
            </a:r>
            <a:r>
              <a:rPr lang="en-US" altLang="en-US" sz="1800" b="1" dirty="0" err="1">
                <a:latin typeface="Consolas" pitchFamily="49" charset="0"/>
              </a:rPr>
              <a:t>FileStream</a:t>
            </a:r>
            <a:r>
              <a:rPr lang="en-US" altLang="en-US" sz="1800" b="1" dirty="0">
                <a:latin typeface="Consolas" pitchFamily="49" charset="0"/>
              </a:rPr>
              <a:t> </a:t>
            </a:r>
            <a:r>
              <a:rPr lang="en-US" altLang="en-US" sz="1800" b="1" dirty="0" err="1">
                <a:latin typeface="Consolas" pitchFamily="49" charset="0"/>
              </a:rPr>
              <a:t>fs</a:t>
            </a:r>
            <a:r>
              <a:rPr lang="en-US" altLang="en-US" sz="1800" b="1" dirty="0">
                <a:latin typeface="Consolas" pitchFamily="49" charset="0"/>
              </a:rPr>
              <a:t>);</a:t>
            </a:r>
          </a:p>
          <a:p>
            <a:pPr marL="441861" indent="-441861">
              <a:spcBef>
                <a:spcPct val="20000"/>
              </a:spcBef>
              <a:buClr>
                <a:schemeClr val="hlink"/>
              </a:buClr>
              <a:buSzPct val="70000"/>
            </a:pPr>
            <a:endParaRPr lang="en-US" altLang="en-US" sz="1800" b="1" dirty="0">
              <a:latin typeface="Consolas" pitchFamily="49" charset="0"/>
            </a:endParaRPr>
          </a:p>
          <a:p>
            <a:pPr marL="441861" indent="-441861">
              <a:spcBef>
                <a:spcPct val="20000"/>
              </a:spcBef>
              <a:buClr>
                <a:schemeClr val="hlink"/>
              </a:buClr>
              <a:buSzPct val="70000"/>
            </a:pPr>
            <a:r>
              <a:rPr lang="en-US" altLang="en-US" sz="1800" b="1" dirty="0">
                <a:latin typeface="Consolas" pitchFamily="49" charset="0"/>
              </a:rPr>
              <a:t>// accepted prototypes</a:t>
            </a:r>
          </a:p>
          <a:p>
            <a:pPr marL="441861" indent="-441861">
              <a:spcBef>
                <a:spcPct val="20000"/>
              </a:spcBef>
              <a:buClr>
                <a:schemeClr val="hlink"/>
              </a:buClr>
              <a:buSzPct val="70000"/>
            </a:pPr>
            <a:r>
              <a:rPr lang="en-US" altLang="en-US" sz="1800" b="1" dirty="0">
                <a:latin typeface="Consolas" pitchFamily="49" charset="0"/>
              </a:rPr>
              <a:t>object </a:t>
            </a:r>
            <a:r>
              <a:rPr lang="en-US" altLang="en-US" sz="1800" b="1" dirty="0" err="1">
                <a:latin typeface="Consolas" pitchFamily="49" charset="0"/>
              </a:rPr>
              <a:t>MyCallback</a:t>
            </a:r>
            <a:r>
              <a:rPr lang="en-US" altLang="en-US" sz="1800" b="1" dirty="0">
                <a:latin typeface="Consolas" pitchFamily="49" charset="0"/>
              </a:rPr>
              <a:t>(Stream </a:t>
            </a:r>
            <a:r>
              <a:rPr lang="en-US" altLang="en-US" sz="1800" b="1" dirty="0" err="1">
                <a:latin typeface="Consolas" pitchFamily="49" charset="0"/>
              </a:rPr>
              <a:t>stm</a:t>
            </a:r>
            <a:r>
              <a:rPr lang="en-US" altLang="en-US" sz="1800" b="1" dirty="0">
                <a:latin typeface="Consolas" pitchFamily="49" charset="0"/>
              </a:rPr>
              <a:t>);</a:t>
            </a:r>
          </a:p>
          <a:p>
            <a:pPr marL="441861" indent="-441861">
              <a:spcBef>
                <a:spcPct val="20000"/>
              </a:spcBef>
              <a:buClr>
                <a:schemeClr val="hlink"/>
              </a:buClr>
              <a:buSzPct val="70000"/>
            </a:pPr>
            <a:r>
              <a:rPr lang="en-US" altLang="en-US" sz="1800" b="1" dirty="0">
                <a:latin typeface="Consolas" pitchFamily="49" charset="0"/>
              </a:rPr>
              <a:t>string MyCallback2(Stream </a:t>
            </a:r>
            <a:r>
              <a:rPr lang="en-US" altLang="en-US" sz="1800" b="1" dirty="0" err="1">
                <a:latin typeface="Consolas" pitchFamily="49" charset="0"/>
              </a:rPr>
              <a:t>stm</a:t>
            </a:r>
            <a:r>
              <a:rPr lang="en-US" altLang="en-US" sz="1800" b="1" dirty="0">
                <a:latin typeface="Consolas" pitchFamily="49" charset="0"/>
              </a:rPr>
              <a:t>);</a:t>
            </a:r>
          </a:p>
          <a:p>
            <a:pPr marL="441861" indent="-441861">
              <a:spcBef>
                <a:spcPct val="20000"/>
              </a:spcBef>
              <a:buClr>
                <a:schemeClr val="hlink"/>
              </a:buClr>
              <a:buSzPct val="70000"/>
            </a:pPr>
            <a:endParaRPr lang="en-US" altLang="en-US" sz="1800" b="1" dirty="0">
              <a:latin typeface="Consolas" pitchFamily="49" charset="0"/>
            </a:endParaRPr>
          </a:p>
          <a:p>
            <a:pPr marL="441861" indent="-441861">
              <a:spcBef>
                <a:spcPct val="20000"/>
              </a:spcBef>
              <a:buClr>
                <a:schemeClr val="hlink"/>
              </a:buClr>
              <a:buSzPct val="70000"/>
            </a:pPr>
            <a:r>
              <a:rPr lang="en-US" altLang="en-US" sz="1800" b="1" dirty="0">
                <a:latin typeface="Consolas" pitchFamily="49" charset="0"/>
              </a:rPr>
              <a:t>// not accepted</a:t>
            </a:r>
          </a:p>
          <a:p>
            <a:pPr marL="441861" indent="-441861">
              <a:spcBef>
                <a:spcPct val="20000"/>
              </a:spcBef>
              <a:buClr>
                <a:schemeClr val="hlink"/>
              </a:buClr>
              <a:buSzPct val="70000"/>
            </a:pPr>
            <a:r>
              <a:rPr lang="en-US" altLang="en-US" sz="1800" b="1" dirty="0">
                <a:latin typeface="Consolas" pitchFamily="49" charset="0"/>
              </a:rPr>
              <a:t>void </a:t>
            </a:r>
            <a:r>
              <a:rPr lang="en-US" altLang="en-US" sz="1800" b="1" dirty="0" err="1">
                <a:latin typeface="Consolas" pitchFamily="49" charset="0"/>
              </a:rPr>
              <a:t>MyCallback</a:t>
            </a:r>
            <a:r>
              <a:rPr lang="en-US" altLang="en-US" sz="1800" b="1" dirty="0">
                <a:latin typeface="Consolas" pitchFamily="49" charset="0"/>
              </a:rPr>
              <a:t>(</a:t>
            </a:r>
            <a:r>
              <a:rPr lang="en-US" altLang="en-US" sz="1800" b="1" dirty="0" err="1">
                <a:latin typeface="Consolas" pitchFamily="49" charset="0"/>
              </a:rPr>
              <a:t>FileStream</a:t>
            </a:r>
            <a:r>
              <a:rPr lang="en-US" altLang="en-US" sz="1800" b="1" dirty="0">
                <a:latin typeface="Consolas" pitchFamily="49" charset="0"/>
              </a:rPr>
              <a:t> </a:t>
            </a:r>
            <a:r>
              <a:rPr lang="en-US" altLang="en-US" sz="1800" b="1" dirty="0" err="1">
                <a:latin typeface="Consolas" pitchFamily="49" charset="0"/>
              </a:rPr>
              <a:t>fs</a:t>
            </a:r>
            <a:r>
              <a:rPr lang="en-US" altLang="en-US" sz="1800" b="1" dirty="0">
                <a:latin typeface="Consolas" pitchFamily="49" charset="0"/>
              </a:rPr>
              <a:t>);</a:t>
            </a:r>
          </a:p>
          <a:p>
            <a:pPr marL="441861" indent="-441861">
              <a:spcBef>
                <a:spcPct val="20000"/>
              </a:spcBef>
              <a:buClr>
                <a:schemeClr val="hlink"/>
              </a:buClr>
              <a:buSzPct val="70000"/>
            </a:pPr>
            <a:r>
              <a:rPr lang="en-US" altLang="en-US" sz="1800" b="1" dirty="0" err="1">
                <a:latin typeface="Consolas" pitchFamily="49" charset="0"/>
              </a:rPr>
              <a:t>int</a:t>
            </a:r>
            <a:r>
              <a:rPr lang="en-US" altLang="en-US" sz="1800" b="1" dirty="0">
                <a:latin typeface="Consolas" pitchFamily="49" charset="0"/>
              </a:rPr>
              <a:t> </a:t>
            </a:r>
            <a:r>
              <a:rPr lang="en-US" altLang="en-US" sz="1800" b="1" dirty="0" err="1">
                <a:latin typeface="Consolas" pitchFamily="49" charset="0"/>
              </a:rPr>
              <a:t>MyCallback</a:t>
            </a:r>
            <a:r>
              <a:rPr lang="en-US" altLang="en-US" sz="1800" b="1" dirty="0">
                <a:latin typeface="Consolas" pitchFamily="49" charset="0"/>
              </a:rPr>
              <a:t>(</a:t>
            </a:r>
            <a:r>
              <a:rPr lang="en-US" altLang="en-US" sz="1800" b="1" dirty="0" err="1">
                <a:latin typeface="Consolas" pitchFamily="49" charset="0"/>
              </a:rPr>
              <a:t>FileStream</a:t>
            </a:r>
            <a:r>
              <a:rPr lang="en-US" altLang="en-US" sz="1800" b="1" dirty="0">
                <a:latin typeface="Consolas" pitchFamily="49" charset="0"/>
              </a:rPr>
              <a:t> </a:t>
            </a:r>
            <a:r>
              <a:rPr lang="en-US" altLang="en-US" sz="1800" b="1" dirty="0" err="1">
                <a:latin typeface="Consolas" pitchFamily="49" charset="0"/>
              </a:rPr>
              <a:t>fs</a:t>
            </a:r>
            <a:r>
              <a:rPr lang="en-US" altLang="en-US" sz="1800" b="1" dirty="0">
                <a:latin typeface="Consolas" pitchFamily="49" charset="0"/>
              </a:rPr>
              <a:t>);</a:t>
            </a:r>
          </a:p>
        </p:txBody>
      </p:sp>
    </p:spTree>
    <p:extLst>
      <p:ext uri="{BB962C8B-B14F-4D97-AF65-F5344CB8AC3E}">
        <p14:creationId xmlns:p14="http://schemas.microsoft.com/office/powerpoint/2010/main" val="332343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Chains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242</a:t>
            </a:fld>
            <a:endParaRPr lang="he-IL"/>
          </a:p>
        </p:txBody>
      </p:sp>
      <p:sp>
        <p:nvSpPr>
          <p:cNvPr id="3" name="Content Placeholder 2"/>
          <p:cNvSpPr>
            <a:spLocks noGrp="1"/>
          </p:cNvSpPr>
          <p:nvPr>
            <p:ph sz="quarter" idx="1"/>
          </p:nvPr>
        </p:nvSpPr>
        <p:spPr/>
        <p:txBody>
          <a:bodyPr>
            <a:normAutofit fontScale="92500"/>
          </a:bodyPr>
          <a:lstStyle/>
          <a:p>
            <a:r>
              <a:rPr lang="en-US" dirty="0"/>
              <a:t>A delegate object may be bound to several callback methods</a:t>
            </a:r>
          </a:p>
          <a:p>
            <a:r>
              <a:rPr lang="en-US" dirty="0"/>
              <a:t>Invoking the delegate calls all methods serially</a:t>
            </a:r>
          </a:p>
          <a:p>
            <a:r>
              <a:rPr lang="en-US" dirty="0"/>
              <a:t>Add a callback to a delegate chain by using the += operator</a:t>
            </a:r>
          </a:p>
          <a:p>
            <a:pPr lvl="1"/>
            <a:r>
              <a:rPr lang="en-US" dirty="0"/>
              <a:t>Or calling the static </a:t>
            </a:r>
            <a:r>
              <a:rPr lang="en-US" b="1" dirty="0" err="1">
                <a:solidFill>
                  <a:srgbClr val="7030A0"/>
                </a:solidFill>
                <a:latin typeface="Consolas" pitchFamily="49" charset="0"/>
              </a:rPr>
              <a:t>Delegate.Combine</a:t>
            </a:r>
            <a:r>
              <a:rPr lang="en-US" dirty="0"/>
              <a:t> method</a:t>
            </a:r>
          </a:p>
          <a:p>
            <a:r>
              <a:rPr lang="en-US" dirty="0"/>
              <a:t>Remove a callback by using the -= operator</a:t>
            </a:r>
          </a:p>
          <a:p>
            <a:pPr lvl="1"/>
            <a:r>
              <a:rPr lang="en-US" dirty="0"/>
              <a:t>Or calling the static </a:t>
            </a:r>
            <a:r>
              <a:rPr lang="en-US" b="1" dirty="0" err="1">
                <a:solidFill>
                  <a:srgbClr val="7030A0"/>
                </a:solidFill>
                <a:latin typeface="Consolas" pitchFamily="49" charset="0"/>
              </a:rPr>
              <a:t>Delegate.Remove</a:t>
            </a:r>
            <a:r>
              <a:rPr lang="en-US" dirty="0"/>
              <a:t> method</a:t>
            </a:r>
          </a:p>
          <a:p>
            <a:r>
              <a:rPr lang="en-US" dirty="0"/>
              <a:t>These methods return a new delegate object</a:t>
            </a:r>
          </a:p>
          <a:p>
            <a:pPr lvl="1"/>
            <a:r>
              <a:rPr lang="en-US" dirty="0"/>
              <a:t>Delegates are immutable</a:t>
            </a:r>
          </a:p>
          <a:p>
            <a:pPr lvl="1"/>
            <a:r>
              <a:rPr lang="en-US" dirty="0"/>
              <a:t>May return null if the delegate is devoid of callbacks</a:t>
            </a:r>
          </a:p>
          <a:p>
            <a:r>
              <a:rPr lang="en-US" dirty="0"/>
              <a:t>The return value is of the last invocation</a:t>
            </a:r>
          </a:p>
          <a:p>
            <a:endParaRPr lang="en-US" dirty="0"/>
          </a:p>
        </p:txBody>
      </p:sp>
    </p:spTree>
    <p:extLst>
      <p:ext uri="{BB962C8B-B14F-4D97-AF65-F5344CB8AC3E}">
        <p14:creationId xmlns:p14="http://schemas.microsoft.com/office/powerpoint/2010/main" val="161893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 Chains Example</a:t>
            </a:r>
          </a:p>
        </p:txBody>
      </p:sp>
      <p:sp>
        <p:nvSpPr>
          <p:cNvPr id="5" name="Slide Number Placeholder 4"/>
          <p:cNvSpPr>
            <a:spLocks noGrp="1"/>
          </p:cNvSpPr>
          <p:nvPr>
            <p:ph type="sldNum" sz="quarter" idx="12"/>
          </p:nvPr>
        </p:nvSpPr>
        <p:spPr/>
        <p:txBody>
          <a:bodyPr/>
          <a:lstStyle/>
          <a:p>
            <a:fld id="{8D5EC362-8DE0-4138-8AD2-9C18772BB671}" type="slidenum">
              <a:rPr lang="he-IL" smtClean="0"/>
              <a:pPr/>
              <a:t>243</a:t>
            </a:fld>
            <a:endParaRPr lang="he-IL"/>
          </a:p>
        </p:txBody>
      </p:sp>
      <p:sp>
        <p:nvSpPr>
          <p:cNvPr id="3" name="Content Placeholder 2"/>
          <p:cNvSpPr>
            <a:spLocks noGrp="1"/>
          </p:cNvSpPr>
          <p:nvPr>
            <p:ph sz="quarter" idx="1"/>
          </p:nvPr>
        </p:nvSpPr>
        <p:spPr/>
        <p:txBody>
          <a:bodyPr/>
          <a:lstStyle/>
          <a:p>
            <a:endParaRPr lang="en-US"/>
          </a:p>
        </p:txBody>
      </p:sp>
      <p:sp>
        <p:nvSpPr>
          <p:cNvPr id="4" name="Rectangle 3"/>
          <p:cNvSpPr>
            <a:spLocks noChangeArrowheads="1"/>
          </p:cNvSpPr>
          <p:nvPr/>
        </p:nvSpPr>
        <p:spPr bwMode="auto">
          <a:xfrm>
            <a:off x="590660" y="1218881"/>
            <a:ext cx="11420257" cy="719043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1800" dirty="0">
                <a:solidFill>
                  <a:srgbClr val="0000FF"/>
                </a:solidFill>
                <a:latin typeface="Consolas" pitchFamily="49" charset="0"/>
              </a:rPr>
              <a:t>private static void </a:t>
            </a:r>
            <a:r>
              <a:rPr lang="en-US" sz="1800" dirty="0">
                <a:solidFill>
                  <a:srgbClr val="010001"/>
                </a:solidFill>
                <a:latin typeface="Consolas" pitchFamily="49" charset="0"/>
              </a:rPr>
              <a:t>ChainDelegateDemo1(</a:t>
            </a:r>
            <a:r>
              <a:rPr lang="en-US" sz="1800" b="1" dirty="0">
                <a:solidFill>
                  <a:srgbClr val="0000FF"/>
                </a:solidFill>
                <a:latin typeface="Consolas" pitchFamily="49" charset="0"/>
              </a:rPr>
              <a:t>Program </a:t>
            </a:r>
            <a:r>
              <a:rPr lang="en-US" sz="1800" b="1" dirty="0">
                <a:solidFill>
                  <a:srgbClr val="010001"/>
                </a:solidFill>
                <a:latin typeface="Consolas" pitchFamily="49" charset="0"/>
              </a:rPr>
              <a:t>p) {</a:t>
            </a:r>
          </a:p>
          <a:p>
            <a:pPr defTabSz="353489"/>
            <a:r>
              <a:rPr lang="en-US" sz="1800" dirty="0">
                <a:solidFill>
                  <a:srgbClr val="010001"/>
                </a:solidFill>
                <a:latin typeface="Consolas" pitchFamily="49" charset="0"/>
              </a:rPr>
              <a:t>	</a:t>
            </a:r>
            <a:r>
              <a:rPr lang="en-US" sz="1800" dirty="0">
                <a:solidFill>
                  <a:srgbClr val="2B91AF"/>
                </a:solidFill>
                <a:latin typeface="Consolas" pitchFamily="49" charset="0"/>
              </a:rPr>
              <a:t>Feedback </a:t>
            </a:r>
            <a:r>
              <a:rPr lang="en-US" sz="1800" dirty="0">
                <a:solidFill>
                  <a:srgbClr val="010001"/>
                </a:solidFill>
                <a:latin typeface="Consolas" pitchFamily="49" charset="0"/>
              </a:rPr>
              <a:t>fb1 =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dirty="0" err="1">
                <a:solidFill>
                  <a:srgbClr val="010001"/>
                </a:solidFill>
                <a:latin typeface="Consolas" pitchFamily="49" charset="0"/>
              </a:rPr>
              <a:t>FeedbackToConsole</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	</a:t>
            </a:r>
            <a:r>
              <a:rPr lang="en-US" sz="1800" dirty="0">
                <a:solidFill>
                  <a:srgbClr val="2B91AF"/>
                </a:solidFill>
                <a:latin typeface="Consolas" pitchFamily="49" charset="0"/>
              </a:rPr>
              <a:t>Feedback </a:t>
            </a:r>
            <a:r>
              <a:rPr lang="en-US" sz="1800" dirty="0">
                <a:solidFill>
                  <a:srgbClr val="010001"/>
                </a:solidFill>
                <a:latin typeface="Consolas" pitchFamily="49" charset="0"/>
              </a:rPr>
              <a:t>fb2 =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dirty="0" err="1">
                <a:solidFill>
                  <a:srgbClr val="010001"/>
                </a:solidFill>
                <a:latin typeface="Consolas" pitchFamily="49" charset="0"/>
              </a:rPr>
              <a:t>FeedbackToMsgBox</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	</a:t>
            </a:r>
            <a:r>
              <a:rPr lang="en-US" sz="1800" dirty="0">
                <a:solidFill>
                  <a:srgbClr val="2B91AF"/>
                </a:solidFill>
                <a:latin typeface="Consolas" pitchFamily="49" charset="0"/>
              </a:rPr>
              <a:t>Feedback </a:t>
            </a:r>
            <a:r>
              <a:rPr lang="en-US" sz="1800" dirty="0">
                <a:solidFill>
                  <a:srgbClr val="010001"/>
                </a:solidFill>
                <a:latin typeface="Consolas" pitchFamily="49" charset="0"/>
              </a:rPr>
              <a:t>fb3 =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dirty="0" err="1">
                <a:solidFill>
                  <a:srgbClr val="010001"/>
                </a:solidFill>
                <a:latin typeface="Consolas" pitchFamily="49" charset="0"/>
              </a:rPr>
              <a:t>p.FeedbackToFile</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	</a:t>
            </a:r>
            <a:r>
              <a:rPr lang="en-US" sz="1800" dirty="0">
                <a:solidFill>
                  <a:srgbClr val="2B91AF"/>
                </a:solidFill>
                <a:latin typeface="Consolas" pitchFamily="49" charset="0"/>
              </a:rPr>
              <a:t>Feedback </a:t>
            </a:r>
            <a:r>
              <a:rPr lang="en-US" sz="1800" dirty="0" err="1">
                <a:solidFill>
                  <a:srgbClr val="010001"/>
                </a:solidFill>
                <a:latin typeface="Consolas" pitchFamily="49" charset="0"/>
              </a:rPr>
              <a:t>fbChain</a:t>
            </a:r>
            <a:r>
              <a:rPr lang="en-US" sz="1800" dirty="0">
                <a:solidFill>
                  <a:srgbClr val="010001"/>
                </a:solidFill>
                <a:latin typeface="Consolas" pitchFamily="49" charset="0"/>
              </a:rPr>
              <a:t> = </a:t>
            </a:r>
            <a:r>
              <a:rPr lang="en-US" sz="1800" dirty="0">
                <a:solidFill>
                  <a:srgbClr val="0000FF"/>
                </a:solidFill>
                <a:latin typeface="Consolas" pitchFamily="49" charset="0"/>
              </a:rPr>
              <a:t>null;</a:t>
            </a:r>
          </a:p>
          <a:p>
            <a:pPr defTabSz="353489"/>
            <a:r>
              <a:rPr lang="en-US" sz="1800" dirty="0">
                <a:solidFill>
                  <a:srgbClr val="0000FF"/>
                </a:solidFill>
                <a:latin typeface="Consolas" pitchFamily="49" charset="0"/>
              </a:rPr>
              <a:t>	</a:t>
            </a:r>
            <a:r>
              <a:rPr lang="en-US" sz="1800" dirty="0" err="1">
                <a:solidFill>
                  <a:srgbClr val="010001"/>
                </a:solidFill>
                <a:latin typeface="Consolas" pitchFamily="49" charset="0"/>
              </a:rPr>
              <a:t>fbChain</a:t>
            </a:r>
            <a:r>
              <a:rPr lang="en-US" sz="1800" dirty="0">
                <a:solidFill>
                  <a:srgbClr val="010001"/>
                </a:solidFill>
                <a:latin typeface="Consolas" pitchFamily="49" charset="0"/>
              </a:rPr>
              <a:t> = (</a:t>
            </a:r>
            <a:r>
              <a:rPr lang="en-US" sz="1800" dirty="0">
                <a:solidFill>
                  <a:srgbClr val="2B91AF"/>
                </a:solidFill>
                <a:latin typeface="Consolas" pitchFamily="49" charset="0"/>
              </a:rPr>
              <a:t>Feedback)</a:t>
            </a:r>
            <a:r>
              <a:rPr lang="en-US" sz="1800" b="1" dirty="0" err="1">
                <a:solidFill>
                  <a:srgbClr val="0000FF"/>
                </a:solidFill>
                <a:latin typeface="Consolas" pitchFamily="49" charset="0"/>
              </a:rPr>
              <a:t>Delegate.</a:t>
            </a:r>
            <a:r>
              <a:rPr lang="en-US" sz="1800" b="1" dirty="0" err="1">
                <a:solidFill>
                  <a:srgbClr val="010001"/>
                </a:solidFill>
                <a:latin typeface="Consolas" pitchFamily="49" charset="0"/>
              </a:rPr>
              <a:t>Combine</a:t>
            </a:r>
            <a:r>
              <a:rPr lang="en-US" sz="1800" b="1" dirty="0">
                <a:solidFill>
                  <a:srgbClr val="010001"/>
                </a:solidFill>
                <a:latin typeface="Consolas" pitchFamily="49" charset="0"/>
              </a:rPr>
              <a:t>(</a:t>
            </a:r>
            <a:r>
              <a:rPr lang="en-US" sz="1800" b="1" dirty="0" err="1">
                <a:solidFill>
                  <a:srgbClr val="010001"/>
                </a:solidFill>
                <a:latin typeface="Consolas" pitchFamily="49" charset="0"/>
              </a:rPr>
              <a:t>fbChain</a:t>
            </a:r>
            <a:r>
              <a:rPr lang="en-US" sz="1800" b="1" dirty="0">
                <a:solidFill>
                  <a:srgbClr val="010001"/>
                </a:solidFill>
                <a:latin typeface="Consolas" pitchFamily="49" charset="0"/>
              </a:rPr>
              <a:t>, fb1);</a:t>
            </a:r>
          </a:p>
          <a:p>
            <a:pPr defTabSz="353489"/>
            <a:r>
              <a:rPr lang="en-US" sz="1800" dirty="0">
                <a:solidFill>
                  <a:srgbClr val="010001"/>
                </a:solidFill>
                <a:latin typeface="Consolas" pitchFamily="49" charset="0"/>
              </a:rPr>
              <a:t>	</a:t>
            </a:r>
            <a:r>
              <a:rPr lang="en-US" sz="1800" dirty="0" err="1">
                <a:solidFill>
                  <a:srgbClr val="010001"/>
                </a:solidFill>
                <a:latin typeface="Consolas" pitchFamily="49" charset="0"/>
              </a:rPr>
              <a:t>fbChain</a:t>
            </a:r>
            <a:r>
              <a:rPr lang="en-US" sz="1800" dirty="0">
                <a:solidFill>
                  <a:srgbClr val="010001"/>
                </a:solidFill>
                <a:latin typeface="Consolas" pitchFamily="49" charset="0"/>
              </a:rPr>
              <a:t> = (</a:t>
            </a:r>
            <a:r>
              <a:rPr lang="en-US" sz="1800" dirty="0">
                <a:solidFill>
                  <a:srgbClr val="2B91AF"/>
                </a:solidFill>
                <a:latin typeface="Consolas" pitchFamily="49" charset="0"/>
              </a:rPr>
              <a:t>Feedback)</a:t>
            </a:r>
            <a:r>
              <a:rPr lang="en-US" sz="1800" b="1" dirty="0" err="1">
                <a:solidFill>
                  <a:srgbClr val="0000FF"/>
                </a:solidFill>
                <a:latin typeface="Consolas" pitchFamily="49" charset="0"/>
              </a:rPr>
              <a:t>Delegate.</a:t>
            </a:r>
            <a:r>
              <a:rPr lang="en-US" sz="1800" b="1" dirty="0" err="1">
                <a:solidFill>
                  <a:srgbClr val="010001"/>
                </a:solidFill>
                <a:latin typeface="Consolas" pitchFamily="49" charset="0"/>
              </a:rPr>
              <a:t>Combine</a:t>
            </a:r>
            <a:r>
              <a:rPr lang="en-US" sz="1800" b="1" dirty="0">
                <a:solidFill>
                  <a:srgbClr val="010001"/>
                </a:solidFill>
                <a:latin typeface="Consolas" pitchFamily="49" charset="0"/>
              </a:rPr>
              <a:t>(</a:t>
            </a:r>
            <a:r>
              <a:rPr lang="en-US" sz="1800" b="1" dirty="0" err="1">
                <a:solidFill>
                  <a:srgbClr val="010001"/>
                </a:solidFill>
                <a:latin typeface="Consolas" pitchFamily="49" charset="0"/>
              </a:rPr>
              <a:t>fbChain</a:t>
            </a:r>
            <a:r>
              <a:rPr lang="en-US" sz="1800" b="1" dirty="0">
                <a:solidFill>
                  <a:srgbClr val="010001"/>
                </a:solidFill>
                <a:latin typeface="Consolas" pitchFamily="49" charset="0"/>
              </a:rPr>
              <a:t>, fb2);</a:t>
            </a:r>
          </a:p>
          <a:p>
            <a:pPr defTabSz="353489"/>
            <a:r>
              <a:rPr lang="en-US" sz="1800" dirty="0">
                <a:solidFill>
                  <a:srgbClr val="010001"/>
                </a:solidFill>
                <a:latin typeface="Consolas" pitchFamily="49" charset="0"/>
              </a:rPr>
              <a:t>	</a:t>
            </a:r>
            <a:r>
              <a:rPr lang="en-US" sz="1800" dirty="0" err="1">
                <a:solidFill>
                  <a:srgbClr val="010001"/>
                </a:solidFill>
                <a:latin typeface="Consolas" pitchFamily="49" charset="0"/>
              </a:rPr>
              <a:t>fbChain</a:t>
            </a:r>
            <a:r>
              <a:rPr lang="en-US" sz="1800" dirty="0">
                <a:solidFill>
                  <a:srgbClr val="010001"/>
                </a:solidFill>
                <a:latin typeface="Consolas" pitchFamily="49" charset="0"/>
              </a:rPr>
              <a:t> = (</a:t>
            </a:r>
            <a:r>
              <a:rPr lang="en-US" sz="1800" dirty="0">
                <a:solidFill>
                  <a:srgbClr val="2B91AF"/>
                </a:solidFill>
                <a:latin typeface="Consolas" pitchFamily="49" charset="0"/>
              </a:rPr>
              <a:t>Feedback)</a:t>
            </a:r>
            <a:r>
              <a:rPr lang="en-US" sz="1800" b="1" dirty="0" err="1">
                <a:solidFill>
                  <a:srgbClr val="0000FF"/>
                </a:solidFill>
                <a:latin typeface="Consolas" pitchFamily="49" charset="0"/>
              </a:rPr>
              <a:t>Delegate.</a:t>
            </a:r>
            <a:r>
              <a:rPr lang="en-US" sz="1800" b="1" dirty="0" err="1">
                <a:solidFill>
                  <a:srgbClr val="010001"/>
                </a:solidFill>
                <a:latin typeface="Consolas" pitchFamily="49" charset="0"/>
              </a:rPr>
              <a:t>Combine</a:t>
            </a:r>
            <a:r>
              <a:rPr lang="en-US" sz="1800" b="1" dirty="0">
                <a:solidFill>
                  <a:srgbClr val="010001"/>
                </a:solidFill>
                <a:latin typeface="Consolas" pitchFamily="49" charset="0"/>
              </a:rPr>
              <a:t>(</a:t>
            </a:r>
            <a:r>
              <a:rPr lang="en-US" sz="1800" b="1" dirty="0" err="1">
                <a:solidFill>
                  <a:srgbClr val="010001"/>
                </a:solidFill>
                <a:latin typeface="Consolas" pitchFamily="49" charset="0"/>
              </a:rPr>
              <a:t>fbChain</a:t>
            </a:r>
            <a:r>
              <a:rPr lang="en-US" sz="1800" b="1" dirty="0">
                <a:solidFill>
                  <a:srgbClr val="010001"/>
                </a:solidFill>
                <a:latin typeface="Consolas" pitchFamily="49" charset="0"/>
              </a:rPr>
              <a:t>, fb3);</a:t>
            </a:r>
          </a:p>
          <a:p>
            <a:pPr defTabSz="353489"/>
            <a:r>
              <a:rPr lang="en-US" sz="1800" dirty="0">
                <a:solidFill>
                  <a:srgbClr val="010001"/>
                </a:solidFill>
                <a:latin typeface="Consolas" pitchFamily="49" charset="0"/>
              </a:rPr>
              <a:t>	Counter(1, 2, </a:t>
            </a:r>
            <a:r>
              <a:rPr lang="en-US" sz="1800" dirty="0" err="1">
                <a:solidFill>
                  <a:srgbClr val="010001"/>
                </a:solidFill>
                <a:latin typeface="Consolas" pitchFamily="49" charset="0"/>
              </a:rPr>
              <a:t>fbChain</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	</a:t>
            </a:r>
            <a:r>
              <a:rPr lang="en-US" sz="1800" dirty="0" err="1">
                <a:solidFill>
                  <a:srgbClr val="010001"/>
                </a:solidFill>
                <a:latin typeface="Consolas" pitchFamily="49" charset="0"/>
              </a:rPr>
              <a:t>fbChain</a:t>
            </a:r>
            <a:r>
              <a:rPr lang="en-US" sz="1800" dirty="0">
                <a:solidFill>
                  <a:srgbClr val="010001"/>
                </a:solidFill>
                <a:latin typeface="Consolas" pitchFamily="49" charset="0"/>
              </a:rPr>
              <a:t> = (</a:t>
            </a:r>
            <a:r>
              <a:rPr lang="en-US" sz="1800" dirty="0">
                <a:solidFill>
                  <a:srgbClr val="2B91AF"/>
                </a:solidFill>
                <a:latin typeface="Consolas" pitchFamily="49" charset="0"/>
              </a:rPr>
              <a:t>Feedback)</a:t>
            </a:r>
            <a:r>
              <a:rPr lang="en-US" sz="1800" b="1" dirty="0" err="1">
                <a:solidFill>
                  <a:srgbClr val="0000FF"/>
                </a:solidFill>
                <a:latin typeface="Consolas" pitchFamily="49" charset="0"/>
              </a:rPr>
              <a:t>Delegate.</a:t>
            </a:r>
            <a:r>
              <a:rPr lang="en-US" sz="1800" b="1" dirty="0" err="1">
                <a:solidFill>
                  <a:srgbClr val="010001"/>
                </a:solidFill>
                <a:latin typeface="Consolas" pitchFamily="49" charset="0"/>
              </a:rPr>
              <a:t>Remove</a:t>
            </a:r>
            <a:r>
              <a:rPr lang="en-US" sz="1800" b="1" dirty="0">
                <a:solidFill>
                  <a:srgbClr val="010001"/>
                </a:solidFill>
                <a:latin typeface="Consolas" pitchFamily="49" charset="0"/>
              </a:rPr>
              <a:t>(</a:t>
            </a:r>
            <a:r>
              <a:rPr lang="en-US" sz="1800" b="1" dirty="0" err="1">
                <a:solidFill>
                  <a:srgbClr val="010001"/>
                </a:solidFill>
                <a:latin typeface="Consolas" pitchFamily="49" charset="0"/>
              </a:rPr>
              <a:t>fbChain</a:t>
            </a:r>
            <a:r>
              <a:rPr lang="en-US" sz="1800" b="1" dirty="0">
                <a:solidFill>
                  <a:srgbClr val="010001"/>
                </a:solidFill>
                <a:latin typeface="Consolas" pitchFamily="49" charset="0"/>
              </a:rPr>
              <a:t>, </a:t>
            </a:r>
            <a:r>
              <a:rPr lang="en-US" sz="1800" b="1" dirty="0">
                <a:solidFill>
                  <a:srgbClr val="0000FF"/>
                </a:solidFill>
                <a:latin typeface="Consolas" pitchFamily="49" charset="0"/>
              </a:rPr>
              <a:t>new </a:t>
            </a:r>
            <a:r>
              <a:rPr lang="en-US" sz="1800" b="1" dirty="0">
                <a:solidFill>
                  <a:srgbClr val="2B91AF"/>
                </a:solidFill>
                <a:latin typeface="Consolas" pitchFamily="49" charset="0"/>
              </a:rPr>
              <a:t>Feedback(</a:t>
            </a:r>
            <a:r>
              <a:rPr lang="en-US" sz="1800" b="1" dirty="0" err="1">
                <a:solidFill>
                  <a:srgbClr val="010001"/>
                </a:solidFill>
                <a:latin typeface="Consolas" pitchFamily="49" charset="0"/>
              </a:rPr>
              <a:t>FeedbackToMsgBox</a:t>
            </a:r>
            <a:r>
              <a:rPr lang="en-US" sz="1800" b="1" dirty="0">
                <a:solidFill>
                  <a:srgbClr val="010001"/>
                </a:solidFill>
                <a:latin typeface="Consolas" pitchFamily="49" charset="0"/>
              </a:rPr>
              <a:t>));</a:t>
            </a:r>
          </a:p>
          <a:p>
            <a:pPr defTabSz="353489"/>
            <a:r>
              <a:rPr lang="en-US" sz="1800" dirty="0">
                <a:solidFill>
                  <a:srgbClr val="010001"/>
                </a:solidFill>
                <a:latin typeface="Consolas" pitchFamily="49" charset="0"/>
              </a:rPr>
              <a:t>	Counter(1, 2, </a:t>
            </a:r>
            <a:r>
              <a:rPr lang="en-US" sz="1800" dirty="0" err="1">
                <a:solidFill>
                  <a:srgbClr val="010001"/>
                </a:solidFill>
                <a:latin typeface="Consolas" pitchFamily="49" charset="0"/>
              </a:rPr>
              <a:t>fbChain</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a:t>
            </a:r>
          </a:p>
          <a:p>
            <a:pPr defTabSz="353489"/>
            <a:endParaRPr lang="en-US" sz="1800" dirty="0">
              <a:solidFill>
                <a:srgbClr val="010001"/>
              </a:solidFill>
              <a:latin typeface="Consolas" pitchFamily="49" charset="0"/>
            </a:endParaRPr>
          </a:p>
          <a:p>
            <a:pPr defTabSz="353489"/>
            <a:r>
              <a:rPr lang="en-US" sz="1800" dirty="0">
                <a:solidFill>
                  <a:srgbClr val="0000FF"/>
                </a:solidFill>
                <a:latin typeface="Consolas" pitchFamily="49" charset="0"/>
              </a:rPr>
              <a:t>private static void </a:t>
            </a:r>
            <a:r>
              <a:rPr lang="en-US" sz="1800" dirty="0">
                <a:solidFill>
                  <a:srgbClr val="010001"/>
                </a:solidFill>
                <a:latin typeface="Consolas" pitchFamily="49" charset="0"/>
              </a:rPr>
              <a:t>ChainDelegateDemo2(</a:t>
            </a:r>
            <a:r>
              <a:rPr lang="en-US" sz="1800" b="1" dirty="0">
                <a:solidFill>
                  <a:srgbClr val="0000FF"/>
                </a:solidFill>
                <a:latin typeface="Consolas" pitchFamily="49" charset="0"/>
              </a:rPr>
              <a:t>Program </a:t>
            </a:r>
            <a:r>
              <a:rPr lang="en-US" sz="1800" b="1" dirty="0">
                <a:solidFill>
                  <a:srgbClr val="010001"/>
                </a:solidFill>
                <a:latin typeface="Consolas" pitchFamily="49" charset="0"/>
              </a:rPr>
              <a:t>p) {</a:t>
            </a:r>
          </a:p>
          <a:p>
            <a:pPr defTabSz="353489"/>
            <a:r>
              <a:rPr lang="en-US" sz="1800" dirty="0">
                <a:solidFill>
                  <a:srgbClr val="010001"/>
                </a:solidFill>
                <a:latin typeface="Consolas" pitchFamily="49" charset="0"/>
              </a:rPr>
              <a:t>	</a:t>
            </a:r>
            <a:r>
              <a:rPr lang="en-US" sz="1800" dirty="0">
                <a:solidFill>
                  <a:srgbClr val="2B91AF"/>
                </a:solidFill>
                <a:latin typeface="Consolas" pitchFamily="49" charset="0"/>
              </a:rPr>
              <a:t>Feedback </a:t>
            </a:r>
            <a:r>
              <a:rPr lang="en-US" sz="1800" dirty="0">
                <a:solidFill>
                  <a:srgbClr val="010001"/>
                </a:solidFill>
                <a:latin typeface="Consolas" pitchFamily="49" charset="0"/>
              </a:rPr>
              <a:t>fb1 =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dirty="0" err="1">
                <a:solidFill>
                  <a:srgbClr val="010001"/>
                </a:solidFill>
                <a:latin typeface="Consolas" pitchFamily="49" charset="0"/>
              </a:rPr>
              <a:t>FeedbackToConsole</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	</a:t>
            </a:r>
            <a:r>
              <a:rPr lang="en-US" sz="1800" dirty="0">
                <a:solidFill>
                  <a:srgbClr val="2B91AF"/>
                </a:solidFill>
                <a:latin typeface="Consolas" pitchFamily="49" charset="0"/>
              </a:rPr>
              <a:t>Feedback </a:t>
            </a:r>
            <a:r>
              <a:rPr lang="en-US" sz="1800" dirty="0">
                <a:solidFill>
                  <a:srgbClr val="010001"/>
                </a:solidFill>
                <a:latin typeface="Consolas" pitchFamily="49" charset="0"/>
              </a:rPr>
              <a:t>fb2 =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dirty="0" err="1">
                <a:solidFill>
                  <a:srgbClr val="010001"/>
                </a:solidFill>
                <a:latin typeface="Consolas" pitchFamily="49" charset="0"/>
              </a:rPr>
              <a:t>FeedbackToMsgBox</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	</a:t>
            </a:r>
            <a:r>
              <a:rPr lang="en-US" sz="1800" dirty="0">
                <a:solidFill>
                  <a:srgbClr val="2B91AF"/>
                </a:solidFill>
                <a:latin typeface="Consolas" pitchFamily="49" charset="0"/>
              </a:rPr>
              <a:t>Feedback </a:t>
            </a:r>
            <a:r>
              <a:rPr lang="en-US" sz="1800" dirty="0">
                <a:solidFill>
                  <a:srgbClr val="010001"/>
                </a:solidFill>
                <a:latin typeface="Consolas" pitchFamily="49" charset="0"/>
              </a:rPr>
              <a:t>fb3 =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dirty="0" err="1">
                <a:solidFill>
                  <a:srgbClr val="010001"/>
                </a:solidFill>
                <a:latin typeface="Consolas" pitchFamily="49" charset="0"/>
              </a:rPr>
              <a:t>p.FeedbackToFile</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	</a:t>
            </a:r>
            <a:r>
              <a:rPr lang="en-US" sz="1800" dirty="0">
                <a:solidFill>
                  <a:srgbClr val="2B91AF"/>
                </a:solidFill>
                <a:latin typeface="Consolas" pitchFamily="49" charset="0"/>
              </a:rPr>
              <a:t>Feedback </a:t>
            </a:r>
            <a:r>
              <a:rPr lang="en-US" sz="1800" dirty="0" err="1">
                <a:solidFill>
                  <a:srgbClr val="010001"/>
                </a:solidFill>
                <a:latin typeface="Consolas" pitchFamily="49" charset="0"/>
              </a:rPr>
              <a:t>fbChain</a:t>
            </a:r>
            <a:r>
              <a:rPr lang="en-US" sz="1800" dirty="0">
                <a:solidFill>
                  <a:srgbClr val="010001"/>
                </a:solidFill>
                <a:latin typeface="Consolas" pitchFamily="49" charset="0"/>
              </a:rPr>
              <a:t> = </a:t>
            </a:r>
            <a:r>
              <a:rPr lang="en-US" sz="1800" dirty="0">
                <a:solidFill>
                  <a:srgbClr val="0000FF"/>
                </a:solidFill>
                <a:latin typeface="Consolas" pitchFamily="49" charset="0"/>
              </a:rPr>
              <a:t>null;</a:t>
            </a:r>
          </a:p>
          <a:p>
            <a:pPr defTabSz="353489"/>
            <a:r>
              <a:rPr lang="en-US" sz="1800" dirty="0">
                <a:solidFill>
                  <a:srgbClr val="0000FF"/>
                </a:solidFill>
                <a:latin typeface="Consolas" pitchFamily="49" charset="0"/>
              </a:rPr>
              <a:t>	</a:t>
            </a:r>
            <a:r>
              <a:rPr lang="en-US" sz="1800" dirty="0" err="1">
                <a:solidFill>
                  <a:srgbClr val="010001"/>
                </a:solidFill>
                <a:latin typeface="Consolas" pitchFamily="49" charset="0"/>
              </a:rPr>
              <a:t>fbChain</a:t>
            </a:r>
            <a:r>
              <a:rPr lang="en-US" sz="1800" dirty="0">
                <a:solidFill>
                  <a:srgbClr val="010001"/>
                </a:solidFill>
                <a:latin typeface="Consolas" pitchFamily="49" charset="0"/>
              </a:rPr>
              <a:t> += fb1;</a:t>
            </a:r>
          </a:p>
          <a:p>
            <a:pPr defTabSz="353489"/>
            <a:r>
              <a:rPr lang="en-US" sz="1800" dirty="0">
                <a:solidFill>
                  <a:srgbClr val="010001"/>
                </a:solidFill>
                <a:latin typeface="Consolas" pitchFamily="49" charset="0"/>
              </a:rPr>
              <a:t>	</a:t>
            </a:r>
            <a:r>
              <a:rPr lang="en-US" sz="1800" dirty="0" err="1">
                <a:solidFill>
                  <a:srgbClr val="010001"/>
                </a:solidFill>
                <a:latin typeface="Consolas" pitchFamily="49" charset="0"/>
              </a:rPr>
              <a:t>fbChain</a:t>
            </a:r>
            <a:r>
              <a:rPr lang="en-US" sz="1800" dirty="0">
                <a:solidFill>
                  <a:srgbClr val="010001"/>
                </a:solidFill>
                <a:latin typeface="Consolas" pitchFamily="49" charset="0"/>
              </a:rPr>
              <a:t> += fb2;</a:t>
            </a:r>
          </a:p>
          <a:p>
            <a:pPr defTabSz="353489"/>
            <a:r>
              <a:rPr lang="en-US" sz="1800" dirty="0">
                <a:solidFill>
                  <a:srgbClr val="010001"/>
                </a:solidFill>
                <a:latin typeface="Consolas" pitchFamily="49" charset="0"/>
              </a:rPr>
              <a:t>	</a:t>
            </a:r>
            <a:r>
              <a:rPr lang="en-US" sz="1800" dirty="0" err="1">
                <a:solidFill>
                  <a:srgbClr val="010001"/>
                </a:solidFill>
                <a:latin typeface="Consolas" pitchFamily="49" charset="0"/>
              </a:rPr>
              <a:t>fbChain</a:t>
            </a:r>
            <a:r>
              <a:rPr lang="en-US" sz="1800" dirty="0">
                <a:solidFill>
                  <a:srgbClr val="010001"/>
                </a:solidFill>
                <a:latin typeface="Consolas" pitchFamily="49" charset="0"/>
              </a:rPr>
              <a:t> += fb3;</a:t>
            </a:r>
          </a:p>
          <a:p>
            <a:pPr defTabSz="353489"/>
            <a:r>
              <a:rPr lang="en-US" sz="1800" dirty="0">
                <a:solidFill>
                  <a:srgbClr val="010001"/>
                </a:solidFill>
                <a:latin typeface="Consolas" pitchFamily="49" charset="0"/>
              </a:rPr>
              <a:t>	Counter(1, 2, </a:t>
            </a:r>
            <a:r>
              <a:rPr lang="en-US" sz="1800" dirty="0" err="1">
                <a:solidFill>
                  <a:srgbClr val="010001"/>
                </a:solidFill>
                <a:latin typeface="Consolas" pitchFamily="49" charset="0"/>
              </a:rPr>
              <a:t>fbChain</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	</a:t>
            </a:r>
            <a:r>
              <a:rPr lang="en-US" sz="1800" dirty="0" err="1">
                <a:solidFill>
                  <a:srgbClr val="010001"/>
                </a:solidFill>
                <a:latin typeface="Consolas" pitchFamily="49" charset="0"/>
              </a:rPr>
              <a:t>fbChain</a:t>
            </a:r>
            <a:r>
              <a:rPr lang="en-US" sz="1800" dirty="0">
                <a:solidFill>
                  <a:srgbClr val="010001"/>
                </a:solidFill>
                <a:latin typeface="Consolas" pitchFamily="49" charset="0"/>
              </a:rPr>
              <a:t> -= </a:t>
            </a:r>
            <a:r>
              <a:rPr lang="en-US" sz="1800" dirty="0">
                <a:solidFill>
                  <a:srgbClr val="0000FF"/>
                </a:solidFill>
                <a:latin typeface="Consolas" pitchFamily="49" charset="0"/>
              </a:rPr>
              <a:t>new </a:t>
            </a:r>
            <a:r>
              <a:rPr lang="en-US" sz="1800" dirty="0">
                <a:solidFill>
                  <a:srgbClr val="2B91AF"/>
                </a:solidFill>
                <a:latin typeface="Consolas" pitchFamily="49" charset="0"/>
              </a:rPr>
              <a:t>Feedback(</a:t>
            </a:r>
            <a:r>
              <a:rPr lang="en-US" sz="1800" dirty="0" err="1">
                <a:solidFill>
                  <a:srgbClr val="010001"/>
                </a:solidFill>
                <a:latin typeface="Consolas" pitchFamily="49" charset="0"/>
              </a:rPr>
              <a:t>FeedbackToMsgBox</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	Counter(1, 2, </a:t>
            </a:r>
            <a:r>
              <a:rPr lang="en-US" sz="1800" dirty="0" err="1">
                <a:solidFill>
                  <a:srgbClr val="010001"/>
                </a:solidFill>
                <a:latin typeface="Consolas" pitchFamily="49" charset="0"/>
              </a:rPr>
              <a:t>fbChain</a:t>
            </a:r>
            <a:r>
              <a:rPr lang="en-US" sz="1800" dirty="0">
                <a:solidFill>
                  <a:srgbClr val="010001"/>
                </a:solidFill>
                <a:latin typeface="Consolas" pitchFamily="49" charset="0"/>
              </a:rPr>
              <a:t>);</a:t>
            </a:r>
          </a:p>
          <a:p>
            <a:pPr defTabSz="353489"/>
            <a:r>
              <a:rPr lang="en-US" sz="1800" dirty="0">
                <a:solidFill>
                  <a:srgbClr val="010001"/>
                </a:solidFill>
                <a:latin typeface="Consolas" pitchFamily="49" charset="0"/>
              </a:rPr>
              <a:t>}</a:t>
            </a:r>
          </a:p>
        </p:txBody>
      </p:sp>
    </p:spTree>
    <p:extLst>
      <p:ext uri="{BB962C8B-B14F-4D97-AF65-F5344CB8AC3E}">
        <p14:creationId xmlns:p14="http://schemas.microsoft.com/office/powerpoint/2010/main" val="274687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Delegates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244</a:t>
            </a:fld>
            <a:endParaRPr lang="he-IL"/>
          </a:p>
        </p:txBody>
      </p:sp>
      <p:sp>
        <p:nvSpPr>
          <p:cNvPr id="3" name="Content Placeholder 2"/>
          <p:cNvSpPr>
            <a:spLocks noGrp="1"/>
          </p:cNvSpPr>
          <p:nvPr>
            <p:ph sz="quarter" idx="1"/>
          </p:nvPr>
        </p:nvSpPr>
        <p:spPr/>
        <p:txBody>
          <a:bodyPr>
            <a:normAutofit/>
          </a:bodyPr>
          <a:lstStyle/>
          <a:p>
            <a:r>
              <a:rPr lang="en-US" sz="3600" dirty="0"/>
              <a:t>Specific delegates are created by deriving a new class from </a:t>
            </a:r>
            <a:r>
              <a:rPr lang="en-US" sz="3600" b="1" dirty="0" err="1">
                <a:solidFill>
                  <a:srgbClr val="FF0000"/>
                </a:solidFill>
                <a:latin typeface="Consolas" pitchFamily="49" charset="0"/>
              </a:rPr>
              <a:t>System.MulticastDelegate</a:t>
            </a:r>
            <a:endParaRPr lang="en-US" sz="3600" b="1" dirty="0">
              <a:solidFill>
                <a:srgbClr val="FF0000"/>
              </a:solidFill>
              <a:latin typeface="Consolas" pitchFamily="49" charset="0"/>
            </a:endParaRPr>
          </a:p>
          <a:p>
            <a:r>
              <a:rPr lang="en-US" sz="3600" dirty="0"/>
              <a:t>The CLR synthesizes the new class based on the signature the programmer specified</a:t>
            </a:r>
          </a:p>
          <a:p>
            <a:r>
              <a:rPr lang="en-US" sz="3600" dirty="0"/>
              <a:t>A delegate type has finite members (although their signature may vary)</a:t>
            </a:r>
          </a:p>
          <a:p>
            <a:pPr lvl="1"/>
            <a:r>
              <a:rPr lang="en-US" dirty="0"/>
              <a:t>The most important member is the </a:t>
            </a:r>
            <a:r>
              <a:rPr lang="en-US" b="1" dirty="0">
                <a:solidFill>
                  <a:srgbClr val="7030A0"/>
                </a:solidFill>
                <a:latin typeface="Consolas" pitchFamily="49" charset="0"/>
              </a:rPr>
              <a:t>Invoke</a:t>
            </a:r>
            <a:r>
              <a:rPr lang="en-US" dirty="0"/>
              <a:t> method used to actually call the intended method</a:t>
            </a:r>
          </a:p>
          <a:p>
            <a:pPr lvl="1"/>
            <a:r>
              <a:rPr lang="en-US" dirty="0"/>
              <a:t>Other methods exist (see later)</a:t>
            </a:r>
          </a:p>
          <a:p>
            <a:r>
              <a:rPr lang="en-US" dirty="0"/>
              <a:t>The C# compiler does the right thing</a:t>
            </a:r>
          </a:p>
          <a:p>
            <a:endParaRPr lang="en-US" sz="4600" dirty="0"/>
          </a:p>
        </p:txBody>
      </p:sp>
    </p:spTree>
    <p:extLst>
      <p:ext uri="{BB962C8B-B14F-4D97-AF65-F5344CB8AC3E}">
        <p14:creationId xmlns:p14="http://schemas.microsoft.com/office/powerpoint/2010/main" val="93693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Delegate Attributes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245</a:t>
            </a:fld>
            <a:endParaRPr lang="he-IL"/>
          </a:p>
        </p:txBody>
      </p:sp>
      <p:sp>
        <p:nvSpPr>
          <p:cNvPr id="3" name="Content Placeholder 2"/>
          <p:cNvSpPr>
            <a:spLocks noGrp="1"/>
          </p:cNvSpPr>
          <p:nvPr>
            <p:ph sz="quarter" idx="1"/>
          </p:nvPr>
        </p:nvSpPr>
        <p:spPr/>
        <p:txBody>
          <a:bodyPr>
            <a:normAutofit/>
          </a:bodyPr>
          <a:lstStyle/>
          <a:p>
            <a:r>
              <a:rPr lang="en-US" dirty="0"/>
              <a:t>The </a:t>
            </a:r>
            <a:r>
              <a:rPr lang="en-US" b="1" dirty="0">
                <a:solidFill>
                  <a:schemeClr val="accent6">
                    <a:lumMod val="75000"/>
                  </a:schemeClr>
                </a:solidFill>
                <a:latin typeface="Consolas" pitchFamily="49" charset="0"/>
              </a:rPr>
              <a:t>Target</a:t>
            </a:r>
            <a:r>
              <a:rPr lang="en-US" dirty="0"/>
              <a:t> property returns a reference to the target object (or </a:t>
            </a:r>
            <a:r>
              <a:rPr lang="en-US" dirty="0">
                <a:latin typeface="Consolas" pitchFamily="49" charset="0"/>
              </a:rPr>
              <a:t>null</a:t>
            </a:r>
            <a:r>
              <a:rPr lang="en-US" dirty="0"/>
              <a:t> if referring to a static method)</a:t>
            </a:r>
          </a:p>
          <a:p>
            <a:r>
              <a:rPr lang="en-US" dirty="0"/>
              <a:t>The </a:t>
            </a:r>
            <a:r>
              <a:rPr lang="en-US" b="1" dirty="0">
                <a:solidFill>
                  <a:schemeClr val="accent6">
                    <a:lumMod val="75000"/>
                  </a:schemeClr>
                </a:solidFill>
                <a:latin typeface="Consolas" pitchFamily="49" charset="0"/>
              </a:rPr>
              <a:t>Method</a:t>
            </a:r>
            <a:r>
              <a:rPr lang="en-US" dirty="0"/>
              <a:t> property returns a reference to a </a:t>
            </a:r>
            <a:r>
              <a:rPr lang="en-US" b="1" dirty="0" err="1">
                <a:solidFill>
                  <a:srgbClr val="FF0000"/>
                </a:solidFill>
                <a:latin typeface="Consolas" pitchFamily="49" charset="0"/>
              </a:rPr>
              <a:t>System.Reflection.MethodInfo</a:t>
            </a:r>
            <a:r>
              <a:rPr lang="en-US" dirty="0"/>
              <a:t> identifying the method to be called</a:t>
            </a:r>
          </a:p>
          <a:p>
            <a:r>
              <a:rPr lang="en-US" dirty="0"/>
              <a:t>A delegate chain contains an invocation list, which can be obtained by the </a:t>
            </a:r>
            <a:r>
              <a:rPr lang="en-US" b="1" dirty="0" err="1">
                <a:solidFill>
                  <a:srgbClr val="7030A0"/>
                </a:solidFill>
                <a:latin typeface="Consolas" pitchFamily="49" charset="0"/>
              </a:rPr>
              <a:t>GetInvocationList</a:t>
            </a:r>
            <a:r>
              <a:rPr lang="en-US" dirty="0"/>
              <a:t> method</a:t>
            </a:r>
          </a:p>
        </p:txBody>
      </p:sp>
    </p:spTree>
    <p:extLst>
      <p:ext uri="{BB962C8B-B14F-4D97-AF65-F5344CB8AC3E}">
        <p14:creationId xmlns:p14="http://schemas.microsoft.com/office/powerpoint/2010/main" val="259824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Delegate Instances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246</a:t>
            </a:fld>
            <a:endParaRPr lang="he-IL"/>
          </a:p>
        </p:txBody>
      </p:sp>
      <p:sp>
        <p:nvSpPr>
          <p:cNvPr id="3" name="Content Placeholder 2"/>
          <p:cNvSpPr>
            <a:spLocks noGrp="1"/>
          </p:cNvSpPr>
          <p:nvPr>
            <p:ph sz="quarter" idx="1"/>
          </p:nvPr>
        </p:nvSpPr>
        <p:spPr/>
        <p:txBody>
          <a:bodyPr>
            <a:normAutofit/>
          </a:bodyPr>
          <a:lstStyle/>
          <a:p>
            <a:r>
              <a:rPr lang="en-US" dirty="0"/>
              <a:t>C# 1.0</a:t>
            </a:r>
          </a:p>
          <a:p>
            <a:pPr lvl="1"/>
            <a:r>
              <a:rPr lang="en-US" dirty="0"/>
              <a:t>Forces usage of “new” operator</a:t>
            </a:r>
          </a:p>
          <a:p>
            <a:r>
              <a:rPr lang="en-US" dirty="0"/>
              <a:t>C# 2.0</a:t>
            </a:r>
          </a:p>
          <a:p>
            <a:pPr lvl="1"/>
            <a:r>
              <a:rPr lang="en-US" dirty="0"/>
              <a:t>“new” operator can be dropped</a:t>
            </a:r>
          </a:p>
          <a:p>
            <a:pPr lvl="1"/>
            <a:r>
              <a:rPr lang="en-US" dirty="0"/>
              <a:t>Compiler adds the “new” behind the scenes</a:t>
            </a:r>
          </a:p>
          <a:p>
            <a:pPr lvl="1"/>
            <a:r>
              <a:rPr lang="en-US" dirty="0"/>
              <a:t>Anonymous delegates</a:t>
            </a:r>
          </a:p>
          <a:p>
            <a:r>
              <a:rPr lang="en-US" dirty="0"/>
              <a:t>C# 3.0</a:t>
            </a:r>
          </a:p>
          <a:p>
            <a:pPr lvl="1"/>
            <a:r>
              <a:rPr lang="en-US" dirty="0"/>
              <a:t>Lambda expression as an alternative to anonymous delegates</a:t>
            </a:r>
          </a:p>
        </p:txBody>
      </p:sp>
    </p:spTree>
    <p:extLst>
      <p:ext uri="{BB962C8B-B14F-4D97-AF65-F5344CB8AC3E}">
        <p14:creationId xmlns:p14="http://schemas.microsoft.com/office/powerpoint/2010/main" val="196182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Delegates</a:t>
            </a:r>
          </a:p>
        </p:txBody>
      </p:sp>
      <p:sp>
        <p:nvSpPr>
          <p:cNvPr id="6" name="Slide Number Placeholder 5"/>
          <p:cNvSpPr>
            <a:spLocks noGrp="1"/>
          </p:cNvSpPr>
          <p:nvPr>
            <p:ph type="sldNum" sz="quarter" idx="12"/>
          </p:nvPr>
        </p:nvSpPr>
        <p:spPr/>
        <p:txBody>
          <a:bodyPr/>
          <a:lstStyle/>
          <a:p>
            <a:fld id="{8D5EC362-8DE0-4138-8AD2-9C18772BB671}" type="slidenum">
              <a:rPr lang="he-IL" smtClean="0"/>
              <a:pPr/>
              <a:t>247</a:t>
            </a:fld>
            <a:endParaRPr lang="he-IL"/>
          </a:p>
        </p:txBody>
      </p:sp>
      <p:sp>
        <p:nvSpPr>
          <p:cNvPr id="3" name="Content Placeholder 2"/>
          <p:cNvSpPr>
            <a:spLocks noGrp="1"/>
          </p:cNvSpPr>
          <p:nvPr>
            <p:ph sz="quarter" idx="1"/>
          </p:nvPr>
        </p:nvSpPr>
        <p:spPr>
          <a:xfrm>
            <a:off x="420053" y="1400175"/>
            <a:ext cx="11761470" cy="4319298"/>
          </a:xfrm>
        </p:spPr>
        <p:txBody>
          <a:bodyPr>
            <a:normAutofit/>
          </a:bodyPr>
          <a:lstStyle/>
          <a:p>
            <a:r>
              <a:rPr lang="en-US" dirty="0"/>
              <a:t>Delegate methods can be placed “inline” where normally a delegate object would be</a:t>
            </a:r>
          </a:p>
          <a:p>
            <a:pPr lvl="1"/>
            <a:r>
              <a:rPr lang="en-US" dirty="0"/>
              <a:t>Internally, the CLR creates a separate method</a:t>
            </a:r>
          </a:p>
          <a:p>
            <a:pPr lvl="1"/>
            <a:r>
              <a:rPr lang="en-US" dirty="0"/>
              <a:t>If the method uses (e.g.) local variables, the CLR creates a private class and passes the variables via fields in an instance of this new class to its synthesized method</a:t>
            </a:r>
          </a:p>
        </p:txBody>
      </p:sp>
      <p:sp>
        <p:nvSpPr>
          <p:cNvPr id="4" name="Rectangle 3"/>
          <p:cNvSpPr>
            <a:spLocks noChangeArrowheads="1"/>
          </p:cNvSpPr>
          <p:nvPr/>
        </p:nvSpPr>
        <p:spPr bwMode="auto">
          <a:xfrm>
            <a:off x="840105" y="5200652"/>
            <a:ext cx="10829554" cy="125226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err="1">
                <a:solidFill>
                  <a:srgbClr val="0000FF"/>
                </a:solidFill>
                <a:latin typeface="Consolas"/>
              </a:rPr>
              <a:t>int</a:t>
            </a:r>
            <a:r>
              <a:rPr lang="en-US" sz="1800" dirty="0">
                <a:solidFill>
                  <a:srgbClr val="000000"/>
                </a:solidFill>
                <a:latin typeface="Consolas"/>
              </a:rPr>
              <a:t>[] </a:t>
            </a:r>
            <a:r>
              <a:rPr lang="en-US" sz="1800" dirty="0">
                <a:solidFill>
                  <a:srgbClr val="020002"/>
                </a:solidFill>
                <a:latin typeface="Consolas"/>
              </a:rPr>
              <a:t>data</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dirty="0" err="1">
                <a:solidFill>
                  <a:srgbClr val="0000FF"/>
                </a:solidFill>
                <a:latin typeface="Consolas"/>
              </a:rPr>
              <a:t>int</a:t>
            </a:r>
            <a:r>
              <a:rPr lang="en-US" sz="1800" dirty="0">
                <a:solidFill>
                  <a:srgbClr val="000000"/>
                </a:solidFill>
                <a:latin typeface="Consolas"/>
              </a:rPr>
              <a:t>[10];</a:t>
            </a:r>
          </a:p>
          <a:p>
            <a:r>
              <a:rPr lang="en-US" sz="1800" b="1" dirty="0" err="1">
                <a:solidFill>
                  <a:srgbClr val="0000FF"/>
                </a:solidFill>
                <a:latin typeface="Consolas"/>
              </a:rPr>
              <a:t>Array</a:t>
            </a:r>
            <a:r>
              <a:rPr lang="en-US" sz="1800" dirty="0" err="1">
                <a:solidFill>
                  <a:srgbClr val="000000"/>
                </a:solidFill>
                <a:latin typeface="Consolas"/>
              </a:rPr>
              <a:t>.</a:t>
            </a:r>
            <a:r>
              <a:rPr lang="en-US" sz="1800" dirty="0" err="1">
                <a:solidFill>
                  <a:srgbClr val="020002"/>
                </a:solidFill>
                <a:latin typeface="Consolas"/>
              </a:rPr>
              <a:t>ForEach</a:t>
            </a:r>
            <a:r>
              <a:rPr lang="en-US" sz="1800" dirty="0">
                <a:solidFill>
                  <a:srgbClr val="000000"/>
                </a:solidFill>
                <a:latin typeface="Consolas"/>
              </a:rPr>
              <a:t>(</a:t>
            </a:r>
            <a:r>
              <a:rPr lang="en-US" sz="1800" dirty="0">
                <a:solidFill>
                  <a:srgbClr val="020002"/>
                </a:solidFill>
                <a:latin typeface="Consolas"/>
              </a:rPr>
              <a:t>data</a:t>
            </a:r>
            <a:r>
              <a:rPr lang="en-US" sz="1800" dirty="0">
                <a:solidFill>
                  <a:srgbClr val="000000"/>
                </a:solidFill>
                <a:latin typeface="Consolas"/>
              </a:rPr>
              <a:t>, </a:t>
            </a:r>
            <a:r>
              <a:rPr lang="en-US" sz="1800" dirty="0">
                <a:solidFill>
                  <a:srgbClr val="0000FF"/>
                </a:solidFill>
                <a:latin typeface="Consolas"/>
              </a:rPr>
              <a:t>delegate</a:t>
            </a:r>
            <a:r>
              <a:rPr lang="en-US" sz="1800" dirty="0">
                <a:solidFill>
                  <a:srgbClr val="000000"/>
                </a:solidFill>
                <a:latin typeface="Consolas"/>
              </a:rPr>
              <a:t>(</a:t>
            </a:r>
            <a:r>
              <a:rPr lang="en-US" sz="1800" dirty="0" err="1">
                <a:solidFill>
                  <a:srgbClr val="0000FF"/>
                </a:solidFill>
                <a:latin typeface="Consolas"/>
              </a:rPr>
              <a:t>int</a:t>
            </a:r>
            <a:r>
              <a:rPr lang="en-US" sz="1800" dirty="0">
                <a:solidFill>
                  <a:srgbClr val="000000"/>
                </a:solidFill>
                <a:latin typeface="Consolas"/>
              </a:rPr>
              <a:t> </a:t>
            </a:r>
            <a:r>
              <a:rPr lang="en-US" sz="1800" dirty="0">
                <a:solidFill>
                  <a:srgbClr val="020002"/>
                </a:solidFill>
                <a:latin typeface="Consolas"/>
              </a:rPr>
              <a:t>n</a:t>
            </a:r>
            <a:r>
              <a:rPr lang="en-US" sz="1800" dirty="0">
                <a:solidFill>
                  <a:srgbClr val="000000"/>
                </a:solidFill>
                <a:latin typeface="Consolas"/>
              </a:rPr>
              <a:t>) {</a:t>
            </a:r>
          </a:p>
          <a:p>
            <a:r>
              <a:rPr lang="en-US" sz="1800" dirty="0">
                <a:solidFill>
                  <a:srgbClr val="000000"/>
                </a:solidFill>
                <a:latin typeface="Consolas"/>
              </a:rPr>
              <a:t>   </a:t>
            </a:r>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020002"/>
                </a:solidFill>
                <a:latin typeface="Consolas"/>
              </a:rPr>
              <a:t>n</a:t>
            </a:r>
            <a:r>
              <a:rPr lang="en-US" sz="1800" dirty="0">
                <a:solidFill>
                  <a:srgbClr val="000000"/>
                </a:solidFill>
                <a:latin typeface="Consolas"/>
              </a:rPr>
              <a:t>);</a:t>
            </a:r>
          </a:p>
          <a:p>
            <a:r>
              <a:rPr lang="en-US" sz="1800" dirty="0">
                <a:solidFill>
                  <a:srgbClr val="000000"/>
                </a:solidFill>
                <a:latin typeface="Consolas"/>
              </a:rPr>
              <a:t>});</a:t>
            </a:r>
          </a:p>
        </p:txBody>
      </p:sp>
      <p:sp>
        <p:nvSpPr>
          <p:cNvPr id="5" name="Rectangle 4"/>
          <p:cNvSpPr>
            <a:spLocks noChangeArrowheads="1"/>
          </p:cNvSpPr>
          <p:nvPr/>
        </p:nvSpPr>
        <p:spPr bwMode="auto">
          <a:xfrm>
            <a:off x="840105" y="6529951"/>
            <a:ext cx="10829554" cy="125226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b="1" dirty="0">
                <a:solidFill>
                  <a:srgbClr val="0000FF"/>
                </a:solidFill>
                <a:latin typeface="Consolas"/>
              </a:rPr>
              <a:t>Thread</a:t>
            </a:r>
            <a:r>
              <a:rPr lang="en-US" sz="1800" dirty="0">
                <a:solidFill>
                  <a:srgbClr val="000000"/>
                </a:solidFill>
                <a:latin typeface="Consolas"/>
              </a:rPr>
              <a:t> </a:t>
            </a:r>
            <a:r>
              <a:rPr lang="en-US" sz="1800" dirty="0" err="1">
                <a:solidFill>
                  <a:srgbClr val="020002"/>
                </a:solidFill>
                <a:latin typeface="Consolas"/>
              </a:rPr>
              <a:t>newthread</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Thread</a:t>
            </a:r>
            <a:r>
              <a:rPr lang="en-US" sz="1800" dirty="0">
                <a:solidFill>
                  <a:srgbClr val="000000"/>
                </a:solidFill>
                <a:latin typeface="Consolas"/>
              </a:rPr>
              <a:t>(</a:t>
            </a:r>
            <a:r>
              <a:rPr lang="en-US" sz="1800" dirty="0">
                <a:solidFill>
                  <a:srgbClr val="0000FF"/>
                </a:solidFill>
                <a:latin typeface="Consolas"/>
              </a:rPr>
              <a:t>delegate</a:t>
            </a:r>
            <a:r>
              <a:rPr lang="en-US" sz="1800" dirty="0">
                <a:solidFill>
                  <a:srgbClr val="000000"/>
                </a:solidFill>
                <a:latin typeface="Consolas"/>
              </a:rPr>
              <a:t>(</a:t>
            </a:r>
            <a:r>
              <a:rPr lang="en-US" sz="1800" dirty="0">
                <a:solidFill>
                  <a:srgbClr val="0000FF"/>
                </a:solidFill>
                <a:latin typeface="Consolas"/>
              </a:rPr>
              <a:t>object</a:t>
            </a:r>
            <a:r>
              <a:rPr lang="en-US" sz="1800" dirty="0">
                <a:solidFill>
                  <a:srgbClr val="000000"/>
                </a:solidFill>
                <a:latin typeface="Consolas"/>
              </a:rPr>
              <a:t> </a:t>
            </a:r>
            <a:r>
              <a:rPr lang="en-US" sz="1800" dirty="0">
                <a:solidFill>
                  <a:srgbClr val="020002"/>
                </a:solidFill>
                <a:latin typeface="Consolas"/>
              </a:rPr>
              <a:t>state</a:t>
            </a:r>
            <a:r>
              <a:rPr lang="en-US" sz="1800" dirty="0">
                <a:solidFill>
                  <a:srgbClr val="000000"/>
                </a:solidFill>
                <a:latin typeface="Consolas"/>
              </a:rPr>
              <a:t>) {</a:t>
            </a:r>
          </a:p>
          <a:p>
            <a:r>
              <a:rPr lang="en-US" sz="1800" dirty="0">
                <a:solidFill>
                  <a:srgbClr val="000000"/>
                </a:solidFill>
                <a:latin typeface="Consolas"/>
              </a:rPr>
              <a:t>   </a:t>
            </a:r>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"In new thread, passed: {0}"</a:t>
            </a:r>
            <a:r>
              <a:rPr lang="en-US" sz="1800" dirty="0">
                <a:solidFill>
                  <a:srgbClr val="000000"/>
                </a:solidFill>
                <a:latin typeface="Consolas"/>
              </a:rPr>
              <a:t>, </a:t>
            </a:r>
            <a:r>
              <a:rPr lang="en-US" sz="1800" dirty="0">
                <a:solidFill>
                  <a:srgbClr val="020002"/>
                </a:solidFill>
                <a:latin typeface="Consolas"/>
              </a:rPr>
              <a:t>state</a:t>
            </a:r>
            <a:r>
              <a:rPr lang="en-US" sz="1800" dirty="0">
                <a:solidFill>
                  <a:srgbClr val="000000"/>
                </a:solidFill>
                <a:latin typeface="Consolas"/>
              </a:rPr>
              <a:t>);</a:t>
            </a:r>
          </a:p>
          <a:p>
            <a:r>
              <a:rPr lang="en-US" sz="1800" dirty="0">
                <a:solidFill>
                  <a:srgbClr val="000000"/>
                </a:solidFill>
                <a:latin typeface="Consolas"/>
              </a:rPr>
              <a:t>});</a:t>
            </a:r>
          </a:p>
          <a:p>
            <a:r>
              <a:rPr lang="en-US" sz="1800" dirty="0" err="1">
                <a:solidFill>
                  <a:srgbClr val="020002"/>
                </a:solidFill>
                <a:latin typeface="Consolas"/>
              </a:rPr>
              <a:t>newthread</a:t>
            </a:r>
            <a:r>
              <a:rPr lang="en-US" sz="1800" dirty="0" err="1">
                <a:solidFill>
                  <a:srgbClr val="000000"/>
                </a:solidFill>
                <a:latin typeface="Consolas"/>
              </a:rPr>
              <a:t>.</a:t>
            </a:r>
            <a:r>
              <a:rPr lang="en-US" sz="1800" dirty="0" err="1">
                <a:solidFill>
                  <a:srgbClr val="020002"/>
                </a:solidFill>
                <a:latin typeface="Consolas"/>
              </a:rPr>
              <a:t>Start</a:t>
            </a:r>
            <a:r>
              <a:rPr lang="en-US" sz="1800" dirty="0">
                <a:solidFill>
                  <a:srgbClr val="000000"/>
                </a:solidFill>
                <a:latin typeface="Consolas"/>
              </a:rPr>
              <a:t>(</a:t>
            </a:r>
            <a:r>
              <a:rPr lang="en-US" sz="1800" dirty="0">
                <a:solidFill>
                  <a:srgbClr val="A31515"/>
                </a:solidFill>
                <a:latin typeface="Consolas"/>
              </a:rPr>
              <a:t>"Hello, anonymous delegate!"</a:t>
            </a:r>
            <a:r>
              <a:rPr lang="en-US" sz="1800" dirty="0">
                <a:solidFill>
                  <a:srgbClr val="000000"/>
                </a:solidFill>
                <a:latin typeface="Consolas"/>
              </a:rPr>
              <a:t>);</a:t>
            </a:r>
          </a:p>
        </p:txBody>
      </p:sp>
    </p:spTree>
    <p:extLst>
      <p:ext uri="{BB962C8B-B14F-4D97-AF65-F5344CB8AC3E}">
        <p14:creationId xmlns:p14="http://schemas.microsoft.com/office/powerpoint/2010/main" val="22168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248</a:t>
            </a:fld>
            <a:endParaRPr lang="he-IL"/>
          </a:p>
        </p:txBody>
      </p:sp>
      <p:sp>
        <p:nvSpPr>
          <p:cNvPr id="3" name="Content Placeholder 2"/>
          <p:cNvSpPr>
            <a:spLocks noGrp="1"/>
          </p:cNvSpPr>
          <p:nvPr>
            <p:ph sz="quarter" idx="1"/>
          </p:nvPr>
        </p:nvSpPr>
        <p:spPr/>
        <p:txBody>
          <a:bodyPr/>
          <a:lstStyle/>
          <a:p>
            <a:r>
              <a:rPr lang="en-US" dirty="0"/>
              <a:t>At its simplest form, a C# 3.0 alternative to anonymous delegates</a:t>
            </a:r>
          </a:p>
        </p:txBody>
      </p:sp>
      <p:sp>
        <p:nvSpPr>
          <p:cNvPr id="6" name="Rectangle 5"/>
          <p:cNvSpPr>
            <a:spLocks noChangeArrowheads="1"/>
          </p:cNvSpPr>
          <p:nvPr/>
        </p:nvSpPr>
        <p:spPr bwMode="auto">
          <a:xfrm>
            <a:off x="721890" y="3562939"/>
            <a:ext cx="10829554" cy="141384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8000"/>
                </a:solidFill>
                <a:latin typeface="Consolas"/>
              </a:rPr>
              <a:t>// C# 2.0</a:t>
            </a:r>
            <a:endParaRPr lang="en-US" sz="2100" dirty="0">
              <a:solidFill>
                <a:srgbClr val="000000"/>
              </a:solidFill>
              <a:latin typeface="Consolas"/>
            </a:endParaRPr>
          </a:p>
          <a:p>
            <a:r>
              <a:rPr lang="en-US" sz="2100" b="1" dirty="0" err="1">
                <a:solidFill>
                  <a:srgbClr val="0000FF"/>
                </a:solidFill>
                <a:latin typeface="Consolas"/>
              </a:rPr>
              <a:t>Array</a:t>
            </a:r>
            <a:r>
              <a:rPr lang="en-US" sz="2100" dirty="0" err="1">
                <a:solidFill>
                  <a:srgbClr val="000000"/>
                </a:solidFill>
                <a:latin typeface="Consolas"/>
              </a:rPr>
              <a:t>.</a:t>
            </a:r>
            <a:r>
              <a:rPr lang="en-US" sz="2100" dirty="0" err="1">
                <a:solidFill>
                  <a:srgbClr val="020002"/>
                </a:solidFill>
                <a:latin typeface="Consolas"/>
              </a:rPr>
              <a:t>ForEach</a:t>
            </a:r>
            <a:r>
              <a:rPr lang="en-US" sz="2100" dirty="0">
                <a:solidFill>
                  <a:srgbClr val="000000"/>
                </a:solidFill>
                <a:latin typeface="Consolas"/>
              </a:rPr>
              <a:t>(</a:t>
            </a:r>
            <a:r>
              <a:rPr lang="en-US" sz="2100" dirty="0">
                <a:solidFill>
                  <a:srgbClr val="020002"/>
                </a:solidFill>
                <a:latin typeface="Consolas"/>
              </a:rPr>
              <a:t>data</a:t>
            </a:r>
            <a:r>
              <a:rPr lang="en-US" sz="2100" dirty="0">
                <a:solidFill>
                  <a:srgbClr val="000000"/>
                </a:solidFill>
                <a:latin typeface="Consolas"/>
              </a:rPr>
              <a:t>, </a:t>
            </a:r>
            <a:r>
              <a:rPr lang="en-US" sz="2100" dirty="0">
                <a:solidFill>
                  <a:srgbClr val="0000FF"/>
                </a:solidFill>
                <a:latin typeface="Consolas"/>
              </a:rPr>
              <a:t>delegate</a:t>
            </a:r>
            <a:r>
              <a:rPr lang="en-US" sz="2100" dirty="0">
                <a:solidFill>
                  <a:srgbClr val="000000"/>
                </a:solidFill>
                <a:latin typeface="Consolas"/>
              </a:rPr>
              <a:t>(</a:t>
            </a:r>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20002"/>
                </a:solidFill>
                <a:latin typeface="Consolas"/>
              </a:rPr>
              <a:t>n</a:t>
            </a:r>
            <a:r>
              <a:rPr lang="en-US" sz="2100" dirty="0">
                <a:solidFill>
                  <a:srgbClr val="000000"/>
                </a:solidFill>
                <a:latin typeface="Consolas"/>
              </a:rPr>
              <a:t>) {</a:t>
            </a:r>
          </a:p>
          <a:p>
            <a:r>
              <a:rPr lang="en-US" sz="2100" dirty="0">
                <a:solidFill>
                  <a:srgbClr val="000000"/>
                </a:solidFill>
                <a:latin typeface="Consolas"/>
              </a:rPr>
              <a:t>   </a:t>
            </a:r>
            <a:r>
              <a:rPr lang="en-US" sz="2100" b="1" dirty="0" err="1">
                <a:solidFill>
                  <a:srgbClr val="0000FF"/>
                </a:solidFill>
                <a:latin typeface="Consolas"/>
              </a:rPr>
              <a:t>Console</a:t>
            </a:r>
            <a:r>
              <a:rPr lang="en-US" sz="2100" dirty="0" err="1">
                <a:solidFill>
                  <a:srgbClr val="000000"/>
                </a:solidFill>
                <a:latin typeface="Consolas"/>
              </a:rPr>
              <a:t>.</a:t>
            </a:r>
            <a:r>
              <a:rPr lang="en-US" sz="2100" dirty="0" err="1">
                <a:solidFill>
                  <a:srgbClr val="020002"/>
                </a:solidFill>
                <a:latin typeface="Consolas"/>
              </a:rPr>
              <a:t>WriteLine</a:t>
            </a:r>
            <a:r>
              <a:rPr lang="en-US" sz="2100" dirty="0">
                <a:solidFill>
                  <a:srgbClr val="000000"/>
                </a:solidFill>
                <a:latin typeface="Consolas"/>
              </a:rPr>
              <a:t>(</a:t>
            </a:r>
            <a:r>
              <a:rPr lang="en-US" sz="2100" dirty="0">
                <a:solidFill>
                  <a:srgbClr val="020002"/>
                </a:solidFill>
                <a:latin typeface="Consolas"/>
              </a:rPr>
              <a:t>n</a:t>
            </a:r>
            <a:r>
              <a:rPr lang="en-US" sz="2100" dirty="0">
                <a:solidFill>
                  <a:srgbClr val="000000"/>
                </a:solidFill>
                <a:latin typeface="Consolas"/>
              </a:rPr>
              <a:t>);</a:t>
            </a:r>
          </a:p>
          <a:p>
            <a:r>
              <a:rPr lang="en-US" sz="2100" dirty="0">
                <a:solidFill>
                  <a:srgbClr val="000000"/>
                </a:solidFill>
                <a:latin typeface="Consolas"/>
              </a:rPr>
              <a:t>});</a:t>
            </a:r>
          </a:p>
        </p:txBody>
      </p:sp>
      <p:sp>
        <p:nvSpPr>
          <p:cNvPr id="7" name="Rectangle 6"/>
          <p:cNvSpPr>
            <a:spLocks noChangeArrowheads="1"/>
          </p:cNvSpPr>
          <p:nvPr/>
        </p:nvSpPr>
        <p:spPr bwMode="auto">
          <a:xfrm>
            <a:off x="721890" y="6400800"/>
            <a:ext cx="10829554" cy="141384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pt-BR" sz="2100" dirty="0">
                <a:solidFill>
                  <a:srgbClr val="008000"/>
                </a:solidFill>
                <a:latin typeface="Consolas"/>
              </a:rPr>
              <a:t>// C# 3.0</a:t>
            </a:r>
            <a:endParaRPr lang="pt-BR" sz="2100" dirty="0">
              <a:solidFill>
                <a:srgbClr val="000000"/>
              </a:solidFill>
              <a:latin typeface="Consolas"/>
            </a:endParaRPr>
          </a:p>
          <a:p>
            <a:r>
              <a:rPr lang="pt-BR" sz="2100" b="1" dirty="0">
                <a:solidFill>
                  <a:srgbClr val="0000FF"/>
                </a:solidFill>
                <a:latin typeface="Consolas"/>
              </a:rPr>
              <a:t>Array</a:t>
            </a:r>
            <a:r>
              <a:rPr lang="pt-BR" sz="2100" dirty="0">
                <a:solidFill>
                  <a:srgbClr val="000000"/>
                </a:solidFill>
                <a:latin typeface="Consolas"/>
              </a:rPr>
              <a:t>.</a:t>
            </a:r>
            <a:r>
              <a:rPr lang="pt-BR" sz="2100" dirty="0">
                <a:solidFill>
                  <a:srgbClr val="020002"/>
                </a:solidFill>
                <a:latin typeface="Consolas"/>
              </a:rPr>
              <a:t>ForEach</a:t>
            </a:r>
            <a:r>
              <a:rPr lang="pt-BR" sz="2100" dirty="0">
                <a:solidFill>
                  <a:srgbClr val="000000"/>
                </a:solidFill>
                <a:latin typeface="Consolas"/>
              </a:rPr>
              <a:t>(</a:t>
            </a:r>
            <a:r>
              <a:rPr lang="pt-BR" sz="2100" dirty="0">
                <a:solidFill>
                  <a:srgbClr val="020002"/>
                </a:solidFill>
                <a:latin typeface="Consolas"/>
              </a:rPr>
              <a:t>data</a:t>
            </a:r>
            <a:r>
              <a:rPr lang="pt-BR" sz="2100" dirty="0">
                <a:solidFill>
                  <a:srgbClr val="000000"/>
                </a:solidFill>
                <a:latin typeface="Consolas"/>
              </a:rPr>
              <a:t>, </a:t>
            </a:r>
            <a:r>
              <a:rPr lang="pt-BR" sz="2100" dirty="0">
                <a:solidFill>
                  <a:srgbClr val="020002"/>
                </a:solidFill>
                <a:latin typeface="Consolas"/>
              </a:rPr>
              <a:t>n</a:t>
            </a:r>
            <a:r>
              <a:rPr lang="pt-BR" sz="2100" dirty="0">
                <a:solidFill>
                  <a:srgbClr val="000000"/>
                </a:solidFill>
                <a:latin typeface="Consolas"/>
              </a:rPr>
              <a:t> =&gt; {</a:t>
            </a:r>
          </a:p>
          <a:p>
            <a:r>
              <a:rPr lang="pt-BR" sz="2100" dirty="0">
                <a:solidFill>
                  <a:srgbClr val="000000"/>
                </a:solidFill>
                <a:latin typeface="Consolas"/>
              </a:rPr>
              <a:t>   </a:t>
            </a:r>
            <a:r>
              <a:rPr lang="pt-BR" sz="2100" b="1" dirty="0">
                <a:solidFill>
                  <a:srgbClr val="0000FF"/>
                </a:solidFill>
                <a:latin typeface="Consolas"/>
              </a:rPr>
              <a:t>Console</a:t>
            </a:r>
            <a:r>
              <a:rPr lang="pt-BR" sz="2100" dirty="0">
                <a:solidFill>
                  <a:srgbClr val="000000"/>
                </a:solidFill>
                <a:latin typeface="Consolas"/>
              </a:rPr>
              <a:t>.</a:t>
            </a:r>
            <a:r>
              <a:rPr lang="pt-BR" sz="2100" dirty="0">
                <a:solidFill>
                  <a:srgbClr val="020002"/>
                </a:solidFill>
                <a:latin typeface="Consolas"/>
              </a:rPr>
              <a:t>WriteLine</a:t>
            </a:r>
            <a:r>
              <a:rPr lang="pt-BR" sz="2100" dirty="0">
                <a:solidFill>
                  <a:srgbClr val="000000"/>
                </a:solidFill>
                <a:latin typeface="Consolas"/>
              </a:rPr>
              <a:t>(</a:t>
            </a:r>
            <a:r>
              <a:rPr lang="pt-BR" sz="2100" dirty="0">
                <a:solidFill>
                  <a:srgbClr val="020002"/>
                </a:solidFill>
                <a:latin typeface="Consolas"/>
              </a:rPr>
              <a:t>n</a:t>
            </a:r>
            <a:r>
              <a:rPr lang="pt-BR" sz="2100" dirty="0">
                <a:solidFill>
                  <a:srgbClr val="000000"/>
                </a:solidFill>
                <a:latin typeface="Consolas"/>
              </a:rPr>
              <a:t>);</a:t>
            </a:r>
          </a:p>
          <a:p>
            <a:r>
              <a:rPr lang="pt-BR" sz="2100" dirty="0">
                <a:solidFill>
                  <a:srgbClr val="000000"/>
                </a:solidFill>
                <a:latin typeface="Consolas"/>
              </a:rPr>
              <a:t>});</a:t>
            </a:r>
          </a:p>
        </p:txBody>
      </p:sp>
      <p:sp>
        <p:nvSpPr>
          <p:cNvPr id="8" name="Up-Down Arrow 7"/>
          <p:cNvSpPr/>
          <p:nvPr/>
        </p:nvSpPr>
        <p:spPr bwMode="auto">
          <a:xfrm>
            <a:off x="5519746" y="4800600"/>
            <a:ext cx="886055" cy="1687723"/>
          </a:xfrm>
          <a:prstGeom prst="up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Tree>
    <p:extLst>
      <p:ext uri="{BB962C8B-B14F-4D97-AF65-F5344CB8AC3E}">
        <p14:creationId xmlns:p14="http://schemas.microsoft.com/office/powerpoint/2010/main" val="5608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Generic Delegates</a:t>
            </a:r>
            <a:endParaRPr lang="en-US"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249</a:t>
            </a:fld>
            <a:endParaRPr lang="he-IL"/>
          </a:p>
        </p:txBody>
      </p:sp>
      <p:sp>
        <p:nvSpPr>
          <p:cNvPr id="3" name="Content Placeholder 2"/>
          <p:cNvSpPr>
            <a:spLocks noGrp="1"/>
          </p:cNvSpPr>
          <p:nvPr>
            <p:ph sz="quarter" idx="1"/>
          </p:nvPr>
        </p:nvSpPr>
        <p:spPr/>
        <p:txBody>
          <a:bodyPr>
            <a:normAutofit fontScale="92500" lnSpcReduction="20000"/>
          </a:bodyPr>
          <a:lstStyle/>
          <a:p>
            <a:r>
              <a:rPr lang="en-US" sz="4100" dirty="0"/>
              <a:t>Delegates can be made generic</a:t>
            </a:r>
          </a:p>
          <a:p>
            <a:r>
              <a:rPr lang="en-US" sz="4100" dirty="0"/>
              <a:t>Some examples from the BCL</a:t>
            </a:r>
          </a:p>
          <a:p>
            <a:pPr lvl="1"/>
            <a:r>
              <a:rPr lang="en-US" sz="3600" b="1" dirty="0" err="1">
                <a:solidFill>
                  <a:srgbClr val="FF0000"/>
                </a:solidFill>
                <a:latin typeface="Consolas" pitchFamily="49" charset="0"/>
                <a:cs typeface="Consolas" pitchFamily="49" charset="0"/>
              </a:rPr>
              <a:t>System.Action</a:t>
            </a:r>
            <a:r>
              <a:rPr lang="en-US" sz="3600" b="1" dirty="0">
                <a:solidFill>
                  <a:srgbClr val="FF0000"/>
                </a:solidFill>
                <a:latin typeface="Consolas" pitchFamily="49" charset="0"/>
                <a:cs typeface="Consolas" pitchFamily="49" charset="0"/>
              </a:rPr>
              <a:t>&lt;T&gt;</a:t>
            </a:r>
          </a:p>
          <a:p>
            <a:pPr lvl="2"/>
            <a:r>
              <a:rPr lang="en-US" sz="3100" dirty="0"/>
              <a:t>Accepts a T and returns void</a:t>
            </a:r>
          </a:p>
          <a:p>
            <a:pPr lvl="1"/>
            <a:r>
              <a:rPr lang="en-US" sz="3600" b="1" dirty="0">
                <a:solidFill>
                  <a:srgbClr val="FF0000"/>
                </a:solidFill>
                <a:latin typeface="Consolas" pitchFamily="49" charset="0"/>
                <a:cs typeface="Consolas" pitchFamily="49" charset="0"/>
              </a:rPr>
              <a:t>Action&lt;T1, T2&gt; </a:t>
            </a:r>
            <a:r>
              <a:rPr lang="en-US" sz="3600" dirty="0"/>
              <a:t>up to T4 (.NET 3.5), up to T16 (.NET 4)</a:t>
            </a:r>
          </a:p>
          <a:p>
            <a:pPr lvl="1"/>
            <a:r>
              <a:rPr lang="en-US" sz="3600" b="1" dirty="0" err="1">
                <a:solidFill>
                  <a:srgbClr val="FF0000"/>
                </a:solidFill>
                <a:latin typeface="Consolas" pitchFamily="49" charset="0"/>
                <a:cs typeface="Consolas" pitchFamily="49" charset="0"/>
              </a:rPr>
              <a:t>System.Predicate</a:t>
            </a:r>
            <a:r>
              <a:rPr lang="en-US" sz="3600" b="1" dirty="0">
                <a:solidFill>
                  <a:srgbClr val="FF0000"/>
                </a:solidFill>
                <a:latin typeface="Consolas" pitchFamily="49" charset="0"/>
                <a:cs typeface="Consolas" pitchFamily="49" charset="0"/>
              </a:rPr>
              <a:t>&lt;T&gt;</a:t>
            </a:r>
          </a:p>
          <a:p>
            <a:pPr lvl="2"/>
            <a:r>
              <a:rPr lang="en-US" sz="3100" dirty="0"/>
              <a:t>Accepts a T, returns a </a:t>
            </a:r>
            <a:r>
              <a:rPr lang="en-US" sz="3100" dirty="0" err="1"/>
              <a:t>bool</a:t>
            </a:r>
            <a:endParaRPr lang="en-US" sz="3100" dirty="0"/>
          </a:p>
          <a:p>
            <a:pPr lvl="1"/>
            <a:r>
              <a:rPr lang="en-US" sz="3600" b="1" dirty="0" err="1">
                <a:solidFill>
                  <a:srgbClr val="FF0000"/>
                </a:solidFill>
                <a:latin typeface="Consolas" pitchFamily="49" charset="0"/>
                <a:cs typeface="Consolas" pitchFamily="49" charset="0"/>
              </a:rPr>
              <a:t>System.Func</a:t>
            </a:r>
            <a:r>
              <a:rPr lang="en-US" sz="3600" b="1" dirty="0">
                <a:solidFill>
                  <a:srgbClr val="FF0000"/>
                </a:solidFill>
                <a:latin typeface="Consolas" pitchFamily="49" charset="0"/>
                <a:cs typeface="Consolas" pitchFamily="49" charset="0"/>
              </a:rPr>
              <a:t>&lt;R&gt;</a:t>
            </a:r>
          </a:p>
          <a:p>
            <a:pPr lvl="2"/>
            <a:r>
              <a:rPr lang="en-US" sz="3100" dirty="0"/>
              <a:t>Accepts nothing, returns R</a:t>
            </a:r>
          </a:p>
          <a:p>
            <a:pPr lvl="1"/>
            <a:r>
              <a:rPr lang="en-US" sz="3600" b="1" dirty="0" err="1">
                <a:solidFill>
                  <a:srgbClr val="FF0000"/>
                </a:solidFill>
                <a:latin typeface="Consolas" pitchFamily="49" charset="0"/>
                <a:cs typeface="Consolas" pitchFamily="49" charset="0"/>
              </a:rPr>
              <a:t>Func</a:t>
            </a:r>
            <a:r>
              <a:rPr lang="en-US" sz="3600" b="1" dirty="0">
                <a:solidFill>
                  <a:srgbClr val="FF0000"/>
                </a:solidFill>
                <a:latin typeface="Consolas" pitchFamily="49" charset="0"/>
                <a:cs typeface="Consolas" pitchFamily="49" charset="0"/>
              </a:rPr>
              <a:t>&lt;T, R&gt;</a:t>
            </a:r>
            <a:r>
              <a:rPr lang="en-US" sz="3600" dirty="0"/>
              <a:t>, </a:t>
            </a:r>
            <a:r>
              <a:rPr lang="en-US" sz="3600" b="1" dirty="0" err="1">
                <a:solidFill>
                  <a:srgbClr val="FF0000"/>
                </a:solidFill>
                <a:latin typeface="Consolas" pitchFamily="49" charset="0"/>
                <a:cs typeface="Consolas" pitchFamily="49" charset="0"/>
              </a:rPr>
              <a:t>Func</a:t>
            </a:r>
            <a:r>
              <a:rPr lang="en-US" sz="3600" b="1" dirty="0">
                <a:solidFill>
                  <a:srgbClr val="FF0000"/>
                </a:solidFill>
                <a:latin typeface="Consolas" pitchFamily="49" charset="0"/>
                <a:cs typeface="Consolas" pitchFamily="49" charset="0"/>
              </a:rPr>
              <a:t>&lt;T1, T2, R&gt; </a:t>
            </a:r>
            <a:r>
              <a:rPr lang="en-US" sz="3600" dirty="0"/>
              <a:t>up to T4 (.NET 3.5), up to T16 (.NET 4)</a:t>
            </a:r>
          </a:p>
        </p:txBody>
      </p:sp>
    </p:spTree>
    <p:extLst>
      <p:ext uri="{BB962C8B-B14F-4D97-AF65-F5344CB8AC3E}">
        <p14:creationId xmlns:p14="http://schemas.microsoft.com/office/powerpoint/2010/main" val="422714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500062"/>
            <a:ext cx="8506063" cy="1424039"/>
          </a:xfrm>
        </p:spPr>
        <p:txBody>
          <a:bodyPr>
            <a:normAutofit fontScale="90000"/>
          </a:bodyPr>
          <a:lstStyle/>
          <a:p>
            <a:r>
              <a:rPr lang="en-US" dirty="0"/>
              <a:t>Introduction to</a:t>
            </a:r>
            <a:br>
              <a:rPr lang="en-US" dirty="0"/>
            </a:br>
            <a:r>
              <a:rPr lang="en-US" dirty="0"/>
              <a:t> Visual Studio 2010</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25</a:t>
            </a:fld>
            <a:endParaRPr lang="en-GB"/>
          </a:p>
        </p:txBody>
      </p:sp>
      <p:sp>
        <p:nvSpPr>
          <p:cNvPr id="3" name="Text Placeholder 2"/>
          <p:cNvSpPr>
            <a:spLocks noGrp="1"/>
          </p:cNvSpPr>
          <p:nvPr>
            <p:ph sz="quarter" idx="1"/>
          </p:nvPr>
        </p:nvSpPr>
        <p:spPr/>
        <p:txBody>
          <a:bodyPr/>
          <a:lstStyle/>
          <a:p>
            <a:r>
              <a:rPr lang="en-US" dirty="0"/>
              <a:t>Integrated environment for .NET and native development</a:t>
            </a:r>
          </a:p>
          <a:p>
            <a:r>
              <a:rPr lang="en-US" dirty="0"/>
              <a:t>Project</a:t>
            </a:r>
          </a:p>
          <a:p>
            <a:pPr lvl="1"/>
            <a:r>
              <a:rPr lang="en-US" dirty="0"/>
              <a:t>A set of files and settings that generates a single main output (e.g. EXE or DLL)</a:t>
            </a:r>
          </a:p>
          <a:p>
            <a:r>
              <a:rPr lang="en-US" dirty="0"/>
              <a:t>Solution</a:t>
            </a:r>
          </a:p>
          <a:p>
            <a:pPr lvl="1"/>
            <a:r>
              <a:rPr lang="en-US" dirty="0"/>
              <a:t>A set of projects connected in some logical way</a:t>
            </a:r>
          </a:p>
          <a:p>
            <a:pPr lvl="1"/>
            <a:endParaRPr lang="en-GB" dirty="0"/>
          </a:p>
        </p:txBody>
      </p:sp>
    </p:spTree>
    <p:extLst>
      <p:ext uri="{BB962C8B-B14F-4D97-AF65-F5344CB8AC3E}">
        <p14:creationId xmlns:p14="http://schemas.microsoft.com/office/powerpoint/2010/main" val="36931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Delegates</a:t>
            </a:r>
          </a:p>
        </p:txBody>
      </p:sp>
      <p:sp>
        <p:nvSpPr>
          <p:cNvPr id="5" name="Slide Number Placeholder 4"/>
          <p:cNvSpPr>
            <a:spLocks noGrp="1"/>
          </p:cNvSpPr>
          <p:nvPr>
            <p:ph type="sldNum" sz="quarter" idx="12"/>
          </p:nvPr>
        </p:nvSpPr>
        <p:spPr/>
        <p:txBody>
          <a:bodyPr/>
          <a:lstStyle/>
          <a:p>
            <a:fld id="{8D5EC362-8DE0-4138-8AD2-9C18772BB671}" type="slidenum">
              <a:rPr lang="he-IL" smtClean="0"/>
              <a:pPr/>
              <a:t>250</a:t>
            </a:fld>
            <a:endParaRPr lang="he-IL"/>
          </a:p>
        </p:txBody>
      </p:sp>
      <p:sp>
        <p:nvSpPr>
          <p:cNvPr id="3" name="Content Placeholder 2"/>
          <p:cNvSpPr>
            <a:spLocks noGrp="1"/>
          </p:cNvSpPr>
          <p:nvPr>
            <p:ph sz="quarter" idx="1"/>
          </p:nvPr>
        </p:nvSpPr>
        <p:spPr>
          <a:xfrm>
            <a:off x="420053" y="1400175"/>
            <a:ext cx="11761470" cy="4800600"/>
          </a:xfrm>
        </p:spPr>
        <p:txBody>
          <a:bodyPr>
            <a:normAutofit/>
          </a:bodyPr>
          <a:lstStyle/>
          <a:p>
            <a:r>
              <a:rPr lang="en-US" dirty="0"/>
              <a:t>Sometimes, delegates need to be created without prior knowledge of their exact type</a:t>
            </a:r>
          </a:p>
          <a:p>
            <a:pPr lvl="1"/>
            <a:r>
              <a:rPr lang="en-US" dirty="0"/>
              <a:t>Or to bind to methods unknown at compile time</a:t>
            </a:r>
          </a:p>
          <a:p>
            <a:pPr lvl="1"/>
            <a:r>
              <a:rPr lang="en-US" dirty="0"/>
              <a:t>Also need to be invoked dynamically</a:t>
            </a:r>
          </a:p>
          <a:p>
            <a:r>
              <a:rPr lang="en-US" dirty="0"/>
              <a:t>Dynamic delegates can be created by calling the static </a:t>
            </a:r>
            <a:r>
              <a:rPr lang="en-US" b="1" dirty="0" err="1">
                <a:solidFill>
                  <a:srgbClr val="7030A0"/>
                </a:solidFill>
                <a:latin typeface="Consolas" pitchFamily="49" charset="0"/>
              </a:rPr>
              <a:t>Delegate.CreateDelegate</a:t>
            </a:r>
            <a:r>
              <a:rPr lang="en-US" dirty="0"/>
              <a:t> method</a:t>
            </a:r>
          </a:p>
          <a:p>
            <a:r>
              <a:rPr lang="en-US" dirty="0"/>
              <a:t>Can be invoked by calling the </a:t>
            </a:r>
            <a:r>
              <a:rPr lang="en-US" b="1" dirty="0" err="1">
                <a:solidFill>
                  <a:srgbClr val="7030A0"/>
                </a:solidFill>
                <a:latin typeface="Consolas" pitchFamily="49" charset="0"/>
              </a:rPr>
              <a:t>DynamicInvoke</a:t>
            </a:r>
            <a:r>
              <a:rPr lang="en-US" dirty="0"/>
              <a:t> instance method</a:t>
            </a:r>
          </a:p>
        </p:txBody>
      </p:sp>
      <p:sp>
        <p:nvSpPr>
          <p:cNvPr id="4" name="Rectangle 3"/>
          <p:cNvSpPr>
            <a:spLocks noChangeArrowheads="1"/>
          </p:cNvSpPr>
          <p:nvPr/>
        </p:nvSpPr>
        <p:spPr bwMode="auto">
          <a:xfrm>
            <a:off x="393758" y="6100762"/>
            <a:ext cx="11814059" cy="201180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1500" b="1" dirty="0">
                <a:latin typeface="Consolas" pitchFamily="49" charset="0"/>
              </a:rPr>
              <a:t>public static Delegate </a:t>
            </a:r>
            <a:r>
              <a:rPr lang="en-US" altLang="en-US" sz="1500" b="1" dirty="0" err="1">
                <a:latin typeface="Consolas" pitchFamily="49" charset="0"/>
              </a:rPr>
              <a:t>CreateDelegate</a:t>
            </a:r>
            <a:r>
              <a:rPr lang="en-US" altLang="en-US" sz="1500" b="1" dirty="0">
                <a:latin typeface="Consolas" pitchFamily="49" charset="0"/>
              </a:rPr>
              <a:t>(Type </a:t>
            </a:r>
            <a:r>
              <a:rPr lang="en-US" altLang="en-US" sz="1500" b="1" dirty="0" err="1">
                <a:latin typeface="Consolas" pitchFamily="49" charset="0"/>
              </a:rPr>
              <a:t>type</a:t>
            </a:r>
            <a:r>
              <a:rPr lang="en-US" altLang="en-US" sz="1500" b="1" dirty="0">
                <a:latin typeface="Consolas" pitchFamily="49" charset="0"/>
              </a:rPr>
              <a:t>, </a:t>
            </a:r>
            <a:r>
              <a:rPr lang="en-US" altLang="en-US" sz="1500" b="1" dirty="0" err="1">
                <a:latin typeface="Consolas" pitchFamily="49" charset="0"/>
              </a:rPr>
              <a:t>MethodInfo</a:t>
            </a:r>
            <a:r>
              <a:rPr lang="en-US" altLang="en-US" sz="1500" b="1" dirty="0">
                <a:latin typeface="Consolas" pitchFamily="49" charset="0"/>
              </a:rPr>
              <a:t> method);</a:t>
            </a:r>
          </a:p>
          <a:p>
            <a:pPr marL="441861" indent="-441861">
              <a:spcBef>
                <a:spcPct val="20000"/>
              </a:spcBef>
              <a:buClr>
                <a:schemeClr val="hlink"/>
              </a:buClr>
              <a:buSzPct val="70000"/>
            </a:pPr>
            <a:r>
              <a:rPr lang="en-US" altLang="en-US" sz="1500" b="1" dirty="0">
                <a:latin typeface="Consolas" pitchFamily="49" charset="0"/>
              </a:rPr>
              <a:t>public static Delegate </a:t>
            </a:r>
            <a:r>
              <a:rPr lang="en-US" altLang="en-US" sz="1500" b="1" dirty="0" err="1">
                <a:latin typeface="Consolas" pitchFamily="49" charset="0"/>
              </a:rPr>
              <a:t>CreateDelegate</a:t>
            </a:r>
            <a:r>
              <a:rPr lang="en-US" altLang="en-US" sz="1500" b="1" dirty="0">
                <a:latin typeface="Consolas" pitchFamily="49" charset="0"/>
              </a:rPr>
              <a:t>(Type </a:t>
            </a:r>
            <a:r>
              <a:rPr lang="en-US" altLang="en-US" sz="1500" b="1" dirty="0" err="1">
                <a:latin typeface="Consolas" pitchFamily="49" charset="0"/>
              </a:rPr>
              <a:t>type</a:t>
            </a:r>
            <a:r>
              <a:rPr lang="en-US" altLang="en-US" sz="1500" b="1" dirty="0">
                <a:latin typeface="Consolas" pitchFamily="49" charset="0"/>
              </a:rPr>
              <a:t>, </a:t>
            </a:r>
            <a:r>
              <a:rPr lang="en-US" altLang="en-US" sz="1500" b="1" dirty="0" err="1">
                <a:latin typeface="Consolas" pitchFamily="49" charset="0"/>
              </a:rPr>
              <a:t>MethodInfo</a:t>
            </a:r>
            <a:r>
              <a:rPr lang="en-US" altLang="en-US" sz="1500" b="1" dirty="0">
                <a:latin typeface="Consolas" pitchFamily="49" charset="0"/>
              </a:rPr>
              <a:t> method, </a:t>
            </a:r>
            <a:r>
              <a:rPr lang="en-US" altLang="en-US" sz="1500" b="1" dirty="0" err="1">
                <a:latin typeface="Consolas" pitchFamily="49" charset="0"/>
              </a:rPr>
              <a:t>bool</a:t>
            </a:r>
            <a:r>
              <a:rPr lang="en-US" altLang="en-US" sz="1500" b="1" dirty="0">
                <a:latin typeface="Consolas" pitchFamily="49" charset="0"/>
              </a:rPr>
              <a:t> </a:t>
            </a:r>
            <a:r>
              <a:rPr lang="en-US" altLang="en-US" sz="1500" b="1" dirty="0" err="1">
                <a:latin typeface="Consolas" pitchFamily="49" charset="0"/>
              </a:rPr>
              <a:t>throwOnBindFailure</a:t>
            </a:r>
            <a:r>
              <a:rPr lang="en-US" altLang="en-US" sz="1500" b="1" dirty="0">
                <a:latin typeface="Consolas" pitchFamily="49" charset="0"/>
              </a:rPr>
              <a:t>);</a:t>
            </a:r>
          </a:p>
          <a:p>
            <a:pPr marL="441861" indent="-441861">
              <a:spcBef>
                <a:spcPct val="20000"/>
              </a:spcBef>
              <a:buClr>
                <a:schemeClr val="hlink"/>
              </a:buClr>
              <a:buSzPct val="70000"/>
            </a:pPr>
            <a:endParaRPr lang="en-US" altLang="en-US" sz="1500" b="1" dirty="0">
              <a:latin typeface="Consolas" pitchFamily="49" charset="0"/>
            </a:endParaRPr>
          </a:p>
          <a:p>
            <a:pPr marL="441861" indent="-441861">
              <a:spcBef>
                <a:spcPct val="20000"/>
              </a:spcBef>
              <a:buClr>
                <a:schemeClr val="hlink"/>
              </a:buClr>
              <a:buSzPct val="70000"/>
            </a:pPr>
            <a:r>
              <a:rPr lang="en-US" altLang="en-US" sz="1500" b="1" dirty="0">
                <a:latin typeface="Consolas" pitchFamily="49" charset="0"/>
              </a:rPr>
              <a:t>public static Delegate </a:t>
            </a:r>
            <a:r>
              <a:rPr lang="en-US" altLang="en-US" sz="1500" b="1" dirty="0" err="1">
                <a:latin typeface="Consolas" pitchFamily="49" charset="0"/>
              </a:rPr>
              <a:t>CreateDelegate</a:t>
            </a:r>
            <a:r>
              <a:rPr lang="en-US" altLang="en-US" sz="1500" b="1" dirty="0">
                <a:latin typeface="Consolas" pitchFamily="49" charset="0"/>
              </a:rPr>
              <a:t>(Type </a:t>
            </a:r>
            <a:r>
              <a:rPr lang="en-US" altLang="en-US" sz="1500" b="1" dirty="0" err="1">
                <a:latin typeface="Consolas" pitchFamily="49" charset="0"/>
              </a:rPr>
              <a:t>type</a:t>
            </a:r>
            <a:r>
              <a:rPr lang="en-US" altLang="en-US" sz="1500" b="1" dirty="0">
                <a:latin typeface="Consolas" pitchFamily="49" charset="0"/>
              </a:rPr>
              <a:t>, object </a:t>
            </a:r>
            <a:r>
              <a:rPr lang="en-US" altLang="en-US" sz="1500" b="1" dirty="0" err="1">
                <a:latin typeface="Consolas" pitchFamily="49" charset="0"/>
              </a:rPr>
              <a:t>othis</a:t>
            </a:r>
            <a:r>
              <a:rPr lang="en-US" altLang="en-US" sz="1500" b="1" dirty="0">
                <a:latin typeface="Consolas" pitchFamily="49" charset="0"/>
              </a:rPr>
              <a:t>, </a:t>
            </a:r>
            <a:r>
              <a:rPr lang="en-US" altLang="en-US" sz="1500" b="1" dirty="0" err="1">
                <a:latin typeface="Consolas" pitchFamily="49" charset="0"/>
              </a:rPr>
              <a:t>MethodInfo</a:t>
            </a:r>
            <a:r>
              <a:rPr lang="en-US" altLang="en-US" sz="1500" b="1" dirty="0">
                <a:latin typeface="Consolas" pitchFamily="49" charset="0"/>
              </a:rPr>
              <a:t> method);</a:t>
            </a:r>
          </a:p>
          <a:p>
            <a:pPr marL="441861" indent="-441861">
              <a:spcBef>
                <a:spcPct val="20000"/>
              </a:spcBef>
              <a:buClr>
                <a:schemeClr val="hlink"/>
              </a:buClr>
              <a:buSzPct val="70000"/>
            </a:pPr>
            <a:r>
              <a:rPr lang="en-US" altLang="en-US" sz="1500" b="1" dirty="0">
                <a:latin typeface="Consolas" pitchFamily="49" charset="0"/>
              </a:rPr>
              <a:t>public static Delegate </a:t>
            </a:r>
            <a:r>
              <a:rPr lang="en-US" altLang="en-US" sz="1500" b="1" dirty="0" err="1">
                <a:latin typeface="Consolas" pitchFamily="49" charset="0"/>
              </a:rPr>
              <a:t>CreateDelegate</a:t>
            </a:r>
            <a:r>
              <a:rPr lang="en-US" altLang="en-US" sz="1500" b="1" dirty="0">
                <a:latin typeface="Consolas" pitchFamily="49" charset="0"/>
              </a:rPr>
              <a:t>(Type </a:t>
            </a:r>
            <a:r>
              <a:rPr lang="en-US" altLang="en-US" sz="1500" b="1" dirty="0" err="1">
                <a:latin typeface="Consolas" pitchFamily="49" charset="0"/>
              </a:rPr>
              <a:t>type</a:t>
            </a:r>
            <a:r>
              <a:rPr lang="en-US" altLang="en-US" sz="1500" b="1" dirty="0">
                <a:latin typeface="Consolas" pitchFamily="49" charset="0"/>
              </a:rPr>
              <a:t>, object </a:t>
            </a:r>
            <a:r>
              <a:rPr lang="en-US" altLang="en-US" sz="1500" b="1" dirty="0" err="1">
                <a:latin typeface="Consolas" pitchFamily="49" charset="0"/>
              </a:rPr>
              <a:t>othis</a:t>
            </a:r>
            <a:r>
              <a:rPr lang="en-US" altLang="en-US" sz="1500" b="1" dirty="0">
                <a:latin typeface="Consolas" pitchFamily="49" charset="0"/>
              </a:rPr>
              <a:t>, </a:t>
            </a:r>
            <a:r>
              <a:rPr lang="en-US" altLang="en-US" sz="1500" b="1" dirty="0" err="1">
                <a:latin typeface="Consolas" pitchFamily="49" charset="0"/>
              </a:rPr>
              <a:t>MethodInfo</a:t>
            </a:r>
            <a:r>
              <a:rPr lang="en-US" altLang="en-US" sz="1500" b="1" dirty="0">
                <a:latin typeface="Consolas" pitchFamily="49" charset="0"/>
              </a:rPr>
              <a:t> method, </a:t>
            </a:r>
            <a:r>
              <a:rPr lang="en-US" altLang="en-US" sz="1500" b="1" dirty="0" err="1">
                <a:latin typeface="Consolas" pitchFamily="49" charset="0"/>
              </a:rPr>
              <a:t>bool</a:t>
            </a:r>
            <a:r>
              <a:rPr lang="en-US" altLang="en-US" sz="1500" b="1" dirty="0">
                <a:latin typeface="Consolas" pitchFamily="49" charset="0"/>
              </a:rPr>
              <a:t> </a:t>
            </a:r>
            <a:r>
              <a:rPr lang="en-US" altLang="en-US" sz="1500" b="1" dirty="0" err="1">
                <a:latin typeface="Consolas" pitchFamily="49" charset="0"/>
              </a:rPr>
              <a:t>tibf</a:t>
            </a:r>
            <a:r>
              <a:rPr lang="en-US" altLang="en-US" sz="1500" b="1" dirty="0">
                <a:latin typeface="Consolas" pitchFamily="49" charset="0"/>
              </a:rPr>
              <a:t>);</a:t>
            </a:r>
          </a:p>
          <a:p>
            <a:pPr marL="441861" indent="-441861">
              <a:spcBef>
                <a:spcPct val="20000"/>
              </a:spcBef>
              <a:buClr>
                <a:schemeClr val="hlink"/>
              </a:buClr>
              <a:buSzPct val="70000"/>
            </a:pPr>
            <a:endParaRPr lang="en-US" altLang="en-US" sz="1500" b="1" dirty="0">
              <a:latin typeface="Consolas" pitchFamily="49" charset="0"/>
            </a:endParaRPr>
          </a:p>
          <a:p>
            <a:pPr marL="441861" indent="-441861">
              <a:spcBef>
                <a:spcPct val="20000"/>
              </a:spcBef>
              <a:buClr>
                <a:schemeClr val="hlink"/>
              </a:buClr>
              <a:buSzPct val="70000"/>
            </a:pPr>
            <a:r>
              <a:rPr lang="en-US" altLang="en-US" sz="1500" b="1" dirty="0">
                <a:latin typeface="Consolas" pitchFamily="49" charset="0"/>
              </a:rPr>
              <a:t>public object </a:t>
            </a:r>
            <a:r>
              <a:rPr lang="en-US" altLang="en-US" sz="1500" b="1" dirty="0" err="1">
                <a:latin typeface="Consolas" pitchFamily="49" charset="0"/>
              </a:rPr>
              <a:t>DynamicInvoke</a:t>
            </a:r>
            <a:r>
              <a:rPr lang="en-US" altLang="en-US" sz="1500" b="1" dirty="0">
                <a:latin typeface="Consolas" pitchFamily="49" charset="0"/>
              </a:rPr>
              <a:t>(</a:t>
            </a:r>
            <a:r>
              <a:rPr lang="en-US" altLang="en-US" sz="1500" b="1" dirty="0" err="1">
                <a:latin typeface="Consolas" pitchFamily="49" charset="0"/>
              </a:rPr>
              <a:t>params</a:t>
            </a:r>
            <a:r>
              <a:rPr lang="en-US" altLang="en-US" sz="1500" b="1" dirty="0">
                <a:latin typeface="Consolas" pitchFamily="49" charset="0"/>
              </a:rPr>
              <a:t> object[] </a:t>
            </a:r>
            <a:r>
              <a:rPr lang="en-US" altLang="en-US" sz="1500" b="1" dirty="0" err="1">
                <a:latin typeface="Consolas" pitchFamily="49" charset="0"/>
              </a:rPr>
              <a:t>args</a:t>
            </a:r>
            <a:r>
              <a:rPr lang="en-US" altLang="en-US" sz="1500" b="1" dirty="0">
                <a:latin typeface="Consolas" pitchFamily="49" charset="0"/>
              </a:rPr>
              <a:t>);</a:t>
            </a:r>
          </a:p>
        </p:txBody>
      </p:sp>
    </p:spTree>
    <p:extLst>
      <p:ext uri="{BB962C8B-B14F-4D97-AF65-F5344CB8AC3E}">
        <p14:creationId xmlns:p14="http://schemas.microsoft.com/office/powerpoint/2010/main" val="361519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251</a:t>
            </a:fld>
            <a:endParaRPr lang="he-IL"/>
          </a:p>
        </p:txBody>
      </p:sp>
      <p:sp>
        <p:nvSpPr>
          <p:cNvPr id="3" name="Content Placeholder 2"/>
          <p:cNvSpPr>
            <a:spLocks noGrp="1"/>
          </p:cNvSpPr>
          <p:nvPr>
            <p:ph sz="quarter" idx="1"/>
          </p:nvPr>
        </p:nvSpPr>
        <p:spPr/>
        <p:txBody>
          <a:bodyPr>
            <a:normAutofit/>
          </a:bodyPr>
          <a:lstStyle/>
          <a:p>
            <a:r>
              <a:rPr lang="en-US" dirty="0"/>
              <a:t>Delegates are not usually exposed directly as public members</a:t>
            </a:r>
          </a:p>
          <a:p>
            <a:pPr lvl="1"/>
            <a:r>
              <a:rPr lang="en-US" dirty="0"/>
              <a:t>Anyone can manipulate and even nullify</a:t>
            </a:r>
          </a:p>
          <a:p>
            <a:r>
              <a:rPr lang="en-US" dirty="0"/>
              <a:t>Events allow controlled access to a delegate chain</a:t>
            </a:r>
          </a:p>
          <a:p>
            <a:pPr lvl="1"/>
            <a:r>
              <a:rPr lang="en-US" dirty="0"/>
              <a:t>Subscribing and unsubscribing</a:t>
            </a:r>
          </a:p>
          <a:p>
            <a:r>
              <a:rPr lang="en-US" dirty="0"/>
              <a:t>An event consists of</a:t>
            </a:r>
          </a:p>
          <a:p>
            <a:pPr lvl="1"/>
            <a:r>
              <a:rPr lang="en-US" dirty="0"/>
              <a:t>A private delegate member</a:t>
            </a:r>
          </a:p>
          <a:p>
            <a:pPr lvl="1"/>
            <a:r>
              <a:rPr lang="en-US" dirty="0"/>
              <a:t>Add / remove methods to add / remove subscribers</a:t>
            </a:r>
          </a:p>
        </p:txBody>
      </p:sp>
    </p:spTree>
    <p:extLst>
      <p:ext uri="{BB962C8B-B14F-4D97-AF65-F5344CB8AC3E}">
        <p14:creationId xmlns:p14="http://schemas.microsoft.com/office/powerpoint/2010/main" val="333442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 Event</a:t>
            </a:r>
          </a:p>
        </p:txBody>
      </p:sp>
      <p:sp>
        <p:nvSpPr>
          <p:cNvPr id="5" name="Slide Number Placeholder 4"/>
          <p:cNvSpPr>
            <a:spLocks noGrp="1"/>
          </p:cNvSpPr>
          <p:nvPr>
            <p:ph type="sldNum" sz="quarter" idx="12"/>
          </p:nvPr>
        </p:nvSpPr>
        <p:spPr/>
        <p:txBody>
          <a:bodyPr/>
          <a:lstStyle/>
          <a:p>
            <a:fld id="{8D5EC362-8DE0-4138-8AD2-9C18772BB671}" type="slidenum">
              <a:rPr lang="he-IL" smtClean="0"/>
              <a:pPr/>
              <a:t>252</a:t>
            </a:fld>
            <a:endParaRPr lang="he-IL"/>
          </a:p>
        </p:txBody>
      </p:sp>
      <p:sp>
        <p:nvSpPr>
          <p:cNvPr id="3" name="Content Placeholder 2"/>
          <p:cNvSpPr>
            <a:spLocks noGrp="1"/>
          </p:cNvSpPr>
          <p:nvPr>
            <p:ph sz="quarter" idx="1"/>
          </p:nvPr>
        </p:nvSpPr>
        <p:spPr>
          <a:xfrm>
            <a:off x="420053" y="1400175"/>
            <a:ext cx="11761470" cy="6100763"/>
          </a:xfrm>
        </p:spPr>
        <p:txBody>
          <a:bodyPr>
            <a:normAutofit/>
          </a:bodyPr>
          <a:lstStyle/>
          <a:p>
            <a:r>
              <a:rPr lang="en-US" dirty="0"/>
              <a:t>Create the appropriate delegate type</a:t>
            </a:r>
          </a:p>
          <a:p>
            <a:r>
              <a:rPr lang="en-US" dirty="0"/>
              <a:t>By convention, use the </a:t>
            </a:r>
            <a:r>
              <a:rPr lang="en-US" b="1" dirty="0" err="1">
                <a:solidFill>
                  <a:srgbClr val="FF0000"/>
                </a:solidFill>
                <a:latin typeface="Consolas" pitchFamily="49" charset="0"/>
              </a:rPr>
              <a:t>EventHandler</a:t>
            </a:r>
            <a:r>
              <a:rPr lang="en-US" dirty="0"/>
              <a:t> or the </a:t>
            </a:r>
            <a:r>
              <a:rPr lang="en-US" b="1" dirty="0" err="1">
                <a:solidFill>
                  <a:srgbClr val="FF0000"/>
                </a:solidFill>
                <a:latin typeface="Consolas" pitchFamily="49" charset="0"/>
              </a:rPr>
              <a:t>EventHandler</a:t>
            </a:r>
            <a:r>
              <a:rPr lang="en-US" b="1" dirty="0">
                <a:solidFill>
                  <a:srgbClr val="FF0000"/>
                </a:solidFill>
                <a:latin typeface="Consolas" pitchFamily="49" charset="0"/>
              </a:rPr>
              <a:t>&lt;T&gt;</a:t>
            </a:r>
            <a:r>
              <a:rPr lang="en-US" dirty="0"/>
              <a:t> delegate types</a:t>
            </a:r>
          </a:p>
          <a:p>
            <a:pPr lvl="1"/>
            <a:r>
              <a:rPr lang="en-US" dirty="0"/>
              <a:t>Where T is a type deriving from </a:t>
            </a:r>
            <a:r>
              <a:rPr lang="en-US" b="1" dirty="0" err="1">
                <a:solidFill>
                  <a:srgbClr val="FF0000"/>
                </a:solidFill>
                <a:latin typeface="Consolas" pitchFamily="49" charset="0"/>
              </a:rPr>
              <a:t>System.EventArgs</a:t>
            </a:r>
            <a:endParaRPr lang="en-US" b="1" dirty="0">
              <a:solidFill>
                <a:srgbClr val="FF0000"/>
              </a:solidFill>
              <a:latin typeface="Consolas" pitchFamily="49" charset="0"/>
            </a:endParaRPr>
          </a:p>
          <a:p>
            <a:pPr lvl="2"/>
            <a:r>
              <a:rPr lang="en-US" dirty="0"/>
              <a:t>In itself, an empty class</a:t>
            </a:r>
          </a:p>
          <a:p>
            <a:r>
              <a:rPr lang="en-US" dirty="0"/>
              <a:t>Use the </a:t>
            </a:r>
            <a:r>
              <a:rPr lang="en-US" b="1" dirty="0" err="1">
                <a:solidFill>
                  <a:srgbClr val="FF0000"/>
                </a:solidFill>
                <a:latin typeface="Consolas" pitchFamily="49" charset="0"/>
              </a:rPr>
              <a:t>EventArgs.Empty</a:t>
            </a:r>
            <a:r>
              <a:rPr lang="en-US" dirty="0"/>
              <a:t> static field to convey no information</a:t>
            </a:r>
          </a:p>
          <a:p>
            <a:pPr lvl="1"/>
            <a:endParaRPr lang="en-US" dirty="0"/>
          </a:p>
        </p:txBody>
      </p:sp>
      <p:sp>
        <p:nvSpPr>
          <p:cNvPr id="4" name="Rectangle 3"/>
          <p:cNvSpPr>
            <a:spLocks noChangeArrowheads="1"/>
          </p:cNvSpPr>
          <p:nvPr/>
        </p:nvSpPr>
        <p:spPr bwMode="auto">
          <a:xfrm>
            <a:off x="196901" y="6900863"/>
            <a:ext cx="12109367" cy="44435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2100" b="1" dirty="0">
                <a:latin typeface="Consolas" pitchFamily="49" charset="0"/>
              </a:rPr>
              <a:t>public delegate void </a:t>
            </a:r>
            <a:r>
              <a:rPr lang="en-US" altLang="en-US" sz="2100" b="1" dirty="0" err="1">
                <a:latin typeface="Consolas" pitchFamily="49" charset="0"/>
              </a:rPr>
              <a:t>EventHandler</a:t>
            </a:r>
            <a:r>
              <a:rPr lang="en-US" altLang="en-US" sz="2100" b="1" dirty="0">
                <a:latin typeface="Consolas" pitchFamily="49" charset="0"/>
              </a:rPr>
              <a:t>&lt;T&gt;(object sender, T e) where T : </a:t>
            </a:r>
            <a:r>
              <a:rPr lang="en-US" altLang="en-US" sz="2100" b="1" dirty="0" err="1">
                <a:latin typeface="Consolas" pitchFamily="49" charset="0"/>
              </a:rPr>
              <a:t>EventArgs</a:t>
            </a:r>
            <a:r>
              <a:rPr lang="en-US" altLang="en-US" sz="2100" b="1" dirty="0">
                <a:latin typeface="Consolas" pitchFamily="49" charset="0"/>
              </a:rPr>
              <a:t>;</a:t>
            </a:r>
          </a:p>
        </p:txBody>
      </p:sp>
    </p:spTree>
    <p:extLst>
      <p:ext uri="{BB962C8B-B14F-4D97-AF65-F5344CB8AC3E}">
        <p14:creationId xmlns:p14="http://schemas.microsoft.com/office/powerpoint/2010/main" val="226545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Implementation Example</a:t>
            </a:r>
          </a:p>
        </p:txBody>
      </p:sp>
      <p:sp>
        <p:nvSpPr>
          <p:cNvPr id="6" name="Slide Number Placeholder 5"/>
          <p:cNvSpPr>
            <a:spLocks noGrp="1"/>
          </p:cNvSpPr>
          <p:nvPr>
            <p:ph type="sldNum" sz="quarter" idx="12"/>
          </p:nvPr>
        </p:nvSpPr>
        <p:spPr/>
        <p:txBody>
          <a:bodyPr/>
          <a:lstStyle/>
          <a:p>
            <a:fld id="{8D5EC362-8DE0-4138-8AD2-9C18772BB671}" type="slidenum">
              <a:rPr lang="he-IL" smtClean="0"/>
              <a:pPr/>
              <a:t>253</a:t>
            </a:fld>
            <a:endParaRPr lang="he-IL"/>
          </a:p>
        </p:txBody>
      </p:sp>
      <p:sp>
        <p:nvSpPr>
          <p:cNvPr id="3" name="Content Placeholder 2"/>
          <p:cNvSpPr>
            <a:spLocks noGrp="1"/>
          </p:cNvSpPr>
          <p:nvPr>
            <p:ph sz="quarter" idx="1"/>
          </p:nvPr>
        </p:nvSpPr>
        <p:spPr/>
        <p:txBody>
          <a:bodyPr/>
          <a:lstStyle/>
          <a:p>
            <a:endParaRPr lang="en-US"/>
          </a:p>
        </p:txBody>
      </p:sp>
      <p:sp>
        <p:nvSpPr>
          <p:cNvPr id="4" name="Rectangle 3"/>
          <p:cNvSpPr>
            <a:spLocks noChangeArrowheads="1"/>
          </p:cNvSpPr>
          <p:nvPr/>
        </p:nvSpPr>
        <p:spPr bwMode="auto">
          <a:xfrm>
            <a:off x="590660" y="1406406"/>
            <a:ext cx="10829554" cy="181780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71318"/>
            <a:r>
              <a:rPr lang="en-US" sz="1800" dirty="0">
                <a:solidFill>
                  <a:srgbClr val="0000FF"/>
                </a:solidFill>
                <a:latin typeface="Consolas" pitchFamily="49" charset="0"/>
              </a:rPr>
              <a:t>public class </a:t>
            </a:r>
            <a:r>
              <a:rPr lang="en-US" sz="1800" b="1" dirty="0" err="1">
                <a:solidFill>
                  <a:srgbClr val="0000FF"/>
                </a:solidFill>
                <a:latin typeface="Consolas" pitchFamily="49" charset="0"/>
              </a:rPr>
              <a:t>PagePrintedEventArgs</a:t>
            </a:r>
            <a:r>
              <a:rPr lang="en-US" sz="1800" b="1" dirty="0">
                <a:solidFill>
                  <a:srgbClr val="0000FF"/>
                </a:solidFill>
                <a:latin typeface="Consolas" pitchFamily="49" charset="0"/>
              </a:rPr>
              <a:t> : </a:t>
            </a:r>
            <a:r>
              <a:rPr lang="en-US" sz="1800" b="1" dirty="0" err="1">
                <a:solidFill>
                  <a:srgbClr val="0000FF"/>
                </a:solidFill>
                <a:latin typeface="Consolas" pitchFamily="49" charset="0"/>
              </a:rPr>
              <a:t>System.EventArgs</a:t>
            </a:r>
            <a:r>
              <a:rPr lang="en-US" sz="1800" b="1" dirty="0">
                <a:solidFill>
                  <a:srgbClr val="0000FF"/>
                </a:solidFill>
                <a:latin typeface="Consolas" pitchFamily="49" charset="0"/>
              </a:rPr>
              <a:t> {</a:t>
            </a:r>
          </a:p>
          <a:p>
            <a:pPr defTabSz="471318"/>
            <a:r>
              <a:rPr lang="en-US" sz="1800" dirty="0">
                <a:solidFill>
                  <a:srgbClr val="0000FF"/>
                </a:solidFill>
                <a:latin typeface="Consolas" pitchFamily="49" charset="0"/>
              </a:rPr>
              <a:t>	public </a:t>
            </a:r>
            <a:r>
              <a:rPr lang="en-US" sz="1800" dirty="0" err="1">
                <a:solidFill>
                  <a:srgbClr val="0000FF"/>
                </a:solidFill>
                <a:latin typeface="Consolas" pitchFamily="49" charset="0"/>
              </a:rPr>
              <a:t>readonly</a:t>
            </a:r>
            <a:r>
              <a:rPr lang="en-US" sz="1800" dirty="0">
                <a:solidFill>
                  <a:srgbClr val="0000FF"/>
                </a:solidFill>
                <a:latin typeface="Consolas" pitchFamily="49" charset="0"/>
              </a:rPr>
              <a:t> </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err="1">
                <a:solidFill>
                  <a:srgbClr val="010001"/>
                </a:solidFill>
                <a:latin typeface="Consolas" pitchFamily="49" charset="0"/>
              </a:rPr>
              <a:t>PageNumber</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	</a:t>
            </a:r>
            <a:r>
              <a:rPr lang="en-US" sz="1800" dirty="0">
                <a:solidFill>
                  <a:srgbClr val="0000FF"/>
                </a:solidFill>
                <a:latin typeface="Consolas" pitchFamily="49" charset="0"/>
              </a:rPr>
              <a:t>internal </a:t>
            </a:r>
            <a:r>
              <a:rPr lang="en-US" sz="1800" dirty="0" err="1">
                <a:solidFill>
                  <a:srgbClr val="010001"/>
                </a:solidFill>
                <a:latin typeface="Consolas" pitchFamily="49" charset="0"/>
              </a:rPr>
              <a:t>PagePrintedEventArgs</a:t>
            </a:r>
            <a:r>
              <a:rPr lang="en-US" sz="1800" dirty="0">
                <a:solidFill>
                  <a:srgbClr val="010001"/>
                </a:solidFill>
                <a:latin typeface="Consolas" pitchFamily="49" charset="0"/>
              </a:rPr>
              <a:t>(</a:t>
            </a:r>
            <a:r>
              <a:rPr lang="en-US" sz="1800" dirty="0" err="1">
                <a:solidFill>
                  <a:srgbClr val="0000FF"/>
                </a:solidFill>
                <a:latin typeface="Consolas" pitchFamily="49" charset="0"/>
              </a:rPr>
              <a:t>int</a:t>
            </a:r>
            <a:r>
              <a:rPr lang="en-US" sz="1800" dirty="0">
                <a:solidFill>
                  <a:srgbClr val="0000FF"/>
                </a:solidFill>
                <a:latin typeface="Consolas" pitchFamily="49" charset="0"/>
              </a:rPr>
              <a:t> </a:t>
            </a:r>
            <a:r>
              <a:rPr lang="en-US" sz="1800" dirty="0" err="1">
                <a:solidFill>
                  <a:srgbClr val="010001"/>
                </a:solidFill>
                <a:latin typeface="Consolas" pitchFamily="49" charset="0"/>
              </a:rPr>
              <a:t>pageNumber</a:t>
            </a:r>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		</a:t>
            </a:r>
            <a:r>
              <a:rPr lang="en-US" sz="1800" dirty="0" err="1">
                <a:solidFill>
                  <a:srgbClr val="010001"/>
                </a:solidFill>
                <a:latin typeface="Consolas" pitchFamily="49" charset="0"/>
              </a:rPr>
              <a:t>PageNumber</a:t>
            </a:r>
            <a:r>
              <a:rPr lang="en-US" sz="1800" dirty="0">
                <a:solidFill>
                  <a:srgbClr val="010001"/>
                </a:solidFill>
                <a:latin typeface="Consolas" pitchFamily="49" charset="0"/>
              </a:rPr>
              <a:t> = </a:t>
            </a:r>
            <a:r>
              <a:rPr lang="en-US" sz="1800" dirty="0" err="1">
                <a:solidFill>
                  <a:srgbClr val="010001"/>
                </a:solidFill>
                <a:latin typeface="Consolas" pitchFamily="49" charset="0"/>
              </a:rPr>
              <a:t>pageNumber</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a:t>
            </a:r>
          </a:p>
        </p:txBody>
      </p:sp>
      <p:sp>
        <p:nvSpPr>
          <p:cNvPr id="5" name="Rectangle 4"/>
          <p:cNvSpPr>
            <a:spLocks noChangeArrowheads="1"/>
          </p:cNvSpPr>
          <p:nvPr/>
        </p:nvSpPr>
        <p:spPr bwMode="auto">
          <a:xfrm>
            <a:off x="590660" y="3868980"/>
            <a:ext cx="10829554" cy="379719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71318"/>
            <a:r>
              <a:rPr lang="en-US" sz="1800" dirty="0">
                <a:solidFill>
                  <a:srgbClr val="0000FF"/>
                </a:solidFill>
                <a:latin typeface="Consolas" pitchFamily="49" charset="0"/>
              </a:rPr>
              <a:t>public class </a:t>
            </a:r>
            <a:r>
              <a:rPr lang="en-US" sz="1800" b="1" dirty="0">
                <a:solidFill>
                  <a:srgbClr val="0000FF"/>
                </a:solidFill>
                <a:latin typeface="Consolas" pitchFamily="49" charset="0"/>
              </a:rPr>
              <a:t>Printer {</a:t>
            </a:r>
          </a:p>
          <a:p>
            <a:pPr defTabSz="471318"/>
            <a:r>
              <a:rPr lang="en-US" sz="1800" dirty="0">
                <a:solidFill>
                  <a:srgbClr val="0000FF"/>
                </a:solidFill>
                <a:latin typeface="Consolas" pitchFamily="49" charset="0"/>
              </a:rPr>
              <a:t>	public event </a:t>
            </a:r>
            <a:r>
              <a:rPr lang="en-US" sz="1800" dirty="0" err="1">
                <a:solidFill>
                  <a:srgbClr val="2B91AF"/>
                </a:solidFill>
                <a:latin typeface="Consolas" pitchFamily="49" charset="0"/>
              </a:rPr>
              <a:t>EventHandler</a:t>
            </a:r>
            <a:r>
              <a:rPr lang="en-US" sz="1800" dirty="0">
                <a:solidFill>
                  <a:srgbClr val="2B91AF"/>
                </a:solidFill>
                <a:latin typeface="Consolas" pitchFamily="49" charset="0"/>
              </a:rPr>
              <a:t>&lt;</a:t>
            </a:r>
            <a:r>
              <a:rPr lang="en-US" sz="1800" b="1" dirty="0" err="1">
                <a:solidFill>
                  <a:srgbClr val="0000FF"/>
                </a:solidFill>
                <a:latin typeface="Consolas" pitchFamily="49" charset="0"/>
              </a:rPr>
              <a:t>PagePrintedEventArgs</a:t>
            </a:r>
            <a:r>
              <a:rPr lang="en-US" sz="1800" b="1" dirty="0">
                <a:solidFill>
                  <a:srgbClr val="0000FF"/>
                </a:solidFill>
                <a:latin typeface="Consolas" pitchFamily="49" charset="0"/>
              </a:rPr>
              <a:t>&gt; </a:t>
            </a:r>
            <a:r>
              <a:rPr lang="en-US" sz="1800" b="1" dirty="0" err="1">
                <a:solidFill>
                  <a:srgbClr val="010001"/>
                </a:solidFill>
                <a:latin typeface="Consolas" pitchFamily="49" charset="0"/>
              </a:rPr>
              <a:t>PagePrinted</a:t>
            </a:r>
            <a:r>
              <a:rPr lang="en-US" sz="1800" b="1" dirty="0">
                <a:solidFill>
                  <a:srgbClr val="010001"/>
                </a:solidFill>
                <a:latin typeface="Consolas" pitchFamily="49" charset="0"/>
              </a:rPr>
              <a:t>;</a:t>
            </a:r>
          </a:p>
          <a:p>
            <a:pPr defTabSz="471318"/>
            <a:r>
              <a:rPr lang="en-US" sz="1800" dirty="0">
                <a:solidFill>
                  <a:srgbClr val="010001"/>
                </a:solidFill>
                <a:latin typeface="Consolas" pitchFamily="49" charset="0"/>
              </a:rPr>
              <a:t>	</a:t>
            </a:r>
            <a:r>
              <a:rPr lang="en-US" sz="1800" dirty="0">
                <a:solidFill>
                  <a:srgbClr val="008000"/>
                </a:solidFill>
                <a:latin typeface="Consolas" pitchFamily="49" charset="0"/>
              </a:rPr>
              <a:t>// </a:t>
            </a:r>
            <a:r>
              <a:rPr lang="en-US" sz="1800" dirty="0" err="1">
                <a:solidFill>
                  <a:srgbClr val="008000"/>
                </a:solidFill>
                <a:latin typeface="Consolas" pitchFamily="49" charset="0"/>
              </a:rPr>
              <a:t>PrintPage</a:t>
            </a:r>
            <a:r>
              <a:rPr lang="en-US" sz="1800" dirty="0">
                <a:solidFill>
                  <a:srgbClr val="008000"/>
                </a:solidFill>
                <a:latin typeface="Consolas" pitchFamily="49" charset="0"/>
              </a:rPr>
              <a:t> called in a loop from </a:t>
            </a:r>
            <a:r>
              <a:rPr lang="en-US" sz="1800" dirty="0" err="1">
                <a:solidFill>
                  <a:srgbClr val="008000"/>
                </a:solidFill>
                <a:latin typeface="Consolas" pitchFamily="49" charset="0"/>
              </a:rPr>
              <a:t>PrintDocument</a:t>
            </a:r>
            <a:r>
              <a:rPr lang="en-US" sz="1800" dirty="0">
                <a:solidFill>
                  <a:srgbClr val="008000"/>
                </a:solidFill>
                <a:latin typeface="Consolas" pitchFamily="49" charset="0"/>
              </a:rPr>
              <a:t>, not shown</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private void </a:t>
            </a:r>
            <a:r>
              <a:rPr lang="en-US" sz="1800" dirty="0" err="1">
                <a:solidFill>
                  <a:srgbClr val="010001"/>
                </a:solidFill>
                <a:latin typeface="Consolas" pitchFamily="49" charset="0"/>
              </a:rPr>
              <a:t>PrintPage</a:t>
            </a:r>
            <a:r>
              <a:rPr lang="en-US" sz="1800" dirty="0">
                <a:solidFill>
                  <a:srgbClr val="010001"/>
                </a:solidFill>
                <a:latin typeface="Consolas" pitchFamily="49" charset="0"/>
              </a:rPr>
              <a:t>(Page p) {</a:t>
            </a:r>
          </a:p>
          <a:p>
            <a:pPr defTabSz="471318"/>
            <a:r>
              <a:rPr lang="en-US" sz="1800" dirty="0">
                <a:solidFill>
                  <a:srgbClr val="010001"/>
                </a:solidFill>
                <a:latin typeface="Consolas" pitchFamily="49" charset="0"/>
              </a:rPr>
              <a:t>		</a:t>
            </a:r>
            <a:r>
              <a:rPr lang="en-US" sz="1800" dirty="0">
                <a:solidFill>
                  <a:srgbClr val="008000"/>
                </a:solidFill>
                <a:latin typeface="Consolas" pitchFamily="49" charset="0"/>
              </a:rPr>
              <a:t>// render page to printer...</a:t>
            </a:r>
          </a:p>
          <a:p>
            <a:pPr defTabSz="471318"/>
            <a:r>
              <a:rPr lang="en-US" sz="1800" dirty="0">
                <a:solidFill>
                  <a:srgbClr val="008000"/>
                </a:solidFill>
                <a:latin typeface="Consolas" pitchFamily="49" charset="0"/>
              </a:rPr>
              <a:t>		</a:t>
            </a:r>
            <a:r>
              <a:rPr lang="en-US" sz="1800" dirty="0" err="1">
                <a:solidFill>
                  <a:srgbClr val="010001"/>
                </a:solidFill>
                <a:latin typeface="Consolas" pitchFamily="49" charset="0"/>
              </a:rPr>
              <a:t>OnPagePrinted</a:t>
            </a:r>
            <a:r>
              <a:rPr lang="en-US" sz="1800" dirty="0">
                <a:solidFill>
                  <a:srgbClr val="010001"/>
                </a:solidFill>
                <a:latin typeface="Consolas" pitchFamily="49" charset="0"/>
              </a:rPr>
              <a:t>(</a:t>
            </a:r>
            <a:r>
              <a:rPr lang="en-US" sz="1800" dirty="0">
                <a:solidFill>
                  <a:srgbClr val="0000FF"/>
                </a:solidFill>
                <a:latin typeface="Consolas" pitchFamily="49" charset="0"/>
              </a:rPr>
              <a:t>new </a:t>
            </a:r>
            <a:r>
              <a:rPr lang="en-US" sz="1800" b="1" dirty="0" err="1">
                <a:solidFill>
                  <a:srgbClr val="0000FF"/>
                </a:solidFill>
                <a:latin typeface="Consolas" pitchFamily="49" charset="0"/>
              </a:rPr>
              <a:t>PagePrintedEventArgs</a:t>
            </a:r>
            <a:r>
              <a:rPr lang="en-US" sz="1800" b="1" dirty="0">
                <a:solidFill>
                  <a:srgbClr val="0000FF"/>
                </a:solidFill>
                <a:latin typeface="Consolas" pitchFamily="49" charset="0"/>
              </a:rPr>
              <a:t>(</a:t>
            </a:r>
            <a:r>
              <a:rPr lang="en-US" sz="1800" b="1" dirty="0" err="1">
                <a:solidFill>
                  <a:srgbClr val="010001"/>
                </a:solidFill>
                <a:latin typeface="Consolas" pitchFamily="49" charset="0"/>
              </a:rPr>
              <a:t>p.PageNumber</a:t>
            </a:r>
            <a:r>
              <a:rPr lang="en-US" sz="1800" b="1" dirty="0">
                <a:solidFill>
                  <a:srgbClr val="010001"/>
                </a:solidFill>
                <a:latin typeface="Consolas" pitchFamily="49" charset="0"/>
              </a:rPr>
              <a:t>));</a:t>
            </a:r>
          </a:p>
          <a:p>
            <a:pPr defTabSz="471318"/>
            <a:r>
              <a:rPr lang="en-US" sz="1800" dirty="0">
                <a:solidFill>
                  <a:srgbClr val="010001"/>
                </a:solidFill>
                <a:latin typeface="Consolas" pitchFamily="49" charset="0"/>
              </a:rPr>
              <a:t>	}</a:t>
            </a:r>
          </a:p>
          <a:p>
            <a:pPr defTabSz="471318"/>
            <a:endParaRPr lang="en-US" sz="1800" dirty="0">
              <a:solidFill>
                <a:srgbClr val="010001"/>
              </a:solidFill>
              <a:latin typeface="Consolas" pitchFamily="49" charset="0"/>
            </a:endParaRPr>
          </a:p>
          <a:p>
            <a:pPr defTabSz="471318"/>
            <a:r>
              <a:rPr lang="en-US" sz="1800" dirty="0">
                <a:solidFill>
                  <a:srgbClr val="010001"/>
                </a:solidFill>
                <a:latin typeface="Consolas" pitchFamily="49" charset="0"/>
              </a:rPr>
              <a:t>	</a:t>
            </a:r>
            <a:r>
              <a:rPr lang="en-US" sz="1800" dirty="0">
                <a:solidFill>
                  <a:srgbClr val="0000FF"/>
                </a:solidFill>
                <a:latin typeface="Consolas" pitchFamily="49" charset="0"/>
              </a:rPr>
              <a:t>protected virtual void </a:t>
            </a:r>
            <a:r>
              <a:rPr lang="en-US" sz="1800" dirty="0" err="1">
                <a:solidFill>
                  <a:srgbClr val="010001"/>
                </a:solidFill>
                <a:latin typeface="Consolas" pitchFamily="49" charset="0"/>
              </a:rPr>
              <a:t>OnPagePrinted</a:t>
            </a:r>
            <a:r>
              <a:rPr lang="en-US" sz="1800" dirty="0">
                <a:solidFill>
                  <a:srgbClr val="010001"/>
                </a:solidFill>
                <a:latin typeface="Consolas" pitchFamily="49" charset="0"/>
              </a:rPr>
              <a:t>(</a:t>
            </a:r>
            <a:r>
              <a:rPr lang="en-US" sz="1800" b="1" dirty="0" err="1">
                <a:solidFill>
                  <a:srgbClr val="0000FF"/>
                </a:solidFill>
                <a:latin typeface="Consolas" pitchFamily="49" charset="0"/>
              </a:rPr>
              <a:t>PagePrintedEventArgs</a:t>
            </a:r>
            <a:r>
              <a:rPr lang="en-US" sz="1800" b="1" dirty="0">
                <a:solidFill>
                  <a:srgbClr val="0000FF"/>
                </a:solidFill>
                <a:latin typeface="Consolas" pitchFamily="49" charset="0"/>
              </a:rPr>
              <a:t> </a:t>
            </a:r>
            <a:r>
              <a:rPr lang="en-US" sz="1800" b="1" dirty="0">
                <a:solidFill>
                  <a:srgbClr val="010001"/>
                </a:solidFill>
                <a:latin typeface="Consolas" pitchFamily="49" charset="0"/>
              </a:rPr>
              <a:t>e) {</a:t>
            </a:r>
          </a:p>
          <a:p>
            <a:pPr defTabSz="471318"/>
            <a:r>
              <a:rPr lang="en-US" sz="1800" dirty="0">
                <a:solidFill>
                  <a:srgbClr val="010001"/>
                </a:solidFill>
                <a:latin typeface="Consolas" pitchFamily="49" charset="0"/>
              </a:rPr>
              <a:t>		</a:t>
            </a:r>
            <a:r>
              <a:rPr lang="en-US" sz="1800" dirty="0">
                <a:solidFill>
                  <a:srgbClr val="0000FF"/>
                </a:solidFill>
                <a:latin typeface="Consolas" pitchFamily="49" charset="0"/>
              </a:rPr>
              <a:t>if(</a:t>
            </a:r>
            <a:r>
              <a:rPr lang="en-US" sz="1800" dirty="0" err="1">
                <a:solidFill>
                  <a:srgbClr val="010001"/>
                </a:solidFill>
                <a:latin typeface="Consolas" pitchFamily="49" charset="0"/>
              </a:rPr>
              <a:t>PagePrinted</a:t>
            </a:r>
            <a:r>
              <a:rPr lang="en-US" sz="1800" dirty="0">
                <a:solidFill>
                  <a:srgbClr val="010001"/>
                </a:solidFill>
                <a:latin typeface="Consolas" pitchFamily="49" charset="0"/>
              </a:rPr>
              <a:t> != </a:t>
            </a:r>
            <a:r>
              <a:rPr lang="en-US" sz="1800" dirty="0">
                <a:solidFill>
                  <a:srgbClr val="0000FF"/>
                </a:solidFill>
                <a:latin typeface="Consolas" pitchFamily="49" charset="0"/>
              </a:rPr>
              <a:t>null)</a:t>
            </a:r>
          </a:p>
          <a:p>
            <a:pPr defTabSz="471318"/>
            <a:r>
              <a:rPr lang="en-US" sz="1800" dirty="0">
                <a:solidFill>
                  <a:srgbClr val="0000FF"/>
                </a:solidFill>
                <a:latin typeface="Consolas" pitchFamily="49" charset="0"/>
              </a:rPr>
              <a:t>			</a:t>
            </a:r>
            <a:r>
              <a:rPr lang="en-US" sz="1800" dirty="0" err="1">
                <a:solidFill>
                  <a:srgbClr val="010001"/>
                </a:solidFill>
                <a:latin typeface="Consolas" pitchFamily="49" charset="0"/>
              </a:rPr>
              <a:t>PagePrinted</a:t>
            </a:r>
            <a:r>
              <a:rPr lang="en-US" sz="1800" dirty="0">
                <a:solidFill>
                  <a:srgbClr val="010001"/>
                </a:solidFill>
                <a:latin typeface="Consolas" pitchFamily="49" charset="0"/>
              </a:rPr>
              <a:t>(</a:t>
            </a:r>
            <a:r>
              <a:rPr lang="en-US" sz="1800" dirty="0">
                <a:solidFill>
                  <a:srgbClr val="0000FF"/>
                </a:solidFill>
                <a:latin typeface="Consolas" pitchFamily="49" charset="0"/>
              </a:rPr>
              <a:t>this, </a:t>
            </a:r>
            <a:r>
              <a:rPr lang="en-US" sz="1800" dirty="0">
                <a:solidFill>
                  <a:srgbClr val="010001"/>
                </a:solidFill>
                <a:latin typeface="Consolas" pitchFamily="49" charset="0"/>
              </a:rPr>
              <a:t>e);</a:t>
            </a:r>
          </a:p>
          <a:p>
            <a:pPr defTabSz="471318"/>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a:t>
            </a:r>
          </a:p>
        </p:txBody>
      </p:sp>
    </p:spTree>
    <p:extLst>
      <p:ext uri="{BB962C8B-B14F-4D97-AF65-F5344CB8AC3E}">
        <p14:creationId xmlns:p14="http://schemas.microsoft.com/office/powerpoint/2010/main" val="196367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254</a:t>
            </a:fld>
            <a:endParaRPr lang="he-IL"/>
          </a:p>
        </p:txBody>
      </p:sp>
      <p:sp>
        <p:nvSpPr>
          <p:cNvPr id="3" name="Content Placeholder 2"/>
          <p:cNvSpPr>
            <a:spLocks noGrp="1"/>
          </p:cNvSpPr>
          <p:nvPr>
            <p:ph sz="quarter" idx="1"/>
          </p:nvPr>
        </p:nvSpPr>
        <p:spPr/>
        <p:txBody>
          <a:bodyPr>
            <a:normAutofit/>
          </a:bodyPr>
          <a:lstStyle/>
          <a:p>
            <a:r>
              <a:rPr lang="en-US" dirty="0"/>
              <a:t>Delegates allow indirect invocation of methods</a:t>
            </a:r>
          </a:p>
          <a:p>
            <a:r>
              <a:rPr lang="en-US" dirty="0"/>
              <a:t>Anonymous delegates and lambda expressions provide syntactic “ease”</a:t>
            </a:r>
          </a:p>
          <a:p>
            <a:pPr lvl="1"/>
            <a:r>
              <a:rPr lang="en-US" dirty="0"/>
              <a:t>Allow a “Closure” to wrap access to out of score variables</a:t>
            </a:r>
          </a:p>
          <a:p>
            <a:r>
              <a:rPr lang="en-US" dirty="0"/>
              <a:t>Events allow subscribers to register for notifications</a:t>
            </a:r>
          </a:p>
        </p:txBody>
      </p:sp>
    </p:spTree>
    <p:extLst>
      <p:ext uri="{BB962C8B-B14F-4D97-AF65-F5344CB8AC3E}">
        <p14:creationId xmlns:p14="http://schemas.microsoft.com/office/powerpoint/2010/main" val="328784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p:cNvSpPr/>
          <p:nvPr/>
        </p:nvSpPr>
        <p:spPr>
          <a:xfrm>
            <a:off x="2262187" y="6862762"/>
            <a:ext cx="8534400" cy="13352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AEF35E1-E8B4-4707-9B15-F4E1B030959E}" type="slidenum">
              <a:rPr lang="en-US" smtClean="0"/>
              <a:t>255</a:t>
            </a:fld>
            <a:endParaRPr lang="en-US"/>
          </a:p>
        </p:txBody>
      </p:sp>
      <p:sp>
        <p:nvSpPr>
          <p:cNvPr id="2" name="Title 1"/>
          <p:cNvSpPr>
            <a:spLocks noGrp="1"/>
          </p:cNvSpPr>
          <p:nvPr>
            <p:ph type="title"/>
          </p:nvPr>
        </p:nvSpPr>
        <p:spPr/>
        <p:txBody>
          <a:bodyPr/>
          <a:lstStyle/>
          <a:p>
            <a:r>
              <a:rPr lang="en-US" dirty="0"/>
              <a:t>Where are we?</a:t>
            </a:r>
          </a:p>
        </p:txBody>
      </p:sp>
      <p:sp>
        <p:nvSpPr>
          <p:cNvPr id="4" name="Rectangle: Rounded Corners 3"/>
          <p:cNvSpPr/>
          <p:nvPr/>
        </p:nvSpPr>
        <p:spPr>
          <a:xfrm>
            <a:off x="3407229" y="3433762"/>
            <a:ext cx="5486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 Basics</a:t>
            </a:r>
          </a:p>
        </p:txBody>
      </p:sp>
      <p:sp>
        <p:nvSpPr>
          <p:cNvPr id="6" name="Rectangle: Rounded Corners 5"/>
          <p:cNvSpPr/>
          <p:nvPr/>
        </p:nvSpPr>
        <p:spPr>
          <a:xfrm>
            <a:off x="3407229" y="4020143"/>
            <a:ext cx="5486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and Reference Types</a:t>
            </a:r>
          </a:p>
        </p:txBody>
      </p:sp>
      <p:sp>
        <p:nvSpPr>
          <p:cNvPr id="7" name="Rectangle: Rounded Corners 6"/>
          <p:cNvSpPr/>
          <p:nvPr/>
        </p:nvSpPr>
        <p:spPr>
          <a:xfrm>
            <a:off x="3405187" y="4595376"/>
            <a:ext cx="5486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Encapsulation</a:t>
            </a:r>
          </a:p>
        </p:txBody>
      </p:sp>
      <p:sp>
        <p:nvSpPr>
          <p:cNvPr id="8" name="Rectangle: Rounded Corners 7"/>
          <p:cNvSpPr/>
          <p:nvPr/>
        </p:nvSpPr>
        <p:spPr>
          <a:xfrm>
            <a:off x="3405187" y="5170609"/>
            <a:ext cx="5486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Inheritance + Polymorphism</a:t>
            </a:r>
          </a:p>
        </p:txBody>
      </p:sp>
      <p:sp>
        <p:nvSpPr>
          <p:cNvPr id="9" name="Rectangle: Rounded Corners 8"/>
          <p:cNvSpPr/>
          <p:nvPr/>
        </p:nvSpPr>
        <p:spPr>
          <a:xfrm>
            <a:off x="3405187" y="5768138"/>
            <a:ext cx="2514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Interfaces</a:t>
            </a:r>
          </a:p>
        </p:txBody>
      </p:sp>
      <p:sp>
        <p:nvSpPr>
          <p:cNvPr id="10" name="Rectangle: Rounded Corners 9"/>
          <p:cNvSpPr/>
          <p:nvPr/>
        </p:nvSpPr>
        <p:spPr>
          <a:xfrm>
            <a:off x="6072187" y="5768138"/>
            <a:ext cx="2819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Generics</a:t>
            </a:r>
          </a:p>
        </p:txBody>
      </p:sp>
      <p:sp>
        <p:nvSpPr>
          <p:cNvPr id="11" name="Rectangle: Rounded Corners 10"/>
          <p:cNvSpPr/>
          <p:nvPr/>
        </p:nvSpPr>
        <p:spPr>
          <a:xfrm>
            <a:off x="3405187" y="6365667"/>
            <a:ext cx="2514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Enumerables</a:t>
            </a:r>
            <a:endParaRPr lang="en-US" dirty="0"/>
          </a:p>
        </p:txBody>
      </p:sp>
      <p:sp>
        <p:nvSpPr>
          <p:cNvPr id="12" name="Rectangle: Rounded Corners 11"/>
          <p:cNvSpPr/>
          <p:nvPr/>
        </p:nvSpPr>
        <p:spPr>
          <a:xfrm>
            <a:off x="6072187" y="6365667"/>
            <a:ext cx="2819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Delegates</a:t>
            </a:r>
          </a:p>
        </p:txBody>
      </p:sp>
      <p:sp>
        <p:nvSpPr>
          <p:cNvPr id="13" name="Rectangle: Rounded Corners 12"/>
          <p:cNvSpPr/>
          <p:nvPr/>
        </p:nvSpPr>
        <p:spPr>
          <a:xfrm>
            <a:off x="3405187" y="8386762"/>
            <a:ext cx="54864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LINQ</a:t>
            </a:r>
          </a:p>
        </p:txBody>
      </p:sp>
      <p:sp>
        <p:nvSpPr>
          <p:cNvPr id="15" name="Rectangle: Rounded Corners 14"/>
          <p:cNvSpPr/>
          <p:nvPr/>
        </p:nvSpPr>
        <p:spPr>
          <a:xfrm>
            <a:off x="2681287" y="7075027"/>
            <a:ext cx="25146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Extension Methods</a:t>
            </a:r>
          </a:p>
        </p:txBody>
      </p:sp>
      <p:sp>
        <p:nvSpPr>
          <p:cNvPr id="16" name="Rectangle: Rounded Corners 15"/>
          <p:cNvSpPr/>
          <p:nvPr/>
        </p:nvSpPr>
        <p:spPr>
          <a:xfrm>
            <a:off x="5310187" y="7367408"/>
            <a:ext cx="2514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Initializers</a:t>
            </a:r>
          </a:p>
        </p:txBody>
      </p:sp>
      <p:sp>
        <p:nvSpPr>
          <p:cNvPr id="17" name="Rectangle: Rounded Corners 16"/>
          <p:cNvSpPr/>
          <p:nvPr/>
        </p:nvSpPr>
        <p:spPr>
          <a:xfrm>
            <a:off x="8053387" y="7092911"/>
            <a:ext cx="25146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params</a:t>
            </a:r>
            <a:r>
              <a:rPr lang="en-US" dirty="0"/>
              <a:t> Arguments</a:t>
            </a:r>
          </a:p>
        </p:txBody>
      </p:sp>
      <p:sp>
        <p:nvSpPr>
          <p:cNvPr id="18" name="Rectangle: Rounded Corners 17"/>
          <p:cNvSpPr/>
          <p:nvPr/>
        </p:nvSpPr>
        <p:spPr>
          <a:xfrm>
            <a:off x="2657474" y="7624762"/>
            <a:ext cx="25146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Anonymous types</a:t>
            </a:r>
          </a:p>
        </p:txBody>
      </p:sp>
      <p:sp>
        <p:nvSpPr>
          <p:cNvPr id="19" name="Rectangle: Rounded Corners 18"/>
          <p:cNvSpPr/>
          <p:nvPr/>
        </p:nvSpPr>
        <p:spPr>
          <a:xfrm>
            <a:off x="8053387" y="7584171"/>
            <a:ext cx="25146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String Formats</a:t>
            </a:r>
          </a:p>
        </p:txBody>
      </p:sp>
    </p:spTree>
    <p:extLst>
      <p:ext uri="{BB962C8B-B14F-4D97-AF65-F5344CB8AC3E}">
        <p14:creationId xmlns:p14="http://schemas.microsoft.com/office/powerpoint/2010/main" val="372927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256</a:t>
            </a:fld>
            <a:endParaRPr lang="en-US"/>
          </a:p>
        </p:txBody>
      </p:sp>
      <p:sp>
        <p:nvSpPr>
          <p:cNvPr id="2" name="Title 1"/>
          <p:cNvSpPr>
            <a:spLocks noGrp="1"/>
          </p:cNvSpPr>
          <p:nvPr>
            <p:ph type="title"/>
          </p:nvPr>
        </p:nvSpPr>
        <p:spPr/>
        <p:txBody>
          <a:bodyPr/>
          <a:lstStyle/>
          <a:p>
            <a:r>
              <a:rPr lang="en-US" dirty="0"/>
              <a:t>Managing Resources</a:t>
            </a:r>
          </a:p>
        </p:txBody>
      </p:sp>
      <p:sp>
        <p:nvSpPr>
          <p:cNvPr id="3" name="Text Placeholder 2"/>
          <p:cNvSpPr>
            <a:spLocks noGrp="1"/>
          </p:cNvSpPr>
          <p:nvPr>
            <p:ph type="body" idx="1"/>
          </p:nvPr>
        </p:nvSpPr>
        <p:spPr/>
        <p:txBody>
          <a:bodyPr/>
          <a:lstStyle/>
          <a:p>
            <a:r>
              <a:rPr lang="en-US" dirty="0"/>
              <a:t>Module 10</a:t>
            </a:r>
          </a:p>
        </p:txBody>
      </p:sp>
    </p:spTree>
    <p:extLst>
      <p:ext uri="{BB962C8B-B14F-4D97-AF65-F5344CB8AC3E}">
        <p14:creationId xmlns:p14="http://schemas.microsoft.com/office/powerpoint/2010/main" val="53844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257</a:t>
            </a:fld>
            <a:endParaRPr lang="he-IL"/>
          </a:p>
        </p:txBody>
      </p:sp>
      <p:sp>
        <p:nvSpPr>
          <p:cNvPr id="3" name="Content Placeholder 2"/>
          <p:cNvSpPr>
            <a:spLocks noGrp="1"/>
          </p:cNvSpPr>
          <p:nvPr>
            <p:ph sz="quarter" idx="1"/>
          </p:nvPr>
        </p:nvSpPr>
        <p:spPr/>
        <p:txBody>
          <a:bodyPr>
            <a:normAutofit lnSpcReduction="10000"/>
          </a:bodyPr>
          <a:lstStyle/>
          <a:p>
            <a:r>
              <a:rPr lang="en-US" dirty="0"/>
              <a:t>CLR Memory Management</a:t>
            </a:r>
          </a:p>
          <a:p>
            <a:r>
              <a:rPr lang="en-US" dirty="0"/>
              <a:t>Object Creation and Destruction</a:t>
            </a:r>
          </a:p>
          <a:p>
            <a:r>
              <a:rPr lang="en-US" dirty="0"/>
              <a:t>The Garbage Collection Process</a:t>
            </a:r>
          </a:p>
          <a:p>
            <a:r>
              <a:rPr lang="en-US" dirty="0" err="1"/>
              <a:t>Finalizers</a:t>
            </a:r>
            <a:endParaRPr lang="en-US" dirty="0"/>
          </a:p>
          <a:p>
            <a:r>
              <a:rPr lang="en-US" dirty="0"/>
              <a:t>The Disposable Pattern</a:t>
            </a:r>
          </a:p>
          <a:p>
            <a:r>
              <a:rPr lang="en-US" dirty="0" err="1"/>
              <a:t>WeakReferences</a:t>
            </a:r>
            <a:endParaRPr lang="en-US" dirty="0"/>
          </a:p>
          <a:p>
            <a:r>
              <a:rPr lang="en-US" dirty="0"/>
              <a:t>Generations</a:t>
            </a:r>
          </a:p>
          <a:p>
            <a:r>
              <a:rPr lang="en-US" dirty="0"/>
              <a:t>Controlling Garbage Collection</a:t>
            </a:r>
          </a:p>
          <a:p>
            <a:r>
              <a:rPr lang="en-US" dirty="0"/>
              <a:t>Odds and Ends</a:t>
            </a:r>
          </a:p>
          <a:p>
            <a:r>
              <a:rPr lang="en-US" dirty="0"/>
              <a:t>Summary</a:t>
            </a:r>
          </a:p>
          <a:p>
            <a:endParaRPr lang="en-US" dirty="0"/>
          </a:p>
        </p:txBody>
      </p:sp>
    </p:spTree>
    <p:extLst>
      <p:ext uri="{BB962C8B-B14F-4D97-AF65-F5344CB8AC3E}">
        <p14:creationId xmlns:p14="http://schemas.microsoft.com/office/powerpoint/2010/main" val="35251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CLR Memory Management</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258</a:t>
            </a:fld>
            <a:endParaRPr lang="he-IL"/>
          </a:p>
        </p:txBody>
      </p:sp>
      <p:sp>
        <p:nvSpPr>
          <p:cNvPr id="3" name="Content Placeholder 2"/>
          <p:cNvSpPr>
            <a:spLocks noGrp="1"/>
          </p:cNvSpPr>
          <p:nvPr>
            <p:ph sz="quarter" idx="1"/>
          </p:nvPr>
        </p:nvSpPr>
        <p:spPr/>
        <p:txBody>
          <a:bodyPr>
            <a:normAutofit/>
          </a:bodyPr>
          <a:lstStyle/>
          <a:p>
            <a:r>
              <a:rPr lang="en-US" dirty="0"/>
              <a:t>Reference types are allocated on the managed heap</a:t>
            </a:r>
          </a:p>
          <a:p>
            <a:pPr lvl="1"/>
            <a:r>
              <a:rPr lang="en-US" dirty="0"/>
              <a:t>Currently one per OS process</a:t>
            </a:r>
          </a:p>
          <a:p>
            <a:pPr lvl="1"/>
            <a:r>
              <a:rPr lang="en-US" dirty="0"/>
              <a:t>Value types are allocated inline</a:t>
            </a:r>
          </a:p>
          <a:p>
            <a:r>
              <a:rPr lang="en-US" dirty="0"/>
              <a:t>Object is eligible for garbage collection when it’s not referenced by a live reference</a:t>
            </a:r>
          </a:p>
          <a:p>
            <a:r>
              <a:rPr lang="en-US" dirty="0"/>
              <a:t>Garbage collection is initiated (usually) when memory pressure is high</a:t>
            </a:r>
          </a:p>
          <a:p>
            <a:pPr lvl="1"/>
            <a:r>
              <a:rPr lang="en-US" dirty="0"/>
              <a:t>Non-deterministic destruction</a:t>
            </a:r>
          </a:p>
        </p:txBody>
      </p:sp>
    </p:spTree>
    <p:extLst>
      <p:ext uri="{BB962C8B-B14F-4D97-AF65-F5344CB8AC3E}">
        <p14:creationId xmlns:p14="http://schemas.microsoft.com/office/powerpoint/2010/main" val="22000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(pre CLR)</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259</a:t>
            </a:fld>
            <a:endParaRPr lang="he-IL"/>
          </a:p>
        </p:txBody>
      </p:sp>
      <p:sp>
        <p:nvSpPr>
          <p:cNvPr id="3" name="Content Placeholder 2"/>
          <p:cNvSpPr>
            <a:spLocks noGrp="1"/>
          </p:cNvSpPr>
          <p:nvPr>
            <p:ph sz="quarter" idx="1"/>
          </p:nvPr>
        </p:nvSpPr>
        <p:spPr/>
        <p:txBody>
          <a:bodyPr>
            <a:normAutofit lnSpcReduction="10000"/>
          </a:bodyPr>
          <a:lstStyle/>
          <a:p>
            <a:r>
              <a:rPr lang="en-US" dirty="0"/>
              <a:t>Native APIs (C/C++ runtime)</a:t>
            </a:r>
          </a:p>
          <a:p>
            <a:pPr lvl="1"/>
            <a:r>
              <a:rPr lang="en-US" dirty="0"/>
              <a:t>Heap based</a:t>
            </a:r>
          </a:p>
          <a:p>
            <a:pPr lvl="1"/>
            <a:r>
              <a:rPr lang="en-US" dirty="0"/>
              <a:t>Linked list of allocations</a:t>
            </a:r>
          </a:p>
          <a:p>
            <a:pPr lvl="1"/>
            <a:r>
              <a:rPr lang="en-US" dirty="0"/>
              <a:t>No compacting of occupied space</a:t>
            </a:r>
          </a:p>
          <a:p>
            <a:pPr lvl="1"/>
            <a:r>
              <a:rPr lang="en-US" dirty="0"/>
              <a:t>Manual pointer management</a:t>
            </a:r>
          </a:p>
          <a:p>
            <a:pPr lvl="1"/>
            <a:r>
              <a:rPr lang="en-US" dirty="0"/>
              <a:t>Deterministic destruction</a:t>
            </a:r>
          </a:p>
          <a:p>
            <a:r>
              <a:rPr lang="en-US" dirty="0"/>
              <a:t>COM</a:t>
            </a:r>
          </a:p>
          <a:p>
            <a:pPr lvl="1"/>
            <a:r>
              <a:rPr lang="en-US" dirty="0"/>
              <a:t>Reference counting strategies</a:t>
            </a:r>
          </a:p>
          <a:p>
            <a:pPr lvl="1"/>
            <a:r>
              <a:rPr lang="en-US" dirty="0"/>
              <a:t>Allocation based on native APIs</a:t>
            </a:r>
          </a:p>
          <a:p>
            <a:pPr lvl="1"/>
            <a:r>
              <a:rPr lang="en-US" dirty="0"/>
              <a:t>Reference counting helpers (smart pointers)</a:t>
            </a:r>
          </a:p>
          <a:p>
            <a:pPr lvl="1"/>
            <a:r>
              <a:rPr lang="en-US" dirty="0"/>
              <a:t>Cyclic reference may keep objects alive indefinitely</a:t>
            </a:r>
            <a:endParaRPr lang="he-IL" dirty="0"/>
          </a:p>
        </p:txBody>
      </p:sp>
    </p:spTree>
    <p:extLst>
      <p:ext uri="{BB962C8B-B14F-4D97-AF65-F5344CB8AC3E}">
        <p14:creationId xmlns:p14="http://schemas.microsoft.com/office/powerpoint/2010/main" val="261737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617" y="4000502"/>
            <a:ext cx="6627772" cy="436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415302" y="-123876"/>
            <a:ext cx="11327162" cy="1424039"/>
          </a:xfrm>
        </p:spPr>
        <p:txBody>
          <a:bodyPr/>
          <a:lstStyle/>
          <a:p>
            <a:r>
              <a:rPr lang="en-US" dirty="0"/>
              <a:t>Creating a New Project</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26</a:t>
            </a:fld>
            <a:endParaRPr lang="en-GB"/>
          </a:p>
        </p:txBody>
      </p:sp>
      <p:sp>
        <p:nvSpPr>
          <p:cNvPr id="3" name="Text Placeholder 2"/>
          <p:cNvSpPr>
            <a:spLocks noGrp="1"/>
          </p:cNvSpPr>
          <p:nvPr>
            <p:ph sz="quarter" idx="1"/>
          </p:nvPr>
        </p:nvSpPr>
        <p:spPr>
          <a:xfrm>
            <a:off x="525066" y="1100137"/>
            <a:ext cx="11236404" cy="6500813"/>
          </a:xfrm>
        </p:spPr>
        <p:txBody>
          <a:bodyPr>
            <a:normAutofit/>
          </a:bodyPr>
          <a:lstStyle/>
          <a:p>
            <a:r>
              <a:rPr lang="en-US" sz="4100" dirty="0"/>
              <a:t>Select </a:t>
            </a:r>
            <a:r>
              <a:rPr lang="en-US" sz="3600" i="1" dirty="0">
                <a:solidFill>
                  <a:srgbClr val="0070C0"/>
                </a:solidFill>
              </a:rPr>
              <a:t>File-&gt;New Project…</a:t>
            </a:r>
          </a:p>
          <a:p>
            <a:r>
              <a:rPr lang="en-US" sz="4100" dirty="0"/>
              <a:t>Select </a:t>
            </a:r>
            <a:r>
              <a:rPr lang="en-US" sz="3600" i="1" dirty="0">
                <a:solidFill>
                  <a:srgbClr val="0070C0"/>
                </a:solidFill>
              </a:rPr>
              <a:t>Visual</a:t>
            </a:r>
            <a:r>
              <a:rPr lang="en-US" i="1" dirty="0">
                <a:solidFill>
                  <a:srgbClr val="FFFF00"/>
                </a:solidFill>
              </a:rPr>
              <a:t> </a:t>
            </a:r>
            <a:r>
              <a:rPr lang="en-US" sz="3600" i="1" dirty="0">
                <a:solidFill>
                  <a:srgbClr val="0070C0"/>
                </a:solidFill>
              </a:rPr>
              <a:t>C#</a:t>
            </a:r>
            <a:r>
              <a:rPr lang="en-US" sz="4100" dirty="0"/>
              <a:t> in the left pane</a:t>
            </a:r>
          </a:p>
          <a:p>
            <a:r>
              <a:rPr lang="en-US" sz="4100" dirty="0"/>
              <a:t>Select the project type</a:t>
            </a:r>
          </a:p>
          <a:p>
            <a:r>
              <a:rPr lang="en-US" sz="4100" dirty="0"/>
              <a:t>Type a project name </a:t>
            </a:r>
          </a:p>
          <a:p>
            <a:pPr lvl="1"/>
            <a:r>
              <a:rPr lang="en-US" sz="3600" dirty="0"/>
              <a:t>And optional </a:t>
            </a:r>
            <a:br>
              <a:rPr lang="en-US" sz="3600" dirty="0"/>
            </a:br>
            <a:r>
              <a:rPr lang="en-US" sz="3600" dirty="0"/>
              <a:t>solution name</a:t>
            </a:r>
          </a:p>
          <a:p>
            <a:pPr lvl="1"/>
            <a:r>
              <a:rPr lang="en-US" sz="3600" dirty="0"/>
              <a:t>Select folder to </a:t>
            </a:r>
            <a:br>
              <a:rPr lang="en-US" sz="3600" dirty="0"/>
            </a:br>
            <a:r>
              <a:rPr lang="en-US" sz="3600" dirty="0"/>
              <a:t>host it in</a:t>
            </a:r>
            <a:endParaRPr lang="en-GB" sz="3600" dirty="0"/>
          </a:p>
        </p:txBody>
      </p:sp>
    </p:spTree>
    <p:extLst>
      <p:ext uri="{BB962C8B-B14F-4D97-AF65-F5344CB8AC3E}">
        <p14:creationId xmlns:p14="http://schemas.microsoft.com/office/powerpoint/2010/main" val="247164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(CLR)</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260</a:t>
            </a:fld>
            <a:endParaRPr lang="he-IL"/>
          </a:p>
        </p:txBody>
      </p:sp>
      <p:sp>
        <p:nvSpPr>
          <p:cNvPr id="3" name="Content Placeholder 2"/>
          <p:cNvSpPr>
            <a:spLocks noGrp="1"/>
          </p:cNvSpPr>
          <p:nvPr>
            <p:ph sz="quarter" idx="1"/>
          </p:nvPr>
        </p:nvSpPr>
        <p:spPr/>
        <p:txBody>
          <a:bodyPr>
            <a:normAutofit/>
          </a:bodyPr>
          <a:lstStyle/>
          <a:p>
            <a:r>
              <a:rPr lang="en-US" dirty="0"/>
              <a:t>Memory for objects is allocated on the managed heap</a:t>
            </a:r>
          </a:p>
          <a:p>
            <a:pPr lvl="1"/>
            <a:r>
              <a:rPr lang="en-US" dirty="0"/>
              <a:t>Very fast allocation</a:t>
            </a:r>
          </a:p>
          <a:p>
            <a:r>
              <a:rPr lang="en-US" dirty="0"/>
              <a:t>A pointer (</a:t>
            </a:r>
            <a:r>
              <a:rPr lang="en-US" dirty="0" err="1"/>
              <a:t>NextObjPtr</a:t>
            </a:r>
            <a:r>
              <a:rPr lang="en-US" dirty="0"/>
              <a:t>) points to the next available memory block</a:t>
            </a:r>
          </a:p>
          <a:p>
            <a:r>
              <a:rPr lang="en-US" dirty="0"/>
              <a:t>The memory block needed for an object is the total size of its instance fields plus a header (pointer </a:t>
            </a:r>
            <a:r>
              <a:rPr lang="en-US"/>
              <a:t>to its type </a:t>
            </a:r>
            <a:r>
              <a:rPr lang="en-US" dirty="0"/>
              <a:t>object and sync object index)</a:t>
            </a:r>
          </a:p>
          <a:p>
            <a:r>
              <a:rPr lang="en-US" dirty="0"/>
              <a:t>The memory block is zeroed out</a:t>
            </a:r>
          </a:p>
          <a:p>
            <a:r>
              <a:rPr lang="en-US" dirty="0"/>
              <a:t>The </a:t>
            </a:r>
            <a:r>
              <a:rPr lang="en-US" dirty="0" err="1"/>
              <a:t>NextObjPtr</a:t>
            </a:r>
            <a:r>
              <a:rPr lang="en-US" dirty="0"/>
              <a:t> pointer advances past the allocated size</a:t>
            </a:r>
          </a:p>
        </p:txBody>
      </p:sp>
    </p:spTree>
    <p:extLst>
      <p:ext uri="{BB962C8B-B14F-4D97-AF65-F5344CB8AC3E}">
        <p14:creationId xmlns:p14="http://schemas.microsoft.com/office/powerpoint/2010/main" val="370819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Roots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261</a:t>
            </a:fld>
            <a:endParaRPr lang="he-IL"/>
          </a:p>
        </p:txBody>
      </p:sp>
      <p:sp>
        <p:nvSpPr>
          <p:cNvPr id="3" name="Content Placeholder 2"/>
          <p:cNvSpPr>
            <a:spLocks noGrp="1"/>
          </p:cNvSpPr>
          <p:nvPr>
            <p:ph sz="quarter" idx="1"/>
          </p:nvPr>
        </p:nvSpPr>
        <p:spPr/>
        <p:txBody>
          <a:bodyPr>
            <a:normAutofit lnSpcReduction="10000"/>
          </a:bodyPr>
          <a:lstStyle/>
          <a:p>
            <a:r>
              <a:rPr lang="en-US" dirty="0"/>
              <a:t>Root</a:t>
            </a:r>
          </a:p>
          <a:p>
            <a:pPr lvl="1"/>
            <a:r>
              <a:rPr lang="en-US" dirty="0"/>
              <a:t>Certain object reference pointing to an object on the managed heap or null</a:t>
            </a:r>
          </a:p>
          <a:p>
            <a:r>
              <a:rPr lang="en-US" dirty="0"/>
              <a:t>What is considered a root?</a:t>
            </a:r>
          </a:p>
          <a:p>
            <a:pPr lvl="1"/>
            <a:r>
              <a:rPr lang="en-US" dirty="0"/>
              <a:t>Static fields</a:t>
            </a:r>
          </a:p>
          <a:p>
            <a:pPr lvl="1"/>
            <a:r>
              <a:rPr lang="en-US" dirty="0"/>
              <a:t>Method parameters</a:t>
            </a:r>
          </a:p>
          <a:p>
            <a:pPr lvl="1"/>
            <a:r>
              <a:rPr lang="en-US" dirty="0"/>
              <a:t>Local variables</a:t>
            </a:r>
          </a:p>
          <a:p>
            <a:pPr lvl="1"/>
            <a:r>
              <a:rPr lang="en-US" dirty="0"/>
              <a:t>CPU registers</a:t>
            </a:r>
          </a:p>
          <a:p>
            <a:r>
              <a:rPr lang="en-US" dirty="0"/>
              <a:t>An object that is not referenced directly by a root, and not by any object that any root references (recursively) is eligible for garbage collection</a:t>
            </a:r>
          </a:p>
          <a:p>
            <a:endParaRPr lang="en-US" dirty="0"/>
          </a:p>
        </p:txBody>
      </p:sp>
    </p:spTree>
    <p:extLst>
      <p:ext uri="{BB962C8B-B14F-4D97-AF65-F5344CB8AC3E}">
        <p14:creationId xmlns:p14="http://schemas.microsoft.com/office/powerpoint/2010/main" val="23678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Garbage Collection</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262</a:t>
            </a:fld>
            <a:endParaRPr lang="he-IL"/>
          </a:p>
        </p:txBody>
      </p:sp>
      <p:sp>
        <p:nvSpPr>
          <p:cNvPr id="3" name="Content Placeholder 2"/>
          <p:cNvSpPr>
            <a:spLocks noGrp="1"/>
          </p:cNvSpPr>
          <p:nvPr>
            <p:ph sz="quarter" idx="1"/>
          </p:nvPr>
        </p:nvSpPr>
        <p:spPr/>
        <p:txBody>
          <a:bodyPr>
            <a:normAutofit/>
          </a:bodyPr>
          <a:lstStyle/>
          <a:p>
            <a:r>
              <a:rPr lang="en-US" dirty="0"/>
              <a:t>The CLR suspends all managed threads in safe points</a:t>
            </a:r>
          </a:p>
          <a:p>
            <a:r>
              <a:rPr lang="en-US" dirty="0"/>
              <a:t>Objects are traversed from roots</a:t>
            </a:r>
          </a:p>
          <a:p>
            <a:r>
              <a:rPr lang="en-US" dirty="0"/>
              <a:t>All untouched objects may be deleted</a:t>
            </a:r>
          </a:p>
          <a:p>
            <a:r>
              <a:rPr lang="en-US" dirty="0"/>
              <a:t>Memory blocks are compacted, overwriting garbage objects</a:t>
            </a:r>
          </a:p>
          <a:p>
            <a:r>
              <a:rPr lang="en-US" dirty="0"/>
              <a:t>References are fixed up because of the movement of the surviving objects</a:t>
            </a:r>
          </a:p>
          <a:p>
            <a:r>
              <a:rPr lang="en-US" dirty="0"/>
              <a:t>Managed threads are resumed</a:t>
            </a:r>
          </a:p>
        </p:txBody>
      </p:sp>
    </p:spTree>
    <p:extLst>
      <p:ext uri="{BB962C8B-B14F-4D97-AF65-F5344CB8AC3E}">
        <p14:creationId xmlns:p14="http://schemas.microsoft.com/office/powerpoint/2010/main" val="349393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433" y="500062"/>
            <a:ext cx="8506063" cy="1424039"/>
          </a:xfrm>
        </p:spPr>
        <p:txBody>
          <a:bodyPr>
            <a:normAutofit fontScale="90000"/>
          </a:bodyPr>
          <a:lstStyle/>
          <a:p>
            <a:r>
              <a:rPr lang="en-US" dirty="0"/>
              <a:t>Garbage Collection Pros and Cons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263</a:t>
            </a:fld>
            <a:endParaRPr lang="he-IL"/>
          </a:p>
        </p:txBody>
      </p:sp>
      <p:sp>
        <p:nvSpPr>
          <p:cNvPr id="3" name="Content Placeholder 2"/>
          <p:cNvSpPr>
            <a:spLocks noGrp="1"/>
          </p:cNvSpPr>
          <p:nvPr>
            <p:ph sz="quarter" idx="1"/>
          </p:nvPr>
        </p:nvSpPr>
        <p:spPr/>
        <p:txBody>
          <a:bodyPr/>
          <a:lstStyle/>
          <a:p>
            <a:r>
              <a:rPr lang="en-US" dirty="0"/>
              <a:t>Pros</a:t>
            </a:r>
          </a:p>
          <a:p>
            <a:pPr lvl="1"/>
            <a:r>
              <a:rPr lang="en-US" dirty="0"/>
              <a:t>No need to manage memory</a:t>
            </a:r>
          </a:p>
          <a:p>
            <a:pPr lvl="1"/>
            <a:r>
              <a:rPr lang="en-US" dirty="0"/>
              <a:t>Low fragmentation over time</a:t>
            </a:r>
          </a:p>
          <a:p>
            <a:pPr lvl="2"/>
            <a:r>
              <a:rPr lang="en-US" dirty="0"/>
              <a:t>Lower working set</a:t>
            </a:r>
          </a:p>
          <a:p>
            <a:r>
              <a:rPr lang="en-US" dirty="0"/>
              <a:t>Cons</a:t>
            </a:r>
          </a:p>
          <a:p>
            <a:pPr lvl="1"/>
            <a:r>
              <a:rPr lang="en-US" dirty="0"/>
              <a:t>May be time consuming</a:t>
            </a:r>
          </a:p>
          <a:p>
            <a:pPr lvl="1"/>
            <a:r>
              <a:rPr lang="en-US" dirty="0"/>
              <a:t>Non deterministic object destruction</a:t>
            </a:r>
          </a:p>
          <a:p>
            <a:pPr lvl="2"/>
            <a:r>
              <a:rPr lang="en-US" dirty="0"/>
              <a:t>May leave unmanaged resources alive for a long time</a:t>
            </a:r>
          </a:p>
        </p:txBody>
      </p:sp>
    </p:spTree>
    <p:extLst>
      <p:ext uri="{BB962C8B-B14F-4D97-AF65-F5344CB8AC3E}">
        <p14:creationId xmlns:p14="http://schemas.microsoft.com/office/powerpoint/2010/main" val="178501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Finalization</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264</a:t>
            </a:fld>
            <a:endParaRPr lang="he-IL"/>
          </a:p>
        </p:txBody>
      </p:sp>
      <p:sp>
        <p:nvSpPr>
          <p:cNvPr id="3" name="Content Placeholder 2"/>
          <p:cNvSpPr>
            <a:spLocks noGrp="1"/>
          </p:cNvSpPr>
          <p:nvPr>
            <p:ph sz="quarter" idx="1"/>
          </p:nvPr>
        </p:nvSpPr>
        <p:spPr/>
        <p:txBody>
          <a:bodyPr>
            <a:normAutofit fontScale="92500" lnSpcReduction="20000"/>
          </a:bodyPr>
          <a:lstStyle/>
          <a:p>
            <a:r>
              <a:rPr lang="en-US" sz="3600" dirty="0"/>
              <a:t>A managed object might point to unmanaged objects/resources</a:t>
            </a:r>
          </a:p>
          <a:p>
            <a:pPr lvl="1"/>
            <a:r>
              <a:rPr lang="en-US" dirty="0"/>
              <a:t>File handles, DB connections, bitmaps, etc.</a:t>
            </a:r>
          </a:p>
          <a:p>
            <a:r>
              <a:rPr lang="en-US" sz="3600" dirty="0"/>
              <a:t>A </a:t>
            </a:r>
            <a:r>
              <a:rPr lang="en-US" sz="3600" dirty="0" err="1"/>
              <a:t>finalizer</a:t>
            </a:r>
            <a:r>
              <a:rPr lang="en-US" sz="3600" dirty="0"/>
              <a:t> method runs just before the object is freed</a:t>
            </a:r>
          </a:p>
          <a:p>
            <a:pPr lvl="1"/>
            <a:r>
              <a:rPr lang="en-US" dirty="0"/>
              <a:t>Need to free unmanaged resources</a:t>
            </a:r>
          </a:p>
          <a:p>
            <a:r>
              <a:rPr lang="en-US" sz="3600" dirty="0"/>
              <a:t>A </a:t>
            </a:r>
            <a:r>
              <a:rPr lang="en-US" sz="3600" dirty="0" err="1"/>
              <a:t>finalizer</a:t>
            </a:r>
            <a:r>
              <a:rPr lang="en-US" sz="3600" dirty="0"/>
              <a:t> is actually an override of the protected virtual method </a:t>
            </a:r>
            <a:r>
              <a:rPr lang="en-US" sz="3600" b="1" dirty="0" err="1">
                <a:solidFill>
                  <a:srgbClr val="7030A0"/>
                </a:solidFill>
                <a:latin typeface="Consolas" pitchFamily="49" charset="0"/>
              </a:rPr>
              <a:t>Object.Finalize</a:t>
            </a:r>
            <a:endParaRPr lang="en-US" sz="3600" b="1" dirty="0">
              <a:solidFill>
                <a:srgbClr val="7030A0"/>
              </a:solidFill>
              <a:latin typeface="Consolas" pitchFamily="49" charset="0"/>
            </a:endParaRPr>
          </a:p>
          <a:p>
            <a:pPr lvl="1"/>
            <a:r>
              <a:rPr lang="en-US" dirty="0"/>
              <a:t>C# uses the ~</a:t>
            </a:r>
            <a:r>
              <a:rPr lang="en-US" i="1" dirty="0" err="1"/>
              <a:t>ClassName</a:t>
            </a:r>
            <a:r>
              <a:rPr lang="en-US" dirty="0"/>
              <a:t> to specify a </a:t>
            </a:r>
            <a:r>
              <a:rPr lang="en-US" dirty="0" err="1"/>
              <a:t>finalizer</a:t>
            </a:r>
            <a:endParaRPr lang="en-US" dirty="0"/>
          </a:p>
          <a:p>
            <a:pPr lvl="1"/>
            <a:r>
              <a:rPr lang="en-US" dirty="0"/>
              <a:t>The C# compiler wraps your code with a </a:t>
            </a:r>
            <a:r>
              <a:rPr lang="en-US" dirty="0">
                <a:latin typeface="Consolas" pitchFamily="49" charset="0"/>
              </a:rPr>
              <a:t>try/finally</a:t>
            </a:r>
            <a:r>
              <a:rPr lang="en-US" dirty="0"/>
              <a:t> block</a:t>
            </a:r>
          </a:p>
          <a:p>
            <a:pPr lvl="1"/>
            <a:r>
              <a:rPr lang="en-US" dirty="0"/>
              <a:t>The </a:t>
            </a:r>
            <a:r>
              <a:rPr lang="en-US" dirty="0">
                <a:latin typeface="Consolas" pitchFamily="49" charset="0"/>
              </a:rPr>
              <a:t>finally</a:t>
            </a:r>
            <a:r>
              <a:rPr lang="en-US" dirty="0"/>
              <a:t> block calls </a:t>
            </a:r>
            <a:r>
              <a:rPr lang="en-US" dirty="0" err="1">
                <a:latin typeface="Consolas" pitchFamily="49" charset="0"/>
              </a:rPr>
              <a:t>base.Finalize</a:t>
            </a:r>
            <a:endParaRPr lang="en-US" dirty="0">
              <a:latin typeface="Consolas" pitchFamily="49" charset="0"/>
            </a:endParaRPr>
          </a:p>
          <a:p>
            <a:r>
              <a:rPr lang="en-US" sz="3600" dirty="0" err="1"/>
              <a:t>Finalizers</a:t>
            </a:r>
            <a:r>
              <a:rPr lang="en-US" sz="3600" dirty="0"/>
              <a:t> are called by a special CLR thread</a:t>
            </a:r>
          </a:p>
          <a:p>
            <a:pPr lvl="1"/>
            <a:r>
              <a:rPr lang="en-US" dirty="0"/>
              <a:t>So should not assume thread affinity of any kind</a:t>
            </a:r>
          </a:p>
        </p:txBody>
      </p:sp>
    </p:spTree>
    <p:extLst>
      <p:ext uri="{BB962C8B-B14F-4D97-AF65-F5344CB8AC3E}">
        <p14:creationId xmlns:p14="http://schemas.microsoft.com/office/powerpoint/2010/main" val="344262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Finalization Internals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265</a:t>
            </a:fld>
            <a:endParaRPr lang="he-IL"/>
          </a:p>
        </p:txBody>
      </p:sp>
      <p:sp>
        <p:nvSpPr>
          <p:cNvPr id="3" name="Content Placeholder 2"/>
          <p:cNvSpPr>
            <a:spLocks noGrp="1"/>
          </p:cNvSpPr>
          <p:nvPr>
            <p:ph sz="quarter" idx="1"/>
          </p:nvPr>
        </p:nvSpPr>
        <p:spPr/>
        <p:txBody>
          <a:bodyPr>
            <a:normAutofit/>
          </a:bodyPr>
          <a:lstStyle/>
          <a:p>
            <a:r>
              <a:rPr lang="en-US" dirty="0"/>
              <a:t>When an object is created</a:t>
            </a:r>
          </a:p>
          <a:p>
            <a:pPr lvl="1"/>
            <a:r>
              <a:rPr lang="en-US" dirty="0"/>
              <a:t>If the object’s type defines a </a:t>
            </a:r>
            <a:r>
              <a:rPr lang="en-US" dirty="0" err="1"/>
              <a:t>finalizer</a:t>
            </a:r>
            <a:r>
              <a:rPr lang="en-US" dirty="0"/>
              <a:t>, a reference to the object is stored in the Finalization list</a:t>
            </a:r>
          </a:p>
          <a:p>
            <a:r>
              <a:rPr lang="en-US" dirty="0"/>
              <a:t>When a garbage collection occurs</a:t>
            </a:r>
          </a:p>
          <a:p>
            <a:pPr lvl="1"/>
            <a:r>
              <a:rPr lang="en-US" dirty="0"/>
              <a:t>Any object eligible for collection from the Finalization list is moved to the F-reachable queue</a:t>
            </a:r>
          </a:p>
          <a:p>
            <a:pPr lvl="1"/>
            <a:r>
              <a:rPr lang="en-US" dirty="0"/>
              <a:t>Considered a root</a:t>
            </a:r>
          </a:p>
          <a:p>
            <a:r>
              <a:rPr lang="en-US" dirty="0"/>
              <a:t>A high-priority CLR thread wakes up and calls </a:t>
            </a:r>
            <a:r>
              <a:rPr lang="en-US" dirty="0" err="1"/>
              <a:t>finalizers</a:t>
            </a:r>
            <a:r>
              <a:rPr lang="en-US" dirty="0"/>
              <a:t> serially</a:t>
            </a:r>
          </a:p>
          <a:p>
            <a:pPr lvl="1"/>
            <a:r>
              <a:rPr lang="en-US" dirty="0"/>
              <a:t>The object survives this GC cycle</a:t>
            </a:r>
          </a:p>
        </p:txBody>
      </p:sp>
    </p:spTree>
    <p:extLst>
      <p:ext uri="{BB962C8B-B14F-4D97-AF65-F5344CB8AC3E}">
        <p14:creationId xmlns:p14="http://schemas.microsoft.com/office/powerpoint/2010/main" val="175948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Finalization Guidelines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266</a:t>
            </a:fld>
            <a:endParaRPr lang="he-IL"/>
          </a:p>
        </p:txBody>
      </p:sp>
      <p:sp>
        <p:nvSpPr>
          <p:cNvPr id="391171" name="Rectangle 3"/>
          <p:cNvSpPr>
            <a:spLocks noGrp="1" noChangeArrowheads="1"/>
          </p:cNvSpPr>
          <p:nvPr>
            <p:ph sz="quarter" idx="1"/>
          </p:nvPr>
        </p:nvSpPr>
        <p:spPr/>
        <p:txBody>
          <a:bodyPr>
            <a:normAutofit lnSpcReduction="10000"/>
          </a:bodyPr>
          <a:lstStyle/>
          <a:p>
            <a:pPr>
              <a:lnSpc>
                <a:spcPct val="90000"/>
              </a:lnSpc>
            </a:pPr>
            <a:r>
              <a:rPr lang="en-US" sz="4600" dirty="0"/>
              <a:t>Avoid finalization if possible</a:t>
            </a:r>
          </a:p>
          <a:p>
            <a:pPr lvl="1">
              <a:lnSpc>
                <a:spcPct val="90000"/>
              </a:lnSpc>
            </a:pPr>
            <a:r>
              <a:rPr lang="en-US" sz="4100" dirty="0"/>
              <a:t>Performance cost</a:t>
            </a:r>
          </a:p>
          <a:p>
            <a:pPr lvl="1">
              <a:lnSpc>
                <a:spcPct val="90000"/>
              </a:lnSpc>
            </a:pPr>
            <a:r>
              <a:rPr lang="en-US" sz="4100" dirty="0"/>
              <a:t>Object stays alive longer than necessary along with other non-memory resources</a:t>
            </a:r>
          </a:p>
          <a:p>
            <a:pPr>
              <a:lnSpc>
                <a:spcPct val="90000"/>
              </a:lnSpc>
            </a:pPr>
            <a:r>
              <a:rPr lang="en-US" sz="4600" dirty="0"/>
              <a:t>If finalization is required, it should</a:t>
            </a:r>
          </a:p>
          <a:p>
            <a:pPr lvl="1">
              <a:lnSpc>
                <a:spcPct val="90000"/>
              </a:lnSpc>
            </a:pPr>
            <a:r>
              <a:rPr lang="en-US" sz="4100" dirty="0"/>
              <a:t>Avoid calling other objects</a:t>
            </a:r>
          </a:p>
          <a:p>
            <a:pPr lvl="2">
              <a:lnSpc>
                <a:spcPct val="90000"/>
              </a:lnSpc>
            </a:pPr>
            <a:r>
              <a:rPr lang="en-US" sz="3100" dirty="0"/>
              <a:t>May be “dead” – their finalization code may already have executed</a:t>
            </a:r>
          </a:p>
          <a:p>
            <a:pPr lvl="1">
              <a:lnSpc>
                <a:spcPct val="90000"/>
              </a:lnSpc>
            </a:pPr>
            <a:r>
              <a:rPr lang="en-US" sz="4100" dirty="0"/>
              <a:t>Make no assumption about the thread ID</a:t>
            </a:r>
          </a:p>
          <a:p>
            <a:pPr lvl="1">
              <a:lnSpc>
                <a:spcPct val="90000"/>
              </a:lnSpc>
            </a:pPr>
            <a:r>
              <a:rPr lang="en-US" sz="4100" dirty="0"/>
              <a:t>Be quick and never block on anything</a:t>
            </a:r>
          </a:p>
        </p:txBody>
      </p:sp>
    </p:spTree>
    <p:extLst>
      <p:ext uri="{BB962C8B-B14F-4D97-AF65-F5344CB8AC3E}">
        <p14:creationId xmlns:p14="http://schemas.microsoft.com/office/powerpoint/2010/main" val="327849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Finalization</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267</a:t>
            </a:fld>
            <a:endParaRPr lang="he-IL"/>
          </a:p>
        </p:txBody>
      </p:sp>
      <p:sp>
        <p:nvSpPr>
          <p:cNvPr id="3" name="Content Placeholder 2"/>
          <p:cNvSpPr>
            <a:spLocks noGrp="1"/>
          </p:cNvSpPr>
          <p:nvPr>
            <p:ph sz="quarter" idx="1"/>
          </p:nvPr>
        </p:nvSpPr>
        <p:spPr/>
        <p:txBody>
          <a:bodyPr>
            <a:normAutofit/>
          </a:bodyPr>
          <a:lstStyle/>
          <a:p>
            <a:r>
              <a:rPr lang="en-US" dirty="0"/>
              <a:t>Objects may linger in memory long after they are no longer needed</a:t>
            </a:r>
          </a:p>
          <a:p>
            <a:pPr lvl="1"/>
            <a:r>
              <a:rPr lang="en-US" dirty="0"/>
              <a:t>Unmanaged resources continue to live</a:t>
            </a:r>
          </a:p>
          <a:p>
            <a:pPr lvl="1"/>
            <a:r>
              <a:rPr lang="en-US" dirty="0"/>
              <a:t>May create shortage of resources or even errors (files remain open, etc.)</a:t>
            </a:r>
          </a:p>
          <a:p>
            <a:r>
              <a:rPr lang="en-US" dirty="0"/>
              <a:t>Need a way for an object to indicate it can cleanup unmanaged resources as early as possible</a:t>
            </a:r>
          </a:p>
          <a:p>
            <a:pPr lvl="1"/>
            <a:r>
              <a:rPr lang="en-US" dirty="0"/>
              <a:t>No need to wait for the </a:t>
            </a:r>
            <a:r>
              <a:rPr lang="en-US" dirty="0" err="1"/>
              <a:t>finalizer</a:t>
            </a:r>
            <a:r>
              <a:rPr lang="en-US" dirty="0"/>
              <a:t> to run</a:t>
            </a:r>
          </a:p>
          <a:p>
            <a:r>
              <a:rPr lang="en-US" dirty="0"/>
              <a:t>The interface </a:t>
            </a:r>
            <a:r>
              <a:rPr lang="en-US" b="1" dirty="0" err="1">
                <a:solidFill>
                  <a:srgbClr val="FF0000"/>
                </a:solidFill>
                <a:latin typeface="Consolas" pitchFamily="49" charset="0"/>
              </a:rPr>
              <a:t>System.IDisposable</a:t>
            </a:r>
            <a:r>
              <a:rPr lang="en-US" dirty="0"/>
              <a:t> serves as a standard way to indicate this</a:t>
            </a:r>
          </a:p>
          <a:p>
            <a:endParaRPr lang="en-US" dirty="0"/>
          </a:p>
        </p:txBody>
      </p:sp>
    </p:spTree>
    <p:extLst>
      <p:ext uri="{BB962C8B-B14F-4D97-AF65-F5344CB8AC3E}">
        <p14:creationId xmlns:p14="http://schemas.microsoft.com/office/powerpoint/2010/main" val="73892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Dispose Pattern</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268</a:t>
            </a:fld>
            <a:endParaRPr lang="he-IL"/>
          </a:p>
        </p:txBody>
      </p:sp>
      <p:sp>
        <p:nvSpPr>
          <p:cNvPr id="3" name="Content Placeholder 2"/>
          <p:cNvSpPr>
            <a:spLocks noGrp="1"/>
          </p:cNvSpPr>
          <p:nvPr>
            <p:ph sz="quarter" idx="1"/>
          </p:nvPr>
        </p:nvSpPr>
        <p:spPr/>
        <p:txBody>
          <a:bodyPr>
            <a:normAutofit/>
          </a:bodyPr>
          <a:lstStyle/>
          <a:p>
            <a:r>
              <a:rPr lang="en-US" dirty="0"/>
              <a:t>Client creates an object and uses it</a:t>
            </a:r>
          </a:p>
          <a:p>
            <a:r>
              <a:rPr lang="en-US" dirty="0"/>
              <a:t>If the object implements the </a:t>
            </a:r>
            <a:r>
              <a:rPr lang="en-US" dirty="0" err="1">
                <a:latin typeface="Consolas" pitchFamily="49" charset="0"/>
              </a:rPr>
              <a:t>IDisposable</a:t>
            </a:r>
            <a:r>
              <a:rPr lang="en-US" dirty="0"/>
              <a:t> interface, the client calls its </a:t>
            </a:r>
            <a:r>
              <a:rPr lang="en-US" b="1" dirty="0">
                <a:solidFill>
                  <a:srgbClr val="7030A0"/>
                </a:solidFill>
                <a:latin typeface="Consolas" pitchFamily="49" charset="0"/>
              </a:rPr>
              <a:t>Dispose</a:t>
            </a:r>
            <a:r>
              <a:rPr lang="en-US" dirty="0"/>
              <a:t> method</a:t>
            </a:r>
          </a:p>
          <a:p>
            <a:pPr lvl="1"/>
            <a:r>
              <a:rPr lang="en-US" dirty="0"/>
              <a:t>Otherwise, object will clean up at finalization time</a:t>
            </a:r>
          </a:p>
          <a:p>
            <a:r>
              <a:rPr lang="en-US" dirty="0"/>
              <a:t>The client is not forced to call </a:t>
            </a:r>
            <a:r>
              <a:rPr lang="en-US" dirty="0">
                <a:latin typeface="Consolas" pitchFamily="49" charset="0"/>
              </a:rPr>
              <a:t>Dispose</a:t>
            </a:r>
            <a:r>
              <a:rPr lang="en-US" dirty="0"/>
              <a:t> even if it’s implemented by the object</a:t>
            </a:r>
          </a:p>
          <a:p>
            <a:r>
              <a:rPr lang="en-US" dirty="0"/>
              <a:t>The C# language helps out with the </a:t>
            </a:r>
            <a:r>
              <a:rPr lang="en-US" b="1" dirty="0">
                <a:solidFill>
                  <a:srgbClr val="0070C0"/>
                </a:solidFill>
                <a:latin typeface="Consolas" pitchFamily="49" charset="0"/>
              </a:rPr>
              <a:t>using</a:t>
            </a:r>
            <a:r>
              <a:rPr lang="en-US" dirty="0"/>
              <a:t> statement</a:t>
            </a:r>
          </a:p>
        </p:txBody>
      </p:sp>
    </p:spTree>
    <p:extLst>
      <p:ext uri="{BB962C8B-B14F-4D97-AF65-F5344CB8AC3E}">
        <p14:creationId xmlns:p14="http://schemas.microsoft.com/office/powerpoint/2010/main" val="24902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t>
            </a:r>
            <a:r>
              <a:rPr lang="en-US" dirty="0" err="1">
                <a:latin typeface="Consolas" pitchFamily="49" charset="0"/>
              </a:rPr>
              <a:t>IDisposable</a:t>
            </a:r>
            <a:endParaRPr lang="en-US" dirty="0">
              <a:latin typeface="Consolas" pitchFamily="49" charset="0"/>
            </a:endParaRPr>
          </a:p>
        </p:txBody>
      </p:sp>
      <p:sp>
        <p:nvSpPr>
          <p:cNvPr id="5" name="Slide Number Placeholder 4"/>
          <p:cNvSpPr>
            <a:spLocks noGrp="1"/>
          </p:cNvSpPr>
          <p:nvPr>
            <p:ph type="sldNum" sz="quarter" idx="12"/>
          </p:nvPr>
        </p:nvSpPr>
        <p:spPr/>
        <p:txBody>
          <a:bodyPr/>
          <a:lstStyle/>
          <a:p>
            <a:fld id="{8D5EC362-8DE0-4138-8AD2-9C18772BB671}" type="slidenum">
              <a:rPr lang="he-IL" smtClean="0"/>
              <a:pPr/>
              <a:t>269</a:t>
            </a:fld>
            <a:endParaRPr lang="he-IL"/>
          </a:p>
        </p:txBody>
      </p:sp>
      <p:sp>
        <p:nvSpPr>
          <p:cNvPr id="3" name="Content Placeholder 2"/>
          <p:cNvSpPr>
            <a:spLocks noGrp="1"/>
          </p:cNvSpPr>
          <p:nvPr>
            <p:ph sz="quarter" idx="1"/>
          </p:nvPr>
        </p:nvSpPr>
        <p:spPr/>
        <p:txBody>
          <a:bodyPr/>
          <a:lstStyle/>
          <a:p>
            <a:endParaRPr lang="en-US"/>
          </a:p>
        </p:txBody>
      </p:sp>
      <p:sp>
        <p:nvSpPr>
          <p:cNvPr id="4" name="Rectangle 3"/>
          <p:cNvSpPr>
            <a:spLocks noChangeArrowheads="1"/>
          </p:cNvSpPr>
          <p:nvPr/>
        </p:nvSpPr>
        <p:spPr bwMode="auto">
          <a:xfrm>
            <a:off x="689109" y="1376109"/>
            <a:ext cx="11026456" cy="662489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a:solidFill>
                  <a:srgbClr val="0000FF"/>
                </a:solidFill>
                <a:latin typeface="Consolas" pitchFamily="49" charset="0"/>
              </a:rPr>
              <a:t>using </a:t>
            </a:r>
            <a:r>
              <a:rPr lang="en-US" sz="1800" dirty="0">
                <a:solidFill>
                  <a:srgbClr val="010001"/>
                </a:solidFill>
                <a:latin typeface="Consolas" pitchFamily="49" charset="0"/>
              </a:rPr>
              <a:t>System;</a:t>
            </a:r>
          </a:p>
          <a:p>
            <a:r>
              <a:rPr lang="en-US" sz="1800" dirty="0">
                <a:solidFill>
                  <a:srgbClr val="0000FF"/>
                </a:solidFill>
                <a:latin typeface="Consolas" pitchFamily="49" charset="0"/>
              </a:rPr>
              <a:t>using </a:t>
            </a:r>
            <a:r>
              <a:rPr lang="en-US" sz="1800" dirty="0" err="1">
                <a:solidFill>
                  <a:srgbClr val="010001"/>
                </a:solidFill>
                <a:latin typeface="Consolas" pitchFamily="49" charset="0"/>
              </a:rPr>
              <a:t>System.Drawing</a:t>
            </a:r>
            <a:r>
              <a:rPr lang="en-US" sz="1800" dirty="0">
                <a:solidFill>
                  <a:srgbClr val="010001"/>
                </a:solidFill>
                <a:latin typeface="Consolas" pitchFamily="49" charset="0"/>
              </a:rPr>
              <a:t>;</a:t>
            </a:r>
          </a:p>
          <a:p>
            <a:endParaRPr lang="en-US" sz="1800" dirty="0">
              <a:solidFill>
                <a:srgbClr val="010001"/>
              </a:solidFill>
              <a:latin typeface="Consolas" pitchFamily="49" charset="0"/>
            </a:endParaRPr>
          </a:p>
          <a:p>
            <a:r>
              <a:rPr lang="en-US" sz="1800" dirty="0">
                <a:solidFill>
                  <a:srgbClr val="0000FF"/>
                </a:solidFill>
                <a:latin typeface="Consolas" pitchFamily="49" charset="0"/>
              </a:rPr>
              <a:t>public class </a:t>
            </a:r>
            <a:r>
              <a:rPr lang="en-US" sz="1800" b="1" dirty="0">
                <a:solidFill>
                  <a:srgbClr val="0000FF"/>
                </a:solidFill>
                <a:latin typeface="Consolas" pitchFamily="49" charset="0"/>
              </a:rPr>
              <a:t>Resource : </a:t>
            </a:r>
            <a:r>
              <a:rPr lang="en-US" sz="1800" b="1" dirty="0" err="1">
                <a:solidFill>
                  <a:srgbClr val="2B91AF"/>
                </a:solidFill>
                <a:latin typeface="Consolas" pitchFamily="49" charset="0"/>
              </a:rPr>
              <a:t>IDisposable</a:t>
            </a:r>
            <a:r>
              <a:rPr lang="en-US" sz="1800" b="1" dirty="0">
                <a:solidFill>
                  <a:srgbClr val="2B91AF"/>
                </a:solidFill>
                <a:latin typeface="Consolas" pitchFamily="49" charset="0"/>
              </a:rPr>
              <a:t> {</a:t>
            </a:r>
          </a:p>
          <a:p>
            <a:r>
              <a:rPr lang="en-US" sz="1800" dirty="0">
                <a:solidFill>
                  <a:srgbClr val="2B91AF"/>
                </a:solidFill>
                <a:latin typeface="Consolas" pitchFamily="49" charset="0"/>
              </a:rPr>
              <a:t>    </a:t>
            </a:r>
            <a:r>
              <a:rPr lang="en-US" sz="1800" dirty="0">
                <a:solidFill>
                  <a:srgbClr val="0000FF"/>
                </a:solidFill>
                <a:latin typeface="Consolas" pitchFamily="49" charset="0"/>
              </a:rPr>
              <a:t>private </a:t>
            </a:r>
            <a:r>
              <a:rPr lang="en-US" sz="1800" dirty="0" err="1">
                <a:solidFill>
                  <a:srgbClr val="2B91AF"/>
                </a:solidFill>
                <a:latin typeface="Consolas" pitchFamily="49" charset="0"/>
              </a:rPr>
              <a:t>IntPtr</a:t>
            </a:r>
            <a:r>
              <a:rPr lang="en-US" sz="1800" dirty="0">
                <a:solidFill>
                  <a:srgbClr val="2B91AF"/>
                </a:solidFill>
                <a:latin typeface="Consolas" pitchFamily="49" charset="0"/>
              </a:rPr>
              <a:t> </a:t>
            </a:r>
            <a:r>
              <a:rPr lang="en-US" sz="1800" dirty="0" err="1">
                <a:solidFill>
                  <a:srgbClr val="010001"/>
                </a:solidFill>
                <a:latin typeface="Consolas" pitchFamily="49" charset="0"/>
              </a:rPr>
              <a:t>myResource</a:t>
            </a:r>
            <a:r>
              <a:rPr lang="en-US" sz="1800" dirty="0">
                <a:solidFill>
                  <a:srgbClr val="010001"/>
                </a:solidFill>
                <a:latin typeface="Consolas" pitchFamily="49" charset="0"/>
              </a:rPr>
              <a:t>;	</a:t>
            </a:r>
            <a:r>
              <a:rPr lang="en-US" sz="1800" dirty="0">
                <a:solidFill>
                  <a:srgbClr val="008000"/>
                </a:solidFill>
                <a:latin typeface="Consolas" pitchFamily="49" charset="0"/>
              </a:rPr>
              <a:t>// unmanaged</a:t>
            </a:r>
          </a:p>
          <a:p>
            <a:r>
              <a:rPr lang="en-US" sz="1800" dirty="0">
                <a:solidFill>
                  <a:srgbClr val="008000"/>
                </a:solidFill>
                <a:latin typeface="Consolas" pitchFamily="49" charset="0"/>
              </a:rPr>
              <a:t>    </a:t>
            </a:r>
            <a:r>
              <a:rPr lang="en-US" sz="1800" dirty="0">
                <a:solidFill>
                  <a:srgbClr val="0000FF"/>
                </a:solidFill>
                <a:latin typeface="Consolas" pitchFamily="49" charset="0"/>
              </a:rPr>
              <a:t>private </a:t>
            </a:r>
            <a:r>
              <a:rPr lang="en-US" sz="1800" dirty="0">
                <a:solidFill>
                  <a:srgbClr val="010001"/>
                </a:solidFill>
                <a:latin typeface="Consolas" pitchFamily="49" charset="0"/>
              </a:rPr>
              <a:t>Font </a:t>
            </a:r>
            <a:r>
              <a:rPr lang="en-US" sz="1800" dirty="0" err="1">
                <a:solidFill>
                  <a:srgbClr val="010001"/>
                </a:solidFill>
                <a:latin typeface="Consolas" pitchFamily="49" charset="0"/>
              </a:rPr>
              <a:t>font</a:t>
            </a:r>
            <a:r>
              <a:rPr lang="en-US" sz="1800" dirty="0">
                <a:solidFill>
                  <a:srgbClr val="010001"/>
                </a:solidFill>
                <a:latin typeface="Consolas" pitchFamily="49" charset="0"/>
              </a:rPr>
              <a:t>;		</a:t>
            </a:r>
            <a:r>
              <a:rPr lang="en-US" sz="1800" dirty="0">
                <a:solidFill>
                  <a:srgbClr val="008000"/>
                </a:solidFill>
                <a:latin typeface="Consolas" pitchFamily="49" charset="0"/>
              </a:rPr>
              <a:t>// managed</a:t>
            </a:r>
          </a:p>
          <a:p>
            <a:endParaRPr lang="en-US" sz="1800" dirty="0">
              <a:solidFill>
                <a:srgbClr val="008000"/>
              </a:solidFill>
              <a:latin typeface="Consolas" pitchFamily="49" charset="0"/>
            </a:endParaRPr>
          </a:p>
          <a:p>
            <a:r>
              <a:rPr lang="en-US" sz="1800" dirty="0">
                <a:solidFill>
                  <a:srgbClr val="008000"/>
                </a:solidFill>
                <a:latin typeface="Consolas" pitchFamily="49" charset="0"/>
              </a:rPr>
              <a:t>    </a:t>
            </a:r>
            <a:r>
              <a:rPr lang="en-US" sz="1800" dirty="0">
                <a:solidFill>
                  <a:srgbClr val="0000FF"/>
                </a:solidFill>
                <a:latin typeface="Consolas" pitchFamily="49" charset="0"/>
              </a:rPr>
              <a:t>protected virtual void </a:t>
            </a:r>
            <a:r>
              <a:rPr lang="en-US" sz="1800" dirty="0">
                <a:solidFill>
                  <a:srgbClr val="010001"/>
                </a:solidFill>
                <a:latin typeface="Consolas" pitchFamily="49" charset="0"/>
              </a:rPr>
              <a:t>Dispose(</a:t>
            </a:r>
            <a:r>
              <a:rPr lang="en-US" sz="1800" dirty="0" err="1">
                <a:solidFill>
                  <a:srgbClr val="0000FF"/>
                </a:solidFill>
                <a:latin typeface="Consolas" pitchFamily="49" charset="0"/>
              </a:rPr>
              <a:t>bool</a:t>
            </a:r>
            <a:r>
              <a:rPr lang="en-US" sz="1800" dirty="0">
                <a:solidFill>
                  <a:srgbClr val="0000FF"/>
                </a:solidFill>
                <a:latin typeface="Consolas" pitchFamily="49" charset="0"/>
              </a:rPr>
              <a:t> </a:t>
            </a:r>
            <a:r>
              <a:rPr lang="en-US" sz="1800" dirty="0">
                <a:solidFill>
                  <a:srgbClr val="010001"/>
                </a:solidFill>
                <a:latin typeface="Consolas" pitchFamily="49" charset="0"/>
              </a:rPr>
              <a:t>disposing) {</a:t>
            </a:r>
          </a:p>
          <a:p>
            <a:r>
              <a:rPr lang="en-US" sz="1800" dirty="0">
                <a:solidFill>
                  <a:srgbClr val="010001"/>
                </a:solidFill>
                <a:latin typeface="Consolas" pitchFamily="49" charset="0"/>
              </a:rPr>
              <a:t>        </a:t>
            </a:r>
            <a:r>
              <a:rPr lang="en-US" sz="1800" dirty="0">
                <a:solidFill>
                  <a:srgbClr val="0000FF"/>
                </a:solidFill>
                <a:latin typeface="Consolas" pitchFamily="49" charset="0"/>
              </a:rPr>
              <a:t>if(</a:t>
            </a:r>
            <a:r>
              <a:rPr lang="en-US" sz="1800" dirty="0">
                <a:solidFill>
                  <a:srgbClr val="010001"/>
                </a:solidFill>
                <a:latin typeface="Consolas" pitchFamily="49" charset="0"/>
              </a:rPr>
              <a:t>disposing) {</a:t>
            </a:r>
          </a:p>
          <a:p>
            <a:r>
              <a:rPr lang="en-US" sz="1800" dirty="0">
                <a:solidFill>
                  <a:srgbClr val="010001"/>
                </a:solidFill>
                <a:latin typeface="Consolas" pitchFamily="49" charset="0"/>
              </a:rPr>
              <a:t>            </a:t>
            </a:r>
            <a:r>
              <a:rPr lang="en-US" sz="1800" dirty="0" err="1">
                <a:solidFill>
                  <a:srgbClr val="010001"/>
                </a:solidFill>
                <a:latin typeface="Consolas" pitchFamily="49" charset="0"/>
              </a:rPr>
              <a:t>font.Dispose</a:t>
            </a:r>
            <a:r>
              <a:rPr lang="en-US" sz="1800" dirty="0">
                <a:solidFill>
                  <a:srgbClr val="010001"/>
                </a:solidFill>
                <a:latin typeface="Consolas" pitchFamily="49" charset="0"/>
              </a:rPr>
              <a:t>();</a:t>
            </a:r>
          </a:p>
          <a:p>
            <a:r>
              <a:rPr lang="en-US" sz="1800" dirty="0">
                <a:solidFill>
                  <a:srgbClr val="010001"/>
                </a:solidFill>
                <a:latin typeface="Consolas" pitchFamily="49" charset="0"/>
              </a:rPr>
              <a:t>            </a:t>
            </a:r>
            <a:r>
              <a:rPr lang="en-US" sz="1800" b="1" dirty="0" err="1">
                <a:solidFill>
                  <a:srgbClr val="0000FF"/>
                </a:solidFill>
                <a:latin typeface="Consolas" pitchFamily="49" charset="0"/>
              </a:rPr>
              <a:t>GC.</a:t>
            </a:r>
            <a:r>
              <a:rPr lang="en-US" sz="1800" b="1" dirty="0" err="1">
                <a:solidFill>
                  <a:srgbClr val="010001"/>
                </a:solidFill>
                <a:latin typeface="Consolas" pitchFamily="49" charset="0"/>
              </a:rPr>
              <a:t>SuppressFinalize</a:t>
            </a:r>
            <a:r>
              <a:rPr lang="en-US" sz="1800" b="1" dirty="0">
                <a:solidFill>
                  <a:srgbClr val="010001"/>
                </a:solidFill>
                <a:latin typeface="Consolas" pitchFamily="49" charset="0"/>
              </a:rPr>
              <a:t>(</a:t>
            </a:r>
            <a:r>
              <a:rPr lang="en-US" sz="1800" b="1" dirty="0">
                <a:solidFill>
                  <a:srgbClr val="0000FF"/>
                </a:solidFill>
                <a:latin typeface="Consolas" pitchFamily="49" charset="0"/>
              </a:rPr>
              <a:t>this);</a:t>
            </a:r>
          </a:p>
          <a:p>
            <a:r>
              <a:rPr lang="en-US" sz="1800" dirty="0">
                <a:solidFill>
                  <a:srgbClr val="0000FF"/>
                </a:solidFill>
                <a:latin typeface="Consolas" pitchFamily="49" charset="0"/>
              </a:rPr>
              <a:t>        }</a:t>
            </a:r>
          </a:p>
          <a:p>
            <a:r>
              <a:rPr lang="en-US" sz="1800" dirty="0">
                <a:solidFill>
                  <a:srgbClr val="0000FF"/>
                </a:solidFill>
                <a:latin typeface="Consolas" pitchFamily="49" charset="0"/>
              </a:rPr>
              <a:t>        </a:t>
            </a:r>
            <a:r>
              <a:rPr lang="en-US" sz="1800" dirty="0" err="1">
                <a:solidFill>
                  <a:srgbClr val="010001"/>
                </a:solidFill>
                <a:latin typeface="Consolas" pitchFamily="49" charset="0"/>
              </a:rPr>
              <a:t>FreeThatResource</a:t>
            </a:r>
            <a:r>
              <a:rPr lang="en-US" sz="1800" dirty="0">
                <a:solidFill>
                  <a:srgbClr val="010001"/>
                </a:solidFill>
                <a:latin typeface="Consolas" pitchFamily="49" charset="0"/>
              </a:rPr>
              <a:t>(</a:t>
            </a:r>
            <a:r>
              <a:rPr lang="en-US" sz="1800" dirty="0" err="1">
                <a:solidFill>
                  <a:srgbClr val="010001"/>
                </a:solidFill>
                <a:latin typeface="Consolas" pitchFamily="49" charset="0"/>
              </a:rPr>
              <a:t>myResource</a:t>
            </a:r>
            <a:r>
              <a:rPr lang="en-US" sz="1800" dirty="0">
                <a:solidFill>
                  <a:srgbClr val="010001"/>
                </a:solidFill>
                <a:latin typeface="Consolas" pitchFamily="49" charset="0"/>
              </a:rPr>
              <a:t>);</a:t>
            </a:r>
          </a:p>
          <a:p>
            <a:r>
              <a:rPr lang="en-US" sz="1800" dirty="0">
                <a:solidFill>
                  <a:srgbClr val="010001"/>
                </a:solidFill>
                <a:latin typeface="Consolas" pitchFamily="49" charset="0"/>
              </a:rPr>
              <a:t>    }</a:t>
            </a:r>
          </a:p>
          <a:p>
            <a:endParaRPr lang="en-US" sz="1800" dirty="0">
              <a:solidFill>
                <a:srgbClr val="010001"/>
              </a:solidFill>
              <a:latin typeface="Consolas" pitchFamily="49" charset="0"/>
            </a:endParaRPr>
          </a:p>
          <a:p>
            <a:r>
              <a:rPr lang="en-US" sz="1800" dirty="0">
                <a:solidFill>
                  <a:srgbClr val="010001"/>
                </a:solidFill>
                <a:latin typeface="Consolas" pitchFamily="49" charset="0"/>
              </a:rPr>
              <a:t>    </a:t>
            </a:r>
            <a:r>
              <a:rPr lang="en-US" sz="1800" dirty="0">
                <a:solidFill>
                  <a:srgbClr val="008000"/>
                </a:solidFill>
                <a:latin typeface="Consolas" pitchFamily="49" charset="0"/>
              </a:rPr>
              <a:t>// from </a:t>
            </a:r>
            <a:r>
              <a:rPr lang="en-US" sz="1800" dirty="0" err="1">
                <a:solidFill>
                  <a:srgbClr val="008000"/>
                </a:solidFill>
                <a:latin typeface="Consolas" pitchFamily="49" charset="0"/>
              </a:rPr>
              <a:t>IDisposable</a:t>
            </a:r>
            <a:endParaRPr lang="en-US" sz="1800" dirty="0">
              <a:solidFill>
                <a:srgbClr val="008000"/>
              </a:solidFill>
              <a:latin typeface="Consolas" pitchFamily="49" charset="0"/>
            </a:endParaRPr>
          </a:p>
          <a:p>
            <a:r>
              <a:rPr lang="en-US" sz="1800" dirty="0">
                <a:solidFill>
                  <a:srgbClr val="008000"/>
                </a:solidFill>
                <a:latin typeface="Consolas" pitchFamily="49" charset="0"/>
              </a:rPr>
              <a:t>    </a:t>
            </a:r>
            <a:r>
              <a:rPr lang="en-US" sz="1800" dirty="0">
                <a:solidFill>
                  <a:srgbClr val="0000FF"/>
                </a:solidFill>
                <a:latin typeface="Consolas" pitchFamily="49" charset="0"/>
              </a:rPr>
              <a:t>public void </a:t>
            </a:r>
            <a:r>
              <a:rPr lang="en-US" sz="1800" dirty="0">
                <a:solidFill>
                  <a:srgbClr val="010001"/>
                </a:solidFill>
                <a:latin typeface="Consolas" pitchFamily="49" charset="0"/>
              </a:rPr>
              <a:t>Dispose() {</a:t>
            </a:r>
          </a:p>
          <a:p>
            <a:r>
              <a:rPr lang="en-US" sz="1800" dirty="0">
                <a:solidFill>
                  <a:srgbClr val="010001"/>
                </a:solidFill>
                <a:latin typeface="Consolas" pitchFamily="49" charset="0"/>
              </a:rPr>
              <a:t>        Dispose(</a:t>
            </a:r>
            <a:r>
              <a:rPr lang="en-US" sz="1800" dirty="0">
                <a:solidFill>
                  <a:srgbClr val="0000FF"/>
                </a:solidFill>
                <a:latin typeface="Consolas" pitchFamily="49" charset="0"/>
              </a:rPr>
              <a:t>true);</a:t>
            </a:r>
          </a:p>
          <a:p>
            <a:r>
              <a:rPr lang="en-US" sz="1800" dirty="0">
                <a:solidFill>
                  <a:srgbClr val="0000FF"/>
                </a:solidFill>
                <a:latin typeface="Consolas" pitchFamily="49" charset="0"/>
              </a:rPr>
              <a:t>    }</a:t>
            </a:r>
          </a:p>
          <a:p>
            <a:r>
              <a:rPr lang="en-US" sz="1800" dirty="0">
                <a:solidFill>
                  <a:srgbClr val="0000FF"/>
                </a:solidFill>
                <a:latin typeface="Consolas" pitchFamily="49" charset="0"/>
              </a:rPr>
              <a:t>    ~</a:t>
            </a:r>
            <a:r>
              <a:rPr lang="en-US" sz="1800" dirty="0">
                <a:solidFill>
                  <a:srgbClr val="010001"/>
                </a:solidFill>
                <a:latin typeface="Consolas" pitchFamily="49" charset="0"/>
              </a:rPr>
              <a:t>Resource() {</a:t>
            </a:r>
          </a:p>
          <a:p>
            <a:r>
              <a:rPr lang="en-US" sz="1800" dirty="0">
                <a:solidFill>
                  <a:srgbClr val="010001"/>
                </a:solidFill>
                <a:latin typeface="Consolas" pitchFamily="49" charset="0"/>
              </a:rPr>
              <a:t>        Dispose(</a:t>
            </a:r>
            <a:r>
              <a:rPr lang="en-US" sz="1800" dirty="0">
                <a:solidFill>
                  <a:srgbClr val="0000FF"/>
                </a:solidFill>
                <a:latin typeface="Consolas" pitchFamily="49" charset="0"/>
              </a:rPr>
              <a:t>false);</a:t>
            </a:r>
          </a:p>
          <a:p>
            <a:r>
              <a:rPr lang="en-US" sz="1800" dirty="0">
                <a:solidFill>
                  <a:srgbClr val="0000FF"/>
                </a:solidFill>
                <a:latin typeface="Consolas" pitchFamily="49" charset="0"/>
              </a:rPr>
              <a:t>    }</a:t>
            </a:r>
          </a:p>
          <a:p>
            <a:r>
              <a:rPr lang="en-US" sz="1800" dirty="0">
                <a:solidFill>
                  <a:srgbClr val="0000FF"/>
                </a:solidFill>
                <a:latin typeface="Consolas" pitchFamily="49" charset="0"/>
              </a:rPr>
              <a:t>}</a:t>
            </a:r>
          </a:p>
        </p:txBody>
      </p:sp>
    </p:spTree>
    <p:extLst>
      <p:ext uri="{BB962C8B-B14F-4D97-AF65-F5344CB8AC3E}">
        <p14:creationId xmlns:p14="http://schemas.microsoft.com/office/powerpoint/2010/main" val="407291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Versions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27</a:t>
            </a:fld>
            <a:endParaRPr lang="en-GB"/>
          </a:p>
        </p:txBody>
      </p:sp>
      <p:sp>
        <p:nvSpPr>
          <p:cNvPr id="3" name="Content Placeholder 2"/>
          <p:cNvSpPr>
            <a:spLocks noGrp="1"/>
          </p:cNvSpPr>
          <p:nvPr>
            <p:ph sz="quarter" idx="1"/>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26708648"/>
              </p:ext>
            </p:extLst>
          </p:nvPr>
        </p:nvGraphicFramePr>
        <p:xfrm>
          <a:off x="644335" y="2300288"/>
          <a:ext cx="11213670" cy="4600575"/>
        </p:xfrm>
        <a:graphic>
          <a:graphicData uri="http://schemas.openxmlformats.org/drawingml/2006/table">
            <a:tbl>
              <a:tblPr firstRow="1" bandRow="1">
                <a:tableStyleId>{00A15C55-8517-42AA-B614-E9B94910E393}</a:tableStyleId>
              </a:tblPr>
              <a:tblGrid>
                <a:gridCol w="2242734">
                  <a:extLst>
                    <a:ext uri="{9D8B030D-6E8A-4147-A177-3AD203B41FA5}">
                      <a16:colId xmlns:a16="http://schemas.microsoft.com/office/drawing/2014/main" val="20000"/>
                    </a:ext>
                  </a:extLst>
                </a:gridCol>
                <a:gridCol w="1825944">
                  <a:extLst>
                    <a:ext uri="{9D8B030D-6E8A-4147-A177-3AD203B41FA5}">
                      <a16:colId xmlns:a16="http://schemas.microsoft.com/office/drawing/2014/main" val="20001"/>
                    </a:ext>
                  </a:extLst>
                </a:gridCol>
                <a:gridCol w="1984720">
                  <a:extLst>
                    <a:ext uri="{9D8B030D-6E8A-4147-A177-3AD203B41FA5}">
                      <a16:colId xmlns:a16="http://schemas.microsoft.com/office/drawing/2014/main" val="20002"/>
                    </a:ext>
                  </a:extLst>
                </a:gridCol>
                <a:gridCol w="3473260">
                  <a:extLst>
                    <a:ext uri="{9D8B030D-6E8A-4147-A177-3AD203B41FA5}">
                      <a16:colId xmlns:a16="http://schemas.microsoft.com/office/drawing/2014/main" val="20003"/>
                    </a:ext>
                  </a:extLst>
                </a:gridCol>
                <a:gridCol w="1687012">
                  <a:extLst>
                    <a:ext uri="{9D8B030D-6E8A-4147-A177-3AD203B41FA5}">
                      <a16:colId xmlns:a16="http://schemas.microsoft.com/office/drawing/2014/main" val="20004"/>
                    </a:ext>
                  </a:extLst>
                </a:gridCol>
              </a:tblGrid>
              <a:tr h="840105">
                <a:tc>
                  <a:txBody>
                    <a:bodyPr/>
                    <a:lstStyle/>
                    <a:p>
                      <a:pPr algn="ctr"/>
                      <a:r>
                        <a:rPr lang="en-US" sz="2400" dirty="0">
                          <a:ln>
                            <a:solidFill>
                              <a:sysClr val="windowText" lastClr="000000"/>
                            </a:solidFill>
                          </a:ln>
                        </a:rPr>
                        <a:t>.NET Framework</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CLR</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C#</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Visual Studio</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Year</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6728">
                <a:tc>
                  <a:txBody>
                    <a:bodyPr/>
                    <a:lstStyle/>
                    <a:p>
                      <a:pPr algn="ctr"/>
                      <a:r>
                        <a:rPr lang="en-US" sz="2400" dirty="0">
                          <a:ln>
                            <a:solidFill>
                              <a:sysClr val="windowText" lastClr="000000"/>
                            </a:solidFill>
                          </a:ln>
                        </a:rPr>
                        <a:t>1.0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1.0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1.0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Visual</a:t>
                      </a:r>
                      <a:r>
                        <a:rPr lang="en-US" sz="2400" baseline="0" dirty="0">
                          <a:ln>
                            <a:solidFill>
                              <a:sysClr val="windowText" lastClr="000000"/>
                            </a:solidFill>
                          </a:ln>
                        </a:rPr>
                        <a:t> Studio .NET</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2002</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86728">
                <a:tc>
                  <a:txBody>
                    <a:bodyPr/>
                    <a:lstStyle/>
                    <a:p>
                      <a:pPr algn="ctr"/>
                      <a:r>
                        <a:rPr lang="en-US" sz="2400" dirty="0">
                          <a:ln>
                            <a:solidFill>
                              <a:sysClr val="windowText" lastClr="000000"/>
                            </a:solidFill>
                          </a:ln>
                        </a:rPr>
                        <a:t>1.1</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1.1</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1.0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Visual Studio 2003</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2003</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86728">
                <a:tc>
                  <a:txBody>
                    <a:bodyPr/>
                    <a:lstStyle/>
                    <a:p>
                      <a:pPr algn="ctr"/>
                      <a:r>
                        <a:rPr lang="en-US" sz="2400" dirty="0">
                          <a:ln>
                            <a:solidFill>
                              <a:sysClr val="windowText" lastClr="000000"/>
                            </a:solidFill>
                          </a:ln>
                        </a:rPr>
                        <a:t>2.0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2.0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2.0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Visual Studio 2005</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2005</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40105">
                <a:tc>
                  <a:txBody>
                    <a:bodyPr/>
                    <a:lstStyle/>
                    <a:p>
                      <a:pPr algn="ctr"/>
                      <a:r>
                        <a:rPr lang="en-US" sz="2400" dirty="0">
                          <a:ln>
                            <a:solidFill>
                              <a:sysClr val="windowText" lastClr="000000"/>
                            </a:solidFill>
                          </a:ln>
                        </a:rPr>
                        <a:t>3.0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2.0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2.0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WCF, WPF, WF Ext. for VS 2005</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End 2006</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86728">
                <a:tc>
                  <a:txBody>
                    <a:bodyPr/>
                    <a:lstStyle/>
                    <a:p>
                      <a:pPr algn="ctr"/>
                      <a:r>
                        <a:rPr lang="en-US" sz="2400" dirty="0">
                          <a:ln>
                            <a:solidFill>
                              <a:sysClr val="windowText" lastClr="000000"/>
                            </a:solidFill>
                          </a:ln>
                          <a:effectLst/>
                        </a:rPr>
                        <a:t>3.5</a:t>
                      </a:r>
                      <a:endParaRPr lang="en-GB" sz="2400" b="1" dirty="0">
                        <a:ln>
                          <a:solidFill>
                            <a:sysClr val="windowText" lastClr="000000"/>
                          </a:solidFill>
                        </a:ln>
                        <a:solidFill>
                          <a:schemeClr val="tx1"/>
                        </a:solidFill>
                        <a:effectLst/>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effectLst/>
                        </a:rPr>
                        <a:t>2.0 + SP1</a:t>
                      </a:r>
                      <a:endParaRPr lang="en-GB" sz="2400" b="1" dirty="0">
                        <a:ln>
                          <a:solidFill>
                            <a:sysClr val="windowText" lastClr="000000"/>
                          </a:solidFill>
                        </a:ln>
                        <a:solidFill>
                          <a:schemeClr val="tx1"/>
                        </a:solidFill>
                        <a:effectLst/>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effectLst/>
                        </a:rPr>
                        <a:t>3.0</a:t>
                      </a:r>
                      <a:endParaRPr lang="en-GB" sz="2400" b="1" dirty="0">
                        <a:ln>
                          <a:solidFill>
                            <a:sysClr val="windowText" lastClr="000000"/>
                          </a:solidFill>
                        </a:ln>
                        <a:solidFill>
                          <a:schemeClr val="tx1"/>
                        </a:solidFill>
                        <a:effectLst/>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effectLst/>
                        </a:rPr>
                        <a:t>Visual Studio 2008</a:t>
                      </a:r>
                      <a:endParaRPr lang="en-GB" sz="2400" b="1" dirty="0">
                        <a:ln>
                          <a:solidFill>
                            <a:sysClr val="windowText" lastClr="000000"/>
                          </a:solidFill>
                        </a:ln>
                        <a:solidFill>
                          <a:schemeClr val="tx1"/>
                        </a:solidFill>
                        <a:effectLst/>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effectLst/>
                        </a:rPr>
                        <a:t>End 2007</a:t>
                      </a:r>
                      <a:endParaRPr lang="en-GB" sz="2400" b="1" dirty="0">
                        <a:ln>
                          <a:solidFill>
                            <a:sysClr val="windowText" lastClr="000000"/>
                          </a:solidFill>
                        </a:ln>
                        <a:solidFill>
                          <a:schemeClr val="tx1"/>
                        </a:solidFill>
                        <a:effectLst/>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86728">
                <a:tc>
                  <a:txBody>
                    <a:bodyPr/>
                    <a:lstStyle/>
                    <a:p>
                      <a:pPr algn="ctr"/>
                      <a:r>
                        <a:rPr lang="en-GB" sz="2400" dirty="0">
                          <a:ln>
                            <a:solidFill>
                              <a:sysClr val="windowText" lastClr="000000"/>
                            </a:solidFill>
                          </a:ln>
                        </a:rPr>
                        <a:t>3.5 SP1</a:t>
                      </a: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ln>
                            <a:solidFill>
                              <a:sysClr val="windowText" lastClr="000000"/>
                            </a:solidFill>
                          </a:ln>
                        </a:rPr>
                        <a:t>2.0 + SP2</a:t>
                      </a: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ln>
                            <a:solidFill>
                              <a:sysClr val="windowText" lastClr="000000"/>
                            </a:solidFill>
                          </a:ln>
                        </a:rPr>
                        <a:t>3.0</a:t>
                      </a: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ln>
                            <a:solidFill>
                              <a:sysClr val="windowText" lastClr="000000"/>
                            </a:solidFill>
                          </a:ln>
                        </a:rPr>
                        <a:t>“</a:t>
                      </a: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ln>
                            <a:solidFill>
                              <a:sysClr val="windowText" lastClr="000000"/>
                            </a:solidFill>
                          </a:ln>
                        </a:rPr>
                        <a:t>End 2008</a:t>
                      </a: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86728">
                <a:tc>
                  <a:txBody>
                    <a:bodyPr/>
                    <a:lstStyle/>
                    <a:p>
                      <a:pPr algn="ctr"/>
                      <a:r>
                        <a:rPr lang="en-US" sz="2400" dirty="0">
                          <a:ln>
                            <a:solidFill>
                              <a:sysClr val="windowText" lastClr="000000"/>
                            </a:solidFill>
                          </a:ln>
                        </a:rPr>
                        <a:t>4</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4.0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4.0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Visual Studio</a:t>
                      </a:r>
                      <a:r>
                        <a:rPr lang="en-US" sz="2400" baseline="0" dirty="0">
                          <a:ln>
                            <a:solidFill>
                              <a:sysClr val="windowText" lastClr="000000"/>
                            </a:solidFill>
                          </a:ln>
                        </a:rPr>
                        <a:t> 2010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n>
                            <a:solidFill>
                              <a:sysClr val="windowText" lastClr="000000"/>
                            </a:solidFill>
                          </a:ln>
                        </a:rPr>
                        <a:t>2010</a:t>
                      </a:r>
                      <a:endParaRPr lang="en-GB" sz="2400" dirty="0">
                        <a:ln>
                          <a:solidFill>
                            <a:sysClr val="windowText" lastClr="000000"/>
                          </a:solidFill>
                        </a:ln>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9302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olas" pitchFamily="49" charset="0"/>
              </a:rPr>
              <a:t>Dispose</a:t>
            </a:r>
            <a:r>
              <a:rPr lang="en-US" dirty="0"/>
              <a:t> Implementation Notes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270</a:t>
            </a:fld>
            <a:endParaRPr lang="he-IL"/>
          </a:p>
        </p:txBody>
      </p:sp>
      <p:sp>
        <p:nvSpPr>
          <p:cNvPr id="3" name="Content Placeholder 2"/>
          <p:cNvSpPr>
            <a:spLocks noGrp="1"/>
          </p:cNvSpPr>
          <p:nvPr>
            <p:ph sz="quarter" idx="1"/>
          </p:nvPr>
        </p:nvSpPr>
        <p:spPr/>
        <p:txBody>
          <a:bodyPr>
            <a:normAutofit/>
          </a:bodyPr>
          <a:lstStyle/>
          <a:p>
            <a:r>
              <a:rPr lang="en-US" dirty="0"/>
              <a:t>The object should be marked as disposed when Dispose is called</a:t>
            </a:r>
          </a:p>
          <a:p>
            <a:pPr lvl="1"/>
            <a:r>
              <a:rPr lang="en-US" dirty="0"/>
              <a:t>Calling it again should have no effect and simply return</a:t>
            </a:r>
          </a:p>
          <a:p>
            <a:r>
              <a:rPr lang="en-US" dirty="0"/>
              <a:t>If the client calls a method after the object is disposed, the object should throw an </a:t>
            </a:r>
            <a:r>
              <a:rPr lang="en-US" b="1" dirty="0" err="1">
                <a:solidFill>
                  <a:srgbClr val="FF0000"/>
                </a:solidFill>
                <a:latin typeface="Consolas" pitchFamily="49" charset="0"/>
              </a:rPr>
              <a:t>ObjectDisposedException</a:t>
            </a:r>
            <a:r>
              <a:rPr lang="en-US" dirty="0"/>
              <a:t> exception</a:t>
            </a:r>
          </a:p>
          <a:p>
            <a:r>
              <a:rPr lang="en-US" dirty="0"/>
              <a:t>Dispose method should not throw an exception</a:t>
            </a:r>
          </a:p>
          <a:p>
            <a:pPr lvl="1"/>
            <a:r>
              <a:rPr lang="en-US" dirty="0"/>
              <a:t>Might be used inside a finally block</a:t>
            </a:r>
          </a:p>
          <a:p>
            <a:endParaRPr lang="en-US" dirty="0"/>
          </a:p>
        </p:txBody>
      </p:sp>
    </p:spTree>
    <p:extLst>
      <p:ext uri="{BB962C8B-B14F-4D97-AF65-F5344CB8AC3E}">
        <p14:creationId xmlns:p14="http://schemas.microsoft.com/office/powerpoint/2010/main" val="264813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nsolas" pitchFamily="49" charset="0"/>
              </a:rPr>
              <a:t>using</a:t>
            </a:r>
            <a:r>
              <a:rPr lang="en-US" dirty="0"/>
              <a:t> statement</a:t>
            </a:r>
          </a:p>
        </p:txBody>
      </p:sp>
      <p:sp>
        <p:nvSpPr>
          <p:cNvPr id="7" name="Slide Number Placeholder 6"/>
          <p:cNvSpPr>
            <a:spLocks noGrp="1"/>
          </p:cNvSpPr>
          <p:nvPr>
            <p:ph type="sldNum" sz="quarter" idx="12"/>
          </p:nvPr>
        </p:nvSpPr>
        <p:spPr/>
        <p:txBody>
          <a:bodyPr/>
          <a:lstStyle/>
          <a:p>
            <a:fld id="{8D5EC362-8DE0-4138-8AD2-9C18772BB671}" type="slidenum">
              <a:rPr lang="he-IL" smtClean="0"/>
              <a:pPr/>
              <a:t>271</a:t>
            </a:fld>
            <a:endParaRPr lang="he-IL"/>
          </a:p>
        </p:txBody>
      </p:sp>
      <p:sp>
        <p:nvSpPr>
          <p:cNvPr id="3" name="Content Placeholder 2"/>
          <p:cNvSpPr>
            <a:spLocks noGrp="1"/>
          </p:cNvSpPr>
          <p:nvPr>
            <p:ph sz="quarter" idx="1"/>
          </p:nvPr>
        </p:nvSpPr>
        <p:spPr/>
        <p:txBody>
          <a:bodyPr/>
          <a:lstStyle/>
          <a:p>
            <a:r>
              <a:rPr lang="en-US" dirty="0"/>
              <a:t>Acquire, use, release pattern</a:t>
            </a:r>
          </a:p>
          <a:p>
            <a:r>
              <a:rPr lang="en-US" dirty="0"/>
              <a:t>Works with any </a:t>
            </a:r>
            <a:r>
              <a:rPr lang="en-US" b="1" dirty="0" err="1">
                <a:latin typeface="Consolas" pitchFamily="49" charset="0"/>
              </a:rPr>
              <a:t>IDisposable</a:t>
            </a:r>
            <a:r>
              <a:rPr lang="en-US" dirty="0">
                <a:latin typeface="Consolas" pitchFamily="49" charset="0"/>
              </a:rPr>
              <a:t>-</a:t>
            </a:r>
            <a:r>
              <a:rPr lang="en-US" dirty="0"/>
              <a:t>object</a:t>
            </a:r>
          </a:p>
          <a:p>
            <a:pPr lvl="1"/>
            <a:r>
              <a:rPr lang="en-US" dirty="0"/>
              <a:t>Many exist in the framework, e.g. streams, GDI+ objects, text readers and writers</a:t>
            </a:r>
          </a:p>
        </p:txBody>
      </p:sp>
      <p:sp>
        <p:nvSpPr>
          <p:cNvPr id="4" name="Rectangle 3"/>
          <p:cNvSpPr>
            <a:spLocks noChangeArrowheads="1"/>
          </p:cNvSpPr>
          <p:nvPr/>
        </p:nvSpPr>
        <p:spPr bwMode="auto">
          <a:xfrm>
            <a:off x="582860" y="4540298"/>
            <a:ext cx="6694633" cy="108260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1800" b="1" dirty="0">
                <a:latin typeface="Consolas" pitchFamily="49" charset="0"/>
              </a:rPr>
              <a:t>using (Resource res = new Resource()) {</a:t>
            </a:r>
          </a:p>
          <a:p>
            <a:pPr marL="441861" indent="-441861">
              <a:spcBef>
                <a:spcPct val="20000"/>
              </a:spcBef>
              <a:buClr>
                <a:schemeClr val="hlink"/>
              </a:buClr>
              <a:buSzPct val="70000"/>
            </a:pPr>
            <a:r>
              <a:rPr lang="en-US" altLang="en-US" sz="1800" b="1" dirty="0">
                <a:latin typeface="Consolas" pitchFamily="49" charset="0"/>
              </a:rPr>
              <a:t>   </a:t>
            </a:r>
            <a:r>
              <a:rPr lang="en-US" altLang="en-US" sz="1800" b="1" dirty="0" err="1">
                <a:latin typeface="Consolas" pitchFamily="49" charset="0"/>
              </a:rPr>
              <a:t>res.DoWork</a:t>
            </a:r>
            <a:r>
              <a:rPr lang="en-US" altLang="en-US" sz="1800" b="1" dirty="0">
                <a:latin typeface="Consolas" pitchFamily="49" charset="0"/>
              </a:rPr>
              <a:t>();</a:t>
            </a:r>
          </a:p>
          <a:p>
            <a:pPr marL="441861" indent="-441861">
              <a:spcBef>
                <a:spcPct val="20000"/>
              </a:spcBef>
              <a:buClr>
                <a:schemeClr val="hlink"/>
              </a:buClr>
              <a:buSzPct val="70000"/>
            </a:pPr>
            <a:r>
              <a:rPr lang="en-US" altLang="en-US" sz="1800" b="1" dirty="0">
                <a:latin typeface="Consolas" pitchFamily="49" charset="0"/>
              </a:rPr>
              <a:t>}</a:t>
            </a:r>
          </a:p>
        </p:txBody>
      </p:sp>
      <p:sp>
        <p:nvSpPr>
          <p:cNvPr id="5" name="Rectangle 4"/>
          <p:cNvSpPr>
            <a:spLocks noChangeArrowheads="1"/>
          </p:cNvSpPr>
          <p:nvPr/>
        </p:nvSpPr>
        <p:spPr bwMode="auto">
          <a:xfrm>
            <a:off x="5486890" y="5200652"/>
            <a:ext cx="6694633" cy="311854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1800" b="1" dirty="0">
                <a:latin typeface="Consolas" pitchFamily="49" charset="0"/>
              </a:rPr>
              <a:t>Resource res = new Resource(...);</a:t>
            </a:r>
          </a:p>
          <a:p>
            <a:pPr marL="441861" indent="-441861">
              <a:spcBef>
                <a:spcPct val="20000"/>
              </a:spcBef>
              <a:buClr>
                <a:schemeClr val="hlink"/>
              </a:buClr>
              <a:buSzPct val="70000"/>
            </a:pPr>
            <a:r>
              <a:rPr lang="en-US" altLang="en-US" sz="1800" b="1" dirty="0">
                <a:latin typeface="Consolas" pitchFamily="49" charset="0"/>
              </a:rPr>
              <a:t>try {</a:t>
            </a:r>
          </a:p>
          <a:p>
            <a:pPr marL="441861" indent="-441861">
              <a:spcBef>
                <a:spcPct val="20000"/>
              </a:spcBef>
              <a:buClr>
                <a:schemeClr val="hlink"/>
              </a:buClr>
              <a:buSzPct val="70000"/>
            </a:pPr>
            <a:r>
              <a:rPr lang="en-US" altLang="en-US" sz="1800" b="1" dirty="0">
                <a:latin typeface="Consolas" pitchFamily="49" charset="0"/>
              </a:rPr>
              <a:t>	</a:t>
            </a:r>
            <a:r>
              <a:rPr lang="en-US" altLang="en-US" sz="1800" b="1" dirty="0" err="1">
                <a:latin typeface="Consolas" pitchFamily="49" charset="0"/>
              </a:rPr>
              <a:t>res.DoWork</a:t>
            </a:r>
            <a:r>
              <a:rPr lang="en-US" altLang="en-US" sz="1800" b="1" dirty="0">
                <a:latin typeface="Consolas" pitchFamily="49" charset="0"/>
              </a:rPr>
              <a:t>();</a:t>
            </a:r>
          </a:p>
          <a:p>
            <a:pPr marL="441861" indent="-441861">
              <a:spcBef>
                <a:spcPct val="20000"/>
              </a:spcBef>
              <a:buClr>
                <a:schemeClr val="hlink"/>
              </a:buClr>
              <a:buSzPct val="70000"/>
            </a:pPr>
            <a:r>
              <a:rPr lang="en-US" altLang="en-US" sz="1800" b="1" dirty="0">
                <a:latin typeface="Consolas" pitchFamily="49" charset="0"/>
              </a:rPr>
              <a:t>}</a:t>
            </a:r>
          </a:p>
          <a:p>
            <a:pPr marL="441861" indent="-441861">
              <a:spcBef>
                <a:spcPct val="20000"/>
              </a:spcBef>
              <a:buClr>
                <a:schemeClr val="hlink"/>
              </a:buClr>
              <a:buSzPct val="70000"/>
            </a:pPr>
            <a:r>
              <a:rPr lang="en-US" altLang="en-US" sz="1800" b="1" dirty="0">
                <a:latin typeface="Consolas" pitchFamily="49" charset="0"/>
              </a:rPr>
              <a:t>finally {</a:t>
            </a:r>
          </a:p>
          <a:p>
            <a:pPr marL="441861" indent="-441861">
              <a:spcBef>
                <a:spcPct val="20000"/>
              </a:spcBef>
              <a:buClr>
                <a:schemeClr val="hlink"/>
              </a:buClr>
              <a:buSzPct val="70000"/>
            </a:pPr>
            <a:r>
              <a:rPr lang="en-US" altLang="en-US" sz="1800" b="1" dirty="0">
                <a:latin typeface="Consolas" pitchFamily="49" charset="0"/>
              </a:rPr>
              <a:t>	</a:t>
            </a:r>
            <a:r>
              <a:rPr lang="en-US" altLang="en-US" sz="1800" b="1" dirty="0" err="1">
                <a:latin typeface="Consolas" pitchFamily="49" charset="0"/>
              </a:rPr>
              <a:t>IDisposable</a:t>
            </a:r>
            <a:r>
              <a:rPr lang="en-US" altLang="en-US" sz="1800" b="1" dirty="0">
                <a:latin typeface="Consolas" pitchFamily="49" charset="0"/>
              </a:rPr>
              <a:t> </a:t>
            </a:r>
            <a:r>
              <a:rPr lang="en-US" altLang="en-US" sz="1800" b="1" dirty="0" err="1">
                <a:latin typeface="Consolas" pitchFamily="49" charset="0"/>
              </a:rPr>
              <a:t>disp</a:t>
            </a:r>
            <a:r>
              <a:rPr lang="en-US" altLang="en-US" sz="1800" b="1" dirty="0">
                <a:latin typeface="Consolas" pitchFamily="49" charset="0"/>
              </a:rPr>
              <a:t> = res as </a:t>
            </a:r>
            <a:r>
              <a:rPr lang="en-US" altLang="en-US" sz="1800" b="1" dirty="0" err="1">
                <a:latin typeface="Consolas" pitchFamily="49" charset="0"/>
              </a:rPr>
              <a:t>IDisposable</a:t>
            </a:r>
            <a:r>
              <a:rPr lang="en-US" altLang="en-US" sz="1800" b="1" dirty="0">
                <a:latin typeface="Consolas" pitchFamily="49" charset="0"/>
              </a:rPr>
              <a:t>;	</a:t>
            </a:r>
          </a:p>
          <a:p>
            <a:pPr marL="441861" indent="-441861">
              <a:spcBef>
                <a:spcPct val="20000"/>
              </a:spcBef>
              <a:buClr>
                <a:schemeClr val="hlink"/>
              </a:buClr>
              <a:buSzPct val="70000"/>
            </a:pPr>
            <a:r>
              <a:rPr lang="en-US" altLang="en-US" sz="1800" b="1" dirty="0">
                <a:latin typeface="Consolas" pitchFamily="49" charset="0"/>
              </a:rPr>
              <a:t>	if(</a:t>
            </a:r>
            <a:r>
              <a:rPr lang="en-US" altLang="en-US" sz="1800" b="1" dirty="0" err="1">
                <a:latin typeface="Consolas" pitchFamily="49" charset="0"/>
              </a:rPr>
              <a:t>disp</a:t>
            </a:r>
            <a:r>
              <a:rPr lang="en-US" altLang="en-US" sz="1800" b="1" dirty="0">
                <a:latin typeface="Consolas" pitchFamily="49" charset="0"/>
              </a:rPr>
              <a:t> != null)</a:t>
            </a:r>
          </a:p>
          <a:p>
            <a:pPr marL="441861" indent="-441861">
              <a:spcBef>
                <a:spcPct val="20000"/>
              </a:spcBef>
              <a:buClr>
                <a:schemeClr val="hlink"/>
              </a:buClr>
              <a:buSzPct val="70000"/>
            </a:pPr>
            <a:r>
              <a:rPr lang="en-US" altLang="en-US" sz="1800" b="1" dirty="0">
                <a:latin typeface="Consolas" pitchFamily="49" charset="0"/>
              </a:rPr>
              <a:t>	   </a:t>
            </a:r>
            <a:r>
              <a:rPr lang="en-US" altLang="en-US" sz="1800" b="1" dirty="0" err="1">
                <a:latin typeface="Consolas" pitchFamily="49" charset="0"/>
              </a:rPr>
              <a:t>disp.Dispose</a:t>
            </a:r>
            <a:r>
              <a:rPr lang="en-US" altLang="en-US" sz="1800" b="1" dirty="0">
                <a:latin typeface="Consolas" pitchFamily="49" charset="0"/>
              </a:rPr>
              <a:t>();</a:t>
            </a:r>
          </a:p>
          <a:p>
            <a:pPr marL="441861" indent="-441861">
              <a:spcBef>
                <a:spcPct val="20000"/>
              </a:spcBef>
              <a:buClr>
                <a:schemeClr val="hlink"/>
              </a:buClr>
              <a:buSzPct val="70000"/>
            </a:pPr>
            <a:r>
              <a:rPr lang="en-US" altLang="en-US" sz="1800" b="1" dirty="0">
                <a:latin typeface="Consolas" pitchFamily="49" charset="0"/>
              </a:rPr>
              <a:t>}</a:t>
            </a:r>
          </a:p>
        </p:txBody>
      </p:sp>
      <p:sp>
        <p:nvSpPr>
          <p:cNvPr id="6" name="Up-Down Arrow 5"/>
          <p:cNvSpPr/>
          <p:nvPr/>
        </p:nvSpPr>
        <p:spPr bwMode="auto">
          <a:xfrm rot="17909915">
            <a:off x="4381259" y="4872806"/>
            <a:ext cx="937624" cy="1612273"/>
          </a:xfrm>
          <a:prstGeom prst="upDownArrow">
            <a:avLst>
              <a:gd name="adj1" fmla="val 50000"/>
              <a:gd name="adj2" fmla="val 372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Tree>
    <p:extLst>
      <p:ext uri="{BB962C8B-B14F-4D97-AF65-F5344CB8AC3E}">
        <p14:creationId xmlns:p14="http://schemas.microsoft.com/office/powerpoint/2010/main" val="112772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rPr>
              <a:t>using</a:t>
            </a:r>
            <a:r>
              <a:rPr lang="en-US" dirty="0"/>
              <a:t> Examples</a:t>
            </a:r>
          </a:p>
        </p:txBody>
      </p:sp>
      <p:sp>
        <p:nvSpPr>
          <p:cNvPr id="5" name="Slide Number Placeholder 4"/>
          <p:cNvSpPr>
            <a:spLocks noGrp="1"/>
          </p:cNvSpPr>
          <p:nvPr>
            <p:ph type="sldNum" sz="quarter" idx="12"/>
          </p:nvPr>
        </p:nvSpPr>
        <p:spPr/>
        <p:txBody>
          <a:bodyPr/>
          <a:lstStyle/>
          <a:p>
            <a:fld id="{8D5EC362-8DE0-4138-8AD2-9C18772BB671}" type="slidenum">
              <a:rPr lang="he-IL" smtClean="0"/>
              <a:pPr/>
              <a:t>272</a:t>
            </a:fld>
            <a:endParaRPr lang="he-IL"/>
          </a:p>
        </p:txBody>
      </p:sp>
      <p:sp>
        <p:nvSpPr>
          <p:cNvPr id="3" name="Content Placeholder 2"/>
          <p:cNvSpPr>
            <a:spLocks noGrp="1"/>
          </p:cNvSpPr>
          <p:nvPr>
            <p:ph sz="quarter" idx="1"/>
          </p:nvPr>
        </p:nvSpPr>
        <p:spPr/>
        <p:txBody>
          <a:bodyPr/>
          <a:lstStyle/>
          <a:p>
            <a:endParaRPr lang="en-US"/>
          </a:p>
        </p:txBody>
      </p:sp>
      <p:sp>
        <p:nvSpPr>
          <p:cNvPr id="4" name="Rectangle 3"/>
          <p:cNvSpPr>
            <a:spLocks noChangeArrowheads="1"/>
          </p:cNvSpPr>
          <p:nvPr/>
        </p:nvSpPr>
        <p:spPr bwMode="auto">
          <a:xfrm>
            <a:off x="590658" y="1406406"/>
            <a:ext cx="11321807" cy="432233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00FF"/>
                </a:solidFill>
                <a:latin typeface="Consolas" pitchFamily="49" charset="0"/>
              </a:rPr>
              <a:t>using </a:t>
            </a:r>
            <a:r>
              <a:rPr lang="en-US" sz="2100" dirty="0">
                <a:solidFill>
                  <a:srgbClr val="010001"/>
                </a:solidFill>
                <a:latin typeface="Consolas" pitchFamily="49" charset="0"/>
              </a:rPr>
              <a:t>System;</a:t>
            </a:r>
          </a:p>
          <a:p>
            <a:r>
              <a:rPr lang="en-US" sz="2100" dirty="0">
                <a:solidFill>
                  <a:srgbClr val="0000FF"/>
                </a:solidFill>
                <a:latin typeface="Consolas" pitchFamily="49" charset="0"/>
              </a:rPr>
              <a:t>using </a:t>
            </a:r>
            <a:r>
              <a:rPr lang="en-US" sz="2100" dirty="0">
                <a:solidFill>
                  <a:srgbClr val="010001"/>
                </a:solidFill>
                <a:latin typeface="Consolas" pitchFamily="49" charset="0"/>
              </a:rPr>
              <a:t>System.IO;</a:t>
            </a:r>
          </a:p>
          <a:p>
            <a:endParaRPr lang="en-US" sz="2100" dirty="0">
              <a:solidFill>
                <a:srgbClr val="010001"/>
              </a:solidFill>
              <a:latin typeface="Consolas" pitchFamily="49" charset="0"/>
            </a:endParaRPr>
          </a:p>
          <a:p>
            <a:r>
              <a:rPr lang="en-US" sz="2100" dirty="0">
                <a:solidFill>
                  <a:srgbClr val="0000FF"/>
                </a:solidFill>
                <a:latin typeface="Consolas"/>
              </a:rPr>
              <a:t>static</a:t>
            </a:r>
            <a:r>
              <a:rPr lang="en-US" sz="2100" dirty="0">
                <a:solidFill>
                  <a:srgbClr val="000000"/>
                </a:solidFill>
                <a:latin typeface="Consolas"/>
              </a:rPr>
              <a:t> </a:t>
            </a:r>
            <a:r>
              <a:rPr lang="en-US" sz="2100" dirty="0">
                <a:solidFill>
                  <a:srgbClr val="0000FF"/>
                </a:solidFill>
                <a:latin typeface="Consolas"/>
              </a:rPr>
              <a:t>void</a:t>
            </a:r>
            <a:r>
              <a:rPr lang="en-US" sz="2100" dirty="0">
                <a:solidFill>
                  <a:srgbClr val="000000"/>
                </a:solidFill>
                <a:latin typeface="Consolas"/>
              </a:rPr>
              <a:t> </a:t>
            </a:r>
            <a:r>
              <a:rPr lang="en-US" sz="2100" dirty="0">
                <a:solidFill>
                  <a:srgbClr val="030003"/>
                </a:solidFill>
                <a:latin typeface="Consolas"/>
              </a:rPr>
              <a:t>Copy</a:t>
            </a:r>
            <a:r>
              <a:rPr lang="en-US" sz="2100" dirty="0">
                <a:solidFill>
                  <a:srgbClr val="000000"/>
                </a:solidFill>
                <a:latin typeface="Consolas"/>
              </a:rPr>
              <a:t>(</a:t>
            </a:r>
            <a:r>
              <a:rPr lang="en-US" sz="2100" dirty="0">
                <a:solidFill>
                  <a:srgbClr val="0000FF"/>
                </a:solidFill>
                <a:latin typeface="Consolas"/>
              </a:rPr>
              <a:t>string</a:t>
            </a:r>
            <a:r>
              <a:rPr lang="en-US" sz="2100" dirty="0">
                <a:solidFill>
                  <a:srgbClr val="000000"/>
                </a:solidFill>
                <a:latin typeface="Consolas"/>
              </a:rPr>
              <a:t> </a:t>
            </a:r>
            <a:r>
              <a:rPr lang="en-US" sz="2100" dirty="0" err="1">
                <a:solidFill>
                  <a:srgbClr val="030003"/>
                </a:solidFill>
                <a:latin typeface="Consolas"/>
              </a:rPr>
              <a:t>sourceName</a:t>
            </a:r>
            <a:r>
              <a:rPr lang="en-US" sz="2100" dirty="0">
                <a:solidFill>
                  <a:srgbClr val="000000"/>
                </a:solidFill>
                <a:latin typeface="Consolas"/>
              </a:rPr>
              <a:t>, </a:t>
            </a:r>
            <a:r>
              <a:rPr lang="en-US" sz="2100" dirty="0">
                <a:solidFill>
                  <a:srgbClr val="0000FF"/>
                </a:solidFill>
                <a:latin typeface="Consolas"/>
              </a:rPr>
              <a:t>string</a:t>
            </a:r>
            <a:r>
              <a:rPr lang="en-US" sz="2100" dirty="0">
                <a:solidFill>
                  <a:srgbClr val="000000"/>
                </a:solidFill>
                <a:latin typeface="Consolas"/>
              </a:rPr>
              <a:t> </a:t>
            </a:r>
            <a:r>
              <a:rPr lang="en-US" sz="2100" dirty="0" err="1">
                <a:solidFill>
                  <a:srgbClr val="030003"/>
                </a:solidFill>
                <a:latin typeface="Consolas"/>
              </a:rPr>
              <a:t>destName</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using</a:t>
            </a:r>
            <a:r>
              <a:rPr lang="en-US" sz="2100" dirty="0">
                <a:solidFill>
                  <a:srgbClr val="000000"/>
                </a:solidFill>
                <a:latin typeface="Consolas"/>
              </a:rPr>
              <a:t>(</a:t>
            </a:r>
            <a:r>
              <a:rPr lang="en-US" sz="2100" b="1" dirty="0">
                <a:solidFill>
                  <a:srgbClr val="0000FF"/>
                </a:solidFill>
                <a:latin typeface="Consolas"/>
              </a:rPr>
              <a:t>Stream</a:t>
            </a:r>
            <a:r>
              <a:rPr lang="en-US" sz="2100" dirty="0">
                <a:solidFill>
                  <a:srgbClr val="000000"/>
                </a:solidFill>
                <a:latin typeface="Consolas"/>
              </a:rPr>
              <a:t> </a:t>
            </a:r>
            <a:r>
              <a:rPr lang="en-US" sz="2100" dirty="0">
                <a:solidFill>
                  <a:srgbClr val="030003"/>
                </a:solidFill>
                <a:latin typeface="Consolas"/>
              </a:rPr>
              <a:t>input</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b="1" dirty="0" err="1">
                <a:solidFill>
                  <a:srgbClr val="0000FF"/>
                </a:solidFill>
                <a:latin typeface="Consolas"/>
              </a:rPr>
              <a:t>FileStream</a:t>
            </a:r>
            <a:r>
              <a:rPr lang="en-US" sz="2100" dirty="0">
                <a:solidFill>
                  <a:srgbClr val="000000"/>
                </a:solidFill>
                <a:latin typeface="Consolas"/>
              </a:rPr>
              <a:t>(</a:t>
            </a:r>
            <a:r>
              <a:rPr lang="en-US" sz="2100" dirty="0" err="1">
                <a:solidFill>
                  <a:srgbClr val="030003"/>
                </a:solidFill>
                <a:latin typeface="Consolas"/>
              </a:rPr>
              <a:t>sourceName</a:t>
            </a:r>
            <a:r>
              <a:rPr lang="en-US" sz="2100" dirty="0">
                <a:solidFill>
                  <a:srgbClr val="000000"/>
                </a:solidFill>
                <a:latin typeface="Consolas"/>
              </a:rPr>
              <a:t>, </a:t>
            </a:r>
            <a:r>
              <a:rPr lang="en-US" sz="2100" b="1" dirty="0" err="1">
                <a:solidFill>
                  <a:srgbClr val="800080"/>
                </a:solidFill>
                <a:latin typeface="Consolas"/>
              </a:rPr>
              <a:t>FileMode</a:t>
            </a:r>
            <a:r>
              <a:rPr lang="en-US" sz="2100" dirty="0" err="1">
                <a:solidFill>
                  <a:srgbClr val="000000"/>
                </a:solidFill>
                <a:latin typeface="Consolas"/>
              </a:rPr>
              <a:t>.</a:t>
            </a:r>
            <a:r>
              <a:rPr lang="en-US" sz="2100" dirty="0" err="1">
                <a:solidFill>
                  <a:srgbClr val="030003"/>
                </a:solidFill>
                <a:latin typeface="Consolas"/>
              </a:rPr>
              <a:t>Open</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using</a:t>
            </a:r>
            <a:r>
              <a:rPr lang="en-US" sz="2100" dirty="0">
                <a:solidFill>
                  <a:srgbClr val="000000"/>
                </a:solidFill>
                <a:latin typeface="Consolas"/>
              </a:rPr>
              <a:t>(</a:t>
            </a:r>
            <a:r>
              <a:rPr lang="en-US" sz="2100" b="1" dirty="0">
                <a:solidFill>
                  <a:srgbClr val="0000FF"/>
                </a:solidFill>
                <a:latin typeface="Consolas"/>
              </a:rPr>
              <a:t>Stream</a:t>
            </a:r>
            <a:r>
              <a:rPr lang="en-US" sz="2100" dirty="0">
                <a:solidFill>
                  <a:srgbClr val="000000"/>
                </a:solidFill>
                <a:latin typeface="Consolas"/>
              </a:rPr>
              <a:t> </a:t>
            </a:r>
            <a:r>
              <a:rPr lang="en-US" sz="2100" dirty="0">
                <a:solidFill>
                  <a:srgbClr val="030003"/>
                </a:solidFill>
                <a:latin typeface="Consolas"/>
              </a:rPr>
              <a:t>output</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b="1" dirty="0" err="1">
                <a:solidFill>
                  <a:srgbClr val="0000FF"/>
                </a:solidFill>
                <a:latin typeface="Consolas"/>
              </a:rPr>
              <a:t>FileStream</a:t>
            </a:r>
            <a:r>
              <a:rPr lang="en-US" sz="2100" dirty="0">
                <a:solidFill>
                  <a:srgbClr val="000000"/>
                </a:solidFill>
                <a:latin typeface="Consolas"/>
              </a:rPr>
              <a:t>(</a:t>
            </a:r>
            <a:r>
              <a:rPr lang="en-US" sz="2100" dirty="0" err="1">
                <a:solidFill>
                  <a:srgbClr val="030003"/>
                </a:solidFill>
                <a:latin typeface="Consolas"/>
              </a:rPr>
              <a:t>destName</a:t>
            </a:r>
            <a:r>
              <a:rPr lang="en-US" sz="2100" dirty="0">
                <a:solidFill>
                  <a:srgbClr val="000000"/>
                </a:solidFill>
                <a:latin typeface="Consolas"/>
              </a:rPr>
              <a:t>, </a:t>
            </a:r>
            <a:r>
              <a:rPr lang="en-US" sz="2100" b="1" dirty="0" err="1">
                <a:solidFill>
                  <a:srgbClr val="800080"/>
                </a:solidFill>
                <a:latin typeface="Consolas"/>
              </a:rPr>
              <a:t>FileMode</a:t>
            </a:r>
            <a:r>
              <a:rPr lang="en-US" sz="2100" dirty="0" err="1">
                <a:solidFill>
                  <a:srgbClr val="000000"/>
                </a:solidFill>
                <a:latin typeface="Consolas"/>
              </a:rPr>
              <a:t>.</a:t>
            </a:r>
            <a:r>
              <a:rPr lang="en-US" sz="2100" dirty="0" err="1">
                <a:solidFill>
                  <a:srgbClr val="030003"/>
                </a:solidFill>
                <a:latin typeface="Consolas"/>
              </a:rPr>
              <a:t>Create</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byte</a:t>
            </a:r>
            <a:r>
              <a:rPr lang="en-US" sz="2100" dirty="0">
                <a:solidFill>
                  <a:srgbClr val="000000"/>
                </a:solidFill>
                <a:latin typeface="Consolas"/>
              </a:rPr>
              <a:t>[] </a:t>
            </a:r>
            <a:r>
              <a:rPr lang="en-US" sz="2100" dirty="0">
                <a:solidFill>
                  <a:srgbClr val="030003"/>
                </a:solidFill>
                <a:latin typeface="Consolas"/>
              </a:rPr>
              <a:t>b</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dirty="0">
                <a:solidFill>
                  <a:srgbClr val="0000FF"/>
                </a:solidFill>
                <a:latin typeface="Consolas"/>
              </a:rPr>
              <a:t>byte</a:t>
            </a:r>
            <a:r>
              <a:rPr lang="en-US" sz="2100" dirty="0">
                <a:solidFill>
                  <a:srgbClr val="000000"/>
                </a:solidFill>
                <a:latin typeface="Consolas"/>
              </a:rPr>
              <a:t>[65536];</a:t>
            </a:r>
          </a:p>
          <a:p>
            <a:r>
              <a:rPr lang="en-US" sz="2100" dirty="0">
                <a:solidFill>
                  <a:srgbClr val="000000"/>
                </a:solidFill>
                <a:latin typeface="Consolas"/>
              </a:rPr>
              <a:t>      </a:t>
            </a:r>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n</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while</a:t>
            </a:r>
            <a:r>
              <a:rPr lang="en-US" sz="2100" dirty="0">
                <a:solidFill>
                  <a:srgbClr val="000000"/>
                </a:solidFill>
                <a:latin typeface="Consolas"/>
              </a:rPr>
              <a:t>((</a:t>
            </a:r>
            <a:r>
              <a:rPr lang="en-US" sz="2100" dirty="0">
                <a:solidFill>
                  <a:srgbClr val="030003"/>
                </a:solidFill>
                <a:latin typeface="Consolas"/>
              </a:rPr>
              <a:t>n</a:t>
            </a:r>
            <a:r>
              <a:rPr lang="en-US" sz="2100" dirty="0">
                <a:solidFill>
                  <a:srgbClr val="000000"/>
                </a:solidFill>
                <a:latin typeface="Consolas"/>
              </a:rPr>
              <a:t> = </a:t>
            </a:r>
            <a:r>
              <a:rPr lang="en-US" sz="2100" dirty="0" err="1">
                <a:solidFill>
                  <a:srgbClr val="030003"/>
                </a:solidFill>
                <a:latin typeface="Consolas"/>
              </a:rPr>
              <a:t>input</a:t>
            </a:r>
            <a:r>
              <a:rPr lang="en-US" sz="2100" dirty="0" err="1">
                <a:solidFill>
                  <a:srgbClr val="000000"/>
                </a:solidFill>
                <a:latin typeface="Consolas"/>
              </a:rPr>
              <a:t>.</a:t>
            </a:r>
            <a:r>
              <a:rPr lang="en-US" sz="2100" dirty="0" err="1">
                <a:solidFill>
                  <a:srgbClr val="030003"/>
                </a:solidFill>
                <a:latin typeface="Consolas"/>
              </a:rPr>
              <a:t>Read</a:t>
            </a:r>
            <a:r>
              <a:rPr lang="en-US" sz="2100" dirty="0">
                <a:solidFill>
                  <a:srgbClr val="000000"/>
                </a:solidFill>
                <a:latin typeface="Consolas"/>
              </a:rPr>
              <a:t>(</a:t>
            </a:r>
            <a:r>
              <a:rPr lang="en-US" sz="2100" dirty="0">
                <a:solidFill>
                  <a:srgbClr val="030003"/>
                </a:solidFill>
                <a:latin typeface="Consolas"/>
              </a:rPr>
              <a:t>b</a:t>
            </a:r>
            <a:r>
              <a:rPr lang="en-US" sz="2100" dirty="0">
                <a:solidFill>
                  <a:srgbClr val="000000"/>
                </a:solidFill>
                <a:latin typeface="Consolas"/>
              </a:rPr>
              <a:t>, 0, </a:t>
            </a:r>
            <a:r>
              <a:rPr lang="en-US" sz="2100" dirty="0" err="1">
                <a:solidFill>
                  <a:srgbClr val="030003"/>
                </a:solidFill>
                <a:latin typeface="Consolas"/>
              </a:rPr>
              <a:t>b</a:t>
            </a:r>
            <a:r>
              <a:rPr lang="en-US" sz="2100" dirty="0" err="1">
                <a:solidFill>
                  <a:srgbClr val="000000"/>
                </a:solidFill>
                <a:latin typeface="Consolas"/>
              </a:rPr>
              <a:t>.</a:t>
            </a:r>
            <a:r>
              <a:rPr lang="en-US" sz="2100" dirty="0" err="1">
                <a:solidFill>
                  <a:srgbClr val="030003"/>
                </a:solidFill>
                <a:latin typeface="Consolas"/>
              </a:rPr>
              <a:t>Length</a:t>
            </a:r>
            <a:r>
              <a:rPr lang="en-US" sz="2100" dirty="0">
                <a:solidFill>
                  <a:srgbClr val="000000"/>
                </a:solidFill>
                <a:latin typeface="Consolas"/>
              </a:rPr>
              <a:t>)) != 0) {</a:t>
            </a:r>
          </a:p>
          <a:p>
            <a:r>
              <a:rPr lang="en-US" sz="2100" dirty="0">
                <a:solidFill>
                  <a:srgbClr val="000000"/>
                </a:solidFill>
                <a:latin typeface="Consolas"/>
              </a:rPr>
              <a:t>         </a:t>
            </a:r>
            <a:r>
              <a:rPr lang="en-US" sz="2100" dirty="0" err="1">
                <a:solidFill>
                  <a:srgbClr val="030003"/>
                </a:solidFill>
                <a:latin typeface="Consolas"/>
              </a:rPr>
              <a:t>output</a:t>
            </a:r>
            <a:r>
              <a:rPr lang="en-US" sz="2100" dirty="0" err="1">
                <a:solidFill>
                  <a:srgbClr val="000000"/>
                </a:solidFill>
                <a:latin typeface="Consolas"/>
              </a:rPr>
              <a:t>.</a:t>
            </a:r>
            <a:r>
              <a:rPr lang="en-US" sz="2100" dirty="0" err="1">
                <a:solidFill>
                  <a:srgbClr val="030003"/>
                </a:solidFill>
                <a:latin typeface="Consolas"/>
              </a:rPr>
              <a:t>Write</a:t>
            </a:r>
            <a:r>
              <a:rPr lang="en-US" sz="2100" dirty="0">
                <a:solidFill>
                  <a:srgbClr val="000000"/>
                </a:solidFill>
                <a:latin typeface="Consolas"/>
              </a:rPr>
              <a:t>(</a:t>
            </a:r>
            <a:r>
              <a:rPr lang="en-US" sz="2100" dirty="0">
                <a:solidFill>
                  <a:srgbClr val="030003"/>
                </a:solidFill>
                <a:latin typeface="Consolas"/>
              </a:rPr>
              <a:t>b</a:t>
            </a:r>
            <a:r>
              <a:rPr lang="en-US" sz="2100" dirty="0">
                <a:solidFill>
                  <a:srgbClr val="000000"/>
                </a:solidFill>
                <a:latin typeface="Consolas"/>
              </a:rPr>
              <a:t>, 0, </a:t>
            </a:r>
            <a:r>
              <a:rPr lang="en-US" sz="2100" dirty="0">
                <a:solidFill>
                  <a:srgbClr val="030003"/>
                </a:solidFill>
                <a:latin typeface="Consolas"/>
              </a:rPr>
              <a:t>n</a:t>
            </a:r>
            <a:r>
              <a:rPr lang="en-US" sz="2100" dirty="0">
                <a:solidFill>
                  <a:srgbClr val="000000"/>
                </a:solidFill>
                <a:latin typeface="Consolas"/>
              </a:rPr>
              <a:t>);</a:t>
            </a:r>
          </a:p>
          <a:p>
            <a:r>
              <a:rPr lang="en-US" sz="2100" dirty="0">
                <a:solidFill>
                  <a:srgbClr val="000000"/>
                </a:solidFill>
                <a:latin typeface="Consolas"/>
              </a:rPr>
              <a:t>      }</a:t>
            </a:r>
          </a:p>
          <a:p>
            <a:r>
              <a:rPr lang="en-US" sz="2100" dirty="0">
                <a:solidFill>
                  <a:srgbClr val="000000"/>
                </a:solidFill>
                <a:latin typeface="Consolas"/>
              </a:rPr>
              <a:t>   }</a:t>
            </a:r>
          </a:p>
          <a:p>
            <a:r>
              <a:rPr lang="en-US" sz="2100" dirty="0">
                <a:solidFill>
                  <a:srgbClr val="000000"/>
                </a:solidFill>
                <a:latin typeface="Consolas"/>
              </a:rPr>
              <a:t>}</a:t>
            </a:r>
          </a:p>
        </p:txBody>
      </p:sp>
      <p:sp>
        <p:nvSpPr>
          <p:cNvPr id="8" name="Rectangle 7"/>
          <p:cNvSpPr>
            <a:spLocks noChangeArrowheads="1"/>
          </p:cNvSpPr>
          <p:nvPr/>
        </p:nvSpPr>
        <p:spPr bwMode="auto">
          <a:xfrm>
            <a:off x="590658" y="6087110"/>
            <a:ext cx="11321807" cy="141384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b="1" dirty="0">
                <a:solidFill>
                  <a:srgbClr val="0000FF"/>
                </a:solidFill>
                <a:latin typeface="Consolas"/>
              </a:rPr>
              <a:t>Timer</a:t>
            </a:r>
            <a:r>
              <a:rPr lang="en-US" sz="2100" dirty="0">
                <a:solidFill>
                  <a:srgbClr val="000000"/>
                </a:solidFill>
                <a:latin typeface="Consolas"/>
              </a:rPr>
              <a:t> </a:t>
            </a:r>
            <a:r>
              <a:rPr lang="en-US" sz="2100" dirty="0" err="1">
                <a:solidFill>
                  <a:srgbClr val="030003"/>
                </a:solidFill>
                <a:latin typeface="Consolas"/>
              </a:rPr>
              <a:t>tmr</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b="1" dirty="0">
                <a:solidFill>
                  <a:srgbClr val="0000FF"/>
                </a:solidFill>
                <a:latin typeface="Consolas"/>
              </a:rPr>
              <a:t>Timer</a:t>
            </a:r>
            <a:r>
              <a:rPr lang="en-US" sz="2100" dirty="0">
                <a:solidFill>
                  <a:srgbClr val="000000"/>
                </a:solidFill>
                <a:latin typeface="Consolas"/>
              </a:rPr>
              <a:t>(</a:t>
            </a:r>
            <a:r>
              <a:rPr lang="en-US" sz="2100" dirty="0" err="1">
                <a:solidFill>
                  <a:srgbClr val="030003"/>
                </a:solidFill>
                <a:latin typeface="Consolas"/>
              </a:rPr>
              <a:t>DoSomething</a:t>
            </a:r>
            <a:r>
              <a:rPr lang="en-US" sz="2100" dirty="0">
                <a:solidFill>
                  <a:srgbClr val="000000"/>
                </a:solidFill>
                <a:latin typeface="Consolas"/>
              </a:rPr>
              <a:t>, </a:t>
            </a:r>
            <a:r>
              <a:rPr lang="en-US" sz="2100" dirty="0">
                <a:solidFill>
                  <a:srgbClr val="0000FF"/>
                </a:solidFill>
                <a:latin typeface="Consolas"/>
              </a:rPr>
              <a:t>null</a:t>
            </a:r>
            <a:r>
              <a:rPr lang="en-US" sz="2100" dirty="0">
                <a:solidFill>
                  <a:srgbClr val="000000"/>
                </a:solidFill>
                <a:latin typeface="Consolas"/>
              </a:rPr>
              <a:t>, 1000, 1000);</a:t>
            </a:r>
          </a:p>
          <a:p>
            <a:r>
              <a:rPr lang="en-US" sz="2100" dirty="0">
                <a:solidFill>
                  <a:srgbClr val="0000FF"/>
                </a:solidFill>
                <a:latin typeface="Consolas"/>
              </a:rPr>
              <a:t>using</a:t>
            </a:r>
            <a:r>
              <a:rPr lang="en-US" sz="2100" dirty="0">
                <a:solidFill>
                  <a:srgbClr val="000000"/>
                </a:solidFill>
                <a:latin typeface="Consolas"/>
              </a:rPr>
              <a:t>(</a:t>
            </a:r>
            <a:r>
              <a:rPr lang="en-US" sz="2100" dirty="0" err="1">
                <a:solidFill>
                  <a:srgbClr val="030003"/>
                </a:solidFill>
                <a:latin typeface="Consolas"/>
              </a:rPr>
              <a:t>tmr</a:t>
            </a:r>
            <a:r>
              <a:rPr lang="en-US" sz="2100" dirty="0">
                <a:solidFill>
                  <a:srgbClr val="000000"/>
                </a:solidFill>
                <a:latin typeface="Consolas"/>
              </a:rPr>
              <a:t>) {</a:t>
            </a:r>
          </a:p>
          <a:p>
            <a:r>
              <a:rPr lang="en-US" sz="2100" dirty="0">
                <a:solidFill>
                  <a:srgbClr val="000000"/>
                </a:solidFill>
                <a:latin typeface="Consolas"/>
              </a:rPr>
              <a:t>   </a:t>
            </a:r>
            <a:r>
              <a:rPr lang="en-US" sz="2100" b="1" dirty="0" err="1">
                <a:solidFill>
                  <a:srgbClr val="0000FF"/>
                </a:solidFill>
                <a:latin typeface="Consolas"/>
              </a:rPr>
              <a:t>Thread</a:t>
            </a:r>
            <a:r>
              <a:rPr lang="en-US" sz="2100" dirty="0" err="1">
                <a:solidFill>
                  <a:srgbClr val="000000"/>
                </a:solidFill>
                <a:latin typeface="Consolas"/>
              </a:rPr>
              <a:t>.</a:t>
            </a:r>
            <a:r>
              <a:rPr lang="en-US" sz="2100" dirty="0" err="1">
                <a:solidFill>
                  <a:srgbClr val="030003"/>
                </a:solidFill>
                <a:latin typeface="Consolas"/>
              </a:rPr>
              <a:t>Sleep</a:t>
            </a:r>
            <a:r>
              <a:rPr lang="en-US" sz="2100" dirty="0">
                <a:solidFill>
                  <a:srgbClr val="000000"/>
                </a:solidFill>
                <a:latin typeface="Consolas"/>
              </a:rPr>
              <a:t>(10000);</a:t>
            </a:r>
          </a:p>
          <a:p>
            <a:r>
              <a:rPr lang="en-US" sz="2100" dirty="0">
                <a:solidFill>
                  <a:srgbClr val="000000"/>
                </a:solidFill>
                <a:latin typeface="Consolas"/>
              </a:rPr>
              <a:t>}</a:t>
            </a:r>
          </a:p>
        </p:txBody>
      </p:sp>
    </p:spTree>
    <p:extLst>
      <p:ext uri="{BB962C8B-B14F-4D97-AF65-F5344CB8AC3E}">
        <p14:creationId xmlns:p14="http://schemas.microsoft.com/office/powerpoint/2010/main" val="381400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References</a:t>
            </a:r>
            <a:endParaRPr lang="he-IL" dirty="0"/>
          </a:p>
        </p:txBody>
      </p:sp>
      <p:sp>
        <p:nvSpPr>
          <p:cNvPr id="5" name="Slide Number Placeholder 4"/>
          <p:cNvSpPr>
            <a:spLocks noGrp="1"/>
          </p:cNvSpPr>
          <p:nvPr>
            <p:ph type="sldNum" sz="quarter" idx="12"/>
          </p:nvPr>
        </p:nvSpPr>
        <p:spPr/>
        <p:txBody>
          <a:bodyPr/>
          <a:lstStyle/>
          <a:p>
            <a:pPr>
              <a:defRPr/>
            </a:pPr>
            <a:fld id="{2CBB6C8B-DB51-4C2F-B53E-39629D809305}" type="slidenum">
              <a:rPr lang="he-IL" smtClean="0"/>
              <a:pPr>
                <a:defRPr/>
              </a:pPr>
              <a:t>273</a:t>
            </a:fld>
            <a:endParaRPr lang="he-IL"/>
          </a:p>
        </p:txBody>
      </p:sp>
      <p:sp>
        <p:nvSpPr>
          <p:cNvPr id="3" name="Content Placeholder 2"/>
          <p:cNvSpPr>
            <a:spLocks noGrp="1"/>
          </p:cNvSpPr>
          <p:nvPr>
            <p:ph sz="quarter" idx="1"/>
          </p:nvPr>
        </p:nvSpPr>
        <p:spPr/>
        <p:txBody>
          <a:bodyPr>
            <a:normAutofit/>
          </a:bodyPr>
          <a:lstStyle/>
          <a:p>
            <a:r>
              <a:rPr lang="en-US" dirty="0"/>
              <a:t>The </a:t>
            </a:r>
            <a:r>
              <a:rPr lang="en-US" b="1" dirty="0" err="1">
                <a:solidFill>
                  <a:srgbClr val="FF0000"/>
                </a:solidFill>
                <a:latin typeface="Consolas" pitchFamily="49" charset="0"/>
              </a:rPr>
              <a:t>WeakReference</a:t>
            </a:r>
            <a:r>
              <a:rPr lang="en-US" dirty="0"/>
              <a:t> type</a:t>
            </a:r>
          </a:p>
          <a:p>
            <a:pPr lvl="1"/>
            <a:r>
              <a:rPr lang="en-US" dirty="0"/>
              <a:t>Useful when an object does not want its existence to require another referenced object to remain alive</a:t>
            </a:r>
          </a:p>
          <a:p>
            <a:r>
              <a:rPr lang="en-US" dirty="0"/>
              <a:t>If the </a:t>
            </a:r>
            <a:r>
              <a:rPr lang="en-US" b="1" dirty="0">
                <a:solidFill>
                  <a:schemeClr val="accent6">
                    <a:lumMod val="75000"/>
                  </a:schemeClr>
                </a:solidFill>
                <a:latin typeface="Consolas" pitchFamily="49" charset="0"/>
              </a:rPr>
              <a:t>Target</a:t>
            </a:r>
            <a:r>
              <a:rPr lang="en-US" dirty="0"/>
              <a:t> property returns null, the object has been garbage collected</a:t>
            </a:r>
          </a:p>
        </p:txBody>
      </p:sp>
    </p:spTree>
    <p:extLst>
      <p:ext uri="{BB962C8B-B14F-4D97-AF65-F5344CB8AC3E}">
        <p14:creationId xmlns:p14="http://schemas.microsoft.com/office/powerpoint/2010/main" val="259931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WeakReference</a:t>
            </a:r>
            <a:r>
              <a:rPr lang="en-US" dirty="0"/>
              <a:t> Example (1)</a:t>
            </a:r>
          </a:p>
        </p:txBody>
      </p:sp>
      <p:sp>
        <p:nvSpPr>
          <p:cNvPr id="4" name="Slide Number Placeholder 3"/>
          <p:cNvSpPr>
            <a:spLocks noGrp="1"/>
          </p:cNvSpPr>
          <p:nvPr>
            <p:ph type="sldNum" sz="quarter" idx="12"/>
          </p:nvPr>
        </p:nvSpPr>
        <p:spPr/>
        <p:txBody>
          <a:bodyPr/>
          <a:lstStyle/>
          <a:p>
            <a:pPr>
              <a:defRPr/>
            </a:pPr>
            <a:fld id="{2CBB6C8B-DB51-4C2F-B53E-39629D809305}" type="slidenum">
              <a:rPr lang="he-IL" smtClean="0"/>
              <a:pPr>
                <a:defRPr/>
              </a:pPr>
              <a:t>274</a:t>
            </a:fld>
            <a:endParaRPr lang="he-IL" dirty="0"/>
          </a:p>
        </p:txBody>
      </p:sp>
      <p:sp>
        <p:nvSpPr>
          <p:cNvPr id="3" name="Content Placeholder 2"/>
          <p:cNvSpPr>
            <a:spLocks noGrp="1"/>
          </p:cNvSpPr>
          <p:nvPr>
            <p:ph sz="quarter" idx="1"/>
          </p:nvPr>
        </p:nvSpPr>
        <p:spPr/>
        <p:txBody>
          <a:bodyPr/>
          <a:lstStyle/>
          <a:p>
            <a:endParaRPr lang="en-US"/>
          </a:p>
        </p:txBody>
      </p:sp>
      <p:sp>
        <p:nvSpPr>
          <p:cNvPr id="6" name="Rectangle 5"/>
          <p:cNvSpPr>
            <a:spLocks noChangeArrowheads="1"/>
          </p:cNvSpPr>
          <p:nvPr/>
        </p:nvSpPr>
        <p:spPr bwMode="auto">
          <a:xfrm>
            <a:off x="689150" y="1300164"/>
            <a:ext cx="10829479" cy="690766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a:solidFill>
                  <a:srgbClr val="0000FF"/>
                </a:solidFill>
                <a:latin typeface="Consolas"/>
              </a:rPr>
              <a:t>interface</a:t>
            </a:r>
            <a:r>
              <a:rPr lang="en-US" sz="1800" dirty="0">
                <a:solidFill>
                  <a:srgbClr val="000000"/>
                </a:solidFill>
                <a:latin typeface="Consolas"/>
              </a:rPr>
              <a:t> </a:t>
            </a:r>
            <a:r>
              <a:rPr lang="en-US" sz="1800" b="1" dirty="0" err="1">
                <a:solidFill>
                  <a:srgbClr val="2B91AF"/>
                </a:solidFill>
                <a:latin typeface="Consolas"/>
              </a:rPr>
              <a:t>INotify</a:t>
            </a:r>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000FF"/>
                </a:solidFill>
                <a:latin typeface="Consolas"/>
              </a:rPr>
              <a:t>void</a:t>
            </a:r>
            <a:r>
              <a:rPr lang="en-US" sz="1800" dirty="0">
                <a:solidFill>
                  <a:srgbClr val="000000"/>
                </a:solidFill>
                <a:latin typeface="Consolas"/>
              </a:rPr>
              <a:t> </a:t>
            </a:r>
            <a:r>
              <a:rPr lang="en-US" sz="1800" dirty="0">
                <a:solidFill>
                  <a:srgbClr val="020002"/>
                </a:solidFill>
                <a:latin typeface="Consolas"/>
              </a:rPr>
              <a:t>Notify</a:t>
            </a:r>
            <a:r>
              <a:rPr lang="en-US" sz="1800" dirty="0">
                <a:solidFill>
                  <a:srgbClr val="000000"/>
                </a:solidFill>
                <a:latin typeface="Consolas"/>
              </a:rPr>
              <a:t>(</a:t>
            </a:r>
            <a:r>
              <a:rPr lang="en-US" sz="1800" dirty="0">
                <a:solidFill>
                  <a:srgbClr val="0000FF"/>
                </a:solidFill>
                <a:latin typeface="Consolas"/>
              </a:rPr>
              <a:t>object</a:t>
            </a:r>
            <a:r>
              <a:rPr lang="en-US" sz="1800" dirty="0">
                <a:solidFill>
                  <a:srgbClr val="000000"/>
                </a:solidFill>
                <a:latin typeface="Consolas"/>
              </a:rPr>
              <a:t> </a:t>
            </a:r>
            <a:r>
              <a:rPr lang="en-US" sz="1800" dirty="0">
                <a:solidFill>
                  <a:srgbClr val="020002"/>
                </a:solidFill>
                <a:latin typeface="Consolas"/>
              </a:rPr>
              <a:t>data</a:t>
            </a:r>
            <a:r>
              <a:rPr lang="en-US" sz="1800" dirty="0">
                <a:solidFill>
                  <a:srgbClr val="000000"/>
                </a:solidFill>
                <a:latin typeface="Consolas"/>
              </a:rPr>
              <a:t>);</a:t>
            </a:r>
          </a:p>
          <a:p>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FF"/>
                </a:solidFill>
                <a:latin typeface="Consolas"/>
              </a:rPr>
              <a:t>class</a:t>
            </a:r>
            <a:r>
              <a:rPr lang="en-US" sz="1800" dirty="0">
                <a:solidFill>
                  <a:srgbClr val="000000"/>
                </a:solidFill>
                <a:latin typeface="Consolas"/>
              </a:rPr>
              <a:t> </a:t>
            </a:r>
            <a:r>
              <a:rPr lang="en-US" sz="1800" b="1" dirty="0">
                <a:solidFill>
                  <a:srgbClr val="0000FF"/>
                </a:solidFill>
                <a:latin typeface="Consolas"/>
              </a:rPr>
              <a:t>Publisher</a:t>
            </a:r>
            <a:r>
              <a:rPr lang="en-US" sz="1800" dirty="0">
                <a:solidFill>
                  <a:srgbClr val="000000"/>
                </a:solidFill>
                <a:latin typeface="Consolas"/>
              </a:rPr>
              <a:t> {</a:t>
            </a:r>
          </a:p>
          <a:p>
            <a:r>
              <a:rPr lang="en-US" sz="1800" dirty="0">
                <a:solidFill>
                  <a:srgbClr val="000000"/>
                </a:solidFill>
                <a:latin typeface="Consolas"/>
              </a:rPr>
              <a:t>   </a:t>
            </a:r>
            <a:r>
              <a:rPr lang="en-US" sz="1800" b="1" dirty="0" err="1">
                <a:solidFill>
                  <a:srgbClr val="0000FF"/>
                </a:solidFill>
                <a:latin typeface="Consolas"/>
              </a:rPr>
              <a:t>WeakReference</a:t>
            </a:r>
            <a:r>
              <a:rPr lang="en-US" sz="1800" dirty="0">
                <a:solidFill>
                  <a:srgbClr val="000000"/>
                </a:solidFill>
                <a:latin typeface="Consolas"/>
              </a:rPr>
              <a:t> </a:t>
            </a:r>
            <a:r>
              <a:rPr lang="en-US" sz="1800" dirty="0">
                <a:solidFill>
                  <a:srgbClr val="020002"/>
                </a:solidFill>
                <a:latin typeface="Consolas"/>
              </a:rPr>
              <a:t>_client</a:t>
            </a:r>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000FF"/>
                </a:solidFill>
                <a:latin typeface="Consolas"/>
              </a:rPr>
              <a:t>public</a:t>
            </a:r>
            <a:r>
              <a:rPr lang="en-US" sz="1800" dirty="0">
                <a:solidFill>
                  <a:srgbClr val="000000"/>
                </a:solidFill>
                <a:latin typeface="Consolas"/>
              </a:rPr>
              <a:t> </a:t>
            </a:r>
            <a:r>
              <a:rPr lang="en-US" sz="1800" dirty="0">
                <a:solidFill>
                  <a:srgbClr val="0000FF"/>
                </a:solidFill>
                <a:latin typeface="Consolas"/>
              </a:rPr>
              <a:t>void</a:t>
            </a:r>
            <a:r>
              <a:rPr lang="en-US" sz="1800" dirty="0">
                <a:solidFill>
                  <a:srgbClr val="000000"/>
                </a:solidFill>
                <a:latin typeface="Consolas"/>
              </a:rPr>
              <a:t> </a:t>
            </a:r>
            <a:r>
              <a:rPr lang="en-US" sz="1800" dirty="0">
                <a:solidFill>
                  <a:srgbClr val="020002"/>
                </a:solidFill>
                <a:latin typeface="Consolas"/>
              </a:rPr>
              <a:t>Register</a:t>
            </a:r>
            <a:r>
              <a:rPr lang="en-US" sz="1800" dirty="0">
                <a:solidFill>
                  <a:srgbClr val="000000"/>
                </a:solidFill>
                <a:latin typeface="Consolas"/>
              </a:rPr>
              <a:t>(</a:t>
            </a:r>
            <a:r>
              <a:rPr lang="en-US" sz="1800" b="1" dirty="0" err="1">
                <a:solidFill>
                  <a:srgbClr val="2B91AF"/>
                </a:solidFill>
                <a:latin typeface="Consolas"/>
              </a:rPr>
              <a:t>INotify</a:t>
            </a:r>
            <a:r>
              <a:rPr lang="en-US" sz="1800" dirty="0">
                <a:solidFill>
                  <a:srgbClr val="000000"/>
                </a:solidFill>
                <a:latin typeface="Consolas"/>
              </a:rPr>
              <a:t> </a:t>
            </a:r>
            <a:r>
              <a:rPr lang="en-US" sz="1800" dirty="0">
                <a:solidFill>
                  <a:srgbClr val="020002"/>
                </a:solidFill>
                <a:latin typeface="Consolas"/>
              </a:rPr>
              <a:t>client</a:t>
            </a:r>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20002"/>
                </a:solidFill>
                <a:latin typeface="Consolas"/>
              </a:rPr>
              <a:t>_client</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err="1">
                <a:solidFill>
                  <a:srgbClr val="0000FF"/>
                </a:solidFill>
                <a:latin typeface="Consolas"/>
              </a:rPr>
              <a:t>WeakReference</a:t>
            </a:r>
            <a:r>
              <a:rPr lang="en-US" sz="1800" dirty="0">
                <a:solidFill>
                  <a:srgbClr val="000000"/>
                </a:solidFill>
                <a:latin typeface="Consolas"/>
              </a:rPr>
              <a:t>(</a:t>
            </a:r>
            <a:r>
              <a:rPr lang="en-US" sz="1800" dirty="0">
                <a:solidFill>
                  <a:srgbClr val="020002"/>
                </a:solidFill>
                <a:latin typeface="Consolas"/>
              </a:rPr>
              <a:t>client</a:t>
            </a:r>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000FF"/>
                </a:solidFill>
                <a:latin typeface="Consolas"/>
              </a:rPr>
              <a:t>static</a:t>
            </a:r>
            <a:r>
              <a:rPr lang="en-US" sz="1800" dirty="0">
                <a:solidFill>
                  <a:srgbClr val="000000"/>
                </a:solidFill>
                <a:latin typeface="Consolas"/>
              </a:rPr>
              <a:t> </a:t>
            </a:r>
            <a:r>
              <a:rPr lang="en-US" sz="1800" dirty="0" err="1">
                <a:solidFill>
                  <a:srgbClr val="0000FF"/>
                </a:solidFill>
                <a:latin typeface="Consolas"/>
              </a:rPr>
              <a:t>int</a:t>
            </a:r>
            <a:r>
              <a:rPr lang="en-US" sz="1800" dirty="0">
                <a:solidFill>
                  <a:srgbClr val="000000"/>
                </a:solidFill>
                <a:latin typeface="Consolas"/>
              </a:rPr>
              <a:t> </a:t>
            </a:r>
            <a:r>
              <a:rPr lang="en-US" sz="1800" dirty="0">
                <a:solidFill>
                  <a:srgbClr val="020002"/>
                </a:solidFill>
                <a:latin typeface="Consolas"/>
              </a:rPr>
              <a:t>_data</a:t>
            </a:r>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000FF"/>
                </a:solidFill>
                <a:latin typeface="Consolas"/>
              </a:rPr>
              <a:t>public</a:t>
            </a:r>
            <a:r>
              <a:rPr lang="en-US" sz="1800" dirty="0">
                <a:solidFill>
                  <a:srgbClr val="000000"/>
                </a:solidFill>
                <a:latin typeface="Consolas"/>
              </a:rPr>
              <a:t> </a:t>
            </a:r>
            <a:r>
              <a:rPr lang="en-US" sz="1800" dirty="0">
                <a:solidFill>
                  <a:srgbClr val="0000FF"/>
                </a:solidFill>
                <a:latin typeface="Consolas"/>
              </a:rPr>
              <a:t>void</a:t>
            </a:r>
            <a:r>
              <a:rPr lang="en-US" sz="1800" dirty="0">
                <a:solidFill>
                  <a:srgbClr val="000000"/>
                </a:solidFill>
                <a:latin typeface="Consolas"/>
              </a:rPr>
              <a:t> </a:t>
            </a:r>
            <a:r>
              <a:rPr lang="en-US" sz="1800" dirty="0" err="1">
                <a:solidFill>
                  <a:srgbClr val="020002"/>
                </a:solidFill>
                <a:latin typeface="Consolas"/>
              </a:rPr>
              <a:t>DoSomething</a:t>
            </a:r>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20002"/>
                </a:solidFill>
                <a:latin typeface="Consolas"/>
              </a:rPr>
              <a:t>_data</a:t>
            </a:r>
            <a:r>
              <a:rPr lang="en-US" sz="1800" dirty="0">
                <a:solidFill>
                  <a:srgbClr val="000000"/>
                </a:solidFill>
                <a:latin typeface="Consolas"/>
              </a:rPr>
              <a:t>++;</a:t>
            </a:r>
          </a:p>
          <a:p>
            <a:r>
              <a:rPr lang="en-US" sz="1800" dirty="0">
                <a:solidFill>
                  <a:srgbClr val="000000"/>
                </a:solidFill>
                <a:latin typeface="Consolas"/>
              </a:rPr>
              <a:t>      </a:t>
            </a:r>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"Doing... data = {0}"</a:t>
            </a:r>
            <a:r>
              <a:rPr lang="en-US" sz="1800" dirty="0">
                <a:solidFill>
                  <a:srgbClr val="000000"/>
                </a:solidFill>
                <a:latin typeface="Consolas"/>
              </a:rPr>
              <a:t>, </a:t>
            </a:r>
            <a:r>
              <a:rPr lang="en-US" sz="1800" dirty="0">
                <a:solidFill>
                  <a:srgbClr val="020002"/>
                </a:solidFill>
                <a:latin typeface="Consolas"/>
              </a:rPr>
              <a:t>_data</a:t>
            </a:r>
            <a:r>
              <a:rPr lang="en-US" sz="1800" dirty="0">
                <a:solidFill>
                  <a:srgbClr val="000000"/>
                </a:solidFill>
                <a:latin typeface="Consolas"/>
              </a:rPr>
              <a:t>);</a:t>
            </a:r>
          </a:p>
          <a:p>
            <a:r>
              <a:rPr lang="en-US" sz="1800" dirty="0">
                <a:solidFill>
                  <a:srgbClr val="000000"/>
                </a:solidFill>
                <a:latin typeface="Consolas"/>
              </a:rPr>
              <a:t>      </a:t>
            </a:r>
            <a:r>
              <a:rPr lang="en-US" sz="1800" dirty="0">
                <a:solidFill>
                  <a:srgbClr val="008000"/>
                </a:solidFill>
                <a:latin typeface="Consolas"/>
              </a:rPr>
              <a:t>// notify</a:t>
            </a:r>
            <a:endParaRPr lang="en-US" sz="1800" dirty="0">
              <a:solidFill>
                <a:srgbClr val="000000"/>
              </a:solidFill>
              <a:latin typeface="Consolas"/>
            </a:endParaRPr>
          </a:p>
          <a:p>
            <a:r>
              <a:rPr lang="en-US" sz="1800" dirty="0">
                <a:solidFill>
                  <a:srgbClr val="000000"/>
                </a:solidFill>
                <a:latin typeface="Consolas"/>
              </a:rPr>
              <a:t>      </a:t>
            </a:r>
            <a:r>
              <a:rPr lang="en-US" sz="1800" b="1" dirty="0" err="1">
                <a:solidFill>
                  <a:srgbClr val="2B91AF"/>
                </a:solidFill>
                <a:latin typeface="Consolas"/>
              </a:rPr>
              <a:t>INotify</a:t>
            </a:r>
            <a:r>
              <a:rPr lang="en-US" sz="1800" dirty="0">
                <a:solidFill>
                  <a:srgbClr val="000000"/>
                </a:solidFill>
                <a:latin typeface="Consolas"/>
              </a:rPr>
              <a:t> </a:t>
            </a:r>
            <a:r>
              <a:rPr lang="en-US" sz="1800" dirty="0">
                <a:solidFill>
                  <a:srgbClr val="020002"/>
                </a:solidFill>
                <a:latin typeface="Consolas"/>
              </a:rPr>
              <a:t>notify</a:t>
            </a:r>
            <a:r>
              <a:rPr lang="en-US" sz="1800" dirty="0">
                <a:solidFill>
                  <a:srgbClr val="000000"/>
                </a:solidFill>
                <a:latin typeface="Consolas"/>
              </a:rPr>
              <a:t> = (</a:t>
            </a:r>
            <a:r>
              <a:rPr lang="en-US" sz="1800" b="1" dirty="0" err="1">
                <a:solidFill>
                  <a:srgbClr val="2B91AF"/>
                </a:solidFill>
                <a:latin typeface="Consolas"/>
              </a:rPr>
              <a:t>INotify</a:t>
            </a:r>
            <a:r>
              <a:rPr lang="en-US" sz="1800" dirty="0">
                <a:solidFill>
                  <a:srgbClr val="000000"/>
                </a:solidFill>
                <a:latin typeface="Consolas"/>
              </a:rPr>
              <a:t>)</a:t>
            </a:r>
            <a:r>
              <a:rPr lang="en-US" sz="1800" dirty="0">
                <a:solidFill>
                  <a:srgbClr val="020002"/>
                </a:solidFill>
                <a:latin typeface="Consolas"/>
              </a:rPr>
              <a:t>_</a:t>
            </a:r>
            <a:r>
              <a:rPr lang="en-US" sz="1800" dirty="0" err="1">
                <a:solidFill>
                  <a:srgbClr val="020002"/>
                </a:solidFill>
                <a:latin typeface="Consolas"/>
              </a:rPr>
              <a:t>client</a:t>
            </a:r>
            <a:r>
              <a:rPr lang="en-US" sz="1800" dirty="0" err="1">
                <a:solidFill>
                  <a:srgbClr val="000000"/>
                </a:solidFill>
                <a:latin typeface="Consolas"/>
              </a:rPr>
              <a:t>.</a:t>
            </a:r>
            <a:r>
              <a:rPr lang="en-US" sz="1800" dirty="0" err="1">
                <a:solidFill>
                  <a:srgbClr val="020002"/>
                </a:solidFill>
                <a:latin typeface="Consolas"/>
              </a:rPr>
              <a:t>Target</a:t>
            </a:r>
            <a:r>
              <a:rPr lang="en-US" sz="1800" dirty="0">
                <a:solidFill>
                  <a:srgbClr val="000000"/>
                </a:solidFill>
                <a:latin typeface="Consolas"/>
              </a:rPr>
              <a:t>;</a:t>
            </a:r>
          </a:p>
          <a:p>
            <a:r>
              <a:rPr lang="en-US" sz="1800" dirty="0">
                <a:solidFill>
                  <a:srgbClr val="000000"/>
                </a:solidFill>
                <a:latin typeface="Consolas"/>
              </a:rPr>
              <a:t>      </a:t>
            </a:r>
            <a:r>
              <a:rPr lang="en-US" sz="1800" dirty="0">
                <a:solidFill>
                  <a:srgbClr val="0000FF"/>
                </a:solidFill>
                <a:latin typeface="Consolas"/>
              </a:rPr>
              <a:t>if</a:t>
            </a:r>
            <a:r>
              <a:rPr lang="en-US" sz="1800" dirty="0">
                <a:solidFill>
                  <a:srgbClr val="000000"/>
                </a:solidFill>
                <a:latin typeface="Consolas"/>
              </a:rPr>
              <a:t>(</a:t>
            </a:r>
            <a:r>
              <a:rPr lang="en-US" sz="1800" dirty="0">
                <a:solidFill>
                  <a:srgbClr val="020002"/>
                </a:solidFill>
                <a:latin typeface="Consolas"/>
              </a:rPr>
              <a:t>notify</a:t>
            </a:r>
            <a:r>
              <a:rPr lang="en-US" sz="1800" dirty="0">
                <a:solidFill>
                  <a:srgbClr val="000000"/>
                </a:solidFill>
                <a:latin typeface="Consolas"/>
              </a:rPr>
              <a:t> != </a:t>
            </a:r>
            <a:r>
              <a:rPr lang="en-US" sz="1800" dirty="0">
                <a:solidFill>
                  <a:srgbClr val="0000FF"/>
                </a:solidFill>
                <a:latin typeface="Consolas"/>
              </a:rPr>
              <a:t>null</a:t>
            </a:r>
            <a:r>
              <a:rPr lang="en-US" sz="1800" dirty="0">
                <a:solidFill>
                  <a:srgbClr val="000000"/>
                </a:solidFill>
                <a:latin typeface="Consolas"/>
              </a:rPr>
              <a:t>)</a:t>
            </a:r>
          </a:p>
          <a:p>
            <a:r>
              <a:rPr lang="en-US" sz="1800" dirty="0">
                <a:solidFill>
                  <a:srgbClr val="000000"/>
                </a:solidFill>
                <a:latin typeface="Consolas"/>
              </a:rPr>
              <a:t>         </a:t>
            </a:r>
            <a:r>
              <a:rPr lang="en-US" sz="1800" dirty="0" err="1">
                <a:solidFill>
                  <a:srgbClr val="020002"/>
                </a:solidFill>
                <a:latin typeface="Consolas"/>
              </a:rPr>
              <a:t>notify</a:t>
            </a:r>
            <a:r>
              <a:rPr lang="en-US" sz="1800" dirty="0" err="1">
                <a:solidFill>
                  <a:srgbClr val="000000"/>
                </a:solidFill>
                <a:latin typeface="Consolas"/>
              </a:rPr>
              <a:t>.</a:t>
            </a:r>
            <a:r>
              <a:rPr lang="en-US" sz="1800" dirty="0" err="1">
                <a:solidFill>
                  <a:srgbClr val="020002"/>
                </a:solidFill>
                <a:latin typeface="Consolas"/>
              </a:rPr>
              <a:t>Notify</a:t>
            </a:r>
            <a:r>
              <a:rPr lang="en-US" sz="1800" dirty="0">
                <a:solidFill>
                  <a:srgbClr val="000000"/>
                </a:solidFill>
                <a:latin typeface="Consolas"/>
              </a:rPr>
              <a:t>(</a:t>
            </a:r>
            <a:r>
              <a:rPr lang="en-US" sz="1800" dirty="0">
                <a:solidFill>
                  <a:srgbClr val="020002"/>
                </a:solidFill>
                <a:latin typeface="Consolas"/>
              </a:rPr>
              <a:t>_data</a:t>
            </a:r>
            <a:r>
              <a:rPr lang="en-US" sz="1800" dirty="0">
                <a:solidFill>
                  <a:srgbClr val="000000"/>
                </a:solidFill>
                <a:latin typeface="Consolas"/>
              </a:rPr>
              <a:t>);</a:t>
            </a:r>
          </a:p>
          <a:p>
            <a:r>
              <a:rPr lang="en-US" sz="1800" dirty="0">
                <a:solidFill>
                  <a:srgbClr val="000000"/>
                </a:solidFill>
                <a:latin typeface="Consolas"/>
              </a:rPr>
              <a:t>      </a:t>
            </a:r>
            <a:r>
              <a:rPr lang="en-US" sz="1800" dirty="0">
                <a:solidFill>
                  <a:srgbClr val="0000FF"/>
                </a:solidFill>
                <a:latin typeface="Consolas"/>
              </a:rPr>
              <a:t>else</a:t>
            </a:r>
            <a:endParaRPr lang="en-US" sz="1800" dirty="0">
              <a:solidFill>
                <a:srgbClr val="000000"/>
              </a:solidFill>
              <a:latin typeface="Consolas"/>
            </a:endParaRPr>
          </a:p>
          <a:p>
            <a:r>
              <a:rPr lang="en-US" sz="1800" dirty="0">
                <a:solidFill>
                  <a:srgbClr val="000000"/>
                </a:solidFill>
                <a:latin typeface="Consolas"/>
              </a:rPr>
              <a:t>         </a:t>
            </a:r>
            <a:r>
              <a:rPr lang="en-US" sz="1800" dirty="0">
                <a:solidFill>
                  <a:srgbClr val="020002"/>
                </a:solidFill>
                <a:latin typeface="Consolas"/>
              </a:rPr>
              <a:t>_client</a:t>
            </a:r>
            <a:r>
              <a:rPr lang="en-US" sz="1800" dirty="0">
                <a:solidFill>
                  <a:srgbClr val="000000"/>
                </a:solidFill>
                <a:latin typeface="Consolas"/>
              </a:rPr>
              <a:t> = </a:t>
            </a:r>
            <a:r>
              <a:rPr lang="en-US" sz="1800" dirty="0">
                <a:solidFill>
                  <a:srgbClr val="0000FF"/>
                </a:solidFill>
                <a:latin typeface="Consolas"/>
              </a:rPr>
              <a:t>null</a:t>
            </a:r>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00"/>
                </a:solidFill>
                <a:latin typeface="Consolas"/>
              </a:rPr>
              <a:t>}</a:t>
            </a:r>
          </a:p>
        </p:txBody>
      </p:sp>
      <p:pic>
        <p:nvPicPr>
          <p:cNvPr id="8" name="Picture 7" descr="information2.png"/>
          <p:cNvPicPr>
            <a:picLocks noChangeAspect="1"/>
          </p:cNvPicPr>
          <p:nvPr/>
        </p:nvPicPr>
        <p:blipFill>
          <a:blip r:embed="rId2" cstate="print"/>
          <a:stretch>
            <a:fillRect/>
          </a:stretch>
        </p:blipFill>
        <p:spPr>
          <a:xfrm>
            <a:off x="11656457" y="187493"/>
            <a:ext cx="840593" cy="800565"/>
          </a:xfrm>
          <a:prstGeom prst="rect">
            <a:avLst/>
          </a:prstGeom>
        </p:spPr>
      </p:pic>
    </p:spTree>
    <p:extLst>
      <p:ext uri="{BB962C8B-B14F-4D97-AF65-F5344CB8AC3E}">
        <p14:creationId xmlns:p14="http://schemas.microsoft.com/office/powerpoint/2010/main" val="194728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rPr>
              <a:t>WeakReference</a:t>
            </a:r>
            <a:r>
              <a:rPr lang="en-US" dirty="0"/>
              <a:t> Example (2)</a:t>
            </a:r>
          </a:p>
        </p:txBody>
      </p:sp>
      <p:sp>
        <p:nvSpPr>
          <p:cNvPr id="4" name="Slide Number Placeholder 3"/>
          <p:cNvSpPr>
            <a:spLocks noGrp="1"/>
          </p:cNvSpPr>
          <p:nvPr>
            <p:ph type="sldNum" sz="quarter" idx="12"/>
          </p:nvPr>
        </p:nvSpPr>
        <p:spPr/>
        <p:txBody>
          <a:bodyPr/>
          <a:lstStyle/>
          <a:p>
            <a:pPr>
              <a:defRPr/>
            </a:pPr>
            <a:fld id="{2CBB6C8B-DB51-4C2F-B53E-39629D809305}" type="slidenum">
              <a:rPr lang="he-IL" smtClean="0"/>
              <a:pPr>
                <a:defRPr/>
              </a:pPr>
              <a:t>275</a:t>
            </a:fld>
            <a:endParaRPr lang="he-IL" dirty="0"/>
          </a:p>
        </p:txBody>
      </p:sp>
      <p:sp>
        <p:nvSpPr>
          <p:cNvPr id="3" name="Content Placeholder 2"/>
          <p:cNvSpPr>
            <a:spLocks noGrp="1"/>
          </p:cNvSpPr>
          <p:nvPr>
            <p:ph sz="quarter" idx="1"/>
          </p:nvPr>
        </p:nvSpPr>
        <p:spPr/>
        <p:txBody>
          <a:bodyPr/>
          <a:lstStyle/>
          <a:p>
            <a:endParaRPr lang="en-US" dirty="0"/>
          </a:p>
        </p:txBody>
      </p:sp>
      <p:sp>
        <p:nvSpPr>
          <p:cNvPr id="6" name="Rectangle 5"/>
          <p:cNvSpPr>
            <a:spLocks noChangeArrowheads="1"/>
          </p:cNvSpPr>
          <p:nvPr/>
        </p:nvSpPr>
        <p:spPr bwMode="auto">
          <a:xfrm>
            <a:off x="721967" y="1489795"/>
            <a:ext cx="10829479" cy="521104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a:solidFill>
                  <a:srgbClr val="0000FF"/>
                </a:solidFill>
                <a:latin typeface="Consolas"/>
              </a:rPr>
              <a:t>class</a:t>
            </a:r>
            <a:r>
              <a:rPr lang="en-US" sz="1800" dirty="0">
                <a:solidFill>
                  <a:srgbClr val="000000"/>
                </a:solidFill>
                <a:latin typeface="Consolas"/>
              </a:rPr>
              <a:t> </a:t>
            </a:r>
            <a:r>
              <a:rPr lang="en-US" sz="1800" b="1" dirty="0">
                <a:solidFill>
                  <a:srgbClr val="0000FF"/>
                </a:solidFill>
                <a:latin typeface="Consolas"/>
              </a:rPr>
              <a:t>Subscriber</a:t>
            </a:r>
            <a:r>
              <a:rPr lang="en-US" sz="1800" dirty="0">
                <a:solidFill>
                  <a:srgbClr val="000000"/>
                </a:solidFill>
                <a:latin typeface="Consolas"/>
              </a:rPr>
              <a:t> : </a:t>
            </a:r>
            <a:r>
              <a:rPr lang="en-US" sz="1800" b="1" dirty="0" err="1">
                <a:solidFill>
                  <a:srgbClr val="2B91AF"/>
                </a:solidFill>
                <a:latin typeface="Consolas"/>
              </a:rPr>
              <a:t>INotify</a:t>
            </a:r>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000FF"/>
                </a:solidFill>
                <a:latin typeface="Consolas"/>
              </a:rPr>
              <a:t>public</a:t>
            </a:r>
            <a:r>
              <a:rPr lang="en-US" sz="1800" dirty="0">
                <a:solidFill>
                  <a:srgbClr val="000000"/>
                </a:solidFill>
                <a:latin typeface="Consolas"/>
              </a:rPr>
              <a:t> </a:t>
            </a:r>
            <a:r>
              <a:rPr lang="en-US" sz="1800" dirty="0">
                <a:solidFill>
                  <a:srgbClr val="0000FF"/>
                </a:solidFill>
                <a:latin typeface="Consolas"/>
              </a:rPr>
              <a:t>void</a:t>
            </a:r>
            <a:r>
              <a:rPr lang="en-US" sz="1800" dirty="0">
                <a:solidFill>
                  <a:srgbClr val="000000"/>
                </a:solidFill>
                <a:latin typeface="Consolas"/>
              </a:rPr>
              <a:t> </a:t>
            </a:r>
            <a:r>
              <a:rPr lang="en-US" sz="1800" dirty="0">
                <a:solidFill>
                  <a:srgbClr val="020002"/>
                </a:solidFill>
                <a:latin typeface="Consolas"/>
              </a:rPr>
              <a:t>Notify</a:t>
            </a:r>
            <a:r>
              <a:rPr lang="en-US" sz="1800" dirty="0">
                <a:solidFill>
                  <a:srgbClr val="000000"/>
                </a:solidFill>
                <a:latin typeface="Consolas"/>
              </a:rPr>
              <a:t>(</a:t>
            </a:r>
            <a:r>
              <a:rPr lang="en-US" sz="1800" dirty="0">
                <a:solidFill>
                  <a:srgbClr val="0000FF"/>
                </a:solidFill>
                <a:latin typeface="Consolas"/>
              </a:rPr>
              <a:t>object</a:t>
            </a:r>
            <a:r>
              <a:rPr lang="en-US" sz="1800" dirty="0">
                <a:solidFill>
                  <a:srgbClr val="000000"/>
                </a:solidFill>
                <a:latin typeface="Consolas"/>
              </a:rPr>
              <a:t> </a:t>
            </a:r>
            <a:r>
              <a:rPr lang="en-US" sz="1800" dirty="0">
                <a:solidFill>
                  <a:srgbClr val="020002"/>
                </a:solidFill>
                <a:latin typeface="Consolas"/>
              </a:rPr>
              <a:t>data</a:t>
            </a:r>
            <a:r>
              <a:rPr lang="en-US" sz="1800" dirty="0">
                <a:solidFill>
                  <a:srgbClr val="000000"/>
                </a:solidFill>
                <a:latin typeface="Consolas"/>
              </a:rPr>
              <a:t>) {</a:t>
            </a:r>
          </a:p>
          <a:p>
            <a:r>
              <a:rPr lang="en-US" sz="1800" dirty="0">
                <a:solidFill>
                  <a:srgbClr val="000000"/>
                </a:solidFill>
                <a:latin typeface="Consolas"/>
              </a:rPr>
              <a:t>      </a:t>
            </a:r>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"Received notification: {0}"</a:t>
            </a:r>
            <a:r>
              <a:rPr lang="en-US" sz="1800" dirty="0">
                <a:solidFill>
                  <a:srgbClr val="000000"/>
                </a:solidFill>
                <a:latin typeface="Consolas"/>
              </a:rPr>
              <a:t>, </a:t>
            </a:r>
            <a:r>
              <a:rPr lang="en-US" sz="1800" dirty="0" err="1">
                <a:solidFill>
                  <a:srgbClr val="020002"/>
                </a:solidFill>
                <a:latin typeface="Consolas"/>
              </a:rPr>
              <a:t>data</a:t>
            </a:r>
            <a:r>
              <a:rPr lang="en-US" sz="1800" dirty="0" err="1">
                <a:solidFill>
                  <a:srgbClr val="000000"/>
                </a:solidFill>
                <a:latin typeface="Consolas"/>
              </a:rPr>
              <a:t>.</a:t>
            </a:r>
            <a:r>
              <a:rPr lang="en-US" sz="1800" dirty="0" err="1">
                <a:solidFill>
                  <a:srgbClr val="020002"/>
                </a:solidFill>
                <a:latin typeface="Consolas"/>
              </a:rPr>
              <a:t>ToString</a:t>
            </a:r>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FF"/>
                </a:solidFill>
                <a:latin typeface="Consolas"/>
              </a:rPr>
              <a:t>class</a:t>
            </a:r>
            <a:r>
              <a:rPr lang="en-US" sz="1800" dirty="0">
                <a:solidFill>
                  <a:srgbClr val="000000"/>
                </a:solidFill>
                <a:latin typeface="Consolas"/>
              </a:rPr>
              <a:t> </a:t>
            </a:r>
            <a:r>
              <a:rPr lang="en-US" sz="1800" b="1" dirty="0">
                <a:solidFill>
                  <a:srgbClr val="0000FF"/>
                </a:solidFill>
                <a:latin typeface="Consolas"/>
              </a:rPr>
              <a:t>Program</a:t>
            </a:r>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000FF"/>
                </a:solidFill>
                <a:latin typeface="Consolas"/>
              </a:rPr>
              <a:t>static</a:t>
            </a:r>
            <a:r>
              <a:rPr lang="en-US" sz="1800" dirty="0">
                <a:solidFill>
                  <a:srgbClr val="000000"/>
                </a:solidFill>
                <a:latin typeface="Consolas"/>
              </a:rPr>
              <a:t> </a:t>
            </a:r>
            <a:r>
              <a:rPr lang="en-US" sz="1800" dirty="0">
                <a:solidFill>
                  <a:srgbClr val="0000FF"/>
                </a:solidFill>
                <a:latin typeface="Consolas"/>
              </a:rPr>
              <a:t>void</a:t>
            </a:r>
            <a:r>
              <a:rPr lang="en-US" sz="1800" dirty="0">
                <a:solidFill>
                  <a:srgbClr val="000000"/>
                </a:solidFill>
                <a:latin typeface="Consolas"/>
              </a:rPr>
              <a:t> </a:t>
            </a:r>
            <a:r>
              <a:rPr lang="en-US" sz="1800" dirty="0">
                <a:solidFill>
                  <a:srgbClr val="020002"/>
                </a:solidFill>
                <a:latin typeface="Consolas"/>
              </a:rPr>
              <a:t>Main</a:t>
            </a:r>
            <a:r>
              <a:rPr lang="en-US" sz="1800" dirty="0">
                <a:solidFill>
                  <a:srgbClr val="000000"/>
                </a:solidFill>
                <a:latin typeface="Consolas"/>
              </a:rPr>
              <a:t>(</a:t>
            </a:r>
            <a:r>
              <a:rPr lang="en-US" sz="1800" dirty="0">
                <a:solidFill>
                  <a:srgbClr val="0000FF"/>
                </a:solidFill>
                <a:latin typeface="Consolas"/>
              </a:rPr>
              <a:t>string</a:t>
            </a:r>
            <a:r>
              <a:rPr lang="en-US" sz="1800" dirty="0">
                <a:solidFill>
                  <a:srgbClr val="000000"/>
                </a:solidFill>
                <a:latin typeface="Consolas"/>
              </a:rPr>
              <a:t>[] </a:t>
            </a:r>
            <a:r>
              <a:rPr lang="en-US" sz="1800" dirty="0" err="1">
                <a:solidFill>
                  <a:srgbClr val="020002"/>
                </a:solidFill>
                <a:latin typeface="Consolas"/>
              </a:rPr>
              <a:t>args</a:t>
            </a:r>
            <a:r>
              <a:rPr lang="en-US" sz="1800" dirty="0">
                <a:solidFill>
                  <a:srgbClr val="000000"/>
                </a:solidFill>
                <a:latin typeface="Consolas"/>
              </a:rPr>
              <a:t>) {</a:t>
            </a:r>
          </a:p>
          <a:p>
            <a:r>
              <a:rPr lang="en-US" sz="1800" dirty="0">
                <a:solidFill>
                  <a:srgbClr val="000000"/>
                </a:solidFill>
                <a:latin typeface="Consolas"/>
              </a:rPr>
              <a:t>      </a:t>
            </a:r>
            <a:r>
              <a:rPr lang="en-US" sz="1800" dirty="0" err="1">
                <a:solidFill>
                  <a:srgbClr val="0000FF"/>
                </a:solidFill>
                <a:latin typeface="Consolas"/>
              </a:rPr>
              <a:t>var</a:t>
            </a:r>
            <a:r>
              <a:rPr lang="en-US" sz="1800" dirty="0">
                <a:solidFill>
                  <a:srgbClr val="000000"/>
                </a:solidFill>
                <a:latin typeface="Consolas"/>
              </a:rPr>
              <a:t> </a:t>
            </a:r>
            <a:r>
              <a:rPr lang="en-US" sz="1800" dirty="0">
                <a:solidFill>
                  <a:srgbClr val="020002"/>
                </a:solidFill>
                <a:latin typeface="Consolas"/>
              </a:rPr>
              <a:t>pub</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Publisher</a:t>
            </a:r>
            <a:r>
              <a:rPr lang="en-US" sz="1800" dirty="0">
                <a:solidFill>
                  <a:srgbClr val="000000"/>
                </a:solidFill>
                <a:latin typeface="Consolas"/>
              </a:rPr>
              <a:t>();</a:t>
            </a:r>
          </a:p>
          <a:p>
            <a:r>
              <a:rPr lang="en-US" sz="1800" dirty="0">
                <a:solidFill>
                  <a:srgbClr val="000000"/>
                </a:solidFill>
                <a:latin typeface="Consolas"/>
              </a:rPr>
              <a:t>      </a:t>
            </a:r>
            <a:r>
              <a:rPr lang="en-US" sz="1800" dirty="0" err="1">
                <a:solidFill>
                  <a:srgbClr val="0000FF"/>
                </a:solidFill>
                <a:latin typeface="Consolas"/>
              </a:rPr>
              <a:t>var</a:t>
            </a:r>
            <a:r>
              <a:rPr lang="en-US" sz="1800" dirty="0">
                <a:solidFill>
                  <a:srgbClr val="000000"/>
                </a:solidFill>
                <a:latin typeface="Consolas"/>
              </a:rPr>
              <a:t> </a:t>
            </a:r>
            <a:r>
              <a:rPr lang="en-US" sz="1800" dirty="0">
                <a:solidFill>
                  <a:srgbClr val="020002"/>
                </a:solidFill>
                <a:latin typeface="Consolas"/>
              </a:rPr>
              <a:t>sub</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Subscriber</a:t>
            </a:r>
            <a:r>
              <a:rPr lang="en-US" sz="1800" dirty="0">
                <a:solidFill>
                  <a:srgbClr val="000000"/>
                </a:solidFill>
                <a:latin typeface="Consolas"/>
              </a:rPr>
              <a:t>();</a:t>
            </a:r>
          </a:p>
          <a:p>
            <a:r>
              <a:rPr lang="en-US" sz="1800" dirty="0">
                <a:solidFill>
                  <a:srgbClr val="000000"/>
                </a:solidFill>
                <a:latin typeface="Consolas"/>
              </a:rPr>
              <a:t>      </a:t>
            </a:r>
            <a:r>
              <a:rPr lang="en-US" sz="1800" dirty="0" err="1">
                <a:solidFill>
                  <a:srgbClr val="020002"/>
                </a:solidFill>
                <a:latin typeface="Consolas"/>
              </a:rPr>
              <a:t>pub</a:t>
            </a:r>
            <a:r>
              <a:rPr lang="en-US" sz="1800" dirty="0" err="1">
                <a:solidFill>
                  <a:srgbClr val="000000"/>
                </a:solidFill>
                <a:latin typeface="Consolas"/>
              </a:rPr>
              <a:t>.</a:t>
            </a:r>
            <a:r>
              <a:rPr lang="en-US" sz="1800" dirty="0" err="1">
                <a:solidFill>
                  <a:srgbClr val="020002"/>
                </a:solidFill>
                <a:latin typeface="Consolas"/>
              </a:rPr>
              <a:t>Register</a:t>
            </a:r>
            <a:r>
              <a:rPr lang="en-US" sz="1800" dirty="0">
                <a:solidFill>
                  <a:srgbClr val="000000"/>
                </a:solidFill>
                <a:latin typeface="Consolas"/>
              </a:rPr>
              <a:t>(</a:t>
            </a:r>
            <a:r>
              <a:rPr lang="en-US" sz="1800" dirty="0">
                <a:solidFill>
                  <a:srgbClr val="020002"/>
                </a:solidFill>
                <a:latin typeface="Consolas"/>
              </a:rPr>
              <a:t>sub</a:t>
            </a:r>
            <a:r>
              <a:rPr lang="en-US" sz="1800" dirty="0">
                <a:solidFill>
                  <a:srgbClr val="000000"/>
                </a:solidFill>
                <a:latin typeface="Consolas"/>
              </a:rPr>
              <a:t>);</a:t>
            </a:r>
          </a:p>
          <a:p>
            <a:r>
              <a:rPr lang="en-US" sz="1800" dirty="0">
                <a:solidFill>
                  <a:srgbClr val="000000"/>
                </a:solidFill>
                <a:latin typeface="Consolas"/>
              </a:rPr>
              <a:t>      </a:t>
            </a:r>
            <a:r>
              <a:rPr lang="en-US" sz="1800" dirty="0" err="1">
                <a:solidFill>
                  <a:srgbClr val="020002"/>
                </a:solidFill>
                <a:latin typeface="Consolas"/>
              </a:rPr>
              <a:t>pub</a:t>
            </a:r>
            <a:r>
              <a:rPr lang="en-US" sz="1800" dirty="0" err="1">
                <a:solidFill>
                  <a:srgbClr val="000000"/>
                </a:solidFill>
                <a:latin typeface="Consolas"/>
              </a:rPr>
              <a:t>.</a:t>
            </a:r>
            <a:r>
              <a:rPr lang="en-US" sz="1800" dirty="0" err="1">
                <a:solidFill>
                  <a:srgbClr val="020002"/>
                </a:solidFill>
                <a:latin typeface="Consolas"/>
              </a:rPr>
              <a:t>DoSomething</a:t>
            </a:r>
            <a:r>
              <a:rPr lang="en-US" sz="1800" dirty="0">
                <a:solidFill>
                  <a:srgbClr val="000000"/>
                </a:solidFill>
                <a:latin typeface="Consolas"/>
              </a:rPr>
              <a:t>();</a:t>
            </a:r>
          </a:p>
          <a:p>
            <a:r>
              <a:rPr lang="en-US" sz="1800" dirty="0">
                <a:solidFill>
                  <a:srgbClr val="000000"/>
                </a:solidFill>
                <a:latin typeface="Consolas"/>
              </a:rPr>
              <a:t>      </a:t>
            </a:r>
            <a:r>
              <a:rPr lang="en-US" sz="1800" dirty="0">
                <a:solidFill>
                  <a:srgbClr val="020002"/>
                </a:solidFill>
                <a:latin typeface="Consolas"/>
              </a:rPr>
              <a:t>sub</a:t>
            </a:r>
            <a:r>
              <a:rPr lang="en-US" sz="1800" dirty="0">
                <a:solidFill>
                  <a:srgbClr val="000000"/>
                </a:solidFill>
                <a:latin typeface="Consolas"/>
              </a:rPr>
              <a:t> = </a:t>
            </a:r>
            <a:r>
              <a:rPr lang="en-US" sz="1800" dirty="0">
                <a:solidFill>
                  <a:srgbClr val="0000FF"/>
                </a:solidFill>
                <a:latin typeface="Consolas"/>
              </a:rPr>
              <a:t>null</a:t>
            </a:r>
            <a:r>
              <a:rPr lang="en-US" sz="1800" dirty="0">
                <a:solidFill>
                  <a:srgbClr val="000000"/>
                </a:solidFill>
                <a:latin typeface="Consolas"/>
              </a:rPr>
              <a:t>;</a:t>
            </a:r>
          </a:p>
          <a:p>
            <a:r>
              <a:rPr lang="en-US" sz="1800" dirty="0">
                <a:solidFill>
                  <a:srgbClr val="000000"/>
                </a:solidFill>
                <a:latin typeface="Consolas"/>
              </a:rPr>
              <a:t>      </a:t>
            </a:r>
            <a:r>
              <a:rPr lang="en-US" sz="1800" dirty="0" err="1">
                <a:solidFill>
                  <a:srgbClr val="020002"/>
                </a:solidFill>
                <a:latin typeface="Consolas"/>
              </a:rPr>
              <a:t>pub</a:t>
            </a:r>
            <a:r>
              <a:rPr lang="en-US" sz="1800" dirty="0" err="1">
                <a:solidFill>
                  <a:srgbClr val="000000"/>
                </a:solidFill>
                <a:latin typeface="Consolas"/>
              </a:rPr>
              <a:t>.</a:t>
            </a:r>
            <a:r>
              <a:rPr lang="en-US" sz="1800" dirty="0" err="1">
                <a:solidFill>
                  <a:srgbClr val="020002"/>
                </a:solidFill>
                <a:latin typeface="Consolas"/>
              </a:rPr>
              <a:t>DoSomething</a:t>
            </a:r>
            <a:r>
              <a:rPr lang="en-US" sz="1800" dirty="0">
                <a:solidFill>
                  <a:srgbClr val="000000"/>
                </a:solidFill>
                <a:latin typeface="Consolas"/>
              </a:rPr>
              <a:t>();</a:t>
            </a:r>
          </a:p>
          <a:p>
            <a:r>
              <a:rPr lang="en-US" sz="1800" dirty="0">
                <a:solidFill>
                  <a:srgbClr val="000000"/>
                </a:solidFill>
                <a:latin typeface="Consolas"/>
              </a:rPr>
              <a:t>      </a:t>
            </a:r>
            <a:r>
              <a:rPr lang="en-US" sz="1800" b="1" dirty="0" err="1">
                <a:solidFill>
                  <a:srgbClr val="0000FF"/>
                </a:solidFill>
                <a:latin typeface="Consolas"/>
              </a:rPr>
              <a:t>GC</a:t>
            </a:r>
            <a:r>
              <a:rPr lang="en-US" sz="1800" dirty="0" err="1">
                <a:solidFill>
                  <a:srgbClr val="000000"/>
                </a:solidFill>
                <a:latin typeface="Consolas"/>
              </a:rPr>
              <a:t>.</a:t>
            </a:r>
            <a:r>
              <a:rPr lang="en-US" sz="1800" dirty="0" err="1">
                <a:solidFill>
                  <a:srgbClr val="020002"/>
                </a:solidFill>
                <a:latin typeface="Consolas"/>
              </a:rPr>
              <a:t>Collect</a:t>
            </a:r>
            <a:r>
              <a:rPr lang="en-US" sz="1800" dirty="0">
                <a:solidFill>
                  <a:srgbClr val="000000"/>
                </a:solidFill>
                <a:latin typeface="Consolas"/>
              </a:rPr>
              <a:t>();</a:t>
            </a:r>
          </a:p>
          <a:p>
            <a:r>
              <a:rPr lang="en-US" sz="1800" dirty="0">
                <a:solidFill>
                  <a:srgbClr val="000000"/>
                </a:solidFill>
                <a:latin typeface="Consolas"/>
              </a:rPr>
              <a:t>      </a:t>
            </a:r>
            <a:r>
              <a:rPr lang="en-US" sz="1800" dirty="0" err="1">
                <a:solidFill>
                  <a:srgbClr val="020002"/>
                </a:solidFill>
                <a:latin typeface="Consolas"/>
              </a:rPr>
              <a:t>pub</a:t>
            </a:r>
            <a:r>
              <a:rPr lang="en-US" sz="1800" dirty="0" err="1">
                <a:solidFill>
                  <a:srgbClr val="000000"/>
                </a:solidFill>
                <a:latin typeface="Consolas"/>
              </a:rPr>
              <a:t>.</a:t>
            </a:r>
            <a:r>
              <a:rPr lang="en-US" sz="1800" dirty="0" err="1">
                <a:solidFill>
                  <a:srgbClr val="020002"/>
                </a:solidFill>
                <a:latin typeface="Consolas"/>
              </a:rPr>
              <a:t>DoSomething</a:t>
            </a:r>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00"/>
                </a:solidFill>
                <a:latin typeface="Consolas"/>
              </a:rPr>
              <a:t>}</a:t>
            </a:r>
          </a:p>
        </p:txBody>
      </p:sp>
      <p:pic>
        <p:nvPicPr>
          <p:cNvPr id="7" name="Picture 6" descr="information2.png"/>
          <p:cNvPicPr>
            <a:picLocks noChangeAspect="1"/>
          </p:cNvPicPr>
          <p:nvPr/>
        </p:nvPicPr>
        <p:blipFill>
          <a:blip r:embed="rId2" cstate="print"/>
          <a:stretch>
            <a:fillRect/>
          </a:stretch>
        </p:blipFill>
        <p:spPr>
          <a:xfrm>
            <a:off x="11656457" y="187493"/>
            <a:ext cx="840593" cy="800565"/>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526" y="4500565"/>
            <a:ext cx="6510814" cy="3587948"/>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92683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276</a:t>
            </a:fld>
            <a:endParaRPr lang="he-IL"/>
          </a:p>
        </p:txBody>
      </p:sp>
      <p:sp>
        <p:nvSpPr>
          <p:cNvPr id="3" name="Content Placeholder 2"/>
          <p:cNvSpPr>
            <a:spLocks noGrp="1"/>
          </p:cNvSpPr>
          <p:nvPr>
            <p:ph sz="quarter" idx="1"/>
          </p:nvPr>
        </p:nvSpPr>
        <p:spPr/>
        <p:txBody>
          <a:bodyPr>
            <a:normAutofit/>
          </a:bodyPr>
          <a:lstStyle/>
          <a:p>
            <a:r>
              <a:rPr lang="en-US" dirty="0"/>
              <a:t>Generations are used to improve the garbage collector’s performance</a:t>
            </a:r>
          </a:p>
          <a:p>
            <a:r>
              <a:rPr lang="en-US" dirty="0"/>
              <a:t>Assumptions</a:t>
            </a:r>
          </a:p>
          <a:p>
            <a:pPr lvl="1"/>
            <a:r>
              <a:rPr lang="en-US" dirty="0"/>
              <a:t>The newer the object is, the shorter its lifetime will be</a:t>
            </a:r>
          </a:p>
          <a:p>
            <a:pPr lvl="1"/>
            <a:r>
              <a:rPr lang="en-US" dirty="0"/>
              <a:t>The older the object, the longer its lifetime will be</a:t>
            </a:r>
          </a:p>
          <a:p>
            <a:pPr lvl="1"/>
            <a:r>
              <a:rPr lang="en-US" dirty="0"/>
              <a:t>Collecting a portion of the heap is faster than collecting the entire heap</a:t>
            </a:r>
          </a:p>
          <a:p>
            <a:r>
              <a:rPr lang="en-US" dirty="0"/>
              <a:t>The CLR garbage collector supports 3 generations (0, 1, 2)</a:t>
            </a:r>
          </a:p>
        </p:txBody>
      </p:sp>
    </p:spTree>
    <p:extLst>
      <p:ext uri="{BB962C8B-B14F-4D97-AF65-F5344CB8AC3E}">
        <p14:creationId xmlns:p14="http://schemas.microsoft.com/office/powerpoint/2010/main" val="326502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Generations Usage</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277</a:t>
            </a:fld>
            <a:endParaRPr lang="he-IL"/>
          </a:p>
        </p:txBody>
      </p:sp>
      <p:sp>
        <p:nvSpPr>
          <p:cNvPr id="3" name="Content Placeholder 2"/>
          <p:cNvSpPr>
            <a:spLocks noGrp="1"/>
          </p:cNvSpPr>
          <p:nvPr>
            <p:ph sz="quarter" idx="1"/>
          </p:nvPr>
        </p:nvSpPr>
        <p:spPr/>
        <p:txBody>
          <a:bodyPr>
            <a:normAutofit fontScale="92500" lnSpcReduction="10000"/>
          </a:bodyPr>
          <a:lstStyle/>
          <a:p>
            <a:r>
              <a:rPr lang="en-US" dirty="0"/>
              <a:t>When an object is created, it’s part of generation 0</a:t>
            </a:r>
          </a:p>
          <a:p>
            <a:r>
              <a:rPr lang="en-US" dirty="0"/>
              <a:t>Generation 0 has a limit (typically 256KB)</a:t>
            </a:r>
          </a:p>
          <a:p>
            <a:r>
              <a:rPr lang="en-US" dirty="0"/>
              <a:t>When this limit is reached a garbage collection is attempted on generation 0 objects only</a:t>
            </a:r>
          </a:p>
          <a:p>
            <a:pPr lvl="1"/>
            <a:r>
              <a:rPr lang="en-US" dirty="0"/>
              <a:t>Surviving objects are incremented to generation 1</a:t>
            </a:r>
          </a:p>
          <a:p>
            <a:pPr lvl="1"/>
            <a:r>
              <a:rPr lang="en-US" dirty="0"/>
              <a:t>If enough memory is freed, this concludes this collection</a:t>
            </a:r>
          </a:p>
          <a:p>
            <a:r>
              <a:rPr lang="en-US" dirty="0"/>
              <a:t>If generation 1 is full (typically 2MB), another collection is attempted</a:t>
            </a:r>
          </a:p>
          <a:p>
            <a:pPr lvl="1"/>
            <a:r>
              <a:rPr lang="en-US" dirty="0"/>
              <a:t>On generations 1 and 0</a:t>
            </a:r>
          </a:p>
          <a:p>
            <a:r>
              <a:rPr lang="en-US" dirty="0"/>
              <a:t>Same reasoning for generation 2</a:t>
            </a:r>
          </a:p>
          <a:p>
            <a:pPr lvl="1"/>
            <a:r>
              <a:rPr lang="en-US" dirty="0"/>
              <a:t>Its target size is around 10MB</a:t>
            </a:r>
          </a:p>
        </p:txBody>
      </p:sp>
    </p:spTree>
    <p:extLst>
      <p:ext uri="{BB962C8B-B14F-4D97-AF65-F5344CB8AC3E}">
        <p14:creationId xmlns:p14="http://schemas.microsoft.com/office/powerpoint/2010/main" val="284132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t>Controlling Garbage Collection</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278</a:t>
            </a:fld>
            <a:endParaRPr lang="he-IL"/>
          </a:p>
        </p:txBody>
      </p:sp>
      <p:sp>
        <p:nvSpPr>
          <p:cNvPr id="392195" name="Rectangle 3"/>
          <p:cNvSpPr>
            <a:spLocks noGrp="1" noChangeArrowheads="1"/>
          </p:cNvSpPr>
          <p:nvPr>
            <p:ph sz="quarter" idx="1"/>
          </p:nvPr>
        </p:nvSpPr>
        <p:spPr/>
        <p:txBody>
          <a:bodyPr>
            <a:normAutofit/>
          </a:bodyPr>
          <a:lstStyle/>
          <a:p>
            <a:pPr>
              <a:lnSpc>
                <a:spcPct val="90000"/>
              </a:lnSpc>
            </a:pPr>
            <a:r>
              <a:rPr lang="en-US" dirty="0"/>
              <a:t>Some control is possible on garbage collection related activities through the </a:t>
            </a:r>
            <a:r>
              <a:rPr lang="en-US" b="1" dirty="0" err="1">
                <a:solidFill>
                  <a:srgbClr val="FF0000"/>
                </a:solidFill>
                <a:latin typeface="Consolas" pitchFamily="49" charset="0"/>
              </a:rPr>
              <a:t>System.GC</a:t>
            </a:r>
            <a:r>
              <a:rPr lang="en-US" dirty="0"/>
              <a:t> class</a:t>
            </a:r>
          </a:p>
          <a:p>
            <a:pPr lvl="1">
              <a:lnSpc>
                <a:spcPct val="90000"/>
              </a:lnSpc>
            </a:pPr>
            <a:r>
              <a:rPr lang="en-US" b="1" dirty="0" err="1">
                <a:solidFill>
                  <a:srgbClr val="7030A0"/>
                </a:solidFill>
                <a:latin typeface="Consolas" pitchFamily="49" charset="0"/>
              </a:rPr>
              <a:t>GC.Collect</a:t>
            </a:r>
            <a:endParaRPr lang="en-US" b="1" dirty="0">
              <a:solidFill>
                <a:srgbClr val="7030A0"/>
              </a:solidFill>
              <a:latin typeface="Consolas" pitchFamily="49" charset="0"/>
            </a:endParaRPr>
          </a:p>
          <a:p>
            <a:pPr lvl="2">
              <a:lnSpc>
                <a:spcPct val="90000"/>
              </a:lnSpc>
            </a:pPr>
            <a:r>
              <a:rPr lang="en-US" sz="3100" dirty="0"/>
              <a:t>Forces garbage collection now, optionally specifying a generation</a:t>
            </a:r>
          </a:p>
          <a:p>
            <a:pPr lvl="1">
              <a:lnSpc>
                <a:spcPct val="90000"/>
              </a:lnSpc>
            </a:pPr>
            <a:r>
              <a:rPr lang="en-US" b="1" dirty="0" err="1">
                <a:solidFill>
                  <a:srgbClr val="7030A0"/>
                </a:solidFill>
                <a:latin typeface="Consolas" pitchFamily="49" charset="0"/>
              </a:rPr>
              <a:t>GC.SupressFinalize</a:t>
            </a:r>
            <a:r>
              <a:rPr lang="en-US" b="1" dirty="0">
                <a:solidFill>
                  <a:srgbClr val="7030A0"/>
                </a:solidFill>
                <a:latin typeface="Consolas" pitchFamily="49" charset="0"/>
              </a:rPr>
              <a:t>(object)</a:t>
            </a:r>
          </a:p>
          <a:p>
            <a:pPr lvl="2">
              <a:lnSpc>
                <a:spcPct val="90000"/>
              </a:lnSpc>
            </a:pPr>
            <a:r>
              <a:rPr lang="en-US" sz="3100" dirty="0"/>
              <a:t>causes the specified object’s finalized to not execute (see later while it’s useful)</a:t>
            </a:r>
          </a:p>
          <a:p>
            <a:pPr lvl="1">
              <a:lnSpc>
                <a:spcPct val="90000"/>
              </a:lnSpc>
            </a:pPr>
            <a:r>
              <a:rPr lang="en-US" b="1" dirty="0" err="1">
                <a:solidFill>
                  <a:srgbClr val="7030A0"/>
                </a:solidFill>
                <a:latin typeface="Consolas" pitchFamily="49" charset="0"/>
              </a:rPr>
              <a:t>GC.WaitForPendingFinalizers</a:t>
            </a:r>
            <a:endParaRPr lang="en-US" b="1" dirty="0">
              <a:solidFill>
                <a:srgbClr val="7030A0"/>
              </a:solidFill>
              <a:latin typeface="Consolas" pitchFamily="49" charset="0"/>
            </a:endParaRPr>
          </a:p>
          <a:p>
            <a:pPr lvl="2">
              <a:lnSpc>
                <a:spcPct val="90000"/>
              </a:lnSpc>
            </a:pPr>
            <a:r>
              <a:rPr lang="en-US" sz="3100" dirty="0"/>
              <a:t>Wait until the finalization queue is empty</a:t>
            </a:r>
          </a:p>
        </p:txBody>
      </p:sp>
    </p:spTree>
    <p:extLst>
      <p:ext uri="{BB962C8B-B14F-4D97-AF65-F5344CB8AC3E}">
        <p14:creationId xmlns:p14="http://schemas.microsoft.com/office/powerpoint/2010/main" val="267609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GC Operations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279</a:t>
            </a:fld>
            <a:endParaRPr lang="he-IL"/>
          </a:p>
        </p:txBody>
      </p:sp>
      <p:sp>
        <p:nvSpPr>
          <p:cNvPr id="3" name="Content Placeholder 2"/>
          <p:cNvSpPr>
            <a:spLocks noGrp="1"/>
          </p:cNvSpPr>
          <p:nvPr>
            <p:ph sz="quarter" idx="1"/>
          </p:nvPr>
        </p:nvSpPr>
        <p:spPr/>
        <p:txBody>
          <a:bodyPr>
            <a:normAutofit/>
          </a:bodyPr>
          <a:lstStyle/>
          <a:p>
            <a:r>
              <a:rPr lang="en-US" b="1" dirty="0" err="1">
                <a:solidFill>
                  <a:srgbClr val="7030A0"/>
                </a:solidFill>
                <a:latin typeface="Consolas" pitchFamily="49" charset="0"/>
              </a:rPr>
              <a:t>GC.GetGeneration</a:t>
            </a:r>
            <a:r>
              <a:rPr lang="en-US" b="1" dirty="0">
                <a:solidFill>
                  <a:srgbClr val="7030A0"/>
                </a:solidFill>
                <a:latin typeface="Consolas" pitchFamily="49" charset="0"/>
              </a:rPr>
              <a:t>(Object)</a:t>
            </a:r>
          </a:p>
          <a:p>
            <a:pPr lvl="1"/>
            <a:r>
              <a:rPr lang="en-US" dirty="0"/>
              <a:t>Returns the generation of an object instance</a:t>
            </a:r>
          </a:p>
          <a:p>
            <a:r>
              <a:rPr lang="en-US" b="1" dirty="0" err="1">
                <a:solidFill>
                  <a:srgbClr val="7030A0"/>
                </a:solidFill>
                <a:latin typeface="Consolas" pitchFamily="49" charset="0"/>
              </a:rPr>
              <a:t>GC.CollectionCount</a:t>
            </a:r>
            <a:r>
              <a:rPr lang="en-US" b="1" dirty="0">
                <a:solidFill>
                  <a:srgbClr val="7030A0"/>
                </a:solidFill>
                <a:latin typeface="Consolas" pitchFamily="49" charset="0"/>
              </a:rPr>
              <a:t>(</a:t>
            </a:r>
            <a:r>
              <a:rPr lang="en-US" b="1" dirty="0" err="1">
                <a:solidFill>
                  <a:srgbClr val="7030A0"/>
                </a:solidFill>
                <a:latin typeface="Consolas" pitchFamily="49" charset="0"/>
              </a:rPr>
              <a:t>int</a:t>
            </a:r>
            <a:r>
              <a:rPr lang="en-US" b="1" dirty="0">
                <a:latin typeface="Consolas" pitchFamily="49" charset="0"/>
              </a:rPr>
              <a:t> </a:t>
            </a:r>
            <a:r>
              <a:rPr lang="en-US" b="1" dirty="0">
                <a:solidFill>
                  <a:srgbClr val="7030A0"/>
                </a:solidFill>
                <a:latin typeface="Consolas" pitchFamily="49" charset="0"/>
              </a:rPr>
              <a:t>generation)</a:t>
            </a:r>
          </a:p>
          <a:p>
            <a:pPr lvl="1"/>
            <a:r>
              <a:rPr lang="en-US" dirty="0"/>
              <a:t>Returns the number of times the specified generation was collected</a:t>
            </a:r>
          </a:p>
          <a:p>
            <a:r>
              <a:rPr lang="en-US" b="1" dirty="0" err="1">
                <a:solidFill>
                  <a:srgbClr val="7030A0"/>
                </a:solidFill>
                <a:latin typeface="Consolas" pitchFamily="49" charset="0"/>
              </a:rPr>
              <a:t>GC.GetTotalMemory</a:t>
            </a:r>
            <a:endParaRPr lang="en-US" b="1" dirty="0">
              <a:solidFill>
                <a:srgbClr val="7030A0"/>
              </a:solidFill>
              <a:latin typeface="Consolas" pitchFamily="49" charset="0"/>
            </a:endParaRPr>
          </a:p>
          <a:p>
            <a:pPr lvl="1"/>
            <a:r>
              <a:rPr lang="en-US" dirty="0"/>
              <a:t>Returns the total bytes that are thought to be allocated</a:t>
            </a:r>
          </a:p>
        </p:txBody>
      </p:sp>
    </p:spTree>
    <p:extLst>
      <p:ext uri="{BB962C8B-B14F-4D97-AF65-F5344CB8AC3E}">
        <p14:creationId xmlns:p14="http://schemas.microsoft.com/office/powerpoint/2010/main" val="96459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28</a:t>
            </a:fld>
            <a:endParaRPr lang="en-GB"/>
          </a:p>
        </p:txBody>
      </p:sp>
      <p:sp>
        <p:nvSpPr>
          <p:cNvPr id="3" name="Text Placeholder 2"/>
          <p:cNvSpPr>
            <a:spLocks noGrp="1"/>
          </p:cNvSpPr>
          <p:nvPr>
            <p:ph sz="quarter" idx="1"/>
          </p:nvPr>
        </p:nvSpPr>
        <p:spPr/>
        <p:txBody>
          <a:bodyPr/>
          <a:lstStyle/>
          <a:p>
            <a:r>
              <a:rPr lang="en-US" dirty="0"/>
              <a:t>.NET is a unified platform for software development</a:t>
            </a:r>
          </a:p>
          <a:p>
            <a:r>
              <a:rPr lang="en-US" dirty="0"/>
              <a:t>Contains an execution engine (CLR)</a:t>
            </a:r>
          </a:p>
          <a:p>
            <a:r>
              <a:rPr lang="en-US" dirty="0"/>
              <a:t>Basically language agnostic</a:t>
            </a:r>
          </a:p>
          <a:p>
            <a:r>
              <a:rPr lang="en-US" dirty="0"/>
              <a:t>Rich tooling support (Visual Studio and others)</a:t>
            </a:r>
          </a:p>
          <a:p>
            <a:r>
              <a:rPr lang="en-US" dirty="0"/>
              <a:t>C# is an object oriented language designed for .NET</a:t>
            </a:r>
            <a:endParaRPr lang="en-GB" dirty="0"/>
          </a:p>
        </p:txBody>
      </p:sp>
    </p:spTree>
    <p:extLst>
      <p:ext uri="{BB962C8B-B14F-4D97-AF65-F5344CB8AC3E}">
        <p14:creationId xmlns:p14="http://schemas.microsoft.com/office/powerpoint/2010/main" val="78776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Object Heap</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280</a:t>
            </a:fld>
            <a:endParaRPr lang="he-IL"/>
          </a:p>
        </p:txBody>
      </p:sp>
      <p:sp>
        <p:nvSpPr>
          <p:cNvPr id="3" name="Content Placeholder 2"/>
          <p:cNvSpPr>
            <a:spLocks noGrp="1"/>
          </p:cNvSpPr>
          <p:nvPr>
            <p:ph sz="quarter" idx="1"/>
          </p:nvPr>
        </p:nvSpPr>
        <p:spPr/>
        <p:txBody>
          <a:bodyPr>
            <a:normAutofit/>
          </a:bodyPr>
          <a:lstStyle/>
          <a:p>
            <a:r>
              <a:rPr lang="en-US" dirty="0"/>
              <a:t>Any object that is larger than 85000 bytes is considered a large object</a:t>
            </a:r>
          </a:p>
          <a:p>
            <a:pPr lvl="1"/>
            <a:r>
              <a:rPr lang="en-US" dirty="0"/>
              <a:t>Do not assume this number</a:t>
            </a:r>
          </a:p>
          <a:p>
            <a:r>
              <a:rPr lang="en-US" dirty="0"/>
              <a:t>Allocated from a special heap that is not compacted</a:t>
            </a:r>
          </a:p>
          <a:p>
            <a:pPr lvl="1"/>
            <a:r>
              <a:rPr lang="en-US" dirty="0"/>
              <a:t>Managed similarly to a native heap</a:t>
            </a:r>
          </a:p>
          <a:p>
            <a:r>
              <a:rPr lang="en-US" dirty="0"/>
              <a:t>Always part of generation 2</a:t>
            </a:r>
          </a:p>
          <a:p>
            <a:r>
              <a:rPr lang="en-US" dirty="0"/>
              <a:t>The most frequent culprit that can cause an </a:t>
            </a:r>
            <a:r>
              <a:rPr lang="en-US" b="1" dirty="0" err="1">
                <a:solidFill>
                  <a:srgbClr val="FF0000"/>
                </a:solidFill>
                <a:latin typeface="Consolas" pitchFamily="49" charset="0"/>
                <a:cs typeface="Consolas" pitchFamily="49" charset="0"/>
              </a:rPr>
              <a:t>OutOfMemoryException</a:t>
            </a:r>
            <a:endParaRPr lang="en-US" b="1" dirty="0">
              <a:solidFill>
                <a:srgbClr val="FF0000"/>
              </a:solidFill>
              <a:latin typeface="Consolas" pitchFamily="49" charset="0"/>
              <a:cs typeface="Consolas" pitchFamily="49" charset="0"/>
            </a:endParaRPr>
          </a:p>
          <a:p>
            <a:endParaRPr lang="en-US" dirty="0"/>
          </a:p>
        </p:txBody>
      </p:sp>
    </p:spTree>
    <p:extLst>
      <p:ext uri="{BB962C8B-B14F-4D97-AF65-F5344CB8AC3E}">
        <p14:creationId xmlns:p14="http://schemas.microsoft.com/office/powerpoint/2010/main" val="424779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 Types (1)</a:t>
            </a:r>
            <a:endParaRPr lang="en-GB" dirty="0"/>
          </a:p>
        </p:txBody>
      </p:sp>
      <p:sp>
        <p:nvSpPr>
          <p:cNvPr id="8" name="Slide Number Placeholder 7"/>
          <p:cNvSpPr>
            <a:spLocks noGrp="1"/>
          </p:cNvSpPr>
          <p:nvPr>
            <p:ph type="sldNum" sz="quarter" idx="12"/>
          </p:nvPr>
        </p:nvSpPr>
        <p:spPr/>
        <p:txBody>
          <a:bodyPr/>
          <a:lstStyle/>
          <a:p>
            <a:fld id="{BAEF35E1-E8B4-4707-9B15-F4E1B030959E}" type="slidenum">
              <a:rPr lang="en-US" smtClean="0"/>
              <a:t>281</a:t>
            </a:fld>
            <a:endParaRPr lang="en-US"/>
          </a:p>
        </p:txBody>
      </p:sp>
      <p:sp>
        <p:nvSpPr>
          <p:cNvPr id="5" name="Oval 4"/>
          <p:cNvSpPr/>
          <p:nvPr/>
        </p:nvSpPr>
        <p:spPr>
          <a:xfrm>
            <a:off x="5570475" y="1570737"/>
            <a:ext cx="1786248" cy="1701189"/>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a:r>
              <a:rPr lang="en-US" sz="3600" dirty="0"/>
              <a:t>GC</a:t>
            </a:r>
            <a:endParaRPr lang="en-GB" sz="3600" dirty="0"/>
          </a:p>
        </p:txBody>
      </p:sp>
      <p:sp>
        <p:nvSpPr>
          <p:cNvPr id="6" name="Oval 5"/>
          <p:cNvSpPr/>
          <p:nvPr/>
        </p:nvSpPr>
        <p:spPr>
          <a:xfrm>
            <a:off x="2638045" y="3366437"/>
            <a:ext cx="2977081" cy="1429664"/>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a:r>
              <a:rPr lang="en-US" sz="2600" dirty="0"/>
              <a:t>Workstation</a:t>
            </a:r>
            <a:endParaRPr lang="en-GB" sz="2600" dirty="0"/>
          </a:p>
        </p:txBody>
      </p:sp>
      <p:sp>
        <p:nvSpPr>
          <p:cNvPr id="7" name="Oval 6"/>
          <p:cNvSpPr/>
          <p:nvPr/>
        </p:nvSpPr>
        <p:spPr>
          <a:xfrm>
            <a:off x="7590857" y="3366437"/>
            <a:ext cx="3076317" cy="1429664"/>
          </a:xfrm>
          <a:prstGeom prst="ellipse">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a:r>
              <a:rPr lang="en-US" sz="2600" dirty="0"/>
              <a:t>Server</a:t>
            </a:r>
            <a:endParaRPr lang="en-GB" sz="2600" dirty="0"/>
          </a:p>
        </p:txBody>
      </p:sp>
      <p:cxnSp>
        <p:nvCxnSpPr>
          <p:cNvPr id="9" name="Straight Arrow Connector 8"/>
          <p:cNvCxnSpPr>
            <a:stCxn id="5" idx="3"/>
            <a:endCxn id="6" idx="0"/>
          </p:cNvCxnSpPr>
          <p:nvPr/>
        </p:nvCxnSpPr>
        <p:spPr>
          <a:xfrm flipH="1">
            <a:off x="4126586" y="3022793"/>
            <a:ext cx="1705479" cy="3436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7" idx="0"/>
          </p:cNvCxnSpPr>
          <p:nvPr/>
        </p:nvCxnSpPr>
        <p:spPr>
          <a:xfrm>
            <a:off x="7095133" y="3022793"/>
            <a:ext cx="2033881" cy="3436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30079" y="5634688"/>
            <a:ext cx="3675459" cy="2366312"/>
          </a:xfrm>
          <a:prstGeom prst="ellipse">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a:r>
              <a:rPr lang="en-US" sz="2600" dirty="0"/>
              <a:t>Concurrent</a:t>
            </a:r>
          </a:p>
          <a:p>
            <a:pPr algn="ctr"/>
            <a:r>
              <a:rPr lang="en-US" sz="2600" dirty="0"/>
              <a:t>Collections / Background GC (.NET 4)</a:t>
            </a:r>
            <a:endParaRPr lang="en-GB" sz="2600" dirty="0"/>
          </a:p>
        </p:txBody>
      </p:sp>
      <p:cxnSp>
        <p:nvCxnSpPr>
          <p:cNvPr id="22" name="Straight Arrow Connector 21"/>
          <p:cNvCxnSpPr>
            <a:stCxn id="6" idx="4"/>
            <a:endCxn id="19" idx="0"/>
          </p:cNvCxnSpPr>
          <p:nvPr/>
        </p:nvCxnSpPr>
        <p:spPr>
          <a:xfrm flipH="1">
            <a:off x="2467809" y="4796101"/>
            <a:ext cx="1658777" cy="838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713011" y="5634688"/>
            <a:ext cx="2977081" cy="1417658"/>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a:r>
              <a:rPr lang="en-US" sz="2600" dirty="0"/>
              <a:t>“Normal”</a:t>
            </a:r>
            <a:endParaRPr lang="en-GB" sz="2600" dirty="0"/>
          </a:p>
        </p:txBody>
      </p:sp>
      <p:cxnSp>
        <p:nvCxnSpPr>
          <p:cNvPr id="33" name="Straight Arrow Connector 32"/>
          <p:cNvCxnSpPr>
            <a:stCxn id="6" idx="4"/>
            <a:endCxn id="32" idx="0"/>
          </p:cNvCxnSpPr>
          <p:nvPr/>
        </p:nvCxnSpPr>
        <p:spPr>
          <a:xfrm>
            <a:off x="4126586" y="4796101"/>
            <a:ext cx="2074965" cy="838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24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32" grpId="0" animBg="1"/>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 Types (2)</a:t>
            </a:r>
          </a:p>
        </p:txBody>
      </p:sp>
      <p:sp>
        <p:nvSpPr>
          <p:cNvPr id="4" name="Slide Number Placeholder 3"/>
          <p:cNvSpPr>
            <a:spLocks noGrp="1"/>
          </p:cNvSpPr>
          <p:nvPr>
            <p:ph type="sldNum" sz="quarter" idx="12"/>
          </p:nvPr>
        </p:nvSpPr>
        <p:spPr/>
        <p:txBody>
          <a:bodyPr/>
          <a:lstStyle/>
          <a:p>
            <a:pPr>
              <a:defRPr/>
            </a:pPr>
            <a:fld id="{2CBB6C8B-DB51-4C2F-B53E-39629D809305}" type="slidenum">
              <a:rPr lang="he-IL" smtClean="0"/>
              <a:pPr>
                <a:defRPr/>
              </a:pPr>
              <a:t>282</a:t>
            </a:fld>
            <a:endParaRPr lang="he-IL" dirty="0"/>
          </a:p>
        </p:txBody>
      </p:sp>
      <p:sp>
        <p:nvSpPr>
          <p:cNvPr id="3" name="Content Placeholder 2"/>
          <p:cNvSpPr>
            <a:spLocks noGrp="1"/>
          </p:cNvSpPr>
          <p:nvPr>
            <p:ph sz="quarter" idx="1"/>
          </p:nvPr>
        </p:nvSpPr>
        <p:spPr>
          <a:xfrm>
            <a:off x="420053" y="1400175"/>
            <a:ext cx="11761470" cy="5200650"/>
          </a:xfrm>
        </p:spPr>
        <p:txBody>
          <a:bodyPr>
            <a:normAutofit/>
          </a:bodyPr>
          <a:lstStyle/>
          <a:p>
            <a:r>
              <a:rPr lang="en-US" dirty="0"/>
              <a:t>Workstation GC</a:t>
            </a:r>
          </a:p>
          <a:p>
            <a:pPr lvl="1"/>
            <a:r>
              <a:rPr lang="en-US" dirty="0"/>
              <a:t>One thread is used for garbage collection</a:t>
            </a:r>
          </a:p>
          <a:p>
            <a:pPr lvl="1"/>
            <a:r>
              <a:rPr lang="en-US" dirty="0"/>
              <a:t>The default</a:t>
            </a:r>
          </a:p>
          <a:p>
            <a:r>
              <a:rPr lang="en-US" dirty="0"/>
              <a:t>Server GC</a:t>
            </a:r>
          </a:p>
          <a:p>
            <a:pPr lvl="1"/>
            <a:r>
              <a:rPr lang="en-US" dirty="0"/>
              <a:t>Maintains one thread per CPU for garbage collection</a:t>
            </a:r>
          </a:p>
          <a:p>
            <a:pPr lvl="1"/>
            <a:r>
              <a:rPr lang="en-US" dirty="0"/>
              <a:t>Each CPU has its own Generation 0 heap</a:t>
            </a:r>
          </a:p>
          <a:p>
            <a:r>
              <a:rPr lang="en-US" dirty="0"/>
              <a:t>Can query with </a:t>
            </a:r>
            <a:r>
              <a:rPr lang="en-US" b="1" dirty="0" err="1">
                <a:solidFill>
                  <a:srgbClr val="FF0000"/>
                </a:solidFill>
                <a:latin typeface="Consolas" pitchFamily="49" charset="0"/>
              </a:rPr>
              <a:t>GCSettings.IsServerGC</a:t>
            </a:r>
            <a:r>
              <a:rPr lang="en-US" dirty="0"/>
              <a:t> static property</a:t>
            </a:r>
          </a:p>
        </p:txBody>
      </p:sp>
      <p:sp>
        <p:nvSpPr>
          <p:cNvPr id="6" name="Rectangle 5"/>
          <p:cNvSpPr>
            <a:spLocks noChangeArrowheads="1"/>
          </p:cNvSpPr>
          <p:nvPr/>
        </p:nvSpPr>
        <p:spPr bwMode="auto">
          <a:xfrm>
            <a:off x="1470184" y="6600827"/>
            <a:ext cx="8466742" cy="153503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235659"/>
            <a:r>
              <a:rPr lang="en-US" sz="1800" b="1" dirty="0">
                <a:latin typeface="Consolas" pitchFamily="49" charset="0"/>
              </a:rPr>
              <a:t>&lt;configuration&gt;</a:t>
            </a:r>
          </a:p>
          <a:p>
            <a:pPr defTabSz="235659"/>
            <a:r>
              <a:rPr lang="en-US" sz="1800" b="1" dirty="0">
                <a:latin typeface="Consolas" pitchFamily="49" charset="0"/>
              </a:rPr>
              <a:t>	&lt;runtime&gt;</a:t>
            </a:r>
          </a:p>
          <a:p>
            <a:pPr defTabSz="235659"/>
            <a:r>
              <a:rPr lang="en-US" sz="1800" b="1" dirty="0">
                <a:latin typeface="Consolas" pitchFamily="49" charset="0"/>
              </a:rPr>
              <a:t>		&lt;</a:t>
            </a:r>
            <a:r>
              <a:rPr lang="en-US" sz="1800" b="1" dirty="0" err="1">
                <a:latin typeface="Consolas" pitchFamily="49" charset="0"/>
              </a:rPr>
              <a:t>gcServer</a:t>
            </a:r>
            <a:r>
              <a:rPr lang="en-US" sz="1800" b="1" dirty="0">
                <a:latin typeface="Consolas" pitchFamily="49" charset="0"/>
              </a:rPr>
              <a:t> enabled="true"/&gt;</a:t>
            </a:r>
          </a:p>
          <a:p>
            <a:pPr defTabSz="235659"/>
            <a:r>
              <a:rPr lang="en-US" sz="1800" b="1" dirty="0">
                <a:latin typeface="Consolas" pitchFamily="49" charset="0"/>
              </a:rPr>
              <a:t>	&lt;/runtime&gt;</a:t>
            </a:r>
          </a:p>
          <a:p>
            <a:pPr defTabSz="235659"/>
            <a:r>
              <a:rPr lang="en-US" sz="1800" b="1" dirty="0">
                <a:latin typeface="Consolas" pitchFamily="49" charset="0"/>
              </a:rPr>
              <a:t>&lt;/configuration&gt;</a:t>
            </a:r>
            <a:endParaRPr lang="en-US" altLang="en-US" sz="1800" b="1" dirty="0">
              <a:latin typeface="Consolas" pitchFamily="49" charset="0"/>
            </a:endParaRPr>
          </a:p>
        </p:txBody>
      </p:sp>
    </p:spTree>
    <p:extLst>
      <p:ext uri="{BB962C8B-B14F-4D97-AF65-F5344CB8AC3E}">
        <p14:creationId xmlns:p14="http://schemas.microsoft.com/office/powerpoint/2010/main" val="283118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Concurrent Collections</a:t>
            </a:r>
          </a:p>
        </p:txBody>
      </p:sp>
      <p:sp>
        <p:nvSpPr>
          <p:cNvPr id="4" name="Slide Number Placeholder 3"/>
          <p:cNvSpPr>
            <a:spLocks noGrp="1"/>
          </p:cNvSpPr>
          <p:nvPr>
            <p:ph type="sldNum" sz="quarter" idx="12"/>
          </p:nvPr>
        </p:nvSpPr>
        <p:spPr/>
        <p:txBody>
          <a:bodyPr/>
          <a:lstStyle/>
          <a:p>
            <a:pPr>
              <a:defRPr/>
            </a:pPr>
            <a:fld id="{2CBB6C8B-DB51-4C2F-B53E-39629D809305}" type="slidenum">
              <a:rPr lang="he-IL" smtClean="0"/>
              <a:pPr>
                <a:defRPr/>
              </a:pPr>
              <a:t>283</a:t>
            </a:fld>
            <a:endParaRPr lang="he-IL" dirty="0"/>
          </a:p>
        </p:txBody>
      </p:sp>
      <p:sp>
        <p:nvSpPr>
          <p:cNvPr id="3" name="Content Placeholder 2"/>
          <p:cNvSpPr>
            <a:spLocks noGrp="1"/>
          </p:cNvSpPr>
          <p:nvPr>
            <p:ph sz="quarter" idx="1"/>
          </p:nvPr>
        </p:nvSpPr>
        <p:spPr>
          <a:xfrm>
            <a:off x="420053" y="1400175"/>
            <a:ext cx="11761470" cy="5444447"/>
          </a:xfrm>
        </p:spPr>
        <p:txBody>
          <a:bodyPr>
            <a:normAutofit/>
          </a:bodyPr>
          <a:lstStyle/>
          <a:p>
            <a:r>
              <a:rPr lang="en-US" dirty="0"/>
              <a:t>On a multiprocessing system running the Workstation GC</a:t>
            </a:r>
          </a:p>
          <a:p>
            <a:pPr lvl="1"/>
            <a:r>
              <a:rPr lang="en-US" dirty="0"/>
              <a:t>The CLR has an additional background thread that marks unreachable objects</a:t>
            </a:r>
          </a:p>
          <a:p>
            <a:pPr lvl="1"/>
            <a:r>
              <a:rPr lang="en-US" dirty="0"/>
              <a:t>Competes with the application’s threads</a:t>
            </a:r>
          </a:p>
          <a:p>
            <a:pPr lvl="1"/>
            <a:r>
              <a:rPr lang="en-US" dirty="0"/>
              <a:t>Garbage collection is shorter (objects are already marked)</a:t>
            </a:r>
          </a:p>
          <a:p>
            <a:pPr lvl="1"/>
            <a:r>
              <a:rPr lang="en-US" dirty="0"/>
              <a:t>Heap is not always compacted</a:t>
            </a:r>
          </a:p>
          <a:p>
            <a:pPr lvl="2"/>
            <a:r>
              <a:rPr lang="en-US" dirty="0"/>
              <a:t>May increase performance</a:t>
            </a:r>
          </a:p>
          <a:p>
            <a:pPr lvl="2"/>
            <a:r>
              <a:rPr lang="en-US" dirty="0"/>
              <a:t>May increase working set</a:t>
            </a:r>
          </a:p>
          <a:p>
            <a:pPr lvl="1"/>
            <a:endParaRPr lang="en-US" dirty="0"/>
          </a:p>
          <a:p>
            <a:endParaRPr lang="en-US" dirty="0"/>
          </a:p>
        </p:txBody>
      </p:sp>
      <p:sp>
        <p:nvSpPr>
          <p:cNvPr id="6" name="Rectangle 5"/>
          <p:cNvSpPr>
            <a:spLocks noChangeArrowheads="1"/>
          </p:cNvSpPr>
          <p:nvPr/>
        </p:nvSpPr>
        <p:spPr bwMode="auto">
          <a:xfrm>
            <a:off x="1785223" y="6600827"/>
            <a:ext cx="8466742" cy="153503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235659"/>
            <a:r>
              <a:rPr lang="en-US" sz="1800" b="1" dirty="0">
                <a:latin typeface="Consolas" pitchFamily="49" charset="0"/>
              </a:rPr>
              <a:t>&lt;configuration&gt;</a:t>
            </a:r>
          </a:p>
          <a:p>
            <a:pPr defTabSz="235659"/>
            <a:r>
              <a:rPr lang="en-US" sz="1800" b="1" dirty="0">
                <a:latin typeface="Consolas" pitchFamily="49" charset="0"/>
              </a:rPr>
              <a:t>	&lt;runtime&gt;</a:t>
            </a:r>
          </a:p>
          <a:p>
            <a:pPr defTabSz="235659"/>
            <a:r>
              <a:rPr lang="en-US" sz="1800" b="1" dirty="0">
                <a:latin typeface="Consolas" pitchFamily="49" charset="0"/>
              </a:rPr>
              <a:t>		&lt;</a:t>
            </a:r>
            <a:r>
              <a:rPr lang="en-US" sz="1800" b="1" dirty="0" err="1">
                <a:latin typeface="Consolas" pitchFamily="49" charset="0"/>
              </a:rPr>
              <a:t>gcConcurrent</a:t>
            </a:r>
            <a:r>
              <a:rPr lang="en-US" sz="1800" b="1" dirty="0">
                <a:latin typeface="Consolas" pitchFamily="49" charset="0"/>
              </a:rPr>
              <a:t> enabled="false"/&gt;</a:t>
            </a:r>
          </a:p>
          <a:p>
            <a:pPr defTabSz="235659"/>
            <a:r>
              <a:rPr lang="en-US" sz="1800" b="1" dirty="0">
                <a:latin typeface="Consolas" pitchFamily="49" charset="0"/>
              </a:rPr>
              <a:t>	&lt;/runtime&gt;</a:t>
            </a:r>
          </a:p>
          <a:p>
            <a:pPr defTabSz="235659"/>
            <a:r>
              <a:rPr lang="en-US" sz="1800" b="1" dirty="0">
                <a:latin typeface="Consolas" pitchFamily="49" charset="0"/>
              </a:rPr>
              <a:t>&lt;/configuration&gt;</a:t>
            </a:r>
            <a:endParaRPr lang="en-US" altLang="en-US" sz="1800" b="1" dirty="0">
              <a:latin typeface="Consolas" pitchFamily="49" charset="0"/>
            </a:endParaRPr>
          </a:p>
        </p:txBody>
      </p:sp>
    </p:spTree>
    <p:extLst>
      <p:ext uri="{BB962C8B-B14F-4D97-AF65-F5344CB8AC3E}">
        <p14:creationId xmlns:p14="http://schemas.microsoft.com/office/powerpoint/2010/main" val="251270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2"/>
          </p:nvPr>
        </p:nvSpPr>
        <p:spPr/>
        <p:txBody>
          <a:bodyPr/>
          <a:lstStyle/>
          <a:p>
            <a:fld id="{8D5EC362-8DE0-4138-8AD2-9C18772BB671}" type="slidenum">
              <a:rPr lang="he-IL" smtClean="0"/>
              <a:pPr/>
              <a:t>284</a:t>
            </a:fld>
            <a:endParaRPr lang="he-IL"/>
          </a:p>
        </p:txBody>
      </p:sp>
      <p:sp>
        <p:nvSpPr>
          <p:cNvPr id="3" name="Content Placeholder 2"/>
          <p:cNvSpPr>
            <a:spLocks noGrp="1"/>
          </p:cNvSpPr>
          <p:nvPr>
            <p:ph sz="quarter" idx="1"/>
          </p:nvPr>
        </p:nvSpPr>
        <p:spPr/>
        <p:txBody>
          <a:bodyPr/>
          <a:lstStyle/>
          <a:p>
            <a:r>
              <a:rPr lang="en-US" dirty="0"/>
              <a:t>CLR Object allocation is fast</a:t>
            </a:r>
          </a:p>
          <a:p>
            <a:r>
              <a:rPr lang="en-US" dirty="0"/>
              <a:t>The CLR uses a generational garbage collector to manage memory</a:t>
            </a:r>
          </a:p>
          <a:p>
            <a:r>
              <a:rPr lang="en-US" dirty="0" err="1"/>
              <a:t>Finalizers</a:t>
            </a:r>
            <a:r>
              <a:rPr lang="en-US" dirty="0"/>
              <a:t> are used to free unmanaged resources</a:t>
            </a:r>
          </a:p>
          <a:p>
            <a:r>
              <a:rPr lang="en-US" dirty="0"/>
              <a:t>The </a:t>
            </a:r>
            <a:r>
              <a:rPr lang="en-US" dirty="0" err="1">
                <a:latin typeface="Consolas" pitchFamily="49" charset="0"/>
              </a:rPr>
              <a:t>IDisposable</a:t>
            </a:r>
            <a:r>
              <a:rPr lang="en-US" dirty="0">
                <a:latin typeface="Consolas" pitchFamily="49" charset="0"/>
              </a:rPr>
              <a:t> </a:t>
            </a:r>
            <a:r>
              <a:rPr lang="en-US" dirty="0"/>
              <a:t>interface is used for deterministic destruction of resources other than memory</a:t>
            </a:r>
          </a:p>
        </p:txBody>
      </p:sp>
    </p:spTree>
    <p:extLst>
      <p:ext uri="{BB962C8B-B14F-4D97-AF65-F5344CB8AC3E}">
        <p14:creationId xmlns:p14="http://schemas.microsoft.com/office/powerpoint/2010/main" val="64374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EF35E1-E8B4-4707-9B15-F4E1B030959E}" type="slidenum">
              <a:rPr lang="en-US" smtClean="0"/>
              <a:pPr/>
              <a:t>285</a:t>
            </a:fld>
            <a:endParaRPr lang="en-US"/>
          </a:p>
        </p:txBody>
      </p:sp>
    </p:spTree>
    <p:extLst>
      <p:ext uri="{BB962C8B-B14F-4D97-AF65-F5344CB8AC3E}">
        <p14:creationId xmlns:p14="http://schemas.microsoft.com/office/powerpoint/2010/main" val="335022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286</a:t>
            </a:fld>
            <a:endParaRPr lang="en-US"/>
          </a:p>
        </p:txBody>
      </p:sp>
      <p:sp>
        <p:nvSpPr>
          <p:cNvPr id="2" name="Title 1"/>
          <p:cNvSpPr>
            <a:spLocks noGrp="1"/>
          </p:cNvSpPr>
          <p:nvPr>
            <p:ph type="title"/>
          </p:nvPr>
        </p:nvSpPr>
        <p:spPr/>
        <p:txBody>
          <a:bodyPr/>
          <a:lstStyle/>
          <a:p>
            <a:r>
              <a:rPr lang="en-US" dirty="0"/>
              <a:t>Namespaces &amp; Assemblies</a:t>
            </a:r>
          </a:p>
        </p:txBody>
      </p:sp>
      <p:sp>
        <p:nvSpPr>
          <p:cNvPr id="3" name="Text Placeholder 2"/>
          <p:cNvSpPr>
            <a:spLocks noGrp="1"/>
          </p:cNvSpPr>
          <p:nvPr>
            <p:ph type="body" idx="1"/>
          </p:nvPr>
        </p:nvSpPr>
        <p:spPr/>
        <p:txBody>
          <a:bodyPr/>
          <a:lstStyle/>
          <a:p>
            <a:r>
              <a:rPr lang="en-US" dirty="0"/>
              <a:t>Module 11</a:t>
            </a:r>
          </a:p>
        </p:txBody>
      </p:sp>
    </p:spTree>
    <p:extLst>
      <p:ext uri="{BB962C8B-B14F-4D97-AF65-F5344CB8AC3E}">
        <p14:creationId xmlns:p14="http://schemas.microsoft.com/office/powerpoint/2010/main" val="54720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5" name="Slide Number Placeholder 4"/>
          <p:cNvSpPr>
            <a:spLocks noGrp="1"/>
          </p:cNvSpPr>
          <p:nvPr>
            <p:ph type="sldNum" sz="quarter" idx="12"/>
          </p:nvPr>
        </p:nvSpPr>
        <p:spPr/>
        <p:txBody>
          <a:bodyPr/>
          <a:lstStyle/>
          <a:p>
            <a:fld id="{BAEF35E1-E8B4-4707-9B15-F4E1B030959E}" type="slidenum">
              <a:rPr lang="en-US" smtClean="0"/>
              <a:t>287</a:t>
            </a:fld>
            <a:endParaRPr lang="en-US"/>
          </a:p>
        </p:txBody>
      </p:sp>
      <p:sp>
        <p:nvSpPr>
          <p:cNvPr id="3" name="Content Placeholder 2"/>
          <p:cNvSpPr>
            <a:spLocks noGrp="1"/>
          </p:cNvSpPr>
          <p:nvPr>
            <p:ph sz="quarter" idx="1"/>
          </p:nvPr>
        </p:nvSpPr>
        <p:spPr/>
        <p:txBody>
          <a:bodyPr/>
          <a:lstStyle/>
          <a:p>
            <a:r>
              <a:rPr lang="en-US" dirty="0"/>
              <a:t>Namespaces</a:t>
            </a:r>
          </a:p>
          <a:p>
            <a:r>
              <a:rPr lang="en-US" dirty="0"/>
              <a:t>The </a:t>
            </a:r>
            <a:r>
              <a:rPr lang="en-US" dirty="0">
                <a:latin typeface="Consolas" pitchFamily="49" charset="0"/>
                <a:cs typeface="Consolas" pitchFamily="49" charset="0"/>
              </a:rPr>
              <a:t>using</a:t>
            </a:r>
            <a:r>
              <a:rPr lang="en-US" dirty="0"/>
              <a:t> Directive</a:t>
            </a:r>
          </a:p>
          <a:p>
            <a:r>
              <a:rPr lang="en-US" dirty="0"/>
              <a:t>Namespace Aliases</a:t>
            </a:r>
          </a:p>
          <a:p>
            <a:r>
              <a:rPr lang="en-US" dirty="0"/>
              <a:t>Assemblies</a:t>
            </a:r>
          </a:p>
          <a:p>
            <a:r>
              <a:rPr lang="en-US" dirty="0"/>
              <a:t>Locating Assemblies</a:t>
            </a:r>
          </a:p>
          <a:p>
            <a:r>
              <a:rPr lang="en-US" dirty="0"/>
              <a:t>Summary</a:t>
            </a:r>
          </a:p>
        </p:txBody>
      </p:sp>
    </p:spTree>
    <p:extLst>
      <p:ext uri="{BB962C8B-B14F-4D97-AF65-F5344CB8AC3E}">
        <p14:creationId xmlns:p14="http://schemas.microsoft.com/office/powerpoint/2010/main" val="28705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en-US"/>
              <a:t>Namespace Refresher</a:t>
            </a:r>
          </a:p>
        </p:txBody>
      </p:sp>
      <p:sp>
        <p:nvSpPr>
          <p:cNvPr id="3" name="Slide Number Placeholder 2"/>
          <p:cNvSpPr>
            <a:spLocks noGrp="1"/>
          </p:cNvSpPr>
          <p:nvPr>
            <p:ph type="sldNum" sz="quarter" idx="12"/>
          </p:nvPr>
        </p:nvSpPr>
        <p:spPr/>
        <p:txBody>
          <a:bodyPr/>
          <a:lstStyle/>
          <a:p>
            <a:fld id="{BAEF35E1-E8B4-4707-9B15-F4E1B030959E}" type="slidenum">
              <a:rPr lang="en-US" smtClean="0"/>
              <a:t>288</a:t>
            </a:fld>
            <a:endParaRPr lang="en-US"/>
          </a:p>
        </p:txBody>
      </p:sp>
      <p:sp>
        <p:nvSpPr>
          <p:cNvPr id="805891" name="Rectangle 3"/>
          <p:cNvSpPr>
            <a:spLocks noGrp="1" noChangeArrowheads="1"/>
          </p:cNvSpPr>
          <p:nvPr>
            <p:ph sz="quarter" idx="1"/>
          </p:nvPr>
        </p:nvSpPr>
        <p:spPr>
          <a:xfrm>
            <a:off x="420053" y="1400175"/>
            <a:ext cx="11761470" cy="5600700"/>
          </a:xfrm>
        </p:spPr>
        <p:txBody>
          <a:bodyPr>
            <a:normAutofit/>
          </a:bodyPr>
          <a:lstStyle/>
          <a:p>
            <a:r>
              <a:rPr lang="en-US" dirty="0"/>
              <a:t>A namespace is a logical grouping of types</a:t>
            </a:r>
          </a:p>
          <a:p>
            <a:pPr lvl="1"/>
            <a:r>
              <a:rPr lang="en-US" dirty="0"/>
              <a:t>Avoid name clashes by qualifying type name</a:t>
            </a:r>
          </a:p>
          <a:p>
            <a:endParaRPr lang="en-US" dirty="0"/>
          </a:p>
          <a:p>
            <a:endParaRPr lang="en-US" dirty="0"/>
          </a:p>
          <a:p>
            <a:endParaRPr lang="en-US" dirty="0"/>
          </a:p>
          <a:p>
            <a:r>
              <a:rPr lang="en-US" dirty="0"/>
              <a:t>Namespaces are organized hierarchically</a:t>
            </a:r>
          </a:p>
        </p:txBody>
      </p:sp>
      <p:grpSp>
        <p:nvGrpSpPr>
          <p:cNvPr id="805906" name="Group 18"/>
          <p:cNvGrpSpPr>
            <a:grpSpLocks/>
          </p:cNvGrpSpPr>
          <p:nvPr/>
        </p:nvGrpSpPr>
        <p:grpSpPr bwMode="auto">
          <a:xfrm>
            <a:off x="3465435" y="2700338"/>
            <a:ext cx="6578635" cy="1600200"/>
            <a:chOff x="1491" y="1296"/>
            <a:chExt cx="3257" cy="768"/>
          </a:xfrm>
        </p:grpSpPr>
        <p:sp>
          <p:nvSpPr>
            <p:cNvPr id="805907" name="Rectangle 19"/>
            <p:cNvSpPr>
              <a:spLocks noChangeArrowheads="1"/>
            </p:cNvSpPr>
            <p:nvPr/>
          </p:nvSpPr>
          <p:spPr bwMode="auto">
            <a:xfrm>
              <a:off x="1491" y="1536"/>
              <a:ext cx="3257" cy="52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defTabSz="953274">
                <a:spcBef>
                  <a:spcPct val="0"/>
                </a:spcBef>
              </a:pPr>
              <a:endParaRPr lang="en-US" sz="2600" b="1">
                <a:latin typeface="Courier New" pitchFamily="49" charset="0"/>
              </a:endParaRPr>
            </a:p>
          </p:txBody>
        </p:sp>
        <p:sp>
          <p:nvSpPr>
            <p:cNvPr id="805908" name="Rectangle 20"/>
            <p:cNvSpPr>
              <a:spLocks noChangeArrowheads="1"/>
            </p:cNvSpPr>
            <p:nvPr/>
          </p:nvSpPr>
          <p:spPr bwMode="auto">
            <a:xfrm>
              <a:off x="1491" y="1296"/>
              <a:ext cx="1968" cy="24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53274">
                <a:spcBef>
                  <a:spcPct val="0"/>
                </a:spcBef>
              </a:pPr>
              <a:r>
                <a:rPr lang="en-US" dirty="0" err="1">
                  <a:latin typeface="Lucida Console" pitchFamily="49" charset="0"/>
                </a:rPr>
                <a:t>MyApp.Admin</a:t>
              </a:r>
              <a:endParaRPr lang="en-US" dirty="0">
                <a:latin typeface="Lucida Console" pitchFamily="49" charset="0"/>
              </a:endParaRPr>
            </a:p>
          </p:txBody>
        </p:sp>
        <p:grpSp>
          <p:nvGrpSpPr>
            <p:cNvPr id="805909" name="Group 21"/>
            <p:cNvGrpSpPr>
              <a:grpSpLocks/>
            </p:cNvGrpSpPr>
            <p:nvPr/>
          </p:nvGrpSpPr>
          <p:grpSpPr bwMode="auto">
            <a:xfrm>
              <a:off x="1731" y="1636"/>
              <a:ext cx="713" cy="274"/>
              <a:chOff x="1669" y="1378"/>
              <a:chExt cx="713" cy="274"/>
            </a:xfrm>
          </p:grpSpPr>
          <p:sp>
            <p:nvSpPr>
              <p:cNvPr id="805910" name="Rectangle 22"/>
              <p:cNvSpPr>
                <a:spLocks noChangeArrowheads="1"/>
              </p:cNvSpPr>
              <p:nvPr/>
            </p:nvSpPr>
            <p:spPr bwMode="auto">
              <a:xfrm>
                <a:off x="1712" y="1454"/>
                <a:ext cx="670" cy="1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defTabSz="953274">
                  <a:spcBef>
                    <a:spcPct val="0"/>
                  </a:spcBef>
                </a:pPr>
                <a:r>
                  <a:rPr lang="en-US" sz="2100" b="1"/>
                  <a:t>Timesheet</a:t>
                </a:r>
              </a:p>
            </p:txBody>
          </p:sp>
          <p:sp>
            <p:nvSpPr>
              <p:cNvPr id="805911" name="Rectangle 23"/>
              <p:cNvSpPr>
                <a:spLocks noChangeArrowheads="1"/>
              </p:cNvSpPr>
              <p:nvPr/>
            </p:nvSpPr>
            <p:spPr bwMode="auto">
              <a:xfrm>
                <a:off x="1669" y="1378"/>
                <a:ext cx="171" cy="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5912" name="Group 24"/>
            <p:cNvGrpSpPr>
              <a:grpSpLocks/>
            </p:cNvGrpSpPr>
            <p:nvPr/>
          </p:nvGrpSpPr>
          <p:grpSpPr bwMode="auto">
            <a:xfrm>
              <a:off x="2807" y="1636"/>
              <a:ext cx="649" cy="274"/>
              <a:chOff x="2745" y="1378"/>
              <a:chExt cx="649" cy="274"/>
            </a:xfrm>
          </p:grpSpPr>
          <p:sp>
            <p:nvSpPr>
              <p:cNvPr id="805913" name="Rectangle 25"/>
              <p:cNvSpPr>
                <a:spLocks noChangeArrowheads="1"/>
              </p:cNvSpPr>
              <p:nvPr/>
            </p:nvSpPr>
            <p:spPr bwMode="auto">
              <a:xfrm>
                <a:off x="2788" y="1454"/>
                <a:ext cx="606" cy="1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defTabSz="953274">
                  <a:spcBef>
                    <a:spcPct val="0"/>
                  </a:spcBef>
                </a:pPr>
                <a:r>
                  <a:rPr lang="en-US" sz="2100" b="1"/>
                  <a:t>Schedule</a:t>
                </a:r>
              </a:p>
            </p:txBody>
          </p:sp>
          <p:sp>
            <p:nvSpPr>
              <p:cNvPr id="805914" name="Rectangle 26"/>
              <p:cNvSpPr>
                <a:spLocks noChangeArrowheads="1"/>
              </p:cNvSpPr>
              <p:nvPr/>
            </p:nvSpPr>
            <p:spPr bwMode="auto">
              <a:xfrm>
                <a:off x="2745" y="1378"/>
                <a:ext cx="171" cy="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5915" name="Group 27"/>
            <p:cNvGrpSpPr>
              <a:grpSpLocks/>
            </p:cNvGrpSpPr>
            <p:nvPr/>
          </p:nvGrpSpPr>
          <p:grpSpPr bwMode="auto">
            <a:xfrm>
              <a:off x="3783" y="1636"/>
              <a:ext cx="664" cy="274"/>
              <a:chOff x="3721" y="1378"/>
              <a:chExt cx="664" cy="274"/>
            </a:xfrm>
          </p:grpSpPr>
          <p:sp>
            <p:nvSpPr>
              <p:cNvPr id="805916" name="Rectangle 28"/>
              <p:cNvSpPr>
                <a:spLocks noChangeArrowheads="1"/>
              </p:cNvSpPr>
              <p:nvPr/>
            </p:nvSpPr>
            <p:spPr bwMode="auto">
              <a:xfrm>
                <a:off x="3762" y="1454"/>
                <a:ext cx="623" cy="1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defTabSz="953274">
                  <a:spcBef>
                    <a:spcPct val="0"/>
                  </a:spcBef>
                </a:pPr>
                <a:r>
                  <a:rPr lang="en-US" sz="2100" b="1"/>
                  <a:t>Bookings</a:t>
                </a:r>
              </a:p>
            </p:txBody>
          </p:sp>
          <p:sp>
            <p:nvSpPr>
              <p:cNvPr id="805917" name="Rectangle 29"/>
              <p:cNvSpPr>
                <a:spLocks noChangeArrowheads="1"/>
              </p:cNvSpPr>
              <p:nvPr/>
            </p:nvSpPr>
            <p:spPr bwMode="auto">
              <a:xfrm>
                <a:off x="3721" y="1378"/>
                <a:ext cx="171" cy="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172598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normAutofit/>
          </a:bodyPr>
          <a:lstStyle/>
          <a:p>
            <a:r>
              <a:rPr lang="en-GB"/>
              <a:t>Source Files and Namespaces</a:t>
            </a:r>
          </a:p>
        </p:txBody>
      </p:sp>
      <p:sp>
        <p:nvSpPr>
          <p:cNvPr id="3" name="Slide Number Placeholder 2"/>
          <p:cNvSpPr>
            <a:spLocks noGrp="1"/>
          </p:cNvSpPr>
          <p:nvPr>
            <p:ph type="sldNum" sz="quarter" idx="12"/>
          </p:nvPr>
        </p:nvSpPr>
        <p:spPr/>
        <p:txBody>
          <a:bodyPr/>
          <a:lstStyle/>
          <a:p>
            <a:fld id="{BAEF35E1-E8B4-4707-9B15-F4E1B030959E}" type="slidenum">
              <a:rPr lang="en-US" smtClean="0"/>
              <a:t>289</a:t>
            </a:fld>
            <a:endParaRPr lang="en-US"/>
          </a:p>
        </p:txBody>
      </p:sp>
      <p:sp>
        <p:nvSpPr>
          <p:cNvPr id="807939" name="Rectangle 3"/>
          <p:cNvSpPr>
            <a:spLocks noGrp="1" noChangeArrowheads="1"/>
          </p:cNvSpPr>
          <p:nvPr>
            <p:ph sz="quarter" idx="1"/>
          </p:nvPr>
        </p:nvSpPr>
        <p:spPr>
          <a:xfrm>
            <a:off x="420053" y="1400175"/>
            <a:ext cx="11761470" cy="2000250"/>
          </a:xfrm>
        </p:spPr>
        <p:txBody>
          <a:bodyPr>
            <a:normAutofit/>
          </a:bodyPr>
          <a:lstStyle/>
          <a:p>
            <a:r>
              <a:rPr lang="en-GB" dirty="0"/>
              <a:t>Namespaces are logical</a:t>
            </a:r>
          </a:p>
          <a:p>
            <a:pPr lvl="1"/>
            <a:r>
              <a:rPr lang="en-GB" dirty="0"/>
              <a:t>One source file can define many namespaces</a:t>
            </a:r>
          </a:p>
          <a:p>
            <a:pPr lvl="1"/>
            <a:r>
              <a:rPr lang="en-GB" dirty="0"/>
              <a:t>One namespace can be used in many files</a:t>
            </a:r>
          </a:p>
        </p:txBody>
      </p:sp>
      <p:sp>
        <p:nvSpPr>
          <p:cNvPr id="807940" name="Rectangle 4"/>
          <p:cNvSpPr>
            <a:spLocks noChangeArrowheads="1"/>
          </p:cNvSpPr>
          <p:nvPr/>
        </p:nvSpPr>
        <p:spPr bwMode="auto">
          <a:xfrm>
            <a:off x="686986" y="3223322"/>
            <a:ext cx="5249677" cy="23778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pPr>
            <a:r>
              <a:rPr lang="en-US" sz="2100" dirty="0">
                <a:solidFill>
                  <a:srgbClr val="0000FF"/>
                </a:solidFill>
                <a:latin typeface="Consolas" pitchFamily="49" charset="0"/>
                <a:cs typeface="Consolas" pitchFamily="49" charset="0"/>
              </a:rPr>
              <a:t>namespace</a:t>
            </a:r>
            <a:r>
              <a:rPr lang="en-US" sz="2100" dirty="0">
                <a:latin typeface="Consolas" pitchFamily="49" charset="0"/>
                <a:cs typeface="Consolas" pitchFamily="49" charset="0"/>
              </a:rPr>
              <a:t> </a:t>
            </a:r>
            <a:r>
              <a:rPr lang="en-US" sz="2100" b="1" dirty="0" err="1">
                <a:solidFill>
                  <a:srgbClr val="FF0000"/>
                </a:solidFill>
                <a:latin typeface="Consolas" pitchFamily="49" charset="0"/>
                <a:cs typeface="Consolas" pitchFamily="49" charset="0"/>
              </a:rPr>
              <a:t>MyApp.Admin</a:t>
            </a:r>
            <a:r>
              <a:rPr lang="en-US" sz="2100" dirty="0">
                <a:solidFill>
                  <a:srgbClr val="000000"/>
                </a:solidFill>
                <a:latin typeface="Consolas" pitchFamily="49" charset="0"/>
                <a:cs typeface="Consolas" pitchFamily="49" charset="0"/>
              </a:rPr>
              <a:t> {</a:t>
            </a:r>
          </a:p>
          <a:p>
            <a:pPr defTabSz="953274">
              <a:spcBef>
                <a:spcPct val="0"/>
              </a:spcBef>
            </a:pP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public class</a:t>
            </a:r>
            <a:r>
              <a:rPr lang="en-US" sz="2100" dirty="0">
                <a:latin typeface="Consolas" pitchFamily="49" charset="0"/>
                <a:cs typeface="Consolas" pitchFamily="49" charset="0"/>
              </a:rPr>
              <a:t> </a:t>
            </a:r>
            <a:r>
              <a:rPr lang="en-US" sz="2100" dirty="0">
                <a:solidFill>
                  <a:srgbClr val="000000"/>
                </a:solidFill>
                <a:latin typeface="Consolas" pitchFamily="49" charset="0"/>
                <a:cs typeface="Consolas" pitchFamily="49" charset="0"/>
              </a:rPr>
              <a:t>Program {</a:t>
            </a:r>
          </a:p>
          <a:p>
            <a:pPr defTabSz="953274">
              <a:spcBef>
                <a:spcPct val="0"/>
              </a:spcBef>
            </a:pPr>
            <a:r>
              <a:rPr lang="en-US" sz="2100" dirty="0">
                <a:solidFill>
                  <a:schemeClr val="bg2"/>
                </a:solidFill>
                <a:latin typeface="Consolas" pitchFamily="49" charset="0"/>
                <a:cs typeface="Consolas" pitchFamily="49" charset="0"/>
              </a:rPr>
              <a:t>    public static void Main( ) {  </a:t>
            </a:r>
          </a:p>
          <a:p>
            <a:pPr defTabSz="953274">
              <a:spcBef>
                <a:spcPct val="0"/>
              </a:spcBef>
            </a:pPr>
            <a:r>
              <a:rPr lang="en-US" sz="2100" dirty="0">
                <a:solidFill>
                  <a:schemeClr val="bg2"/>
                </a:solidFill>
                <a:latin typeface="Consolas" pitchFamily="49" charset="0"/>
                <a:cs typeface="Consolas" pitchFamily="49" charset="0"/>
              </a:rPr>
              <a:t>      . . .</a:t>
            </a:r>
          </a:p>
          <a:p>
            <a:pPr defTabSz="953274">
              <a:spcBef>
                <a:spcPct val="0"/>
              </a:spcBef>
            </a:pPr>
            <a:r>
              <a:rPr lang="en-US" sz="2100" dirty="0">
                <a:solidFill>
                  <a:schemeClr val="bg2"/>
                </a:solidFill>
                <a:latin typeface="Consolas" pitchFamily="49" charset="0"/>
                <a:cs typeface="Consolas" pitchFamily="49" charset="0"/>
              </a:rPr>
              <a:t>    } // method Main</a:t>
            </a:r>
          </a:p>
          <a:p>
            <a:pPr defTabSz="953274">
              <a:spcBef>
                <a:spcPct val="0"/>
              </a:spcBef>
            </a:pPr>
            <a:r>
              <a:rPr lang="en-US" sz="2100" dirty="0">
                <a:latin typeface="Consolas" pitchFamily="49" charset="0"/>
                <a:cs typeface="Consolas" pitchFamily="49" charset="0"/>
              </a:rPr>
              <a:t>  </a:t>
            </a:r>
            <a:r>
              <a:rPr lang="en-US" sz="2100" dirty="0">
                <a:solidFill>
                  <a:srgbClr val="000000"/>
                </a:solidFill>
                <a:latin typeface="Consolas" pitchFamily="49" charset="0"/>
                <a:cs typeface="Consolas" pitchFamily="49" charset="0"/>
              </a:rPr>
              <a:t>}</a:t>
            </a:r>
            <a:endParaRPr lang="en-US" sz="2100" dirty="0">
              <a:solidFill>
                <a:srgbClr val="008000"/>
              </a:solidFill>
              <a:latin typeface="Consolas" pitchFamily="49" charset="0"/>
              <a:cs typeface="Consolas" pitchFamily="49" charset="0"/>
            </a:endParaRPr>
          </a:p>
          <a:p>
            <a:pPr defTabSz="953274">
              <a:spcBef>
                <a:spcPct val="0"/>
              </a:spcBef>
            </a:pPr>
            <a:r>
              <a:rPr lang="en-US" sz="2100" dirty="0">
                <a:solidFill>
                  <a:srgbClr val="000000"/>
                </a:solidFill>
                <a:latin typeface="Consolas" pitchFamily="49" charset="0"/>
                <a:cs typeface="Consolas" pitchFamily="49" charset="0"/>
              </a:rPr>
              <a:t>}</a:t>
            </a:r>
            <a:endParaRPr lang="en-US" sz="2100" dirty="0">
              <a:solidFill>
                <a:srgbClr val="008000"/>
              </a:solidFill>
              <a:latin typeface="Consolas" pitchFamily="49" charset="0"/>
              <a:cs typeface="Consolas" pitchFamily="49" charset="0"/>
            </a:endParaRPr>
          </a:p>
        </p:txBody>
      </p:sp>
      <p:sp>
        <p:nvSpPr>
          <p:cNvPr id="807941" name="Rectangle 5"/>
          <p:cNvSpPr>
            <a:spLocks noChangeArrowheads="1"/>
          </p:cNvSpPr>
          <p:nvPr/>
        </p:nvSpPr>
        <p:spPr bwMode="auto">
          <a:xfrm>
            <a:off x="2885697" y="4252615"/>
            <a:ext cx="5102200" cy="2700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 pos="1323538" algn="l"/>
                <a:tab pos="1773581" algn="l"/>
              </a:tabLst>
            </a:pPr>
            <a:r>
              <a:rPr lang="en-US" sz="2100" dirty="0">
                <a:solidFill>
                  <a:srgbClr val="0000FF"/>
                </a:solidFill>
                <a:latin typeface="Consolas" pitchFamily="49" charset="0"/>
                <a:cs typeface="Consolas" pitchFamily="49" charset="0"/>
              </a:rPr>
              <a:t>namespace</a:t>
            </a:r>
            <a:r>
              <a:rPr lang="en-US" sz="2100" dirty="0">
                <a:latin typeface="Consolas" pitchFamily="49" charset="0"/>
                <a:cs typeface="Consolas" pitchFamily="49" charset="0"/>
              </a:rPr>
              <a:t> </a:t>
            </a:r>
            <a:r>
              <a:rPr lang="en-US" sz="2100" b="1" dirty="0" err="1">
                <a:solidFill>
                  <a:srgbClr val="FF0000"/>
                </a:solidFill>
                <a:latin typeface="Consolas" pitchFamily="49" charset="0"/>
                <a:cs typeface="Consolas" pitchFamily="49" charset="0"/>
              </a:rPr>
              <a:t>MyApp.Admin</a:t>
            </a:r>
            <a:r>
              <a:rPr lang="en-US" sz="2100" dirty="0" err="1">
                <a:solidFill>
                  <a:srgbClr val="000000"/>
                </a:solidFill>
                <a:latin typeface="Consolas" pitchFamily="49" charset="0"/>
                <a:cs typeface="Consolas" pitchFamily="49" charset="0"/>
              </a:rPr>
              <a:t>.Timesheet</a:t>
            </a: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public class</a:t>
            </a:r>
            <a:r>
              <a:rPr lang="en-US" sz="2100" dirty="0">
                <a:latin typeface="Consolas" pitchFamily="49" charset="0"/>
                <a:cs typeface="Consolas" pitchFamily="49" charset="0"/>
              </a:rPr>
              <a:t> </a:t>
            </a:r>
            <a:r>
              <a:rPr lang="en-US" sz="2100" dirty="0">
                <a:solidFill>
                  <a:srgbClr val="000000"/>
                </a:solidFill>
                <a:latin typeface="Consolas" pitchFamily="49" charset="0"/>
                <a:cs typeface="Consolas" pitchFamily="49" charset="0"/>
              </a:rPr>
              <a:t>Project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r>
              <a:rPr lang="en-US" sz="2100" dirty="0">
                <a:solidFill>
                  <a:srgbClr val="0000FF"/>
                </a:solidFill>
                <a:latin typeface="Consolas" pitchFamily="49" charset="0"/>
                <a:cs typeface="Consolas" pitchFamily="49" charset="0"/>
              </a:rPr>
              <a:t>public class</a:t>
            </a:r>
            <a:r>
              <a:rPr lang="en-US" sz="2100" dirty="0">
                <a:solidFill>
                  <a:srgbClr val="000000"/>
                </a:solidFill>
                <a:latin typeface="Consolas" pitchFamily="49" charset="0"/>
                <a:cs typeface="Consolas" pitchFamily="49" charset="0"/>
              </a:rPr>
              <a:t> Bonus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endParaRPr lang="en-US" sz="2100" dirty="0">
              <a:solidFill>
                <a:srgbClr val="008000"/>
              </a:solidFill>
              <a:latin typeface="Consolas" pitchFamily="49" charset="0"/>
              <a:cs typeface="Consolas" pitchFamily="49" charset="0"/>
            </a:endParaRP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a:t>
            </a:r>
            <a:endParaRPr lang="en-US" sz="2100" dirty="0">
              <a:solidFill>
                <a:srgbClr val="008000"/>
              </a:solidFill>
              <a:latin typeface="Consolas" pitchFamily="49" charset="0"/>
              <a:cs typeface="Consolas" pitchFamily="49" charset="0"/>
            </a:endParaRPr>
          </a:p>
        </p:txBody>
      </p:sp>
      <p:sp>
        <p:nvSpPr>
          <p:cNvPr id="807942" name="Rectangle 6"/>
          <p:cNvSpPr>
            <a:spLocks noChangeArrowheads="1"/>
          </p:cNvSpPr>
          <p:nvPr/>
        </p:nvSpPr>
        <p:spPr bwMode="auto">
          <a:xfrm>
            <a:off x="6876196" y="5603299"/>
            <a:ext cx="4954724" cy="2700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 pos="1323538" algn="l"/>
                <a:tab pos="1773581" algn="l"/>
              </a:tabLst>
            </a:pPr>
            <a:r>
              <a:rPr lang="en-US" sz="2100" dirty="0">
                <a:solidFill>
                  <a:srgbClr val="0000FF"/>
                </a:solidFill>
                <a:latin typeface="Consolas" pitchFamily="49" charset="0"/>
                <a:cs typeface="Consolas" pitchFamily="49" charset="0"/>
              </a:rPr>
              <a:t>namespace</a:t>
            </a:r>
            <a:r>
              <a:rPr lang="en-US" sz="2100" dirty="0">
                <a:latin typeface="Consolas" pitchFamily="49" charset="0"/>
                <a:cs typeface="Consolas" pitchFamily="49" charset="0"/>
              </a:rPr>
              <a:t> </a:t>
            </a:r>
            <a:r>
              <a:rPr lang="en-US" sz="2100" b="1" dirty="0" err="1">
                <a:solidFill>
                  <a:srgbClr val="FF0000"/>
                </a:solidFill>
                <a:latin typeface="Consolas" pitchFamily="49" charset="0"/>
                <a:cs typeface="Consolas" pitchFamily="49" charset="0"/>
              </a:rPr>
              <a:t>MyApp.Admin</a:t>
            </a:r>
            <a:r>
              <a:rPr lang="en-US" sz="2100" dirty="0" err="1">
                <a:solidFill>
                  <a:srgbClr val="000000"/>
                </a:solidFill>
                <a:latin typeface="Consolas" pitchFamily="49" charset="0"/>
                <a:cs typeface="Consolas" pitchFamily="49" charset="0"/>
              </a:rPr>
              <a:t>.Schedule</a:t>
            </a: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public class</a:t>
            </a:r>
            <a:r>
              <a:rPr lang="en-US" sz="2100" dirty="0">
                <a:latin typeface="Consolas" pitchFamily="49" charset="0"/>
                <a:cs typeface="Consolas" pitchFamily="49" charset="0"/>
              </a:rPr>
              <a:t> </a:t>
            </a:r>
            <a:r>
              <a:rPr lang="en-US" sz="2100" dirty="0">
                <a:solidFill>
                  <a:srgbClr val="000000"/>
                </a:solidFill>
                <a:latin typeface="Consolas" pitchFamily="49" charset="0"/>
                <a:cs typeface="Consolas" pitchFamily="49" charset="0"/>
              </a:rPr>
              <a:t>Instructor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r>
              <a:rPr lang="en-US" sz="2100" dirty="0">
                <a:solidFill>
                  <a:srgbClr val="0000FF"/>
                </a:solidFill>
                <a:latin typeface="Consolas" pitchFamily="49" charset="0"/>
                <a:cs typeface="Consolas" pitchFamily="49" charset="0"/>
              </a:rPr>
              <a:t>public class</a:t>
            </a:r>
            <a:r>
              <a:rPr lang="en-US" sz="2100" dirty="0">
                <a:solidFill>
                  <a:srgbClr val="000000"/>
                </a:solidFill>
                <a:latin typeface="Consolas" pitchFamily="49" charset="0"/>
                <a:cs typeface="Consolas" pitchFamily="49" charset="0"/>
              </a:rPr>
              <a:t> </a:t>
            </a:r>
            <a:r>
              <a:rPr lang="en-US" sz="2100" dirty="0" err="1">
                <a:solidFill>
                  <a:srgbClr val="000000"/>
                </a:solidFill>
                <a:latin typeface="Consolas" pitchFamily="49" charset="0"/>
                <a:cs typeface="Consolas" pitchFamily="49" charset="0"/>
              </a:rPr>
              <a:t>Class</a:t>
            </a: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endParaRPr lang="en-US" sz="2100" dirty="0">
              <a:solidFill>
                <a:srgbClr val="008000"/>
              </a:solidFill>
              <a:latin typeface="Consolas" pitchFamily="49" charset="0"/>
              <a:cs typeface="Consolas" pitchFamily="49" charset="0"/>
            </a:endParaRP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a:t>
            </a:r>
            <a:endParaRPr lang="en-US" sz="2100" dirty="0">
              <a:solidFill>
                <a:srgbClr val="008000"/>
              </a:solidFill>
              <a:latin typeface="Consolas" pitchFamily="49" charset="0"/>
              <a:cs typeface="Consolas" pitchFamily="49" charset="0"/>
            </a:endParaRPr>
          </a:p>
        </p:txBody>
      </p:sp>
    </p:spTree>
    <p:extLst>
      <p:ext uri="{BB962C8B-B14F-4D97-AF65-F5344CB8AC3E}">
        <p14:creationId xmlns:p14="http://schemas.microsoft.com/office/powerpoint/2010/main" val="178368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29</a:t>
            </a:fld>
            <a:endParaRPr lang="en-US"/>
          </a:p>
        </p:txBody>
      </p:sp>
      <p:sp>
        <p:nvSpPr>
          <p:cNvPr id="2" name="Title 1"/>
          <p:cNvSpPr>
            <a:spLocks noGrp="1"/>
          </p:cNvSpPr>
          <p:nvPr>
            <p:ph type="title"/>
          </p:nvPr>
        </p:nvSpPr>
        <p:spPr/>
        <p:txBody>
          <a:bodyPr/>
          <a:lstStyle/>
          <a:p>
            <a:r>
              <a:rPr lang="en-US" dirty="0"/>
              <a:t>C# Language Fundamentals</a:t>
            </a:r>
          </a:p>
        </p:txBody>
      </p:sp>
      <p:sp>
        <p:nvSpPr>
          <p:cNvPr id="3" name="Text Placeholder 2"/>
          <p:cNvSpPr>
            <a:spLocks noGrp="1"/>
          </p:cNvSpPr>
          <p:nvPr>
            <p:ph type="body" idx="1"/>
          </p:nvPr>
        </p:nvSpPr>
        <p:spPr/>
        <p:txBody>
          <a:bodyPr/>
          <a:lstStyle/>
          <a:p>
            <a:r>
              <a:rPr lang="en-US" dirty="0"/>
              <a:t>Module 2</a:t>
            </a:r>
          </a:p>
        </p:txBody>
      </p:sp>
    </p:spTree>
    <p:extLst>
      <p:ext uri="{BB962C8B-B14F-4D97-AF65-F5344CB8AC3E}">
        <p14:creationId xmlns:p14="http://schemas.microsoft.com/office/powerpoint/2010/main" val="124780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ChangeArrowheads="1"/>
          </p:cNvSpPr>
          <p:nvPr/>
        </p:nvSpPr>
        <p:spPr bwMode="auto">
          <a:xfrm>
            <a:off x="6451744" y="4900612"/>
            <a:ext cx="5048661" cy="205466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 pos="1323538" algn="l"/>
                <a:tab pos="1773581" algn="l"/>
              </a:tabLst>
            </a:pPr>
            <a:r>
              <a:rPr lang="en-US" sz="2100" dirty="0">
                <a:solidFill>
                  <a:srgbClr val="0000FF"/>
                </a:solidFill>
                <a:latin typeface="Lucida Console" pitchFamily="49" charset="0"/>
              </a:rPr>
              <a:t>namespace</a:t>
            </a:r>
            <a:r>
              <a:rPr lang="en-US" sz="2100" dirty="0">
                <a:latin typeface="Lucida Console" pitchFamily="49" charset="0"/>
              </a:rPr>
              <a:t> </a:t>
            </a:r>
            <a:r>
              <a:rPr lang="en-US" sz="2100" dirty="0" err="1">
                <a:solidFill>
                  <a:srgbClr val="000000"/>
                </a:solidFill>
                <a:latin typeface="Lucida Console" pitchFamily="49" charset="0"/>
              </a:rPr>
              <a:t>MyApp</a:t>
            </a:r>
            <a:r>
              <a:rPr lang="en-US" sz="2100" dirty="0">
                <a:solidFill>
                  <a:srgbClr val="000000"/>
                </a:solidFill>
                <a:latin typeface="Lucida Console" pitchFamily="49" charset="0"/>
              </a:rPr>
              <a:t> {</a:t>
            </a:r>
            <a:endParaRPr lang="en-US" sz="2100" dirty="0">
              <a:latin typeface="Lucida Console" pitchFamily="49" charset="0"/>
            </a:endParaRP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	</a:t>
            </a:r>
            <a:r>
              <a:rPr lang="en-US" sz="2100" dirty="0">
                <a:solidFill>
                  <a:srgbClr val="009900"/>
                </a:solidFill>
                <a:latin typeface="Lucida Console" pitchFamily="49" charset="0"/>
              </a:rPr>
              <a:t>// Compiler error</a:t>
            </a:r>
            <a:r>
              <a:rPr lang="en-US" sz="2100" dirty="0">
                <a:solidFill>
                  <a:srgbClr val="000000"/>
                </a:solidFill>
                <a:latin typeface="Lucida Console"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	</a:t>
            </a:r>
            <a:r>
              <a:rPr lang="en-US" sz="2100" dirty="0">
                <a:solidFill>
                  <a:srgbClr val="0000FF"/>
                </a:solidFill>
                <a:latin typeface="Lucida Console" pitchFamily="49" charset="0"/>
              </a:rPr>
              <a:t>namespace </a:t>
            </a:r>
            <a:r>
              <a:rPr lang="en-US" sz="2100" dirty="0" err="1">
                <a:solidFill>
                  <a:srgbClr val="000000"/>
                </a:solidFill>
                <a:latin typeface="Lucida Console" pitchFamily="49" charset="0"/>
              </a:rPr>
              <a:t>Admin.Timesheet</a:t>
            </a:r>
            <a:r>
              <a:rPr lang="en-US" sz="2100" dirty="0">
                <a:solidFill>
                  <a:srgbClr val="000000"/>
                </a:solidFill>
                <a:latin typeface="Lucida Console"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a:t>
            </a:r>
            <a:endParaRPr lang="en-US" sz="2100" dirty="0">
              <a:solidFill>
                <a:srgbClr val="008000"/>
              </a:solidFill>
              <a:latin typeface="Lucida Console" pitchFamily="49" charset="0"/>
            </a:endParaRPr>
          </a:p>
        </p:txBody>
      </p:sp>
      <p:sp>
        <p:nvSpPr>
          <p:cNvPr id="809987" name="Rectangle 3"/>
          <p:cNvSpPr>
            <a:spLocks noGrp="1" noChangeArrowheads="1"/>
          </p:cNvSpPr>
          <p:nvPr>
            <p:ph type="title"/>
          </p:nvPr>
        </p:nvSpPr>
        <p:spPr/>
        <p:txBody>
          <a:bodyPr/>
          <a:lstStyle/>
          <a:p>
            <a:r>
              <a:rPr lang="en-GB"/>
              <a:t>Defining Namespaces</a:t>
            </a:r>
          </a:p>
        </p:txBody>
      </p:sp>
      <p:sp>
        <p:nvSpPr>
          <p:cNvPr id="3" name="Slide Number Placeholder 2"/>
          <p:cNvSpPr>
            <a:spLocks noGrp="1"/>
          </p:cNvSpPr>
          <p:nvPr>
            <p:ph type="sldNum" sz="quarter" idx="12"/>
          </p:nvPr>
        </p:nvSpPr>
        <p:spPr/>
        <p:txBody>
          <a:bodyPr/>
          <a:lstStyle/>
          <a:p>
            <a:fld id="{BAEF35E1-E8B4-4707-9B15-F4E1B030959E}" type="slidenum">
              <a:rPr lang="en-US" smtClean="0"/>
              <a:t>290</a:t>
            </a:fld>
            <a:endParaRPr lang="en-US"/>
          </a:p>
        </p:txBody>
      </p:sp>
      <p:sp>
        <p:nvSpPr>
          <p:cNvPr id="809988" name="Rectangle 4"/>
          <p:cNvSpPr>
            <a:spLocks noGrp="1" noChangeArrowheads="1"/>
          </p:cNvSpPr>
          <p:nvPr>
            <p:ph sz="quarter" idx="1"/>
          </p:nvPr>
        </p:nvSpPr>
        <p:spPr>
          <a:xfrm>
            <a:off x="420053" y="1400175"/>
            <a:ext cx="11761470" cy="3600450"/>
          </a:xfrm>
        </p:spPr>
        <p:txBody>
          <a:bodyPr>
            <a:normAutofit/>
          </a:bodyPr>
          <a:lstStyle/>
          <a:p>
            <a:r>
              <a:rPr lang="en-GB" dirty="0"/>
              <a:t>A namespace can only be defined directly inside another namespace</a:t>
            </a:r>
          </a:p>
          <a:p>
            <a:pPr lvl="1"/>
            <a:r>
              <a:rPr lang="en-GB" dirty="0"/>
              <a:t>There is a default 'global' namespace</a:t>
            </a:r>
          </a:p>
          <a:p>
            <a:pPr lvl="1"/>
            <a:r>
              <a:rPr lang="en-GB" dirty="0"/>
              <a:t>Cannot define a namespace within a class</a:t>
            </a:r>
          </a:p>
          <a:p>
            <a:r>
              <a:rPr lang="en-GB" dirty="0"/>
              <a:t>A nested namespace cannot use a qualified name</a:t>
            </a:r>
          </a:p>
        </p:txBody>
      </p:sp>
      <p:sp>
        <p:nvSpPr>
          <p:cNvPr id="809989" name="Rectangle 5"/>
          <p:cNvSpPr>
            <a:spLocks noChangeArrowheads="1"/>
          </p:cNvSpPr>
          <p:nvPr/>
        </p:nvSpPr>
        <p:spPr bwMode="auto">
          <a:xfrm>
            <a:off x="11474873" y="5200650"/>
            <a:ext cx="1322319" cy="13006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03" tIns="57278" rIns="116603" bIns="57278">
            <a:spAutoFit/>
          </a:bodyPr>
          <a:lstStyle/>
          <a:p>
            <a:pPr defTabSz="953274">
              <a:spcBef>
                <a:spcPct val="0"/>
              </a:spcBef>
              <a:buClr>
                <a:srgbClr val="FF0000"/>
              </a:buClr>
              <a:buFont typeface="Wingdings" pitchFamily="2" charset="2"/>
              <a:buChar char="û"/>
            </a:pPr>
            <a:r>
              <a:rPr lang="en-GB" sz="7700" b="1" dirty="0">
                <a:latin typeface="Courier New" pitchFamily="49" charset="0"/>
              </a:rPr>
              <a:t> </a:t>
            </a:r>
          </a:p>
        </p:txBody>
      </p:sp>
      <p:sp>
        <p:nvSpPr>
          <p:cNvPr id="809990" name="Rectangle 6"/>
          <p:cNvSpPr>
            <a:spLocks noChangeArrowheads="1"/>
          </p:cNvSpPr>
          <p:nvPr/>
        </p:nvSpPr>
        <p:spPr bwMode="auto">
          <a:xfrm>
            <a:off x="332541" y="4900614"/>
            <a:ext cx="5254486" cy="30241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 pos="1323538" algn="l"/>
                <a:tab pos="1773581" algn="l"/>
              </a:tabLst>
            </a:pPr>
            <a:r>
              <a:rPr lang="en-US" sz="2100" dirty="0">
                <a:solidFill>
                  <a:srgbClr val="0000FF"/>
                </a:solidFill>
                <a:latin typeface="Lucida Console" pitchFamily="49" charset="0"/>
              </a:rPr>
              <a:t>class </a:t>
            </a:r>
            <a:r>
              <a:rPr lang="en-US" sz="2100" dirty="0" err="1">
                <a:solidFill>
                  <a:srgbClr val="000000"/>
                </a:solidFill>
                <a:latin typeface="Lucida Console" pitchFamily="49" charset="0"/>
              </a:rPr>
              <a:t>InGlobalNamespace</a:t>
            </a:r>
            <a:r>
              <a:rPr lang="en-US" sz="2100" dirty="0">
                <a:solidFill>
                  <a:srgbClr val="000000"/>
                </a:solidFill>
                <a:latin typeface="Lucida Console" pitchFamily="49" charset="0"/>
              </a:rPr>
              <a:t> { ... }</a:t>
            </a:r>
          </a:p>
          <a:p>
            <a:pPr defTabSz="953274">
              <a:spcBef>
                <a:spcPct val="0"/>
              </a:spcBef>
              <a:tabLst>
                <a:tab pos="437770" algn="l"/>
                <a:tab pos="885768" algn="l"/>
                <a:tab pos="1323538" algn="l"/>
                <a:tab pos="1773581" algn="l"/>
              </a:tabLst>
            </a:pPr>
            <a:endParaRPr lang="en-US" sz="2100" dirty="0">
              <a:solidFill>
                <a:srgbClr val="0000FF"/>
              </a:solidFill>
              <a:latin typeface="Lucida Console" pitchFamily="49" charset="0"/>
            </a:endParaRPr>
          </a:p>
          <a:p>
            <a:pPr defTabSz="953274">
              <a:spcBef>
                <a:spcPct val="0"/>
              </a:spcBef>
              <a:tabLst>
                <a:tab pos="437770" algn="l"/>
                <a:tab pos="885768" algn="l"/>
                <a:tab pos="1323538" algn="l"/>
                <a:tab pos="1773581" algn="l"/>
              </a:tabLst>
            </a:pPr>
            <a:r>
              <a:rPr lang="en-US" sz="2100" dirty="0">
                <a:solidFill>
                  <a:srgbClr val="0000FF"/>
                </a:solidFill>
                <a:latin typeface="Lucida Console" pitchFamily="49" charset="0"/>
              </a:rPr>
              <a:t>namespace</a:t>
            </a:r>
            <a:r>
              <a:rPr lang="en-US" sz="2100" dirty="0">
                <a:latin typeface="Lucida Console" pitchFamily="49" charset="0"/>
              </a:rPr>
              <a:t> </a:t>
            </a:r>
            <a:r>
              <a:rPr lang="en-US" sz="2100" b="1" dirty="0" err="1">
                <a:solidFill>
                  <a:srgbClr val="FF0000"/>
                </a:solidFill>
                <a:latin typeface="Lucida Console" pitchFamily="49" charset="0"/>
              </a:rPr>
              <a:t>MyApp</a:t>
            </a:r>
            <a:r>
              <a:rPr lang="en-US" sz="2100" dirty="0">
                <a:solidFill>
                  <a:srgbClr val="000000"/>
                </a:solidFill>
                <a:latin typeface="Lucida Console" pitchFamily="49" charset="0"/>
              </a:rPr>
              <a:t> {</a:t>
            </a:r>
            <a:endParaRPr lang="en-US" sz="2100" dirty="0">
              <a:latin typeface="Lucida Console" pitchFamily="49" charset="0"/>
            </a:endParaRP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	</a:t>
            </a:r>
            <a:r>
              <a:rPr lang="en-US" sz="2100" b="1" dirty="0">
                <a:solidFill>
                  <a:srgbClr val="FF0000"/>
                </a:solidFill>
                <a:latin typeface="Lucida Console" pitchFamily="49" charset="0"/>
              </a:rPr>
              <a:t>namespace Admin</a:t>
            </a:r>
            <a:r>
              <a:rPr lang="en-US" sz="2100" dirty="0">
                <a:solidFill>
                  <a:srgbClr val="000000"/>
                </a:solidFill>
                <a:latin typeface="Lucida Console"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		</a:t>
            </a:r>
            <a:r>
              <a:rPr lang="en-US" sz="2100" dirty="0">
                <a:solidFill>
                  <a:srgbClr val="0000FF"/>
                </a:solidFill>
                <a:latin typeface="Lucida Console" pitchFamily="49" charset="0"/>
              </a:rPr>
              <a:t>public class</a:t>
            </a:r>
            <a:r>
              <a:rPr lang="en-US" sz="2100" dirty="0">
                <a:solidFill>
                  <a:srgbClr val="000000"/>
                </a:solidFill>
                <a:latin typeface="Lucida Console" pitchFamily="49" charset="0"/>
              </a:rPr>
              <a:t> Program {</a:t>
            </a: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Lucida Console" pitchFamily="49" charset="0"/>
              </a:rPr>
              <a:t>}</a:t>
            </a:r>
            <a:endParaRPr lang="en-US" sz="2100" dirty="0">
              <a:solidFill>
                <a:srgbClr val="008000"/>
              </a:solidFill>
              <a:latin typeface="Lucida Console" pitchFamily="49" charset="0"/>
            </a:endParaRPr>
          </a:p>
        </p:txBody>
      </p:sp>
      <p:sp>
        <p:nvSpPr>
          <p:cNvPr id="809991" name="AutoShape 7"/>
          <p:cNvSpPr>
            <a:spLocks/>
          </p:cNvSpPr>
          <p:nvPr/>
        </p:nvSpPr>
        <p:spPr bwMode="auto">
          <a:xfrm>
            <a:off x="630080" y="7636371"/>
            <a:ext cx="3684210" cy="491728"/>
          </a:xfrm>
          <a:prstGeom prst="borderCallout2">
            <a:avLst>
              <a:gd name="adj1" fmla="val 32526"/>
              <a:gd name="adj2" fmla="val 99844"/>
              <a:gd name="adj3" fmla="val 30509"/>
              <a:gd name="adj4" fmla="val 105861"/>
              <a:gd name="adj5" fmla="val -208477"/>
              <a:gd name="adj6" fmla="val 108204"/>
            </a:avLst>
          </a:prstGeom>
          <a:solidFill>
            <a:schemeClr val="accent6">
              <a:lumMod val="75000"/>
            </a:schemeClr>
          </a:solidFill>
          <a:ln w="12700">
            <a:solidFill>
              <a:schemeClr val="tx1"/>
            </a:solidFill>
            <a:miter lim="800000"/>
            <a:headEnd/>
            <a:tailEnd/>
          </a:ln>
          <a:effectLst>
            <a:outerShdw dist="53882" dir="2700000" algn="ctr" rotWithShape="0">
              <a:schemeClr val="bg2"/>
            </a:outerShdw>
          </a:effectLst>
        </p:spPr>
        <p:txBody>
          <a:bodyPr lIns="117830" tIns="58915" rIns="117830" bIns="58915"/>
          <a:lstStyle/>
          <a:p>
            <a:pPr>
              <a:spcBef>
                <a:spcPct val="0"/>
              </a:spcBef>
            </a:pPr>
            <a:r>
              <a:rPr lang="en-GB" sz="2100" dirty="0" err="1">
                <a:latin typeface="Lucida Console" pitchFamily="49" charset="0"/>
              </a:rPr>
              <a:t>MyApp.Admin.Program</a:t>
            </a:r>
            <a:endParaRPr lang="en-GB" sz="2100" dirty="0">
              <a:latin typeface="Lucida Console" pitchFamily="49" charset="0"/>
            </a:endParaRPr>
          </a:p>
        </p:txBody>
      </p:sp>
    </p:spTree>
    <p:extLst>
      <p:ext uri="{BB962C8B-B14F-4D97-AF65-F5344CB8AC3E}">
        <p14:creationId xmlns:p14="http://schemas.microsoft.com/office/powerpoint/2010/main" val="346173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US" dirty="0"/>
              <a:t>The </a:t>
            </a:r>
            <a:r>
              <a:rPr lang="en-US" dirty="0">
                <a:latin typeface="Consolas" pitchFamily="49" charset="0"/>
                <a:cs typeface="Consolas" pitchFamily="49" charset="0"/>
              </a:rPr>
              <a:t>using</a:t>
            </a:r>
            <a:r>
              <a:rPr lang="en-US" dirty="0"/>
              <a:t> Directive</a:t>
            </a:r>
          </a:p>
        </p:txBody>
      </p:sp>
      <p:sp>
        <p:nvSpPr>
          <p:cNvPr id="3" name="Slide Number Placeholder 2"/>
          <p:cNvSpPr>
            <a:spLocks noGrp="1"/>
          </p:cNvSpPr>
          <p:nvPr>
            <p:ph type="sldNum" sz="quarter" idx="12"/>
          </p:nvPr>
        </p:nvSpPr>
        <p:spPr/>
        <p:txBody>
          <a:bodyPr/>
          <a:lstStyle/>
          <a:p>
            <a:fld id="{BAEF35E1-E8B4-4707-9B15-F4E1B030959E}" type="slidenum">
              <a:rPr lang="en-US" smtClean="0"/>
              <a:t>291</a:t>
            </a:fld>
            <a:endParaRPr lang="en-US"/>
          </a:p>
        </p:txBody>
      </p:sp>
      <p:sp>
        <p:nvSpPr>
          <p:cNvPr id="812035" name="Rectangle 3"/>
          <p:cNvSpPr>
            <a:spLocks noGrp="1" noChangeArrowheads="1"/>
          </p:cNvSpPr>
          <p:nvPr>
            <p:ph sz="quarter" idx="1"/>
          </p:nvPr>
        </p:nvSpPr>
        <p:spPr>
          <a:xfrm>
            <a:off x="420053" y="1400175"/>
            <a:ext cx="11761470" cy="5900738"/>
          </a:xfrm>
        </p:spPr>
        <p:txBody>
          <a:bodyPr>
            <a:normAutofit/>
          </a:bodyPr>
          <a:lstStyle/>
          <a:p>
            <a:r>
              <a:rPr lang="en-US" dirty="0"/>
              <a:t>Fully-qualified names are inconvenient</a:t>
            </a:r>
          </a:p>
          <a:p>
            <a:pPr lvl="1"/>
            <a:r>
              <a:rPr lang="en-US" dirty="0"/>
              <a:t>Want to use just the name of the class, ignoring the namespace</a:t>
            </a:r>
          </a:p>
          <a:p>
            <a:pPr lvl="2"/>
            <a:r>
              <a:rPr lang="en-US" dirty="0"/>
              <a:t>Compiler needs to be told how to resolve into a fully-qualified name</a:t>
            </a:r>
          </a:p>
          <a:p>
            <a:r>
              <a:rPr lang="en-US" dirty="0"/>
              <a:t>A </a:t>
            </a:r>
            <a:r>
              <a:rPr lang="en-US" b="1" dirty="0">
                <a:solidFill>
                  <a:srgbClr val="0070C0"/>
                </a:solidFill>
                <a:latin typeface="Consolas" pitchFamily="49" charset="0"/>
                <a:cs typeface="Consolas" pitchFamily="49" charset="0"/>
              </a:rPr>
              <a:t>using</a:t>
            </a:r>
            <a:r>
              <a:rPr lang="en-US" dirty="0"/>
              <a:t> directive identifies a namespace</a:t>
            </a:r>
          </a:p>
          <a:p>
            <a:pPr lvl="1"/>
            <a:r>
              <a:rPr lang="en-US" dirty="0"/>
              <a:t>Compiler resolves names by looking in identified namespaces</a:t>
            </a:r>
          </a:p>
          <a:p>
            <a:pPr lvl="1"/>
            <a:r>
              <a:rPr lang="en-US" dirty="0"/>
              <a:t>Compiler error if more than one match</a:t>
            </a:r>
          </a:p>
          <a:p>
            <a:r>
              <a:rPr lang="en-US" dirty="0">
                <a:latin typeface="Lucida Console" pitchFamily="49" charset="0"/>
              </a:rPr>
              <a:t>using</a:t>
            </a:r>
            <a:r>
              <a:rPr lang="en-US" dirty="0"/>
              <a:t> has no other effects other than name resolution</a:t>
            </a:r>
          </a:p>
          <a:p>
            <a:pPr lvl="1"/>
            <a:r>
              <a:rPr lang="en-US" dirty="0"/>
              <a:t>Does not include or import source code or libraries</a:t>
            </a:r>
          </a:p>
        </p:txBody>
      </p:sp>
      <p:sp>
        <p:nvSpPr>
          <p:cNvPr id="812037" name="Rectangle 5"/>
          <p:cNvSpPr>
            <a:spLocks noChangeArrowheads="1"/>
          </p:cNvSpPr>
          <p:nvPr/>
        </p:nvSpPr>
        <p:spPr bwMode="auto">
          <a:xfrm>
            <a:off x="2126515" y="7500939"/>
            <a:ext cx="3132220" cy="48138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 pos="1323538" algn="l"/>
                <a:tab pos="1773581" algn="l"/>
              </a:tabLst>
            </a:pPr>
            <a:r>
              <a:rPr lang="en-US" dirty="0">
                <a:solidFill>
                  <a:srgbClr val="0000FF"/>
                </a:solidFill>
                <a:latin typeface="Consolas" pitchFamily="49" charset="0"/>
                <a:cs typeface="Consolas" pitchFamily="49" charset="0"/>
              </a:rPr>
              <a:t>using</a:t>
            </a: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MyApp.Admin</a:t>
            </a:r>
            <a:r>
              <a:rPr lang="en-US" dirty="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300600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p:txBody>
          <a:bodyPr/>
          <a:lstStyle/>
          <a:p>
            <a:r>
              <a:rPr lang="en-US" dirty="0"/>
              <a:t>Using </a:t>
            </a:r>
            <a:r>
              <a:rPr lang="en-US" dirty="0" err="1">
                <a:latin typeface="Consolas" pitchFamily="49" charset="0"/>
                <a:cs typeface="Consolas" pitchFamily="49" charset="0"/>
              </a:rPr>
              <a:t>using</a:t>
            </a:r>
            <a:endParaRPr lang="en-US" dirty="0">
              <a:latin typeface="Consolas" pitchFamily="49" charset="0"/>
              <a:cs typeface="Consolas" pitchFamily="49" charset="0"/>
            </a:endParaRPr>
          </a:p>
        </p:txBody>
      </p:sp>
      <p:sp>
        <p:nvSpPr>
          <p:cNvPr id="3" name="Slide Number Placeholder 2"/>
          <p:cNvSpPr>
            <a:spLocks noGrp="1"/>
          </p:cNvSpPr>
          <p:nvPr>
            <p:ph type="sldNum" sz="quarter" idx="12"/>
          </p:nvPr>
        </p:nvSpPr>
        <p:spPr/>
        <p:txBody>
          <a:bodyPr/>
          <a:lstStyle/>
          <a:p>
            <a:fld id="{BAEF35E1-E8B4-4707-9B15-F4E1B030959E}" type="slidenum">
              <a:rPr lang="en-US" smtClean="0"/>
              <a:t>292</a:t>
            </a:fld>
            <a:endParaRPr lang="en-US"/>
          </a:p>
        </p:txBody>
      </p:sp>
      <p:sp>
        <p:nvSpPr>
          <p:cNvPr id="814083" name="Rectangle 3"/>
          <p:cNvSpPr>
            <a:spLocks noGrp="1" noChangeArrowheads="1"/>
          </p:cNvSpPr>
          <p:nvPr>
            <p:ph sz="quarter" idx="1"/>
          </p:nvPr>
        </p:nvSpPr>
        <p:spPr>
          <a:xfrm>
            <a:off x="420053" y="1400175"/>
            <a:ext cx="11761470" cy="4700588"/>
          </a:xfrm>
        </p:spPr>
        <p:txBody>
          <a:bodyPr>
            <a:normAutofit/>
          </a:bodyPr>
          <a:lstStyle/>
          <a:p>
            <a:r>
              <a:rPr lang="en-US" b="1" dirty="0">
                <a:latin typeface="Consolas" pitchFamily="49" charset="0"/>
                <a:cs typeface="Consolas" pitchFamily="49" charset="0"/>
              </a:rPr>
              <a:t>using</a:t>
            </a:r>
            <a:r>
              <a:rPr lang="en-US" dirty="0"/>
              <a:t> directives must be at start of namespace</a:t>
            </a:r>
          </a:p>
          <a:p>
            <a:r>
              <a:rPr lang="en-US" b="1" dirty="0">
                <a:latin typeface="Consolas" pitchFamily="49" charset="0"/>
                <a:cs typeface="Consolas" pitchFamily="49" charset="0"/>
              </a:rPr>
              <a:t>using</a:t>
            </a:r>
            <a:r>
              <a:rPr lang="en-US" dirty="0"/>
              <a:t> directive is not resolved</a:t>
            </a:r>
          </a:p>
          <a:p>
            <a:pPr lvl="1"/>
            <a:r>
              <a:rPr lang="en-US" dirty="0"/>
              <a:t>Cannot nest using directives</a:t>
            </a:r>
          </a:p>
          <a:p>
            <a:pPr lvl="1"/>
            <a:r>
              <a:rPr lang="en-US" dirty="0">
                <a:latin typeface="Lucida Console" pitchFamily="49" charset="0"/>
              </a:rPr>
              <a:t>using</a:t>
            </a:r>
            <a:r>
              <a:rPr lang="en-US" dirty="0"/>
              <a:t> directive is resolved within namespace first, then globally</a:t>
            </a:r>
          </a:p>
          <a:p>
            <a:r>
              <a:rPr lang="en-US" b="1" dirty="0">
                <a:latin typeface="Consolas" pitchFamily="49" charset="0"/>
                <a:cs typeface="Consolas" pitchFamily="49" charset="0"/>
              </a:rPr>
              <a:t>using</a:t>
            </a:r>
            <a:r>
              <a:rPr lang="en-US" dirty="0"/>
              <a:t> does not resolve nested namespaces</a:t>
            </a:r>
          </a:p>
          <a:p>
            <a:pPr lvl="1"/>
            <a:r>
              <a:rPr lang="en-US" dirty="0">
                <a:solidFill>
                  <a:srgbClr val="0070C0"/>
                </a:solidFill>
                <a:latin typeface="Consolas" pitchFamily="49" charset="0"/>
                <a:cs typeface="Consolas" pitchFamily="49" charset="0"/>
              </a:rPr>
              <a:t>using </a:t>
            </a:r>
            <a:r>
              <a:rPr lang="en-US" dirty="0" err="1">
                <a:solidFill>
                  <a:srgbClr val="0070C0"/>
                </a:solidFill>
                <a:latin typeface="Consolas" pitchFamily="49" charset="0"/>
                <a:cs typeface="Consolas" pitchFamily="49" charset="0"/>
              </a:rPr>
              <a:t>MyApp</a:t>
            </a:r>
            <a:r>
              <a:rPr lang="en-US" dirty="0"/>
              <a:t>; does not imply </a:t>
            </a:r>
            <a:r>
              <a:rPr lang="en-US" dirty="0">
                <a:solidFill>
                  <a:srgbClr val="0070C0"/>
                </a:solidFill>
                <a:latin typeface="Consolas" pitchFamily="49" charset="0"/>
                <a:cs typeface="Consolas" pitchFamily="49" charset="0"/>
              </a:rPr>
              <a:t>using</a:t>
            </a:r>
            <a:r>
              <a:rPr lang="en-US" dirty="0"/>
              <a:t> </a:t>
            </a:r>
            <a:r>
              <a:rPr lang="en-US" dirty="0" err="1">
                <a:solidFill>
                  <a:srgbClr val="0070C0"/>
                </a:solidFill>
                <a:latin typeface="Consolas" pitchFamily="49" charset="0"/>
                <a:cs typeface="Consolas" pitchFamily="49" charset="0"/>
              </a:rPr>
              <a:t>MyApp.Admin</a:t>
            </a:r>
            <a:r>
              <a:rPr lang="en-US" dirty="0"/>
              <a:t>;</a:t>
            </a:r>
          </a:p>
          <a:p>
            <a:r>
              <a:rPr lang="en-US" dirty="0"/>
              <a:t>No need to use current namespace</a:t>
            </a:r>
          </a:p>
        </p:txBody>
      </p:sp>
      <p:sp>
        <p:nvSpPr>
          <p:cNvPr id="814084" name="Rectangle 4"/>
          <p:cNvSpPr>
            <a:spLocks noChangeArrowheads="1"/>
          </p:cNvSpPr>
          <p:nvPr/>
        </p:nvSpPr>
        <p:spPr bwMode="auto">
          <a:xfrm>
            <a:off x="3255407" y="6500815"/>
            <a:ext cx="5249677" cy="140833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pPr>
            <a:r>
              <a:rPr lang="en-US" sz="2100" dirty="0">
                <a:solidFill>
                  <a:srgbClr val="0000FF"/>
                </a:solidFill>
                <a:latin typeface="Consolas" pitchFamily="49" charset="0"/>
                <a:cs typeface="Consolas" pitchFamily="49" charset="0"/>
              </a:rPr>
              <a:t>namespace</a:t>
            </a:r>
            <a:r>
              <a:rPr lang="en-US" sz="2100" dirty="0">
                <a:latin typeface="Consolas" pitchFamily="49" charset="0"/>
                <a:cs typeface="Consolas" pitchFamily="49" charset="0"/>
              </a:rPr>
              <a:t> </a:t>
            </a:r>
            <a:r>
              <a:rPr lang="en-US" sz="2100" dirty="0" err="1">
                <a:latin typeface="Consolas" pitchFamily="49" charset="0"/>
                <a:cs typeface="Consolas" pitchFamily="49" charset="0"/>
              </a:rPr>
              <a:t>MyApp.Admin</a:t>
            </a:r>
            <a:r>
              <a:rPr lang="en-US" sz="2100" dirty="0">
                <a:latin typeface="Consolas" pitchFamily="49" charset="0"/>
                <a:cs typeface="Consolas" pitchFamily="49" charset="0"/>
              </a:rPr>
              <a:t> {</a:t>
            </a:r>
          </a:p>
          <a:p>
            <a:pPr defTabSz="953274">
              <a:spcBef>
                <a:spcPct val="0"/>
              </a:spcBef>
            </a:pP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using </a:t>
            </a:r>
            <a:r>
              <a:rPr lang="en-US" sz="2100" dirty="0" err="1">
                <a:latin typeface="Consolas" pitchFamily="49" charset="0"/>
                <a:cs typeface="Consolas" pitchFamily="49" charset="0"/>
              </a:rPr>
              <a:t>MyApp.Courses</a:t>
            </a:r>
            <a:r>
              <a:rPr lang="en-US" sz="2100" dirty="0">
                <a:latin typeface="Consolas" pitchFamily="49" charset="0"/>
                <a:cs typeface="Consolas" pitchFamily="49" charset="0"/>
              </a:rPr>
              <a:t>;</a:t>
            </a:r>
          </a:p>
          <a:p>
            <a:pPr defTabSz="953274">
              <a:spcBef>
                <a:spcPct val="0"/>
              </a:spcBef>
            </a:pP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using </a:t>
            </a:r>
            <a:r>
              <a:rPr lang="en-US" sz="2100" dirty="0" err="1">
                <a:latin typeface="Consolas" pitchFamily="49" charset="0"/>
                <a:cs typeface="Consolas" pitchFamily="49" charset="0"/>
              </a:rPr>
              <a:t>MyApp.Courses.Timetable</a:t>
            </a:r>
            <a:r>
              <a:rPr lang="en-US" sz="2100" dirty="0">
                <a:latin typeface="Consolas" pitchFamily="49" charset="0"/>
                <a:cs typeface="Consolas" pitchFamily="49" charset="0"/>
              </a:rPr>
              <a:t>;  </a:t>
            </a:r>
          </a:p>
          <a:p>
            <a:pPr defTabSz="953274">
              <a:spcBef>
                <a:spcPct val="0"/>
              </a:spcBef>
            </a:pP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using </a:t>
            </a:r>
            <a:r>
              <a:rPr lang="en-US" sz="2100" dirty="0">
                <a:latin typeface="Consolas" pitchFamily="49" charset="0"/>
                <a:cs typeface="Consolas" pitchFamily="49" charset="0"/>
              </a:rPr>
              <a:t>Schedule;</a:t>
            </a:r>
          </a:p>
        </p:txBody>
      </p:sp>
    </p:spTree>
    <p:extLst>
      <p:ext uri="{BB962C8B-B14F-4D97-AF65-F5344CB8AC3E}">
        <p14:creationId xmlns:p14="http://schemas.microsoft.com/office/powerpoint/2010/main" val="197686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GB"/>
              <a:t>Aliases</a:t>
            </a:r>
          </a:p>
        </p:txBody>
      </p:sp>
      <p:sp>
        <p:nvSpPr>
          <p:cNvPr id="3" name="Slide Number Placeholder 2"/>
          <p:cNvSpPr>
            <a:spLocks noGrp="1"/>
          </p:cNvSpPr>
          <p:nvPr>
            <p:ph type="sldNum" sz="quarter" idx="12"/>
          </p:nvPr>
        </p:nvSpPr>
        <p:spPr/>
        <p:txBody>
          <a:bodyPr/>
          <a:lstStyle/>
          <a:p>
            <a:fld id="{BAEF35E1-E8B4-4707-9B15-F4E1B030959E}" type="slidenum">
              <a:rPr lang="en-US" smtClean="0"/>
              <a:t>293</a:t>
            </a:fld>
            <a:endParaRPr lang="en-US"/>
          </a:p>
        </p:txBody>
      </p:sp>
      <p:sp>
        <p:nvSpPr>
          <p:cNvPr id="816131" name="Rectangle 3"/>
          <p:cNvSpPr>
            <a:spLocks noGrp="1" noChangeArrowheads="1"/>
          </p:cNvSpPr>
          <p:nvPr>
            <p:ph sz="quarter" idx="1"/>
          </p:nvPr>
        </p:nvSpPr>
        <p:spPr>
          <a:noFill/>
        </p:spPr>
        <p:txBody>
          <a:bodyPr>
            <a:normAutofit fontScale="92500" lnSpcReduction="10000"/>
          </a:bodyPr>
          <a:lstStyle/>
          <a:p>
            <a:r>
              <a:rPr lang="en-GB" dirty="0"/>
              <a:t>The using directive can also be used to define aliases</a:t>
            </a:r>
          </a:p>
          <a:p>
            <a:pPr lvl="1"/>
            <a:r>
              <a:rPr lang="en-GB" dirty="0"/>
              <a:t>Particularly useful if name clashes occur</a:t>
            </a:r>
            <a:br>
              <a:rPr lang="en-GB" dirty="0"/>
            </a:br>
            <a:br>
              <a:rPr lang="en-GB" dirty="0"/>
            </a:br>
            <a:br>
              <a:rPr lang="en-GB" dirty="0"/>
            </a:br>
            <a:br>
              <a:rPr lang="en-GB" dirty="0"/>
            </a:br>
            <a:br>
              <a:rPr lang="en-GB" dirty="0"/>
            </a:br>
            <a:br>
              <a:rPr lang="en-GB" dirty="0"/>
            </a:br>
            <a:br>
              <a:rPr lang="en-GB" dirty="0"/>
            </a:br>
            <a:br>
              <a:rPr lang="en-GB" dirty="0"/>
            </a:br>
            <a:endParaRPr lang="en-GB" dirty="0"/>
          </a:p>
          <a:p>
            <a:r>
              <a:rPr lang="en-GB" dirty="0"/>
              <a:t>Also use namespace qualifier </a:t>
            </a:r>
            <a:r>
              <a:rPr lang="en-GB" dirty="0">
                <a:latin typeface="Lucida Console" pitchFamily="49" charset="0"/>
              </a:rPr>
              <a:t>::</a:t>
            </a:r>
            <a:r>
              <a:rPr lang="en-GB" dirty="0"/>
              <a:t> to overcome problems</a:t>
            </a:r>
          </a:p>
          <a:p>
            <a:pPr lvl="1"/>
            <a:r>
              <a:rPr lang="en-GB" dirty="0"/>
              <a:t>Item to the left of </a:t>
            </a:r>
            <a:r>
              <a:rPr lang="en-GB" dirty="0">
                <a:latin typeface="Lucida Console" pitchFamily="49" charset="0"/>
              </a:rPr>
              <a:t>::</a:t>
            </a:r>
            <a:r>
              <a:rPr lang="en-GB" dirty="0"/>
              <a:t> must be an alias to a namespace</a:t>
            </a:r>
          </a:p>
          <a:p>
            <a:pPr lvl="1"/>
            <a:r>
              <a:rPr lang="en-GB" b="1" dirty="0">
                <a:solidFill>
                  <a:srgbClr val="0070C0"/>
                </a:solidFill>
                <a:latin typeface="Consolas" pitchFamily="49" charset="0"/>
                <a:cs typeface="Consolas" pitchFamily="49" charset="0"/>
              </a:rPr>
              <a:t>global:: </a:t>
            </a:r>
            <a:r>
              <a:rPr lang="en-GB" dirty="0"/>
              <a:t>refers to the root namespace</a:t>
            </a:r>
          </a:p>
        </p:txBody>
      </p:sp>
      <p:sp>
        <p:nvSpPr>
          <p:cNvPr id="816132" name="Rectangle 4"/>
          <p:cNvSpPr>
            <a:spLocks noChangeArrowheads="1"/>
          </p:cNvSpPr>
          <p:nvPr/>
        </p:nvSpPr>
        <p:spPr bwMode="auto">
          <a:xfrm>
            <a:off x="525066" y="3160814"/>
            <a:ext cx="4843731"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tabLst>
                <a:tab pos="437770" algn="l"/>
                <a:tab pos="885768" algn="l"/>
                <a:tab pos="1323538" algn="l"/>
                <a:tab pos="1773581" algn="l"/>
              </a:tabLst>
            </a:pPr>
            <a:r>
              <a:rPr lang="en-US" sz="2100" dirty="0">
                <a:solidFill>
                  <a:srgbClr val="0000FF"/>
                </a:solidFill>
                <a:latin typeface="Consolas" pitchFamily="49" charset="0"/>
                <a:cs typeface="Consolas" pitchFamily="49" charset="0"/>
              </a:rPr>
              <a:t>namespace</a:t>
            </a:r>
            <a:r>
              <a:rPr lang="en-US" sz="2100" dirty="0">
                <a:latin typeface="Consolas" pitchFamily="49" charset="0"/>
                <a:cs typeface="Consolas" pitchFamily="49" charset="0"/>
              </a:rPr>
              <a:t> </a:t>
            </a:r>
            <a:r>
              <a:rPr lang="en-US" sz="2100" dirty="0" err="1">
                <a:solidFill>
                  <a:srgbClr val="000000"/>
                </a:solidFill>
                <a:latin typeface="Consolas" pitchFamily="49" charset="0"/>
                <a:cs typeface="Consolas" pitchFamily="49" charset="0"/>
              </a:rPr>
              <a:t>MyApp.Admin</a:t>
            </a:r>
            <a:r>
              <a:rPr lang="en-US" sz="2100" dirty="0">
                <a:solidFill>
                  <a:srgbClr val="000000"/>
                </a:solidFill>
                <a:latin typeface="Consolas" pitchFamily="49" charset="0"/>
                <a:cs typeface="Consolas" pitchFamily="49" charset="0"/>
              </a:rPr>
              <a:t> {</a:t>
            </a:r>
            <a:endParaRPr lang="en-US" sz="2100" dirty="0">
              <a:latin typeface="Consolas" pitchFamily="49" charset="0"/>
              <a:cs typeface="Consolas" pitchFamily="49" charset="0"/>
            </a:endParaRP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r>
              <a:rPr lang="en-US" sz="2100" dirty="0">
                <a:solidFill>
                  <a:srgbClr val="0000FF"/>
                </a:solidFill>
                <a:latin typeface="Consolas" pitchFamily="49" charset="0"/>
                <a:cs typeface="Consolas" pitchFamily="49" charset="0"/>
              </a:rPr>
              <a:t>public class </a:t>
            </a:r>
            <a:r>
              <a:rPr lang="en-US" sz="2100" dirty="0">
                <a:solidFill>
                  <a:srgbClr val="000000"/>
                </a:solidFill>
                <a:latin typeface="Consolas" pitchFamily="49" charset="0"/>
                <a:cs typeface="Consolas" pitchFamily="49" charset="0"/>
              </a:rPr>
              <a:t>Project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a:t>
            </a:r>
            <a:endParaRPr lang="en-US" sz="2100" dirty="0">
              <a:solidFill>
                <a:srgbClr val="008000"/>
              </a:solidFill>
              <a:latin typeface="Consolas" pitchFamily="49" charset="0"/>
              <a:cs typeface="Consolas" pitchFamily="49" charset="0"/>
            </a:endParaRPr>
          </a:p>
        </p:txBody>
      </p:sp>
      <p:sp>
        <p:nvSpPr>
          <p:cNvPr id="816133" name="Rectangle 5"/>
          <p:cNvSpPr>
            <a:spLocks noChangeArrowheads="1"/>
          </p:cNvSpPr>
          <p:nvPr/>
        </p:nvSpPr>
        <p:spPr bwMode="auto">
          <a:xfrm>
            <a:off x="1599263" y="4163022"/>
            <a:ext cx="5335980" cy="17377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tabLst>
                <a:tab pos="437770" algn="l"/>
                <a:tab pos="885768" algn="l"/>
                <a:tab pos="1323538" algn="l"/>
                <a:tab pos="1773581" algn="l"/>
              </a:tabLst>
            </a:pPr>
            <a:r>
              <a:rPr lang="en-US" sz="2100">
                <a:solidFill>
                  <a:srgbClr val="0000FF"/>
                </a:solidFill>
                <a:latin typeface="Consolas" pitchFamily="49" charset="0"/>
                <a:cs typeface="Consolas" pitchFamily="49" charset="0"/>
              </a:rPr>
              <a:t>namespace</a:t>
            </a:r>
            <a:r>
              <a:rPr lang="en-US" sz="2100">
                <a:latin typeface="Consolas" pitchFamily="49" charset="0"/>
                <a:cs typeface="Consolas" pitchFamily="49" charset="0"/>
              </a:rPr>
              <a:t> </a:t>
            </a:r>
            <a:r>
              <a:rPr lang="en-US" sz="2100">
                <a:solidFill>
                  <a:srgbClr val="000000"/>
                </a:solidFill>
                <a:latin typeface="Consolas" pitchFamily="49" charset="0"/>
                <a:cs typeface="Consolas" pitchFamily="49" charset="0"/>
              </a:rPr>
              <a:t>Microsoft.Office {</a:t>
            </a:r>
            <a:endParaRPr lang="en-US" sz="2100">
              <a:latin typeface="Consolas" pitchFamily="49" charset="0"/>
              <a:cs typeface="Consolas" pitchFamily="49" charset="0"/>
            </a:endParaRPr>
          </a:p>
          <a:p>
            <a:pPr defTabSz="953274">
              <a:spcBef>
                <a:spcPct val="0"/>
              </a:spcBef>
              <a:tabLst>
                <a:tab pos="437770" algn="l"/>
                <a:tab pos="885768" algn="l"/>
                <a:tab pos="1323538" algn="l"/>
                <a:tab pos="1773581" algn="l"/>
              </a:tabLst>
            </a:pPr>
            <a:r>
              <a:rPr lang="en-US" sz="2100">
                <a:solidFill>
                  <a:srgbClr val="000000"/>
                </a:solidFill>
                <a:latin typeface="Consolas" pitchFamily="49" charset="0"/>
                <a:cs typeface="Consolas" pitchFamily="49" charset="0"/>
              </a:rPr>
              <a:t>	</a:t>
            </a:r>
            <a:r>
              <a:rPr lang="en-US" sz="2100">
                <a:solidFill>
                  <a:srgbClr val="0000FF"/>
                </a:solidFill>
                <a:latin typeface="Consolas" pitchFamily="49" charset="0"/>
                <a:cs typeface="Consolas" pitchFamily="49" charset="0"/>
              </a:rPr>
              <a:t>public class </a:t>
            </a:r>
            <a:r>
              <a:rPr lang="en-US" sz="2100">
                <a:solidFill>
                  <a:srgbClr val="000000"/>
                </a:solidFill>
                <a:latin typeface="Consolas" pitchFamily="49" charset="0"/>
                <a:cs typeface="Consolas" pitchFamily="49" charset="0"/>
              </a:rPr>
              <a:t>Project {</a:t>
            </a:r>
          </a:p>
          <a:p>
            <a:pPr defTabSz="953274">
              <a:spcBef>
                <a:spcPct val="0"/>
              </a:spcBef>
              <a:tabLst>
                <a:tab pos="437770" algn="l"/>
                <a:tab pos="885768" algn="l"/>
                <a:tab pos="1323538" algn="l"/>
                <a:tab pos="1773581" algn="l"/>
              </a:tabLst>
            </a:pPr>
            <a:r>
              <a:rPr lang="en-US" sz="210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a:solidFill>
                  <a:srgbClr val="000000"/>
                </a:solidFill>
                <a:latin typeface="Consolas" pitchFamily="49" charset="0"/>
                <a:cs typeface="Consolas" pitchFamily="49" charset="0"/>
              </a:rPr>
              <a:t>}</a:t>
            </a:r>
            <a:endParaRPr lang="en-US" sz="2100">
              <a:solidFill>
                <a:srgbClr val="008000"/>
              </a:solidFill>
              <a:latin typeface="Consolas" pitchFamily="49" charset="0"/>
              <a:cs typeface="Consolas" pitchFamily="49" charset="0"/>
            </a:endParaRPr>
          </a:p>
        </p:txBody>
      </p:sp>
      <p:sp>
        <p:nvSpPr>
          <p:cNvPr id="816134" name="Rectangle 6"/>
          <p:cNvSpPr>
            <a:spLocks noChangeArrowheads="1"/>
          </p:cNvSpPr>
          <p:nvPr/>
        </p:nvSpPr>
        <p:spPr bwMode="auto">
          <a:xfrm>
            <a:off x="6261409" y="3202486"/>
            <a:ext cx="5738529" cy="23794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tabLst>
                <a:tab pos="437770" algn="l"/>
                <a:tab pos="885768" algn="l"/>
                <a:tab pos="1323538" algn="l"/>
                <a:tab pos="1773581" algn="l"/>
              </a:tabLst>
            </a:pPr>
            <a:r>
              <a:rPr lang="en-US" sz="2100" dirty="0">
                <a:solidFill>
                  <a:srgbClr val="0000FF"/>
                </a:solidFill>
                <a:latin typeface="Consolas" pitchFamily="49" charset="0"/>
                <a:cs typeface="Consolas" pitchFamily="49" charset="0"/>
              </a:rPr>
              <a:t>using</a:t>
            </a:r>
            <a:r>
              <a:rPr lang="en-US" sz="2100" dirty="0">
                <a:latin typeface="Consolas" pitchFamily="49" charset="0"/>
                <a:cs typeface="Consolas" pitchFamily="49" charset="0"/>
              </a:rPr>
              <a:t> </a:t>
            </a:r>
            <a:r>
              <a:rPr lang="en-US" sz="2100" dirty="0" err="1">
                <a:solidFill>
                  <a:srgbClr val="000000"/>
                </a:solidFill>
                <a:latin typeface="Consolas" pitchFamily="49" charset="0"/>
                <a:cs typeface="Consolas" pitchFamily="49" charset="0"/>
              </a:rPr>
              <a:t>Microsoft.Office</a:t>
            </a:r>
            <a:r>
              <a:rPr lang="en-US" sz="2100" dirty="0">
                <a:solidFill>
                  <a:srgbClr val="000000"/>
                </a:solidFill>
                <a:latin typeface="Consolas" pitchFamily="49" charset="0"/>
                <a:cs typeface="Consolas" pitchFamily="49" charset="0"/>
              </a:rPr>
              <a:t>;</a:t>
            </a:r>
          </a:p>
          <a:p>
            <a:pPr defTabSz="953274">
              <a:spcBef>
                <a:spcPct val="0"/>
              </a:spcBef>
              <a:tabLst>
                <a:tab pos="437770" algn="l"/>
                <a:tab pos="885768" algn="l"/>
                <a:tab pos="1323538" algn="l"/>
                <a:tab pos="1773581" algn="l"/>
              </a:tabLst>
            </a:pPr>
            <a:r>
              <a:rPr lang="en-US" sz="2100" dirty="0">
                <a:solidFill>
                  <a:srgbClr val="0000FF"/>
                </a:solidFill>
                <a:latin typeface="Consolas" pitchFamily="49" charset="0"/>
                <a:cs typeface="Consolas" pitchFamily="49" charset="0"/>
              </a:rPr>
              <a:t>using</a:t>
            </a:r>
            <a:r>
              <a:rPr lang="en-US" sz="2100" dirty="0">
                <a:solidFill>
                  <a:srgbClr val="000000"/>
                </a:solidFill>
                <a:latin typeface="Consolas" pitchFamily="49" charset="0"/>
                <a:cs typeface="Consolas" pitchFamily="49" charset="0"/>
              </a:rPr>
              <a:t> </a:t>
            </a:r>
            <a:r>
              <a:rPr lang="en-US" sz="2100" b="1" dirty="0">
                <a:solidFill>
                  <a:srgbClr val="FF0000"/>
                </a:solidFill>
                <a:latin typeface="Consolas" pitchFamily="49" charset="0"/>
                <a:cs typeface="Consolas" pitchFamily="49" charset="0"/>
              </a:rPr>
              <a:t>Admin = </a:t>
            </a:r>
            <a:r>
              <a:rPr lang="en-US" sz="2100" b="1" dirty="0" err="1">
                <a:solidFill>
                  <a:srgbClr val="FF0000"/>
                </a:solidFill>
                <a:latin typeface="Consolas" pitchFamily="49" charset="0"/>
                <a:cs typeface="Consolas" pitchFamily="49" charset="0"/>
              </a:rPr>
              <a:t>MyApp.Admin</a:t>
            </a:r>
            <a:r>
              <a:rPr lang="en-US" sz="2100" dirty="0">
                <a:solidFill>
                  <a:srgbClr val="000000"/>
                </a:solidFill>
                <a:latin typeface="Consolas" pitchFamily="49" charset="0"/>
                <a:cs typeface="Consolas" pitchFamily="49" charset="0"/>
              </a:rPr>
              <a:t>;</a:t>
            </a:r>
            <a:endParaRPr lang="en-US" sz="2100" dirty="0">
              <a:latin typeface="Consolas" pitchFamily="49" charset="0"/>
              <a:cs typeface="Consolas" pitchFamily="49" charset="0"/>
            </a:endParaRPr>
          </a:p>
          <a:p>
            <a:pPr defTabSz="953274">
              <a:spcBef>
                <a:spcPct val="0"/>
              </a:spcBef>
              <a:tabLst>
                <a:tab pos="437770" algn="l"/>
                <a:tab pos="885768" algn="l"/>
                <a:tab pos="1323538" algn="l"/>
                <a:tab pos="1773581" algn="l"/>
              </a:tabLst>
            </a:pPr>
            <a:endParaRPr lang="en-US" sz="2100" dirty="0">
              <a:solidFill>
                <a:srgbClr val="000000"/>
              </a:solidFill>
              <a:latin typeface="Consolas" pitchFamily="49" charset="0"/>
              <a:cs typeface="Consolas" pitchFamily="49" charset="0"/>
            </a:endParaRPr>
          </a:p>
          <a:p>
            <a:pPr defTabSz="953274">
              <a:spcBef>
                <a:spcPct val="0"/>
              </a:spcBef>
              <a:tabLst>
                <a:tab pos="437770" algn="l"/>
                <a:tab pos="885768" algn="l"/>
                <a:tab pos="1323538" algn="l"/>
                <a:tab pos="1773581" algn="l"/>
              </a:tabLst>
            </a:pPr>
            <a:r>
              <a:rPr lang="en-US" sz="2100" dirty="0">
                <a:solidFill>
                  <a:srgbClr val="0000FF"/>
                </a:solidFill>
                <a:latin typeface="Consolas" pitchFamily="49" charset="0"/>
                <a:cs typeface="Consolas" pitchFamily="49" charset="0"/>
              </a:rPr>
              <a:t>public class </a:t>
            </a:r>
            <a:r>
              <a:rPr lang="en-US" sz="2100" dirty="0">
                <a:solidFill>
                  <a:srgbClr val="000000"/>
                </a:solidFill>
                <a:latin typeface="Consolas" pitchFamily="49" charset="0"/>
                <a:cs typeface="Consolas" pitchFamily="49" charset="0"/>
              </a:rPr>
              <a:t>Program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	</a:t>
            </a:r>
            <a:r>
              <a:rPr lang="en-US" sz="2100" dirty="0">
                <a:solidFill>
                  <a:srgbClr val="0000FF"/>
                </a:solidFill>
                <a:latin typeface="Consolas" pitchFamily="49" charset="0"/>
                <a:cs typeface="Consolas" pitchFamily="49" charset="0"/>
              </a:rPr>
              <a:t>private</a:t>
            </a:r>
            <a:r>
              <a:rPr lang="en-US" sz="2100" dirty="0">
                <a:solidFill>
                  <a:srgbClr val="000000"/>
                </a:solidFill>
                <a:latin typeface="Consolas" pitchFamily="49" charset="0"/>
                <a:cs typeface="Consolas" pitchFamily="49" charset="0"/>
              </a:rPr>
              <a:t> </a:t>
            </a:r>
            <a:r>
              <a:rPr lang="en-US" sz="2100" b="1" dirty="0" err="1">
                <a:solidFill>
                  <a:srgbClr val="FF0000"/>
                </a:solidFill>
                <a:latin typeface="Consolas" pitchFamily="49" charset="0"/>
                <a:cs typeface="Consolas" pitchFamily="49" charset="0"/>
              </a:rPr>
              <a:t>Admin.Project</a:t>
            </a:r>
            <a:r>
              <a:rPr lang="en-US" sz="2100" dirty="0">
                <a:solidFill>
                  <a:srgbClr val="000000"/>
                </a:solidFill>
                <a:latin typeface="Consolas" pitchFamily="49" charset="0"/>
                <a:cs typeface="Consolas" pitchFamily="49" charset="0"/>
              </a:rPr>
              <a:t> _project;</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a:t>
            </a:r>
          </a:p>
          <a:p>
            <a:pPr defTabSz="953274">
              <a:spcBef>
                <a:spcPct val="0"/>
              </a:spcBef>
              <a:tabLst>
                <a:tab pos="437770" algn="l"/>
                <a:tab pos="885768" algn="l"/>
                <a:tab pos="1323538" algn="l"/>
                <a:tab pos="1773581" algn="l"/>
              </a:tabLst>
            </a:pPr>
            <a:endParaRPr lang="en-US" sz="2100" dirty="0">
              <a:solidFill>
                <a:srgbClr val="008000"/>
              </a:solidFill>
              <a:latin typeface="Consolas" pitchFamily="49" charset="0"/>
              <a:cs typeface="Consolas" pitchFamily="49" charset="0"/>
            </a:endParaRPr>
          </a:p>
        </p:txBody>
      </p:sp>
    </p:spTree>
    <p:extLst>
      <p:ext uri="{BB962C8B-B14F-4D97-AF65-F5344CB8AC3E}">
        <p14:creationId xmlns:p14="http://schemas.microsoft.com/office/powerpoint/2010/main" val="26507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GB"/>
              <a:t>Assemblies</a:t>
            </a:r>
          </a:p>
        </p:txBody>
      </p:sp>
      <p:sp>
        <p:nvSpPr>
          <p:cNvPr id="3" name="Slide Number Placeholder 2"/>
          <p:cNvSpPr>
            <a:spLocks noGrp="1"/>
          </p:cNvSpPr>
          <p:nvPr>
            <p:ph type="sldNum" sz="quarter" idx="12"/>
          </p:nvPr>
        </p:nvSpPr>
        <p:spPr/>
        <p:txBody>
          <a:bodyPr/>
          <a:lstStyle/>
          <a:p>
            <a:fld id="{BAEF35E1-E8B4-4707-9B15-F4E1B030959E}" type="slidenum">
              <a:rPr lang="en-US" smtClean="0"/>
              <a:t>294</a:t>
            </a:fld>
            <a:endParaRPr lang="en-US"/>
          </a:p>
        </p:txBody>
      </p:sp>
      <p:sp>
        <p:nvSpPr>
          <p:cNvPr id="818179" name="Rectangle 3"/>
          <p:cNvSpPr>
            <a:spLocks noGrp="1" noChangeArrowheads="1"/>
          </p:cNvSpPr>
          <p:nvPr>
            <p:ph sz="quarter" idx="1"/>
          </p:nvPr>
        </p:nvSpPr>
        <p:spPr/>
        <p:txBody>
          <a:bodyPr>
            <a:normAutofit fontScale="92500" lnSpcReduction="10000"/>
          </a:bodyPr>
          <a:lstStyle/>
          <a:p>
            <a:r>
              <a:rPr lang="en-GB" dirty="0"/>
              <a:t>C# builds Assemblies</a:t>
            </a:r>
          </a:p>
          <a:p>
            <a:pPr lvl="1"/>
            <a:r>
              <a:rPr lang="en-GB" dirty="0"/>
              <a:t>Either DLLs or EXEs</a:t>
            </a:r>
          </a:p>
          <a:p>
            <a:r>
              <a:rPr lang="en-GB" dirty="0"/>
              <a:t>Assembly contains meta-data, they are self describing</a:t>
            </a:r>
          </a:p>
          <a:p>
            <a:pPr lvl="1"/>
            <a:r>
              <a:rPr lang="en-GB" dirty="0"/>
              <a:t>Called the manifest</a:t>
            </a:r>
          </a:p>
          <a:p>
            <a:pPr lvl="1"/>
            <a:r>
              <a:rPr lang="en-GB" dirty="0"/>
              <a:t>Specifies the classes and their members</a:t>
            </a:r>
          </a:p>
          <a:p>
            <a:r>
              <a:rPr lang="en-GB" dirty="0"/>
              <a:t>At compile-time the manifest must be available</a:t>
            </a:r>
          </a:p>
          <a:p>
            <a:pPr lvl="1"/>
            <a:r>
              <a:rPr lang="en-GB" dirty="0"/>
              <a:t>Need a reference to the external assembly</a:t>
            </a:r>
          </a:p>
          <a:p>
            <a:pPr lvl="1"/>
            <a:r>
              <a:rPr lang="en-GB" dirty="0"/>
              <a:t>Enables compiler to check for type-safety</a:t>
            </a:r>
          </a:p>
          <a:p>
            <a:r>
              <a:rPr lang="en-GB" dirty="0"/>
              <a:t>At run-time the assembly must be available</a:t>
            </a:r>
          </a:p>
          <a:p>
            <a:pPr lvl="1"/>
            <a:r>
              <a:rPr lang="en-GB" dirty="0"/>
              <a:t>The implementation of the classes is here</a:t>
            </a:r>
          </a:p>
          <a:p>
            <a:pPr lvl="1"/>
            <a:r>
              <a:rPr lang="en-GB" dirty="0"/>
              <a:t>Need to find the assembly on the deployed system</a:t>
            </a:r>
          </a:p>
        </p:txBody>
      </p:sp>
    </p:spTree>
    <p:extLst>
      <p:ext uri="{BB962C8B-B14F-4D97-AF65-F5344CB8AC3E}">
        <p14:creationId xmlns:p14="http://schemas.microsoft.com/office/powerpoint/2010/main" val="413231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GB"/>
              <a:t>DLLs at Compile Time</a:t>
            </a:r>
          </a:p>
        </p:txBody>
      </p:sp>
      <p:sp>
        <p:nvSpPr>
          <p:cNvPr id="3" name="Slide Number Placeholder 2"/>
          <p:cNvSpPr>
            <a:spLocks noGrp="1"/>
          </p:cNvSpPr>
          <p:nvPr>
            <p:ph type="sldNum" sz="quarter" idx="12"/>
          </p:nvPr>
        </p:nvSpPr>
        <p:spPr/>
        <p:txBody>
          <a:bodyPr/>
          <a:lstStyle/>
          <a:p>
            <a:fld id="{BAEF35E1-E8B4-4707-9B15-F4E1B030959E}" type="slidenum">
              <a:rPr lang="en-US" smtClean="0"/>
              <a:t>295</a:t>
            </a:fld>
            <a:endParaRPr lang="en-US"/>
          </a:p>
        </p:txBody>
      </p:sp>
      <p:sp>
        <p:nvSpPr>
          <p:cNvPr id="820227" name="Rectangle 3"/>
          <p:cNvSpPr>
            <a:spLocks noGrp="1" noChangeArrowheads="1"/>
          </p:cNvSpPr>
          <p:nvPr>
            <p:ph sz="quarter" idx="1"/>
          </p:nvPr>
        </p:nvSpPr>
        <p:spPr/>
        <p:txBody>
          <a:bodyPr>
            <a:normAutofit/>
          </a:bodyPr>
          <a:lstStyle/>
          <a:p>
            <a:r>
              <a:rPr lang="en-GB"/>
              <a:t>To create DLLs in Visual Studio .NET</a:t>
            </a:r>
          </a:p>
          <a:p>
            <a:pPr lvl="1"/>
            <a:r>
              <a:rPr lang="en-GB"/>
              <a:t>On project creation set project template to 'class library'</a:t>
            </a:r>
          </a:p>
          <a:p>
            <a:pPr lvl="1"/>
            <a:r>
              <a:rPr lang="en-GB"/>
              <a:t>Or change project properties / output type</a:t>
            </a:r>
          </a:p>
          <a:p>
            <a:r>
              <a:rPr lang="en-GB"/>
              <a:t>To create DLLs from the command line</a:t>
            </a:r>
          </a:p>
          <a:p>
            <a:pPr lvl="1"/>
            <a:r>
              <a:rPr lang="en-GB">
                <a:latin typeface="Lucida Console" pitchFamily="49" charset="0"/>
              </a:rPr>
              <a:t>/target:library</a:t>
            </a:r>
          </a:p>
          <a:p>
            <a:r>
              <a:rPr lang="en-GB"/>
              <a:t>To reference DLLs from Visual Studio .NET</a:t>
            </a:r>
          </a:p>
          <a:p>
            <a:pPr lvl="1"/>
            <a:r>
              <a:rPr lang="en-GB"/>
              <a:t>Add a reference to the project</a:t>
            </a:r>
          </a:p>
          <a:p>
            <a:r>
              <a:rPr lang="en-GB"/>
              <a:t>To reference DLLs from the command line</a:t>
            </a:r>
          </a:p>
          <a:p>
            <a:pPr lvl="1"/>
            <a:r>
              <a:rPr lang="en-GB">
                <a:latin typeface="Lucida Console" pitchFamily="49" charset="0"/>
              </a:rPr>
              <a:t>/reference:filename</a:t>
            </a:r>
          </a:p>
        </p:txBody>
      </p:sp>
    </p:spTree>
    <p:extLst>
      <p:ext uri="{BB962C8B-B14F-4D97-AF65-F5344CB8AC3E}">
        <p14:creationId xmlns:p14="http://schemas.microsoft.com/office/powerpoint/2010/main" val="267771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en-GB"/>
              <a:t>DLLs at Run Time</a:t>
            </a:r>
          </a:p>
        </p:txBody>
      </p:sp>
      <p:sp>
        <p:nvSpPr>
          <p:cNvPr id="3" name="Slide Number Placeholder 2"/>
          <p:cNvSpPr>
            <a:spLocks noGrp="1"/>
          </p:cNvSpPr>
          <p:nvPr>
            <p:ph type="sldNum" sz="quarter" idx="12"/>
          </p:nvPr>
        </p:nvSpPr>
        <p:spPr/>
        <p:txBody>
          <a:bodyPr/>
          <a:lstStyle/>
          <a:p>
            <a:fld id="{BAEF35E1-E8B4-4707-9B15-F4E1B030959E}" type="slidenum">
              <a:rPr lang="en-US" smtClean="0"/>
              <a:t>296</a:t>
            </a:fld>
            <a:endParaRPr lang="en-US"/>
          </a:p>
        </p:txBody>
      </p:sp>
      <p:sp>
        <p:nvSpPr>
          <p:cNvPr id="822275" name="Rectangle 3"/>
          <p:cNvSpPr>
            <a:spLocks noGrp="1" noChangeArrowheads="1"/>
          </p:cNvSpPr>
          <p:nvPr>
            <p:ph sz="quarter" idx="1"/>
          </p:nvPr>
        </p:nvSpPr>
        <p:spPr/>
        <p:txBody>
          <a:bodyPr>
            <a:normAutofit fontScale="92500"/>
          </a:bodyPr>
          <a:lstStyle/>
          <a:p>
            <a:r>
              <a:rPr lang="en-GB" sz="3600" dirty="0"/>
              <a:t>Place DLLs in same directory as the application .EXE</a:t>
            </a:r>
          </a:p>
          <a:p>
            <a:r>
              <a:rPr lang="en-GB" sz="3600" dirty="0"/>
              <a:t>Alternatively put in a sub-directory of the application</a:t>
            </a:r>
          </a:p>
          <a:p>
            <a:pPr lvl="1"/>
            <a:r>
              <a:rPr lang="en-GB" dirty="0"/>
              <a:t>Sub-directory must have the same name as the assembly</a:t>
            </a:r>
          </a:p>
          <a:p>
            <a:pPr lvl="2"/>
            <a:r>
              <a:rPr lang="en-GB" sz="3100" dirty="0"/>
              <a:t>[application base]/[assembly name]/[assembly name].dll</a:t>
            </a:r>
          </a:p>
          <a:p>
            <a:r>
              <a:rPr lang="en-GB" sz="3600" dirty="0"/>
              <a:t>A configuration file may be used</a:t>
            </a:r>
          </a:p>
          <a:p>
            <a:pPr lvl="1"/>
            <a:r>
              <a:rPr lang="en-GB" dirty="0"/>
              <a:t>XML file with same name as the .EXE, plus a </a:t>
            </a:r>
            <a:r>
              <a:rPr lang="en-GB" b="1" dirty="0">
                <a:solidFill>
                  <a:srgbClr val="00B050"/>
                </a:solidFill>
                <a:latin typeface="Consolas" pitchFamily="49" charset="0"/>
                <a:cs typeface="Consolas" pitchFamily="49" charset="0"/>
              </a:rPr>
              <a:t>.</a:t>
            </a:r>
            <a:r>
              <a:rPr lang="en-GB" b="1" dirty="0" err="1">
                <a:solidFill>
                  <a:srgbClr val="00B050"/>
                </a:solidFill>
                <a:latin typeface="Consolas" pitchFamily="49" charset="0"/>
                <a:cs typeface="Consolas" pitchFamily="49" charset="0"/>
              </a:rPr>
              <a:t>config</a:t>
            </a:r>
            <a:r>
              <a:rPr lang="en-GB" b="1" dirty="0">
                <a:solidFill>
                  <a:srgbClr val="00B050"/>
                </a:solidFill>
                <a:latin typeface="Consolas" pitchFamily="49" charset="0"/>
                <a:cs typeface="Consolas" pitchFamily="49" charset="0"/>
              </a:rPr>
              <a:t> </a:t>
            </a:r>
            <a:r>
              <a:rPr lang="en-GB" dirty="0"/>
              <a:t>extension</a:t>
            </a:r>
          </a:p>
          <a:p>
            <a:pPr lvl="2"/>
            <a:r>
              <a:rPr lang="en-GB" sz="3100" dirty="0"/>
              <a:t>[application name].</a:t>
            </a:r>
            <a:r>
              <a:rPr lang="en-GB" sz="3100" dirty="0" err="1"/>
              <a:t>exe.config</a:t>
            </a:r>
            <a:endParaRPr lang="en-GB" sz="3100" dirty="0"/>
          </a:p>
          <a:p>
            <a:pPr lvl="1"/>
            <a:r>
              <a:rPr lang="en-GB" b="1" dirty="0">
                <a:solidFill>
                  <a:srgbClr val="C00000"/>
                </a:solidFill>
                <a:latin typeface="Consolas" pitchFamily="49" charset="0"/>
                <a:cs typeface="Consolas" pitchFamily="49" charset="0"/>
              </a:rPr>
              <a:t>&lt;codebase&gt; </a:t>
            </a:r>
            <a:r>
              <a:rPr lang="en-GB" dirty="0"/>
              <a:t>field can specify the assembly's exact file name</a:t>
            </a:r>
          </a:p>
          <a:p>
            <a:pPr lvl="1"/>
            <a:r>
              <a:rPr lang="en-GB" b="1" dirty="0">
                <a:solidFill>
                  <a:srgbClr val="C00000"/>
                </a:solidFill>
                <a:latin typeface="Consolas" pitchFamily="49" charset="0"/>
                <a:cs typeface="Consolas" pitchFamily="49" charset="0"/>
              </a:rPr>
              <a:t>&lt;probing&gt; </a:t>
            </a:r>
            <a:r>
              <a:rPr lang="en-GB" dirty="0"/>
              <a:t>element used to locate assemblies in sub-</a:t>
            </a:r>
            <a:r>
              <a:rPr lang="en-GB" dirty="0" err="1"/>
              <a:t>dirs</a:t>
            </a:r>
            <a:endParaRPr lang="en-GB" dirty="0"/>
          </a:p>
        </p:txBody>
      </p:sp>
    </p:spTree>
    <p:extLst>
      <p:ext uri="{BB962C8B-B14F-4D97-AF65-F5344CB8AC3E}">
        <p14:creationId xmlns:p14="http://schemas.microsoft.com/office/powerpoint/2010/main" val="237623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normAutofit/>
          </a:bodyPr>
          <a:lstStyle/>
          <a:p>
            <a:r>
              <a:rPr lang="en-GB"/>
              <a:t>Strong Naming of Assemblies</a:t>
            </a:r>
          </a:p>
        </p:txBody>
      </p:sp>
      <p:sp>
        <p:nvSpPr>
          <p:cNvPr id="3" name="Slide Number Placeholder 2"/>
          <p:cNvSpPr>
            <a:spLocks noGrp="1"/>
          </p:cNvSpPr>
          <p:nvPr>
            <p:ph type="sldNum" sz="quarter" idx="12"/>
          </p:nvPr>
        </p:nvSpPr>
        <p:spPr/>
        <p:txBody>
          <a:bodyPr/>
          <a:lstStyle/>
          <a:p>
            <a:fld id="{BAEF35E1-E8B4-4707-9B15-F4E1B030959E}" type="slidenum">
              <a:rPr lang="en-US" smtClean="0"/>
              <a:t>297</a:t>
            </a:fld>
            <a:endParaRPr lang="en-US"/>
          </a:p>
        </p:txBody>
      </p:sp>
      <p:sp>
        <p:nvSpPr>
          <p:cNvPr id="824323" name="Rectangle 3"/>
          <p:cNvSpPr>
            <a:spLocks noGrp="1" noChangeArrowheads="1"/>
          </p:cNvSpPr>
          <p:nvPr>
            <p:ph sz="quarter" idx="1"/>
          </p:nvPr>
        </p:nvSpPr>
        <p:spPr/>
        <p:txBody>
          <a:bodyPr>
            <a:normAutofit fontScale="92500" lnSpcReduction="10000"/>
          </a:bodyPr>
          <a:lstStyle/>
          <a:p>
            <a:r>
              <a:rPr lang="en-GB" dirty="0"/>
              <a:t>An assembly can be given a strong name</a:t>
            </a:r>
          </a:p>
          <a:p>
            <a:pPr lvl="1">
              <a:buFontTx/>
              <a:buNone/>
            </a:pPr>
            <a:r>
              <a:rPr lang="en-GB" b="1" dirty="0">
                <a:solidFill>
                  <a:srgbClr val="C00000"/>
                </a:solidFill>
                <a:latin typeface="Consolas" pitchFamily="49" charset="0"/>
                <a:cs typeface="Consolas" pitchFamily="49" charset="0"/>
              </a:rPr>
              <a:t>sn.exe –k </a:t>
            </a:r>
            <a:r>
              <a:rPr lang="en-GB" b="1" dirty="0" err="1">
                <a:solidFill>
                  <a:srgbClr val="C00000"/>
                </a:solidFill>
                <a:latin typeface="Consolas" pitchFamily="49" charset="0"/>
                <a:cs typeface="Consolas" pitchFamily="49" charset="0"/>
              </a:rPr>
              <a:t>keyfilename</a:t>
            </a:r>
            <a:r>
              <a:rPr lang="en-GB" b="1" dirty="0">
                <a:solidFill>
                  <a:srgbClr val="C00000"/>
                </a:solidFill>
                <a:latin typeface="Consolas" pitchFamily="49" charset="0"/>
                <a:cs typeface="Consolas" pitchFamily="49" charset="0"/>
              </a:rPr>
              <a:t> </a:t>
            </a:r>
            <a:r>
              <a:rPr lang="en-GB" dirty="0"/>
              <a:t>to make public/private key pair file (or use Visual Studio)</a:t>
            </a:r>
          </a:p>
          <a:p>
            <a:r>
              <a:rPr lang="en-GB" dirty="0"/>
              <a:t>Strong named assemblies gain support for</a:t>
            </a:r>
          </a:p>
          <a:p>
            <a:pPr lvl="1"/>
            <a:r>
              <a:rPr lang="en-GB" dirty="0"/>
              <a:t>Versioning</a:t>
            </a:r>
          </a:p>
          <a:p>
            <a:pPr lvl="1"/>
            <a:r>
              <a:rPr lang="en-GB" dirty="0"/>
              <a:t>Tamper proofing and increased security</a:t>
            </a:r>
          </a:p>
          <a:p>
            <a:pPr lvl="1"/>
            <a:r>
              <a:rPr lang="en-GB" dirty="0"/>
              <a:t>On-demand downloading</a:t>
            </a:r>
          </a:p>
          <a:p>
            <a:pPr lvl="1"/>
            <a:r>
              <a:rPr lang="en-GB" dirty="0"/>
              <a:t>Installation in the Global Assembly Cache (GAC)</a:t>
            </a:r>
          </a:p>
          <a:p>
            <a:r>
              <a:rPr lang="en-GB" dirty="0"/>
              <a:t>To sign and version the assembly</a:t>
            </a:r>
          </a:p>
          <a:p>
            <a:pPr lvl="1"/>
            <a:r>
              <a:rPr lang="en-GB" dirty="0"/>
              <a:t>In Visual Studio.NET edit </a:t>
            </a:r>
            <a:r>
              <a:rPr lang="en-GB" dirty="0" err="1"/>
              <a:t>AssemblyInfo.cs</a:t>
            </a:r>
            <a:endParaRPr lang="en-GB" dirty="0"/>
          </a:p>
          <a:p>
            <a:pPr lvl="2"/>
            <a:r>
              <a:rPr lang="en-GB" b="1" dirty="0">
                <a:solidFill>
                  <a:srgbClr val="0070C0"/>
                </a:solidFill>
                <a:latin typeface="Consolas" pitchFamily="49" charset="0"/>
                <a:cs typeface="Consolas" pitchFamily="49" charset="0"/>
              </a:rPr>
              <a:t>[assembly: </a:t>
            </a:r>
            <a:r>
              <a:rPr lang="en-GB" b="1" dirty="0" err="1">
                <a:solidFill>
                  <a:srgbClr val="0070C0"/>
                </a:solidFill>
                <a:latin typeface="Consolas" pitchFamily="49" charset="0"/>
                <a:cs typeface="Consolas" pitchFamily="49" charset="0"/>
              </a:rPr>
              <a:t>AssemblyVersion</a:t>
            </a:r>
            <a:r>
              <a:rPr lang="en-GB" b="1" dirty="0">
                <a:solidFill>
                  <a:srgbClr val="0070C0"/>
                </a:solidFill>
                <a:latin typeface="Consolas" pitchFamily="49" charset="0"/>
                <a:cs typeface="Consolas" pitchFamily="49" charset="0"/>
              </a:rPr>
              <a:t>("1.0.0.0")]</a:t>
            </a:r>
            <a:br>
              <a:rPr lang="en-GB" b="1" dirty="0">
                <a:solidFill>
                  <a:srgbClr val="0070C0"/>
                </a:solidFill>
                <a:latin typeface="Consolas" pitchFamily="49" charset="0"/>
                <a:cs typeface="Consolas" pitchFamily="49" charset="0"/>
              </a:rPr>
            </a:br>
            <a:r>
              <a:rPr lang="en-GB" b="1" dirty="0">
                <a:solidFill>
                  <a:srgbClr val="0070C0"/>
                </a:solidFill>
                <a:latin typeface="Consolas" pitchFamily="49" charset="0"/>
                <a:cs typeface="Consolas" pitchFamily="49" charset="0"/>
              </a:rPr>
              <a:t>[assembly: </a:t>
            </a:r>
            <a:r>
              <a:rPr lang="en-GB" b="1" dirty="0" err="1">
                <a:solidFill>
                  <a:srgbClr val="0070C0"/>
                </a:solidFill>
                <a:latin typeface="Consolas" pitchFamily="49" charset="0"/>
                <a:cs typeface="Consolas" pitchFamily="49" charset="0"/>
              </a:rPr>
              <a:t>AssemblyKeyFile</a:t>
            </a:r>
            <a:r>
              <a:rPr lang="en-GB" b="1" dirty="0">
                <a:solidFill>
                  <a:srgbClr val="0070C0"/>
                </a:solidFill>
                <a:latin typeface="Consolas" pitchFamily="49" charset="0"/>
                <a:cs typeface="Consolas" pitchFamily="49" charset="0"/>
              </a:rPr>
              <a:t>("</a:t>
            </a:r>
            <a:r>
              <a:rPr lang="en-GB" b="1" dirty="0" err="1">
                <a:solidFill>
                  <a:srgbClr val="0070C0"/>
                </a:solidFill>
                <a:latin typeface="Consolas" pitchFamily="49" charset="0"/>
                <a:cs typeface="Consolas" pitchFamily="49" charset="0"/>
              </a:rPr>
              <a:t>keyfilename</a:t>
            </a:r>
            <a:r>
              <a:rPr lang="en-GB" b="1" dirty="0">
                <a:solidFill>
                  <a:srgbClr val="0070C0"/>
                </a:solidFill>
                <a:latin typeface="Consolas" pitchFamily="49" charset="0"/>
                <a:cs typeface="Consolas" pitchFamily="49" charset="0"/>
              </a:rPr>
              <a:t>")]</a:t>
            </a:r>
          </a:p>
        </p:txBody>
      </p:sp>
    </p:spTree>
    <p:extLst>
      <p:ext uri="{BB962C8B-B14F-4D97-AF65-F5344CB8AC3E}">
        <p14:creationId xmlns:p14="http://schemas.microsoft.com/office/powerpoint/2010/main" val="291015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GB"/>
              <a:t>Versioning Assemblies</a:t>
            </a:r>
          </a:p>
        </p:txBody>
      </p:sp>
      <p:sp>
        <p:nvSpPr>
          <p:cNvPr id="3" name="Slide Number Placeholder 2"/>
          <p:cNvSpPr>
            <a:spLocks noGrp="1"/>
          </p:cNvSpPr>
          <p:nvPr>
            <p:ph type="sldNum" sz="quarter" idx="12"/>
          </p:nvPr>
        </p:nvSpPr>
        <p:spPr/>
        <p:txBody>
          <a:bodyPr/>
          <a:lstStyle/>
          <a:p>
            <a:fld id="{BAEF35E1-E8B4-4707-9B15-F4E1B030959E}" type="slidenum">
              <a:rPr lang="en-US" smtClean="0"/>
              <a:t>298</a:t>
            </a:fld>
            <a:endParaRPr lang="en-US"/>
          </a:p>
        </p:txBody>
      </p:sp>
      <p:sp>
        <p:nvSpPr>
          <p:cNvPr id="826371" name="Rectangle 3"/>
          <p:cNvSpPr>
            <a:spLocks noGrp="1" noChangeArrowheads="1"/>
          </p:cNvSpPr>
          <p:nvPr>
            <p:ph sz="quarter" idx="1"/>
          </p:nvPr>
        </p:nvSpPr>
        <p:spPr/>
        <p:txBody>
          <a:bodyPr>
            <a:normAutofit/>
          </a:bodyPr>
          <a:lstStyle/>
          <a:p>
            <a:r>
              <a:rPr lang="en-GB" dirty="0"/>
              <a:t>All strong named assemblies have a version number</a:t>
            </a:r>
          </a:p>
          <a:p>
            <a:pPr lvl="1"/>
            <a:r>
              <a:rPr lang="en-GB" dirty="0"/>
              <a:t>Specified in </a:t>
            </a:r>
            <a:r>
              <a:rPr lang="en-GB" dirty="0" err="1"/>
              <a:t>AssemblyInfo.cs</a:t>
            </a:r>
            <a:endParaRPr lang="en-GB" dirty="0"/>
          </a:p>
          <a:p>
            <a:pPr lvl="1"/>
            <a:r>
              <a:rPr lang="en-GB" b="1" dirty="0">
                <a:solidFill>
                  <a:srgbClr val="0070C0"/>
                </a:solidFill>
                <a:latin typeface="Consolas" pitchFamily="49" charset="0"/>
                <a:cs typeface="Consolas" pitchFamily="49" charset="0"/>
              </a:rPr>
              <a:t>[assembly: </a:t>
            </a:r>
            <a:r>
              <a:rPr lang="en-GB" b="1" dirty="0" err="1">
                <a:solidFill>
                  <a:srgbClr val="0070C0"/>
                </a:solidFill>
                <a:latin typeface="Consolas" pitchFamily="49" charset="0"/>
                <a:cs typeface="Consolas" pitchFamily="49" charset="0"/>
              </a:rPr>
              <a:t>AssemblyVersion</a:t>
            </a:r>
            <a:r>
              <a:rPr lang="en-GB" b="1" dirty="0">
                <a:solidFill>
                  <a:srgbClr val="0070C0"/>
                </a:solidFill>
                <a:latin typeface="Consolas" pitchFamily="49" charset="0"/>
                <a:cs typeface="Consolas" pitchFamily="49" charset="0"/>
              </a:rPr>
              <a:t>("1.2.3.4")]</a:t>
            </a:r>
          </a:p>
          <a:p>
            <a:r>
              <a:rPr lang="en-GB" dirty="0"/>
              <a:t>Only the specified version is loaded</a:t>
            </a:r>
          </a:p>
          <a:p>
            <a:pPr lvl="1"/>
            <a:r>
              <a:rPr lang="en-GB" dirty="0"/>
              <a:t>The version that the application was built with</a:t>
            </a:r>
          </a:p>
          <a:p>
            <a:r>
              <a:rPr lang="en-GB" dirty="0"/>
              <a:t>Configuration files can be used to change this</a:t>
            </a:r>
          </a:p>
          <a:p>
            <a:pPr lvl="1"/>
            <a:r>
              <a:rPr lang="en-GB" dirty="0"/>
              <a:t>Can specify a redirection</a:t>
            </a:r>
          </a:p>
          <a:p>
            <a:pPr lvl="2"/>
            <a:r>
              <a:rPr lang="en-GB" dirty="0"/>
              <a:t>From 1.0.2.3 to 1.0.2.5</a:t>
            </a:r>
          </a:p>
          <a:p>
            <a:pPr lvl="2"/>
            <a:r>
              <a:rPr lang="en-GB" dirty="0"/>
              <a:t>Or from 1.0.2.3-1.65535.65535.65535 to 2.0.0.0</a:t>
            </a:r>
          </a:p>
        </p:txBody>
      </p:sp>
    </p:spTree>
    <p:extLst>
      <p:ext uri="{BB962C8B-B14F-4D97-AF65-F5344CB8AC3E}">
        <p14:creationId xmlns:p14="http://schemas.microsoft.com/office/powerpoint/2010/main" val="369599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GB"/>
              <a:t>Configuration files</a:t>
            </a:r>
          </a:p>
        </p:txBody>
      </p:sp>
      <p:sp>
        <p:nvSpPr>
          <p:cNvPr id="4" name="Slide Number Placeholder 3"/>
          <p:cNvSpPr>
            <a:spLocks noGrp="1"/>
          </p:cNvSpPr>
          <p:nvPr>
            <p:ph type="sldNum" sz="quarter" idx="12"/>
          </p:nvPr>
        </p:nvSpPr>
        <p:spPr/>
        <p:txBody>
          <a:bodyPr/>
          <a:lstStyle/>
          <a:p>
            <a:fld id="{BAEF35E1-E8B4-4707-9B15-F4E1B030959E}" type="slidenum">
              <a:rPr lang="en-US" smtClean="0"/>
              <a:t>299</a:t>
            </a:fld>
            <a:endParaRPr lang="en-US"/>
          </a:p>
        </p:txBody>
      </p:sp>
      <p:grpSp>
        <p:nvGrpSpPr>
          <p:cNvPr id="828419" name="Group 3"/>
          <p:cNvGrpSpPr>
            <a:grpSpLocks/>
          </p:cNvGrpSpPr>
          <p:nvPr/>
        </p:nvGrpSpPr>
        <p:grpSpPr bwMode="auto">
          <a:xfrm>
            <a:off x="8156020" y="2023172"/>
            <a:ext cx="2179023" cy="1154311"/>
            <a:chOff x="1899" y="3096"/>
            <a:chExt cx="1079" cy="554"/>
          </a:xfrm>
        </p:grpSpPr>
        <p:sp>
          <p:nvSpPr>
            <p:cNvPr id="828420" name="Rectangle 4"/>
            <p:cNvSpPr>
              <a:spLocks noChangeArrowheads="1"/>
            </p:cNvSpPr>
            <p:nvPr/>
          </p:nvSpPr>
          <p:spPr bwMode="auto">
            <a:xfrm>
              <a:off x="1974" y="3096"/>
              <a:ext cx="1004" cy="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defTabSz="953274">
                <a:spcBef>
                  <a:spcPct val="0"/>
                </a:spcBef>
              </a:pPr>
              <a:r>
                <a:rPr lang="en-US" sz="2100" b="1"/>
                <a:t>Staff</a:t>
              </a:r>
            </a:p>
            <a:p>
              <a:pPr algn="ctr" defTabSz="953274">
                <a:spcBef>
                  <a:spcPct val="0"/>
                </a:spcBef>
              </a:pPr>
              <a:r>
                <a:rPr lang="en-US" sz="2100" b="1"/>
                <a:t>Admin</a:t>
              </a:r>
            </a:p>
            <a:p>
              <a:pPr algn="ctr" defTabSz="953274">
                <a:spcBef>
                  <a:spcPct val="0"/>
                </a:spcBef>
              </a:pPr>
              <a:r>
                <a:rPr lang="en-US" sz="2100" b="1"/>
                <a:t>.dll</a:t>
              </a:r>
            </a:p>
          </p:txBody>
        </p:sp>
        <p:grpSp>
          <p:nvGrpSpPr>
            <p:cNvPr id="828421" name="Group 5"/>
            <p:cNvGrpSpPr>
              <a:grpSpLocks/>
            </p:cNvGrpSpPr>
            <p:nvPr/>
          </p:nvGrpSpPr>
          <p:grpSpPr bwMode="auto">
            <a:xfrm>
              <a:off x="1899" y="3253"/>
              <a:ext cx="171" cy="240"/>
              <a:chOff x="1605" y="2832"/>
              <a:chExt cx="171" cy="240"/>
            </a:xfrm>
          </p:grpSpPr>
          <p:sp>
            <p:nvSpPr>
              <p:cNvPr id="828422" name="Rectangle 6"/>
              <p:cNvSpPr>
                <a:spLocks noChangeArrowheads="1"/>
              </p:cNvSpPr>
              <p:nvPr/>
            </p:nvSpPr>
            <p:spPr bwMode="auto">
              <a:xfrm>
                <a:off x="1605" y="2832"/>
                <a:ext cx="171" cy="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23" name="Rectangle 7"/>
              <p:cNvSpPr>
                <a:spLocks noChangeArrowheads="1"/>
              </p:cNvSpPr>
              <p:nvPr/>
            </p:nvSpPr>
            <p:spPr bwMode="auto">
              <a:xfrm>
                <a:off x="1605" y="3006"/>
                <a:ext cx="171" cy="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28424" name="Group 8"/>
          <p:cNvGrpSpPr>
            <a:grpSpLocks/>
          </p:cNvGrpSpPr>
          <p:nvPr/>
        </p:nvGrpSpPr>
        <p:grpSpPr bwMode="auto">
          <a:xfrm>
            <a:off x="2264347" y="2023172"/>
            <a:ext cx="2179023" cy="1154311"/>
            <a:chOff x="1899" y="3096"/>
            <a:chExt cx="1079" cy="554"/>
          </a:xfrm>
        </p:grpSpPr>
        <p:sp>
          <p:nvSpPr>
            <p:cNvPr id="828425" name="Rectangle 9"/>
            <p:cNvSpPr>
              <a:spLocks noChangeArrowheads="1"/>
            </p:cNvSpPr>
            <p:nvPr/>
          </p:nvSpPr>
          <p:spPr bwMode="auto">
            <a:xfrm>
              <a:off x="1974" y="3096"/>
              <a:ext cx="1004" cy="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defTabSz="953274">
                <a:spcBef>
                  <a:spcPct val="0"/>
                </a:spcBef>
              </a:pPr>
              <a:r>
                <a:rPr lang="en-US" sz="2100" b="1"/>
                <a:t>Admin</a:t>
              </a:r>
            </a:p>
            <a:p>
              <a:pPr algn="ctr" defTabSz="953274">
                <a:spcBef>
                  <a:spcPct val="0"/>
                </a:spcBef>
              </a:pPr>
              <a:r>
                <a:rPr lang="en-US" sz="2100" b="1"/>
                <a:t>.exe</a:t>
              </a:r>
            </a:p>
          </p:txBody>
        </p:sp>
        <p:grpSp>
          <p:nvGrpSpPr>
            <p:cNvPr id="828426" name="Group 10"/>
            <p:cNvGrpSpPr>
              <a:grpSpLocks/>
            </p:cNvGrpSpPr>
            <p:nvPr/>
          </p:nvGrpSpPr>
          <p:grpSpPr bwMode="auto">
            <a:xfrm>
              <a:off x="1899" y="3253"/>
              <a:ext cx="171" cy="240"/>
              <a:chOff x="1605" y="2832"/>
              <a:chExt cx="171" cy="240"/>
            </a:xfrm>
          </p:grpSpPr>
          <p:sp>
            <p:nvSpPr>
              <p:cNvPr id="828427" name="Rectangle 11"/>
              <p:cNvSpPr>
                <a:spLocks noChangeArrowheads="1"/>
              </p:cNvSpPr>
              <p:nvPr/>
            </p:nvSpPr>
            <p:spPr bwMode="auto">
              <a:xfrm>
                <a:off x="1605" y="2832"/>
                <a:ext cx="171" cy="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28" name="Rectangle 12"/>
              <p:cNvSpPr>
                <a:spLocks noChangeArrowheads="1"/>
              </p:cNvSpPr>
              <p:nvPr/>
            </p:nvSpPr>
            <p:spPr bwMode="auto">
              <a:xfrm>
                <a:off x="1605" y="3006"/>
                <a:ext cx="171" cy="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28429" name="Line 13"/>
          <p:cNvSpPr>
            <a:spLocks noChangeShapeType="1"/>
          </p:cNvSpPr>
          <p:nvPr/>
        </p:nvSpPr>
        <p:spPr bwMode="auto">
          <a:xfrm flipV="1">
            <a:off x="4443369" y="2600325"/>
            <a:ext cx="387892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lstStyle/>
          <a:p>
            <a:endParaRPr lang="en-US"/>
          </a:p>
        </p:txBody>
      </p:sp>
      <p:grpSp>
        <p:nvGrpSpPr>
          <p:cNvPr id="828430" name="Group 14"/>
          <p:cNvGrpSpPr>
            <a:grpSpLocks/>
          </p:cNvGrpSpPr>
          <p:nvPr/>
        </p:nvGrpSpPr>
        <p:grpSpPr bwMode="auto">
          <a:xfrm>
            <a:off x="1765535" y="3569198"/>
            <a:ext cx="2898799" cy="1485601"/>
            <a:chOff x="686" y="2088"/>
            <a:chExt cx="1255" cy="713"/>
          </a:xfrm>
        </p:grpSpPr>
        <p:sp>
          <p:nvSpPr>
            <p:cNvPr id="828431" name="Rectangle 15"/>
            <p:cNvSpPr>
              <a:spLocks noChangeArrowheads="1"/>
            </p:cNvSpPr>
            <p:nvPr/>
          </p:nvSpPr>
          <p:spPr bwMode="auto">
            <a:xfrm>
              <a:off x="686" y="2241"/>
              <a:ext cx="903" cy="560"/>
            </a:xfrm>
            <a:prstGeom prst="rect">
              <a:avLst/>
            </a:prstGeom>
            <a:solidFill>
              <a:srgbClr val="FCFEB9"/>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defTabSz="953274">
                <a:spcBef>
                  <a:spcPct val="0"/>
                </a:spcBef>
              </a:pPr>
              <a:r>
                <a:rPr lang="en-US" sz="500" b="1"/>
                <a:t>&lt;configuration&gt;</a:t>
              </a:r>
            </a:p>
            <a:p>
              <a:pPr defTabSz="953274">
                <a:spcBef>
                  <a:spcPct val="0"/>
                </a:spcBef>
              </a:pPr>
              <a:r>
                <a:rPr lang="en-US" sz="500" b="1"/>
                <a:t>   &lt;runtime&gt;</a:t>
              </a:r>
            </a:p>
            <a:p>
              <a:pPr defTabSz="953274">
                <a:spcBef>
                  <a:spcPct val="0"/>
                </a:spcBef>
              </a:pPr>
              <a:r>
                <a:rPr lang="en-US" sz="500" b="1"/>
                <a:t>      &lt;assemblyBinding xmlns="urn:schemas-microsoft-com:asm.v1"&gt;</a:t>
              </a:r>
            </a:p>
            <a:p>
              <a:pPr defTabSz="953274">
                <a:spcBef>
                  <a:spcPct val="0"/>
                </a:spcBef>
              </a:pPr>
              <a:r>
                <a:rPr lang="en-US" sz="500" b="1"/>
                <a:t>       &lt;dependentAssembly&gt;</a:t>
              </a:r>
            </a:p>
            <a:p>
              <a:pPr defTabSz="953274">
                <a:spcBef>
                  <a:spcPct val="0"/>
                </a:spcBef>
              </a:pPr>
              <a:r>
                <a:rPr lang="en-US" sz="500" b="1"/>
                <a:t>         &lt;assemblyIdentity name="MyAssembly2"</a:t>
              </a:r>
            </a:p>
            <a:p>
              <a:pPr defTabSz="953274">
                <a:spcBef>
                  <a:spcPct val="0"/>
                </a:spcBef>
              </a:pPr>
              <a:r>
                <a:rPr lang="en-US" sz="500" b="1"/>
                <a:t>                           culture="neutral"</a:t>
              </a:r>
            </a:p>
            <a:p>
              <a:pPr defTabSz="953274">
                <a:spcBef>
                  <a:spcPct val="0"/>
                </a:spcBef>
              </a:pPr>
              <a:r>
                <a:rPr lang="en-US" sz="500" b="1"/>
                <a:t>                           publicKeyToken="a5d56c21bc1fff98" /&gt;</a:t>
              </a:r>
            </a:p>
            <a:p>
              <a:pPr defTabSz="953274">
                <a:spcBef>
                  <a:spcPct val="0"/>
                </a:spcBef>
              </a:pPr>
              <a:r>
                <a:rPr lang="en-US" sz="500" b="1"/>
                <a:t>         &lt;!-- Redirecting to version 2.0.0.0 of the assembly.. --&gt;</a:t>
              </a:r>
            </a:p>
            <a:p>
              <a:pPr defTabSz="953274">
                <a:spcBef>
                  <a:spcPct val="0"/>
                </a:spcBef>
              </a:pPr>
              <a:r>
                <a:rPr lang="en-US" sz="500" b="1"/>
                <a:t>         &lt;bindingRedirect oldVersion="1.0.2.6"</a:t>
              </a:r>
            </a:p>
            <a:p>
              <a:pPr defTabSz="953274">
                <a:spcBef>
                  <a:spcPct val="0"/>
                </a:spcBef>
              </a:pPr>
              <a:r>
                <a:rPr lang="en-US" sz="500" b="1"/>
                <a:t>                          newVersion="1.0.2.8"/&gt;</a:t>
              </a:r>
            </a:p>
            <a:p>
              <a:pPr defTabSz="953274">
                <a:spcBef>
                  <a:spcPct val="0"/>
                </a:spcBef>
              </a:pPr>
              <a:r>
                <a:rPr lang="en-US" sz="500" b="1"/>
                <a:t>       &lt;/dependentAssembly&gt;</a:t>
              </a:r>
            </a:p>
            <a:p>
              <a:pPr defTabSz="953274">
                <a:spcBef>
                  <a:spcPct val="0"/>
                </a:spcBef>
              </a:pPr>
              <a:r>
                <a:rPr lang="en-US" sz="500" b="1"/>
                <a:t>      &lt;/assemblyBinding&gt;</a:t>
              </a:r>
            </a:p>
            <a:p>
              <a:pPr defTabSz="953274">
                <a:spcBef>
                  <a:spcPct val="0"/>
                </a:spcBef>
              </a:pPr>
              <a:r>
                <a:rPr lang="en-US" sz="500" b="1"/>
                <a:t>   &lt;/runtime&gt;</a:t>
              </a:r>
            </a:p>
            <a:p>
              <a:pPr defTabSz="953274">
                <a:spcBef>
                  <a:spcPct val="0"/>
                </a:spcBef>
              </a:pPr>
              <a:r>
                <a:rPr lang="en-US" sz="500" b="1"/>
                <a:t>&lt;/configuration&gt;</a:t>
              </a:r>
              <a:r>
                <a:rPr lang="en-US" sz="500" b="1">
                  <a:latin typeface="Courier New" pitchFamily="49" charset="0"/>
                </a:rPr>
                <a:t>}</a:t>
              </a:r>
            </a:p>
          </p:txBody>
        </p:sp>
        <p:sp>
          <p:nvSpPr>
            <p:cNvPr id="828432" name="Text Box 16"/>
            <p:cNvSpPr txBox="1">
              <a:spLocks noChangeArrowheads="1"/>
            </p:cNvSpPr>
            <p:nvPr/>
          </p:nvSpPr>
          <p:spPr bwMode="auto">
            <a:xfrm>
              <a:off x="800" y="2088"/>
              <a:ext cx="1141" cy="2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spAutoFit/>
            </a:bodyPr>
            <a:lstStyle>
              <a:lvl1pPr defTabSz="739775">
                <a:spcBef>
                  <a:spcPct val="0"/>
                </a:spcBef>
                <a:defRPr sz="2400">
                  <a:solidFill>
                    <a:schemeClr val="tx1"/>
                  </a:solidFill>
                  <a:latin typeface="Times New Roman" pitchFamily="18" charset="0"/>
                </a:defRPr>
              </a:lvl1pPr>
              <a:lvl2pPr defTabSz="739775">
                <a:spcBef>
                  <a:spcPct val="0"/>
                </a:spcBef>
                <a:defRPr sz="2400">
                  <a:solidFill>
                    <a:schemeClr val="tx1"/>
                  </a:solidFill>
                  <a:latin typeface="Times New Roman" pitchFamily="18" charset="0"/>
                </a:defRPr>
              </a:lvl2pPr>
              <a:lvl3pPr defTabSz="739775">
                <a:spcBef>
                  <a:spcPct val="0"/>
                </a:spcBef>
                <a:defRPr sz="2400">
                  <a:solidFill>
                    <a:schemeClr val="tx1"/>
                  </a:solidFill>
                  <a:latin typeface="Times New Roman" pitchFamily="18" charset="0"/>
                </a:defRPr>
              </a:lvl3pPr>
              <a:lvl4pPr defTabSz="739775">
                <a:spcBef>
                  <a:spcPct val="0"/>
                </a:spcBef>
                <a:defRPr sz="2400">
                  <a:solidFill>
                    <a:schemeClr val="tx1"/>
                  </a:solidFill>
                  <a:latin typeface="Times New Roman" pitchFamily="18" charset="0"/>
                </a:defRPr>
              </a:lvl4pPr>
              <a:lvl5pPr defTabSz="739775">
                <a:spcBef>
                  <a:spcPct val="0"/>
                </a:spcBef>
                <a:defRPr sz="2400">
                  <a:solidFill>
                    <a:schemeClr val="tx1"/>
                  </a:solidFill>
                  <a:latin typeface="Times New Roman" pitchFamily="18" charset="0"/>
                </a:defRPr>
              </a:lvl5pPr>
              <a:lvl6pPr defTabSz="739775" eaLnBrk="0" fontAlgn="base" hangingPunct="0">
                <a:spcBef>
                  <a:spcPct val="0"/>
                </a:spcBef>
                <a:spcAft>
                  <a:spcPct val="0"/>
                </a:spcAft>
                <a:defRPr sz="2400">
                  <a:solidFill>
                    <a:schemeClr val="tx1"/>
                  </a:solidFill>
                  <a:latin typeface="Times New Roman" pitchFamily="18" charset="0"/>
                </a:defRPr>
              </a:lvl6pPr>
              <a:lvl7pPr defTabSz="739775" eaLnBrk="0" fontAlgn="base" hangingPunct="0">
                <a:spcBef>
                  <a:spcPct val="0"/>
                </a:spcBef>
                <a:spcAft>
                  <a:spcPct val="0"/>
                </a:spcAft>
                <a:defRPr sz="2400">
                  <a:solidFill>
                    <a:schemeClr val="tx1"/>
                  </a:solidFill>
                  <a:latin typeface="Times New Roman" pitchFamily="18" charset="0"/>
                </a:defRPr>
              </a:lvl7pPr>
              <a:lvl8pPr defTabSz="739775" eaLnBrk="0" fontAlgn="base" hangingPunct="0">
                <a:spcBef>
                  <a:spcPct val="0"/>
                </a:spcBef>
                <a:spcAft>
                  <a:spcPct val="0"/>
                </a:spcAft>
                <a:defRPr sz="2400">
                  <a:solidFill>
                    <a:schemeClr val="tx1"/>
                  </a:solidFill>
                  <a:latin typeface="Times New Roman" pitchFamily="18" charset="0"/>
                </a:defRPr>
              </a:lvl8pPr>
              <a:lvl9pPr defTabSz="739775" eaLnBrk="0" fontAlgn="base" hangingPunct="0">
                <a:spcBef>
                  <a:spcPct val="0"/>
                </a:spcBef>
                <a:spcAft>
                  <a:spcPct val="0"/>
                </a:spcAft>
                <a:defRPr sz="2400">
                  <a:solidFill>
                    <a:schemeClr val="tx1"/>
                  </a:solidFill>
                  <a:latin typeface="Times New Roman" pitchFamily="18" charset="0"/>
                </a:defRPr>
              </a:lvl9pPr>
            </a:lstStyle>
            <a:p>
              <a:pPr algn="r"/>
              <a:r>
                <a:rPr lang="en-GB" sz="2300" b="1">
                  <a:latin typeface="Arial" pitchFamily="34" charset="0"/>
                </a:rPr>
                <a:t>Admin.exe.config</a:t>
              </a:r>
              <a:endParaRPr lang="en-US" sz="2300" b="1">
                <a:latin typeface="Arial" pitchFamily="34" charset="0"/>
              </a:endParaRPr>
            </a:p>
          </p:txBody>
        </p:sp>
      </p:grpSp>
      <p:grpSp>
        <p:nvGrpSpPr>
          <p:cNvPr id="828433" name="Group 17"/>
          <p:cNvGrpSpPr>
            <a:grpSpLocks/>
          </p:cNvGrpSpPr>
          <p:nvPr/>
        </p:nvGrpSpPr>
        <p:grpSpPr bwMode="auto">
          <a:xfrm>
            <a:off x="7215278" y="3569198"/>
            <a:ext cx="4071447" cy="1485601"/>
            <a:chOff x="2537" y="2086"/>
            <a:chExt cx="1834" cy="713"/>
          </a:xfrm>
        </p:grpSpPr>
        <p:sp>
          <p:nvSpPr>
            <p:cNvPr id="828434" name="Rectangle 18"/>
            <p:cNvSpPr>
              <a:spLocks noChangeArrowheads="1"/>
            </p:cNvSpPr>
            <p:nvPr/>
          </p:nvSpPr>
          <p:spPr bwMode="auto">
            <a:xfrm>
              <a:off x="2860" y="2239"/>
              <a:ext cx="939" cy="560"/>
            </a:xfrm>
            <a:prstGeom prst="rect">
              <a:avLst/>
            </a:prstGeom>
            <a:solidFill>
              <a:srgbClr val="FCFEB9"/>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defTabSz="953274">
                <a:spcBef>
                  <a:spcPct val="0"/>
                </a:spcBef>
              </a:pPr>
              <a:r>
                <a:rPr lang="en-US" sz="500" b="1"/>
                <a:t>&lt;configuration&gt;</a:t>
              </a:r>
            </a:p>
            <a:p>
              <a:pPr defTabSz="953274">
                <a:spcBef>
                  <a:spcPct val="0"/>
                </a:spcBef>
              </a:pPr>
              <a:r>
                <a:rPr lang="en-US" sz="500" b="1"/>
                <a:t>   &lt;runtime&gt;</a:t>
              </a:r>
            </a:p>
            <a:p>
              <a:pPr defTabSz="953274">
                <a:spcBef>
                  <a:spcPct val="0"/>
                </a:spcBef>
              </a:pPr>
              <a:r>
                <a:rPr lang="en-US" sz="500" b="1"/>
                <a:t>      &lt;assemblyBinding xmlns="urn:schemas-microsoft-com:asm.v1"&gt;</a:t>
              </a:r>
            </a:p>
            <a:p>
              <a:pPr defTabSz="953274">
                <a:spcBef>
                  <a:spcPct val="0"/>
                </a:spcBef>
              </a:pPr>
              <a:r>
                <a:rPr lang="en-US" sz="500" b="1"/>
                <a:t>       &lt;dependentAssembly&gt;</a:t>
              </a:r>
            </a:p>
            <a:p>
              <a:pPr defTabSz="953274">
                <a:spcBef>
                  <a:spcPct val="0"/>
                </a:spcBef>
              </a:pPr>
              <a:r>
                <a:rPr lang="en-US" sz="500" b="1"/>
                <a:t>         &lt;assemblyIdentity name="MyAssembly2"</a:t>
              </a:r>
            </a:p>
            <a:p>
              <a:pPr defTabSz="953274">
                <a:spcBef>
                  <a:spcPct val="0"/>
                </a:spcBef>
              </a:pPr>
              <a:r>
                <a:rPr lang="en-US" sz="500" b="1"/>
                <a:t>                           culture="neutral"</a:t>
              </a:r>
            </a:p>
            <a:p>
              <a:pPr defTabSz="953274">
                <a:spcBef>
                  <a:spcPct val="0"/>
                </a:spcBef>
              </a:pPr>
              <a:r>
                <a:rPr lang="en-US" sz="500" b="1"/>
                <a:t>                           publicKeyToken="a5d56c21bc1fff98" /&gt;</a:t>
              </a:r>
            </a:p>
            <a:p>
              <a:pPr defTabSz="953274">
                <a:spcBef>
                  <a:spcPct val="0"/>
                </a:spcBef>
              </a:pPr>
              <a:r>
                <a:rPr lang="en-US" sz="500" b="1"/>
                <a:t>         &lt;!-- Redirecting to version 2.0.0.0 of the assembly.. --&gt;</a:t>
              </a:r>
            </a:p>
            <a:p>
              <a:pPr defTabSz="953274">
                <a:spcBef>
                  <a:spcPct val="0"/>
                </a:spcBef>
              </a:pPr>
              <a:r>
                <a:rPr lang="en-US" sz="500" b="1"/>
                <a:t>         &lt;bindingRedirect oldVersion="1.0.2.6"</a:t>
              </a:r>
            </a:p>
            <a:p>
              <a:pPr defTabSz="953274">
                <a:spcBef>
                  <a:spcPct val="0"/>
                </a:spcBef>
              </a:pPr>
              <a:r>
                <a:rPr lang="en-US" sz="500" b="1"/>
                <a:t>                          newVersion="1.0.2.8"/&gt;</a:t>
              </a:r>
            </a:p>
            <a:p>
              <a:pPr defTabSz="953274">
                <a:spcBef>
                  <a:spcPct val="0"/>
                </a:spcBef>
              </a:pPr>
              <a:r>
                <a:rPr lang="en-US" sz="500" b="1"/>
                <a:t>       &lt;/dependentAssembly&gt;</a:t>
              </a:r>
            </a:p>
            <a:p>
              <a:pPr defTabSz="953274">
                <a:spcBef>
                  <a:spcPct val="0"/>
                </a:spcBef>
              </a:pPr>
              <a:r>
                <a:rPr lang="en-US" sz="500" b="1"/>
                <a:t>      &lt;/assemblyBinding&gt;</a:t>
              </a:r>
            </a:p>
            <a:p>
              <a:pPr defTabSz="953274">
                <a:spcBef>
                  <a:spcPct val="0"/>
                </a:spcBef>
              </a:pPr>
              <a:r>
                <a:rPr lang="en-US" sz="500" b="1"/>
                <a:t>   &lt;/runtime&gt;</a:t>
              </a:r>
            </a:p>
            <a:p>
              <a:pPr defTabSz="953274">
                <a:spcBef>
                  <a:spcPct val="0"/>
                </a:spcBef>
              </a:pPr>
              <a:r>
                <a:rPr lang="en-US" sz="500" b="1"/>
                <a:t>&lt;/configuration&gt;</a:t>
              </a:r>
              <a:r>
                <a:rPr lang="en-US" sz="500" b="1">
                  <a:latin typeface="Courier New" pitchFamily="49" charset="0"/>
                </a:rPr>
                <a:t>}</a:t>
              </a:r>
            </a:p>
          </p:txBody>
        </p:sp>
        <p:sp>
          <p:nvSpPr>
            <p:cNvPr id="828435" name="Text Box 19"/>
            <p:cNvSpPr txBox="1">
              <a:spLocks noChangeArrowheads="1"/>
            </p:cNvSpPr>
            <p:nvPr/>
          </p:nvSpPr>
          <p:spPr bwMode="auto">
            <a:xfrm>
              <a:off x="2537" y="2086"/>
              <a:ext cx="1834" cy="2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defTabSz="739775">
                <a:spcBef>
                  <a:spcPct val="0"/>
                </a:spcBef>
                <a:defRPr sz="2400">
                  <a:solidFill>
                    <a:schemeClr val="tx1"/>
                  </a:solidFill>
                  <a:latin typeface="Times New Roman" pitchFamily="18" charset="0"/>
                </a:defRPr>
              </a:lvl1pPr>
              <a:lvl2pPr defTabSz="739775">
                <a:spcBef>
                  <a:spcPct val="0"/>
                </a:spcBef>
                <a:defRPr sz="2400">
                  <a:solidFill>
                    <a:schemeClr val="tx1"/>
                  </a:solidFill>
                  <a:latin typeface="Times New Roman" pitchFamily="18" charset="0"/>
                </a:defRPr>
              </a:lvl2pPr>
              <a:lvl3pPr defTabSz="739775">
                <a:spcBef>
                  <a:spcPct val="0"/>
                </a:spcBef>
                <a:defRPr sz="2400">
                  <a:solidFill>
                    <a:schemeClr val="tx1"/>
                  </a:solidFill>
                  <a:latin typeface="Times New Roman" pitchFamily="18" charset="0"/>
                </a:defRPr>
              </a:lvl3pPr>
              <a:lvl4pPr defTabSz="739775">
                <a:spcBef>
                  <a:spcPct val="0"/>
                </a:spcBef>
                <a:defRPr sz="2400">
                  <a:solidFill>
                    <a:schemeClr val="tx1"/>
                  </a:solidFill>
                  <a:latin typeface="Times New Roman" pitchFamily="18" charset="0"/>
                </a:defRPr>
              </a:lvl4pPr>
              <a:lvl5pPr defTabSz="739775">
                <a:spcBef>
                  <a:spcPct val="0"/>
                </a:spcBef>
                <a:defRPr sz="2400">
                  <a:solidFill>
                    <a:schemeClr val="tx1"/>
                  </a:solidFill>
                  <a:latin typeface="Times New Roman" pitchFamily="18" charset="0"/>
                </a:defRPr>
              </a:lvl5pPr>
              <a:lvl6pPr defTabSz="739775" eaLnBrk="0" fontAlgn="base" hangingPunct="0">
                <a:spcBef>
                  <a:spcPct val="0"/>
                </a:spcBef>
                <a:spcAft>
                  <a:spcPct val="0"/>
                </a:spcAft>
                <a:defRPr sz="2400">
                  <a:solidFill>
                    <a:schemeClr val="tx1"/>
                  </a:solidFill>
                  <a:latin typeface="Times New Roman" pitchFamily="18" charset="0"/>
                </a:defRPr>
              </a:lvl6pPr>
              <a:lvl7pPr defTabSz="739775" eaLnBrk="0" fontAlgn="base" hangingPunct="0">
                <a:spcBef>
                  <a:spcPct val="0"/>
                </a:spcBef>
                <a:spcAft>
                  <a:spcPct val="0"/>
                </a:spcAft>
                <a:defRPr sz="2400">
                  <a:solidFill>
                    <a:schemeClr val="tx1"/>
                  </a:solidFill>
                  <a:latin typeface="Times New Roman" pitchFamily="18" charset="0"/>
                </a:defRPr>
              </a:lvl7pPr>
              <a:lvl8pPr defTabSz="739775" eaLnBrk="0" fontAlgn="base" hangingPunct="0">
                <a:spcBef>
                  <a:spcPct val="0"/>
                </a:spcBef>
                <a:spcAft>
                  <a:spcPct val="0"/>
                </a:spcAft>
                <a:defRPr sz="2400">
                  <a:solidFill>
                    <a:schemeClr val="tx1"/>
                  </a:solidFill>
                  <a:latin typeface="Times New Roman" pitchFamily="18" charset="0"/>
                </a:defRPr>
              </a:lvl8pPr>
              <a:lvl9pPr defTabSz="739775" eaLnBrk="0" fontAlgn="base" hangingPunct="0">
                <a:spcBef>
                  <a:spcPct val="0"/>
                </a:spcBef>
                <a:spcAft>
                  <a:spcPct val="0"/>
                </a:spcAft>
                <a:defRPr sz="2400">
                  <a:solidFill>
                    <a:schemeClr val="tx1"/>
                  </a:solidFill>
                  <a:latin typeface="Times New Roman" pitchFamily="18" charset="0"/>
                </a:defRPr>
              </a:lvl9pPr>
            </a:lstStyle>
            <a:p>
              <a:pPr algn="r"/>
              <a:r>
                <a:rPr lang="en-GB" sz="2300" b="1">
                  <a:latin typeface="Arial" pitchFamily="34" charset="0"/>
                </a:rPr>
                <a:t>policy.1.0.Staff Admin.dll</a:t>
              </a:r>
              <a:endParaRPr lang="en-US" sz="2300" b="1">
                <a:latin typeface="Arial" pitchFamily="34" charset="0"/>
              </a:endParaRPr>
            </a:p>
          </p:txBody>
        </p:sp>
      </p:grpSp>
      <p:grpSp>
        <p:nvGrpSpPr>
          <p:cNvPr id="828436" name="Group 20"/>
          <p:cNvGrpSpPr>
            <a:grpSpLocks/>
          </p:cNvGrpSpPr>
          <p:nvPr/>
        </p:nvGrpSpPr>
        <p:grpSpPr bwMode="auto">
          <a:xfrm>
            <a:off x="4839355" y="6509148"/>
            <a:ext cx="2642830" cy="1331417"/>
            <a:chOff x="4204" y="2971"/>
            <a:chExt cx="1170" cy="639"/>
          </a:xfrm>
        </p:grpSpPr>
        <p:sp>
          <p:nvSpPr>
            <p:cNvPr id="828437" name="Rectangle 21"/>
            <p:cNvSpPr>
              <a:spLocks noChangeArrowheads="1"/>
            </p:cNvSpPr>
            <p:nvPr/>
          </p:nvSpPr>
          <p:spPr bwMode="auto">
            <a:xfrm>
              <a:off x="4369" y="3124"/>
              <a:ext cx="838" cy="486"/>
            </a:xfrm>
            <a:prstGeom prst="rect">
              <a:avLst/>
            </a:prstGeom>
            <a:solidFill>
              <a:srgbClr val="FCFEB9"/>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953274">
                <a:spcBef>
                  <a:spcPct val="0"/>
                </a:spcBef>
              </a:pPr>
              <a:r>
                <a:rPr lang="en-US" sz="500" b="1"/>
                <a:t>&lt;configuration&gt;</a:t>
              </a:r>
            </a:p>
            <a:p>
              <a:pPr defTabSz="953274">
                <a:spcBef>
                  <a:spcPct val="0"/>
                </a:spcBef>
              </a:pPr>
              <a:r>
                <a:rPr lang="en-US" sz="500" b="1"/>
                <a:t>   &lt;runtime&gt;</a:t>
              </a:r>
            </a:p>
            <a:p>
              <a:pPr defTabSz="953274">
                <a:spcBef>
                  <a:spcPct val="0"/>
                </a:spcBef>
              </a:pPr>
              <a:r>
                <a:rPr lang="en-US" sz="500" b="1"/>
                <a:t>      &lt;assemblyBinding xmlns="urn:schemas-microsoft-com:asm.v1"&gt;</a:t>
              </a:r>
            </a:p>
            <a:p>
              <a:pPr defTabSz="953274">
                <a:spcBef>
                  <a:spcPct val="0"/>
                </a:spcBef>
              </a:pPr>
              <a:r>
                <a:rPr lang="en-US" sz="500" b="1"/>
                <a:t>       &lt;dependentAssembly&gt;</a:t>
              </a:r>
            </a:p>
            <a:p>
              <a:pPr defTabSz="953274">
                <a:spcBef>
                  <a:spcPct val="0"/>
                </a:spcBef>
              </a:pPr>
              <a:r>
                <a:rPr lang="en-US" sz="500" b="1"/>
                <a:t>         &lt;assemblyIdentity name="MyAssembly2"</a:t>
              </a:r>
            </a:p>
            <a:p>
              <a:pPr defTabSz="953274">
                <a:spcBef>
                  <a:spcPct val="0"/>
                </a:spcBef>
              </a:pPr>
              <a:r>
                <a:rPr lang="en-US" sz="500" b="1"/>
                <a:t>                           culture="neutral"</a:t>
              </a:r>
            </a:p>
            <a:p>
              <a:pPr defTabSz="953274">
                <a:spcBef>
                  <a:spcPct val="0"/>
                </a:spcBef>
              </a:pPr>
              <a:r>
                <a:rPr lang="en-US" sz="500" b="1"/>
                <a:t>                            newVersion="1.0.2.8"/&gt;</a:t>
              </a:r>
            </a:p>
            <a:p>
              <a:pPr defTabSz="953274">
                <a:spcBef>
                  <a:spcPct val="0"/>
                </a:spcBef>
              </a:pPr>
              <a:r>
                <a:rPr lang="en-US" sz="500" b="1"/>
                <a:t>       &lt;/dependentAssembly&gt;</a:t>
              </a:r>
            </a:p>
            <a:p>
              <a:pPr defTabSz="953274">
                <a:spcBef>
                  <a:spcPct val="0"/>
                </a:spcBef>
              </a:pPr>
              <a:r>
                <a:rPr lang="en-US" sz="500" b="1"/>
                <a:t>      &lt;/assemblyBinding&gt;</a:t>
              </a:r>
            </a:p>
            <a:p>
              <a:pPr defTabSz="953274">
                <a:spcBef>
                  <a:spcPct val="0"/>
                </a:spcBef>
              </a:pPr>
              <a:r>
                <a:rPr lang="en-US" sz="500" b="1"/>
                <a:t>   &lt;/runtime&gt;</a:t>
              </a:r>
            </a:p>
            <a:p>
              <a:pPr defTabSz="953274">
                <a:spcBef>
                  <a:spcPct val="0"/>
                </a:spcBef>
              </a:pPr>
              <a:r>
                <a:rPr lang="en-US" sz="500" b="1"/>
                <a:t>&lt;/configuration&gt;</a:t>
              </a:r>
              <a:r>
                <a:rPr lang="en-US" sz="500" b="1">
                  <a:latin typeface="Courier New" pitchFamily="49" charset="0"/>
                </a:rPr>
                <a:t>}</a:t>
              </a:r>
            </a:p>
          </p:txBody>
        </p:sp>
        <p:sp>
          <p:nvSpPr>
            <p:cNvPr id="828438" name="Text Box 22"/>
            <p:cNvSpPr txBox="1">
              <a:spLocks noChangeArrowheads="1"/>
            </p:cNvSpPr>
            <p:nvPr/>
          </p:nvSpPr>
          <p:spPr bwMode="auto">
            <a:xfrm>
              <a:off x="4204" y="2971"/>
              <a:ext cx="1170" cy="2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lstStyle>
              <a:lvl1pPr defTabSz="739775">
                <a:spcBef>
                  <a:spcPct val="0"/>
                </a:spcBef>
                <a:defRPr sz="2400">
                  <a:solidFill>
                    <a:schemeClr val="tx1"/>
                  </a:solidFill>
                  <a:latin typeface="Times New Roman" pitchFamily="18" charset="0"/>
                </a:defRPr>
              </a:lvl1pPr>
              <a:lvl2pPr defTabSz="739775">
                <a:spcBef>
                  <a:spcPct val="0"/>
                </a:spcBef>
                <a:defRPr sz="2400">
                  <a:solidFill>
                    <a:schemeClr val="tx1"/>
                  </a:solidFill>
                  <a:latin typeface="Times New Roman" pitchFamily="18" charset="0"/>
                </a:defRPr>
              </a:lvl2pPr>
              <a:lvl3pPr defTabSz="739775">
                <a:spcBef>
                  <a:spcPct val="0"/>
                </a:spcBef>
                <a:defRPr sz="2400">
                  <a:solidFill>
                    <a:schemeClr val="tx1"/>
                  </a:solidFill>
                  <a:latin typeface="Times New Roman" pitchFamily="18" charset="0"/>
                </a:defRPr>
              </a:lvl3pPr>
              <a:lvl4pPr defTabSz="739775">
                <a:spcBef>
                  <a:spcPct val="0"/>
                </a:spcBef>
                <a:defRPr sz="2400">
                  <a:solidFill>
                    <a:schemeClr val="tx1"/>
                  </a:solidFill>
                  <a:latin typeface="Times New Roman" pitchFamily="18" charset="0"/>
                </a:defRPr>
              </a:lvl4pPr>
              <a:lvl5pPr defTabSz="739775">
                <a:spcBef>
                  <a:spcPct val="0"/>
                </a:spcBef>
                <a:defRPr sz="2400">
                  <a:solidFill>
                    <a:schemeClr val="tx1"/>
                  </a:solidFill>
                  <a:latin typeface="Times New Roman" pitchFamily="18" charset="0"/>
                </a:defRPr>
              </a:lvl5pPr>
              <a:lvl6pPr defTabSz="739775" eaLnBrk="0" fontAlgn="base" hangingPunct="0">
                <a:spcBef>
                  <a:spcPct val="0"/>
                </a:spcBef>
                <a:spcAft>
                  <a:spcPct val="0"/>
                </a:spcAft>
                <a:defRPr sz="2400">
                  <a:solidFill>
                    <a:schemeClr val="tx1"/>
                  </a:solidFill>
                  <a:latin typeface="Times New Roman" pitchFamily="18" charset="0"/>
                </a:defRPr>
              </a:lvl6pPr>
              <a:lvl7pPr defTabSz="739775" eaLnBrk="0" fontAlgn="base" hangingPunct="0">
                <a:spcBef>
                  <a:spcPct val="0"/>
                </a:spcBef>
                <a:spcAft>
                  <a:spcPct val="0"/>
                </a:spcAft>
                <a:defRPr sz="2400">
                  <a:solidFill>
                    <a:schemeClr val="tx1"/>
                  </a:solidFill>
                  <a:latin typeface="Times New Roman" pitchFamily="18" charset="0"/>
                </a:defRPr>
              </a:lvl7pPr>
              <a:lvl8pPr defTabSz="739775" eaLnBrk="0" fontAlgn="base" hangingPunct="0">
                <a:spcBef>
                  <a:spcPct val="0"/>
                </a:spcBef>
                <a:spcAft>
                  <a:spcPct val="0"/>
                </a:spcAft>
                <a:defRPr sz="2400">
                  <a:solidFill>
                    <a:schemeClr val="tx1"/>
                  </a:solidFill>
                  <a:latin typeface="Times New Roman" pitchFamily="18" charset="0"/>
                </a:defRPr>
              </a:lvl8pPr>
              <a:lvl9pPr defTabSz="739775" eaLnBrk="0" fontAlgn="base" hangingPunct="0">
                <a:spcBef>
                  <a:spcPct val="0"/>
                </a:spcBef>
                <a:spcAft>
                  <a:spcPct val="0"/>
                </a:spcAft>
                <a:defRPr sz="2400">
                  <a:solidFill>
                    <a:schemeClr val="tx1"/>
                  </a:solidFill>
                  <a:latin typeface="Times New Roman" pitchFamily="18" charset="0"/>
                </a:defRPr>
              </a:lvl9pPr>
            </a:lstStyle>
            <a:p>
              <a:pPr algn="r"/>
              <a:r>
                <a:rPr lang="en-GB" sz="2300" b="1">
                  <a:latin typeface="Arial" pitchFamily="34" charset="0"/>
                </a:rPr>
                <a:t>Machine.config</a:t>
              </a:r>
              <a:endParaRPr lang="en-US" sz="2300" b="1">
                <a:latin typeface="Arial" pitchFamily="34" charset="0"/>
              </a:endParaRPr>
            </a:p>
          </p:txBody>
        </p:sp>
      </p:grpSp>
      <p:sp>
        <p:nvSpPr>
          <p:cNvPr id="828439" name="Line 23"/>
          <p:cNvSpPr>
            <a:spLocks noChangeShapeType="1"/>
          </p:cNvSpPr>
          <p:nvPr/>
        </p:nvSpPr>
        <p:spPr bwMode="auto">
          <a:xfrm flipV="1">
            <a:off x="4959684" y="4406801"/>
            <a:ext cx="295130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lstStyle/>
          <a:p>
            <a:endParaRPr lang="en-US"/>
          </a:p>
        </p:txBody>
      </p:sp>
      <p:sp>
        <p:nvSpPr>
          <p:cNvPr id="828440" name="Line 24"/>
          <p:cNvSpPr>
            <a:spLocks noChangeShapeType="1"/>
          </p:cNvSpPr>
          <p:nvPr/>
        </p:nvSpPr>
        <p:spPr bwMode="auto">
          <a:xfrm flipH="1">
            <a:off x="7145269" y="5446514"/>
            <a:ext cx="721965" cy="85010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lstStyle/>
          <a:p>
            <a:endParaRPr lang="en-US"/>
          </a:p>
        </p:txBody>
      </p:sp>
      <p:sp>
        <p:nvSpPr>
          <p:cNvPr id="828441" name="Rectangle 25"/>
          <p:cNvSpPr>
            <a:spLocks noChangeArrowheads="1"/>
          </p:cNvSpPr>
          <p:nvPr/>
        </p:nvSpPr>
        <p:spPr bwMode="auto">
          <a:xfrm>
            <a:off x="1052319" y="5446516"/>
            <a:ext cx="4067070" cy="107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03" tIns="57278" rIns="116603" bIns="57278">
            <a:spAutoFit/>
          </a:bodyPr>
          <a:lstStyle/>
          <a:p>
            <a:pPr defTabSz="953274">
              <a:spcBef>
                <a:spcPct val="0"/>
              </a:spcBef>
            </a:pPr>
            <a:r>
              <a:rPr lang="en-US" sz="2100" b="1"/>
              <a:t>Can specify alternate versions</a:t>
            </a:r>
          </a:p>
          <a:p>
            <a:pPr defTabSz="953274">
              <a:spcBef>
                <a:spcPct val="0"/>
              </a:spcBef>
            </a:pPr>
            <a:r>
              <a:rPr lang="en-US" sz="2100" b="1"/>
              <a:t>Can specify whether to use publisher policy</a:t>
            </a:r>
            <a:endParaRPr lang="en-US" sz="2100" b="1">
              <a:solidFill>
                <a:schemeClr val="hlink"/>
              </a:solidFill>
            </a:endParaRPr>
          </a:p>
        </p:txBody>
      </p:sp>
      <p:sp>
        <p:nvSpPr>
          <p:cNvPr id="828442" name="Rectangle 26"/>
          <p:cNvSpPr>
            <a:spLocks noChangeArrowheads="1"/>
          </p:cNvSpPr>
          <p:nvPr/>
        </p:nvSpPr>
        <p:spPr bwMode="auto">
          <a:xfrm>
            <a:off x="7910990" y="5446516"/>
            <a:ext cx="4067071" cy="107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03" tIns="57278" rIns="116603" bIns="57278">
            <a:spAutoFit/>
          </a:bodyPr>
          <a:lstStyle/>
          <a:p>
            <a:pPr algn="ctr" defTabSz="953274">
              <a:spcBef>
                <a:spcPct val="0"/>
              </a:spcBef>
            </a:pPr>
            <a:r>
              <a:rPr lang="en-US" sz="2100" b="1"/>
              <a:t>Publisher policy file</a:t>
            </a:r>
          </a:p>
          <a:p>
            <a:pPr defTabSz="953274">
              <a:spcBef>
                <a:spcPct val="0"/>
              </a:spcBef>
            </a:pPr>
            <a:r>
              <a:rPr lang="en-US" sz="2100" b="1"/>
              <a:t>Can specify alternate versions</a:t>
            </a:r>
          </a:p>
          <a:p>
            <a:pPr defTabSz="953274">
              <a:spcBef>
                <a:spcPct val="0"/>
              </a:spcBef>
            </a:pPr>
            <a:r>
              <a:rPr lang="en-US" sz="2100" b="1"/>
              <a:t>Must be installed in the GAC</a:t>
            </a:r>
          </a:p>
        </p:txBody>
      </p:sp>
      <p:sp>
        <p:nvSpPr>
          <p:cNvPr id="828443" name="Rectangle 27"/>
          <p:cNvSpPr>
            <a:spLocks noChangeArrowheads="1"/>
          </p:cNvSpPr>
          <p:nvPr/>
        </p:nvSpPr>
        <p:spPr bwMode="auto">
          <a:xfrm>
            <a:off x="7482187" y="7002961"/>
            <a:ext cx="4067071" cy="43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03" tIns="57278" rIns="116603" bIns="57278">
            <a:spAutoFit/>
          </a:bodyPr>
          <a:lstStyle/>
          <a:p>
            <a:pPr defTabSz="953274">
              <a:spcBef>
                <a:spcPct val="0"/>
              </a:spcBef>
            </a:pPr>
            <a:r>
              <a:rPr lang="en-US" sz="2100" b="1"/>
              <a:t>Can specify alternate versions</a:t>
            </a:r>
            <a:endParaRPr lang="en-US" sz="2100" b="1">
              <a:solidFill>
                <a:schemeClr val="hlink"/>
              </a:solidFill>
            </a:endParaRPr>
          </a:p>
        </p:txBody>
      </p:sp>
    </p:spTree>
    <p:extLst>
      <p:ext uri="{BB962C8B-B14F-4D97-AF65-F5344CB8AC3E}">
        <p14:creationId xmlns:p14="http://schemas.microsoft.com/office/powerpoint/2010/main" val="25436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a:t>
            </a:fld>
            <a:endParaRPr lang="en-GB"/>
          </a:p>
        </p:txBody>
      </p:sp>
      <p:sp>
        <p:nvSpPr>
          <p:cNvPr id="3" name="Text Placeholder 2"/>
          <p:cNvSpPr>
            <a:spLocks noGrp="1"/>
          </p:cNvSpPr>
          <p:nvPr>
            <p:ph sz="quarter" idx="1"/>
          </p:nvPr>
        </p:nvSpPr>
        <p:spPr/>
        <p:txBody>
          <a:bodyPr/>
          <a:lstStyle/>
          <a:p>
            <a:r>
              <a:rPr lang="en-US" dirty="0"/>
              <a:t>Books</a:t>
            </a:r>
          </a:p>
          <a:p>
            <a:pPr lvl="1"/>
            <a:r>
              <a:rPr lang="en-US" dirty="0"/>
              <a:t>Pro C# 2010 and the .NET Platform / Andrew </a:t>
            </a:r>
            <a:r>
              <a:rPr lang="en-US" dirty="0" err="1"/>
              <a:t>Troelsen</a:t>
            </a:r>
            <a:r>
              <a:rPr lang="en-US" dirty="0"/>
              <a:t> / 5</a:t>
            </a:r>
            <a:r>
              <a:rPr lang="en-US" baseline="30000" dirty="0"/>
              <a:t>th</a:t>
            </a:r>
            <a:r>
              <a:rPr lang="en-US" dirty="0"/>
              <a:t> ed. / </a:t>
            </a:r>
            <a:r>
              <a:rPr lang="en-US" dirty="0" err="1"/>
              <a:t>Apress</a:t>
            </a:r>
            <a:endParaRPr lang="en-US" dirty="0"/>
          </a:p>
          <a:p>
            <a:pPr lvl="1"/>
            <a:r>
              <a:rPr lang="en-US" dirty="0"/>
              <a:t>CLR Via C# / 3</a:t>
            </a:r>
            <a:r>
              <a:rPr lang="en-US" baseline="30000" dirty="0"/>
              <a:t>rd</a:t>
            </a:r>
            <a:r>
              <a:rPr lang="en-US" dirty="0"/>
              <a:t> edition / Jeffrey Richter / MS Press</a:t>
            </a:r>
          </a:p>
          <a:p>
            <a:r>
              <a:rPr lang="en-US" dirty="0"/>
              <a:t>Web</a:t>
            </a:r>
          </a:p>
          <a:p>
            <a:pPr lvl="1"/>
            <a:r>
              <a:rPr lang="en-US" dirty="0">
                <a:hlinkClick r:id="rId2"/>
              </a:rPr>
              <a:t>http://msdn.microsoft.com</a:t>
            </a:r>
            <a:endParaRPr lang="en-US" dirty="0"/>
          </a:p>
          <a:p>
            <a:pPr lvl="1"/>
            <a:endParaRPr lang="en-US" dirty="0"/>
          </a:p>
          <a:p>
            <a:pPr lvl="1"/>
            <a:endParaRPr lang="en-GB" dirty="0"/>
          </a:p>
        </p:txBody>
      </p:sp>
    </p:spTree>
    <p:extLst>
      <p:ext uri="{BB962C8B-B14F-4D97-AF65-F5344CB8AC3E}">
        <p14:creationId xmlns:p14="http://schemas.microsoft.com/office/powerpoint/2010/main" val="257964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endParaRPr lang="en-GB" dirty="0"/>
          </a:p>
        </p:txBody>
      </p:sp>
      <p:sp>
        <p:nvSpPr>
          <p:cNvPr id="3" name="Slide Number Placeholder 2"/>
          <p:cNvSpPr>
            <a:spLocks noGrp="1"/>
          </p:cNvSpPr>
          <p:nvPr>
            <p:ph type="sldNum" sz="quarter" idx="12"/>
          </p:nvPr>
        </p:nvSpPr>
        <p:spPr/>
        <p:txBody>
          <a:bodyPr/>
          <a:lstStyle/>
          <a:p>
            <a:fld id="{BAEF35E1-E8B4-4707-9B15-F4E1B030959E}" type="slidenum">
              <a:rPr lang="en-US" smtClean="0"/>
              <a:t>30</a:t>
            </a:fld>
            <a:endParaRPr lang="en-US"/>
          </a:p>
        </p:txBody>
      </p:sp>
      <p:sp>
        <p:nvSpPr>
          <p:cNvPr id="6" name="Text Placeholder 5"/>
          <p:cNvSpPr>
            <a:spLocks noGrp="1"/>
          </p:cNvSpPr>
          <p:nvPr>
            <p:ph sz="quarter" idx="1"/>
          </p:nvPr>
        </p:nvSpPr>
        <p:spPr/>
        <p:txBody>
          <a:bodyPr>
            <a:normAutofit/>
          </a:bodyPr>
          <a:lstStyle/>
          <a:p>
            <a:r>
              <a:rPr lang="en-US" dirty="0"/>
              <a:t>Statements and Expressions</a:t>
            </a:r>
          </a:p>
          <a:p>
            <a:r>
              <a:rPr lang="en-US" dirty="0"/>
              <a:t>Comments</a:t>
            </a:r>
          </a:p>
          <a:p>
            <a:r>
              <a:rPr lang="en-US" dirty="0"/>
              <a:t>Identifiers</a:t>
            </a:r>
          </a:p>
          <a:p>
            <a:r>
              <a:rPr lang="en-US" dirty="0"/>
              <a:t>Variables</a:t>
            </a:r>
          </a:p>
          <a:p>
            <a:r>
              <a:rPr lang="en-US" dirty="0"/>
              <a:t>Literals</a:t>
            </a:r>
          </a:p>
          <a:p>
            <a:r>
              <a:rPr lang="en-US" dirty="0"/>
              <a:t>Operators</a:t>
            </a:r>
          </a:p>
          <a:p>
            <a:r>
              <a:rPr lang="en-US" dirty="0"/>
              <a:t>Control Statements</a:t>
            </a:r>
          </a:p>
          <a:p>
            <a:r>
              <a:rPr lang="en-US" dirty="0"/>
              <a:t>Summary</a:t>
            </a:r>
            <a:endParaRPr lang="en-GB" dirty="0"/>
          </a:p>
        </p:txBody>
      </p:sp>
    </p:spTree>
    <p:extLst>
      <p:ext uri="{BB962C8B-B14F-4D97-AF65-F5344CB8AC3E}">
        <p14:creationId xmlns:p14="http://schemas.microsoft.com/office/powerpoint/2010/main" val="346128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normAutofit/>
          </a:bodyPr>
          <a:lstStyle/>
          <a:p>
            <a:r>
              <a:rPr lang="en-GB" dirty="0"/>
              <a:t>Global Assembly Cache (GAC)</a:t>
            </a:r>
          </a:p>
        </p:txBody>
      </p:sp>
      <p:sp>
        <p:nvSpPr>
          <p:cNvPr id="3" name="Slide Number Placeholder 2"/>
          <p:cNvSpPr>
            <a:spLocks noGrp="1"/>
          </p:cNvSpPr>
          <p:nvPr>
            <p:ph type="sldNum" sz="quarter" idx="12"/>
          </p:nvPr>
        </p:nvSpPr>
        <p:spPr/>
        <p:txBody>
          <a:bodyPr/>
          <a:lstStyle/>
          <a:p>
            <a:fld id="{BAEF35E1-E8B4-4707-9B15-F4E1B030959E}" type="slidenum">
              <a:rPr lang="en-US" smtClean="0"/>
              <a:t>300</a:t>
            </a:fld>
            <a:endParaRPr lang="en-US"/>
          </a:p>
        </p:txBody>
      </p:sp>
      <p:sp>
        <p:nvSpPr>
          <p:cNvPr id="830467" name="Rectangle 3"/>
          <p:cNvSpPr>
            <a:spLocks noGrp="1" noChangeArrowheads="1"/>
          </p:cNvSpPr>
          <p:nvPr>
            <p:ph sz="quarter" idx="1"/>
          </p:nvPr>
        </p:nvSpPr>
        <p:spPr/>
        <p:txBody>
          <a:bodyPr>
            <a:normAutofit/>
          </a:bodyPr>
          <a:lstStyle/>
          <a:p>
            <a:r>
              <a:rPr lang="en-GB"/>
              <a:t>A central repository for strongly named assemblies</a:t>
            </a:r>
          </a:p>
          <a:p>
            <a:r>
              <a:rPr lang="en-GB"/>
              <a:t>Designed for sharing of components between apps</a:t>
            </a:r>
          </a:p>
          <a:p>
            <a:pPr lvl="1"/>
            <a:r>
              <a:rPr lang="en-GB"/>
              <a:t>Don’t use it as a convenience for all components</a:t>
            </a:r>
          </a:p>
          <a:p>
            <a:r>
              <a:rPr lang="en-GB"/>
              <a:t>Supports versioning and side-by-side execution</a:t>
            </a:r>
          </a:p>
          <a:p>
            <a:r>
              <a:rPr lang="en-GB"/>
              <a:t>Folder located at &lt;%windir%&gt;\assembly</a:t>
            </a:r>
          </a:p>
          <a:p>
            <a:pPr lvl="1"/>
            <a:r>
              <a:rPr lang="en-GB"/>
              <a:t>Under the covers the file system is more complex than this</a:t>
            </a:r>
          </a:p>
          <a:p>
            <a:pPr lvl="1"/>
            <a:endParaRPr lang="en-GB"/>
          </a:p>
        </p:txBody>
      </p:sp>
    </p:spTree>
    <p:extLst>
      <p:ext uri="{BB962C8B-B14F-4D97-AF65-F5344CB8AC3E}">
        <p14:creationId xmlns:p14="http://schemas.microsoft.com/office/powerpoint/2010/main" val="209214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normAutofit fontScale="90000"/>
          </a:bodyPr>
          <a:lstStyle/>
          <a:p>
            <a:r>
              <a:rPr lang="en-GB"/>
              <a:t>How Fusion Locates Assemblies</a:t>
            </a:r>
          </a:p>
        </p:txBody>
      </p:sp>
      <p:sp>
        <p:nvSpPr>
          <p:cNvPr id="3" name="Slide Number Placeholder 2"/>
          <p:cNvSpPr>
            <a:spLocks noGrp="1"/>
          </p:cNvSpPr>
          <p:nvPr>
            <p:ph type="sldNum" sz="quarter" idx="12"/>
          </p:nvPr>
        </p:nvSpPr>
        <p:spPr/>
        <p:txBody>
          <a:bodyPr/>
          <a:lstStyle/>
          <a:p>
            <a:fld id="{BAEF35E1-E8B4-4707-9B15-F4E1B030959E}" type="slidenum">
              <a:rPr lang="en-US" smtClean="0"/>
              <a:t>301</a:t>
            </a:fld>
            <a:endParaRPr lang="en-US"/>
          </a:p>
        </p:txBody>
      </p:sp>
      <p:sp>
        <p:nvSpPr>
          <p:cNvPr id="832515" name="Rectangle 3"/>
          <p:cNvSpPr>
            <a:spLocks noGrp="1" noChangeArrowheads="1"/>
          </p:cNvSpPr>
          <p:nvPr>
            <p:ph sz="quarter" idx="1"/>
          </p:nvPr>
        </p:nvSpPr>
        <p:spPr/>
        <p:txBody>
          <a:bodyPr>
            <a:normAutofit fontScale="92500" lnSpcReduction="10000"/>
          </a:bodyPr>
          <a:lstStyle/>
          <a:p>
            <a:pPr marL="589148" indent="-589148"/>
            <a:r>
              <a:rPr lang="en-GB"/>
              <a:t>For strong named assemblies</a:t>
            </a:r>
          </a:p>
          <a:p>
            <a:pPr marL="1153748" lvl="1" indent="-490957">
              <a:buFontTx/>
              <a:buAutoNum type="arabicPeriod"/>
            </a:pPr>
            <a:r>
              <a:rPr lang="en-GB"/>
              <a:t> GAC</a:t>
            </a:r>
          </a:p>
          <a:p>
            <a:pPr marL="1153748" lvl="1" indent="-490957">
              <a:buFontTx/>
              <a:buAutoNum type="arabicPeriod"/>
            </a:pPr>
            <a:r>
              <a:rPr lang="en-GB"/>
              <a:t> &lt;codebase&gt; directory</a:t>
            </a:r>
          </a:p>
          <a:p>
            <a:pPr marL="1153748" lvl="1" indent="-490957">
              <a:buFontTx/>
              <a:buAutoNum type="arabicPeriod"/>
            </a:pPr>
            <a:r>
              <a:rPr lang="en-GB"/>
              <a:t> Application base directory</a:t>
            </a:r>
          </a:p>
          <a:p>
            <a:pPr marL="1153748" lvl="1" indent="-490957">
              <a:buFontTx/>
              <a:buAutoNum type="arabicPeriod"/>
            </a:pPr>
            <a:r>
              <a:rPr lang="en-GB"/>
              <a:t> </a:t>
            </a:r>
            <a:r>
              <a:rPr lang="en-GB" i="1"/>
              <a:t>Assembly name</a:t>
            </a:r>
            <a:r>
              <a:rPr lang="en-GB"/>
              <a:t> sub-directory</a:t>
            </a:r>
          </a:p>
          <a:p>
            <a:pPr marL="1153748" lvl="1" indent="-490957">
              <a:buFontTx/>
              <a:buAutoNum type="arabicPeriod"/>
            </a:pPr>
            <a:r>
              <a:rPr lang="en-GB"/>
              <a:t> &lt;probing&gt; directory</a:t>
            </a:r>
          </a:p>
          <a:p>
            <a:pPr marL="1153748" lvl="1" indent="-490957">
              <a:buNone/>
            </a:pPr>
            <a:r>
              <a:rPr lang="en-GB"/>
              <a:t>Note: Entire name (including version) must match</a:t>
            </a:r>
          </a:p>
          <a:p>
            <a:pPr marL="589148" indent="-589148"/>
            <a:r>
              <a:rPr lang="en-GB"/>
              <a:t>"Ordinary" assemblies</a:t>
            </a:r>
          </a:p>
          <a:p>
            <a:pPr marL="1153748" lvl="1" indent="-490957">
              <a:buFontTx/>
              <a:buAutoNum type="arabicPeriod"/>
            </a:pPr>
            <a:r>
              <a:rPr lang="en-GB"/>
              <a:t> Application base directory</a:t>
            </a:r>
          </a:p>
          <a:p>
            <a:pPr marL="1153748" lvl="1" indent="-490957">
              <a:buFontTx/>
              <a:buAutoNum type="arabicPeriod"/>
            </a:pPr>
            <a:r>
              <a:rPr lang="en-GB"/>
              <a:t> </a:t>
            </a:r>
            <a:r>
              <a:rPr lang="en-GB" i="1"/>
              <a:t>Assembly name</a:t>
            </a:r>
            <a:r>
              <a:rPr lang="en-GB"/>
              <a:t> sub-directory</a:t>
            </a:r>
          </a:p>
          <a:p>
            <a:pPr marL="1153748" lvl="1" indent="-490957">
              <a:buFontTx/>
              <a:buAutoNum type="arabicPeriod"/>
            </a:pPr>
            <a:r>
              <a:rPr lang="en-GB"/>
              <a:t> &lt;probing&gt; directory</a:t>
            </a:r>
          </a:p>
          <a:p>
            <a:pPr marL="1153748" lvl="1" indent="-490957">
              <a:buNone/>
            </a:pPr>
            <a:r>
              <a:rPr lang="en-GB"/>
              <a:t>Note: Version numbers are NOT checked</a:t>
            </a:r>
          </a:p>
        </p:txBody>
      </p:sp>
    </p:spTree>
    <p:extLst>
      <p:ext uri="{BB962C8B-B14F-4D97-AF65-F5344CB8AC3E}">
        <p14:creationId xmlns:p14="http://schemas.microsoft.com/office/powerpoint/2010/main" val="76584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normAutofit/>
          </a:bodyPr>
          <a:lstStyle/>
          <a:p>
            <a:r>
              <a:rPr lang="en-GB"/>
              <a:t>Namespaces and Assemblies</a:t>
            </a:r>
          </a:p>
        </p:txBody>
      </p:sp>
      <p:sp>
        <p:nvSpPr>
          <p:cNvPr id="3" name="Slide Number Placeholder 2"/>
          <p:cNvSpPr>
            <a:spLocks noGrp="1"/>
          </p:cNvSpPr>
          <p:nvPr>
            <p:ph type="sldNum" sz="quarter" idx="12"/>
          </p:nvPr>
        </p:nvSpPr>
        <p:spPr/>
        <p:txBody>
          <a:bodyPr/>
          <a:lstStyle/>
          <a:p>
            <a:fld id="{BAEF35E1-E8B4-4707-9B15-F4E1B030959E}" type="slidenum">
              <a:rPr lang="en-US" smtClean="0"/>
              <a:t>302</a:t>
            </a:fld>
            <a:endParaRPr lang="en-US"/>
          </a:p>
        </p:txBody>
      </p:sp>
      <p:sp>
        <p:nvSpPr>
          <p:cNvPr id="834563" name="Rectangle 3"/>
          <p:cNvSpPr>
            <a:spLocks noGrp="1" noChangeArrowheads="1"/>
          </p:cNvSpPr>
          <p:nvPr>
            <p:ph sz="quarter" idx="1"/>
          </p:nvPr>
        </p:nvSpPr>
        <p:spPr/>
        <p:txBody>
          <a:bodyPr>
            <a:normAutofit/>
          </a:bodyPr>
          <a:lstStyle/>
          <a:p>
            <a:r>
              <a:rPr lang="en-GB" dirty="0"/>
              <a:t>Is there a relationship between a namespace and assembly?</a:t>
            </a:r>
          </a:p>
          <a:p>
            <a:pPr lvl="1"/>
            <a:r>
              <a:rPr lang="en-GB" dirty="0"/>
              <a:t>An assembly may contain one or more namespaces</a:t>
            </a:r>
          </a:p>
          <a:p>
            <a:pPr lvl="1"/>
            <a:r>
              <a:rPr lang="en-GB" dirty="0"/>
              <a:t>A namespace can span one or more assemblies</a:t>
            </a:r>
          </a:p>
          <a:p>
            <a:pPr lvl="1"/>
            <a:r>
              <a:rPr lang="en-GB" dirty="0"/>
              <a:t>Definitely many-to-many</a:t>
            </a:r>
          </a:p>
          <a:p>
            <a:r>
              <a:rPr lang="en-GB" dirty="0"/>
              <a:t>Sensible naming of assemblies will help</a:t>
            </a:r>
          </a:p>
          <a:p>
            <a:pPr lvl="1"/>
            <a:r>
              <a:rPr lang="en-GB" dirty="0"/>
              <a:t>Makes it easier to add references</a:t>
            </a:r>
          </a:p>
          <a:p>
            <a:pPr lvl="1"/>
            <a:r>
              <a:rPr lang="en-GB" dirty="0"/>
              <a:t>Don't expect a 1:1 correlation, especially in the FCL</a:t>
            </a:r>
          </a:p>
          <a:p>
            <a:pPr lvl="1"/>
            <a:endParaRPr lang="en-GB" dirty="0"/>
          </a:p>
        </p:txBody>
      </p:sp>
    </p:spTree>
    <p:extLst>
      <p:ext uri="{BB962C8B-B14F-4D97-AF65-F5344CB8AC3E}">
        <p14:creationId xmlns:p14="http://schemas.microsoft.com/office/powerpoint/2010/main" val="380447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GB" dirty="0"/>
              <a:t>Summary</a:t>
            </a:r>
          </a:p>
        </p:txBody>
      </p:sp>
      <p:sp>
        <p:nvSpPr>
          <p:cNvPr id="3" name="Slide Number Placeholder 2"/>
          <p:cNvSpPr>
            <a:spLocks noGrp="1"/>
          </p:cNvSpPr>
          <p:nvPr>
            <p:ph type="sldNum" sz="quarter" idx="12"/>
          </p:nvPr>
        </p:nvSpPr>
        <p:spPr/>
        <p:txBody>
          <a:bodyPr/>
          <a:lstStyle/>
          <a:p>
            <a:fld id="{BAEF35E1-E8B4-4707-9B15-F4E1B030959E}" type="slidenum">
              <a:rPr lang="en-US" smtClean="0"/>
              <a:t>303</a:t>
            </a:fld>
            <a:endParaRPr lang="en-US"/>
          </a:p>
        </p:txBody>
      </p:sp>
      <p:sp>
        <p:nvSpPr>
          <p:cNvPr id="836611" name="Rectangle 3"/>
          <p:cNvSpPr>
            <a:spLocks noGrp="1" noChangeArrowheads="1"/>
          </p:cNvSpPr>
          <p:nvPr>
            <p:ph sz="quarter" idx="1"/>
          </p:nvPr>
        </p:nvSpPr>
        <p:spPr/>
        <p:txBody>
          <a:bodyPr>
            <a:normAutofit lnSpcReduction="10000"/>
          </a:bodyPr>
          <a:lstStyle/>
          <a:p>
            <a:r>
              <a:rPr lang="en-GB" dirty="0"/>
              <a:t>Namespaces are a way to logically group types</a:t>
            </a:r>
          </a:p>
          <a:p>
            <a:pPr lvl="1"/>
            <a:r>
              <a:rPr lang="en-GB" dirty="0"/>
              <a:t>Avoid name clashes</a:t>
            </a:r>
          </a:p>
          <a:p>
            <a:r>
              <a:rPr lang="en-GB" dirty="0"/>
              <a:t>using directive reduces amount of code to be entered</a:t>
            </a:r>
          </a:p>
          <a:p>
            <a:pPr lvl="1"/>
            <a:r>
              <a:rPr lang="en-GB" dirty="0"/>
              <a:t>Alias namespaces to resolve name conflicts</a:t>
            </a:r>
          </a:p>
          <a:p>
            <a:r>
              <a:rPr lang="en-GB" dirty="0"/>
              <a:t>Assemblies</a:t>
            </a:r>
          </a:p>
          <a:p>
            <a:pPr lvl="1"/>
            <a:r>
              <a:rPr lang="en-GB" dirty="0"/>
              <a:t>Physical units for building and deployment</a:t>
            </a:r>
          </a:p>
          <a:p>
            <a:pPr lvl="1"/>
            <a:r>
              <a:rPr lang="en-GB" dirty="0"/>
              <a:t>Can be given a strong name</a:t>
            </a:r>
          </a:p>
          <a:p>
            <a:pPr lvl="2"/>
            <a:r>
              <a:rPr lang="en-GB" dirty="0"/>
              <a:t>Adds support for versioning and installation in GAC</a:t>
            </a:r>
          </a:p>
          <a:p>
            <a:r>
              <a:rPr lang="en-GB" dirty="0"/>
              <a:t>The Global Assembly Cache</a:t>
            </a:r>
          </a:p>
          <a:p>
            <a:pPr lvl="1"/>
            <a:r>
              <a:rPr lang="en-GB" dirty="0"/>
              <a:t>A central repository for strong named assemblies</a:t>
            </a:r>
          </a:p>
          <a:p>
            <a:pPr lvl="1"/>
            <a:r>
              <a:rPr lang="en-GB" dirty="0"/>
              <a:t>Only use for assemblies that are shared</a:t>
            </a:r>
          </a:p>
        </p:txBody>
      </p:sp>
    </p:spTree>
    <p:extLst>
      <p:ext uri="{BB962C8B-B14F-4D97-AF65-F5344CB8AC3E}">
        <p14:creationId xmlns:p14="http://schemas.microsoft.com/office/powerpoint/2010/main" val="391391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304</a:t>
            </a:fld>
            <a:endParaRPr lang="en-US"/>
          </a:p>
        </p:txBody>
      </p:sp>
      <p:sp>
        <p:nvSpPr>
          <p:cNvPr id="2" name="Title 1"/>
          <p:cNvSpPr>
            <a:spLocks noGrp="1"/>
          </p:cNvSpPr>
          <p:nvPr>
            <p:ph type="title"/>
          </p:nvPr>
        </p:nvSpPr>
        <p:spPr>
          <a:xfrm>
            <a:off x="840105" y="1200152"/>
            <a:ext cx="11236404" cy="1787723"/>
          </a:xfrm>
        </p:spPr>
        <p:txBody>
          <a:bodyPr/>
          <a:lstStyle/>
          <a:p>
            <a:r>
              <a:rPr lang="en-US" dirty="0"/>
              <a:t>Advanced Language Constructs</a:t>
            </a:r>
          </a:p>
        </p:txBody>
      </p:sp>
      <p:sp>
        <p:nvSpPr>
          <p:cNvPr id="3" name="Text Placeholder 2"/>
          <p:cNvSpPr>
            <a:spLocks noGrp="1"/>
          </p:cNvSpPr>
          <p:nvPr>
            <p:ph type="body" idx="1"/>
          </p:nvPr>
        </p:nvSpPr>
        <p:spPr/>
        <p:txBody>
          <a:bodyPr/>
          <a:lstStyle/>
          <a:p>
            <a:r>
              <a:rPr lang="en-US" dirty="0"/>
              <a:t>Module 12</a:t>
            </a:r>
          </a:p>
        </p:txBody>
      </p:sp>
    </p:spTree>
    <p:extLst>
      <p:ext uri="{BB962C8B-B14F-4D97-AF65-F5344CB8AC3E}">
        <p14:creationId xmlns:p14="http://schemas.microsoft.com/office/powerpoint/2010/main" val="16066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305</a:t>
            </a:fld>
            <a:endParaRPr lang="he-IL"/>
          </a:p>
        </p:txBody>
      </p:sp>
      <p:sp>
        <p:nvSpPr>
          <p:cNvPr id="3" name="Content Placeholder 2"/>
          <p:cNvSpPr>
            <a:spLocks noGrp="1"/>
          </p:cNvSpPr>
          <p:nvPr>
            <p:ph sz="quarter" idx="1"/>
          </p:nvPr>
        </p:nvSpPr>
        <p:spPr/>
        <p:txBody>
          <a:bodyPr>
            <a:normAutofit/>
          </a:bodyPr>
          <a:lstStyle/>
          <a:p>
            <a:r>
              <a:rPr lang="en-US" dirty="0"/>
              <a:t>Iterators</a:t>
            </a:r>
          </a:p>
          <a:p>
            <a:r>
              <a:rPr lang="en-US" dirty="0"/>
              <a:t>Expression Trees</a:t>
            </a:r>
          </a:p>
          <a:p>
            <a:r>
              <a:rPr lang="en-US" dirty="0"/>
              <a:t>Implicitly Typed Local Variables</a:t>
            </a:r>
          </a:p>
          <a:p>
            <a:r>
              <a:rPr lang="en-US" dirty="0"/>
              <a:t>Automatic Properties</a:t>
            </a:r>
          </a:p>
          <a:p>
            <a:r>
              <a:rPr lang="en-US" dirty="0"/>
              <a:t>Object and Collection </a:t>
            </a:r>
            <a:r>
              <a:rPr lang="en-US" dirty="0" err="1"/>
              <a:t>Initializers</a:t>
            </a:r>
            <a:endParaRPr lang="en-US" dirty="0"/>
          </a:p>
          <a:p>
            <a:r>
              <a:rPr lang="en-US" dirty="0"/>
              <a:t>Anonymous Types</a:t>
            </a:r>
          </a:p>
          <a:p>
            <a:r>
              <a:rPr lang="en-US" dirty="0"/>
              <a:t>Extension Methods</a:t>
            </a:r>
          </a:p>
          <a:p>
            <a:r>
              <a:rPr lang="en-US" dirty="0"/>
              <a:t>LINQ</a:t>
            </a:r>
          </a:p>
          <a:p>
            <a:pPr>
              <a:buNone/>
            </a:pPr>
            <a:endParaRPr lang="en-US" dirty="0"/>
          </a:p>
          <a:p>
            <a:endParaRPr lang="en-US" dirty="0"/>
          </a:p>
        </p:txBody>
      </p:sp>
    </p:spTree>
    <p:extLst>
      <p:ext uri="{BB962C8B-B14F-4D97-AF65-F5344CB8AC3E}">
        <p14:creationId xmlns:p14="http://schemas.microsoft.com/office/powerpoint/2010/main" val="393917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a:t>What is </a:t>
            </a:r>
            <a:r>
              <a:rPr lang="en-US" dirty="0" err="1">
                <a:solidFill>
                  <a:srgbClr val="0070C0"/>
                </a:solidFill>
                <a:latin typeface="Consolas" pitchFamily="49" charset="0"/>
              </a:rPr>
              <a:t>foreach</a:t>
            </a:r>
            <a:r>
              <a:rPr lang="en-US" dirty="0"/>
              <a:t>?</a:t>
            </a:r>
          </a:p>
        </p:txBody>
      </p:sp>
      <p:sp>
        <p:nvSpPr>
          <p:cNvPr id="7" name="Slide Number Placeholder 6"/>
          <p:cNvSpPr>
            <a:spLocks noGrp="1"/>
          </p:cNvSpPr>
          <p:nvPr>
            <p:ph type="sldNum" sz="quarter" idx="12"/>
          </p:nvPr>
        </p:nvSpPr>
        <p:spPr/>
        <p:txBody>
          <a:bodyPr/>
          <a:lstStyle/>
          <a:p>
            <a:fld id="{8D5EC362-8DE0-4138-8AD2-9C18772BB671}" type="slidenum">
              <a:rPr lang="he-IL" smtClean="0"/>
              <a:pPr/>
              <a:t>306</a:t>
            </a:fld>
            <a:endParaRPr lang="he-IL"/>
          </a:p>
        </p:txBody>
      </p:sp>
      <p:sp>
        <p:nvSpPr>
          <p:cNvPr id="8" name="Content Placeholder 7"/>
          <p:cNvSpPr>
            <a:spLocks noGrp="1"/>
          </p:cNvSpPr>
          <p:nvPr>
            <p:ph sz="quarter" idx="1"/>
          </p:nvPr>
        </p:nvSpPr>
        <p:spPr/>
        <p:txBody>
          <a:bodyPr/>
          <a:lstStyle/>
          <a:p>
            <a:endParaRPr lang="en-US"/>
          </a:p>
        </p:txBody>
      </p:sp>
      <p:sp>
        <p:nvSpPr>
          <p:cNvPr id="4" name="Rectangle 3"/>
          <p:cNvSpPr/>
          <p:nvPr/>
        </p:nvSpPr>
        <p:spPr>
          <a:xfrm>
            <a:off x="886011" y="1500166"/>
            <a:ext cx="9352797" cy="1406436"/>
          </a:xfrm>
          <a:prstGeom prst="rect">
            <a:avLst/>
          </a:prstGeom>
        </p:spPr>
        <p:style>
          <a:lnRef idx="2">
            <a:schemeClr val="accent1"/>
          </a:lnRef>
          <a:fillRef idx="1">
            <a:schemeClr val="lt1"/>
          </a:fillRef>
          <a:effectRef idx="0">
            <a:schemeClr val="accent1"/>
          </a:effectRef>
          <a:fontRef idx="minor">
            <a:schemeClr val="dk1"/>
          </a:fontRef>
        </p:style>
        <p:txBody>
          <a:bodyPr lIns="117830" tIns="58915" rIns="117830" bIns="58915" rtlCol="1" anchor="t"/>
          <a:lstStyle/>
          <a:p>
            <a:pPr algn="l" rtl="0"/>
            <a:r>
              <a:rPr lang="en-US" dirty="0">
                <a:solidFill>
                  <a:srgbClr val="00B050"/>
                </a:solidFill>
                <a:latin typeface="Consolas"/>
              </a:rPr>
              <a:t>// </a:t>
            </a:r>
            <a:r>
              <a:rPr lang="en-US" dirty="0" err="1">
                <a:solidFill>
                  <a:srgbClr val="00B050"/>
                </a:solidFill>
                <a:latin typeface="Consolas"/>
              </a:rPr>
              <a:t>coll</a:t>
            </a:r>
            <a:r>
              <a:rPr lang="en-US" dirty="0">
                <a:solidFill>
                  <a:srgbClr val="00B050"/>
                </a:solidFill>
                <a:latin typeface="Consolas"/>
              </a:rPr>
              <a:t> implements </a:t>
            </a:r>
            <a:r>
              <a:rPr lang="en-US" dirty="0" err="1">
                <a:solidFill>
                  <a:srgbClr val="00B050"/>
                </a:solidFill>
                <a:latin typeface="Consolas"/>
              </a:rPr>
              <a:t>IEnumerable</a:t>
            </a:r>
            <a:r>
              <a:rPr lang="en-US" dirty="0">
                <a:solidFill>
                  <a:srgbClr val="00B050"/>
                </a:solidFill>
                <a:latin typeface="Consolas"/>
              </a:rPr>
              <a:t>&lt;string&gt;</a:t>
            </a:r>
          </a:p>
          <a:p>
            <a:pPr algn="l" rtl="0"/>
            <a:r>
              <a:rPr lang="en-US" dirty="0" err="1">
                <a:solidFill>
                  <a:srgbClr val="0000FF"/>
                </a:solidFill>
                <a:latin typeface="Consolas"/>
              </a:rPr>
              <a:t>foreach</a:t>
            </a:r>
            <a:r>
              <a:rPr lang="en-US" dirty="0">
                <a:solidFill>
                  <a:srgbClr val="000000"/>
                </a:solidFill>
                <a:latin typeface="Consolas"/>
              </a:rPr>
              <a:t>(</a:t>
            </a:r>
            <a:r>
              <a:rPr lang="en-US" dirty="0">
                <a:solidFill>
                  <a:srgbClr val="0000FF"/>
                </a:solidFill>
                <a:latin typeface="Consolas"/>
              </a:rPr>
              <a:t>string</a:t>
            </a:r>
            <a:r>
              <a:rPr lang="en-US" dirty="0">
                <a:solidFill>
                  <a:srgbClr val="000000"/>
                </a:solidFill>
                <a:latin typeface="Consolas"/>
              </a:rPr>
              <a:t> </a:t>
            </a:r>
            <a:r>
              <a:rPr lang="en-US" dirty="0">
                <a:solidFill>
                  <a:srgbClr val="020002"/>
                </a:solidFill>
                <a:latin typeface="Consolas"/>
              </a:rPr>
              <a:t>x</a:t>
            </a:r>
            <a:r>
              <a:rPr lang="en-US" dirty="0">
                <a:solidFill>
                  <a:srgbClr val="000000"/>
                </a:solidFill>
                <a:latin typeface="Consolas"/>
              </a:rPr>
              <a:t> </a:t>
            </a:r>
            <a:r>
              <a:rPr lang="en-US" dirty="0">
                <a:solidFill>
                  <a:srgbClr val="0000FF"/>
                </a:solidFill>
                <a:latin typeface="Consolas"/>
              </a:rPr>
              <a:t>in</a:t>
            </a:r>
            <a:r>
              <a:rPr lang="en-US" dirty="0">
                <a:solidFill>
                  <a:srgbClr val="000000"/>
                </a:solidFill>
                <a:latin typeface="Consolas"/>
              </a:rPr>
              <a:t> </a:t>
            </a:r>
            <a:r>
              <a:rPr lang="en-US" dirty="0" err="1">
                <a:solidFill>
                  <a:srgbClr val="020002"/>
                </a:solidFill>
                <a:latin typeface="Consolas"/>
              </a:rPr>
              <a:t>coll</a:t>
            </a:r>
            <a:r>
              <a:rPr lang="en-US" dirty="0">
                <a:solidFill>
                  <a:srgbClr val="000000"/>
                </a:solidFill>
                <a:latin typeface="Consolas"/>
              </a:rPr>
              <a:t>)</a:t>
            </a:r>
          </a:p>
          <a:p>
            <a:pPr algn="l" rtl="0"/>
            <a:r>
              <a:rPr lang="en-US" dirty="0">
                <a:solidFill>
                  <a:srgbClr val="000000"/>
                </a:solidFill>
                <a:latin typeface="Consolas"/>
              </a:rPr>
              <a:t>   </a:t>
            </a:r>
            <a:r>
              <a:rPr lang="en-US" dirty="0" err="1">
                <a:solidFill>
                  <a:srgbClr val="020002"/>
                </a:solidFill>
                <a:latin typeface="Consolas"/>
              </a:rPr>
              <a:t>DoSomethingWithItem</a:t>
            </a:r>
            <a:r>
              <a:rPr lang="en-US" dirty="0">
                <a:solidFill>
                  <a:srgbClr val="000000"/>
                </a:solidFill>
                <a:latin typeface="Consolas"/>
              </a:rPr>
              <a:t>(</a:t>
            </a:r>
            <a:r>
              <a:rPr lang="en-US" dirty="0">
                <a:solidFill>
                  <a:srgbClr val="020002"/>
                </a:solidFill>
                <a:latin typeface="Consolas"/>
              </a:rPr>
              <a:t>x</a:t>
            </a:r>
            <a:r>
              <a:rPr lang="en-US" dirty="0">
                <a:solidFill>
                  <a:srgbClr val="000000"/>
                </a:solidFill>
                <a:latin typeface="Consolas"/>
              </a:rPr>
              <a:t>);</a:t>
            </a:r>
          </a:p>
          <a:p>
            <a:pPr algn="l" rtl="0"/>
            <a:endParaRPr lang="en-US" dirty="0">
              <a:solidFill>
                <a:srgbClr val="000000"/>
              </a:solidFill>
              <a:latin typeface="Consolas"/>
            </a:endParaRPr>
          </a:p>
        </p:txBody>
      </p:sp>
      <p:sp>
        <p:nvSpPr>
          <p:cNvPr id="5" name="Rectangle 4"/>
          <p:cNvSpPr/>
          <p:nvPr/>
        </p:nvSpPr>
        <p:spPr>
          <a:xfrm>
            <a:off x="886011" y="4125513"/>
            <a:ext cx="9352797" cy="3281683"/>
          </a:xfrm>
          <a:prstGeom prst="rect">
            <a:avLst/>
          </a:prstGeom>
        </p:spPr>
        <p:style>
          <a:lnRef idx="2">
            <a:schemeClr val="accent1"/>
          </a:lnRef>
          <a:fillRef idx="1">
            <a:schemeClr val="lt1"/>
          </a:fillRef>
          <a:effectRef idx="0">
            <a:schemeClr val="accent1"/>
          </a:effectRef>
          <a:fontRef idx="minor">
            <a:schemeClr val="dk1"/>
          </a:fontRef>
        </p:style>
        <p:txBody>
          <a:bodyPr lIns="117830" tIns="58915" rIns="117830" bIns="58915" rtlCol="1" anchor="t"/>
          <a:lstStyle/>
          <a:p>
            <a:pPr algn="l" rtl="0"/>
            <a:r>
              <a:rPr lang="en-US" b="1" dirty="0" err="1">
                <a:solidFill>
                  <a:srgbClr val="800000"/>
                </a:solidFill>
                <a:latin typeface="Consolas"/>
              </a:rPr>
              <a:t>IEnumerator</a:t>
            </a:r>
            <a:r>
              <a:rPr lang="en-US" dirty="0">
                <a:solidFill>
                  <a:srgbClr val="000000"/>
                </a:solidFill>
                <a:latin typeface="Consolas"/>
              </a:rPr>
              <a:t>&lt;</a:t>
            </a:r>
            <a:r>
              <a:rPr lang="en-US" dirty="0">
                <a:solidFill>
                  <a:srgbClr val="0000FF"/>
                </a:solidFill>
                <a:latin typeface="Consolas"/>
              </a:rPr>
              <a:t>string</a:t>
            </a:r>
            <a:r>
              <a:rPr lang="en-US" dirty="0">
                <a:solidFill>
                  <a:srgbClr val="000000"/>
                </a:solidFill>
                <a:latin typeface="Consolas"/>
              </a:rPr>
              <a:t>&gt; </a:t>
            </a:r>
            <a:r>
              <a:rPr lang="en-US" dirty="0">
                <a:solidFill>
                  <a:srgbClr val="020002"/>
                </a:solidFill>
                <a:latin typeface="Consolas"/>
              </a:rPr>
              <a:t>en</a:t>
            </a:r>
            <a:r>
              <a:rPr lang="en-US" dirty="0">
                <a:solidFill>
                  <a:srgbClr val="000000"/>
                </a:solidFill>
                <a:latin typeface="Consolas"/>
              </a:rPr>
              <a:t> = </a:t>
            </a:r>
            <a:r>
              <a:rPr lang="en-US" dirty="0" err="1">
                <a:solidFill>
                  <a:srgbClr val="020002"/>
                </a:solidFill>
                <a:latin typeface="Consolas"/>
              </a:rPr>
              <a:t>coll</a:t>
            </a:r>
            <a:r>
              <a:rPr lang="en-US" dirty="0" err="1">
                <a:solidFill>
                  <a:srgbClr val="000000"/>
                </a:solidFill>
                <a:latin typeface="Consolas"/>
              </a:rPr>
              <a:t>.</a:t>
            </a:r>
            <a:r>
              <a:rPr lang="en-US" dirty="0" err="1">
                <a:solidFill>
                  <a:srgbClr val="020002"/>
                </a:solidFill>
                <a:latin typeface="Consolas"/>
              </a:rPr>
              <a:t>GetEnumerator</a:t>
            </a:r>
            <a:r>
              <a:rPr lang="en-US" dirty="0">
                <a:solidFill>
                  <a:srgbClr val="000000"/>
                </a:solidFill>
                <a:latin typeface="Consolas"/>
              </a:rPr>
              <a:t>();</a:t>
            </a:r>
          </a:p>
          <a:p>
            <a:pPr algn="l" rtl="0"/>
            <a:r>
              <a:rPr lang="en-US" dirty="0">
                <a:solidFill>
                  <a:srgbClr val="0000FF"/>
                </a:solidFill>
                <a:latin typeface="Consolas"/>
              </a:rPr>
              <a:t>while</a:t>
            </a:r>
            <a:r>
              <a:rPr lang="en-US" dirty="0">
                <a:solidFill>
                  <a:srgbClr val="000000"/>
                </a:solidFill>
                <a:latin typeface="Consolas"/>
              </a:rPr>
              <a:t>(</a:t>
            </a:r>
            <a:r>
              <a:rPr lang="en-US" dirty="0" err="1">
                <a:solidFill>
                  <a:srgbClr val="020002"/>
                </a:solidFill>
                <a:latin typeface="Consolas"/>
              </a:rPr>
              <a:t>en</a:t>
            </a:r>
            <a:r>
              <a:rPr lang="en-US" dirty="0" err="1">
                <a:solidFill>
                  <a:srgbClr val="000000"/>
                </a:solidFill>
                <a:latin typeface="Consolas"/>
              </a:rPr>
              <a:t>.</a:t>
            </a:r>
            <a:r>
              <a:rPr lang="en-US" dirty="0" err="1">
                <a:solidFill>
                  <a:srgbClr val="020002"/>
                </a:solidFill>
                <a:latin typeface="Consolas"/>
              </a:rPr>
              <a:t>MoveNext</a:t>
            </a:r>
            <a:r>
              <a:rPr lang="en-US" dirty="0">
                <a:solidFill>
                  <a:srgbClr val="000000"/>
                </a:solidFill>
                <a:latin typeface="Consolas"/>
              </a:rPr>
              <a:t>()) {</a:t>
            </a:r>
          </a:p>
          <a:p>
            <a:pPr algn="l" rtl="0"/>
            <a:r>
              <a:rPr lang="en-US" dirty="0">
                <a:solidFill>
                  <a:srgbClr val="000000"/>
                </a:solidFill>
                <a:latin typeface="Consolas"/>
              </a:rPr>
              <a:t>   </a:t>
            </a:r>
            <a:r>
              <a:rPr lang="en-US" dirty="0" err="1">
                <a:solidFill>
                  <a:srgbClr val="020002"/>
                </a:solidFill>
                <a:latin typeface="Consolas"/>
              </a:rPr>
              <a:t>DoSomethingWithItem</a:t>
            </a:r>
            <a:r>
              <a:rPr lang="en-US" dirty="0">
                <a:solidFill>
                  <a:srgbClr val="000000"/>
                </a:solidFill>
                <a:latin typeface="Consolas"/>
              </a:rPr>
              <a:t>(</a:t>
            </a:r>
            <a:r>
              <a:rPr lang="en-US" dirty="0" err="1">
                <a:solidFill>
                  <a:srgbClr val="020002"/>
                </a:solidFill>
                <a:latin typeface="Consolas"/>
              </a:rPr>
              <a:t>en</a:t>
            </a:r>
            <a:r>
              <a:rPr lang="en-US" dirty="0" err="1">
                <a:solidFill>
                  <a:srgbClr val="000000"/>
                </a:solidFill>
                <a:latin typeface="Consolas"/>
              </a:rPr>
              <a:t>.</a:t>
            </a:r>
            <a:r>
              <a:rPr lang="en-US" dirty="0" err="1">
                <a:solidFill>
                  <a:srgbClr val="020002"/>
                </a:solidFill>
                <a:latin typeface="Consolas"/>
              </a:rPr>
              <a:t>Current</a:t>
            </a:r>
            <a:r>
              <a:rPr lang="en-US" dirty="0">
                <a:solidFill>
                  <a:srgbClr val="000000"/>
                </a:solidFill>
                <a:latin typeface="Consolas"/>
              </a:rPr>
              <a:t>);</a:t>
            </a:r>
          </a:p>
          <a:p>
            <a:pPr algn="l" rtl="0"/>
            <a:r>
              <a:rPr lang="en-US" dirty="0">
                <a:solidFill>
                  <a:srgbClr val="000000"/>
                </a:solidFill>
                <a:latin typeface="Consolas"/>
              </a:rPr>
              <a:t>}</a:t>
            </a:r>
          </a:p>
          <a:p>
            <a:pPr algn="l" rtl="0"/>
            <a:endParaRPr lang="en-US" dirty="0">
              <a:solidFill>
                <a:srgbClr val="000000"/>
              </a:solidFill>
              <a:latin typeface="Consolas"/>
            </a:endParaRPr>
          </a:p>
          <a:p>
            <a:pPr algn="l" rtl="0"/>
            <a:r>
              <a:rPr lang="en-US" b="1" dirty="0" err="1">
                <a:solidFill>
                  <a:srgbClr val="800000"/>
                </a:solidFill>
                <a:latin typeface="Consolas"/>
              </a:rPr>
              <a:t>IDisposable</a:t>
            </a:r>
            <a:r>
              <a:rPr lang="en-US" dirty="0">
                <a:solidFill>
                  <a:srgbClr val="000000"/>
                </a:solidFill>
                <a:latin typeface="Consolas"/>
              </a:rPr>
              <a:t> </a:t>
            </a:r>
            <a:r>
              <a:rPr lang="en-US" dirty="0" err="1">
                <a:solidFill>
                  <a:srgbClr val="020002"/>
                </a:solidFill>
                <a:latin typeface="Consolas"/>
              </a:rPr>
              <a:t>disp</a:t>
            </a:r>
            <a:r>
              <a:rPr lang="en-US" dirty="0">
                <a:solidFill>
                  <a:srgbClr val="000000"/>
                </a:solidFill>
                <a:latin typeface="Consolas"/>
              </a:rPr>
              <a:t> = </a:t>
            </a:r>
            <a:r>
              <a:rPr lang="en-US" dirty="0">
                <a:solidFill>
                  <a:srgbClr val="020002"/>
                </a:solidFill>
                <a:latin typeface="Consolas"/>
              </a:rPr>
              <a:t>en </a:t>
            </a:r>
            <a:r>
              <a:rPr lang="en-US" dirty="0">
                <a:solidFill>
                  <a:srgbClr val="0000FF"/>
                </a:solidFill>
                <a:latin typeface="Consolas"/>
              </a:rPr>
              <a:t>as</a:t>
            </a:r>
            <a:r>
              <a:rPr lang="en-US" dirty="0">
                <a:solidFill>
                  <a:srgbClr val="000000"/>
                </a:solidFill>
                <a:latin typeface="Consolas"/>
              </a:rPr>
              <a:t> </a:t>
            </a:r>
            <a:r>
              <a:rPr lang="en-US" b="1" dirty="0" err="1">
                <a:solidFill>
                  <a:srgbClr val="800000"/>
                </a:solidFill>
                <a:latin typeface="Consolas"/>
              </a:rPr>
              <a:t>IDisposable</a:t>
            </a:r>
            <a:r>
              <a:rPr lang="en-US" dirty="0">
                <a:solidFill>
                  <a:srgbClr val="000000"/>
                </a:solidFill>
                <a:latin typeface="Consolas"/>
              </a:rPr>
              <a:t>;</a:t>
            </a:r>
          </a:p>
          <a:p>
            <a:pPr algn="l" rtl="0"/>
            <a:r>
              <a:rPr lang="en-US" dirty="0">
                <a:solidFill>
                  <a:srgbClr val="0000FF"/>
                </a:solidFill>
                <a:latin typeface="Consolas"/>
              </a:rPr>
              <a:t>if</a:t>
            </a:r>
            <a:r>
              <a:rPr lang="en-US" dirty="0">
                <a:solidFill>
                  <a:srgbClr val="000000"/>
                </a:solidFill>
                <a:latin typeface="Consolas"/>
              </a:rPr>
              <a:t>(</a:t>
            </a:r>
            <a:r>
              <a:rPr lang="en-US" dirty="0" err="1">
                <a:solidFill>
                  <a:srgbClr val="020002"/>
                </a:solidFill>
                <a:latin typeface="Consolas"/>
              </a:rPr>
              <a:t>disp</a:t>
            </a:r>
            <a:r>
              <a:rPr lang="en-US" dirty="0">
                <a:solidFill>
                  <a:srgbClr val="020002"/>
                </a:solidFill>
                <a:latin typeface="Consolas"/>
              </a:rPr>
              <a:t> </a:t>
            </a:r>
            <a:r>
              <a:rPr lang="en-US" dirty="0">
                <a:solidFill>
                  <a:srgbClr val="000000"/>
                </a:solidFill>
                <a:latin typeface="Consolas"/>
              </a:rPr>
              <a:t>!= </a:t>
            </a:r>
            <a:r>
              <a:rPr lang="en-US" dirty="0">
                <a:solidFill>
                  <a:srgbClr val="0000FF"/>
                </a:solidFill>
                <a:latin typeface="Consolas"/>
              </a:rPr>
              <a:t>null</a:t>
            </a:r>
            <a:r>
              <a:rPr lang="en-US" dirty="0">
                <a:solidFill>
                  <a:srgbClr val="000000"/>
                </a:solidFill>
                <a:latin typeface="Consolas"/>
              </a:rPr>
              <a:t>)</a:t>
            </a:r>
          </a:p>
          <a:p>
            <a:pPr algn="l" rtl="0"/>
            <a:r>
              <a:rPr lang="en-US" dirty="0">
                <a:solidFill>
                  <a:srgbClr val="000000"/>
                </a:solidFill>
                <a:latin typeface="Consolas"/>
              </a:rPr>
              <a:t>   </a:t>
            </a:r>
            <a:r>
              <a:rPr lang="en-US" dirty="0" err="1">
                <a:solidFill>
                  <a:srgbClr val="020002"/>
                </a:solidFill>
                <a:latin typeface="Consolas"/>
              </a:rPr>
              <a:t>disp</a:t>
            </a:r>
            <a:r>
              <a:rPr lang="en-US" dirty="0" err="1">
                <a:solidFill>
                  <a:srgbClr val="000000"/>
                </a:solidFill>
                <a:latin typeface="Consolas"/>
              </a:rPr>
              <a:t>.</a:t>
            </a:r>
            <a:r>
              <a:rPr lang="en-US" dirty="0" err="1">
                <a:solidFill>
                  <a:srgbClr val="020002"/>
                </a:solidFill>
                <a:latin typeface="Consolas"/>
              </a:rPr>
              <a:t>Dispose</a:t>
            </a:r>
            <a:r>
              <a:rPr lang="en-US" dirty="0">
                <a:solidFill>
                  <a:srgbClr val="000000"/>
                </a:solidFill>
                <a:latin typeface="Consolas"/>
              </a:rPr>
              <a:t>();</a:t>
            </a:r>
          </a:p>
        </p:txBody>
      </p:sp>
      <p:sp>
        <p:nvSpPr>
          <p:cNvPr id="6" name="Up-Down Arrow 5"/>
          <p:cNvSpPr/>
          <p:nvPr/>
        </p:nvSpPr>
        <p:spPr bwMode="auto">
          <a:xfrm rot="19234932">
            <a:off x="4119699" y="2714123"/>
            <a:ext cx="1146110" cy="1683347"/>
          </a:xfrm>
          <a:prstGeom prst="upDownArrow">
            <a:avLst>
              <a:gd name="adj1" fmla="val 50000"/>
              <a:gd name="adj2" fmla="val 37200"/>
            </a:avLst>
          </a:prstGeom>
          <a:solidFill>
            <a:srgbClr val="FFFF00">
              <a:alpha val="79000"/>
            </a:srgbClr>
          </a:solidFill>
          <a:ln w="9525" cap="flat" cmpd="sng" algn="ctr">
            <a:solidFill>
              <a:srgbClr val="0E22BA"/>
            </a:solidFill>
            <a:prstDash val="solid"/>
            <a:round/>
            <a:headEnd type="none" w="med" len="med"/>
            <a:tailEnd type="none" w="med" len="med"/>
          </a:ln>
          <a:effectLst/>
        </p:spPr>
        <p:txBody>
          <a:bodyPr vert="horz" wrap="square" lIns="117830" tIns="58915" rIns="117830" bIns="58915"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Tree>
    <p:extLst>
      <p:ext uri="{BB962C8B-B14F-4D97-AF65-F5344CB8AC3E}">
        <p14:creationId xmlns:p14="http://schemas.microsoft.com/office/powerpoint/2010/main" val="390167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Iterators</a:t>
            </a:r>
            <a:endParaRPr lang="en-US"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307</a:t>
            </a:fld>
            <a:endParaRPr lang="he-IL"/>
          </a:p>
        </p:txBody>
      </p:sp>
      <p:sp>
        <p:nvSpPr>
          <p:cNvPr id="3" name="Content Placeholder 2"/>
          <p:cNvSpPr>
            <a:spLocks noGrp="1"/>
          </p:cNvSpPr>
          <p:nvPr>
            <p:ph sz="quarter" idx="1"/>
          </p:nvPr>
        </p:nvSpPr>
        <p:spPr/>
        <p:txBody>
          <a:bodyPr>
            <a:normAutofit/>
          </a:bodyPr>
          <a:lstStyle/>
          <a:p>
            <a:r>
              <a:rPr lang="en-US" dirty="0"/>
              <a:t>Method returning </a:t>
            </a:r>
            <a:r>
              <a:rPr lang="en-US" sz="4600" b="1" dirty="0" err="1">
                <a:solidFill>
                  <a:srgbClr val="FF0000"/>
                </a:solidFill>
                <a:latin typeface="Consolas" pitchFamily="49" charset="0"/>
              </a:rPr>
              <a:t>IEnumerable</a:t>
            </a:r>
            <a:r>
              <a:rPr lang="en-US" sz="4600" b="1" dirty="0">
                <a:solidFill>
                  <a:srgbClr val="FF0000"/>
                </a:solidFill>
                <a:latin typeface="Consolas" pitchFamily="49" charset="0"/>
              </a:rPr>
              <a:t>&lt;T</a:t>
            </a:r>
            <a:r>
              <a:rPr lang="en-US" b="1" dirty="0">
                <a:solidFill>
                  <a:srgbClr val="FF0000"/>
                </a:solidFill>
                <a:latin typeface="Consolas" pitchFamily="49" charset="0"/>
              </a:rPr>
              <a:t>&gt;</a:t>
            </a:r>
            <a:r>
              <a:rPr lang="en-US" dirty="0">
                <a:solidFill>
                  <a:srgbClr val="FF0000"/>
                </a:solidFill>
                <a:latin typeface="Consolas" pitchFamily="49" charset="0"/>
              </a:rPr>
              <a:t> </a:t>
            </a:r>
            <a:r>
              <a:rPr lang="en-US" dirty="0"/>
              <a:t>or </a:t>
            </a:r>
            <a:r>
              <a:rPr lang="en-US" b="1" dirty="0" err="1">
                <a:solidFill>
                  <a:srgbClr val="FF0000"/>
                </a:solidFill>
                <a:latin typeface="Consolas" pitchFamily="49" charset="0"/>
              </a:rPr>
              <a:t>IEnumerator</a:t>
            </a:r>
            <a:r>
              <a:rPr lang="en-US" b="1" dirty="0">
                <a:solidFill>
                  <a:srgbClr val="FF0000"/>
                </a:solidFill>
                <a:latin typeface="Consolas" pitchFamily="49" charset="0"/>
              </a:rPr>
              <a:t>&lt;T&gt;</a:t>
            </a:r>
          </a:p>
          <a:p>
            <a:r>
              <a:rPr lang="en-US" dirty="0"/>
              <a:t>Use </a:t>
            </a:r>
            <a:r>
              <a:rPr lang="en-US" b="1" dirty="0">
                <a:solidFill>
                  <a:srgbClr val="0070C0"/>
                </a:solidFill>
                <a:latin typeface="Consolas" pitchFamily="49" charset="0"/>
              </a:rPr>
              <a:t>yield</a:t>
            </a:r>
            <a:r>
              <a:rPr lang="en-US" sz="4600" dirty="0">
                <a:solidFill>
                  <a:srgbClr val="FFFF00"/>
                </a:solidFill>
                <a:latin typeface="Consolas" pitchFamily="49" charset="0"/>
              </a:rPr>
              <a:t> </a:t>
            </a:r>
            <a:r>
              <a:rPr lang="en-US" b="1" dirty="0">
                <a:solidFill>
                  <a:srgbClr val="0070C0"/>
                </a:solidFill>
                <a:latin typeface="Consolas" pitchFamily="49" charset="0"/>
              </a:rPr>
              <a:t>return</a:t>
            </a:r>
            <a:r>
              <a:rPr lang="en-US" sz="4600" dirty="0">
                <a:solidFill>
                  <a:srgbClr val="FFFF00"/>
                </a:solidFill>
                <a:latin typeface="Consolas" pitchFamily="49" charset="0"/>
              </a:rPr>
              <a:t> </a:t>
            </a:r>
            <a:r>
              <a:rPr lang="en-US" dirty="0"/>
              <a:t>to return and suspend execution</a:t>
            </a:r>
          </a:p>
          <a:p>
            <a:r>
              <a:rPr lang="en-US" dirty="0"/>
              <a:t>Use </a:t>
            </a:r>
            <a:r>
              <a:rPr lang="en-US" b="1" dirty="0">
                <a:solidFill>
                  <a:srgbClr val="0070C0"/>
                </a:solidFill>
                <a:latin typeface="Consolas" pitchFamily="49" charset="0"/>
              </a:rPr>
              <a:t>yield</a:t>
            </a:r>
            <a:r>
              <a:rPr lang="en-US" dirty="0">
                <a:solidFill>
                  <a:srgbClr val="FFFF00"/>
                </a:solidFill>
                <a:latin typeface="Consolas" pitchFamily="49" charset="0"/>
              </a:rPr>
              <a:t> </a:t>
            </a:r>
            <a:r>
              <a:rPr lang="en-US" b="1" dirty="0">
                <a:solidFill>
                  <a:srgbClr val="0070C0"/>
                </a:solidFill>
                <a:latin typeface="Consolas" pitchFamily="49" charset="0"/>
              </a:rPr>
              <a:t>break</a:t>
            </a:r>
            <a:r>
              <a:rPr lang="en-US" dirty="0">
                <a:solidFill>
                  <a:srgbClr val="FFFF00"/>
                </a:solidFill>
                <a:latin typeface="Consolas" pitchFamily="49" charset="0"/>
              </a:rPr>
              <a:t> </a:t>
            </a:r>
            <a:r>
              <a:rPr lang="en-US" dirty="0"/>
              <a:t>to terminate iteration</a:t>
            </a:r>
          </a:p>
          <a:p>
            <a:r>
              <a:rPr lang="en-US" dirty="0"/>
              <a:t>Can be invoked without the usual </a:t>
            </a:r>
            <a:r>
              <a:rPr lang="en-US" b="1" dirty="0" err="1">
                <a:solidFill>
                  <a:srgbClr val="0070C0"/>
                </a:solidFill>
                <a:latin typeface="Consolas" pitchFamily="49" charset="0"/>
              </a:rPr>
              <a:t>foreach</a:t>
            </a:r>
            <a:endParaRPr lang="en-US" b="1" dirty="0">
              <a:solidFill>
                <a:srgbClr val="0070C0"/>
              </a:solidFill>
              <a:latin typeface="Consolas" pitchFamily="49" charset="0"/>
            </a:endParaRPr>
          </a:p>
          <a:p>
            <a:r>
              <a:rPr lang="en-US" dirty="0"/>
              <a:t>Implemented internally by using a state machine</a:t>
            </a:r>
          </a:p>
        </p:txBody>
      </p:sp>
    </p:spTree>
    <p:extLst>
      <p:ext uri="{BB962C8B-B14F-4D97-AF65-F5344CB8AC3E}">
        <p14:creationId xmlns:p14="http://schemas.microsoft.com/office/powerpoint/2010/main" val="328784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Example</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308</a:t>
            </a:fld>
            <a:endParaRPr lang="he-IL"/>
          </a:p>
        </p:txBody>
      </p:sp>
      <p:sp>
        <p:nvSpPr>
          <p:cNvPr id="6" name="Rectangle 5"/>
          <p:cNvSpPr>
            <a:spLocks noChangeArrowheads="1"/>
          </p:cNvSpPr>
          <p:nvPr/>
        </p:nvSpPr>
        <p:spPr bwMode="auto">
          <a:xfrm>
            <a:off x="886010" y="2719078"/>
            <a:ext cx="10140401" cy="412035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dirty="0">
                <a:solidFill>
                  <a:srgbClr val="0000FF"/>
                </a:solidFill>
                <a:latin typeface="Consolas"/>
              </a:rPr>
              <a:t>static</a:t>
            </a:r>
            <a:r>
              <a:rPr lang="en-US" dirty="0">
                <a:solidFill>
                  <a:srgbClr val="000000"/>
                </a:solidFill>
                <a:latin typeface="Consolas"/>
              </a:rPr>
              <a:t> </a:t>
            </a:r>
            <a:r>
              <a:rPr lang="en-US" b="1" dirty="0" err="1">
                <a:solidFill>
                  <a:srgbClr val="800000"/>
                </a:solidFill>
                <a:latin typeface="Consolas"/>
              </a:rPr>
              <a:t>IEnumerable</a:t>
            </a:r>
            <a:r>
              <a:rPr lang="en-US" dirty="0">
                <a:solidFill>
                  <a:srgbClr val="000000"/>
                </a:solidFill>
                <a:latin typeface="Consolas"/>
              </a:rPr>
              <a:t>&lt;</a:t>
            </a:r>
            <a:r>
              <a:rPr lang="en-US" dirty="0" err="1">
                <a:solidFill>
                  <a:srgbClr val="0000FF"/>
                </a:solidFill>
                <a:latin typeface="Consolas"/>
              </a:rPr>
              <a:t>int</a:t>
            </a:r>
            <a:r>
              <a:rPr lang="en-US" dirty="0">
                <a:solidFill>
                  <a:srgbClr val="000000"/>
                </a:solidFill>
                <a:latin typeface="Consolas"/>
              </a:rPr>
              <a:t>&gt; </a:t>
            </a:r>
            <a:r>
              <a:rPr lang="en-US" dirty="0">
                <a:solidFill>
                  <a:srgbClr val="030003"/>
                </a:solidFill>
                <a:latin typeface="Consolas"/>
              </a:rPr>
              <a:t>Fibonacci</a:t>
            </a:r>
            <a:r>
              <a:rPr lang="en-US" dirty="0">
                <a:solidFill>
                  <a:srgbClr val="000000"/>
                </a:solidFill>
                <a:latin typeface="Consolas"/>
              </a:rPr>
              <a:t>(</a:t>
            </a:r>
            <a:r>
              <a:rPr lang="en-US" dirty="0" err="1">
                <a:solidFill>
                  <a:srgbClr val="0000FF"/>
                </a:solidFill>
                <a:latin typeface="Consolas"/>
              </a:rPr>
              <a:t>int</a:t>
            </a:r>
            <a:r>
              <a:rPr lang="en-US" dirty="0">
                <a:solidFill>
                  <a:srgbClr val="000000"/>
                </a:solidFill>
                <a:latin typeface="Consolas"/>
              </a:rPr>
              <a:t> </a:t>
            </a:r>
            <a:r>
              <a:rPr lang="en-US" dirty="0">
                <a:solidFill>
                  <a:srgbClr val="030003"/>
                </a:solidFill>
                <a:latin typeface="Consolas"/>
              </a:rPr>
              <a:t>count</a:t>
            </a:r>
            <a:r>
              <a:rPr lang="en-US" dirty="0">
                <a:solidFill>
                  <a:srgbClr val="000000"/>
                </a:solidFill>
                <a:latin typeface="Consolas"/>
              </a:rPr>
              <a:t>) {</a:t>
            </a:r>
          </a:p>
          <a:p>
            <a:r>
              <a:rPr lang="en-US" dirty="0">
                <a:solidFill>
                  <a:srgbClr val="000000"/>
                </a:solidFill>
                <a:latin typeface="Consolas"/>
              </a:rPr>
              <a:t>    </a:t>
            </a:r>
            <a:r>
              <a:rPr lang="en-US" dirty="0">
                <a:solidFill>
                  <a:srgbClr val="0000FF"/>
                </a:solidFill>
                <a:latin typeface="Consolas"/>
              </a:rPr>
              <a:t>yield</a:t>
            </a:r>
            <a:r>
              <a:rPr lang="en-US" dirty="0">
                <a:solidFill>
                  <a:srgbClr val="000000"/>
                </a:solidFill>
                <a:latin typeface="Consolas"/>
              </a:rPr>
              <a:t> </a:t>
            </a:r>
            <a:r>
              <a:rPr lang="en-US" dirty="0">
                <a:solidFill>
                  <a:srgbClr val="0000FF"/>
                </a:solidFill>
                <a:latin typeface="Consolas"/>
              </a:rPr>
              <a:t>return</a:t>
            </a:r>
            <a:r>
              <a:rPr lang="en-US" dirty="0">
                <a:solidFill>
                  <a:srgbClr val="000000"/>
                </a:solidFill>
                <a:latin typeface="Consolas"/>
              </a:rPr>
              <a:t> 1;</a:t>
            </a:r>
          </a:p>
          <a:p>
            <a:r>
              <a:rPr lang="en-US" dirty="0">
                <a:solidFill>
                  <a:srgbClr val="000000"/>
                </a:solidFill>
                <a:latin typeface="Consolas"/>
              </a:rPr>
              <a:t>    </a:t>
            </a:r>
            <a:r>
              <a:rPr lang="en-US" dirty="0">
                <a:solidFill>
                  <a:srgbClr val="0000FF"/>
                </a:solidFill>
                <a:latin typeface="Consolas"/>
              </a:rPr>
              <a:t>yield</a:t>
            </a:r>
            <a:r>
              <a:rPr lang="en-US" dirty="0">
                <a:solidFill>
                  <a:srgbClr val="000000"/>
                </a:solidFill>
                <a:latin typeface="Consolas"/>
              </a:rPr>
              <a:t> </a:t>
            </a:r>
            <a:r>
              <a:rPr lang="en-US" dirty="0">
                <a:solidFill>
                  <a:srgbClr val="0000FF"/>
                </a:solidFill>
                <a:latin typeface="Consolas"/>
              </a:rPr>
              <a:t>return</a:t>
            </a:r>
            <a:r>
              <a:rPr lang="en-US" dirty="0">
                <a:solidFill>
                  <a:srgbClr val="000000"/>
                </a:solidFill>
                <a:latin typeface="Consolas"/>
              </a:rPr>
              <a:t> 1;</a:t>
            </a:r>
          </a:p>
          <a:p>
            <a:r>
              <a:rPr lang="en-US" dirty="0">
                <a:solidFill>
                  <a:srgbClr val="000000"/>
                </a:solidFill>
                <a:latin typeface="Consolas"/>
              </a:rPr>
              <a:t>    </a:t>
            </a:r>
            <a:r>
              <a:rPr lang="en-US" dirty="0" err="1">
                <a:solidFill>
                  <a:srgbClr val="0000FF"/>
                </a:solidFill>
                <a:latin typeface="Consolas"/>
              </a:rPr>
              <a:t>int</a:t>
            </a:r>
            <a:r>
              <a:rPr lang="en-US" dirty="0">
                <a:solidFill>
                  <a:srgbClr val="000000"/>
                </a:solidFill>
                <a:latin typeface="Consolas"/>
              </a:rPr>
              <a:t> </a:t>
            </a:r>
            <a:r>
              <a:rPr lang="en-US" dirty="0">
                <a:solidFill>
                  <a:srgbClr val="030003"/>
                </a:solidFill>
                <a:latin typeface="Consolas"/>
              </a:rPr>
              <a:t>a</a:t>
            </a:r>
            <a:r>
              <a:rPr lang="en-US" dirty="0">
                <a:solidFill>
                  <a:srgbClr val="000000"/>
                </a:solidFill>
                <a:latin typeface="Consolas"/>
              </a:rPr>
              <a:t> = 1, </a:t>
            </a:r>
            <a:r>
              <a:rPr lang="en-US" dirty="0">
                <a:solidFill>
                  <a:srgbClr val="030003"/>
                </a:solidFill>
                <a:latin typeface="Consolas"/>
              </a:rPr>
              <a:t>b</a:t>
            </a:r>
            <a:r>
              <a:rPr lang="en-US" dirty="0">
                <a:solidFill>
                  <a:srgbClr val="000000"/>
                </a:solidFill>
                <a:latin typeface="Consolas"/>
              </a:rPr>
              <a:t> = 1;</a:t>
            </a:r>
          </a:p>
          <a:p>
            <a:r>
              <a:rPr lang="en-US" dirty="0">
                <a:solidFill>
                  <a:srgbClr val="000000"/>
                </a:solidFill>
                <a:latin typeface="Consolas"/>
              </a:rPr>
              <a:t> </a:t>
            </a:r>
          </a:p>
          <a:p>
            <a:r>
              <a:rPr lang="en-US" dirty="0">
                <a:solidFill>
                  <a:srgbClr val="000000"/>
                </a:solidFill>
                <a:latin typeface="Consolas"/>
              </a:rPr>
              <a:t>    </a:t>
            </a:r>
            <a:r>
              <a:rPr lang="en-US" dirty="0">
                <a:solidFill>
                  <a:srgbClr val="0000FF"/>
                </a:solidFill>
                <a:latin typeface="Consolas"/>
              </a:rPr>
              <a:t>for</a:t>
            </a:r>
            <a:r>
              <a:rPr lang="en-US" dirty="0">
                <a:solidFill>
                  <a:srgbClr val="000000"/>
                </a:solidFill>
                <a:latin typeface="Consolas"/>
              </a:rPr>
              <a:t>(</a:t>
            </a:r>
            <a:r>
              <a:rPr lang="en-US" dirty="0" err="1">
                <a:solidFill>
                  <a:srgbClr val="0000FF"/>
                </a:solidFill>
                <a:latin typeface="Consolas"/>
              </a:rPr>
              <a:t>int</a:t>
            </a:r>
            <a:r>
              <a:rPr lang="en-US" dirty="0">
                <a:solidFill>
                  <a:srgbClr val="000000"/>
                </a:solidFill>
                <a:latin typeface="Consolas"/>
              </a:rPr>
              <a:t> </a:t>
            </a:r>
            <a:r>
              <a:rPr lang="en-US" dirty="0">
                <a:solidFill>
                  <a:srgbClr val="030003"/>
                </a:solidFill>
                <a:latin typeface="Consolas"/>
              </a:rPr>
              <a:t>n</a:t>
            </a:r>
            <a:r>
              <a:rPr lang="en-US" dirty="0">
                <a:solidFill>
                  <a:srgbClr val="000000"/>
                </a:solidFill>
                <a:latin typeface="Consolas"/>
              </a:rPr>
              <a:t> = 0; </a:t>
            </a:r>
            <a:r>
              <a:rPr lang="en-US" dirty="0">
                <a:solidFill>
                  <a:srgbClr val="030003"/>
                </a:solidFill>
                <a:latin typeface="Consolas"/>
              </a:rPr>
              <a:t>n</a:t>
            </a:r>
            <a:r>
              <a:rPr lang="en-US" dirty="0">
                <a:solidFill>
                  <a:srgbClr val="000000"/>
                </a:solidFill>
                <a:latin typeface="Consolas"/>
              </a:rPr>
              <a:t> &lt; </a:t>
            </a:r>
            <a:r>
              <a:rPr lang="en-US" dirty="0">
                <a:solidFill>
                  <a:srgbClr val="030003"/>
                </a:solidFill>
                <a:latin typeface="Consolas"/>
              </a:rPr>
              <a:t>count</a:t>
            </a:r>
            <a:r>
              <a:rPr lang="en-US" dirty="0">
                <a:solidFill>
                  <a:srgbClr val="000000"/>
                </a:solidFill>
                <a:latin typeface="Consolas"/>
              </a:rPr>
              <a:t> - 2; </a:t>
            </a:r>
            <a:r>
              <a:rPr lang="en-US" dirty="0">
                <a:solidFill>
                  <a:srgbClr val="030003"/>
                </a:solidFill>
                <a:latin typeface="Consolas"/>
              </a:rPr>
              <a:t>n</a:t>
            </a:r>
            <a:r>
              <a:rPr lang="en-US" dirty="0">
                <a:solidFill>
                  <a:srgbClr val="000000"/>
                </a:solidFill>
                <a:latin typeface="Consolas"/>
              </a:rPr>
              <a:t>++) {</a:t>
            </a:r>
          </a:p>
          <a:p>
            <a:r>
              <a:rPr lang="en-US" dirty="0">
                <a:solidFill>
                  <a:srgbClr val="000000"/>
                </a:solidFill>
                <a:latin typeface="Consolas"/>
              </a:rPr>
              <a:t>        </a:t>
            </a:r>
            <a:r>
              <a:rPr lang="en-US" dirty="0" err="1">
                <a:solidFill>
                  <a:srgbClr val="0000FF"/>
                </a:solidFill>
                <a:latin typeface="Consolas"/>
              </a:rPr>
              <a:t>int</a:t>
            </a:r>
            <a:r>
              <a:rPr lang="en-US" dirty="0">
                <a:solidFill>
                  <a:srgbClr val="000000"/>
                </a:solidFill>
                <a:latin typeface="Consolas"/>
              </a:rPr>
              <a:t> </a:t>
            </a:r>
            <a:r>
              <a:rPr lang="en-US" dirty="0">
                <a:solidFill>
                  <a:srgbClr val="030003"/>
                </a:solidFill>
                <a:latin typeface="Consolas"/>
              </a:rPr>
              <a:t>c</a:t>
            </a:r>
            <a:r>
              <a:rPr lang="en-US" dirty="0">
                <a:solidFill>
                  <a:srgbClr val="000000"/>
                </a:solidFill>
                <a:latin typeface="Consolas"/>
              </a:rPr>
              <a:t> = </a:t>
            </a:r>
            <a:r>
              <a:rPr lang="en-US" dirty="0">
                <a:solidFill>
                  <a:srgbClr val="030003"/>
                </a:solidFill>
                <a:latin typeface="Consolas"/>
              </a:rPr>
              <a:t>a</a:t>
            </a:r>
            <a:r>
              <a:rPr lang="en-US" dirty="0">
                <a:solidFill>
                  <a:srgbClr val="000000"/>
                </a:solidFill>
                <a:latin typeface="Consolas"/>
              </a:rPr>
              <a:t> + </a:t>
            </a:r>
            <a:r>
              <a:rPr lang="en-US" dirty="0">
                <a:solidFill>
                  <a:srgbClr val="030003"/>
                </a:solidFill>
                <a:latin typeface="Consolas"/>
              </a:rPr>
              <a:t>b</a:t>
            </a:r>
            <a:r>
              <a:rPr lang="en-US" dirty="0">
                <a:solidFill>
                  <a:srgbClr val="000000"/>
                </a:solidFill>
                <a:latin typeface="Consolas"/>
              </a:rPr>
              <a:t>;</a:t>
            </a:r>
          </a:p>
          <a:p>
            <a:r>
              <a:rPr lang="en-US" dirty="0">
                <a:solidFill>
                  <a:srgbClr val="000000"/>
                </a:solidFill>
                <a:latin typeface="Consolas"/>
              </a:rPr>
              <a:t>        </a:t>
            </a:r>
            <a:r>
              <a:rPr lang="en-US" dirty="0">
                <a:solidFill>
                  <a:srgbClr val="0000FF"/>
                </a:solidFill>
                <a:latin typeface="Consolas"/>
              </a:rPr>
              <a:t>yield</a:t>
            </a:r>
            <a:r>
              <a:rPr lang="en-US" dirty="0">
                <a:solidFill>
                  <a:srgbClr val="000000"/>
                </a:solidFill>
                <a:latin typeface="Consolas"/>
              </a:rPr>
              <a:t> </a:t>
            </a:r>
            <a:r>
              <a:rPr lang="en-US" dirty="0">
                <a:solidFill>
                  <a:srgbClr val="0000FF"/>
                </a:solidFill>
                <a:latin typeface="Consolas"/>
              </a:rPr>
              <a:t>return</a:t>
            </a:r>
            <a:r>
              <a:rPr lang="en-US" dirty="0">
                <a:solidFill>
                  <a:srgbClr val="000000"/>
                </a:solidFill>
                <a:latin typeface="Consolas"/>
              </a:rPr>
              <a:t> </a:t>
            </a:r>
            <a:r>
              <a:rPr lang="en-US" dirty="0">
                <a:solidFill>
                  <a:srgbClr val="030003"/>
                </a:solidFill>
                <a:latin typeface="Consolas"/>
              </a:rPr>
              <a:t>c</a:t>
            </a:r>
            <a:r>
              <a:rPr lang="en-US" dirty="0">
                <a:solidFill>
                  <a:srgbClr val="000000"/>
                </a:solidFill>
                <a:latin typeface="Consolas"/>
              </a:rPr>
              <a:t>;</a:t>
            </a:r>
          </a:p>
          <a:p>
            <a:r>
              <a:rPr lang="en-US" dirty="0">
                <a:solidFill>
                  <a:srgbClr val="000000"/>
                </a:solidFill>
                <a:latin typeface="Consolas"/>
              </a:rPr>
              <a:t>        </a:t>
            </a:r>
            <a:r>
              <a:rPr lang="en-US" dirty="0">
                <a:solidFill>
                  <a:srgbClr val="030003"/>
                </a:solidFill>
                <a:latin typeface="Consolas"/>
              </a:rPr>
              <a:t>a</a:t>
            </a:r>
            <a:r>
              <a:rPr lang="en-US" dirty="0">
                <a:solidFill>
                  <a:srgbClr val="000000"/>
                </a:solidFill>
                <a:latin typeface="Consolas"/>
              </a:rPr>
              <a:t> = </a:t>
            </a:r>
            <a:r>
              <a:rPr lang="en-US" dirty="0">
                <a:solidFill>
                  <a:srgbClr val="030003"/>
                </a:solidFill>
                <a:latin typeface="Consolas"/>
              </a:rPr>
              <a:t>b</a:t>
            </a:r>
            <a:r>
              <a:rPr lang="en-US" dirty="0">
                <a:solidFill>
                  <a:srgbClr val="000000"/>
                </a:solidFill>
                <a:latin typeface="Consolas"/>
              </a:rPr>
              <a:t>; </a:t>
            </a:r>
            <a:r>
              <a:rPr lang="en-US" dirty="0">
                <a:solidFill>
                  <a:srgbClr val="030003"/>
                </a:solidFill>
                <a:latin typeface="Consolas"/>
              </a:rPr>
              <a:t>b</a:t>
            </a:r>
            <a:r>
              <a:rPr lang="en-US" dirty="0">
                <a:solidFill>
                  <a:srgbClr val="000000"/>
                </a:solidFill>
                <a:latin typeface="Consolas"/>
              </a:rPr>
              <a:t> = </a:t>
            </a:r>
            <a:r>
              <a:rPr lang="en-US" dirty="0">
                <a:solidFill>
                  <a:srgbClr val="030003"/>
                </a:solidFill>
                <a:latin typeface="Consolas"/>
              </a:rPr>
              <a:t>c</a:t>
            </a:r>
            <a:r>
              <a:rPr lang="en-US"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p>
        </p:txBody>
      </p:sp>
    </p:spTree>
    <p:extLst>
      <p:ext uri="{BB962C8B-B14F-4D97-AF65-F5344CB8AC3E}">
        <p14:creationId xmlns:p14="http://schemas.microsoft.com/office/powerpoint/2010/main" val="246007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Trees</a:t>
            </a:r>
          </a:p>
        </p:txBody>
      </p:sp>
      <p:sp>
        <p:nvSpPr>
          <p:cNvPr id="6" name="Slide Number Placeholder 5"/>
          <p:cNvSpPr>
            <a:spLocks noGrp="1"/>
          </p:cNvSpPr>
          <p:nvPr>
            <p:ph type="sldNum" sz="quarter" idx="12"/>
          </p:nvPr>
        </p:nvSpPr>
        <p:spPr/>
        <p:txBody>
          <a:bodyPr/>
          <a:lstStyle/>
          <a:p>
            <a:fld id="{8D5EC362-8DE0-4138-8AD2-9C18772BB671}" type="slidenum">
              <a:rPr lang="he-IL" smtClean="0"/>
              <a:pPr/>
              <a:t>309</a:t>
            </a:fld>
            <a:endParaRPr lang="he-IL"/>
          </a:p>
        </p:txBody>
      </p:sp>
      <p:sp>
        <p:nvSpPr>
          <p:cNvPr id="3" name="Content Placeholder 2"/>
          <p:cNvSpPr>
            <a:spLocks noGrp="1"/>
          </p:cNvSpPr>
          <p:nvPr>
            <p:ph sz="quarter" idx="1"/>
          </p:nvPr>
        </p:nvSpPr>
        <p:spPr/>
        <p:txBody>
          <a:bodyPr/>
          <a:lstStyle/>
          <a:p>
            <a:r>
              <a:rPr lang="en-US" dirty="0"/>
              <a:t>Expressions as objects</a:t>
            </a:r>
          </a:p>
        </p:txBody>
      </p:sp>
      <p:sp>
        <p:nvSpPr>
          <p:cNvPr id="5" name="Rectangle 4"/>
          <p:cNvSpPr/>
          <p:nvPr/>
        </p:nvSpPr>
        <p:spPr>
          <a:xfrm>
            <a:off x="4876498" y="2812840"/>
            <a:ext cx="3741118" cy="56257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rtl="0"/>
            <a:r>
              <a:rPr lang="en-US" sz="2100" dirty="0" err="1"/>
              <a:t>LambdaExpression</a:t>
            </a:r>
            <a:endParaRPr lang="en-US" sz="2100" dirty="0"/>
          </a:p>
        </p:txBody>
      </p:sp>
      <p:sp>
        <p:nvSpPr>
          <p:cNvPr id="7" name="Rectangle 6"/>
          <p:cNvSpPr/>
          <p:nvPr/>
        </p:nvSpPr>
        <p:spPr>
          <a:xfrm>
            <a:off x="5171851" y="4031751"/>
            <a:ext cx="3150415" cy="46881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rtl="0"/>
            <a:r>
              <a:rPr lang="en-US" sz="1800" dirty="0" err="1"/>
              <a:t>BinaryExpression</a:t>
            </a:r>
            <a:r>
              <a:rPr lang="en-US" sz="1800" dirty="0"/>
              <a:t> (Add)</a:t>
            </a:r>
          </a:p>
        </p:txBody>
      </p:sp>
      <p:sp>
        <p:nvSpPr>
          <p:cNvPr id="8" name="Rectangle 7"/>
          <p:cNvSpPr/>
          <p:nvPr/>
        </p:nvSpPr>
        <p:spPr>
          <a:xfrm>
            <a:off x="2612137" y="5156899"/>
            <a:ext cx="4036470" cy="562574"/>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rtl="0"/>
            <a:r>
              <a:rPr lang="en-US" sz="1800" dirty="0" err="1"/>
              <a:t>BinaryExpression</a:t>
            </a:r>
            <a:r>
              <a:rPr lang="en-US" sz="1800" dirty="0"/>
              <a:t> (Multiply)</a:t>
            </a:r>
          </a:p>
        </p:txBody>
      </p:sp>
      <p:sp>
        <p:nvSpPr>
          <p:cNvPr id="9" name="Rectangle 8"/>
          <p:cNvSpPr/>
          <p:nvPr/>
        </p:nvSpPr>
        <p:spPr>
          <a:xfrm>
            <a:off x="840028" y="6375810"/>
            <a:ext cx="3248867" cy="562574"/>
          </a:xfrm>
          <a:prstGeom prst="rect">
            <a:avLst/>
          </a:prstGeom>
          <a:solidFill>
            <a:srgbClr val="DAA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rtl="0"/>
            <a:r>
              <a:rPr lang="en-US" sz="1800" dirty="0" err="1">
                <a:solidFill>
                  <a:schemeClr val="tx1"/>
                </a:solidFill>
              </a:rPr>
              <a:t>UnaryExpression</a:t>
            </a:r>
            <a:r>
              <a:rPr lang="en-US" sz="1800" dirty="0">
                <a:solidFill>
                  <a:schemeClr val="tx1"/>
                </a:solidFill>
              </a:rPr>
              <a:t> (Negate)</a:t>
            </a:r>
          </a:p>
        </p:txBody>
      </p:sp>
      <p:cxnSp>
        <p:nvCxnSpPr>
          <p:cNvPr id="12" name="Straight Arrow Connector 11"/>
          <p:cNvCxnSpPr>
            <a:stCxn id="7" idx="2"/>
            <a:endCxn id="8" idx="0"/>
          </p:cNvCxnSpPr>
          <p:nvPr/>
        </p:nvCxnSpPr>
        <p:spPr>
          <a:xfrm rot="5400000">
            <a:off x="5360547" y="3770389"/>
            <a:ext cx="656337" cy="2116686"/>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7" idx="0"/>
          </p:cNvCxnSpPr>
          <p:nvPr/>
        </p:nvCxnSpPr>
        <p:spPr>
          <a:xfrm rot="5400000">
            <a:off x="6418889" y="3703530"/>
            <a:ext cx="656337" cy="218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74949" y="6375810"/>
            <a:ext cx="3248867" cy="562574"/>
          </a:xfrm>
          <a:prstGeom prst="rect">
            <a:avLst/>
          </a:prstGeom>
          <a:solidFill>
            <a:srgbClr val="3E26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rtl="0"/>
            <a:r>
              <a:rPr lang="en-US" sz="1800" dirty="0" err="1"/>
              <a:t>ParameterExpression</a:t>
            </a:r>
            <a:r>
              <a:rPr lang="en-US" sz="1800" dirty="0"/>
              <a:t> (b)</a:t>
            </a:r>
          </a:p>
        </p:txBody>
      </p:sp>
      <p:sp>
        <p:nvSpPr>
          <p:cNvPr id="27" name="TextBox 26"/>
          <p:cNvSpPr txBox="1"/>
          <p:nvPr/>
        </p:nvSpPr>
        <p:spPr>
          <a:xfrm>
            <a:off x="6747059" y="3469176"/>
            <a:ext cx="730789" cy="442146"/>
          </a:xfrm>
          <a:prstGeom prst="rect">
            <a:avLst/>
          </a:prstGeom>
          <a:noFill/>
        </p:spPr>
        <p:txBody>
          <a:bodyPr wrap="none" lIns="117830" tIns="58915" rIns="117830" bIns="58915" rtlCol="0">
            <a:spAutoFit/>
          </a:bodyPr>
          <a:lstStyle/>
          <a:p>
            <a:r>
              <a:rPr lang="en-US" sz="2100" dirty="0"/>
              <a:t>Body</a:t>
            </a:r>
          </a:p>
        </p:txBody>
      </p:sp>
      <p:sp>
        <p:nvSpPr>
          <p:cNvPr id="28" name="TextBox 27"/>
          <p:cNvSpPr txBox="1"/>
          <p:nvPr/>
        </p:nvSpPr>
        <p:spPr>
          <a:xfrm>
            <a:off x="8602155" y="4500563"/>
            <a:ext cx="768556" cy="442146"/>
          </a:xfrm>
          <a:prstGeom prst="rect">
            <a:avLst/>
          </a:prstGeom>
          <a:noFill/>
        </p:spPr>
        <p:txBody>
          <a:bodyPr wrap="none" lIns="117830" tIns="58915" rIns="117830" bIns="58915" rtlCol="0">
            <a:spAutoFit/>
          </a:bodyPr>
          <a:lstStyle/>
          <a:p>
            <a:r>
              <a:rPr lang="en-US" sz="2100" dirty="0"/>
              <a:t>Right</a:t>
            </a:r>
          </a:p>
        </p:txBody>
      </p:sp>
      <p:sp>
        <p:nvSpPr>
          <p:cNvPr id="29" name="TextBox 28"/>
          <p:cNvSpPr txBox="1"/>
          <p:nvPr/>
        </p:nvSpPr>
        <p:spPr>
          <a:xfrm>
            <a:off x="4444601" y="4594325"/>
            <a:ext cx="630698" cy="442146"/>
          </a:xfrm>
          <a:prstGeom prst="rect">
            <a:avLst/>
          </a:prstGeom>
          <a:noFill/>
        </p:spPr>
        <p:txBody>
          <a:bodyPr wrap="none" lIns="117830" tIns="58915" rIns="117830" bIns="58915" rtlCol="0">
            <a:spAutoFit/>
          </a:bodyPr>
          <a:lstStyle/>
          <a:p>
            <a:r>
              <a:rPr lang="en-US" sz="2100" dirty="0"/>
              <a:t>Left</a:t>
            </a:r>
          </a:p>
        </p:txBody>
      </p:sp>
      <p:sp>
        <p:nvSpPr>
          <p:cNvPr id="32" name="Rectangle 31"/>
          <p:cNvSpPr/>
          <p:nvPr/>
        </p:nvSpPr>
        <p:spPr>
          <a:xfrm>
            <a:off x="741578" y="7500959"/>
            <a:ext cx="3445767" cy="562574"/>
          </a:xfrm>
          <a:prstGeom prst="rect">
            <a:avLst/>
          </a:prstGeom>
          <a:solidFill>
            <a:srgbClr val="3E26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rtl="0"/>
            <a:r>
              <a:rPr lang="en-US" sz="1800" dirty="0" err="1"/>
              <a:t>ParameterExpression</a:t>
            </a:r>
            <a:r>
              <a:rPr lang="en-US" sz="1800" dirty="0"/>
              <a:t> (a)</a:t>
            </a:r>
          </a:p>
        </p:txBody>
      </p:sp>
      <p:sp>
        <p:nvSpPr>
          <p:cNvPr id="33" name="TextBox 32"/>
          <p:cNvSpPr txBox="1"/>
          <p:nvPr/>
        </p:nvSpPr>
        <p:spPr>
          <a:xfrm>
            <a:off x="2465668" y="7032147"/>
            <a:ext cx="1103583" cy="442146"/>
          </a:xfrm>
          <a:prstGeom prst="rect">
            <a:avLst/>
          </a:prstGeom>
          <a:noFill/>
        </p:spPr>
        <p:txBody>
          <a:bodyPr wrap="none" lIns="117830" tIns="58915" rIns="117830" bIns="58915" rtlCol="0">
            <a:spAutoFit/>
          </a:bodyPr>
          <a:lstStyle/>
          <a:p>
            <a:r>
              <a:rPr lang="en-US" sz="2100" dirty="0"/>
              <a:t>Operand</a:t>
            </a:r>
          </a:p>
        </p:txBody>
      </p:sp>
      <p:cxnSp>
        <p:nvCxnSpPr>
          <p:cNvPr id="34" name="Straight Arrow Connector 33"/>
          <p:cNvCxnSpPr>
            <a:stCxn id="8" idx="2"/>
            <a:endCxn id="9" idx="0"/>
          </p:cNvCxnSpPr>
          <p:nvPr/>
        </p:nvCxnSpPr>
        <p:spPr>
          <a:xfrm rot="5400000">
            <a:off x="3219247" y="4964686"/>
            <a:ext cx="656337" cy="2165911"/>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2"/>
            <a:endCxn id="26" idx="0"/>
          </p:cNvCxnSpPr>
          <p:nvPr/>
        </p:nvCxnSpPr>
        <p:spPr>
          <a:xfrm rot="16200000" flipH="1">
            <a:off x="5286708" y="5063139"/>
            <a:ext cx="656337" cy="1969009"/>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a:endCxn id="32" idx="0"/>
          </p:cNvCxnSpPr>
          <p:nvPr/>
        </p:nvCxnSpPr>
        <p:spPr>
          <a:xfrm rot="5400000">
            <a:off x="2183175" y="7219620"/>
            <a:ext cx="562574" cy="218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617617" y="5156899"/>
            <a:ext cx="3248867" cy="562574"/>
          </a:xfrm>
          <a:prstGeom prst="rect">
            <a:avLst/>
          </a:prstGeom>
          <a:solidFill>
            <a:srgbClr val="3E26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rtlCol="0" anchor="ctr"/>
          <a:lstStyle/>
          <a:p>
            <a:pPr algn="ctr" rtl="0"/>
            <a:r>
              <a:rPr lang="en-US" sz="1800" dirty="0" err="1"/>
              <a:t>ParameterExpression</a:t>
            </a:r>
            <a:r>
              <a:rPr lang="en-US" sz="1800" dirty="0"/>
              <a:t> (c)</a:t>
            </a:r>
          </a:p>
        </p:txBody>
      </p:sp>
      <p:cxnSp>
        <p:nvCxnSpPr>
          <p:cNvPr id="51" name="Straight Arrow Connector 50"/>
          <p:cNvCxnSpPr>
            <a:stCxn id="7" idx="2"/>
            <a:endCxn id="49" idx="0"/>
          </p:cNvCxnSpPr>
          <p:nvPr/>
        </p:nvCxnSpPr>
        <p:spPr>
          <a:xfrm rot="16200000" flipH="1">
            <a:off x="8166385" y="3081235"/>
            <a:ext cx="656337" cy="3494992"/>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814518" y="2812840"/>
            <a:ext cx="1845888" cy="484748"/>
          </a:xfrm>
          <a:prstGeom prst="rect">
            <a:avLst/>
          </a:prstGeom>
          <a:noFill/>
        </p:spPr>
        <p:txBody>
          <a:bodyPr wrap="none" lIns="117830" tIns="58915" rIns="117830" bIns="58915" rtlCol="0">
            <a:spAutoFit/>
          </a:bodyPr>
          <a:lstStyle/>
          <a:p>
            <a:pPr algn="l" rtl="0"/>
            <a:r>
              <a:rPr lang="en-US" b="1" dirty="0">
                <a:latin typeface="Consolas" pitchFamily="49" charset="0"/>
              </a:rPr>
              <a:t>-a * b + c</a:t>
            </a:r>
          </a:p>
        </p:txBody>
      </p:sp>
      <p:sp>
        <p:nvSpPr>
          <p:cNvPr id="58" name="TextBox 57"/>
          <p:cNvSpPr txBox="1"/>
          <p:nvPr/>
        </p:nvSpPr>
        <p:spPr>
          <a:xfrm>
            <a:off x="2574041" y="5719473"/>
            <a:ext cx="630698" cy="442146"/>
          </a:xfrm>
          <a:prstGeom prst="rect">
            <a:avLst/>
          </a:prstGeom>
          <a:noFill/>
        </p:spPr>
        <p:txBody>
          <a:bodyPr wrap="none" lIns="117830" tIns="58915" rIns="117830" bIns="58915" rtlCol="0">
            <a:spAutoFit/>
          </a:bodyPr>
          <a:lstStyle/>
          <a:p>
            <a:r>
              <a:rPr lang="en-US" sz="2100" dirty="0"/>
              <a:t>Left</a:t>
            </a:r>
          </a:p>
        </p:txBody>
      </p:sp>
      <p:sp>
        <p:nvSpPr>
          <p:cNvPr id="59" name="TextBox 58"/>
          <p:cNvSpPr txBox="1"/>
          <p:nvPr/>
        </p:nvSpPr>
        <p:spPr>
          <a:xfrm>
            <a:off x="5861003" y="5719473"/>
            <a:ext cx="768556" cy="442146"/>
          </a:xfrm>
          <a:prstGeom prst="rect">
            <a:avLst/>
          </a:prstGeom>
          <a:noFill/>
        </p:spPr>
        <p:txBody>
          <a:bodyPr wrap="none" lIns="117830" tIns="58915" rIns="117830" bIns="58915" rtlCol="0">
            <a:spAutoFit/>
          </a:bodyPr>
          <a:lstStyle/>
          <a:p>
            <a:r>
              <a:rPr lang="en-US" sz="2100" dirty="0"/>
              <a:t>Right</a:t>
            </a:r>
          </a:p>
        </p:txBody>
      </p:sp>
    </p:spTree>
    <p:extLst>
      <p:ext uri="{BB962C8B-B14F-4D97-AF65-F5344CB8AC3E}">
        <p14:creationId xmlns:p14="http://schemas.microsoft.com/office/powerpoint/2010/main" val="256798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47" y="376186"/>
            <a:ext cx="11327162" cy="1424039"/>
          </a:xfrm>
        </p:spPr>
        <p:txBody>
          <a:bodyPr>
            <a:noAutofit/>
          </a:bodyPr>
          <a:lstStyle/>
          <a:p>
            <a:r>
              <a:rPr lang="en-US" sz="4100" dirty="0"/>
              <a:t>Statements, Expressions and Comments</a:t>
            </a:r>
            <a:endParaRPr lang="en-GB" sz="4100"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31</a:t>
            </a:fld>
            <a:endParaRPr lang="en-GB"/>
          </a:p>
        </p:txBody>
      </p:sp>
      <p:sp>
        <p:nvSpPr>
          <p:cNvPr id="3" name="Text Placeholder 2"/>
          <p:cNvSpPr>
            <a:spLocks noGrp="1"/>
          </p:cNvSpPr>
          <p:nvPr>
            <p:ph sz="quarter" idx="1"/>
          </p:nvPr>
        </p:nvSpPr>
        <p:spPr>
          <a:xfrm>
            <a:off x="469670" y="1600200"/>
            <a:ext cx="11761470" cy="3127076"/>
          </a:xfrm>
        </p:spPr>
        <p:txBody>
          <a:bodyPr>
            <a:normAutofit/>
          </a:bodyPr>
          <a:lstStyle/>
          <a:p>
            <a:r>
              <a:rPr lang="en-US" dirty="0"/>
              <a:t>Statement</a:t>
            </a:r>
          </a:p>
          <a:p>
            <a:pPr lvl="1"/>
            <a:r>
              <a:rPr lang="en-US" dirty="0"/>
              <a:t>Comment, declaration, expression, control statement, block</a:t>
            </a:r>
          </a:p>
          <a:p>
            <a:r>
              <a:rPr lang="en-US" dirty="0"/>
              <a:t>Expression</a:t>
            </a:r>
          </a:p>
          <a:p>
            <a:pPr lvl="1"/>
            <a:r>
              <a:rPr lang="en-US" dirty="0"/>
              <a:t>Anything that evaluates to a value</a:t>
            </a:r>
          </a:p>
          <a:p>
            <a:r>
              <a:rPr lang="en-US" dirty="0"/>
              <a:t>Comments</a:t>
            </a:r>
          </a:p>
          <a:p>
            <a:pPr lvl="1"/>
            <a:endParaRPr lang="en-GB" dirty="0"/>
          </a:p>
        </p:txBody>
      </p:sp>
      <p:sp>
        <p:nvSpPr>
          <p:cNvPr id="6" name="Rounded Rectangle 5"/>
          <p:cNvSpPr/>
          <p:nvPr/>
        </p:nvSpPr>
        <p:spPr bwMode="auto">
          <a:xfrm>
            <a:off x="1041279" y="4527253"/>
            <a:ext cx="10618254" cy="49880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dirty="0">
                <a:solidFill>
                  <a:srgbClr val="008000"/>
                </a:solidFill>
                <a:latin typeface="Consolas"/>
              </a:rPr>
              <a:t>// single line comment</a:t>
            </a:r>
            <a:endParaRPr lang="en-GB" dirty="0">
              <a:solidFill>
                <a:srgbClr val="000000"/>
              </a:solidFill>
              <a:latin typeface="Consolas"/>
            </a:endParaRPr>
          </a:p>
        </p:txBody>
      </p:sp>
      <p:sp>
        <p:nvSpPr>
          <p:cNvPr id="7" name="Rounded Rectangle 6"/>
          <p:cNvSpPr/>
          <p:nvPr/>
        </p:nvSpPr>
        <p:spPr bwMode="auto">
          <a:xfrm>
            <a:off x="1041279" y="5162138"/>
            <a:ext cx="10618254" cy="124702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dirty="0">
                <a:solidFill>
                  <a:srgbClr val="008000"/>
                </a:solidFill>
                <a:latin typeface="Consolas"/>
              </a:rPr>
              <a:t>/* this is a multiline comment</a:t>
            </a:r>
            <a:endParaRPr lang="en-GB" dirty="0">
              <a:solidFill>
                <a:srgbClr val="000000"/>
              </a:solidFill>
              <a:latin typeface="Consolas"/>
            </a:endParaRPr>
          </a:p>
          <a:p>
            <a:r>
              <a:rPr lang="en-GB" dirty="0">
                <a:solidFill>
                  <a:srgbClr val="008000"/>
                </a:solidFill>
                <a:latin typeface="Consolas"/>
              </a:rPr>
              <a:t>   can span as many lines as you like</a:t>
            </a:r>
            <a:endParaRPr lang="en-GB" dirty="0">
              <a:solidFill>
                <a:srgbClr val="000000"/>
              </a:solidFill>
              <a:latin typeface="Consolas"/>
            </a:endParaRPr>
          </a:p>
          <a:p>
            <a:r>
              <a:rPr lang="en-GB" dirty="0">
                <a:solidFill>
                  <a:srgbClr val="008000"/>
                </a:solidFill>
                <a:latin typeface="Consolas"/>
              </a:rPr>
              <a:t>*/</a:t>
            </a:r>
            <a:endParaRPr lang="en-GB" dirty="0">
              <a:solidFill>
                <a:srgbClr val="000000"/>
              </a:solidFill>
              <a:latin typeface="Consolas"/>
            </a:endParaRPr>
          </a:p>
        </p:txBody>
      </p:sp>
      <p:sp>
        <p:nvSpPr>
          <p:cNvPr id="8" name="Rounded Rectangle 7"/>
          <p:cNvSpPr/>
          <p:nvPr/>
        </p:nvSpPr>
        <p:spPr bwMode="auto">
          <a:xfrm>
            <a:off x="1010928" y="6579794"/>
            <a:ext cx="10618254" cy="162113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dirty="0">
                <a:solidFill>
                  <a:srgbClr val="808080"/>
                </a:solidFill>
                <a:latin typeface="Consolas"/>
              </a:rPr>
              <a:t>///</a:t>
            </a:r>
            <a:r>
              <a:rPr lang="en-GB" dirty="0">
                <a:solidFill>
                  <a:srgbClr val="008000"/>
                </a:solidFill>
                <a:latin typeface="Consolas"/>
              </a:rPr>
              <a:t> </a:t>
            </a:r>
            <a:r>
              <a:rPr lang="en-GB" dirty="0">
                <a:solidFill>
                  <a:srgbClr val="808080"/>
                </a:solidFill>
                <a:latin typeface="Consolas"/>
              </a:rPr>
              <a:t>&lt;summary&gt;</a:t>
            </a:r>
            <a:endParaRPr lang="en-GB" dirty="0">
              <a:solidFill>
                <a:srgbClr val="000000"/>
              </a:solidFill>
              <a:latin typeface="Consolas"/>
            </a:endParaRPr>
          </a:p>
          <a:p>
            <a:r>
              <a:rPr lang="en-GB" dirty="0">
                <a:solidFill>
                  <a:srgbClr val="808080"/>
                </a:solidFill>
                <a:latin typeface="Consolas"/>
              </a:rPr>
              <a:t>///</a:t>
            </a:r>
            <a:r>
              <a:rPr lang="en-GB" dirty="0">
                <a:solidFill>
                  <a:srgbClr val="008000"/>
                </a:solidFill>
                <a:latin typeface="Consolas"/>
              </a:rPr>
              <a:t> this is XML comments</a:t>
            </a:r>
            <a:endParaRPr lang="en-GB" dirty="0">
              <a:solidFill>
                <a:srgbClr val="000000"/>
              </a:solidFill>
              <a:latin typeface="Consolas"/>
            </a:endParaRPr>
          </a:p>
          <a:p>
            <a:r>
              <a:rPr lang="en-GB" dirty="0">
                <a:solidFill>
                  <a:srgbClr val="808080"/>
                </a:solidFill>
                <a:latin typeface="Consolas"/>
              </a:rPr>
              <a:t>///</a:t>
            </a:r>
            <a:r>
              <a:rPr lang="en-GB" dirty="0">
                <a:solidFill>
                  <a:srgbClr val="008000"/>
                </a:solidFill>
                <a:latin typeface="Consolas"/>
              </a:rPr>
              <a:t> typically used for documentation</a:t>
            </a:r>
            <a:endParaRPr lang="en-GB" dirty="0">
              <a:solidFill>
                <a:srgbClr val="000000"/>
              </a:solidFill>
              <a:latin typeface="Consolas"/>
            </a:endParaRPr>
          </a:p>
          <a:p>
            <a:r>
              <a:rPr lang="en-GB" dirty="0">
                <a:solidFill>
                  <a:srgbClr val="808080"/>
                </a:solidFill>
                <a:latin typeface="Consolas"/>
              </a:rPr>
              <a:t>///</a:t>
            </a:r>
            <a:r>
              <a:rPr lang="en-GB" dirty="0">
                <a:solidFill>
                  <a:srgbClr val="008000"/>
                </a:solidFill>
                <a:latin typeface="Consolas"/>
              </a:rPr>
              <a:t> </a:t>
            </a:r>
            <a:r>
              <a:rPr lang="en-GB" dirty="0">
                <a:solidFill>
                  <a:srgbClr val="808080"/>
                </a:solidFill>
                <a:latin typeface="Consolas"/>
              </a:rPr>
              <a:t>&lt;/summary&gt;</a:t>
            </a:r>
            <a:endParaRPr lang="en-GB" dirty="0">
              <a:solidFill>
                <a:srgbClr val="000000"/>
              </a:solidFill>
              <a:latin typeface="Consolas"/>
            </a:endParaRPr>
          </a:p>
        </p:txBody>
      </p:sp>
    </p:spTree>
    <p:extLst>
      <p:ext uri="{BB962C8B-B14F-4D97-AF65-F5344CB8AC3E}">
        <p14:creationId xmlns:p14="http://schemas.microsoft.com/office/powerpoint/2010/main" val="279887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Implicitly Typed Local Variables</a:t>
            </a:r>
          </a:p>
        </p:txBody>
      </p:sp>
      <p:sp>
        <p:nvSpPr>
          <p:cNvPr id="9" name="Slide Number Placeholder 8"/>
          <p:cNvSpPr>
            <a:spLocks noGrp="1"/>
          </p:cNvSpPr>
          <p:nvPr>
            <p:ph type="sldNum" sz="quarter" idx="12"/>
          </p:nvPr>
        </p:nvSpPr>
        <p:spPr/>
        <p:txBody>
          <a:bodyPr/>
          <a:lstStyle/>
          <a:p>
            <a:fld id="{8D5EC362-8DE0-4138-8AD2-9C18772BB671}" type="slidenum">
              <a:rPr lang="he-IL" smtClean="0"/>
              <a:pPr/>
              <a:t>310</a:t>
            </a:fld>
            <a:endParaRPr lang="he-IL"/>
          </a:p>
        </p:txBody>
      </p:sp>
      <p:sp>
        <p:nvSpPr>
          <p:cNvPr id="8" name="Content Placeholder 7"/>
          <p:cNvSpPr>
            <a:spLocks noGrp="1"/>
          </p:cNvSpPr>
          <p:nvPr>
            <p:ph sz="quarter" idx="1"/>
          </p:nvPr>
        </p:nvSpPr>
        <p:spPr/>
        <p:txBody>
          <a:bodyPr/>
          <a:lstStyle/>
          <a:p>
            <a:r>
              <a:rPr lang="en-US" dirty="0"/>
              <a:t>Using the </a:t>
            </a:r>
            <a:r>
              <a:rPr lang="en-US" b="1" dirty="0" err="1">
                <a:solidFill>
                  <a:srgbClr val="0070C0"/>
                </a:solidFill>
                <a:latin typeface="Consolas" pitchFamily="49" charset="0"/>
              </a:rPr>
              <a:t>var</a:t>
            </a:r>
            <a:r>
              <a:rPr lang="en-US" dirty="0"/>
              <a:t> keyword</a:t>
            </a:r>
          </a:p>
        </p:txBody>
      </p:sp>
      <p:sp>
        <p:nvSpPr>
          <p:cNvPr id="6" name="Rectangle 5"/>
          <p:cNvSpPr/>
          <p:nvPr/>
        </p:nvSpPr>
        <p:spPr bwMode="auto">
          <a:xfrm>
            <a:off x="826903" y="2863563"/>
            <a:ext cx="10829554" cy="173701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8000"/>
                </a:solidFill>
                <a:latin typeface="Consolas"/>
              </a:rPr>
              <a:t>// C# 2.0</a:t>
            </a:r>
            <a:endParaRPr lang="en-US" sz="2100" dirty="0">
              <a:solidFill>
                <a:srgbClr val="000000"/>
              </a:solidFill>
              <a:latin typeface="Consolas"/>
            </a:endParaRPr>
          </a:p>
          <a:p>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x</a:t>
            </a:r>
            <a:r>
              <a:rPr lang="en-US" sz="2100" dirty="0">
                <a:solidFill>
                  <a:srgbClr val="000000"/>
                </a:solidFill>
                <a:latin typeface="Consolas"/>
              </a:rPr>
              <a:t> = 5;</a:t>
            </a:r>
          </a:p>
          <a:p>
            <a:r>
              <a:rPr lang="en-US" sz="2100" dirty="0">
                <a:solidFill>
                  <a:srgbClr val="0000FF"/>
                </a:solidFill>
                <a:latin typeface="Consolas"/>
              </a:rPr>
              <a:t>string</a:t>
            </a:r>
            <a:r>
              <a:rPr lang="en-US" sz="2100" dirty="0">
                <a:solidFill>
                  <a:srgbClr val="000000"/>
                </a:solidFill>
                <a:latin typeface="Consolas"/>
              </a:rPr>
              <a:t> </a:t>
            </a:r>
            <a:r>
              <a:rPr lang="en-US" sz="2100" dirty="0">
                <a:solidFill>
                  <a:srgbClr val="030003"/>
                </a:solidFill>
                <a:latin typeface="Consolas"/>
              </a:rPr>
              <a:t>name</a:t>
            </a:r>
            <a:r>
              <a:rPr lang="en-US" sz="2100" dirty="0">
                <a:solidFill>
                  <a:srgbClr val="000000"/>
                </a:solidFill>
                <a:latin typeface="Consolas"/>
              </a:rPr>
              <a:t> = </a:t>
            </a:r>
            <a:r>
              <a:rPr lang="en-US" sz="2100" dirty="0">
                <a:solidFill>
                  <a:srgbClr val="A31515"/>
                </a:solidFill>
                <a:latin typeface="Consolas"/>
              </a:rPr>
              <a:t>"Bart Simpson"</a:t>
            </a:r>
            <a:r>
              <a:rPr lang="en-US" sz="2100" dirty="0">
                <a:solidFill>
                  <a:srgbClr val="000000"/>
                </a:solidFill>
                <a:latin typeface="Consolas"/>
              </a:rPr>
              <a:t>;</a:t>
            </a:r>
          </a:p>
          <a:p>
            <a:r>
              <a:rPr lang="en-US" sz="2100" b="1" dirty="0">
                <a:solidFill>
                  <a:srgbClr val="0000FF"/>
                </a:solidFill>
                <a:latin typeface="Consolas"/>
              </a:rPr>
              <a:t>Dictionary</a:t>
            </a:r>
            <a:r>
              <a:rPr lang="en-US" sz="2100" dirty="0">
                <a:solidFill>
                  <a:srgbClr val="000000"/>
                </a:solidFill>
                <a:latin typeface="Consolas"/>
              </a:rPr>
              <a:t>&lt;</a:t>
            </a:r>
            <a:r>
              <a:rPr lang="en-US" sz="2100" dirty="0">
                <a:solidFill>
                  <a:srgbClr val="0000FF"/>
                </a:solidFill>
                <a:latin typeface="Consolas"/>
              </a:rPr>
              <a:t>string</a:t>
            </a:r>
            <a:r>
              <a:rPr lang="en-US" sz="2100" dirty="0">
                <a:solidFill>
                  <a:srgbClr val="000000"/>
                </a:solidFill>
                <a:latin typeface="Consolas"/>
              </a:rPr>
              <a:t>, </a:t>
            </a:r>
            <a:r>
              <a:rPr lang="en-US" sz="2100" dirty="0">
                <a:solidFill>
                  <a:srgbClr val="0000FF"/>
                </a:solidFill>
                <a:latin typeface="Consolas"/>
              </a:rPr>
              <a:t>object</a:t>
            </a:r>
            <a:r>
              <a:rPr lang="en-US" sz="2100" dirty="0">
                <a:solidFill>
                  <a:srgbClr val="000000"/>
                </a:solidFill>
                <a:latin typeface="Consolas"/>
              </a:rPr>
              <a:t>&gt; </a:t>
            </a:r>
            <a:r>
              <a:rPr lang="en-US" sz="2100" dirty="0">
                <a:solidFill>
                  <a:srgbClr val="030003"/>
                </a:solidFill>
                <a:latin typeface="Consolas"/>
              </a:rPr>
              <a:t>data</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b="1" dirty="0">
                <a:solidFill>
                  <a:srgbClr val="0000FF"/>
                </a:solidFill>
                <a:latin typeface="Consolas"/>
              </a:rPr>
              <a:t>Dictionary</a:t>
            </a:r>
            <a:r>
              <a:rPr lang="en-US" sz="2100" dirty="0">
                <a:solidFill>
                  <a:srgbClr val="000000"/>
                </a:solidFill>
                <a:latin typeface="Consolas"/>
              </a:rPr>
              <a:t>&lt;</a:t>
            </a:r>
            <a:r>
              <a:rPr lang="en-US" sz="2100" dirty="0">
                <a:solidFill>
                  <a:srgbClr val="0000FF"/>
                </a:solidFill>
                <a:latin typeface="Consolas"/>
              </a:rPr>
              <a:t>string</a:t>
            </a:r>
            <a:r>
              <a:rPr lang="en-US" sz="2100" dirty="0">
                <a:solidFill>
                  <a:srgbClr val="000000"/>
                </a:solidFill>
                <a:latin typeface="Consolas"/>
              </a:rPr>
              <a:t>, </a:t>
            </a:r>
            <a:r>
              <a:rPr lang="en-US" sz="2100" dirty="0">
                <a:solidFill>
                  <a:srgbClr val="0000FF"/>
                </a:solidFill>
                <a:latin typeface="Consolas"/>
              </a:rPr>
              <a:t>object</a:t>
            </a:r>
            <a:r>
              <a:rPr lang="en-US" sz="2100" dirty="0">
                <a:solidFill>
                  <a:srgbClr val="000000"/>
                </a:solidFill>
                <a:latin typeface="Consolas"/>
              </a:rPr>
              <a:t>&gt;();</a:t>
            </a:r>
          </a:p>
          <a:p>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size</a:t>
            </a:r>
            <a:r>
              <a:rPr lang="en-US" sz="2100" dirty="0">
                <a:solidFill>
                  <a:srgbClr val="000000"/>
                </a:solidFill>
                <a:latin typeface="Consolas"/>
              </a:rPr>
              <a:t> = </a:t>
            </a:r>
            <a:r>
              <a:rPr lang="en-US" sz="2100" dirty="0" err="1">
                <a:solidFill>
                  <a:srgbClr val="030003"/>
                </a:solidFill>
                <a:latin typeface="Consolas"/>
              </a:rPr>
              <a:t>name</a:t>
            </a:r>
            <a:r>
              <a:rPr lang="en-US" sz="2100" dirty="0" err="1">
                <a:solidFill>
                  <a:srgbClr val="000000"/>
                </a:solidFill>
                <a:latin typeface="Consolas"/>
              </a:rPr>
              <a:t>.</a:t>
            </a:r>
            <a:r>
              <a:rPr lang="en-US" sz="2100" dirty="0" err="1">
                <a:solidFill>
                  <a:srgbClr val="030003"/>
                </a:solidFill>
                <a:latin typeface="Consolas"/>
              </a:rPr>
              <a:t>Length</a:t>
            </a:r>
            <a:r>
              <a:rPr lang="en-US" sz="2100" dirty="0">
                <a:solidFill>
                  <a:srgbClr val="000000"/>
                </a:solidFill>
                <a:latin typeface="Consolas"/>
              </a:rPr>
              <a:t>;</a:t>
            </a:r>
          </a:p>
        </p:txBody>
      </p:sp>
      <p:sp>
        <p:nvSpPr>
          <p:cNvPr id="7" name="Rectangle 6"/>
          <p:cNvSpPr/>
          <p:nvPr/>
        </p:nvSpPr>
        <p:spPr bwMode="auto">
          <a:xfrm>
            <a:off x="846634" y="5100640"/>
            <a:ext cx="10809823" cy="270651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8000"/>
                </a:solidFill>
                <a:latin typeface="Consolas"/>
              </a:rPr>
              <a:t>// C# 3.0</a:t>
            </a:r>
            <a:endParaRPr lang="en-US" sz="2100" dirty="0">
              <a:solidFill>
                <a:srgbClr val="000000"/>
              </a:solidFill>
              <a:latin typeface="Consolas"/>
            </a:endParaRPr>
          </a:p>
          <a:p>
            <a:r>
              <a:rPr lang="en-US" sz="2100" dirty="0" err="1">
                <a:solidFill>
                  <a:srgbClr val="0000FF"/>
                </a:solidFill>
                <a:latin typeface="Consolas"/>
              </a:rPr>
              <a:t>var</a:t>
            </a:r>
            <a:r>
              <a:rPr lang="en-US" sz="2100" dirty="0">
                <a:solidFill>
                  <a:srgbClr val="000000"/>
                </a:solidFill>
                <a:latin typeface="Consolas"/>
              </a:rPr>
              <a:t> </a:t>
            </a:r>
            <a:r>
              <a:rPr lang="en-US" sz="2100" dirty="0">
                <a:solidFill>
                  <a:srgbClr val="030003"/>
                </a:solidFill>
                <a:latin typeface="Consolas"/>
              </a:rPr>
              <a:t>x</a:t>
            </a:r>
            <a:r>
              <a:rPr lang="en-US" sz="2100" dirty="0">
                <a:solidFill>
                  <a:srgbClr val="000000"/>
                </a:solidFill>
                <a:latin typeface="Consolas"/>
              </a:rPr>
              <a:t> = 5;</a:t>
            </a:r>
          </a:p>
          <a:p>
            <a:r>
              <a:rPr lang="en-US" sz="2100" dirty="0" err="1">
                <a:solidFill>
                  <a:srgbClr val="0000FF"/>
                </a:solidFill>
                <a:latin typeface="Consolas"/>
              </a:rPr>
              <a:t>var</a:t>
            </a:r>
            <a:r>
              <a:rPr lang="en-US" sz="2100" dirty="0">
                <a:solidFill>
                  <a:srgbClr val="000000"/>
                </a:solidFill>
                <a:latin typeface="Consolas"/>
              </a:rPr>
              <a:t> </a:t>
            </a:r>
            <a:r>
              <a:rPr lang="en-US" sz="2100" dirty="0">
                <a:solidFill>
                  <a:srgbClr val="030003"/>
                </a:solidFill>
                <a:latin typeface="Consolas"/>
              </a:rPr>
              <a:t>name</a:t>
            </a:r>
            <a:r>
              <a:rPr lang="en-US" sz="2100" dirty="0">
                <a:solidFill>
                  <a:srgbClr val="000000"/>
                </a:solidFill>
                <a:latin typeface="Consolas"/>
              </a:rPr>
              <a:t> = </a:t>
            </a:r>
            <a:r>
              <a:rPr lang="en-US" sz="2100" dirty="0">
                <a:solidFill>
                  <a:srgbClr val="A31515"/>
                </a:solidFill>
                <a:latin typeface="Consolas"/>
              </a:rPr>
              <a:t>"Bart Simpson"</a:t>
            </a:r>
            <a:r>
              <a:rPr lang="en-US" sz="2100" dirty="0">
                <a:solidFill>
                  <a:srgbClr val="000000"/>
                </a:solidFill>
                <a:latin typeface="Consolas"/>
              </a:rPr>
              <a:t>;</a:t>
            </a:r>
          </a:p>
          <a:p>
            <a:r>
              <a:rPr lang="en-US" sz="2100" dirty="0" err="1">
                <a:solidFill>
                  <a:srgbClr val="0000FF"/>
                </a:solidFill>
                <a:latin typeface="Consolas"/>
              </a:rPr>
              <a:t>var</a:t>
            </a:r>
            <a:r>
              <a:rPr lang="en-US" sz="2100" dirty="0">
                <a:solidFill>
                  <a:srgbClr val="000000"/>
                </a:solidFill>
                <a:latin typeface="Consolas"/>
              </a:rPr>
              <a:t> </a:t>
            </a:r>
            <a:r>
              <a:rPr lang="en-US" sz="2100" dirty="0">
                <a:solidFill>
                  <a:srgbClr val="030003"/>
                </a:solidFill>
                <a:latin typeface="Consolas"/>
              </a:rPr>
              <a:t>data</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b="1" dirty="0">
                <a:solidFill>
                  <a:srgbClr val="0000FF"/>
                </a:solidFill>
                <a:latin typeface="Consolas"/>
              </a:rPr>
              <a:t>Dictionary</a:t>
            </a:r>
            <a:r>
              <a:rPr lang="en-US" sz="2100" dirty="0">
                <a:solidFill>
                  <a:srgbClr val="000000"/>
                </a:solidFill>
                <a:latin typeface="Consolas"/>
              </a:rPr>
              <a:t>&lt;</a:t>
            </a:r>
            <a:r>
              <a:rPr lang="en-US" sz="2100" dirty="0">
                <a:solidFill>
                  <a:srgbClr val="0000FF"/>
                </a:solidFill>
                <a:latin typeface="Consolas"/>
              </a:rPr>
              <a:t>string</a:t>
            </a:r>
            <a:r>
              <a:rPr lang="en-US" sz="2100" dirty="0">
                <a:solidFill>
                  <a:srgbClr val="000000"/>
                </a:solidFill>
                <a:latin typeface="Consolas"/>
              </a:rPr>
              <a:t>, </a:t>
            </a:r>
            <a:r>
              <a:rPr lang="en-US" sz="2100" dirty="0">
                <a:solidFill>
                  <a:srgbClr val="0000FF"/>
                </a:solidFill>
                <a:latin typeface="Consolas"/>
              </a:rPr>
              <a:t>object</a:t>
            </a:r>
            <a:r>
              <a:rPr lang="en-US" sz="2100" dirty="0">
                <a:solidFill>
                  <a:srgbClr val="000000"/>
                </a:solidFill>
                <a:latin typeface="Consolas"/>
              </a:rPr>
              <a:t>&gt;();</a:t>
            </a:r>
          </a:p>
          <a:p>
            <a:r>
              <a:rPr lang="en-US" sz="2100" dirty="0" err="1">
                <a:solidFill>
                  <a:srgbClr val="0000FF"/>
                </a:solidFill>
                <a:latin typeface="Consolas"/>
              </a:rPr>
              <a:t>var</a:t>
            </a:r>
            <a:r>
              <a:rPr lang="en-US" sz="2100" dirty="0">
                <a:solidFill>
                  <a:srgbClr val="000000"/>
                </a:solidFill>
                <a:latin typeface="Consolas"/>
              </a:rPr>
              <a:t> </a:t>
            </a:r>
            <a:r>
              <a:rPr lang="en-US" sz="2100" dirty="0">
                <a:solidFill>
                  <a:srgbClr val="030003"/>
                </a:solidFill>
                <a:latin typeface="Consolas"/>
              </a:rPr>
              <a:t>size</a:t>
            </a:r>
            <a:r>
              <a:rPr lang="en-US" sz="2100" dirty="0">
                <a:solidFill>
                  <a:srgbClr val="000000"/>
                </a:solidFill>
                <a:latin typeface="Consolas"/>
              </a:rPr>
              <a:t> = </a:t>
            </a:r>
            <a:r>
              <a:rPr lang="en-US" sz="2100" dirty="0" err="1">
                <a:solidFill>
                  <a:srgbClr val="030003"/>
                </a:solidFill>
                <a:latin typeface="Consolas"/>
              </a:rPr>
              <a:t>name</a:t>
            </a:r>
            <a:r>
              <a:rPr lang="en-US" sz="2100" dirty="0" err="1">
                <a:solidFill>
                  <a:srgbClr val="000000"/>
                </a:solidFill>
                <a:latin typeface="Consolas"/>
              </a:rPr>
              <a:t>.</a:t>
            </a:r>
            <a:r>
              <a:rPr lang="en-US" sz="2100" dirty="0" err="1">
                <a:solidFill>
                  <a:srgbClr val="030003"/>
                </a:solidFill>
                <a:latin typeface="Consolas"/>
              </a:rPr>
              <a:t>Length</a:t>
            </a:r>
            <a:r>
              <a:rPr lang="en-US" sz="2100" dirty="0">
                <a:solidFill>
                  <a:srgbClr val="000000"/>
                </a:solidFill>
                <a:latin typeface="Consolas"/>
              </a:rPr>
              <a:t>;</a:t>
            </a:r>
          </a:p>
          <a:p>
            <a:r>
              <a:rPr lang="en-US" sz="2100" dirty="0">
                <a:solidFill>
                  <a:srgbClr val="000000"/>
                </a:solidFill>
                <a:latin typeface="Consolas"/>
              </a:rPr>
              <a:t> </a:t>
            </a:r>
          </a:p>
          <a:p>
            <a:r>
              <a:rPr lang="en-US" sz="2100" dirty="0" err="1">
                <a:solidFill>
                  <a:srgbClr val="0000FF"/>
                </a:solidFill>
                <a:latin typeface="Consolas"/>
              </a:rPr>
              <a:t>var</a:t>
            </a:r>
            <a:r>
              <a:rPr lang="en-US" sz="2100" dirty="0">
                <a:solidFill>
                  <a:srgbClr val="000000"/>
                </a:solidFill>
                <a:latin typeface="Consolas"/>
              </a:rPr>
              <a:t> </a:t>
            </a:r>
            <a:r>
              <a:rPr lang="en-US" sz="2100" dirty="0">
                <a:solidFill>
                  <a:srgbClr val="030003"/>
                </a:solidFill>
                <a:latin typeface="Consolas"/>
              </a:rPr>
              <a:t>y</a:t>
            </a:r>
            <a:r>
              <a:rPr lang="en-US" sz="2100" dirty="0">
                <a:solidFill>
                  <a:srgbClr val="000000"/>
                </a:solidFill>
                <a:latin typeface="Consolas"/>
              </a:rPr>
              <a:t> = </a:t>
            </a:r>
            <a:r>
              <a:rPr lang="en-US" sz="2100" dirty="0">
                <a:solidFill>
                  <a:srgbClr val="030003"/>
                </a:solidFill>
                <a:latin typeface="Consolas"/>
              </a:rPr>
              <a:t>x</a:t>
            </a:r>
            <a:r>
              <a:rPr lang="en-US" sz="2100" dirty="0">
                <a:solidFill>
                  <a:srgbClr val="000000"/>
                </a:solidFill>
                <a:latin typeface="Consolas"/>
              </a:rPr>
              <a:t>;</a:t>
            </a:r>
          </a:p>
          <a:p>
            <a:r>
              <a:rPr lang="en-US" sz="2100" dirty="0" err="1">
                <a:solidFill>
                  <a:srgbClr val="0000FF"/>
                </a:solidFill>
                <a:latin typeface="Consolas"/>
              </a:rPr>
              <a:t>var</a:t>
            </a:r>
            <a:r>
              <a:rPr lang="en-US" sz="2100" dirty="0">
                <a:solidFill>
                  <a:srgbClr val="000000"/>
                </a:solidFill>
                <a:latin typeface="Consolas"/>
              </a:rPr>
              <a:t> </a:t>
            </a:r>
            <a:r>
              <a:rPr lang="en-US" sz="2100" dirty="0">
                <a:solidFill>
                  <a:srgbClr val="030003"/>
                </a:solidFill>
                <a:latin typeface="Consolas"/>
              </a:rPr>
              <a:t>keys</a:t>
            </a:r>
            <a:r>
              <a:rPr lang="en-US" sz="2100" dirty="0">
                <a:solidFill>
                  <a:srgbClr val="000000"/>
                </a:solidFill>
                <a:latin typeface="Consolas"/>
              </a:rPr>
              <a:t> = </a:t>
            </a:r>
            <a:r>
              <a:rPr lang="en-US" sz="2100" dirty="0" err="1">
                <a:solidFill>
                  <a:srgbClr val="030003"/>
                </a:solidFill>
                <a:latin typeface="Consolas"/>
              </a:rPr>
              <a:t>data</a:t>
            </a:r>
            <a:r>
              <a:rPr lang="en-US" sz="2100" dirty="0" err="1">
                <a:solidFill>
                  <a:srgbClr val="000000"/>
                </a:solidFill>
                <a:latin typeface="Consolas"/>
              </a:rPr>
              <a:t>.</a:t>
            </a:r>
            <a:r>
              <a:rPr lang="en-US" sz="2100" dirty="0" err="1">
                <a:solidFill>
                  <a:srgbClr val="030003"/>
                </a:solidFill>
                <a:latin typeface="Consolas"/>
              </a:rPr>
              <a:t>Keys</a:t>
            </a:r>
            <a:r>
              <a:rPr lang="en-US" sz="2100" dirty="0">
                <a:solidFill>
                  <a:srgbClr val="000000"/>
                </a:solidFill>
                <a:latin typeface="Consolas"/>
              </a:rPr>
              <a:t>;   </a:t>
            </a:r>
            <a:r>
              <a:rPr lang="en-US" sz="2100" dirty="0">
                <a:solidFill>
                  <a:srgbClr val="008000"/>
                </a:solidFill>
                <a:latin typeface="Consolas"/>
              </a:rPr>
              <a:t>// Dictionary&lt;string, object&gt;.</a:t>
            </a:r>
            <a:r>
              <a:rPr lang="en-US" sz="2100" dirty="0" err="1">
                <a:solidFill>
                  <a:srgbClr val="008000"/>
                </a:solidFill>
                <a:latin typeface="Consolas"/>
              </a:rPr>
              <a:t>KeyCollection</a:t>
            </a:r>
            <a:endParaRPr lang="en-US" sz="2100" dirty="0">
              <a:solidFill>
                <a:srgbClr val="000000"/>
              </a:solidFill>
              <a:latin typeface="Consolas"/>
            </a:endParaRPr>
          </a:p>
        </p:txBody>
      </p:sp>
    </p:spTree>
    <p:extLst>
      <p:ext uri="{BB962C8B-B14F-4D97-AF65-F5344CB8AC3E}">
        <p14:creationId xmlns:p14="http://schemas.microsoft.com/office/powerpoint/2010/main" val="308336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Properties</a:t>
            </a:r>
          </a:p>
        </p:txBody>
      </p:sp>
      <p:sp>
        <p:nvSpPr>
          <p:cNvPr id="6" name="Slide Number Placeholder 5"/>
          <p:cNvSpPr>
            <a:spLocks noGrp="1"/>
          </p:cNvSpPr>
          <p:nvPr>
            <p:ph type="sldNum" sz="quarter" idx="12"/>
          </p:nvPr>
        </p:nvSpPr>
        <p:spPr/>
        <p:txBody>
          <a:bodyPr/>
          <a:lstStyle/>
          <a:p>
            <a:fld id="{8D5EC362-8DE0-4138-8AD2-9C18772BB671}" type="slidenum">
              <a:rPr lang="he-IL" smtClean="0"/>
              <a:pPr/>
              <a:t>311</a:t>
            </a:fld>
            <a:endParaRPr lang="he-IL"/>
          </a:p>
        </p:txBody>
      </p:sp>
      <p:sp>
        <p:nvSpPr>
          <p:cNvPr id="3" name="Content Placeholder 2"/>
          <p:cNvSpPr>
            <a:spLocks noGrp="1"/>
          </p:cNvSpPr>
          <p:nvPr>
            <p:ph sz="quarter" idx="1"/>
          </p:nvPr>
        </p:nvSpPr>
        <p:spPr/>
        <p:txBody>
          <a:bodyPr/>
          <a:lstStyle/>
          <a:p>
            <a:endParaRPr lang="en-US"/>
          </a:p>
        </p:txBody>
      </p:sp>
      <p:sp>
        <p:nvSpPr>
          <p:cNvPr id="4" name="Rectangle 3"/>
          <p:cNvSpPr/>
          <p:nvPr/>
        </p:nvSpPr>
        <p:spPr bwMode="auto">
          <a:xfrm>
            <a:off x="590658" y="1562776"/>
            <a:ext cx="6891535" cy="593816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8000"/>
                </a:solidFill>
                <a:latin typeface="Consolas"/>
              </a:rPr>
              <a:t>// C# 2.0</a:t>
            </a:r>
            <a:endParaRPr lang="en-US" sz="2100" dirty="0">
              <a:solidFill>
                <a:srgbClr val="000000"/>
              </a:solidFill>
              <a:latin typeface="Consolas"/>
            </a:endParaRPr>
          </a:p>
          <a:p>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class</a:t>
            </a:r>
            <a:r>
              <a:rPr lang="en-US" sz="2100" dirty="0">
                <a:solidFill>
                  <a:srgbClr val="000000"/>
                </a:solidFill>
                <a:latin typeface="Consolas"/>
              </a:rPr>
              <a:t> </a:t>
            </a:r>
            <a:r>
              <a:rPr lang="en-US" sz="2100" b="1" dirty="0">
                <a:solidFill>
                  <a:srgbClr val="0000FF"/>
                </a:solidFill>
                <a:latin typeface="Consolas"/>
              </a:rPr>
              <a:t>Person</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private</a:t>
            </a:r>
            <a:r>
              <a:rPr lang="en-US" sz="2100" dirty="0">
                <a:solidFill>
                  <a:srgbClr val="000000"/>
                </a:solidFill>
                <a:latin typeface="Consolas"/>
              </a:rPr>
              <a:t> </a:t>
            </a:r>
            <a:r>
              <a:rPr lang="en-US" sz="2100" dirty="0">
                <a:solidFill>
                  <a:srgbClr val="0000FF"/>
                </a:solidFill>
                <a:latin typeface="Consolas"/>
              </a:rPr>
              <a:t>string</a:t>
            </a:r>
            <a:r>
              <a:rPr lang="en-US" sz="2100" dirty="0">
                <a:solidFill>
                  <a:srgbClr val="000000"/>
                </a:solidFill>
                <a:latin typeface="Consolas"/>
              </a:rPr>
              <a:t> </a:t>
            </a:r>
            <a:r>
              <a:rPr lang="en-US" sz="2100" dirty="0">
                <a:solidFill>
                  <a:srgbClr val="030003"/>
                </a:solidFill>
                <a:latin typeface="Consolas"/>
              </a:rPr>
              <a:t>_</a:t>
            </a:r>
            <a:r>
              <a:rPr lang="en-US" sz="2100" dirty="0" err="1">
                <a:solidFill>
                  <a:srgbClr val="030003"/>
                </a:solidFill>
                <a:latin typeface="Consolas"/>
              </a:rPr>
              <a:t>firstName</a:t>
            </a:r>
            <a:r>
              <a:rPr lang="en-US" sz="2100" dirty="0">
                <a:solidFill>
                  <a:srgbClr val="000000"/>
                </a:solidFill>
                <a:latin typeface="Consolas"/>
              </a:rPr>
              <a:t>, </a:t>
            </a:r>
            <a:r>
              <a:rPr lang="en-US" sz="2100" dirty="0">
                <a:solidFill>
                  <a:srgbClr val="030003"/>
                </a:solidFill>
                <a:latin typeface="Consolas"/>
              </a:rPr>
              <a:t>_</a:t>
            </a:r>
            <a:r>
              <a:rPr lang="en-US" sz="2100" dirty="0" err="1">
                <a:solidFill>
                  <a:srgbClr val="030003"/>
                </a:solidFill>
                <a:latin typeface="Consolas"/>
              </a:rPr>
              <a:t>lastName</a:t>
            </a:r>
            <a:r>
              <a:rPr lang="en-US" sz="2100" dirty="0">
                <a:solidFill>
                  <a:srgbClr val="000000"/>
                </a:solidFill>
                <a:latin typeface="Consolas"/>
              </a:rPr>
              <a:t>;</a:t>
            </a:r>
          </a:p>
          <a:p>
            <a:r>
              <a:rPr lang="en-US" sz="2100" dirty="0">
                <a:solidFill>
                  <a:srgbClr val="000000"/>
                </a:solidFill>
                <a:latin typeface="Consolas"/>
              </a:rPr>
              <a:t>   </a:t>
            </a:r>
            <a:r>
              <a:rPr lang="en-US" sz="2100" dirty="0">
                <a:solidFill>
                  <a:srgbClr val="0000FF"/>
                </a:solidFill>
                <a:latin typeface="Consolas"/>
              </a:rPr>
              <a:t>private</a:t>
            </a:r>
            <a:r>
              <a:rPr lang="en-US" sz="2100" dirty="0">
                <a:solidFill>
                  <a:srgbClr val="000000"/>
                </a:solidFill>
                <a:latin typeface="Consolas"/>
              </a:rPr>
              <a:t> </a:t>
            </a:r>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_age</a:t>
            </a:r>
            <a:r>
              <a:rPr lang="en-US" sz="2100" dirty="0">
                <a:solidFill>
                  <a:srgbClr val="000000"/>
                </a:solidFill>
                <a:latin typeface="Consolas"/>
              </a:rPr>
              <a:t>;</a:t>
            </a:r>
          </a:p>
          <a:p>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string</a:t>
            </a:r>
            <a:r>
              <a:rPr lang="en-US" sz="2100" dirty="0">
                <a:solidFill>
                  <a:srgbClr val="000000"/>
                </a:solidFill>
                <a:latin typeface="Consolas"/>
              </a:rPr>
              <a:t> </a:t>
            </a:r>
            <a:r>
              <a:rPr lang="en-US" sz="2100" dirty="0" err="1">
                <a:solidFill>
                  <a:srgbClr val="030003"/>
                </a:solidFill>
                <a:latin typeface="Consolas"/>
              </a:rPr>
              <a:t>FirstName</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get</a:t>
            </a:r>
            <a:r>
              <a:rPr lang="en-US" sz="2100" dirty="0">
                <a:solidFill>
                  <a:srgbClr val="000000"/>
                </a:solidFill>
                <a:latin typeface="Consolas"/>
              </a:rPr>
              <a:t> { </a:t>
            </a:r>
            <a:r>
              <a:rPr lang="en-US" sz="2100" dirty="0">
                <a:solidFill>
                  <a:srgbClr val="0000FF"/>
                </a:solidFill>
                <a:latin typeface="Consolas"/>
              </a:rPr>
              <a:t>return</a:t>
            </a:r>
            <a:r>
              <a:rPr lang="en-US" sz="2100" dirty="0">
                <a:solidFill>
                  <a:srgbClr val="000000"/>
                </a:solidFill>
                <a:latin typeface="Consolas"/>
              </a:rPr>
              <a:t> </a:t>
            </a:r>
            <a:r>
              <a:rPr lang="en-US" sz="2100" dirty="0">
                <a:solidFill>
                  <a:srgbClr val="030003"/>
                </a:solidFill>
                <a:latin typeface="Consolas"/>
              </a:rPr>
              <a:t>_</a:t>
            </a:r>
            <a:r>
              <a:rPr lang="en-US" sz="2100" dirty="0" err="1">
                <a:solidFill>
                  <a:srgbClr val="030003"/>
                </a:solidFill>
                <a:latin typeface="Consolas"/>
              </a:rPr>
              <a:t>firstName</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set</a:t>
            </a:r>
            <a:r>
              <a:rPr lang="en-US" sz="2100" dirty="0">
                <a:solidFill>
                  <a:srgbClr val="000000"/>
                </a:solidFill>
                <a:latin typeface="Consolas"/>
              </a:rPr>
              <a:t> { </a:t>
            </a:r>
            <a:r>
              <a:rPr lang="en-US" sz="2100" dirty="0">
                <a:solidFill>
                  <a:srgbClr val="030003"/>
                </a:solidFill>
                <a:latin typeface="Consolas"/>
              </a:rPr>
              <a:t>_</a:t>
            </a:r>
            <a:r>
              <a:rPr lang="en-US" sz="2100" dirty="0" err="1">
                <a:solidFill>
                  <a:srgbClr val="030003"/>
                </a:solidFill>
                <a:latin typeface="Consolas"/>
              </a:rPr>
              <a:t>firstName</a:t>
            </a:r>
            <a:r>
              <a:rPr lang="en-US" sz="2100" dirty="0">
                <a:solidFill>
                  <a:srgbClr val="000000"/>
                </a:solidFill>
                <a:latin typeface="Consolas"/>
              </a:rPr>
              <a:t> = </a:t>
            </a:r>
            <a:r>
              <a:rPr lang="en-US" sz="2100" dirty="0">
                <a:solidFill>
                  <a:srgbClr val="0000FF"/>
                </a:solidFill>
                <a:latin typeface="Consolas"/>
              </a:rPr>
              <a:t>value</a:t>
            </a:r>
            <a:r>
              <a:rPr lang="en-US" sz="2100" dirty="0">
                <a:solidFill>
                  <a:srgbClr val="000000"/>
                </a:solidFill>
                <a:latin typeface="Consolas"/>
              </a:rPr>
              <a:t>; }</a:t>
            </a:r>
          </a:p>
          <a:p>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string</a:t>
            </a:r>
            <a:r>
              <a:rPr lang="en-US" sz="2100" dirty="0">
                <a:solidFill>
                  <a:srgbClr val="000000"/>
                </a:solidFill>
                <a:latin typeface="Consolas"/>
              </a:rPr>
              <a:t> </a:t>
            </a:r>
            <a:r>
              <a:rPr lang="en-US" sz="2100" dirty="0" err="1">
                <a:solidFill>
                  <a:srgbClr val="030003"/>
                </a:solidFill>
                <a:latin typeface="Consolas"/>
              </a:rPr>
              <a:t>LastName</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get</a:t>
            </a:r>
            <a:r>
              <a:rPr lang="en-US" sz="2100" dirty="0">
                <a:solidFill>
                  <a:srgbClr val="000000"/>
                </a:solidFill>
                <a:latin typeface="Consolas"/>
              </a:rPr>
              <a:t> { </a:t>
            </a:r>
            <a:r>
              <a:rPr lang="en-US" sz="2100" dirty="0">
                <a:solidFill>
                  <a:srgbClr val="0000FF"/>
                </a:solidFill>
                <a:latin typeface="Consolas"/>
              </a:rPr>
              <a:t>return</a:t>
            </a:r>
            <a:r>
              <a:rPr lang="en-US" sz="2100" dirty="0">
                <a:solidFill>
                  <a:srgbClr val="000000"/>
                </a:solidFill>
                <a:latin typeface="Consolas"/>
              </a:rPr>
              <a:t> </a:t>
            </a:r>
            <a:r>
              <a:rPr lang="en-US" sz="2100" dirty="0">
                <a:solidFill>
                  <a:srgbClr val="030003"/>
                </a:solidFill>
                <a:latin typeface="Consolas"/>
              </a:rPr>
              <a:t>_</a:t>
            </a:r>
            <a:r>
              <a:rPr lang="en-US" sz="2100" dirty="0" err="1">
                <a:solidFill>
                  <a:srgbClr val="030003"/>
                </a:solidFill>
                <a:latin typeface="Consolas"/>
              </a:rPr>
              <a:t>lastName</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set</a:t>
            </a:r>
            <a:r>
              <a:rPr lang="en-US" sz="2100" dirty="0">
                <a:solidFill>
                  <a:srgbClr val="000000"/>
                </a:solidFill>
                <a:latin typeface="Consolas"/>
              </a:rPr>
              <a:t> { </a:t>
            </a:r>
            <a:r>
              <a:rPr lang="en-US" sz="2100" dirty="0">
                <a:solidFill>
                  <a:srgbClr val="030003"/>
                </a:solidFill>
                <a:latin typeface="Consolas"/>
              </a:rPr>
              <a:t>_</a:t>
            </a:r>
            <a:r>
              <a:rPr lang="en-US" sz="2100" dirty="0" err="1">
                <a:solidFill>
                  <a:srgbClr val="030003"/>
                </a:solidFill>
                <a:latin typeface="Consolas"/>
              </a:rPr>
              <a:t>lastName</a:t>
            </a:r>
            <a:r>
              <a:rPr lang="en-US" sz="2100" dirty="0">
                <a:solidFill>
                  <a:srgbClr val="000000"/>
                </a:solidFill>
                <a:latin typeface="Consolas"/>
              </a:rPr>
              <a:t> = </a:t>
            </a:r>
            <a:r>
              <a:rPr lang="en-US" sz="2100" dirty="0">
                <a:solidFill>
                  <a:srgbClr val="0000FF"/>
                </a:solidFill>
                <a:latin typeface="Consolas"/>
              </a:rPr>
              <a:t>value</a:t>
            </a:r>
            <a:r>
              <a:rPr lang="en-US" sz="2100" dirty="0">
                <a:solidFill>
                  <a:srgbClr val="000000"/>
                </a:solidFill>
                <a:latin typeface="Consolas"/>
              </a:rPr>
              <a:t>; }</a:t>
            </a:r>
          </a:p>
          <a:p>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Age</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get</a:t>
            </a:r>
            <a:r>
              <a:rPr lang="en-US" sz="2100" dirty="0">
                <a:solidFill>
                  <a:srgbClr val="000000"/>
                </a:solidFill>
                <a:latin typeface="Consolas"/>
              </a:rPr>
              <a:t> { </a:t>
            </a:r>
            <a:r>
              <a:rPr lang="en-US" sz="2100" dirty="0">
                <a:solidFill>
                  <a:srgbClr val="0000FF"/>
                </a:solidFill>
                <a:latin typeface="Consolas"/>
              </a:rPr>
              <a:t>return</a:t>
            </a:r>
            <a:r>
              <a:rPr lang="en-US" sz="2100" dirty="0">
                <a:solidFill>
                  <a:srgbClr val="000000"/>
                </a:solidFill>
                <a:latin typeface="Consolas"/>
              </a:rPr>
              <a:t> </a:t>
            </a:r>
            <a:r>
              <a:rPr lang="en-US" sz="2100" dirty="0">
                <a:solidFill>
                  <a:srgbClr val="030003"/>
                </a:solidFill>
                <a:latin typeface="Consolas"/>
              </a:rPr>
              <a:t>_age</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set</a:t>
            </a:r>
            <a:r>
              <a:rPr lang="en-US" sz="2100" dirty="0">
                <a:solidFill>
                  <a:srgbClr val="000000"/>
                </a:solidFill>
                <a:latin typeface="Consolas"/>
              </a:rPr>
              <a:t> { </a:t>
            </a:r>
            <a:r>
              <a:rPr lang="en-US" sz="2100" dirty="0">
                <a:solidFill>
                  <a:srgbClr val="030003"/>
                </a:solidFill>
                <a:latin typeface="Consolas"/>
              </a:rPr>
              <a:t>_age</a:t>
            </a:r>
            <a:r>
              <a:rPr lang="en-US" sz="2100" dirty="0">
                <a:solidFill>
                  <a:srgbClr val="000000"/>
                </a:solidFill>
                <a:latin typeface="Consolas"/>
              </a:rPr>
              <a:t> = </a:t>
            </a:r>
            <a:r>
              <a:rPr lang="en-US" sz="2100" dirty="0">
                <a:solidFill>
                  <a:srgbClr val="0000FF"/>
                </a:solidFill>
                <a:latin typeface="Consolas"/>
              </a:rPr>
              <a:t>value</a:t>
            </a:r>
            <a:r>
              <a:rPr lang="en-US" sz="2100" dirty="0">
                <a:solidFill>
                  <a:srgbClr val="000000"/>
                </a:solidFill>
                <a:latin typeface="Consolas"/>
              </a:rPr>
              <a:t>; }</a:t>
            </a:r>
          </a:p>
          <a:p>
            <a:r>
              <a:rPr lang="en-US" sz="2100" dirty="0">
                <a:solidFill>
                  <a:srgbClr val="000000"/>
                </a:solidFill>
                <a:latin typeface="Consolas"/>
              </a:rPr>
              <a:t>   }</a:t>
            </a:r>
          </a:p>
          <a:p>
            <a:r>
              <a:rPr lang="en-US" sz="2100" dirty="0">
                <a:solidFill>
                  <a:srgbClr val="000000"/>
                </a:solidFill>
                <a:latin typeface="Consolas"/>
              </a:rPr>
              <a:t>}</a:t>
            </a:r>
          </a:p>
        </p:txBody>
      </p:sp>
      <p:sp>
        <p:nvSpPr>
          <p:cNvPr id="5" name="Rectangle 4"/>
          <p:cNvSpPr/>
          <p:nvPr/>
        </p:nvSpPr>
        <p:spPr bwMode="auto">
          <a:xfrm>
            <a:off x="5080010" y="6200775"/>
            <a:ext cx="6983373" cy="206017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8000"/>
                </a:solidFill>
                <a:latin typeface="Consolas"/>
              </a:rPr>
              <a:t>// C# 3.0</a:t>
            </a:r>
            <a:endParaRPr lang="en-US" sz="2100" dirty="0">
              <a:solidFill>
                <a:srgbClr val="000000"/>
              </a:solidFill>
              <a:latin typeface="Consolas"/>
            </a:endParaRPr>
          </a:p>
          <a:p>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class</a:t>
            </a:r>
            <a:r>
              <a:rPr lang="en-US" sz="2100" dirty="0">
                <a:solidFill>
                  <a:srgbClr val="000000"/>
                </a:solidFill>
                <a:latin typeface="Consolas"/>
              </a:rPr>
              <a:t> </a:t>
            </a:r>
            <a:r>
              <a:rPr lang="en-US" sz="2100" b="1" dirty="0">
                <a:solidFill>
                  <a:srgbClr val="0000FF"/>
                </a:solidFill>
                <a:latin typeface="Consolas"/>
              </a:rPr>
              <a:t>Person</a:t>
            </a:r>
            <a:r>
              <a:rPr lang="en-US" sz="2100" dirty="0">
                <a:solidFill>
                  <a:srgbClr val="000000"/>
                </a:solidFill>
                <a:latin typeface="Consolas"/>
              </a:rPr>
              <a:t> {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string</a:t>
            </a:r>
            <a:r>
              <a:rPr lang="en-US" sz="2100" dirty="0">
                <a:solidFill>
                  <a:srgbClr val="000000"/>
                </a:solidFill>
                <a:latin typeface="Consolas"/>
              </a:rPr>
              <a:t> </a:t>
            </a:r>
            <a:r>
              <a:rPr lang="en-US" sz="2100" dirty="0" err="1">
                <a:solidFill>
                  <a:srgbClr val="030003"/>
                </a:solidFill>
                <a:latin typeface="Consolas"/>
              </a:rPr>
              <a:t>FirstName</a:t>
            </a:r>
            <a:r>
              <a:rPr lang="en-US" sz="2100" dirty="0">
                <a:solidFill>
                  <a:srgbClr val="000000"/>
                </a:solidFill>
                <a:latin typeface="Consolas"/>
              </a:rPr>
              <a:t> { </a:t>
            </a:r>
            <a:r>
              <a:rPr lang="en-US" sz="2100" dirty="0">
                <a:solidFill>
                  <a:srgbClr val="0000FF"/>
                </a:solidFill>
                <a:latin typeface="Consolas"/>
              </a:rPr>
              <a:t>get</a:t>
            </a:r>
            <a:r>
              <a:rPr lang="en-US" sz="2100" dirty="0">
                <a:solidFill>
                  <a:srgbClr val="000000"/>
                </a:solidFill>
                <a:latin typeface="Consolas"/>
              </a:rPr>
              <a:t>; </a:t>
            </a:r>
            <a:r>
              <a:rPr lang="en-US" sz="2100" dirty="0">
                <a:solidFill>
                  <a:srgbClr val="0000FF"/>
                </a:solidFill>
                <a:latin typeface="Consolas"/>
              </a:rPr>
              <a:t>set</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a:solidFill>
                  <a:srgbClr val="0000FF"/>
                </a:solidFill>
                <a:latin typeface="Consolas"/>
              </a:rPr>
              <a:t>string</a:t>
            </a:r>
            <a:r>
              <a:rPr lang="en-US" sz="2100" dirty="0">
                <a:solidFill>
                  <a:srgbClr val="000000"/>
                </a:solidFill>
                <a:latin typeface="Consolas"/>
              </a:rPr>
              <a:t> </a:t>
            </a:r>
            <a:r>
              <a:rPr lang="en-US" sz="2100" dirty="0" err="1">
                <a:solidFill>
                  <a:srgbClr val="030003"/>
                </a:solidFill>
                <a:latin typeface="Consolas"/>
              </a:rPr>
              <a:t>LastName</a:t>
            </a:r>
            <a:r>
              <a:rPr lang="en-US" sz="2100" dirty="0">
                <a:solidFill>
                  <a:srgbClr val="000000"/>
                </a:solidFill>
                <a:latin typeface="Consolas"/>
              </a:rPr>
              <a:t> { </a:t>
            </a:r>
            <a:r>
              <a:rPr lang="en-US" sz="2100" dirty="0">
                <a:solidFill>
                  <a:srgbClr val="0000FF"/>
                </a:solidFill>
                <a:latin typeface="Consolas"/>
              </a:rPr>
              <a:t>get</a:t>
            </a:r>
            <a:r>
              <a:rPr lang="en-US" sz="2100" dirty="0">
                <a:solidFill>
                  <a:srgbClr val="000000"/>
                </a:solidFill>
                <a:latin typeface="Consolas"/>
              </a:rPr>
              <a:t>; </a:t>
            </a:r>
            <a:r>
              <a:rPr lang="en-US" sz="2100" dirty="0">
                <a:solidFill>
                  <a:srgbClr val="0000FF"/>
                </a:solidFill>
                <a:latin typeface="Consolas"/>
              </a:rPr>
              <a:t>set</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public</a:t>
            </a:r>
            <a:r>
              <a:rPr lang="en-US" sz="2100" dirty="0">
                <a:solidFill>
                  <a:srgbClr val="000000"/>
                </a:solidFill>
                <a:latin typeface="Consolas"/>
              </a:rPr>
              <a:t> </a:t>
            </a:r>
            <a:r>
              <a:rPr lang="en-US" sz="2100" dirty="0" err="1">
                <a:solidFill>
                  <a:srgbClr val="0000FF"/>
                </a:solidFill>
                <a:latin typeface="Consolas"/>
              </a:rPr>
              <a:t>int</a:t>
            </a:r>
            <a:r>
              <a:rPr lang="en-US" sz="2100" dirty="0">
                <a:solidFill>
                  <a:srgbClr val="000000"/>
                </a:solidFill>
                <a:latin typeface="Consolas"/>
              </a:rPr>
              <a:t> </a:t>
            </a:r>
            <a:r>
              <a:rPr lang="en-US" sz="2100" dirty="0">
                <a:solidFill>
                  <a:srgbClr val="030003"/>
                </a:solidFill>
                <a:latin typeface="Consolas"/>
              </a:rPr>
              <a:t>Age</a:t>
            </a:r>
            <a:r>
              <a:rPr lang="en-US" sz="2100" dirty="0">
                <a:solidFill>
                  <a:srgbClr val="000000"/>
                </a:solidFill>
                <a:latin typeface="Consolas"/>
              </a:rPr>
              <a:t> { </a:t>
            </a:r>
            <a:r>
              <a:rPr lang="en-US" sz="2100" dirty="0">
                <a:solidFill>
                  <a:srgbClr val="0000FF"/>
                </a:solidFill>
                <a:latin typeface="Consolas"/>
              </a:rPr>
              <a:t>get</a:t>
            </a:r>
            <a:r>
              <a:rPr lang="en-US" sz="2100" dirty="0">
                <a:solidFill>
                  <a:srgbClr val="000000"/>
                </a:solidFill>
                <a:latin typeface="Consolas"/>
              </a:rPr>
              <a:t>; </a:t>
            </a:r>
            <a:r>
              <a:rPr lang="en-US" sz="2100" dirty="0">
                <a:solidFill>
                  <a:srgbClr val="0000FF"/>
                </a:solidFill>
                <a:latin typeface="Consolas"/>
              </a:rPr>
              <a:t>set</a:t>
            </a:r>
            <a:r>
              <a:rPr lang="en-US" sz="2100" dirty="0">
                <a:solidFill>
                  <a:srgbClr val="000000"/>
                </a:solidFill>
                <a:latin typeface="Consolas"/>
              </a:rPr>
              <a:t>; }</a:t>
            </a:r>
          </a:p>
          <a:p>
            <a:r>
              <a:rPr lang="en-US" sz="2100" dirty="0">
                <a:solidFill>
                  <a:srgbClr val="000000"/>
                </a:solidFill>
                <a:latin typeface="Consolas"/>
              </a:rPr>
              <a:t>}</a:t>
            </a:r>
          </a:p>
        </p:txBody>
      </p:sp>
    </p:spTree>
    <p:extLst>
      <p:ext uri="{BB962C8B-B14F-4D97-AF65-F5344CB8AC3E}">
        <p14:creationId xmlns:p14="http://schemas.microsoft.com/office/powerpoint/2010/main" val="279553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err="1"/>
              <a:t>Initializers</a:t>
            </a:r>
            <a:endParaRPr lang="en-US"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312</a:t>
            </a:fld>
            <a:endParaRPr lang="he-IL"/>
          </a:p>
        </p:txBody>
      </p:sp>
      <p:sp>
        <p:nvSpPr>
          <p:cNvPr id="3" name="Content Placeholder 2"/>
          <p:cNvSpPr>
            <a:spLocks noGrp="1"/>
          </p:cNvSpPr>
          <p:nvPr>
            <p:ph sz="quarter" idx="1"/>
          </p:nvPr>
        </p:nvSpPr>
        <p:spPr/>
        <p:txBody>
          <a:bodyPr/>
          <a:lstStyle/>
          <a:p>
            <a:r>
              <a:rPr lang="en-US" dirty="0"/>
              <a:t>Allows single statement initialization</a:t>
            </a:r>
          </a:p>
          <a:p>
            <a:endParaRPr lang="en-US" dirty="0"/>
          </a:p>
        </p:txBody>
      </p:sp>
      <p:sp>
        <p:nvSpPr>
          <p:cNvPr id="4" name="Rectangle 3"/>
          <p:cNvSpPr/>
          <p:nvPr/>
        </p:nvSpPr>
        <p:spPr bwMode="auto">
          <a:xfrm>
            <a:off x="741624" y="2840434"/>
            <a:ext cx="10179742" cy="206017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8000"/>
                </a:solidFill>
                <a:latin typeface="Consolas"/>
              </a:rPr>
              <a:t>// C# 2.0</a:t>
            </a:r>
            <a:endParaRPr lang="en-US" sz="2100" dirty="0">
              <a:solidFill>
                <a:srgbClr val="000000"/>
              </a:solidFill>
              <a:latin typeface="Consolas"/>
            </a:endParaRPr>
          </a:p>
          <a:p>
            <a:r>
              <a:rPr lang="en-US" sz="2100" dirty="0">
                <a:solidFill>
                  <a:srgbClr val="000000"/>
                </a:solidFill>
                <a:latin typeface="Consolas"/>
              </a:rPr>
              <a:t> </a:t>
            </a:r>
          </a:p>
          <a:p>
            <a:r>
              <a:rPr lang="en-US" sz="2100" b="1" dirty="0">
                <a:solidFill>
                  <a:srgbClr val="0000FF"/>
                </a:solidFill>
                <a:latin typeface="Consolas"/>
              </a:rPr>
              <a:t>Person</a:t>
            </a:r>
            <a:r>
              <a:rPr lang="en-US" sz="2100" dirty="0">
                <a:solidFill>
                  <a:srgbClr val="000000"/>
                </a:solidFill>
                <a:latin typeface="Consolas"/>
              </a:rPr>
              <a:t> </a:t>
            </a:r>
            <a:r>
              <a:rPr lang="en-US" sz="2100" dirty="0">
                <a:solidFill>
                  <a:srgbClr val="030003"/>
                </a:solidFill>
                <a:latin typeface="Consolas"/>
              </a:rPr>
              <a:t>p</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b="1" dirty="0">
                <a:solidFill>
                  <a:srgbClr val="0000FF"/>
                </a:solidFill>
                <a:latin typeface="Consolas"/>
              </a:rPr>
              <a:t>Person</a:t>
            </a:r>
            <a:r>
              <a:rPr lang="en-US" sz="2100" dirty="0">
                <a:solidFill>
                  <a:srgbClr val="000000"/>
                </a:solidFill>
                <a:latin typeface="Consolas"/>
              </a:rPr>
              <a:t>();</a:t>
            </a:r>
          </a:p>
          <a:p>
            <a:r>
              <a:rPr lang="en-US" sz="2100" dirty="0" err="1">
                <a:solidFill>
                  <a:srgbClr val="030003"/>
                </a:solidFill>
                <a:latin typeface="Consolas"/>
              </a:rPr>
              <a:t>p</a:t>
            </a:r>
            <a:r>
              <a:rPr lang="en-US" sz="2100" dirty="0" err="1">
                <a:solidFill>
                  <a:srgbClr val="000000"/>
                </a:solidFill>
                <a:latin typeface="Consolas"/>
              </a:rPr>
              <a:t>.</a:t>
            </a:r>
            <a:r>
              <a:rPr lang="en-US" sz="2100" dirty="0" err="1">
                <a:solidFill>
                  <a:srgbClr val="030003"/>
                </a:solidFill>
                <a:latin typeface="Consolas"/>
              </a:rPr>
              <a:t>FirstName</a:t>
            </a:r>
            <a:r>
              <a:rPr lang="en-US" sz="2100" dirty="0">
                <a:solidFill>
                  <a:srgbClr val="000000"/>
                </a:solidFill>
                <a:latin typeface="Consolas"/>
              </a:rPr>
              <a:t> = </a:t>
            </a:r>
            <a:r>
              <a:rPr lang="en-US" sz="2100" dirty="0">
                <a:solidFill>
                  <a:srgbClr val="A31515"/>
                </a:solidFill>
                <a:latin typeface="Consolas"/>
              </a:rPr>
              <a:t>"Bart"</a:t>
            </a:r>
            <a:r>
              <a:rPr lang="en-US" sz="2100" dirty="0">
                <a:solidFill>
                  <a:srgbClr val="000000"/>
                </a:solidFill>
                <a:latin typeface="Consolas"/>
              </a:rPr>
              <a:t>;</a:t>
            </a:r>
          </a:p>
          <a:p>
            <a:r>
              <a:rPr lang="en-US" sz="2100" dirty="0" err="1">
                <a:solidFill>
                  <a:srgbClr val="030003"/>
                </a:solidFill>
                <a:latin typeface="Consolas"/>
              </a:rPr>
              <a:t>p</a:t>
            </a:r>
            <a:r>
              <a:rPr lang="en-US" sz="2100" dirty="0" err="1">
                <a:solidFill>
                  <a:srgbClr val="000000"/>
                </a:solidFill>
                <a:latin typeface="Consolas"/>
              </a:rPr>
              <a:t>.</a:t>
            </a:r>
            <a:r>
              <a:rPr lang="en-US" sz="2100" dirty="0" err="1">
                <a:solidFill>
                  <a:srgbClr val="030003"/>
                </a:solidFill>
                <a:latin typeface="Consolas"/>
              </a:rPr>
              <a:t>LastName</a:t>
            </a:r>
            <a:r>
              <a:rPr lang="en-US" sz="2100" dirty="0">
                <a:solidFill>
                  <a:srgbClr val="000000"/>
                </a:solidFill>
                <a:latin typeface="Consolas"/>
              </a:rPr>
              <a:t> = </a:t>
            </a:r>
            <a:r>
              <a:rPr lang="en-US" sz="2100" dirty="0">
                <a:solidFill>
                  <a:srgbClr val="A31515"/>
                </a:solidFill>
                <a:latin typeface="Consolas"/>
              </a:rPr>
              <a:t>"Simpson"</a:t>
            </a:r>
            <a:r>
              <a:rPr lang="en-US" sz="2100" dirty="0">
                <a:solidFill>
                  <a:srgbClr val="000000"/>
                </a:solidFill>
                <a:latin typeface="Consolas"/>
              </a:rPr>
              <a:t>;</a:t>
            </a:r>
          </a:p>
          <a:p>
            <a:r>
              <a:rPr lang="en-US" sz="2100" dirty="0" err="1">
                <a:solidFill>
                  <a:srgbClr val="030003"/>
                </a:solidFill>
                <a:latin typeface="Consolas"/>
              </a:rPr>
              <a:t>p</a:t>
            </a:r>
            <a:r>
              <a:rPr lang="en-US" sz="2100" dirty="0" err="1">
                <a:solidFill>
                  <a:srgbClr val="000000"/>
                </a:solidFill>
                <a:latin typeface="Consolas"/>
              </a:rPr>
              <a:t>.</a:t>
            </a:r>
            <a:r>
              <a:rPr lang="en-US" sz="2100" dirty="0" err="1">
                <a:solidFill>
                  <a:srgbClr val="030003"/>
                </a:solidFill>
                <a:latin typeface="Consolas"/>
              </a:rPr>
              <a:t>Age</a:t>
            </a:r>
            <a:r>
              <a:rPr lang="en-US" sz="2100" dirty="0">
                <a:solidFill>
                  <a:srgbClr val="000000"/>
                </a:solidFill>
                <a:latin typeface="Consolas"/>
              </a:rPr>
              <a:t> = 12;</a:t>
            </a:r>
          </a:p>
        </p:txBody>
      </p:sp>
      <p:sp>
        <p:nvSpPr>
          <p:cNvPr id="5" name="Rectangle 4"/>
          <p:cNvSpPr/>
          <p:nvPr/>
        </p:nvSpPr>
        <p:spPr bwMode="auto">
          <a:xfrm>
            <a:off x="741624" y="5275660"/>
            <a:ext cx="10179742" cy="173701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a:solidFill>
                  <a:srgbClr val="008000"/>
                </a:solidFill>
                <a:latin typeface="Consolas"/>
              </a:rPr>
              <a:t>// C# 3.0</a:t>
            </a:r>
            <a:endParaRPr lang="en-US" sz="2100" dirty="0">
              <a:solidFill>
                <a:srgbClr val="000000"/>
              </a:solidFill>
              <a:latin typeface="Consolas"/>
            </a:endParaRPr>
          </a:p>
          <a:p>
            <a:r>
              <a:rPr lang="en-US" sz="2100" dirty="0">
                <a:solidFill>
                  <a:srgbClr val="000000"/>
                </a:solidFill>
                <a:latin typeface="Consolas"/>
              </a:rPr>
              <a:t> </a:t>
            </a:r>
          </a:p>
          <a:p>
            <a:r>
              <a:rPr lang="en-US" sz="2100" b="1" dirty="0">
                <a:solidFill>
                  <a:srgbClr val="0000FF"/>
                </a:solidFill>
                <a:latin typeface="Consolas"/>
              </a:rPr>
              <a:t>Person</a:t>
            </a:r>
            <a:r>
              <a:rPr lang="en-US" sz="2100" dirty="0">
                <a:solidFill>
                  <a:srgbClr val="000000"/>
                </a:solidFill>
                <a:latin typeface="Consolas"/>
              </a:rPr>
              <a:t> </a:t>
            </a:r>
            <a:r>
              <a:rPr lang="en-US" sz="2100" dirty="0">
                <a:solidFill>
                  <a:srgbClr val="030003"/>
                </a:solidFill>
                <a:latin typeface="Consolas"/>
              </a:rPr>
              <a:t>p</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r>
              <a:rPr lang="en-US" sz="2100" b="1" dirty="0">
                <a:solidFill>
                  <a:srgbClr val="0000FF"/>
                </a:solidFill>
                <a:latin typeface="Consolas"/>
              </a:rPr>
              <a:t>Person</a:t>
            </a:r>
            <a:r>
              <a:rPr lang="en-US" sz="2100" dirty="0">
                <a:solidFill>
                  <a:srgbClr val="000000"/>
                </a:solidFill>
                <a:latin typeface="Consolas"/>
              </a:rPr>
              <a:t>() { </a:t>
            </a:r>
          </a:p>
          <a:p>
            <a:r>
              <a:rPr lang="en-US" sz="2100" dirty="0">
                <a:solidFill>
                  <a:srgbClr val="000000"/>
                </a:solidFill>
                <a:latin typeface="Consolas"/>
              </a:rPr>
              <a:t>   </a:t>
            </a:r>
            <a:r>
              <a:rPr lang="en-US" sz="2100" dirty="0" err="1">
                <a:solidFill>
                  <a:srgbClr val="030003"/>
                </a:solidFill>
                <a:latin typeface="Consolas"/>
              </a:rPr>
              <a:t>FirstName</a:t>
            </a:r>
            <a:r>
              <a:rPr lang="en-US" sz="2100" dirty="0">
                <a:solidFill>
                  <a:srgbClr val="000000"/>
                </a:solidFill>
                <a:latin typeface="Consolas"/>
              </a:rPr>
              <a:t> = </a:t>
            </a:r>
            <a:r>
              <a:rPr lang="en-US" sz="2100" dirty="0">
                <a:solidFill>
                  <a:srgbClr val="A31515"/>
                </a:solidFill>
                <a:latin typeface="Consolas"/>
              </a:rPr>
              <a:t>"Bart"</a:t>
            </a:r>
            <a:r>
              <a:rPr lang="en-US" sz="2100" dirty="0">
                <a:solidFill>
                  <a:srgbClr val="000000"/>
                </a:solidFill>
                <a:latin typeface="Consolas"/>
              </a:rPr>
              <a:t>, </a:t>
            </a:r>
            <a:r>
              <a:rPr lang="en-US" sz="2100" dirty="0" err="1">
                <a:solidFill>
                  <a:srgbClr val="030003"/>
                </a:solidFill>
                <a:latin typeface="Consolas"/>
              </a:rPr>
              <a:t>LastName</a:t>
            </a:r>
            <a:r>
              <a:rPr lang="en-US" sz="2100" dirty="0">
                <a:solidFill>
                  <a:srgbClr val="000000"/>
                </a:solidFill>
                <a:latin typeface="Consolas"/>
              </a:rPr>
              <a:t> = </a:t>
            </a:r>
            <a:r>
              <a:rPr lang="en-US" sz="2100" dirty="0">
                <a:solidFill>
                  <a:srgbClr val="A31515"/>
                </a:solidFill>
                <a:latin typeface="Consolas"/>
              </a:rPr>
              <a:t>"Simpson"</a:t>
            </a:r>
            <a:r>
              <a:rPr lang="en-US" sz="2100" dirty="0">
                <a:solidFill>
                  <a:srgbClr val="000000"/>
                </a:solidFill>
                <a:latin typeface="Consolas"/>
              </a:rPr>
              <a:t>, </a:t>
            </a:r>
            <a:r>
              <a:rPr lang="en-US" sz="2100" dirty="0">
                <a:solidFill>
                  <a:srgbClr val="030003"/>
                </a:solidFill>
                <a:latin typeface="Consolas"/>
              </a:rPr>
              <a:t>Age</a:t>
            </a:r>
            <a:r>
              <a:rPr lang="en-US" sz="2100" dirty="0">
                <a:solidFill>
                  <a:srgbClr val="000000"/>
                </a:solidFill>
                <a:latin typeface="Consolas"/>
              </a:rPr>
              <a:t> = 12 </a:t>
            </a:r>
          </a:p>
          <a:p>
            <a:r>
              <a:rPr lang="en-US" sz="2100" dirty="0">
                <a:solidFill>
                  <a:srgbClr val="000000"/>
                </a:solidFill>
                <a:latin typeface="Consolas"/>
              </a:rPr>
              <a:t>};</a:t>
            </a:r>
          </a:p>
        </p:txBody>
      </p:sp>
    </p:spTree>
    <p:extLst>
      <p:ext uri="{BB962C8B-B14F-4D97-AF65-F5344CB8AC3E}">
        <p14:creationId xmlns:p14="http://schemas.microsoft.com/office/powerpoint/2010/main" val="194624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a:t>
            </a:r>
            <a:r>
              <a:rPr lang="en-US" dirty="0" err="1"/>
              <a:t>Initializers</a:t>
            </a:r>
            <a:endParaRPr lang="en-US" dirty="0"/>
          </a:p>
        </p:txBody>
      </p:sp>
      <p:sp>
        <p:nvSpPr>
          <p:cNvPr id="6" name="Slide Number Placeholder 5"/>
          <p:cNvSpPr>
            <a:spLocks noGrp="1"/>
          </p:cNvSpPr>
          <p:nvPr>
            <p:ph type="sldNum" sz="quarter" idx="12"/>
          </p:nvPr>
        </p:nvSpPr>
        <p:spPr/>
        <p:txBody>
          <a:bodyPr/>
          <a:lstStyle/>
          <a:p>
            <a:fld id="{8D5EC362-8DE0-4138-8AD2-9C18772BB671}" type="slidenum">
              <a:rPr lang="he-IL" smtClean="0"/>
              <a:pPr/>
              <a:t>313</a:t>
            </a:fld>
            <a:endParaRPr lang="he-IL"/>
          </a:p>
        </p:txBody>
      </p:sp>
      <p:sp>
        <p:nvSpPr>
          <p:cNvPr id="3" name="Content Placeholder 2"/>
          <p:cNvSpPr>
            <a:spLocks noGrp="1"/>
          </p:cNvSpPr>
          <p:nvPr>
            <p:ph sz="quarter" idx="1"/>
          </p:nvPr>
        </p:nvSpPr>
        <p:spPr>
          <a:xfrm>
            <a:off x="420053" y="1400175"/>
            <a:ext cx="11761470" cy="2500313"/>
          </a:xfrm>
        </p:spPr>
        <p:txBody>
          <a:bodyPr>
            <a:normAutofit/>
          </a:bodyPr>
          <a:lstStyle/>
          <a:p>
            <a:r>
              <a:rPr lang="en-US" dirty="0"/>
              <a:t>Makes collections initialize just like arrays</a:t>
            </a:r>
          </a:p>
          <a:p>
            <a:r>
              <a:rPr lang="en-US" dirty="0"/>
              <a:t>Works for any </a:t>
            </a:r>
            <a:r>
              <a:rPr lang="en-US" b="1" dirty="0" err="1">
                <a:latin typeface="Consolas" pitchFamily="49" charset="0"/>
                <a:cs typeface="Consolas" pitchFamily="49" charset="0"/>
              </a:rPr>
              <a:t>ICollection</a:t>
            </a:r>
            <a:r>
              <a:rPr lang="en-US" b="1" dirty="0">
                <a:latin typeface="Consolas" pitchFamily="49" charset="0"/>
                <a:cs typeface="Consolas" pitchFamily="49" charset="0"/>
              </a:rPr>
              <a:t>&lt;&gt;</a:t>
            </a:r>
            <a:r>
              <a:rPr lang="en-US" dirty="0"/>
              <a:t> or </a:t>
            </a:r>
            <a:r>
              <a:rPr lang="en-US" b="1" dirty="0" err="1">
                <a:latin typeface="Consolas" pitchFamily="49" charset="0"/>
                <a:cs typeface="Consolas" pitchFamily="49" charset="0"/>
              </a:rPr>
              <a:t>IDictionary</a:t>
            </a:r>
            <a:r>
              <a:rPr lang="en-US" b="1" dirty="0">
                <a:latin typeface="Consolas" pitchFamily="49" charset="0"/>
                <a:cs typeface="Consolas" pitchFamily="49" charset="0"/>
              </a:rPr>
              <a:t>&lt;&gt; </a:t>
            </a:r>
            <a:r>
              <a:rPr lang="en-US" dirty="0"/>
              <a:t>implementation</a:t>
            </a:r>
          </a:p>
          <a:p>
            <a:endParaRPr lang="en-US" dirty="0"/>
          </a:p>
        </p:txBody>
      </p:sp>
      <p:sp>
        <p:nvSpPr>
          <p:cNvPr id="4" name="Rectangle 3"/>
          <p:cNvSpPr/>
          <p:nvPr/>
        </p:nvSpPr>
        <p:spPr bwMode="auto">
          <a:xfrm>
            <a:off x="564445" y="3800476"/>
            <a:ext cx="11525192" cy="181780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a:solidFill>
                  <a:srgbClr val="008000"/>
                </a:solidFill>
                <a:latin typeface="Consolas"/>
              </a:rPr>
              <a:t>// C# 3.0</a:t>
            </a:r>
            <a:endParaRPr lang="en-US" sz="1800" dirty="0">
              <a:solidFill>
                <a:srgbClr val="000000"/>
              </a:solidFill>
              <a:latin typeface="Consolas"/>
            </a:endParaRPr>
          </a:p>
          <a:p>
            <a:r>
              <a:rPr lang="en-US" sz="1800" dirty="0">
                <a:solidFill>
                  <a:srgbClr val="000000"/>
                </a:solidFill>
                <a:latin typeface="Consolas"/>
              </a:rPr>
              <a:t> </a:t>
            </a:r>
          </a:p>
          <a:p>
            <a:r>
              <a:rPr lang="en-US" sz="1800" b="1" dirty="0">
                <a:solidFill>
                  <a:srgbClr val="0000FF"/>
                </a:solidFill>
                <a:latin typeface="Consolas"/>
              </a:rPr>
              <a:t>List</a:t>
            </a:r>
            <a:r>
              <a:rPr lang="en-US" sz="1800" dirty="0">
                <a:solidFill>
                  <a:srgbClr val="000000"/>
                </a:solidFill>
                <a:latin typeface="Consolas"/>
              </a:rPr>
              <a:t>&lt;</a:t>
            </a:r>
            <a:r>
              <a:rPr lang="en-US" sz="1800" b="1" dirty="0">
                <a:solidFill>
                  <a:srgbClr val="0000FF"/>
                </a:solidFill>
                <a:latin typeface="Consolas"/>
              </a:rPr>
              <a:t>Person</a:t>
            </a:r>
            <a:r>
              <a:rPr lang="en-US" sz="1800" dirty="0">
                <a:solidFill>
                  <a:srgbClr val="000000"/>
                </a:solidFill>
                <a:latin typeface="Consolas"/>
              </a:rPr>
              <a:t>&gt; </a:t>
            </a:r>
            <a:r>
              <a:rPr lang="en-US" sz="1800" dirty="0">
                <a:solidFill>
                  <a:srgbClr val="030003"/>
                </a:solidFill>
                <a:latin typeface="Consolas"/>
              </a:rPr>
              <a:t>people</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List</a:t>
            </a:r>
            <a:r>
              <a:rPr lang="en-US" sz="1800" dirty="0">
                <a:solidFill>
                  <a:srgbClr val="000000"/>
                </a:solidFill>
                <a:latin typeface="Consolas"/>
              </a:rPr>
              <a:t>&lt;</a:t>
            </a:r>
            <a:r>
              <a:rPr lang="en-US" sz="1800" b="1" dirty="0">
                <a:solidFill>
                  <a:srgbClr val="0000FF"/>
                </a:solidFill>
                <a:latin typeface="Consolas"/>
              </a:rPr>
              <a:t>Person</a:t>
            </a:r>
            <a:r>
              <a:rPr lang="en-US" sz="1800" dirty="0">
                <a:solidFill>
                  <a:srgbClr val="000000"/>
                </a:solidFill>
                <a:latin typeface="Consolas"/>
              </a:rPr>
              <a:t>&gt;();</a:t>
            </a:r>
          </a:p>
          <a:p>
            <a:r>
              <a:rPr lang="en-US" sz="1800" dirty="0" err="1">
                <a:solidFill>
                  <a:srgbClr val="030003"/>
                </a:solidFill>
                <a:latin typeface="Consolas"/>
              </a:rPr>
              <a:t>people</a:t>
            </a:r>
            <a:r>
              <a:rPr lang="en-US" sz="1800" dirty="0" err="1">
                <a:solidFill>
                  <a:srgbClr val="000000"/>
                </a:solidFill>
                <a:latin typeface="Consolas"/>
              </a:rPr>
              <a:t>.</a:t>
            </a:r>
            <a:r>
              <a:rPr lang="en-US" sz="1800" dirty="0" err="1">
                <a:solidFill>
                  <a:srgbClr val="030003"/>
                </a:solidFill>
                <a:latin typeface="Consolas"/>
              </a:rPr>
              <a:t>Add</a:t>
            </a:r>
            <a:r>
              <a:rPr lang="en-US" sz="1800" dirty="0">
                <a:solidFill>
                  <a:srgbClr val="000000"/>
                </a:solidFill>
                <a:latin typeface="Consolas"/>
              </a:rPr>
              <a:t>(</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Person</a:t>
            </a:r>
            <a:r>
              <a:rPr lang="en-US" sz="1800" dirty="0">
                <a:solidFill>
                  <a:srgbClr val="000000"/>
                </a:solidFill>
                <a:latin typeface="Consolas"/>
              </a:rPr>
              <a:t>() { </a:t>
            </a:r>
            <a:r>
              <a:rPr lang="en-US" sz="1800" dirty="0" err="1">
                <a:solidFill>
                  <a:srgbClr val="030003"/>
                </a:solidFill>
                <a:latin typeface="Consolas"/>
              </a:rPr>
              <a:t>FirstName</a:t>
            </a:r>
            <a:r>
              <a:rPr lang="en-US" sz="1800" dirty="0">
                <a:solidFill>
                  <a:srgbClr val="000000"/>
                </a:solidFill>
                <a:latin typeface="Consolas"/>
              </a:rPr>
              <a:t> = </a:t>
            </a:r>
            <a:r>
              <a:rPr lang="en-US" sz="1800" dirty="0">
                <a:solidFill>
                  <a:srgbClr val="A31515"/>
                </a:solidFill>
                <a:latin typeface="Consolas"/>
              </a:rPr>
              <a:t>"Bart"</a:t>
            </a:r>
            <a:r>
              <a:rPr lang="en-US" sz="1800" dirty="0">
                <a:solidFill>
                  <a:srgbClr val="000000"/>
                </a:solidFill>
                <a:latin typeface="Consolas"/>
              </a:rPr>
              <a:t>, </a:t>
            </a:r>
            <a:r>
              <a:rPr lang="en-US" sz="1800" dirty="0" err="1">
                <a:solidFill>
                  <a:srgbClr val="030003"/>
                </a:solidFill>
                <a:latin typeface="Consolas"/>
              </a:rPr>
              <a:t>LastName</a:t>
            </a:r>
            <a:r>
              <a:rPr lang="en-US" sz="1800" dirty="0">
                <a:solidFill>
                  <a:srgbClr val="000000"/>
                </a:solidFill>
                <a:latin typeface="Consolas"/>
              </a:rPr>
              <a:t> = </a:t>
            </a:r>
            <a:r>
              <a:rPr lang="en-US" sz="1800" dirty="0">
                <a:solidFill>
                  <a:srgbClr val="A31515"/>
                </a:solidFill>
                <a:latin typeface="Consolas"/>
              </a:rPr>
              <a:t>"Simpson"</a:t>
            </a:r>
            <a:r>
              <a:rPr lang="en-US" sz="1800" dirty="0">
                <a:solidFill>
                  <a:srgbClr val="000000"/>
                </a:solidFill>
                <a:latin typeface="Consolas"/>
              </a:rPr>
              <a:t>, </a:t>
            </a:r>
            <a:r>
              <a:rPr lang="en-US" sz="1800" dirty="0">
                <a:solidFill>
                  <a:srgbClr val="030003"/>
                </a:solidFill>
                <a:latin typeface="Consolas"/>
              </a:rPr>
              <a:t>Age</a:t>
            </a:r>
            <a:r>
              <a:rPr lang="en-US" sz="1800" dirty="0">
                <a:solidFill>
                  <a:srgbClr val="000000"/>
                </a:solidFill>
                <a:latin typeface="Consolas"/>
              </a:rPr>
              <a:t> = 12 });</a:t>
            </a:r>
          </a:p>
          <a:p>
            <a:r>
              <a:rPr lang="en-US" sz="1800" dirty="0" err="1">
                <a:solidFill>
                  <a:srgbClr val="030003"/>
                </a:solidFill>
                <a:latin typeface="Consolas"/>
              </a:rPr>
              <a:t>people</a:t>
            </a:r>
            <a:r>
              <a:rPr lang="en-US" sz="1800" dirty="0" err="1">
                <a:solidFill>
                  <a:srgbClr val="000000"/>
                </a:solidFill>
                <a:latin typeface="Consolas"/>
              </a:rPr>
              <a:t>.</a:t>
            </a:r>
            <a:r>
              <a:rPr lang="en-US" sz="1800" dirty="0" err="1">
                <a:solidFill>
                  <a:srgbClr val="030003"/>
                </a:solidFill>
                <a:latin typeface="Consolas"/>
              </a:rPr>
              <a:t>Add</a:t>
            </a:r>
            <a:r>
              <a:rPr lang="en-US" sz="1800" dirty="0">
                <a:solidFill>
                  <a:srgbClr val="000000"/>
                </a:solidFill>
                <a:latin typeface="Consolas"/>
              </a:rPr>
              <a:t>(</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Person</a:t>
            </a:r>
            <a:r>
              <a:rPr lang="en-US" sz="1800" dirty="0">
                <a:solidFill>
                  <a:srgbClr val="000000"/>
                </a:solidFill>
                <a:latin typeface="Consolas"/>
              </a:rPr>
              <a:t>() { </a:t>
            </a:r>
            <a:r>
              <a:rPr lang="en-US" sz="1800" dirty="0" err="1">
                <a:solidFill>
                  <a:srgbClr val="030003"/>
                </a:solidFill>
                <a:latin typeface="Consolas"/>
              </a:rPr>
              <a:t>FirstName</a:t>
            </a:r>
            <a:r>
              <a:rPr lang="en-US" sz="1800" dirty="0">
                <a:solidFill>
                  <a:srgbClr val="000000"/>
                </a:solidFill>
                <a:latin typeface="Consolas"/>
              </a:rPr>
              <a:t> = </a:t>
            </a:r>
            <a:r>
              <a:rPr lang="en-US" sz="1800" dirty="0">
                <a:solidFill>
                  <a:srgbClr val="A31515"/>
                </a:solidFill>
                <a:latin typeface="Consolas"/>
              </a:rPr>
              <a:t>"Clark"</a:t>
            </a:r>
            <a:r>
              <a:rPr lang="en-US" sz="1800" dirty="0">
                <a:solidFill>
                  <a:srgbClr val="000000"/>
                </a:solidFill>
                <a:latin typeface="Consolas"/>
              </a:rPr>
              <a:t>, </a:t>
            </a:r>
            <a:r>
              <a:rPr lang="en-US" sz="1800" dirty="0" err="1">
                <a:solidFill>
                  <a:srgbClr val="030003"/>
                </a:solidFill>
                <a:latin typeface="Consolas"/>
              </a:rPr>
              <a:t>LastName</a:t>
            </a:r>
            <a:r>
              <a:rPr lang="en-US" sz="1800" dirty="0">
                <a:solidFill>
                  <a:srgbClr val="000000"/>
                </a:solidFill>
                <a:latin typeface="Consolas"/>
              </a:rPr>
              <a:t> = </a:t>
            </a:r>
            <a:r>
              <a:rPr lang="en-US" sz="1800" dirty="0">
                <a:solidFill>
                  <a:srgbClr val="A31515"/>
                </a:solidFill>
                <a:latin typeface="Consolas"/>
              </a:rPr>
              <a:t>"Kent"</a:t>
            </a:r>
            <a:r>
              <a:rPr lang="en-US" sz="1800" dirty="0">
                <a:solidFill>
                  <a:srgbClr val="000000"/>
                </a:solidFill>
                <a:latin typeface="Consolas"/>
              </a:rPr>
              <a:t>, </a:t>
            </a:r>
            <a:r>
              <a:rPr lang="en-US" sz="1800" dirty="0">
                <a:solidFill>
                  <a:srgbClr val="030003"/>
                </a:solidFill>
                <a:latin typeface="Consolas"/>
              </a:rPr>
              <a:t>Age</a:t>
            </a:r>
            <a:r>
              <a:rPr lang="en-US" sz="1800" dirty="0">
                <a:solidFill>
                  <a:srgbClr val="000000"/>
                </a:solidFill>
                <a:latin typeface="Consolas"/>
              </a:rPr>
              <a:t> = 35 });</a:t>
            </a:r>
          </a:p>
          <a:p>
            <a:r>
              <a:rPr lang="en-US" sz="1800" dirty="0" err="1">
                <a:solidFill>
                  <a:srgbClr val="030003"/>
                </a:solidFill>
                <a:latin typeface="Consolas"/>
              </a:rPr>
              <a:t>people</a:t>
            </a:r>
            <a:r>
              <a:rPr lang="en-US" sz="1800" dirty="0" err="1">
                <a:solidFill>
                  <a:srgbClr val="000000"/>
                </a:solidFill>
                <a:latin typeface="Consolas"/>
              </a:rPr>
              <a:t>.</a:t>
            </a:r>
            <a:r>
              <a:rPr lang="en-US" sz="1800" dirty="0" err="1">
                <a:solidFill>
                  <a:srgbClr val="030003"/>
                </a:solidFill>
                <a:latin typeface="Consolas"/>
              </a:rPr>
              <a:t>Add</a:t>
            </a:r>
            <a:r>
              <a:rPr lang="en-US" sz="1800" dirty="0">
                <a:solidFill>
                  <a:srgbClr val="000000"/>
                </a:solidFill>
                <a:latin typeface="Consolas"/>
              </a:rPr>
              <a:t>(</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Person</a:t>
            </a:r>
            <a:r>
              <a:rPr lang="en-US" sz="1800" dirty="0">
                <a:solidFill>
                  <a:srgbClr val="000000"/>
                </a:solidFill>
                <a:latin typeface="Consolas"/>
              </a:rPr>
              <a:t>() { </a:t>
            </a:r>
            <a:r>
              <a:rPr lang="en-US" sz="1800" dirty="0" err="1">
                <a:solidFill>
                  <a:srgbClr val="030003"/>
                </a:solidFill>
                <a:latin typeface="Consolas"/>
              </a:rPr>
              <a:t>FirstName</a:t>
            </a:r>
            <a:r>
              <a:rPr lang="en-US" sz="1800" dirty="0">
                <a:solidFill>
                  <a:srgbClr val="000000"/>
                </a:solidFill>
                <a:latin typeface="Consolas"/>
              </a:rPr>
              <a:t> = </a:t>
            </a:r>
            <a:r>
              <a:rPr lang="en-US" sz="1800" dirty="0">
                <a:solidFill>
                  <a:srgbClr val="A31515"/>
                </a:solidFill>
                <a:latin typeface="Consolas"/>
              </a:rPr>
              <a:t>"Peter"</a:t>
            </a:r>
            <a:r>
              <a:rPr lang="en-US" sz="1800" dirty="0">
                <a:solidFill>
                  <a:srgbClr val="000000"/>
                </a:solidFill>
                <a:latin typeface="Consolas"/>
              </a:rPr>
              <a:t>, </a:t>
            </a:r>
            <a:r>
              <a:rPr lang="en-US" sz="1800" dirty="0" err="1">
                <a:solidFill>
                  <a:srgbClr val="030003"/>
                </a:solidFill>
                <a:latin typeface="Consolas"/>
              </a:rPr>
              <a:t>LastName</a:t>
            </a:r>
            <a:r>
              <a:rPr lang="en-US" sz="1800" dirty="0">
                <a:solidFill>
                  <a:srgbClr val="000000"/>
                </a:solidFill>
                <a:latin typeface="Consolas"/>
              </a:rPr>
              <a:t> = </a:t>
            </a:r>
            <a:r>
              <a:rPr lang="en-US" sz="1800" dirty="0">
                <a:solidFill>
                  <a:srgbClr val="A31515"/>
                </a:solidFill>
                <a:latin typeface="Consolas"/>
              </a:rPr>
              <a:t>"Parker"</a:t>
            </a:r>
            <a:r>
              <a:rPr lang="en-US" sz="1800" dirty="0">
                <a:solidFill>
                  <a:srgbClr val="000000"/>
                </a:solidFill>
                <a:latin typeface="Consolas"/>
              </a:rPr>
              <a:t>, </a:t>
            </a:r>
            <a:r>
              <a:rPr lang="en-US" sz="1800" dirty="0">
                <a:solidFill>
                  <a:srgbClr val="030003"/>
                </a:solidFill>
                <a:latin typeface="Consolas"/>
              </a:rPr>
              <a:t>Age</a:t>
            </a:r>
            <a:r>
              <a:rPr lang="en-US" sz="1800" dirty="0">
                <a:solidFill>
                  <a:srgbClr val="000000"/>
                </a:solidFill>
                <a:latin typeface="Consolas"/>
              </a:rPr>
              <a:t> = 30 });</a:t>
            </a:r>
          </a:p>
        </p:txBody>
      </p:sp>
      <p:sp>
        <p:nvSpPr>
          <p:cNvPr id="5" name="Rectangle 4"/>
          <p:cNvSpPr/>
          <p:nvPr/>
        </p:nvSpPr>
        <p:spPr bwMode="auto">
          <a:xfrm>
            <a:off x="564445" y="5905616"/>
            <a:ext cx="11525192" cy="210057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a:solidFill>
                  <a:srgbClr val="008000"/>
                </a:solidFill>
                <a:latin typeface="Consolas"/>
              </a:rPr>
              <a:t>// C# 3.0</a:t>
            </a:r>
            <a:endParaRPr lang="en-US" sz="1800" dirty="0">
              <a:solidFill>
                <a:srgbClr val="000000"/>
              </a:solidFill>
              <a:latin typeface="Consolas"/>
            </a:endParaRPr>
          </a:p>
          <a:p>
            <a:r>
              <a:rPr lang="en-US" sz="1800" dirty="0">
                <a:solidFill>
                  <a:srgbClr val="000000"/>
                </a:solidFill>
                <a:latin typeface="Consolas"/>
              </a:rPr>
              <a:t> </a:t>
            </a:r>
          </a:p>
          <a:p>
            <a:r>
              <a:rPr lang="en-US" sz="1800" dirty="0" err="1">
                <a:solidFill>
                  <a:srgbClr val="0000FF"/>
                </a:solidFill>
                <a:latin typeface="Consolas"/>
              </a:rPr>
              <a:t>var</a:t>
            </a:r>
            <a:r>
              <a:rPr lang="en-US" sz="1800" dirty="0">
                <a:solidFill>
                  <a:srgbClr val="000000"/>
                </a:solidFill>
                <a:latin typeface="Consolas"/>
              </a:rPr>
              <a:t> </a:t>
            </a:r>
            <a:r>
              <a:rPr lang="en-US" sz="1800" dirty="0">
                <a:solidFill>
                  <a:srgbClr val="030003"/>
                </a:solidFill>
                <a:latin typeface="Consolas"/>
              </a:rPr>
              <a:t>people</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List</a:t>
            </a:r>
            <a:r>
              <a:rPr lang="en-US" sz="1800" dirty="0">
                <a:solidFill>
                  <a:srgbClr val="000000"/>
                </a:solidFill>
                <a:latin typeface="Consolas"/>
              </a:rPr>
              <a:t>&lt;</a:t>
            </a:r>
            <a:r>
              <a:rPr lang="en-US" sz="1800" b="1" dirty="0">
                <a:solidFill>
                  <a:srgbClr val="0000FF"/>
                </a:solidFill>
                <a:latin typeface="Consolas"/>
              </a:rPr>
              <a:t>Person</a:t>
            </a:r>
            <a:r>
              <a:rPr lang="en-US" sz="1800" dirty="0">
                <a:solidFill>
                  <a:srgbClr val="000000"/>
                </a:solidFill>
                <a:latin typeface="Consolas"/>
              </a:rPr>
              <a:t>&gt;() {</a:t>
            </a:r>
          </a:p>
          <a:p>
            <a:r>
              <a:rPr lang="en-US" sz="1800" dirty="0">
                <a:solidFill>
                  <a:srgbClr val="000000"/>
                </a:solidFill>
                <a:latin typeface="Consolas"/>
              </a:rPr>
              <a:t>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Person</a:t>
            </a:r>
            <a:r>
              <a:rPr lang="en-US" sz="1800" dirty="0">
                <a:solidFill>
                  <a:srgbClr val="000000"/>
                </a:solidFill>
                <a:latin typeface="Consolas"/>
              </a:rPr>
              <a:t>() { </a:t>
            </a:r>
            <a:r>
              <a:rPr lang="en-US" sz="1800" dirty="0" err="1">
                <a:solidFill>
                  <a:srgbClr val="030003"/>
                </a:solidFill>
                <a:latin typeface="Consolas"/>
              </a:rPr>
              <a:t>FirstName</a:t>
            </a:r>
            <a:r>
              <a:rPr lang="en-US" sz="1800" dirty="0">
                <a:solidFill>
                  <a:srgbClr val="000000"/>
                </a:solidFill>
                <a:latin typeface="Consolas"/>
              </a:rPr>
              <a:t> = </a:t>
            </a:r>
            <a:r>
              <a:rPr lang="en-US" sz="1800" dirty="0">
                <a:solidFill>
                  <a:srgbClr val="A31515"/>
                </a:solidFill>
                <a:latin typeface="Consolas"/>
              </a:rPr>
              <a:t>"Bart"</a:t>
            </a:r>
            <a:r>
              <a:rPr lang="en-US" sz="1800" dirty="0">
                <a:solidFill>
                  <a:srgbClr val="000000"/>
                </a:solidFill>
                <a:latin typeface="Consolas"/>
              </a:rPr>
              <a:t>, </a:t>
            </a:r>
            <a:r>
              <a:rPr lang="en-US" sz="1800" dirty="0" err="1">
                <a:solidFill>
                  <a:srgbClr val="030003"/>
                </a:solidFill>
                <a:latin typeface="Consolas"/>
              </a:rPr>
              <a:t>LastName</a:t>
            </a:r>
            <a:r>
              <a:rPr lang="en-US" sz="1800" dirty="0">
                <a:solidFill>
                  <a:srgbClr val="000000"/>
                </a:solidFill>
                <a:latin typeface="Consolas"/>
              </a:rPr>
              <a:t> = </a:t>
            </a:r>
            <a:r>
              <a:rPr lang="en-US" sz="1800" dirty="0">
                <a:solidFill>
                  <a:srgbClr val="A31515"/>
                </a:solidFill>
                <a:latin typeface="Consolas"/>
              </a:rPr>
              <a:t>"Simpson"</a:t>
            </a:r>
            <a:r>
              <a:rPr lang="en-US" sz="1800" dirty="0">
                <a:solidFill>
                  <a:srgbClr val="000000"/>
                </a:solidFill>
                <a:latin typeface="Consolas"/>
              </a:rPr>
              <a:t>, </a:t>
            </a:r>
            <a:r>
              <a:rPr lang="en-US" sz="1800" dirty="0">
                <a:solidFill>
                  <a:srgbClr val="030003"/>
                </a:solidFill>
                <a:latin typeface="Consolas"/>
              </a:rPr>
              <a:t>Age</a:t>
            </a:r>
            <a:r>
              <a:rPr lang="en-US" sz="1800" dirty="0">
                <a:solidFill>
                  <a:srgbClr val="000000"/>
                </a:solidFill>
                <a:latin typeface="Consolas"/>
              </a:rPr>
              <a:t> = 12 },</a:t>
            </a:r>
          </a:p>
          <a:p>
            <a:r>
              <a:rPr lang="en-US" sz="1800" dirty="0">
                <a:solidFill>
                  <a:srgbClr val="000000"/>
                </a:solidFill>
                <a:latin typeface="Consolas"/>
              </a:rPr>
              <a:t>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Person</a:t>
            </a:r>
            <a:r>
              <a:rPr lang="en-US" sz="1800" dirty="0">
                <a:solidFill>
                  <a:srgbClr val="000000"/>
                </a:solidFill>
                <a:latin typeface="Consolas"/>
              </a:rPr>
              <a:t>() { </a:t>
            </a:r>
            <a:r>
              <a:rPr lang="en-US" sz="1800" dirty="0" err="1">
                <a:solidFill>
                  <a:srgbClr val="030003"/>
                </a:solidFill>
                <a:latin typeface="Consolas"/>
              </a:rPr>
              <a:t>FirstName</a:t>
            </a:r>
            <a:r>
              <a:rPr lang="en-US" sz="1800" dirty="0">
                <a:solidFill>
                  <a:srgbClr val="000000"/>
                </a:solidFill>
                <a:latin typeface="Consolas"/>
              </a:rPr>
              <a:t> = </a:t>
            </a:r>
            <a:r>
              <a:rPr lang="en-US" sz="1800" dirty="0">
                <a:solidFill>
                  <a:srgbClr val="A31515"/>
                </a:solidFill>
                <a:latin typeface="Consolas"/>
              </a:rPr>
              <a:t>"Clark"</a:t>
            </a:r>
            <a:r>
              <a:rPr lang="en-US" sz="1800" dirty="0">
                <a:solidFill>
                  <a:srgbClr val="000000"/>
                </a:solidFill>
                <a:latin typeface="Consolas"/>
              </a:rPr>
              <a:t>, </a:t>
            </a:r>
            <a:r>
              <a:rPr lang="en-US" sz="1800" dirty="0" err="1">
                <a:solidFill>
                  <a:srgbClr val="030003"/>
                </a:solidFill>
                <a:latin typeface="Consolas"/>
              </a:rPr>
              <a:t>LastName</a:t>
            </a:r>
            <a:r>
              <a:rPr lang="en-US" sz="1800" dirty="0">
                <a:solidFill>
                  <a:srgbClr val="000000"/>
                </a:solidFill>
                <a:latin typeface="Consolas"/>
              </a:rPr>
              <a:t> = </a:t>
            </a:r>
            <a:r>
              <a:rPr lang="en-US" sz="1800" dirty="0">
                <a:solidFill>
                  <a:srgbClr val="A31515"/>
                </a:solidFill>
                <a:latin typeface="Consolas"/>
              </a:rPr>
              <a:t>"Kent"</a:t>
            </a:r>
            <a:r>
              <a:rPr lang="en-US" sz="1800" dirty="0">
                <a:solidFill>
                  <a:srgbClr val="000000"/>
                </a:solidFill>
                <a:latin typeface="Consolas"/>
              </a:rPr>
              <a:t>, </a:t>
            </a:r>
            <a:r>
              <a:rPr lang="en-US" sz="1800" dirty="0">
                <a:solidFill>
                  <a:srgbClr val="030003"/>
                </a:solidFill>
                <a:latin typeface="Consolas"/>
              </a:rPr>
              <a:t>Age</a:t>
            </a:r>
            <a:r>
              <a:rPr lang="en-US" sz="1800" dirty="0">
                <a:solidFill>
                  <a:srgbClr val="000000"/>
                </a:solidFill>
                <a:latin typeface="Consolas"/>
              </a:rPr>
              <a:t> = 35 },</a:t>
            </a:r>
          </a:p>
          <a:p>
            <a:r>
              <a:rPr lang="en-US" sz="1800" dirty="0">
                <a:solidFill>
                  <a:srgbClr val="000000"/>
                </a:solidFill>
                <a:latin typeface="Consolas"/>
              </a:rPr>
              <a:t>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Person</a:t>
            </a:r>
            <a:r>
              <a:rPr lang="en-US" sz="1800" dirty="0">
                <a:solidFill>
                  <a:srgbClr val="000000"/>
                </a:solidFill>
                <a:latin typeface="Consolas"/>
              </a:rPr>
              <a:t>() { </a:t>
            </a:r>
            <a:r>
              <a:rPr lang="en-US" sz="1800" dirty="0" err="1">
                <a:solidFill>
                  <a:srgbClr val="030003"/>
                </a:solidFill>
                <a:latin typeface="Consolas"/>
              </a:rPr>
              <a:t>FirstName</a:t>
            </a:r>
            <a:r>
              <a:rPr lang="en-US" sz="1800" dirty="0">
                <a:solidFill>
                  <a:srgbClr val="000000"/>
                </a:solidFill>
                <a:latin typeface="Consolas"/>
              </a:rPr>
              <a:t> = </a:t>
            </a:r>
            <a:r>
              <a:rPr lang="en-US" sz="1800" dirty="0">
                <a:solidFill>
                  <a:srgbClr val="A31515"/>
                </a:solidFill>
                <a:latin typeface="Consolas"/>
              </a:rPr>
              <a:t>"Peter"</a:t>
            </a:r>
            <a:r>
              <a:rPr lang="en-US" sz="1800" dirty="0">
                <a:solidFill>
                  <a:srgbClr val="000000"/>
                </a:solidFill>
                <a:latin typeface="Consolas"/>
              </a:rPr>
              <a:t>, </a:t>
            </a:r>
            <a:r>
              <a:rPr lang="en-US" sz="1800" dirty="0" err="1">
                <a:solidFill>
                  <a:srgbClr val="030003"/>
                </a:solidFill>
                <a:latin typeface="Consolas"/>
              </a:rPr>
              <a:t>LastName</a:t>
            </a:r>
            <a:r>
              <a:rPr lang="en-US" sz="1800" dirty="0">
                <a:solidFill>
                  <a:srgbClr val="000000"/>
                </a:solidFill>
                <a:latin typeface="Consolas"/>
              </a:rPr>
              <a:t> = </a:t>
            </a:r>
            <a:r>
              <a:rPr lang="en-US" sz="1800" dirty="0">
                <a:solidFill>
                  <a:srgbClr val="A31515"/>
                </a:solidFill>
                <a:latin typeface="Consolas"/>
              </a:rPr>
              <a:t>"Parker"</a:t>
            </a:r>
            <a:r>
              <a:rPr lang="en-US" sz="1800" dirty="0">
                <a:solidFill>
                  <a:srgbClr val="000000"/>
                </a:solidFill>
                <a:latin typeface="Consolas"/>
              </a:rPr>
              <a:t>, </a:t>
            </a:r>
            <a:r>
              <a:rPr lang="en-US" sz="1800" dirty="0">
                <a:solidFill>
                  <a:srgbClr val="030003"/>
                </a:solidFill>
                <a:latin typeface="Consolas"/>
              </a:rPr>
              <a:t>Age</a:t>
            </a:r>
            <a:r>
              <a:rPr lang="en-US" sz="1800" dirty="0">
                <a:solidFill>
                  <a:srgbClr val="000000"/>
                </a:solidFill>
                <a:latin typeface="Consolas"/>
              </a:rPr>
              <a:t> = 30 }</a:t>
            </a:r>
          </a:p>
          <a:p>
            <a:r>
              <a:rPr lang="en-US" sz="1800" dirty="0">
                <a:solidFill>
                  <a:srgbClr val="000000"/>
                </a:solidFill>
                <a:latin typeface="Consolas"/>
              </a:rPr>
              <a:t>};</a:t>
            </a:r>
          </a:p>
        </p:txBody>
      </p:sp>
    </p:spTree>
    <p:extLst>
      <p:ext uri="{BB962C8B-B14F-4D97-AF65-F5344CB8AC3E}">
        <p14:creationId xmlns:p14="http://schemas.microsoft.com/office/powerpoint/2010/main" val="156926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a:t>
            </a:r>
          </a:p>
        </p:txBody>
      </p:sp>
      <p:sp>
        <p:nvSpPr>
          <p:cNvPr id="5" name="Slide Number Placeholder 4"/>
          <p:cNvSpPr>
            <a:spLocks noGrp="1"/>
          </p:cNvSpPr>
          <p:nvPr>
            <p:ph type="sldNum" sz="quarter" idx="12"/>
          </p:nvPr>
        </p:nvSpPr>
        <p:spPr/>
        <p:txBody>
          <a:bodyPr/>
          <a:lstStyle/>
          <a:p>
            <a:fld id="{8D5EC362-8DE0-4138-8AD2-9C18772BB671}" type="slidenum">
              <a:rPr lang="he-IL" smtClean="0"/>
              <a:pPr/>
              <a:t>314</a:t>
            </a:fld>
            <a:endParaRPr lang="he-IL"/>
          </a:p>
        </p:txBody>
      </p:sp>
      <p:sp>
        <p:nvSpPr>
          <p:cNvPr id="3" name="Content Placeholder 2"/>
          <p:cNvSpPr>
            <a:spLocks noGrp="1"/>
          </p:cNvSpPr>
          <p:nvPr>
            <p:ph sz="quarter" idx="1"/>
          </p:nvPr>
        </p:nvSpPr>
        <p:spPr/>
        <p:txBody>
          <a:bodyPr/>
          <a:lstStyle/>
          <a:p>
            <a:r>
              <a:rPr lang="en-US" dirty="0"/>
              <a:t>The compiler generates an immutable generic type behind the scenes</a:t>
            </a:r>
          </a:p>
          <a:p>
            <a:endParaRPr lang="en-US" dirty="0"/>
          </a:p>
        </p:txBody>
      </p:sp>
      <p:sp>
        <p:nvSpPr>
          <p:cNvPr id="4" name="Rectangle 3"/>
          <p:cNvSpPr/>
          <p:nvPr/>
        </p:nvSpPr>
        <p:spPr bwMode="auto">
          <a:xfrm>
            <a:off x="574947" y="3300413"/>
            <a:ext cx="11544922" cy="335284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2100" dirty="0" err="1">
                <a:solidFill>
                  <a:srgbClr val="0000FF"/>
                </a:solidFill>
                <a:latin typeface="Consolas"/>
              </a:rPr>
              <a:t>var</a:t>
            </a:r>
            <a:r>
              <a:rPr lang="en-US" sz="2100" dirty="0">
                <a:solidFill>
                  <a:srgbClr val="000000"/>
                </a:solidFill>
                <a:latin typeface="Consolas"/>
              </a:rPr>
              <a:t> </a:t>
            </a:r>
            <a:r>
              <a:rPr lang="en-US" sz="2100" dirty="0">
                <a:solidFill>
                  <a:srgbClr val="030003"/>
                </a:solidFill>
                <a:latin typeface="Consolas"/>
              </a:rPr>
              <a:t>people</a:t>
            </a:r>
            <a:r>
              <a:rPr lang="en-US" sz="2100" dirty="0">
                <a:solidFill>
                  <a:srgbClr val="000000"/>
                </a:solidFill>
                <a:latin typeface="Consolas"/>
              </a:rPr>
              <a:t> = </a:t>
            </a:r>
            <a:r>
              <a:rPr lang="en-US" sz="2100" dirty="0">
                <a:solidFill>
                  <a:srgbClr val="0000FF"/>
                </a:solidFill>
                <a:latin typeface="Consolas"/>
              </a:rPr>
              <a:t>new</a:t>
            </a:r>
            <a:r>
              <a:rPr lang="en-US" sz="2100" dirty="0">
                <a:solidFill>
                  <a:srgbClr val="000000"/>
                </a:solidFill>
                <a:latin typeface="Consolas"/>
              </a:rPr>
              <a:t>[] {</a:t>
            </a:r>
          </a:p>
          <a:p>
            <a:r>
              <a:rPr lang="en-US" sz="2100" dirty="0">
                <a:solidFill>
                  <a:srgbClr val="000000"/>
                </a:solidFill>
                <a:latin typeface="Consolas"/>
              </a:rPr>
              <a:t>   </a:t>
            </a:r>
            <a:r>
              <a:rPr lang="en-US" sz="2100" dirty="0">
                <a:solidFill>
                  <a:srgbClr val="0000FF"/>
                </a:solidFill>
                <a:latin typeface="Consolas"/>
              </a:rPr>
              <a:t>new</a:t>
            </a:r>
            <a:r>
              <a:rPr lang="en-US" sz="2100" dirty="0">
                <a:solidFill>
                  <a:srgbClr val="000000"/>
                </a:solidFill>
                <a:latin typeface="Consolas"/>
              </a:rPr>
              <a:t> { </a:t>
            </a:r>
            <a:r>
              <a:rPr lang="en-US" sz="2100" dirty="0" err="1">
                <a:solidFill>
                  <a:srgbClr val="030003"/>
                </a:solidFill>
                <a:latin typeface="Consolas"/>
              </a:rPr>
              <a:t>FirstName</a:t>
            </a:r>
            <a:r>
              <a:rPr lang="en-US" sz="2100" dirty="0">
                <a:solidFill>
                  <a:srgbClr val="000000"/>
                </a:solidFill>
                <a:latin typeface="Consolas"/>
              </a:rPr>
              <a:t> = </a:t>
            </a:r>
            <a:r>
              <a:rPr lang="en-US" sz="2100" dirty="0">
                <a:solidFill>
                  <a:srgbClr val="A31515"/>
                </a:solidFill>
                <a:latin typeface="Consolas"/>
              </a:rPr>
              <a:t>"Clark"</a:t>
            </a:r>
            <a:r>
              <a:rPr lang="en-US" sz="2100" dirty="0">
                <a:solidFill>
                  <a:srgbClr val="000000"/>
                </a:solidFill>
                <a:latin typeface="Consolas"/>
              </a:rPr>
              <a:t>, </a:t>
            </a:r>
            <a:r>
              <a:rPr lang="en-US" sz="2100" dirty="0" err="1">
                <a:solidFill>
                  <a:srgbClr val="030003"/>
                </a:solidFill>
                <a:latin typeface="Consolas"/>
              </a:rPr>
              <a:t>LastName</a:t>
            </a:r>
            <a:r>
              <a:rPr lang="en-US" sz="2100" dirty="0">
                <a:solidFill>
                  <a:srgbClr val="000000"/>
                </a:solidFill>
                <a:latin typeface="Consolas"/>
              </a:rPr>
              <a:t> = </a:t>
            </a:r>
            <a:r>
              <a:rPr lang="en-US" sz="2100" dirty="0">
                <a:solidFill>
                  <a:srgbClr val="A31515"/>
                </a:solidFill>
                <a:latin typeface="Consolas"/>
              </a:rPr>
              <a:t>"Kent"</a:t>
            </a:r>
            <a:r>
              <a:rPr lang="en-US" sz="2100" dirty="0">
                <a:solidFill>
                  <a:srgbClr val="000000"/>
                </a:solidFill>
                <a:latin typeface="Consolas"/>
              </a:rPr>
              <a:t>, </a:t>
            </a:r>
            <a:r>
              <a:rPr lang="en-US" sz="2100" dirty="0">
                <a:solidFill>
                  <a:srgbClr val="030003"/>
                </a:solidFill>
                <a:latin typeface="Consolas"/>
              </a:rPr>
              <a:t>Age</a:t>
            </a:r>
            <a:r>
              <a:rPr lang="en-US" sz="2100" dirty="0">
                <a:solidFill>
                  <a:srgbClr val="000000"/>
                </a:solidFill>
                <a:latin typeface="Consolas"/>
              </a:rPr>
              <a:t> = 36 },</a:t>
            </a:r>
          </a:p>
          <a:p>
            <a:r>
              <a:rPr lang="en-US" sz="2100" dirty="0">
                <a:solidFill>
                  <a:srgbClr val="000000"/>
                </a:solidFill>
                <a:latin typeface="Consolas"/>
              </a:rPr>
              <a:t>   </a:t>
            </a:r>
            <a:r>
              <a:rPr lang="en-US" sz="2100" dirty="0">
                <a:solidFill>
                  <a:srgbClr val="0000FF"/>
                </a:solidFill>
                <a:latin typeface="Consolas"/>
              </a:rPr>
              <a:t>new</a:t>
            </a:r>
            <a:r>
              <a:rPr lang="en-US" sz="2100" dirty="0">
                <a:solidFill>
                  <a:srgbClr val="000000"/>
                </a:solidFill>
                <a:latin typeface="Consolas"/>
              </a:rPr>
              <a:t> { </a:t>
            </a:r>
            <a:r>
              <a:rPr lang="en-US" sz="2100" dirty="0" err="1">
                <a:solidFill>
                  <a:srgbClr val="030003"/>
                </a:solidFill>
                <a:latin typeface="Consolas"/>
              </a:rPr>
              <a:t>FirstName</a:t>
            </a:r>
            <a:r>
              <a:rPr lang="en-US" sz="2100" dirty="0">
                <a:solidFill>
                  <a:srgbClr val="000000"/>
                </a:solidFill>
                <a:latin typeface="Consolas"/>
              </a:rPr>
              <a:t> = </a:t>
            </a:r>
            <a:r>
              <a:rPr lang="en-US" sz="2100" dirty="0">
                <a:solidFill>
                  <a:srgbClr val="A31515"/>
                </a:solidFill>
                <a:latin typeface="Consolas"/>
              </a:rPr>
              <a:t>"Peter"</a:t>
            </a:r>
            <a:r>
              <a:rPr lang="en-US" sz="2100" dirty="0">
                <a:solidFill>
                  <a:srgbClr val="000000"/>
                </a:solidFill>
                <a:latin typeface="Consolas"/>
              </a:rPr>
              <a:t>, </a:t>
            </a:r>
            <a:r>
              <a:rPr lang="en-US" sz="2100" dirty="0" err="1">
                <a:solidFill>
                  <a:srgbClr val="030003"/>
                </a:solidFill>
                <a:latin typeface="Consolas"/>
              </a:rPr>
              <a:t>LastName</a:t>
            </a:r>
            <a:r>
              <a:rPr lang="en-US" sz="2100" dirty="0">
                <a:solidFill>
                  <a:srgbClr val="000000"/>
                </a:solidFill>
                <a:latin typeface="Consolas"/>
              </a:rPr>
              <a:t> = </a:t>
            </a:r>
            <a:r>
              <a:rPr lang="en-US" sz="2100" dirty="0">
                <a:solidFill>
                  <a:srgbClr val="A31515"/>
                </a:solidFill>
                <a:latin typeface="Consolas"/>
              </a:rPr>
              <a:t>"parker"</a:t>
            </a:r>
            <a:r>
              <a:rPr lang="en-US" sz="2100" dirty="0">
                <a:solidFill>
                  <a:srgbClr val="000000"/>
                </a:solidFill>
                <a:latin typeface="Consolas"/>
              </a:rPr>
              <a:t>, </a:t>
            </a:r>
            <a:r>
              <a:rPr lang="en-US" sz="2100" dirty="0">
                <a:solidFill>
                  <a:srgbClr val="030003"/>
                </a:solidFill>
                <a:latin typeface="Consolas"/>
              </a:rPr>
              <a:t>Age</a:t>
            </a:r>
            <a:r>
              <a:rPr lang="en-US" sz="2100" dirty="0">
                <a:solidFill>
                  <a:srgbClr val="000000"/>
                </a:solidFill>
                <a:latin typeface="Consolas"/>
              </a:rPr>
              <a:t> = 26 },</a:t>
            </a:r>
          </a:p>
          <a:p>
            <a:r>
              <a:rPr lang="en-US" sz="2100" dirty="0">
                <a:solidFill>
                  <a:srgbClr val="000000"/>
                </a:solidFill>
                <a:latin typeface="Consolas"/>
              </a:rPr>
              <a:t>   </a:t>
            </a:r>
            <a:r>
              <a:rPr lang="en-US" sz="2100" dirty="0">
                <a:solidFill>
                  <a:srgbClr val="0000FF"/>
                </a:solidFill>
                <a:latin typeface="Consolas"/>
              </a:rPr>
              <a:t>new</a:t>
            </a:r>
            <a:r>
              <a:rPr lang="en-US" sz="2100" dirty="0">
                <a:solidFill>
                  <a:srgbClr val="000000"/>
                </a:solidFill>
                <a:latin typeface="Consolas"/>
              </a:rPr>
              <a:t> { </a:t>
            </a:r>
            <a:r>
              <a:rPr lang="en-US" sz="2100" dirty="0" err="1">
                <a:solidFill>
                  <a:srgbClr val="030003"/>
                </a:solidFill>
                <a:latin typeface="Consolas"/>
              </a:rPr>
              <a:t>FirstName</a:t>
            </a:r>
            <a:r>
              <a:rPr lang="en-US" sz="2100" dirty="0">
                <a:solidFill>
                  <a:srgbClr val="000000"/>
                </a:solidFill>
                <a:latin typeface="Consolas"/>
              </a:rPr>
              <a:t> = </a:t>
            </a:r>
            <a:r>
              <a:rPr lang="en-US" sz="2100" dirty="0">
                <a:solidFill>
                  <a:srgbClr val="A31515"/>
                </a:solidFill>
                <a:latin typeface="Consolas"/>
              </a:rPr>
              <a:t>"Bart"</a:t>
            </a:r>
            <a:r>
              <a:rPr lang="en-US" sz="2100" dirty="0">
                <a:solidFill>
                  <a:srgbClr val="000000"/>
                </a:solidFill>
                <a:latin typeface="Consolas"/>
              </a:rPr>
              <a:t>, </a:t>
            </a:r>
            <a:r>
              <a:rPr lang="en-US" sz="2100" dirty="0" err="1">
                <a:solidFill>
                  <a:srgbClr val="030003"/>
                </a:solidFill>
                <a:latin typeface="Consolas"/>
              </a:rPr>
              <a:t>LastName</a:t>
            </a:r>
            <a:r>
              <a:rPr lang="en-US" sz="2100" dirty="0">
                <a:solidFill>
                  <a:srgbClr val="000000"/>
                </a:solidFill>
                <a:latin typeface="Consolas"/>
              </a:rPr>
              <a:t> = </a:t>
            </a:r>
            <a:r>
              <a:rPr lang="en-US" sz="2100" dirty="0">
                <a:solidFill>
                  <a:srgbClr val="A31515"/>
                </a:solidFill>
                <a:latin typeface="Consolas"/>
              </a:rPr>
              <a:t>"Simpson"</a:t>
            </a:r>
            <a:r>
              <a:rPr lang="en-US" sz="2100" dirty="0">
                <a:solidFill>
                  <a:srgbClr val="000000"/>
                </a:solidFill>
                <a:latin typeface="Consolas"/>
              </a:rPr>
              <a:t>, </a:t>
            </a:r>
            <a:r>
              <a:rPr lang="en-US" sz="2100" dirty="0">
                <a:solidFill>
                  <a:srgbClr val="030003"/>
                </a:solidFill>
                <a:latin typeface="Consolas"/>
              </a:rPr>
              <a:t>Age</a:t>
            </a:r>
            <a:r>
              <a:rPr lang="en-US" sz="2100" dirty="0">
                <a:solidFill>
                  <a:srgbClr val="000000"/>
                </a:solidFill>
                <a:latin typeface="Consolas"/>
              </a:rPr>
              <a:t> = 11 }</a:t>
            </a:r>
          </a:p>
          <a:p>
            <a:r>
              <a:rPr lang="en-US" sz="2100" dirty="0">
                <a:solidFill>
                  <a:srgbClr val="000000"/>
                </a:solidFill>
                <a:latin typeface="Consolas"/>
              </a:rPr>
              <a:t>};</a:t>
            </a:r>
          </a:p>
          <a:p>
            <a:r>
              <a:rPr lang="en-US" sz="2100" dirty="0">
                <a:solidFill>
                  <a:srgbClr val="000000"/>
                </a:solidFill>
                <a:latin typeface="Consolas"/>
              </a:rPr>
              <a:t> </a:t>
            </a:r>
          </a:p>
          <a:p>
            <a:r>
              <a:rPr lang="en-US" sz="2100" dirty="0" err="1">
                <a:solidFill>
                  <a:srgbClr val="0000FF"/>
                </a:solidFill>
                <a:latin typeface="Consolas"/>
              </a:rPr>
              <a:t>foreach</a:t>
            </a:r>
            <a:r>
              <a:rPr lang="en-US" sz="2100" dirty="0">
                <a:solidFill>
                  <a:srgbClr val="000000"/>
                </a:solidFill>
                <a:latin typeface="Consolas"/>
              </a:rPr>
              <a:t> (</a:t>
            </a:r>
            <a:r>
              <a:rPr lang="en-US" sz="2100" dirty="0" err="1">
                <a:solidFill>
                  <a:srgbClr val="0000FF"/>
                </a:solidFill>
                <a:latin typeface="Consolas"/>
              </a:rPr>
              <a:t>var</a:t>
            </a:r>
            <a:r>
              <a:rPr lang="en-US" sz="2100" dirty="0">
                <a:solidFill>
                  <a:srgbClr val="000000"/>
                </a:solidFill>
                <a:latin typeface="Consolas"/>
              </a:rPr>
              <a:t> </a:t>
            </a:r>
            <a:r>
              <a:rPr lang="en-US" sz="2100" dirty="0" err="1">
                <a:solidFill>
                  <a:srgbClr val="030003"/>
                </a:solidFill>
                <a:latin typeface="Consolas"/>
              </a:rPr>
              <a:t>i</a:t>
            </a:r>
            <a:r>
              <a:rPr lang="en-US" sz="2100" dirty="0">
                <a:solidFill>
                  <a:srgbClr val="000000"/>
                </a:solidFill>
                <a:latin typeface="Consolas"/>
              </a:rPr>
              <a:t> </a:t>
            </a:r>
            <a:r>
              <a:rPr lang="en-US" sz="2100" dirty="0">
                <a:solidFill>
                  <a:srgbClr val="0000FF"/>
                </a:solidFill>
                <a:latin typeface="Consolas"/>
              </a:rPr>
              <a:t>in</a:t>
            </a:r>
            <a:r>
              <a:rPr lang="en-US" sz="2100" dirty="0">
                <a:solidFill>
                  <a:srgbClr val="000000"/>
                </a:solidFill>
                <a:latin typeface="Consolas"/>
              </a:rPr>
              <a:t> </a:t>
            </a:r>
            <a:r>
              <a:rPr lang="en-US" sz="2100" dirty="0">
                <a:solidFill>
                  <a:srgbClr val="030003"/>
                </a:solidFill>
                <a:latin typeface="Consolas"/>
              </a:rPr>
              <a:t>people</a:t>
            </a:r>
            <a:r>
              <a:rPr lang="en-US" sz="2100" dirty="0">
                <a:solidFill>
                  <a:srgbClr val="000000"/>
                </a:solidFill>
                <a:latin typeface="Consolas"/>
              </a:rPr>
              <a:t>)</a:t>
            </a:r>
          </a:p>
          <a:p>
            <a:r>
              <a:rPr lang="en-US" sz="2100" dirty="0">
                <a:solidFill>
                  <a:srgbClr val="000000"/>
                </a:solidFill>
                <a:latin typeface="Consolas"/>
              </a:rPr>
              <a:t>   </a:t>
            </a:r>
            <a:r>
              <a:rPr lang="en-US" sz="2100" b="1" dirty="0" err="1">
                <a:solidFill>
                  <a:srgbClr val="0000FF"/>
                </a:solidFill>
                <a:latin typeface="Consolas"/>
              </a:rPr>
              <a:t>Console</a:t>
            </a:r>
            <a:r>
              <a:rPr lang="en-US" sz="2100" dirty="0" err="1">
                <a:solidFill>
                  <a:srgbClr val="000000"/>
                </a:solidFill>
                <a:latin typeface="Consolas"/>
              </a:rPr>
              <a:t>.</a:t>
            </a:r>
            <a:r>
              <a:rPr lang="en-US" sz="2100" dirty="0" err="1">
                <a:solidFill>
                  <a:srgbClr val="030003"/>
                </a:solidFill>
                <a:latin typeface="Consolas"/>
              </a:rPr>
              <a:t>WriteLine</a:t>
            </a:r>
            <a:r>
              <a:rPr lang="en-US" sz="2100" dirty="0">
                <a:solidFill>
                  <a:srgbClr val="000000"/>
                </a:solidFill>
                <a:latin typeface="Consolas"/>
              </a:rPr>
              <a:t>(</a:t>
            </a:r>
            <a:r>
              <a:rPr lang="en-US" sz="2100" dirty="0">
                <a:solidFill>
                  <a:srgbClr val="A31515"/>
                </a:solidFill>
                <a:latin typeface="Consolas"/>
              </a:rPr>
              <a:t>"{0} {1} ({2})"</a:t>
            </a:r>
            <a:r>
              <a:rPr lang="en-US" sz="2100" dirty="0">
                <a:solidFill>
                  <a:srgbClr val="000000"/>
                </a:solidFill>
                <a:latin typeface="Consolas"/>
              </a:rPr>
              <a:t>, </a:t>
            </a:r>
            <a:r>
              <a:rPr lang="en-US" sz="2100" dirty="0" err="1">
                <a:solidFill>
                  <a:srgbClr val="030003"/>
                </a:solidFill>
                <a:latin typeface="Consolas"/>
              </a:rPr>
              <a:t>i</a:t>
            </a:r>
            <a:r>
              <a:rPr lang="en-US" sz="2100" dirty="0" err="1">
                <a:solidFill>
                  <a:srgbClr val="000000"/>
                </a:solidFill>
                <a:latin typeface="Consolas"/>
              </a:rPr>
              <a:t>.</a:t>
            </a:r>
            <a:r>
              <a:rPr lang="en-US" sz="2100" dirty="0" err="1">
                <a:solidFill>
                  <a:srgbClr val="030003"/>
                </a:solidFill>
                <a:latin typeface="Consolas"/>
              </a:rPr>
              <a:t>FirstName</a:t>
            </a:r>
            <a:r>
              <a:rPr lang="en-US" sz="2100" dirty="0">
                <a:solidFill>
                  <a:srgbClr val="000000"/>
                </a:solidFill>
                <a:latin typeface="Consolas"/>
              </a:rPr>
              <a:t>, </a:t>
            </a:r>
            <a:r>
              <a:rPr lang="en-US" sz="2100" dirty="0" err="1">
                <a:solidFill>
                  <a:srgbClr val="030003"/>
                </a:solidFill>
                <a:latin typeface="Consolas"/>
              </a:rPr>
              <a:t>i</a:t>
            </a:r>
            <a:r>
              <a:rPr lang="en-US" sz="2100" dirty="0" err="1">
                <a:solidFill>
                  <a:srgbClr val="000000"/>
                </a:solidFill>
                <a:latin typeface="Consolas"/>
              </a:rPr>
              <a:t>.</a:t>
            </a:r>
            <a:r>
              <a:rPr lang="en-US" sz="2100" dirty="0" err="1">
                <a:solidFill>
                  <a:srgbClr val="030003"/>
                </a:solidFill>
                <a:latin typeface="Consolas"/>
              </a:rPr>
              <a:t>LastName</a:t>
            </a:r>
            <a:r>
              <a:rPr lang="en-US" sz="2100" dirty="0">
                <a:solidFill>
                  <a:srgbClr val="000000"/>
                </a:solidFill>
                <a:latin typeface="Consolas"/>
              </a:rPr>
              <a:t>, </a:t>
            </a:r>
            <a:r>
              <a:rPr lang="en-US" sz="2100" dirty="0" err="1">
                <a:solidFill>
                  <a:srgbClr val="030003"/>
                </a:solidFill>
                <a:latin typeface="Consolas"/>
              </a:rPr>
              <a:t>i</a:t>
            </a:r>
            <a:r>
              <a:rPr lang="en-US" sz="2100" dirty="0" err="1">
                <a:solidFill>
                  <a:srgbClr val="000000"/>
                </a:solidFill>
                <a:latin typeface="Consolas"/>
              </a:rPr>
              <a:t>.</a:t>
            </a:r>
            <a:r>
              <a:rPr lang="en-US" sz="2100" dirty="0" err="1">
                <a:solidFill>
                  <a:srgbClr val="030003"/>
                </a:solidFill>
                <a:latin typeface="Consolas"/>
              </a:rPr>
              <a:t>Age</a:t>
            </a:r>
            <a:r>
              <a:rPr lang="en-US" sz="2100" dirty="0">
                <a:solidFill>
                  <a:srgbClr val="000000"/>
                </a:solidFill>
                <a:latin typeface="Consolas"/>
              </a:rPr>
              <a:t>);</a:t>
            </a:r>
          </a:p>
          <a:p>
            <a:r>
              <a:rPr lang="en-US" sz="2100" dirty="0">
                <a:solidFill>
                  <a:srgbClr val="000000"/>
                </a:solidFill>
                <a:latin typeface="Consolas"/>
              </a:rPr>
              <a:t> </a:t>
            </a:r>
          </a:p>
          <a:p>
            <a:r>
              <a:rPr lang="en-US" sz="2100" b="1" dirty="0" err="1">
                <a:solidFill>
                  <a:srgbClr val="0000FF"/>
                </a:solidFill>
                <a:latin typeface="Consolas"/>
              </a:rPr>
              <a:t>Console</a:t>
            </a:r>
            <a:r>
              <a:rPr lang="en-US" sz="2100" dirty="0" err="1">
                <a:solidFill>
                  <a:srgbClr val="000000"/>
                </a:solidFill>
                <a:latin typeface="Consolas"/>
              </a:rPr>
              <a:t>.</a:t>
            </a:r>
            <a:r>
              <a:rPr lang="en-US" sz="2100" dirty="0" err="1">
                <a:solidFill>
                  <a:srgbClr val="030003"/>
                </a:solidFill>
                <a:latin typeface="Consolas"/>
              </a:rPr>
              <a:t>WriteLine</a:t>
            </a:r>
            <a:r>
              <a:rPr lang="en-US" sz="2100" dirty="0">
                <a:solidFill>
                  <a:srgbClr val="000000"/>
                </a:solidFill>
                <a:latin typeface="Consolas"/>
              </a:rPr>
              <a:t>(</a:t>
            </a:r>
            <a:r>
              <a:rPr lang="en-US" sz="2100" dirty="0">
                <a:solidFill>
                  <a:srgbClr val="030003"/>
                </a:solidFill>
                <a:latin typeface="Consolas"/>
              </a:rPr>
              <a:t>people</a:t>
            </a:r>
            <a:r>
              <a:rPr lang="en-US" sz="2100" dirty="0">
                <a:solidFill>
                  <a:srgbClr val="000000"/>
                </a:solidFill>
                <a:latin typeface="Consolas"/>
              </a:rPr>
              <a:t>[0].</a:t>
            </a:r>
            <a:r>
              <a:rPr lang="en-US" sz="2100" dirty="0" err="1">
                <a:solidFill>
                  <a:srgbClr val="030003"/>
                </a:solidFill>
                <a:latin typeface="Consolas"/>
              </a:rPr>
              <a:t>GetType</a:t>
            </a:r>
            <a:r>
              <a:rPr lang="en-US" sz="2100" dirty="0">
                <a:solidFill>
                  <a:srgbClr val="000000"/>
                </a:solidFill>
                <a:latin typeface="Consolas"/>
              </a:rPr>
              <a:t>().</a:t>
            </a:r>
            <a:r>
              <a:rPr lang="en-US" sz="2100" dirty="0" err="1">
                <a:solidFill>
                  <a:srgbClr val="030003"/>
                </a:solidFill>
                <a:latin typeface="Consolas"/>
              </a:rPr>
              <a:t>FullName</a:t>
            </a:r>
            <a:r>
              <a:rPr lang="en-US" sz="2100" dirty="0">
                <a:solidFill>
                  <a:srgbClr val="000000"/>
                </a:solidFill>
                <a:latin typeface="Consolas"/>
              </a:rPr>
              <a:t>);   </a:t>
            </a:r>
            <a:r>
              <a:rPr lang="en-US" sz="2100" dirty="0">
                <a:solidFill>
                  <a:srgbClr val="008000"/>
                </a:solidFill>
                <a:latin typeface="Consolas"/>
              </a:rPr>
              <a:t>// ???</a:t>
            </a:r>
            <a:endParaRPr lang="en-US" sz="2100" dirty="0">
              <a:solidFill>
                <a:srgbClr val="000000"/>
              </a:solidFill>
              <a:latin typeface="Consolas"/>
            </a:endParaRPr>
          </a:p>
        </p:txBody>
      </p:sp>
    </p:spTree>
    <p:extLst>
      <p:ext uri="{BB962C8B-B14F-4D97-AF65-F5344CB8AC3E}">
        <p14:creationId xmlns:p14="http://schemas.microsoft.com/office/powerpoint/2010/main" val="251348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 Methods</a:t>
            </a:r>
          </a:p>
        </p:txBody>
      </p:sp>
      <p:sp>
        <p:nvSpPr>
          <p:cNvPr id="6" name="Slide Number Placeholder 5"/>
          <p:cNvSpPr>
            <a:spLocks noGrp="1"/>
          </p:cNvSpPr>
          <p:nvPr>
            <p:ph type="sldNum" sz="quarter" idx="12"/>
          </p:nvPr>
        </p:nvSpPr>
        <p:spPr/>
        <p:txBody>
          <a:bodyPr/>
          <a:lstStyle/>
          <a:p>
            <a:fld id="{8D5EC362-8DE0-4138-8AD2-9C18772BB671}" type="slidenum">
              <a:rPr lang="he-IL" smtClean="0"/>
              <a:pPr/>
              <a:t>315</a:t>
            </a:fld>
            <a:endParaRPr lang="he-IL"/>
          </a:p>
        </p:txBody>
      </p:sp>
      <p:sp>
        <p:nvSpPr>
          <p:cNvPr id="3" name="Content Placeholder 2"/>
          <p:cNvSpPr>
            <a:spLocks noGrp="1"/>
          </p:cNvSpPr>
          <p:nvPr>
            <p:ph sz="quarter" idx="1"/>
          </p:nvPr>
        </p:nvSpPr>
        <p:spPr/>
        <p:txBody>
          <a:bodyPr/>
          <a:lstStyle/>
          <a:p>
            <a:r>
              <a:rPr lang="en-US" dirty="0"/>
              <a:t>Extend a type without inheritance</a:t>
            </a:r>
          </a:p>
        </p:txBody>
      </p:sp>
      <p:sp>
        <p:nvSpPr>
          <p:cNvPr id="4" name="Rectangle 3"/>
          <p:cNvSpPr/>
          <p:nvPr/>
        </p:nvSpPr>
        <p:spPr bwMode="auto">
          <a:xfrm>
            <a:off x="630079" y="2769097"/>
            <a:ext cx="11525192" cy="323165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a:solidFill>
                  <a:srgbClr val="0000FF"/>
                </a:solidFill>
                <a:latin typeface="Consolas"/>
              </a:rPr>
              <a:t>public</a:t>
            </a:r>
            <a:r>
              <a:rPr lang="en-US" sz="1800" dirty="0">
                <a:solidFill>
                  <a:srgbClr val="000000"/>
                </a:solidFill>
                <a:latin typeface="Consolas"/>
              </a:rPr>
              <a:t> </a:t>
            </a:r>
            <a:r>
              <a:rPr lang="en-US" sz="1800" dirty="0">
                <a:solidFill>
                  <a:srgbClr val="0000FF"/>
                </a:solidFill>
                <a:latin typeface="Consolas"/>
              </a:rPr>
              <a:t>static</a:t>
            </a:r>
            <a:r>
              <a:rPr lang="en-US" sz="1800" dirty="0">
                <a:solidFill>
                  <a:srgbClr val="000000"/>
                </a:solidFill>
                <a:latin typeface="Consolas"/>
              </a:rPr>
              <a:t> </a:t>
            </a:r>
            <a:r>
              <a:rPr lang="en-US" sz="1800" dirty="0">
                <a:solidFill>
                  <a:srgbClr val="0000FF"/>
                </a:solidFill>
                <a:latin typeface="Consolas"/>
              </a:rPr>
              <a:t>class</a:t>
            </a:r>
            <a:r>
              <a:rPr lang="en-US" sz="1800" dirty="0">
                <a:solidFill>
                  <a:srgbClr val="000000"/>
                </a:solidFill>
                <a:latin typeface="Consolas"/>
              </a:rPr>
              <a:t> </a:t>
            </a:r>
            <a:r>
              <a:rPr lang="en-US" sz="1800" b="1" dirty="0" err="1">
                <a:solidFill>
                  <a:srgbClr val="0000FF"/>
                </a:solidFill>
                <a:latin typeface="Consolas"/>
              </a:rPr>
              <a:t>MyExtensions</a:t>
            </a:r>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000FF"/>
                </a:solidFill>
                <a:latin typeface="Consolas"/>
              </a:rPr>
              <a:t>public</a:t>
            </a:r>
            <a:r>
              <a:rPr lang="en-US" sz="1800" dirty="0">
                <a:solidFill>
                  <a:srgbClr val="000000"/>
                </a:solidFill>
                <a:latin typeface="Consolas"/>
              </a:rPr>
              <a:t> </a:t>
            </a:r>
            <a:r>
              <a:rPr lang="en-US" sz="1800" dirty="0">
                <a:solidFill>
                  <a:srgbClr val="0000FF"/>
                </a:solidFill>
                <a:latin typeface="Consolas"/>
              </a:rPr>
              <a:t>static</a:t>
            </a:r>
            <a:r>
              <a:rPr lang="en-US" sz="1800" dirty="0">
                <a:solidFill>
                  <a:srgbClr val="000000"/>
                </a:solidFill>
                <a:latin typeface="Consolas"/>
              </a:rPr>
              <a:t> </a:t>
            </a:r>
            <a:r>
              <a:rPr lang="en-US" sz="1800" dirty="0">
                <a:solidFill>
                  <a:srgbClr val="0000FF"/>
                </a:solidFill>
                <a:latin typeface="Consolas"/>
              </a:rPr>
              <a:t>string</a:t>
            </a:r>
            <a:r>
              <a:rPr lang="en-US" sz="1800" dirty="0">
                <a:solidFill>
                  <a:srgbClr val="000000"/>
                </a:solidFill>
                <a:latin typeface="Consolas"/>
              </a:rPr>
              <a:t> </a:t>
            </a:r>
            <a:r>
              <a:rPr lang="en-US" sz="1800" dirty="0" err="1">
                <a:solidFill>
                  <a:srgbClr val="030003"/>
                </a:solidFill>
                <a:latin typeface="Consolas"/>
              </a:rPr>
              <a:t>UpperLower</a:t>
            </a:r>
            <a:r>
              <a:rPr lang="en-US" sz="1800" dirty="0">
                <a:solidFill>
                  <a:srgbClr val="000000"/>
                </a:solidFill>
                <a:latin typeface="Consolas"/>
              </a:rPr>
              <a:t>(</a:t>
            </a:r>
            <a:r>
              <a:rPr lang="en-US" sz="1800" dirty="0">
                <a:solidFill>
                  <a:srgbClr val="0000FF"/>
                </a:solidFill>
                <a:latin typeface="Consolas"/>
              </a:rPr>
              <a:t>this</a:t>
            </a:r>
            <a:r>
              <a:rPr lang="en-US" sz="1800" dirty="0">
                <a:solidFill>
                  <a:srgbClr val="000000"/>
                </a:solidFill>
                <a:latin typeface="Consolas"/>
              </a:rPr>
              <a:t> </a:t>
            </a:r>
            <a:r>
              <a:rPr lang="en-US" sz="1800" dirty="0">
                <a:solidFill>
                  <a:srgbClr val="0000FF"/>
                </a:solidFill>
                <a:latin typeface="Consolas"/>
              </a:rPr>
              <a:t>string</a:t>
            </a:r>
            <a:r>
              <a:rPr lang="en-US" sz="1800" dirty="0">
                <a:solidFill>
                  <a:srgbClr val="000000"/>
                </a:solidFill>
                <a:latin typeface="Consolas"/>
              </a:rPr>
              <a:t> </a:t>
            </a:r>
            <a:r>
              <a:rPr lang="en-US" sz="1800" dirty="0" err="1">
                <a:solidFill>
                  <a:srgbClr val="030003"/>
                </a:solidFill>
                <a:latin typeface="Consolas"/>
              </a:rPr>
              <a:t>str</a:t>
            </a:r>
            <a:r>
              <a:rPr lang="en-US" sz="1800" dirty="0">
                <a:solidFill>
                  <a:srgbClr val="000000"/>
                </a:solidFill>
                <a:latin typeface="Consolas"/>
              </a:rPr>
              <a:t>, </a:t>
            </a:r>
            <a:r>
              <a:rPr lang="en-US" sz="1800" dirty="0" err="1">
                <a:solidFill>
                  <a:srgbClr val="0000FF"/>
                </a:solidFill>
                <a:latin typeface="Consolas"/>
              </a:rPr>
              <a:t>bool</a:t>
            </a:r>
            <a:r>
              <a:rPr lang="en-US" sz="1800" dirty="0">
                <a:solidFill>
                  <a:srgbClr val="000000"/>
                </a:solidFill>
                <a:latin typeface="Consolas"/>
              </a:rPr>
              <a:t> </a:t>
            </a:r>
            <a:r>
              <a:rPr lang="en-US" sz="1800" dirty="0" err="1">
                <a:solidFill>
                  <a:srgbClr val="030003"/>
                </a:solidFill>
                <a:latin typeface="Consolas"/>
              </a:rPr>
              <a:t>upperFirst</a:t>
            </a:r>
            <a:r>
              <a:rPr lang="en-US" sz="1800" dirty="0">
                <a:solidFill>
                  <a:srgbClr val="000000"/>
                </a:solidFill>
                <a:latin typeface="Consolas"/>
              </a:rPr>
              <a:t>) {</a:t>
            </a:r>
          </a:p>
          <a:p>
            <a:r>
              <a:rPr lang="en-US" sz="1800" dirty="0">
                <a:solidFill>
                  <a:srgbClr val="000000"/>
                </a:solidFill>
                <a:latin typeface="Consolas"/>
              </a:rPr>
              <a:t>      </a:t>
            </a:r>
            <a:r>
              <a:rPr lang="en-US" sz="1800" b="1" dirty="0" err="1">
                <a:solidFill>
                  <a:srgbClr val="0000FF"/>
                </a:solidFill>
                <a:latin typeface="Consolas"/>
              </a:rPr>
              <a:t>StringBuilder</a:t>
            </a:r>
            <a:r>
              <a:rPr lang="en-US" sz="1800" dirty="0">
                <a:solidFill>
                  <a:srgbClr val="000000"/>
                </a:solidFill>
                <a:latin typeface="Consolas"/>
              </a:rPr>
              <a:t> </a:t>
            </a:r>
            <a:r>
              <a:rPr lang="en-US" sz="1800" dirty="0" err="1">
                <a:solidFill>
                  <a:srgbClr val="030003"/>
                </a:solidFill>
                <a:latin typeface="Consolas"/>
              </a:rPr>
              <a:t>newString</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err="1">
                <a:solidFill>
                  <a:srgbClr val="0000FF"/>
                </a:solidFill>
                <a:latin typeface="Consolas"/>
              </a:rPr>
              <a:t>StringBuilder</a:t>
            </a:r>
            <a:r>
              <a:rPr lang="en-US" sz="1800" dirty="0">
                <a:solidFill>
                  <a:srgbClr val="000000"/>
                </a:solidFill>
                <a:latin typeface="Consolas"/>
              </a:rPr>
              <a:t>(</a:t>
            </a:r>
            <a:r>
              <a:rPr lang="en-US" sz="1800" dirty="0" err="1">
                <a:solidFill>
                  <a:srgbClr val="030003"/>
                </a:solidFill>
                <a:latin typeface="Consolas"/>
              </a:rPr>
              <a:t>str</a:t>
            </a:r>
            <a:r>
              <a:rPr lang="en-US" sz="1800" dirty="0" err="1">
                <a:solidFill>
                  <a:srgbClr val="000000"/>
                </a:solidFill>
                <a:latin typeface="Consolas"/>
              </a:rPr>
              <a:t>.</a:t>
            </a:r>
            <a:r>
              <a:rPr lang="en-US" sz="1800" dirty="0" err="1">
                <a:solidFill>
                  <a:srgbClr val="030003"/>
                </a:solidFill>
                <a:latin typeface="Consolas"/>
              </a:rPr>
              <a:t>Length</a:t>
            </a:r>
            <a:r>
              <a:rPr lang="en-US" sz="1800" dirty="0">
                <a:solidFill>
                  <a:srgbClr val="000000"/>
                </a:solidFill>
                <a:latin typeface="Consolas"/>
              </a:rPr>
              <a:t>);</a:t>
            </a:r>
          </a:p>
          <a:p>
            <a:r>
              <a:rPr lang="en-US" sz="1800" dirty="0">
                <a:solidFill>
                  <a:srgbClr val="000000"/>
                </a:solidFill>
                <a:latin typeface="Consolas"/>
              </a:rPr>
              <a:t>      </a:t>
            </a:r>
            <a:r>
              <a:rPr lang="en-US" sz="1800" dirty="0">
                <a:solidFill>
                  <a:srgbClr val="0000FF"/>
                </a:solidFill>
                <a:latin typeface="Consolas"/>
              </a:rPr>
              <a:t>for</a:t>
            </a:r>
            <a:r>
              <a:rPr lang="en-US" sz="1800" dirty="0">
                <a:solidFill>
                  <a:srgbClr val="000000"/>
                </a:solidFill>
                <a:latin typeface="Consolas"/>
              </a:rPr>
              <a:t>(</a:t>
            </a:r>
            <a:r>
              <a:rPr lang="en-US" sz="1800" dirty="0" err="1">
                <a:solidFill>
                  <a:srgbClr val="0000FF"/>
                </a:solidFill>
                <a:latin typeface="Consolas"/>
              </a:rPr>
              <a:t>int</a:t>
            </a:r>
            <a:r>
              <a:rPr lang="en-US" sz="1800" dirty="0">
                <a:solidFill>
                  <a:srgbClr val="000000"/>
                </a:solidFill>
                <a:latin typeface="Consolas"/>
              </a:rPr>
              <a:t> </a:t>
            </a:r>
            <a:r>
              <a:rPr lang="en-US" sz="1800" dirty="0" err="1">
                <a:solidFill>
                  <a:srgbClr val="030003"/>
                </a:solidFill>
                <a:latin typeface="Consolas"/>
              </a:rPr>
              <a:t>i</a:t>
            </a:r>
            <a:r>
              <a:rPr lang="en-US" sz="1800" dirty="0">
                <a:solidFill>
                  <a:srgbClr val="000000"/>
                </a:solidFill>
                <a:latin typeface="Consolas"/>
              </a:rPr>
              <a:t> = 0; </a:t>
            </a:r>
            <a:r>
              <a:rPr lang="en-US" sz="1800" dirty="0" err="1">
                <a:solidFill>
                  <a:srgbClr val="030003"/>
                </a:solidFill>
                <a:latin typeface="Consolas"/>
              </a:rPr>
              <a:t>i</a:t>
            </a:r>
            <a:r>
              <a:rPr lang="en-US" sz="1800" dirty="0">
                <a:solidFill>
                  <a:srgbClr val="000000"/>
                </a:solidFill>
                <a:latin typeface="Consolas"/>
              </a:rPr>
              <a:t> &lt; </a:t>
            </a:r>
            <a:r>
              <a:rPr lang="en-US" sz="1800" dirty="0" err="1">
                <a:solidFill>
                  <a:srgbClr val="030003"/>
                </a:solidFill>
                <a:latin typeface="Consolas"/>
              </a:rPr>
              <a:t>str</a:t>
            </a:r>
            <a:r>
              <a:rPr lang="en-US" sz="1800" dirty="0" err="1">
                <a:solidFill>
                  <a:srgbClr val="000000"/>
                </a:solidFill>
                <a:latin typeface="Consolas"/>
              </a:rPr>
              <a:t>.</a:t>
            </a:r>
            <a:r>
              <a:rPr lang="en-US" sz="1800" dirty="0" err="1">
                <a:solidFill>
                  <a:srgbClr val="030003"/>
                </a:solidFill>
                <a:latin typeface="Consolas"/>
              </a:rPr>
              <a:t>Length</a:t>
            </a:r>
            <a:r>
              <a:rPr lang="en-US" sz="1800" dirty="0">
                <a:solidFill>
                  <a:srgbClr val="000000"/>
                </a:solidFill>
                <a:latin typeface="Consolas"/>
              </a:rPr>
              <a:t>; </a:t>
            </a:r>
            <a:r>
              <a:rPr lang="en-US" sz="1800" dirty="0" err="1">
                <a:solidFill>
                  <a:srgbClr val="030003"/>
                </a:solidFill>
                <a:latin typeface="Consolas"/>
              </a:rPr>
              <a:t>i</a:t>
            </a:r>
            <a:r>
              <a:rPr lang="en-US" sz="1800" dirty="0">
                <a:solidFill>
                  <a:srgbClr val="000000"/>
                </a:solidFill>
                <a:latin typeface="Consolas"/>
              </a:rPr>
              <a:t>++) {</a:t>
            </a:r>
          </a:p>
          <a:p>
            <a:r>
              <a:rPr lang="en-US" sz="1800" dirty="0">
                <a:solidFill>
                  <a:srgbClr val="000000"/>
                </a:solidFill>
                <a:latin typeface="Consolas"/>
              </a:rPr>
              <a:t>         </a:t>
            </a:r>
            <a:r>
              <a:rPr lang="en-US" sz="1800" dirty="0" err="1">
                <a:solidFill>
                  <a:srgbClr val="030003"/>
                </a:solidFill>
                <a:latin typeface="Consolas"/>
              </a:rPr>
              <a:t>newString</a:t>
            </a:r>
            <a:r>
              <a:rPr lang="en-US" sz="1800" dirty="0" err="1">
                <a:solidFill>
                  <a:srgbClr val="000000"/>
                </a:solidFill>
                <a:latin typeface="Consolas"/>
              </a:rPr>
              <a:t>.</a:t>
            </a:r>
            <a:r>
              <a:rPr lang="en-US" sz="1800" dirty="0" err="1">
                <a:solidFill>
                  <a:srgbClr val="030003"/>
                </a:solidFill>
                <a:latin typeface="Consolas"/>
              </a:rPr>
              <a:t>Append</a:t>
            </a:r>
            <a:r>
              <a:rPr lang="en-US" sz="1800" dirty="0">
                <a:solidFill>
                  <a:srgbClr val="000000"/>
                </a:solidFill>
                <a:latin typeface="Consolas"/>
              </a:rPr>
              <a:t>(</a:t>
            </a:r>
            <a:r>
              <a:rPr lang="en-US" sz="1800" dirty="0" err="1">
                <a:solidFill>
                  <a:srgbClr val="030003"/>
                </a:solidFill>
                <a:latin typeface="Consolas"/>
              </a:rPr>
              <a:t>upperFirst</a:t>
            </a:r>
            <a:r>
              <a:rPr lang="en-US" sz="1800" dirty="0">
                <a:solidFill>
                  <a:srgbClr val="000000"/>
                </a:solidFill>
                <a:latin typeface="Consolas"/>
              </a:rPr>
              <a:t> ? </a:t>
            </a:r>
            <a:r>
              <a:rPr lang="en-US" sz="1800" dirty="0" err="1">
                <a:solidFill>
                  <a:srgbClr val="0000FF"/>
                </a:solidFill>
                <a:latin typeface="Consolas"/>
              </a:rPr>
              <a:t>char</a:t>
            </a:r>
            <a:r>
              <a:rPr lang="en-US" sz="1800" dirty="0" err="1">
                <a:solidFill>
                  <a:srgbClr val="000000"/>
                </a:solidFill>
                <a:latin typeface="Consolas"/>
              </a:rPr>
              <a:t>.</a:t>
            </a:r>
            <a:r>
              <a:rPr lang="en-US" sz="1800" dirty="0" err="1">
                <a:solidFill>
                  <a:srgbClr val="030003"/>
                </a:solidFill>
                <a:latin typeface="Consolas"/>
              </a:rPr>
              <a:t>ToUpper</a:t>
            </a:r>
            <a:r>
              <a:rPr lang="en-US" sz="1800" dirty="0">
                <a:solidFill>
                  <a:srgbClr val="000000"/>
                </a:solidFill>
                <a:latin typeface="Consolas"/>
              </a:rPr>
              <a:t>(</a:t>
            </a:r>
            <a:r>
              <a:rPr lang="en-US" sz="1800" dirty="0" err="1">
                <a:solidFill>
                  <a:srgbClr val="030003"/>
                </a:solidFill>
                <a:latin typeface="Consolas"/>
              </a:rPr>
              <a:t>str</a:t>
            </a:r>
            <a:r>
              <a:rPr lang="en-US" sz="1800" dirty="0">
                <a:solidFill>
                  <a:srgbClr val="000000"/>
                </a:solidFill>
                <a:latin typeface="Consolas"/>
              </a:rPr>
              <a:t>[</a:t>
            </a:r>
            <a:r>
              <a:rPr lang="en-US" sz="1800" dirty="0" err="1">
                <a:solidFill>
                  <a:srgbClr val="030003"/>
                </a:solidFill>
                <a:latin typeface="Consolas"/>
              </a:rPr>
              <a:t>i</a:t>
            </a:r>
            <a:r>
              <a:rPr lang="en-US" sz="1800" dirty="0">
                <a:solidFill>
                  <a:srgbClr val="000000"/>
                </a:solidFill>
                <a:latin typeface="Consolas"/>
              </a:rPr>
              <a:t>]) :</a:t>
            </a:r>
          </a:p>
          <a:p>
            <a:r>
              <a:rPr lang="en-US" sz="1800" dirty="0">
                <a:solidFill>
                  <a:srgbClr val="000000"/>
                </a:solidFill>
                <a:latin typeface="Consolas"/>
              </a:rPr>
              <a:t>        </a:t>
            </a:r>
            <a:r>
              <a:rPr lang="en-US" sz="1800" dirty="0" err="1">
                <a:solidFill>
                  <a:srgbClr val="0000FF"/>
                </a:solidFill>
                <a:latin typeface="Consolas"/>
              </a:rPr>
              <a:t>char</a:t>
            </a:r>
            <a:r>
              <a:rPr lang="en-US" sz="1800" dirty="0" err="1">
                <a:solidFill>
                  <a:srgbClr val="000000"/>
                </a:solidFill>
                <a:latin typeface="Consolas"/>
              </a:rPr>
              <a:t>.</a:t>
            </a:r>
            <a:r>
              <a:rPr lang="en-US" sz="1800" dirty="0" err="1">
                <a:solidFill>
                  <a:srgbClr val="030003"/>
                </a:solidFill>
                <a:latin typeface="Consolas"/>
              </a:rPr>
              <a:t>ToLower</a:t>
            </a:r>
            <a:r>
              <a:rPr lang="en-US" sz="1800" dirty="0">
                <a:solidFill>
                  <a:srgbClr val="000000"/>
                </a:solidFill>
                <a:latin typeface="Consolas"/>
              </a:rPr>
              <a:t>(</a:t>
            </a:r>
            <a:r>
              <a:rPr lang="en-US" sz="1800" dirty="0" err="1">
                <a:solidFill>
                  <a:srgbClr val="030003"/>
                </a:solidFill>
                <a:latin typeface="Consolas"/>
              </a:rPr>
              <a:t>str</a:t>
            </a:r>
            <a:r>
              <a:rPr lang="en-US" sz="1800" dirty="0">
                <a:solidFill>
                  <a:srgbClr val="000000"/>
                </a:solidFill>
                <a:latin typeface="Consolas"/>
              </a:rPr>
              <a:t>[</a:t>
            </a:r>
            <a:r>
              <a:rPr lang="en-US" sz="1800" dirty="0" err="1">
                <a:solidFill>
                  <a:srgbClr val="030003"/>
                </a:solidFill>
                <a:latin typeface="Consolas"/>
              </a:rPr>
              <a:t>i</a:t>
            </a:r>
            <a:r>
              <a:rPr lang="en-US" sz="1800" dirty="0">
                <a:solidFill>
                  <a:srgbClr val="000000"/>
                </a:solidFill>
                <a:latin typeface="Consolas"/>
              </a:rPr>
              <a:t>]));</a:t>
            </a:r>
          </a:p>
          <a:p>
            <a:r>
              <a:rPr lang="en-US" sz="1800" dirty="0">
                <a:solidFill>
                  <a:srgbClr val="000000"/>
                </a:solidFill>
                <a:latin typeface="Consolas"/>
              </a:rPr>
              <a:t>         </a:t>
            </a:r>
            <a:r>
              <a:rPr lang="en-US" sz="1800" dirty="0" err="1">
                <a:solidFill>
                  <a:srgbClr val="030003"/>
                </a:solidFill>
                <a:latin typeface="Consolas"/>
              </a:rPr>
              <a:t>upperFirst</a:t>
            </a:r>
            <a:r>
              <a:rPr lang="en-US" sz="1800" dirty="0">
                <a:solidFill>
                  <a:srgbClr val="000000"/>
                </a:solidFill>
                <a:latin typeface="Consolas"/>
              </a:rPr>
              <a:t> = !</a:t>
            </a:r>
            <a:r>
              <a:rPr lang="en-US" sz="1800" dirty="0" err="1">
                <a:solidFill>
                  <a:srgbClr val="030003"/>
                </a:solidFill>
                <a:latin typeface="Consolas"/>
              </a:rPr>
              <a:t>upperFirst</a:t>
            </a:r>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000FF"/>
                </a:solidFill>
                <a:latin typeface="Consolas"/>
              </a:rPr>
              <a:t>return</a:t>
            </a:r>
            <a:r>
              <a:rPr lang="en-US" sz="1800" dirty="0">
                <a:solidFill>
                  <a:srgbClr val="000000"/>
                </a:solidFill>
                <a:latin typeface="Consolas"/>
              </a:rPr>
              <a:t> </a:t>
            </a:r>
            <a:r>
              <a:rPr lang="en-US" sz="1800" dirty="0" err="1">
                <a:solidFill>
                  <a:srgbClr val="030003"/>
                </a:solidFill>
                <a:latin typeface="Consolas"/>
              </a:rPr>
              <a:t>newString</a:t>
            </a:r>
            <a:r>
              <a:rPr lang="en-US" sz="1800" dirty="0" err="1">
                <a:solidFill>
                  <a:srgbClr val="000000"/>
                </a:solidFill>
                <a:latin typeface="Consolas"/>
              </a:rPr>
              <a:t>.</a:t>
            </a:r>
            <a:r>
              <a:rPr lang="en-US" sz="1800" dirty="0" err="1">
                <a:solidFill>
                  <a:srgbClr val="030003"/>
                </a:solidFill>
                <a:latin typeface="Consolas"/>
              </a:rPr>
              <a:t>ToString</a:t>
            </a:r>
            <a:r>
              <a:rPr lang="en-US" sz="1800" dirty="0">
                <a:solidFill>
                  <a:srgbClr val="000000"/>
                </a:solidFill>
                <a:latin typeface="Consolas"/>
              </a:rPr>
              <a:t>();</a:t>
            </a:r>
          </a:p>
          <a:p>
            <a:r>
              <a:rPr lang="en-US" sz="1800" dirty="0">
                <a:solidFill>
                  <a:srgbClr val="000000"/>
                </a:solidFill>
                <a:latin typeface="Consolas"/>
              </a:rPr>
              <a:t>   }</a:t>
            </a:r>
          </a:p>
          <a:p>
            <a:r>
              <a:rPr lang="en-US" sz="1800" dirty="0">
                <a:solidFill>
                  <a:srgbClr val="000000"/>
                </a:solidFill>
                <a:latin typeface="Consolas"/>
              </a:rPr>
              <a:t>}</a:t>
            </a:r>
          </a:p>
        </p:txBody>
      </p:sp>
      <p:sp>
        <p:nvSpPr>
          <p:cNvPr id="5" name="Rectangle 4"/>
          <p:cNvSpPr/>
          <p:nvPr/>
        </p:nvSpPr>
        <p:spPr bwMode="auto">
          <a:xfrm>
            <a:off x="656332" y="6331416"/>
            <a:ext cx="11525192" cy="96949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a:solidFill>
                  <a:srgbClr val="0000FF"/>
                </a:solidFill>
                <a:latin typeface="Consolas"/>
              </a:rPr>
              <a:t>string</a:t>
            </a:r>
            <a:r>
              <a:rPr lang="en-US" sz="1800" dirty="0">
                <a:solidFill>
                  <a:srgbClr val="000000"/>
                </a:solidFill>
                <a:latin typeface="Consolas"/>
              </a:rPr>
              <a:t> </a:t>
            </a:r>
            <a:r>
              <a:rPr lang="en-US" sz="1800" dirty="0">
                <a:solidFill>
                  <a:srgbClr val="030003"/>
                </a:solidFill>
                <a:latin typeface="Consolas"/>
              </a:rPr>
              <a:t>input</a:t>
            </a:r>
            <a:r>
              <a:rPr lang="en-US" sz="1800" dirty="0">
                <a:solidFill>
                  <a:srgbClr val="000000"/>
                </a:solidFill>
                <a:latin typeface="Consolas"/>
              </a:rPr>
              <a:t> = </a:t>
            </a:r>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30003"/>
                </a:solidFill>
                <a:latin typeface="Consolas"/>
              </a:rPr>
              <a:t>ReadLine</a:t>
            </a:r>
            <a:r>
              <a:rPr lang="en-US" sz="1800" dirty="0">
                <a:solidFill>
                  <a:srgbClr val="000000"/>
                </a:solidFill>
                <a:latin typeface="Consolas"/>
              </a:rPr>
              <a:t>();</a:t>
            </a:r>
          </a:p>
          <a:p>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30003"/>
                </a:solidFill>
                <a:latin typeface="Consolas"/>
              </a:rPr>
              <a:t>WriteLine</a:t>
            </a:r>
            <a:r>
              <a:rPr lang="en-US" sz="1800" dirty="0">
                <a:solidFill>
                  <a:srgbClr val="000000"/>
                </a:solidFill>
                <a:latin typeface="Consolas"/>
              </a:rPr>
              <a:t>(</a:t>
            </a:r>
            <a:r>
              <a:rPr lang="en-US" sz="1800" dirty="0">
                <a:solidFill>
                  <a:srgbClr val="A31515"/>
                </a:solidFill>
                <a:latin typeface="Consolas"/>
              </a:rPr>
              <a:t>"calling extension method for {0}: {1}"</a:t>
            </a:r>
            <a:r>
              <a:rPr lang="en-US" sz="1800" dirty="0">
                <a:solidFill>
                  <a:srgbClr val="000000"/>
                </a:solidFill>
                <a:latin typeface="Consolas"/>
              </a:rPr>
              <a:t>, </a:t>
            </a:r>
            <a:r>
              <a:rPr lang="en-US" sz="1800" dirty="0">
                <a:solidFill>
                  <a:srgbClr val="030003"/>
                </a:solidFill>
                <a:latin typeface="Consolas"/>
              </a:rPr>
              <a:t>input</a:t>
            </a:r>
            <a:r>
              <a:rPr lang="en-US" sz="1800" dirty="0">
                <a:solidFill>
                  <a:srgbClr val="000000"/>
                </a:solidFill>
                <a:latin typeface="Consolas"/>
              </a:rPr>
              <a:t>,</a:t>
            </a:r>
          </a:p>
          <a:p>
            <a:r>
              <a:rPr lang="en-US" sz="1800" dirty="0">
                <a:solidFill>
                  <a:srgbClr val="000000"/>
                </a:solidFill>
                <a:latin typeface="Consolas"/>
              </a:rPr>
              <a:t>   </a:t>
            </a:r>
            <a:r>
              <a:rPr lang="en-US" sz="1800" dirty="0" err="1">
                <a:solidFill>
                  <a:srgbClr val="030003"/>
                </a:solidFill>
                <a:latin typeface="Consolas"/>
              </a:rPr>
              <a:t>input</a:t>
            </a:r>
            <a:r>
              <a:rPr lang="en-US" sz="1800" dirty="0" err="1">
                <a:solidFill>
                  <a:srgbClr val="000000"/>
                </a:solidFill>
                <a:latin typeface="Consolas"/>
              </a:rPr>
              <a:t>.</a:t>
            </a:r>
            <a:r>
              <a:rPr lang="en-US" sz="1800" dirty="0" err="1">
                <a:solidFill>
                  <a:srgbClr val="030003"/>
                </a:solidFill>
                <a:latin typeface="Consolas"/>
              </a:rPr>
              <a:t>UpperLower</a:t>
            </a:r>
            <a:r>
              <a:rPr lang="en-US" sz="1800" dirty="0">
                <a:solidFill>
                  <a:srgbClr val="000000"/>
                </a:solidFill>
                <a:latin typeface="Consolas"/>
              </a:rPr>
              <a:t>(</a:t>
            </a:r>
            <a:r>
              <a:rPr lang="en-US" sz="1800" dirty="0">
                <a:solidFill>
                  <a:srgbClr val="0000FF"/>
                </a:solidFill>
                <a:latin typeface="Consolas"/>
              </a:rPr>
              <a:t>true</a:t>
            </a:r>
            <a:r>
              <a:rPr lang="en-US" sz="1800" dirty="0">
                <a:solidFill>
                  <a:srgbClr val="000000"/>
                </a:solidFill>
                <a:latin typeface="Consolas"/>
              </a:rPr>
              <a:t>));</a:t>
            </a:r>
          </a:p>
        </p:txBody>
      </p:sp>
    </p:spTree>
    <p:extLst>
      <p:ext uri="{BB962C8B-B14F-4D97-AF65-F5344CB8AC3E}">
        <p14:creationId xmlns:p14="http://schemas.microsoft.com/office/powerpoint/2010/main" val="31181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814" y="-123403"/>
            <a:ext cx="8506063" cy="1424039"/>
          </a:xfrm>
        </p:spPr>
        <p:txBody>
          <a:bodyPr/>
          <a:lstStyle/>
          <a:p>
            <a:pPr>
              <a:defRPr/>
            </a:pPr>
            <a:r>
              <a:rPr dirty="0"/>
              <a:t>Problem</a:t>
            </a:r>
          </a:p>
        </p:txBody>
      </p:sp>
      <p:sp>
        <p:nvSpPr>
          <p:cNvPr id="5" name="Slide Number Placeholder 4"/>
          <p:cNvSpPr>
            <a:spLocks noGrp="1"/>
          </p:cNvSpPr>
          <p:nvPr>
            <p:ph type="sldNum" sz="quarter" idx="12"/>
          </p:nvPr>
        </p:nvSpPr>
        <p:spPr/>
        <p:txBody>
          <a:bodyPr/>
          <a:lstStyle/>
          <a:p>
            <a:fld id="{8D5EC362-8DE0-4138-8AD2-9C18772BB671}" type="slidenum">
              <a:rPr lang="he-IL" smtClean="0"/>
              <a:pPr/>
              <a:t>316</a:t>
            </a:fld>
            <a:endParaRPr lang="he-IL"/>
          </a:p>
        </p:txBody>
      </p:sp>
      <p:pic>
        <p:nvPicPr>
          <p:cNvPr id="4" name="Picture 2" descr="C:\Documents and Settings\User\Desktop\leftdata.png"/>
          <p:cNvPicPr>
            <a:picLocks noChangeAspect="1" noChangeArrowheads="1"/>
          </p:cNvPicPr>
          <p:nvPr/>
        </p:nvPicPr>
        <p:blipFill>
          <a:blip r:embed="rId2" cstate="print"/>
          <a:srcRect/>
          <a:stretch>
            <a:fillRect/>
          </a:stretch>
        </p:blipFill>
        <p:spPr bwMode="auto">
          <a:xfrm>
            <a:off x="492251" y="2400300"/>
            <a:ext cx="11374233" cy="5952828"/>
          </a:xfrm>
          <a:prstGeom prst="rect">
            <a:avLst/>
          </a:prstGeom>
          <a:noFill/>
          <a:ln w="9525">
            <a:noFill/>
            <a:miter lim="800000"/>
            <a:headEnd/>
            <a:tailEnd/>
          </a:ln>
        </p:spPr>
      </p:pic>
      <p:pic>
        <p:nvPicPr>
          <p:cNvPr id="2050" name="Picture 2" descr="C:\Documents and Settings\User\Desktop\YingYang circle.png"/>
          <p:cNvPicPr>
            <a:picLocks noChangeAspect="1" noChangeArrowheads="1"/>
          </p:cNvPicPr>
          <p:nvPr/>
        </p:nvPicPr>
        <p:blipFill>
          <a:blip r:embed="rId3" cstate="print"/>
          <a:srcRect/>
          <a:stretch>
            <a:fillRect/>
          </a:stretch>
        </p:blipFill>
        <p:spPr bwMode="auto">
          <a:xfrm>
            <a:off x="2835354" y="4500565"/>
            <a:ext cx="6615827" cy="5040631"/>
          </a:xfrm>
          <a:prstGeom prst="rect">
            <a:avLst/>
          </a:prstGeom>
          <a:noFill/>
          <a:effectLst>
            <a:innerShdw blurRad="63500" dist="50800" dir="2700000">
              <a:prstClr val="black">
                <a:alpha val="50000"/>
              </a:prstClr>
            </a:innerShdw>
          </a:effectLst>
          <a:scene3d>
            <a:camera prst="perspectiveRelaxedModerately"/>
            <a:lightRig rig="threePt" dir="t"/>
          </a:scene3d>
        </p:spPr>
      </p:pic>
      <p:sp>
        <p:nvSpPr>
          <p:cNvPr id="6" name="Rounded Rectangular Callout 5"/>
          <p:cNvSpPr/>
          <p:nvPr/>
        </p:nvSpPr>
        <p:spPr>
          <a:xfrm>
            <a:off x="6615827" y="2200275"/>
            <a:ext cx="5250656" cy="2000250"/>
          </a:xfrm>
          <a:prstGeom prst="wedgeRoundRectCallou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lIns="117830" tIns="58915" rIns="117830" bIns="58915" anchor="ctr"/>
          <a:lstStyle/>
          <a:p>
            <a:pPr algn="ctr" rtl="1">
              <a:defRPr/>
            </a:pPr>
            <a:r>
              <a:rPr lang="en-US" dirty="0"/>
              <a:t>Strongly typed, </a:t>
            </a:r>
            <a:r>
              <a:rPr lang="en-US" dirty="0" err="1"/>
              <a:t>Intellisense</a:t>
            </a:r>
            <a:r>
              <a:rPr lang="en-US" dirty="0"/>
              <a:t>, Compilers, Debuggers </a:t>
            </a:r>
          </a:p>
          <a:p>
            <a:pPr algn="ctr" rtl="1">
              <a:defRPr/>
            </a:pPr>
            <a:r>
              <a:rPr lang="en-US" b="1" dirty="0"/>
              <a:t>(Imperative)</a:t>
            </a:r>
          </a:p>
        </p:txBody>
      </p:sp>
      <p:sp>
        <p:nvSpPr>
          <p:cNvPr id="7" name="Rounded Rectangular Callout 6"/>
          <p:cNvSpPr/>
          <p:nvPr/>
        </p:nvSpPr>
        <p:spPr>
          <a:xfrm>
            <a:off x="210026" y="2200275"/>
            <a:ext cx="5250656" cy="2000250"/>
          </a:xfrm>
          <a:prstGeom prst="wedgeRoundRectCallout">
            <a:avLst>
              <a:gd name="adj1" fmla="val 19967"/>
              <a:gd name="adj2" fmla="val 64500"/>
              <a:gd name="adj3" fmla="val 16667"/>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lIns="117830" tIns="58915" rIns="117830" bIns="58915" anchor="ctr"/>
          <a:lstStyle/>
          <a:p>
            <a:pPr algn="ctr" rtl="1">
              <a:defRPr/>
            </a:pPr>
            <a:r>
              <a:rPr lang="en-US" dirty="0"/>
              <a:t>Projection, Join, Grouping, Queries</a:t>
            </a:r>
          </a:p>
          <a:p>
            <a:pPr algn="ctr" rtl="1">
              <a:defRPr/>
            </a:pPr>
            <a:r>
              <a:rPr lang="en-US" b="1" dirty="0"/>
              <a:t>(Declarative)</a:t>
            </a:r>
          </a:p>
        </p:txBody>
      </p:sp>
      <p:sp>
        <p:nvSpPr>
          <p:cNvPr id="8" name="Rounded Rectangle 7"/>
          <p:cNvSpPr/>
          <p:nvPr/>
        </p:nvSpPr>
        <p:spPr>
          <a:xfrm>
            <a:off x="3762477" y="682142"/>
            <a:ext cx="5250656" cy="1968997"/>
          </a:xfrm>
          <a:prstGeom prst="round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lIns="117830" tIns="58915" rIns="117830" bIns="58915" anchor="ctr"/>
          <a:lstStyle/>
          <a:p>
            <a:pPr algn="ctr" rtl="1">
              <a:defRPr/>
            </a:pPr>
            <a:r>
              <a:rPr lang="en-US" sz="3100" dirty="0"/>
              <a:t>Data as Objects</a:t>
            </a:r>
          </a:p>
          <a:p>
            <a:pPr algn="ctr" rtl="1">
              <a:defRPr/>
            </a:pPr>
            <a:r>
              <a:rPr lang="en-US" sz="3100" dirty="0"/>
              <a:t>Objects as Data </a:t>
            </a:r>
            <a:endParaRPr lang="en-US" sz="3100" b="1" dirty="0"/>
          </a:p>
        </p:txBody>
      </p:sp>
    </p:spTree>
    <p:extLst>
      <p:ext uri="{BB962C8B-B14F-4D97-AF65-F5344CB8AC3E}">
        <p14:creationId xmlns:p14="http://schemas.microsoft.com/office/powerpoint/2010/main" val="341389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mph" presetSubtype="0" fill="hold" nodeType="clickEffect">
                                  <p:stCondLst>
                                    <p:cond delay="0"/>
                                  </p:stCondLst>
                                  <p:childTnLst>
                                    <p:animRot by="43200000">
                                      <p:cBhvr>
                                        <p:cTn id="23" dur="2000" fill="hold"/>
                                        <p:tgtEl>
                                          <p:spTgt spid="4"/>
                                        </p:tgtEl>
                                        <p:attrNameLst>
                                          <p:attrName>r</p:attrName>
                                        </p:attrNameLst>
                                      </p:cBhvr>
                                    </p:animRot>
                                  </p:childTnLst>
                                </p:cTn>
                              </p:par>
                              <p:par>
                                <p:cTn id="24" presetID="55" presetClass="exit" presetSubtype="0" fill="hold" nodeType="withEffect">
                                  <p:stCondLst>
                                    <p:cond delay="0"/>
                                  </p:stCondLst>
                                  <p:childTnLst>
                                    <p:anim calcmode="lin" valueType="num">
                                      <p:cBhvr>
                                        <p:cTn id="25" dur="1000"/>
                                        <p:tgtEl>
                                          <p:spTgt spid="4"/>
                                        </p:tgtEl>
                                        <p:attrNameLst>
                                          <p:attrName>ppt_w</p:attrName>
                                        </p:attrNameLst>
                                      </p:cBhvr>
                                      <p:tavLst>
                                        <p:tav tm="0">
                                          <p:val>
                                            <p:strVal val="ppt_w"/>
                                          </p:val>
                                        </p:tav>
                                        <p:tav tm="100000">
                                          <p:val>
                                            <p:strVal val="ppt_w*0.70"/>
                                          </p:val>
                                        </p:tav>
                                      </p:tavLst>
                                    </p:anim>
                                    <p:anim calcmode="lin" valueType="num">
                                      <p:cBhvr>
                                        <p:cTn id="26" dur="1000"/>
                                        <p:tgtEl>
                                          <p:spTgt spid="4"/>
                                        </p:tgtEl>
                                        <p:attrNameLst>
                                          <p:attrName>ppt_h</p:attrName>
                                        </p:attrNameLst>
                                      </p:cBhvr>
                                      <p:tavLst>
                                        <p:tav tm="0">
                                          <p:val>
                                            <p:strVal val="ppt_h"/>
                                          </p:val>
                                        </p:tav>
                                        <p:tav tm="100000">
                                          <p:val>
                                            <p:strVal val="ppt_h"/>
                                          </p:val>
                                        </p:tav>
                                      </p:tavLst>
                                    </p:anim>
                                    <p:animEffect transition="out" filter="fade">
                                      <p:cBhvr>
                                        <p:cTn id="27" dur="1000"/>
                                        <p:tgtEl>
                                          <p:spTgt spid="4"/>
                                        </p:tgtEl>
                                      </p:cBhvr>
                                    </p:animEffect>
                                    <p:set>
                                      <p:cBhvr>
                                        <p:cTn id="28" dur="1" fill="hold">
                                          <p:stCondLst>
                                            <p:cond delay="999"/>
                                          </p:stCondLst>
                                        </p:cTn>
                                        <p:tgtEl>
                                          <p:spTgt spid="4"/>
                                        </p:tgtEl>
                                        <p:attrNameLst>
                                          <p:attrName>style.visibility</p:attrName>
                                        </p:attrNameLst>
                                      </p:cBhvr>
                                      <p:to>
                                        <p:strVal val="hidden"/>
                                      </p:to>
                                    </p:se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2050"/>
                                        </p:tgtEl>
                                        <p:attrNameLst>
                                          <p:attrName>style.visibility</p:attrName>
                                        </p:attrNameLst>
                                      </p:cBhvr>
                                      <p:to>
                                        <p:strVal val="visible"/>
                                      </p:to>
                                    </p:set>
                                    <p:anim calcmode="lin" valueType="num">
                                      <p:cBhvr>
                                        <p:cTn id="31" dur="1000" fill="hold"/>
                                        <p:tgtEl>
                                          <p:spTgt spid="2050"/>
                                        </p:tgtEl>
                                        <p:attrNameLst>
                                          <p:attrName>ppt_w</p:attrName>
                                        </p:attrNameLst>
                                      </p:cBhvr>
                                      <p:tavLst>
                                        <p:tav tm="0">
                                          <p:val>
                                            <p:fltVal val="0"/>
                                          </p:val>
                                        </p:tav>
                                        <p:tav tm="100000">
                                          <p:val>
                                            <p:strVal val="#ppt_w"/>
                                          </p:val>
                                        </p:tav>
                                      </p:tavLst>
                                    </p:anim>
                                    <p:anim calcmode="lin" valueType="num">
                                      <p:cBhvr>
                                        <p:cTn id="32" dur="1000" fill="hold"/>
                                        <p:tgtEl>
                                          <p:spTgt spid="2050"/>
                                        </p:tgtEl>
                                        <p:attrNameLst>
                                          <p:attrName>ppt_h</p:attrName>
                                        </p:attrNameLst>
                                      </p:cBhvr>
                                      <p:tavLst>
                                        <p:tav tm="0">
                                          <p:val>
                                            <p:fltVal val="0"/>
                                          </p:val>
                                        </p:tav>
                                        <p:tav tm="100000">
                                          <p:val>
                                            <p:strVal val="#ppt_h"/>
                                          </p:val>
                                        </p:tav>
                                      </p:tavLst>
                                    </p:anim>
                                    <p:anim calcmode="lin" valueType="num">
                                      <p:cBhvr>
                                        <p:cTn id="33" dur="1000" fill="hold"/>
                                        <p:tgtEl>
                                          <p:spTgt spid="2050"/>
                                        </p:tgtEl>
                                        <p:attrNameLst>
                                          <p:attrName>style.rotation</p:attrName>
                                        </p:attrNameLst>
                                      </p:cBhvr>
                                      <p:tavLst>
                                        <p:tav tm="0">
                                          <p:val>
                                            <p:fltVal val="90"/>
                                          </p:val>
                                        </p:tav>
                                        <p:tav tm="100000">
                                          <p:val>
                                            <p:fltVal val="0"/>
                                          </p:val>
                                        </p:tav>
                                      </p:tavLst>
                                    </p:anim>
                                    <p:animEffect transition="in" filter="fade">
                                      <p:cBhvr>
                                        <p:cTn id="34" dur="1000"/>
                                        <p:tgtEl>
                                          <p:spTgt spid="2050"/>
                                        </p:tgtEl>
                                      </p:cBhvr>
                                    </p:animEffect>
                                  </p:childTnLst>
                                </p:cTn>
                              </p:par>
                              <p:par>
                                <p:cTn id="35" presetID="0" presetClass="path" presetSubtype="0" accel="50000" decel="50000" fill="hold" grpId="1" nodeType="withEffect">
                                  <p:stCondLst>
                                    <p:cond delay="0"/>
                                  </p:stCondLst>
                                  <p:childTnLst>
                                    <p:animMotion origin="layout" path="M 3.33333E-6 -1.81124E-6 L 0.24114 -0.0414 " pathEditMode="relative" rAng="0" ptsTypes="AA">
                                      <p:cBhvr>
                                        <p:cTn id="36" dur="2000" fill="hold"/>
                                        <p:tgtEl>
                                          <p:spTgt spid="7"/>
                                        </p:tgtEl>
                                        <p:attrNameLst>
                                          <p:attrName>ppt_x</p:attrName>
                                          <p:attrName>ppt_y</p:attrName>
                                        </p:attrNameLst>
                                      </p:cBhvr>
                                      <p:rCtr x="12000" y="-2100"/>
                                    </p:animMotion>
                                  </p:childTnLst>
                                </p:cTn>
                              </p:par>
                              <p:par>
                                <p:cTn id="37" presetID="10" presetClass="exit" presetSubtype="0" fill="hold" grpId="2" nodeType="withEffect">
                                  <p:stCondLst>
                                    <p:cond delay="0"/>
                                  </p:stCondLst>
                                  <p:childTnLst>
                                    <p:animEffect transition="out" filter="fade">
                                      <p:cBhvr>
                                        <p:cTn id="38" dur="2000"/>
                                        <p:tgtEl>
                                          <p:spTgt spid="7"/>
                                        </p:tgtEl>
                                      </p:cBhvr>
                                    </p:animEffect>
                                    <p:set>
                                      <p:cBhvr>
                                        <p:cTn id="39" dur="1" fill="hold">
                                          <p:stCondLst>
                                            <p:cond delay="1999"/>
                                          </p:stCondLst>
                                        </p:cTn>
                                        <p:tgtEl>
                                          <p:spTgt spid="7"/>
                                        </p:tgtEl>
                                        <p:attrNameLst>
                                          <p:attrName>style.visibility</p:attrName>
                                        </p:attrNameLst>
                                      </p:cBhvr>
                                      <p:to>
                                        <p:strVal val="hidden"/>
                                      </p:to>
                                    </p:set>
                                  </p:childTnLst>
                                </p:cTn>
                              </p:par>
                              <p:par>
                                <p:cTn id="40" presetID="0" presetClass="path" presetSubtype="0" accel="50000" decel="50000" fill="hold" grpId="1" nodeType="withEffect">
                                  <p:stCondLst>
                                    <p:cond delay="0"/>
                                  </p:stCondLst>
                                  <p:childTnLst>
                                    <p:animMotion origin="layout" path="M 0 0 L -0.22847 -0.04186 " pathEditMode="relative" ptsTypes="AA">
                                      <p:cBhvr>
                                        <p:cTn id="41" dur="2000" fill="hold"/>
                                        <p:tgtEl>
                                          <p:spTgt spid="6"/>
                                        </p:tgtEl>
                                        <p:attrNameLst>
                                          <p:attrName>ppt_x</p:attrName>
                                          <p:attrName>ppt_y</p:attrName>
                                        </p:attrNameLst>
                                      </p:cBhvr>
                                    </p:animMotion>
                                  </p:childTnLst>
                                </p:cTn>
                              </p:par>
                              <p:par>
                                <p:cTn id="42" presetID="10" presetClass="exit" presetSubtype="0" fill="hold" grpId="2" nodeType="withEffect">
                                  <p:stCondLst>
                                    <p:cond delay="0"/>
                                  </p:stCondLst>
                                  <p:childTnLst>
                                    <p:animEffect transition="out" filter="fade">
                                      <p:cBhvr>
                                        <p:cTn id="43" dur="2000"/>
                                        <p:tgtEl>
                                          <p:spTgt spid="6"/>
                                        </p:tgtEl>
                                      </p:cBhvr>
                                    </p:animEffect>
                                    <p:set>
                                      <p:cBhvr>
                                        <p:cTn id="44" dur="1" fill="hold">
                                          <p:stCondLst>
                                            <p:cond delay="1999"/>
                                          </p:stCondLst>
                                        </p:cTn>
                                        <p:tgtEl>
                                          <p:spTgt spid="6"/>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LINQ?</a:t>
            </a:r>
          </a:p>
        </p:txBody>
      </p:sp>
      <p:sp>
        <p:nvSpPr>
          <p:cNvPr id="7" name="Slide Number Placeholder 6"/>
          <p:cNvSpPr>
            <a:spLocks noGrp="1"/>
          </p:cNvSpPr>
          <p:nvPr>
            <p:ph type="sldNum" sz="quarter" idx="12"/>
          </p:nvPr>
        </p:nvSpPr>
        <p:spPr/>
        <p:txBody>
          <a:bodyPr/>
          <a:lstStyle/>
          <a:p>
            <a:fld id="{1C93385D-5304-46CC-906E-776749998D82}" type="slidenum">
              <a:rPr lang="en-US" smtClean="0"/>
              <a:pPr/>
              <a:t>317</a:t>
            </a:fld>
            <a:endParaRPr lang="en-US"/>
          </a:p>
        </p:txBody>
      </p:sp>
      <p:sp>
        <p:nvSpPr>
          <p:cNvPr id="3" name="Content Placeholder 2"/>
          <p:cNvSpPr>
            <a:spLocks noGrp="1"/>
          </p:cNvSpPr>
          <p:nvPr>
            <p:ph sz="quarter" idx="1"/>
          </p:nvPr>
        </p:nvSpPr>
        <p:spPr/>
        <p:txBody>
          <a:bodyPr>
            <a:normAutofit/>
          </a:bodyPr>
          <a:lstStyle/>
          <a:p>
            <a:r>
              <a:rPr lang="en-US" dirty="0"/>
              <a:t>Unified programming model for any data type/source</a:t>
            </a:r>
          </a:p>
          <a:p>
            <a:pPr lvl="1"/>
            <a:r>
              <a:rPr lang="en-US" dirty="0"/>
              <a:t>Collections</a:t>
            </a:r>
          </a:p>
          <a:p>
            <a:pPr lvl="1"/>
            <a:r>
              <a:rPr lang="en-US" dirty="0"/>
              <a:t>Database Relational Data</a:t>
            </a:r>
          </a:p>
          <a:p>
            <a:pPr lvl="1"/>
            <a:r>
              <a:rPr lang="en-US" dirty="0"/>
              <a:t>XML Files</a:t>
            </a:r>
          </a:p>
          <a:p>
            <a:pPr lvl="1"/>
            <a:r>
              <a:rPr lang="en-US" dirty="0"/>
              <a:t>Extendable for anything else</a:t>
            </a:r>
          </a:p>
          <a:p>
            <a:r>
              <a:rPr lang="en-US" dirty="0"/>
              <a:t>Introduce more declarative syntax</a:t>
            </a:r>
          </a:p>
          <a:p>
            <a:r>
              <a:rPr lang="en-US" dirty="0"/>
              <a:t>Data is equivalent to Objects</a:t>
            </a:r>
          </a:p>
          <a:p>
            <a:endParaRPr lang="en-US" dirty="0"/>
          </a:p>
        </p:txBody>
      </p:sp>
    </p:spTree>
    <p:extLst>
      <p:ext uri="{BB962C8B-B14F-4D97-AF65-F5344CB8AC3E}">
        <p14:creationId xmlns:p14="http://schemas.microsoft.com/office/powerpoint/2010/main" val="12499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a:grpSpLocks/>
          </p:cNvGrpSpPr>
          <p:nvPr/>
        </p:nvGrpSpPr>
        <p:grpSpPr bwMode="auto">
          <a:xfrm>
            <a:off x="420053" y="3094127"/>
            <a:ext cx="11761470" cy="3206661"/>
            <a:chOff x="304800" y="2209800"/>
            <a:chExt cx="8534400" cy="2590800"/>
          </a:xfrm>
        </p:grpSpPr>
        <p:sp>
          <p:nvSpPr>
            <p:cNvPr id="468995" name="AutoShape 3"/>
            <p:cNvSpPr>
              <a:spLocks noChangeArrowheads="1"/>
            </p:cNvSpPr>
            <p:nvPr/>
          </p:nvSpPr>
          <p:spPr bwMode="auto">
            <a:xfrm>
              <a:off x="304800" y="2209800"/>
              <a:ext cx="8534400" cy="2590800"/>
            </a:xfrm>
            <a:prstGeom prst="roundRect">
              <a:avLst>
                <a:gd name="adj" fmla="val 9375"/>
              </a:avLst>
            </a:prstGeom>
            <a:solidFill>
              <a:srgbClr val="00B050"/>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8248">
                <a:defRPr/>
              </a:pPr>
              <a:endParaRPr lang="en-US"/>
            </a:p>
          </p:txBody>
        </p:sp>
        <p:sp>
          <p:nvSpPr>
            <p:cNvPr id="469012" name="Text Box 20"/>
            <p:cNvSpPr txBox="1">
              <a:spLocks noChangeArrowheads="1"/>
            </p:cNvSpPr>
            <p:nvPr/>
          </p:nvSpPr>
          <p:spPr bwMode="auto">
            <a:xfrm>
              <a:off x="357158" y="2285555"/>
              <a:ext cx="8001000" cy="547065"/>
            </a:xfrm>
            <a:prstGeom prst="rect">
              <a:avLst/>
            </a:prstGeom>
            <a:noFill/>
            <a:ln w="12700" algn="ctr">
              <a:noFill/>
              <a:miter lim="800000"/>
              <a:headEnd/>
              <a:tailEnd/>
            </a:ln>
            <a:effectLst/>
          </p:spPr>
          <p:txBody>
            <a:bodyPr wrap="square" lIns="182880" tIns="137160" rIns="182880" bIns="137160">
              <a:spAutoFit/>
            </a:bodyPr>
            <a:lstStyle/>
            <a:p>
              <a:pPr algn="ctr" rtl="0">
                <a:defRPr/>
              </a:pPr>
              <a:r>
                <a:rPr lang="en-US" sz="2600" dirty="0">
                  <a:ln w="18415" cmpd="sng">
                    <a:solidFill>
                      <a:srgbClr val="FFFFFF"/>
                    </a:solidFill>
                    <a:prstDash val="solid"/>
                  </a:ln>
                  <a:solidFill>
                    <a:srgbClr val="FFFFFF"/>
                  </a:solidFill>
                  <a:effectLst>
                    <a:outerShdw blurRad="38100" dist="38100" dir="2700000" algn="tl">
                      <a:srgbClr val="000000">
                        <a:alpha val="43137"/>
                      </a:srgbClr>
                    </a:outerShdw>
                  </a:effectLst>
                </a:rPr>
                <a:t>LINQ Enabled Data Sources</a:t>
              </a:r>
            </a:p>
          </p:txBody>
        </p:sp>
      </p:grpSp>
      <p:grpSp>
        <p:nvGrpSpPr>
          <p:cNvPr id="3" name="Group 66"/>
          <p:cNvGrpSpPr>
            <a:grpSpLocks/>
          </p:cNvGrpSpPr>
          <p:nvPr/>
        </p:nvGrpSpPr>
        <p:grpSpPr bwMode="auto">
          <a:xfrm>
            <a:off x="2940368" y="3700462"/>
            <a:ext cx="6930866" cy="2500313"/>
            <a:chOff x="2133600" y="2819399"/>
            <a:chExt cx="5029200" cy="1905001"/>
          </a:xfrm>
        </p:grpSpPr>
        <p:sp>
          <p:nvSpPr>
            <p:cNvPr id="28" name="Rounded Rectangle 27"/>
            <p:cNvSpPr>
              <a:spLocks noChangeArrowheads="1"/>
            </p:cNvSpPr>
            <p:nvPr/>
          </p:nvSpPr>
          <p:spPr bwMode="auto">
            <a:xfrm>
              <a:off x="2133600" y="2893311"/>
              <a:ext cx="5029200" cy="1831089"/>
            </a:xfrm>
            <a:prstGeom prst="roundRect">
              <a:avLst>
                <a:gd name="adj" fmla="val 9375"/>
              </a:avLst>
            </a:prstGeom>
            <a:solidFill>
              <a:schemeClr val="accent3"/>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8248">
                <a:defRPr/>
              </a:pPr>
              <a:endParaRPr lang="en-US"/>
            </a:p>
          </p:txBody>
        </p:sp>
        <p:sp>
          <p:nvSpPr>
            <p:cNvPr id="29" name="TextBox 28"/>
            <p:cNvSpPr txBox="1">
              <a:spLocks noChangeArrowheads="1"/>
            </p:cNvSpPr>
            <p:nvPr/>
          </p:nvSpPr>
          <p:spPr bwMode="auto">
            <a:xfrm>
              <a:off x="2133600" y="2819399"/>
              <a:ext cx="5029200" cy="515892"/>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algn="r" rtl="1">
                <a:defRPr/>
              </a:pPr>
              <a:r>
                <a:rPr lang="en-US" sz="2600" dirty="0">
                  <a:effectLst>
                    <a:outerShdw blurRad="38100" dist="38100" dir="2700000" algn="tl">
                      <a:srgbClr val="000000"/>
                    </a:outerShdw>
                  </a:effectLst>
                </a:rPr>
                <a:t>LINQ enabled ADO.NET</a:t>
              </a:r>
              <a:endParaRPr lang="en-US" sz="2100" dirty="0">
                <a:latin typeface="Arial" charset="0"/>
              </a:endParaRPr>
            </a:p>
          </p:txBody>
        </p:sp>
      </p:grpSp>
      <p:sp>
        <p:nvSpPr>
          <p:cNvPr id="468994" name="Rectangle 2"/>
          <p:cNvSpPr>
            <a:spLocks noGrp="1" noChangeArrowheads="1"/>
          </p:cNvSpPr>
          <p:nvPr>
            <p:ph type="title"/>
          </p:nvPr>
        </p:nvSpPr>
        <p:spPr/>
        <p:txBody>
          <a:bodyPr>
            <a:normAutofit/>
          </a:bodyPr>
          <a:lstStyle/>
          <a:p>
            <a:pPr>
              <a:defRPr/>
            </a:pPr>
            <a:r>
              <a:rPr lang="en-US" dirty="0"/>
              <a:t>LINQ Architecture</a:t>
            </a:r>
            <a:endParaRPr/>
          </a:p>
        </p:txBody>
      </p:sp>
      <p:sp>
        <p:nvSpPr>
          <p:cNvPr id="30" name="Slide Number Placeholder 29"/>
          <p:cNvSpPr>
            <a:spLocks noGrp="1"/>
          </p:cNvSpPr>
          <p:nvPr>
            <p:ph type="sldNum" sz="quarter" idx="12"/>
          </p:nvPr>
        </p:nvSpPr>
        <p:spPr/>
        <p:txBody>
          <a:bodyPr/>
          <a:lstStyle/>
          <a:p>
            <a:fld id="{6A6CFBEA-FFC1-461E-925C-BC4D0FF0328D}" type="slidenum">
              <a:rPr lang="en-US" smtClean="0"/>
              <a:pPr/>
              <a:t>318</a:t>
            </a:fld>
            <a:endParaRPr lang="en-US"/>
          </a:p>
        </p:txBody>
      </p:sp>
      <p:sp>
        <p:nvSpPr>
          <p:cNvPr id="8" name="Content Placeholder 7"/>
          <p:cNvSpPr>
            <a:spLocks noGrp="1"/>
          </p:cNvSpPr>
          <p:nvPr>
            <p:ph sz="quarter" idx="1"/>
          </p:nvPr>
        </p:nvSpPr>
        <p:spPr/>
        <p:txBody>
          <a:bodyPr/>
          <a:lstStyle/>
          <a:p>
            <a:endParaRPr lang="en-US"/>
          </a:p>
        </p:txBody>
      </p:sp>
      <p:sp>
        <p:nvSpPr>
          <p:cNvPr id="468996" name="AutoShape 4"/>
          <p:cNvSpPr>
            <a:spLocks noChangeArrowheads="1"/>
          </p:cNvSpPr>
          <p:nvPr/>
        </p:nvSpPr>
        <p:spPr bwMode="auto">
          <a:xfrm>
            <a:off x="3255407" y="4400550"/>
            <a:ext cx="2100263" cy="1500188"/>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anchor="ctr"/>
          <a:lstStyle/>
          <a:p>
            <a:pPr algn="ctr" defTabSz="1178248">
              <a:defRPr/>
            </a:pPr>
            <a:r>
              <a:rPr lang="en-US" dirty="0"/>
              <a:t>LINQ </a:t>
            </a:r>
          </a:p>
          <a:p>
            <a:pPr algn="ctr" defTabSz="1178248">
              <a:defRPr/>
            </a:pPr>
            <a:r>
              <a:rPr lang="en-US" dirty="0"/>
              <a:t>to </a:t>
            </a:r>
          </a:p>
          <a:p>
            <a:pPr algn="ctr" defTabSz="1178248">
              <a:defRPr/>
            </a:pPr>
            <a:r>
              <a:rPr lang="en-US" dirty="0"/>
              <a:t>Entities</a:t>
            </a:r>
          </a:p>
        </p:txBody>
      </p:sp>
      <p:sp>
        <p:nvSpPr>
          <p:cNvPr id="469004" name="AutoShape 12"/>
          <p:cNvSpPr>
            <a:spLocks noChangeArrowheads="1"/>
          </p:cNvSpPr>
          <p:nvPr/>
        </p:nvSpPr>
        <p:spPr bwMode="auto">
          <a:xfrm>
            <a:off x="5460683" y="4400550"/>
            <a:ext cx="1995249" cy="1500188"/>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anchor="ctr"/>
          <a:lstStyle/>
          <a:p>
            <a:pPr algn="ctr" defTabSz="1178248">
              <a:defRPr/>
            </a:pPr>
            <a:endParaRPr lang="en-US" dirty="0"/>
          </a:p>
          <a:p>
            <a:pPr algn="ctr" defTabSz="1178248">
              <a:defRPr/>
            </a:pPr>
            <a:r>
              <a:rPr lang="en-US" dirty="0"/>
              <a:t>LINQ </a:t>
            </a:r>
          </a:p>
          <a:p>
            <a:pPr algn="ctr" defTabSz="1178248">
              <a:defRPr/>
            </a:pPr>
            <a:r>
              <a:rPr lang="en-US" dirty="0"/>
              <a:t>To</a:t>
            </a:r>
          </a:p>
          <a:p>
            <a:pPr algn="ctr" defTabSz="1178248">
              <a:defRPr/>
            </a:pPr>
            <a:r>
              <a:rPr lang="en-US" dirty="0"/>
              <a:t>SQL</a:t>
            </a:r>
          </a:p>
          <a:p>
            <a:pPr algn="ctr" defTabSz="1178248">
              <a:defRPr/>
            </a:pPr>
            <a:endParaRPr lang="en-US" dirty="0"/>
          </a:p>
        </p:txBody>
      </p:sp>
      <p:sp>
        <p:nvSpPr>
          <p:cNvPr id="469008" name="AutoShape 16"/>
          <p:cNvSpPr>
            <a:spLocks noChangeArrowheads="1"/>
          </p:cNvSpPr>
          <p:nvPr/>
        </p:nvSpPr>
        <p:spPr bwMode="auto">
          <a:xfrm>
            <a:off x="10081260" y="4400550"/>
            <a:ext cx="1890236" cy="1500188"/>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anchor="ctr"/>
          <a:lstStyle/>
          <a:p>
            <a:pPr algn="ctr" defTabSz="1178248">
              <a:defRPr/>
            </a:pPr>
            <a:r>
              <a:rPr lang="en-US" dirty="0"/>
              <a:t>LINQ</a:t>
            </a:r>
          </a:p>
          <a:p>
            <a:pPr algn="ctr" defTabSz="1178248">
              <a:defRPr/>
            </a:pPr>
            <a:r>
              <a:rPr lang="en-US" dirty="0"/>
              <a:t> to</a:t>
            </a:r>
          </a:p>
          <a:p>
            <a:pPr algn="ctr" defTabSz="1178248">
              <a:defRPr/>
            </a:pPr>
            <a:r>
              <a:rPr lang="en-US" dirty="0"/>
              <a:t>XML</a:t>
            </a:r>
          </a:p>
        </p:txBody>
      </p:sp>
      <p:sp>
        <p:nvSpPr>
          <p:cNvPr id="469013" name="AutoShape 21"/>
          <p:cNvSpPr>
            <a:spLocks noChangeArrowheads="1"/>
          </p:cNvSpPr>
          <p:nvPr/>
        </p:nvSpPr>
        <p:spPr bwMode="auto">
          <a:xfrm>
            <a:off x="1260157" y="1593929"/>
            <a:ext cx="3045381" cy="1000125"/>
          </a:xfrm>
          <a:prstGeom prst="roundRect">
            <a:avLst>
              <a:gd name="adj" fmla="val 16667"/>
            </a:avLst>
          </a:prstGeom>
          <a:solidFill>
            <a:srgbClr val="FFC000"/>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anchor="ctr"/>
          <a:lstStyle/>
          <a:p>
            <a:pPr algn="ctr" defTabSz="1178248">
              <a:defRPr/>
            </a:pPr>
            <a:r>
              <a:rPr lang="en-US" b="1" dirty="0">
                <a:solidFill>
                  <a:schemeClr val="tx1"/>
                </a:solidFill>
              </a:rPr>
              <a:t>C# 3.0</a:t>
            </a:r>
          </a:p>
        </p:txBody>
      </p:sp>
      <p:sp>
        <p:nvSpPr>
          <p:cNvPr id="469014" name="AutoShape 22"/>
          <p:cNvSpPr>
            <a:spLocks noChangeArrowheads="1"/>
          </p:cNvSpPr>
          <p:nvPr/>
        </p:nvSpPr>
        <p:spPr bwMode="auto">
          <a:xfrm>
            <a:off x="4725590" y="1593929"/>
            <a:ext cx="3045381" cy="1000125"/>
          </a:xfrm>
          <a:prstGeom prst="roundRect">
            <a:avLst>
              <a:gd name="adj" fmla="val 16667"/>
            </a:avLst>
          </a:prstGeom>
          <a:solidFill>
            <a:srgbClr val="FFC000"/>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anchor="ctr"/>
          <a:lstStyle/>
          <a:p>
            <a:pPr algn="ctr" defTabSz="1178248">
              <a:defRPr/>
            </a:pPr>
            <a:r>
              <a:rPr lang="en-US" b="1">
                <a:solidFill>
                  <a:schemeClr val="tx1"/>
                </a:solidFill>
              </a:rPr>
              <a:t>VB 9.0</a:t>
            </a:r>
          </a:p>
        </p:txBody>
      </p:sp>
      <p:sp>
        <p:nvSpPr>
          <p:cNvPr id="469015" name="AutoShape 23"/>
          <p:cNvSpPr>
            <a:spLocks noChangeArrowheads="1"/>
          </p:cNvSpPr>
          <p:nvPr/>
        </p:nvSpPr>
        <p:spPr bwMode="auto">
          <a:xfrm>
            <a:off x="8191024" y="1593929"/>
            <a:ext cx="3045381" cy="1000125"/>
          </a:xfrm>
          <a:prstGeom prst="roundRect">
            <a:avLst>
              <a:gd name="adj" fmla="val 16667"/>
            </a:avLst>
          </a:prstGeom>
          <a:solidFill>
            <a:srgbClr val="FFC000"/>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anchor="ctr"/>
          <a:lstStyle/>
          <a:p>
            <a:pPr algn="ctr" defTabSz="1178248">
              <a:defRPr/>
            </a:pPr>
            <a:r>
              <a:rPr lang="en-US" b="1" dirty="0">
                <a:solidFill>
                  <a:schemeClr val="tx1"/>
                </a:solidFill>
              </a:rPr>
              <a:t>Others…</a:t>
            </a:r>
          </a:p>
        </p:txBody>
      </p:sp>
      <p:sp>
        <p:nvSpPr>
          <p:cNvPr id="24" name="AutoShape 12"/>
          <p:cNvSpPr>
            <a:spLocks noChangeArrowheads="1"/>
          </p:cNvSpPr>
          <p:nvPr/>
        </p:nvSpPr>
        <p:spPr bwMode="auto">
          <a:xfrm>
            <a:off x="7560945" y="4400550"/>
            <a:ext cx="1995249" cy="1500188"/>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anchor="ctr"/>
          <a:lstStyle/>
          <a:p>
            <a:pPr algn="ctr" defTabSz="1178248">
              <a:defRPr/>
            </a:pPr>
            <a:endParaRPr lang="en-US" dirty="0"/>
          </a:p>
          <a:p>
            <a:pPr algn="ctr" defTabSz="1178248">
              <a:defRPr/>
            </a:pPr>
            <a:r>
              <a:rPr lang="en-US" dirty="0"/>
              <a:t>LINQ </a:t>
            </a:r>
          </a:p>
          <a:p>
            <a:pPr algn="ctr" defTabSz="1178248">
              <a:defRPr/>
            </a:pPr>
            <a:r>
              <a:rPr lang="en-US" dirty="0"/>
              <a:t>To</a:t>
            </a:r>
          </a:p>
          <a:p>
            <a:pPr algn="ctr" defTabSz="1178248">
              <a:defRPr/>
            </a:pPr>
            <a:r>
              <a:rPr lang="en-US" dirty="0"/>
              <a:t>Dataset</a:t>
            </a:r>
          </a:p>
          <a:p>
            <a:pPr algn="ctr" defTabSz="1178248">
              <a:defRPr/>
            </a:pPr>
            <a:endParaRPr lang="en-US" dirty="0"/>
          </a:p>
        </p:txBody>
      </p:sp>
      <p:sp>
        <p:nvSpPr>
          <p:cNvPr id="25" name="AutoShape 12"/>
          <p:cNvSpPr>
            <a:spLocks noChangeArrowheads="1"/>
          </p:cNvSpPr>
          <p:nvPr/>
        </p:nvSpPr>
        <p:spPr bwMode="auto">
          <a:xfrm>
            <a:off x="630079" y="4400550"/>
            <a:ext cx="1995249" cy="1500188"/>
          </a:xfrm>
          <a:prstGeom prst="roundRect">
            <a:avLst>
              <a:gd name="adj" fmla="val 16667"/>
            </a:avLst>
          </a:prstGeom>
          <a:solidFill>
            <a:schemeClr val="accent2"/>
          </a:solidFill>
          <a:ln w="19050">
            <a:no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117830" tIns="58915" rIns="117830" bIns="58915" anchor="ctr"/>
          <a:lstStyle/>
          <a:p>
            <a:pPr algn="ctr" defTabSz="1178248">
              <a:defRPr/>
            </a:pPr>
            <a:endParaRPr lang="en-US" dirty="0"/>
          </a:p>
          <a:p>
            <a:pPr algn="ctr" defTabSz="1178248">
              <a:defRPr/>
            </a:pPr>
            <a:r>
              <a:rPr lang="en-US" dirty="0"/>
              <a:t>LINQ </a:t>
            </a:r>
          </a:p>
          <a:p>
            <a:pPr algn="ctr" defTabSz="1178248">
              <a:defRPr/>
            </a:pPr>
            <a:r>
              <a:rPr lang="en-US" dirty="0"/>
              <a:t>To</a:t>
            </a:r>
          </a:p>
          <a:p>
            <a:pPr algn="ctr" defTabSz="1178248">
              <a:defRPr/>
            </a:pPr>
            <a:r>
              <a:rPr lang="en-US" dirty="0"/>
              <a:t>Objects</a:t>
            </a:r>
          </a:p>
          <a:p>
            <a:pPr algn="ctr" defTabSz="1178248">
              <a:defRPr/>
            </a:pPr>
            <a:endParaRPr lang="en-US" dirty="0"/>
          </a:p>
        </p:txBody>
      </p:sp>
      <p:grpSp>
        <p:nvGrpSpPr>
          <p:cNvPr id="4" name="Group 65"/>
          <p:cNvGrpSpPr>
            <a:grpSpLocks/>
          </p:cNvGrpSpPr>
          <p:nvPr/>
        </p:nvGrpSpPr>
        <p:grpSpPr bwMode="auto">
          <a:xfrm>
            <a:off x="10041880" y="6375797"/>
            <a:ext cx="1575197" cy="1793623"/>
            <a:chOff x="7286644" y="4857759"/>
            <a:chExt cx="1143008" cy="1836184"/>
          </a:xfrm>
        </p:grpSpPr>
        <p:sp>
          <p:nvSpPr>
            <p:cNvPr id="14356" name="Text Box 19"/>
            <p:cNvSpPr txBox="1">
              <a:spLocks noChangeArrowheads="1"/>
            </p:cNvSpPr>
            <p:nvPr/>
          </p:nvSpPr>
          <p:spPr bwMode="auto">
            <a:xfrm>
              <a:off x="7286644" y="6000768"/>
              <a:ext cx="1143000" cy="693175"/>
            </a:xfrm>
            <a:prstGeom prst="rect">
              <a:avLst/>
            </a:prstGeom>
            <a:noFill/>
            <a:ln w="12700" algn="ctr">
              <a:noFill/>
              <a:miter lim="800000"/>
              <a:headEnd/>
              <a:tailEnd/>
            </a:ln>
          </p:spPr>
          <p:txBody>
            <a:bodyPr lIns="182880" tIns="137160" rIns="182880" bIns="137160">
              <a:spAutoFit/>
            </a:bodyPr>
            <a:lstStyle/>
            <a:p>
              <a:pPr rtl="1"/>
              <a:r>
                <a:rPr lang="en-US" sz="2600" dirty="0"/>
                <a:t>XML</a:t>
              </a:r>
            </a:p>
          </p:txBody>
        </p:sp>
        <p:pic>
          <p:nvPicPr>
            <p:cNvPr id="14357" name="Picture 11" descr="D:\Pennie's documents\Images for TechEd06\Hardware_Imagery\Document.png"/>
            <p:cNvPicPr>
              <a:picLocks noChangeAspect="1" noChangeArrowheads="1"/>
            </p:cNvPicPr>
            <p:nvPr/>
          </p:nvPicPr>
          <p:blipFill>
            <a:blip r:embed="rId3" cstate="print"/>
            <a:srcRect/>
            <a:stretch>
              <a:fillRect/>
            </a:stretch>
          </p:blipFill>
          <p:spPr bwMode="auto">
            <a:xfrm>
              <a:off x="7643834" y="4857759"/>
              <a:ext cx="785818" cy="1426727"/>
            </a:xfrm>
            <a:prstGeom prst="rect">
              <a:avLst/>
            </a:prstGeom>
            <a:noFill/>
            <a:ln w="9525">
              <a:noFill/>
              <a:miter lim="800000"/>
              <a:headEnd/>
              <a:tailEnd/>
            </a:ln>
          </p:spPr>
        </p:pic>
      </p:grpSp>
      <p:grpSp>
        <p:nvGrpSpPr>
          <p:cNvPr id="5" name="Group 63"/>
          <p:cNvGrpSpPr>
            <a:grpSpLocks/>
          </p:cNvGrpSpPr>
          <p:nvPr/>
        </p:nvGrpSpPr>
        <p:grpSpPr bwMode="auto">
          <a:xfrm>
            <a:off x="689149" y="6375800"/>
            <a:ext cx="3629516" cy="1863421"/>
            <a:chOff x="500034" y="4857760"/>
            <a:chExt cx="2633698" cy="1907611"/>
          </a:xfrm>
        </p:grpSpPr>
        <p:pic>
          <p:nvPicPr>
            <p:cNvPr id="14354" name="Picture 6" descr="D:\Pennie's documents\Images for TechEd06\Hardware_Imagery\Database 4 blue.png"/>
            <p:cNvPicPr>
              <a:picLocks noChangeAspect="1" noChangeArrowheads="1"/>
            </p:cNvPicPr>
            <p:nvPr/>
          </p:nvPicPr>
          <p:blipFill>
            <a:blip r:embed="rId4" cstate="print"/>
            <a:srcRect/>
            <a:stretch>
              <a:fillRect/>
            </a:stretch>
          </p:blipFill>
          <p:spPr bwMode="auto">
            <a:xfrm>
              <a:off x="500034" y="4857760"/>
              <a:ext cx="1961238" cy="1596305"/>
            </a:xfrm>
            <a:prstGeom prst="rect">
              <a:avLst/>
            </a:prstGeom>
            <a:noFill/>
            <a:ln w="9525">
              <a:noFill/>
              <a:miter lim="800000"/>
              <a:headEnd/>
              <a:tailEnd/>
            </a:ln>
          </p:spPr>
        </p:pic>
        <p:sp>
          <p:nvSpPr>
            <p:cNvPr id="14355" name="Text Box 11"/>
            <p:cNvSpPr txBox="1">
              <a:spLocks noChangeArrowheads="1"/>
            </p:cNvSpPr>
            <p:nvPr/>
          </p:nvSpPr>
          <p:spPr bwMode="auto">
            <a:xfrm>
              <a:off x="1785918" y="6072206"/>
              <a:ext cx="1347814" cy="693165"/>
            </a:xfrm>
            <a:prstGeom prst="rect">
              <a:avLst/>
            </a:prstGeom>
            <a:noFill/>
            <a:ln w="12700" algn="ctr">
              <a:noFill/>
              <a:miter lim="800000"/>
              <a:headEnd/>
              <a:tailEnd/>
            </a:ln>
          </p:spPr>
          <p:txBody>
            <a:bodyPr lIns="182880" tIns="137160" rIns="182880" bIns="137160">
              <a:spAutoFit/>
            </a:bodyPr>
            <a:lstStyle/>
            <a:p>
              <a:pPr rtl="1"/>
              <a:r>
                <a:rPr lang="en-US" sz="2600"/>
                <a:t>Objects</a:t>
              </a:r>
            </a:p>
          </p:txBody>
        </p:sp>
      </p:grpSp>
      <p:grpSp>
        <p:nvGrpSpPr>
          <p:cNvPr id="6" name="Group 64"/>
          <p:cNvGrpSpPr>
            <a:grpSpLocks/>
          </p:cNvGrpSpPr>
          <p:nvPr/>
        </p:nvGrpSpPr>
        <p:grpSpPr bwMode="auto">
          <a:xfrm>
            <a:off x="5132518" y="6469559"/>
            <a:ext cx="3629517" cy="1793622"/>
            <a:chOff x="3724268" y="4929199"/>
            <a:chExt cx="2633682" cy="1836181"/>
          </a:xfrm>
        </p:grpSpPr>
        <p:pic>
          <p:nvPicPr>
            <p:cNvPr id="14352" name="Picture 8" descr="D:\Pennie's documents\Images for TechEd06\Hardware_Imagery\database green.png"/>
            <p:cNvPicPr>
              <a:picLocks noChangeAspect="1" noChangeArrowheads="1"/>
            </p:cNvPicPr>
            <p:nvPr/>
          </p:nvPicPr>
          <p:blipFill>
            <a:blip r:embed="rId5" cstate="print"/>
            <a:srcRect/>
            <a:stretch>
              <a:fillRect/>
            </a:stretch>
          </p:blipFill>
          <p:spPr bwMode="auto">
            <a:xfrm>
              <a:off x="4286248" y="4929199"/>
              <a:ext cx="1000132" cy="1197763"/>
            </a:xfrm>
            <a:prstGeom prst="rect">
              <a:avLst/>
            </a:prstGeom>
            <a:noFill/>
            <a:ln w="9525">
              <a:noFill/>
              <a:miter lim="800000"/>
              <a:headEnd/>
              <a:tailEnd/>
            </a:ln>
          </p:spPr>
        </p:pic>
        <p:sp>
          <p:nvSpPr>
            <p:cNvPr id="14353" name="Text Box 11"/>
            <p:cNvSpPr txBox="1">
              <a:spLocks noChangeArrowheads="1"/>
            </p:cNvSpPr>
            <p:nvPr/>
          </p:nvSpPr>
          <p:spPr bwMode="auto">
            <a:xfrm>
              <a:off x="3724268" y="6072206"/>
              <a:ext cx="2633682" cy="693174"/>
            </a:xfrm>
            <a:prstGeom prst="rect">
              <a:avLst/>
            </a:prstGeom>
            <a:noFill/>
            <a:ln w="12700" algn="ctr">
              <a:noFill/>
              <a:miter lim="800000"/>
              <a:headEnd/>
              <a:tailEnd/>
            </a:ln>
          </p:spPr>
          <p:txBody>
            <a:bodyPr lIns="182880" tIns="137160" rIns="182880" bIns="137160">
              <a:spAutoFit/>
            </a:bodyPr>
            <a:lstStyle/>
            <a:p>
              <a:pPr rtl="1"/>
              <a:r>
                <a:rPr lang="en-US" sz="2600" dirty="0"/>
                <a:t>Relational Data</a:t>
              </a:r>
            </a:p>
          </p:txBody>
        </p:sp>
      </p:grpSp>
      <p:grpSp>
        <p:nvGrpSpPr>
          <p:cNvPr id="7" name="Group 52"/>
          <p:cNvGrpSpPr>
            <a:grpSpLocks/>
          </p:cNvGrpSpPr>
          <p:nvPr/>
        </p:nvGrpSpPr>
        <p:grpSpPr bwMode="auto">
          <a:xfrm>
            <a:off x="529441" y="2625315"/>
            <a:ext cx="11442055" cy="656337"/>
            <a:chOff x="384818" y="1821675"/>
            <a:chExt cx="8301982" cy="609600"/>
          </a:xfrm>
        </p:grpSpPr>
        <p:pic>
          <p:nvPicPr>
            <p:cNvPr id="35" name="Rectangle 16402"/>
            <p:cNvPicPr>
              <a:picLocks noChangeAspect="1" noChangeArrowheads="1"/>
            </p:cNvPicPr>
            <p:nvPr/>
          </p:nvPicPr>
          <p:blipFill>
            <a:blip r:embed="rId6" cstate="print"/>
            <a:srcRect/>
            <a:stretch>
              <a:fillRect/>
            </a:stretch>
          </p:blipFill>
          <p:spPr bwMode="auto">
            <a:xfrm>
              <a:off x="384818" y="1821675"/>
              <a:ext cx="8301982" cy="609600"/>
            </a:xfrm>
            <a:prstGeom prst="rect">
              <a:avLst/>
            </a:prstGeom>
            <a:noFill/>
            <a:ln w="9525">
              <a:noFill/>
              <a:miter lim="800000"/>
              <a:headEnd/>
              <a:tailEnd/>
            </a:ln>
          </p:spPr>
        </p:pic>
        <p:sp>
          <p:nvSpPr>
            <p:cNvPr id="36" name="TextBox 16403"/>
            <p:cNvSpPr txBox="1">
              <a:spLocks noChangeArrowheads="1"/>
            </p:cNvSpPr>
            <p:nvPr/>
          </p:nvSpPr>
          <p:spPr bwMode="auto">
            <a:xfrm>
              <a:off x="533400" y="1927158"/>
              <a:ext cx="8028518" cy="457377"/>
            </a:xfrm>
            <a:prstGeom prst="rect">
              <a:avLst/>
            </a:prstGeom>
            <a:noFill/>
            <a:ln w="9525">
              <a:noFill/>
              <a:miter lim="800000"/>
              <a:headEnd/>
              <a:tailEnd/>
            </a:ln>
          </p:spPr>
          <p:txBody>
            <a:bodyPr>
              <a:spAutoFit/>
            </a:bodyPr>
            <a:lstStyle/>
            <a:p>
              <a:pPr algn="ctr" eaLnBrk="0" hangingPunct="0"/>
              <a:r>
                <a:rPr lang="en-US" sz="2600" b="1">
                  <a:latin typeface="Calibri" pitchFamily="34" charset="0"/>
                </a:rPr>
                <a:t>.NET Language-Integrated Query (LINQ)</a:t>
              </a:r>
            </a:p>
          </p:txBody>
        </p:sp>
      </p:grpSp>
    </p:spTree>
    <p:extLst>
      <p:ext uri="{BB962C8B-B14F-4D97-AF65-F5344CB8AC3E}">
        <p14:creationId xmlns:p14="http://schemas.microsoft.com/office/powerpoint/2010/main" val="238200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20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468996"/>
                                        </p:tgtEl>
                                        <p:attrNameLst>
                                          <p:attrName>style.visibility</p:attrName>
                                        </p:attrNameLst>
                                      </p:cBhvr>
                                      <p:to>
                                        <p:strVal val="visible"/>
                                      </p:to>
                                    </p:set>
                                    <p:animEffect transition="in" filter="fade">
                                      <p:cBhvr>
                                        <p:cTn id="31" dur="500"/>
                                        <p:tgtEl>
                                          <p:spTgt spid="468996"/>
                                        </p:tgtEl>
                                      </p:cBhvr>
                                    </p:animEffect>
                                  </p:childTnLst>
                                </p:cTn>
                              </p:par>
                              <p:par>
                                <p:cTn id="32" presetID="10" presetClass="entr" presetSubtype="0" fill="hold" nodeType="withEffect">
                                  <p:stCondLst>
                                    <p:cond delay="0"/>
                                  </p:stCondLst>
                                  <p:childTnLst>
                                    <p:set>
                                      <p:cBhvr>
                                        <p:cTn id="33" dur="1" fill="hold">
                                          <p:stCondLst>
                                            <p:cond delay="0"/>
                                          </p:stCondLst>
                                        </p:cTn>
                                        <p:tgtEl>
                                          <p:spTgt spid="469004"/>
                                        </p:tgtEl>
                                        <p:attrNameLst>
                                          <p:attrName>style.visibility</p:attrName>
                                        </p:attrNameLst>
                                      </p:cBhvr>
                                      <p:to>
                                        <p:strVal val="visible"/>
                                      </p:to>
                                    </p:set>
                                    <p:animEffect transition="in" filter="fade">
                                      <p:cBhvr>
                                        <p:cTn id="34" dur="500"/>
                                        <p:tgtEl>
                                          <p:spTgt spid="469004"/>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469008"/>
                                        </p:tgtEl>
                                        <p:attrNameLst>
                                          <p:attrName>style.visibility</p:attrName>
                                        </p:attrNameLst>
                                      </p:cBhvr>
                                      <p:to>
                                        <p:strVal val="visible"/>
                                      </p:to>
                                    </p:set>
                                    <p:animEffect transition="in" filter="fade">
                                      <p:cBhvr>
                                        <p:cTn id="41" dur="500"/>
                                        <p:tgtEl>
                                          <p:spTgt spid="4690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9013"/>
                                        </p:tgtEl>
                                        <p:attrNameLst>
                                          <p:attrName>style.visibility</p:attrName>
                                        </p:attrNameLst>
                                      </p:cBhvr>
                                      <p:to>
                                        <p:strVal val="visible"/>
                                      </p:to>
                                    </p:set>
                                    <p:animEffect transition="in" filter="fade">
                                      <p:cBhvr>
                                        <p:cTn id="46" dur="500"/>
                                        <p:tgtEl>
                                          <p:spTgt spid="469013"/>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469014"/>
                                        </p:tgtEl>
                                        <p:attrNameLst>
                                          <p:attrName>style.visibility</p:attrName>
                                        </p:attrNameLst>
                                      </p:cBhvr>
                                      <p:to>
                                        <p:strVal val="visible"/>
                                      </p:to>
                                    </p:set>
                                    <p:animEffect transition="in" filter="fade">
                                      <p:cBhvr>
                                        <p:cTn id="50" dur="500"/>
                                        <p:tgtEl>
                                          <p:spTgt spid="469014"/>
                                        </p:tgtEl>
                                      </p:cBhvr>
                                    </p:animEffect>
                                  </p:childTnLst>
                                </p:cTn>
                              </p:par>
                            </p:childTnLst>
                          </p:cTn>
                        </p:par>
                        <p:par>
                          <p:cTn id="51" fill="hold">
                            <p:stCondLst>
                              <p:cond delay="1000"/>
                            </p:stCondLst>
                            <p:childTnLst>
                              <p:par>
                                <p:cTn id="52" presetID="10" presetClass="entr" presetSubtype="0" fill="hold" nodeType="afterEffect">
                                  <p:stCondLst>
                                    <p:cond delay="0"/>
                                  </p:stCondLst>
                                  <p:childTnLst>
                                    <p:set>
                                      <p:cBhvr>
                                        <p:cTn id="53" dur="1" fill="hold">
                                          <p:stCondLst>
                                            <p:cond delay="0"/>
                                          </p:stCondLst>
                                        </p:cTn>
                                        <p:tgtEl>
                                          <p:spTgt spid="469015"/>
                                        </p:tgtEl>
                                        <p:attrNameLst>
                                          <p:attrName>style.visibility</p:attrName>
                                        </p:attrNameLst>
                                      </p:cBhvr>
                                      <p:to>
                                        <p:strVal val="visible"/>
                                      </p:to>
                                    </p:set>
                                    <p:animEffect transition="in" filter="fade">
                                      <p:cBhvr>
                                        <p:cTn id="54" dur="500"/>
                                        <p:tgtEl>
                                          <p:spTgt spid="469015"/>
                                        </p:tgtEl>
                                      </p:cBhvr>
                                    </p:animEffect>
                                  </p:childTnLst>
                                </p:cTn>
                              </p:par>
                              <p:par>
                                <p:cTn id="55" presetID="10"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Syntax Fundamentals</a:t>
            </a:r>
          </a:p>
        </p:txBody>
      </p:sp>
      <p:sp>
        <p:nvSpPr>
          <p:cNvPr id="5" name="Slide Number Placeholder 4"/>
          <p:cNvSpPr>
            <a:spLocks noGrp="1"/>
          </p:cNvSpPr>
          <p:nvPr>
            <p:ph type="sldNum" sz="quarter" idx="12"/>
          </p:nvPr>
        </p:nvSpPr>
        <p:spPr/>
        <p:txBody>
          <a:bodyPr/>
          <a:lstStyle/>
          <a:p>
            <a:fld id="{8D5EC362-8DE0-4138-8AD2-9C18772BB671}" type="slidenum">
              <a:rPr lang="he-IL" smtClean="0"/>
              <a:pPr/>
              <a:t>319</a:t>
            </a:fld>
            <a:endParaRPr lang="he-IL"/>
          </a:p>
        </p:txBody>
      </p:sp>
      <p:sp>
        <p:nvSpPr>
          <p:cNvPr id="3" name="Content Placeholder 2"/>
          <p:cNvSpPr>
            <a:spLocks noGrp="1"/>
          </p:cNvSpPr>
          <p:nvPr>
            <p:ph sz="quarter" idx="1"/>
          </p:nvPr>
        </p:nvSpPr>
        <p:spPr/>
        <p:txBody>
          <a:bodyPr>
            <a:normAutofit/>
          </a:bodyPr>
          <a:lstStyle/>
          <a:p>
            <a:r>
              <a:rPr lang="en-US" dirty="0"/>
              <a:t>Syntax based on Extension methods</a:t>
            </a:r>
          </a:p>
          <a:p>
            <a:r>
              <a:rPr lang="en-US" dirty="0"/>
              <a:t>Some Extension methods may be replaced by language keywords</a:t>
            </a:r>
          </a:p>
          <a:p>
            <a:pPr lvl="1"/>
            <a:r>
              <a:rPr lang="en-US" dirty="0"/>
              <a:t>where, </a:t>
            </a:r>
            <a:r>
              <a:rPr lang="en-US" dirty="0" err="1"/>
              <a:t>orderby</a:t>
            </a:r>
            <a:r>
              <a:rPr lang="en-US" dirty="0"/>
              <a:t>, select, group, …</a:t>
            </a:r>
          </a:p>
          <a:p>
            <a:r>
              <a:rPr lang="en-US" dirty="0"/>
              <a:t>Auxiliary language features in use</a:t>
            </a:r>
          </a:p>
          <a:p>
            <a:pPr lvl="1"/>
            <a:r>
              <a:rPr lang="en-US" dirty="0"/>
              <a:t>Automatic properties</a:t>
            </a:r>
          </a:p>
          <a:p>
            <a:pPr lvl="1"/>
            <a:r>
              <a:rPr lang="en-US" dirty="0"/>
              <a:t>Anonymous types</a:t>
            </a:r>
          </a:p>
          <a:p>
            <a:pPr lvl="1"/>
            <a:r>
              <a:rPr lang="en-US" dirty="0"/>
              <a:t>Implicitly typed local variables</a:t>
            </a:r>
          </a:p>
          <a:p>
            <a:pPr lvl="1"/>
            <a:r>
              <a:rPr lang="en-US" dirty="0"/>
              <a:t>Object </a:t>
            </a:r>
            <a:r>
              <a:rPr lang="en-US" dirty="0" err="1"/>
              <a:t>initializers</a:t>
            </a:r>
            <a:endParaRPr lang="en-US" dirty="0"/>
          </a:p>
        </p:txBody>
      </p:sp>
    </p:spTree>
    <p:extLst>
      <p:ext uri="{BB962C8B-B14F-4D97-AF65-F5344CB8AC3E}">
        <p14:creationId xmlns:p14="http://schemas.microsoft.com/office/powerpoint/2010/main" val="277503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32</a:t>
            </a:fld>
            <a:endParaRPr lang="en-GB"/>
          </a:p>
        </p:txBody>
      </p:sp>
      <p:sp>
        <p:nvSpPr>
          <p:cNvPr id="3" name="Text Placeholder 2"/>
          <p:cNvSpPr>
            <a:spLocks noGrp="1"/>
          </p:cNvSpPr>
          <p:nvPr>
            <p:ph sz="quarter" idx="1"/>
          </p:nvPr>
        </p:nvSpPr>
        <p:spPr/>
        <p:txBody>
          <a:bodyPr>
            <a:normAutofit lnSpcReduction="10000"/>
          </a:bodyPr>
          <a:lstStyle/>
          <a:p>
            <a:r>
              <a:rPr lang="en-US" dirty="0"/>
              <a:t>Names used for fields, types, methods, etc.</a:t>
            </a:r>
          </a:p>
          <a:p>
            <a:r>
              <a:rPr lang="en-US" dirty="0"/>
              <a:t>Must start with a letter or an underscore</a:t>
            </a:r>
          </a:p>
          <a:p>
            <a:pPr lvl="1"/>
            <a:r>
              <a:rPr lang="en-US" dirty="0"/>
              <a:t>Can continue with letters, underscore or digits</a:t>
            </a:r>
          </a:p>
          <a:p>
            <a:r>
              <a:rPr lang="en-US" dirty="0"/>
              <a:t>C# is case sensitive</a:t>
            </a:r>
          </a:p>
          <a:p>
            <a:pPr lvl="1"/>
            <a:r>
              <a:rPr lang="en-US" dirty="0"/>
              <a:t>However, non private code elements must not be different by case alone</a:t>
            </a:r>
          </a:p>
          <a:p>
            <a:r>
              <a:rPr lang="en-US" dirty="0"/>
              <a:t>C# has a number of reserved words</a:t>
            </a:r>
          </a:p>
          <a:p>
            <a:pPr lvl="1"/>
            <a:r>
              <a:rPr lang="en-US" dirty="0"/>
              <a:t>Cannot be used as identifiers</a:t>
            </a:r>
          </a:p>
          <a:p>
            <a:pPr lvl="2"/>
            <a:r>
              <a:rPr lang="en-US" dirty="0"/>
              <a:t>unless prefixed by @</a:t>
            </a:r>
          </a:p>
          <a:p>
            <a:r>
              <a:rPr lang="en-US" dirty="0"/>
              <a:t>Naming convention is important from a design and maintenance perspective</a:t>
            </a:r>
            <a:endParaRPr lang="en-GB" dirty="0"/>
          </a:p>
        </p:txBody>
      </p:sp>
    </p:spTree>
    <p:extLst>
      <p:ext uri="{BB962C8B-B14F-4D97-AF65-F5344CB8AC3E}">
        <p14:creationId xmlns:p14="http://schemas.microsoft.com/office/powerpoint/2010/main" val="204829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Objects</a:t>
            </a:r>
          </a:p>
        </p:txBody>
      </p:sp>
      <p:sp>
        <p:nvSpPr>
          <p:cNvPr id="5" name="Slide Number Placeholder 4"/>
          <p:cNvSpPr>
            <a:spLocks noGrp="1"/>
          </p:cNvSpPr>
          <p:nvPr>
            <p:ph type="sldNum" sz="quarter" idx="12"/>
          </p:nvPr>
        </p:nvSpPr>
        <p:spPr/>
        <p:txBody>
          <a:bodyPr/>
          <a:lstStyle/>
          <a:p>
            <a:fld id="{8D5EC362-8DE0-4138-8AD2-9C18772BB671}" type="slidenum">
              <a:rPr lang="he-IL" smtClean="0"/>
              <a:pPr/>
              <a:t>320</a:t>
            </a:fld>
            <a:endParaRPr lang="he-IL"/>
          </a:p>
        </p:txBody>
      </p:sp>
      <p:sp>
        <p:nvSpPr>
          <p:cNvPr id="3" name="Content Placeholder 2"/>
          <p:cNvSpPr>
            <a:spLocks noGrp="1"/>
          </p:cNvSpPr>
          <p:nvPr>
            <p:ph sz="quarter" idx="1"/>
          </p:nvPr>
        </p:nvSpPr>
        <p:spPr/>
        <p:txBody>
          <a:bodyPr/>
          <a:lstStyle/>
          <a:p>
            <a:r>
              <a:rPr lang="en-US" dirty="0"/>
              <a:t>Working with collections</a:t>
            </a:r>
          </a:p>
          <a:p>
            <a:pPr lvl="1"/>
            <a:r>
              <a:rPr lang="en-US" dirty="0"/>
              <a:t>Any one that implements </a:t>
            </a:r>
            <a:r>
              <a:rPr lang="en-US" b="1" dirty="0" err="1">
                <a:solidFill>
                  <a:srgbClr val="FF0000"/>
                </a:solidFill>
                <a:latin typeface="Consolas" pitchFamily="49" charset="0"/>
              </a:rPr>
              <a:t>IEnumerable</a:t>
            </a:r>
            <a:r>
              <a:rPr lang="en-US" b="1" dirty="0">
                <a:solidFill>
                  <a:srgbClr val="FF0000"/>
                </a:solidFill>
                <a:latin typeface="Consolas" pitchFamily="49" charset="0"/>
              </a:rPr>
              <a:t>&lt;T&gt;</a:t>
            </a:r>
          </a:p>
          <a:p>
            <a:r>
              <a:rPr lang="en-US" b="1" dirty="0">
                <a:solidFill>
                  <a:srgbClr val="0070C0"/>
                </a:solidFill>
                <a:latin typeface="Consolas" pitchFamily="49" charset="0"/>
              </a:rPr>
              <a:t>using</a:t>
            </a:r>
            <a:r>
              <a:rPr lang="en-US" dirty="0">
                <a:solidFill>
                  <a:srgbClr val="FFFF00"/>
                </a:solidFill>
                <a:latin typeface="Consolas" pitchFamily="49" charset="0"/>
              </a:rPr>
              <a:t> </a:t>
            </a:r>
            <a:r>
              <a:rPr lang="en-US" b="1" dirty="0" err="1">
                <a:solidFill>
                  <a:srgbClr val="0070C0"/>
                </a:solidFill>
                <a:latin typeface="Consolas" pitchFamily="49" charset="0"/>
              </a:rPr>
              <a:t>System.Linq</a:t>
            </a:r>
            <a:endParaRPr lang="en-US" b="1" dirty="0">
              <a:solidFill>
                <a:srgbClr val="0070C0"/>
              </a:solidFill>
              <a:latin typeface="Consolas" pitchFamily="49" charset="0"/>
            </a:endParaRPr>
          </a:p>
          <a:p>
            <a:r>
              <a:rPr lang="en-US" dirty="0" err="1">
                <a:latin typeface="Consolas" pitchFamily="49" charset="0"/>
              </a:rPr>
              <a:t>System.Core.Dll</a:t>
            </a:r>
            <a:r>
              <a:rPr lang="en-US" dirty="0"/>
              <a:t> assembly</a:t>
            </a:r>
          </a:p>
          <a:p>
            <a:r>
              <a:rPr lang="en-US" dirty="0"/>
              <a:t>Deferred Execution</a:t>
            </a:r>
          </a:p>
        </p:txBody>
      </p:sp>
    </p:spTree>
    <p:extLst>
      <p:ext uri="{BB962C8B-B14F-4D97-AF65-F5344CB8AC3E}">
        <p14:creationId xmlns:p14="http://schemas.microsoft.com/office/powerpoint/2010/main" val="49206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as Extension Methods</a:t>
            </a:r>
          </a:p>
        </p:txBody>
      </p:sp>
      <p:sp>
        <p:nvSpPr>
          <p:cNvPr id="5" name="Slide Number Placeholder 4"/>
          <p:cNvSpPr>
            <a:spLocks noGrp="1"/>
          </p:cNvSpPr>
          <p:nvPr>
            <p:ph type="sldNum" sz="quarter" idx="12"/>
          </p:nvPr>
        </p:nvSpPr>
        <p:spPr/>
        <p:txBody>
          <a:bodyPr/>
          <a:lstStyle/>
          <a:p>
            <a:fld id="{C31F0FB5-F7B5-41A6-8D0B-28B5EB7E555F}" type="slidenum">
              <a:rPr lang="en-US" smtClean="0"/>
              <a:pPr/>
              <a:t>321</a:t>
            </a:fld>
            <a:endParaRPr lang="en-US"/>
          </a:p>
        </p:txBody>
      </p:sp>
      <p:sp>
        <p:nvSpPr>
          <p:cNvPr id="3" name="Content Placeholder 2"/>
          <p:cNvSpPr>
            <a:spLocks noGrp="1"/>
          </p:cNvSpPr>
          <p:nvPr>
            <p:ph sz="quarter" idx="1"/>
          </p:nvPr>
        </p:nvSpPr>
        <p:spPr>
          <a:xfrm>
            <a:off x="630079" y="1600200"/>
            <a:ext cx="11341418" cy="2300288"/>
          </a:xfrm>
        </p:spPr>
        <p:txBody>
          <a:bodyPr>
            <a:normAutofit/>
          </a:bodyPr>
          <a:lstStyle/>
          <a:p>
            <a:r>
              <a:rPr lang="en-US" dirty="0"/>
              <a:t>Extension methods implemented by the </a:t>
            </a:r>
            <a:r>
              <a:rPr lang="en-US" b="1" dirty="0">
                <a:solidFill>
                  <a:srgbClr val="FF0000"/>
                </a:solidFill>
                <a:latin typeface="Consolas" pitchFamily="49" charset="0"/>
                <a:cs typeface="Consolas" pitchFamily="49" charset="0"/>
              </a:rPr>
              <a:t>Enumerable</a:t>
            </a:r>
            <a:r>
              <a:rPr lang="en-US" dirty="0"/>
              <a:t> class</a:t>
            </a:r>
          </a:p>
          <a:p>
            <a:r>
              <a:rPr lang="en-US" dirty="0"/>
              <a:t>Example</a:t>
            </a:r>
          </a:p>
        </p:txBody>
      </p:sp>
      <p:sp>
        <p:nvSpPr>
          <p:cNvPr id="6" name="Rectangle 5"/>
          <p:cNvSpPr/>
          <p:nvPr/>
        </p:nvSpPr>
        <p:spPr bwMode="auto">
          <a:xfrm>
            <a:off x="840105" y="4348124"/>
            <a:ext cx="11131391" cy="335284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2100" dirty="0" err="1">
                <a:solidFill>
                  <a:srgbClr val="0000FF"/>
                </a:solidFill>
                <a:latin typeface="Consolas" pitchFamily="49" charset="0"/>
                <a:cs typeface="Consolas" pitchFamily="49" charset="0"/>
              </a:rPr>
              <a:t>var</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query</a:t>
            </a:r>
            <a:r>
              <a:rPr lang="en-US" sz="2100" dirty="0">
                <a:latin typeface="Consolas" pitchFamily="49" charset="0"/>
                <a:cs typeface="Consolas" pitchFamily="49" charset="0"/>
              </a:rPr>
              <a:t> = </a:t>
            </a:r>
            <a:r>
              <a:rPr lang="en-US" sz="2100" b="1" dirty="0" err="1">
                <a:solidFill>
                  <a:srgbClr val="0000FF"/>
                </a:solidFill>
                <a:latin typeface="Consolas" pitchFamily="49" charset="0"/>
                <a:cs typeface="Consolas" pitchFamily="49" charset="0"/>
              </a:rPr>
              <a:t>Process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GetProcesses</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Where</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p</a:t>
            </a:r>
            <a:r>
              <a:rPr lang="en-US" sz="2100" dirty="0">
                <a:latin typeface="Consolas" pitchFamily="49" charset="0"/>
                <a:cs typeface="Consolas" pitchFamily="49" charset="0"/>
              </a:rPr>
              <a:t> =&gt;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Threads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Count</a:t>
            </a:r>
            <a:r>
              <a:rPr lang="en-US" sz="2100" dirty="0">
                <a:latin typeface="Consolas" pitchFamily="49" charset="0"/>
                <a:cs typeface="Consolas" pitchFamily="49" charset="0"/>
              </a:rPr>
              <a:t> &gt; 10).</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OrderBy</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p</a:t>
            </a:r>
            <a:r>
              <a:rPr lang="en-US" sz="2100" dirty="0">
                <a:latin typeface="Consolas" pitchFamily="49" charset="0"/>
                <a:cs typeface="Consolas" pitchFamily="49" charset="0"/>
              </a:rPr>
              <a:t> =&gt;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ProcessName</a:t>
            </a:r>
            <a:r>
              <a:rPr lang="en-US" sz="2100" dirty="0">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ThenBy</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p</a:t>
            </a:r>
            <a:r>
              <a:rPr lang="en-US" sz="2100" dirty="0">
                <a:latin typeface="Consolas" pitchFamily="49" charset="0"/>
                <a:cs typeface="Consolas" pitchFamily="49" charset="0"/>
              </a:rPr>
              <a:t> =&gt;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Id</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Select</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p</a:t>
            </a:r>
            <a:r>
              <a:rPr lang="en-US" sz="2100" dirty="0">
                <a:latin typeface="Consolas" pitchFamily="49" charset="0"/>
                <a:cs typeface="Consolas" pitchFamily="49" charset="0"/>
              </a:rPr>
              <a:t> =&gt; </a:t>
            </a:r>
            <a:r>
              <a:rPr lang="en-US" sz="2100" dirty="0">
                <a:solidFill>
                  <a:srgbClr val="0000FF"/>
                </a:solidFill>
                <a:latin typeface="Consolas" pitchFamily="49" charset="0"/>
                <a:cs typeface="Consolas" pitchFamily="49" charset="0"/>
              </a:rPr>
              <a:t>new</a:t>
            </a:r>
            <a:r>
              <a:rPr lang="en-US" sz="2100" dirty="0">
                <a:latin typeface="Consolas" pitchFamily="49" charset="0"/>
                <a:cs typeface="Consolas" pitchFamily="49" charset="0"/>
              </a:rPr>
              <a:t> {</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Name</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ProcessName</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ID</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Id</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Threads</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Threads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Count</a:t>
            </a:r>
            <a:br>
              <a:rPr lang="en-US" sz="2100" dirty="0">
                <a:latin typeface="Consolas" pitchFamily="49" charset="0"/>
                <a:cs typeface="Consolas" pitchFamily="49" charset="0"/>
              </a:rPr>
            </a:br>
            <a:r>
              <a:rPr lang="en-US" sz="2100" dirty="0">
                <a:latin typeface="Consolas" pitchFamily="49" charset="0"/>
                <a:cs typeface="Consolas" pitchFamily="49" charset="0"/>
              </a:rPr>
              <a:t>	});</a:t>
            </a:r>
          </a:p>
          <a:p>
            <a:pPr defTabSz="353489"/>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err="1">
                <a:solidFill>
                  <a:srgbClr val="0000FF"/>
                </a:solidFill>
                <a:latin typeface="Consolas" pitchFamily="49" charset="0"/>
                <a:cs typeface="Consolas" pitchFamily="49" charset="0"/>
              </a:rPr>
              <a:t>foreach</a:t>
            </a:r>
            <a:r>
              <a:rPr lang="en-US" sz="2100" dirty="0">
                <a:latin typeface="Consolas" pitchFamily="49" charset="0"/>
                <a:cs typeface="Consolas" pitchFamily="49" charset="0"/>
              </a:rPr>
              <a:t>(</a:t>
            </a:r>
            <a:r>
              <a:rPr lang="en-US" sz="2100" dirty="0" err="1">
                <a:solidFill>
                  <a:srgbClr val="0000FF"/>
                </a:solidFill>
                <a:latin typeface="Consolas" pitchFamily="49" charset="0"/>
                <a:cs typeface="Consolas" pitchFamily="49" charset="0"/>
              </a:rPr>
              <a:t>var</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p</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in</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query</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b="1" dirty="0" err="1">
                <a:solidFill>
                  <a:srgbClr val="0000FF"/>
                </a:solidFill>
                <a:latin typeface="Consolas" pitchFamily="49" charset="0"/>
                <a:cs typeface="Consolas" pitchFamily="49" charset="0"/>
              </a:rPr>
              <a:t>Console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WriteLine</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p</a:t>
            </a:r>
            <a:r>
              <a:rPr lang="en-US" sz="2100" dirty="0">
                <a:latin typeface="Consolas" pitchFamily="49" charset="0"/>
                <a:cs typeface="Consolas" pitchFamily="49" charset="0"/>
              </a:rPr>
              <a:t>);</a:t>
            </a:r>
            <a:endParaRPr lang="en-US" sz="21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220256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with “SQL-Like” Syntax</a:t>
            </a:r>
          </a:p>
        </p:txBody>
      </p:sp>
      <p:sp>
        <p:nvSpPr>
          <p:cNvPr id="5" name="Slide Number Placeholder 4"/>
          <p:cNvSpPr>
            <a:spLocks noGrp="1"/>
          </p:cNvSpPr>
          <p:nvPr>
            <p:ph type="sldNum" sz="quarter" idx="12"/>
          </p:nvPr>
        </p:nvSpPr>
        <p:spPr/>
        <p:txBody>
          <a:bodyPr/>
          <a:lstStyle/>
          <a:p>
            <a:fld id="{C31F0FB5-F7B5-41A6-8D0B-28B5EB7E555F}" type="slidenum">
              <a:rPr lang="en-US" smtClean="0"/>
              <a:pPr/>
              <a:t>322</a:t>
            </a:fld>
            <a:endParaRPr lang="en-US"/>
          </a:p>
        </p:txBody>
      </p:sp>
      <p:sp>
        <p:nvSpPr>
          <p:cNvPr id="3" name="Content Placeholder 2"/>
          <p:cNvSpPr>
            <a:spLocks noGrp="1"/>
          </p:cNvSpPr>
          <p:nvPr>
            <p:ph sz="quarter" idx="1"/>
          </p:nvPr>
        </p:nvSpPr>
        <p:spPr>
          <a:xfrm>
            <a:off x="630079" y="1600200"/>
            <a:ext cx="11341418" cy="1200150"/>
          </a:xfrm>
        </p:spPr>
        <p:txBody>
          <a:bodyPr/>
          <a:lstStyle/>
          <a:p>
            <a:r>
              <a:rPr lang="en-US" dirty="0"/>
              <a:t>Equivalent to previous example</a:t>
            </a:r>
          </a:p>
        </p:txBody>
      </p:sp>
      <p:sp>
        <p:nvSpPr>
          <p:cNvPr id="6" name="Rectangle 5"/>
          <p:cNvSpPr/>
          <p:nvPr/>
        </p:nvSpPr>
        <p:spPr bwMode="auto">
          <a:xfrm>
            <a:off x="1050131" y="3100389"/>
            <a:ext cx="10291286" cy="367600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2100" dirty="0" err="1">
                <a:solidFill>
                  <a:srgbClr val="0000FF"/>
                </a:solidFill>
                <a:latin typeface="Consolas" pitchFamily="49" charset="0"/>
                <a:cs typeface="Consolas" pitchFamily="49" charset="0"/>
              </a:rPr>
              <a:t>var</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query2</a:t>
            </a:r>
            <a:r>
              <a:rPr lang="en-US" sz="2100" dirty="0">
                <a:latin typeface="Consolas" pitchFamily="49" charset="0"/>
                <a:cs typeface="Consolas" pitchFamily="49" charset="0"/>
              </a:rPr>
              <a:t> = </a:t>
            </a:r>
            <a:r>
              <a:rPr lang="en-US" sz="2100" dirty="0">
                <a:solidFill>
                  <a:srgbClr val="0000FF"/>
                </a:solidFill>
                <a:latin typeface="Consolas" pitchFamily="49" charset="0"/>
                <a:cs typeface="Consolas" pitchFamily="49" charset="0"/>
              </a:rPr>
              <a:t>from</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p</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in</a:t>
            </a:r>
            <a:r>
              <a:rPr lang="en-US" sz="2100" dirty="0">
                <a:latin typeface="Consolas" pitchFamily="49" charset="0"/>
                <a:cs typeface="Consolas" pitchFamily="49" charset="0"/>
              </a:rPr>
              <a:t> </a:t>
            </a:r>
            <a:r>
              <a:rPr lang="en-US" sz="2100" b="1" dirty="0" err="1">
                <a:solidFill>
                  <a:srgbClr val="0000FF"/>
                </a:solidFill>
                <a:latin typeface="Consolas" pitchFamily="49" charset="0"/>
                <a:cs typeface="Consolas" pitchFamily="49" charset="0"/>
              </a:rPr>
              <a:t>Process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GetProcesses</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where</a:t>
            </a: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Threads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Count</a:t>
            </a:r>
            <a:r>
              <a:rPr lang="en-US" sz="2100" dirty="0">
                <a:latin typeface="Consolas" pitchFamily="49" charset="0"/>
                <a:cs typeface="Consolas" pitchFamily="49" charset="0"/>
              </a:rPr>
              <a:t> &gt; 10</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err="1">
                <a:solidFill>
                  <a:srgbClr val="0000FF"/>
                </a:solidFill>
                <a:latin typeface="Consolas" pitchFamily="49" charset="0"/>
                <a:cs typeface="Consolas" pitchFamily="49" charset="0"/>
              </a:rPr>
              <a:t>orderby</a:t>
            </a: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ProcessName</a:t>
            </a: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Id</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select</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new</a:t>
            </a:r>
            <a:r>
              <a:rPr lang="en-US" sz="2100" dirty="0">
                <a:latin typeface="Consolas" pitchFamily="49" charset="0"/>
                <a:cs typeface="Consolas" pitchFamily="49" charset="0"/>
              </a:rPr>
              <a:t> {</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Name</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ProcessName</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ID</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Id</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Threads</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p</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Threads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Count</a:t>
            </a:r>
            <a:br>
              <a:rPr lang="en-US" sz="2100" dirty="0">
                <a:latin typeface="Consolas" pitchFamily="49" charset="0"/>
                <a:cs typeface="Consolas" pitchFamily="49" charset="0"/>
              </a:rPr>
            </a:br>
            <a:r>
              <a:rPr lang="en-US" sz="2100" dirty="0">
                <a:latin typeface="Consolas" pitchFamily="49" charset="0"/>
                <a:cs typeface="Consolas" pitchFamily="49" charset="0"/>
              </a:rPr>
              <a:t>					 };</a:t>
            </a:r>
          </a:p>
          <a:p>
            <a:pPr defTabSz="353489"/>
            <a:br>
              <a:rPr lang="en-US" sz="2100" dirty="0">
                <a:latin typeface="Consolas" pitchFamily="49" charset="0"/>
                <a:cs typeface="Consolas" pitchFamily="49" charset="0"/>
              </a:rPr>
            </a:br>
            <a:r>
              <a:rPr lang="en-US" sz="2100" dirty="0" err="1">
                <a:solidFill>
                  <a:srgbClr val="0000FF"/>
                </a:solidFill>
                <a:latin typeface="Consolas" pitchFamily="49" charset="0"/>
                <a:cs typeface="Consolas" pitchFamily="49" charset="0"/>
              </a:rPr>
              <a:t>foreach</a:t>
            </a:r>
            <a:r>
              <a:rPr lang="en-US" sz="2100" dirty="0">
                <a:latin typeface="Consolas" pitchFamily="49" charset="0"/>
                <a:cs typeface="Consolas" pitchFamily="49" charset="0"/>
              </a:rPr>
              <a:t>(</a:t>
            </a:r>
            <a:r>
              <a:rPr lang="en-US" sz="2100" dirty="0" err="1">
                <a:solidFill>
                  <a:srgbClr val="0000FF"/>
                </a:solidFill>
                <a:latin typeface="Consolas" pitchFamily="49" charset="0"/>
                <a:cs typeface="Consolas" pitchFamily="49" charset="0"/>
              </a:rPr>
              <a:t>var</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p</a:t>
            </a:r>
            <a:r>
              <a:rPr lang="en-US" sz="2100" dirty="0">
                <a:latin typeface="Consolas" pitchFamily="49" charset="0"/>
                <a:cs typeface="Consolas" pitchFamily="49" charset="0"/>
              </a:rPr>
              <a:t> </a:t>
            </a:r>
            <a:r>
              <a:rPr lang="en-US" sz="2100" dirty="0">
                <a:solidFill>
                  <a:srgbClr val="0000FF"/>
                </a:solidFill>
                <a:latin typeface="Consolas" pitchFamily="49" charset="0"/>
                <a:cs typeface="Consolas" pitchFamily="49" charset="0"/>
              </a:rPr>
              <a:t>in</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query2</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latin typeface="Consolas" pitchFamily="49" charset="0"/>
                <a:cs typeface="Consolas" pitchFamily="49" charset="0"/>
              </a:rPr>
              <a:t>	</a:t>
            </a:r>
            <a:r>
              <a:rPr lang="en-US" sz="2100" b="1" dirty="0" err="1">
                <a:solidFill>
                  <a:srgbClr val="0000FF"/>
                </a:solidFill>
                <a:latin typeface="Consolas" pitchFamily="49" charset="0"/>
                <a:cs typeface="Consolas" pitchFamily="49" charset="0"/>
              </a:rPr>
              <a:t>Console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WriteLine</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p</a:t>
            </a:r>
            <a:r>
              <a:rPr lang="en-US" sz="2100" dirty="0">
                <a:latin typeface="Consolas" pitchFamily="49" charset="0"/>
                <a:cs typeface="Consolas" pitchFamily="49" charset="0"/>
              </a:rPr>
              <a:t>);</a:t>
            </a:r>
            <a:endParaRPr lang="en-US" sz="21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40147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&amp; Deferred Execution</a:t>
            </a:r>
          </a:p>
        </p:txBody>
      </p:sp>
      <p:sp>
        <p:nvSpPr>
          <p:cNvPr id="5" name="Slide Number Placeholder 4"/>
          <p:cNvSpPr>
            <a:spLocks noGrp="1"/>
          </p:cNvSpPr>
          <p:nvPr>
            <p:ph type="sldNum" sz="quarter" idx="12"/>
          </p:nvPr>
        </p:nvSpPr>
        <p:spPr/>
        <p:txBody>
          <a:bodyPr/>
          <a:lstStyle/>
          <a:p>
            <a:fld id="{C31F0FB5-F7B5-41A6-8D0B-28B5EB7E555F}" type="slidenum">
              <a:rPr lang="en-US" smtClean="0"/>
              <a:pPr/>
              <a:t>323</a:t>
            </a:fld>
            <a:endParaRPr lang="en-US"/>
          </a:p>
        </p:txBody>
      </p:sp>
      <p:sp>
        <p:nvSpPr>
          <p:cNvPr id="3" name="Content Placeholder 2"/>
          <p:cNvSpPr>
            <a:spLocks noGrp="1"/>
          </p:cNvSpPr>
          <p:nvPr>
            <p:ph sz="quarter" idx="1"/>
          </p:nvPr>
        </p:nvSpPr>
        <p:spPr/>
        <p:txBody>
          <a:bodyPr>
            <a:normAutofit/>
          </a:bodyPr>
          <a:lstStyle/>
          <a:p>
            <a:r>
              <a:rPr lang="en-US" dirty="0"/>
              <a:t>LINQ queries return an object that is capable of carrying out the query</a:t>
            </a:r>
          </a:p>
          <a:p>
            <a:pPr lvl="1"/>
            <a:r>
              <a:rPr lang="en-US" dirty="0"/>
              <a:t>It does not yet run</a:t>
            </a:r>
          </a:p>
          <a:p>
            <a:r>
              <a:rPr lang="en-US" dirty="0"/>
              <a:t>Calling </a:t>
            </a:r>
            <a:r>
              <a:rPr lang="en-US" b="1" dirty="0" err="1">
                <a:solidFill>
                  <a:srgbClr val="0070C0"/>
                </a:solidFill>
                <a:latin typeface="Consolas" pitchFamily="49" charset="0"/>
                <a:cs typeface="Consolas" pitchFamily="49" charset="0"/>
              </a:rPr>
              <a:t>foreach</a:t>
            </a:r>
            <a:r>
              <a:rPr lang="en-US" dirty="0"/>
              <a:t> forces query evaluation</a:t>
            </a:r>
          </a:p>
          <a:p>
            <a:r>
              <a:rPr lang="en-US" dirty="0"/>
              <a:t>Notable exceptions are </a:t>
            </a:r>
            <a:r>
              <a:rPr lang="en-US" b="1" dirty="0" err="1">
                <a:solidFill>
                  <a:srgbClr val="7030A0"/>
                </a:solidFill>
                <a:latin typeface="Consolas" pitchFamily="49" charset="0"/>
                <a:cs typeface="Consolas" pitchFamily="49" charset="0"/>
              </a:rPr>
              <a:t>ToList</a:t>
            </a:r>
            <a:r>
              <a:rPr lang="en-US" dirty="0"/>
              <a:t>, </a:t>
            </a:r>
            <a:r>
              <a:rPr lang="en-US" b="1" dirty="0" err="1">
                <a:solidFill>
                  <a:srgbClr val="7030A0"/>
                </a:solidFill>
                <a:latin typeface="Consolas" pitchFamily="49" charset="0"/>
                <a:cs typeface="Consolas" pitchFamily="49" charset="0"/>
              </a:rPr>
              <a:t>ToArray</a:t>
            </a:r>
            <a:r>
              <a:rPr lang="en-US" dirty="0"/>
              <a:t> and </a:t>
            </a:r>
            <a:r>
              <a:rPr lang="en-US" b="1" dirty="0" err="1">
                <a:solidFill>
                  <a:srgbClr val="7030A0"/>
                </a:solidFill>
                <a:latin typeface="Consolas" pitchFamily="49" charset="0"/>
                <a:cs typeface="Consolas" pitchFamily="49" charset="0"/>
              </a:rPr>
              <a:t>ToDictionary</a:t>
            </a:r>
            <a:endParaRPr lang="en-US" b="1" dirty="0">
              <a:solidFill>
                <a:srgbClr val="7030A0"/>
              </a:solidFill>
              <a:latin typeface="Consolas" pitchFamily="49" charset="0"/>
              <a:cs typeface="Consolas" pitchFamily="49" charset="0"/>
            </a:endParaRPr>
          </a:p>
          <a:p>
            <a:pPr lvl="1"/>
            <a:r>
              <a:rPr lang="en-US" dirty="0"/>
              <a:t>And the scalar operators (</a:t>
            </a:r>
            <a:r>
              <a:rPr lang="en-US" b="1" dirty="0">
                <a:solidFill>
                  <a:srgbClr val="7030A0"/>
                </a:solidFill>
                <a:latin typeface="Consolas" pitchFamily="49" charset="0"/>
                <a:cs typeface="Consolas" pitchFamily="49" charset="0"/>
              </a:rPr>
              <a:t>First</a:t>
            </a:r>
            <a:r>
              <a:rPr lang="en-US" dirty="0"/>
              <a:t>, </a:t>
            </a:r>
            <a:r>
              <a:rPr lang="en-US" b="1" dirty="0">
                <a:solidFill>
                  <a:srgbClr val="7030A0"/>
                </a:solidFill>
                <a:latin typeface="Consolas" pitchFamily="49" charset="0"/>
                <a:cs typeface="Consolas" pitchFamily="49" charset="0"/>
              </a:rPr>
              <a:t>Single</a:t>
            </a:r>
            <a:r>
              <a:rPr lang="en-US" dirty="0"/>
              <a:t>, etc.)</a:t>
            </a:r>
          </a:p>
          <a:p>
            <a:pPr lvl="1"/>
            <a:r>
              <a:rPr lang="en-US" dirty="0"/>
              <a:t>Force immediate evaluation</a:t>
            </a:r>
          </a:p>
          <a:p>
            <a:r>
              <a:rPr lang="en-US" dirty="0"/>
              <a:t>Implemented using the </a:t>
            </a:r>
            <a:r>
              <a:rPr lang="en-US" b="1" dirty="0">
                <a:solidFill>
                  <a:srgbClr val="0070C0"/>
                </a:solidFill>
                <a:latin typeface="Consolas" pitchFamily="49" charset="0"/>
                <a:cs typeface="Consolas" pitchFamily="49" charset="0"/>
              </a:rPr>
              <a:t>yield</a:t>
            </a:r>
            <a:r>
              <a:rPr lang="en-US" dirty="0"/>
              <a:t> keyword</a:t>
            </a:r>
          </a:p>
        </p:txBody>
      </p:sp>
    </p:spTree>
    <p:extLst>
      <p:ext uri="{BB962C8B-B14F-4D97-AF65-F5344CB8AC3E}">
        <p14:creationId xmlns:p14="http://schemas.microsoft.com/office/powerpoint/2010/main" val="365924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LINQ Query Syntax Operators</a:t>
            </a:r>
          </a:p>
        </p:txBody>
      </p:sp>
      <p:sp>
        <p:nvSpPr>
          <p:cNvPr id="3" name="Content Placeholder 2"/>
          <p:cNvSpPr>
            <a:spLocks noGrp="1"/>
          </p:cNvSpPr>
          <p:nvPr>
            <p:ph sz="quarter" idx="1"/>
          </p:nvPr>
        </p:nvSpPr>
        <p:spPr/>
        <p:txBody>
          <a:bodyPr>
            <a:normAutofit fontScale="92500" lnSpcReduction="20000"/>
          </a:bodyPr>
          <a:lstStyle/>
          <a:p>
            <a:r>
              <a:rPr lang="en-US" b="1" dirty="0">
                <a:solidFill>
                  <a:srgbClr val="0070C0"/>
                </a:solidFill>
                <a:latin typeface="Consolas" pitchFamily="49" charset="0"/>
                <a:cs typeface="Consolas" pitchFamily="49" charset="0"/>
              </a:rPr>
              <a:t>from … in</a:t>
            </a:r>
          </a:p>
          <a:p>
            <a:pPr lvl="1"/>
            <a:r>
              <a:rPr lang="en-US" dirty="0"/>
              <a:t>Identifies a collection to work on</a:t>
            </a:r>
          </a:p>
          <a:p>
            <a:r>
              <a:rPr lang="en-US" b="1" dirty="0">
                <a:solidFill>
                  <a:srgbClr val="0070C0"/>
                </a:solidFill>
                <a:latin typeface="Consolas" pitchFamily="49" charset="0"/>
                <a:cs typeface="Consolas" pitchFamily="49" charset="0"/>
              </a:rPr>
              <a:t>join … on … equals</a:t>
            </a:r>
          </a:p>
          <a:p>
            <a:pPr lvl="1"/>
            <a:r>
              <a:rPr lang="en-US" dirty="0"/>
              <a:t>Joins  two collections based by some property</a:t>
            </a:r>
          </a:p>
          <a:p>
            <a:r>
              <a:rPr lang="en-US" b="1" dirty="0">
                <a:solidFill>
                  <a:srgbClr val="0070C0"/>
                </a:solidFill>
                <a:latin typeface="Consolas" pitchFamily="49" charset="0"/>
                <a:cs typeface="Consolas" pitchFamily="49" charset="0"/>
              </a:rPr>
              <a:t>where</a:t>
            </a:r>
          </a:p>
          <a:p>
            <a:pPr lvl="1"/>
            <a:r>
              <a:rPr lang="en-US" dirty="0"/>
              <a:t>Filters</a:t>
            </a:r>
          </a:p>
          <a:p>
            <a:r>
              <a:rPr lang="en-US" b="1" dirty="0">
                <a:solidFill>
                  <a:srgbClr val="0070C0"/>
                </a:solidFill>
                <a:latin typeface="Consolas" pitchFamily="49" charset="0"/>
                <a:cs typeface="Consolas" pitchFamily="49" charset="0"/>
              </a:rPr>
              <a:t>group … by</a:t>
            </a:r>
          </a:p>
          <a:p>
            <a:pPr lvl="1"/>
            <a:r>
              <a:rPr lang="en-US" dirty="0"/>
              <a:t>Provides grouping</a:t>
            </a:r>
          </a:p>
          <a:p>
            <a:r>
              <a:rPr lang="en-US" b="1" dirty="0" err="1">
                <a:solidFill>
                  <a:srgbClr val="0070C0"/>
                </a:solidFill>
                <a:latin typeface="Consolas" pitchFamily="49" charset="0"/>
                <a:cs typeface="Consolas" pitchFamily="49" charset="0"/>
              </a:rPr>
              <a:t>orderby</a:t>
            </a:r>
            <a:r>
              <a:rPr lang="en-US" b="1" dirty="0">
                <a:solidFill>
                  <a:srgbClr val="0070C0"/>
                </a:solidFill>
                <a:latin typeface="Consolas" pitchFamily="49" charset="0"/>
                <a:cs typeface="Consolas" pitchFamily="49" charset="0"/>
              </a:rPr>
              <a:t>, … descending</a:t>
            </a:r>
          </a:p>
          <a:p>
            <a:pPr lvl="1"/>
            <a:r>
              <a:rPr lang="en-US" dirty="0"/>
              <a:t>Provides ordering</a:t>
            </a:r>
          </a:p>
          <a:p>
            <a:r>
              <a:rPr lang="en-US" b="1" dirty="0">
                <a:solidFill>
                  <a:srgbClr val="0070C0"/>
                </a:solidFill>
                <a:latin typeface="Consolas" pitchFamily="49" charset="0"/>
                <a:cs typeface="Consolas" pitchFamily="49" charset="0"/>
              </a:rPr>
              <a:t>select</a:t>
            </a:r>
          </a:p>
          <a:p>
            <a:pPr lvl="1"/>
            <a:r>
              <a:rPr lang="en-US" dirty="0"/>
              <a:t>Projection</a:t>
            </a:r>
          </a:p>
          <a:p>
            <a:endParaRPr lang="en-US" dirty="0"/>
          </a:p>
        </p:txBody>
      </p:sp>
      <p:sp>
        <p:nvSpPr>
          <p:cNvPr id="4" name="Slide Number Placeholder 3"/>
          <p:cNvSpPr>
            <a:spLocks noGrp="1"/>
          </p:cNvSpPr>
          <p:nvPr>
            <p:ph type="sldNum" sz="quarter" idx="12"/>
          </p:nvPr>
        </p:nvSpPr>
        <p:spPr/>
        <p:txBody>
          <a:bodyPr/>
          <a:lstStyle/>
          <a:p>
            <a:fld id="{BAEF35E1-E8B4-4707-9B15-F4E1B030959E}" type="slidenum">
              <a:rPr lang="en-US" smtClean="0"/>
              <a:pPr/>
              <a:t>324</a:t>
            </a:fld>
            <a:endParaRPr lang="en-US"/>
          </a:p>
        </p:txBody>
      </p:sp>
    </p:spTree>
    <p:extLst>
      <p:ext uri="{BB962C8B-B14F-4D97-AF65-F5344CB8AC3E}">
        <p14:creationId xmlns:p14="http://schemas.microsoft.com/office/powerpoint/2010/main" val="171891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26" y="800100"/>
            <a:ext cx="12391549" cy="1200150"/>
          </a:xfrm>
        </p:spPr>
        <p:txBody>
          <a:bodyPr>
            <a:normAutofit/>
          </a:bodyPr>
          <a:lstStyle/>
          <a:p>
            <a:r>
              <a:rPr lang="en-US" dirty="0"/>
              <a:t>Extension Method Operators (1)</a:t>
            </a:r>
          </a:p>
        </p:txBody>
      </p:sp>
      <p:sp>
        <p:nvSpPr>
          <p:cNvPr id="3" name="Content Placeholder 2"/>
          <p:cNvSpPr>
            <a:spLocks noGrp="1"/>
          </p:cNvSpPr>
          <p:nvPr>
            <p:ph sz="quarter" idx="1"/>
          </p:nvPr>
        </p:nvSpPr>
        <p:spPr/>
        <p:txBody>
          <a:bodyPr>
            <a:normAutofit fontScale="92500" lnSpcReduction="10000"/>
          </a:bodyPr>
          <a:lstStyle/>
          <a:p>
            <a:r>
              <a:rPr lang="en-US" sz="3600" dirty="0"/>
              <a:t>Returning scalar</a:t>
            </a:r>
          </a:p>
          <a:p>
            <a:pPr lvl="1"/>
            <a:r>
              <a:rPr lang="en-US" b="1" dirty="0">
                <a:latin typeface="Consolas" pitchFamily="49" charset="0"/>
                <a:cs typeface="Consolas" pitchFamily="49" charset="0"/>
              </a:rPr>
              <a:t>Aggregate</a:t>
            </a:r>
            <a:r>
              <a:rPr lang="en-US" dirty="0"/>
              <a:t>, </a:t>
            </a:r>
            <a:r>
              <a:rPr lang="en-US" b="1" dirty="0">
                <a:latin typeface="Consolas" pitchFamily="49" charset="0"/>
                <a:cs typeface="Consolas" pitchFamily="49" charset="0"/>
              </a:rPr>
              <a:t>Average</a:t>
            </a:r>
            <a:r>
              <a:rPr lang="en-US" dirty="0"/>
              <a:t>, </a:t>
            </a:r>
            <a:r>
              <a:rPr lang="en-US" b="1" dirty="0">
                <a:latin typeface="Consolas" pitchFamily="49" charset="0"/>
                <a:cs typeface="Consolas" pitchFamily="49" charset="0"/>
              </a:rPr>
              <a:t>Count</a:t>
            </a:r>
            <a:r>
              <a:rPr lang="en-US" dirty="0"/>
              <a:t>, </a:t>
            </a:r>
            <a:r>
              <a:rPr lang="en-US" b="1" dirty="0" err="1">
                <a:latin typeface="Consolas" pitchFamily="49" charset="0"/>
                <a:cs typeface="Consolas" pitchFamily="49" charset="0"/>
              </a:rPr>
              <a:t>LongCount</a:t>
            </a:r>
            <a:r>
              <a:rPr lang="en-US" dirty="0"/>
              <a:t>, </a:t>
            </a:r>
            <a:r>
              <a:rPr lang="en-US" b="1" dirty="0">
                <a:latin typeface="Consolas" pitchFamily="49" charset="0"/>
                <a:cs typeface="Consolas" pitchFamily="49" charset="0"/>
              </a:rPr>
              <a:t>Max</a:t>
            </a:r>
            <a:r>
              <a:rPr lang="en-US" dirty="0"/>
              <a:t>, </a:t>
            </a:r>
            <a:r>
              <a:rPr lang="en-US" b="1" dirty="0">
                <a:latin typeface="Consolas" pitchFamily="49" charset="0"/>
                <a:cs typeface="Consolas" pitchFamily="49" charset="0"/>
              </a:rPr>
              <a:t>Min</a:t>
            </a:r>
            <a:r>
              <a:rPr lang="en-US" dirty="0"/>
              <a:t>, </a:t>
            </a:r>
            <a:r>
              <a:rPr lang="en-US" b="1" dirty="0">
                <a:latin typeface="Consolas" pitchFamily="49" charset="0"/>
                <a:cs typeface="Consolas" pitchFamily="49" charset="0"/>
              </a:rPr>
              <a:t>Sum</a:t>
            </a:r>
            <a:r>
              <a:rPr lang="en-US" dirty="0"/>
              <a:t>, </a:t>
            </a:r>
            <a:r>
              <a:rPr lang="en-US" b="1" dirty="0" err="1">
                <a:latin typeface="Consolas" pitchFamily="49" charset="0"/>
                <a:cs typeface="Consolas" pitchFamily="49" charset="0"/>
              </a:rPr>
              <a:t>FirstOrDefault</a:t>
            </a:r>
            <a:r>
              <a:rPr lang="en-US" dirty="0"/>
              <a:t>, </a:t>
            </a:r>
            <a:r>
              <a:rPr lang="en-US" b="1" dirty="0">
                <a:latin typeface="Consolas" pitchFamily="49" charset="0"/>
                <a:cs typeface="Consolas" pitchFamily="49" charset="0"/>
              </a:rPr>
              <a:t>First</a:t>
            </a:r>
            <a:r>
              <a:rPr lang="en-US" dirty="0"/>
              <a:t>, </a:t>
            </a:r>
            <a:r>
              <a:rPr lang="en-US" b="1" dirty="0">
                <a:latin typeface="Consolas" pitchFamily="49" charset="0"/>
                <a:cs typeface="Consolas" pitchFamily="49" charset="0"/>
              </a:rPr>
              <a:t>Last</a:t>
            </a:r>
            <a:r>
              <a:rPr lang="en-US" dirty="0"/>
              <a:t>, </a:t>
            </a:r>
            <a:r>
              <a:rPr lang="en-US" b="1" dirty="0" err="1">
                <a:latin typeface="Consolas" pitchFamily="49" charset="0"/>
                <a:cs typeface="Consolas" pitchFamily="49" charset="0"/>
              </a:rPr>
              <a:t>LastOrDefault</a:t>
            </a:r>
            <a:r>
              <a:rPr lang="en-US" dirty="0"/>
              <a:t>, </a:t>
            </a:r>
            <a:r>
              <a:rPr lang="en-US" b="1" dirty="0">
                <a:latin typeface="Consolas" pitchFamily="49" charset="0"/>
                <a:cs typeface="Consolas" pitchFamily="49" charset="0"/>
              </a:rPr>
              <a:t>Single</a:t>
            </a:r>
            <a:r>
              <a:rPr lang="en-US" dirty="0"/>
              <a:t>, </a:t>
            </a:r>
            <a:r>
              <a:rPr lang="en-US" b="1" dirty="0" err="1">
                <a:latin typeface="Consolas" pitchFamily="49" charset="0"/>
                <a:cs typeface="Consolas" pitchFamily="49" charset="0"/>
              </a:rPr>
              <a:t>DefaultIfEmpty</a:t>
            </a:r>
            <a:r>
              <a:rPr lang="en-US" dirty="0"/>
              <a:t>, </a:t>
            </a:r>
            <a:r>
              <a:rPr lang="en-US" b="1" dirty="0" err="1">
                <a:latin typeface="Consolas" pitchFamily="49" charset="0"/>
                <a:cs typeface="Consolas" pitchFamily="49" charset="0"/>
              </a:rPr>
              <a:t>ElementAt</a:t>
            </a:r>
            <a:endParaRPr lang="en-US" b="1" dirty="0">
              <a:latin typeface="Consolas" pitchFamily="49" charset="0"/>
              <a:cs typeface="Consolas" pitchFamily="49" charset="0"/>
            </a:endParaRPr>
          </a:p>
          <a:p>
            <a:pPr lvl="1"/>
            <a:r>
              <a:rPr lang="en-US" dirty="0"/>
              <a:t>All force evaluation (not deferred)</a:t>
            </a:r>
          </a:p>
          <a:p>
            <a:r>
              <a:rPr lang="en-US" sz="3600" dirty="0"/>
              <a:t>Operations on more than one collection</a:t>
            </a:r>
          </a:p>
          <a:p>
            <a:pPr lvl="1"/>
            <a:r>
              <a:rPr lang="en-US" b="1" dirty="0" err="1">
                <a:latin typeface="Consolas" pitchFamily="49" charset="0"/>
                <a:cs typeface="Consolas" pitchFamily="49" charset="0"/>
              </a:rPr>
              <a:t>Concat</a:t>
            </a:r>
            <a:r>
              <a:rPr lang="en-US" dirty="0"/>
              <a:t>, </a:t>
            </a:r>
            <a:r>
              <a:rPr lang="en-US" b="1" dirty="0">
                <a:latin typeface="Consolas" pitchFamily="49" charset="0"/>
                <a:cs typeface="Consolas" pitchFamily="49" charset="0"/>
              </a:rPr>
              <a:t>Except</a:t>
            </a:r>
            <a:r>
              <a:rPr lang="en-US" dirty="0"/>
              <a:t>, </a:t>
            </a:r>
            <a:r>
              <a:rPr lang="en-US" b="1" dirty="0">
                <a:latin typeface="Consolas" pitchFamily="49" charset="0"/>
                <a:cs typeface="Consolas" pitchFamily="49" charset="0"/>
              </a:rPr>
              <a:t>Intersect</a:t>
            </a:r>
            <a:r>
              <a:rPr lang="en-US" dirty="0"/>
              <a:t>, </a:t>
            </a:r>
            <a:r>
              <a:rPr lang="en-US" b="1" dirty="0">
                <a:latin typeface="Consolas" pitchFamily="49" charset="0"/>
                <a:cs typeface="Consolas" pitchFamily="49" charset="0"/>
              </a:rPr>
              <a:t>Join</a:t>
            </a:r>
            <a:r>
              <a:rPr lang="en-US" dirty="0"/>
              <a:t> (</a:t>
            </a:r>
            <a:r>
              <a:rPr lang="en-US" b="1" dirty="0">
                <a:solidFill>
                  <a:srgbClr val="0070C0"/>
                </a:solidFill>
                <a:latin typeface="Consolas" pitchFamily="49" charset="0"/>
                <a:cs typeface="Consolas" pitchFamily="49" charset="0"/>
              </a:rPr>
              <a:t>join</a:t>
            </a:r>
            <a:r>
              <a:rPr lang="en-US" dirty="0"/>
              <a:t>), </a:t>
            </a:r>
            <a:r>
              <a:rPr lang="en-US" b="1" dirty="0">
                <a:latin typeface="Consolas" pitchFamily="49" charset="0"/>
                <a:cs typeface="Consolas" pitchFamily="49" charset="0"/>
              </a:rPr>
              <a:t>Union</a:t>
            </a:r>
            <a:r>
              <a:rPr lang="en-US" dirty="0"/>
              <a:t>, </a:t>
            </a:r>
            <a:r>
              <a:rPr lang="en-US" b="1" dirty="0" err="1">
                <a:latin typeface="Consolas" pitchFamily="49" charset="0"/>
                <a:cs typeface="Consolas" pitchFamily="49" charset="0"/>
              </a:rPr>
              <a:t>GroupJoin</a:t>
            </a:r>
            <a:r>
              <a:rPr lang="en-US" dirty="0"/>
              <a:t>, </a:t>
            </a:r>
            <a:r>
              <a:rPr lang="en-US" b="1" dirty="0" err="1">
                <a:latin typeface="Consolas" pitchFamily="49" charset="0"/>
                <a:cs typeface="Consolas" pitchFamily="49" charset="0"/>
              </a:rPr>
              <a:t>SelectMany</a:t>
            </a:r>
            <a:r>
              <a:rPr lang="en-US" dirty="0"/>
              <a:t> (</a:t>
            </a:r>
            <a:r>
              <a:rPr lang="en-US" b="1" dirty="0">
                <a:solidFill>
                  <a:srgbClr val="0070C0"/>
                </a:solidFill>
                <a:latin typeface="Consolas" pitchFamily="49" charset="0"/>
                <a:cs typeface="Consolas" pitchFamily="49" charset="0"/>
              </a:rPr>
              <a:t>from</a:t>
            </a:r>
            <a:r>
              <a:rPr lang="en-US" dirty="0"/>
              <a:t> … </a:t>
            </a:r>
            <a:r>
              <a:rPr lang="en-US" b="1" dirty="0">
                <a:solidFill>
                  <a:srgbClr val="0070C0"/>
                </a:solidFill>
                <a:latin typeface="Consolas" pitchFamily="49" charset="0"/>
                <a:cs typeface="Consolas" pitchFamily="49" charset="0"/>
              </a:rPr>
              <a:t>from</a:t>
            </a:r>
            <a:r>
              <a:rPr lang="en-US" dirty="0"/>
              <a:t>), </a:t>
            </a:r>
            <a:r>
              <a:rPr lang="en-US" b="1" dirty="0" err="1">
                <a:latin typeface="Consolas" pitchFamily="49" charset="0"/>
                <a:cs typeface="Consolas" pitchFamily="49" charset="0"/>
              </a:rPr>
              <a:t>SequenceEqual</a:t>
            </a:r>
            <a:r>
              <a:rPr lang="en-US" dirty="0"/>
              <a:t>, </a:t>
            </a:r>
            <a:r>
              <a:rPr lang="en-US" b="1" dirty="0">
                <a:latin typeface="Consolas" pitchFamily="49" charset="0"/>
                <a:cs typeface="Consolas" pitchFamily="49" charset="0"/>
              </a:rPr>
              <a:t>Zip</a:t>
            </a:r>
          </a:p>
          <a:p>
            <a:r>
              <a:rPr lang="en-US" sz="3600" dirty="0"/>
              <a:t>Operations on a single collection</a:t>
            </a:r>
          </a:p>
          <a:p>
            <a:pPr lvl="1"/>
            <a:r>
              <a:rPr lang="en-US" b="1" dirty="0">
                <a:latin typeface="Consolas" pitchFamily="49" charset="0"/>
                <a:cs typeface="Consolas" pitchFamily="49" charset="0"/>
              </a:rPr>
              <a:t>Distinct</a:t>
            </a:r>
            <a:r>
              <a:rPr lang="en-US" dirty="0"/>
              <a:t>, </a:t>
            </a:r>
            <a:r>
              <a:rPr lang="en-US" b="1" dirty="0" err="1">
                <a:latin typeface="Consolas" pitchFamily="49" charset="0"/>
                <a:cs typeface="Consolas" pitchFamily="49" charset="0"/>
              </a:rPr>
              <a:t>GroupBy</a:t>
            </a:r>
            <a:r>
              <a:rPr lang="en-US" dirty="0"/>
              <a:t> (</a:t>
            </a:r>
            <a:r>
              <a:rPr lang="en-US" b="1" dirty="0">
                <a:solidFill>
                  <a:srgbClr val="0070C0"/>
                </a:solidFill>
                <a:latin typeface="Consolas" pitchFamily="49" charset="0"/>
                <a:cs typeface="Consolas" pitchFamily="49" charset="0"/>
              </a:rPr>
              <a:t>group</a:t>
            </a:r>
            <a:r>
              <a:rPr lang="en-US" dirty="0"/>
              <a:t>), </a:t>
            </a:r>
            <a:r>
              <a:rPr lang="en-US" b="1" dirty="0" err="1">
                <a:latin typeface="Consolas" pitchFamily="49" charset="0"/>
                <a:cs typeface="Consolas" pitchFamily="49" charset="0"/>
              </a:rPr>
              <a:t>OrderBy</a:t>
            </a:r>
            <a:r>
              <a:rPr lang="en-US" dirty="0"/>
              <a:t> (</a:t>
            </a:r>
            <a:r>
              <a:rPr lang="en-US" b="1" dirty="0" err="1">
                <a:solidFill>
                  <a:srgbClr val="0070C0"/>
                </a:solidFill>
                <a:latin typeface="Consolas" pitchFamily="49" charset="0"/>
                <a:cs typeface="Consolas" pitchFamily="49" charset="0"/>
              </a:rPr>
              <a:t>orderby</a:t>
            </a:r>
            <a:r>
              <a:rPr lang="en-US" dirty="0"/>
              <a:t>), </a:t>
            </a:r>
            <a:r>
              <a:rPr lang="en-US" b="1" dirty="0" err="1">
                <a:latin typeface="Consolas" pitchFamily="49" charset="0"/>
                <a:cs typeface="Consolas" pitchFamily="49" charset="0"/>
              </a:rPr>
              <a:t>OrderByDescending</a:t>
            </a:r>
            <a:r>
              <a:rPr lang="en-US" dirty="0"/>
              <a:t> (</a:t>
            </a:r>
            <a:r>
              <a:rPr lang="en-US" b="1" dirty="0" err="1">
                <a:solidFill>
                  <a:srgbClr val="0070C0"/>
                </a:solidFill>
                <a:latin typeface="Consolas" pitchFamily="49" charset="0"/>
                <a:cs typeface="Consolas" pitchFamily="49" charset="0"/>
              </a:rPr>
              <a:t>orderby</a:t>
            </a:r>
            <a:r>
              <a:rPr lang="en-US" dirty="0"/>
              <a:t> … </a:t>
            </a:r>
            <a:r>
              <a:rPr lang="en-US" b="1" dirty="0">
                <a:solidFill>
                  <a:srgbClr val="0070C0"/>
                </a:solidFill>
                <a:latin typeface="Consolas" pitchFamily="49" charset="0"/>
                <a:cs typeface="Consolas" pitchFamily="49" charset="0"/>
              </a:rPr>
              <a:t>descending</a:t>
            </a:r>
            <a:r>
              <a:rPr lang="en-US" dirty="0"/>
              <a:t>), </a:t>
            </a:r>
            <a:r>
              <a:rPr lang="en-US" b="1" dirty="0">
                <a:latin typeface="Consolas" pitchFamily="49" charset="0"/>
                <a:cs typeface="Consolas" pitchFamily="49" charset="0"/>
              </a:rPr>
              <a:t>Reverse</a:t>
            </a:r>
            <a:r>
              <a:rPr lang="en-US" dirty="0"/>
              <a:t>, </a:t>
            </a:r>
            <a:r>
              <a:rPr lang="en-US" b="1" dirty="0">
                <a:latin typeface="Consolas" pitchFamily="49" charset="0"/>
                <a:cs typeface="Consolas" pitchFamily="49" charset="0"/>
              </a:rPr>
              <a:t>Select</a:t>
            </a:r>
            <a:r>
              <a:rPr lang="en-US" dirty="0"/>
              <a:t> (</a:t>
            </a:r>
            <a:r>
              <a:rPr lang="en-US" b="1" dirty="0">
                <a:solidFill>
                  <a:srgbClr val="0070C0"/>
                </a:solidFill>
                <a:latin typeface="Consolas" pitchFamily="49" charset="0"/>
                <a:cs typeface="Consolas" pitchFamily="49" charset="0"/>
              </a:rPr>
              <a:t>select</a:t>
            </a:r>
            <a:r>
              <a:rPr lang="en-US" dirty="0"/>
              <a:t>), </a:t>
            </a:r>
            <a:r>
              <a:rPr lang="en-US" b="1" dirty="0" err="1">
                <a:latin typeface="Consolas" pitchFamily="49" charset="0"/>
                <a:cs typeface="Consolas" pitchFamily="49" charset="0"/>
              </a:rPr>
              <a:t>ThenBy</a:t>
            </a:r>
            <a:r>
              <a:rPr lang="en-US" dirty="0"/>
              <a:t>, </a:t>
            </a:r>
            <a:r>
              <a:rPr lang="en-US" b="1" dirty="0" err="1">
                <a:latin typeface="Consolas" pitchFamily="49" charset="0"/>
                <a:cs typeface="Consolas" pitchFamily="49" charset="0"/>
              </a:rPr>
              <a:t>ThenByDescending</a:t>
            </a:r>
            <a:r>
              <a:rPr lang="en-US" dirty="0"/>
              <a:t>, </a:t>
            </a:r>
            <a:r>
              <a:rPr lang="en-US" b="1" dirty="0">
                <a:latin typeface="Consolas" pitchFamily="49" charset="0"/>
                <a:cs typeface="Consolas" pitchFamily="49" charset="0"/>
              </a:rPr>
              <a:t>Where</a:t>
            </a:r>
            <a:r>
              <a:rPr lang="en-US" dirty="0"/>
              <a:t> (</a:t>
            </a:r>
            <a:r>
              <a:rPr lang="en-US" b="1" dirty="0">
                <a:solidFill>
                  <a:srgbClr val="0070C0"/>
                </a:solidFill>
                <a:latin typeface="Consolas" pitchFamily="49" charset="0"/>
                <a:cs typeface="Consolas" pitchFamily="49" charset="0"/>
              </a:rPr>
              <a:t>where</a:t>
            </a:r>
            <a:r>
              <a:rPr lang="en-US" dirty="0"/>
              <a:t>)</a:t>
            </a:r>
          </a:p>
          <a:p>
            <a:pPr lvl="1"/>
            <a:endParaRPr lang="en-US" dirty="0"/>
          </a:p>
        </p:txBody>
      </p:sp>
      <p:sp>
        <p:nvSpPr>
          <p:cNvPr id="4" name="Slide Number Placeholder 3"/>
          <p:cNvSpPr>
            <a:spLocks noGrp="1"/>
          </p:cNvSpPr>
          <p:nvPr>
            <p:ph type="sldNum" sz="quarter" idx="12"/>
          </p:nvPr>
        </p:nvSpPr>
        <p:spPr/>
        <p:txBody>
          <a:bodyPr/>
          <a:lstStyle/>
          <a:p>
            <a:fld id="{BAEF35E1-E8B4-4707-9B15-F4E1B030959E}" type="slidenum">
              <a:rPr lang="en-US" smtClean="0"/>
              <a:pPr/>
              <a:t>325</a:t>
            </a:fld>
            <a:endParaRPr lang="en-US"/>
          </a:p>
        </p:txBody>
      </p:sp>
    </p:spTree>
    <p:extLst>
      <p:ext uri="{BB962C8B-B14F-4D97-AF65-F5344CB8AC3E}">
        <p14:creationId xmlns:p14="http://schemas.microsoft.com/office/powerpoint/2010/main" val="41280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0100"/>
            <a:ext cx="12601575" cy="1200150"/>
          </a:xfrm>
        </p:spPr>
        <p:txBody>
          <a:bodyPr>
            <a:normAutofit/>
          </a:bodyPr>
          <a:lstStyle/>
          <a:p>
            <a:r>
              <a:rPr lang="en-US" dirty="0"/>
              <a:t>Extension Method Operators (2)</a:t>
            </a:r>
          </a:p>
        </p:txBody>
      </p:sp>
      <p:sp>
        <p:nvSpPr>
          <p:cNvPr id="3" name="Content Placeholder 2"/>
          <p:cNvSpPr>
            <a:spLocks noGrp="1"/>
          </p:cNvSpPr>
          <p:nvPr>
            <p:ph sz="quarter" idx="1"/>
          </p:nvPr>
        </p:nvSpPr>
        <p:spPr/>
        <p:txBody>
          <a:bodyPr>
            <a:normAutofit/>
          </a:bodyPr>
          <a:lstStyle/>
          <a:p>
            <a:r>
              <a:rPr lang="en-US" dirty="0"/>
              <a:t>Returning a Boolean</a:t>
            </a:r>
          </a:p>
          <a:p>
            <a:pPr lvl="1"/>
            <a:r>
              <a:rPr lang="en-US" b="1" dirty="0">
                <a:latin typeface="Consolas" pitchFamily="49" charset="0"/>
                <a:cs typeface="Consolas" pitchFamily="49" charset="0"/>
              </a:rPr>
              <a:t>Any</a:t>
            </a:r>
            <a:r>
              <a:rPr lang="en-US" dirty="0"/>
              <a:t>, </a:t>
            </a:r>
            <a:r>
              <a:rPr lang="en-US" b="1" dirty="0">
                <a:latin typeface="Consolas" pitchFamily="49" charset="0"/>
                <a:cs typeface="Consolas" pitchFamily="49" charset="0"/>
              </a:rPr>
              <a:t>All</a:t>
            </a:r>
            <a:r>
              <a:rPr lang="en-US" dirty="0"/>
              <a:t>, </a:t>
            </a:r>
            <a:r>
              <a:rPr lang="en-US" b="1" dirty="0">
                <a:latin typeface="Consolas" pitchFamily="49" charset="0"/>
                <a:cs typeface="Consolas" pitchFamily="49" charset="0"/>
              </a:rPr>
              <a:t>Contains</a:t>
            </a:r>
          </a:p>
          <a:p>
            <a:r>
              <a:rPr lang="en-US" dirty="0"/>
              <a:t>Force execution</a:t>
            </a:r>
          </a:p>
          <a:p>
            <a:pPr lvl="1"/>
            <a:r>
              <a:rPr lang="en-US" b="1" dirty="0" err="1">
                <a:latin typeface="Consolas" pitchFamily="49" charset="0"/>
                <a:cs typeface="Consolas" pitchFamily="49" charset="0"/>
              </a:rPr>
              <a:t>ToArray</a:t>
            </a:r>
            <a:r>
              <a:rPr lang="en-US" dirty="0"/>
              <a:t>, </a:t>
            </a:r>
            <a:r>
              <a:rPr lang="en-US" b="1" dirty="0" err="1">
                <a:latin typeface="Consolas" pitchFamily="49" charset="0"/>
                <a:cs typeface="Consolas" pitchFamily="49" charset="0"/>
              </a:rPr>
              <a:t>ToDictionary</a:t>
            </a:r>
            <a:r>
              <a:rPr lang="en-US" dirty="0"/>
              <a:t>, </a:t>
            </a:r>
            <a:r>
              <a:rPr lang="en-US" b="1" dirty="0" err="1">
                <a:latin typeface="Consolas" pitchFamily="49" charset="0"/>
                <a:cs typeface="Consolas" pitchFamily="49" charset="0"/>
              </a:rPr>
              <a:t>ToList</a:t>
            </a:r>
            <a:r>
              <a:rPr lang="en-US" dirty="0"/>
              <a:t>, </a:t>
            </a:r>
            <a:r>
              <a:rPr lang="en-US" b="1" dirty="0" err="1">
                <a:latin typeface="Consolas" pitchFamily="49" charset="0"/>
                <a:cs typeface="Consolas" pitchFamily="49" charset="0"/>
              </a:rPr>
              <a:t>ToLookup</a:t>
            </a:r>
            <a:endParaRPr lang="en-US" b="1" dirty="0">
              <a:latin typeface="Consolas" pitchFamily="49" charset="0"/>
              <a:cs typeface="Consolas" pitchFamily="49" charset="0"/>
            </a:endParaRPr>
          </a:p>
          <a:p>
            <a:r>
              <a:rPr lang="en-US" dirty="0"/>
              <a:t>Others</a:t>
            </a:r>
          </a:p>
          <a:p>
            <a:pPr lvl="1"/>
            <a:r>
              <a:rPr lang="en-US" b="1" dirty="0">
                <a:latin typeface="Consolas" pitchFamily="49" charset="0"/>
                <a:cs typeface="Consolas" pitchFamily="49" charset="0"/>
              </a:rPr>
              <a:t>Skip</a:t>
            </a:r>
            <a:r>
              <a:rPr lang="en-US" dirty="0"/>
              <a:t>, </a:t>
            </a:r>
            <a:r>
              <a:rPr lang="en-US" b="1" dirty="0" err="1">
                <a:latin typeface="Consolas" pitchFamily="49" charset="0"/>
                <a:cs typeface="Consolas" pitchFamily="49" charset="0"/>
              </a:rPr>
              <a:t>SkipWhile</a:t>
            </a:r>
            <a:r>
              <a:rPr lang="en-US" dirty="0"/>
              <a:t>, </a:t>
            </a:r>
            <a:r>
              <a:rPr lang="en-US" b="1" dirty="0">
                <a:latin typeface="Consolas" pitchFamily="49" charset="0"/>
                <a:cs typeface="Consolas" pitchFamily="49" charset="0"/>
              </a:rPr>
              <a:t>Take</a:t>
            </a:r>
            <a:r>
              <a:rPr lang="en-US" dirty="0"/>
              <a:t>, </a:t>
            </a:r>
            <a:r>
              <a:rPr lang="en-US" b="1" dirty="0" err="1">
                <a:latin typeface="Consolas" pitchFamily="49" charset="0"/>
                <a:cs typeface="Consolas" pitchFamily="49" charset="0"/>
              </a:rPr>
              <a:t>TakeWhile</a:t>
            </a:r>
            <a:r>
              <a:rPr lang="en-US" dirty="0"/>
              <a:t>, </a:t>
            </a:r>
            <a:r>
              <a:rPr lang="en-US" b="1" dirty="0">
                <a:latin typeface="Consolas" pitchFamily="49" charset="0"/>
                <a:cs typeface="Consolas" pitchFamily="49" charset="0"/>
              </a:rPr>
              <a:t>Cast</a:t>
            </a:r>
            <a:r>
              <a:rPr lang="en-US" dirty="0"/>
              <a:t>, </a:t>
            </a:r>
            <a:r>
              <a:rPr lang="en-US" b="1" dirty="0" err="1">
                <a:latin typeface="Consolas" pitchFamily="49" charset="0"/>
                <a:cs typeface="Consolas" pitchFamily="49" charset="0"/>
              </a:rPr>
              <a:t>OfType</a:t>
            </a:r>
            <a:r>
              <a:rPr lang="en-US" dirty="0"/>
              <a:t>, </a:t>
            </a:r>
            <a:r>
              <a:rPr lang="en-US" b="1" dirty="0" err="1">
                <a:latin typeface="Consolas" pitchFamily="49" charset="0"/>
                <a:cs typeface="Consolas" pitchFamily="49" charset="0"/>
              </a:rPr>
              <a:t>AsEnumerable</a:t>
            </a:r>
            <a:endParaRPr lang="en-US" b="1" dirty="0">
              <a:latin typeface="Consolas" pitchFamily="49" charset="0"/>
              <a:cs typeface="Consolas" pitchFamily="49" charset="0"/>
            </a:endParaRPr>
          </a:p>
          <a:p>
            <a:r>
              <a:rPr lang="en-US" dirty="0"/>
              <a:t>Most methods are overloaded</a:t>
            </a:r>
          </a:p>
          <a:p>
            <a:r>
              <a:rPr lang="en-US" dirty="0"/>
              <a:t>Most methods except various types of </a:t>
            </a:r>
            <a:r>
              <a:rPr lang="en-US" sz="3600" b="1" dirty="0" err="1">
                <a:latin typeface="Consolas" pitchFamily="49" charset="0"/>
                <a:cs typeface="Consolas" pitchFamily="49" charset="0"/>
              </a:rPr>
              <a:t>Func</a:t>
            </a:r>
            <a:r>
              <a:rPr lang="en-US" sz="3600" b="1" dirty="0">
                <a:latin typeface="Consolas" pitchFamily="49" charset="0"/>
                <a:cs typeface="Consolas" pitchFamily="49" charset="0"/>
              </a:rPr>
              <a:t>&lt;&gt; </a:t>
            </a:r>
            <a:r>
              <a:rPr lang="en-US" dirty="0"/>
              <a:t>delegates</a:t>
            </a:r>
          </a:p>
          <a:p>
            <a:pPr lvl="1"/>
            <a:endParaRPr lang="en-US" dirty="0"/>
          </a:p>
        </p:txBody>
      </p:sp>
      <p:sp>
        <p:nvSpPr>
          <p:cNvPr id="4" name="Slide Number Placeholder 3"/>
          <p:cNvSpPr>
            <a:spLocks noGrp="1"/>
          </p:cNvSpPr>
          <p:nvPr>
            <p:ph type="sldNum" sz="quarter" idx="12"/>
          </p:nvPr>
        </p:nvSpPr>
        <p:spPr/>
        <p:txBody>
          <a:bodyPr/>
          <a:lstStyle/>
          <a:p>
            <a:fld id="{BAEF35E1-E8B4-4707-9B15-F4E1B030959E}" type="slidenum">
              <a:rPr lang="en-US" smtClean="0"/>
              <a:pPr/>
              <a:t>326</a:t>
            </a:fld>
            <a:endParaRPr lang="en-US"/>
          </a:p>
        </p:txBody>
      </p:sp>
    </p:spTree>
    <p:extLst>
      <p:ext uri="{BB962C8B-B14F-4D97-AF65-F5344CB8AC3E}">
        <p14:creationId xmlns:p14="http://schemas.microsoft.com/office/powerpoint/2010/main" val="222088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Aggregation Operators</a:t>
            </a:r>
          </a:p>
        </p:txBody>
      </p:sp>
      <p:sp>
        <p:nvSpPr>
          <p:cNvPr id="3" name="Content Placeholder 2"/>
          <p:cNvSpPr>
            <a:spLocks noGrp="1"/>
          </p:cNvSpPr>
          <p:nvPr>
            <p:ph sz="quarter" idx="1"/>
          </p:nvPr>
        </p:nvSpPr>
        <p:spPr>
          <a:xfrm>
            <a:off x="630079" y="1600200"/>
            <a:ext cx="11341418" cy="4400550"/>
          </a:xfrm>
        </p:spPr>
        <p:txBody>
          <a:bodyPr>
            <a:normAutofit/>
          </a:bodyPr>
          <a:lstStyle/>
          <a:p>
            <a:r>
              <a:rPr lang="en-US" dirty="0"/>
              <a:t>General purpose </a:t>
            </a:r>
            <a:r>
              <a:rPr lang="en-US" b="1" dirty="0">
                <a:solidFill>
                  <a:srgbClr val="7030A0"/>
                </a:solidFill>
                <a:latin typeface="Consolas" pitchFamily="49" charset="0"/>
                <a:cs typeface="Consolas" pitchFamily="49" charset="0"/>
              </a:rPr>
              <a:t>Count()</a:t>
            </a:r>
            <a:r>
              <a:rPr lang="en-US" dirty="0"/>
              <a:t> operator</a:t>
            </a:r>
          </a:p>
          <a:p>
            <a:r>
              <a:rPr lang="en-US" dirty="0"/>
              <a:t>Common numerical aggregate methods</a:t>
            </a:r>
          </a:p>
          <a:p>
            <a:pPr lvl="1"/>
            <a:r>
              <a:rPr lang="en-US" b="1" dirty="0">
                <a:solidFill>
                  <a:srgbClr val="7030A0"/>
                </a:solidFill>
                <a:latin typeface="Consolas" pitchFamily="49" charset="0"/>
                <a:cs typeface="Consolas" pitchFamily="49" charset="0"/>
              </a:rPr>
              <a:t>Sum</a:t>
            </a:r>
            <a:r>
              <a:rPr lang="en-US" dirty="0"/>
              <a:t>, </a:t>
            </a:r>
            <a:r>
              <a:rPr lang="en-US" b="1" dirty="0">
                <a:solidFill>
                  <a:srgbClr val="7030A0"/>
                </a:solidFill>
                <a:latin typeface="Consolas" pitchFamily="49" charset="0"/>
                <a:cs typeface="Consolas" pitchFamily="49" charset="0"/>
              </a:rPr>
              <a:t>Min</a:t>
            </a:r>
            <a:r>
              <a:rPr lang="en-US" dirty="0"/>
              <a:t>, </a:t>
            </a:r>
            <a:r>
              <a:rPr lang="en-US" b="1" dirty="0">
                <a:solidFill>
                  <a:srgbClr val="7030A0"/>
                </a:solidFill>
                <a:latin typeface="Consolas" pitchFamily="49" charset="0"/>
                <a:cs typeface="Consolas" pitchFamily="49" charset="0"/>
              </a:rPr>
              <a:t>Max</a:t>
            </a:r>
            <a:r>
              <a:rPr lang="en-US" dirty="0"/>
              <a:t>, </a:t>
            </a:r>
            <a:r>
              <a:rPr lang="en-US" b="1" dirty="0">
                <a:solidFill>
                  <a:srgbClr val="7030A0"/>
                </a:solidFill>
                <a:latin typeface="Consolas" pitchFamily="49" charset="0"/>
                <a:cs typeface="Consolas" pitchFamily="49" charset="0"/>
              </a:rPr>
              <a:t>Average</a:t>
            </a:r>
          </a:p>
          <a:p>
            <a:pPr lvl="1"/>
            <a:r>
              <a:rPr lang="en-US" dirty="0"/>
              <a:t>Overloads for all numeric types</a:t>
            </a:r>
          </a:p>
          <a:p>
            <a:r>
              <a:rPr lang="en-US" dirty="0"/>
              <a:t>General aggregate operator: </a:t>
            </a:r>
            <a:r>
              <a:rPr lang="en-US" b="1" dirty="0">
                <a:solidFill>
                  <a:srgbClr val="7030A0"/>
                </a:solidFill>
                <a:latin typeface="Consolas" pitchFamily="49" charset="0"/>
                <a:cs typeface="Consolas" pitchFamily="49" charset="0"/>
              </a:rPr>
              <a:t>Aggregate</a:t>
            </a:r>
          </a:p>
          <a:p>
            <a:r>
              <a:rPr lang="en-US" dirty="0"/>
              <a:t>Always evaluate immediately</a:t>
            </a:r>
          </a:p>
        </p:txBody>
      </p:sp>
      <p:sp>
        <p:nvSpPr>
          <p:cNvPr id="4" name="Rectangle 3"/>
          <p:cNvSpPr/>
          <p:nvPr/>
        </p:nvSpPr>
        <p:spPr bwMode="auto">
          <a:xfrm>
            <a:off x="945118" y="6354389"/>
            <a:ext cx="10711339" cy="173701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2100" dirty="0" err="1">
                <a:solidFill>
                  <a:srgbClr val="0000FF"/>
                </a:solidFill>
                <a:latin typeface="Consolas" pitchFamily="49" charset="0"/>
                <a:cs typeface="Consolas" pitchFamily="49" charset="0"/>
              </a:rPr>
              <a:t>var</a:t>
            </a: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rnd</a:t>
            </a:r>
            <a:r>
              <a:rPr lang="en-US" sz="2100" dirty="0">
                <a:latin typeface="Consolas" pitchFamily="49" charset="0"/>
                <a:cs typeface="Consolas" pitchFamily="49" charset="0"/>
              </a:rPr>
              <a:t> = </a:t>
            </a:r>
            <a:r>
              <a:rPr lang="en-US" sz="2100" dirty="0">
                <a:solidFill>
                  <a:srgbClr val="0000FF"/>
                </a:solidFill>
                <a:latin typeface="Consolas" pitchFamily="49" charset="0"/>
                <a:cs typeface="Consolas" pitchFamily="49" charset="0"/>
              </a:rPr>
              <a:t>new</a:t>
            </a:r>
            <a:r>
              <a:rPr lang="en-US" sz="2100" dirty="0">
                <a:latin typeface="Consolas" pitchFamily="49" charset="0"/>
                <a:cs typeface="Consolas" pitchFamily="49" charset="0"/>
              </a:rPr>
              <a:t> </a:t>
            </a:r>
            <a:r>
              <a:rPr lang="en-US" sz="2100" b="1" dirty="0">
                <a:solidFill>
                  <a:srgbClr val="0000FF"/>
                </a:solidFill>
                <a:latin typeface="Consolas" pitchFamily="49" charset="0"/>
                <a:cs typeface="Consolas" pitchFamily="49" charset="0"/>
              </a:rPr>
              <a:t>Random</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err="1">
                <a:solidFill>
                  <a:srgbClr val="0000FF"/>
                </a:solidFill>
                <a:latin typeface="Consolas" pitchFamily="49" charset="0"/>
                <a:cs typeface="Consolas" pitchFamily="49" charset="0"/>
              </a:rPr>
              <a:t>var</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numbers</a:t>
            </a:r>
            <a:r>
              <a:rPr lang="en-US" sz="2100" dirty="0">
                <a:latin typeface="Consolas" pitchFamily="49" charset="0"/>
                <a:cs typeface="Consolas" pitchFamily="49" charset="0"/>
              </a:rPr>
              <a:t> = </a:t>
            </a:r>
            <a:r>
              <a:rPr lang="en-US" sz="2100" b="1" dirty="0" err="1">
                <a:solidFill>
                  <a:srgbClr val="0000FF"/>
                </a:solidFill>
                <a:latin typeface="Consolas" pitchFamily="49" charset="0"/>
                <a:cs typeface="Consolas" pitchFamily="49" charset="0"/>
              </a:rPr>
              <a:t>Enumerable</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Range</a:t>
            </a:r>
            <a:r>
              <a:rPr lang="en-US" sz="2100" dirty="0">
                <a:latin typeface="Consolas" pitchFamily="49" charset="0"/>
                <a:cs typeface="Consolas" pitchFamily="49" charset="0"/>
              </a:rPr>
              <a:t>(0, 100).</a:t>
            </a:r>
            <a:r>
              <a:rPr lang="en-US" sz="2100" dirty="0">
                <a:solidFill>
                  <a:srgbClr val="020002"/>
                </a:solidFill>
                <a:latin typeface="Consolas" pitchFamily="49" charset="0"/>
                <a:cs typeface="Consolas" pitchFamily="49" charset="0"/>
              </a:rPr>
              <a:t>Select</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n</a:t>
            </a:r>
            <a:r>
              <a:rPr lang="en-US" sz="2100" dirty="0">
                <a:latin typeface="Consolas" pitchFamily="49" charset="0"/>
                <a:cs typeface="Consolas" pitchFamily="49" charset="0"/>
              </a:rPr>
              <a:t> =&gt; </a:t>
            </a:r>
            <a:r>
              <a:rPr lang="en-US" sz="2100" dirty="0" err="1">
                <a:solidFill>
                  <a:srgbClr val="020002"/>
                </a:solidFill>
                <a:latin typeface="Consolas" pitchFamily="49" charset="0"/>
                <a:cs typeface="Consolas" pitchFamily="49" charset="0"/>
              </a:rPr>
              <a:t>rnd</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Next</a:t>
            </a:r>
            <a:r>
              <a:rPr lang="en-US" sz="2100" dirty="0">
                <a:latin typeface="Consolas" pitchFamily="49" charset="0"/>
                <a:cs typeface="Consolas" pitchFamily="49" charset="0"/>
              </a:rPr>
              <a:t>(100));</a:t>
            </a:r>
            <a:br>
              <a:rPr lang="en-US" sz="2100" dirty="0">
                <a:latin typeface="Consolas" pitchFamily="49" charset="0"/>
                <a:cs typeface="Consolas" pitchFamily="49" charset="0"/>
              </a:rPr>
            </a:br>
            <a:r>
              <a:rPr lang="en-US" sz="2100" dirty="0" err="1">
                <a:solidFill>
                  <a:srgbClr val="0000FF"/>
                </a:solidFill>
                <a:latin typeface="Consolas" pitchFamily="49" charset="0"/>
                <a:cs typeface="Consolas" pitchFamily="49" charset="0"/>
              </a:rPr>
              <a:t>int</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sum</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numbers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Sum</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solidFill>
                  <a:srgbClr val="0000FF"/>
                </a:solidFill>
                <a:latin typeface="Consolas" pitchFamily="49" charset="0"/>
                <a:cs typeface="Consolas" pitchFamily="49" charset="0"/>
              </a:rPr>
              <a:t>double</a:t>
            </a:r>
            <a:r>
              <a:rPr lang="en-US" sz="2100" dirty="0">
                <a:latin typeface="Consolas" pitchFamily="49" charset="0"/>
                <a:cs typeface="Consolas" pitchFamily="49" charset="0"/>
              </a:rPr>
              <a:t> </a:t>
            </a:r>
            <a:r>
              <a:rPr lang="en-US" sz="2100" dirty="0" err="1">
                <a:solidFill>
                  <a:srgbClr val="020002"/>
                </a:solidFill>
                <a:latin typeface="Consolas" pitchFamily="49" charset="0"/>
                <a:cs typeface="Consolas" pitchFamily="49" charset="0"/>
              </a:rPr>
              <a:t>avg</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numbers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Average</a:t>
            </a:r>
            <a:r>
              <a:rPr lang="en-US" sz="2100" dirty="0">
                <a:latin typeface="Consolas" pitchFamily="49" charset="0"/>
                <a:cs typeface="Consolas" pitchFamily="49" charset="0"/>
              </a:rPr>
              <a:t>();</a:t>
            </a:r>
            <a:br>
              <a:rPr lang="en-US" sz="2100" dirty="0">
                <a:latin typeface="Consolas" pitchFamily="49" charset="0"/>
                <a:cs typeface="Consolas" pitchFamily="49" charset="0"/>
              </a:rPr>
            </a:br>
            <a:r>
              <a:rPr lang="en-US" sz="2100" dirty="0">
                <a:solidFill>
                  <a:srgbClr val="0000FF"/>
                </a:solidFill>
                <a:latin typeface="Consolas" pitchFamily="49" charset="0"/>
                <a:cs typeface="Consolas" pitchFamily="49" charset="0"/>
              </a:rPr>
              <a:t>double</a:t>
            </a:r>
            <a:r>
              <a:rPr lang="en-US" sz="2100" dirty="0">
                <a:latin typeface="Consolas" pitchFamily="49" charset="0"/>
                <a:cs typeface="Consolas" pitchFamily="49" charset="0"/>
              </a:rPr>
              <a:t> </a:t>
            </a:r>
            <a:r>
              <a:rPr lang="en-US" sz="2100" dirty="0">
                <a:solidFill>
                  <a:srgbClr val="020002"/>
                </a:solidFill>
                <a:latin typeface="Consolas" pitchFamily="49" charset="0"/>
                <a:cs typeface="Consolas" pitchFamily="49" charset="0"/>
              </a:rPr>
              <a:t>avg2</a:t>
            </a:r>
            <a:r>
              <a:rPr lang="en-US" sz="2100" dirty="0">
                <a:latin typeface="Consolas" pitchFamily="49" charset="0"/>
                <a:cs typeface="Consolas" pitchFamily="49" charset="0"/>
              </a:rPr>
              <a:t> = </a:t>
            </a:r>
            <a:r>
              <a:rPr lang="en-US" sz="2100" dirty="0" err="1">
                <a:solidFill>
                  <a:srgbClr val="020002"/>
                </a:solidFill>
                <a:latin typeface="Consolas" pitchFamily="49" charset="0"/>
                <a:cs typeface="Consolas" pitchFamily="49" charset="0"/>
              </a:rPr>
              <a:t>numbers</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Average</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n</a:t>
            </a:r>
            <a:r>
              <a:rPr lang="en-US" sz="2100" dirty="0">
                <a:latin typeface="Consolas" pitchFamily="49" charset="0"/>
                <a:cs typeface="Consolas" pitchFamily="49" charset="0"/>
              </a:rPr>
              <a:t> =&gt; </a:t>
            </a:r>
            <a:r>
              <a:rPr lang="en-US" sz="2100" b="1" dirty="0" err="1">
                <a:solidFill>
                  <a:srgbClr val="0000FF"/>
                </a:solidFill>
                <a:latin typeface="Consolas" pitchFamily="49" charset="0"/>
                <a:cs typeface="Consolas" pitchFamily="49" charset="0"/>
              </a:rPr>
              <a:t>Math</a:t>
            </a:r>
            <a:r>
              <a:rPr lang="en-US" sz="2100" dirty="0" err="1">
                <a:latin typeface="Consolas" pitchFamily="49" charset="0"/>
                <a:cs typeface="Consolas" pitchFamily="49" charset="0"/>
              </a:rPr>
              <a:t>.</a:t>
            </a:r>
            <a:r>
              <a:rPr lang="en-US" sz="2100" dirty="0" err="1">
                <a:solidFill>
                  <a:srgbClr val="020002"/>
                </a:solidFill>
                <a:latin typeface="Consolas" pitchFamily="49" charset="0"/>
                <a:cs typeface="Consolas" pitchFamily="49" charset="0"/>
              </a:rPr>
              <a:t>Sqrt</a:t>
            </a:r>
            <a:r>
              <a:rPr lang="en-US" sz="2100" dirty="0">
                <a:latin typeface="Consolas" pitchFamily="49" charset="0"/>
                <a:cs typeface="Consolas" pitchFamily="49" charset="0"/>
              </a:rPr>
              <a:t>(</a:t>
            </a:r>
            <a:r>
              <a:rPr lang="en-US" sz="2100" dirty="0">
                <a:solidFill>
                  <a:srgbClr val="020002"/>
                </a:solidFill>
                <a:latin typeface="Consolas" pitchFamily="49" charset="0"/>
                <a:cs typeface="Consolas" pitchFamily="49" charset="0"/>
              </a:rPr>
              <a:t>n</a:t>
            </a:r>
            <a:r>
              <a:rPr lang="en-US" sz="2100" dirty="0">
                <a:latin typeface="Consolas" pitchFamily="49" charset="0"/>
                <a:cs typeface="Consolas" pitchFamily="49" charset="0"/>
              </a:rPr>
              <a:t>));</a:t>
            </a:r>
            <a:endParaRPr lang="en-US" sz="2100" dirty="0">
              <a:solidFill>
                <a:srgbClr val="000000"/>
              </a:solidFill>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AEF35E1-E8B4-4707-9B15-F4E1B030959E}" type="slidenum">
              <a:rPr lang="en-US" smtClean="0"/>
              <a:pPr/>
              <a:t>327</a:t>
            </a:fld>
            <a:endParaRPr lang="en-US"/>
          </a:p>
        </p:txBody>
      </p:sp>
    </p:spTree>
    <p:extLst>
      <p:ext uri="{BB962C8B-B14F-4D97-AF65-F5344CB8AC3E}">
        <p14:creationId xmlns:p14="http://schemas.microsoft.com/office/powerpoint/2010/main" val="40503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With LINQ</a:t>
            </a:r>
          </a:p>
        </p:txBody>
      </p:sp>
      <p:sp>
        <p:nvSpPr>
          <p:cNvPr id="3" name="Content Placeholder 2"/>
          <p:cNvSpPr>
            <a:spLocks noGrp="1"/>
          </p:cNvSpPr>
          <p:nvPr>
            <p:ph sz="quarter" idx="1"/>
          </p:nvPr>
        </p:nvSpPr>
        <p:spPr>
          <a:xfrm>
            <a:off x="630079" y="1600200"/>
            <a:ext cx="11341418" cy="3200400"/>
          </a:xfrm>
        </p:spPr>
        <p:txBody>
          <a:bodyPr>
            <a:normAutofit/>
          </a:bodyPr>
          <a:lstStyle/>
          <a:p>
            <a:r>
              <a:rPr lang="en-US" dirty="0"/>
              <a:t>The </a:t>
            </a:r>
            <a:r>
              <a:rPr lang="en-US" b="1" dirty="0">
                <a:solidFill>
                  <a:srgbClr val="0070C0"/>
                </a:solidFill>
              </a:rPr>
              <a:t>group</a:t>
            </a:r>
            <a:r>
              <a:rPr lang="en-US" dirty="0"/>
              <a:t> … </a:t>
            </a:r>
            <a:r>
              <a:rPr lang="en-US" b="1" dirty="0">
                <a:solidFill>
                  <a:srgbClr val="0070C0"/>
                </a:solidFill>
              </a:rPr>
              <a:t>by</a:t>
            </a:r>
            <a:r>
              <a:rPr lang="en-US" dirty="0"/>
              <a:t> query syntax keywords</a:t>
            </a:r>
          </a:p>
          <a:p>
            <a:pPr lvl="1"/>
            <a:r>
              <a:rPr lang="en-US" dirty="0"/>
              <a:t>The </a:t>
            </a:r>
            <a:r>
              <a:rPr lang="en-US" b="1" dirty="0" err="1">
                <a:latin typeface="Consolas" pitchFamily="49" charset="0"/>
                <a:cs typeface="Consolas" pitchFamily="49" charset="0"/>
              </a:rPr>
              <a:t>GroupBy</a:t>
            </a:r>
            <a:r>
              <a:rPr lang="en-US" dirty="0"/>
              <a:t> extension method</a:t>
            </a:r>
          </a:p>
          <a:p>
            <a:r>
              <a:rPr lang="en-US" dirty="0"/>
              <a:t>Result is </a:t>
            </a:r>
            <a:r>
              <a:rPr lang="en-US" sz="3600" b="1" dirty="0" err="1">
                <a:solidFill>
                  <a:srgbClr val="FF0000"/>
                </a:solidFill>
                <a:latin typeface="Consolas" pitchFamily="49" charset="0"/>
                <a:cs typeface="Consolas" pitchFamily="49" charset="0"/>
              </a:rPr>
              <a:t>IEnumerable</a:t>
            </a:r>
            <a:r>
              <a:rPr lang="en-US" sz="3600" b="1" dirty="0">
                <a:solidFill>
                  <a:srgbClr val="FF0000"/>
                </a:solidFill>
                <a:latin typeface="Consolas" pitchFamily="49" charset="0"/>
                <a:cs typeface="Consolas" pitchFamily="49" charset="0"/>
              </a:rPr>
              <a:t>&lt;</a:t>
            </a:r>
            <a:r>
              <a:rPr lang="en-US" sz="3600" b="1" dirty="0" err="1">
                <a:solidFill>
                  <a:srgbClr val="FF0000"/>
                </a:solidFill>
                <a:latin typeface="Consolas" pitchFamily="49" charset="0"/>
                <a:cs typeface="Consolas" pitchFamily="49" charset="0"/>
              </a:rPr>
              <a:t>IGrouping</a:t>
            </a:r>
            <a:r>
              <a:rPr lang="en-US" sz="3600" b="1" dirty="0">
                <a:solidFill>
                  <a:srgbClr val="FF0000"/>
                </a:solidFill>
                <a:latin typeface="Consolas" pitchFamily="49" charset="0"/>
                <a:cs typeface="Consolas" pitchFamily="49" charset="0"/>
              </a:rPr>
              <a:t>&lt;Key, T&gt;&gt;</a:t>
            </a:r>
          </a:p>
          <a:p>
            <a:pPr lvl="1"/>
            <a:r>
              <a:rPr lang="en-US" dirty="0"/>
              <a:t>Can use nested </a:t>
            </a:r>
            <a:r>
              <a:rPr lang="en-US" b="1" dirty="0" err="1">
                <a:solidFill>
                  <a:srgbClr val="0070C0"/>
                </a:solidFill>
                <a:latin typeface="Consolas" pitchFamily="49" charset="0"/>
                <a:cs typeface="Consolas" pitchFamily="49" charset="0"/>
              </a:rPr>
              <a:t>foreach</a:t>
            </a:r>
            <a:r>
              <a:rPr lang="en-US" dirty="0"/>
              <a:t> to retrieve results</a:t>
            </a:r>
          </a:p>
        </p:txBody>
      </p:sp>
      <p:sp>
        <p:nvSpPr>
          <p:cNvPr id="4" name="Rectangle 3"/>
          <p:cNvSpPr/>
          <p:nvPr/>
        </p:nvSpPr>
        <p:spPr bwMode="auto">
          <a:xfrm>
            <a:off x="210026" y="4934838"/>
            <a:ext cx="7455932" cy="266611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booksByYear</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from</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books</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group</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by</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book</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Published</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Year</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err="1">
                <a:solidFill>
                  <a:srgbClr val="0000FF"/>
                </a:solidFill>
                <a:latin typeface="Consolas" pitchFamily="49" charset="0"/>
                <a:cs typeface="Consolas" pitchFamily="49" charset="0"/>
              </a:rPr>
              <a:t>foreach</a:t>
            </a:r>
            <a:r>
              <a:rPr lang="en-US" sz="1800" dirty="0">
                <a:latin typeface="Consolas" pitchFamily="49" charset="0"/>
                <a:cs typeface="Consolas" pitchFamily="49" charset="0"/>
              </a:rPr>
              <a:t>(</a:t>
            </a:r>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group</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booksByYear</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Console</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WriteLine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"Books published in {0}"</a:t>
            </a:r>
            <a:r>
              <a:rPr lang="en-US" sz="1800" dirty="0">
                <a:latin typeface="Consolas" pitchFamily="49" charset="0"/>
                <a:cs typeface="Consolas" pitchFamily="49" charset="0"/>
              </a:rPr>
              <a:t>, </a:t>
            </a:r>
          </a:p>
          <a:p>
            <a:pPr defTabSz="353489"/>
            <a:r>
              <a:rPr lang="en-US" sz="1800" dirty="0">
                <a:solidFill>
                  <a:srgbClr val="020002"/>
                </a:solidFill>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group</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Key</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foreach</a:t>
            </a:r>
            <a:r>
              <a:rPr lang="en-US" sz="1800" dirty="0">
                <a:latin typeface="Consolas" pitchFamily="49" charset="0"/>
                <a:cs typeface="Consolas" pitchFamily="49" charset="0"/>
              </a:rPr>
              <a:t>(</a:t>
            </a:r>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group</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Console</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WriteLine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  {0} by {1}"</a:t>
            </a:r>
            <a:r>
              <a:rPr lang="en-US" sz="1800" dirty="0">
                <a:latin typeface="Consolas" pitchFamily="49" charset="0"/>
                <a:cs typeface="Consolas" pitchFamily="49" charset="0"/>
              </a:rPr>
              <a:t>, </a:t>
            </a:r>
          </a:p>
          <a:p>
            <a:pPr defTabSz="353489"/>
            <a:r>
              <a:rPr lang="en-US" sz="1800" dirty="0">
                <a:solidFill>
                  <a:srgbClr val="020002"/>
                </a:solidFill>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book</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Name</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book</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Author</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a:t>
            </a:r>
            <a:endParaRPr lang="en-US" sz="1800" dirty="0">
              <a:solidFill>
                <a:srgbClr val="000000"/>
              </a:solidFill>
              <a:latin typeface="Consolas" pitchFamily="49" charset="0"/>
              <a:cs typeface="Consolas"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986" y="4700590"/>
            <a:ext cx="4575155" cy="3347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AEF35E1-E8B4-4707-9B15-F4E1B030959E}" type="slidenum">
              <a:rPr lang="en-US" smtClean="0"/>
              <a:pPr/>
              <a:t>328</a:t>
            </a:fld>
            <a:endParaRPr lang="en-US"/>
          </a:p>
        </p:txBody>
      </p:sp>
    </p:spTree>
    <p:extLst>
      <p:ext uri="{BB962C8B-B14F-4D97-AF65-F5344CB8AC3E}">
        <p14:creationId xmlns:p14="http://schemas.microsoft.com/office/powerpoint/2010/main" val="34552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Continuation</a:t>
            </a:r>
          </a:p>
        </p:txBody>
      </p:sp>
      <p:sp>
        <p:nvSpPr>
          <p:cNvPr id="5" name="Slide Number Placeholder 4"/>
          <p:cNvSpPr>
            <a:spLocks noGrp="1"/>
          </p:cNvSpPr>
          <p:nvPr>
            <p:ph type="sldNum" sz="quarter" idx="12"/>
          </p:nvPr>
        </p:nvSpPr>
        <p:spPr/>
        <p:txBody>
          <a:bodyPr/>
          <a:lstStyle/>
          <a:p>
            <a:fld id="{301210FF-26AF-45AE-9015-DF8621E89FCE}" type="slidenum">
              <a:rPr lang="en-US" smtClean="0"/>
              <a:t>329</a:t>
            </a:fld>
            <a:endParaRPr lang="en-US"/>
          </a:p>
        </p:txBody>
      </p:sp>
      <p:sp>
        <p:nvSpPr>
          <p:cNvPr id="3" name="Content Placeholder 2"/>
          <p:cNvSpPr>
            <a:spLocks noGrp="1"/>
          </p:cNvSpPr>
          <p:nvPr>
            <p:ph sz="quarter" idx="1"/>
          </p:nvPr>
        </p:nvSpPr>
        <p:spPr/>
        <p:txBody>
          <a:bodyPr>
            <a:normAutofit/>
          </a:bodyPr>
          <a:lstStyle/>
          <a:p>
            <a:r>
              <a:rPr lang="en-US" dirty="0"/>
              <a:t>After grouping or projection (select) the query is essentially over</a:t>
            </a:r>
          </a:p>
          <a:p>
            <a:r>
              <a:rPr lang="en-US" dirty="0"/>
              <a:t>Sometimes we want to continue querying with the new results</a:t>
            </a:r>
          </a:p>
          <a:p>
            <a:r>
              <a:rPr lang="en-US" dirty="0"/>
              <a:t>Can do so with a new query that uses the previous one</a:t>
            </a:r>
          </a:p>
          <a:p>
            <a:r>
              <a:rPr lang="en-US" dirty="0"/>
              <a:t>Alternatively, can use the </a:t>
            </a:r>
            <a:r>
              <a:rPr lang="en-US" b="1" dirty="0">
                <a:solidFill>
                  <a:srgbClr val="0070C0"/>
                </a:solidFill>
                <a:latin typeface="Consolas" pitchFamily="49" charset="0"/>
                <a:cs typeface="Consolas" pitchFamily="49" charset="0"/>
              </a:rPr>
              <a:t>into</a:t>
            </a:r>
            <a:r>
              <a:rPr lang="en-US" dirty="0"/>
              <a:t> clause to give a new name to the result, and then continue the query</a:t>
            </a:r>
          </a:p>
        </p:txBody>
      </p:sp>
    </p:spTree>
    <p:extLst>
      <p:ext uri="{BB962C8B-B14F-4D97-AF65-F5344CB8AC3E}">
        <p14:creationId xmlns:p14="http://schemas.microsoft.com/office/powerpoint/2010/main" val="62661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33</a:t>
            </a:fld>
            <a:endParaRPr lang="en-GB"/>
          </a:p>
        </p:txBody>
      </p:sp>
      <p:sp>
        <p:nvSpPr>
          <p:cNvPr id="3" name="Text Placeholder 2"/>
          <p:cNvSpPr>
            <a:spLocks noGrp="1"/>
          </p:cNvSpPr>
          <p:nvPr>
            <p:ph sz="quarter" idx="1"/>
          </p:nvPr>
        </p:nvSpPr>
        <p:spPr>
          <a:xfrm>
            <a:off x="420053" y="1800225"/>
            <a:ext cx="11761470" cy="3100388"/>
          </a:xfrm>
        </p:spPr>
        <p:txBody>
          <a:bodyPr>
            <a:normAutofit/>
          </a:bodyPr>
          <a:lstStyle/>
          <a:p>
            <a:r>
              <a:rPr lang="en-US" dirty="0"/>
              <a:t>Symbolic name for an address in memory</a:t>
            </a:r>
          </a:p>
          <a:p>
            <a:r>
              <a:rPr lang="en-US" dirty="0"/>
              <a:t>All variables must be declared before used</a:t>
            </a:r>
          </a:p>
          <a:p>
            <a:r>
              <a:rPr lang="en-US" dirty="0"/>
              <a:t>Must be initialized before read from</a:t>
            </a:r>
          </a:p>
          <a:p>
            <a:r>
              <a:rPr lang="en-US" dirty="0"/>
              <a:t>Variable declaration is type and variable name</a:t>
            </a:r>
            <a:endParaRPr lang="en-GB" dirty="0"/>
          </a:p>
        </p:txBody>
      </p:sp>
      <p:sp>
        <p:nvSpPr>
          <p:cNvPr id="6" name="Rounded Rectangle 5"/>
          <p:cNvSpPr/>
          <p:nvPr/>
        </p:nvSpPr>
        <p:spPr bwMode="auto">
          <a:xfrm>
            <a:off x="1041279" y="4320682"/>
            <a:ext cx="10618254" cy="3865790"/>
          </a:xfrm>
          <a:prstGeom prst="roundRect">
            <a:avLst>
              <a:gd name="adj" fmla="val 4906"/>
            </a:avLst>
          </a:prstGeom>
          <a:solidFill>
            <a:srgbClr val="FFFFFF"/>
          </a:solidFill>
          <a:ln w="1270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dirty="0">
                <a:solidFill>
                  <a:srgbClr val="0000FF"/>
                </a:solidFill>
                <a:latin typeface="Consolas"/>
              </a:rPr>
              <a:t>void</a:t>
            </a:r>
            <a:r>
              <a:rPr lang="en-GB" dirty="0">
                <a:solidFill>
                  <a:srgbClr val="000000"/>
                </a:solidFill>
                <a:latin typeface="Consolas"/>
              </a:rPr>
              <a:t> </a:t>
            </a:r>
            <a:r>
              <a:rPr lang="en-GB" dirty="0" err="1">
                <a:solidFill>
                  <a:srgbClr val="020002"/>
                </a:solidFill>
                <a:latin typeface="Consolas"/>
              </a:rPr>
              <a:t>DoSomething</a:t>
            </a:r>
            <a:r>
              <a:rPr lang="en-GB" dirty="0">
                <a:solidFill>
                  <a:srgbClr val="000000"/>
                </a:solidFill>
                <a:latin typeface="Consolas"/>
              </a:rPr>
              <a:t>() {</a:t>
            </a:r>
          </a:p>
          <a:p>
            <a:r>
              <a:rPr lang="en-GB" dirty="0">
                <a:solidFill>
                  <a:srgbClr val="000000"/>
                </a:solidFill>
                <a:latin typeface="Consolas"/>
              </a:rPr>
              <a:t>   </a:t>
            </a:r>
            <a:r>
              <a:rPr lang="en-GB" dirty="0" err="1">
                <a:solidFill>
                  <a:srgbClr val="0000FF"/>
                </a:solidFill>
                <a:latin typeface="Consolas"/>
              </a:rPr>
              <a:t>int</a:t>
            </a:r>
            <a:r>
              <a:rPr lang="en-GB" dirty="0">
                <a:solidFill>
                  <a:srgbClr val="000000"/>
                </a:solidFill>
                <a:latin typeface="Consolas"/>
              </a:rPr>
              <a:t> </a:t>
            </a:r>
            <a:r>
              <a:rPr lang="en-GB" dirty="0">
                <a:solidFill>
                  <a:srgbClr val="020002"/>
                </a:solidFill>
                <a:latin typeface="Consolas"/>
              </a:rPr>
              <a:t>counter</a:t>
            </a:r>
            <a:r>
              <a:rPr lang="en-GB" dirty="0">
                <a:solidFill>
                  <a:srgbClr val="000000"/>
                </a:solidFill>
                <a:latin typeface="Consolas"/>
              </a:rPr>
              <a:t> = 0;</a:t>
            </a:r>
          </a:p>
          <a:p>
            <a:r>
              <a:rPr lang="en-GB" dirty="0">
                <a:solidFill>
                  <a:srgbClr val="000000"/>
                </a:solidFill>
                <a:latin typeface="Consolas"/>
              </a:rPr>
              <a:t>   </a:t>
            </a:r>
            <a:r>
              <a:rPr lang="en-GB" dirty="0">
                <a:solidFill>
                  <a:srgbClr val="0000FF"/>
                </a:solidFill>
                <a:latin typeface="Consolas"/>
              </a:rPr>
              <a:t>double</a:t>
            </a:r>
            <a:r>
              <a:rPr lang="en-GB" dirty="0">
                <a:solidFill>
                  <a:srgbClr val="000000"/>
                </a:solidFill>
                <a:latin typeface="Consolas"/>
              </a:rPr>
              <a:t> </a:t>
            </a:r>
            <a:r>
              <a:rPr lang="en-GB" dirty="0">
                <a:solidFill>
                  <a:srgbClr val="020002"/>
                </a:solidFill>
                <a:latin typeface="Consolas"/>
              </a:rPr>
              <a:t>pi</a:t>
            </a:r>
            <a:r>
              <a:rPr lang="en-GB" dirty="0">
                <a:solidFill>
                  <a:srgbClr val="000000"/>
                </a:solidFill>
                <a:latin typeface="Consolas"/>
              </a:rPr>
              <a:t>;</a:t>
            </a:r>
          </a:p>
          <a:p>
            <a:r>
              <a:rPr lang="en-GB" dirty="0">
                <a:solidFill>
                  <a:srgbClr val="000000"/>
                </a:solidFill>
                <a:latin typeface="Consolas"/>
              </a:rPr>
              <a:t>   </a:t>
            </a:r>
            <a:r>
              <a:rPr lang="en-GB" dirty="0">
                <a:solidFill>
                  <a:srgbClr val="0000FF"/>
                </a:solidFill>
                <a:latin typeface="Consolas"/>
              </a:rPr>
              <a:t>string</a:t>
            </a:r>
            <a:r>
              <a:rPr lang="en-GB" dirty="0">
                <a:solidFill>
                  <a:srgbClr val="000000"/>
                </a:solidFill>
                <a:latin typeface="Consolas"/>
              </a:rPr>
              <a:t> </a:t>
            </a:r>
            <a:r>
              <a:rPr lang="en-GB" dirty="0">
                <a:solidFill>
                  <a:srgbClr val="020002"/>
                </a:solidFill>
                <a:latin typeface="Consolas"/>
              </a:rPr>
              <a:t>name</a:t>
            </a:r>
            <a:r>
              <a:rPr lang="en-GB" dirty="0">
                <a:solidFill>
                  <a:srgbClr val="000000"/>
                </a:solidFill>
                <a:latin typeface="Consolas"/>
              </a:rPr>
              <a:t> = </a:t>
            </a:r>
            <a:r>
              <a:rPr lang="en-GB" dirty="0">
                <a:solidFill>
                  <a:srgbClr val="A31515"/>
                </a:solidFill>
                <a:latin typeface="Consolas"/>
              </a:rPr>
              <a:t>"Bart Simpson"</a:t>
            </a:r>
            <a:r>
              <a:rPr lang="en-GB" dirty="0">
                <a:solidFill>
                  <a:srgbClr val="000000"/>
                </a:solidFill>
                <a:latin typeface="Consolas"/>
              </a:rPr>
              <a:t>;</a:t>
            </a:r>
          </a:p>
          <a:p>
            <a:r>
              <a:rPr lang="en-GB" dirty="0">
                <a:solidFill>
                  <a:srgbClr val="000000"/>
                </a:solidFill>
                <a:latin typeface="Consolas"/>
              </a:rPr>
              <a:t>   </a:t>
            </a:r>
            <a:r>
              <a:rPr lang="en-GB" dirty="0" err="1">
                <a:solidFill>
                  <a:srgbClr val="0000FF"/>
                </a:solidFill>
                <a:latin typeface="Consolas"/>
              </a:rPr>
              <a:t>int</a:t>
            </a:r>
            <a:r>
              <a:rPr lang="en-GB" dirty="0">
                <a:solidFill>
                  <a:srgbClr val="000000"/>
                </a:solidFill>
                <a:latin typeface="Consolas"/>
              </a:rPr>
              <a:t> </a:t>
            </a:r>
            <a:r>
              <a:rPr lang="en-GB" dirty="0">
                <a:solidFill>
                  <a:srgbClr val="020002"/>
                </a:solidFill>
                <a:latin typeface="Consolas"/>
              </a:rPr>
              <a:t>x</a:t>
            </a:r>
            <a:r>
              <a:rPr lang="en-GB" dirty="0">
                <a:solidFill>
                  <a:srgbClr val="000000"/>
                </a:solidFill>
                <a:latin typeface="Consolas"/>
              </a:rPr>
              <a:t> = 4, </a:t>
            </a:r>
            <a:r>
              <a:rPr lang="en-GB" dirty="0">
                <a:solidFill>
                  <a:srgbClr val="020002"/>
                </a:solidFill>
                <a:latin typeface="Consolas"/>
              </a:rPr>
              <a:t>y</a:t>
            </a:r>
            <a:r>
              <a:rPr lang="en-GB" dirty="0">
                <a:solidFill>
                  <a:srgbClr val="000000"/>
                </a:solidFill>
                <a:latin typeface="Consolas"/>
              </a:rPr>
              <a:t> = 10;</a:t>
            </a:r>
          </a:p>
          <a:p>
            <a:endParaRPr lang="en-GB" dirty="0">
              <a:solidFill>
                <a:srgbClr val="000000"/>
              </a:solidFill>
              <a:latin typeface="Consolas"/>
            </a:endParaRPr>
          </a:p>
          <a:p>
            <a:r>
              <a:rPr lang="en-GB" dirty="0">
                <a:solidFill>
                  <a:srgbClr val="008000"/>
                </a:solidFill>
                <a:latin typeface="Consolas"/>
              </a:rPr>
              <a:t>// does not compile: </a:t>
            </a:r>
            <a:r>
              <a:rPr lang="en-GB" dirty="0" err="1">
                <a:solidFill>
                  <a:srgbClr val="008000"/>
                </a:solidFill>
                <a:latin typeface="Consolas"/>
              </a:rPr>
              <a:t>Console.WriteLine</a:t>
            </a:r>
            <a:r>
              <a:rPr lang="en-GB" dirty="0">
                <a:solidFill>
                  <a:srgbClr val="008000"/>
                </a:solidFill>
                <a:latin typeface="Consolas"/>
              </a:rPr>
              <a:t>(pi);</a:t>
            </a:r>
            <a:endParaRPr lang="en-GB" dirty="0">
              <a:solidFill>
                <a:srgbClr val="000000"/>
              </a:solidFill>
              <a:latin typeface="Consolas"/>
            </a:endParaRPr>
          </a:p>
          <a:p>
            <a:r>
              <a:rPr lang="en-GB" dirty="0">
                <a:solidFill>
                  <a:srgbClr val="000000"/>
                </a:solidFill>
                <a:latin typeface="Consolas"/>
              </a:rPr>
              <a:t> </a:t>
            </a:r>
          </a:p>
          <a:p>
            <a:r>
              <a:rPr lang="en-GB" dirty="0">
                <a:solidFill>
                  <a:srgbClr val="000000"/>
                </a:solidFill>
                <a:latin typeface="Consolas"/>
              </a:rPr>
              <a:t>   </a:t>
            </a:r>
            <a:r>
              <a:rPr lang="en-GB" dirty="0">
                <a:solidFill>
                  <a:srgbClr val="020002"/>
                </a:solidFill>
                <a:latin typeface="Consolas"/>
              </a:rPr>
              <a:t>pi</a:t>
            </a:r>
            <a:r>
              <a:rPr lang="en-GB" dirty="0">
                <a:solidFill>
                  <a:srgbClr val="000000"/>
                </a:solidFill>
                <a:latin typeface="Consolas"/>
              </a:rPr>
              <a:t> = 3.1415653589;</a:t>
            </a:r>
          </a:p>
          <a:p>
            <a:r>
              <a:rPr lang="en-GB" dirty="0">
                <a:solidFill>
                  <a:srgbClr val="000000"/>
                </a:solidFill>
                <a:latin typeface="Consolas"/>
              </a:rPr>
              <a:t>}</a:t>
            </a:r>
          </a:p>
        </p:txBody>
      </p:sp>
    </p:spTree>
    <p:extLst>
      <p:ext uri="{BB962C8B-B14F-4D97-AF65-F5344CB8AC3E}">
        <p14:creationId xmlns:p14="http://schemas.microsoft.com/office/powerpoint/2010/main" val="127770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Grouping</a:t>
            </a:r>
          </a:p>
        </p:txBody>
      </p:sp>
      <p:sp>
        <p:nvSpPr>
          <p:cNvPr id="3" name="Content Placeholder 2"/>
          <p:cNvSpPr>
            <a:spLocks noGrp="1"/>
          </p:cNvSpPr>
          <p:nvPr>
            <p:ph sz="quarter" idx="1"/>
          </p:nvPr>
        </p:nvSpPr>
        <p:spPr>
          <a:xfrm>
            <a:off x="630079" y="1600200"/>
            <a:ext cx="11341418" cy="1800225"/>
          </a:xfrm>
        </p:spPr>
        <p:txBody>
          <a:bodyPr>
            <a:normAutofit/>
          </a:bodyPr>
          <a:lstStyle/>
          <a:p>
            <a:r>
              <a:rPr lang="en-US" dirty="0"/>
              <a:t>Can use the </a:t>
            </a:r>
            <a:r>
              <a:rPr lang="en-US" b="1" dirty="0">
                <a:solidFill>
                  <a:srgbClr val="0070C0"/>
                </a:solidFill>
                <a:latin typeface="Consolas" pitchFamily="49" charset="0"/>
                <a:cs typeface="Consolas" pitchFamily="49" charset="0"/>
              </a:rPr>
              <a:t>into</a:t>
            </a:r>
            <a:r>
              <a:rPr lang="en-US" dirty="0"/>
              <a:t> keyword to continue querying the resulting group</a:t>
            </a:r>
          </a:p>
          <a:p>
            <a:endParaRPr lang="en-US" dirty="0"/>
          </a:p>
        </p:txBody>
      </p:sp>
      <p:sp>
        <p:nvSpPr>
          <p:cNvPr id="4" name="Rectangle 3"/>
          <p:cNvSpPr/>
          <p:nvPr/>
        </p:nvSpPr>
        <p:spPr bwMode="auto">
          <a:xfrm>
            <a:off x="735092" y="3655536"/>
            <a:ext cx="9346168" cy="464550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byYear</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from</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books</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group</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by</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book</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Published</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Year</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into</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g</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orderby</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g</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Key</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descending</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select</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Year</a:t>
            </a:r>
            <a:r>
              <a:rPr lang="en-US" sz="1800" dirty="0">
                <a:latin typeface="Consolas" pitchFamily="49" charset="0"/>
                <a:cs typeface="Consolas" pitchFamily="49" charset="0"/>
              </a:rPr>
              <a:t> = </a:t>
            </a:r>
            <a:r>
              <a:rPr lang="en-US" sz="1800" dirty="0" err="1">
                <a:solidFill>
                  <a:srgbClr val="020002"/>
                </a:solidFill>
                <a:latin typeface="Consolas" pitchFamily="49" charset="0"/>
                <a:cs typeface="Consolas" pitchFamily="49" charset="0"/>
              </a:rPr>
              <a:t>g</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Key</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Books</a:t>
            </a:r>
            <a:r>
              <a:rPr lang="en-US" sz="1800" dirty="0">
                <a:latin typeface="Consolas" pitchFamily="49" charset="0"/>
                <a:cs typeface="Consolas" pitchFamily="49" charset="0"/>
              </a:rPr>
              <a:t> = </a:t>
            </a:r>
            <a:r>
              <a:rPr lang="en-US" sz="1800" dirty="0">
                <a:solidFill>
                  <a:srgbClr val="020002"/>
                </a:solidFill>
                <a:latin typeface="Consolas" pitchFamily="49" charset="0"/>
                <a:cs typeface="Consolas" pitchFamily="49" charset="0"/>
              </a:rPr>
              <a:t>g</a:t>
            </a:r>
            <a:br>
              <a:rPr lang="en-US" sz="1800" dirty="0">
                <a:latin typeface="Consolas" pitchFamily="49" charset="0"/>
                <a:cs typeface="Consolas" pitchFamily="49" charset="0"/>
              </a:rPr>
            </a:br>
            <a:r>
              <a:rPr lang="en-US" sz="1800" dirty="0">
                <a:latin typeface="Consolas" pitchFamily="49" charset="0"/>
                <a:cs typeface="Consolas" pitchFamily="49" charset="0"/>
              </a:rPr>
              <a:t> 					 };</a:t>
            </a:r>
          </a:p>
          <a:p>
            <a:pPr defTabSz="353489"/>
            <a:br>
              <a:rPr lang="en-US" sz="1800" dirty="0">
                <a:latin typeface="Consolas" pitchFamily="49" charset="0"/>
                <a:cs typeface="Consolas" pitchFamily="49" charset="0"/>
              </a:rPr>
            </a:br>
            <a:r>
              <a:rPr lang="en-US" sz="1800" dirty="0" err="1">
                <a:solidFill>
                  <a:srgbClr val="0000FF"/>
                </a:solidFill>
                <a:latin typeface="Consolas" pitchFamily="49" charset="0"/>
                <a:cs typeface="Consolas" pitchFamily="49" charset="0"/>
              </a:rPr>
              <a:t>foreach</a:t>
            </a:r>
            <a:r>
              <a:rPr lang="en-US" sz="1800" dirty="0">
                <a:latin typeface="Consolas" pitchFamily="49" charset="0"/>
                <a:cs typeface="Consolas" pitchFamily="49" charset="0"/>
              </a:rPr>
              <a:t>(</a:t>
            </a:r>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group</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byYear</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Console</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WriteLine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"Books published in {0}"</a:t>
            </a:r>
            <a:r>
              <a:rPr lang="en-US" sz="1800" dirty="0">
                <a:latin typeface="Consolas" pitchFamily="49" charset="0"/>
                <a:cs typeface="Consolas" pitchFamily="49" charset="0"/>
              </a:rPr>
              <a:t>, </a:t>
            </a:r>
          </a:p>
          <a:p>
            <a:pPr defTabSz="353489"/>
            <a:r>
              <a:rPr lang="en-US" sz="1800" dirty="0">
                <a:solidFill>
                  <a:srgbClr val="020002"/>
                </a:solidFill>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group</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Year</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foreach</a:t>
            </a:r>
            <a:r>
              <a:rPr lang="en-US" sz="1800" dirty="0">
                <a:latin typeface="Consolas" pitchFamily="49" charset="0"/>
                <a:cs typeface="Consolas" pitchFamily="49" charset="0"/>
              </a:rPr>
              <a:t>(</a:t>
            </a:r>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group</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Books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Console</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WriteLine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  {0} by {1}"</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book</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Name</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book</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Author</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a:t>
            </a:r>
            <a:br>
              <a:rPr lang="en-US" sz="1800" dirty="0">
                <a:latin typeface="Consolas" pitchFamily="49" charset="0"/>
                <a:cs typeface="Consolas" pitchFamily="49" charset="0"/>
              </a:rPr>
            </a:br>
            <a:endParaRPr lang="en-US" sz="1800" dirty="0">
              <a:solidFill>
                <a:srgbClr val="000000"/>
              </a:solidFill>
              <a:latin typeface="Consolas" pitchFamily="49" charset="0"/>
              <a:cs typeface="Consolas"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438" y="3400426"/>
            <a:ext cx="4725591" cy="365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AEF35E1-E8B4-4707-9B15-F4E1B030959E}" type="slidenum">
              <a:rPr lang="en-US" smtClean="0"/>
              <a:pPr/>
              <a:t>330</a:t>
            </a:fld>
            <a:endParaRPr lang="en-US"/>
          </a:p>
        </p:txBody>
      </p:sp>
    </p:spTree>
    <p:extLst>
      <p:ext uri="{BB962C8B-B14F-4D97-AF65-F5344CB8AC3E}">
        <p14:creationId xmlns:p14="http://schemas.microsoft.com/office/powerpoint/2010/main" val="324541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Bindings</a:t>
            </a:r>
          </a:p>
        </p:txBody>
      </p:sp>
      <p:sp>
        <p:nvSpPr>
          <p:cNvPr id="5" name="Slide Number Placeholder 4"/>
          <p:cNvSpPr>
            <a:spLocks noGrp="1"/>
          </p:cNvSpPr>
          <p:nvPr>
            <p:ph type="sldNum" sz="quarter" idx="12"/>
          </p:nvPr>
        </p:nvSpPr>
        <p:spPr/>
        <p:txBody>
          <a:bodyPr/>
          <a:lstStyle/>
          <a:p>
            <a:fld id="{301210FF-26AF-45AE-9015-DF8621E89FCE}" type="slidenum">
              <a:rPr lang="en-US" smtClean="0"/>
              <a:t>331</a:t>
            </a:fld>
            <a:endParaRPr lang="en-US"/>
          </a:p>
        </p:txBody>
      </p:sp>
      <p:sp>
        <p:nvSpPr>
          <p:cNvPr id="3" name="Content Placeholder 2"/>
          <p:cNvSpPr>
            <a:spLocks noGrp="1"/>
          </p:cNvSpPr>
          <p:nvPr>
            <p:ph sz="quarter" idx="1"/>
          </p:nvPr>
        </p:nvSpPr>
        <p:spPr>
          <a:xfrm>
            <a:off x="630079" y="1600202"/>
            <a:ext cx="11341418" cy="4134736"/>
          </a:xfrm>
        </p:spPr>
        <p:txBody>
          <a:bodyPr>
            <a:normAutofit/>
          </a:bodyPr>
          <a:lstStyle/>
          <a:p>
            <a:r>
              <a:rPr lang="en-US" dirty="0"/>
              <a:t>Sometimes it’s convenient to do some intermediate computation within a query expression</a:t>
            </a:r>
          </a:p>
          <a:p>
            <a:r>
              <a:rPr lang="en-US" dirty="0"/>
              <a:t>The </a:t>
            </a:r>
            <a:r>
              <a:rPr lang="en-US" b="1" dirty="0">
                <a:solidFill>
                  <a:srgbClr val="0070C0"/>
                </a:solidFill>
                <a:latin typeface="Consolas" pitchFamily="49" charset="0"/>
                <a:cs typeface="Consolas" pitchFamily="49" charset="0"/>
              </a:rPr>
              <a:t>let</a:t>
            </a:r>
            <a:r>
              <a:rPr lang="en-US" dirty="0"/>
              <a:t> clause allows for temporary binding of an identifier to that computation</a:t>
            </a:r>
          </a:p>
          <a:p>
            <a:pPr lvl="1"/>
            <a:r>
              <a:rPr lang="en-US" dirty="0"/>
              <a:t>Makes the query shorter and clearer</a:t>
            </a:r>
          </a:p>
          <a:p>
            <a:pPr lvl="1"/>
            <a:endParaRPr lang="en-US" dirty="0"/>
          </a:p>
        </p:txBody>
      </p:sp>
      <p:sp>
        <p:nvSpPr>
          <p:cNvPr id="6" name="Rectangle 5"/>
          <p:cNvSpPr/>
          <p:nvPr/>
        </p:nvSpPr>
        <p:spPr bwMode="auto">
          <a:xfrm>
            <a:off x="1470184" y="5764942"/>
            <a:ext cx="9346168" cy="266611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353489"/>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query</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from</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books</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let</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year</a:t>
            </a:r>
            <a:r>
              <a:rPr lang="en-US" sz="1800" dirty="0">
                <a:latin typeface="Consolas" pitchFamily="49" charset="0"/>
                <a:cs typeface="Consolas" pitchFamily="49" charset="0"/>
              </a:rPr>
              <a:t> = </a:t>
            </a:r>
            <a:r>
              <a:rPr lang="en-US" sz="1800" dirty="0" err="1">
                <a:solidFill>
                  <a:srgbClr val="020002"/>
                </a:solidFill>
                <a:latin typeface="Consolas" pitchFamily="49" charset="0"/>
                <a:cs typeface="Consolas" pitchFamily="49" charset="0"/>
              </a:rPr>
              <a:t>book</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Published</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Year</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orderby</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year</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descending</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select</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Name</a:t>
            </a:r>
            <a:r>
              <a:rPr lang="en-US" sz="1800" dirty="0">
                <a:latin typeface="Consolas" pitchFamily="49" charset="0"/>
                <a:cs typeface="Consolas" pitchFamily="49" charset="0"/>
              </a:rPr>
              <a:t> = </a:t>
            </a:r>
            <a:r>
              <a:rPr lang="en-US" sz="1800" dirty="0" err="1">
                <a:solidFill>
                  <a:srgbClr val="020002"/>
                </a:solidFill>
                <a:latin typeface="Consolas" pitchFamily="49" charset="0"/>
                <a:cs typeface="Consolas" pitchFamily="49" charset="0"/>
              </a:rPr>
              <a:t>book</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Name</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Year</a:t>
            </a:r>
            <a:r>
              <a:rPr lang="en-US" sz="1800" dirty="0">
                <a:latin typeface="Consolas" pitchFamily="49" charset="0"/>
                <a:cs typeface="Consolas" pitchFamily="49" charset="0"/>
              </a:rPr>
              <a:t> = </a:t>
            </a:r>
            <a:r>
              <a:rPr lang="en-US" sz="1800" dirty="0">
                <a:solidFill>
                  <a:srgbClr val="020002"/>
                </a:solidFill>
                <a:latin typeface="Consolas" pitchFamily="49" charset="0"/>
                <a:cs typeface="Consolas" pitchFamily="49" charset="0"/>
              </a:rPr>
              <a:t>year</a:t>
            </a:r>
            <a:br>
              <a:rPr lang="en-US" sz="1800" dirty="0">
                <a:latin typeface="Consolas" pitchFamily="49" charset="0"/>
                <a:cs typeface="Consolas" pitchFamily="49" charset="0"/>
              </a:rPr>
            </a:b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err="1">
                <a:solidFill>
                  <a:srgbClr val="0000FF"/>
                </a:solidFill>
                <a:latin typeface="Consolas" pitchFamily="49" charset="0"/>
                <a:cs typeface="Consolas" pitchFamily="49" charset="0"/>
              </a:rPr>
              <a:t>foreach</a:t>
            </a:r>
            <a:r>
              <a:rPr lang="en-US" sz="1800" dirty="0">
                <a:latin typeface="Consolas" pitchFamily="49" charset="0"/>
                <a:cs typeface="Consolas" pitchFamily="49" charset="0"/>
              </a:rPr>
              <a:t>(</a:t>
            </a:r>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b</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query</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b="1" dirty="0" err="1">
                <a:solidFill>
                  <a:srgbClr val="0000FF"/>
                </a:solidFill>
                <a:latin typeface="Consolas" pitchFamily="49" charset="0"/>
                <a:cs typeface="Consolas" pitchFamily="49" charset="0"/>
              </a:rPr>
              <a:t>Console</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WriteLine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"{0} {1}"</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Name</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b</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Year</a:t>
            </a:r>
            <a:r>
              <a:rPr lang="en-US" sz="1800" dirty="0">
                <a:latin typeface="Consolas" pitchFamily="49" charset="0"/>
                <a:cs typeface="Consolas" pitchFamily="49" charset="0"/>
              </a:rPr>
              <a:t>);</a:t>
            </a:r>
            <a:endParaRPr lang="en-US" sz="18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4294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ADO.NET</a:t>
            </a:r>
          </a:p>
        </p:txBody>
      </p:sp>
      <p:sp>
        <p:nvSpPr>
          <p:cNvPr id="5" name="Slide Number Placeholder 4"/>
          <p:cNvSpPr>
            <a:spLocks noGrp="1"/>
          </p:cNvSpPr>
          <p:nvPr>
            <p:ph type="sldNum" sz="quarter" idx="12"/>
          </p:nvPr>
        </p:nvSpPr>
        <p:spPr/>
        <p:txBody>
          <a:bodyPr/>
          <a:lstStyle/>
          <a:p>
            <a:fld id="{8D5EC362-8DE0-4138-8AD2-9C18772BB671}" type="slidenum">
              <a:rPr lang="he-IL" smtClean="0"/>
              <a:pPr/>
              <a:t>332</a:t>
            </a:fld>
            <a:endParaRPr lang="he-IL"/>
          </a:p>
        </p:txBody>
      </p:sp>
      <p:sp>
        <p:nvSpPr>
          <p:cNvPr id="14" name="Content Placeholder 13"/>
          <p:cNvSpPr>
            <a:spLocks noGrp="1"/>
          </p:cNvSpPr>
          <p:nvPr>
            <p:ph sz="quarter" idx="1"/>
          </p:nvPr>
        </p:nvSpPr>
        <p:spPr/>
        <p:txBody>
          <a:bodyPr/>
          <a:lstStyle/>
          <a:p>
            <a:endParaRPr lang="en-US"/>
          </a:p>
        </p:txBody>
      </p:sp>
      <p:sp>
        <p:nvSpPr>
          <p:cNvPr id="6" name="Rectangle 5"/>
          <p:cNvSpPr>
            <a:spLocks noChangeArrowheads="1"/>
          </p:cNvSpPr>
          <p:nvPr/>
        </p:nvSpPr>
        <p:spPr bwMode="auto">
          <a:xfrm>
            <a:off x="338555" y="2518314"/>
            <a:ext cx="12018516" cy="482728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235659" tIns="176744" rIns="235659" bIns="176744">
            <a:spAutoFit/>
          </a:bodyPr>
          <a:lstStyle/>
          <a:p>
            <a:pPr algn="l" rtl="0">
              <a:defRPr/>
            </a:pPr>
            <a:r>
              <a:rPr lang="en-US" dirty="0" err="1">
                <a:solidFill>
                  <a:srgbClr val="0000FF"/>
                </a:solidFill>
                <a:latin typeface="Consolas"/>
                <a:ea typeface="Times New Roman"/>
                <a:cs typeface="Times New Roman"/>
              </a:rPr>
              <a:t>SqlConnection</a:t>
            </a:r>
            <a:r>
              <a:rPr lang="en-US" dirty="0">
                <a:latin typeface="Consolas" pitchFamily="49" charset="0"/>
              </a:rPr>
              <a:t> </a:t>
            </a:r>
            <a:r>
              <a:rPr lang="en-US" dirty="0" err="1">
                <a:latin typeface="Consolas" pitchFamily="49" charset="0"/>
              </a:rPr>
              <a:t>conn</a:t>
            </a:r>
            <a:r>
              <a:rPr lang="en-US" dirty="0">
                <a:latin typeface="Consolas" pitchFamily="49" charset="0"/>
              </a:rPr>
              <a:t> = new </a:t>
            </a:r>
            <a:r>
              <a:rPr lang="en-US" dirty="0" err="1">
                <a:solidFill>
                  <a:srgbClr val="0000FF"/>
                </a:solidFill>
                <a:latin typeface="Consolas"/>
                <a:ea typeface="Times New Roman"/>
                <a:cs typeface="Times New Roman"/>
              </a:rPr>
              <a:t>SqlConnection</a:t>
            </a:r>
            <a:r>
              <a:rPr lang="en-US" dirty="0">
                <a:latin typeface="Consolas" pitchFamily="49" charset="0"/>
              </a:rPr>
              <a:t>(</a:t>
            </a:r>
            <a:r>
              <a:rPr lang="en-US" dirty="0">
                <a:solidFill>
                  <a:srgbClr val="C00000"/>
                </a:solidFill>
                <a:latin typeface="Consolas" pitchFamily="49" charset="0"/>
              </a:rPr>
              <a:t>“...“</a:t>
            </a:r>
            <a:r>
              <a:rPr lang="en-US" dirty="0">
                <a:latin typeface="Consolas" pitchFamily="49" charset="0"/>
              </a:rPr>
              <a:t>);</a:t>
            </a:r>
          </a:p>
          <a:p>
            <a:pPr algn="l" rtl="0">
              <a:defRPr/>
            </a:pPr>
            <a:r>
              <a:rPr lang="en-US" dirty="0" err="1">
                <a:solidFill>
                  <a:srgbClr val="0000FF"/>
                </a:solidFill>
                <a:latin typeface="Consolas"/>
                <a:ea typeface="Times New Roman"/>
                <a:cs typeface="Times New Roman"/>
              </a:rPr>
              <a:t>SqlCommand</a:t>
            </a:r>
            <a:r>
              <a:rPr lang="en-US" dirty="0">
                <a:latin typeface="Consolas" pitchFamily="49" charset="0"/>
              </a:rPr>
              <a:t> </a:t>
            </a:r>
            <a:r>
              <a:rPr lang="en-US" dirty="0" err="1">
                <a:latin typeface="Consolas" pitchFamily="49" charset="0"/>
              </a:rPr>
              <a:t>cmd</a:t>
            </a:r>
            <a:r>
              <a:rPr lang="en-US" dirty="0">
                <a:latin typeface="Consolas" pitchFamily="49" charset="0"/>
              </a:rPr>
              <a:t> = </a:t>
            </a:r>
            <a:r>
              <a:rPr lang="en-US" dirty="0" err="1">
                <a:latin typeface="Consolas" pitchFamily="49" charset="0"/>
              </a:rPr>
              <a:t>conn.CreateCommand</a:t>
            </a:r>
            <a:r>
              <a:rPr lang="en-US" dirty="0">
                <a:latin typeface="Consolas" pitchFamily="49" charset="0"/>
              </a:rPr>
              <a:t>();</a:t>
            </a:r>
          </a:p>
          <a:p>
            <a:pPr algn="l" rtl="0">
              <a:defRPr/>
            </a:pPr>
            <a:r>
              <a:rPr lang="en-US" dirty="0" err="1">
                <a:latin typeface="Consolas" pitchFamily="49" charset="0"/>
              </a:rPr>
              <a:t>cmd.CommandText</a:t>
            </a:r>
            <a:r>
              <a:rPr lang="en-US" dirty="0">
                <a:latin typeface="Consolas" pitchFamily="49" charset="0"/>
              </a:rPr>
              <a:t> = </a:t>
            </a:r>
            <a:r>
              <a:rPr lang="en-US" dirty="0">
                <a:solidFill>
                  <a:srgbClr val="C00000"/>
                </a:solidFill>
                <a:latin typeface="Consolas" pitchFamily="49" charset="0"/>
              </a:rPr>
              <a:t>@“ SELECT *</a:t>
            </a:r>
          </a:p>
          <a:p>
            <a:pPr algn="l" rtl="0">
              <a:defRPr/>
            </a:pPr>
            <a:r>
              <a:rPr lang="en-US" dirty="0">
                <a:solidFill>
                  <a:srgbClr val="C00000"/>
                </a:solidFill>
                <a:latin typeface="Consolas" pitchFamily="49" charset="0"/>
              </a:rPr>
              <a:t>                     FROM   Vehicles</a:t>
            </a:r>
          </a:p>
          <a:p>
            <a:pPr algn="l" rtl="0">
              <a:defRPr/>
            </a:pPr>
            <a:r>
              <a:rPr lang="en-US" dirty="0">
                <a:solidFill>
                  <a:srgbClr val="C00000"/>
                </a:solidFill>
                <a:latin typeface="Consolas" pitchFamily="49" charset="0"/>
              </a:rPr>
              <a:t>                     WHERE  Model = @Model"</a:t>
            </a:r>
            <a:r>
              <a:rPr lang="en-US" dirty="0">
                <a:latin typeface="Consolas" pitchFamily="49" charset="0"/>
              </a:rPr>
              <a:t>;</a:t>
            </a:r>
            <a:br>
              <a:rPr lang="en-US" dirty="0">
                <a:latin typeface="Consolas" pitchFamily="49" charset="0"/>
              </a:rPr>
            </a:br>
            <a:endParaRPr lang="en-US" sz="1400" dirty="0">
              <a:latin typeface="Consolas" pitchFamily="49" charset="0"/>
            </a:endParaRPr>
          </a:p>
          <a:p>
            <a:pPr algn="l" rtl="0">
              <a:defRPr/>
            </a:pPr>
            <a:r>
              <a:rPr lang="en-US" dirty="0" err="1">
                <a:latin typeface="Consolas" pitchFamily="49" charset="0"/>
              </a:rPr>
              <a:t>cmd.Parameters.Add</a:t>
            </a:r>
            <a:r>
              <a:rPr lang="en-US" dirty="0">
                <a:latin typeface="Consolas" pitchFamily="49" charset="0"/>
              </a:rPr>
              <a:t>(</a:t>
            </a:r>
            <a:r>
              <a:rPr lang="en-US" dirty="0">
                <a:solidFill>
                  <a:srgbClr val="C00000"/>
                </a:solidFill>
                <a:latin typeface="Consolas" pitchFamily="49" charset="0"/>
              </a:rPr>
              <a:t>"@Model"</a:t>
            </a:r>
            <a:r>
              <a:rPr lang="en-US" dirty="0">
                <a:latin typeface="Consolas" pitchFamily="49" charset="0"/>
              </a:rPr>
              <a:t>, </a:t>
            </a:r>
            <a:r>
              <a:rPr lang="en-US" dirty="0">
                <a:solidFill>
                  <a:srgbClr val="C00000"/>
                </a:solidFill>
                <a:latin typeface="Consolas" pitchFamily="49" charset="0"/>
              </a:rPr>
              <a:t>“Mazda 3“</a:t>
            </a:r>
            <a:r>
              <a:rPr lang="en-US" dirty="0">
                <a:latin typeface="Consolas" pitchFamily="49" charset="0"/>
              </a:rPr>
              <a:t>);</a:t>
            </a:r>
            <a:br>
              <a:rPr lang="en-US" dirty="0">
                <a:latin typeface="Consolas" pitchFamily="49" charset="0"/>
              </a:rPr>
            </a:br>
            <a:endParaRPr lang="en-US" sz="1500" dirty="0">
              <a:latin typeface="Consolas" pitchFamily="49" charset="0"/>
            </a:endParaRPr>
          </a:p>
          <a:p>
            <a:pPr algn="l" rtl="0">
              <a:defRPr/>
            </a:pPr>
            <a:r>
              <a:rPr lang="en-US" dirty="0" err="1">
                <a:solidFill>
                  <a:srgbClr val="0000FF"/>
                </a:solidFill>
                <a:latin typeface="Consolas"/>
                <a:ea typeface="Times New Roman"/>
                <a:cs typeface="Times New Roman"/>
              </a:rPr>
              <a:t>SqlDataReader</a:t>
            </a:r>
            <a:r>
              <a:rPr lang="en-US" dirty="0">
                <a:latin typeface="Consolas" pitchFamily="49" charset="0"/>
              </a:rPr>
              <a:t> r = </a:t>
            </a:r>
            <a:r>
              <a:rPr lang="en-US" dirty="0" err="1">
                <a:latin typeface="Consolas" pitchFamily="49" charset="0"/>
              </a:rPr>
              <a:t>cmd.ExecuteReader</a:t>
            </a:r>
            <a:r>
              <a:rPr lang="en-US" dirty="0">
                <a:latin typeface="Consolas" pitchFamily="49" charset="0"/>
              </a:rPr>
              <a:t>();</a:t>
            </a:r>
          </a:p>
          <a:p>
            <a:pPr algn="l" rtl="0">
              <a:defRPr/>
            </a:pPr>
            <a:r>
              <a:rPr lang="en-US" dirty="0">
                <a:latin typeface="Consolas" pitchFamily="49" charset="0"/>
              </a:rPr>
              <a:t>while ( </a:t>
            </a:r>
            <a:r>
              <a:rPr lang="en-US" dirty="0" err="1">
                <a:latin typeface="Consolas" pitchFamily="49" charset="0"/>
              </a:rPr>
              <a:t>r.HasRows</a:t>
            </a:r>
            <a:r>
              <a:rPr lang="en-US" dirty="0">
                <a:latin typeface="Consolas" pitchFamily="49" charset="0"/>
              </a:rPr>
              <a:t> )  </a:t>
            </a:r>
          </a:p>
          <a:p>
            <a:pPr algn="l" rtl="0">
              <a:defRPr/>
            </a:pPr>
            <a:r>
              <a:rPr lang="en-US" dirty="0">
                <a:latin typeface="Consolas" pitchFamily="49" charset="0"/>
              </a:rPr>
              <a:t>{</a:t>
            </a:r>
          </a:p>
          <a:p>
            <a:pPr algn="l" rtl="0">
              <a:defRPr/>
            </a:pPr>
            <a:r>
              <a:rPr lang="en-US" dirty="0">
                <a:latin typeface="Consolas" pitchFamily="49" charset="0"/>
              </a:rPr>
              <a:t>    </a:t>
            </a:r>
            <a:r>
              <a:rPr lang="en-US" dirty="0" err="1">
                <a:solidFill>
                  <a:srgbClr val="0000FF"/>
                </a:solidFill>
                <a:latin typeface="Consolas"/>
                <a:ea typeface="Times New Roman"/>
                <a:cs typeface="Times New Roman"/>
              </a:rPr>
              <a:t>Console.WriteLine</a:t>
            </a:r>
            <a:r>
              <a:rPr lang="en-US" dirty="0">
                <a:solidFill>
                  <a:srgbClr val="0000FF"/>
                </a:solidFill>
                <a:latin typeface="Consolas"/>
                <a:ea typeface="Times New Roman"/>
                <a:cs typeface="Times New Roman"/>
              </a:rPr>
              <a:t>(r</a:t>
            </a:r>
            <a:r>
              <a:rPr lang="en-US" dirty="0">
                <a:latin typeface="Consolas" pitchFamily="49" charset="0"/>
              </a:rPr>
              <a:t>[</a:t>
            </a:r>
            <a:r>
              <a:rPr lang="en-US" dirty="0">
                <a:solidFill>
                  <a:srgbClr val="C00000"/>
                </a:solidFill>
                <a:latin typeface="Consolas" pitchFamily="49" charset="0"/>
              </a:rPr>
              <a:t>“Number"</a:t>
            </a:r>
            <a:r>
              <a:rPr lang="en-US" dirty="0">
                <a:latin typeface="Consolas" pitchFamily="49" charset="0"/>
              </a:rPr>
              <a:t>] + r[</a:t>
            </a:r>
            <a:r>
              <a:rPr lang="en-US" dirty="0">
                <a:solidFill>
                  <a:srgbClr val="C00000"/>
                </a:solidFill>
                <a:latin typeface="Consolas" pitchFamily="49" charset="0"/>
              </a:rPr>
              <a:t>“Year"</a:t>
            </a:r>
            <a:r>
              <a:rPr lang="en-US" dirty="0">
                <a:latin typeface="Consolas" pitchFamily="49" charset="0"/>
              </a:rPr>
              <a:t>]);</a:t>
            </a:r>
          </a:p>
          <a:p>
            <a:pPr algn="l" rtl="0" eaLnBrk="0" hangingPunct="0">
              <a:defRPr/>
            </a:pPr>
            <a:r>
              <a:rPr lang="en-US" dirty="0">
                <a:latin typeface="Consolas" pitchFamily="49" charset="0"/>
              </a:rPr>
              <a:t>}</a:t>
            </a:r>
          </a:p>
        </p:txBody>
      </p:sp>
      <p:pic>
        <p:nvPicPr>
          <p:cNvPr id="7" name="Picture 4" descr="C:\Users\Guy Burstein\Documents\Resources For Presentations\Shapes\Box\Rectangle - Gel Style 1\GEL Rounded Rectangle cobalt.png"/>
          <p:cNvPicPr>
            <a:picLocks noChangeAspect="1" noChangeArrowheads="1"/>
          </p:cNvPicPr>
          <p:nvPr/>
        </p:nvPicPr>
        <p:blipFill>
          <a:blip r:embed="rId2" cstate="print"/>
          <a:srcRect/>
          <a:stretch>
            <a:fillRect/>
          </a:stretch>
        </p:blipFill>
        <p:spPr bwMode="auto">
          <a:xfrm>
            <a:off x="393758" y="1593929"/>
            <a:ext cx="11789912" cy="833459"/>
          </a:xfrm>
          <a:prstGeom prst="rect">
            <a:avLst/>
          </a:prstGeom>
          <a:noFill/>
          <a:ln w="9525">
            <a:noFill/>
            <a:miter lim="800000"/>
            <a:headEnd/>
            <a:tailEnd/>
          </a:ln>
        </p:spPr>
      </p:pic>
      <p:sp>
        <p:nvSpPr>
          <p:cNvPr id="8" name="TextBox 7"/>
          <p:cNvSpPr txBox="1"/>
          <p:nvPr/>
        </p:nvSpPr>
        <p:spPr>
          <a:xfrm>
            <a:off x="584137" y="1687693"/>
            <a:ext cx="11503313" cy="687586"/>
          </a:xfrm>
          <a:prstGeom prst="rect">
            <a:avLst/>
          </a:prstGeom>
          <a:noFill/>
        </p:spPr>
        <p:txBody>
          <a:bodyPr lIns="117830" tIns="58915" rIns="117830" bIns="58915" rtlCol="1">
            <a:spAutoFit/>
          </a:bodyPr>
          <a:lstStyle/>
          <a:p>
            <a:pPr algn="ctr">
              <a:defRPr/>
            </a:pPr>
            <a:r>
              <a:rPr lang="en-US" sz="3600" b="1" dirty="0">
                <a:effectLst>
                  <a:outerShdw blurRad="38100" dist="38100" dir="2700000" algn="tl">
                    <a:srgbClr val="000000">
                      <a:alpha val="43137"/>
                    </a:srgbClr>
                  </a:outerShdw>
                </a:effectLst>
                <a:latin typeface="Calibri" pitchFamily="34" charset="0"/>
              </a:rPr>
              <a:t>Application</a:t>
            </a:r>
            <a:endParaRPr lang="he-IL" sz="3600" b="1" dirty="0">
              <a:effectLst>
                <a:outerShdw blurRad="38100" dist="38100" dir="2700000" algn="tl">
                  <a:srgbClr val="000000">
                    <a:alpha val="43137"/>
                  </a:srgbClr>
                </a:outerShdw>
              </a:effectLst>
              <a:latin typeface="Calibri" pitchFamily="34" charset="0"/>
            </a:endParaRPr>
          </a:p>
        </p:txBody>
      </p:sp>
      <p:sp>
        <p:nvSpPr>
          <p:cNvPr id="9" name="TextBox 8"/>
          <p:cNvSpPr txBox="1"/>
          <p:nvPr/>
        </p:nvSpPr>
        <p:spPr>
          <a:xfrm>
            <a:off x="5906987" y="7219673"/>
            <a:ext cx="5414740" cy="687586"/>
          </a:xfrm>
          <a:prstGeom prst="rect">
            <a:avLst/>
          </a:prstGeom>
          <a:noFill/>
        </p:spPr>
        <p:txBody>
          <a:bodyPr lIns="117830" tIns="58915" rIns="117830" bIns="58915" rtlCol="1">
            <a:spAutoFit/>
          </a:bodyPr>
          <a:lstStyle/>
          <a:p>
            <a:pPr algn="ctr">
              <a:defRPr/>
            </a:pPr>
            <a:r>
              <a:rPr lang="en-US" sz="3600" b="1" dirty="0">
                <a:effectLst>
                  <a:outerShdw blurRad="38100" dist="38100" dir="2700000" algn="tl">
                    <a:srgbClr val="000000">
                      <a:alpha val="43137"/>
                    </a:srgbClr>
                  </a:outerShdw>
                </a:effectLst>
                <a:latin typeface="Calibri" pitchFamily="34" charset="0"/>
              </a:rPr>
              <a:t>Relational Database</a:t>
            </a:r>
            <a:endParaRPr lang="he-IL" sz="3600" b="1" dirty="0">
              <a:effectLst>
                <a:outerShdw blurRad="38100" dist="38100" dir="2700000" algn="tl">
                  <a:srgbClr val="000000">
                    <a:alpha val="43137"/>
                  </a:srgbClr>
                </a:outerShdw>
              </a:effectLst>
              <a:latin typeface="Calibri" pitchFamily="34" charset="0"/>
            </a:endParaRPr>
          </a:p>
        </p:txBody>
      </p:sp>
      <p:sp>
        <p:nvSpPr>
          <p:cNvPr id="10" name="Rounded Rectangular Callout 9"/>
          <p:cNvSpPr/>
          <p:nvPr/>
        </p:nvSpPr>
        <p:spPr>
          <a:xfrm>
            <a:off x="9537480" y="2600328"/>
            <a:ext cx="2768788" cy="933450"/>
          </a:xfrm>
          <a:prstGeom prst="wedgeRoundRectCallout">
            <a:avLst>
              <a:gd name="adj1" fmla="val -141786"/>
              <a:gd name="adj2" fmla="val 76786"/>
              <a:gd name="adj3" fmla="val 16667"/>
            </a:avLst>
          </a:prstGeom>
          <a:gradFill>
            <a:gsLst>
              <a:gs pos="0">
                <a:srgbClr val="D6B19C"/>
              </a:gs>
              <a:gs pos="30000">
                <a:srgbClr val="D49E6C"/>
              </a:gs>
              <a:gs pos="70000">
                <a:srgbClr val="A65528"/>
              </a:gs>
              <a:gs pos="100000">
                <a:srgbClr val="663012"/>
              </a:gs>
            </a:gsLst>
            <a:lin ang="16200000" scaled="0"/>
          </a:gradFill>
        </p:spPr>
        <p:style>
          <a:lnRef idx="0">
            <a:schemeClr val="accent5"/>
          </a:lnRef>
          <a:fillRef idx="3">
            <a:schemeClr val="accent5"/>
          </a:fillRef>
          <a:effectRef idx="3">
            <a:schemeClr val="accent5"/>
          </a:effectRef>
          <a:fontRef idx="minor">
            <a:schemeClr val="lt1"/>
          </a:fontRef>
        </p:style>
        <p:txBody>
          <a:bodyPr lIns="117830" tIns="58915" rIns="117830" bIns="58915" rtlCol="1" anchor="ctr"/>
          <a:lstStyle/>
          <a:p>
            <a:pPr algn="ctr">
              <a:defRPr/>
            </a:pPr>
            <a:r>
              <a:rPr lang="en-US" sz="2600" b="1" dirty="0">
                <a:effectLst>
                  <a:outerShdw blurRad="38100" dist="38100" dir="2700000" algn="tl">
                    <a:srgbClr val="000000">
                      <a:alpha val="43137"/>
                    </a:srgbClr>
                  </a:outerShdw>
                </a:effectLst>
                <a:latin typeface="Calibri" pitchFamily="34" charset="0"/>
              </a:rPr>
              <a:t>No </a:t>
            </a:r>
            <a:r>
              <a:rPr lang="en-US" sz="2600" b="1" dirty="0" err="1">
                <a:effectLst>
                  <a:outerShdw blurRad="38100" dist="38100" dir="2700000" algn="tl">
                    <a:srgbClr val="000000">
                      <a:alpha val="43137"/>
                    </a:srgbClr>
                  </a:outerShdw>
                </a:effectLst>
                <a:latin typeface="Calibri" pitchFamily="34" charset="0"/>
              </a:rPr>
              <a:t>intellisence</a:t>
            </a:r>
            <a:r>
              <a:rPr lang="en-US" sz="2600" b="1" dirty="0">
                <a:effectLst>
                  <a:outerShdw blurRad="38100" dist="38100" dir="2700000" algn="tl">
                    <a:srgbClr val="000000">
                      <a:alpha val="43137"/>
                    </a:srgbClr>
                  </a:outerShdw>
                </a:effectLst>
                <a:latin typeface="Calibri" pitchFamily="34" charset="0"/>
              </a:rPr>
              <a:t> </a:t>
            </a:r>
          </a:p>
        </p:txBody>
      </p:sp>
      <p:sp>
        <p:nvSpPr>
          <p:cNvPr id="11" name="Rounded Rectangular Callout 10"/>
          <p:cNvSpPr/>
          <p:nvPr/>
        </p:nvSpPr>
        <p:spPr>
          <a:xfrm>
            <a:off x="9537485" y="3689335"/>
            <a:ext cx="2768788" cy="933450"/>
          </a:xfrm>
          <a:prstGeom prst="wedgeRoundRectCallout">
            <a:avLst>
              <a:gd name="adj1" fmla="val -118929"/>
              <a:gd name="adj2" fmla="val -1786"/>
              <a:gd name="adj3" fmla="val 16667"/>
            </a:avLst>
          </a:prstGeom>
          <a:gradFill>
            <a:gsLst>
              <a:gs pos="0">
                <a:srgbClr val="D6B19C"/>
              </a:gs>
              <a:gs pos="30000">
                <a:srgbClr val="D49E6C"/>
              </a:gs>
              <a:gs pos="70000">
                <a:srgbClr val="A65528"/>
              </a:gs>
              <a:gs pos="100000">
                <a:srgbClr val="663012"/>
              </a:gs>
            </a:gsLst>
            <a:lin ang="16200000" scaled="0"/>
          </a:gradFill>
        </p:spPr>
        <p:style>
          <a:lnRef idx="0">
            <a:schemeClr val="accent5"/>
          </a:lnRef>
          <a:fillRef idx="3">
            <a:schemeClr val="accent5"/>
          </a:fillRef>
          <a:effectRef idx="3">
            <a:schemeClr val="accent5"/>
          </a:effectRef>
          <a:fontRef idx="minor">
            <a:schemeClr val="lt1"/>
          </a:fontRef>
        </p:style>
        <p:txBody>
          <a:bodyPr lIns="117830" tIns="58915" rIns="117830" bIns="58915" rtlCol="1" anchor="ctr"/>
          <a:lstStyle/>
          <a:p>
            <a:pPr algn="ctr">
              <a:defRPr/>
            </a:pPr>
            <a:r>
              <a:rPr lang="en-US" sz="2600" b="1" dirty="0">
                <a:effectLst>
                  <a:outerShdw blurRad="38100" dist="38100" dir="2700000" algn="tl">
                    <a:srgbClr val="000000">
                      <a:alpha val="43137"/>
                    </a:srgbClr>
                  </a:outerShdw>
                </a:effectLst>
                <a:latin typeface="Calibri" pitchFamily="34" charset="0"/>
              </a:rPr>
              <a:t>No compile time checks</a:t>
            </a:r>
          </a:p>
        </p:txBody>
      </p:sp>
      <p:sp>
        <p:nvSpPr>
          <p:cNvPr id="12" name="Rounded Rectangular Callout 11"/>
          <p:cNvSpPr/>
          <p:nvPr/>
        </p:nvSpPr>
        <p:spPr>
          <a:xfrm>
            <a:off x="9514148" y="4778361"/>
            <a:ext cx="2768788" cy="933450"/>
          </a:xfrm>
          <a:prstGeom prst="wedgeRoundRectCallout">
            <a:avLst>
              <a:gd name="adj1" fmla="val -92757"/>
              <a:gd name="adj2" fmla="val -9683"/>
              <a:gd name="adj3" fmla="val 16667"/>
            </a:avLst>
          </a:prstGeom>
          <a:gradFill>
            <a:gsLst>
              <a:gs pos="0">
                <a:srgbClr val="D6B19C"/>
              </a:gs>
              <a:gs pos="30000">
                <a:srgbClr val="D49E6C"/>
              </a:gs>
              <a:gs pos="70000">
                <a:srgbClr val="A65528"/>
              </a:gs>
              <a:gs pos="100000">
                <a:srgbClr val="663012"/>
              </a:gs>
            </a:gsLst>
            <a:lin ang="16200000" scaled="0"/>
          </a:gradFill>
        </p:spPr>
        <p:style>
          <a:lnRef idx="0">
            <a:schemeClr val="accent5"/>
          </a:lnRef>
          <a:fillRef idx="3">
            <a:schemeClr val="accent5"/>
          </a:fillRef>
          <a:effectRef idx="3">
            <a:schemeClr val="accent5"/>
          </a:effectRef>
          <a:fontRef idx="minor">
            <a:schemeClr val="lt1"/>
          </a:fontRef>
        </p:style>
        <p:txBody>
          <a:bodyPr lIns="117830" tIns="58915" rIns="117830" bIns="58915" rtlCol="1" anchor="ctr"/>
          <a:lstStyle/>
          <a:p>
            <a:pPr algn="ctr" rtl="0">
              <a:defRPr/>
            </a:pPr>
            <a:r>
              <a:rPr lang="en-US" sz="2600" b="1" dirty="0">
                <a:effectLst>
                  <a:outerShdw blurRad="38100" dist="38100" dir="2700000" algn="tl">
                    <a:srgbClr val="000000">
                      <a:alpha val="43137"/>
                    </a:srgbClr>
                  </a:outerShdw>
                </a:effectLst>
                <a:latin typeface="Calibri" pitchFamily="34" charset="0"/>
              </a:rPr>
              <a:t>Loosely bound arguments</a:t>
            </a:r>
          </a:p>
        </p:txBody>
      </p:sp>
      <p:sp>
        <p:nvSpPr>
          <p:cNvPr id="13" name="Rounded Rectangular Callout 12"/>
          <p:cNvSpPr/>
          <p:nvPr/>
        </p:nvSpPr>
        <p:spPr>
          <a:xfrm>
            <a:off x="9514148" y="5813236"/>
            <a:ext cx="2768788" cy="933450"/>
          </a:xfrm>
          <a:prstGeom prst="wedgeRoundRectCallout">
            <a:avLst>
              <a:gd name="adj1" fmla="val -78253"/>
              <a:gd name="adj2" fmla="val 33728"/>
              <a:gd name="adj3" fmla="val 16667"/>
            </a:avLst>
          </a:prstGeom>
          <a:gradFill>
            <a:gsLst>
              <a:gs pos="0">
                <a:srgbClr val="D6B19C"/>
              </a:gs>
              <a:gs pos="30000">
                <a:srgbClr val="D49E6C"/>
              </a:gs>
              <a:gs pos="70000">
                <a:srgbClr val="A65528"/>
              </a:gs>
              <a:gs pos="100000">
                <a:srgbClr val="663012"/>
              </a:gs>
            </a:gsLst>
            <a:lin ang="16200000" scaled="0"/>
          </a:gradFill>
        </p:spPr>
        <p:style>
          <a:lnRef idx="0">
            <a:schemeClr val="accent5"/>
          </a:lnRef>
          <a:fillRef idx="3">
            <a:schemeClr val="accent5"/>
          </a:fillRef>
          <a:effectRef idx="3">
            <a:schemeClr val="accent5"/>
          </a:effectRef>
          <a:fontRef idx="minor">
            <a:schemeClr val="lt1"/>
          </a:fontRef>
        </p:style>
        <p:txBody>
          <a:bodyPr lIns="117830" tIns="58915" rIns="117830" bIns="58915" rtlCol="1" anchor="ctr"/>
          <a:lstStyle/>
          <a:p>
            <a:pPr algn="ctr">
              <a:defRPr/>
            </a:pPr>
            <a:r>
              <a:rPr lang="en-US" sz="2600" b="1" dirty="0" err="1">
                <a:effectLst>
                  <a:outerShdw blurRad="38100" dist="38100" dir="2700000" algn="tl">
                    <a:srgbClr val="000000">
                      <a:alpha val="43137"/>
                    </a:srgbClr>
                  </a:outerShdw>
                </a:effectLst>
                <a:latin typeface="Calibri" pitchFamily="34" charset="0"/>
              </a:rPr>
              <a:t>Untyped</a:t>
            </a:r>
            <a:r>
              <a:rPr lang="en-US" sz="2600" b="1" dirty="0">
                <a:effectLst>
                  <a:outerShdw blurRad="38100" dist="38100" dir="2700000" algn="tl">
                    <a:srgbClr val="000000">
                      <a:alpha val="43137"/>
                    </a:srgbClr>
                  </a:outerShdw>
                </a:effectLst>
                <a:latin typeface="Calibri" pitchFamily="34" charset="0"/>
              </a:rPr>
              <a:t> Results</a:t>
            </a:r>
          </a:p>
        </p:txBody>
      </p:sp>
      <p:grpSp>
        <p:nvGrpSpPr>
          <p:cNvPr id="3" name="Group 16"/>
          <p:cNvGrpSpPr>
            <a:grpSpLocks/>
          </p:cNvGrpSpPr>
          <p:nvPr/>
        </p:nvGrpSpPr>
        <p:grpSpPr bwMode="auto">
          <a:xfrm>
            <a:off x="4922481" y="7032147"/>
            <a:ext cx="1658332" cy="1152204"/>
            <a:chOff x="3683000" y="5705471"/>
            <a:chExt cx="1203322" cy="1169458"/>
          </a:xfrm>
        </p:grpSpPr>
        <p:pic>
          <p:nvPicPr>
            <p:cNvPr id="15" name="Picture 10" descr="C:\Users\Guy Burstein\Documents\Resources For Presentations\slide0085_image154.png"/>
            <p:cNvPicPr>
              <a:picLocks noChangeAspect="1" noChangeArrowheads="1"/>
            </p:cNvPicPr>
            <p:nvPr/>
          </p:nvPicPr>
          <p:blipFill>
            <a:blip r:embed="rId3" cstate="print"/>
            <a:srcRect/>
            <a:stretch>
              <a:fillRect/>
            </a:stretch>
          </p:blipFill>
          <p:spPr bwMode="auto">
            <a:xfrm>
              <a:off x="3683000" y="5874805"/>
              <a:ext cx="695325" cy="847725"/>
            </a:xfrm>
            <a:prstGeom prst="rect">
              <a:avLst/>
            </a:prstGeom>
            <a:noFill/>
            <a:ln w="9525">
              <a:noFill/>
              <a:miter lim="800000"/>
              <a:headEnd/>
              <a:tailEnd/>
            </a:ln>
          </p:spPr>
        </p:pic>
        <p:pic>
          <p:nvPicPr>
            <p:cNvPr id="16" name="Picture 10" descr="C:\Users\Guy Burstein\Documents\Resources For Presentations\slide0085_image154.png"/>
            <p:cNvPicPr>
              <a:picLocks noChangeAspect="1" noChangeArrowheads="1"/>
            </p:cNvPicPr>
            <p:nvPr/>
          </p:nvPicPr>
          <p:blipFill>
            <a:blip r:embed="rId3" cstate="print"/>
            <a:srcRect/>
            <a:stretch>
              <a:fillRect/>
            </a:stretch>
          </p:blipFill>
          <p:spPr bwMode="auto">
            <a:xfrm>
              <a:off x="4055533" y="5705471"/>
              <a:ext cx="695325" cy="847725"/>
            </a:xfrm>
            <a:prstGeom prst="rect">
              <a:avLst/>
            </a:prstGeom>
            <a:noFill/>
            <a:ln w="9525">
              <a:noFill/>
              <a:miter lim="800000"/>
              <a:headEnd/>
              <a:tailEnd/>
            </a:ln>
          </p:spPr>
        </p:pic>
        <p:pic>
          <p:nvPicPr>
            <p:cNvPr id="17" name="Picture 10" descr="C:\Users\Guy Burstein\Documents\Resources For Presentations\slide0085_image154.png"/>
            <p:cNvPicPr>
              <a:picLocks noChangeAspect="1" noChangeArrowheads="1"/>
            </p:cNvPicPr>
            <p:nvPr/>
          </p:nvPicPr>
          <p:blipFill>
            <a:blip r:embed="rId3" cstate="print"/>
            <a:srcRect/>
            <a:stretch>
              <a:fillRect/>
            </a:stretch>
          </p:blipFill>
          <p:spPr bwMode="auto">
            <a:xfrm>
              <a:off x="4190997" y="6027204"/>
              <a:ext cx="695325" cy="847725"/>
            </a:xfrm>
            <a:prstGeom prst="rect">
              <a:avLst/>
            </a:prstGeom>
            <a:noFill/>
            <a:ln w="9525">
              <a:noFill/>
              <a:miter lim="800000"/>
              <a:headEnd/>
              <a:tailEnd/>
            </a:ln>
          </p:spPr>
        </p:pic>
      </p:grpSp>
    </p:spTree>
    <p:extLst>
      <p:ext uri="{BB962C8B-B14F-4D97-AF65-F5344CB8AC3E}">
        <p14:creationId xmlns:p14="http://schemas.microsoft.com/office/powerpoint/2010/main" val="26757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SQL</a:t>
            </a:r>
          </a:p>
        </p:txBody>
      </p:sp>
      <p:sp>
        <p:nvSpPr>
          <p:cNvPr id="5" name="Slide Number Placeholder 4"/>
          <p:cNvSpPr>
            <a:spLocks noGrp="1"/>
          </p:cNvSpPr>
          <p:nvPr>
            <p:ph type="sldNum" sz="quarter" idx="12"/>
          </p:nvPr>
        </p:nvSpPr>
        <p:spPr/>
        <p:txBody>
          <a:bodyPr/>
          <a:lstStyle/>
          <a:p>
            <a:fld id="{8D5EC362-8DE0-4138-8AD2-9C18772BB671}" type="slidenum">
              <a:rPr lang="he-IL" smtClean="0"/>
              <a:pPr/>
              <a:t>333</a:t>
            </a:fld>
            <a:endParaRPr lang="he-IL"/>
          </a:p>
        </p:txBody>
      </p:sp>
      <p:sp>
        <p:nvSpPr>
          <p:cNvPr id="3" name="Content Placeholder 2"/>
          <p:cNvSpPr>
            <a:spLocks noGrp="1"/>
          </p:cNvSpPr>
          <p:nvPr>
            <p:ph sz="quarter" idx="1"/>
          </p:nvPr>
        </p:nvSpPr>
        <p:spPr/>
        <p:txBody>
          <a:bodyPr/>
          <a:lstStyle/>
          <a:p>
            <a:r>
              <a:rPr lang="en-US" dirty="0"/>
              <a:t>The </a:t>
            </a:r>
            <a:r>
              <a:rPr lang="en-US" b="1" dirty="0" err="1">
                <a:solidFill>
                  <a:srgbClr val="FF0000"/>
                </a:solidFill>
                <a:latin typeface="Consolas" pitchFamily="49" charset="0"/>
              </a:rPr>
              <a:t>DataContext</a:t>
            </a:r>
            <a:r>
              <a:rPr lang="en-US" dirty="0"/>
              <a:t> type</a:t>
            </a:r>
          </a:p>
          <a:p>
            <a:r>
              <a:rPr lang="en-US" dirty="0"/>
              <a:t>Custom attributes (</a:t>
            </a:r>
            <a:r>
              <a:rPr lang="en-US" dirty="0">
                <a:latin typeface="Consolas" pitchFamily="49" charset="0"/>
              </a:rPr>
              <a:t>Table</a:t>
            </a:r>
            <a:r>
              <a:rPr lang="en-US" dirty="0"/>
              <a:t>, </a:t>
            </a:r>
            <a:r>
              <a:rPr lang="en-US" dirty="0">
                <a:latin typeface="Consolas" pitchFamily="49" charset="0"/>
              </a:rPr>
              <a:t>Column</a:t>
            </a:r>
            <a:r>
              <a:rPr lang="en-US" dirty="0"/>
              <a:t>)</a:t>
            </a:r>
          </a:p>
          <a:p>
            <a:r>
              <a:rPr lang="en-US" dirty="0"/>
              <a:t>Not just “Query”</a:t>
            </a:r>
          </a:p>
          <a:p>
            <a:r>
              <a:rPr lang="en-US" dirty="0"/>
              <a:t>Can use stored procedures</a:t>
            </a:r>
          </a:p>
          <a:p>
            <a:r>
              <a:rPr lang="en-US" b="1" dirty="0">
                <a:solidFill>
                  <a:srgbClr val="0070C0"/>
                </a:solidFill>
                <a:latin typeface="Consolas" pitchFamily="49" charset="0"/>
              </a:rPr>
              <a:t>using</a:t>
            </a:r>
            <a:r>
              <a:rPr lang="en-US" dirty="0">
                <a:solidFill>
                  <a:srgbClr val="FFFF00"/>
                </a:solidFill>
                <a:latin typeface="Consolas" pitchFamily="49" charset="0"/>
              </a:rPr>
              <a:t> </a:t>
            </a:r>
            <a:r>
              <a:rPr lang="en-US" b="1" dirty="0" err="1">
                <a:solidFill>
                  <a:srgbClr val="0070C0"/>
                </a:solidFill>
                <a:latin typeface="Consolas" pitchFamily="49" charset="0"/>
              </a:rPr>
              <a:t>System.Data.Linq</a:t>
            </a:r>
            <a:endParaRPr lang="en-US" b="1" dirty="0">
              <a:solidFill>
                <a:srgbClr val="0070C0"/>
              </a:solidFill>
              <a:latin typeface="Consolas" pitchFamily="49" charset="0"/>
            </a:endParaRPr>
          </a:p>
          <a:p>
            <a:r>
              <a:rPr lang="en-US" dirty="0" err="1">
                <a:latin typeface="Consolas" pitchFamily="49" charset="0"/>
              </a:rPr>
              <a:t>System.Data.Linq.Dll</a:t>
            </a:r>
            <a:r>
              <a:rPr lang="en-US" dirty="0"/>
              <a:t> Assembly</a:t>
            </a:r>
          </a:p>
          <a:p>
            <a:endParaRPr lang="en-US" dirty="0"/>
          </a:p>
        </p:txBody>
      </p:sp>
    </p:spTree>
    <p:extLst>
      <p:ext uri="{BB962C8B-B14F-4D97-AF65-F5344CB8AC3E}">
        <p14:creationId xmlns:p14="http://schemas.microsoft.com/office/powerpoint/2010/main" val="121506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XML</a:t>
            </a:r>
          </a:p>
        </p:txBody>
      </p:sp>
      <p:sp>
        <p:nvSpPr>
          <p:cNvPr id="5" name="Slide Number Placeholder 4"/>
          <p:cNvSpPr>
            <a:spLocks noGrp="1"/>
          </p:cNvSpPr>
          <p:nvPr>
            <p:ph type="sldNum" sz="quarter" idx="12"/>
          </p:nvPr>
        </p:nvSpPr>
        <p:spPr/>
        <p:txBody>
          <a:bodyPr/>
          <a:lstStyle/>
          <a:p>
            <a:fld id="{8D5EC362-8DE0-4138-8AD2-9C18772BB671}" type="slidenum">
              <a:rPr lang="he-IL" smtClean="0"/>
              <a:pPr/>
              <a:t>334</a:t>
            </a:fld>
            <a:endParaRPr lang="he-IL"/>
          </a:p>
        </p:txBody>
      </p:sp>
      <p:sp>
        <p:nvSpPr>
          <p:cNvPr id="3" name="Content Placeholder 2"/>
          <p:cNvSpPr>
            <a:spLocks noGrp="1"/>
          </p:cNvSpPr>
          <p:nvPr>
            <p:ph sz="quarter" idx="1"/>
          </p:nvPr>
        </p:nvSpPr>
        <p:spPr/>
        <p:txBody>
          <a:bodyPr/>
          <a:lstStyle/>
          <a:p>
            <a:r>
              <a:rPr lang="en-US" dirty="0"/>
              <a:t>New object model</a:t>
            </a:r>
          </a:p>
          <a:p>
            <a:pPr lvl="1"/>
            <a:r>
              <a:rPr lang="en-US" dirty="0"/>
              <a:t>No need to create a document</a:t>
            </a:r>
          </a:p>
          <a:p>
            <a:pPr lvl="1"/>
            <a:r>
              <a:rPr lang="en-US" dirty="0"/>
              <a:t>Very intuitive and flexible</a:t>
            </a:r>
          </a:p>
          <a:p>
            <a:r>
              <a:rPr lang="en-US" b="1" dirty="0">
                <a:solidFill>
                  <a:srgbClr val="0070C0"/>
                </a:solidFill>
                <a:latin typeface="Consolas" pitchFamily="49" charset="0"/>
              </a:rPr>
              <a:t>using</a:t>
            </a:r>
            <a:r>
              <a:rPr lang="en-US" dirty="0">
                <a:solidFill>
                  <a:srgbClr val="FFFF00"/>
                </a:solidFill>
                <a:latin typeface="Consolas" pitchFamily="49" charset="0"/>
              </a:rPr>
              <a:t> </a:t>
            </a:r>
            <a:r>
              <a:rPr lang="en-US" b="1" dirty="0" err="1">
                <a:solidFill>
                  <a:srgbClr val="0070C0"/>
                </a:solidFill>
                <a:latin typeface="Consolas" pitchFamily="49" charset="0"/>
              </a:rPr>
              <a:t>System.Xml.Linq</a:t>
            </a:r>
            <a:endParaRPr lang="en-US" b="1" dirty="0">
              <a:solidFill>
                <a:srgbClr val="0070C0"/>
              </a:solidFill>
              <a:latin typeface="Consolas" pitchFamily="49" charset="0"/>
            </a:endParaRPr>
          </a:p>
          <a:p>
            <a:r>
              <a:rPr lang="en-US" dirty="0" err="1">
                <a:latin typeface="Consolas" pitchFamily="49" charset="0"/>
              </a:rPr>
              <a:t>System.Xml.Linq.Dll</a:t>
            </a:r>
            <a:r>
              <a:rPr lang="en-US" dirty="0"/>
              <a:t> Assembly</a:t>
            </a:r>
          </a:p>
          <a:p>
            <a:r>
              <a:rPr lang="en-US" dirty="0"/>
              <a:t>Easy to combine with other LINQ providers</a:t>
            </a:r>
          </a:p>
          <a:p>
            <a:pPr lvl="1"/>
            <a:r>
              <a:rPr lang="en-US" dirty="0"/>
              <a:t>E.g. LINQ to SQL</a:t>
            </a:r>
          </a:p>
        </p:txBody>
      </p:sp>
    </p:spTree>
    <p:extLst>
      <p:ext uri="{BB962C8B-B14F-4D97-AF65-F5344CB8AC3E}">
        <p14:creationId xmlns:p14="http://schemas.microsoft.com/office/powerpoint/2010/main" val="302461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XLINQ Object Model</a:t>
            </a:r>
          </a:p>
        </p:txBody>
      </p:sp>
      <p:sp>
        <p:nvSpPr>
          <p:cNvPr id="6" name="Slide Number Placeholder 5"/>
          <p:cNvSpPr>
            <a:spLocks noGrp="1"/>
          </p:cNvSpPr>
          <p:nvPr>
            <p:ph type="sldNum" sz="quarter" idx="12"/>
          </p:nvPr>
        </p:nvSpPr>
        <p:spPr/>
        <p:txBody>
          <a:bodyPr/>
          <a:lstStyle/>
          <a:p>
            <a:fld id="{C31F0FB5-F7B5-41A6-8D0B-28B5EB7E555F}" type="slidenum">
              <a:rPr lang="en-US" smtClean="0"/>
              <a:pPr/>
              <a:t>335</a:t>
            </a:fld>
            <a:endParaRPr lang="en-US"/>
          </a:p>
        </p:txBody>
      </p:sp>
      <p:sp>
        <p:nvSpPr>
          <p:cNvPr id="3" name="Content Placeholder 2"/>
          <p:cNvSpPr>
            <a:spLocks noGrp="1"/>
          </p:cNvSpPr>
          <p:nvPr>
            <p:ph sz="quarter" idx="1"/>
          </p:nvPr>
        </p:nvSpPr>
        <p:spPr>
          <a:xfrm>
            <a:off x="630079" y="1600201"/>
            <a:ext cx="11341418" cy="4900613"/>
          </a:xfrm>
        </p:spPr>
        <p:txBody>
          <a:bodyPr>
            <a:normAutofit/>
          </a:bodyPr>
          <a:lstStyle/>
          <a:p>
            <a:r>
              <a:rPr lang="en-US" b="1" dirty="0" err="1">
                <a:solidFill>
                  <a:srgbClr val="FF0000"/>
                </a:solidFill>
                <a:latin typeface="Consolas" pitchFamily="49" charset="0"/>
                <a:cs typeface="Consolas" pitchFamily="49" charset="0"/>
              </a:rPr>
              <a:t>XDocument</a:t>
            </a:r>
            <a:endParaRPr lang="en-US" b="1" dirty="0">
              <a:solidFill>
                <a:srgbClr val="FF0000"/>
              </a:solidFill>
              <a:latin typeface="Consolas" pitchFamily="49" charset="0"/>
              <a:cs typeface="Consolas" pitchFamily="49" charset="0"/>
            </a:endParaRPr>
          </a:p>
          <a:p>
            <a:pPr lvl="1"/>
            <a:r>
              <a:rPr lang="en-US" dirty="0"/>
              <a:t>Represents the entire document</a:t>
            </a:r>
          </a:p>
          <a:p>
            <a:pPr lvl="1"/>
            <a:r>
              <a:rPr lang="en-US" dirty="0"/>
              <a:t>Not strictly required</a:t>
            </a:r>
          </a:p>
          <a:p>
            <a:r>
              <a:rPr lang="en-US" b="1" dirty="0" err="1">
                <a:solidFill>
                  <a:srgbClr val="FF0000"/>
                </a:solidFill>
                <a:latin typeface="Consolas" pitchFamily="49" charset="0"/>
                <a:cs typeface="Consolas" pitchFamily="49" charset="0"/>
              </a:rPr>
              <a:t>XElement</a:t>
            </a:r>
            <a:r>
              <a:rPr lang="en-US" dirty="0"/>
              <a:t>, </a:t>
            </a:r>
            <a:r>
              <a:rPr lang="en-US" b="1" dirty="0" err="1">
                <a:solidFill>
                  <a:srgbClr val="FF0000"/>
                </a:solidFill>
                <a:latin typeface="Consolas" pitchFamily="49" charset="0"/>
                <a:cs typeface="Consolas" pitchFamily="49" charset="0"/>
              </a:rPr>
              <a:t>XAttribute</a:t>
            </a:r>
            <a:endParaRPr lang="en-US" b="1" dirty="0">
              <a:solidFill>
                <a:srgbClr val="FF0000"/>
              </a:solidFill>
              <a:latin typeface="Consolas" pitchFamily="49" charset="0"/>
              <a:cs typeface="Consolas" pitchFamily="49" charset="0"/>
            </a:endParaRPr>
          </a:p>
          <a:p>
            <a:pPr lvl="1"/>
            <a:r>
              <a:rPr lang="en-US" dirty="0"/>
              <a:t>Represent an element and attribute, respectively</a:t>
            </a:r>
          </a:p>
          <a:p>
            <a:r>
              <a:rPr lang="en-US" dirty="0"/>
              <a:t>Example: Create and save some XML</a:t>
            </a:r>
          </a:p>
        </p:txBody>
      </p:sp>
      <p:sp>
        <p:nvSpPr>
          <p:cNvPr id="4" name="Rectangle 3"/>
          <p:cNvSpPr/>
          <p:nvPr/>
        </p:nvSpPr>
        <p:spPr bwMode="auto">
          <a:xfrm>
            <a:off x="735092" y="6600827"/>
            <a:ext cx="10610030" cy="153503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err="1">
                <a:solidFill>
                  <a:srgbClr val="0000FF"/>
                </a:solidFill>
                <a:latin typeface="Consolas" pitchFamily="49" charset="0"/>
                <a:cs typeface="Consolas" pitchFamily="49" charset="0"/>
              </a:rPr>
              <a:t>XElement</a:t>
            </a:r>
            <a:r>
              <a:rPr lang="en-US" sz="1800" dirty="0">
                <a:solidFill>
                  <a:srgbClr val="000000"/>
                </a:solidFill>
                <a:latin typeface="Consolas" pitchFamily="49" charset="0"/>
                <a:cs typeface="Consolas" pitchFamily="49" charset="0"/>
              </a:rPr>
              <a:t> </a:t>
            </a:r>
            <a:r>
              <a:rPr lang="en-US" sz="1800" dirty="0">
                <a:solidFill>
                  <a:srgbClr val="020002"/>
                </a:solidFill>
                <a:latin typeface="Consolas" pitchFamily="49" charset="0"/>
                <a:cs typeface="Consolas" pitchFamily="49" charset="0"/>
              </a:rPr>
              <a:t>root</a:t>
            </a:r>
            <a:r>
              <a:rPr lang="en-US" sz="1800" dirty="0">
                <a:solidFill>
                  <a:srgbClr val="000000"/>
                </a:solidFill>
                <a:latin typeface="Consolas" pitchFamily="49" charset="0"/>
                <a:cs typeface="Consolas" pitchFamily="49" charset="0"/>
              </a:rPr>
              <a:t> = </a:t>
            </a:r>
            <a:r>
              <a:rPr lang="en-US" sz="1800" dirty="0">
                <a:solidFill>
                  <a:srgbClr val="0000FF"/>
                </a:solidFill>
                <a:latin typeface="Consolas" pitchFamily="49" charset="0"/>
                <a:cs typeface="Consolas" pitchFamily="49" charset="0"/>
              </a:rPr>
              <a:t>new</a:t>
            </a:r>
            <a:r>
              <a:rPr lang="en-US" sz="1800" dirty="0">
                <a:solidFill>
                  <a:srgbClr val="000000"/>
                </a:solidFill>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XElement</a:t>
            </a:r>
            <a:r>
              <a:rPr lang="en-US" sz="1800" dirty="0">
                <a:solidFill>
                  <a:srgbClr val="000000"/>
                </a:solidFill>
                <a:latin typeface="Consolas" pitchFamily="49" charset="0"/>
                <a:cs typeface="Consolas" pitchFamily="49" charset="0"/>
              </a:rPr>
              <a:t>(</a:t>
            </a:r>
            <a:r>
              <a:rPr lang="en-US" sz="1800" dirty="0">
                <a:solidFill>
                  <a:srgbClr val="A31515"/>
                </a:solidFill>
                <a:latin typeface="Consolas" pitchFamily="49" charset="0"/>
                <a:cs typeface="Consolas" pitchFamily="49" charset="0"/>
              </a:rPr>
              <a:t>"Books"</a:t>
            </a:r>
            <a:r>
              <a:rPr lang="en-US" sz="1800" dirty="0">
                <a:solidFill>
                  <a:srgbClr val="000000"/>
                </a:solidFill>
                <a:latin typeface="Consolas" pitchFamily="49" charset="0"/>
                <a:cs typeface="Consolas" pitchFamily="49" charset="0"/>
              </a:rPr>
              <a:t>,</a:t>
            </a:r>
            <a:br>
              <a:rPr lang="en-US" sz="1800" dirty="0">
                <a:solidFill>
                  <a:srgbClr val="000000"/>
                </a:solidFill>
                <a:latin typeface="Consolas" pitchFamily="49" charset="0"/>
                <a:cs typeface="Consolas" pitchFamily="49" charset="0"/>
              </a:rPr>
            </a:br>
            <a:r>
              <a:rPr lang="en-US" sz="1800" dirty="0">
                <a:solidFill>
                  <a:srgbClr val="000000"/>
                </a:solidFill>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solidFill>
                  <a:srgbClr val="000000"/>
                </a:solidFill>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XElement</a:t>
            </a:r>
            <a:r>
              <a:rPr lang="en-US" sz="1800" dirty="0">
                <a:solidFill>
                  <a:srgbClr val="000000"/>
                </a:solidFill>
                <a:latin typeface="Consolas" pitchFamily="49" charset="0"/>
                <a:cs typeface="Consolas" pitchFamily="49" charset="0"/>
              </a:rPr>
              <a:t>(</a:t>
            </a:r>
            <a:r>
              <a:rPr lang="en-US" sz="1800" dirty="0">
                <a:solidFill>
                  <a:srgbClr val="A31515"/>
                </a:solidFill>
                <a:latin typeface="Consolas" pitchFamily="49" charset="0"/>
                <a:cs typeface="Consolas" pitchFamily="49" charset="0"/>
              </a:rPr>
              <a:t>"Book"</a:t>
            </a:r>
            <a:r>
              <a:rPr lang="en-US" sz="1800" dirty="0">
                <a:solidFill>
                  <a:srgbClr val="000000"/>
                </a:solidFill>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solidFill>
                  <a:srgbClr val="000000"/>
                </a:solidFill>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XAttribute</a:t>
            </a:r>
            <a:r>
              <a:rPr lang="en-US" sz="1800" dirty="0">
                <a:solidFill>
                  <a:srgbClr val="000000"/>
                </a:solidFill>
                <a:latin typeface="Consolas" pitchFamily="49" charset="0"/>
                <a:cs typeface="Consolas" pitchFamily="49" charset="0"/>
              </a:rPr>
              <a:t>(</a:t>
            </a:r>
            <a:r>
              <a:rPr lang="en-US" sz="1800" dirty="0">
                <a:solidFill>
                  <a:srgbClr val="A31515"/>
                </a:solidFill>
                <a:latin typeface="Consolas" pitchFamily="49" charset="0"/>
                <a:cs typeface="Consolas" pitchFamily="49" charset="0"/>
              </a:rPr>
              <a:t>"Name"</a:t>
            </a:r>
            <a:r>
              <a:rPr lang="en-US" sz="1800" dirty="0">
                <a:solidFill>
                  <a:srgbClr val="000000"/>
                </a:solidFill>
                <a:latin typeface="Consolas" pitchFamily="49" charset="0"/>
                <a:cs typeface="Consolas" pitchFamily="49" charset="0"/>
              </a:rPr>
              <a:t>, </a:t>
            </a:r>
            <a:r>
              <a:rPr lang="en-US" sz="1800" dirty="0">
                <a:solidFill>
                  <a:srgbClr val="A31515"/>
                </a:solidFill>
                <a:latin typeface="Consolas" pitchFamily="49" charset="0"/>
                <a:cs typeface="Consolas" pitchFamily="49" charset="0"/>
              </a:rPr>
              <a:t>"Essential COM"</a:t>
            </a:r>
            <a:r>
              <a:rPr lang="en-US" sz="1800" dirty="0">
                <a:solidFill>
                  <a:srgbClr val="000000"/>
                </a:solidFill>
                <a:latin typeface="Consolas" pitchFamily="49" charset="0"/>
                <a:cs typeface="Consolas" pitchFamily="49" charset="0"/>
              </a:rPr>
              <a:t>)),</a:t>
            </a:r>
            <a:br>
              <a:rPr lang="en-US" sz="1800" dirty="0">
                <a:solidFill>
                  <a:srgbClr val="000000"/>
                </a:solidFill>
                <a:latin typeface="Consolas" pitchFamily="49" charset="0"/>
                <a:cs typeface="Consolas" pitchFamily="49" charset="0"/>
              </a:rPr>
            </a:br>
            <a:r>
              <a:rPr lang="en-US" sz="1800" dirty="0">
                <a:solidFill>
                  <a:srgbClr val="000000"/>
                </a:solidFill>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solidFill>
                  <a:srgbClr val="000000"/>
                </a:solidFill>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XElement</a:t>
            </a:r>
            <a:r>
              <a:rPr lang="en-US" sz="1800" dirty="0">
                <a:solidFill>
                  <a:srgbClr val="000000"/>
                </a:solidFill>
                <a:latin typeface="Consolas" pitchFamily="49" charset="0"/>
                <a:cs typeface="Consolas" pitchFamily="49" charset="0"/>
              </a:rPr>
              <a:t>(</a:t>
            </a:r>
            <a:r>
              <a:rPr lang="en-US" sz="1800" dirty="0">
                <a:solidFill>
                  <a:srgbClr val="A31515"/>
                </a:solidFill>
                <a:latin typeface="Consolas" pitchFamily="49" charset="0"/>
                <a:cs typeface="Consolas" pitchFamily="49" charset="0"/>
              </a:rPr>
              <a:t>"Book"</a:t>
            </a:r>
            <a:r>
              <a:rPr lang="en-US" sz="1800" dirty="0">
                <a:solidFill>
                  <a:srgbClr val="000000"/>
                </a:solidFill>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solidFill>
                  <a:srgbClr val="000000"/>
                </a:solidFill>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XAttribute</a:t>
            </a:r>
            <a:r>
              <a:rPr lang="en-US" sz="1800" dirty="0">
                <a:solidFill>
                  <a:srgbClr val="000000"/>
                </a:solidFill>
                <a:latin typeface="Consolas" pitchFamily="49" charset="0"/>
                <a:cs typeface="Consolas" pitchFamily="49" charset="0"/>
              </a:rPr>
              <a:t>(</a:t>
            </a:r>
            <a:r>
              <a:rPr lang="en-US" sz="1800" dirty="0">
                <a:solidFill>
                  <a:srgbClr val="A31515"/>
                </a:solidFill>
                <a:latin typeface="Consolas" pitchFamily="49" charset="0"/>
                <a:cs typeface="Consolas" pitchFamily="49" charset="0"/>
              </a:rPr>
              <a:t>"Name"</a:t>
            </a:r>
            <a:r>
              <a:rPr lang="en-US" sz="1800" dirty="0">
                <a:solidFill>
                  <a:srgbClr val="000000"/>
                </a:solidFill>
                <a:latin typeface="Consolas" pitchFamily="49" charset="0"/>
                <a:cs typeface="Consolas" pitchFamily="49" charset="0"/>
              </a:rPr>
              <a:t>, </a:t>
            </a:r>
            <a:r>
              <a:rPr lang="en-US" sz="1800" dirty="0">
                <a:solidFill>
                  <a:srgbClr val="A31515"/>
                </a:solidFill>
                <a:latin typeface="Consolas" pitchFamily="49" charset="0"/>
                <a:cs typeface="Consolas" pitchFamily="49" charset="0"/>
              </a:rPr>
              <a:t>"Windows Internals"</a:t>
            </a:r>
            <a:r>
              <a:rPr lang="en-US" sz="1800" dirty="0">
                <a:solidFill>
                  <a:srgbClr val="000000"/>
                </a:solidFill>
                <a:latin typeface="Consolas" pitchFamily="49" charset="0"/>
                <a:cs typeface="Consolas" pitchFamily="49" charset="0"/>
              </a:rPr>
              <a:t>)));</a:t>
            </a:r>
            <a:br>
              <a:rPr lang="en-US" sz="1800" dirty="0">
                <a:solidFill>
                  <a:srgbClr val="000000"/>
                </a:solidFill>
                <a:latin typeface="Consolas" pitchFamily="49" charset="0"/>
                <a:cs typeface="Consolas" pitchFamily="49" charset="0"/>
              </a:rPr>
            </a:br>
            <a:r>
              <a:rPr lang="en-US" sz="1800" dirty="0" err="1">
                <a:solidFill>
                  <a:srgbClr val="0000FF"/>
                </a:solidFill>
                <a:latin typeface="Consolas" pitchFamily="49" charset="0"/>
                <a:cs typeface="Consolas" pitchFamily="49" charset="0"/>
              </a:rPr>
              <a:t>Console</a:t>
            </a:r>
            <a:r>
              <a:rPr lang="en-US" sz="1800" dirty="0" err="1">
                <a:solidFill>
                  <a:srgbClr val="000000"/>
                </a:solidFill>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WriteLine</a:t>
            </a:r>
            <a:r>
              <a:rPr lang="en-US" sz="1800" dirty="0">
                <a:solidFill>
                  <a:srgbClr val="000000"/>
                </a:solidFill>
                <a:latin typeface="Consolas" pitchFamily="49" charset="0"/>
                <a:cs typeface="Consolas" pitchFamily="49" charset="0"/>
              </a:rPr>
              <a:t>(</a:t>
            </a:r>
            <a:r>
              <a:rPr lang="en-US" sz="1800" dirty="0">
                <a:solidFill>
                  <a:srgbClr val="020002"/>
                </a:solidFill>
                <a:latin typeface="Consolas" pitchFamily="49" charset="0"/>
                <a:cs typeface="Consolas" pitchFamily="49" charset="0"/>
              </a:rPr>
              <a:t>root</a:t>
            </a:r>
            <a:r>
              <a:rPr lang="en-US" sz="1800" dirty="0">
                <a:solidFill>
                  <a:srgbClr val="000000"/>
                </a:solidFill>
                <a:latin typeface="Consolas" pitchFamily="49" charset="0"/>
                <a:cs typeface="Consolas" pitchFamily="49" charset="0"/>
              </a:rPr>
              <a:t>);</a:t>
            </a:r>
          </a:p>
          <a:p>
            <a:r>
              <a:rPr lang="en-US" sz="1800" dirty="0" err="1">
                <a:solidFill>
                  <a:srgbClr val="000000"/>
                </a:solidFill>
                <a:latin typeface="Consolas" pitchFamily="49" charset="0"/>
                <a:cs typeface="Consolas" pitchFamily="49" charset="0"/>
              </a:rPr>
              <a:t>root.Save</a:t>
            </a:r>
            <a:r>
              <a:rPr lang="en-US" sz="1800" dirty="0">
                <a:solidFill>
                  <a:srgbClr val="000000"/>
                </a:solidFill>
                <a:latin typeface="Consolas" pitchFamily="49" charset="0"/>
                <a:cs typeface="Consolas" pitchFamily="49" charset="0"/>
              </a:rPr>
              <a:t>("books.xml");</a:t>
            </a:r>
          </a:p>
        </p:txBody>
      </p:sp>
    </p:spTree>
    <p:extLst>
      <p:ext uri="{BB962C8B-B14F-4D97-AF65-F5344CB8AC3E}">
        <p14:creationId xmlns:p14="http://schemas.microsoft.com/office/powerpoint/2010/main" val="149644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XLINQ Query Example</a:t>
            </a:r>
          </a:p>
        </p:txBody>
      </p:sp>
      <p:sp>
        <p:nvSpPr>
          <p:cNvPr id="7" name="Slide Number Placeholder 6"/>
          <p:cNvSpPr>
            <a:spLocks noGrp="1"/>
          </p:cNvSpPr>
          <p:nvPr>
            <p:ph type="sldNum" sz="quarter" idx="12"/>
          </p:nvPr>
        </p:nvSpPr>
        <p:spPr/>
        <p:txBody>
          <a:bodyPr/>
          <a:lstStyle/>
          <a:p>
            <a:fld id="{301210FF-26AF-45AE-9015-DF8621E89FCE}" type="slidenum">
              <a:rPr lang="en-US" smtClean="0"/>
              <a:t>336</a:t>
            </a:fld>
            <a:endParaRPr lang="en-US"/>
          </a:p>
        </p:txBody>
      </p:sp>
      <p:sp>
        <p:nvSpPr>
          <p:cNvPr id="4" name="Rectangle 3"/>
          <p:cNvSpPr/>
          <p:nvPr/>
        </p:nvSpPr>
        <p:spPr bwMode="auto">
          <a:xfrm>
            <a:off x="199611" y="1560526"/>
            <a:ext cx="12181523" cy="379719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xml</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XElement</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"Processes"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from</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p</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Process</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GetProcesses</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where</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p</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Id</a:t>
            </a:r>
            <a:r>
              <a:rPr lang="en-US" sz="1800" dirty="0">
                <a:latin typeface="Consolas" pitchFamily="49" charset="0"/>
                <a:cs typeface="Consolas" pitchFamily="49" charset="0"/>
              </a:rPr>
              <a:t> &gt; 0</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select</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XElement</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"Process"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"Name"</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p</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ProcessName</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"ID"</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p</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Id</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"Handles"</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p</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HandleCount</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XElement</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"Threads"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from</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th</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p</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Threads</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OfType</a:t>
            </a:r>
            <a:r>
              <a:rPr lang="en-US" sz="1800" dirty="0">
                <a:latin typeface="Consolas" pitchFamily="49" charset="0"/>
                <a:cs typeface="Consolas" pitchFamily="49" charset="0"/>
              </a:rPr>
              <a:t>&lt;</a:t>
            </a:r>
            <a:r>
              <a:rPr lang="en-US" sz="1800" b="1" dirty="0" err="1">
                <a:solidFill>
                  <a:srgbClr val="0000FF"/>
                </a:solidFill>
                <a:latin typeface="Consolas" pitchFamily="49" charset="0"/>
                <a:cs typeface="Consolas" pitchFamily="49" charset="0"/>
              </a:rPr>
              <a:t>ProcessThread</a:t>
            </a:r>
            <a:r>
              <a:rPr lang="en-US" sz="1800" dirty="0">
                <a:latin typeface="Consolas" pitchFamily="49" charset="0"/>
                <a:cs typeface="Consolas" pitchFamily="49" charset="0"/>
              </a:rPr>
              <a:t>&gt;()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select</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XElement</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"Thread"</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"ID"</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th</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Id</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a:t>
            </a:r>
            <a:r>
              <a:rPr lang="en-US" sz="1800" dirty="0" err="1">
                <a:solidFill>
                  <a:srgbClr val="A31515"/>
                </a:solidFill>
                <a:latin typeface="Consolas" pitchFamily="49" charset="0"/>
                <a:cs typeface="Consolas" pitchFamily="49" charset="0"/>
              </a:rPr>
              <a:t>WaitReason</a:t>
            </a:r>
            <a:r>
              <a:rPr lang="en-US" sz="1800" dirty="0">
                <a:solidFill>
                  <a:srgbClr val="A31515"/>
                </a:solidFill>
                <a:latin typeface="Consolas" pitchFamily="49" charset="0"/>
                <a:cs typeface="Consolas" pitchFamily="49" charset="0"/>
              </a:rPr>
              <a:t>"</a:t>
            </a:r>
            <a:r>
              <a:rPr lang="en-US" sz="1800" dirty="0">
                <a:latin typeface="Consolas" pitchFamily="49" charset="0"/>
                <a:cs typeface="Consolas" pitchFamily="49" charset="0"/>
              </a:rPr>
              <a:t>, </a:t>
            </a:r>
          </a:p>
          <a:p>
            <a:r>
              <a:rPr lang="en-US" sz="1800" dirty="0">
                <a:solidFill>
                  <a:srgbClr val="020002"/>
                </a:solidFill>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th</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ThreadState</a:t>
            </a:r>
            <a:r>
              <a:rPr lang="en-US" sz="1800" dirty="0">
                <a:latin typeface="Consolas" pitchFamily="49" charset="0"/>
                <a:cs typeface="Consolas" pitchFamily="49" charset="0"/>
              </a:rPr>
              <a:t> == </a:t>
            </a:r>
            <a:r>
              <a:rPr lang="en-US" sz="1800" b="1" dirty="0" err="1">
                <a:solidFill>
                  <a:srgbClr val="800000"/>
                </a:solidFill>
                <a:latin typeface="Consolas" pitchFamily="49" charset="0"/>
                <a:cs typeface="Consolas" pitchFamily="49" charset="0"/>
              </a:rPr>
              <a:t>ThreadState</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Wait</a:t>
            </a:r>
            <a:r>
              <a:rPr lang="en-US" sz="1800" dirty="0">
                <a:latin typeface="Consolas" pitchFamily="49" charset="0"/>
                <a:cs typeface="Consolas" pitchFamily="49" charset="0"/>
              </a:rPr>
              <a:t> ? </a:t>
            </a:r>
            <a:r>
              <a:rPr lang="en-US" sz="1800" dirty="0" err="1">
                <a:solidFill>
                  <a:srgbClr val="020002"/>
                </a:solidFill>
                <a:latin typeface="Consolas" pitchFamily="49" charset="0"/>
                <a:cs typeface="Consolas" pitchFamily="49" charset="0"/>
              </a:rPr>
              <a:t>th</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WaitReason</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ToString</a:t>
            </a:r>
            <a:r>
              <a:rPr lang="en-US" sz="1800" dirty="0">
                <a:latin typeface="Consolas" pitchFamily="49" charset="0"/>
                <a:cs typeface="Consolas" pitchFamily="49" charset="0"/>
              </a:rPr>
              <a:t>() : </a:t>
            </a:r>
            <a:r>
              <a:rPr lang="en-US" sz="1800" dirty="0">
                <a:solidFill>
                  <a:srgbClr val="A31515"/>
                </a:solidFill>
                <a:latin typeface="Consolas" pitchFamily="49" charset="0"/>
                <a:cs typeface="Consolas" pitchFamily="49" charset="0"/>
              </a:rPr>
              <a:t>"N/A"</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XAttribute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"State"</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th</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ThreadState</a:t>
            </a:r>
            <a:r>
              <a:rPr lang="en-US" sz="1800" dirty="0">
                <a:latin typeface="Consolas" pitchFamily="49" charset="0"/>
                <a:cs typeface="Consolas" pitchFamily="49" charset="0"/>
              </a:rPr>
              <a:t>)))));</a:t>
            </a:r>
            <a:endParaRPr lang="en-US" sz="1800" dirty="0">
              <a:solidFill>
                <a:srgbClr val="000000"/>
              </a:solidFill>
              <a:latin typeface="Consolas" pitchFamily="49" charset="0"/>
              <a:cs typeface="Consolas" pitchFamily="49" charset="0"/>
            </a:endParaRPr>
          </a:p>
        </p:txBody>
      </p:sp>
      <p:sp>
        <p:nvSpPr>
          <p:cNvPr id="5" name="Rectangle 4"/>
          <p:cNvSpPr/>
          <p:nvPr/>
        </p:nvSpPr>
        <p:spPr bwMode="auto">
          <a:xfrm>
            <a:off x="1249743" y="5367640"/>
            <a:ext cx="10186273" cy="294888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threads</a:t>
            </a:r>
            <a:r>
              <a:rPr lang="en-US" sz="1800" dirty="0">
                <a:latin typeface="Consolas" pitchFamily="49" charset="0"/>
                <a:cs typeface="Consolas" pitchFamily="49" charset="0"/>
              </a:rPr>
              <a:t> = </a:t>
            </a:r>
            <a:r>
              <a:rPr lang="en-US" sz="1800" dirty="0">
                <a:solidFill>
                  <a:srgbClr val="0000FF"/>
                </a:solidFill>
                <a:latin typeface="Consolas" pitchFamily="49" charset="0"/>
                <a:cs typeface="Consolas" pitchFamily="49" charset="0"/>
              </a:rPr>
              <a:t>from</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th</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xml</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Descendants</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"Thread"</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where</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string</a:t>
            </a:r>
            <a:r>
              <a:rPr lang="en-US" sz="1800" dirty="0">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th</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"State"</a:t>
            </a:r>
            <a:r>
              <a:rPr lang="en-US" sz="1800" dirty="0">
                <a:latin typeface="Consolas" pitchFamily="49" charset="0"/>
                <a:cs typeface="Consolas" pitchFamily="49" charset="0"/>
              </a:rPr>
              <a:t>) == </a:t>
            </a:r>
            <a:r>
              <a:rPr lang="en-US" sz="1800" dirty="0">
                <a:solidFill>
                  <a:srgbClr val="A31515"/>
                </a:solidFill>
                <a:latin typeface="Consolas" pitchFamily="49" charset="0"/>
                <a:cs typeface="Consolas" pitchFamily="49" charset="0"/>
              </a:rPr>
              <a:t>"Wait"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orderby</a:t>
            </a:r>
            <a:r>
              <a:rPr lang="en-US" sz="1800" dirty="0">
                <a:latin typeface="Consolas" pitchFamily="49" charset="0"/>
                <a:cs typeface="Consolas" pitchFamily="49" charset="0"/>
              </a:rPr>
              <a:t> (</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th</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"ID"</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select</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new</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ThreadId</a:t>
            </a:r>
            <a:r>
              <a:rPr lang="en-US" sz="1800" dirty="0">
                <a:latin typeface="Consolas" pitchFamily="49" charset="0"/>
                <a:cs typeface="Consolas" pitchFamily="49" charset="0"/>
              </a:rPr>
              <a:t> = (</a:t>
            </a:r>
            <a:r>
              <a:rPr lang="en-US" sz="1800" dirty="0" err="1">
                <a:solidFill>
                  <a:srgbClr val="0000FF"/>
                </a:solidFill>
                <a:latin typeface="Consolas" pitchFamily="49" charset="0"/>
                <a:cs typeface="Consolas" pitchFamily="49" charset="0"/>
              </a:rPr>
              <a:t>int</a:t>
            </a:r>
            <a:r>
              <a:rPr lang="en-US" sz="1800" dirty="0">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th</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"ID"</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Reason</a:t>
            </a:r>
            <a:r>
              <a:rPr lang="en-US" sz="1800" dirty="0">
                <a:latin typeface="Consolas" pitchFamily="49" charset="0"/>
                <a:cs typeface="Consolas" pitchFamily="49" charset="0"/>
              </a:rPr>
              <a:t> = </a:t>
            </a:r>
            <a:r>
              <a:rPr lang="en-US" sz="1800" dirty="0" err="1">
                <a:solidFill>
                  <a:srgbClr val="020002"/>
                </a:solidFill>
                <a:latin typeface="Consolas" pitchFamily="49" charset="0"/>
                <a:cs typeface="Consolas" pitchFamily="49" charset="0"/>
              </a:rPr>
              <a:t>th</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a:t>
            </a:r>
            <a:r>
              <a:rPr lang="en-US" sz="1800" dirty="0" err="1">
                <a:solidFill>
                  <a:srgbClr val="A31515"/>
                </a:solidFill>
                <a:latin typeface="Consolas" pitchFamily="49" charset="0"/>
                <a:cs typeface="Consolas" pitchFamily="49" charset="0"/>
              </a:rPr>
              <a:t>WaitReason</a:t>
            </a:r>
            <a:r>
              <a:rPr lang="en-US" sz="1800" dirty="0">
                <a:solidFill>
                  <a:srgbClr val="A31515"/>
                </a:solidFill>
                <a:latin typeface="Consolas" pitchFamily="49" charset="0"/>
                <a:cs typeface="Consolas" pitchFamily="49" charset="0"/>
              </a:rPr>
              <a:t>"</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ProcessName</a:t>
            </a:r>
            <a:r>
              <a:rPr lang="en-US" sz="1800" dirty="0">
                <a:latin typeface="Consolas" pitchFamily="49" charset="0"/>
                <a:cs typeface="Consolas" pitchFamily="49" charset="0"/>
              </a:rPr>
              <a:t> = </a:t>
            </a:r>
            <a:r>
              <a:rPr lang="en-US" sz="1800" dirty="0" err="1">
                <a:solidFill>
                  <a:srgbClr val="020002"/>
                </a:solidFill>
                <a:latin typeface="Consolas" pitchFamily="49" charset="0"/>
                <a:cs typeface="Consolas" pitchFamily="49" charset="0"/>
              </a:rPr>
              <a:t>th</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Parent</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Parent</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Attribute</a:t>
            </a:r>
            <a:r>
              <a:rPr lang="en-US" sz="1800" dirty="0">
                <a:latin typeface="Consolas" pitchFamily="49" charset="0"/>
                <a:cs typeface="Consolas" pitchFamily="49" charset="0"/>
              </a:rPr>
              <a:t>(</a:t>
            </a:r>
            <a:r>
              <a:rPr lang="en-US" sz="1800" dirty="0">
                <a:solidFill>
                  <a:srgbClr val="A31515"/>
                </a:solidFill>
                <a:latin typeface="Consolas" pitchFamily="49" charset="0"/>
                <a:cs typeface="Consolas" pitchFamily="49" charset="0"/>
              </a:rPr>
              <a:t>"Name"</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err="1">
                <a:solidFill>
                  <a:srgbClr val="0000FF"/>
                </a:solidFill>
                <a:latin typeface="Consolas" pitchFamily="49" charset="0"/>
                <a:cs typeface="Consolas" pitchFamily="49" charset="0"/>
              </a:rPr>
              <a:t>foreach</a:t>
            </a:r>
            <a:r>
              <a:rPr lang="en-US" sz="1800" dirty="0">
                <a:latin typeface="Consolas" pitchFamily="49" charset="0"/>
                <a:cs typeface="Consolas" pitchFamily="49" charset="0"/>
              </a:rPr>
              <a:t>(</a:t>
            </a:r>
            <a:r>
              <a:rPr lang="en-US" sz="1800" dirty="0" err="1">
                <a:solidFill>
                  <a:srgbClr val="0000FF"/>
                </a:solidFill>
                <a:latin typeface="Consolas" pitchFamily="49" charset="0"/>
                <a:cs typeface="Consolas" pitchFamily="49" charset="0"/>
              </a:rPr>
              <a:t>var</a:t>
            </a:r>
            <a:r>
              <a:rPr lang="en-US" sz="1800" dirty="0">
                <a:latin typeface="Consolas" pitchFamily="49" charset="0"/>
                <a:cs typeface="Consolas" pitchFamily="49" charset="0"/>
              </a:rPr>
              <a:t> </a:t>
            </a:r>
            <a:r>
              <a:rPr lang="en-US" sz="1800" dirty="0" err="1">
                <a:solidFill>
                  <a:srgbClr val="020002"/>
                </a:solidFill>
                <a:latin typeface="Consolas" pitchFamily="49" charset="0"/>
                <a:cs typeface="Consolas" pitchFamily="49" charset="0"/>
              </a:rPr>
              <a:t>th</a:t>
            </a:r>
            <a:r>
              <a:rPr lang="en-US" sz="1800" dirty="0">
                <a:latin typeface="Consolas" pitchFamily="49" charset="0"/>
                <a:cs typeface="Consolas" pitchFamily="49" charset="0"/>
              </a:rPr>
              <a:t> </a:t>
            </a:r>
            <a:r>
              <a:rPr lang="en-US" sz="1800" dirty="0">
                <a:solidFill>
                  <a:srgbClr val="0000FF"/>
                </a:solidFill>
                <a:latin typeface="Consolas" pitchFamily="49" charset="0"/>
                <a:cs typeface="Consolas" pitchFamily="49" charset="0"/>
              </a:rPr>
              <a:t>in</a:t>
            </a:r>
            <a:r>
              <a:rPr lang="en-US" sz="1800" dirty="0">
                <a:latin typeface="Consolas" pitchFamily="49" charset="0"/>
                <a:cs typeface="Consolas" pitchFamily="49" charset="0"/>
              </a:rPr>
              <a:t> </a:t>
            </a:r>
            <a:r>
              <a:rPr lang="en-US" sz="1800" dirty="0">
                <a:solidFill>
                  <a:srgbClr val="020002"/>
                </a:solidFill>
                <a:latin typeface="Consolas" pitchFamily="49" charset="0"/>
                <a:cs typeface="Consolas" pitchFamily="49" charset="0"/>
              </a:rPr>
              <a:t>threads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b="1" dirty="0" err="1">
                <a:solidFill>
                  <a:srgbClr val="0000FF"/>
                </a:solidFill>
                <a:latin typeface="Consolas" pitchFamily="49" charset="0"/>
                <a:cs typeface="Consolas" pitchFamily="49" charset="0"/>
              </a:rPr>
              <a:t>Console</a:t>
            </a:r>
            <a:r>
              <a:rPr lang="en-US" sz="1800" dirty="0" err="1">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WriteLine</a:t>
            </a:r>
            <a:r>
              <a:rPr lang="en-US" sz="1800" dirty="0">
                <a:latin typeface="Consolas" pitchFamily="49" charset="0"/>
                <a:cs typeface="Consolas" pitchFamily="49" charset="0"/>
              </a:rPr>
              <a:t>(</a:t>
            </a:r>
            <a:r>
              <a:rPr lang="en-US" sz="1800" dirty="0" err="1">
                <a:solidFill>
                  <a:srgbClr val="020002"/>
                </a:solidFill>
                <a:latin typeface="Consolas" pitchFamily="49" charset="0"/>
                <a:cs typeface="Consolas" pitchFamily="49" charset="0"/>
              </a:rPr>
              <a:t>th</a:t>
            </a:r>
            <a:r>
              <a:rPr lang="en-US" sz="1800" dirty="0">
                <a:latin typeface="Consolas" pitchFamily="49" charset="0"/>
                <a:cs typeface="Consolas" pitchFamily="49" charset="0"/>
              </a:rPr>
              <a:t>);</a:t>
            </a:r>
            <a:endParaRPr lang="en-US" sz="18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27929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Slide Number Placeholder 4"/>
          <p:cNvSpPr>
            <a:spLocks noGrp="1"/>
          </p:cNvSpPr>
          <p:nvPr>
            <p:ph type="sldNum" sz="quarter" idx="12"/>
          </p:nvPr>
        </p:nvSpPr>
        <p:spPr/>
        <p:txBody>
          <a:bodyPr/>
          <a:lstStyle/>
          <a:p>
            <a:fld id="{8D5EC362-8DE0-4138-8AD2-9C18772BB671}" type="slidenum">
              <a:rPr lang="he-IL" smtClean="0"/>
              <a:pPr/>
              <a:t>337</a:t>
            </a:fld>
            <a:endParaRPr lang="he-IL"/>
          </a:p>
        </p:txBody>
      </p:sp>
      <p:sp>
        <p:nvSpPr>
          <p:cNvPr id="3" name="Content Placeholder 2"/>
          <p:cNvSpPr>
            <a:spLocks noGrp="1"/>
          </p:cNvSpPr>
          <p:nvPr>
            <p:ph sz="quarter" idx="1"/>
          </p:nvPr>
        </p:nvSpPr>
        <p:spPr/>
        <p:txBody>
          <a:bodyPr>
            <a:normAutofit/>
          </a:bodyPr>
          <a:lstStyle/>
          <a:p>
            <a:r>
              <a:rPr lang="en-US" dirty="0"/>
              <a:t>New C# Features allow easy and flowing coding</a:t>
            </a:r>
          </a:p>
          <a:p>
            <a:r>
              <a:rPr lang="en-US" dirty="0"/>
              <a:t>Extension methods allow easy access to static methods operating on a specific type</a:t>
            </a:r>
          </a:p>
          <a:p>
            <a:r>
              <a:rPr lang="en-US" dirty="0"/>
              <a:t>Lambda expressions can be used instead of (anonymous) delegates </a:t>
            </a:r>
          </a:p>
          <a:p>
            <a:r>
              <a:rPr lang="en-US" dirty="0"/>
              <a:t>LINQ Allows using data as objects and vice versa</a:t>
            </a:r>
          </a:p>
          <a:p>
            <a:pPr lvl="1"/>
            <a:r>
              <a:rPr lang="en-US" dirty="0"/>
              <a:t>Same syntax across any provider</a:t>
            </a:r>
          </a:p>
        </p:txBody>
      </p:sp>
    </p:spTree>
    <p:extLst>
      <p:ext uri="{BB962C8B-B14F-4D97-AF65-F5344CB8AC3E}">
        <p14:creationId xmlns:p14="http://schemas.microsoft.com/office/powerpoint/2010/main" val="55629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338</a:t>
            </a:fld>
            <a:endParaRPr lang="en-US"/>
          </a:p>
        </p:txBody>
      </p:sp>
      <p:sp>
        <p:nvSpPr>
          <p:cNvPr id="2" name="Title 1"/>
          <p:cNvSpPr>
            <a:spLocks noGrp="1"/>
          </p:cNvSpPr>
          <p:nvPr>
            <p:ph type="title"/>
          </p:nvPr>
        </p:nvSpPr>
        <p:spPr>
          <a:xfrm>
            <a:off x="945118" y="1300165"/>
            <a:ext cx="11236404" cy="1787723"/>
          </a:xfrm>
        </p:spPr>
        <p:txBody>
          <a:bodyPr/>
          <a:lstStyle/>
          <a:p>
            <a:r>
              <a:rPr lang="en-US" dirty="0"/>
              <a:t>Introduction to C# 4.0</a:t>
            </a:r>
          </a:p>
        </p:txBody>
      </p:sp>
      <p:sp>
        <p:nvSpPr>
          <p:cNvPr id="3" name="Text Placeholder 2"/>
          <p:cNvSpPr>
            <a:spLocks noGrp="1"/>
          </p:cNvSpPr>
          <p:nvPr>
            <p:ph type="body" idx="1"/>
          </p:nvPr>
        </p:nvSpPr>
        <p:spPr/>
        <p:txBody>
          <a:bodyPr/>
          <a:lstStyle/>
          <a:p>
            <a:r>
              <a:rPr lang="en-US" dirty="0"/>
              <a:t>Module 13</a:t>
            </a:r>
          </a:p>
        </p:txBody>
      </p:sp>
    </p:spTree>
    <p:extLst>
      <p:ext uri="{BB962C8B-B14F-4D97-AF65-F5344CB8AC3E}">
        <p14:creationId xmlns:p14="http://schemas.microsoft.com/office/powerpoint/2010/main" val="124607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endParaRPr lang="en-GB"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339</a:t>
            </a:fld>
            <a:endParaRPr lang="en-US"/>
          </a:p>
        </p:txBody>
      </p:sp>
      <p:sp>
        <p:nvSpPr>
          <p:cNvPr id="6" name="Content Placeholder 5"/>
          <p:cNvSpPr>
            <a:spLocks noGrp="1"/>
          </p:cNvSpPr>
          <p:nvPr>
            <p:ph sz="quarter" idx="1"/>
          </p:nvPr>
        </p:nvSpPr>
        <p:spPr/>
        <p:txBody>
          <a:bodyPr/>
          <a:lstStyle/>
          <a:p>
            <a:r>
              <a:rPr lang="en-US" dirty="0"/>
              <a:t>C# Evolution</a:t>
            </a:r>
          </a:p>
          <a:p>
            <a:r>
              <a:rPr lang="en-US" dirty="0"/>
              <a:t>Default and Named Arguments</a:t>
            </a:r>
          </a:p>
          <a:p>
            <a:r>
              <a:rPr lang="en-US" dirty="0"/>
              <a:t>Dynamic Typing</a:t>
            </a:r>
          </a:p>
          <a:p>
            <a:r>
              <a:rPr lang="en-US" dirty="0"/>
              <a:t>COM Interoperability Improvements</a:t>
            </a:r>
          </a:p>
          <a:p>
            <a:r>
              <a:rPr lang="en-US" dirty="0"/>
              <a:t>Generic Variance</a:t>
            </a:r>
          </a:p>
          <a:p>
            <a:endParaRPr lang="en-GB" dirty="0"/>
          </a:p>
        </p:txBody>
      </p:sp>
    </p:spTree>
    <p:extLst>
      <p:ext uri="{BB962C8B-B14F-4D97-AF65-F5344CB8AC3E}">
        <p14:creationId xmlns:p14="http://schemas.microsoft.com/office/powerpoint/2010/main" val="418218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47" y="400050"/>
            <a:ext cx="11327162" cy="1424039"/>
          </a:xfrm>
        </p:spPr>
        <p:txBody>
          <a:bodyPr>
            <a:normAutofit/>
          </a:bodyPr>
          <a:lstStyle/>
          <a:p>
            <a:r>
              <a:rPr lang="en-US" dirty="0"/>
              <a:t>.NET / C# Integral Predefined Types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34</a:t>
            </a:fld>
            <a:endParaRPr lang="en-GB"/>
          </a:p>
        </p:txBody>
      </p:sp>
      <p:sp>
        <p:nvSpPr>
          <p:cNvPr id="3" name="Text Placeholder 2"/>
          <p:cNvSpPr>
            <a:spLocks noGrp="1"/>
          </p:cNvSpPr>
          <p:nvPr>
            <p:ph sz="quarter" idx="1"/>
          </p:nvPr>
        </p:nvSpPr>
        <p:spPr>
          <a:xfrm>
            <a:off x="525066" y="1600200"/>
            <a:ext cx="11761470" cy="1400175"/>
          </a:xfrm>
        </p:spPr>
        <p:txBody>
          <a:bodyPr>
            <a:normAutofit/>
          </a:bodyPr>
          <a:lstStyle/>
          <a:p>
            <a:r>
              <a:rPr lang="en-US" dirty="0" err="1"/>
              <a:t>int</a:t>
            </a:r>
            <a:r>
              <a:rPr lang="en-US" dirty="0"/>
              <a:t> and the like are never “platform dependent” as they are in C/C++</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4005576805"/>
              </p:ext>
            </p:extLst>
          </p:nvPr>
        </p:nvGraphicFramePr>
        <p:xfrm>
          <a:off x="445863" y="2673667"/>
          <a:ext cx="11809087" cy="5354008"/>
        </p:xfrm>
        <a:graphic>
          <a:graphicData uri="http://schemas.openxmlformats.org/drawingml/2006/table">
            <a:tbl>
              <a:tblPr firstRow="1" bandRow="1">
                <a:tableStyleId>{00A15C55-8517-42AA-B614-E9B94910E393}</a:tableStyleId>
              </a:tblPr>
              <a:tblGrid>
                <a:gridCol w="2553315">
                  <a:extLst>
                    <a:ext uri="{9D8B030D-6E8A-4147-A177-3AD203B41FA5}">
                      <a16:colId xmlns:a16="http://schemas.microsoft.com/office/drawing/2014/main" val="20000"/>
                    </a:ext>
                  </a:extLst>
                </a:gridCol>
                <a:gridCol w="1813070">
                  <a:extLst>
                    <a:ext uri="{9D8B030D-6E8A-4147-A177-3AD203B41FA5}">
                      <a16:colId xmlns:a16="http://schemas.microsoft.com/office/drawing/2014/main" val="20001"/>
                    </a:ext>
                  </a:extLst>
                </a:gridCol>
                <a:gridCol w="1885485">
                  <a:extLst>
                    <a:ext uri="{9D8B030D-6E8A-4147-A177-3AD203B41FA5}">
                      <a16:colId xmlns:a16="http://schemas.microsoft.com/office/drawing/2014/main" val="20002"/>
                    </a:ext>
                  </a:extLst>
                </a:gridCol>
                <a:gridCol w="5557217">
                  <a:extLst>
                    <a:ext uri="{9D8B030D-6E8A-4147-A177-3AD203B41FA5}">
                      <a16:colId xmlns:a16="http://schemas.microsoft.com/office/drawing/2014/main" val="20003"/>
                    </a:ext>
                  </a:extLst>
                </a:gridCol>
              </a:tblGrid>
              <a:tr h="486728">
                <a:tc>
                  <a:txBody>
                    <a:bodyPr/>
                    <a:lstStyle/>
                    <a:p>
                      <a:r>
                        <a:rPr lang="en-US" sz="2100" dirty="0"/>
                        <a:t>.NET</a:t>
                      </a:r>
                      <a:r>
                        <a:rPr lang="en-US" sz="2100" baseline="0" dirty="0"/>
                        <a:t> type name</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C# keyword</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Size (bytes)</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Description</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r>
                        <a:rPr lang="en-US" sz="2100" dirty="0" err="1">
                          <a:latin typeface="Consolas" pitchFamily="49" charset="0"/>
                          <a:cs typeface="Consolas" pitchFamily="49" charset="0"/>
                        </a:rPr>
                        <a:t>System.Sbyte</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err="1">
                          <a:latin typeface="Consolas" pitchFamily="49" charset="0"/>
                          <a:cs typeface="Consolas" pitchFamily="49" charset="0"/>
                        </a:rPr>
                        <a:t>sbyte</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1</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Signed byte (-128 to +127)</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r>
                        <a:rPr lang="en-US" sz="2100" dirty="0" err="1">
                          <a:latin typeface="Consolas" pitchFamily="49" charset="0"/>
                          <a:cs typeface="Consolas" pitchFamily="49" charset="0"/>
                        </a:rPr>
                        <a:t>Systen.Byte</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latin typeface="Consolas" pitchFamily="49" charset="0"/>
                          <a:cs typeface="Consolas" pitchFamily="49" charset="0"/>
                        </a:rPr>
                        <a:t>byte</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1</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Unsigned byte (0</a:t>
                      </a:r>
                      <a:r>
                        <a:rPr lang="en-US" sz="2100" baseline="0" dirty="0"/>
                        <a:t> to 255)</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r>
                        <a:rPr lang="en-US" sz="2100" dirty="0">
                          <a:latin typeface="Consolas" pitchFamily="49" charset="0"/>
                          <a:cs typeface="Consolas" pitchFamily="49" charset="0"/>
                        </a:rPr>
                        <a:t>System.Int16</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latin typeface="Consolas" pitchFamily="49" charset="0"/>
                          <a:cs typeface="Consolas" pitchFamily="49" charset="0"/>
                        </a:rPr>
                        <a:t>short</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2</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Signed</a:t>
                      </a:r>
                      <a:r>
                        <a:rPr lang="en-US" sz="2100" baseline="0" dirty="0"/>
                        <a:t> 16-bit integer (-32768 to +32767)</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r>
                        <a:rPr lang="en-US" sz="2100" dirty="0">
                          <a:latin typeface="Consolas" pitchFamily="49" charset="0"/>
                          <a:cs typeface="Consolas" pitchFamily="49" charset="0"/>
                        </a:rPr>
                        <a:t>System.UInt16</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err="1">
                          <a:latin typeface="Consolas" pitchFamily="49" charset="0"/>
                          <a:cs typeface="Consolas" pitchFamily="49" charset="0"/>
                        </a:rPr>
                        <a:t>ushort</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2</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Unsigned 16-bit integer (0</a:t>
                      </a:r>
                      <a:r>
                        <a:rPr lang="en-US" sz="2100" baseline="0" dirty="0"/>
                        <a:t> to 65535)</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6728">
                <a:tc>
                  <a:txBody>
                    <a:bodyPr/>
                    <a:lstStyle/>
                    <a:p>
                      <a:r>
                        <a:rPr lang="en-US" sz="2100" dirty="0">
                          <a:latin typeface="Consolas" pitchFamily="49" charset="0"/>
                          <a:cs typeface="Consolas" pitchFamily="49" charset="0"/>
                        </a:rPr>
                        <a:t>System.Int32</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err="1">
                          <a:latin typeface="Consolas" pitchFamily="49" charset="0"/>
                          <a:cs typeface="Consolas" pitchFamily="49" charset="0"/>
                        </a:rPr>
                        <a:t>int</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4</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Signed 32-bit integer</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6728">
                <a:tc>
                  <a:txBody>
                    <a:bodyPr/>
                    <a:lstStyle/>
                    <a:p>
                      <a:r>
                        <a:rPr lang="en-US" sz="2100" dirty="0">
                          <a:latin typeface="Consolas" pitchFamily="49" charset="0"/>
                          <a:cs typeface="Consolas" pitchFamily="49" charset="0"/>
                        </a:rPr>
                        <a:t>System.UInt32</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err="1">
                          <a:latin typeface="Consolas" pitchFamily="49" charset="0"/>
                          <a:cs typeface="Consolas" pitchFamily="49" charset="0"/>
                        </a:rPr>
                        <a:t>uint</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4</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Unsigned 32-bit integer</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86728">
                <a:tc>
                  <a:txBody>
                    <a:bodyPr/>
                    <a:lstStyle/>
                    <a:p>
                      <a:r>
                        <a:rPr lang="en-US" sz="2100" dirty="0">
                          <a:latin typeface="Consolas" pitchFamily="49" charset="0"/>
                          <a:cs typeface="Consolas" pitchFamily="49" charset="0"/>
                        </a:rPr>
                        <a:t>System.Int64</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latin typeface="Consolas" pitchFamily="49" charset="0"/>
                          <a:cs typeface="Consolas" pitchFamily="49" charset="0"/>
                        </a:rPr>
                        <a:t>long</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8</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Signed 64 bit integer</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86728">
                <a:tc>
                  <a:txBody>
                    <a:bodyPr/>
                    <a:lstStyle/>
                    <a:p>
                      <a:r>
                        <a:rPr lang="en-US" sz="2100" dirty="0">
                          <a:latin typeface="Consolas" pitchFamily="49" charset="0"/>
                          <a:cs typeface="Consolas" pitchFamily="49" charset="0"/>
                        </a:rPr>
                        <a:t>System.UInt64</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err="1">
                          <a:latin typeface="Consolas" pitchFamily="49" charset="0"/>
                          <a:cs typeface="Consolas" pitchFamily="49" charset="0"/>
                        </a:rPr>
                        <a:t>ulong</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8</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Unsigned</a:t>
                      </a:r>
                      <a:r>
                        <a:rPr lang="en-US" sz="2100" baseline="0" dirty="0"/>
                        <a:t> 64-bit integer</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86728">
                <a:tc>
                  <a:txBody>
                    <a:bodyPr/>
                    <a:lstStyle/>
                    <a:p>
                      <a:r>
                        <a:rPr lang="en-US" sz="2100" dirty="0" err="1">
                          <a:latin typeface="Consolas" pitchFamily="49" charset="0"/>
                          <a:cs typeface="Consolas" pitchFamily="49" charset="0"/>
                        </a:rPr>
                        <a:t>System.Char</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latin typeface="Consolas" pitchFamily="49" charset="0"/>
                          <a:cs typeface="Consolas" pitchFamily="49" charset="0"/>
                        </a:rPr>
                        <a:t>char</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2</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A Unicode (UTF-16) character</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86728">
                <a:tc>
                  <a:txBody>
                    <a:bodyPr/>
                    <a:lstStyle/>
                    <a:p>
                      <a:r>
                        <a:rPr lang="en-US" sz="2100" dirty="0" err="1">
                          <a:latin typeface="Consolas" pitchFamily="49" charset="0"/>
                          <a:cs typeface="Consolas" pitchFamily="49" charset="0"/>
                        </a:rPr>
                        <a:t>System.Boolean</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err="1">
                          <a:latin typeface="Consolas" pitchFamily="49" charset="0"/>
                          <a:cs typeface="Consolas" pitchFamily="49" charset="0"/>
                        </a:rPr>
                        <a:t>bool</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1</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A </a:t>
                      </a:r>
                      <a:r>
                        <a:rPr lang="en-US" sz="2100" dirty="0" err="1"/>
                        <a:t>boolean</a:t>
                      </a:r>
                      <a:r>
                        <a:rPr lang="en-US" sz="2100" dirty="0"/>
                        <a:t> value (false or true)</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4469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The Evolution of C#</a:t>
            </a:r>
            <a:endParaRPr lang="en-US" dirty="0"/>
          </a:p>
        </p:txBody>
      </p:sp>
      <p:sp>
        <p:nvSpPr>
          <p:cNvPr id="4" name="Slide Number Placeholder 3"/>
          <p:cNvSpPr>
            <a:spLocks noGrp="1"/>
          </p:cNvSpPr>
          <p:nvPr>
            <p:ph type="sldNum" sz="quarter" idx="12"/>
          </p:nvPr>
        </p:nvSpPr>
        <p:spPr/>
        <p:txBody>
          <a:bodyPr/>
          <a:lstStyle/>
          <a:p>
            <a:fld id="{BAEF35E1-E8B4-4707-9B15-F4E1B030959E}" type="slidenum">
              <a:rPr lang="en-US" smtClean="0"/>
              <a:t>340</a:t>
            </a:fld>
            <a:endParaRPr lang="en-US"/>
          </a:p>
        </p:txBody>
      </p:sp>
      <p:sp>
        <p:nvSpPr>
          <p:cNvPr id="2" name="Content Placeholder 1"/>
          <p:cNvSpPr>
            <a:spLocks noGrp="1"/>
          </p:cNvSpPr>
          <p:nvPr>
            <p:ph sz="quarter" idx="1"/>
          </p:nvPr>
        </p:nvSpPr>
        <p:spPr/>
        <p:txBody>
          <a:bodyPr/>
          <a:lstStyle/>
          <a:p>
            <a:endParaRPr lang="en-US"/>
          </a:p>
        </p:txBody>
      </p:sp>
      <p:sp>
        <p:nvSpPr>
          <p:cNvPr id="403461" name="Oval 5"/>
          <p:cNvSpPr>
            <a:spLocks noChangeArrowheads="1"/>
          </p:cNvSpPr>
          <p:nvPr/>
        </p:nvSpPr>
        <p:spPr bwMode="auto">
          <a:xfrm rot="1391691">
            <a:off x="2859421" y="7465519"/>
            <a:ext cx="395987" cy="377130"/>
          </a:xfrm>
          <a:prstGeom prst="ellipse">
            <a:avLst/>
          </a:prstGeom>
          <a:ln>
            <a:solidFill>
              <a:schemeClr val="tx1"/>
            </a:solidFill>
            <a:headEnd/>
            <a:tailEnd/>
          </a:ln>
        </p:spPr>
        <p:style>
          <a:lnRef idx="1">
            <a:schemeClr val="accent5"/>
          </a:lnRef>
          <a:fillRef idx="3">
            <a:schemeClr val="accent5"/>
          </a:fillRef>
          <a:effectRef idx="2">
            <a:schemeClr val="accent5"/>
          </a:effectRef>
          <a:fontRef idx="minor">
            <a:schemeClr val="lt1"/>
          </a:fontRef>
        </p:style>
        <p:txBody>
          <a:bodyPr wrap="none" lIns="117819" tIns="58911" rIns="117819" bIns="58911" anchor="ctr"/>
          <a:lstStyle/>
          <a:p>
            <a:endParaRPr lang="da-DK">
              <a:solidFill>
                <a:schemeClr val="tx1"/>
              </a:solidFill>
            </a:endParaRPr>
          </a:p>
        </p:txBody>
      </p:sp>
      <p:sp>
        <p:nvSpPr>
          <p:cNvPr id="403465" name="Line 9"/>
          <p:cNvSpPr>
            <a:spLocks noChangeShapeType="1"/>
          </p:cNvSpPr>
          <p:nvPr/>
        </p:nvSpPr>
        <p:spPr bwMode="auto">
          <a:xfrm rot="1391691" flipV="1">
            <a:off x="3447931" y="6027839"/>
            <a:ext cx="0" cy="1512689"/>
          </a:xfrm>
          <a:prstGeom prst="line">
            <a:avLst/>
          </a:prstGeom>
          <a:noFill/>
          <a:ln w="25400">
            <a:solidFill>
              <a:schemeClr val="tx1"/>
            </a:solidFill>
            <a:round/>
            <a:headEnd/>
            <a:tailEnd type="triangle" w="lg" len="lg"/>
          </a:ln>
          <a:effectLst/>
        </p:spPr>
        <p:txBody>
          <a:bodyPr wrap="none" lIns="117819" tIns="58911" rIns="117819" bIns="58911" anchor="ctr"/>
          <a:lstStyle/>
          <a:p>
            <a:endParaRPr lang="da-DK"/>
          </a:p>
        </p:txBody>
      </p:sp>
      <p:sp>
        <p:nvSpPr>
          <p:cNvPr id="403466" name="Oval 10"/>
          <p:cNvSpPr>
            <a:spLocks noChangeArrowheads="1"/>
          </p:cNvSpPr>
          <p:nvPr/>
        </p:nvSpPr>
        <p:spPr bwMode="auto">
          <a:xfrm rot="1391691">
            <a:off x="3642644" y="5727802"/>
            <a:ext cx="395987" cy="377130"/>
          </a:xfrm>
          <a:prstGeom prst="ellipse">
            <a:avLst/>
          </a:prstGeom>
          <a:ln>
            <a:solidFill>
              <a:schemeClr val="tx1"/>
            </a:solidFill>
            <a:headEnd/>
            <a:tailEnd/>
          </a:ln>
        </p:spPr>
        <p:style>
          <a:lnRef idx="1">
            <a:schemeClr val="accent3"/>
          </a:lnRef>
          <a:fillRef idx="3">
            <a:schemeClr val="accent3"/>
          </a:fillRef>
          <a:effectRef idx="2">
            <a:schemeClr val="accent3"/>
          </a:effectRef>
          <a:fontRef idx="minor">
            <a:schemeClr val="lt1"/>
          </a:fontRef>
        </p:style>
        <p:txBody>
          <a:bodyPr wrap="none" lIns="117819" tIns="58911" rIns="117819" bIns="58911" anchor="ctr"/>
          <a:lstStyle/>
          <a:p>
            <a:endParaRPr lang="da-DK">
              <a:solidFill>
                <a:schemeClr val="tx1"/>
              </a:solidFill>
            </a:endParaRPr>
          </a:p>
        </p:txBody>
      </p:sp>
      <p:sp>
        <p:nvSpPr>
          <p:cNvPr id="403467" name="Line 11"/>
          <p:cNvSpPr>
            <a:spLocks noChangeShapeType="1"/>
          </p:cNvSpPr>
          <p:nvPr/>
        </p:nvSpPr>
        <p:spPr bwMode="auto">
          <a:xfrm rot="1391691" flipV="1">
            <a:off x="4228967" y="4290121"/>
            <a:ext cx="0" cy="1512689"/>
          </a:xfrm>
          <a:prstGeom prst="line">
            <a:avLst/>
          </a:prstGeom>
          <a:noFill/>
          <a:ln w="25400">
            <a:solidFill>
              <a:schemeClr val="tx1"/>
            </a:solidFill>
            <a:round/>
            <a:headEnd/>
            <a:tailEnd type="triangle" w="lg" len="lg"/>
          </a:ln>
          <a:effectLst/>
        </p:spPr>
        <p:txBody>
          <a:bodyPr wrap="none" lIns="117819" tIns="58911" rIns="117819" bIns="58911" anchor="ctr"/>
          <a:lstStyle/>
          <a:p>
            <a:endParaRPr lang="da-DK"/>
          </a:p>
        </p:txBody>
      </p:sp>
      <p:sp>
        <p:nvSpPr>
          <p:cNvPr id="403469" name="Line 13"/>
          <p:cNvSpPr>
            <a:spLocks noChangeShapeType="1"/>
          </p:cNvSpPr>
          <p:nvPr/>
        </p:nvSpPr>
        <p:spPr bwMode="auto">
          <a:xfrm rot="1391691" flipV="1">
            <a:off x="5012189" y="2554491"/>
            <a:ext cx="0" cy="1512689"/>
          </a:xfrm>
          <a:prstGeom prst="line">
            <a:avLst/>
          </a:prstGeom>
          <a:noFill/>
          <a:ln w="25400">
            <a:solidFill>
              <a:schemeClr val="tx1"/>
            </a:solidFill>
            <a:round/>
            <a:headEnd/>
            <a:tailEnd type="triangle" w="lg" len="lg"/>
          </a:ln>
          <a:effectLst/>
        </p:spPr>
        <p:txBody>
          <a:bodyPr wrap="none" lIns="117819" tIns="58911" rIns="117819" bIns="58911" anchor="ctr"/>
          <a:lstStyle/>
          <a:p>
            <a:endParaRPr lang="da-DK"/>
          </a:p>
        </p:txBody>
      </p:sp>
      <p:sp>
        <p:nvSpPr>
          <p:cNvPr id="403471" name="Text Box 15"/>
          <p:cNvSpPr txBox="1">
            <a:spLocks noChangeArrowheads="1"/>
          </p:cNvSpPr>
          <p:nvPr/>
        </p:nvSpPr>
        <p:spPr bwMode="auto">
          <a:xfrm>
            <a:off x="1078578" y="6923783"/>
            <a:ext cx="1491487" cy="672970"/>
          </a:xfrm>
          <a:prstGeom prst="rect">
            <a:avLst/>
          </a:prstGeom>
          <a:noFill/>
          <a:ln w="19050" algn="ctr">
            <a:noFill/>
            <a:miter lim="800000"/>
            <a:headEnd/>
            <a:tailEnd/>
          </a:ln>
          <a:effectLst/>
        </p:spPr>
        <p:txBody>
          <a:bodyPr wrap="none" lIns="117819" tIns="58911" rIns="117819" bIns="58911">
            <a:spAutoFit/>
          </a:bodyPr>
          <a:lstStyle/>
          <a:p>
            <a:pPr algn="l"/>
            <a:r>
              <a:rPr lang="en-US" sz="3600" dirty="0"/>
              <a:t>C# 1.0</a:t>
            </a:r>
          </a:p>
        </p:txBody>
      </p:sp>
      <p:sp>
        <p:nvSpPr>
          <p:cNvPr id="403472" name="Text Box 16"/>
          <p:cNvSpPr txBox="1">
            <a:spLocks noChangeArrowheads="1"/>
          </p:cNvSpPr>
          <p:nvPr/>
        </p:nvSpPr>
        <p:spPr bwMode="auto">
          <a:xfrm>
            <a:off x="1870551" y="5223570"/>
            <a:ext cx="1491487" cy="672970"/>
          </a:xfrm>
          <a:prstGeom prst="rect">
            <a:avLst/>
          </a:prstGeom>
          <a:noFill/>
          <a:ln w="19050" algn="ctr">
            <a:noFill/>
            <a:miter lim="800000"/>
            <a:headEnd/>
            <a:tailEnd/>
          </a:ln>
          <a:effectLst/>
        </p:spPr>
        <p:txBody>
          <a:bodyPr wrap="none" lIns="117819" tIns="58911" rIns="117819" bIns="58911">
            <a:spAutoFit/>
          </a:bodyPr>
          <a:lstStyle/>
          <a:p>
            <a:pPr algn="l"/>
            <a:r>
              <a:rPr lang="en-US" sz="3600" dirty="0"/>
              <a:t>C# 2.0</a:t>
            </a:r>
          </a:p>
        </p:txBody>
      </p:sp>
      <p:sp>
        <p:nvSpPr>
          <p:cNvPr id="403473" name="Text Box 17"/>
          <p:cNvSpPr txBox="1">
            <a:spLocks noChangeArrowheads="1"/>
          </p:cNvSpPr>
          <p:nvPr/>
        </p:nvSpPr>
        <p:spPr bwMode="auto">
          <a:xfrm>
            <a:off x="2664711" y="3521274"/>
            <a:ext cx="1491487" cy="672970"/>
          </a:xfrm>
          <a:prstGeom prst="rect">
            <a:avLst/>
          </a:prstGeom>
          <a:noFill/>
          <a:ln w="19050" algn="ctr">
            <a:noFill/>
            <a:miter lim="800000"/>
            <a:headEnd/>
            <a:tailEnd/>
          </a:ln>
          <a:effectLst/>
        </p:spPr>
        <p:txBody>
          <a:bodyPr wrap="none" lIns="117819" tIns="58911" rIns="117819" bIns="58911">
            <a:spAutoFit/>
          </a:bodyPr>
          <a:lstStyle/>
          <a:p>
            <a:pPr algn="l"/>
            <a:r>
              <a:rPr lang="en-US" sz="3600" dirty="0"/>
              <a:t>C# 3.0</a:t>
            </a:r>
          </a:p>
        </p:txBody>
      </p:sp>
      <p:sp>
        <p:nvSpPr>
          <p:cNvPr id="403474" name="Text Box 18"/>
          <p:cNvSpPr txBox="1">
            <a:spLocks noChangeArrowheads="1"/>
          </p:cNvSpPr>
          <p:nvPr/>
        </p:nvSpPr>
        <p:spPr bwMode="auto">
          <a:xfrm>
            <a:off x="3657958" y="7396758"/>
            <a:ext cx="7243719" cy="609302"/>
          </a:xfrm>
          <a:prstGeom prst="rect">
            <a:avLst/>
          </a:prstGeom>
          <a:noFill/>
          <a:ln w="19050" algn="ctr">
            <a:noFill/>
            <a:miter lim="800000"/>
            <a:headEnd/>
            <a:tailEnd/>
          </a:ln>
          <a:effectLst/>
        </p:spPr>
        <p:txBody>
          <a:bodyPr lIns="117819" tIns="58911" rIns="117819" bIns="58911">
            <a:spAutoFit/>
          </a:bodyPr>
          <a:lstStyle/>
          <a:p>
            <a:pPr algn="l"/>
            <a:r>
              <a:rPr lang="en-US" sz="3100" dirty="0"/>
              <a:t>Managed Code</a:t>
            </a:r>
          </a:p>
        </p:txBody>
      </p:sp>
      <p:sp>
        <p:nvSpPr>
          <p:cNvPr id="403475" name="Text Box 19"/>
          <p:cNvSpPr txBox="1">
            <a:spLocks noChangeArrowheads="1"/>
          </p:cNvSpPr>
          <p:nvPr/>
        </p:nvSpPr>
        <p:spPr bwMode="auto">
          <a:xfrm>
            <a:off x="4351484" y="5629870"/>
            <a:ext cx="6749281" cy="609302"/>
          </a:xfrm>
          <a:prstGeom prst="rect">
            <a:avLst/>
          </a:prstGeom>
          <a:noFill/>
          <a:ln w="19050" algn="ctr">
            <a:noFill/>
            <a:miter lim="800000"/>
            <a:headEnd/>
            <a:tailEnd/>
          </a:ln>
          <a:effectLst/>
        </p:spPr>
        <p:txBody>
          <a:bodyPr lIns="117819" tIns="58911" rIns="117819" bIns="58911">
            <a:spAutoFit/>
          </a:bodyPr>
          <a:lstStyle/>
          <a:p>
            <a:pPr algn="l"/>
            <a:r>
              <a:rPr lang="en-US" sz="3100" dirty="0"/>
              <a:t>Generics</a:t>
            </a:r>
          </a:p>
        </p:txBody>
      </p:sp>
      <p:sp>
        <p:nvSpPr>
          <p:cNvPr id="403476" name="Text Box 20"/>
          <p:cNvSpPr txBox="1">
            <a:spLocks noChangeArrowheads="1"/>
          </p:cNvSpPr>
          <p:nvPr/>
        </p:nvSpPr>
        <p:spPr bwMode="auto">
          <a:xfrm>
            <a:off x="5145643" y="3900487"/>
            <a:ext cx="6749282" cy="609302"/>
          </a:xfrm>
          <a:prstGeom prst="rect">
            <a:avLst/>
          </a:prstGeom>
          <a:noFill/>
          <a:ln w="19050" algn="ctr">
            <a:noFill/>
            <a:miter lim="800000"/>
            <a:headEnd/>
            <a:tailEnd/>
          </a:ln>
          <a:effectLst/>
        </p:spPr>
        <p:txBody>
          <a:bodyPr lIns="117819" tIns="58911" rIns="117819" bIns="58911">
            <a:spAutoFit/>
          </a:bodyPr>
          <a:lstStyle/>
          <a:p>
            <a:pPr algn="l"/>
            <a:r>
              <a:rPr lang="en-US" sz="3100" dirty="0"/>
              <a:t>Language Integrated Query</a:t>
            </a:r>
          </a:p>
        </p:txBody>
      </p:sp>
      <p:sp>
        <p:nvSpPr>
          <p:cNvPr id="403468" name="Oval 12"/>
          <p:cNvSpPr>
            <a:spLocks noChangeArrowheads="1"/>
          </p:cNvSpPr>
          <p:nvPr/>
        </p:nvSpPr>
        <p:spPr bwMode="auto">
          <a:xfrm rot="1391691">
            <a:off x="4423679" y="3990085"/>
            <a:ext cx="395988" cy="377130"/>
          </a:xfrm>
          <a:prstGeom prst="ellipse">
            <a:avLst/>
          </a:prstGeom>
          <a:ln>
            <a:solidFill>
              <a:schemeClr val="tx1"/>
            </a:solidFill>
            <a:headEnd/>
            <a:tailEnd/>
          </a:ln>
        </p:spPr>
        <p:style>
          <a:lnRef idx="1">
            <a:schemeClr val="accent6"/>
          </a:lnRef>
          <a:fillRef idx="3">
            <a:schemeClr val="accent6"/>
          </a:fillRef>
          <a:effectRef idx="2">
            <a:schemeClr val="accent6"/>
          </a:effectRef>
          <a:fontRef idx="minor">
            <a:schemeClr val="lt1"/>
          </a:fontRef>
        </p:style>
        <p:txBody>
          <a:bodyPr wrap="none" lIns="117819" tIns="58911" rIns="117819" bIns="58911" anchor="ctr"/>
          <a:lstStyle/>
          <a:p>
            <a:endParaRPr lang="da-DK">
              <a:solidFill>
                <a:schemeClr val="tx1"/>
              </a:solidFill>
            </a:endParaRPr>
          </a:p>
        </p:txBody>
      </p:sp>
    </p:spTree>
    <p:extLst>
      <p:ext uri="{BB962C8B-B14F-4D97-AF65-F5344CB8AC3E}">
        <p14:creationId xmlns:p14="http://schemas.microsoft.com/office/powerpoint/2010/main" val="30527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3471"/>
                                        </p:tgtEl>
                                        <p:attrNameLst>
                                          <p:attrName>style.visibility</p:attrName>
                                        </p:attrNameLst>
                                      </p:cBhvr>
                                      <p:to>
                                        <p:strVal val="visible"/>
                                      </p:to>
                                    </p:set>
                                    <p:animEffect transition="in" filter="fade">
                                      <p:cBhvr>
                                        <p:cTn id="7" dur="500"/>
                                        <p:tgtEl>
                                          <p:spTgt spid="4034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3461"/>
                                        </p:tgtEl>
                                        <p:attrNameLst>
                                          <p:attrName>style.visibility</p:attrName>
                                        </p:attrNameLst>
                                      </p:cBhvr>
                                      <p:to>
                                        <p:strVal val="visible"/>
                                      </p:to>
                                    </p:set>
                                    <p:animEffect transition="in" filter="fade">
                                      <p:cBhvr>
                                        <p:cTn id="10" dur="500"/>
                                        <p:tgtEl>
                                          <p:spTgt spid="4034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3474"/>
                                        </p:tgtEl>
                                        <p:attrNameLst>
                                          <p:attrName>style.visibility</p:attrName>
                                        </p:attrNameLst>
                                      </p:cBhvr>
                                      <p:to>
                                        <p:strVal val="visible"/>
                                      </p:to>
                                    </p:set>
                                    <p:animEffect transition="in" filter="fade">
                                      <p:cBhvr>
                                        <p:cTn id="13" dur="500"/>
                                        <p:tgtEl>
                                          <p:spTgt spid="4034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3465"/>
                                        </p:tgtEl>
                                        <p:attrNameLst>
                                          <p:attrName>style.visibility</p:attrName>
                                        </p:attrNameLst>
                                      </p:cBhvr>
                                      <p:to>
                                        <p:strVal val="visible"/>
                                      </p:to>
                                    </p:set>
                                    <p:animEffect transition="in" filter="fade">
                                      <p:cBhvr>
                                        <p:cTn id="16" dur="500"/>
                                        <p:tgtEl>
                                          <p:spTgt spid="4034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3472"/>
                                        </p:tgtEl>
                                        <p:attrNameLst>
                                          <p:attrName>style.visibility</p:attrName>
                                        </p:attrNameLst>
                                      </p:cBhvr>
                                      <p:to>
                                        <p:strVal val="visible"/>
                                      </p:to>
                                    </p:set>
                                    <p:animEffect transition="in" filter="fade">
                                      <p:cBhvr>
                                        <p:cTn id="21" dur="500"/>
                                        <p:tgtEl>
                                          <p:spTgt spid="40347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3466"/>
                                        </p:tgtEl>
                                        <p:attrNameLst>
                                          <p:attrName>style.visibility</p:attrName>
                                        </p:attrNameLst>
                                      </p:cBhvr>
                                      <p:to>
                                        <p:strVal val="visible"/>
                                      </p:to>
                                    </p:set>
                                    <p:animEffect transition="in" filter="fade">
                                      <p:cBhvr>
                                        <p:cTn id="24" dur="500"/>
                                        <p:tgtEl>
                                          <p:spTgt spid="40346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3475"/>
                                        </p:tgtEl>
                                        <p:attrNameLst>
                                          <p:attrName>style.visibility</p:attrName>
                                        </p:attrNameLst>
                                      </p:cBhvr>
                                      <p:to>
                                        <p:strVal val="visible"/>
                                      </p:to>
                                    </p:set>
                                    <p:animEffect transition="in" filter="fade">
                                      <p:cBhvr>
                                        <p:cTn id="27" dur="500"/>
                                        <p:tgtEl>
                                          <p:spTgt spid="40347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3467"/>
                                        </p:tgtEl>
                                        <p:attrNameLst>
                                          <p:attrName>style.visibility</p:attrName>
                                        </p:attrNameLst>
                                      </p:cBhvr>
                                      <p:to>
                                        <p:strVal val="visible"/>
                                      </p:to>
                                    </p:set>
                                    <p:animEffect transition="in" filter="fade">
                                      <p:cBhvr>
                                        <p:cTn id="30" dur="500"/>
                                        <p:tgtEl>
                                          <p:spTgt spid="40346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3473"/>
                                        </p:tgtEl>
                                        <p:attrNameLst>
                                          <p:attrName>style.visibility</p:attrName>
                                        </p:attrNameLst>
                                      </p:cBhvr>
                                      <p:to>
                                        <p:strVal val="visible"/>
                                      </p:to>
                                    </p:set>
                                    <p:animEffect transition="in" filter="fade">
                                      <p:cBhvr>
                                        <p:cTn id="35" dur="500"/>
                                        <p:tgtEl>
                                          <p:spTgt spid="4034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3468"/>
                                        </p:tgtEl>
                                        <p:attrNameLst>
                                          <p:attrName>style.visibility</p:attrName>
                                        </p:attrNameLst>
                                      </p:cBhvr>
                                      <p:to>
                                        <p:strVal val="visible"/>
                                      </p:to>
                                    </p:set>
                                    <p:animEffect transition="in" filter="fade">
                                      <p:cBhvr>
                                        <p:cTn id="38" dur="500"/>
                                        <p:tgtEl>
                                          <p:spTgt spid="40346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3476"/>
                                        </p:tgtEl>
                                        <p:attrNameLst>
                                          <p:attrName>style.visibility</p:attrName>
                                        </p:attrNameLst>
                                      </p:cBhvr>
                                      <p:to>
                                        <p:strVal val="visible"/>
                                      </p:to>
                                    </p:set>
                                    <p:animEffect transition="in" filter="fade">
                                      <p:cBhvr>
                                        <p:cTn id="41" dur="500"/>
                                        <p:tgtEl>
                                          <p:spTgt spid="40347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3469"/>
                                        </p:tgtEl>
                                        <p:attrNameLst>
                                          <p:attrName>style.visibility</p:attrName>
                                        </p:attrNameLst>
                                      </p:cBhvr>
                                      <p:to>
                                        <p:strVal val="visible"/>
                                      </p:to>
                                    </p:set>
                                    <p:animEffect transition="in" filter="fade">
                                      <p:cBhvr>
                                        <p:cTn id="44" dur="500"/>
                                        <p:tgtEl>
                                          <p:spTgt spid="40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animBg="1"/>
      <p:bldP spid="403465" grpId="0" animBg="1"/>
      <p:bldP spid="403466" grpId="0" animBg="1"/>
      <p:bldP spid="403467" grpId="0" animBg="1"/>
      <p:bldP spid="403469" grpId="0" animBg="1"/>
      <p:bldP spid="403471" grpId="0"/>
      <p:bldP spid="403472" grpId="0"/>
      <p:bldP spid="403473" grpId="0"/>
      <p:bldP spid="403474" grpId="0"/>
      <p:bldP spid="403475" grpId="0"/>
      <p:bldP spid="403476" grpId="0"/>
      <p:bldP spid="403468" grpId="0" animBg="1"/>
    </p:bld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a:t>
            </a:r>
          </a:p>
        </p:txBody>
      </p:sp>
      <p:sp>
        <p:nvSpPr>
          <p:cNvPr id="6" name="Slide Number Placeholder 5"/>
          <p:cNvSpPr>
            <a:spLocks noGrp="1"/>
          </p:cNvSpPr>
          <p:nvPr>
            <p:ph type="sldNum" sz="quarter" idx="12"/>
          </p:nvPr>
        </p:nvSpPr>
        <p:spPr/>
        <p:txBody>
          <a:bodyPr/>
          <a:lstStyle/>
          <a:p>
            <a:fld id="{BAEF35E1-E8B4-4707-9B15-F4E1B030959E}" type="slidenum">
              <a:rPr lang="en-US" smtClean="0"/>
              <a:t>341</a:t>
            </a:fld>
            <a:endParaRPr lang="en-US"/>
          </a:p>
        </p:txBody>
      </p:sp>
      <p:sp>
        <p:nvSpPr>
          <p:cNvPr id="4" name="Content Placeholder 3"/>
          <p:cNvSpPr>
            <a:spLocks noGrp="1"/>
          </p:cNvSpPr>
          <p:nvPr>
            <p:ph sz="quarter" idx="1"/>
          </p:nvPr>
        </p:nvSpPr>
        <p:spPr/>
        <p:txBody>
          <a:bodyPr/>
          <a:lstStyle/>
          <a:p>
            <a:endParaRPr lang="en-US"/>
          </a:p>
        </p:txBody>
      </p:sp>
      <p:graphicFrame>
        <p:nvGraphicFramePr>
          <p:cNvPr id="3" name="Diagram 2"/>
          <p:cNvGraphicFramePr/>
          <p:nvPr>
            <p:extLst>
              <p:ext uri="{D42A27DB-BD31-4B8C-83A1-F6EECF244321}">
                <p14:modId xmlns:p14="http://schemas.microsoft.com/office/powerpoint/2010/main" val="1901901764"/>
              </p:ext>
            </p:extLst>
          </p:nvPr>
        </p:nvGraphicFramePr>
        <p:xfrm>
          <a:off x="3465433" y="2400300"/>
          <a:ext cx="5775722" cy="5000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782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The Evolution of C#</a:t>
            </a:r>
            <a:endParaRPr lang="en-US" dirty="0"/>
          </a:p>
        </p:txBody>
      </p:sp>
      <p:sp>
        <p:nvSpPr>
          <p:cNvPr id="4" name="Slide Number Placeholder 3"/>
          <p:cNvSpPr>
            <a:spLocks noGrp="1"/>
          </p:cNvSpPr>
          <p:nvPr>
            <p:ph type="sldNum" sz="quarter" idx="12"/>
          </p:nvPr>
        </p:nvSpPr>
        <p:spPr/>
        <p:txBody>
          <a:bodyPr/>
          <a:lstStyle/>
          <a:p>
            <a:fld id="{BAEF35E1-E8B4-4707-9B15-F4E1B030959E}" type="slidenum">
              <a:rPr lang="en-US" smtClean="0"/>
              <a:t>342</a:t>
            </a:fld>
            <a:endParaRPr lang="en-US"/>
          </a:p>
        </p:txBody>
      </p:sp>
      <p:sp>
        <p:nvSpPr>
          <p:cNvPr id="403461" name="Oval 5"/>
          <p:cNvSpPr>
            <a:spLocks noChangeArrowheads="1"/>
          </p:cNvSpPr>
          <p:nvPr/>
        </p:nvSpPr>
        <p:spPr bwMode="auto">
          <a:xfrm rot="1391691">
            <a:off x="2598587" y="7864883"/>
            <a:ext cx="395987" cy="37713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lIns="117819" tIns="58911" rIns="117819" bIns="58911" anchor="ctr"/>
          <a:lstStyle/>
          <a:p>
            <a:endParaRPr lang="da-DK">
              <a:solidFill>
                <a:schemeClr val="tx1"/>
              </a:solidFill>
            </a:endParaRPr>
          </a:p>
        </p:txBody>
      </p:sp>
      <p:sp>
        <p:nvSpPr>
          <p:cNvPr id="403465" name="Line 9"/>
          <p:cNvSpPr>
            <a:spLocks noChangeShapeType="1"/>
          </p:cNvSpPr>
          <p:nvPr/>
        </p:nvSpPr>
        <p:spPr bwMode="auto">
          <a:xfrm rot="1391691" flipV="1">
            <a:off x="3187097" y="6427203"/>
            <a:ext cx="0" cy="1512689"/>
          </a:xfrm>
          <a:prstGeom prst="line">
            <a:avLst/>
          </a:prstGeom>
          <a:noFill/>
          <a:ln w="25400">
            <a:solidFill>
              <a:schemeClr val="tx1"/>
            </a:solidFill>
            <a:round/>
            <a:headEnd/>
            <a:tailEnd type="triangle" w="lg" len="lg"/>
          </a:ln>
          <a:effectLst/>
        </p:spPr>
        <p:txBody>
          <a:bodyPr wrap="none" lIns="117819" tIns="58911" rIns="117819" bIns="58911" anchor="ctr"/>
          <a:lstStyle/>
          <a:p>
            <a:endParaRPr lang="da-DK"/>
          </a:p>
        </p:txBody>
      </p:sp>
      <p:sp>
        <p:nvSpPr>
          <p:cNvPr id="403466" name="Oval 10"/>
          <p:cNvSpPr>
            <a:spLocks noChangeArrowheads="1"/>
          </p:cNvSpPr>
          <p:nvPr/>
        </p:nvSpPr>
        <p:spPr bwMode="auto">
          <a:xfrm rot="1391691">
            <a:off x="3381810" y="6127165"/>
            <a:ext cx="395987" cy="37713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117819" tIns="58911" rIns="117819" bIns="58911" anchor="ctr"/>
          <a:lstStyle/>
          <a:p>
            <a:endParaRPr lang="da-DK">
              <a:solidFill>
                <a:schemeClr val="tx1"/>
              </a:solidFill>
            </a:endParaRPr>
          </a:p>
        </p:txBody>
      </p:sp>
      <p:sp>
        <p:nvSpPr>
          <p:cNvPr id="403467" name="Line 11"/>
          <p:cNvSpPr>
            <a:spLocks noChangeShapeType="1"/>
          </p:cNvSpPr>
          <p:nvPr/>
        </p:nvSpPr>
        <p:spPr bwMode="auto">
          <a:xfrm rot="1391691" flipV="1">
            <a:off x="3968134" y="4689486"/>
            <a:ext cx="0" cy="1512689"/>
          </a:xfrm>
          <a:prstGeom prst="line">
            <a:avLst/>
          </a:prstGeom>
          <a:noFill/>
          <a:ln w="25400">
            <a:solidFill>
              <a:schemeClr val="tx1"/>
            </a:solidFill>
            <a:round/>
            <a:headEnd/>
            <a:tailEnd type="triangle" w="lg" len="lg"/>
          </a:ln>
          <a:effectLst/>
        </p:spPr>
        <p:txBody>
          <a:bodyPr wrap="none" lIns="117819" tIns="58911" rIns="117819" bIns="58911" anchor="ctr"/>
          <a:lstStyle/>
          <a:p>
            <a:endParaRPr lang="da-DK"/>
          </a:p>
        </p:txBody>
      </p:sp>
      <p:sp>
        <p:nvSpPr>
          <p:cNvPr id="403468" name="Oval 12"/>
          <p:cNvSpPr>
            <a:spLocks noChangeArrowheads="1"/>
          </p:cNvSpPr>
          <p:nvPr/>
        </p:nvSpPr>
        <p:spPr bwMode="auto">
          <a:xfrm rot="1391691">
            <a:off x="4162844" y="4389448"/>
            <a:ext cx="395988" cy="377130"/>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lIns="117819" tIns="58911" rIns="117819" bIns="58911" anchor="ctr"/>
          <a:lstStyle/>
          <a:p>
            <a:endParaRPr lang="da-DK">
              <a:solidFill>
                <a:schemeClr val="tx1"/>
              </a:solidFill>
            </a:endParaRPr>
          </a:p>
        </p:txBody>
      </p:sp>
      <p:sp>
        <p:nvSpPr>
          <p:cNvPr id="403469" name="Line 13"/>
          <p:cNvSpPr>
            <a:spLocks noChangeShapeType="1"/>
          </p:cNvSpPr>
          <p:nvPr/>
        </p:nvSpPr>
        <p:spPr bwMode="auto">
          <a:xfrm rot="1391691" flipV="1">
            <a:off x="4751356" y="2953854"/>
            <a:ext cx="0" cy="1512689"/>
          </a:xfrm>
          <a:prstGeom prst="line">
            <a:avLst/>
          </a:prstGeom>
          <a:noFill/>
          <a:ln w="25400">
            <a:solidFill>
              <a:schemeClr val="tx1"/>
            </a:solidFill>
            <a:round/>
            <a:headEnd/>
            <a:tailEnd type="triangle" w="lg" len="lg"/>
          </a:ln>
          <a:effectLst/>
        </p:spPr>
        <p:txBody>
          <a:bodyPr wrap="none" lIns="117819" tIns="58911" rIns="117819" bIns="58911" anchor="ctr"/>
          <a:lstStyle/>
          <a:p>
            <a:endParaRPr lang="da-DK"/>
          </a:p>
        </p:txBody>
      </p:sp>
      <p:sp>
        <p:nvSpPr>
          <p:cNvPr id="403471" name="Text Box 15"/>
          <p:cNvSpPr txBox="1">
            <a:spLocks noChangeArrowheads="1"/>
          </p:cNvSpPr>
          <p:nvPr/>
        </p:nvSpPr>
        <p:spPr bwMode="auto">
          <a:xfrm>
            <a:off x="817743" y="7323146"/>
            <a:ext cx="1491487" cy="672970"/>
          </a:xfrm>
          <a:prstGeom prst="rect">
            <a:avLst/>
          </a:prstGeom>
          <a:noFill/>
          <a:ln w="19050" algn="ctr">
            <a:noFill/>
            <a:miter lim="800000"/>
            <a:headEnd/>
            <a:tailEnd/>
          </a:ln>
          <a:effectLst/>
        </p:spPr>
        <p:txBody>
          <a:bodyPr wrap="none" lIns="117819" tIns="58911" rIns="117819" bIns="58911">
            <a:spAutoFit/>
          </a:bodyPr>
          <a:lstStyle/>
          <a:p>
            <a:pPr algn="l"/>
            <a:r>
              <a:rPr lang="en-US" sz="3600" dirty="0"/>
              <a:t>C# 1.0</a:t>
            </a:r>
          </a:p>
        </p:txBody>
      </p:sp>
      <p:sp>
        <p:nvSpPr>
          <p:cNvPr id="403472" name="Text Box 16"/>
          <p:cNvSpPr txBox="1">
            <a:spLocks noChangeArrowheads="1"/>
          </p:cNvSpPr>
          <p:nvPr/>
        </p:nvSpPr>
        <p:spPr bwMode="auto">
          <a:xfrm>
            <a:off x="1609718" y="5622934"/>
            <a:ext cx="1491487" cy="672970"/>
          </a:xfrm>
          <a:prstGeom prst="rect">
            <a:avLst/>
          </a:prstGeom>
          <a:noFill/>
          <a:ln w="19050" algn="ctr">
            <a:noFill/>
            <a:miter lim="800000"/>
            <a:headEnd/>
            <a:tailEnd/>
          </a:ln>
          <a:effectLst/>
        </p:spPr>
        <p:txBody>
          <a:bodyPr wrap="none" lIns="117819" tIns="58911" rIns="117819" bIns="58911">
            <a:spAutoFit/>
          </a:bodyPr>
          <a:lstStyle/>
          <a:p>
            <a:pPr algn="l"/>
            <a:r>
              <a:rPr lang="en-US" sz="3600" dirty="0"/>
              <a:t>C# 2.0</a:t>
            </a:r>
          </a:p>
        </p:txBody>
      </p:sp>
      <p:sp>
        <p:nvSpPr>
          <p:cNvPr id="403473" name="Text Box 17"/>
          <p:cNvSpPr txBox="1">
            <a:spLocks noChangeArrowheads="1"/>
          </p:cNvSpPr>
          <p:nvPr/>
        </p:nvSpPr>
        <p:spPr bwMode="auto">
          <a:xfrm>
            <a:off x="2403878" y="3920637"/>
            <a:ext cx="1491487" cy="672970"/>
          </a:xfrm>
          <a:prstGeom prst="rect">
            <a:avLst/>
          </a:prstGeom>
          <a:noFill/>
          <a:ln w="19050" algn="ctr">
            <a:noFill/>
            <a:miter lim="800000"/>
            <a:headEnd/>
            <a:tailEnd/>
          </a:ln>
          <a:effectLst/>
        </p:spPr>
        <p:txBody>
          <a:bodyPr wrap="none" lIns="117819" tIns="58911" rIns="117819" bIns="58911">
            <a:spAutoFit/>
          </a:bodyPr>
          <a:lstStyle/>
          <a:p>
            <a:pPr algn="l"/>
            <a:r>
              <a:rPr lang="en-US" sz="3600" dirty="0"/>
              <a:t>C# 3.0</a:t>
            </a:r>
          </a:p>
        </p:txBody>
      </p:sp>
      <p:sp>
        <p:nvSpPr>
          <p:cNvPr id="403474" name="Text Box 18"/>
          <p:cNvSpPr txBox="1">
            <a:spLocks noChangeArrowheads="1"/>
          </p:cNvSpPr>
          <p:nvPr/>
        </p:nvSpPr>
        <p:spPr bwMode="auto">
          <a:xfrm>
            <a:off x="3397125" y="7500937"/>
            <a:ext cx="7243719" cy="609302"/>
          </a:xfrm>
          <a:prstGeom prst="rect">
            <a:avLst/>
          </a:prstGeom>
          <a:noFill/>
          <a:ln w="19050" algn="ctr">
            <a:noFill/>
            <a:miter lim="800000"/>
            <a:headEnd/>
            <a:tailEnd/>
          </a:ln>
          <a:effectLst/>
        </p:spPr>
        <p:txBody>
          <a:bodyPr lIns="117819" tIns="58911" rIns="117819" bIns="58911">
            <a:spAutoFit/>
          </a:bodyPr>
          <a:lstStyle/>
          <a:p>
            <a:pPr algn="l"/>
            <a:r>
              <a:rPr lang="en-US" sz="3100" dirty="0"/>
              <a:t>Managed Code</a:t>
            </a:r>
          </a:p>
        </p:txBody>
      </p:sp>
      <p:sp>
        <p:nvSpPr>
          <p:cNvPr id="403475" name="Text Box 19"/>
          <p:cNvSpPr txBox="1">
            <a:spLocks noChangeArrowheads="1"/>
          </p:cNvSpPr>
          <p:nvPr/>
        </p:nvSpPr>
        <p:spPr bwMode="auto">
          <a:xfrm>
            <a:off x="4090649" y="6004453"/>
            <a:ext cx="6749281" cy="609302"/>
          </a:xfrm>
          <a:prstGeom prst="rect">
            <a:avLst/>
          </a:prstGeom>
          <a:noFill/>
          <a:ln w="19050" algn="ctr">
            <a:noFill/>
            <a:miter lim="800000"/>
            <a:headEnd/>
            <a:tailEnd/>
          </a:ln>
          <a:effectLst/>
        </p:spPr>
        <p:txBody>
          <a:bodyPr lIns="117819" tIns="58911" rIns="117819" bIns="58911">
            <a:spAutoFit/>
          </a:bodyPr>
          <a:lstStyle/>
          <a:p>
            <a:pPr algn="l"/>
            <a:r>
              <a:rPr lang="en-US" sz="3100" dirty="0"/>
              <a:t>Generics</a:t>
            </a:r>
          </a:p>
        </p:txBody>
      </p:sp>
      <p:sp>
        <p:nvSpPr>
          <p:cNvPr id="403476" name="Text Box 20"/>
          <p:cNvSpPr txBox="1">
            <a:spLocks noChangeArrowheads="1"/>
          </p:cNvSpPr>
          <p:nvPr/>
        </p:nvSpPr>
        <p:spPr bwMode="auto">
          <a:xfrm>
            <a:off x="4884810" y="4299853"/>
            <a:ext cx="6351595" cy="605927"/>
          </a:xfrm>
          <a:prstGeom prst="rect">
            <a:avLst/>
          </a:prstGeom>
          <a:noFill/>
          <a:ln w="19050" algn="ctr">
            <a:noFill/>
            <a:miter lim="800000"/>
            <a:headEnd/>
            <a:tailEnd/>
          </a:ln>
          <a:effectLst/>
        </p:spPr>
        <p:txBody>
          <a:bodyPr wrap="square" lIns="117819" tIns="58911" rIns="117819" bIns="58911">
            <a:spAutoFit/>
          </a:bodyPr>
          <a:lstStyle/>
          <a:p>
            <a:pPr algn="l"/>
            <a:r>
              <a:rPr lang="en-US" sz="3100" dirty="0"/>
              <a:t>Language Integrated Query</a:t>
            </a:r>
          </a:p>
        </p:txBody>
      </p:sp>
      <p:sp>
        <p:nvSpPr>
          <p:cNvPr id="15" name="Oval 12"/>
          <p:cNvSpPr>
            <a:spLocks noChangeArrowheads="1"/>
          </p:cNvSpPr>
          <p:nvPr/>
        </p:nvSpPr>
        <p:spPr bwMode="auto">
          <a:xfrm rot="1391691">
            <a:off x="4948744" y="2637615"/>
            <a:ext cx="395988" cy="37713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lIns="117819" tIns="58911" rIns="117819" bIns="58911" anchor="ctr"/>
          <a:lstStyle/>
          <a:p>
            <a:endParaRPr lang="da-DK">
              <a:solidFill>
                <a:schemeClr val="tx1"/>
              </a:solidFill>
            </a:endParaRPr>
          </a:p>
        </p:txBody>
      </p:sp>
      <p:sp>
        <p:nvSpPr>
          <p:cNvPr id="16" name="Line 13"/>
          <p:cNvSpPr>
            <a:spLocks noChangeShapeType="1"/>
          </p:cNvSpPr>
          <p:nvPr/>
        </p:nvSpPr>
        <p:spPr bwMode="auto">
          <a:xfrm rot="1391691" flipV="1">
            <a:off x="5537255" y="1202021"/>
            <a:ext cx="0" cy="1512689"/>
          </a:xfrm>
          <a:prstGeom prst="line">
            <a:avLst/>
          </a:prstGeom>
          <a:noFill/>
          <a:ln w="25400">
            <a:solidFill>
              <a:schemeClr val="tx1"/>
            </a:solidFill>
            <a:round/>
            <a:headEnd/>
            <a:tailEnd type="triangle" w="lg" len="lg"/>
          </a:ln>
          <a:effectLst/>
        </p:spPr>
        <p:txBody>
          <a:bodyPr wrap="none" lIns="117819" tIns="58911" rIns="117819" bIns="58911" anchor="ctr"/>
          <a:lstStyle/>
          <a:p>
            <a:endParaRPr lang="da-DK">
              <a:solidFill>
                <a:schemeClr val="bg1"/>
              </a:solidFill>
            </a:endParaRPr>
          </a:p>
        </p:txBody>
      </p:sp>
      <p:sp>
        <p:nvSpPr>
          <p:cNvPr id="17" name="Text Box 17"/>
          <p:cNvSpPr txBox="1">
            <a:spLocks noChangeArrowheads="1"/>
          </p:cNvSpPr>
          <p:nvPr/>
        </p:nvSpPr>
        <p:spPr bwMode="auto">
          <a:xfrm>
            <a:off x="3189777" y="2168804"/>
            <a:ext cx="1491487" cy="672970"/>
          </a:xfrm>
          <a:prstGeom prst="rect">
            <a:avLst/>
          </a:prstGeom>
          <a:noFill/>
          <a:ln w="19050" algn="ctr">
            <a:noFill/>
            <a:miter lim="800000"/>
            <a:headEnd/>
            <a:tailEnd/>
          </a:ln>
          <a:effectLst/>
        </p:spPr>
        <p:txBody>
          <a:bodyPr wrap="none" lIns="117819" tIns="58911" rIns="117819" bIns="58911">
            <a:spAutoFit/>
          </a:bodyPr>
          <a:lstStyle/>
          <a:p>
            <a:pPr algn="l"/>
            <a:r>
              <a:rPr lang="en-US" sz="3600" dirty="0"/>
              <a:t>C# 4.0</a:t>
            </a:r>
          </a:p>
        </p:txBody>
      </p:sp>
      <p:sp>
        <p:nvSpPr>
          <p:cNvPr id="18" name="Text Box 20"/>
          <p:cNvSpPr txBox="1">
            <a:spLocks noChangeArrowheads="1"/>
          </p:cNvSpPr>
          <p:nvPr/>
        </p:nvSpPr>
        <p:spPr bwMode="auto">
          <a:xfrm>
            <a:off x="5670709" y="2548020"/>
            <a:ext cx="5670709" cy="605927"/>
          </a:xfrm>
          <a:prstGeom prst="rect">
            <a:avLst/>
          </a:prstGeom>
          <a:noFill/>
          <a:ln w="19050" algn="ctr">
            <a:noFill/>
            <a:miter lim="800000"/>
            <a:headEnd/>
            <a:tailEnd/>
          </a:ln>
          <a:effectLst/>
        </p:spPr>
        <p:txBody>
          <a:bodyPr wrap="square" lIns="117819" tIns="58911" rIns="117819" bIns="58911">
            <a:spAutoFit/>
          </a:bodyPr>
          <a:lstStyle/>
          <a:p>
            <a:pPr algn="l"/>
            <a:r>
              <a:rPr lang="en-US" sz="3100" dirty="0"/>
              <a:t>Dynamic Programming</a:t>
            </a:r>
          </a:p>
        </p:txBody>
      </p:sp>
    </p:spTree>
    <p:extLst>
      <p:ext uri="{BB962C8B-B14F-4D97-AF65-F5344CB8AC3E}">
        <p14:creationId xmlns:p14="http://schemas.microsoft.com/office/powerpoint/2010/main" val="332813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Optional and Named Parameters</a:t>
            </a:r>
            <a:endParaRPr lang="en-US" dirty="0"/>
          </a:p>
        </p:txBody>
      </p:sp>
      <p:sp>
        <p:nvSpPr>
          <p:cNvPr id="7" name="Slide Number Placeholder 6"/>
          <p:cNvSpPr>
            <a:spLocks noGrp="1"/>
          </p:cNvSpPr>
          <p:nvPr>
            <p:ph type="sldNum" sz="quarter" idx="12"/>
          </p:nvPr>
        </p:nvSpPr>
        <p:spPr/>
        <p:txBody>
          <a:bodyPr/>
          <a:lstStyle/>
          <a:p>
            <a:fld id="{BAEF35E1-E8B4-4707-9B15-F4E1B030959E}" type="slidenum">
              <a:rPr lang="en-US" smtClean="0"/>
              <a:t>343</a:t>
            </a:fld>
            <a:endParaRPr lang="en-US"/>
          </a:p>
        </p:txBody>
      </p:sp>
      <p:sp>
        <p:nvSpPr>
          <p:cNvPr id="4" name="Content Placeholder 3"/>
          <p:cNvSpPr>
            <a:spLocks noGrp="1"/>
          </p:cNvSpPr>
          <p:nvPr>
            <p:ph sz="quarter" idx="1"/>
          </p:nvPr>
        </p:nvSpPr>
        <p:spPr/>
        <p:txBody>
          <a:bodyPr/>
          <a:lstStyle/>
          <a:p>
            <a:endParaRPr lang="en-US"/>
          </a:p>
        </p:txBody>
      </p:sp>
      <p:sp>
        <p:nvSpPr>
          <p:cNvPr id="3" name="TextBox 2"/>
          <p:cNvSpPr txBox="1"/>
          <p:nvPr/>
        </p:nvSpPr>
        <p:spPr>
          <a:xfrm>
            <a:off x="1155144" y="2000250"/>
            <a:ext cx="6405801" cy="185820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StreamReader</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OpenTextFile</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string</a:t>
            </a:r>
            <a:r>
              <a:rPr lang="en-US" sz="2100" dirty="0">
                <a:latin typeface="Consolas" pitchFamily="49" charset="0"/>
                <a:ea typeface="Calibri"/>
                <a:cs typeface="Times New Roman"/>
              </a:rPr>
              <a:t> path,</a:t>
            </a:r>
          </a:p>
          <a:p>
            <a:pPr marL="117830"/>
            <a:r>
              <a:rPr lang="en-US" sz="2100" dirty="0">
                <a:solidFill>
                  <a:srgbClr val="2B91AF"/>
                </a:solidFill>
                <a:latin typeface="Consolas" pitchFamily="49" charset="0"/>
                <a:ea typeface="Calibri"/>
                <a:cs typeface="Times New Roman"/>
              </a:rPr>
              <a:t>    Encoding</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encoding</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bool</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detectEncoding</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int</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bufferSize</a:t>
            </a:r>
            <a:r>
              <a:rPr lang="en-US" sz="2100" dirty="0">
                <a:latin typeface="Consolas" pitchFamily="49" charset="0"/>
                <a:ea typeface="Calibri"/>
                <a:cs typeface="Times New Roman"/>
              </a:rPr>
              <a:t>);</a:t>
            </a:r>
            <a:endParaRPr lang="en-US" sz="1500" dirty="0">
              <a:latin typeface="Consolas" pitchFamily="49" charset="0"/>
              <a:ea typeface="Calibri"/>
              <a:cs typeface="Times New Roman"/>
            </a:endParaRPr>
          </a:p>
        </p:txBody>
      </p:sp>
      <p:sp>
        <p:nvSpPr>
          <p:cNvPr id="5" name="TextBox 4"/>
          <p:cNvSpPr txBox="1"/>
          <p:nvPr/>
        </p:nvSpPr>
        <p:spPr>
          <a:xfrm>
            <a:off x="1575197" y="4300537"/>
            <a:ext cx="6405801" cy="379719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StreamReader</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OpenTextFile</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string</a:t>
            </a:r>
            <a:r>
              <a:rPr lang="en-US" sz="2100" dirty="0">
                <a:latin typeface="Consolas" pitchFamily="49" charset="0"/>
                <a:ea typeface="Calibri"/>
                <a:cs typeface="Times New Roman"/>
              </a:rPr>
              <a:t> path,</a:t>
            </a:r>
          </a:p>
          <a:p>
            <a:pPr marL="117830"/>
            <a:r>
              <a:rPr lang="en-US" sz="2100" dirty="0">
                <a:solidFill>
                  <a:srgbClr val="2B91AF"/>
                </a:solidFill>
                <a:latin typeface="Consolas" pitchFamily="49" charset="0"/>
                <a:ea typeface="Calibri"/>
                <a:cs typeface="Times New Roman"/>
              </a:rPr>
              <a:t>    Encoding</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encoding</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bool</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detectEncoding</a:t>
            </a:r>
            <a:r>
              <a:rPr lang="en-US" sz="2100" dirty="0">
                <a:latin typeface="Consolas" pitchFamily="49" charset="0"/>
                <a:ea typeface="Calibri"/>
                <a:cs typeface="Times New Roman"/>
              </a:rPr>
              <a:t>);</a:t>
            </a:r>
          </a:p>
          <a:p>
            <a:pPr marL="117830"/>
            <a:endParaRPr lang="en-US" sz="2100" dirty="0">
              <a:solidFill>
                <a:srgbClr val="0000FF"/>
              </a:solidFill>
              <a:latin typeface="Consolas" pitchFamily="49" charset="0"/>
              <a:ea typeface="Calibri"/>
              <a:cs typeface="Times New Roman"/>
            </a:endParaRPr>
          </a:p>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StreamReader</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OpenTextFile</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string</a:t>
            </a:r>
            <a:r>
              <a:rPr lang="en-US" sz="2100" dirty="0">
                <a:latin typeface="Consolas" pitchFamily="49" charset="0"/>
                <a:ea typeface="Calibri"/>
                <a:cs typeface="Times New Roman"/>
              </a:rPr>
              <a:t> path,</a:t>
            </a:r>
          </a:p>
          <a:p>
            <a:pPr marL="117830"/>
            <a:r>
              <a:rPr lang="en-US" sz="2100" dirty="0">
                <a:solidFill>
                  <a:srgbClr val="2B91AF"/>
                </a:solidFill>
                <a:latin typeface="Consolas" pitchFamily="49" charset="0"/>
                <a:ea typeface="Calibri"/>
                <a:cs typeface="Times New Roman"/>
              </a:rPr>
              <a:t>    Encoding</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encoding</a:t>
            </a:r>
            <a:r>
              <a:rPr lang="en-US" sz="2100" dirty="0">
                <a:latin typeface="Consolas" pitchFamily="49" charset="0"/>
                <a:ea typeface="Calibri"/>
                <a:cs typeface="Times New Roman"/>
              </a:rPr>
              <a:t>);</a:t>
            </a:r>
          </a:p>
          <a:p>
            <a:pPr marL="117830"/>
            <a:endParaRPr lang="en-US" sz="2100" dirty="0">
              <a:latin typeface="Consolas" pitchFamily="49" charset="0"/>
              <a:ea typeface="Calibri"/>
              <a:cs typeface="Times New Roman"/>
            </a:endParaRPr>
          </a:p>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StreamReader</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OpenTextFile</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string</a:t>
            </a:r>
            <a:r>
              <a:rPr lang="en-US" sz="2100" dirty="0">
                <a:latin typeface="Consolas" pitchFamily="49" charset="0"/>
                <a:ea typeface="Calibri"/>
                <a:cs typeface="Times New Roman"/>
              </a:rPr>
              <a:t> path);</a:t>
            </a:r>
          </a:p>
        </p:txBody>
      </p:sp>
      <p:sp>
        <p:nvSpPr>
          <p:cNvPr id="8" name="Rounded Rectangular Callout 7"/>
          <p:cNvSpPr/>
          <p:nvPr/>
        </p:nvSpPr>
        <p:spPr>
          <a:xfrm>
            <a:off x="7980997" y="2100262"/>
            <a:ext cx="3255407" cy="1000125"/>
          </a:xfrm>
          <a:prstGeom prst="wedgeRoundRectCallout">
            <a:avLst>
              <a:gd name="adj1" fmla="val -75353"/>
              <a:gd name="adj2" fmla="val 60077"/>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Primary method</a:t>
            </a:r>
            <a:endParaRPr lang="en-US" i="1" dirty="0"/>
          </a:p>
        </p:txBody>
      </p:sp>
      <p:sp>
        <p:nvSpPr>
          <p:cNvPr id="9" name="Rounded Rectangular Callout 8"/>
          <p:cNvSpPr/>
          <p:nvPr/>
        </p:nvSpPr>
        <p:spPr>
          <a:xfrm>
            <a:off x="8401050" y="3900488"/>
            <a:ext cx="3255407" cy="1000125"/>
          </a:xfrm>
          <a:prstGeom prst="wedgeRoundRectCallout">
            <a:avLst>
              <a:gd name="adj1" fmla="val -76914"/>
              <a:gd name="adj2" fmla="val 59110"/>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Secondary overloads</a:t>
            </a:r>
            <a:endParaRPr lang="en-US" i="1" dirty="0"/>
          </a:p>
        </p:txBody>
      </p:sp>
      <p:sp>
        <p:nvSpPr>
          <p:cNvPr id="10" name="Rounded Rectangular Callout 9"/>
          <p:cNvSpPr/>
          <p:nvPr/>
        </p:nvSpPr>
        <p:spPr>
          <a:xfrm>
            <a:off x="8401050" y="5200650"/>
            <a:ext cx="3255407" cy="1000125"/>
          </a:xfrm>
          <a:prstGeom prst="wedgeRoundRectCallout">
            <a:avLst>
              <a:gd name="adj1" fmla="val -77851"/>
              <a:gd name="adj2" fmla="val -35729"/>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Call primary with default values</a:t>
            </a:r>
            <a:endParaRPr lang="en-US" i="1" dirty="0"/>
          </a:p>
        </p:txBody>
      </p:sp>
    </p:spTree>
    <p:extLst>
      <p:ext uri="{BB962C8B-B14F-4D97-AF65-F5344CB8AC3E}">
        <p14:creationId xmlns:p14="http://schemas.microsoft.com/office/powerpoint/2010/main" val="239098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Optional and Named Parameters</a:t>
            </a:r>
            <a:endParaRPr lang="en-US" dirty="0"/>
          </a:p>
        </p:txBody>
      </p:sp>
      <p:sp>
        <p:nvSpPr>
          <p:cNvPr id="6" name="Slide Number Placeholder 5"/>
          <p:cNvSpPr>
            <a:spLocks noGrp="1"/>
          </p:cNvSpPr>
          <p:nvPr>
            <p:ph type="sldNum" sz="quarter" idx="12"/>
          </p:nvPr>
        </p:nvSpPr>
        <p:spPr/>
        <p:txBody>
          <a:bodyPr/>
          <a:lstStyle/>
          <a:p>
            <a:fld id="{BAEF35E1-E8B4-4707-9B15-F4E1B030959E}" type="slidenum">
              <a:rPr lang="en-US" smtClean="0"/>
              <a:t>344</a:t>
            </a:fld>
            <a:endParaRPr lang="en-US"/>
          </a:p>
        </p:txBody>
      </p:sp>
      <p:sp>
        <p:nvSpPr>
          <p:cNvPr id="4" name="Content Placeholder 3"/>
          <p:cNvSpPr>
            <a:spLocks noGrp="1"/>
          </p:cNvSpPr>
          <p:nvPr>
            <p:ph sz="quarter" idx="1"/>
          </p:nvPr>
        </p:nvSpPr>
        <p:spPr/>
        <p:txBody>
          <a:bodyPr/>
          <a:lstStyle/>
          <a:p>
            <a:endParaRPr lang="en-US"/>
          </a:p>
        </p:txBody>
      </p:sp>
      <p:sp>
        <p:nvSpPr>
          <p:cNvPr id="3" name="TextBox 2"/>
          <p:cNvSpPr txBox="1"/>
          <p:nvPr/>
        </p:nvSpPr>
        <p:spPr>
          <a:xfrm>
            <a:off x="1155144" y="2000250"/>
            <a:ext cx="6405801" cy="185820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StreamReader</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OpenTextFile</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string</a:t>
            </a:r>
            <a:r>
              <a:rPr lang="en-US" sz="2100" dirty="0">
                <a:latin typeface="Consolas" pitchFamily="49" charset="0"/>
                <a:ea typeface="Calibri"/>
                <a:cs typeface="Times New Roman"/>
              </a:rPr>
              <a:t> path,</a:t>
            </a:r>
          </a:p>
          <a:p>
            <a:pPr marL="117830"/>
            <a:r>
              <a:rPr lang="en-US" sz="2100" dirty="0">
                <a:solidFill>
                  <a:srgbClr val="2B91AF"/>
                </a:solidFill>
                <a:latin typeface="Consolas" pitchFamily="49" charset="0"/>
                <a:ea typeface="Calibri"/>
                <a:cs typeface="Times New Roman"/>
              </a:rPr>
              <a:t>    Encoding</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encoding</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bool</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detectEncoding</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int</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bufferSize</a:t>
            </a:r>
            <a:r>
              <a:rPr lang="en-US" sz="2100" dirty="0">
                <a:latin typeface="Consolas" pitchFamily="49" charset="0"/>
                <a:ea typeface="Calibri"/>
                <a:cs typeface="Times New Roman"/>
              </a:rPr>
              <a:t>);</a:t>
            </a:r>
            <a:endParaRPr lang="en-US" sz="1500" dirty="0">
              <a:latin typeface="Consolas" pitchFamily="49" charset="0"/>
              <a:ea typeface="Calibri"/>
              <a:cs typeface="Times New Roman"/>
            </a:endParaRPr>
          </a:p>
        </p:txBody>
      </p:sp>
      <p:sp>
        <p:nvSpPr>
          <p:cNvPr id="11" name="TextBox 10"/>
          <p:cNvSpPr txBox="1"/>
          <p:nvPr/>
        </p:nvSpPr>
        <p:spPr>
          <a:xfrm>
            <a:off x="1155144" y="1986579"/>
            <a:ext cx="6405801" cy="185820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StreamReader</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OpenTextFile</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string</a:t>
            </a:r>
            <a:r>
              <a:rPr lang="en-US" sz="2100" dirty="0">
                <a:latin typeface="Consolas" pitchFamily="49" charset="0"/>
                <a:ea typeface="Calibri"/>
                <a:cs typeface="Times New Roman"/>
              </a:rPr>
              <a:t> path,</a:t>
            </a:r>
          </a:p>
          <a:p>
            <a:pPr marL="117830"/>
            <a:r>
              <a:rPr lang="en-US" sz="2100" dirty="0">
                <a:solidFill>
                  <a:srgbClr val="2B91AF"/>
                </a:solidFill>
                <a:latin typeface="Consolas" pitchFamily="49" charset="0"/>
                <a:ea typeface="Calibri"/>
                <a:cs typeface="Times New Roman"/>
              </a:rPr>
              <a:t>    Encoding</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encoding</a:t>
            </a:r>
            <a:r>
              <a:rPr lang="en-US" sz="2100" dirty="0">
                <a:latin typeface="Consolas" pitchFamily="49" charset="0"/>
                <a:ea typeface="Calibri"/>
                <a:cs typeface="Times New Roman"/>
              </a:rPr>
              <a:t> = </a:t>
            </a:r>
            <a:r>
              <a:rPr lang="en-US" sz="2100" dirty="0">
                <a:solidFill>
                  <a:srgbClr val="0000FF"/>
                </a:solidFill>
                <a:latin typeface="Consolas" pitchFamily="49" charset="0"/>
                <a:ea typeface="Calibri"/>
                <a:cs typeface="Times New Roman"/>
              </a:rPr>
              <a:t>null</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bool</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detectEncoding</a:t>
            </a:r>
            <a:r>
              <a:rPr lang="en-US" sz="2100" dirty="0">
                <a:latin typeface="Consolas" pitchFamily="49" charset="0"/>
                <a:ea typeface="Calibri"/>
                <a:cs typeface="Times New Roman"/>
              </a:rPr>
              <a:t> = </a:t>
            </a:r>
            <a:r>
              <a:rPr lang="en-US" sz="2100" dirty="0">
                <a:solidFill>
                  <a:srgbClr val="0000FF"/>
                </a:solidFill>
                <a:latin typeface="Consolas" pitchFamily="49" charset="0"/>
                <a:ea typeface="Calibri"/>
                <a:cs typeface="Times New Roman"/>
              </a:rPr>
              <a:t>true</a:t>
            </a:r>
            <a:r>
              <a:rPr lang="en-US" sz="2100" dirty="0">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int</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bufferSize</a:t>
            </a:r>
            <a:r>
              <a:rPr lang="en-US" sz="2100" dirty="0">
                <a:latin typeface="Consolas" pitchFamily="49" charset="0"/>
                <a:ea typeface="Calibri"/>
                <a:cs typeface="Times New Roman"/>
              </a:rPr>
              <a:t> = 1024);</a:t>
            </a:r>
            <a:endParaRPr lang="en-US" sz="1500" dirty="0">
              <a:latin typeface="Consolas" pitchFamily="49" charset="0"/>
              <a:ea typeface="Calibri"/>
              <a:cs typeface="Times New Roman"/>
            </a:endParaRPr>
          </a:p>
        </p:txBody>
      </p:sp>
      <p:sp>
        <p:nvSpPr>
          <p:cNvPr id="12" name="Rounded Rectangular Callout 11"/>
          <p:cNvSpPr/>
          <p:nvPr/>
        </p:nvSpPr>
        <p:spPr>
          <a:xfrm>
            <a:off x="8086011" y="1900238"/>
            <a:ext cx="3255407" cy="1000125"/>
          </a:xfrm>
          <a:prstGeom prst="wedgeRoundRectCallout">
            <a:avLst>
              <a:gd name="adj1" fmla="val -93459"/>
              <a:gd name="adj2" fmla="val 64916"/>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Optional parameters</a:t>
            </a:r>
            <a:endParaRPr lang="en-US" i="1" dirty="0"/>
          </a:p>
        </p:txBody>
      </p:sp>
      <p:sp>
        <p:nvSpPr>
          <p:cNvPr id="13" name="TextBox 12"/>
          <p:cNvSpPr txBox="1"/>
          <p:nvPr/>
        </p:nvSpPr>
        <p:spPr>
          <a:xfrm>
            <a:off x="945118" y="4000502"/>
            <a:ext cx="6825853" cy="5655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spcAft>
                <a:spcPts val="1031"/>
              </a:spcAft>
            </a:pPr>
            <a:r>
              <a:rPr lang="en-US" sz="2100" dirty="0" err="1">
                <a:latin typeface="Consolas" pitchFamily="49" charset="0"/>
                <a:ea typeface="Calibri"/>
                <a:cs typeface="Times New Roman"/>
              </a:rPr>
              <a:t>OpenTextFile</a:t>
            </a:r>
            <a:r>
              <a:rPr lang="en-US" sz="2100" dirty="0">
                <a:latin typeface="Consolas" pitchFamily="49" charset="0"/>
                <a:ea typeface="Calibri"/>
                <a:cs typeface="Times New Roman"/>
              </a:rPr>
              <a:t>(</a:t>
            </a:r>
            <a:r>
              <a:rPr lang="en-US" sz="2100" dirty="0">
                <a:solidFill>
                  <a:srgbClr val="A31515"/>
                </a:solidFill>
                <a:latin typeface="Consolas" pitchFamily="49" charset="0"/>
              </a:rPr>
              <a:t>"foo.txt"</a:t>
            </a:r>
            <a:r>
              <a:rPr lang="en-US" sz="2100" dirty="0">
                <a:latin typeface="Consolas" pitchFamily="49" charset="0"/>
                <a:ea typeface="Calibri"/>
                <a:cs typeface="Times New Roman"/>
              </a:rPr>
              <a:t>, </a:t>
            </a:r>
            <a:r>
              <a:rPr lang="en-US" sz="2100" dirty="0">
                <a:solidFill>
                  <a:srgbClr val="2B91AF"/>
                </a:solidFill>
                <a:latin typeface="Consolas" pitchFamily="49" charset="0"/>
                <a:ea typeface="Calibri"/>
                <a:cs typeface="Times New Roman"/>
              </a:rPr>
              <a:t>Encoding</a:t>
            </a:r>
            <a:r>
              <a:rPr lang="en-US" sz="2100" dirty="0">
                <a:latin typeface="Consolas" pitchFamily="49" charset="0"/>
                <a:ea typeface="Calibri"/>
                <a:cs typeface="Times New Roman"/>
              </a:rPr>
              <a:t>.UTF8);</a:t>
            </a:r>
          </a:p>
        </p:txBody>
      </p:sp>
      <p:sp>
        <p:nvSpPr>
          <p:cNvPr id="14" name="TextBox 13"/>
          <p:cNvSpPr txBox="1"/>
          <p:nvPr/>
        </p:nvSpPr>
        <p:spPr>
          <a:xfrm>
            <a:off x="945118" y="4700590"/>
            <a:ext cx="9451181" cy="5655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err="1">
                <a:latin typeface="Consolas" pitchFamily="49" charset="0"/>
                <a:ea typeface="Calibri"/>
                <a:cs typeface="Times New Roman"/>
              </a:rPr>
              <a:t>OpenTextFile</a:t>
            </a:r>
            <a:r>
              <a:rPr lang="en-US" sz="2100" dirty="0">
                <a:latin typeface="Consolas" pitchFamily="49" charset="0"/>
                <a:ea typeface="Calibri"/>
                <a:cs typeface="Times New Roman"/>
              </a:rPr>
              <a:t>(</a:t>
            </a:r>
            <a:r>
              <a:rPr lang="en-US" sz="2100" dirty="0">
                <a:solidFill>
                  <a:srgbClr val="A31515"/>
                </a:solidFill>
                <a:latin typeface="Consolas" pitchFamily="49" charset="0"/>
              </a:rPr>
              <a:t>"foo.txt"</a:t>
            </a:r>
            <a:r>
              <a:rPr lang="en-US" sz="2100" dirty="0">
                <a:latin typeface="Consolas" pitchFamily="49" charset="0"/>
                <a:ea typeface="Calibri"/>
                <a:cs typeface="Times New Roman"/>
              </a:rPr>
              <a:t>, </a:t>
            </a:r>
            <a:r>
              <a:rPr lang="en-US" sz="2100" dirty="0">
                <a:solidFill>
                  <a:srgbClr val="2B91AF"/>
                </a:solidFill>
                <a:latin typeface="Consolas" pitchFamily="49" charset="0"/>
                <a:ea typeface="Calibri"/>
                <a:cs typeface="Times New Roman"/>
              </a:rPr>
              <a:t>Encoding</a:t>
            </a:r>
            <a:r>
              <a:rPr lang="en-US" sz="2100" dirty="0">
                <a:latin typeface="Consolas" pitchFamily="49" charset="0"/>
                <a:ea typeface="Calibri"/>
                <a:cs typeface="Times New Roman"/>
              </a:rPr>
              <a:t>.UTF8, </a:t>
            </a:r>
            <a:r>
              <a:rPr lang="en-US" sz="2100" dirty="0" err="1">
                <a:latin typeface="Consolas" pitchFamily="49" charset="0"/>
                <a:ea typeface="Calibri"/>
                <a:cs typeface="Times New Roman"/>
              </a:rPr>
              <a:t>bufferSize</a:t>
            </a:r>
            <a:r>
              <a:rPr lang="en-US" sz="2100" dirty="0">
                <a:latin typeface="Consolas" pitchFamily="49" charset="0"/>
                <a:ea typeface="Calibri"/>
                <a:cs typeface="Times New Roman"/>
              </a:rPr>
              <a:t>: 4096);</a:t>
            </a:r>
          </a:p>
        </p:txBody>
      </p:sp>
      <p:sp>
        <p:nvSpPr>
          <p:cNvPr id="15" name="Rounded Rectangular Callout 14"/>
          <p:cNvSpPr/>
          <p:nvPr/>
        </p:nvSpPr>
        <p:spPr>
          <a:xfrm>
            <a:off x="8401050" y="3200400"/>
            <a:ext cx="3255407" cy="1000125"/>
          </a:xfrm>
          <a:prstGeom prst="wedgeRoundRectCallout">
            <a:avLst>
              <a:gd name="adj1" fmla="val -45073"/>
              <a:gd name="adj2" fmla="val 110400"/>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Named argument</a:t>
            </a:r>
            <a:endParaRPr lang="en-US" i="1" dirty="0"/>
          </a:p>
        </p:txBody>
      </p:sp>
      <p:sp>
        <p:nvSpPr>
          <p:cNvPr id="16" name="TextBox 15"/>
          <p:cNvSpPr txBox="1"/>
          <p:nvPr/>
        </p:nvSpPr>
        <p:spPr>
          <a:xfrm>
            <a:off x="1785223" y="6700839"/>
            <a:ext cx="4830604" cy="153503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err="1">
                <a:latin typeface="Consolas" pitchFamily="49" charset="0"/>
                <a:ea typeface="Calibri"/>
                <a:cs typeface="Times New Roman"/>
              </a:rPr>
              <a:t>OpenTextFile</a:t>
            </a:r>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    </a:t>
            </a:r>
            <a:r>
              <a:rPr lang="en-US" sz="2100" dirty="0" err="1">
                <a:latin typeface="Consolas" pitchFamily="49" charset="0"/>
                <a:ea typeface="Calibri"/>
                <a:cs typeface="Times New Roman"/>
              </a:rPr>
              <a:t>bufferSize</a:t>
            </a:r>
            <a:r>
              <a:rPr lang="en-US" sz="2100" dirty="0">
                <a:latin typeface="Consolas" pitchFamily="49" charset="0"/>
                <a:ea typeface="Calibri"/>
                <a:cs typeface="Times New Roman"/>
              </a:rPr>
              <a:t>: 4096,</a:t>
            </a:r>
          </a:p>
          <a:p>
            <a:pPr marL="117830"/>
            <a:r>
              <a:rPr lang="en-US" sz="2100" dirty="0">
                <a:latin typeface="Consolas" pitchFamily="49" charset="0"/>
                <a:ea typeface="Calibri"/>
                <a:cs typeface="Times New Roman"/>
              </a:rPr>
              <a:t>    path: </a:t>
            </a:r>
            <a:r>
              <a:rPr lang="en-US" sz="2100" dirty="0">
                <a:solidFill>
                  <a:srgbClr val="A31515"/>
                </a:solidFill>
                <a:latin typeface="Consolas" pitchFamily="49" charset="0"/>
              </a:rPr>
              <a:t>"foo.txt"</a:t>
            </a:r>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    </a:t>
            </a:r>
            <a:r>
              <a:rPr lang="en-US" sz="2100" dirty="0" err="1">
                <a:latin typeface="Consolas" pitchFamily="49" charset="0"/>
                <a:ea typeface="Calibri"/>
                <a:cs typeface="Times New Roman"/>
              </a:rPr>
              <a:t>detectEncoding</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false</a:t>
            </a:r>
            <a:r>
              <a:rPr lang="en-US" sz="2100" dirty="0">
                <a:latin typeface="Consolas" pitchFamily="49" charset="0"/>
                <a:ea typeface="Calibri"/>
                <a:cs typeface="Times New Roman"/>
              </a:rPr>
              <a:t>);</a:t>
            </a:r>
          </a:p>
        </p:txBody>
      </p:sp>
      <p:sp>
        <p:nvSpPr>
          <p:cNvPr id="18" name="Rounded Rectangular Callout 17"/>
          <p:cNvSpPr/>
          <p:nvPr/>
        </p:nvSpPr>
        <p:spPr>
          <a:xfrm>
            <a:off x="8401050" y="5600700"/>
            <a:ext cx="3255407" cy="1000125"/>
          </a:xfrm>
          <a:prstGeom prst="wedgeRoundRectCallout">
            <a:avLst>
              <a:gd name="adj1" fmla="val -53501"/>
              <a:gd name="adj2" fmla="val -92826"/>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Named arguments must be last</a:t>
            </a:r>
            <a:endParaRPr lang="en-US" i="1" dirty="0"/>
          </a:p>
        </p:txBody>
      </p:sp>
      <p:sp>
        <p:nvSpPr>
          <p:cNvPr id="19" name="Rounded Rectangular Callout 18"/>
          <p:cNvSpPr/>
          <p:nvPr/>
        </p:nvSpPr>
        <p:spPr>
          <a:xfrm>
            <a:off x="6930866" y="6800850"/>
            <a:ext cx="3255407" cy="1000125"/>
          </a:xfrm>
          <a:prstGeom prst="wedgeRoundRectCallout">
            <a:avLst>
              <a:gd name="adj1" fmla="val -90026"/>
              <a:gd name="adj2" fmla="val 31046"/>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Non-optional must be specified</a:t>
            </a:r>
            <a:endParaRPr lang="en-US" i="1" dirty="0"/>
          </a:p>
        </p:txBody>
      </p:sp>
      <p:sp>
        <p:nvSpPr>
          <p:cNvPr id="20" name="Rounded Rectangular Callout 19"/>
          <p:cNvSpPr/>
          <p:nvPr/>
        </p:nvSpPr>
        <p:spPr>
          <a:xfrm>
            <a:off x="4410551" y="5500688"/>
            <a:ext cx="3255407" cy="1000125"/>
          </a:xfrm>
          <a:prstGeom prst="wedgeRoundRectCallout">
            <a:avLst>
              <a:gd name="adj1" fmla="val -41640"/>
              <a:gd name="adj2" fmla="val 83304"/>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Arguments evaluated in order written</a:t>
            </a:r>
            <a:endParaRPr lang="en-US" i="1" dirty="0"/>
          </a:p>
        </p:txBody>
      </p:sp>
      <p:sp>
        <p:nvSpPr>
          <p:cNvPr id="21" name="Rounded Rectangular Callout 20"/>
          <p:cNvSpPr/>
          <p:nvPr/>
        </p:nvSpPr>
        <p:spPr>
          <a:xfrm>
            <a:off x="840105" y="5500688"/>
            <a:ext cx="3255407" cy="1000125"/>
          </a:xfrm>
          <a:prstGeom prst="wedgeRoundRectCallout">
            <a:avLst>
              <a:gd name="adj1" fmla="val 37029"/>
              <a:gd name="adj2" fmla="val 81368"/>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Named arguments can appear in any order</a:t>
            </a:r>
            <a:endParaRPr lang="en-US" i="1" dirty="0"/>
          </a:p>
        </p:txBody>
      </p:sp>
    </p:spTree>
    <p:extLst>
      <p:ext uri="{BB962C8B-B14F-4D97-AF65-F5344CB8AC3E}">
        <p14:creationId xmlns:p14="http://schemas.microsoft.com/office/powerpoint/2010/main" val="121157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Named &amp; Optional Parameters</a:t>
            </a:r>
            <a:endParaRPr lang="en-GB" dirty="0"/>
          </a:p>
        </p:txBody>
      </p:sp>
      <p:sp>
        <p:nvSpPr>
          <p:cNvPr id="5" name="Slide Number Placeholder 4"/>
          <p:cNvSpPr>
            <a:spLocks noGrp="1"/>
          </p:cNvSpPr>
          <p:nvPr>
            <p:ph type="sldNum" sz="quarter" idx="12"/>
          </p:nvPr>
        </p:nvSpPr>
        <p:spPr/>
        <p:txBody>
          <a:bodyPr/>
          <a:lstStyle/>
          <a:p>
            <a:fld id="{BAEF35E1-E8B4-4707-9B15-F4E1B030959E}" type="slidenum">
              <a:rPr lang="en-US" smtClean="0"/>
              <a:t>345</a:t>
            </a:fld>
            <a:endParaRPr lang="en-US"/>
          </a:p>
        </p:txBody>
      </p:sp>
      <p:sp>
        <p:nvSpPr>
          <p:cNvPr id="3" name="Content Placeholder 2"/>
          <p:cNvSpPr>
            <a:spLocks noGrp="1"/>
          </p:cNvSpPr>
          <p:nvPr>
            <p:ph sz="quarter" idx="1"/>
          </p:nvPr>
        </p:nvSpPr>
        <p:spPr/>
        <p:txBody>
          <a:bodyPr/>
          <a:lstStyle/>
          <a:p>
            <a:r>
              <a:rPr lang="en-US" dirty="0"/>
              <a:t>Caveats</a:t>
            </a:r>
          </a:p>
          <a:p>
            <a:pPr lvl="1"/>
            <a:r>
              <a:rPr lang="en-US" dirty="0"/>
              <a:t>Parameter names</a:t>
            </a:r>
          </a:p>
          <a:p>
            <a:pPr lvl="1"/>
            <a:r>
              <a:rPr lang="en-US" dirty="0"/>
              <a:t>Evaluation order</a:t>
            </a:r>
          </a:p>
          <a:p>
            <a:pPr lvl="1"/>
            <a:r>
              <a:rPr lang="en-US" dirty="0"/>
              <a:t>Virtual methods</a:t>
            </a:r>
          </a:p>
          <a:p>
            <a:pPr lvl="1"/>
            <a:endParaRPr lang="en-GB" dirty="0"/>
          </a:p>
        </p:txBody>
      </p:sp>
    </p:spTree>
    <p:extLst>
      <p:ext uri="{BB962C8B-B14F-4D97-AF65-F5344CB8AC3E}">
        <p14:creationId xmlns:p14="http://schemas.microsoft.com/office/powerpoint/2010/main" val="99037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300037"/>
            <a:ext cx="8506063" cy="1424039"/>
          </a:xfrm>
        </p:spPr>
        <p:txBody>
          <a:bodyPr>
            <a:normAutofit fontScale="90000"/>
          </a:bodyPr>
          <a:lstStyle/>
          <a:p>
            <a:r>
              <a:rPr lang="en-US" sz="4100" dirty="0"/>
              <a:t>Why a “Dynamic Language Runtime”?</a:t>
            </a:r>
          </a:p>
        </p:txBody>
      </p:sp>
      <p:sp>
        <p:nvSpPr>
          <p:cNvPr id="13" name="Slide Number Placeholder 12"/>
          <p:cNvSpPr>
            <a:spLocks noGrp="1"/>
          </p:cNvSpPr>
          <p:nvPr>
            <p:ph type="sldNum" sz="quarter" idx="12"/>
          </p:nvPr>
        </p:nvSpPr>
        <p:spPr/>
        <p:txBody>
          <a:bodyPr/>
          <a:lstStyle/>
          <a:p>
            <a:fld id="{BAEF35E1-E8B4-4707-9B15-F4E1B030959E}" type="slidenum">
              <a:rPr lang="en-US" smtClean="0"/>
              <a:t>346</a:t>
            </a:fld>
            <a:endParaRPr lang="en-US"/>
          </a:p>
        </p:txBody>
      </p:sp>
      <p:sp>
        <p:nvSpPr>
          <p:cNvPr id="5" name="Content Placeholder 4"/>
          <p:cNvSpPr>
            <a:spLocks noGrp="1"/>
          </p:cNvSpPr>
          <p:nvPr>
            <p:ph sz="quarter" idx="1"/>
          </p:nvPr>
        </p:nvSpPr>
        <p:spPr/>
        <p:txBody>
          <a:bodyPr/>
          <a:lstStyle/>
          <a:p>
            <a:endParaRPr lang="en-US"/>
          </a:p>
        </p:txBody>
      </p:sp>
      <p:sp>
        <p:nvSpPr>
          <p:cNvPr id="4" name="Rounded Rectangle 3"/>
          <p:cNvSpPr/>
          <p:nvPr/>
        </p:nvSpPr>
        <p:spPr bwMode="auto">
          <a:xfrm>
            <a:off x="840105" y="6700837"/>
            <a:ext cx="10921365" cy="900113"/>
          </a:xfrm>
          <a:prstGeom prst="roundRect">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Common Language Runtime</a:t>
            </a:r>
          </a:p>
        </p:txBody>
      </p:sp>
      <p:sp>
        <p:nvSpPr>
          <p:cNvPr id="6" name="TextBox 5"/>
          <p:cNvSpPr txBox="1"/>
          <p:nvPr/>
        </p:nvSpPr>
        <p:spPr>
          <a:xfrm>
            <a:off x="1575197" y="3900489"/>
            <a:ext cx="2940368" cy="484748"/>
          </a:xfrm>
          <a:prstGeom prst="rect">
            <a:avLst/>
          </a:prstGeom>
          <a:noFill/>
        </p:spPr>
        <p:txBody>
          <a:bodyPr wrap="square" lIns="117830" tIns="58915" rIns="117830" bIns="58915" rtlCol="0">
            <a:spAutoFit/>
          </a:bodyPr>
          <a:lstStyle/>
          <a:p>
            <a:r>
              <a:rPr lang="en-US" dirty="0"/>
              <a:t>Statically-Typed</a:t>
            </a:r>
          </a:p>
        </p:txBody>
      </p:sp>
      <p:sp>
        <p:nvSpPr>
          <p:cNvPr id="7" name="Rectangle 6"/>
          <p:cNvSpPr/>
          <p:nvPr/>
        </p:nvSpPr>
        <p:spPr bwMode="auto">
          <a:xfrm>
            <a:off x="1575197" y="5000625"/>
            <a:ext cx="1365171" cy="600075"/>
          </a:xfrm>
          <a:prstGeom prst="rect">
            <a:avLst/>
          </a:prstGeom>
          <a:solidFill>
            <a:srgbClr val="FFC000"/>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C#</a:t>
            </a:r>
          </a:p>
        </p:txBody>
      </p:sp>
      <p:sp>
        <p:nvSpPr>
          <p:cNvPr id="8" name="Rectangle 7"/>
          <p:cNvSpPr/>
          <p:nvPr/>
        </p:nvSpPr>
        <p:spPr bwMode="auto">
          <a:xfrm>
            <a:off x="3150394" y="4600575"/>
            <a:ext cx="1365171" cy="600075"/>
          </a:xfrm>
          <a:prstGeom prst="rect">
            <a:avLst/>
          </a:prstGeom>
          <a:solidFill>
            <a:srgbClr val="FFC000"/>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VB</a:t>
            </a:r>
          </a:p>
        </p:txBody>
      </p:sp>
      <p:sp>
        <p:nvSpPr>
          <p:cNvPr id="9" name="Rectangle 8"/>
          <p:cNvSpPr/>
          <p:nvPr/>
        </p:nvSpPr>
        <p:spPr bwMode="auto">
          <a:xfrm>
            <a:off x="9136142" y="2700338"/>
            <a:ext cx="1680210" cy="600075"/>
          </a:xfrm>
          <a:prstGeom prst="rect">
            <a:avLst/>
          </a:prstGeom>
          <a:solidFill>
            <a:schemeClr val="accent6">
              <a:lumMod val="40000"/>
              <a:lumOff val="60000"/>
            </a:schemeClr>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Ruby</a:t>
            </a:r>
          </a:p>
        </p:txBody>
      </p:sp>
      <p:sp>
        <p:nvSpPr>
          <p:cNvPr id="10" name="Rectangle 9"/>
          <p:cNvSpPr/>
          <p:nvPr/>
        </p:nvSpPr>
        <p:spPr bwMode="auto">
          <a:xfrm>
            <a:off x="7245906" y="3100388"/>
            <a:ext cx="1680210" cy="600075"/>
          </a:xfrm>
          <a:prstGeom prst="rect">
            <a:avLst/>
          </a:prstGeom>
          <a:solidFill>
            <a:schemeClr val="accent6">
              <a:lumMod val="40000"/>
              <a:lumOff val="60000"/>
            </a:schemeClr>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Python</a:t>
            </a:r>
          </a:p>
        </p:txBody>
      </p:sp>
      <p:cxnSp>
        <p:nvCxnSpPr>
          <p:cNvPr id="11" name="Straight Arrow Connector 10"/>
          <p:cNvCxnSpPr>
            <a:stCxn id="7" idx="2"/>
          </p:cNvCxnSpPr>
          <p:nvPr/>
        </p:nvCxnSpPr>
        <p:spPr bwMode="auto">
          <a:xfrm rot="5400000">
            <a:off x="1681461" y="6124517"/>
            <a:ext cx="1100138" cy="52507"/>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15" name="Straight Arrow Connector 14"/>
          <p:cNvCxnSpPr>
            <a:stCxn id="8" idx="2"/>
          </p:cNvCxnSpPr>
          <p:nvPr/>
        </p:nvCxnSpPr>
        <p:spPr bwMode="auto">
          <a:xfrm rot="5400000">
            <a:off x="3056632" y="5924492"/>
            <a:ext cx="1500188" cy="52507"/>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16" name="Straight Arrow Connector 15"/>
          <p:cNvCxnSpPr/>
          <p:nvPr/>
        </p:nvCxnSpPr>
        <p:spPr bwMode="auto">
          <a:xfrm rot="5400000">
            <a:off x="6612077" y="5174396"/>
            <a:ext cx="3000375" cy="52507"/>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FF0000"/>
            </a:solidFill>
            <a:prstDash val="dash"/>
            <a:round/>
            <a:headEnd type="none" w="med" len="med"/>
            <a:tailEnd type="arrow"/>
          </a:ln>
          <a:effectLst/>
        </p:spPr>
      </p:cxnSp>
      <p:cxnSp>
        <p:nvCxnSpPr>
          <p:cNvPr id="18" name="Straight Arrow Connector 17"/>
          <p:cNvCxnSpPr>
            <a:stCxn id="9" idx="2"/>
          </p:cNvCxnSpPr>
          <p:nvPr/>
        </p:nvCxnSpPr>
        <p:spPr bwMode="auto">
          <a:xfrm rot="5400000">
            <a:off x="8276034" y="5000573"/>
            <a:ext cx="3400425" cy="2188"/>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FF0000"/>
            </a:solidFill>
            <a:prstDash val="dash"/>
            <a:round/>
            <a:headEnd type="none" w="med" len="med"/>
            <a:tailEnd type="arrow"/>
          </a:ln>
          <a:effectLst/>
        </p:spPr>
      </p:cxnSp>
      <p:sp>
        <p:nvSpPr>
          <p:cNvPr id="19" name="TextBox 18"/>
          <p:cNvSpPr txBox="1"/>
          <p:nvPr/>
        </p:nvSpPr>
        <p:spPr>
          <a:xfrm>
            <a:off x="7245906" y="2000251"/>
            <a:ext cx="3570446" cy="484748"/>
          </a:xfrm>
          <a:prstGeom prst="rect">
            <a:avLst/>
          </a:prstGeom>
          <a:noFill/>
        </p:spPr>
        <p:txBody>
          <a:bodyPr wrap="square" lIns="117830" tIns="58915" rIns="117830" bIns="58915" rtlCol="0">
            <a:spAutoFit/>
          </a:bodyPr>
          <a:lstStyle/>
          <a:p>
            <a:r>
              <a:rPr lang="en-US" dirty="0"/>
              <a:t>Dynamically-Typed</a:t>
            </a:r>
          </a:p>
        </p:txBody>
      </p:sp>
    </p:spTree>
    <p:extLst>
      <p:ext uri="{BB962C8B-B14F-4D97-AF65-F5344CB8AC3E}">
        <p14:creationId xmlns:p14="http://schemas.microsoft.com/office/powerpoint/2010/main" val="310993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684" y="576211"/>
            <a:ext cx="8506063" cy="1424039"/>
          </a:xfrm>
        </p:spPr>
        <p:txBody>
          <a:bodyPr>
            <a:normAutofit fontScale="90000"/>
          </a:bodyPr>
          <a:lstStyle/>
          <a:p>
            <a:r>
              <a:rPr lang="en-US" sz="4100" dirty="0"/>
              <a:t>Why a “Dynamic Language Runtime”?</a:t>
            </a:r>
          </a:p>
        </p:txBody>
      </p:sp>
      <p:sp>
        <p:nvSpPr>
          <p:cNvPr id="13" name="Slide Number Placeholder 12"/>
          <p:cNvSpPr>
            <a:spLocks noGrp="1"/>
          </p:cNvSpPr>
          <p:nvPr>
            <p:ph type="sldNum" sz="quarter" idx="12"/>
          </p:nvPr>
        </p:nvSpPr>
        <p:spPr/>
        <p:txBody>
          <a:bodyPr/>
          <a:lstStyle/>
          <a:p>
            <a:fld id="{BAEF35E1-E8B4-4707-9B15-F4E1B030959E}" type="slidenum">
              <a:rPr lang="en-US" smtClean="0"/>
              <a:t>347</a:t>
            </a:fld>
            <a:endParaRPr lang="en-US"/>
          </a:p>
        </p:txBody>
      </p:sp>
      <p:sp>
        <p:nvSpPr>
          <p:cNvPr id="5" name="Content Placeholder 4"/>
          <p:cNvSpPr>
            <a:spLocks noGrp="1"/>
          </p:cNvSpPr>
          <p:nvPr>
            <p:ph sz="quarter" idx="1"/>
          </p:nvPr>
        </p:nvSpPr>
        <p:spPr/>
        <p:txBody>
          <a:bodyPr/>
          <a:lstStyle/>
          <a:p>
            <a:endParaRPr lang="en-US"/>
          </a:p>
        </p:txBody>
      </p:sp>
      <p:sp>
        <p:nvSpPr>
          <p:cNvPr id="4" name="Rounded Rectangle 3"/>
          <p:cNvSpPr/>
          <p:nvPr/>
        </p:nvSpPr>
        <p:spPr bwMode="auto">
          <a:xfrm>
            <a:off x="840105" y="6700837"/>
            <a:ext cx="10921365" cy="900113"/>
          </a:xfrm>
          <a:prstGeom prst="roundRect">
            <a:avLst/>
          </a:prstGeom>
          <a:solidFill>
            <a:schemeClr val="bg2">
              <a:lumMod val="50000"/>
            </a:schemeClr>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Common Language Runtime</a:t>
            </a:r>
          </a:p>
        </p:txBody>
      </p:sp>
      <p:sp>
        <p:nvSpPr>
          <p:cNvPr id="6" name="TextBox 5"/>
          <p:cNvSpPr txBox="1"/>
          <p:nvPr/>
        </p:nvSpPr>
        <p:spPr>
          <a:xfrm>
            <a:off x="1575197" y="3900489"/>
            <a:ext cx="2940368" cy="484748"/>
          </a:xfrm>
          <a:prstGeom prst="rect">
            <a:avLst/>
          </a:prstGeom>
          <a:noFill/>
        </p:spPr>
        <p:txBody>
          <a:bodyPr wrap="square" lIns="117830" tIns="58915" rIns="117830" bIns="58915" rtlCol="0">
            <a:spAutoFit/>
          </a:bodyPr>
          <a:lstStyle/>
          <a:p>
            <a:r>
              <a:rPr lang="en-US" dirty="0"/>
              <a:t>Statically-Typed</a:t>
            </a:r>
          </a:p>
        </p:txBody>
      </p:sp>
      <p:sp>
        <p:nvSpPr>
          <p:cNvPr id="7" name="Rectangle 6"/>
          <p:cNvSpPr/>
          <p:nvPr/>
        </p:nvSpPr>
        <p:spPr bwMode="auto">
          <a:xfrm>
            <a:off x="1575197" y="5000625"/>
            <a:ext cx="1365171" cy="600075"/>
          </a:xfrm>
          <a:prstGeom prst="rect">
            <a:avLst/>
          </a:prstGeom>
          <a:solidFill>
            <a:srgbClr val="FFC000"/>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C#</a:t>
            </a:r>
          </a:p>
        </p:txBody>
      </p:sp>
      <p:sp>
        <p:nvSpPr>
          <p:cNvPr id="8" name="Rectangle 7"/>
          <p:cNvSpPr/>
          <p:nvPr/>
        </p:nvSpPr>
        <p:spPr bwMode="auto">
          <a:xfrm>
            <a:off x="3150394" y="4600575"/>
            <a:ext cx="1365171" cy="600075"/>
          </a:xfrm>
          <a:prstGeom prst="rect">
            <a:avLst/>
          </a:prstGeom>
          <a:solidFill>
            <a:srgbClr val="FFC000"/>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VB</a:t>
            </a:r>
          </a:p>
        </p:txBody>
      </p:sp>
      <p:sp>
        <p:nvSpPr>
          <p:cNvPr id="9" name="Rectangle 8"/>
          <p:cNvSpPr/>
          <p:nvPr/>
        </p:nvSpPr>
        <p:spPr bwMode="auto">
          <a:xfrm>
            <a:off x="9136142" y="2700338"/>
            <a:ext cx="1680210" cy="600075"/>
          </a:xfrm>
          <a:prstGeom prst="rect">
            <a:avLst/>
          </a:prstGeom>
          <a:solidFill>
            <a:schemeClr val="accent6">
              <a:lumMod val="40000"/>
              <a:lumOff val="60000"/>
            </a:schemeClr>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Ruby</a:t>
            </a:r>
          </a:p>
        </p:txBody>
      </p:sp>
      <p:sp>
        <p:nvSpPr>
          <p:cNvPr id="10" name="Rectangle 9"/>
          <p:cNvSpPr/>
          <p:nvPr/>
        </p:nvSpPr>
        <p:spPr bwMode="auto">
          <a:xfrm>
            <a:off x="7245906" y="3100388"/>
            <a:ext cx="1680210" cy="600075"/>
          </a:xfrm>
          <a:prstGeom prst="rect">
            <a:avLst/>
          </a:prstGeom>
          <a:solidFill>
            <a:schemeClr val="accent6">
              <a:lumMod val="40000"/>
              <a:lumOff val="60000"/>
            </a:schemeClr>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latin typeface="Tahoma" pitchFamily="34" charset="0"/>
              </a:rPr>
              <a:t>Python</a:t>
            </a:r>
          </a:p>
        </p:txBody>
      </p:sp>
      <p:cxnSp>
        <p:nvCxnSpPr>
          <p:cNvPr id="11" name="Straight Arrow Connector 10"/>
          <p:cNvCxnSpPr>
            <a:stCxn id="7" idx="2"/>
          </p:cNvCxnSpPr>
          <p:nvPr/>
        </p:nvCxnSpPr>
        <p:spPr bwMode="auto">
          <a:xfrm rot="5400000">
            <a:off x="1681461" y="6124517"/>
            <a:ext cx="1100138" cy="52507"/>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chemeClr val="bg1">
                <a:alpha val="50000"/>
              </a:schemeClr>
            </a:solidFill>
            <a:prstDash val="dash"/>
            <a:round/>
            <a:headEnd type="none" w="med" len="med"/>
            <a:tailEnd type="arrow"/>
          </a:ln>
          <a:effectLst/>
        </p:spPr>
      </p:cxnSp>
      <p:cxnSp>
        <p:nvCxnSpPr>
          <p:cNvPr id="15" name="Straight Arrow Connector 14"/>
          <p:cNvCxnSpPr>
            <a:stCxn id="8" idx="2"/>
          </p:cNvCxnSpPr>
          <p:nvPr/>
        </p:nvCxnSpPr>
        <p:spPr bwMode="auto">
          <a:xfrm rot="5400000">
            <a:off x="3056632" y="5924492"/>
            <a:ext cx="1500188" cy="52507"/>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chemeClr val="bg1">
                <a:alpha val="50000"/>
              </a:schemeClr>
            </a:solidFill>
            <a:prstDash val="dash"/>
            <a:round/>
            <a:headEnd type="none" w="med" len="med"/>
            <a:tailEnd type="arrow"/>
          </a:ln>
          <a:effectLst/>
        </p:spPr>
      </p:cxnSp>
      <p:sp>
        <p:nvSpPr>
          <p:cNvPr id="19" name="TextBox 18"/>
          <p:cNvSpPr txBox="1"/>
          <p:nvPr/>
        </p:nvSpPr>
        <p:spPr>
          <a:xfrm>
            <a:off x="7245906" y="2000251"/>
            <a:ext cx="3570446" cy="484748"/>
          </a:xfrm>
          <a:prstGeom prst="rect">
            <a:avLst/>
          </a:prstGeom>
          <a:noFill/>
        </p:spPr>
        <p:txBody>
          <a:bodyPr wrap="square" lIns="117830" tIns="58915" rIns="117830" bIns="58915" rtlCol="0">
            <a:spAutoFit/>
          </a:bodyPr>
          <a:lstStyle/>
          <a:p>
            <a:r>
              <a:rPr lang="en-US" dirty="0"/>
              <a:t>Dynamically-Typed</a:t>
            </a:r>
          </a:p>
        </p:txBody>
      </p:sp>
      <p:sp>
        <p:nvSpPr>
          <p:cNvPr id="14" name="Rounded Rectangle 13"/>
          <p:cNvSpPr/>
          <p:nvPr/>
        </p:nvSpPr>
        <p:spPr bwMode="auto">
          <a:xfrm>
            <a:off x="5565696" y="4800600"/>
            <a:ext cx="6195774" cy="900113"/>
          </a:xfrm>
          <a:prstGeom prst="roundRect">
            <a:avLst/>
          </a:prstGeom>
          <a:solidFill>
            <a:srgbClr val="FF0000"/>
          </a:solidFill>
          <a:ln w="9525" cap="flat" cmpd="sng" algn="ctr">
            <a:solidFill>
              <a:schemeClr val="bg1"/>
            </a:solidFill>
            <a:prstDash val="solid"/>
            <a:round/>
            <a:headEnd type="none" w="med" len="med"/>
            <a:tailEnd type="none" w="med" len="med"/>
          </a:ln>
          <a:effectLst/>
        </p:spPr>
        <p:txBody>
          <a:bodyPr vert="horz" wrap="none" lIns="117830" tIns="58915" rIns="117830" bIns="58915" numCol="1" rtlCol="0" anchor="ctr" anchorCtr="0" compatLnSpc="1">
            <a:prstTxWarp prst="textNoShape">
              <a:avLst/>
            </a:prstTxWarp>
          </a:bodyPr>
          <a:lstStyle/>
          <a:p>
            <a:pPr algn="ctr" fontAlgn="base">
              <a:spcBef>
                <a:spcPct val="0"/>
              </a:spcBef>
              <a:spcAft>
                <a:spcPct val="0"/>
              </a:spcAft>
            </a:pPr>
            <a:r>
              <a:rPr lang="en-US" sz="2800" b="1" dirty="0">
                <a:solidFill>
                  <a:schemeClr val="bg1"/>
                </a:solidFill>
                <a:latin typeface="Tahoma" pitchFamily="34" charset="0"/>
              </a:rPr>
              <a:t>Dynamic Language Runtime</a:t>
            </a:r>
          </a:p>
        </p:txBody>
      </p:sp>
      <p:cxnSp>
        <p:nvCxnSpPr>
          <p:cNvPr id="17" name="Straight Arrow Connector 16"/>
          <p:cNvCxnSpPr/>
          <p:nvPr/>
        </p:nvCxnSpPr>
        <p:spPr bwMode="auto">
          <a:xfrm rot="5400000">
            <a:off x="7562196" y="4224279"/>
            <a:ext cx="1100138" cy="52507"/>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0" name="Straight Arrow Connector 19"/>
          <p:cNvCxnSpPr/>
          <p:nvPr/>
        </p:nvCxnSpPr>
        <p:spPr bwMode="auto">
          <a:xfrm rot="5400000">
            <a:off x="9252407" y="4024254"/>
            <a:ext cx="1500188" cy="52507"/>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2" name="Straight Arrow Connector 21"/>
          <p:cNvCxnSpPr>
            <a:stCxn id="14" idx="2"/>
          </p:cNvCxnSpPr>
          <p:nvPr/>
        </p:nvCxnSpPr>
        <p:spPr bwMode="auto">
          <a:xfrm rot="5400000">
            <a:off x="8137268" y="6174523"/>
            <a:ext cx="1000125" cy="52507"/>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5" name="Straight Arrow Connector 24"/>
          <p:cNvCxnSpPr/>
          <p:nvPr/>
        </p:nvCxnSpPr>
        <p:spPr bwMode="auto">
          <a:xfrm>
            <a:off x="4515565" y="5100638"/>
            <a:ext cx="1050131" cy="2084"/>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8" name="Straight Arrow Connector 27"/>
          <p:cNvCxnSpPr/>
          <p:nvPr/>
        </p:nvCxnSpPr>
        <p:spPr bwMode="auto">
          <a:xfrm>
            <a:off x="2940368" y="5400675"/>
            <a:ext cx="2625328" cy="2084"/>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spTree>
    <p:extLst>
      <p:ext uri="{BB962C8B-B14F-4D97-AF65-F5344CB8AC3E}">
        <p14:creationId xmlns:p14="http://schemas.microsoft.com/office/powerpoint/2010/main" val="57137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5145643" y="4965660"/>
            <a:ext cx="2205276" cy="1500188"/>
          </a:xfrm>
          <a:prstGeom prst="downArrow">
            <a:avLst>
              <a:gd name="adj1" fmla="val 6751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dirty="0">
                <a:effectLst>
                  <a:outerShdw blurRad="38100" dist="38100" dir="2700000" algn="tl">
                    <a:srgbClr val="000000">
                      <a:alpha val="43137"/>
                    </a:srgbClr>
                  </a:outerShdw>
                </a:effectLst>
              </a:rPr>
              <a:t>Python</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7455932" y="4965660"/>
            <a:ext cx="2205276" cy="1500188"/>
          </a:xfrm>
          <a:prstGeom prst="downArrow">
            <a:avLst>
              <a:gd name="adj1" fmla="val 6751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dirty="0">
                <a:effectLst>
                  <a:outerShdw blurRad="38100" dist="38100" dir="2700000" algn="tl">
                    <a:srgbClr val="000000">
                      <a:alpha val="43137"/>
                    </a:srgbClr>
                  </a:outerShdw>
                </a:effectLst>
              </a:rPr>
              <a:t>Ruby</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9766220" y="4965660"/>
            <a:ext cx="2205276" cy="1500188"/>
          </a:xfrm>
          <a:prstGeom prst="downArrow">
            <a:avLst>
              <a:gd name="adj1" fmla="val 6751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dirty="0">
                <a:effectLst>
                  <a:outerShdw blurRad="38100" dist="38100" dir="2700000" algn="tl">
                    <a:srgbClr val="000000">
                      <a:alpha val="43137"/>
                    </a:srgbClr>
                  </a:outerShdw>
                </a:effectLst>
              </a:rPr>
              <a:t>COM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835354" y="4965660"/>
            <a:ext cx="2205276" cy="1500188"/>
          </a:xfrm>
          <a:prstGeom prst="downArrow">
            <a:avLst>
              <a:gd name="adj1" fmla="val 7304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dirty="0">
                <a:effectLst>
                  <a:outerShdw blurRad="38100" dist="38100" dir="2700000" algn="tl">
                    <a:srgbClr val="000000">
                      <a:alpha val="43137"/>
                    </a:srgbClr>
                  </a:outerShdw>
                </a:effectLst>
              </a:rPr>
              <a:t>JavaScript</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525065" y="4965660"/>
            <a:ext cx="2205276" cy="1500188"/>
          </a:xfrm>
          <a:prstGeom prst="downArrow">
            <a:avLst>
              <a:gd name="adj1" fmla="val 67511"/>
              <a:gd name="adj2" fmla="val 50000"/>
            </a:avLst>
          </a:prstGeom>
          <a:solidFill>
            <a:srgbClr val="0070C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dirty="0">
                <a:effectLst>
                  <a:outerShdw blurRad="38100" dist="38100" dir="2700000" algn="tl">
                    <a:srgbClr val="000000">
                      <a:alpha val="43137"/>
                    </a:srgbClr>
                  </a:outerShdw>
                </a:effectLst>
              </a:rPr>
              <a:t>Object</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Binder</a:t>
            </a:r>
          </a:p>
        </p:txBody>
      </p:sp>
      <p:sp>
        <p:nvSpPr>
          <p:cNvPr id="2" name="Title 1"/>
          <p:cNvSpPr>
            <a:spLocks noGrp="1"/>
          </p:cNvSpPr>
          <p:nvPr>
            <p:ph type="title"/>
          </p:nvPr>
        </p:nvSpPr>
        <p:spPr/>
        <p:txBody>
          <a:bodyPr/>
          <a:lstStyle/>
          <a:p>
            <a:r>
              <a:t>.NET Dynamic Programming</a:t>
            </a:r>
            <a:endParaRPr lang="en-US" dirty="0"/>
          </a:p>
        </p:txBody>
      </p:sp>
      <p:sp>
        <p:nvSpPr>
          <p:cNvPr id="15" name="Slide Number Placeholder 14"/>
          <p:cNvSpPr>
            <a:spLocks noGrp="1"/>
          </p:cNvSpPr>
          <p:nvPr>
            <p:ph type="sldNum" sz="quarter" idx="12"/>
          </p:nvPr>
        </p:nvSpPr>
        <p:spPr/>
        <p:txBody>
          <a:bodyPr/>
          <a:lstStyle/>
          <a:p>
            <a:fld id="{BAEF35E1-E8B4-4707-9B15-F4E1B030959E}" type="slidenum">
              <a:rPr lang="en-US" smtClean="0"/>
              <a:t>348</a:t>
            </a:fld>
            <a:endParaRPr lang="en-US"/>
          </a:p>
        </p:txBody>
      </p:sp>
      <p:sp>
        <p:nvSpPr>
          <p:cNvPr id="4" name="Content Placeholder 3"/>
          <p:cNvSpPr>
            <a:spLocks noGrp="1"/>
          </p:cNvSpPr>
          <p:nvPr>
            <p:ph sz="quarter" idx="1"/>
          </p:nvPr>
        </p:nvSpPr>
        <p:spPr/>
        <p:txBody>
          <a:bodyPr/>
          <a:lstStyle/>
          <a:p>
            <a:endParaRPr lang="en-US"/>
          </a:p>
        </p:txBody>
      </p:sp>
      <p:sp>
        <p:nvSpPr>
          <p:cNvPr id="3" name="Rounded Rectangle 2"/>
          <p:cNvSpPr/>
          <p:nvPr/>
        </p:nvSpPr>
        <p:spPr bwMode="auto">
          <a:xfrm>
            <a:off x="525065" y="6365835"/>
            <a:ext cx="2205276" cy="1700213"/>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US" sz="3000" dirty="0">
              <a:solidFill>
                <a:srgbClr val="FFFFFF"/>
              </a:solidFill>
            </a:endParaRPr>
          </a:p>
        </p:txBody>
      </p:sp>
      <p:sp>
        <p:nvSpPr>
          <p:cNvPr id="5" name="Rounded Rectangle 4"/>
          <p:cNvSpPr/>
          <p:nvPr/>
        </p:nvSpPr>
        <p:spPr bwMode="auto">
          <a:xfrm>
            <a:off x="2835354" y="6365835"/>
            <a:ext cx="2205276" cy="1700213"/>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US" sz="3000" dirty="0">
              <a:solidFill>
                <a:srgbClr val="FFFFFF"/>
              </a:solidFill>
            </a:endParaRPr>
          </a:p>
        </p:txBody>
      </p:sp>
      <p:sp>
        <p:nvSpPr>
          <p:cNvPr id="6" name="Rounded Rectangle 5"/>
          <p:cNvSpPr/>
          <p:nvPr/>
        </p:nvSpPr>
        <p:spPr bwMode="auto">
          <a:xfrm>
            <a:off x="5145643" y="6365835"/>
            <a:ext cx="2205276" cy="1700213"/>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US" sz="3000" dirty="0">
              <a:solidFill>
                <a:srgbClr val="FFFFFF"/>
              </a:solidFill>
            </a:endParaRPr>
          </a:p>
        </p:txBody>
      </p:sp>
      <p:sp>
        <p:nvSpPr>
          <p:cNvPr id="7" name="Rounded Rectangle 6"/>
          <p:cNvSpPr/>
          <p:nvPr/>
        </p:nvSpPr>
        <p:spPr bwMode="auto">
          <a:xfrm>
            <a:off x="7455932" y="6365835"/>
            <a:ext cx="2205276" cy="1700213"/>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US" sz="3000" dirty="0">
              <a:solidFill>
                <a:srgbClr val="FFFFFF"/>
              </a:solidFill>
            </a:endParaRPr>
          </a:p>
        </p:txBody>
      </p:sp>
      <p:sp>
        <p:nvSpPr>
          <p:cNvPr id="8" name="Rounded Rectangle 7"/>
          <p:cNvSpPr/>
          <p:nvPr/>
        </p:nvSpPr>
        <p:spPr bwMode="auto">
          <a:xfrm>
            <a:off x="9766220" y="6365835"/>
            <a:ext cx="2205276" cy="1700213"/>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US" sz="3000" dirty="0">
              <a:solidFill>
                <a:srgbClr val="FFFFFF"/>
              </a:solidFill>
            </a:endParaRPr>
          </a:p>
        </p:txBody>
      </p:sp>
      <p:pic>
        <p:nvPicPr>
          <p:cNvPr id="9" name="Picture 8" descr="image002_thumb.jpg"/>
          <p:cNvPicPr>
            <a:picLocks noChangeAspect="1"/>
          </p:cNvPicPr>
          <p:nvPr/>
        </p:nvPicPr>
        <p:blipFill>
          <a:blip r:embed="rId3" cstate="print"/>
          <a:stretch>
            <a:fillRect/>
          </a:stretch>
        </p:blipFill>
        <p:spPr>
          <a:xfrm>
            <a:off x="3255407" y="6492184"/>
            <a:ext cx="1365171" cy="1447514"/>
          </a:xfrm>
          <a:prstGeom prst="rect">
            <a:avLst/>
          </a:prstGeom>
        </p:spPr>
      </p:pic>
      <p:pic>
        <p:nvPicPr>
          <p:cNvPr id="10" name="Picture 2" descr="C:\Users\jimhug.REDMOND\Pictures\python-logo-master-v3-TM.png"/>
          <p:cNvPicPr>
            <a:picLocks noChangeAspect="1" noChangeArrowheads="1"/>
          </p:cNvPicPr>
          <p:nvPr/>
        </p:nvPicPr>
        <p:blipFill>
          <a:blip r:embed="rId4" cstate="print"/>
          <a:srcRect l="12006" r="6533"/>
          <a:stretch>
            <a:fillRect/>
          </a:stretch>
        </p:blipFill>
        <p:spPr bwMode="auto">
          <a:xfrm>
            <a:off x="5303163" y="6842824"/>
            <a:ext cx="1890236" cy="74623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8164769" y="6840892"/>
            <a:ext cx="787604" cy="750099"/>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10179705" y="6693775"/>
            <a:ext cx="1378306" cy="1044337"/>
          </a:xfrm>
          <a:prstGeom prst="rect">
            <a:avLst/>
          </a:prstGeom>
          <a:noFill/>
          <a:ln w="9525">
            <a:noFill/>
            <a:miter lim="800000"/>
            <a:headEnd/>
            <a:tailEnd/>
          </a:ln>
          <a:effectLst/>
        </p:spPr>
      </p:pic>
      <p:sp>
        <p:nvSpPr>
          <p:cNvPr id="13" name="Rounded Rectangle 12"/>
          <p:cNvSpPr/>
          <p:nvPr/>
        </p:nvSpPr>
        <p:spPr bwMode="auto">
          <a:xfrm>
            <a:off x="525065" y="2865397"/>
            <a:ext cx="11446431" cy="2100263"/>
          </a:xfrm>
          <a:prstGeom prst="roundRect">
            <a:avLst/>
          </a:prstGeom>
          <a:solidFill>
            <a:schemeClr val="tx2">
              <a:lumMod val="75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17824" tIns="58912" rIns="117824" bIns="58912" numCol="1" rtlCol="0" anchor="t" anchorCtr="0" compatLnSpc="1">
            <a:prstTxWarp prst="textNoShape">
              <a:avLst/>
            </a:prstTxWarp>
          </a:bodyPr>
          <a:lstStyle/>
          <a:p>
            <a:pPr algn="ctr" defTabSz="1177908" fontAlgn="base">
              <a:spcBef>
                <a:spcPct val="0"/>
              </a:spcBef>
              <a:spcAft>
                <a:spcPct val="0"/>
              </a:spcAft>
            </a:pPr>
            <a:r>
              <a:rPr lang="en-US" sz="3600" dirty="0">
                <a:solidFill>
                  <a:srgbClr val="FFFFFF"/>
                </a:solidFill>
              </a:rPr>
              <a:t>Dynamic Language Runtime</a:t>
            </a:r>
          </a:p>
        </p:txBody>
      </p:sp>
      <p:sp>
        <p:nvSpPr>
          <p:cNvPr id="25" name="AutoShape 18"/>
          <p:cNvSpPr>
            <a:spLocks noChangeArrowheads="1"/>
          </p:cNvSpPr>
          <p:nvPr/>
        </p:nvSpPr>
        <p:spPr bwMode="auto">
          <a:xfrm>
            <a:off x="840105" y="3865522"/>
            <a:ext cx="3465433" cy="700088"/>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sz="2600"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4515564" y="3865522"/>
            <a:ext cx="3465433" cy="700088"/>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sz="2600"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8191024" y="3865522"/>
            <a:ext cx="3465433" cy="700088"/>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sz="2600"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630079" y="1665248"/>
            <a:ext cx="2100263" cy="1000125"/>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sz="2600" dirty="0" err="1">
                <a:effectLst>
                  <a:outerShdw blurRad="38100" dist="38100" dir="2700000" algn="tl">
                    <a:srgbClr val="000000">
                      <a:alpha val="43137"/>
                    </a:srgbClr>
                  </a:outerShdw>
                </a:effectLst>
              </a:rPr>
              <a:t>IronPython</a:t>
            </a:r>
            <a:endParaRPr lang="en-US" sz="2600"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940367" y="1665248"/>
            <a:ext cx="2100263" cy="1000125"/>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sz="2600" dirty="0" err="1">
                <a:effectLst>
                  <a:outerShdw blurRad="38100" dist="38100" dir="2700000" algn="tl">
                    <a:srgbClr val="000000">
                      <a:alpha val="43137"/>
                    </a:srgbClr>
                  </a:outerShdw>
                </a:effectLst>
              </a:rPr>
              <a:t>IronRuby</a:t>
            </a:r>
            <a:endParaRPr lang="en-US" sz="2600"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5250656" y="1665248"/>
            <a:ext cx="1995249" cy="1000125"/>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sz="2600"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7455932" y="1665248"/>
            <a:ext cx="2100263" cy="1000125"/>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sz="2600"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9766220" y="1665248"/>
            <a:ext cx="2100263" cy="1000125"/>
          </a:xfrm>
          <a:prstGeom prst="roundRect">
            <a:avLst>
              <a:gd name="adj" fmla="val 16667"/>
            </a:avLst>
          </a:prstGeom>
          <a:solidFill>
            <a:srgbClr val="00B05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41385" tIns="70691" rIns="141385" bIns="70691" numCol="1" rtlCol="0" anchor="ctr" anchorCtr="0" compatLnSpc="1">
            <a:prstTxWarp prst="textNoShape">
              <a:avLst/>
            </a:prstTxWarp>
          </a:bodyPr>
          <a:lstStyle/>
          <a:p>
            <a:pPr algn="ctr" defTabSz="1413433"/>
            <a:r>
              <a:rPr lang="en-US" sz="2600"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tretch>
            <a:fillRect/>
          </a:stretch>
        </p:blipFill>
        <p:spPr>
          <a:xfrm>
            <a:off x="927159" y="6582116"/>
            <a:ext cx="1401094" cy="1267656"/>
          </a:xfrm>
          <a:prstGeom prst="rect">
            <a:avLst/>
          </a:prstGeom>
        </p:spPr>
      </p:pic>
    </p:spTree>
    <p:extLst>
      <p:ext uri="{BB962C8B-B14F-4D97-AF65-F5344CB8AC3E}">
        <p14:creationId xmlns:p14="http://schemas.microsoft.com/office/powerpoint/2010/main" val="422765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1" grpId="0" animBg="1"/>
      <p:bldP spid="18" grpId="0" animBg="1"/>
      <p:bldP spid="3" grpId="0" animBg="1"/>
      <p:bldP spid="5" grpId="0" animBg="1"/>
      <p:bldP spid="6" grpId="0" animBg="1"/>
      <p:bldP spid="7" grpId="0" animBg="1"/>
      <p:bldP spid="8"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Typed Objects</a:t>
            </a:r>
          </a:p>
        </p:txBody>
      </p:sp>
      <p:sp>
        <p:nvSpPr>
          <p:cNvPr id="7" name="Slide Number Placeholder 6"/>
          <p:cNvSpPr>
            <a:spLocks noGrp="1"/>
          </p:cNvSpPr>
          <p:nvPr>
            <p:ph type="sldNum" sz="quarter" idx="12"/>
          </p:nvPr>
        </p:nvSpPr>
        <p:spPr/>
        <p:txBody>
          <a:bodyPr/>
          <a:lstStyle/>
          <a:p>
            <a:fld id="{BAEF35E1-E8B4-4707-9B15-F4E1B030959E}" type="slidenum">
              <a:rPr lang="en-US" smtClean="0"/>
              <a:t>349</a:t>
            </a:fld>
            <a:endParaRPr lang="en-US"/>
          </a:p>
        </p:txBody>
      </p:sp>
      <p:sp>
        <p:nvSpPr>
          <p:cNvPr id="3" name="Content Placeholder 2"/>
          <p:cNvSpPr>
            <a:spLocks noGrp="1"/>
          </p:cNvSpPr>
          <p:nvPr>
            <p:ph sz="quarter" idx="1"/>
          </p:nvPr>
        </p:nvSpPr>
        <p:spPr/>
        <p:txBody>
          <a:bodyPr/>
          <a:lstStyle/>
          <a:p>
            <a:endParaRPr lang="en-US"/>
          </a:p>
        </p:txBody>
      </p:sp>
      <p:sp>
        <p:nvSpPr>
          <p:cNvPr id="5" name="TextBox 4"/>
          <p:cNvSpPr txBox="1"/>
          <p:nvPr/>
        </p:nvSpPr>
        <p:spPr>
          <a:xfrm>
            <a:off x="3045380" y="1900238"/>
            <a:ext cx="6300788" cy="88870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r>
              <a:rPr lang="en-US" sz="2100" dirty="0">
                <a:solidFill>
                  <a:srgbClr val="2B91AF"/>
                </a:solidFill>
                <a:latin typeface="Consolas" pitchFamily="49" charset="0"/>
                <a:ea typeface="Calibri"/>
                <a:cs typeface="Times New Roman"/>
              </a:rPr>
              <a:t>Calculator</a:t>
            </a:r>
            <a:r>
              <a:rPr lang="en-US" sz="2100" dirty="0">
                <a:latin typeface="Consolas" pitchFamily="49" charset="0"/>
              </a:rPr>
              <a:t> calc = </a:t>
            </a:r>
            <a:r>
              <a:rPr lang="en-US" sz="2100" dirty="0" err="1">
                <a:latin typeface="Consolas" pitchFamily="49" charset="0"/>
              </a:rPr>
              <a:t>GetCalculator</a:t>
            </a:r>
            <a:r>
              <a:rPr lang="en-US" sz="2100" dirty="0">
                <a:latin typeface="Consolas" pitchFamily="49" charset="0"/>
              </a:rPr>
              <a:t>();</a:t>
            </a:r>
          </a:p>
          <a:p>
            <a:r>
              <a:rPr lang="en-US" sz="2100" dirty="0" err="1">
                <a:solidFill>
                  <a:srgbClr val="0000FF"/>
                </a:solidFill>
                <a:latin typeface="Consolas" pitchFamily="49" charset="0"/>
                <a:ea typeface="Calibri"/>
                <a:cs typeface="Times New Roman"/>
              </a:rPr>
              <a:t>int</a:t>
            </a:r>
            <a:r>
              <a:rPr lang="en-US" sz="2100" dirty="0">
                <a:latin typeface="Consolas" pitchFamily="49" charset="0"/>
              </a:rPr>
              <a:t> sum = </a:t>
            </a:r>
            <a:r>
              <a:rPr lang="en-US" sz="2100" dirty="0" err="1">
                <a:latin typeface="Consolas" pitchFamily="49" charset="0"/>
              </a:rPr>
              <a:t>calc.Add</a:t>
            </a:r>
            <a:r>
              <a:rPr lang="en-US" sz="2100" dirty="0">
                <a:latin typeface="Consolas" pitchFamily="49" charset="0"/>
              </a:rPr>
              <a:t>(10, 20);</a:t>
            </a:r>
          </a:p>
        </p:txBody>
      </p:sp>
      <p:sp>
        <p:nvSpPr>
          <p:cNvPr id="6" name="TextBox 5"/>
          <p:cNvSpPr txBox="1"/>
          <p:nvPr/>
        </p:nvSpPr>
        <p:spPr>
          <a:xfrm>
            <a:off x="1260158" y="3000377"/>
            <a:ext cx="7035879" cy="218136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r>
              <a:rPr lang="en-US" sz="2100" dirty="0">
                <a:solidFill>
                  <a:srgbClr val="0000FF"/>
                </a:solidFill>
                <a:latin typeface="Consolas" pitchFamily="49" charset="0"/>
                <a:ea typeface="Calibri"/>
                <a:cs typeface="Times New Roman"/>
              </a:rPr>
              <a:t>object</a:t>
            </a:r>
            <a:r>
              <a:rPr lang="en-US" sz="2100" dirty="0">
                <a:latin typeface="Consolas" pitchFamily="49" charset="0"/>
              </a:rPr>
              <a:t> calc = </a:t>
            </a:r>
            <a:r>
              <a:rPr lang="en-US" sz="2100" dirty="0" err="1">
                <a:latin typeface="Consolas" pitchFamily="49" charset="0"/>
              </a:rPr>
              <a:t>GetCalculator</a:t>
            </a:r>
            <a:r>
              <a:rPr lang="en-US" sz="2100" dirty="0">
                <a:latin typeface="Consolas" pitchFamily="49" charset="0"/>
              </a:rPr>
              <a:t>();</a:t>
            </a:r>
          </a:p>
          <a:p>
            <a:r>
              <a:rPr lang="en-US" sz="2100" dirty="0">
                <a:solidFill>
                  <a:srgbClr val="2B91AF"/>
                </a:solidFill>
                <a:latin typeface="Consolas" pitchFamily="49" charset="0"/>
                <a:ea typeface="Calibri"/>
                <a:cs typeface="Times New Roman"/>
              </a:rPr>
              <a:t>Type</a:t>
            </a:r>
            <a:r>
              <a:rPr lang="en-US" sz="2100" dirty="0">
                <a:latin typeface="Consolas" pitchFamily="49" charset="0"/>
              </a:rPr>
              <a:t> </a:t>
            </a:r>
            <a:r>
              <a:rPr lang="en-US" sz="2100" dirty="0" err="1">
                <a:latin typeface="Consolas" pitchFamily="49" charset="0"/>
              </a:rPr>
              <a:t>calcType</a:t>
            </a:r>
            <a:r>
              <a:rPr lang="en-US" sz="2100" dirty="0">
                <a:latin typeface="Consolas" pitchFamily="49" charset="0"/>
              </a:rPr>
              <a:t> = </a:t>
            </a:r>
            <a:r>
              <a:rPr lang="en-US" sz="2100" dirty="0" err="1">
                <a:latin typeface="Consolas" pitchFamily="49" charset="0"/>
              </a:rPr>
              <a:t>calc.GetType</a:t>
            </a:r>
            <a:r>
              <a:rPr lang="en-US" sz="2100" dirty="0">
                <a:latin typeface="Consolas" pitchFamily="49" charset="0"/>
              </a:rPr>
              <a:t>();</a:t>
            </a:r>
          </a:p>
          <a:p>
            <a:r>
              <a:rPr lang="en-US" sz="2100" dirty="0">
                <a:solidFill>
                  <a:srgbClr val="0000FF"/>
                </a:solidFill>
                <a:latin typeface="Consolas" pitchFamily="49" charset="0"/>
                <a:ea typeface="Calibri"/>
                <a:cs typeface="Times New Roman"/>
              </a:rPr>
              <a:t>object</a:t>
            </a:r>
            <a:r>
              <a:rPr lang="en-US" sz="2100" dirty="0">
                <a:latin typeface="Consolas" pitchFamily="49" charset="0"/>
              </a:rPr>
              <a:t> res = </a:t>
            </a:r>
            <a:r>
              <a:rPr lang="en-US" sz="2100" dirty="0" err="1">
                <a:latin typeface="Consolas" pitchFamily="49" charset="0"/>
              </a:rPr>
              <a:t>calcType.InvokeMember</a:t>
            </a:r>
            <a:r>
              <a:rPr lang="en-US" sz="2100" dirty="0">
                <a:latin typeface="Consolas" pitchFamily="49" charset="0"/>
              </a:rPr>
              <a:t>(</a:t>
            </a:r>
            <a:r>
              <a:rPr lang="en-US" sz="2100" dirty="0">
                <a:solidFill>
                  <a:srgbClr val="A31515"/>
                </a:solidFill>
                <a:latin typeface="Consolas" pitchFamily="49" charset="0"/>
              </a:rPr>
              <a:t>"Add"</a:t>
            </a:r>
            <a:r>
              <a:rPr lang="en-US" sz="2100" dirty="0">
                <a:latin typeface="Consolas" pitchFamily="49" charset="0"/>
              </a:rPr>
              <a:t>,</a:t>
            </a:r>
          </a:p>
          <a:p>
            <a:r>
              <a:rPr lang="en-US" sz="2100" dirty="0">
                <a:latin typeface="Consolas" pitchFamily="49" charset="0"/>
              </a:rPr>
              <a:t>    </a:t>
            </a:r>
            <a:r>
              <a:rPr lang="en-US" sz="2100" dirty="0" err="1">
                <a:latin typeface="Consolas" pitchFamily="49" charset="0"/>
              </a:rPr>
              <a:t>BindingFlags.InvokeMethod</a:t>
            </a:r>
            <a:r>
              <a:rPr lang="en-US" sz="2100" dirty="0">
                <a:latin typeface="Consolas" pitchFamily="49" charset="0"/>
              </a:rPr>
              <a:t>, </a:t>
            </a:r>
            <a:r>
              <a:rPr lang="en-US" sz="2100" dirty="0">
                <a:solidFill>
                  <a:srgbClr val="0000FF"/>
                </a:solidFill>
                <a:latin typeface="Consolas" pitchFamily="49" charset="0"/>
                <a:ea typeface="Calibri"/>
                <a:cs typeface="Times New Roman"/>
              </a:rPr>
              <a:t>null</a:t>
            </a:r>
            <a:r>
              <a:rPr lang="en-US" sz="2100" dirty="0">
                <a:latin typeface="Consolas" pitchFamily="49" charset="0"/>
              </a:rPr>
              <a:t>,</a:t>
            </a:r>
          </a:p>
          <a:p>
            <a:r>
              <a:rPr lang="en-US" sz="2100" dirty="0">
                <a:latin typeface="Consolas" pitchFamily="49" charset="0"/>
              </a:rPr>
              <a:t>    </a:t>
            </a:r>
            <a:r>
              <a:rPr lang="en-US" sz="2100" dirty="0">
                <a:solidFill>
                  <a:srgbClr val="0000FF"/>
                </a:solidFill>
                <a:latin typeface="Consolas" pitchFamily="49" charset="0"/>
                <a:ea typeface="Calibri"/>
                <a:cs typeface="Times New Roman"/>
              </a:rPr>
              <a:t>new</a:t>
            </a:r>
            <a:r>
              <a:rPr lang="en-US" sz="2100" dirty="0">
                <a:latin typeface="Consolas" pitchFamily="49" charset="0"/>
              </a:rPr>
              <a:t> </a:t>
            </a:r>
            <a:r>
              <a:rPr lang="en-US" sz="2100" dirty="0">
                <a:solidFill>
                  <a:srgbClr val="0000FF"/>
                </a:solidFill>
                <a:latin typeface="Consolas" pitchFamily="49" charset="0"/>
                <a:cs typeface="Times New Roman"/>
              </a:rPr>
              <a:t>object</a:t>
            </a:r>
            <a:r>
              <a:rPr lang="en-US" sz="2100" dirty="0">
                <a:latin typeface="Consolas" pitchFamily="49" charset="0"/>
              </a:rPr>
              <a:t>[] { 10, 20 });</a:t>
            </a:r>
          </a:p>
          <a:p>
            <a:r>
              <a:rPr lang="en-US" sz="2100" dirty="0" err="1">
                <a:solidFill>
                  <a:srgbClr val="0000FF"/>
                </a:solidFill>
                <a:latin typeface="Consolas" pitchFamily="49" charset="0"/>
                <a:ea typeface="Calibri"/>
                <a:cs typeface="Times New Roman"/>
              </a:rPr>
              <a:t>int</a:t>
            </a:r>
            <a:r>
              <a:rPr lang="en-US" sz="2100" dirty="0">
                <a:latin typeface="Consolas" pitchFamily="49" charset="0"/>
              </a:rPr>
              <a:t> sum = Convert.ToInt32(res);</a:t>
            </a:r>
          </a:p>
        </p:txBody>
      </p:sp>
      <p:sp>
        <p:nvSpPr>
          <p:cNvPr id="8" name="TextBox 7"/>
          <p:cNvSpPr txBox="1"/>
          <p:nvPr/>
        </p:nvSpPr>
        <p:spPr>
          <a:xfrm>
            <a:off x="3990499" y="6000750"/>
            <a:ext cx="5670709" cy="88870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r>
              <a:rPr lang="en-US" sz="2100" dirty="0">
                <a:solidFill>
                  <a:srgbClr val="0000FF"/>
                </a:solidFill>
                <a:latin typeface="Consolas" pitchFamily="49" charset="0"/>
                <a:ea typeface="Calibri"/>
                <a:cs typeface="Times New Roman"/>
              </a:rPr>
              <a:t>dynamic</a:t>
            </a:r>
            <a:r>
              <a:rPr lang="en-US" sz="2100" dirty="0">
                <a:latin typeface="Consolas" pitchFamily="49" charset="0"/>
              </a:rPr>
              <a:t> calc = </a:t>
            </a:r>
            <a:r>
              <a:rPr lang="en-US" sz="2100" dirty="0" err="1">
                <a:latin typeface="Consolas" pitchFamily="49" charset="0"/>
              </a:rPr>
              <a:t>GetCalculator</a:t>
            </a:r>
            <a:r>
              <a:rPr lang="en-US" sz="2100" dirty="0">
                <a:latin typeface="Consolas" pitchFamily="49" charset="0"/>
              </a:rPr>
              <a:t>();</a:t>
            </a:r>
          </a:p>
          <a:p>
            <a:r>
              <a:rPr lang="en-US" sz="2100" dirty="0" err="1">
                <a:solidFill>
                  <a:srgbClr val="0000FF"/>
                </a:solidFill>
                <a:latin typeface="Consolas" pitchFamily="49" charset="0"/>
                <a:ea typeface="Calibri"/>
                <a:cs typeface="Times New Roman"/>
              </a:rPr>
              <a:t>int</a:t>
            </a:r>
            <a:r>
              <a:rPr lang="en-US" sz="2100" dirty="0">
                <a:latin typeface="Consolas" pitchFamily="49" charset="0"/>
              </a:rPr>
              <a:t> sum = </a:t>
            </a:r>
            <a:r>
              <a:rPr lang="en-US" sz="2100" dirty="0" err="1">
                <a:latin typeface="Consolas" pitchFamily="49" charset="0"/>
              </a:rPr>
              <a:t>calc.Add</a:t>
            </a:r>
            <a:r>
              <a:rPr lang="en-US" sz="2100" dirty="0">
                <a:latin typeface="Consolas" pitchFamily="49" charset="0"/>
              </a:rPr>
              <a:t>(10, 20);</a:t>
            </a:r>
          </a:p>
        </p:txBody>
      </p:sp>
      <p:sp>
        <p:nvSpPr>
          <p:cNvPr id="9" name="Rounded Rectangular Callout 8"/>
          <p:cNvSpPr/>
          <p:nvPr/>
        </p:nvSpPr>
        <p:spPr>
          <a:xfrm>
            <a:off x="630079" y="5400675"/>
            <a:ext cx="2835354" cy="1100138"/>
          </a:xfrm>
          <a:prstGeom prst="wedgeRoundRectCallout">
            <a:avLst>
              <a:gd name="adj1" fmla="val 73797"/>
              <a:gd name="adj2" fmla="val 31572"/>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i="1" dirty="0"/>
              <a:t>Statically</a:t>
            </a:r>
            <a:r>
              <a:rPr lang="en-US" dirty="0"/>
              <a:t> typed to be dynamic</a:t>
            </a:r>
          </a:p>
        </p:txBody>
      </p:sp>
      <p:sp>
        <p:nvSpPr>
          <p:cNvPr id="10" name="Rounded Rectangular Callout 9"/>
          <p:cNvSpPr/>
          <p:nvPr/>
        </p:nvSpPr>
        <p:spPr>
          <a:xfrm>
            <a:off x="6615827" y="7100887"/>
            <a:ext cx="2835354" cy="1100138"/>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Dynamic method invocation</a:t>
            </a:r>
          </a:p>
        </p:txBody>
      </p:sp>
      <p:sp>
        <p:nvSpPr>
          <p:cNvPr id="11" name="Rounded Rectangular Callout 10"/>
          <p:cNvSpPr/>
          <p:nvPr/>
        </p:nvSpPr>
        <p:spPr>
          <a:xfrm>
            <a:off x="2520315" y="7100887"/>
            <a:ext cx="2835354" cy="1100138"/>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Dynamic conversion</a:t>
            </a:r>
          </a:p>
        </p:txBody>
      </p:sp>
      <p:sp>
        <p:nvSpPr>
          <p:cNvPr id="12" name="TextBox 11"/>
          <p:cNvSpPr txBox="1"/>
          <p:nvPr/>
        </p:nvSpPr>
        <p:spPr>
          <a:xfrm>
            <a:off x="4935617" y="4500562"/>
            <a:ext cx="6720840" cy="121187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r>
              <a:rPr lang="en-US" sz="2100" dirty="0" err="1">
                <a:solidFill>
                  <a:srgbClr val="2B91AF"/>
                </a:solidFill>
                <a:latin typeface="Consolas" pitchFamily="49" charset="0"/>
                <a:ea typeface="Calibri"/>
                <a:cs typeface="Times New Roman"/>
              </a:rPr>
              <a:t>ScriptObject</a:t>
            </a:r>
            <a:r>
              <a:rPr lang="en-US" sz="2100" dirty="0">
                <a:latin typeface="Consolas" pitchFamily="49" charset="0"/>
              </a:rPr>
              <a:t> calc = </a:t>
            </a:r>
            <a:r>
              <a:rPr lang="en-US" sz="2100" dirty="0" err="1">
                <a:latin typeface="Consolas" pitchFamily="49" charset="0"/>
              </a:rPr>
              <a:t>GetCalculator</a:t>
            </a:r>
            <a:r>
              <a:rPr lang="en-US" sz="2100" dirty="0">
                <a:latin typeface="Consolas" pitchFamily="49" charset="0"/>
              </a:rPr>
              <a:t>();</a:t>
            </a:r>
          </a:p>
          <a:p>
            <a:r>
              <a:rPr lang="en-US" sz="2100" dirty="0">
                <a:solidFill>
                  <a:srgbClr val="0000FF"/>
                </a:solidFill>
                <a:latin typeface="Consolas" pitchFamily="49" charset="0"/>
                <a:ea typeface="Calibri"/>
                <a:cs typeface="Times New Roman"/>
              </a:rPr>
              <a:t>object</a:t>
            </a:r>
            <a:r>
              <a:rPr lang="en-US" sz="2100" dirty="0">
                <a:latin typeface="Consolas" pitchFamily="49" charset="0"/>
              </a:rPr>
              <a:t> res = </a:t>
            </a:r>
            <a:r>
              <a:rPr lang="en-US" sz="2100" dirty="0" err="1">
                <a:latin typeface="Consolas" pitchFamily="49" charset="0"/>
              </a:rPr>
              <a:t>calc.Invoke</a:t>
            </a:r>
            <a:r>
              <a:rPr lang="en-US" sz="2100" dirty="0">
                <a:latin typeface="Consolas" pitchFamily="49" charset="0"/>
              </a:rPr>
              <a:t>(</a:t>
            </a:r>
            <a:r>
              <a:rPr lang="en-US" sz="2100" dirty="0">
                <a:solidFill>
                  <a:srgbClr val="A31515"/>
                </a:solidFill>
                <a:latin typeface="Consolas" pitchFamily="49" charset="0"/>
              </a:rPr>
              <a:t>"Add"</a:t>
            </a:r>
            <a:r>
              <a:rPr lang="en-US" sz="2100" dirty="0">
                <a:latin typeface="Consolas" pitchFamily="49" charset="0"/>
              </a:rPr>
              <a:t>, 10, 20);</a:t>
            </a:r>
          </a:p>
          <a:p>
            <a:r>
              <a:rPr lang="en-US" sz="2100" dirty="0" err="1">
                <a:solidFill>
                  <a:srgbClr val="0000FF"/>
                </a:solidFill>
                <a:latin typeface="Consolas" pitchFamily="49" charset="0"/>
                <a:ea typeface="Calibri"/>
                <a:cs typeface="Times New Roman"/>
              </a:rPr>
              <a:t>int</a:t>
            </a:r>
            <a:r>
              <a:rPr lang="en-US" sz="2100" dirty="0">
                <a:latin typeface="Consolas" pitchFamily="49" charset="0"/>
              </a:rPr>
              <a:t> sum = </a:t>
            </a:r>
            <a:r>
              <a:rPr lang="en-US" sz="2100" dirty="0">
                <a:solidFill>
                  <a:srgbClr val="2B91AF"/>
                </a:solidFill>
                <a:latin typeface="Consolas" pitchFamily="49" charset="0"/>
                <a:ea typeface="Calibri"/>
                <a:cs typeface="Times New Roman"/>
              </a:rPr>
              <a:t>Convert</a:t>
            </a:r>
            <a:r>
              <a:rPr lang="en-US" sz="2100" dirty="0">
                <a:latin typeface="Consolas" pitchFamily="49" charset="0"/>
              </a:rPr>
              <a:t>.ToInt32(res);</a:t>
            </a:r>
          </a:p>
        </p:txBody>
      </p:sp>
    </p:spTree>
    <p:extLst>
      <p:ext uri="{BB962C8B-B14F-4D97-AF65-F5344CB8AC3E}">
        <p14:creationId xmlns:p14="http://schemas.microsoft.com/office/powerpoint/2010/main" val="43803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500062"/>
            <a:ext cx="8506063" cy="1424039"/>
          </a:xfrm>
        </p:spPr>
        <p:txBody>
          <a:bodyPr>
            <a:normAutofit fontScale="90000"/>
          </a:bodyPr>
          <a:lstStyle/>
          <a:p>
            <a:r>
              <a:rPr lang="en-US" dirty="0"/>
              <a:t>.NET / C# Other Predefined Types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35</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749883728"/>
              </p:ext>
            </p:extLst>
          </p:nvPr>
        </p:nvGraphicFramePr>
        <p:xfrm>
          <a:off x="525066" y="3100387"/>
          <a:ext cx="11809087" cy="2433640"/>
        </p:xfrm>
        <a:graphic>
          <a:graphicData uri="http://schemas.openxmlformats.org/drawingml/2006/table">
            <a:tbl>
              <a:tblPr firstRow="1" bandRow="1">
                <a:tableStyleId>{00A15C55-8517-42AA-B614-E9B94910E393}</a:tableStyleId>
              </a:tblPr>
              <a:tblGrid>
                <a:gridCol w="2553315">
                  <a:extLst>
                    <a:ext uri="{9D8B030D-6E8A-4147-A177-3AD203B41FA5}">
                      <a16:colId xmlns:a16="http://schemas.microsoft.com/office/drawing/2014/main" val="20000"/>
                    </a:ext>
                  </a:extLst>
                </a:gridCol>
                <a:gridCol w="1813070">
                  <a:extLst>
                    <a:ext uri="{9D8B030D-6E8A-4147-A177-3AD203B41FA5}">
                      <a16:colId xmlns:a16="http://schemas.microsoft.com/office/drawing/2014/main" val="20001"/>
                    </a:ext>
                  </a:extLst>
                </a:gridCol>
                <a:gridCol w="1885485">
                  <a:extLst>
                    <a:ext uri="{9D8B030D-6E8A-4147-A177-3AD203B41FA5}">
                      <a16:colId xmlns:a16="http://schemas.microsoft.com/office/drawing/2014/main" val="20002"/>
                    </a:ext>
                  </a:extLst>
                </a:gridCol>
                <a:gridCol w="5557217">
                  <a:extLst>
                    <a:ext uri="{9D8B030D-6E8A-4147-A177-3AD203B41FA5}">
                      <a16:colId xmlns:a16="http://schemas.microsoft.com/office/drawing/2014/main" val="20003"/>
                    </a:ext>
                  </a:extLst>
                </a:gridCol>
              </a:tblGrid>
              <a:tr h="486728">
                <a:tc>
                  <a:txBody>
                    <a:bodyPr/>
                    <a:lstStyle/>
                    <a:p>
                      <a:r>
                        <a:rPr lang="en-US" sz="2100" dirty="0"/>
                        <a:t>.NET</a:t>
                      </a:r>
                      <a:r>
                        <a:rPr lang="en-US" sz="2100" baseline="0" dirty="0"/>
                        <a:t> type name</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C# keyword</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Size (bytes)</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Description</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r>
                        <a:rPr lang="en-US" sz="2100" dirty="0" err="1">
                          <a:latin typeface="Consolas" pitchFamily="49" charset="0"/>
                          <a:cs typeface="Consolas" pitchFamily="49" charset="0"/>
                        </a:rPr>
                        <a:t>System.Single</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latin typeface="Consolas" pitchFamily="49" charset="0"/>
                          <a:cs typeface="Consolas" pitchFamily="49" charset="0"/>
                        </a:rPr>
                        <a:t>float</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4</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IEEE 754 single precision floating point value</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r>
                        <a:rPr lang="en-US" sz="2100" dirty="0" err="1">
                          <a:latin typeface="Consolas" pitchFamily="49" charset="0"/>
                          <a:cs typeface="Consolas" pitchFamily="49" charset="0"/>
                        </a:rPr>
                        <a:t>Systen.Double</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latin typeface="Consolas" pitchFamily="49" charset="0"/>
                          <a:cs typeface="Consolas" pitchFamily="49" charset="0"/>
                        </a:rPr>
                        <a:t>double</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8</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IEEE 754 double precision floating point value</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r>
                        <a:rPr lang="en-US" sz="2100" dirty="0" err="1">
                          <a:latin typeface="Consolas" pitchFamily="49" charset="0"/>
                          <a:cs typeface="Consolas" pitchFamily="49" charset="0"/>
                        </a:rPr>
                        <a:t>System.Decimal</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latin typeface="Consolas" pitchFamily="49" charset="0"/>
                          <a:cs typeface="Consolas" pitchFamily="49" charset="0"/>
                        </a:rPr>
                        <a:t>decimal</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16</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28 digit precision</a:t>
                      </a:r>
                      <a:r>
                        <a:rPr lang="en-US" sz="2100" baseline="0" dirty="0"/>
                        <a:t> (used for monetary values)</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r>
                        <a:rPr lang="en-US" sz="2100" dirty="0" err="1">
                          <a:latin typeface="Consolas" pitchFamily="49" charset="0"/>
                          <a:cs typeface="Consolas" pitchFamily="49" charset="0"/>
                        </a:rPr>
                        <a:t>System.String</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latin typeface="Consolas" pitchFamily="49" charset="0"/>
                          <a:cs typeface="Consolas" pitchFamily="49" charset="0"/>
                        </a:rPr>
                        <a:t>string</a:t>
                      </a:r>
                      <a:endParaRPr lang="en-GB" sz="21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Depends</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A sequence of Unicode characters</a:t>
                      </a:r>
                      <a:endParaRPr lang="en-GB" sz="21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1599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Dynamically Typed Objects</a:t>
            </a:r>
            <a:endParaRPr lang="en-US" dirty="0"/>
          </a:p>
        </p:txBody>
      </p:sp>
      <p:sp>
        <p:nvSpPr>
          <p:cNvPr id="6" name="Slide Number Placeholder 5"/>
          <p:cNvSpPr>
            <a:spLocks noGrp="1"/>
          </p:cNvSpPr>
          <p:nvPr>
            <p:ph type="sldNum" sz="quarter" idx="12"/>
          </p:nvPr>
        </p:nvSpPr>
        <p:spPr/>
        <p:txBody>
          <a:bodyPr/>
          <a:lstStyle/>
          <a:p>
            <a:fld id="{BAEF35E1-E8B4-4707-9B15-F4E1B030959E}" type="slidenum">
              <a:rPr lang="en-US" smtClean="0"/>
              <a:t>350</a:t>
            </a:fld>
            <a:endParaRPr lang="en-US"/>
          </a:p>
        </p:txBody>
      </p:sp>
      <p:sp>
        <p:nvSpPr>
          <p:cNvPr id="4" name="Content Placeholder 3"/>
          <p:cNvSpPr>
            <a:spLocks noGrp="1"/>
          </p:cNvSpPr>
          <p:nvPr>
            <p:ph sz="quarter" idx="1"/>
          </p:nvPr>
        </p:nvSpPr>
        <p:spPr/>
        <p:txBody>
          <a:bodyPr/>
          <a:lstStyle/>
          <a:p>
            <a:endParaRPr lang="en-US"/>
          </a:p>
        </p:txBody>
      </p:sp>
      <p:sp>
        <p:nvSpPr>
          <p:cNvPr id="3" name="TextBox 2"/>
          <p:cNvSpPr txBox="1"/>
          <p:nvPr/>
        </p:nvSpPr>
        <p:spPr>
          <a:xfrm>
            <a:off x="2940367" y="3800475"/>
            <a:ext cx="6510814" cy="121187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r>
              <a:rPr lang="en-US" sz="2100" dirty="0">
                <a:solidFill>
                  <a:srgbClr val="0000FF"/>
                </a:solidFill>
                <a:latin typeface="Consolas" pitchFamily="49" charset="0"/>
                <a:ea typeface="Calibri"/>
                <a:cs typeface="Times New Roman"/>
              </a:rPr>
              <a:t>dynamic</a:t>
            </a:r>
            <a:r>
              <a:rPr lang="en-US" sz="2100" dirty="0">
                <a:latin typeface="Consolas" pitchFamily="49" charset="0"/>
              </a:rPr>
              <a:t> x = 1;</a:t>
            </a:r>
          </a:p>
          <a:p>
            <a:r>
              <a:rPr lang="en-US" sz="2100" dirty="0">
                <a:solidFill>
                  <a:srgbClr val="0000FF"/>
                </a:solidFill>
                <a:latin typeface="Consolas" pitchFamily="49" charset="0"/>
                <a:ea typeface="Calibri"/>
                <a:cs typeface="Times New Roman"/>
              </a:rPr>
              <a:t>dynamic</a:t>
            </a:r>
            <a:r>
              <a:rPr lang="en-US" sz="2100" dirty="0">
                <a:latin typeface="Consolas" pitchFamily="49" charset="0"/>
              </a:rPr>
              <a:t> y = </a:t>
            </a:r>
            <a:r>
              <a:rPr lang="en-US" sz="2100" dirty="0">
                <a:solidFill>
                  <a:srgbClr val="A31515"/>
                </a:solidFill>
                <a:latin typeface="Consolas" pitchFamily="49" charset="0"/>
              </a:rPr>
              <a:t>"Hello"</a:t>
            </a:r>
            <a:r>
              <a:rPr lang="en-US" sz="2100" dirty="0">
                <a:latin typeface="Consolas" pitchFamily="49" charset="0"/>
              </a:rPr>
              <a:t>;</a:t>
            </a:r>
          </a:p>
          <a:p>
            <a:r>
              <a:rPr lang="en-US" sz="2100" dirty="0">
                <a:solidFill>
                  <a:srgbClr val="0000FF"/>
                </a:solidFill>
                <a:latin typeface="Consolas" pitchFamily="49" charset="0"/>
                <a:ea typeface="Calibri"/>
                <a:cs typeface="Times New Roman"/>
              </a:rPr>
              <a:t>dynamic</a:t>
            </a:r>
            <a:r>
              <a:rPr lang="en-US" sz="2100" dirty="0">
                <a:latin typeface="Consolas" pitchFamily="49" charset="0"/>
              </a:rPr>
              <a:t> z = </a:t>
            </a:r>
            <a:r>
              <a:rPr lang="en-US" sz="2100" dirty="0">
                <a:solidFill>
                  <a:srgbClr val="0000FF"/>
                </a:solidFill>
                <a:latin typeface="Consolas" pitchFamily="49" charset="0"/>
                <a:ea typeface="Calibri"/>
                <a:cs typeface="Times New Roman"/>
              </a:rPr>
              <a:t>new</a:t>
            </a:r>
            <a:r>
              <a:rPr lang="en-US" sz="2100" dirty="0">
                <a:latin typeface="Consolas" pitchFamily="49" charset="0"/>
              </a:rPr>
              <a:t> </a:t>
            </a:r>
            <a:r>
              <a:rPr lang="en-US" sz="2100" dirty="0">
                <a:solidFill>
                  <a:srgbClr val="2B91AF"/>
                </a:solidFill>
                <a:latin typeface="Consolas" pitchFamily="49" charset="0"/>
                <a:ea typeface="Calibri"/>
                <a:cs typeface="Times New Roman"/>
              </a:rPr>
              <a:t>List</a:t>
            </a:r>
            <a:r>
              <a:rPr lang="en-US" sz="2100" dirty="0">
                <a:latin typeface="Consolas" pitchFamily="49" charset="0"/>
              </a:rPr>
              <a:t>&lt;</a:t>
            </a:r>
            <a:r>
              <a:rPr lang="en-US" sz="2100" dirty="0" err="1">
                <a:solidFill>
                  <a:srgbClr val="0000FF"/>
                </a:solidFill>
                <a:latin typeface="Consolas" pitchFamily="49" charset="0"/>
                <a:ea typeface="Calibri"/>
                <a:cs typeface="Times New Roman"/>
              </a:rPr>
              <a:t>int</a:t>
            </a:r>
            <a:r>
              <a:rPr lang="en-US" sz="2100" dirty="0">
                <a:latin typeface="Consolas" pitchFamily="49" charset="0"/>
              </a:rPr>
              <a:t>&gt; { 1, 2, 3 };</a:t>
            </a:r>
          </a:p>
        </p:txBody>
      </p:sp>
      <p:sp>
        <p:nvSpPr>
          <p:cNvPr id="15" name="Rounded Rectangular Callout 14"/>
          <p:cNvSpPr/>
          <p:nvPr/>
        </p:nvSpPr>
        <p:spPr>
          <a:xfrm>
            <a:off x="1155144" y="1900238"/>
            <a:ext cx="3255407" cy="1000125"/>
          </a:xfrm>
          <a:prstGeom prst="wedgeRoundRectCallout">
            <a:avLst>
              <a:gd name="adj1" fmla="val 34845"/>
              <a:gd name="adj2" fmla="val 150077"/>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Compile-time type</a:t>
            </a:r>
            <a:br>
              <a:rPr lang="en-US" dirty="0"/>
            </a:br>
            <a:r>
              <a:rPr lang="en-US" i="1" dirty="0"/>
              <a:t>dynamic</a:t>
            </a:r>
          </a:p>
        </p:txBody>
      </p:sp>
      <p:sp>
        <p:nvSpPr>
          <p:cNvPr id="16" name="Rounded Rectangular Callout 15"/>
          <p:cNvSpPr/>
          <p:nvPr/>
        </p:nvSpPr>
        <p:spPr>
          <a:xfrm>
            <a:off x="5040630" y="1900238"/>
            <a:ext cx="3255407" cy="1000125"/>
          </a:xfrm>
          <a:prstGeom prst="wedgeRoundRectCallout">
            <a:avLst>
              <a:gd name="adj1" fmla="val -46633"/>
              <a:gd name="adj2" fmla="val 149109"/>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Run-time type</a:t>
            </a:r>
            <a:br>
              <a:rPr lang="en-US" dirty="0"/>
            </a:br>
            <a:r>
              <a:rPr lang="en-US" i="1" dirty="0"/>
              <a:t>System.Int32</a:t>
            </a:r>
          </a:p>
        </p:txBody>
      </p:sp>
      <p:sp>
        <p:nvSpPr>
          <p:cNvPr id="18" name="TextBox 17"/>
          <p:cNvSpPr txBox="1"/>
          <p:nvPr/>
        </p:nvSpPr>
        <p:spPr>
          <a:xfrm>
            <a:off x="1687975" y="5500687"/>
            <a:ext cx="7836003" cy="2027195"/>
          </a:xfrm>
          <a:prstGeom prst="rect">
            <a:avLst/>
          </a:prstGeom>
          <a:noFill/>
        </p:spPr>
        <p:txBody>
          <a:bodyPr wrap="none" lIns="117830" tIns="58915" rIns="117830" bIns="58915" rtlCol="0">
            <a:spAutoFit/>
          </a:bodyPr>
          <a:lstStyle/>
          <a:p>
            <a:r>
              <a:rPr lang="en-US" sz="3100" dirty="0">
                <a:solidFill>
                  <a:schemeClr val="bg1"/>
                </a:solidFill>
              </a:rPr>
              <a:t>When operand(s) are </a:t>
            </a:r>
            <a:r>
              <a:rPr lang="en-US" sz="3100" b="1" i="1" dirty="0">
                <a:solidFill>
                  <a:schemeClr val="bg1"/>
                </a:solidFill>
              </a:rPr>
              <a:t>dynamic</a:t>
            </a:r>
            <a:r>
              <a:rPr lang="en-US" sz="3100" dirty="0">
                <a:solidFill>
                  <a:schemeClr val="bg1"/>
                </a:solidFill>
              </a:rPr>
              <a:t>…</a:t>
            </a:r>
            <a:endParaRPr lang="en-US" sz="3100" dirty="0">
              <a:solidFill>
                <a:schemeClr val="bg1"/>
              </a:solidFill>
              <a:sym typeface="Wingdings" pitchFamily="2" charset="2"/>
            </a:endParaRPr>
          </a:p>
          <a:p>
            <a:pPr>
              <a:buFont typeface="Arial" pitchFamily="34" charset="0"/>
              <a:buChar char="•"/>
            </a:pPr>
            <a:r>
              <a:rPr lang="en-US" sz="3100" dirty="0">
                <a:solidFill>
                  <a:schemeClr val="bg1"/>
                </a:solidFill>
              </a:rPr>
              <a:t> Member selection deferred to run-time</a:t>
            </a:r>
          </a:p>
          <a:p>
            <a:pPr>
              <a:buFont typeface="Arial" pitchFamily="34" charset="0"/>
              <a:buChar char="•"/>
            </a:pPr>
            <a:r>
              <a:rPr lang="en-US" sz="3100" dirty="0">
                <a:solidFill>
                  <a:schemeClr val="bg1"/>
                </a:solidFill>
              </a:rPr>
              <a:t> At run-time, actual type(s) substituted for </a:t>
            </a:r>
            <a:r>
              <a:rPr lang="en-US" sz="3100" b="1" i="1" dirty="0">
                <a:solidFill>
                  <a:schemeClr val="bg1"/>
                </a:solidFill>
              </a:rPr>
              <a:t>dynamic</a:t>
            </a:r>
          </a:p>
          <a:p>
            <a:pPr>
              <a:buFont typeface="Arial" pitchFamily="34" charset="0"/>
              <a:buChar char="•"/>
            </a:pPr>
            <a:r>
              <a:rPr lang="en-US" sz="3100" dirty="0">
                <a:solidFill>
                  <a:schemeClr val="bg1"/>
                </a:solidFill>
              </a:rPr>
              <a:t> Static result type of operation is </a:t>
            </a:r>
            <a:r>
              <a:rPr lang="en-US" sz="3100" b="1" i="1" dirty="0">
                <a:solidFill>
                  <a:schemeClr val="bg1"/>
                </a:solidFill>
              </a:rPr>
              <a:t>dynamic</a:t>
            </a:r>
          </a:p>
        </p:txBody>
      </p:sp>
    </p:spTree>
    <p:extLst>
      <p:ext uri="{BB962C8B-B14F-4D97-AF65-F5344CB8AC3E}">
        <p14:creationId xmlns:p14="http://schemas.microsoft.com/office/powerpoint/2010/main" val="115243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515564" y="1900237"/>
            <a:ext cx="7350919" cy="379719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r>
              <a:rPr lang="en-US" sz="2100" dirty="0">
                <a:solidFill>
                  <a:srgbClr val="0000FF"/>
                </a:solidFill>
                <a:latin typeface="Consolas" pitchFamily="49" charset="0"/>
                <a:cs typeface="Times New Roman"/>
              </a:rPr>
              <a:t>public static class</a:t>
            </a:r>
            <a:r>
              <a:rPr lang="en-US" sz="2100" dirty="0">
                <a:solidFill>
                  <a:srgbClr val="080808"/>
                </a:solidFill>
                <a:latin typeface="Consolas" pitchFamily="49" charset="0"/>
                <a:cs typeface="Times New Roman"/>
              </a:rPr>
              <a:t> Math</a:t>
            </a:r>
          </a:p>
          <a:p>
            <a:r>
              <a:rPr lang="en-US" sz="2100" dirty="0">
                <a:solidFill>
                  <a:srgbClr val="080808"/>
                </a:solidFill>
                <a:latin typeface="Consolas" pitchFamily="49" charset="0"/>
                <a:cs typeface="Times New Roman"/>
              </a:rPr>
              <a:t>{</a:t>
            </a:r>
          </a:p>
          <a:p>
            <a:r>
              <a:rPr lang="en-US" sz="2100" dirty="0">
                <a:solidFill>
                  <a:srgbClr val="0000FF"/>
                </a:solidFill>
                <a:latin typeface="Consolas" pitchFamily="49" charset="0"/>
                <a:ea typeface="Calibri"/>
                <a:cs typeface="Times New Roman"/>
              </a:rPr>
              <a:t>   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static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decimal</a:t>
            </a:r>
            <a:r>
              <a:rPr lang="en-US" sz="2100" dirty="0">
                <a:latin typeface="Consolas" pitchFamily="49" charset="0"/>
                <a:ea typeface="Calibri"/>
                <a:cs typeface="Times New Roman"/>
              </a:rPr>
              <a:t> Abs(</a:t>
            </a:r>
            <a:r>
              <a:rPr lang="en-US" sz="2100" dirty="0">
                <a:solidFill>
                  <a:srgbClr val="0000FF"/>
                </a:solidFill>
                <a:latin typeface="Consolas" pitchFamily="49" charset="0"/>
                <a:ea typeface="Calibri"/>
                <a:cs typeface="Times New Roman"/>
              </a:rPr>
              <a:t>decimal</a:t>
            </a:r>
            <a:r>
              <a:rPr lang="en-US" sz="2100" dirty="0">
                <a:latin typeface="Consolas" pitchFamily="49" charset="0"/>
                <a:ea typeface="Calibri"/>
                <a:cs typeface="Times New Roman"/>
              </a:rPr>
              <a:t> value);</a:t>
            </a:r>
          </a:p>
          <a:p>
            <a:r>
              <a:rPr lang="en-US" sz="2100" dirty="0">
                <a:solidFill>
                  <a:srgbClr val="0000FF"/>
                </a:solidFill>
                <a:latin typeface="Consolas" pitchFamily="49" charset="0"/>
                <a:ea typeface="Calibri"/>
                <a:cs typeface="Times New Roman"/>
              </a:rPr>
              <a:t>   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static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double</a:t>
            </a:r>
            <a:r>
              <a:rPr lang="en-US" sz="2100" dirty="0">
                <a:latin typeface="Consolas" pitchFamily="49" charset="0"/>
                <a:ea typeface="Calibri"/>
                <a:cs typeface="Times New Roman"/>
              </a:rPr>
              <a:t> Abs(</a:t>
            </a:r>
            <a:r>
              <a:rPr lang="en-US" sz="2100" dirty="0">
                <a:solidFill>
                  <a:srgbClr val="0000FF"/>
                </a:solidFill>
                <a:latin typeface="Consolas" pitchFamily="49" charset="0"/>
                <a:ea typeface="Calibri"/>
                <a:cs typeface="Times New Roman"/>
              </a:rPr>
              <a:t>double</a:t>
            </a:r>
            <a:r>
              <a:rPr lang="en-US" sz="2100" dirty="0">
                <a:latin typeface="Consolas" pitchFamily="49" charset="0"/>
                <a:ea typeface="Calibri"/>
                <a:cs typeface="Times New Roman"/>
              </a:rPr>
              <a:t> value);</a:t>
            </a:r>
          </a:p>
          <a:p>
            <a:r>
              <a:rPr lang="en-US" sz="2100" dirty="0">
                <a:solidFill>
                  <a:srgbClr val="0000FF"/>
                </a:solidFill>
                <a:latin typeface="Consolas" pitchFamily="49" charset="0"/>
                <a:ea typeface="Calibri"/>
                <a:cs typeface="Times New Roman"/>
              </a:rPr>
              <a:t>   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static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float</a:t>
            </a:r>
            <a:r>
              <a:rPr lang="en-US" sz="2100" dirty="0">
                <a:latin typeface="Consolas" pitchFamily="49" charset="0"/>
                <a:ea typeface="Calibri"/>
                <a:cs typeface="Times New Roman"/>
              </a:rPr>
              <a:t> Abs(</a:t>
            </a:r>
            <a:r>
              <a:rPr lang="en-US" sz="2100" dirty="0">
                <a:solidFill>
                  <a:srgbClr val="0000FF"/>
                </a:solidFill>
                <a:latin typeface="Consolas" pitchFamily="49" charset="0"/>
                <a:ea typeface="Calibri"/>
                <a:cs typeface="Times New Roman"/>
              </a:rPr>
              <a:t>float</a:t>
            </a:r>
            <a:r>
              <a:rPr lang="en-US" sz="2100" dirty="0">
                <a:latin typeface="Consolas" pitchFamily="49" charset="0"/>
                <a:ea typeface="Calibri"/>
                <a:cs typeface="Times New Roman"/>
              </a:rPr>
              <a:t> value);</a:t>
            </a:r>
          </a:p>
          <a:p>
            <a:r>
              <a:rPr lang="en-US" sz="2100" dirty="0">
                <a:solidFill>
                  <a:srgbClr val="0000FF"/>
                </a:solidFill>
                <a:latin typeface="Consolas" pitchFamily="49" charset="0"/>
                <a:ea typeface="Calibri"/>
                <a:cs typeface="Times New Roman"/>
              </a:rPr>
              <a:t>   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static</a:t>
            </a:r>
            <a:r>
              <a:rPr lang="en-US" sz="2100" dirty="0">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int</a:t>
            </a:r>
            <a:r>
              <a:rPr lang="en-US" sz="2100" dirty="0">
                <a:latin typeface="Consolas" pitchFamily="49" charset="0"/>
                <a:ea typeface="Calibri"/>
                <a:cs typeface="Times New Roman"/>
              </a:rPr>
              <a:t> Abs(</a:t>
            </a:r>
            <a:r>
              <a:rPr lang="en-US" sz="2100" dirty="0" err="1">
                <a:solidFill>
                  <a:srgbClr val="0000FF"/>
                </a:solidFill>
                <a:latin typeface="Consolas" pitchFamily="49" charset="0"/>
                <a:ea typeface="Calibri"/>
                <a:cs typeface="Times New Roman"/>
              </a:rPr>
              <a:t>int</a:t>
            </a:r>
            <a:r>
              <a:rPr lang="en-US" sz="2100" dirty="0">
                <a:latin typeface="Consolas" pitchFamily="49" charset="0"/>
                <a:ea typeface="Calibri"/>
                <a:cs typeface="Times New Roman"/>
              </a:rPr>
              <a:t> value);</a:t>
            </a:r>
          </a:p>
          <a:p>
            <a:r>
              <a:rPr lang="en-US" sz="2100" dirty="0">
                <a:solidFill>
                  <a:srgbClr val="0000FF"/>
                </a:solidFill>
                <a:latin typeface="Consolas" pitchFamily="49" charset="0"/>
                <a:ea typeface="Calibri"/>
                <a:cs typeface="Times New Roman"/>
              </a:rPr>
              <a:t>   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static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long</a:t>
            </a:r>
            <a:r>
              <a:rPr lang="en-US" sz="2100" dirty="0">
                <a:latin typeface="Consolas" pitchFamily="49" charset="0"/>
                <a:ea typeface="Calibri"/>
                <a:cs typeface="Times New Roman"/>
              </a:rPr>
              <a:t> Abs(</a:t>
            </a:r>
            <a:r>
              <a:rPr lang="en-US" sz="2100" dirty="0">
                <a:solidFill>
                  <a:srgbClr val="0000FF"/>
                </a:solidFill>
                <a:latin typeface="Consolas" pitchFamily="49" charset="0"/>
                <a:ea typeface="Calibri"/>
                <a:cs typeface="Times New Roman"/>
              </a:rPr>
              <a:t>long</a:t>
            </a:r>
            <a:r>
              <a:rPr lang="en-US" sz="2100" dirty="0">
                <a:latin typeface="Consolas" pitchFamily="49" charset="0"/>
                <a:ea typeface="Calibri"/>
                <a:cs typeface="Times New Roman"/>
              </a:rPr>
              <a:t> value);</a:t>
            </a:r>
          </a:p>
          <a:p>
            <a:r>
              <a:rPr lang="en-US" sz="2100" dirty="0">
                <a:solidFill>
                  <a:srgbClr val="0000FF"/>
                </a:solidFill>
                <a:latin typeface="Consolas" pitchFamily="49" charset="0"/>
                <a:ea typeface="Calibri"/>
                <a:cs typeface="Times New Roman"/>
              </a:rPr>
              <a:t>   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static</a:t>
            </a:r>
            <a:r>
              <a:rPr lang="en-US" sz="2100" dirty="0">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sbyte</a:t>
            </a:r>
            <a:r>
              <a:rPr lang="en-US" sz="2100" dirty="0">
                <a:latin typeface="Consolas" pitchFamily="49" charset="0"/>
                <a:ea typeface="Calibri"/>
                <a:cs typeface="Times New Roman"/>
              </a:rPr>
              <a:t> Abs(</a:t>
            </a:r>
            <a:r>
              <a:rPr lang="en-US" sz="2100" dirty="0" err="1">
                <a:solidFill>
                  <a:srgbClr val="0000FF"/>
                </a:solidFill>
                <a:latin typeface="Consolas" pitchFamily="49" charset="0"/>
                <a:ea typeface="Calibri"/>
                <a:cs typeface="Times New Roman"/>
              </a:rPr>
              <a:t>sbyte</a:t>
            </a:r>
            <a:r>
              <a:rPr lang="en-US" sz="2100" dirty="0">
                <a:latin typeface="Consolas" pitchFamily="49" charset="0"/>
                <a:ea typeface="Calibri"/>
                <a:cs typeface="Times New Roman"/>
              </a:rPr>
              <a:t> value);</a:t>
            </a:r>
          </a:p>
          <a:p>
            <a:r>
              <a:rPr lang="en-US" sz="2100" dirty="0">
                <a:solidFill>
                  <a:srgbClr val="0000FF"/>
                </a:solidFill>
                <a:latin typeface="Consolas" pitchFamily="49" charset="0"/>
                <a:ea typeface="Calibri"/>
                <a:cs typeface="Times New Roman"/>
              </a:rPr>
              <a:t>   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static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short</a:t>
            </a:r>
            <a:r>
              <a:rPr lang="en-US" sz="2100" dirty="0">
                <a:latin typeface="Consolas" pitchFamily="49" charset="0"/>
                <a:ea typeface="Calibri"/>
                <a:cs typeface="Times New Roman"/>
              </a:rPr>
              <a:t> Abs(</a:t>
            </a:r>
            <a:r>
              <a:rPr lang="en-US" sz="2100" dirty="0">
                <a:solidFill>
                  <a:srgbClr val="0000FF"/>
                </a:solidFill>
                <a:latin typeface="Consolas" pitchFamily="49" charset="0"/>
                <a:ea typeface="Calibri"/>
                <a:cs typeface="Times New Roman"/>
              </a:rPr>
              <a:t>short</a:t>
            </a:r>
            <a:r>
              <a:rPr lang="en-US" sz="2100" dirty="0">
                <a:latin typeface="Consolas" pitchFamily="49" charset="0"/>
                <a:ea typeface="Calibri"/>
                <a:cs typeface="Times New Roman"/>
              </a:rPr>
              <a:t> value);</a:t>
            </a:r>
          </a:p>
          <a:p>
            <a:r>
              <a:rPr lang="en-US" sz="2100" dirty="0">
                <a:solidFill>
                  <a:srgbClr val="080808"/>
                </a:solidFill>
                <a:latin typeface="Consolas" pitchFamily="49" charset="0"/>
                <a:cs typeface="Times New Roman"/>
              </a:rPr>
              <a:t>   ...</a:t>
            </a:r>
          </a:p>
          <a:p>
            <a:r>
              <a:rPr lang="en-US" sz="2100" dirty="0">
                <a:solidFill>
                  <a:srgbClr val="080808"/>
                </a:solidFill>
                <a:latin typeface="Consolas" pitchFamily="49" charset="0"/>
                <a:cs typeface="Times New Roman"/>
              </a:rPr>
              <a:t>}</a:t>
            </a:r>
            <a:endParaRPr lang="en-US" sz="2100" dirty="0">
              <a:latin typeface="Consolas" pitchFamily="49" charset="0"/>
            </a:endParaRPr>
          </a:p>
        </p:txBody>
      </p:sp>
      <p:sp>
        <p:nvSpPr>
          <p:cNvPr id="5" name="TextBox 4"/>
          <p:cNvSpPr txBox="1"/>
          <p:nvPr/>
        </p:nvSpPr>
        <p:spPr>
          <a:xfrm>
            <a:off x="945118" y="5000625"/>
            <a:ext cx="4725591" cy="88870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r>
              <a:rPr lang="en-US" sz="2100" dirty="0">
                <a:solidFill>
                  <a:srgbClr val="0000FF"/>
                </a:solidFill>
                <a:latin typeface="Consolas" pitchFamily="49" charset="0"/>
                <a:ea typeface="Calibri"/>
                <a:cs typeface="Times New Roman"/>
              </a:rPr>
              <a:t>double</a:t>
            </a:r>
            <a:r>
              <a:rPr lang="en-US" sz="2100" dirty="0">
                <a:solidFill>
                  <a:srgbClr val="080808"/>
                </a:solidFill>
                <a:latin typeface="Consolas" pitchFamily="49" charset="0"/>
                <a:ea typeface="Calibri"/>
                <a:cs typeface="Times New Roman"/>
              </a:rPr>
              <a:t> x = 1.75;</a:t>
            </a:r>
          </a:p>
          <a:p>
            <a:r>
              <a:rPr lang="en-US" sz="2100" dirty="0">
                <a:solidFill>
                  <a:srgbClr val="0000FF"/>
                </a:solidFill>
                <a:latin typeface="Consolas" pitchFamily="49" charset="0"/>
                <a:ea typeface="Calibri"/>
                <a:cs typeface="Times New Roman"/>
              </a:rPr>
              <a:t>double</a:t>
            </a:r>
            <a:r>
              <a:rPr lang="en-US" sz="2100" dirty="0">
                <a:solidFill>
                  <a:srgbClr val="080808"/>
                </a:solidFill>
                <a:latin typeface="Consolas" pitchFamily="49" charset="0"/>
                <a:ea typeface="Calibri"/>
                <a:cs typeface="Times New Roman"/>
              </a:rPr>
              <a:t> y = </a:t>
            </a:r>
            <a:r>
              <a:rPr lang="en-US" sz="2100" dirty="0" err="1">
                <a:solidFill>
                  <a:srgbClr val="2B91AF"/>
                </a:solidFill>
                <a:latin typeface="Consolas" pitchFamily="49" charset="0"/>
                <a:ea typeface="Calibri"/>
                <a:cs typeface="Times New Roman"/>
              </a:rPr>
              <a:t>Math</a:t>
            </a:r>
            <a:r>
              <a:rPr lang="en-US" sz="2100" dirty="0" err="1">
                <a:solidFill>
                  <a:srgbClr val="080808"/>
                </a:solidFill>
                <a:latin typeface="Consolas" pitchFamily="49" charset="0"/>
                <a:ea typeface="Calibri"/>
                <a:cs typeface="Times New Roman"/>
              </a:rPr>
              <a:t>.Abs</a:t>
            </a:r>
            <a:r>
              <a:rPr lang="en-US" sz="2100" dirty="0">
                <a:solidFill>
                  <a:srgbClr val="080808"/>
                </a:solidFill>
                <a:latin typeface="Consolas" pitchFamily="49" charset="0"/>
                <a:ea typeface="Calibri"/>
                <a:cs typeface="Times New Roman"/>
              </a:rPr>
              <a:t>(x);</a:t>
            </a:r>
            <a:r>
              <a:rPr lang="en-US" sz="2100" dirty="0">
                <a:solidFill>
                  <a:srgbClr val="0000FF"/>
                </a:solidFill>
                <a:latin typeface="Consolas" pitchFamily="49" charset="0"/>
                <a:ea typeface="Calibri"/>
                <a:cs typeface="Times New Roman"/>
              </a:rPr>
              <a:t> </a:t>
            </a:r>
            <a:endParaRPr lang="en-US" sz="2100" dirty="0">
              <a:latin typeface="Consolas" pitchFamily="49" charset="0"/>
            </a:endParaRPr>
          </a:p>
        </p:txBody>
      </p:sp>
      <p:sp>
        <p:nvSpPr>
          <p:cNvPr id="8" name="TextBox 7"/>
          <p:cNvSpPr txBox="1"/>
          <p:nvPr/>
        </p:nvSpPr>
        <p:spPr>
          <a:xfrm>
            <a:off x="945118" y="6100763"/>
            <a:ext cx="4725591" cy="88870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r>
              <a:rPr lang="en-US" sz="2100" dirty="0">
                <a:solidFill>
                  <a:srgbClr val="0000FF"/>
                </a:solidFill>
                <a:latin typeface="Consolas" pitchFamily="49" charset="0"/>
                <a:ea typeface="Calibri"/>
                <a:cs typeface="Times New Roman"/>
              </a:rPr>
              <a:t>dynamic</a:t>
            </a:r>
            <a:r>
              <a:rPr lang="en-US" sz="2100" dirty="0">
                <a:solidFill>
                  <a:srgbClr val="080808"/>
                </a:solidFill>
                <a:latin typeface="Consolas" pitchFamily="49" charset="0"/>
                <a:ea typeface="Calibri"/>
                <a:cs typeface="Times New Roman"/>
              </a:rPr>
              <a:t> x = 1.75;</a:t>
            </a:r>
          </a:p>
          <a:p>
            <a:r>
              <a:rPr lang="en-US" sz="2100" dirty="0">
                <a:solidFill>
                  <a:srgbClr val="0000FF"/>
                </a:solidFill>
                <a:latin typeface="Consolas" pitchFamily="49" charset="0"/>
                <a:ea typeface="Calibri"/>
                <a:cs typeface="Times New Roman"/>
              </a:rPr>
              <a:t>dynamic </a:t>
            </a:r>
            <a:r>
              <a:rPr lang="en-US" sz="2100" dirty="0">
                <a:solidFill>
                  <a:srgbClr val="080808"/>
                </a:solidFill>
                <a:latin typeface="Consolas" pitchFamily="49" charset="0"/>
                <a:ea typeface="Calibri"/>
                <a:cs typeface="Times New Roman"/>
              </a:rPr>
              <a:t>y = </a:t>
            </a:r>
            <a:r>
              <a:rPr lang="en-US" sz="2100" dirty="0" err="1">
                <a:solidFill>
                  <a:srgbClr val="2B91AF"/>
                </a:solidFill>
                <a:latin typeface="Consolas" pitchFamily="49" charset="0"/>
                <a:ea typeface="Calibri"/>
                <a:cs typeface="Times New Roman"/>
              </a:rPr>
              <a:t>Math</a:t>
            </a:r>
            <a:r>
              <a:rPr lang="en-US" sz="2100" dirty="0" err="1">
                <a:solidFill>
                  <a:srgbClr val="080808"/>
                </a:solidFill>
                <a:latin typeface="Consolas" pitchFamily="49" charset="0"/>
                <a:ea typeface="Calibri"/>
                <a:cs typeface="Times New Roman"/>
              </a:rPr>
              <a:t>.Abs</a:t>
            </a:r>
            <a:r>
              <a:rPr lang="en-US" sz="2100" dirty="0">
                <a:solidFill>
                  <a:srgbClr val="080808"/>
                </a:solidFill>
                <a:latin typeface="Consolas" pitchFamily="49" charset="0"/>
                <a:ea typeface="Calibri"/>
                <a:cs typeface="Times New Roman"/>
              </a:rPr>
              <a:t>(x);</a:t>
            </a:r>
            <a:r>
              <a:rPr lang="en-US" sz="2100" dirty="0">
                <a:solidFill>
                  <a:srgbClr val="0000FF"/>
                </a:solidFill>
                <a:latin typeface="Consolas" pitchFamily="49" charset="0"/>
                <a:ea typeface="Calibri"/>
                <a:cs typeface="Times New Roman"/>
              </a:rPr>
              <a:t> </a:t>
            </a:r>
            <a:endParaRPr lang="en-US" sz="2100" dirty="0">
              <a:latin typeface="Consolas" pitchFamily="49" charset="0"/>
            </a:endParaRPr>
          </a:p>
        </p:txBody>
      </p:sp>
      <p:sp>
        <p:nvSpPr>
          <p:cNvPr id="2" name="Title 1"/>
          <p:cNvSpPr>
            <a:spLocks noGrp="1"/>
          </p:cNvSpPr>
          <p:nvPr>
            <p:ph type="title"/>
          </p:nvPr>
        </p:nvSpPr>
        <p:spPr/>
        <p:txBody>
          <a:bodyPr/>
          <a:lstStyle/>
          <a:p>
            <a:r>
              <a:t>Dynamically Typed Objects</a:t>
            </a:r>
            <a:endParaRPr lang="en-US" dirty="0"/>
          </a:p>
        </p:txBody>
      </p:sp>
      <p:sp>
        <p:nvSpPr>
          <p:cNvPr id="7" name="Slide Number Placeholder 6"/>
          <p:cNvSpPr>
            <a:spLocks noGrp="1"/>
          </p:cNvSpPr>
          <p:nvPr>
            <p:ph type="sldNum" sz="quarter" idx="12"/>
          </p:nvPr>
        </p:nvSpPr>
        <p:spPr/>
        <p:txBody>
          <a:bodyPr/>
          <a:lstStyle/>
          <a:p>
            <a:fld id="{BAEF35E1-E8B4-4707-9B15-F4E1B030959E}" type="slidenum">
              <a:rPr lang="en-US" smtClean="0"/>
              <a:t>351</a:t>
            </a:fld>
            <a:endParaRPr lang="en-US"/>
          </a:p>
        </p:txBody>
      </p:sp>
      <p:sp>
        <p:nvSpPr>
          <p:cNvPr id="3" name="Content Placeholder 2"/>
          <p:cNvSpPr>
            <a:spLocks noGrp="1"/>
          </p:cNvSpPr>
          <p:nvPr>
            <p:ph sz="quarter" idx="1"/>
          </p:nvPr>
        </p:nvSpPr>
        <p:spPr/>
        <p:txBody>
          <a:bodyPr/>
          <a:lstStyle/>
          <a:p>
            <a:endParaRPr lang="en-US"/>
          </a:p>
        </p:txBody>
      </p:sp>
      <p:sp>
        <p:nvSpPr>
          <p:cNvPr id="6" name="Rounded Rectangular Callout 5"/>
          <p:cNvSpPr/>
          <p:nvPr/>
        </p:nvSpPr>
        <p:spPr>
          <a:xfrm>
            <a:off x="735092" y="3200400"/>
            <a:ext cx="3990499" cy="1400175"/>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Method chosen at compile-time:</a:t>
            </a:r>
            <a:br>
              <a:rPr lang="en-US" dirty="0"/>
            </a:br>
            <a:r>
              <a:rPr lang="en-US" dirty="0"/>
              <a:t>double Abs(double x)</a:t>
            </a:r>
          </a:p>
        </p:txBody>
      </p:sp>
      <p:sp>
        <p:nvSpPr>
          <p:cNvPr id="13" name="Rounded Rectangular Callout 12"/>
          <p:cNvSpPr/>
          <p:nvPr/>
        </p:nvSpPr>
        <p:spPr>
          <a:xfrm>
            <a:off x="6195774" y="5000625"/>
            <a:ext cx="4725591" cy="1400175"/>
          </a:xfrm>
          <a:prstGeom prst="wedgeRoundRectCallout">
            <a:avLst>
              <a:gd name="adj1" fmla="val -73428"/>
              <a:gd name="adj2" fmla="val 44870"/>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Method chosen at run-time:</a:t>
            </a:r>
            <a:br>
              <a:rPr lang="en-US" dirty="0"/>
            </a:br>
            <a:r>
              <a:rPr lang="en-US" dirty="0"/>
              <a:t> double Abs(double x)</a:t>
            </a:r>
          </a:p>
        </p:txBody>
      </p:sp>
      <p:sp>
        <p:nvSpPr>
          <p:cNvPr id="15" name="TextBox 14"/>
          <p:cNvSpPr txBox="1"/>
          <p:nvPr/>
        </p:nvSpPr>
        <p:spPr>
          <a:xfrm>
            <a:off x="945118" y="7200900"/>
            <a:ext cx="4725591" cy="88870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r>
              <a:rPr lang="en-US" sz="2100" dirty="0">
                <a:solidFill>
                  <a:srgbClr val="0000FF"/>
                </a:solidFill>
                <a:latin typeface="Consolas" pitchFamily="49" charset="0"/>
                <a:ea typeface="Calibri"/>
                <a:cs typeface="Times New Roman"/>
              </a:rPr>
              <a:t>dynamic</a:t>
            </a:r>
            <a:r>
              <a:rPr lang="en-US" sz="2100" dirty="0">
                <a:solidFill>
                  <a:srgbClr val="080808"/>
                </a:solidFill>
                <a:latin typeface="Consolas" pitchFamily="49" charset="0"/>
                <a:ea typeface="Calibri"/>
                <a:cs typeface="Times New Roman"/>
              </a:rPr>
              <a:t> x = 2;</a:t>
            </a:r>
          </a:p>
          <a:p>
            <a:r>
              <a:rPr lang="en-US" sz="2100" dirty="0">
                <a:solidFill>
                  <a:srgbClr val="0000FF"/>
                </a:solidFill>
                <a:latin typeface="Consolas" pitchFamily="49" charset="0"/>
                <a:ea typeface="Calibri"/>
                <a:cs typeface="Times New Roman"/>
              </a:rPr>
              <a:t>dynamic </a:t>
            </a:r>
            <a:r>
              <a:rPr lang="en-US" sz="2100" dirty="0">
                <a:solidFill>
                  <a:srgbClr val="080808"/>
                </a:solidFill>
                <a:latin typeface="Consolas" pitchFamily="49" charset="0"/>
                <a:ea typeface="Calibri"/>
                <a:cs typeface="Times New Roman"/>
              </a:rPr>
              <a:t>y = </a:t>
            </a:r>
            <a:r>
              <a:rPr lang="en-US" sz="2100" dirty="0" err="1">
                <a:solidFill>
                  <a:srgbClr val="2B91AF"/>
                </a:solidFill>
                <a:latin typeface="Consolas" pitchFamily="49" charset="0"/>
                <a:ea typeface="Calibri"/>
                <a:cs typeface="Times New Roman"/>
              </a:rPr>
              <a:t>Math</a:t>
            </a:r>
            <a:r>
              <a:rPr lang="en-US" sz="2100" dirty="0" err="1">
                <a:solidFill>
                  <a:srgbClr val="080808"/>
                </a:solidFill>
                <a:latin typeface="Consolas" pitchFamily="49" charset="0"/>
                <a:ea typeface="Calibri"/>
                <a:cs typeface="Times New Roman"/>
              </a:rPr>
              <a:t>.Abs</a:t>
            </a:r>
            <a:r>
              <a:rPr lang="en-US" sz="2100" dirty="0">
                <a:solidFill>
                  <a:srgbClr val="080808"/>
                </a:solidFill>
                <a:latin typeface="Consolas" pitchFamily="49" charset="0"/>
                <a:ea typeface="Calibri"/>
                <a:cs typeface="Times New Roman"/>
              </a:rPr>
              <a:t>(x);</a:t>
            </a:r>
            <a:r>
              <a:rPr lang="en-US" sz="2100" dirty="0">
                <a:solidFill>
                  <a:srgbClr val="0000FF"/>
                </a:solidFill>
                <a:latin typeface="Consolas" pitchFamily="49" charset="0"/>
                <a:ea typeface="Calibri"/>
                <a:cs typeface="Times New Roman"/>
              </a:rPr>
              <a:t> </a:t>
            </a:r>
            <a:endParaRPr lang="en-US" sz="2100" dirty="0">
              <a:latin typeface="Consolas" pitchFamily="49" charset="0"/>
            </a:endParaRPr>
          </a:p>
        </p:txBody>
      </p:sp>
      <p:sp>
        <p:nvSpPr>
          <p:cNvPr id="16" name="Rounded Rectangular Callout 15"/>
          <p:cNvSpPr/>
          <p:nvPr/>
        </p:nvSpPr>
        <p:spPr>
          <a:xfrm>
            <a:off x="6195774" y="6600825"/>
            <a:ext cx="4725591" cy="1400175"/>
          </a:xfrm>
          <a:prstGeom prst="wedgeRoundRectCallout">
            <a:avLst>
              <a:gd name="adj1" fmla="val -73428"/>
              <a:gd name="adj2" fmla="val 37266"/>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Tree>
    <p:extLst>
      <p:ext uri="{BB962C8B-B14F-4D97-AF65-F5344CB8AC3E}">
        <p14:creationId xmlns:p14="http://schemas.microsoft.com/office/powerpoint/2010/main" val="135557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P spid="13" grpId="0" animBg="1"/>
      <p:bldP spid="15" grpId="0" animBg="1"/>
      <p:bldP spid="16" grpId="0" animBg="1"/>
    </p:bld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Improved COM Interoperability</a:t>
            </a:r>
            <a:endParaRPr lang="en-US" dirty="0"/>
          </a:p>
        </p:txBody>
      </p:sp>
      <p:sp>
        <p:nvSpPr>
          <p:cNvPr id="7" name="Slide Number Placeholder 6"/>
          <p:cNvSpPr>
            <a:spLocks noGrp="1"/>
          </p:cNvSpPr>
          <p:nvPr>
            <p:ph type="sldNum" sz="quarter" idx="12"/>
          </p:nvPr>
        </p:nvSpPr>
        <p:spPr/>
        <p:txBody>
          <a:bodyPr/>
          <a:lstStyle/>
          <a:p>
            <a:fld id="{BAEF35E1-E8B4-4707-9B15-F4E1B030959E}" type="slidenum">
              <a:rPr lang="en-US" smtClean="0"/>
              <a:t>352</a:t>
            </a:fld>
            <a:endParaRPr lang="en-US"/>
          </a:p>
        </p:txBody>
      </p:sp>
      <p:sp>
        <p:nvSpPr>
          <p:cNvPr id="5" name="Content Placeholder 4"/>
          <p:cNvSpPr>
            <a:spLocks noGrp="1"/>
          </p:cNvSpPr>
          <p:nvPr>
            <p:ph sz="quarter" idx="1"/>
          </p:nvPr>
        </p:nvSpPr>
        <p:spPr/>
        <p:txBody>
          <a:bodyPr/>
          <a:lstStyle/>
          <a:p>
            <a:endParaRPr lang="en-US"/>
          </a:p>
        </p:txBody>
      </p:sp>
      <p:sp>
        <p:nvSpPr>
          <p:cNvPr id="3" name="TextBox 2"/>
          <p:cNvSpPr txBox="1"/>
          <p:nvPr/>
        </p:nvSpPr>
        <p:spPr>
          <a:xfrm>
            <a:off x="1732716" y="2500315"/>
            <a:ext cx="8821103" cy="315086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object</a:t>
            </a:r>
            <a:r>
              <a:rPr lang="en-US" sz="2100" dirty="0">
                <a:solidFill>
                  <a:srgbClr val="080808"/>
                </a:solidFill>
                <a:latin typeface="Consolas" pitchFamily="49" charset="0"/>
                <a:ea typeface="Calibri"/>
                <a:cs typeface="Times New Roman"/>
              </a:rPr>
              <a:t> </a:t>
            </a:r>
            <a:r>
              <a:rPr lang="en-US" sz="2100" dirty="0" err="1">
                <a:solidFill>
                  <a:srgbClr val="080808"/>
                </a:solidFill>
                <a:latin typeface="Consolas" pitchFamily="49" charset="0"/>
                <a:ea typeface="Calibri"/>
                <a:cs typeface="Times New Roman"/>
              </a:rPr>
              <a:t>fileName</a:t>
            </a:r>
            <a:r>
              <a:rPr lang="en-US" sz="2100" dirty="0">
                <a:solidFill>
                  <a:srgbClr val="080808"/>
                </a:solidFill>
                <a:latin typeface="Consolas" pitchFamily="49" charset="0"/>
                <a:ea typeface="Calibri"/>
                <a:cs typeface="Times New Roman"/>
              </a:rPr>
              <a:t> = </a:t>
            </a:r>
            <a:r>
              <a:rPr lang="en-US" sz="2100" dirty="0">
                <a:solidFill>
                  <a:srgbClr val="A31515"/>
                </a:solidFill>
                <a:latin typeface="Consolas" pitchFamily="49" charset="0"/>
              </a:rPr>
              <a:t>"Test.docx"</a:t>
            </a:r>
            <a:r>
              <a:rPr lang="en-US" sz="2100" dirty="0">
                <a:solidFill>
                  <a:srgbClr val="080808"/>
                </a:solidFill>
                <a:latin typeface="Consolas" pitchFamily="49" charset="0"/>
                <a:ea typeface="Calibri"/>
                <a:cs typeface="Times New Roman"/>
              </a:rPr>
              <a:t>;</a:t>
            </a:r>
          </a:p>
          <a:p>
            <a:pPr marL="117830"/>
            <a:r>
              <a:rPr lang="en-US" sz="2100" dirty="0">
                <a:solidFill>
                  <a:srgbClr val="0000FF"/>
                </a:solidFill>
                <a:latin typeface="Consolas" pitchFamily="49" charset="0"/>
                <a:ea typeface="Calibri"/>
                <a:cs typeface="Times New Roman"/>
              </a:rPr>
              <a:t>object</a:t>
            </a:r>
            <a:r>
              <a:rPr lang="en-US" sz="2100" dirty="0">
                <a:solidFill>
                  <a:srgbClr val="080808"/>
                </a:solidFill>
                <a:latin typeface="Consolas" pitchFamily="49" charset="0"/>
                <a:ea typeface="Calibri"/>
                <a:cs typeface="Times New Roman"/>
              </a:rPr>
              <a:t> missing  = </a:t>
            </a:r>
            <a:r>
              <a:rPr lang="en-US" sz="2100" dirty="0" err="1">
                <a:solidFill>
                  <a:srgbClr val="080808"/>
                </a:solidFill>
                <a:latin typeface="Consolas" pitchFamily="49" charset="0"/>
                <a:ea typeface="Calibri"/>
                <a:cs typeface="Times New Roman"/>
              </a:rPr>
              <a:t>System.Reflection.</a:t>
            </a:r>
            <a:r>
              <a:rPr lang="en-US" sz="2100" dirty="0" err="1">
                <a:solidFill>
                  <a:srgbClr val="2B91AF"/>
                </a:solidFill>
                <a:latin typeface="Consolas" pitchFamily="49" charset="0"/>
                <a:ea typeface="Calibri"/>
                <a:cs typeface="Times New Roman"/>
              </a:rPr>
              <a:t>Missing</a:t>
            </a:r>
            <a:r>
              <a:rPr lang="en-US" sz="2100" dirty="0" err="1">
                <a:solidFill>
                  <a:srgbClr val="080808"/>
                </a:solidFill>
                <a:latin typeface="Consolas" pitchFamily="49" charset="0"/>
                <a:ea typeface="Calibri"/>
                <a:cs typeface="Times New Roman"/>
              </a:rPr>
              <a:t>.Value</a:t>
            </a:r>
            <a:r>
              <a:rPr lang="en-US" sz="2100" dirty="0">
                <a:solidFill>
                  <a:srgbClr val="080808"/>
                </a:solidFill>
                <a:latin typeface="Consolas" pitchFamily="49" charset="0"/>
                <a:ea typeface="Calibri"/>
                <a:cs typeface="Times New Roman"/>
              </a:rPr>
              <a:t>;</a:t>
            </a:r>
          </a:p>
          <a:p>
            <a:pPr marL="117830"/>
            <a:endParaRPr lang="en-US" sz="2100" dirty="0">
              <a:solidFill>
                <a:srgbClr val="080808"/>
              </a:solidFill>
              <a:latin typeface="Consolas" pitchFamily="49" charset="0"/>
              <a:ea typeface="Calibri"/>
              <a:cs typeface="Times New Roman"/>
            </a:endParaRPr>
          </a:p>
          <a:p>
            <a:pPr marL="117830"/>
            <a:r>
              <a:rPr lang="en-US" sz="2100" dirty="0" err="1">
                <a:solidFill>
                  <a:srgbClr val="080808"/>
                </a:solidFill>
                <a:latin typeface="Consolas" pitchFamily="49" charset="0"/>
                <a:ea typeface="Calibri"/>
                <a:cs typeface="Times New Roman"/>
              </a:rPr>
              <a:t>doc.SaveAs</a:t>
            </a:r>
            <a:r>
              <a:rPr lang="en-US" sz="2100" dirty="0">
                <a:solidFill>
                  <a:srgbClr val="080808"/>
                </a:solidFill>
                <a:latin typeface="Consolas" pitchFamily="49" charset="0"/>
                <a:ea typeface="Calibri"/>
                <a:cs typeface="Times New Roman"/>
              </a:rPr>
              <a:t>(</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a:t>
            </a:r>
            <a:r>
              <a:rPr lang="en-US" sz="2100" dirty="0" err="1">
                <a:solidFill>
                  <a:srgbClr val="080808"/>
                </a:solidFill>
                <a:latin typeface="Consolas" pitchFamily="49" charset="0"/>
                <a:ea typeface="Calibri"/>
                <a:cs typeface="Times New Roman"/>
              </a:rPr>
              <a:t>fileName</a:t>
            </a:r>
            <a:r>
              <a:rPr lang="en-US" sz="2100" dirty="0">
                <a:solidFill>
                  <a:srgbClr val="080808"/>
                </a:solidFill>
                <a:latin typeface="Consolas" pitchFamily="49" charset="0"/>
                <a:ea typeface="Calibri"/>
                <a:cs typeface="Times New Roman"/>
              </a:rPr>
              <a:t>,</a:t>
            </a:r>
          </a:p>
          <a:p>
            <a:pPr marL="117830"/>
            <a:r>
              <a:rPr lang="en-US" sz="2100" dirty="0">
                <a:solidFill>
                  <a:srgbClr val="080808"/>
                </a:solidFill>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a:t>
            </a:r>
          </a:p>
          <a:p>
            <a:pPr marL="117830"/>
            <a:r>
              <a:rPr lang="en-US" sz="2100" dirty="0">
                <a:solidFill>
                  <a:srgbClr val="080808"/>
                </a:solidFill>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a:t>
            </a:r>
          </a:p>
          <a:p>
            <a:pPr marL="117830"/>
            <a:r>
              <a:rPr lang="en-US" sz="2100" dirty="0">
                <a:solidFill>
                  <a:srgbClr val="080808"/>
                </a:solidFill>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a:t>
            </a:r>
          </a:p>
          <a:p>
            <a:pPr marL="117830"/>
            <a:r>
              <a:rPr lang="en-US" sz="2100" dirty="0">
                <a:solidFill>
                  <a:srgbClr val="080808"/>
                </a:solidFill>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a:t>
            </a:r>
          </a:p>
          <a:p>
            <a:pPr marL="117830"/>
            <a:r>
              <a:rPr lang="en-US" sz="2100" dirty="0">
                <a:solidFill>
                  <a:srgbClr val="080808"/>
                </a:solidFill>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 </a:t>
            </a:r>
            <a:r>
              <a:rPr lang="en-US" sz="2100" dirty="0">
                <a:solidFill>
                  <a:srgbClr val="0000FF"/>
                </a:solidFill>
                <a:latin typeface="Consolas" pitchFamily="49" charset="0"/>
                <a:ea typeface="Calibri"/>
                <a:cs typeface="Times New Roman"/>
              </a:rPr>
              <a:t>ref</a:t>
            </a:r>
            <a:r>
              <a:rPr lang="en-US" sz="2100" dirty="0">
                <a:solidFill>
                  <a:srgbClr val="080808"/>
                </a:solidFill>
                <a:latin typeface="Consolas" pitchFamily="49" charset="0"/>
                <a:ea typeface="Calibri"/>
                <a:cs typeface="Times New Roman"/>
              </a:rPr>
              <a:t> missing);</a:t>
            </a:r>
          </a:p>
        </p:txBody>
      </p:sp>
      <p:sp>
        <p:nvSpPr>
          <p:cNvPr id="4" name="TextBox 3"/>
          <p:cNvSpPr txBox="1"/>
          <p:nvPr/>
        </p:nvSpPr>
        <p:spPr>
          <a:xfrm>
            <a:off x="3727966" y="6700840"/>
            <a:ext cx="4830604" cy="565539"/>
          </a:xfrm>
          <a:prstGeom prst="rect">
            <a:avLst/>
          </a:prstGeom>
          <a:solidFill>
            <a:schemeClr val="bg1"/>
          </a:solidFill>
          <a:effectLst>
            <a:glow rad="228600">
              <a:schemeClr val="accent3">
                <a:satMod val="175000"/>
                <a:alpha val="40000"/>
              </a:schemeClr>
            </a:glow>
            <a:outerShdw blurRad="45000" dist="25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err="1">
                <a:solidFill>
                  <a:srgbClr val="080808"/>
                </a:solidFill>
                <a:latin typeface="Consolas" pitchFamily="49" charset="0"/>
                <a:ea typeface="Calibri"/>
                <a:cs typeface="Times New Roman"/>
              </a:rPr>
              <a:t>doc.SaveAs</a:t>
            </a:r>
            <a:r>
              <a:rPr lang="en-US" sz="2100" dirty="0">
                <a:solidFill>
                  <a:srgbClr val="080808"/>
                </a:solidFill>
                <a:latin typeface="Consolas" pitchFamily="49" charset="0"/>
                <a:ea typeface="Calibri"/>
                <a:cs typeface="Times New Roman"/>
              </a:rPr>
              <a:t>(</a:t>
            </a:r>
            <a:r>
              <a:rPr lang="en-US" sz="2100" dirty="0">
                <a:solidFill>
                  <a:srgbClr val="A31515"/>
                </a:solidFill>
                <a:latin typeface="Consolas" pitchFamily="49" charset="0"/>
              </a:rPr>
              <a:t>"Test.docx"</a:t>
            </a:r>
            <a:r>
              <a:rPr lang="en-US" sz="2100" dirty="0">
                <a:solidFill>
                  <a:srgbClr val="080808"/>
                </a:solidFill>
                <a:latin typeface="Consolas" pitchFamily="49" charset="0"/>
                <a:ea typeface="Calibri"/>
                <a:cs typeface="Times New Roman"/>
              </a:rPr>
              <a:t>);</a:t>
            </a:r>
          </a:p>
        </p:txBody>
      </p:sp>
      <p:cxnSp>
        <p:nvCxnSpPr>
          <p:cNvPr id="8" name="Straight Connector 7"/>
          <p:cNvCxnSpPr/>
          <p:nvPr/>
        </p:nvCxnSpPr>
        <p:spPr>
          <a:xfrm rot="16200000" flipH="1">
            <a:off x="4293036" y="2317790"/>
            <a:ext cx="3700463" cy="3465433"/>
          </a:xfrm>
          <a:prstGeom prst="line">
            <a:avLst/>
          </a:prstGeom>
          <a:ln w="254000" cap="sq">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293036" y="2317790"/>
            <a:ext cx="3700463" cy="3465433"/>
          </a:xfrm>
          <a:prstGeom prst="line">
            <a:avLst/>
          </a:prstGeom>
          <a:ln w="254000" cap="sq">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59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Improved COM Interoperability</a:t>
            </a:r>
            <a:endParaRPr lang="en-US" dirty="0"/>
          </a:p>
        </p:txBody>
      </p:sp>
      <p:sp>
        <p:nvSpPr>
          <p:cNvPr id="5" name="Slide Number Placeholder 4"/>
          <p:cNvSpPr>
            <a:spLocks noGrp="1"/>
          </p:cNvSpPr>
          <p:nvPr>
            <p:ph type="sldNum" sz="quarter" idx="12"/>
          </p:nvPr>
        </p:nvSpPr>
        <p:spPr/>
        <p:txBody>
          <a:bodyPr/>
          <a:lstStyle/>
          <a:p>
            <a:fld id="{BAEF35E1-E8B4-4707-9B15-F4E1B030959E}" type="slidenum">
              <a:rPr lang="en-US" smtClean="0"/>
              <a:t>353</a:t>
            </a:fld>
            <a:endParaRPr lang="en-US"/>
          </a:p>
        </p:txBody>
      </p:sp>
      <p:sp>
        <p:nvSpPr>
          <p:cNvPr id="3" name="Text Placeholder 2"/>
          <p:cNvSpPr>
            <a:spLocks noGrp="1"/>
          </p:cNvSpPr>
          <p:nvPr>
            <p:ph sz="quarter" idx="1"/>
          </p:nvPr>
        </p:nvSpPr>
        <p:spPr/>
        <p:txBody>
          <a:bodyPr>
            <a:normAutofit/>
          </a:bodyPr>
          <a:lstStyle/>
          <a:p>
            <a:r>
              <a:rPr lang="en-US" sz="4600" dirty="0"/>
              <a:t>Automatic object </a:t>
            </a:r>
            <a:r>
              <a:rPr lang="en-US" sz="4600" dirty="0">
                <a:sym typeface="Wingdings" pitchFamily="2" charset="2"/>
              </a:rPr>
              <a:t> dynamic mapping</a:t>
            </a:r>
          </a:p>
          <a:p>
            <a:r>
              <a:rPr lang="en-US" sz="4600" dirty="0">
                <a:sym typeface="Wingdings" pitchFamily="2" charset="2"/>
              </a:rPr>
              <a:t>Optional and named parameters</a:t>
            </a:r>
          </a:p>
          <a:p>
            <a:r>
              <a:rPr lang="en-US" sz="4600" dirty="0">
                <a:sym typeface="Wingdings" pitchFamily="2" charset="2"/>
              </a:rPr>
              <a:t>Indexed properties</a:t>
            </a:r>
          </a:p>
          <a:p>
            <a:r>
              <a:rPr lang="en-US" sz="4600" dirty="0"/>
              <a:t>Optional “ref” modifier</a:t>
            </a:r>
          </a:p>
          <a:p>
            <a:r>
              <a:rPr lang="en-US" sz="4600" dirty="0" err="1"/>
              <a:t>Interop</a:t>
            </a:r>
            <a:r>
              <a:rPr lang="en-US" sz="4600" dirty="0"/>
              <a:t> type embedding (“No PIA”)</a:t>
            </a:r>
          </a:p>
        </p:txBody>
      </p:sp>
    </p:spTree>
    <p:extLst>
      <p:ext uri="{BB962C8B-B14F-4D97-AF65-F5344CB8AC3E}">
        <p14:creationId xmlns:p14="http://schemas.microsoft.com/office/powerpoint/2010/main" val="132281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p:txBody>
          <a:bodyPr/>
          <a:lstStyle/>
          <a:p>
            <a:r>
              <a:rPr lang="en-US" sz="5700" dirty="0"/>
              <a:t>Fixing The Type System</a:t>
            </a:r>
          </a:p>
        </p:txBody>
      </p:sp>
      <p:sp>
        <p:nvSpPr>
          <p:cNvPr id="3" name="Slide Number Placeholder 2"/>
          <p:cNvSpPr>
            <a:spLocks noGrp="1"/>
          </p:cNvSpPr>
          <p:nvPr>
            <p:ph type="sldNum" sz="quarter" idx="12"/>
          </p:nvPr>
        </p:nvSpPr>
        <p:spPr/>
        <p:txBody>
          <a:bodyPr/>
          <a:lstStyle/>
          <a:p>
            <a:fld id="{BAEF35E1-E8B4-4707-9B15-F4E1B030959E}" type="slidenum">
              <a:rPr lang="en-US" smtClean="0"/>
              <a:t>354</a:t>
            </a:fld>
            <a:endParaRPr lang="en-US"/>
          </a:p>
        </p:txBody>
      </p:sp>
      <p:sp>
        <p:nvSpPr>
          <p:cNvPr id="29698" name="Rectangle 9"/>
          <p:cNvSpPr>
            <a:spLocks noGrp="1" noChangeArrowheads="1"/>
          </p:cNvSpPr>
          <p:nvPr>
            <p:ph sz="quarter" idx="1"/>
          </p:nvPr>
        </p:nvSpPr>
        <p:spPr/>
        <p:txBody>
          <a:bodyPr/>
          <a:lstStyle/>
          <a:p>
            <a:pPr algn="ctr">
              <a:buNone/>
            </a:pPr>
            <a:r>
              <a:rPr lang="en-US" dirty="0"/>
              <a:t>How are generic types “broken” today?</a:t>
            </a:r>
          </a:p>
        </p:txBody>
      </p:sp>
      <p:sp>
        <p:nvSpPr>
          <p:cNvPr id="4" name="TextBox 3"/>
          <p:cNvSpPr txBox="1"/>
          <p:nvPr/>
        </p:nvSpPr>
        <p:spPr>
          <a:xfrm>
            <a:off x="945118" y="6988894"/>
            <a:ext cx="10501313" cy="1100138"/>
          </a:xfrm>
          <a:prstGeom prst="rect">
            <a:avLst/>
          </a:prstGeom>
          <a:solidFill>
            <a:srgbClr val="002060"/>
          </a:solidFill>
          <a:ln>
            <a:solidFill>
              <a:schemeClr val="bg1"/>
            </a:solidFill>
          </a:ln>
        </p:spPr>
        <p:txBody>
          <a:bodyPr wrap="square" lIns="0" tIns="0" rIns="0" bIns="0" rtlCol="0">
            <a:noAutofit/>
          </a:bodyPr>
          <a:lstStyle/>
          <a:p>
            <a:pPr algn="l"/>
            <a:r>
              <a:rPr lang="en-US" sz="2600" dirty="0">
                <a:solidFill>
                  <a:schemeClr val="bg1"/>
                </a:solidFill>
                <a:latin typeface="Consolas" pitchFamily="49" charset="0"/>
                <a:cs typeface="Consolas" pitchFamily="49" charset="0"/>
              </a:rPr>
              <a:t> </a:t>
            </a:r>
            <a:r>
              <a:rPr lang="en-US" sz="2600" dirty="0" err="1">
                <a:solidFill>
                  <a:schemeClr val="bg1"/>
                </a:solidFill>
                <a:latin typeface="Consolas" pitchFamily="49" charset="0"/>
                <a:cs typeface="Consolas" pitchFamily="49" charset="0"/>
              </a:rPr>
              <a:t>var</a:t>
            </a:r>
            <a:r>
              <a:rPr lang="en-US" sz="2600" dirty="0">
                <a:solidFill>
                  <a:schemeClr val="bg1"/>
                </a:solidFill>
                <a:latin typeface="Consolas" pitchFamily="49" charset="0"/>
                <a:cs typeface="Consolas" pitchFamily="49" charset="0"/>
              </a:rPr>
              <a:t> sheep = new List&lt;Sheep&gt;();</a:t>
            </a:r>
          </a:p>
          <a:p>
            <a:pPr algn="l"/>
            <a:r>
              <a:rPr lang="en-US" sz="2600" dirty="0">
                <a:solidFill>
                  <a:schemeClr val="bg1"/>
                </a:solidFill>
                <a:latin typeface="Consolas" pitchFamily="49" charset="0"/>
                <a:cs typeface="Consolas" pitchFamily="49" charset="0"/>
              </a:rPr>
              <a:t> Speak(sheep);</a:t>
            </a:r>
          </a:p>
        </p:txBody>
      </p:sp>
      <p:cxnSp>
        <p:nvCxnSpPr>
          <p:cNvPr id="6" name="Straight Connector 5"/>
          <p:cNvCxnSpPr/>
          <p:nvPr/>
        </p:nvCxnSpPr>
        <p:spPr>
          <a:xfrm rot="10800000">
            <a:off x="1050131" y="7600950"/>
            <a:ext cx="33604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945118" y="4488582"/>
            <a:ext cx="10501313" cy="2100263"/>
          </a:xfrm>
          <a:prstGeom prst="rect">
            <a:avLst/>
          </a:prstGeom>
          <a:solidFill>
            <a:srgbClr val="002060"/>
          </a:solidFill>
          <a:ln>
            <a:solidFill>
              <a:schemeClr val="bg1"/>
            </a:solidFill>
          </a:ln>
        </p:spPr>
        <p:txBody>
          <a:bodyPr wrap="square" lIns="0" tIns="0" rIns="0" bIns="0" rtlCol="0">
            <a:noAutofit/>
          </a:bodyPr>
          <a:lstStyle/>
          <a:p>
            <a:pPr algn="l"/>
            <a:r>
              <a:rPr lang="en-US" sz="2600" dirty="0">
                <a:solidFill>
                  <a:schemeClr val="bg1"/>
                </a:solidFill>
                <a:latin typeface="Consolas" pitchFamily="49" charset="0"/>
                <a:cs typeface="Consolas" pitchFamily="49" charset="0"/>
              </a:rPr>
              <a:t> void Speak(</a:t>
            </a:r>
            <a:r>
              <a:rPr lang="en-US" sz="2600" dirty="0" err="1">
                <a:solidFill>
                  <a:schemeClr val="bg1"/>
                </a:solidFill>
                <a:latin typeface="Consolas" pitchFamily="49" charset="0"/>
                <a:cs typeface="Consolas" pitchFamily="49" charset="0"/>
              </a:rPr>
              <a:t>IEnumerable</a:t>
            </a:r>
            <a:r>
              <a:rPr lang="en-US" sz="2600" dirty="0">
                <a:solidFill>
                  <a:schemeClr val="bg1"/>
                </a:solidFill>
                <a:latin typeface="Consolas" pitchFamily="49" charset="0"/>
                <a:cs typeface="Consolas" pitchFamily="49" charset="0"/>
              </a:rPr>
              <a:t>&lt;Animal&gt; animals)</a:t>
            </a:r>
          </a:p>
          <a:p>
            <a:pPr algn="l"/>
            <a:r>
              <a:rPr lang="en-US" sz="2600" dirty="0">
                <a:solidFill>
                  <a:schemeClr val="bg1"/>
                </a:solidFill>
                <a:latin typeface="Consolas" pitchFamily="49" charset="0"/>
                <a:cs typeface="Consolas" pitchFamily="49" charset="0"/>
              </a:rPr>
              <a:t> {</a:t>
            </a:r>
          </a:p>
          <a:p>
            <a:pPr algn="l"/>
            <a:r>
              <a:rPr lang="en-US" sz="2600" dirty="0">
                <a:solidFill>
                  <a:schemeClr val="bg1"/>
                </a:solidFill>
                <a:latin typeface="Consolas" pitchFamily="49" charset="0"/>
                <a:cs typeface="Consolas" pitchFamily="49" charset="0"/>
              </a:rPr>
              <a:t>    //  Do something with Animals</a:t>
            </a:r>
          </a:p>
          <a:p>
            <a:pPr algn="l"/>
            <a:r>
              <a:rPr lang="en-US" sz="2600" dirty="0">
                <a:solidFill>
                  <a:schemeClr val="bg1"/>
                </a:solidFill>
                <a:latin typeface="Consolas" pitchFamily="49" charset="0"/>
                <a:cs typeface="Consolas" pitchFamily="49" charset="0"/>
              </a:rPr>
              <a:t> }</a:t>
            </a:r>
          </a:p>
        </p:txBody>
      </p:sp>
      <p:sp>
        <p:nvSpPr>
          <p:cNvPr id="9" name="TextBox 8"/>
          <p:cNvSpPr txBox="1"/>
          <p:nvPr/>
        </p:nvSpPr>
        <p:spPr>
          <a:xfrm>
            <a:off x="945118" y="2988394"/>
            <a:ext cx="10501313" cy="1100138"/>
          </a:xfrm>
          <a:prstGeom prst="rect">
            <a:avLst/>
          </a:prstGeom>
          <a:solidFill>
            <a:srgbClr val="002060"/>
          </a:solidFill>
          <a:ln>
            <a:solidFill>
              <a:schemeClr val="bg1"/>
            </a:solidFill>
          </a:ln>
        </p:spPr>
        <p:txBody>
          <a:bodyPr wrap="square" lIns="0" tIns="0" rIns="0" bIns="0" rtlCol="0">
            <a:noAutofit/>
          </a:bodyPr>
          <a:lstStyle/>
          <a:p>
            <a:pPr algn="l"/>
            <a:r>
              <a:rPr lang="en-US" sz="2600" dirty="0">
                <a:solidFill>
                  <a:schemeClr val="bg1"/>
                </a:solidFill>
                <a:latin typeface="Consolas" pitchFamily="49" charset="0"/>
                <a:cs typeface="Consolas" pitchFamily="49" charset="0"/>
              </a:rPr>
              <a:t> class Animal { }</a:t>
            </a:r>
          </a:p>
          <a:p>
            <a:pPr algn="l"/>
            <a:r>
              <a:rPr lang="en-US" sz="2600" dirty="0">
                <a:solidFill>
                  <a:schemeClr val="bg1"/>
                </a:solidFill>
                <a:latin typeface="Consolas" pitchFamily="49" charset="0"/>
                <a:cs typeface="Consolas" pitchFamily="49" charset="0"/>
              </a:rPr>
              <a:t> class Sheep : Animal { }</a:t>
            </a:r>
          </a:p>
        </p:txBody>
      </p:sp>
      <p:sp>
        <p:nvSpPr>
          <p:cNvPr id="7" name="Rounded Rectangular Callout 6"/>
          <p:cNvSpPr/>
          <p:nvPr/>
        </p:nvSpPr>
        <p:spPr>
          <a:xfrm>
            <a:off x="6825853" y="5400675"/>
            <a:ext cx="4725591" cy="1700213"/>
          </a:xfrm>
          <a:prstGeom prst="wedgeRoundRectCallout">
            <a:avLst>
              <a:gd name="adj1" fmla="val -101247"/>
              <a:gd name="adj2" fmla="val 78068"/>
              <a:gd name="adj3" fmla="val 16667"/>
            </a:avLst>
          </a:prstGeom>
          <a:solidFill>
            <a:srgbClr val="FF0000"/>
          </a:solidFill>
        </p:spPr>
        <p:style>
          <a:lnRef idx="1">
            <a:schemeClr val="accent1"/>
          </a:lnRef>
          <a:fillRef idx="3">
            <a:schemeClr val="accent1"/>
          </a:fillRef>
          <a:effectRef idx="2">
            <a:schemeClr val="accent1"/>
          </a:effectRef>
          <a:fontRef idx="minor">
            <a:schemeClr val="lt1"/>
          </a:fontRef>
        </p:style>
        <p:txBody>
          <a:bodyPr lIns="117830" tIns="58915" rIns="117830" bIns="58915" rtlCol="0" anchor="ctr"/>
          <a:lstStyle/>
          <a:p>
            <a:pPr algn="l"/>
            <a:r>
              <a:rPr lang="en-US" b="1" dirty="0"/>
              <a:t>Not Allowed</a:t>
            </a:r>
            <a:r>
              <a:rPr lang="en-US" dirty="0"/>
              <a:t>:</a:t>
            </a:r>
          </a:p>
          <a:p>
            <a:pPr algn="l"/>
            <a:r>
              <a:rPr lang="en-US" dirty="0" err="1"/>
              <a:t>IEnumerable</a:t>
            </a:r>
            <a:r>
              <a:rPr lang="en-US" dirty="0"/>
              <a:t>&lt;Animal&gt; != </a:t>
            </a:r>
            <a:r>
              <a:rPr lang="en-US" dirty="0" err="1"/>
              <a:t>IEnumerable</a:t>
            </a:r>
            <a:r>
              <a:rPr lang="en-US" dirty="0"/>
              <a:t>&lt;Sheep&gt;</a:t>
            </a:r>
          </a:p>
        </p:txBody>
      </p:sp>
    </p:spTree>
    <p:extLst>
      <p:ext uri="{BB962C8B-B14F-4D97-AF65-F5344CB8AC3E}">
        <p14:creationId xmlns:p14="http://schemas.microsoft.com/office/powerpoint/2010/main" val="204676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7" grpId="0" animBg="1"/>
    </p:bld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 and Contra-variance</a:t>
            </a:r>
            <a:endParaRPr lang="en-US" dirty="0"/>
          </a:p>
        </p:txBody>
      </p:sp>
      <p:sp>
        <p:nvSpPr>
          <p:cNvPr id="5" name="Slide Number Placeholder 4"/>
          <p:cNvSpPr>
            <a:spLocks noGrp="1"/>
          </p:cNvSpPr>
          <p:nvPr>
            <p:ph type="sldNum" sz="quarter" idx="12"/>
          </p:nvPr>
        </p:nvSpPr>
        <p:spPr/>
        <p:txBody>
          <a:bodyPr/>
          <a:lstStyle/>
          <a:p>
            <a:fld id="{BAEF35E1-E8B4-4707-9B15-F4E1B030959E}" type="slidenum">
              <a:rPr lang="en-US" smtClean="0"/>
              <a:t>355</a:t>
            </a:fld>
            <a:endParaRPr lang="en-US"/>
          </a:p>
        </p:txBody>
      </p:sp>
      <p:sp>
        <p:nvSpPr>
          <p:cNvPr id="3" name="Content Placeholder 2"/>
          <p:cNvSpPr>
            <a:spLocks noGrp="1"/>
          </p:cNvSpPr>
          <p:nvPr>
            <p:ph sz="quarter" idx="1"/>
          </p:nvPr>
        </p:nvSpPr>
        <p:spPr/>
        <p:txBody>
          <a:bodyPr/>
          <a:lstStyle/>
          <a:p>
            <a:endParaRPr lang="en-US"/>
          </a:p>
        </p:txBody>
      </p:sp>
      <p:sp>
        <p:nvSpPr>
          <p:cNvPr id="6" name="TextBox 5"/>
          <p:cNvSpPr txBox="1"/>
          <p:nvPr/>
        </p:nvSpPr>
        <p:spPr>
          <a:xfrm>
            <a:off x="735092" y="3200402"/>
            <a:ext cx="7875984" cy="5655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void</a:t>
            </a:r>
            <a:r>
              <a:rPr lang="en-US" sz="2100" dirty="0">
                <a:latin typeface="Consolas" pitchFamily="49" charset="0"/>
                <a:ea typeface="Calibri"/>
                <a:cs typeface="Times New Roman"/>
              </a:rPr>
              <a:t> Process(</a:t>
            </a:r>
            <a:r>
              <a:rPr lang="en-US" sz="2100" dirty="0">
                <a:solidFill>
                  <a:srgbClr val="0000FF"/>
                </a:solidFill>
                <a:latin typeface="Consolas" pitchFamily="49" charset="0"/>
                <a:ea typeface="Calibri"/>
                <a:cs typeface="Times New Roman"/>
              </a:rPr>
              <a:t>object</a:t>
            </a:r>
            <a:r>
              <a:rPr lang="en-US" sz="2100" dirty="0">
                <a:latin typeface="Consolas" pitchFamily="49" charset="0"/>
                <a:ea typeface="Calibri"/>
                <a:cs typeface="Times New Roman"/>
              </a:rPr>
              <a:t>[] objects) { … }</a:t>
            </a:r>
          </a:p>
        </p:txBody>
      </p:sp>
      <p:sp>
        <p:nvSpPr>
          <p:cNvPr id="14" name="TextBox 13"/>
          <p:cNvSpPr txBox="1"/>
          <p:nvPr/>
        </p:nvSpPr>
        <p:spPr>
          <a:xfrm>
            <a:off x="735092" y="2200275"/>
            <a:ext cx="7875984" cy="888704"/>
          </a:xfrm>
          <a:prstGeom prst="rect">
            <a:avLst/>
          </a:prstGeom>
        </p:spPr>
        <p:style>
          <a:lnRef idx="2">
            <a:schemeClr val="accent1"/>
          </a:lnRef>
          <a:fillRef idx="1">
            <a:schemeClr val="lt1"/>
          </a:fillRef>
          <a:effectRef idx="0">
            <a:schemeClr val="accent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string</a:t>
            </a:r>
            <a:r>
              <a:rPr lang="en-US" sz="2100" dirty="0">
                <a:latin typeface="Consolas" pitchFamily="49" charset="0"/>
                <a:ea typeface="Calibri"/>
                <a:cs typeface="Times New Roman"/>
              </a:rPr>
              <a:t>[] strings = </a:t>
            </a:r>
            <a:r>
              <a:rPr lang="en-US" sz="2100" dirty="0" err="1">
                <a:latin typeface="Consolas" pitchFamily="49" charset="0"/>
                <a:ea typeface="Calibri"/>
                <a:cs typeface="Times New Roman"/>
              </a:rPr>
              <a:t>GetStringArray</a:t>
            </a:r>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Process(strings);</a:t>
            </a:r>
          </a:p>
        </p:txBody>
      </p:sp>
      <p:sp>
        <p:nvSpPr>
          <p:cNvPr id="15" name="TextBox 14"/>
          <p:cNvSpPr txBox="1"/>
          <p:nvPr/>
        </p:nvSpPr>
        <p:spPr>
          <a:xfrm>
            <a:off x="735092" y="3200401"/>
            <a:ext cx="7875984" cy="1535036"/>
          </a:xfrm>
          <a:prstGeom prst="rect">
            <a:avLst/>
          </a:prstGeom>
        </p:spPr>
        <p:style>
          <a:lnRef idx="2">
            <a:schemeClr val="accent1"/>
          </a:lnRef>
          <a:fillRef idx="1">
            <a:schemeClr val="lt1"/>
          </a:fillRef>
          <a:effectRef idx="0">
            <a:schemeClr val="accent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void</a:t>
            </a:r>
            <a:r>
              <a:rPr lang="en-US" sz="2100" dirty="0">
                <a:latin typeface="Consolas" pitchFamily="49" charset="0"/>
                <a:ea typeface="Calibri"/>
                <a:cs typeface="Times New Roman"/>
              </a:rPr>
              <a:t> Process(</a:t>
            </a:r>
            <a:r>
              <a:rPr lang="en-US" sz="2100" dirty="0">
                <a:solidFill>
                  <a:srgbClr val="0000FF"/>
                </a:solidFill>
                <a:latin typeface="Consolas" pitchFamily="49" charset="0"/>
                <a:ea typeface="Calibri"/>
                <a:cs typeface="Times New Roman"/>
              </a:rPr>
              <a:t>object</a:t>
            </a:r>
            <a:r>
              <a:rPr lang="en-US" sz="2100" dirty="0">
                <a:latin typeface="Consolas" pitchFamily="49" charset="0"/>
                <a:ea typeface="Calibri"/>
                <a:cs typeface="Times New Roman"/>
              </a:rPr>
              <a:t>[] objects) {</a:t>
            </a:r>
          </a:p>
          <a:p>
            <a:pPr marL="117830"/>
            <a:r>
              <a:rPr lang="en-US" sz="2100" dirty="0">
                <a:latin typeface="Consolas" pitchFamily="49" charset="0"/>
                <a:ea typeface="Calibri"/>
                <a:cs typeface="Times New Roman"/>
              </a:rPr>
              <a:t>   objects[0] = </a:t>
            </a:r>
            <a:r>
              <a:rPr lang="en-US" sz="2100" dirty="0">
                <a:solidFill>
                  <a:srgbClr val="A31515"/>
                </a:solidFill>
                <a:latin typeface="Consolas" pitchFamily="49" charset="0"/>
              </a:rPr>
              <a:t>"Hello"</a:t>
            </a:r>
            <a:r>
              <a:rPr lang="en-US" sz="2100" dirty="0">
                <a:latin typeface="Consolas" pitchFamily="49" charset="0"/>
                <a:ea typeface="Calibri"/>
                <a:cs typeface="Times New Roman"/>
              </a:rPr>
              <a:t>;       </a:t>
            </a:r>
            <a:r>
              <a:rPr lang="en-US" sz="2100" dirty="0">
                <a:solidFill>
                  <a:srgbClr val="008000"/>
                </a:solidFill>
                <a:latin typeface="Consolas"/>
                <a:ea typeface="Calibri"/>
                <a:cs typeface="Times New Roman"/>
              </a:rPr>
              <a:t>// Ok</a:t>
            </a:r>
            <a:endParaRPr lang="en-US" sz="2100" dirty="0">
              <a:latin typeface="Consolas" pitchFamily="49" charset="0"/>
              <a:ea typeface="Calibri"/>
              <a:cs typeface="Times New Roman"/>
            </a:endParaRPr>
          </a:p>
          <a:p>
            <a:pPr marL="117830"/>
            <a:r>
              <a:rPr lang="en-US" sz="2100" dirty="0">
                <a:latin typeface="Consolas" pitchFamily="49" charset="0"/>
                <a:ea typeface="Calibri"/>
                <a:cs typeface="Times New Roman"/>
              </a:rPr>
              <a:t>   objects[1] = </a:t>
            </a:r>
            <a:r>
              <a:rPr lang="en-US" sz="2100" dirty="0">
                <a:solidFill>
                  <a:srgbClr val="0000FF"/>
                </a:solidFill>
                <a:latin typeface="Consolas" pitchFamily="49" charset="0"/>
                <a:ea typeface="Calibri"/>
                <a:cs typeface="Times New Roman"/>
              </a:rPr>
              <a:t>new</a:t>
            </a:r>
            <a:r>
              <a:rPr lang="en-US" sz="2100" dirty="0">
                <a:latin typeface="Consolas" pitchFamily="49" charset="0"/>
                <a:ea typeface="Calibri"/>
                <a:cs typeface="Times New Roman"/>
              </a:rPr>
              <a:t> </a:t>
            </a:r>
            <a:r>
              <a:rPr lang="en-US" sz="2100" dirty="0">
                <a:solidFill>
                  <a:srgbClr val="2B91AF"/>
                </a:solidFill>
                <a:latin typeface="Consolas" pitchFamily="49" charset="0"/>
                <a:ea typeface="Calibri"/>
                <a:cs typeface="Times New Roman"/>
              </a:rPr>
              <a:t>Button</a:t>
            </a:r>
            <a:r>
              <a:rPr lang="en-US" sz="2100" dirty="0">
                <a:latin typeface="Consolas" pitchFamily="49" charset="0"/>
                <a:ea typeface="Calibri"/>
                <a:cs typeface="Times New Roman"/>
              </a:rPr>
              <a:t>();  </a:t>
            </a:r>
            <a:r>
              <a:rPr lang="en-US" sz="2100" dirty="0">
                <a:solidFill>
                  <a:srgbClr val="008000"/>
                </a:solidFill>
                <a:latin typeface="Consolas"/>
                <a:ea typeface="Calibri"/>
                <a:cs typeface="Times New Roman"/>
              </a:rPr>
              <a:t>// Exception!</a:t>
            </a:r>
            <a:endParaRPr lang="en-US" sz="1400" dirty="0">
              <a:ea typeface="Calibri"/>
              <a:cs typeface="Times New Roman"/>
            </a:endParaRPr>
          </a:p>
          <a:p>
            <a:pPr marL="117830"/>
            <a:r>
              <a:rPr lang="en-US" sz="2100" dirty="0">
                <a:latin typeface="Consolas" pitchFamily="49" charset="0"/>
                <a:ea typeface="Calibri"/>
                <a:cs typeface="Times New Roman"/>
              </a:rPr>
              <a:t>}</a:t>
            </a:r>
          </a:p>
        </p:txBody>
      </p:sp>
      <p:sp>
        <p:nvSpPr>
          <p:cNvPr id="16" name="TextBox 15"/>
          <p:cNvSpPr txBox="1"/>
          <p:nvPr/>
        </p:nvSpPr>
        <p:spPr>
          <a:xfrm>
            <a:off x="735092" y="5100638"/>
            <a:ext cx="7875984" cy="888704"/>
          </a:xfrm>
          <a:prstGeom prst="rect">
            <a:avLst/>
          </a:prstGeom>
        </p:spPr>
        <p:style>
          <a:lnRef idx="2">
            <a:schemeClr val="accent1"/>
          </a:lnRef>
          <a:fillRef idx="1">
            <a:schemeClr val="lt1"/>
          </a:fillRef>
          <a:effectRef idx="0">
            <a:schemeClr val="accent1"/>
          </a:effectRef>
          <a:fontRef idx="minor">
            <a:schemeClr val="dk1"/>
          </a:fontRef>
        </p:style>
        <p:txBody>
          <a:bodyPr wrap="square" lIns="235659" tIns="117830" rIns="235659" bIns="117830" rtlCol="0">
            <a:spAutoFit/>
          </a:bodyPr>
          <a:lstStyle/>
          <a:p>
            <a:pPr marL="117830"/>
            <a:r>
              <a:rPr lang="en-US" sz="2100" dirty="0">
                <a:solidFill>
                  <a:srgbClr val="2B91AF"/>
                </a:solidFill>
                <a:latin typeface="Consolas" pitchFamily="49" charset="0"/>
                <a:ea typeface="Calibri"/>
                <a:cs typeface="Times New Roman"/>
              </a:rPr>
              <a:t>List</a:t>
            </a:r>
            <a:r>
              <a:rPr lang="en-US" sz="2100" dirty="0">
                <a:latin typeface="Consolas" pitchFamily="49" charset="0"/>
                <a:ea typeface="Calibri"/>
                <a:cs typeface="Times New Roman"/>
              </a:rPr>
              <a:t>&lt;</a:t>
            </a:r>
            <a:r>
              <a:rPr lang="en-US" sz="2100" dirty="0">
                <a:solidFill>
                  <a:srgbClr val="0000FF"/>
                </a:solidFill>
                <a:latin typeface="Consolas" pitchFamily="49" charset="0"/>
                <a:ea typeface="Calibri"/>
                <a:cs typeface="Times New Roman"/>
              </a:rPr>
              <a:t>string</a:t>
            </a:r>
            <a:r>
              <a:rPr lang="en-US" sz="2100" dirty="0">
                <a:latin typeface="Consolas" pitchFamily="49" charset="0"/>
                <a:ea typeface="Calibri"/>
                <a:cs typeface="Times New Roman"/>
              </a:rPr>
              <a:t>&gt; strings = </a:t>
            </a:r>
            <a:r>
              <a:rPr lang="en-US" sz="2100" dirty="0" err="1">
                <a:latin typeface="Consolas" pitchFamily="49" charset="0"/>
                <a:ea typeface="Calibri"/>
                <a:cs typeface="Times New Roman"/>
              </a:rPr>
              <a:t>GetStringList</a:t>
            </a:r>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Process(strings);</a:t>
            </a:r>
            <a:endParaRPr lang="en-US" sz="2100" dirty="0">
              <a:solidFill>
                <a:srgbClr val="008000"/>
              </a:solidFill>
              <a:latin typeface="Consolas"/>
              <a:ea typeface="Calibri"/>
              <a:cs typeface="Times New Roman"/>
            </a:endParaRPr>
          </a:p>
        </p:txBody>
      </p:sp>
      <p:sp>
        <p:nvSpPr>
          <p:cNvPr id="18" name="TextBox 17"/>
          <p:cNvSpPr txBox="1"/>
          <p:nvPr/>
        </p:nvSpPr>
        <p:spPr>
          <a:xfrm>
            <a:off x="735092" y="6100765"/>
            <a:ext cx="7875984" cy="5655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void</a:t>
            </a:r>
            <a:r>
              <a:rPr lang="en-US" sz="2100" dirty="0">
                <a:latin typeface="Consolas" pitchFamily="49" charset="0"/>
                <a:ea typeface="Calibri"/>
                <a:cs typeface="Times New Roman"/>
              </a:rPr>
              <a:t> Process(</a:t>
            </a:r>
            <a:r>
              <a:rPr lang="en-US" sz="2100" dirty="0" err="1">
                <a:solidFill>
                  <a:srgbClr val="2B91AF"/>
                </a:solidFill>
                <a:latin typeface="Consolas" pitchFamily="49" charset="0"/>
                <a:ea typeface="Calibri"/>
                <a:cs typeface="Times New Roman"/>
              </a:rPr>
              <a:t>IEnumerable</a:t>
            </a:r>
            <a:r>
              <a:rPr lang="en-US" sz="2100" dirty="0">
                <a:latin typeface="Consolas" pitchFamily="49" charset="0"/>
                <a:ea typeface="Calibri"/>
                <a:cs typeface="Times New Roman"/>
              </a:rPr>
              <a:t>&lt;</a:t>
            </a:r>
            <a:r>
              <a:rPr lang="en-US" sz="2100" dirty="0">
                <a:solidFill>
                  <a:srgbClr val="0000FF"/>
                </a:solidFill>
                <a:latin typeface="Consolas" pitchFamily="49" charset="0"/>
                <a:ea typeface="Calibri"/>
                <a:cs typeface="Times New Roman"/>
              </a:rPr>
              <a:t>object</a:t>
            </a:r>
            <a:r>
              <a:rPr lang="en-US" sz="2100" dirty="0">
                <a:latin typeface="Consolas" pitchFamily="49" charset="0"/>
                <a:ea typeface="Calibri"/>
                <a:cs typeface="Times New Roman"/>
              </a:rPr>
              <a:t>&gt; objects) { … }</a:t>
            </a:r>
          </a:p>
        </p:txBody>
      </p:sp>
      <p:sp>
        <p:nvSpPr>
          <p:cNvPr id="8" name="Rounded Rectangular Callout 7"/>
          <p:cNvSpPr/>
          <p:nvPr/>
        </p:nvSpPr>
        <p:spPr>
          <a:xfrm>
            <a:off x="8926116" y="1900238"/>
            <a:ext cx="2730341" cy="1000125"/>
          </a:xfrm>
          <a:prstGeom prst="wedgeRoundRectCallout">
            <a:avLst>
              <a:gd name="adj1" fmla="val -73227"/>
              <a:gd name="adj2" fmla="val 46082"/>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.NET arrays are co-variant</a:t>
            </a:r>
            <a:endParaRPr lang="en-US" i="1" dirty="0"/>
          </a:p>
        </p:txBody>
      </p:sp>
      <p:sp>
        <p:nvSpPr>
          <p:cNvPr id="10" name="Rounded Rectangular Callout 9"/>
          <p:cNvSpPr/>
          <p:nvPr/>
        </p:nvSpPr>
        <p:spPr>
          <a:xfrm>
            <a:off x="8926116" y="3100388"/>
            <a:ext cx="2730341" cy="1000125"/>
          </a:xfrm>
          <a:prstGeom prst="wedgeRoundRectCallout">
            <a:avLst>
              <a:gd name="adj1" fmla="val -72111"/>
              <a:gd name="adj2" fmla="val 38340"/>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…but </a:t>
            </a:r>
            <a:r>
              <a:rPr lang="en-US" b="1" i="1" dirty="0"/>
              <a:t>not safely</a:t>
            </a:r>
            <a:br>
              <a:rPr lang="en-US" dirty="0"/>
            </a:br>
            <a:r>
              <a:rPr lang="en-US" dirty="0"/>
              <a:t>co-variant</a:t>
            </a:r>
            <a:endParaRPr lang="en-US" i="1" dirty="0"/>
          </a:p>
        </p:txBody>
      </p:sp>
      <p:sp>
        <p:nvSpPr>
          <p:cNvPr id="11" name="Rounded Rectangular Callout 10"/>
          <p:cNvSpPr/>
          <p:nvPr/>
        </p:nvSpPr>
        <p:spPr>
          <a:xfrm>
            <a:off x="8926116" y="4300537"/>
            <a:ext cx="2730341" cy="1300163"/>
          </a:xfrm>
          <a:prstGeom prst="wedgeRoundRectCallout">
            <a:avLst>
              <a:gd name="adj1" fmla="val -69507"/>
              <a:gd name="adj2" fmla="val 42136"/>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Until now, C# generics have been </a:t>
            </a:r>
            <a:r>
              <a:rPr lang="en-US" b="1" i="1" dirty="0"/>
              <a:t>invariant</a:t>
            </a:r>
          </a:p>
        </p:txBody>
      </p:sp>
      <p:sp>
        <p:nvSpPr>
          <p:cNvPr id="19" name="TextBox 18"/>
          <p:cNvSpPr txBox="1"/>
          <p:nvPr/>
        </p:nvSpPr>
        <p:spPr>
          <a:xfrm>
            <a:off x="743571" y="6100764"/>
            <a:ext cx="7875984" cy="1535036"/>
          </a:xfrm>
          <a:prstGeom prst="rect">
            <a:avLst/>
          </a:prstGeom>
        </p:spPr>
        <p:style>
          <a:lnRef idx="2">
            <a:schemeClr val="accent1"/>
          </a:lnRef>
          <a:fillRef idx="1">
            <a:schemeClr val="lt1"/>
          </a:fillRef>
          <a:effectRef idx="0">
            <a:schemeClr val="accent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void</a:t>
            </a:r>
            <a:r>
              <a:rPr lang="en-US" sz="2100" dirty="0">
                <a:latin typeface="Consolas" pitchFamily="49" charset="0"/>
                <a:ea typeface="Calibri"/>
                <a:cs typeface="Times New Roman"/>
              </a:rPr>
              <a:t> Process(</a:t>
            </a:r>
            <a:r>
              <a:rPr lang="en-US" sz="2100" dirty="0" err="1">
                <a:solidFill>
                  <a:srgbClr val="2B91AF"/>
                </a:solidFill>
                <a:latin typeface="Consolas" pitchFamily="49" charset="0"/>
                <a:ea typeface="Calibri"/>
                <a:cs typeface="Times New Roman"/>
              </a:rPr>
              <a:t>IEnumerable</a:t>
            </a:r>
            <a:r>
              <a:rPr lang="en-US" sz="2100" dirty="0">
                <a:latin typeface="Consolas" pitchFamily="49" charset="0"/>
                <a:ea typeface="Calibri"/>
                <a:cs typeface="Times New Roman"/>
              </a:rPr>
              <a:t>&lt;</a:t>
            </a:r>
            <a:r>
              <a:rPr lang="en-US" sz="2100" dirty="0">
                <a:solidFill>
                  <a:srgbClr val="0000FF"/>
                </a:solidFill>
                <a:latin typeface="Consolas" pitchFamily="49" charset="0"/>
                <a:ea typeface="Calibri"/>
                <a:cs typeface="Times New Roman"/>
              </a:rPr>
              <a:t>object</a:t>
            </a:r>
            <a:r>
              <a:rPr lang="en-US" sz="2100" dirty="0">
                <a:latin typeface="Consolas" pitchFamily="49" charset="0"/>
                <a:ea typeface="Calibri"/>
                <a:cs typeface="Times New Roman"/>
              </a:rPr>
              <a:t>&gt; objects) {</a:t>
            </a:r>
          </a:p>
          <a:p>
            <a:pPr marL="117830"/>
            <a:r>
              <a:rPr lang="en-US" sz="2100" dirty="0">
                <a:latin typeface="Consolas" pitchFamily="49" charset="0"/>
                <a:ea typeface="Calibri"/>
                <a:cs typeface="Times New Roman"/>
              </a:rPr>
              <a:t>   </a:t>
            </a:r>
            <a:r>
              <a:rPr lang="en-US" sz="2100" dirty="0">
                <a:solidFill>
                  <a:srgbClr val="008000"/>
                </a:solidFill>
                <a:latin typeface="Consolas"/>
                <a:ea typeface="Calibri"/>
                <a:cs typeface="Times New Roman"/>
              </a:rPr>
              <a:t>// </a:t>
            </a:r>
            <a:r>
              <a:rPr lang="en-US" sz="2100" dirty="0" err="1">
                <a:solidFill>
                  <a:srgbClr val="008000"/>
                </a:solidFill>
                <a:latin typeface="Consolas"/>
                <a:ea typeface="Calibri"/>
                <a:cs typeface="Times New Roman"/>
              </a:rPr>
              <a:t>IEnumerable</a:t>
            </a:r>
            <a:r>
              <a:rPr lang="en-US" sz="2100" dirty="0">
                <a:solidFill>
                  <a:srgbClr val="008000"/>
                </a:solidFill>
                <a:latin typeface="Consolas"/>
                <a:ea typeface="Calibri"/>
                <a:cs typeface="Times New Roman"/>
              </a:rPr>
              <a:t>&lt;T&gt; is read-only and</a:t>
            </a:r>
          </a:p>
          <a:p>
            <a:pPr marL="117830"/>
            <a:r>
              <a:rPr lang="en-US" sz="2100" dirty="0">
                <a:latin typeface="Consolas" pitchFamily="49" charset="0"/>
                <a:ea typeface="Calibri"/>
                <a:cs typeface="Times New Roman"/>
              </a:rPr>
              <a:t>   </a:t>
            </a:r>
            <a:r>
              <a:rPr lang="en-US" sz="2100" dirty="0">
                <a:solidFill>
                  <a:srgbClr val="008000"/>
                </a:solidFill>
                <a:latin typeface="Consolas"/>
                <a:ea typeface="Calibri"/>
                <a:cs typeface="Times New Roman"/>
              </a:rPr>
              <a:t>// therefore safely co-variant</a:t>
            </a:r>
          </a:p>
          <a:p>
            <a:pPr marL="117830"/>
            <a:r>
              <a:rPr lang="en-US" sz="2100" dirty="0">
                <a:latin typeface="Consolas" pitchFamily="49" charset="0"/>
                <a:ea typeface="Calibri"/>
                <a:cs typeface="Times New Roman"/>
              </a:rPr>
              <a:t>}</a:t>
            </a:r>
          </a:p>
        </p:txBody>
      </p:sp>
      <p:sp>
        <p:nvSpPr>
          <p:cNvPr id="31" name="Freeform 30"/>
          <p:cNvSpPr/>
          <p:nvPr/>
        </p:nvSpPr>
        <p:spPr>
          <a:xfrm>
            <a:off x="2327228" y="5845894"/>
            <a:ext cx="1077231" cy="19358"/>
          </a:xfrm>
          <a:custGeom>
            <a:avLst/>
            <a:gdLst>
              <a:gd name="connsiteX0" fmla="*/ 0 w 781664"/>
              <a:gd name="connsiteY0" fmla="*/ 14749 h 14749"/>
              <a:gd name="connsiteX1" fmla="*/ 648929 w 781664"/>
              <a:gd name="connsiteY1" fmla="*/ 0 h 14749"/>
              <a:gd name="connsiteX2" fmla="*/ 781664 w 781664"/>
              <a:gd name="connsiteY2" fmla="*/ 7375 h 14749"/>
            </a:gdLst>
            <a:ahLst/>
            <a:cxnLst>
              <a:cxn ang="0">
                <a:pos x="connsiteX0" y="connsiteY0"/>
              </a:cxn>
              <a:cxn ang="0">
                <a:pos x="connsiteX1" y="connsiteY1"/>
              </a:cxn>
              <a:cxn ang="0">
                <a:pos x="connsiteX2" y="connsiteY2"/>
              </a:cxn>
            </a:cxnLst>
            <a:rect l="l" t="t" r="r" b="b"/>
            <a:pathLst>
              <a:path w="781664" h="14749">
                <a:moveTo>
                  <a:pt x="0" y="14749"/>
                </a:moveTo>
                <a:cubicBezTo>
                  <a:pt x="212971" y="8094"/>
                  <a:pt x="438264" y="0"/>
                  <a:pt x="648929" y="0"/>
                </a:cubicBezTo>
                <a:cubicBezTo>
                  <a:pt x="693242" y="0"/>
                  <a:pt x="781664" y="7375"/>
                  <a:pt x="781664" y="7375"/>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US"/>
          </a:p>
        </p:txBody>
      </p:sp>
      <p:sp>
        <p:nvSpPr>
          <p:cNvPr id="12" name="Rounded Rectangular Callout 11"/>
          <p:cNvSpPr/>
          <p:nvPr/>
        </p:nvSpPr>
        <p:spPr>
          <a:xfrm>
            <a:off x="8926116" y="5800725"/>
            <a:ext cx="2730341" cy="1300163"/>
          </a:xfrm>
          <a:prstGeom prst="wedgeRoundRectCallout">
            <a:avLst>
              <a:gd name="adj1" fmla="val -68763"/>
              <a:gd name="adj2" fmla="val -51957"/>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t>C# 4.0 supports </a:t>
            </a:r>
            <a:r>
              <a:rPr lang="en-US" b="1" i="1" dirty="0"/>
              <a:t>safe</a:t>
            </a:r>
            <a:r>
              <a:rPr lang="en-US" dirty="0"/>
              <a:t> co- and contra-variance</a:t>
            </a:r>
            <a:endParaRPr lang="en-US" i="1" dirty="0"/>
          </a:p>
        </p:txBody>
      </p:sp>
    </p:spTree>
    <p:extLst>
      <p:ext uri="{BB962C8B-B14F-4D97-AF65-F5344CB8AC3E}">
        <p14:creationId xmlns:p14="http://schemas.microsoft.com/office/powerpoint/2010/main" val="364117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25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8" grpId="0" animBg="1"/>
      <p:bldP spid="10" grpId="0" animBg="1"/>
      <p:bldP spid="11" grpId="0" animBg="1"/>
      <p:bldP spid="19" grpId="0" animBg="1"/>
      <p:bldP spid="31" grpId="0" animBg="1"/>
      <p:bldP spid="31" grpId="1" animBg="1"/>
      <p:bldP spid="12" grpId="0" animBg="1"/>
    </p:bld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Safe Co- and Contra-variance</a:t>
            </a:r>
            <a:endParaRPr lang="en-US" dirty="0"/>
          </a:p>
        </p:txBody>
      </p:sp>
      <p:sp>
        <p:nvSpPr>
          <p:cNvPr id="5" name="Slide Number Placeholder 4"/>
          <p:cNvSpPr>
            <a:spLocks noGrp="1"/>
          </p:cNvSpPr>
          <p:nvPr>
            <p:ph type="sldNum" sz="quarter" idx="12"/>
          </p:nvPr>
        </p:nvSpPr>
        <p:spPr/>
        <p:txBody>
          <a:bodyPr/>
          <a:lstStyle/>
          <a:p>
            <a:fld id="{BAEF35E1-E8B4-4707-9B15-F4E1B030959E}" type="slidenum">
              <a:rPr lang="en-US" smtClean="0"/>
              <a:t>356</a:t>
            </a:fld>
            <a:endParaRPr lang="en-US"/>
          </a:p>
        </p:txBody>
      </p:sp>
      <p:sp>
        <p:nvSpPr>
          <p:cNvPr id="3" name="Content Placeholder 2"/>
          <p:cNvSpPr>
            <a:spLocks noGrp="1"/>
          </p:cNvSpPr>
          <p:nvPr>
            <p:ph sz="quarter" idx="1"/>
          </p:nvPr>
        </p:nvSpPr>
        <p:spPr/>
        <p:txBody>
          <a:bodyPr/>
          <a:lstStyle/>
          <a:p>
            <a:endParaRPr lang="en-US"/>
          </a:p>
        </p:txBody>
      </p:sp>
      <p:sp>
        <p:nvSpPr>
          <p:cNvPr id="6" name="TextBox 5"/>
          <p:cNvSpPr txBox="1"/>
          <p:nvPr/>
        </p:nvSpPr>
        <p:spPr>
          <a:xfrm>
            <a:off x="630079" y="1900238"/>
            <a:ext cx="6405801" cy="153503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interface</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IEnumerable</a:t>
            </a:r>
            <a:r>
              <a:rPr lang="en-US" sz="2100" dirty="0">
                <a:latin typeface="Consolas" pitchFamily="49" charset="0"/>
                <a:ea typeface="Calibri"/>
                <a:cs typeface="Times New Roman"/>
              </a:rPr>
              <a:t>&lt;T&gt;</a:t>
            </a:r>
          </a:p>
          <a:p>
            <a:pPr marL="117830"/>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IEnumerator</a:t>
            </a:r>
            <a:r>
              <a:rPr lang="en-US" sz="2100" dirty="0">
                <a:latin typeface="Consolas" pitchFamily="49" charset="0"/>
                <a:ea typeface="Calibri"/>
                <a:cs typeface="Times New Roman"/>
              </a:rPr>
              <a:t>&lt;T&gt; </a:t>
            </a:r>
            <a:r>
              <a:rPr lang="en-US" sz="2100" dirty="0" err="1">
                <a:latin typeface="Consolas" pitchFamily="49" charset="0"/>
                <a:ea typeface="Calibri"/>
                <a:cs typeface="Times New Roman"/>
              </a:rPr>
              <a:t>GetEnumerator</a:t>
            </a:r>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a:t>
            </a:r>
          </a:p>
        </p:txBody>
      </p:sp>
      <p:sp>
        <p:nvSpPr>
          <p:cNvPr id="14" name="TextBox 13"/>
          <p:cNvSpPr txBox="1"/>
          <p:nvPr/>
        </p:nvSpPr>
        <p:spPr>
          <a:xfrm>
            <a:off x="630079" y="3600450"/>
            <a:ext cx="6405801" cy="185820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interface</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IEnumerator</a:t>
            </a:r>
            <a:r>
              <a:rPr lang="en-US" sz="2100" dirty="0">
                <a:latin typeface="Consolas" pitchFamily="49" charset="0"/>
                <a:ea typeface="Calibri"/>
                <a:cs typeface="Times New Roman"/>
              </a:rPr>
              <a:t>&lt;T&gt;</a:t>
            </a:r>
          </a:p>
          <a:p>
            <a:pPr marL="117830"/>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   T Current { </a:t>
            </a:r>
            <a:r>
              <a:rPr lang="en-US" sz="2100" dirty="0">
                <a:solidFill>
                  <a:srgbClr val="0000FF"/>
                </a:solidFill>
                <a:latin typeface="Consolas" pitchFamily="49" charset="0"/>
                <a:ea typeface="Calibri"/>
                <a:cs typeface="Times New Roman"/>
              </a:rPr>
              <a:t>get</a:t>
            </a:r>
            <a:r>
              <a:rPr lang="en-US" sz="2100" dirty="0">
                <a:latin typeface="Consolas" pitchFamily="49" charset="0"/>
                <a:ea typeface="Calibri"/>
                <a:cs typeface="Times New Roman"/>
              </a:rPr>
              <a:t>; }</a:t>
            </a:r>
          </a:p>
          <a:p>
            <a:pPr marL="117830"/>
            <a:r>
              <a:rPr lang="en-US" sz="2100" dirty="0">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bool</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MoveNext</a:t>
            </a:r>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a:t>
            </a:r>
          </a:p>
        </p:txBody>
      </p:sp>
      <p:sp>
        <p:nvSpPr>
          <p:cNvPr id="21" name="TextBox 20"/>
          <p:cNvSpPr txBox="1"/>
          <p:nvPr/>
        </p:nvSpPr>
        <p:spPr>
          <a:xfrm>
            <a:off x="644334" y="1900238"/>
            <a:ext cx="6405801" cy="1535036"/>
          </a:xfrm>
          <a:prstGeom prst="rect">
            <a:avLst/>
          </a:prstGeom>
        </p:spPr>
        <p:style>
          <a:lnRef idx="2">
            <a:schemeClr val="accent1"/>
          </a:lnRef>
          <a:fillRef idx="1">
            <a:schemeClr val="lt1"/>
          </a:fillRef>
          <a:effectRef idx="0">
            <a:schemeClr val="accent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interface</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IEnumerable</a:t>
            </a:r>
            <a:r>
              <a:rPr lang="en-US" sz="2100" dirty="0">
                <a:latin typeface="Consolas" pitchFamily="49" charset="0"/>
                <a:ea typeface="Calibri"/>
                <a:cs typeface="Times New Roman"/>
              </a:rPr>
              <a:t>&lt;</a:t>
            </a:r>
            <a:r>
              <a:rPr lang="en-US" sz="2100" dirty="0">
                <a:solidFill>
                  <a:srgbClr val="0000FF"/>
                </a:solidFill>
                <a:latin typeface="Consolas" pitchFamily="49" charset="0"/>
                <a:ea typeface="Calibri"/>
                <a:cs typeface="Times New Roman"/>
              </a:rPr>
              <a:t>out</a:t>
            </a:r>
            <a:r>
              <a:rPr lang="en-US" sz="2100" dirty="0">
                <a:latin typeface="Consolas" pitchFamily="49" charset="0"/>
                <a:ea typeface="Calibri"/>
                <a:cs typeface="Times New Roman"/>
              </a:rPr>
              <a:t> T&gt;</a:t>
            </a:r>
          </a:p>
          <a:p>
            <a:pPr marL="117830"/>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IEnumerator</a:t>
            </a:r>
            <a:r>
              <a:rPr lang="en-US" sz="2100" dirty="0">
                <a:latin typeface="Consolas" pitchFamily="49" charset="0"/>
                <a:ea typeface="Calibri"/>
                <a:cs typeface="Times New Roman"/>
              </a:rPr>
              <a:t>&lt;T&gt; </a:t>
            </a:r>
            <a:r>
              <a:rPr lang="en-US" sz="2100" dirty="0" err="1">
                <a:latin typeface="Consolas" pitchFamily="49" charset="0"/>
                <a:ea typeface="Calibri"/>
                <a:cs typeface="Times New Roman"/>
              </a:rPr>
              <a:t>GetEnumerator</a:t>
            </a:r>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a:t>
            </a:r>
          </a:p>
        </p:txBody>
      </p:sp>
      <p:sp>
        <p:nvSpPr>
          <p:cNvPr id="22" name="TextBox 21"/>
          <p:cNvSpPr txBox="1"/>
          <p:nvPr/>
        </p:nvSpPr>
        <p:spPr>
          <a:xfrm>
            <a:off x="644334" y="3600450"/>
            <a:ext cx="6405801" cy="1858201"/>
          </a:xfrm>
          <a:prstGeom prst="rect">
            <a:avLst/>
          </a:prstGeom>
        </p:spPr>
        <p:style>
          <a:lnRef idx="2">
            <a:schemeClr val="accent1"/>
          </a:lnRef>
          <a:fillRef idx="1">
            <a:schemeClr val="lt1"/>
          </a:fillRef>
          <a:effectRef idx="0">
            <a:schemeClr val="accent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interface</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IEnumerator</a:t>
            </a:r>
            <a:r>
              <a:rPr lang="en-US" sz="2100" dirty="0">
                <a:latin typeface="Consolas" pitchFamily="49" charset="0"/>
                <a:ea typeface="Calibri"/>
                <a:cs typeface="Times New Roman"/>
              </a:rPr>
              <a:t>&lt;</a:t>
            </a:r>
            <a:r>
              <a:rPr lang="en-US" sz="2100" dirty="0">
                <a:solidFill>
                  <a:srgbClr val="0000FF"/>
                </a:solidFill>
                <a:latin typeface="Consolas" pitchFamily="49" charset="0"/>
                <a:ea typeface="Calibri"/>
                <a:cs typeface="Times New Roman"/>
              </a:rPr>
              <a:t>out</a:t>
            </a:r>
            <a:r>
              <a:rPr lang="en-US" sz="2100" dirty="0">
                <a:latin typeface="Consolas" pitchFamily="49" charset="0"/>
                <a:ea typeface="Calibri"/>
                <a:cs typeface="Times New Roman"/>
              </a:rPr>
              <a:t> T&gt;</a:t>
            </a:r>
          </a:p>
          <a:p>
            <a:pPr marL="117830"/>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   T Current { </a:t>
            </a:r>
            <a:r>
              <a:rPr lang="en-US" sz="2100" dirty="0">
                <a:solidFill>
                  <a:srgbClr val="0000FF"/>
                </a:solidFill>
                <a:latin typeface="Consolas" pitchFamily="49" charset="0"/>
                <a:ea typeface="Calibri"/>
                <a:cs typeface="Times New Roman"/>
              </a:rPr>
              <a:t>get</a:t>
            </a:r>
            <a:r>
              <a:rPr lang="en-US" sz="2100" dirty="0">
                <a:latin typeface="Consolas" pitchFamily="49" charset="0"/>
                <a:ea typeface="Calibri"/>
                <a:cs typeface="Times New Roman"/>
              </a:rPr>
              <a:t>; }</a:t>
            </a:r>
          </a:p>
          <a:p>
            <a:pPr marL="117830"/>
            <a:r>
              <a:rPr lang="en-US" sz="2100" dirty="0">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bool</a:t>
            </a:r>
            <a:r>
              <a:rPr lang="en-US" sz="2100" dirty="0">
                <a:latin typeface="Consolas" pitchFamily="49" charset="0"/>
                <a:ea typeface="Calibri"/>
                <a:cs typeface="Times New Roman"/>
              </a:rPr>
              <a:t> </a:t>
            </a:r>
            <a:r>
              <a:rPr lang="en-US" sz="2100" dirty="0" err="1">
                <a:latin typeface="Consolas" pitchFamily="49" charset="0"/>
                <a:ea typeface="Calibri"/>
                <a:cs typeface="Times New Roman"/>
              </a:rPr>
              <a:t>MoveNext</a:t>
            </a:r>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a:t>
            </a:r>
          </a:p>
        </p:txBody>
      </p:sp>
      <p:sp>
        <p:nvSpPr>
          <p:cNvPr id="25" name="Rounded Rectangular Callout 24"/>
          <p:cNvSpPr/>
          <p:nvPr/>
        </p:nvSpPr>
        <p:spPr>
          <a:xfrm>
            <a:off x="7350919" y="2000250"/>
            <a:ext cx="3465433" cy="900113"/>
          </a:xfrm>
          <a:prstGeom prst="wedgeRoundRectCallout">
            <a:avLst>
              <a:gd name="adj1" fmla="val -73315"/>
              <a:gd name="adj2" fmla="val -28097"/>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b="1" i="1" dirty="0"/>
              <a:t>out</a:t>
            </a:r>
            <a:r>
              <a:rPr lang="en-US" dirty="0"/>
              <a:t> </a:t>
            </a:r>
            <a:r>
              <a:rPr lang="en-US" dirty="0">
                <a:sym typeface="Wingdings" pitchFamily="2" charset="2"/>
              </a:rPr>
              <a:t>= </a:t>
            </a:r>
            <a:r>
              <a:rPr lang="en-US" dirty="0"/>
              <a:t>Co-variant</a:t>
            </a:r>
            <a:br>
              <a:rPr lang="en-US" dirty="0"/>
            </a:br>
            <a:r>
              <a:rPr lang="en-US" dirty="0">
                <a:sym typeface="Wingdings" pitchFamily="2" charset="2"/>
              </a:rPr>
              <a:t>Output positions only</a:t>
            </a:r>
            <a:endParaRPr lang="en-US" dirty="0"/>
          </a:p>
        </p:txBody>
      </p:sp>
      <p:sp>
        <p:nvSpPr>
          <p:cNvPr id="39" name="Freeform 38"/>
          <p:cNvSpPr/>
          <p:nvPr/>
        </p:nvSpPr>
        <p:spPr>
          <a:xfrm>
            <a:off x="1365171" y="2951984"/>
            <a:ext cx="2195114" cy="46802"/>
          </a:xfrm>
          <a:custGeom>
            <a:avLst/>
            <a:gdLst>
              <a:gd name="connsiteX0" fmla="*/ 0 w 1592826"/>
              <a:gd name="connsiteY0" fmla="*/ 7374 h 35659"/>
              <a:gd name="connsiteX1" fmla="*/ 501445 w 1592826"/>
              <a:gd name="connsiteY1" fmla="*/ 7374 h 35659"/>
              <a:gd name="connsiteX2" fmla="*/ 700549 w 1592826"/>
              <a:gd name="connsiteY2" fmla="*/ 0 h 35659"/>
              <a:gd name="connsiteX3" fmla="*/ 1260987 w 1592826"/>
              <a:gd name="connsiteY3" fmla="*/ 7374 h 35659"/>
              <a:gd name="connsiteX4" fmla="*/ 1319981 w 1592826"/>
              <a:gd name="connsiteY4" fmla="*/ 14748 h 35659"/>
              <a:gd name="connsiteX5" fmla="*/ 1386349 w 1592826"/>
              <a:gd name="connsiteY5" fmla="*/ 22122 h 35659"/>
              <a:gd name="connsiteX6" fmla="*/ 1592826 w 1592826"/>
              <a:gd name="connsiteY6" fmla="*/ 22122 h 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826" h="35659">
                <a:moveTo>
                  <a:pt x="0" y="7374"/>
                </a:moveTo>
                <a:cubicBezTo>
                  <a:pt x="198003" y="35659"/>
                  <a:pt x="52112" y="17586"/>
                  <a:pt x="501445" y="7374"/>
                </a:cubicBezTo>
                <a:cubicBezTo>
                  <a:pt x="567841" y="5865"/>
                  <a:pt x="634181" y="2458"/>
                  <a:pt x="700549" y="0"/>
                </a:cubicBezTo>
                <a:lnTo>
                  <a:pt x="1260987" y="7374"/>
                </a:lnTo>
                <a:cubicBezTo>
                  <a:pt x="1280799" y="7846"/>
                  <a:pt x="1300299" y="12433"/>
                  <a:pt x="1319981" y="14748"/>
                </a:cubicBezTo>
                <a:cubicBezTo>
                  <a:pt x="1342087" y="17349"/>
                  <a:pt x="1364098" y="21521"/>
                  <a:pt x="1386349" y="22122"/>
                </a:cubicBezTo>
                <a:cubicBezTo>
                  <a:pt x="1455150" y="23981"/>
                  <a:pt x="1524000" y="22122"/>
                  <a:pt x="1592826" y="22122"/>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US"/>
          </a:p>
        </p:txBody>
      </p:sp>
      <p:sp>
        <p:nvSpPr>
          <p:cNvPr id="42" name="Freeform 41"/>
          <p:cNvSpPr/>
          <p:nvPr/>
        </p:nvSpPr>
        <p:spPr>
          <a:xfrm>
            <a:off x="1358397" y="4642647"/>
            <a:ext cx="355690" cy="22453"/>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US"/>
          </a:p>
        </p:txBody>
      </p:sp>
      <p:sp>
        <p:nvSpPr>
          <p:cNvPr id="20" name="TextBox 19"/>
          <p:cNvSpPr txBox="1"/>
          <p:nvPr/>
        </p:nvSpPr>
        <p:spPr>
          <a:xfrm>
            <a:off x="4410551" y="4200525"/>
            <a:ext cx="7245906" cy="888704"/>
          </a:xfrm>
          <a:prstGeom prst="rect">
            <a:avLst/>
          </a:prstGeom>
        </p:spPr>
        <p:style>
          <a:lnRef idx="2">
            <a:schemeClr val="accent1"/>
          </a:lnRef>
          <a:fillRef idx="1">
            <a:schemeClr val="lt1"/>
          </a:fillRef>
          <a:effectRef idx="0">
            <a:schemeClr val="accent1"/>
          </a:effectRef>
          <a:fontRef idx="minor">
            <a:schemeClr val="dk1"/>
          </a:fontRef>
        </p:style>
        <p:txBody>
          <a:bodyPr wrap="square" lIns="235659" tIns="117830" rIns="235659" bIns="117830" rtlCol="0">
            <a:spAutoFit/>
          </a:bodyPr>
          <a:lstStyle/>
          <a:p>
            <a:pPr marL="117830"/>
            <a:r>
              <a:rPr lang="en-US" sz="2100" dirty="0" err="1">
                <a:solidFill>
                  <a:srgbClr val="2B91AF"/>
                </a:solidFill>
                <a:latin typeface="Consolas" pitchFamily="49" charset="0"/>
                <a:ea typeface="Calibri"/>
                <a:cs typeface="Times New Roman"/>
              </a:rPr>
              <a:t>IEnumerable</a:t>
            </a:r>
            <a:r>
              <a:rPr lang="en-US" sz="2100" dirty="0">
                <a:latin typeface="Consolas" pitchFamily="49" charset="0"/>
                <a:ea typeface="Calibri"/>
                <a:cs typeface="Times New Roman"/>
              </a:rPr>
              <a:t>&lt;</a:t>
            </a:r>
            <a:r>
              <a:rPr lang="en-US" sz="2100" dirty="0">
                <a:solidFill>
                  <a:srgbClr val="2B91AF"/>
                </a:solidFill>
                <a:latin typeface="Consolas" pitchFamily="49" charset="0"/>
                <a:ea typeface="Calibri"/>
                <a:cs typeface="Times New Roman"/>
              </a:rPr>
              <a:t>string</a:t>
            </a:r>
            <a:r>
              <a:rPr lang="en-US" sz="2100" dirty="0">
                <a:latin typeface="Consolas" pitchFamily="49" charset="0"/>
                <a:ea typeface="Calibri"/>
                <a:cs typeface="Times New Roman"/>
              </a:rPr>
              <a:t>&gt; strings = </a:t>
            </a:r>
            <a:r>
              <a:rPr lang="en-US" sz="2100" dirty="0" err="1">
                <a:latin typeface="Consolas" pitchFamily="49" charset="0"/>
                <a:ea typeface="Calibri"/>
                <a:cs typeface="Times New Roman"/>
              </a:rPr>
              <a:t>GetStrings</a:t>
            </a:r>
            <a:r>
              <a:rPr lang="en-US" sz="2100" dirty="0">
                <a:latin typeface="Consolas" pitchFamily="49" charset="0"/>
                <a:ea typeface="Calibri"/>
                <a:cs typeface="Times New Roman"/>
              </a:rPr>
              <a:t>();</a:t>
            </a:r>
          </a:p>
          <a:p>
            <a:pPr marL="117830"/>
            <a:r>
              <a:rPr lang="en-US" sz="2100" dirty="0" err="1">
                <a:solidFill>
                  <a:srgbClr val="2B91AF"/>
                </a:solidFill>
                <a:latin typeface="Consolas" pitchFamily="49" charset="0"/>
                <a:ea typeface="Calibri"/>
                <a:cs typeface="Times New Roman"/>
              </a:rPr>
              <a:t>IEnumerable</a:t>
            </a:r>
            <a:r>
              <a:rPr lang="en-US" sz="2100" dirty="0">
                <a:latin typeface="Consolas" pitchFamily="49" charset="0"/>
                <a:ea typeface="Calibri"/>
                <a:cs typeface="Times New Roman"/>
              </a:rPr>
              <a:t>&lt;</a:t>
            </a:r>
            <a:r>
              <a:rPr lang="en-US" sz="2100" dirty="0">
                <a:solidFill>
                  <a:srgbClr val="2B91AF"/>
                </a:solidFill>
                <a:latin typeface="Consolas" pitchFamily="49" charset="0"/>
                <a:ea typeface="Calibri"/>
                <a:cs typeface="Times New Roman"/>
              </a:rPr>
              <a:t>object</a:t>
            </a:r>
            <a:r>
              <a:rPr lang="en-US" sz="2100" dirty="0">
                <a:latin typeface="Consolas" pitchFamily="49" charset="0"/>
                <a:ea typeface="Calibri"/>
                <a:cs typeface="Times New Roman"/>
              </a:rPr>
              <a:t>&gt; objects = strings;</a:t>
            </a:r>
          </a:p>
        </p:txBody>
      </p:sp>
      <p:sp>
        <p:nvSpPr>
          <p:cNvPr id="43" name="Rounded Rectangular Callout 42"/>
          <p:cNvSpPr/>
          <p:nvPr/>
        </p:nvSpPr>
        <p:spPr>
          <a:xfrm>
            <a:off x="7350919" y="3100387"/>
            <a:ext cx="3465433" cy="900113"/>
          </a:xfrm>
          <a:prstGeom prst="wedgeRoundRectCallout">
            <a:avLst>
              <a:gd name="adj1" fmla="val -42077"/>
              <a:gd name="adj2" fmla="val 87781"/>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sym typeface="Wingdings" pitchFamily="2" charset="2"/>
              </a:rPr>
              <a:t>Can be treated as</a:t>
            </a:r>
            <a:br>
              <a:rPr lang="en-US" dirty="0">
                <a:sym typeface="Wingdings" pitchFamily="2" charset="2"/>
              </a:rPr>
            </a:br>
            <a:r>
              <a:rPr lang="en-US" dirty="0">
                <a:sym typeface="Wingdings" pitchFamily="2" charset="2"/>
              </a:rPr>
              <a:t>less derived</a:t>
            </a:r>
            <a:endParaRPr lang="en-US" dirty="0"/>
          </a:p>
        </p:txBody>
      </p:sp>
      <p:sp>
        <p:nvSpPr>
          <p:cNvPr id="13" name="TextBox 12"/>
          <p:cNvSpPr txBox="1"/>
          <p:nvPr/>
        </p:nvSpPr>
        <p:spPr>
          <a:xfrm>
            <a:off x="630079" y="6100764"/>
            <a:ext cx="6405801" cy="153503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interface</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IComparer</a:t>
            </a:r>
            <a:r>
              <a:rPr lang="en-US" sz="2100" dirty="0">
                <a:latin typeface="Consolas" pitchFamily="49" charset="0"/>
                <a:ea typeface="Calibri"/>
                <a:cs typeface="Times New Roman"/>
              </a:rPr>
              <a:t>&lt;T&gt;</a:t>
            </a:r>
          </a:p>
          <a:p>
            <a:pPr marL="117830"/>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int</a:t>
            </a:r>
            <a:r>
              <a:rPr lang="en-US" sz="2100" dirty="0">
                <a:latin typeface="Consolas" pitchFamily="49" charset="0"/>
                <a:ea typeface="Calibri"/>
                <a:cs typeface="Times New Roman"/>
              </a:rPr>
              <a:t> Compare(T x, T y);</a:t>
            </a:r>
          </a:p>
          <a:p>
            <a:pPr marL="117830"/>
            <a:r>
              <a:rPr lang="en-US" sz="2100" dirty="0">
                <a:latin typeface="Consolas" pitchFamily="49" charset="0"/>
                <a:ea typeface="Calibri"/>
                <a:cs typeface="Times New Roman"/>
              </a:rPr>
              <a:t>}</a:t>
            </a:r>
          </a:p>
        </p:txBody>
      </p:sp>
      <p:sp>
        <p:nvSpPr>
          <p:cNvPr id="15" name="TextBox 14"/>
          <p:cNvSpPr txBox="1"/>
          <p:nvPr/>
        </p:nvSpPr>
        <p:spPr>
          <a:xfrm>
            <a:off x="644334" y="6100764"/>
            <a:ext cx="6405801" cy="1535036"/>
          </a:xfrm>
          <a:prstGeom prst="rect">
            <a:avLst/>
          </a:prstGeom>
        </p:spPr>
        <p:style>
          <a:lnRef idx="2">
            <a:schemeClr val="accent1"/>
          </a:lnRef>
          <a:fillRef idx="1">
            <a:schemeClr val="lt1"/>
          </a:fillRef>
          <a:effectRef idx="0">
            <a:schemeClr val="accent1"/>
          </a:effectRef>
          <a:fontRef idx="minor">
            <a:schemeClr val="dk1"/>
          </a:fontRef>
        </p:style>
        <p:txBody>
          <a:bodyPr wrap="square" lIns="235659" tIns="117830" rIns="235659" bIns="117830" rtlCol="0">
            <a:spAutoFit/>
          </a:bodyPr>
          <a:lstStyle/>
          <a:p>
            <a:pPr marL="117830"/>
            <a:r>
              <a:rPr lang="en-US" sz="2100" dirty="0">
                <a:solidFill>
                  <a:srgbClr val="0000FF"/>
                </a:solidFill>
                <a:latin typeface="Consolas" pitchFamily="49" charset="0"/>
                <a:ea typeface="Calibri"/>
                <a:cs typeface="Times New Roman"/>
              </a:rPr>
              <a:t>public</a:t>
            </a:r>
            <a:r>
              <a:rPr lang="en-US" sz="2100" dirty="0">
                <a:latin typeface="Consolas" pitchFamily="49" charset="0"/>
                <a:ea typeface="Calibri"/>
                <a:cs typeface="Times New Roman"/>
              </a:rPr>
              <a:t> </a:t>
            </a:r>
            <a:r>
              <a:rPr lang="en-US" sz="2100" dirty="0">
                <a:solidFill>
                  <a:srgbClr val="0000FF"/>
                </a:solidFill>
                <a:latin typeface="Consolas" pitchFamily="49" charset="0"/>
                <a:ea typeface="Calibri"/>
                <a:cs typeface="Times New Roman"/>
              </a:rPr>
              <a:t>interface</a:t>
            </a:r>
            <a:r>
              <a:rPr lang="en-US" sz="2100" dirty="0">
                <a:latin typeface="Consolas" pitchFamily="49" charset="0"/>
                <a:ea typeface="Calibri"/>
                <a:cs typeface="Times New Roman"/>
              </a:rPr>
              <a:t> </a:t>
            </a:r>
            <a:r>
              <a:rPr lang="en-US" sz="2100" dirty="0" err="1">
                <a:solidFill>
                  <a:srgbClr val="2B91AF"/>
                </a:solidFill>
                <a:latin typeface="Consolas" pitchFamily="49" charset="0"/>
                <a:ea typeface="Calibri"/>
                <a:cs typeface="Times New Roman"/>
              </a:rPr>
              <a:t>IComparer</a:t>
            </a:r>
            <a:r>
              <a:rPr lang="en-US" sz="2100" dirty="0">
                <a:latin typeface="Consolas" pitchFamily="49" charset="0"/>
                <a:ea typeface="Calibri"/>
                <a:cs typeface="Times New Roman"/>
              </a:rPr>
              <a:t>&lt;</a:t>
            </a:r>
            <a:r>
              <a:rPr lang="en-US" sz="2100" dirty="0">
                <a:solidFill>
                  <a:srgbClr val="0000FF"/>
                </a:solidFill>
                <a:latin typeface="Consolas" pitchFamily="49" charset="0"/>
                <a:ea typeface="Calibri"/>
                <a:cs typeface="Times New Roman"/>
              </a:rPr>
              <a:t>in</a:t>
            </a:r>
            <a:r>
              <a:rPr lang="en-US" sz="2100" dirty="0">
                <a:latin typeface="Consolas" pitchFamily="49" charset="0"/>
                <a:ea typeface="Calibri"/>
                <a:cs typeface="Times New Roman"/>
              </a:rPr>
              <a:t> T&gt;</a:t>
            </a:r>
          </a:p>
          <a:p>
            <a:pPr marL="117830"/>
            <a:r>
              <a:rPr lang="en-US" sz="2100" dirty="0">
                <a:latin typeface="Consolas" pitchFamily="49" charset="0"/>
                <a:ea typeface="Calibri"/>
                <a:cs typeface="Times New Roman"/>
              </a:rPr>
              <a:t>{</a:t>
            </a:r>
          </a:p>
          <a:p>
            <a:pPr marL="117830"/>
            <a:r>
              <a:rPr lang="en-US" sz="2100" dirty="0">
                <a:latin typeface="Consolas" pitchFamily="49" charset="0"/>
                <a:ea typeface="Calibri"/>
                <a:cs typeface="Times New Roman"/>
              </a:rPr>
              <a:t>   </a:t>
            </a:r>
            <a:r>
              <a:rPr lang="en-US" sz="2100" dirty="0" err="1">
                <a:solidFill>
                  <a:srgbClr val="0000FF"/>
                </a:solidFill>
                <a:latin typeface="Consolas" pitchFamily="49" charset="0"/>
                <a:ea typeface="Calibri"/>
                <a:cs typeface="Times New Roman"/>
              </a:rPr>
              <a:t>int</a:t>
            </a:r>
            <a:r>
              <a:rPr lang="en-US" sz="2100" dirty="0">
                <a:latin typeface="Consolas" pitchFamily="49" charset="0"/>
                <a:ea typeface="Calibri"/>
                <a:cs typeface="Times New Roman"/>
              </a:rPr>
              <a:t> Compare(T x, T y);</a:t>
            </a:r>
          </a:p>
          <a:p>
            <a:pPr marL="117830"/>
            <a:r>
              <a:rPr lang="en-US" sz="2100" dirty="0">
                <a:latin typeface="Consolas" pitchFamily="49" charset="0"/>
                <a:ea typeface="Calibri"/>
                <a:cs typeface="Times New Roman"/>
              </a:rPr>
              <a:t>}</a:t>
            </a:r>
          </a:p>
        </p:txBody>
      </p:sp>
      <p:sp>
        <p:nvSpPr>
          <p:cNvPr id="16" name="Freeform 15"/>
          <p:cNvSpPr/>
          <p:nvPr/>
        </p:nvSpPr>
        <p:spPr>
          <a:xfrm>
            <a:off x="3170721" y="7194580"/>
            <a:ext cx="355690" cy="22453"/>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US"/>
          </a:p>
        </p:txBody>
      </p:sp>
      <p:sp>
        <p:nvSpPr>
          <p:cNvPr id="17" name="Freeform 16"/>
          <p:cNvSpPr/>
          <p:nvPr/>
        </p:nvSpPr>
        <p:spPr>
          <a:xfrm>
            <a:off x="3939687" y="7197806"/>
            <a:ext cx="355690" cy="22453"/>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US"/>
          </a:p>
        </p:txBody>
      </p:sp>
      <p:sp>
        <p:nvSpPr>
          <p:cNvPr id="18" name="TextBox 17"/>
          <p:cNvSpPr txBox="1"/>
          <p:nvPr/>
        </p:nvSpPr>
        <p:spPr>
          <a:xfrm>
            <a:off x="4410551" y="7500938"/>
            <a:ext cx="7245906" cy="888704"/>
          </a:xfrm>
          <a:prstGeom prst="rect">
            <a:avLst/>
          </a:prstGeom>
        </p:spPr>
        <p:style>
          <a:lnRef idx="2">
            <a:schemeClr val="accent1"/>
          </a:lnRef>
          <a:fillRef idx="1">
            <a:schemeClr val="lt1"/>
          </a:fillRef>
          <a:effectRef idx="0">
            <a:schemeClr val="accent1"/>
          </a:effectRef>
          <a:fontRef idx="minor">
            <a:schemeClr val="dk1"/>
          </a:fontRef>
        </p:style>
        <p:txBody>
          <a:bodyPr wrap="square" lIns="235659" tIns="117830" rIns="235659" bIns="117830" rtlCol="0">
            <a:spAutoFit/>
          </a:bodyPr>
          <a:lstStyle/>
          <a:p>
            <a:pPr marL="117830"/>
            <a:r>
              <a:rPr lang="en-US" sz="2100" dirty="0" err="1">
                <a:solidFill>
                  <a:srgbClr val="2B91AF"/>
                </a:solidFill>
                <a:latin typeface="Consolas" pitchFamily="49" charset="0"/>
                <a:ea typeface="Calibri"/>
                <a:cs typeface="Times New Roman"/>
              </a:rPr>
              <a:t>IComparer</a:t>
            </a:r>
            <a:r>
              <a:rPr lang="en-US" sz="2100" dirty="0">
                <a:latin typeface="Consolas" pitchFamily="49" charset="0"/>
                <a:ea typeface="Calibri"/>
                <a:cs typeface="Times New Roman"/>
              </a:rPr>
              <a:t>&lt;</a:t>
            </a:r>
            <a:r>
              <a:rPr lang="en-US" sz="2100" dirty="0">
                <a:solidFill>
                  <a:srgbClr val="2B91AF"/>
                </a:solidFill>
                <a:latin typeface="Consolas" pitchFamily="49" charset="0"/>
                <a:ea typeface="Calibri"/>
                <a:cs typeface="Times New Roman"/>
              </a:rPr>
              <a:t>object</a:t>
            </a:r>
            <a:r>
              <a:rPr lang="en-US" sz="2100" dirty="0">
                <a:latin typeface="Consolas" pitchFamily="49" charset="0"/>
                <a:ea typeface="Calibri"/>
                <a:cs typeface="Times New Roman"/>
              </a:rPr>
              <a:t>&gt; </a:t>
            </a:r>
            <a:r>
              <a:rPr lang="en-US" sz="2100" dirty="0" err="1">
                <a:latin typeface="Consolas" pitchFamily="49" charset="0"/>
                <a:ea typeface="Calibri"/>
                <a:cs typeface="Times New Roman"/>
              </a:rPr>
              <a:t>objComp</a:t>
            </a:r>
            <a:r>
              <a:rPr lang="en-US" sz="2100" dirty="0">
                <a:latin typeface="Consolas" pitchFamily="49" charset="0"/>
                <a:ea typeface="Calibri"/>
                <a:cs typeface="Times New Roman"/>
              </a:rPr>
              <a:t> = </a:t>
            </a:r>
            <a:r>
              <a:rPr lang="en-US" sz="2100" dirty="0" err="1">
                <a:latin typeface="Consolas" pitchFamily="49" charset="0"/>
                <a:ea typeface="Calibri"/>
                <a:cs typeface="Times New Roman"/>
              </a:rPr>
              <a:t>GetComparer</a:t>
            </a:r>
            <a:r>
              <a:rPr lang="en-US" sz="2100" dirty="0">
                <a:latin typeface="Consolas" pitchFamily="49" charset="0"/>
                <a:ea typeface="Calibri"/>
                <a:cs typeface="Times New Roman"/>
              </a:rPr>
              <a:t>();</a:t>
            </a:r>
          </a:p>
          <a:p>
            <a:pPr marL="117830"/>
            <a:r>
              <a:rPr lang="en-US" sz="2100" dirty="0" err="1">
                <a:solidFill>
                  <a:srgbClr val="2B91AF"/>
                </a:solidFill>
                <a:latin typeface="Consolas" pitchFamily="49" charset="0"/>
                <a:ea typeface="Calibri"/>
                <a:cs typeface="Times New Roman"/>
              </a:rPr>
              <a:t>IComparer</a:t>
            </a:r>
            <a:r>
              <a:rPr lang="en-US" sz="2100" dirty="0">
                <a:latin typeface="Consolas" pitchFamily="49" charset="0"/>
                <a:ea typeface="Calibri"/>
                <a:cs typeface="Times New Roman"/>
              </a:rPr>
              <a:t>&lt;</a:t>
            </a:r>
            <a:r>
              <a:rPr lang="en-US" sz="2100" dirty="0">
                <a:solidFill>
                  <a:srgbClr val="2B91AF"/>
                </a:solidFill>
                <a:latin typeface="Consolas" pitchFamily="49" charset="0"/>
                <a:ea typeface="Calibri"/>
                <a:cs typeface="Times New Roman"/>
              </a:rPr>
              <a:t>string</a:t>
            </a:r>
            <a:r>
              <a:rPr lang="en-US" sz="2100" dirty="0">
                <a:latin typeface="Consolas" pitchFamily="49" charset="0"/>
                <a:ea typeface="Calibri"/>
                <a:cs typeface="Times New Roman"/>
              </a:rPr>
              <a:t>&gt; </a:t>
            </a:r>
            <a:r>
              <a:rPr lang="en-US" sz="2100" dirty="0" err="1">
                <a:latin typeface="Consolas" pitchFamily="49" charset="0"/>
                <a:ea typeface="Calibri"/>
                <a:cs typeface="Times New Roman"/>
              </a:rPr>
              <a:t>strComp</a:t>
            </a:r>
            <a:r>
              <a:rPr lang="en-US" sz="2100" dirty="0">
                <a:latin typeface="Consolas" pitchFamily="49" charset="0"/>
                <a:ea typeface="Calibri"/>
                <a:cs typeface="Times New Roman"/>
              </a:rPr>
              <a:t> = </a:t>
            </a:r>
            <a:r>
              <a:rPr lang="en-US" sz="2100" dirty="0" err="1">
                <a:latin typeface="Consolas" pitchFamily="49" charset="0"/>
                <a:ea typeface="Calibri"/>
                <a:cs typeface="Times New Roman"/>
              </a:rPr>
              <a:t>objComp</a:t>
            </a:r>
            <a:r>
              <a:rPr lang="en-US" sz="2100" dirty="0">
                <a:latin typeface="Consolas" pitchFamily="49" charset="0"/>
                <a:ea typeface="Calibri"/>
                <a:cs typeface="Times New Roman"/>
              </a:rPr>
              <a:t>;</a:t>
            </a:r>
          </a:p>
        </p:txBody>
      </p:sp>
      <p:sp>
        <p:nvSpPr>
          <p:cNvPr id="24" name="Rounded Rectangular Callout 23"/>
          <p:cNvSpPr/>
          <p:nvPr/>
        </p:nvSpPr>
        <p:spPr>
          <a:xfrm>
            <a:off x="7350919" y="5300662"/>
            <a:ext cx="3150394" cy="900113"/>
          </a:xfrm>
          <a:prstGeom prst="wedgeRoundRectCallout">
            <a:avLst>
              <a:gd name="adj1" fmla="val -88271"/>
              <a:gd name="adj2" fmla="val 63301"/>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b="1" i="1" dirty="0"/>
              <a:t>in</a:t>
            </a:r>
            <a:r>
              <a:rPr lang="en-US" dirty="0"/>
              <a:t> </a:t>
            </a:r>
            <a:r>
              <a:rPr lang="en-US" dirty="0">
                <a:sym typeface="Wingdings" pitchFamily="2" charset="2"/>
              </a:rPr>
              <a:t>= </a:t>
            </a:r>
            <a:r>
              <a:rPr lang="en-US" dirty="0"/>
              <a:t>Contra-variant</a:t>
            </a:r>
            <a:br>
              <a:rPr lang="en-US" dirty="0">
                <a:sym typeface="Wingdings" pitchFamily="2" charset="2"/>
              </a:rPr>
            </a:br>
            <a:r>
              <a:rPr lang="en-US" dirty="0">
                <a:sym typeface="Wingdings" pitchFamily="2" charset="2"/>
              </a:rPr>
              <a:t>Input positions only</a:t>
            </a:r>
            <a:endParaRPr lang="en-US" dirty="0"/>
          </a:p>
        </p:txBody>
      </p:sp>
      <p:sp>
        <p:nvSpPr>
          <p:cNvPr id="26" name="Rounded Rectangular Callout 25"/>
          <p:cNvSpPr/>
          <p:nvPr/>
        </p:nvSpPr>
        <p:spPr>
          <a:xfrm>
            <a:off x="7350919" y="6400800"/>
            <a:ext cx="3150394" cy="900113"/>
          </a:xfrm>
          <a:prstGeom prst="wedgeRoundRectCallout">
            <a:avLst>
              <a:gd name="adj1" fmla="val -49372"/>
              <a:gd name="adj2" fmla="val 88856"/>
              <a:gd name="adj3" fmla="val 16667"/>
            </a:avLst>
          </a:prstGeom>
        </p:spPr>
        <p:style>
          <a:lnRef idx="1">
            <a:schemeClr val="accent4"/>
          </a:lnRef>
          <a:fillRef idx="3">
            <a:schemeClr val="accent4"/>
          </a:fillRef>
          <a:effectRef idx="2">
            <a:schemeClr val="accent4"/>
          </a:effectRef>
          <a:fontRef idx="minor">
            <a:schemeClr val="lt1"/>
          </a:fontRef>
        </p:style>
        <p:txBody>
          <a:bodyPr lIns="117830" tIns="58915" rIns="117830" bIns="58915" rtlCol="0" anchor="ctr"/>
          <a:lstStyle/>
          <a:p>
            <a:pPr algn="ctr"/>
            <a:r>
              <a:rPr lang="en-US" dirty="0">
                <a:sym typeface="Wingdings" pitchFamily="2" charset="2"/>
              </a:rPr>
              <a:t>Can be treated as</a:t>
            </a:r>
            <a:br>
              <a:rPr lang="en-US" dirty="0">
                <a:sym typeface="Wingdings" pitchFamily="2" charset="2"/>
              </a:rPr>
            </a:br>
            <a:r>
              <a:rPr lang="en-US" dirty="0">
                <a:sym typeface="Wingdings" pitchFamily="2" charset="2"/>
              </a:rPr>
              <a:t>more derived</a:t>
            </a:r>
            <a:endParaRPr lang="en-US" dirty="0"/>
          </a:p>
        </p:txBody>
      </p:sp>
    </p:spTree>
    <p:extLst>
      <p:ext uri="{BB962C8B-B14F-4D97-AF65-F5344CB8AC3E}">
        <p14:creationId xmlns:p14="http://schemas.microsoft.com/office/powerpoint/2010/main" val="6062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2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200"/>
                                        <p:tgtEl>
                                          <p:spTgt spid="16"/>
                                        </p:tgtEl>
                                      </p:cBhvr>
                                    </p:animEffect>
                                  </p:childTnLst>
                                </p:cTn>
                              </p:par>
                            </p:childTnLst>
                          </p:cTn>
                        </p:par>
                        <p:par>
                          <p:cTn id="55" fill="hold">
                            <p:stCondLst>
                              <p:cond delay="200"/>
                            </p:stCondLst>
                            <p:childTnLst>
                              <p:par>
                                <p:cTn id="56" presetID="22" presetClass="entr" presetSubtype="8"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2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39" grpId="0" animBg="1"/>
      <p:bldP spid="42" grpId="0" animBg="1"/>
      <p:bldP spid="20" grpId="0" animBg="1"/>
      <p:bldP spid="43" grpId="0" animBg="1"/>
      <p:bldP spid="13" grpId="0" animBg="1"/>
      <p:bldP spid="15" grpId="0" animBg="1"/>
      <p:bldP spid="16" grpId="0" animBg="1"/>
      <p:bldP spid="17" grpId="0" animBg="1"/>
      <p:bldP spid="18" grpId="0" animBg="1"/>
      <p:bldP spid="24" grpId="0" animBg="1"/>
      <p:bldP spid="26" grpId="0" animBg="1"/>
    </p:bld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Variance in C# 4.0</a:t>
            </a:r>
            <a:endParaRPr lang="en-US" dirty="0"/>
          </a:p>
        </p:txBody>
      </p:sp>
      <p:sp>
        <p:nvSpPr>
          <p:cNvPr id="5" name="Slide Number Placeholder 4"/>
          <p:cNvSpPr>
            <a:spLocks noGrp="1"/>
          </p:cNvSpPr>
          <p:nvPr>
            <p:ph type="sldNum" sz="quarter" idx="12"/>
          </p:nvPr>
        </p:nvSpPr>
        <p:spPr/>
        <p:txBody>
          <a:bodyPr/>
          <a:lstStyle/>
          <a:p>
            <a:fld id="{BAEF35E1-E8B4-4707-9B15-F4E1B030959E}" type="slidenum">
              <a:rPr lang="en-US" smtClean="0"/>
              <a:t>357</a:t>
            </a:fld>
            <a:endParaRPr lang="en-US"/>
          </a:p>
        </p:txBody>
      </p:sp>
      <p:sp>
        <p:nvSpPr>
          <p:cNvPr id="4" name="Text Placeholder 3"/>
          <p:cNvSpPr>
            <a:spLocks noGrp="1"/>
          </p:cNvSpPr>
          <p:nvPr>
            <p:ph sz="quarter" idx="1"/>
          </p:nvPr>
        </p:nvSpPr>
        <p:spPr/>
        <p:txBody>
          <a:bodyPr>
            <a:normAutofit/>
          </a:bodyPr>
          <a:lstStyle/>
          <a:p>
            <a:r>
              <a:rPr lang="en-US" dirty="0"/>
              <a:t>Supported for interface and delegate types</a:t>
            </a:r>
          </a:p>
          <a:p>
            <a:r>
              <a:rPr lang="en-US" dirty="0"/>
              <a:t>“Statically checked definition-site variance”</a:t>
            </a:r>
          </a:p>
          <a:p>
            <a:r>
              <a:rPr lang="en-US" dirty="0"/>
              <a:t>Value types are always invariant</a:t>
            </a:r>
          </a:p>
          <a:p>
            <a:pPr lvl="1"/>
            <a:r>
              <a:rPr lang="en-US" dirty="0" err="1"/>
              <a:t>IEnumerable</a:t>
            </a:r>
            <a:r>
              <a:rPr lang="en-US" dirty="0"/>
              <a:t>&lt;</a:t>
            </a:r>
            <a:r>
              <a:rPr lang="en-US" dirty="0" err="1"/>
              <a:t>int</a:t>
            </a:r>
            <a:r>
              <a:rPr lang="en-US" dirty="0"/>
              <a:t>&gt; </a:t>
            </a:r>
            <a:r>
              <a:rPr lang="en-US" i="1" dirty="0"/>
              <a:t>is not</a:t>
            </a:r>
            <a:r>
              <a:rPr lang="en-US" dirty="0"/>
              <a:t> </a:t>
            </a:r>
            <a:r>
              <a:rPr lang="en-US" dirty="0" err="1"/>
              <a:t>IEnumerable</a:t>
            </a:r>
            <a:r>
              <a:rPr lang="en-US" dirty="0"/>
              <a:t>&lt;object&gt;</a:t>
            </a:r>
          </a:p>
          <a:p>
            <a:pPr lvl="1"/>
            <a:r>
              <a:rPr lang="en-US" dirty="0"/>
              <a:t>Similar to existing rules for arrays</a:t>
            </a:r>
          </a:p>
          <a:p>
            <a:r>
              <a:rPr lang="en-US" dirty="0"/>
              <a:t>ref and out parameters need invariant type</a:t>
            </a:r>
          </a:p>
        </p:txBody>
      </p:sp>
    </p:spTree>
    <p:extLst>
      <p:ext uri="{BB962C8B-B14F-4D97-AF65-F5344CB8AC3E}">
        <p14:creationId xmlns:p14="http://schemas.microsoft.com/office/powerpoint/2010/main" val="402591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t>Variance in .NET Framework 4.0</a:t>
            </a:r>
            <a:endParaRPr lang="en-US" dirty="0"/>
          </a:p>
        </p:txBody>
      </p:sp>
      <p:sp>
        <p:nvSpPr>
          <p:cNvPr id="6" name="Slide Number Placeholder 5"/>
          <p:cNvSpPr>
            <a:spLocks noGrp="1"/>
          </p:cNvSpPr>
          <p:nvPr>
            <p:ph type="sldNum" sz="quarter" idx="12"/>
          </p:nvPr>
        </p:nvSpPr>
        <p:spPr/>
        <p:txBody>
          <a:bodyPr/>
          <a:lstStyle/>
          <a:p>
            <a:fld id="{BAEF35E1-E8B4-4707-9B15-F4E1B030959E}" type="slidenum">
              <a:rPr lang="en-US" smtClean="0"/>
              <a:t>358</a:t>
            </a:fld>
            <a:endParaRPr lang="en-US"/>
          </a:p>
        </p:txBody>
      </p:sp>
      <p:sp>
        <p:nvSpPr>
          <p:cNvPr id="2" name="Content Placeholder 1"/>
          <p:cNvSpPr>
            <a:spLocks noGrp="1"/>
          </p:cNvSpPr>
          <p:nvPr>
            <p:ph sz="quarter" idx="1"/>
          </p:nvPr>
        </p:nvSpPr>
        <p:spPr/>
        <p:txBody>
          <a:bodyPr/>
          <a:lstStyle/>
          <a:p>
            <a:endParaRPr lang="en-US"/>
          </a:p>
        </p:txBody>
      </p:sp>
      <p:sp>
        <p:nvSpPr>
          <p:cNvPr id="5" name="Rounded Rectangle 4"/>
          <p:cNvSpPr/>
          <p:nvPr/>
        </p:nvSpPr>
        <p:spPr>
          <a:xfrm>
            <a:off x="1155146" y="1700212"/>
            <a:ext cx="10711339" cy="3100388"/>
          </a:xfrm>
          <a:prstGeom prst="roundRect">
            <a:avLst>
              <a:gd name="adj" fmla="val 8345"/>
            </a:avLst>
          </a:prstGeom>
          <a:ln/>
        </p:spPr>
        <p:style>
          <a:lnRef idx="1">
            <a:schemeClr val="accent2"/>
          </a:lnRef>
          <a:fillRef idx="3">
            <a:schemeClr val="accent2"/>
          </a:fillRef>
          <a:effectRef idx="2">
            <a:schemeClr val="accent2"/>
          </a:effectRef>
          <a:fontRef idx="minor">
            <a:schemeClr val="lt1"/>
          </a:fontRef>
        </p:style>
        <p:txBody>
          <a:bodyPr lIns="117830" tIns="58915" rIns="117830" bIns="58915" rtlCol="0" anchor="t" anchorCtr="0"/>
          <a:lstStyle/>
          <a:p>
            <a:pPr lvl="1">
              <a:buNone/>
            </a:pPr>
            <a:endParaRPr lang="en-US" sz="2600" dirty="0">
              <a:latin typeface="Consolas" pitchFamily="49" charset="0"/>
            </a:endParaRPr>
          </a:p>
          <a:p>
            <a:pPr lvl="1">
              <a:buNone/>
            </a:pPr>
            <a:r>
              <a:rPr lang="en-US" sz="2600" dirty="0" err="1">
                <a:latin typeface="Consolas" pitchFamily="49" charset="0"/>
              </a:rPr>
              <a:t>System.Collections.Generic.IEnumerable</a:t>
            </a:r>
            <a:r>
              <a:rPr lang="en-US" sz="2600" dirty="0">
                <a:latin typeface="Consolas" pitchFamily="49" charset="0"/>
              </a:rPr>
              <a:t>&lt;out T&gt;</a:t>
            </a:r>
          </a:p>
          <a:p>
            <a:pPr lvl="1">
              <a:buNone/>
            </a:pPr>
            <a:r>
              <a:rPr lang="en-US" sz="2600" dirty="0" err="1">
                <a:latin typeface="Consolas" pitchFamily="49" charset="0"/>
              </a:rPr>
              <a:t>System.Collections.Generic.IEnumerator</a:t>
            </a:r>
            <a:r>
              <a:rPr lang="en-US" sz="2600" dirty="0">
                <a:latin typeface="Consolas" pitchFamily="49" charset="0"/>
              </a:rPr>
              <a:t>&lt;out T&gt;</a:t>
            </a:r>
          </a:p>
          <a:p>
            <a:pPr lvl="1">
              <a:buNone/>
            </a:pPr>
            <a:r>
              <a:rPr lang="en-US" sz="2600" dirty="0" err="1">
                <a:latin typeface="Consolas" pitchFamily="49" charset="0"/>
              </a:rPr>
              <a:t>System.Linq.IQueryable</a:t>
            </a:r>
            <a:r>
              <a:rPr lang="en-US" sz="2600" dirty="0">
                <a:latin typeface="Consolas" pitchFamily="49" charset="0"/>
              </a:rPr>
              <a:t>&lt;out T&gt;</a:t>
            </a:r>
          </a:p>
          <a:p>
            <a:pPr lvl="1">
              <a:buNone/>
            </a:pPr>
            <a:r>
              <a:rPr lang="en-US" sz="2600" dirty="0" err="1">
                <a:latin typeface="Consolas" pitchFamily="49" charset="0"/>
              </a:rPr>
              <a:t>System.Collections.Generic.IComparer</a:t>
            </a:r>
            <a:r>
              <a:rPr lang="en-US" sz="2600" dirty="0">
                <a:latin typeface="Consolas" pitchFamily="49" charset="0"/>
              </a:rPr>
              <a:t>&lt;in T&gt;</a:t>
            </a:r>
          </a:p>
          <a:p>
            <a:pPr lvl="1">
              <a:buNone/>
            </a:pPr>
            <a:r>
              <a:rPr lang="en-US" sz="2600" dirty="0" err="1">
                <a:latin typeface="Consolas" pitchFamily="49" charset="0"/>
              </a:rPr>
              <a:t>System.Collections.Generic.IEqualityComparer</a:t>
            </a:r>
            <a:r>
              <a:rPr lang="en-US" sz="2600" dirty="0">
                <a:latin typeface="Consolas" pitchFamily="49" charset="0"/>
              </a:rPr>
              <a:t>&lt;in T&gt;</a:t>
            </a:r>
          </a:p>
          <a:p>
            <a:pPr lvl="1">
              <a:buNone/>
            </a:pPr>
            <a:r>
              <a:rPr lang="en-US" sz="2600" dirty="0" err="1">
                <a:latin typeface="Consolas" pitchFamily="49" charset="0"/>
              </a:rPr>
              <a:t>System.IComparable</a:t>
            </a:r>
            <a:r>
              <a:rPr lang="en-US" sz="2600" dirty="0">
                <a:latin typeface="Consolas" pitchFamily="49" charset="0"/>
              </a:rPr>
              <a:t>&lt;in T&gt;</a:t>
            </a:r>
          </a:p>
        </p:txBody>
      </p:sp>
      <p:sp>
        <p:nvSpPr>
          <p:cNvPr id="7" name="Rounded Rectangle 6"/>
          <p:cNvSpPr/>
          <p:nvPr/>
        </p:nvSpPr>
        <p:spPr>
          <a:xfrm>
            <a:off x="945120" y="1400175"/>
            <a:ext cx="3413504" cy="800100"/>
          </a:xfrm>
          <a:prstGeom prst="roundRect">
            <a:avLst/>
          </a:prstGeom>
          <a:ln/>
        </p:spPr>
        <p:style>
          <a:lnRef idx="1">
            <a:schemeClr val="accent2"/>
          </a:lnRef>
          <a:fillRef idx="3">
            <a:schemeClr val="accent2"/>
          </a:fillRef>
          <a:effectRef idx="2">
            <a:schemeClr val="accent2"/>
          </a:effectRef>
          <a:fontRef idx="minor">
            <a:schemeClr val="lt1"/>
          </a:fontRef>
        </p:style>
        <p:txBody>
          <a:bodyPr lIns="117830" tIns="58915" rIns="117830" bIns="58915" rtlCol="0" anchor="ctr"/>
          <a:lstStyle/>
          <a:p>
            <a:pPr algn="ctr"/>
            <a:r>
              <a:rPr lang="en-US" sz="3600" dirty="0">
                <a:latin typeface="Consolas" pitchFamily="49" charset="0"/>
              </a:rPr>
              <a:t>Interfaces</a:t>
            </a:r>
          </a:p>
        </p:txBody>
      </p:sp>
      <p:sp>
        <p:nvSpPr>
          <p:cNvPr id="10" name="Rounded Rectangle 9"/>
          <p:cNvSpPr/>
          <p:nvPr/>
        </p:nvSpPr>
        <p:spPr>
          <a:xfrm>
            <a:off x="1155146" y="5400675"/>
            <a:ext cx="10711339" cy="2700338"/>
          </a:xfrm>
          <a:prstGeom prst="roundRect">
            <a:avLst>
              <a:gd name="adj" fmla="val 8345"/>
            </a:avLst>
          </a:prstGeom>
          <a:ln/>
        </p:spPr>
        <p:style>
          <a:lnRef idx="1">
            <a:schemeClr val="accent6"/>
          </a:lnRef>
          <a:fillRef idx="3">
            <a:schemeClr val="accent6"/>
          </a:fillRef>
          <a:effectRef idx="2">
            <a:schemeClr val="accent6"/>
          </a:effectRef>
          <a:fontRef idx="minor">
            <a:schemeClr val="lt1"/>
          </a:fontRef>
        </p:style>
        <p:txBody>
          <a:bodyPr lIns="117830" tIns="58915" rIns="117830" bIns="58915" rtlCol="0" anchor="t" anchorCtr="0"/>
          <a:lstStyle/>
          <a:p>
            <a:pPr lvl="1">
              <a:buNone/>
            </a:pPr>
            <a:endParaRPr lang="en-US" sz="2600" dirty="0">
              <a:latin typeface="Consolas" pitchFamily="49" charset="0"/>
            </a:endParaRPr>
          </a:p>
          <a:p>
            <a:pPr lvl="1">
              <a:buNone/>
            </a:pPr>
            <a:r>
              <a:rPr lang="en-US" sz="2600" dirty="0" err="1">
                <a:latin typeface="Consolas" pitchFamily="49" charset="0"/>
              </a:rPr>
              <a:t>System.Func</a:t>
            </a:r>
            <a:r>
              <a:rPr lang="en-US" sz="2600" dirty="0">
                <a:latin typeface="Consolas" pitchFamily="49" charset="0"/>
              </a:rPr>
              <a:t>&lt;in T, …, out R&gt;</a:t>
            </a:r>
          </a:p>
          <a:p>
            <a:pPr lvl="1">
              <a:buNone/>
            </a:pPr>
            <a:r>
              <a:rPr lang="en-US" sz="2600" dirty="0" err="1">
                <a:latin typeface="Consolas" pitchFamily="49" charset="0"/>
              </a:rPr>
              <a:t>System.Action</a:t>
            </a:r>
            <a:r>
              <a:rPr lang="en-US" sz="2600" dirty="0">
                <a:latin typeface="Consolas" pitchFamily="49" charset="0"/>
              </a:rPr>
              <a:t>&lt;in T, …&gt;</a:t>
            </a:r>
          </a:p>
          <a:p>
            <a:pPr lvl="1">
              <a:buNone/>
            </a:pPr>
            <a:r>
              <a:rPr lang="en-US" sz="2600" dirty="0" err="1">
                <a:latin typeface="Consolas" pitchFamily="49" charset="0"/>
              </a:rPr>
              <a:t>System.Predicate</a:t>
            </a:r>
            <a:r>
              <a:rPr lang="en-US" sz="2600" dirty="0">
                <a:latin typeface="Consolas" pitchFamily="49" charset="0"/>
              </a:rPr>
              <a:t>&lt;in T&gt;</a:t>
            </a:r>
          </a:p>
          <a:p>
            <a:pPr lvl="1">
              <a:buNone/>
            </a:pPr>
            <a:r>
              <a:rPr lang="en-US" sz="2600" dirty="0" err="1">
                <a:latin typeface="Consolas" pitchFamily="49" charset="0"/>
              </a:rPr>
              <a:t>System.Comparison</a:t>
            </a:r>
            <a:r>
              <a:rPr lang="en-US" sz="2600" dirty="0">
                <a:latin typeface="Consolas" pitchFamily="49" charset="0"/>
              </a:rPr>
              <a:t>&lt;in T&gt;</a:t>
            </a:r>
          </a:p>
          <a:p>
            <a:pPr lvl="1">
              <a:buNone/>
            </a:pPr>
            <a:r>
              <a:rPr lang="en-US" sz="2600" dirty="0" err="1">
                <a:latin typeface="Consolas" pitchFamily="49" charset="0"/>
              </a:rPr>
              <a:t>System.EventHandler</a:t>
            </a:r>
            <a:r>
              <a:rPr lang="en-US" sz="2600" dirty="0">
                <a:latin typeface="Consolas" pitchFamily="49" charset="0"/>
              </a:rPr>
              <a:t>&lt;in T&gt;</a:t>
            </a:r>
          </a:p>
        </p:txBody>
      </p:sp>
      <p:sp>
        <p:nvSpPr>
          <p:cNvPr id="11" name="Rounded Rectangle 10"/>
          <p:cNvSpPr/>
          <p:nvPr/>
        </p:nvSpPr>
        <p:spPr>
          <a:xfrm>
            <a:off x="945120" y="5000625"/>
            <a:ext cx="3413504" cy="800100"/>
          </a:xfrm>
          <a:prstGeom prst="roundRect">
            <a:avLst/>
          </a:prstGeom>
          <a:ln/>
        </p:spPr>
        <p:style>
          <a:lnRef idx="1">
            <a:schemeClr val="accent6"/>
          </a:lnRef>
          <a:fillRef idx="3">
            <a:schemeClr val="accent6"/>
          </a:fillRef>
          <a:effectRef idx="2">
            <a:schemeClr val="accent6"/>
          </a:effectRef>
          <a:fontRef idx="minor">
            <a:schemeClr val="lt1"/>
          </a:fontRef>
        </p:style>
        <p:txBody>
          <a:bodyPr lIns="117830" tIns="58915" rIns="117830" bIns="58915" rtlCol="0" anchor="ctr"/>
          <a:lstStyle/>
          <a:p>
            <a:pPr algn="ctr"/>
            <a:r>
              <a:rPr lang="en-US" sz="3600" dirty="0">
                <a:latin typeface="Consolas" pitchFamily="49" charset="0"/>
              </a:rPr>
              <a:t>Delegates</a:t>
            </a:r>
          </a:p>
        </p:txBody>
      </p:sp>
    </p:spTree>
    <p:extLst>
      <p:ext uri="{BB962C8B-B14F-4D97-AF65-F5344CB8AC3E}">
        <p14:creationId xmlns:p14="http://schemas.microsoft.com/office/powerpoint/2010/main" val="275555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EF35E1-E8B4-4707-9B15-F4E1B030959E}" type="slidenum">
              <a:rPr lang="en-US" smtClean="0"/>
              <a:pPr/>
              <a:t>359</a:t>
            </a:fld>
            <a:endParaRPr lang="en-US"/>
          </a:p>
        </p:txBody>
      </p:sp>
    </p:spTree>
    <p:extLst>
      <p:ext uri="{BB962C8B-B14F-4D97-AF65-F5344CB8AC3E}">
        <p14:creationId xmlns:p14="http://schemas.microsoft.com/office/powerpoint/2010/main" val="119022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Literals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36</a:t>
            </a:fld>
            <a:endParaRPr lang="en-GB"/>
          </a:p>
        </p:txBody>
      </p:sp>
      <p:sp>
        <p:nvSpPr>
          <p:cNvPr id="3" name="Text Placeholder 2"/>
          <p:cNvSpPr>
            <a:spLocks noGrp="1"/>
          </p:cNvSpPr>
          <p:nvPr>
            <p:ph sz="quarter" idx="1"/>
          </p:nvPr>
        </p:nvSpPr>
        <p:spPr/>
        <p:txBody>
          <a:bodyPr>
            <a:normAutofit fontScale="92500" lnSpcReduction="10000"/>
          </a:bodyPr>
          <a:lstStyle/>
          <a:p>
            <a:r>
              <a:rPr lang="en-US" dirty="0"/>
              <a:t>Integer literals</a:t>
            </a:r>
          </a:p>
          <a:p>
            <a:pPr lvl="1"/>
            <a:r>
              <a:rPr lang="en-US" dirty="0"/>
              <a:t>Decimal or hexadecimal (</a:t>
            </a:r>
            <a:r>
              <a:rPr lang="en-US" b="1" dirty="0">
                <a:solidFill>
                  <a:srgbClr val="0070C0"/>
                </a:solidFill>
                <a:latin typeface="Consolas" pitchFamily="49" charset="0"/>
                <a:cs typeface="Consolas" pitchFamily="49" charset="0"/>
              </a:rPr>
              <a:t>0x</a:t>
            </a:r>
            <a:r>
              <a:rPr lang="en-US" dirty="0"/>
              <a:t> prefix for hex)</a:t>
            </a:r>
          </a:p>
          <a:p>
            <a:pPr lvl="1"/>
            <a:r>
              <a:rPr lang="en-US" dirty="0"/>
              <a:t>Defaults to </a:t>
            </a:r>
            <a:r>
              <a:rPr lang="en-US" b="1" dirty="0" err="1">
                <a:solidFill>
                  <a:srgbClr val="FF0000"/>
                </a:solidFill>
                <a:latin typeface="Consolas" pitchFamily="49" charset="0"/>
                <a:cs typeface="Consolas" pitchFamily="49" charset="0"/>
              </a:rPr>
              <a:t>int</a:t>
            </a:r>
            <a:r>
              <a:rPr lang="en-US" dirty="0"/>
              <a:t>, </a:t>
            </a:r>
            <a:r>
              <a:rPr lang="en-US" b="1" dirty="0" err="1">
                <a:solidFill>
                  <a:srgbClr val="FF0000"/>
                </a:solidFill>
                <a:latin typeface="Consolas" pitchFamily="49" charset="0"/>
                <a:cs typeface="Consolas" pitchFamily="49" charset="0"/>
              </a:rPr>
              <a:t>uint</a:t>
            </a:r>
            <a:r>
              <a:rPr lang="en-US" dirty="0"/>
              <a:t>, </a:t>
            </a:r>
            <a:r>
              <a:rPr lang="en-US" b="1" dirty="0">
                <a:solidFill>
                  <a:srgbClr val="FF0000"/>
                </a:solidFill>
                <a:latin typeface="Consolas" pitchFamily="49" charset="0"/>
                <a:cs typeface="Consolas" pitchFamily="49" charset="0"/>
              </a:rPr>
              <a:t>long</a:t>
            </a:r>
            <a:r>
              <a:rPr lang="en-US" dirty="0"/>
              <a:t>, </a:t>
            </a:r>
            <a:r>
              <a:rPr lang="en-US" b="1" dirty="0" err="1">
                <a:solidFill>
                  <a:srgbClr val="FF0000"/>
                </a:solidFill>
                <a:latin typeface="Consolas" pitchFamily="49" charset="0"/>
                <a:cs typeface="Consolas" pitchFamily="49" charset="0"/>
              </a:rPr>
              <a:t>ulong</a:t>
            </a:r>
            <a:endParaRPr lang="en-US" b="1" dirty="0">
              <a:solidFill>
                <a:srgbClr val="FF0000"/>
              </a:solidFill>
              <a:latin typeface="Consolas" pitchFamily="49" charset="0"/>
              <a:cs typeface="Consolas" pitchFamily="49" charset="0"/>
            </a:endParaRPr>
          </a:p>
          <a:p>
            <a:pPr lvl="1"/>
            <a:r>
              <a:rPr lang="en-US" b="1" dirty="0">
                <a:solidFill>
                  <a:srgbClr val="FF0000"/>
                </a:solidFill>
                <a:latin typeface="Consolas" pitchFamily="49" charset="0"/>
                <a:cs typeface="Consolas" pitchFamily="49" charset="0"/>
              </a:rPr>
              <a:t>L</a:t>
            </a:r>
            <a:r>
              <a:rPr lang="en-US" dirty="0"/>
              <a:t> or </a:t>
            </a:r>
            <a:r>
              <a:rPr lang="en-US" b="1" dirty="0">
                <a:solidFill>
                  <a:srgbClr val="FF0000"/>
                </a:solidFill>
                <a:latin typeface="Consolas" pitchFamily="49" charset="0"/>
                <a:cs typeface="Consolas" pitchFamily="49" charset="0"/>
              </a:rPr>
              <a:t>l</a:t>
            </a:r>
            <a:r>
              <a:rPr lang="en-US" dirty="0"/>
              <a:t> specifies long</a:t>
            </a:r>
          </a:p>
          <a:p>
            <a:pPr lvl="1"/>
            <a:r>
              <a:rPr lang="en-US" b="1" dirty="0">
                <a:solidFill>
                  <a:srgbClr val="FF0000"/>
                </a:solidFill>
                <a:latin typeface="Consolas" pitchFamily="49" charset="0"/>
                <a:cs typeface="Consolas" pitchFamily="49" charset="0"/>
              </a:rPr>
              <a:t>U</a:t>
            </a:r>
            <a:r>
              <a:rPr lang="en-US" dirty="0"/>
              <a:t> or </a:t>
            </a:r>
            <a:r>
              <a:rPr lang="en-US" b="1" dirty="0">
                <a:solidFill>
                  <a:srgbClr val="FF0000"/>
                </a:solidFill>
                <a:latin typeface="Consolas" pitchFamily="49" charset="0"/>
                <a:cs typeface="Consolas" pitchFamily="49" charset="0"/>
              </a:rPr>
              <a:t>u</a:t>
            </a:r>
            <a:r>
              <a:rPr lang="en-US" dirty="0"/>
              <a:t> specifies unsigned</a:t>
            </a:r>
          </a:p>
          <a:p>
            <a:pPr lvl="1"/>
            <a:endParaRPr lang="en-US" dirty="0"/>
          </a:p>
          <a:p>
            <a:r>
              <a:rPr lang="en-US" dirty="0"/>
              <a:t>Floating point literals</a:t>
            </a:r>
          </a:p>
          <a:p>
            <a:pPr lvl="1"/>
            <a:r>
              <a:rPr lang="en-US" dirty="0"/>
              <a:t>Standard or scientific notation</a:t>
            </a:r>
          </a:p>
          <a:p>
            <a:pPr lvl="1"/>
            <a:r>
              <a:rPr lang="en-US" b="1" dirty="0">
                <a:solidFill>
                  <a:srgbClr val="FF0000"/>
                </a:solidFill>
                <a:latin typeface="Consolas" pitchFamily="49" charset="0"/>
                <a:cs typeface="Consolas" pitchFamily="49" charset="0"/>
              </a:rPr>
              <a:t>double</a:t>
            </a:r>
            <a:r>
              <a:rPr lang="en-US" dirty="0"/>
              <a:t> by default</a:t>
            </a:r>
          </a:p>
          <a:p>
            <a:pPr lvl="1"/>
            <a:r>
              <a:rPr lang="en-US" b="1" dirty="0">
                <a:solidFill>
                  <a:srgbClr val="FF0000"/>
                </a:solidFill>
                <a:latin typeface="Consolas" pitchFamily="49" charset="0"/>
                <a:cs typeface="Consolas" pitchFamily="49" charset="0"/>
              </a:rPr>
              <a:t>F</a:t>
            </a:r>
            <a:r>
              <a:rPr lang="en-US" dirty="0"/>
              <a:t> or </a:t>
            </a:r>
            <a:r>
              <a:rPr lang="en-US" b="1" dirty="0">
                <a:solidFill>
                  <a:srgbClr val="FF0000"/>
                </a:solidFill>
                <a:latin typeface="Consolas" pitchFamily="49" charset="0"/>
                <a:cs typeface="Consolas" pitchFamily="49" charset="0"/>
              </a:rPr>
              <a:t>f</a:t>
            </a:r>
            <a:r>
              <a:rPr lang="en-US" dirty="0"/>
              <a:t> specifies float</a:t>
            </a:r>
          </a:p>
          <a:p>
            <a:pPr lvl="1"/>
            <a:r>
              <a:rPr lang="en-US" b="1" dirty="0">
                <a:solidFill>
                  <a:srgbClr val="FF0000"/>
                </a:solidFill>
                <a:latin typeface="Consolas" pitchFamily="49" charset="0"/>
                <a:cs typeface="Consolas" pitchFamily="49" charset="0"/>
              </a:rPr>
              <a:t>D</a:t>
            </a:r>
            <a:r>
              <a:rPr lang="en-US" dirty="0"/>
              <a:t> or </a:t>
            </a:r>
            <a:r>
              <a:rPr lang="en-US" b="1" dirty="0">
                <a:solidFill>
                  <a:srgbClr val="FF0000"/>
                </a:solidFill>
                <a:latin typeface="Consolas" pitchFamily="49" charset="0"/>
                <a:cs typeface="Consolas" pitchFamily="49" charset="0"/>
              </a:rPr>
              <a:t>d</a:t>
            </a:r>
            <a:r>
              <a:rPr lang="en-US" dirty="0"/>
              <a:t> specifies double</a:t>
            </a:r>
          </a:p>
          <a:p>
            <a:pPr lvl="1"/>
            <a:r>
              <a:rPr lang="en-US" b="1" dirty="0">
                <a:solidFill>
                  <a:srgbClr val="FF0000"/>
                </a:solidFill>
                <a:latin typeface="Consolas" pitchFamily="49" charset="0"/>
                <a:cs typeface="Consolas" pitchFamily="49" charset="0"/>
              </a:rPr>
              <a:t>M</a:t>
            </a:r>
            <a:r>
              <a:rPr lang="en-US" dirty="0"/>
              <a:t> or </a:t>
            </a:r>
            <a:r>
              <a:rPr lang="en-US" b="1" dirty="0">
                <a:solidFill>
                  <a:srgbClr val="FF0000"/>
                </a:solidFill>
                <a:latin typeface="Consolas" pitchFamily="49" charset="0"/>
                <a:cs typeface="Consolas" pitchFamily="49" charset="0"/>
              </a:rPr>
              <a:t>m</a:t>
            </a:r>
            <a:r>
              <a:rPr lang="en-US" dirty="0"/>
              <a:t> specifies decimal</a:t>
            </a:r>
            <a:endParaRPr lang="en-GB" dirty="0"/>
          </a:p>
        </p:txBody>
      </p:sp>
      <p:sp>
        <p:nvSpPr>
          <p:cNvPr id="6" name="Rounded Rectangle 5"/>
          <p:cNvSpPr/>
          <p:nvPr/>
        </p:nvSpPr>
        <p:spPr bwMode="auto">
          <a:xfrm>
            <a:off x="6896204" y="3177418"/>
            <a:ext cx="5309128" cy="87291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pPr marL="441861" indent="-441861">
              <a:buAutoNum type="arabicPlain" startAt="56"/>
            </a:pPr>
            <a:r>
              <a:rPr lang="en-US" dirty="0">
                <a:solidFill>
                  <a:schemeClr val="tx1"/>
                </a:solidFill>
                <a:latin typeface="Consolas"/>
              </a:rPr>
              <a:t> 	-65	7623u	0x56a</a:t>
            </a:r>
          </a:p>
          <a:p>
            <a:r>
              <a:rPr lang="en-US" dirty="0">
                <a:solidFill>
                  <a:schemeClr val="tx1"/>
                </a:solidFill>
                <a:latin typeface="Consolas"/>
              </a:rPr>
              <a:t>0x2000L		77L	123UL</a:t>
            </a:r>
            <a:endParaRPr lang="en-GB" dirty="0">
              <a:solidFill>
                <a:schemeClr val="tx1"/>
              </a:solidFill>
              <a:latin typeface="Consolas"/>
            </a:endParaRPr>
          </a:p>
        </p:txBody>
      </p:sp>
      <p:sp>
        <p:nvSpPr>
          <p:cNvPr id="7" name="Rounded Rectangle 6"/>
          <p:cNvSpPr/>
          <p:nvPr/>
        </p:nvSpPr>
        <p:spPr bwMode="auto">
          <a:xfrm>
            <a:off x="6697732" y="6088854"/>
            <a:ext cx="5309128" cy="124702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US" dirty="0">
                <a:solidFill>
                  <a:schemeClr val="tx1"/>
                </a:solidFill>
                <a:latin typeface="Consolas"/>
              </a:rPr>
              <a:t>4.0</a:t>
            </a:r>
            <a:r>
              <a:rPr lang="en-GB" dirty="0">
                <a:solidFill>
                  <a:schemeClr val="tx1"/>
                </a:solidFill>
                <a:latin typeface="Consolas"/>
              </a:rPr>
              <a:t>	3.2f	.67	3.88M</a:t>
            </a:r>
          </a:p>
          <a:p>
            <a:r>
              <a:rPr lang="en-US" dirty="0">
                <a:solidFill>
                  <a:schemeClr val="tx1"/>
                </a:solidFill>
                <a:latin typeface="Consolas"/>
              </a:rPr>
              <a:t>2.4e-9		1e8</a:t>
            </a:r>
          </a:p>
          <a:p>
            <a:r>
              <a:rPr lang="en-US" dirty="0">
                <a:solidFill>
                  <a:schemeClr val="tx1"/>
                </a:solidFill>
                <a:latin typeface="Consolas"/>
              </a:rPr>
              <a:t>6.66e-10</a:t>
            </a:r>
          </a:p>
        </p:txBody>
      </p:sp>
    </p:spTree>
    <p:extLst>
      <p:ext uri="{BB962C8B-B14F-4D97-AF65-F5344CB8AC3E}">
        <p14:creationId xmlns:p14="http://schemas.microsoft.com/office/powerpoint/2010/main" val="395022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360</a:t>
            </a:fld>
            <a:endParaRPr lang="en-US"/>
          </a:p>
        </p:txBody>
      </p:sp>
      <p:sp>
        <p:nvSpPr>
          <p:cNvPr id="2" name="Title 1"/>
          <p:cNvSpPr>
            <a:spLocks noGrp="1"/>
          </p:cNvSpPr>
          <p:nvPr>
            <p:ph type="title"/>
          </p:nvPr>
        </p:nvSpPr>
        <p:spPr>
          <a:xfrm>
            <a:off x="945118" y="1200152"/>
            <a:ext cx="11236404" cy="1787723"/>
          </a:xfrm>
        </p:spPr>
        <p:txBody>
          <a:bodyPr/>
          <a:lstStyle/>
          <a:p>
            <a:r>
              <a:rPr lang="en-US" dirty="0"/>
              <a:t>Data Streams and Files</a:t>
            </a:r>
          </a:p>
        </p:txBody>
      </p:sp>
      <p:sp>
        <p:nvSpPr>
          <p:cNvPr id="3" name="Text Placeholder 2"/>
          <p:cNvSpPr>
            <a:spLocks noGrp="1"/>
          </p:cNvSpPr>
          <p:nvPr>
            <p:ph type="body" idx="1"/>
          </p:nvPr>
        </p:nvSpPr>
        <p:spPr/>
        <p:txBody>
          <a:bodyPr/>
          <a:lstStyle/>
          <a:p>
            <a:r>
              <a:rPr lang="en-US" dirty="0"/>
              <a:t>Module 14</a:t>
            </a:r>
          </a:p>
        </p:txBody>
      </p:sp>
    </p:spTree>
    <p:extLst>
      <p:ext uri="{BB962C8B-B14F-4D97-AF65-F5344CB8AC3E}">
        <p14:creationId xmlns:p14="http://schemas.microsoft.com/office/powerpoint/2010/main" val="416238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361</a:t>
            </a:fld>
            <a:endParaRPr lang="en-GB"/>
          </a:p>
        </p:txBody>
      </p:sp>
      <p:sp>
        <p:nvSpPr>
          <p:cNvPr id="3" name="Text Placeholder 2"/>
          <p:cNvSpPr>
            <a:spLocks noGrp="1"/>
          </p:cNvSpPr>
          <p:nvPr>
            <p:ph sz="quarter" idx="1"/>
          </p:nvPr>
        </p:nvSpPr>
        <p:spPr/>
        <p:txBody>
          <a:bodyPr>
            <a:normAutofit/>
          </a:bodyPr>
          <a:lstStyle/>
          <a:p>
            <a:r>
              <a:rPr lang="en-US" dirty="0"/>
              <a:t>Streams</a:t>
            </a:r>
          </a:p>
          <a:p>
            <a:r>
              <a:rPr lang="en-US" dirty="0"/>
              <a:t>The </a:t>
            </a:r>
            <a:r>
              <a:rPr lang="en-US" dirty="0" err="1">
                <a:latin typeface="Consolas" pitchFamily="49" charset="0"/>
                <a:cs typeface="Consolas" pitchFamily="49" charset="0"/>
              </a:rPr>
              <a:t>FileStream</a:t>
            </a:r>
            <a:r>
              <a:rPr lang="en-US" dirty="0"/>
              <a:t> Class</a:t>
            </a:r>
          </a:p>
          <a:p>
            <a:r>
              <a:rPr lang="en-US" dirty="0"/>
              <a:t>File I/O</a:t>
            </a:r>
          </a:p>
          <a:p>
            <a:r>
              <a:rPr lang="en-US" dirty="0"/>
              <a:t>The </a:t>
            </a:r>
            <a:r>
              <a:rPr lang="en-US" dirty="0">
                <a:latin typeface="Consolas" pitchFamily="49" charset="0"/>
                <a:cs typeface="Consolas" pitchFamily="49" charset="0"/>
              </a:rPr>
              <a:t>File</a:t>
            </a:r>
            <a:r>
              <a:rPr lang="en-US" dirty="0"/>
              <a:t> and </a:t>
            </a:r>
            <a:r>
              <a:rPr lang="en-US" dirty="0" err="1">
                <a:latin typeface="Consolas" pitchFamily="49" charset="0"/>
                <a:cs typeface="Consolas" pitchFamily="49" charset="0"/>
              </a:rPr>
              <a:t>FileInfo</a:t>
            </a:r>
            <a:r>
              <a:rPr lang="en-US" dirty="0"/>
              <a:t> Classes</a:t>
            </a:r>
          </a:p>
          <a:p>
            <a:r>
              <a:rPr lang="en-US" dirty="0"/>
              <a:t>The </a:t>
            </a:r>
            <a:r>
              <a:rPr lang="en-US" dirty="0">
                <a:latin typeface="Consolas" pitchFamily="49" charset="0"/>
                <a:cs typeface="Consolas" pitchFamily="49" charset="0"/>
              </a:rPr>
              <a:t>Path</a:t>
            </a:r>
            <a:r>
              <a:rPr lang="en-US" dirty="0"/>
              <a:t> Class</a:t>
            </a:r>
          </a:p>
          <a:p>
            <a:r>
              <a:rPr lang="en-US" dirty="0">
                <a:latin typeface="Consolas" pitchFamily="49" charset="0"/>
                <a:cs typeface="Consolas" pitchFamily="49" charset="0"/>
              </a:rPr>
              <a:t>Directory</a:t>
            </a:r>
            <a:r>
              <a:rPr lang="en-US" dirty="0"/>
              <a:t> and </a:t>
            </a:r>
            <a:r>
              <a:rPr lang="en-US" dirty="0" err="1">
                <a:latin typeface="Consolas" pitchFamily="49" charset="0"/>
                <a:cs typeface="Consolas" pitchFamily="49" charset="0"/>
              </a:rPr>
              <a:t>DirectoryInfo</a:t>
            </a:r>
            <a:endParaRPr lang="en-US" dirty="0"/>
          </a:p>
          <a:p>
            <a:r>
              <a:rPr lang="en-US" dirty="0"/>
              <a:t>Stream Readers and Writers</a:t>
            </a:r>
          </a:p>
          <a:p>
            <a:r>
              <a:rPr lang="en-US" dirty="0"/>
              <a:t>Summary</a:t>
            </a:r>
            <a:endParaRPr lang="en-GB" dirty="0"/>
          </a:p>
        </p:txBody>
      </p:sp>
    </p:spTree>
    <p:extLst>
      <p:ext uri="{BB962C8B-B14F-4D97-AF65-F5344CB8AC3E}">
        <p14:creationId xmlns:p14="http://schemas.microsoft.com/office/powerpoint/2010/main" val="32936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362</a:t>
            </a:fld>
            <a:endParaRPr lang="he-IL"/>
          </a:p>
        </p:txBody>
      </p:sp>
      <p:sp>
        <p:nvSpPr>
          <p:cNvPr id="3" name="Content Placeholder 2"/>
          <p:cNvSpPr>
            <a:spLocks noGrp="1"/>
          </p:cNvSpPr>
          <p:nvPr>
            <p:ph sz="quarter" idx="1"/>
          </p:nvPr>
        </p:nvSpPr>
        <p:spPr/>
        <p:txBody>
          <a:bodyPr>
            <a:normAutofit/>
          </a:bodyPr>
          <a:lstStyle/>
          <a:p>
            <a:r>
              <a:rPr lang="en-US" dirty="0"/>
              <a:t>A stream is a logical sequence of bytes, independent of any particular medium</a:t>
            </a:r>
          </a:p>
          <a:p>
            <a:r>
              <a:rPr lang="en-US" dirty="0"/>
              <a:t>The </a:t>
            </a:r>
            <a:r>
              <a:rPr lang="en-US" b="1" dirty="0" err="1">
                <a:solidFill>
                  <a:srgbClr val="FF0000"/>
                </a:solidFill>
                <a:latin typeface="Consolas" pitchFamily="49" charset="0"/>
              </a:rPr>
              <a:t>System.IO.Stream</a:t>
            </a:r>
            <a:r>
              <a:rPr lang="en-US" dirty="0"/>
              <a:t> abstract class supports the basic operations of a stream (read, write, seek)</a:t>
            </a:r>
          </a:p>
          <a:p>
            <a:r>
              <a:rPr lang="en-US" dirty="0"/>
              <a:t>Concrete types implement these methods on their respective medium (e.g. </a:t>
            </a:r>
            <a:r>
              <a:rPr lang="en-US" b="1" dirty="0" err="1">
                <a:latin typeface="Consolas" pitchFamily="49" charset="0"/>
              </a:rPr>
              <a:t>FileStream</a:t>
            </a:r>
            <a:r>
              <a:rPr lang="en-US" dirty="0"/>
              <a:t>, </a:t>
            </a:r>
            <a:r>
              <a:rPr lang="en-US" b="1" dirty="0" err="1">
                <a:latin typeface="Consolas" pitchFamily="49" charset="0"/>
              </a:rPr>
              <a:t>MemoryStream</a:t>
            </a:r>
            <a:r>
              <a:rPr lang="en-US" dirty="0"/>
              <a:t>, </a:t>
            </a:r>
            <a:r>
              <a:rPr lang="en-US" b="1" dirty="0" err="1">
                <a:latin typeface="Consolas" pitchFamily="49" charset="0"/>
              </a:rPr>
              <a:t>NetworkStream</a:t>
            </a:r>
            <a:r>
              <a:rPr lang="en-US" dirty="0"/>
              <a:t> and others)</a:t>
            </a:r>
          </a:p>
          <a:p>
            <a:pPr lvl="1"/>
            <a:r>
              <a:rPr lang="en-US" dirty="0"/>
              <a:t>A typical component does not need to know (or care) what is the exact type of stream used</a:t>
            </a:r>
          </a:p>
        </p:txBody>
      </p:sp>
    </p:spTree>
    <p:extLst>
      <p:ext uri="{BB962C8B-B14F-4D97-AF65-F5344CB8AC3E}">
        <p14:creationId xmlns:p14="http://schemas.microsoft.com/office/powerpoint/2010/main" val="35506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Stream</a:t>
            </a:r>
            <a:r>
              <a:rPr lang="en-US" dirty="0"/>
              <a:t> Members</a:t>
            </a:r>
            <a:endParaRPr lang="en-GB" dirty="0"/>
          </a:p>
        </p:txBody>
      </p:sp>
      <p:sp>
        <p:nvSpPr>
          <p:cNvPr id="4" name="Slide Number Placeholder 3"/>
          <p:cNvSpPr>
            <a:spLocks noGrp="1"/>
          </p:cNvSpPr>
          <p:nvPr>
            <p:ph type="sldNum" sz="quarter" idx="12"/>
          </p:nvPr>
        </p:nvSpPr>
        <p:spPr/>
        <p:txBody>
          <a:bodyPr/>
          <a:lstStyle/>
          <a:p>
            <a:fld id="{A9981FC0-48D1-4A01-A438-C7C289B6623F}" type="slidenum">
              <a:rPr lang="en-US" smtClean="0"/>
              <a:pPr/>
              <a:t>363</a:t>
            </a:fld>
            <a:endParaRPr lang="en-US"/>
          </a:p>
        </p:txBody>
      </p:sp>
      <p:sp>
        <p:nvSpPr>
          <p:cNvPr id="5" name="Content Placeholder 4"/>
          <p:cNvSpPr>
            <a:spLocks noGrp="1"/>
          </p:cNvSpPr>
          <p:nvPr>
            <p:ph sz="quarter" idx="1"/>
          </p:nvPr>
        </p:nvSpPr>
        <p:spPr/>
        <p:txBody>
          <a:bodyPr>
            <a:normAutofit lnSpcReduction="10000"/>
          </a:bodyPr>
          <a:lstStyle/>
          <a:p>
            <a:r>
              <a:rPr lang="en-US" dirty="0"/>
              <a:t>Properties</a:t>
            </a:r>
          </a:p>
          <a:p>
            <a:pPr lvl="1"/>
            <a:r>
              <a:rPr lang="en-US" b="1" dirty="0">
                <a:solidFill>
                  <a:schemeClr val="accent6">
                    <a:lumMod val="75000"/>
                  </a:schemeClr>
                </a:solidFill>
                <a:latin typeface="Consolas" pitchFamily="49" charset="0"/>
                <a:cs typeface="Consolas" pitchFamily="49" charset="0"/>
              </a:rPr>
              <a:t>Length</a:t>
            </a:r>
          </a:p>
          <a:p>
            <a:pPr lvl="1"/>
            <a:r>
              <a:rPr lang="en-US" b="1" dirty="0">
                <a:solidFill>
                  <a:schemeClr val="accent6">
                    <a:lumMod val="75000"/>
                  </a:schemeClr>
                </a:solidFill>
                <a:latin typeface="Consolas" pitchFamily="49" charset="0"/>
                <a:cs typeface="Consolas" pitchFamily="49" charset="0"/>
              </a:rPr>
              <a:t>Position</a:t>
            </a:r>
          </a:p>
          <a:p>
            <a:pPr lvl="2"/>
            <a:r>
              <a:rPr lang="en-US" dirty="0"/>
              <a:t>Byte index in the stream</a:t>
            </a:r>
          </a:p>
          <a:p>
            <a:pPr lvl="1"/>
            <a:r>
              <a:rPr lang="en-US" b="1" dirty="0" err="1">
                <a:solidFill>
                  <a:schemeClr val="accent6">
                    <a:lumMod val="75000"/>
                  </a:schemeClr>
                </a:solidFill>
                <a:latin typeface="Consolas" pitchFamily="49" charset="0"/>
                <a:cs typeface="Consolas" pitchFamily="49" charset="0"/>
              </a:rPr>
              <a:t>CanRead</a:t>
            </a:r>
            <a:r>
              <a:rPr lang="en-US" dirty="0"/>
              <a:t>, </a:t>
            </a:r>
            <a:r>
              <a:rPr lang="en-US" b="1" dirty="0" err="1">
                <a:solidFill>
                  <a:schemeClr val="accent6">
                    <a:lumMod val="75000"/>
                  </a:schemeClr>
                </a:solidFill>
                <a:latin typeface="Consolas" pitchFamily="49" charset="0"/>
                <a:cs typeface="Consolas" pitchFamily="49" charset="0"/>
              </a:rPr>
              <a:t>CanWrite</a:t>
            </a:r>
            <a:endParaRPr lang="en-US" b="1" dirty="0">
              <a:solidFill>
                <a:schemeClr val="accent6">
                  <a:lumMod val="75000"/>
                </a:schemeClr>
              </a:solidFill>
              <a:latin typeface="Consolas" pitchFamily="49" charset="0"/>
              <a:cs typeface="Consolas" pitchFamily="49" charset="0"/>
            </a:endParaRPr>
          </a:p>
          <a:p>
            <a:r>
              <a:rPr lang="en-US" dirty="0"/>
              <a:t>Methods</a:t>
            </a:r>
          </a:p>
          <a:p>
            <a:pPr lvl="1"/>
            <a:r>
              <a:rPr lang="en-US" b="1" dirty="0">
                <a:solidFill>
                  <a:srgbClr val="7030A0"/>
                </a:solidFill>
                <a:latin typeface="Consolas" pitchFamily="49" charset="0"/>
                <a:cs typeface="Consolas" pitchFamily="49" charset="0"/>
              </a:rPr>
              <a:t>Read</a:t>
            </a:r>
            <a:r>
              <a:rPr lang="en-US" dirty="0"/>
              <a:t>, </a:t>
            </a:r>
            <a:r>
              <a:rPr lang="en-US" b="1" dirty="0">
                <a:solidFill>
                  <a:srgbClr val="7030A0"/>
                </a:solidFill>
                <a:latin typeface="Consolas" pitchFamily="49" charset="0"/>
                <a:cs typeface="Consolas" pitchFamily="49" charset="0"/>
              </a:rPr>
              <a:t>Write</a:t>
            </a:r>
          </a:p>
          <a:p>
            <a:pPr lvl="1"/>
            <a:r>
              <a:rPr lang="en-US" b="1" dirty="0" err="1">
                <a:solidFill>
                  <a:srgbClr val="7030A0"/>
                </a:solidFill>
                <a:latin typeface="Consolas" pitchFamily="49" charset="0"/>
                <a:cs typeface="Consolas" pitchFamily="49" charset="0"/>
              </a:rPr>
              <a:t>BeginRead</a:t>
            </a:r>
            <a:r>
              <a:rPr lang="en-US" dirty="0"/>
              <a:t>, </a:t>
            </a:r>
            <a:r>
              <a:rPr lang="en-US" b="1" dirty="0" err="1">
                <a:solidFill>
                  <a:srgbClr val="7030A0"/>
                </a:solidFill>
                <a:latin typeface="Consolas" pitchFamily="49" charset="0"/>
                <a:cs typeface="Consolas" pitchFamily="49" charset="0"/>
              </a:rPr>
              <a:t>EndRead</a:t>
            </a:r>
            <a:r>
              <a:rPr lang="en-US" dirty="0"/>
              <a:t>, </a:t>
            </a:r>
            <a:r>
              <a:rPr lang="en-US" b="1" dirty="0" err="1">
                <a:solidFill>
                  <a:srgbClr val="7030A0"/>
                </a:solidFill>
                <a:latin typeface="Consolas" pitchFamily="49" charset="0"/>
                <a:cs typeface="Consolas" pitchFamily="49" charset="0"/>
              </a:rPr>
              <a:t>BeginWrite</a:t>
            </a:r>
            <a:r>
              <a:rPr lang="en-US" dirty="0"/>
              <a:t>, </a:t>
            </a:r>
            <a:r>
              <a:rPr lang="en-US" b="1" dirty="0" err="1">
                <a:solidFill>
                  <a:srgbClr val="7030A0"/>
                </a:solidFill>
                <a:latin typeface="Consolas" pitchFamily="49" charset="0"/>
                <a:cs typeface="Consolas" pitchFamily="49" charset="0"/>
              </a:rPr>
              <a:t>EndWrite</a:t>
            </a:r>
            <a:endParaRPr lang="en-US" b="1" dirty="0">
              <a:solidFill>
                <a:srgbClr val="7030A0"/>
              </a:solidFill>
              <a:latin typeface="Consolas" pitchFamily="49" charset="0"/>
              <a:cs typeface="Consolas" pitchFamily="49" charset="0"/>
            </a:endParaRPr>
          </a:p>
          <a:p>
            <a:pPr lvl="2"/>
            <a:r>
              <a:rPr lang="en-US" dirty="0"/>
              <a:t>Asynchronous versions of </a:t>
            </a:r>
            <a:r>
              <a:rPr lang="en-US" dirty="0">
                <a:latin typeface="Consolas" pitchFamily="49" charset="0"/>
                <a:cs typeface="Consolas" pitchFamily="49" charset="0"/>
              </a:rPr>
              <a:t>Read</a:t>
            </a:r>
            <a:r>
              <a:rPr lang="en-US" dirty="0"/>
              <a:t> and </a:t>
            </a:r>
            <a:r>
              <a:rPr lang="en-US" dirty="0">
                <a:latin typeface="Consolas" pitchFamily="49" charset="0"/>
                <a:cs typeface="Consolas" pitchFamily="49" charset="0"/>
              </a:rPr>
              <a:t>Write</a:t>
            </a:r>
          </a:p>
          <a:p>
            <a:pPr lvl="1"/>
            <a:r>
              <a:rPr lang="en-US" b="1" dirty="0">
                <a:solidFill>
                  <a:srgbClr val="7030A0"/>
                </a:solidFill>
                <a:latin typeface="Consolas" pitchFamily="49" charset="0"/>
                <a:cs typeface="Consolas" pitchFamily="49" charset="0"/>
              </a:rPr>
              <a:t>Flush</a:t>
            </a:r>
          </a:p>
          <a:p>
            <a:pPr lvl="1"/>
            <a:r>
              <a:rPr lang="en-US" b="1" dirty="0">
                <a:solidFill>
                  <a:srgbClr val="7030A0"/>
                </a:solidFill>
                <a:latin typeface="Consolas" pitchFamily="49" charset="0"/>
                <a:cs typeface="Consolas" pitchFamily="49" charset="0"/>
              </a:rPr>
              <a:t>Close</a:t>
            </a:r>
          </a:p>
          <a:p>
            <a:pPr lvl="1"/>
            <a:endParaRPr lang="en-GB" dirty="0"/>
          </a:p>
        </p:txBody>
      </p:sp>
    </p:spTree>
    <p:extLst>
      <p:ext uri="{BB962C8B-B14F-4D97-AF65-F5344CB8AC3E}">
        <p14:creationId xmlns:p14="http://schemas.microsoft.com/office/powerpoint/2010/main" val="396237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Streams</a:t>
            </a:r>
            <a:endParaRPr lang="en-GB" dirty="0"/>
          </a:p>
        </p:txBody>
      </p:sp>
      <p:sp>
        <p:nvSpPr>
          <p:cNvPr id="4" name="Slide Number Placeholder 3"/>
          <p:cNvSpPr>
            <a:spLocks noGrp="1"/>
          </p:cNvSpPr>
          <p:nvPr>
            <p:ph type="sldNum" sz="quarter" idx="12"/>
          </p:nvPr>
        </p:nvSpPr>
        <p:spPr/>
        <p:txBody>
          <a:bodyPr/>
          <a:lstStyle/>
          <a:p>
            <a:fld id="{A9981FC0-48D1-4A01-A438-C7C289B6623F}" type="slidenum">
              <a:rPr lang="en-US" smtClean="0"/>
              <a:pPr/>
              <a:t>364</a:t>
            </a:fld>
            <a:endParaRPr lang="en-US"/>
          </a:p>
        </p:txBody>
      </p:sp>
      <p:sp>
        <p:nvSpPr>
          <p:cNvPr id="5" name="Content Placeholder 4"/>
          <p:cNvSpPr>
            <a:spLocks noGrp="1"/>
          </p:cNvSpPr>
          <p:nvPr>
            <p:ph sz="quarter" idx="1"/>
          </p:nvPr>
        </p:nvSpPr>
        <p:spPr/>
        <p:txBody>
          <a:bodyPr/>
          <a:lstStyle/>
          <a:p>
            <a:r>
              <a:rPr lang="en-US" dirty="0"/>
              <a:t>The </a:t>
            </a:r>
            <a:r>
              <a:rPr lang="en-US" b="1" dirty="0" err="1">
                <a:solidFill>
                  <a:srgbClr val="FF0000"/>
                </a:solidFill>
                <a:latin typeface="Consolas" pitchFamily="49" charset="0"/>
                <a:cs typeface="Consolas" pitchFamily="49" charset="0"/>
              </a:rPr>
              <a:t>FileStream</a:t>
            </a:r>
            <a:r>
              <a:rPr lang="en-US" dirty="0"/>
              <a:t> class</a:t>
            </a:r>
          </a:p>
          <a:p>
            <a:r>
              <a:rPr lang="en-US" dirty="0"/>
              <a:t>Enables file I/O</a:t>
            </a:r>
          </a:p>
          <a:p>
            <a:r>
              <a:rPr lang="en-US" dirty="0"/>
              <a:t>Parameters</a:t>
            </a:r>
          </a:p>
          <a:p>
            <a:pPr lvl="1"/>
            <a:r>
              <a:rPr lang="en-US" dirty="0"/>
              <a:t>File name</a:t>
            </a:r>
          </a:p>
          <a:p>
            <a:pPr lvl="1"/>
            <a:r>
              <a:rPr lang="en-US" dirty="0"/>
              <a:t>File access: read, write or both</a:t>
            </a:r>
          </a:p>
          <a:p>
            <a:pPr lvl="1"/>
            <a:r>
              <a:rPr lang="en-US" dirty="0"/>
              <a:t>File open: create, truncate</a:t>
            </a:r>
          </a:p>
          <a:p>
            <a:pPr lvl="1"/>
            <a:r>
              <a:rPr lang="en-US" dirty="0"/>
              <a:t>File sharing: none, read, write, delete</a:t>
            </a:r>
          </a:p>
          <a:p>
            <a:endParaRPr lang="en-GB" dirty="0"/>
          </a:p>
        </p:txBody>
      </p:sp>
    </p:spTree>
    <p:extLst>
      <p:ext uri="{BB962C8B-B14F-4D97-AF65-F5344CB8AC3E}">
        <p14:creationId xmlns:p14="http://schemas.microsoft.com/office/powerpoint/2010/main" val="150294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itchFamily="49" charset="0"/>
                <a:cs typeface="Consolas" pitchFamily="49" charset="0"/>
              </a:rPr>
              <a:t>FileStream</a:t>
            </a:r>
            <a:r>
              <a:rPr lang="en-US" dirty="0"/>
              <a:t> Examples</a:t>
            </a:r>
            <a:endParaRPr lang="en-GB" dirty="0"/>
          </a:p>
        </p:txBody>
      </p:sp>
      <p:sp>
        <p:nvSpPr>
          <p:cNvPr id="4" name="Slide Number Placeholder 3"/>
          <p:cNvSpPr>
            <a:spLocks noGrp="1"/>
          </p:cNvSpPr>
          <p:nvPr>
            <p:ph type="sldNum" sz="quarter" idx="12"/>
          </p:nvPr>
        </p:nvSpPr>
        <p:spPr/>
        <p:txBody>
          <a:bodyPr/>
          <a:lstStyle/>
          <a:p>
            <a:fld id="{A9981FC0-48D1-4A01-A438-C7C289B6623F}" type="slidenum">
              <a:rPr lang="en-US" smtClean="0"/>
              <a:pPr/>
              <a:t>365</a:t>
            </a:fld>
            <a:endParaRPr lang="en-US"/>
          </a:p>
        </p:txBody>
      </p:sp>
      <p:sp>
        <p:nvSpPr>
          <p:cNvPr id="5" name="Content Placeholder 4"/>
          <p:cNvSpPr>
            <a:spLocks noGrp="1"/>
          </p:cNvSpPr>
          <p:nvPr>
            <p:ph sz="quarter" idx="1"/>
          </p:nvPr>
        </p:nvSpPr>
        <p:spPr/>
        <p:txBody>
          <a:bodyPr/>
          <a:lstStyle/>
          <a:p>
            <a:endParaRPr lang="en-US"/>
          </a:p>
        </p:txBody>
      </p:sp>
      <p:sp>
        <p:nvSpPr>
          <p:cNvPr id="6" name="Rounded Rectangle 5"/>
          <p:cNvSpPr/>
          <p:nvPr/>
        </p:nvSpPr>
        <p:spPr bwMode="auto">
          <a:xfrm>
            <a:off x="545098" y="1574286"/>
            <a:ext cx="11412143" cy="4780280"/>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static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err="1">
                <a:solidFill>
                  <a:srgbClr val="020002"/>
                </a:solidFill>
                <a:latin typeface="Consolas"/>
              </a:rPr>
              <a:t>WriteData</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text</a:t>
            </a:r>
            <a:r>
              <a:rPr lang="en-GB" sz="1800" dirty="0">
                <a:solidFill>
                  <a:srgbClr val="000000"/>
                </a:solidFill>
                <a:latin typeface="Consolas"/>
              </a:rPr>
              <a:t>) {</a:t>
            </a:r>
          </a:p>
          <a:p>
            <a:r>
              <a:rPr lang="en-GB" sz="1800" dirty="0">
                <a:solidFill>
                  <a:srgbClr val="000000"/>
                </a:solidFill>
                <a:latin typeface="Consolas"/>
              </a:rPr>
              <a:t>   </a:t>
            </a:r>
            <a:r>
              <a:rPr lang="en-GB" sz="1800" b="1" dirty="0" err="1">
                <a:solidFill>
                  <a:srgbClr val="0000FF"/>
                </a:solidFill>
                <a:latin typeface="Consolas"/>
              </a:rPr>
              <a:t>FileStream</a:t>
            </a:r>
            <a:r>
              <a:rPr lang="en-GB" sz="1800" dirty="0">
                <a:solidFill>
                  <a:srgbClr val="000000"/>
                </a:solidFill>
                <a:latin typeface="Consolas"/>
              </a:rPr>
              <a:t> </a:t>
            </a:r>
            <a:r>
              <a:rPr lang="en-GB" sz="1800" dirty="0" err="1">
                <a:solidFill>
                  <a:srgbClr val="020002"/>
                </a:solidFill>
                <a:latin typeface="Consolas"/>
              </a:rPr>
              <a:t>fs</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err="1">
                <a:solidFill>
                  <a:srgbClr val="0000FF"/>
                </a:solidFill>
                <a:latin typeface="Consolas"/>
              </a:rPr>
              <a:t>FileStream</a:t>
            </a:r>
            <a:r>
              <a:rPr lang="en-GB" sz="1800" dirty="0">
                <a:solidFill>
                  <a:srgbClr val="000000"/>
                </a:solidFill>
                <a:latin typeface="Consolas"/>
              </a:rPr>
              <a:t>(</a:t>
            </a:r>
            <a:r>
              <a:rPr lang="en-GB" sz="1800" dirty="0">
                <a:solidFill>
                  <a:srgbClr val="A31515"/>
                </a:solidFill>
                <a:latin typeface="Consolas"/>
              </a:rPr>
              <a:t>"mydata.txt"</a:t>
            </a:r>
            <a:r>
              <a:rPr lang="en-GB" sz="1800" dirty="0">
                <a:solidFill>
                  <a:srgbClr val="000000"/>
                </a:solidFill>
                <a:latin typeface="Consolas"/>
              </a:rPr>
              <a:t>, </a:t>
            </a:r>
            <a:r>
              <a:rPr lang="en-GB" sz="1800" dirty="0" err="1">
                <a:solidFill>
                  <a:srgbClr val="2B91AF"/>
                </a:solidFill>
                <a:latin typeface="Consolas"/>
              </a:rPr>
              <a:t>FileMode</a:t>
            </a:r>
            <a:r>
              <a:rPr lang="en-GB" sz="1800" dirty="0" err="1">
                <a:solidFill>
                  <a:srgbClr val="000000"/>
                </a:solidFill>
                <a:latin typeface="Consolas"/>
              </a:rPr>
              <a:t>.</a:t>
            </a:r>
            <a:r>
              <a:rPr lang="en-GB" sz="1800" dirty="0" err="1">
                <a:solidFill>
                  <a:srgbClr val="020002"/>
                </a:solidFill>
                <a:latin typeface="Consolas"/>
              </a:rPr>
              <a:t>OpenOrCreate</a:t>
            </a:r>
            <a:r>
              <a:rPr lang="en-GB" sz="1800" dirty="0">
                <a:solidFill>
                  <a:srgbClr val="000000"/>
                </a:solidFill>
                <a:latin typeface="Consolas"/>
              </a:rPr>
              <a:t>, </a:t>
            </a:r>
          </a:p>
          <a:p>
            <a:r>
              <a:rPr lang="en-GB" sz="1800" dirty="0">
                <a:solidFill>
                  <a:srgbClr val="000000"/>
                </a:solidFill>
                <a:latin typeface="Consolas"/>
              </a:rPr>
              <a:t>      </a:t>
            </a:r>
            <a:r>
              <a:rPr lang="en-GB" sz="1800" dirty="0" err="1">
                <a:solidFill>
                  <a:srgbClr val="2B91AF"/>
                </a:solidFill>
                <a:latin typeface="Consolas"/>
              </a:rPr>
              <a:t>FileAccess</a:t>
            </a:r>
            <a:r>
              <a:rPr lang="en-GB" sz="1800" dirty="0" err="1">
                <a:solidFill>
                  <a:srgbClr val="000000"/>
                </a:solidFill>
                <a:latin typeface="Consolas"/>
              </a:rPr>
              <a:t>.</a:t>
            </a:r>
            <a:r>
              <a:rPr lang="en-GB" sz="1800" dirty="0" err="1">
                <a:solidFill>
                  <a:srgbClr val="020002"/>
                </a:solidFill>
                <a:latin typeface="Consolas"/>
              </a:rPr>
              <a:t>ReadWrite</a:t>
            </a:r>
            <a:r>
              <a:rPr lang="en-GB" sz="1800" dirty="0">
                <a:solidFill>
                  <a:srgbClr val="000000"/>
                </a:solidFill>
                <a:latin typeface="Consolas"/>
              </a:rPr>
              <a:t>, </a:t>
            </a:r>
            <a:r>
              <a:rPr lang="en-GB" sz="1800" dirty="0" err="1">
                <a:solidFill>
                  <a:srgbClr val="2B91AF"/>
                </a:solidFill>
                <a:latin typeface="Consolas"/>
              </a:rPr>
              <a:t>FileShare</a:t>
            </a:r>
            <a:r>
              <a:rPr lang="en-GB" sz="1800" dirty="0" err="1">
                <a:solidFill>
                  <a:srgbClr val="000000"/>
                </a:solidFill>
                <a:latin typeface="Consolas"/>
              </a:rPr>
              <a:t>.</a:t>
            </a:r>
            <a:r>
              <a:rPr lang="en-GB" sz="1800" dirty="0" err="1">
                <a:solidFill>
                  <a:srgbClr val="020002"/>
                </a:solidFill>
                <a:latin typeface="Consolas"/>
              </a:rPr>
              <a:t>None</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byte</a:t>
            </a:r>
            <a:r>
              <a:rPr lang="en-GB" sz="1800" dirty="0">
                <a:solidFill>
                  <a:srgbClr val="000000"/>
                </a:solidFill>
                <a:latin typeface="Consolas"/>
              </a:rPr>
              <a:t>[] </a:t>
            </a:r>
            <a:r>
              <a:rPr lang="en-GB" sz="1800" dirty="0">
                <a:solidFill>
                  <a:srgbClr val="020002"/>
                </a:solidFill>
                <a:latin typeface="Consolas"/>
              </a:rPr>
              <a:t>data</a:t>
            </a:r>
            <a:r>
              <a:rPr lang="en-GB" sz="1800" dirty="0">
                <a:solidFill>
                  <a:srgbClr val="000000"/>
                </a:solidFill>
                <a:latin typeface="Consolas"/>
              </a:rPr>
              <a:t> = </a:t>
            </a:r>
            <a:r>
              <a:rPr lang="en-GB" sz="1800" b="1" dirty="0" err="1">
                <a:solidFill>
                  <a:srgbClr val="0000FF"/>
                </a:solidFill>
                <a:latin typeface="Consolas"/>
              </a:rPr>
              <a:t>Encoding</a:t>
            </a:r>
            <a:r>
              <a:rPr lang="en-GB" sz="1800" dirty="0" err="1">
                <a:solidFill>
                  <a:srgbClr val="000000"/>
                </a:solidFill>
                <a:latin typeface="Consolas"/>
              </a:rPr>
              <a:t>.</a:t>
            </a:r>
            <a:r>
              <a:rPr lang="en-GB" sz="1800" dirty="0" err="1">
                <a:solidFill>
                  <a:srgbClr val="020002"/>
                </a:solidFill>
                <a:latin typeface="Consolas"/>
              </a:rPr>
              <a:t>Unicode</a:t>
            </a:r>
            <a:r>
              <a:rPr lang="en-GB" sz="1800" dirty="0" err="1">
                <a:solidFill>
                  <a:srgbClr val="000000"/>
                </a:solidFill>
                <a:latin typeface="Consolas"/>
              </a:rPr>
              <a:t>.</a:t>
            </a:r>
            <a:r>
              <a:rPr lang="en-GB" sz="1800" dirty="0" err="1">
                <a:solidFill>
                  <a:srgbClr val="020002"/>
                </a:solidFill>
                <a:latin typeface="Consolas"/>
              </a:rPr>
              <a:t>GetBytes</a:t>
            </a:r>
            <a:r>
              <a:rPr lang="en-GB" sz="1800" dirty="0">
                <a:solidFill>
                  <a:srgbClr val="000000"/>
                </a:solidFill>
                <a:latin typeface="Consolas"/>
              </a:rPr>
              <a:t>(</a:t>
            </a:r>
            <a:r>
              <a:rPr lang="en-GB" sz="1800" dirty="0">
                <a:solidFill>
                  <a:srgbClr val="020002"/>
                </a:solidFill>
                <a:latin typeface="Consolas"/>
              </a:rPr>
              <a:t>text</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20002"/>
                </a:solidFill>
                <a:latin typeface="Consolas"/>
              </a:rPr>
              <a:t>fs</a:t>
            </a:r>
            <a:r>
              <a:rPr lang="en-GB" sz="1800" dirty="0" err="1">
                <a:solidFill>
                  <a:srgbClr val="000000"/>
                </a:solidFill>
                <a:latin typeface="Consolas"/>
              </a:rPr>
              <a:t>.</a:t>
            </a:r>
            <a:r>
              <a:rPr lang="en-GB" sz="1800" dirty="0" err="1">
                <a:solidFill>
                  <a:srgbClr val="020002"/>
                </a:solidFill>
                <a:latin typeface="Consolas"/>
              </a:rPr>
              <a:t>Write</a:t>
            </a:r>
            <a:r>
              <a:rPr lang="en-GB" sz="1800" dirty="0">
                <a:solidFill>
                  <a:srgbClr val="000000"/>
                </a:solidFill>
                <a:latin typeface="Consolas"/>
              </a:rPr>
              <a:t>(</a:t>
            </a:r>
            <a:r>
              <a:rPr lang="en-GB" sz="1800" dirty="0">
                <a:solidFill>
                  <a:srgbClr val="020002"/>
                </a:solidFill>
                <a:latin typeface="Consolas"/>
              </a:rPr>
              <a:t>data</a:t>
            </a:r>
            <a:r>
              <a:rPr lang="en-GB" sz="1800" dirty="0">
                <a:solidFill>
                  <a:srgbClr val="000000"/>
                </a:solidFill>
                <a:latin typeface="Consolas"/>
              </a:rPr>
              <a:t>, 0, </a:t>
            </a:r>
            <a:r>
              <a:rPr lang="en-GB" sz="1800" dirty="0" err="1">
                <a:solidFill>
                  <a:srgbClr val="020002"/>
                </a:solidFill>
                <a:latin typeface="Consolas"/>
              </a:rPr>
              <a:t>data</a:t>
            </a:r>
            <a:r>
              <a:rPr lang="en-GB" sz="1800" dirty="0" err="1">
                <a:solidFill>
                  <a:srgbClr val="000000"/>
                </a:solidFill>
                <a:latin typeface="Consolas"/>
              </a:rPr>
              <a:t>.</a:t>
            </a:r>
            <a:r>
              <a:rPr lang="en-GB" sz="1800" dirty="0" err="1">
                <a:solidFill>
                  <a:srgbClr val="020002"/>
                </a:solidFill>
                <a:latin typeface="Consolas"/>
              </a:rPr>
              <a:t>Length</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20002"/>
                </a:solidFill>
                <a:latin typeface="Consolas"/>
              </a:rPr>
              <a:t>fs</a:t>
            </a:r>
            <a:r>
              <a:rPr lang="en-GB" sz="1800" dirty="0" err="1">
                <a:solidFill>
                  <a:srgbClr val="000000"/>
                </a:solidFill>
                <a:latin typeface="Consolas"/>
              </a:rPr>
              <a:t>.</a:t>
            </a:r>
            <a:r>
              <a:rPr lang="en-GB" sz="1800" dirty="0" err="1">
                <a:solidFill>
                  <a:srgbClr val="020002"/>
                </a:solidFill>
                <a:latin typeface="Consolas"/>
              </a:rPr>
              <a:t>Close</a:t>
            </a:r>
            <a:r>
              <a:rPr lang="en-GB" sz="1800" dirty="0">
                <a:solidFill>
                  <a:srgbClr val="000000"/>
                </a:solidFill>
                <a:latin typeface="Consolas"/>
              </a:rPr>
              <a:t>();</a:t>
            </a:r>
          </a:p>
          <a:p>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static</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err="1">
                <a:solidFill>
                  <a:srgbClr val="020002"/>
                </a:solidFill>
                <a:latin typeface="Consolas"/>
              </a:rPr>
              <a:t>ReadData</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using</a:t>
            </a:r>
            <a:r>
              <a:rPr lang="en-GB" sz="1800" dirty="0">
                <a:solidFill>
                  <a:srgbClr val="000000"/>
                </a:solidFill>
                <a:latin typeface="Consolas"/>
              </a:rPr>
              <a:t>(</a:t>
            </a:r>
            <a:r>
              <a:rPr lang="en-GB" sz="1800" b="1" dirty="0" err="1">
                <a:solidFill>
                  <a:srgbClr val="0000FF"/>
                </a:solidFill>
                <a:latin typeface="Consolas"/>
              </a:rPr>
              <a:t>FileStream</a:t>
            </a:r>
            <a:r>
              <a:rPr lang="en-GB" sz="1800" dirty="0">
                <a:solidFill>
                  <a:srgbClr val="000000"/>
                </a:solidFill>
                <a:latin typeface="Consolas"/>
              </a:rPr>
              <a:t> </a:t>
            </a:r>
            <a:r>
              <a:rPr lang="en-GB" sz="1800" dirty="0" err="1">
                <a:solidFill>
                  <a:srgbClr val="020002"/>
                </a:solidFill>
                <a:latin typeface="Consolas"/>
              </a:rPr>
              <a:t>stm</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err="1">
                <a:solidFill>
                  <a:srgbClr val="0000FF"/>
                </a:solidFill>
                <a:latin typeface="Consolas"/>
              </a:rPr>
              <a:t>FileStream</a:t>
            </a:r>
            <a:r>
              <a:rPr lang="en-GB" sz="1800" dirty="0">
                <a:solidFill>
                  <a:srgbClr val="000000"/>
                </a:solidFill>
                <a:latin typeface="Consolas"/>
              </a:rPr>
              <a:t>(</a:t>
            </a:r>
            <a:r>
              <a:rPr lang="en-GB" sz="1800" dirty="0">
                <a:solidFill>
                  <a:srgbClr val="A31515"/>
                </a:solidFill>
                <a:latin typeface="Consolas"/>
              </a:rPr>
              <a:t>"mydata.txt"</a:t>
            </a:r>
            <a:r>
              <a:rPr lang="en-GB" sz="1800" dirty="0">
                <a:solidFill>
                  <a:srgbClr val="000000"/>
                </a:solidFill>
                <a:latin typeface="Consolas"/>
              </a:rPr>
              <a:t>, </a:t>
            </a:r>
            <a:r>
              <a:rPr lang="en-GB" sz="1800" dirty="0" err="1">
                <a:solidFill>
                  <a:srgbClr val="2B91AF"/>
                </a:solidFill>
                <a:latin typeface="Consolas"/>
              </a:rPr>
              <a:t>FileMode</a:t>
            </a:r>
            <a:r>
              <a:rPr lang="en-GB" sz="1800" dirty="0" err="1">
                <a:solidFill>
                  <a:srgbClr val="000000"/>
                </a:solidFill>
                <a:latin typeface="Consolas"/>
              </a:rPr>
              <a:t>.</a:t>
            </a:r>
            <a:r>
              <a:rPr lang="en-GB" sz="1800" dirty="0" err="1">
                <a:solidFill>
                  <a:srgbClr val="020002"/>
                </a:solidFill>
                <a:latin typeface="Consolas"/>
              </a:rPr>
              <a:t>Open</a:t>
            </a:r>
            <a:r>
              <a:rPr lang="en-GB" sz="1800" dirty="0">
                <a:solidFill>
                  <a:srgbClr val="000000"/>
                </a:solidFill>
                <a:latin typeface="Consolas"/>
              </a:rPr>
              <a:t>, </a:t>
            </a:r>
          </a:p>
          <a:p>
            <a:r>
              <a:rPr lang="en-GB" sz="1800" dirty="0">
                <a:solidFill>
                  <a:srgbClr val="000000"/>
                </a:solidFill>
                <a:latin typeface="Consolas"/>
              </a:rPr>
              <a:t>      </a:t>
            </a:r>
            <a:r>
              <a:rPr lang="en-GB" sz="1800" dirty="0" err="1">
                <a:solidFill>
                  <a:srgbClr val="2B91AF"/>
                </a:solidFill>
                <a:latin typeface="Consolas"/>
              </a:rPr>
              <a:t>FileAccess</a:t>
            </a:r>
            <a:r>
              <a:rPr lang="en-GB" sz="1800" dirty="0" err="1">
                <a:solidFill>
                  <a:srgbClr val="000000"/>
                </a:solidFill>
                <a:latin typeface="Consolas"/>
              </a:rPr>
              <a:t>.</a:t>
            </a:r>
            <a:r>
              <a:rPr lang="en-GB" sz="1800" dirty="0" err="1">
                <a:solidFill>
                  <a:srgbClr val="020002"/>
                </a:solidFill>
                <a:latin typeface="Consolas"/>
              </a:rPr>
              <a:t>Read</a:t>
            </a:r>
            <a:r>
              <a:rPr lang="en-GB" sz="1800" dirty="0">
                <a:solidFill>
                  <a:srgbClr val="000000"/>
                </a:solidFill>
                <a:latin typeface="Consolas"/>
              </a:rPr>
              <a:t>, </a:t>
            </a:r>
            <a:r>
              <a:rPr lang="en-GB" sz="1800" dirty="0" err="1">
                <a:solidFill>
                  <a:srgbClr val="2B91AF"/>
                </a:solidFill>
                <a:latin typeface="Consolas"/>
              </a:rPr>
              <a:t>FileShare</a:t>
            </a:r>
            <a:r>
              <a:rPr lang="en-GB" sz="1800" dirty="0" err="1">
                <a:solidFill>
                  <a:srgbClr val="000000"/>
                </a:solidFill>
                <a:latin typeface="Consolas"/>
              </a:rPr>
              <a:t>.</a:t>
            </a:r>
            <a:r>
              <a:rPr lang="en-GB" sz="1800" dirty="0" err="1">
                <a:solidFill>
                  <a:srgbClr val="020002"/>
                </a:solidFill>
                <a:latin typeface="Consolas"/>
              </a:rPr>
              <a:t>Read</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byte</a:t>
            </a:r>
            <a:r>
              <a:rPr lang="en-GB" sz="1800" dirty="0">
                <a:solidFill>
                  <a:srgbClr val="000000"/>
                </a:solidFill>
                <a:latin typeface="Consolas"/>
              </a:rPr>
              <a:t>[] </a:t>
            </a:r>
            <a:r>
              <a:rPr lang="en-GB" sz="1800" dirty="0">
                <a:solidFill>
                  <a:srgbClr val="020002"/>
                </a:solidFill>
                <a:latin typeface="Consolas"/>
              </a:rPr>
              <a:t>data</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dirty="0">
                <a:solidFill>
                  <a:srgbClr val="0000FF"/>
                </a:solidFill>
                <a:latin typeface="Consolas"/>
              </a:rPr>
              <a:t>byte</a:t>
            </a:r>
            <a:r>
              <a:rPr lang="en-GB" sz="1800" dirty="0">
                <a:solidFill>
                  <a:srgbClr val="000000"/>
                </a:solidFill>
                <a:latin typeface="Consolas"/>
              </a:rPr>
              <a:t>[</a:t>
            </a:r>
            <a:r>
              <a:rPr lang="en-GB" sz="1800" dirty="0" err="1">
                <a:solidFill>
                  <a:srgbClr val="020002"/>
                </a:solidFill>
                <a:latin typeface="Consolas"/>
              </a:rPr>
              <a:t>stm</a:t>
            </a:r>
            <a:r>
              <a:rPr lang="en-GB" sz="1800" dirty="0" err="1">
                <a:solidFill>
                  <a:srgbClr val="000000"/>
                </a:solidFill>
                <a:latin typeface="Consolas"/>
              </a:rPr>
              <a:t>.</a:t>
            </a:r>
            <a:r>
              <a:rPr lang="en-GB" sz="1800" dirty="0" err="1">
                <a:solidFill>
                  <a:srgbClr val="020002"/>
                </a:solidFill>
                <a:latin typeface="Consolas"/>
              </a:rPr>
              <a:t>Length</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20002"/>
                </a:solidFill>
                <a:latin typeface="Consolas"/>
              </a:rPr>
              <a:t>stm</a:t>
            </a:r>
            <a:r>
              <a:rPr lang="en-GB" sz="1800" dirty="0" err="1">
                <a:solidFill>
                  <a:srgbClr val="000000"/>
                </a:solidFill>
                <a:latin typeface="Consolas"/>
              </a:rPr>
              <a:t>.</a:t>
            </a:r>
            <a:r>
              <a:rPr lang="en-GB" sz="1800" dirty="0" err="1">
                <a:solidFill>
                  <a:srgbClr val="020002"/>
                </a:solidFill>
                <a:latin typeface="Consolas"/>
              </a:rPr>
              <a:t>Read</a:t>
            </a:r>
            <a:r>
              <a:rPr lang="en-GB" sz="1800" dirty="0">
                <a:solidFill>
                  <a:srgbClr val="000000"/>
                </a:solidFill>
                <a:latin typeface="Consolas"/>
              </a:rPr>
              <a:t>(</a:t>
            </a:r>
            <a:r>
              <a:rPr lang="en-GB" sz="1800" dirty="0">
                <a:solidFill>
                  <a:srgbClr val="020002"/>
                </a:solidFill>
                <a:latin typeface="Consolas"/>
              </a:rPr>
              <a:t>data</a:t>
            </a:r>
            <a:r>
              <a:rPr lang="en-GB" sz="1800" dirty="0">
                <a:solidFill>
                  <a:srgbClr val="000000"/>
                </a:solidFill>
                <a:latin typeface="Consolas"/>
              </a:rPr>
              <a:t>, 0, (</a:t>
            </a:r>
            <a:r>
              <a:rPr lang="en-GB" sz="1800" dirty="0" err="1">
                <a:solidFill>
                  <a:srgbClr val="0000FF"/>
                </a:solidFill>
                <a:latin typeface="Consolas"/>
              </a:rPr>
              <a:t>int</a:t>
            </a:r>
            <a:r>
              <a:rPr lang="en-GB" sz="1800" dirty="0">
                <a:solidFill>
                  <a:srgbClr val="000000"/>
                </a:solidFill>
                <a:latin typeface="Consolas"/>
              </a:rPr>
              <a:t>)</a:t>
            </a:r>
            <a:r>
              <a:rPr lang="en-GB" sz="1800" dirty="0" err="1">
                <a:solidFill>
                  <a:srgbClr val="020002"/>
                </a:solidFill>
                <a:latin typeface="Consolas"/>
              </a:rPr>
              <a:t>stm</a:t>
            </a:r>
            <a:r>
              <a:rPr lang="en-GB" sz="1800" dirty="0" err="1">
                <a:solidFill>
                  <a:srgbClr val="000000"/>
                </a:solidFill>
                <a:latin typeface="Consolas"/>
              </a:rPr>
              <a:t>.</a:t>
            </a:r>
            <a:r>
              <a:rPr lang="en-GB" sz="1800" dirty="0" err="1">
                <a:solidFill>
                  <a:srgbClr val="020002"/>
                </a:solidFill>
                <a:latin typeface="Consolas"/>
              </a:rPr>
              <a:t>Length</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return</a:t>
            </a:r>
            <a:r>
              <a:rPr lang="en-GB" sz="1800" dirty="0">
                <a:solidFill>
                  <a:srgbClr val="000000"/>
                </a:solidFill>
                <a:latin typeface="Consolas"/>
              </a:rPr>
              <a:t> </a:t>
            </a:r>
            <a:r>
              <a:rPr lang="en-GB" sz="1800" b="1" dirty="0" err="1">
                <a:solidFill>
                  <a:srgbClr val="0000FF"/>
                </a:solidFill>
                <a:latin typeface="Consolas"/>
              </a:rPr>
              <a:t>Encoding</a:t>
            </a:r>
            <a:r>
              <a:rPr lang="en-GB" sz="1800" dirty="0" err="1">
                <a:solidFill>
                  <a:srgbClr val="000000"/>
                </a:solidFill>
                <a:latin typeface="Consolas"/>
              </a:rPr>
              <a:t>.</a:t>
            </a:r>
            <a:r>
              <a:rPr lang="en-GB" sz="1800" dirty="0" err="1">
                <a:solidFill>
                  <a:srgbClr val="020002"/>
                </a:solidFill>
                <a:latin typeface="Consolas"/>
              </a:rPr>
              <a:t>Unicode</a:t>
            </a:r>
            <a:r>
              <a:rPr lang="en-GB" sz="1800" dirty="0" err="1">
                <a:solidFill>
                  <a:srgbClr val="000000"/>
                </a:solidFill>
                <a:latin typeface="Consolas"/>
              </a:rPr>
              <a:t>.</a:t>
            </a:r>
            <a:r>
              <a:rPr lang="en-GB" sz="1800" dirty="0" err="1">
                <a:solidFill>
                  <a:srgbClr val="020002"/>
                </a:solidFill>
                <a:latin typeface="Consolas"/>
              </a:rPr>
              <a:t>GetString</a:t>
            </a:r>
            <a:r>
              <a:rPr lang="en-GB" sz="1800" dirty="0">
                <a:solidFill>
                  <a:srgbClr val="000000"/>
                </a:solidFill>
                <a:latin typeface="Consolas"/>
              </a:rPr>
              <a:t>(</a:t>
            </a:r>
            <a:r>
              <a:rPr lang="en-GB" sz="1800" dirty="0">
                <a:solidFill>
                  <a:srgbClr val="020002"/>
                </a:solidFill>
                <a:latin typeface="Consolas"/>
              </a:rPr>
              <a:t>data</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a:t>
            </a:r>
          </a:p>
        </p:txBody>
      </p:sp>
      <p:sp>
        <p:nvSpPr>
          <p:cNvPr id="7" name="Rounded Rectangle 6"/>
          <p:cNvSpPr/>
          <p:nvPr/>
        </p:nvSpPr>
        <p:spPr bwMode="auto">
          <a:xfrm>
            <a:off x="564679" y="6712409"/>
            <a:ext cx="11412143" cy="1288593"/>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00"/>
                </a:solidFill>
                <a:latin typeface="Consolas"/>
              </a:rPr>
              <a:t>   </a:t>
            </a:r>
            <a:r>
              <a:rPr lang="en-GB" sz="1800" dirty="0">
                <a:solidFill>
                  <a:srgbClr val="0000FF"/>
                </a:solidFill>
                <a:latin typeface="Consolas"/>
              </a:rPr>
              <a:t>static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Main</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err="1">
                <a:solidFill>
                  <a:srgbClr val="020002"/>
                </a:solidFill>
                <a:latin typeface="Consolas"/>
              </a:rPr>
              <a:t>args</a:t>
            </a:r>
            <a:r>
              <a:rPr lang="en-GB" sz="1800" dirty="0">
                <a:solidFill>
                  <a:srgbClr val="000000"/>
                </a:solidFill>
                <a:latin typeface="Consolas"/>
              </a:rPr>
              <a:t>) {</a:t>
            </a:r>
          </a:p>
          <a:p>
            <a:r>
              <a:rPr lang="en-GB" sz="1800" dirty="0">
                <a:solidFill>
                  <a:srgbClr val="000000"/>
                </a:solidFill>
                <a:latin typeface="Consolas"/>
              </a:rPr>
              <a:t>      </a:t>
            </a:r>
            <a:r>
              <a:rPr lang="en-GB" sz="1800" dirty="0" err="1">
                <a:solidFill>
                  <a:srgbClr val="020002"/>
                </a:solidFill>
                <a:latin typeface="Consolas"/>
              </a:rPr>
              <a:t>WriteData</a:t>
            </a:r>
            <a:r>
              <a:rPr lang="en-GB" sz="1800" dirty="0">
                <a:solidFill>
                  <a:srgbClr val="000000"/>
                </a:solidFill>
                <a:latin typeface="Consolas"/>
              </a:rPr>
              <a:t>(</a:t>
            </a:r>
            <a:r>
              <a:rPr lang="en-GB" sz="1800" dirty="0">
                <a:solidFill>
                  <a:srgbClr val="A31515"/>
                </a:solidFill>
                <a:latin typeface="Consolas"/>
              </a:rPr>
              <a:t>"Hello, stream!"</a:t>
            </a:r>
            <a:r>
              <a:rPr lang="en-GB" sz="1800" dirty="0">
                <a:solidFill>
                  <a:srgbClr val="000000"/>
                </a:solidFill>
                <a:latin typeface="Consolas"/>
              </a:rPr>
              <a:t>);</a:t>
            </a:r>
          </a:p>
          <a:p>
            <a:r>
              <a:rPr lang="en-GB" sz="1800" dirty="0">
                <a:solidFill>
                  <a:srgbClr val="000000"/>
                </a:solidFill>
                <a:latin typeface="Consolas"/>
              </a:rPr>
              <a:t>      </a:t>
            </a:r>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err="1">
                <a:solidFill>
                  <a:srgbClr val="020002"/>
                </a:solidFill>
                <a:latin typeface="Consolas"/>
              </a:rPr>
              <a:t>ReadData</a:t>
            </a:r>
            <a:r>
              <a:rPr lang="en-GB" sz="1800" dirty="0">
                <a:solidFill>
                  <a:srgbClr val="000000"/>
                </a:solidFill>
                <a:latin typeface="Consolas"/>
              </a:rPr>
              <a:t>());</a:t>
            </a:r>
          </a:p>
          <a:p>
            <a:r>
              <a:rPr lang="en-GB" sz="1800" dirty="0">
                <a:solidFill>
                  <a:srgbClr val="000000"/>
                </a:solidFill>
                <a:latin typeface="Consolas"/>
              </a:rPr>
              <a:t>   }</a:t>
            </a:r>
          </a:p>
        </p:txBody>
      </p:sp>
    </p:spTree>
    <p:extLst>
      <p:ext uri="{BB962C8B-B14F-4D97-AF65-F5344CB8AC3E}">
        <p14:creationId xmlns:p14="http://schemas.microsoft.com/office/powerpoint/2010/main" val="37793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Readers and Writers</a:t>
            </a:r>
            <a:endParaRPr lang="en-GB" dirty="0"/>
          </a:p>
        </p:txBody>
      </p:sp>
      <p:sp>
        <p:nvSpPr>
          <p:cNvPr id="4" name="Slide Number Placeholder 3"/>
          <p:cNvSpPr>
            <a:spLocks noGrp="1"/>
          </p:cNvSpPr>
          <p:nvPr>
            <p:ph type="sldNum" sz="quarter" idx="12"/>
          </p:nvPr>
        </p:nvSpPr>
        <p:spPr/>
        <p:txBody>
          <a:bodyPr/>
          <a:lstStyle/>
          <a:p>
            <a:fld id="{A9981FC0-48D1-4A01-A438-C7C289B6623F}" type="slidenum">
              <a:rPr lang="en-US" smtClean="0"/>
              <a:pPr/>
              <a:t>366</a:t>
            </a:fld>
            <a:endParaRPr lang="en-US"/>
          </a:p>
        </p:txBody>
      </p:sp>
      <p:sp>
        <p:nvSpPr>
          <p:cNvPr id="5" name="Content Placeholder 4"/>
          <p:cNvSpPr>
            <a:spLocks noGrp="1"/>
          </p:cNvSpPr>
          <p:nvPr>
            <p:ph sz="quarter" idx="1"/>
          </p:nvPr>
        </p:nvSpPr>
        <p:spPr>
          <a:xfrm>
            <a:off x="420053" y="1400175"/>
            <a:ext cx="11761470" cy="4270403"/>
          </a:xfrm>
        </p:spPr>
        <p:txBody>
          <a:bodyPr>
            <a:normAutofit/>
          </a:bodyPr>
          <a:lstStyle/>
          <a:p>
            <a:r>
              <a:rPr lang="en-US" dirty="0"/>
              <a:t>Working directly with streams can be cumbersome at times</a:t>
            </a:r>
          </a:p>
          <a:p>
            <a:r>
              <a:rPr lang="en-US" dirty="0"/>
              <a:t>Readers and writers abstract and simplify access to the underlying stream</a:t>
            </a:r>
          </a:p>
          <a:p>
            <a:r>
              <a:rPr lang="en-US" dirty="0"/>
              <a:t>Writers buffer data</a:t>
            </a:r>
          </a:p>
          <a:p>
            <a:r>
              <a:rPr lang="en-US" b="1" i="1" dirty="0" err="1">
                <a:solidFill>
                  <a:srgbClr val="FF0000"/>
                </a:solidFill>
                <a:latin typeface="Consolas" pitchFamily="49" charset="0"/>
                <a:cs typeface="Consolas" pitchFamily="49" charset="0"/>
              </a:rPr>
              <a:t>TextReader</a:t>
            </a:r>
            <a:r>
              <a:rPr lang="en-US" dirty="0"/>
              <a:t>, </a:t>
            </a:r>
            <a:r>
              <a:rPr lang="en-US" b="1" i="1" dirty="0" err="1">
                <a:solidFill>
                  <a:srgbClr val="FF0000"/>
                </a:solidFill>
                <a:latin typeface="Consolas" pitchFamily="49" charset="0"/>
                <a:cs typeface="Consolas" pitchFamily="49" charset="0"/>
              </a:rPr>
              <a:t>TextWriter</a:t>
            </a:r>
            <a:r>
              <a:rPr lang="en-US" dirty="0"/>
              <a:t> (abstract)</a:t>
            </a:r>
            <a:endParaRPr lang="en-GB" dirty="0"/>
          </a:p>
        </p:txBody>
      </p:sp>
      <p:sp>
        <p:nvSpPr>
          <p:cNvPr id="6" name="Rectangle 5"/>
          <p:cNvSpPr/>
          <p:nvPr/>
        </p:nvSpPr>
        <p:spPr bwMode="auto">
          <a:xfrm>
            <a:off x="1735931" y="5980989"/>
            <a:ext cx="2778609" cy="567063"/>
          </a:xfrm>
          <a:prstGeom prst="rect">
            <a:avLst/>
          </a:prstGeom>
          <a:solidFill>
            <a:schemeClr val="accent5">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i="1" dirty="0" err="1">
                <a:solidFill>
                  <a:srgbClr val="FFFFFF"/>
                </a:solidFill>
                <a:effectLst>
                  <a:outerShdw blurRad="38100" dist="38100" dir="2700000" algn="tl">
                    <a:srgbClr val="000000">
                      <a:alpha val="43137"/>
                    </a:srgbClr>
                  </a:outerShdw>
                </a:effectLst>
                <a:latin typeface="Segoe" pitchFamily="34" charset="0"/>
              </a:rPr>
              <a:t>TextReader</a:t>
            </a:r>
            <a:endParaRPr lang="en-GB" sz="2600" i="1" dirty="0">
              <a:solidFill>
                <a:srgbClr val="FFFFFF"/>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8087037" y="5957658"/>
            <a:ext cx="2778609" cy="567063"/>
          </a:xfrm>
          <a:prstGeom prst="rect">
            <a:avLst/>
          </a:prstGeom>
          <a:solidFill>
            <a:schemeClr val="accent5">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i="1" dirty="0" err="1">
                <a:solidFill>
                  <a:srgbClr val="FFFFFF"/>
                </a:solidFill>
                <a:effectLst>
                  <a:outerShdw blurRad="38100" dist="38100" dir="2700000" algn="tl">
                    <a:srgbClr val="000000">
                      <a:alpha val="43137"/>
                    </a:srgbClr>
                  </a:outerShdw>
                </a:effectLst>
                <a:latin typeface="Segoe" pitchFamily="34" charset="0"/>
              </a:rPr>
              <a:t>TextWriter</a:t>
            </a:r>
            <a:endParaRPr lang="en-GB" sz="2600" i="1" dirty="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3265231" y="7421820"/>
            <a:ext cx="2778609" cy="567063"/>
          </a:xfrm>
          <a:prstGeom prst="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dirty="0" err="1">
                <a:solidFill>
                  <a:srgbClr val="FFFFFF"/>
                </a:solidFill>
                <a:effectLst>
                  <a:outerShdw blurRad="38100" dist="38100" dir="2700000" algn="tl">
                    <a:srgbClr val="000000">
                      <a:alpha val="43137"/>
                    </a:srgbClr>
                  </a:outerShdw>
                </a:effectLst>
                <a:latin typeface="Segoe" pitchFamily="34" charset="0"/>
              </a:rPr>
              <a:t>StreamReader</a:t>
            </a:r>
            <a:endParaRPr lang="en-GB" sz="2600" dirty="0">
              <a:solidFill>
                <a:srgbClr val="FFFFFF"/>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247390" y="7421820"/>
            <a:ext cx="2778609" cy="567063"/>
          </a:xfrm>
          <a:prstGeom prst="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dirty="0" err="1">
                <a:solidFill>
                  <a:srgbClr val="FFFFFF"/>
                </a:solidFill>
                <a:effectLst>
                  <a:outerShdw blurRad="38100" dist="38100" dir="2700000" algn="tl">
                    <a:srgbClr val="000000">
                      <a:alpha val="43137"/>
                    </a:srgbClr>
                  </a:outerShdw>
                </a:effectLst>
                <a:latin typeface="Segoe" pitchFamily="34" charset="0"/>
              </a:rPr>
              <a:t>StringReader</a:t>
            </a:r>
            <a:endParaRPr lang="en-GB" sz="2600" dirty="0">
              <a:solidFill>
                <a:srgbClr val="FFFFFF"/>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9575577" y="7433937"/>
            <a:ext cx="2778609" cy="567063"/>
          </a:xfrm>
          <a:prstGeom prst="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dirty="0" err="1">
                <a:solidFill>
                  <a:srgbClr val="FFFFFF"/>
                </a:solidFill>
                <a:effectLst>
                  <a:outerShdw blurRad="38100" dist="38100" dir="2700000" algn="tl">
                    <a:srgbClr val="000000">
                      <a:alpha val="43137"/>
                    </a:srgbClr>
                  </a:outerShdw>
                </a:effectLst>
                <a:latin typeface="Segoe" pitchFamily="34" charset="0"/>
              </a:rPr>
              <a:t>StreamWriter</a:t>
            </a:r>
            <a:endParaRPr lang="en-GB" sz="2600" dirty="0">
              <a:solidFill>
                <a:srgbClr val="FFFFFF"/>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6598496" y="7433937"/>
            <a:ext cx="2778609" cy="567063"/>
          </a:xfrm>
          <a:prstGeom prst="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600" dirty="0" err="1">
                <a:solidFill>
                  <a:srgbClr val="FFFFFF"/>
                </a:solidFill>
                <a:effectLst>
                  <a:outerShdw blurRad="38100" dist="38100" dir="2700000" algn="tl">
                    <a:srgbClr val="000000">
                      <a:alpha val="43137"/>
                    </a:srgbClr>
                  </a:outerShdw>
                </a:effectLst>
                <a:latin typeface="Segoe" pitchFamily="34" charset="0"/>
              </a:rPr>
              <a:t>StringWriter</a:t>
            </a:r>
            <a:endParaRPr lang="en-GB" sz="2600" dirty="0">
              <a:solidFill>
                <a:srgbClr val="FFFFFF"/>
              </a:solidFill>
              <a:effectLst>
                <a:outerShdw blurRad="38100" dist="38100" dir="2700000" algn="tl">
                  <a:srgbClr val="000000">
                    <a:alpha val="43137"/>
                  </a:srgbClr>
                </a:outerShdw>
              </a:effectLst>
              <a:latin typeface="Segoe" pitchFamily="34" charset="0"/>
            </a:endParaRPr>
          </a:p>
        </p:txBody>
      </p:sp>
      <p:cxnSp>
        <p:nvCxnSpPr>
          <p:cNvPr id="12" name="Straight Arrow Connector 30"/>
          <p:cNvCxnSpPr>
            <a:stCxn id="9" idx="0"/>
            <a:endCxn id="6" idx="2"/>
          </p:cNvCxnSpPr>
          <p:nvPr/>
        </p:nvCxnSpPr>
        <p:spPr>
          <a:xfrm rot="5400000" flipH="1" flipV="1">
            <a:off x="1944081" y="6240666"/>
            <a:ext cx="873768" cy="1488540"/>
          </a:xfrm>
          <a:prstGeom prst="bentConnector3">
            <a:avLst>
              <a:gd name="adj1" fmla="val 50000"/>
            </a:avLst>
          </a:prstGeom>
          <a:ln w="28575">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30"/>
          <p:cNvCxnSpPr>
            <a:stCxn id="8" idx="0"/>
            <a:endCxn id="6" idx="2"/>
          </p:cNvCxnSpPr>
          <p:nvPr/>
        </p:nvCxnSpPr>
        <p:spPr>
          <a:xfrm rot="16200000" flipV="1">
            <a:off x="3453001" y="6220287"/>
            <a:ext cx="873768" cy="1529300"/>
          </a:xfrm>
          <a:prstGeom prst="bentConnector3">
            <a:avLst>
              <a:gd name="adj1" fmla="val 50000"/>
            </a:avLst>
          </a:prstGeom>
          <a:ln w="28575">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30"/>
          <p:cNvCxnSpPr>
            <a:stCxn id="10" idx="0"/>
            <a:endCxn id="7" idx="2"/>
          </p:cNvCxnSpPr>
          <p:nvPr/>
        </p:nvCxnSpPr>
        <p:spPr>
          <a:xfrm rot="16200000" flipV="1">
            <a:off x="9766002" y="6235059"/>
            <a:ext cx="909216" cy="1488540"/>
          </a:xfrm>
          <a:prstGeom prst="bentConnector3">
            <a:avLst>
              <a:gd name="adj1" fmla="val 50000"/>
            </a:avLst>
          </a:prstGeom>
          <a:ln w="28575">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30"/>
          <p:cNvCxnSpPr>
            <a:stCxn id="11" idx="0"/>
            <a:endCxn id="7" idx="2"/>
          </p:cNvCxnSpPr>
          <p:nvPr/>
        </p:nvCxnSpPr>
        <p:spPr>
          <a:xfrm rot="5400000" flipH="1" flipV="1">
            <a:off x="8277462" y="6235059"/>
            <a:ext cx="909216" cy="1488540"/>
          </a:xfrm>
          <a:prstGeom prst="bentConnector3">
            <a:avLst>
              <a:gd name="adj1" fmla="val 50000"/>
            </a:avLst>
          </a:prstGeom>
          <a:ln w="28575">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3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Stream Readers &amp; Writers Examples</a:t>
            </a:r>
            <a:endParaRPr lang="en-GB" sz="3600" dirty="0"/>
          </a:p>
        </p:txBody>
      </p:sp>
      <p:sp>
        <p:nvSpPr>
          <p:cNvPr id="4" name="Slide Number Placeholder 3"/>
          <p:cNvSpPr>
            <a:spLocks noGrp="1"/>
          </p:cNvSpPr>
          <p:nvPr>
            <p:ph type="sldNum" sz="quarter" idx="12"/>
          </p:nvPr>
        </p:nvSpPr>
        <p:spPr/>
        <p:txBody>
          <a:bodyPr/>
          <a:lstStyle/>
          <a:p>
            <a:fld id="{A9981FC0-48D1-4A01-A438-C7C289B6623F}" type="slidenum">
              <a:rPr lang="en-US" smtClean="0"/>
              <a:pPr/>
              <a:t>367</a:t>
            </a:fld>
            <a:endParaRPr lang="en-US"/>
          </a:p>
        </p:txBody>
      </p:sp>
      <p:sp>
        <p:nvSpPr>
          <p:cNvPr id="5" name="Content Placeholder 4"/>
          <p:cNvSpPr>
            <a:spLocks noGrp="1"/>
          </p:cNvSpPr>
          <p:nvPr>
            <p:ph sz="quarter" idx="1"/>
          </p:nvPr>
        </p:nvSpPr>
        <p:spPr/>
        <p:txBody>
          <a:bodyPr/>
          <a:lstStyle/>
          <a:p>
            <a:endParaRPr lang="en-US"/>
          </a:p>
        </p:txBody>
      </p:sp>
      <p:sp>
        <p:nvSpPr>
          <p:cNvPr id="6" name="Rounded Rectangle 5"/>
          <p:cNvSpPr/>
          <p:nvPr/>
        </p:nvSpPr>
        <p:spPr bwMode="auto">
          <a:xfrm>
            <a:off x="545098" y="1381815"/>
            <a:ext cx="11412143" cy="4635491"/>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static</a:t>
            </a:r>
            <a:r>
              <a:rPr lang="en-GB" sz="1500" dirty="0">
                <a:solidFill>
                  <a:srgbClr val="000000"/>
                </a:solidFill>
                <a:latin typeface="Consolas"/>
              </a:rPr>
              <a:t> </a:t>
            </a:r>
            <a:r>
              <a:rPr lang="en-GB" sz="1500" dirty="0">
                <a:solidFill>
                  <a:srgbClr val="0000FF"/>
                </a:solidFill>
                <a:latin typeface="Consolas"/>
              </a:rPr>
              <a:t>void</a:t>
            </a:r>
            <a:r>
              <a:rPr lang="en-GB" sz="1500" dirty="0">
                <a:solidFill>
                  <a:srgbClr val="000000"/>
                </a:solidFill>
                <a:latin typeface="Consolas"/>
              </a:rPr>
              <a:t> </a:t>
            </a:r>
            <a:r>
              <a:rPr lang="en-GB" sz="1500" dirty="0" err="1">
                <a:solidFill>
                  <a:srgbClr val="020002"/>
                </a:solidFill>
                <a:latin typeface="Consolas"/>
              </a:rPr>
              <a:t>WriteData</a:t>
            </a:r>
            <a:r>
              <a:rPr lang="en-GB" sz="1500" dirty="0">
                <a:solidFill>
                  <a:srgbClr val="000000"/>
                </a:solidFill>
                <a:latin typeface="Consolas"/>
              </a:rPr>
              <a:t>(</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text</a:t>
            </a:r>
            <a:r>
              <a:rPr lang="en-GB" sz="1500" dirty="0">
                <a:solidFill>
                  <a:srgbClr val="000000"/>
                </a:solidFill>
                <a:latin typeface="Consolas"/>
              </a:rPr>
              <a:t>) {</a:t>
            </a:r>
          </a:p>
          <a:p>
            <a:r>
              <a:rPr lang="en-GB" sz="1500" dirty="0">
                <a:solidFill>
                  <a:srgbClr val="000000"/>
                </a:solidFill>
                <a:latin typeface="Consolas"/>
              </a:rPr>
              <a:t>   </a:t>
            </a:r>
            <a:r>
              <a:rPr lang="en-GB" sz="1500" b="1" dirty="0" err="1">
                <a:solidFill>
                  <a:srgbClr val="0000FF"/>
                </a:solidFill>
                <a:latin typeface="Consolas"/>
              </a:rPr>
              <a:t>FileStream</a:t>
            </a:r>
            <a:r>
              <a:rPr lang="en-GB" sz="1500" dirty="0">
                <a:solidFill>
                  <a:srgbClr val="000000"/>
                </a:solidFill>
                <a:latin typeface="Consolas"/>
              </a:rPr>
              <a:t> </a:t>
            </a:r>
            <a:r>
              <a:rPr lang="en-GB" sz="1500" dirty="0" err="1">
                <a:solidFill>
                  <a:srgbClr val="020002"/>
                </a:solidFill>
                <a:latin typeface="Consolas"/>
              </a:rPr>
              <a:t>fs</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err="1">
                <a:solidFill>
                  <a:srgbClr val="0000FF"/>
                </a:solidFill>
                <a:latin typeface="Consolas"/>
              </a:rPr>
              <a:t>FileStream</a:t>
            </a:r>
            <a:r>
              <a:rPr lang="en-GB" sz="1500" dirty="0">
                <a:solidFill>
                  <a:srgbClr val="000000"/>
                </a:solidFill>
                <a:latin typeface="Consolas"/>
              </a:rPr>
              <a:t>(</a:t>
            </a:r>
            <a:r>
              <a:rPr lang="en-GB" sz="1500" dirty="0">
                <a:solidFill>
                  <a:srgbClr val="A31515"/>
                </a:solidFill>
                <a:latin typeface="Consolas"/>
              </a:rPr>
              <a:t>"mydata.txt"</a:t>
            </a:r>
            <a:r>
              <a:rPr lang="en-GB" sz="1500" dirty="0">
                <a:solidFill>
                  <a:srgbClr val="000000"/>
                </a:solidFill>
                <a:latin typeface="Consolas"/>
              </a:rPr>
              <a:t>, </a:t>
            </a:r>
            <a:r>
              <a:rPr lang="en-GB" sz="1500" dirty="0" err="1">
                <a:solidFill>
                  <a:srgbClr val="2B91AF"/>
                </a:solidFill>
                <a:latin typeface="Consolas"/>
              </a:rPr>
              <a:t>FileMode</a:t>
            </a:r>
            <a:r>
              <a:rPr lang="en-GB" sz="1500" dirty="0" err="1">
                <a:solidFill>
                  <a:srgbClr val="000000"/>
                </a:solidFill>
                <a:latin typeface="Consolas"/>
              </a:rPr>
              <a:t>.</a:t>
            </a:r>
            <a:r>
              <a:rPr lang="en-GB" sz="1500" dirty="0" err="1">
                <a:solidFill>
                  <a:srgbClr val="020002"/>
                </a:solidFill>
                <a:latin typeface="Consolas"/>
              </a:rPr>
              <a:t>OpenOrCreate</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2B91AF"/>
                </a:solidFill>
                <a:latin typeface="Consolas"/>
              </a:rPr>
              <a:t>FileAccess</a:t>
            </a:r>
            <a:r>
              <a:rPr lang="en-GB" sz="1500" dirty="0" err="1">
                <a:solidFill>
                  <a:srgbClr val="000000"/>
                </a:solidFill>
                <a:latin typeface="Consolas"/>
              </a:rPr>
              <a:t>.</a:t>
            </a:r>
            <a:r>
              <a:rPr lang="en-GB" sz="1500" dirty="0" err="1">
                <a:solidFill>
                  <a:srgbClr val="020002"/>
                </a:solidFill>
                <a:latin typeface="Consolas"/>
              </a:rPr>
              <a:t>ReadWrite</a:t>
            </a:r>
            <a:r>
              <a:rPr lang="en-GB" sz="1500" dirty="0">
                <a:solidFill>
                  <a:srgbClr val="000000"/>
                </a:solidFill>
                <a:latin typeface="Consolas"/>
              </a:rPr>
              <a:t>, </a:t>
            </a:r>
            <a:r>
              <a:rPr lang="en-GB" sz="1500" dirty="0" err="1">
                <a:solidFill>
                  <a:srgbClr val="2B91AF"/>
                </a:solidFill>
                <a:latin typeface="Consolas"/>
              </a:rPr>
              <a:t>FileShare</a:t>
            </a:r>
            <a:r>
              <a:rPr lang="en-GB" sz="1500" dirty="0" err="1">
                <a:solidFill>
                  <a:srgbClr val="000000"/>
                </a:solidFill>
                <a:latin typeface="Consolas"/>
              </a:rPr>
              <a:t>.</a:t>
            </a:r>
            <a:r>
              <a:rPr lang="en-GB" sz="1500" dirty="0" err="1">
                <a:solidFill>
                  <a:srgbClr val="020002"/>
                </a:solidFill>
                <a:latin typeface="Consolas"/>
              </a:rPr>
              <a:t>None</a:t>
            </a:r>
            <a:r>
              <a:rPr lang="en-GB" sz="1500" dirty="0">
                <a:solidFill>
                  <a:srgbClr val="000000"/>
                </a:solidFill>
                <a:latin typeface="Consolas"/>
              </a:rPr>
              <a:t>);</a:t>
            </a:r>
          </a:p>
          <a:p>
            <a:r>
              <a:rPr lang="en-GB" sz="1500" dirty="0">
                <a:solidFill>
                  <a:srgbClr val="000000"/>
                </a:solidFill>
                <a:latin typeface="Consolas"/>
              </a:rPr>
              <a:t>   </a:t>
            </a:r>
            <a:r>
              <a:rPr lang="en-GB" sz="1500" b="1" dirty="0" err="1">
                <a:solidFill>
                  <a:srgbClr val="0000FF"/>
                </a:solidFill>
                <a:latin typeface="Consolas"/>
              </a:rPr>
              <a:t>StreamWriter</a:t>
            </a:r>
            <a:r>
              <a:rPr lang="en-GB" sz="1500" dirty="0">
                <a:solidFill>
                  <a:srgbClr val="000000"/>
                </a:solidFill>
                <a:latin typeface="Consolas"/>
              </a:rPr>
              <a:t> </a:t>
            </a:r>
            <a:r>
              <a:rPr lang="en-GB" sz="1500" dirty="0">
                <a:solidFill>
                  <a:srgbClr val="020002"/>
                </a:solidFill>
                <a:latin typeface="Consolas"/>
              </a:rPr>
              <a:t>writer</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err="1">
                <a:solidFill>
                  <a:srgbClr val="0000FF"/>
                </a:solidFill>
                <a:latin typeface="Consolas"/>
              </a:rPr>
              <a:t>StreamWriter</a:t>
            </a:r>
            <a:r>
              <a:rPr lang="en-GB" sz="1500" dirty="0">
                <a:solidFill>
                  <a:srgbClr val="000000"/>
                </a:solidFill>
                <a:latin typeface="Consolas"/>
              </a:rPr>
              <a:t>(</a:t>
            </a:r>
            <a:r>
              <a:rPr lang="en-GB" sz="1500" dirty="0" err="1">
                <a:solidFill>
                  <a:srgbClr val="020002"/>
                </a:solidFill>
                <a:latin typeface="Consolas"/>
              </a:rPr>
              <a:t>fs</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020002"/>
                </a:solidFill>
                <a:latin typeface="Consolas"/>
              </a:rPr>
              <a:t>writer</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text</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020002"/>
                </a:solidFill>
                <a:latin typeface="Consolas"/>
              </a:rPr>
              <a:t>writer</a:t>
            </a:r>
            <a:r>
              <a:rPr lang="en-GB" sz="1500" dirty="0" err="1">
                <a:solidFill>
                  <a:srgbClr val="000000"/>
                </a:solidFill>
                <a:latin typeface="Consolas"/>
              </a:rPr>
              <a:t>.</a:t>
            </a:r>
            <a:r>
              <a:rPr lang="en-GB" sz="1500" dirty="0" err="1">
                <a:solidFill>
                  <a:srgbClr val="020002"/>
                </a:solidFill>
                <a:latin typeface="Consolas"/>
              </a:rPr>
              <a:t>Close</a:t>
            </a:r>
            <a:r>
              <a:rPr lang="en-GB" sz="1500" dirty="0">
                <a:solidFill>
                  <a:srgbClr val="000000"/>
                </a:solidFill>
                <a:latin typeface="Consolas"/>
              </a:rPr>
              <a:t>();   </a:t>
            </a:r>
            <a:r>
              <a:rPr lang="en-GB" sz="1500" dirty="0">
                <a:solidFill>
                  <a:srgbClr val="008000"/>
                </a:solidFill>
                <a:latin typeface="Consolas"/>
              </a:rPr>
              <a:t>// important</a:t>
            </a:r>
            <a:endParaRPr lang="en-GB" sz="1500" dirty="0">
              <a:solidFill>
                <a:srgbClr val="000000"/>
              </a:solidFill>
              <a:latin typeface="Consolas"/>
            </a:endParaRPr>
          </a:p>
          <a:p>
            <a:r>
              <a:rPr lang="en-GB" sz="1500" dirty="0">
                <a:solidFill>
                  <a:srgbClr val="000000"/>
                </a:solidFill>
                <a:latin typeface="Consolas"/>
              </a:rPr>
              <a:t>   </a:t>
            </a:r>
            <a:r>
              <a:rPr lang="en-GB" sz="1500" dirty="0" err="1">
                <a:solidFill>
                  <a:srgbClr val="020002"/>
                </a:solidFill>
                <a:latin typeface="Consolas"/>
              </a:rPr>
              <a:t>fs</a:t>
            </a:r>
            <a:r>
              <a:rPr lang="en-GB" sz="1500" dirty="0" err="1">
                <a:solidFill>
                  <a:srgbClr val="000000"/>
                </a:solidFill>
                <a:latin typeface="Consolas"/>
              </a:rPr>
              <a:t>.</a:t>
            </a:r>
            <a:r>
              <a:rPr lang="en-GB" sz="1500" dirty="0" err="1">
                <a:solidFill>
                  <a:srgbClr val="020002"/>
                </a:solidFill>
                <a:latin typeface="Consolas"/>
              </a:rPr>
              <a:t>Close</a:t>
            </a:r>
            <a:r>
              <a:rPr lang="en-GB" sz="1500" dirty="0">
                <a:solidFill>
                  <a:srgbClr val="000000"/>
                </a:solidFill>
                <a:latin typeface="Consolas"/>
              </a:rPr>
              <a:t>();</a:t>
            </a:r>
          </a:p>
          <a:p>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static</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err="1">
                <a:solidFill>
                  <a:srgbClr val="020002"/>
                </a:solidFill>
                <a:latin typeface="Consolas"/>
              </a:rPr>
              <a:t>ReadData</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result</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using</a:t>
            </a:r>
            <a:r>
              <a:rPr lang="en-GB" sz="1500" dirty="0">
                <a:solidFill>
                  <a:srgbClr val="000000"/>
                </a:solidFill>
                <a:latin typeface="Consolas"/>
              </a:rPr>
              <a:t>(</a:t>
            </a:r>
            <a:r>
              <a:rPr lang="en-GB" sz="1500" b="1" dirty="0" err="1">
                <a:solidFill>
                  <a:srgbClr val="0000FF"/>
                </a:solidFill>
                <a:latin typeface="Consolas"/>
              </a:rPr>
              <a:t>FileStream</a:t>
            </a:r>
            <a:r>
              <a:rPr lang="en-GB" sz="1500" dirty="0">
                <a:solidFill>
                  <a:srgbClr val="000000"/>
                </a:solidFill>
                <a:latin typeface="Consolas"/>
              </a:rPr>
              <a:t> </a:t>
            </a:r>
            <a:r>
              <a:rPr lang="en-GB" sz="1500" dirty="0" err="1">
                <a:solidFill>
                  <a:srgbClr val="020002"/>
                </a:solidFill>
                <a:latin typeface="Consolas"/>
              </a:rPr>
              <a:t>stm</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err="1">
                <a:solidFill>
                  <a:srgbClr val="0000FF"/>
                </a:solidFill>
                <a:latin typeface="Consolas"/>
              </a:rPr>
              <a:t>FileStream</a:t>
            </a:r>
            <a:r>
              <a:rPr lang="en-GB" sz="1500" dirty="0">
                <a:solidFill>
                  <a:srgbClr val="000000"/>
                </a:solidFill>
                <a:latin typeface="Consolas"/>
              </a:rPr>
              <a:t>(</a:t>
            </a:r>
            <a:r>
              <a:rPr lang="en-GB" sz="1500" dirty="0">
                <a:solidFill>
                  <a:srgbClr val="A31515"/>
                </a:solidFill>
                <a:latin typeface="Consolas"/>
              </a:rPr>
              <a:t>"mydata.txt"</a:t>
            </a:r>
            <a:r>
              <a:rPr lang="en-GB" sz="1500" dirty="0">
                <a:solidFill>
                  <a:srgbClr val="000000"/>
                </a:solidFill>
                <a:latin typeface="Consolas"/>
              </a:rPr>
              <a:t>, </a:t>
            </a:r>
            <a:r>
              <a:rPr lang="en-GB" sz="1500" dirty="0" err="1">
                <a:solidFill>
                  <a:srgbClr val="2B91AF"/>
                </a:solidFill>
                <a:latin typeface="Consolas"/>
              </a:rPr>
              <a:t>FileMode</a:t>
            </a:r>
            <a:r>
              <a:rPr lang="en-GB" sz="1500" dirty="0" err="1">
                <a:solidFill>
                  <a:srgbClr val="000000"/>
                </a:solidFill>
                <a:latin typeface="Consolas"/>
              </a:rPr>
              <a:t>.</a:t>
            </a:r>
            <a:r>
              <a:rPr lang="en-GB" sz="1500" dirty="0" err="1">
                <a:solidFill>
                  <a:srgbClr val="020002"/>
                </a:solidFill>
                <a:latin typeface="Consolas"/>
              </a:rPr>
              <a:t>Open</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2B91AF"/>
                </a:solidFill>
                <a:latin typeface="Consolas"/>
              </a:rPr>
              <a:t>FileAccess</a:t>
            </a:r>
            <a:r>
              <a:rPr lang="en-GB" sz="1500" dirty="0" err="1">
                <a:solidFill>
                  <a:srgbClr val="000000"/>
                </a:solidFill>
                <a:latin typeface="Consolas"/>
              </a:rPr>
              <a:t>.</a:t>
            </a:r>
            <a:r>
              <a:rPr lang="en-GB" sz="1500" dirty="0" err="1">
                <a:solidFill>
                  <a:srgbClr val="020002"/>
                </a:solidFill>
                <a:latin typeface="Consolas"/>
              </a:rPr>
              <a:t>Read</a:t>
            </a:r>
            <a:r>
              <a:rPr lang="en-GB" sz="1500" dirty="0">
                <a:solidFill>
                  <a:srgbClr val="000000"/>
                </a:solidFill>
                <a:latin typeface="Consolas"/>
              </a:rPr>
              <a:t>, </a:t>
            </a:r>
            <a:r>
              <a:rPr lang="en-GB" sz="1500" dirty="0" err="1">
                <a:solidFill>
                  <a:srgbClr val="2B91AF"/>
                </a:solidFill>
                <a:latin typeface="Consolas"/>
              </a:rPr>
              <a:t>FileShare</a:t>
            </a:r>
            <a:r>
              <a:rPr lang="en-GB" sz="1500" dirty="0" err="1">
                <a:solidFill>
                  <a:srgbClr val="000000"/>
                </a:solidFill>
                <a:latin typeface="Consolas"/>
              </a:rPr>
              <a:t>.</a:t>
            </a:r>
            <a:r>
              <a:rPr lang="en-GB" sz="1500" dirty="0" err="1">
                <a:solidFill>
                  <a:srgbClr val="020002"/>
                </a:solidFill>
                <a:latin typeface="Consolas"/>
              </a:rPr>
              <a:t>Read</a:t>
            </a:r>
            <a:r>
              <a:rPr lang="en-GB" sz="1500" dirty="0">
                <a:solidFill>
                  <a:srgbClr val="000000"/>
                </a:solidFill>
                <a:latin typeface="Consolas"/>
              </a:rPr>
              <a:t>)) {</a:t>
            </a:r>
          </a:p>
          <a:p>
            <a:r>
              <a:rPr lang="en-GB" sz="1500" dirty="0">
                <a:solidFill>
                  <a:srgbClr val="000000"/>
                </a:solidFill>
                <a:latin typeface="Consolas"/>
              </a:rPr>
              <a:t>      </a:t>
            </a:r>
            <a:r>
              <a:rPr lang="en-GB" sz="1500" b="1" dirty="0" err="1">
                <a:solidFill>
                  <a:srgbClr val="0000FF"/>
                </a:solidFill>
                <a:latin typeface="Consolas"/>
              </a:rPr>
              <a:t>StreamReader</a:t>
            </a:r>
            <a:r>
              <a:rPr lang="en-GB" sz="1500" dirty="0">
                <a:solidFill>
                  <a:srgbClr val="000000"/>
                </a:solidFill>
                <a:latin typeface="Consolas"/>
              </a:rPr>
              <a:t> </a:t>
            </a:r>
            <a:r>
              <a:rPr lang="en-GB" sz="1500" dirty="0">
                <a:solidFill>
                  <a:srgbClr val="020002"/>
                </a:solidFill>
                <a:latin typeface="Consolas"/>
              </a:rPr>
              <a:t>reader</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err="1">
                <a:solidFill>
                  <a:srgbClr val="0000FF"/>
                </a:solidFill>
                <a:latin typeface="Consolas"/>
              </a:rPr>
              <a:t>StreamReader</a:t>
            </a:r>
            <a:r>
              <a:rPr lang="en-GB" sz="1500" dirty="0">
                <a:solidFill>
                  <a:srgbClr val="000000"/>
                </a:solidFill>
                <a:latin typeface="Consolas"/>
              </a:rPr>
              <a:t>(</a:t>
            </a:r>
            <a:r>
              <a:rPr lang="en-GB" sz="1500" dirty="0" err="1">
                <a:solidFill>
                  <a:srgbClr val="020002"/>
                </a:solidFill>
                <a:latin typeface="Consolas"/>
              </a:rPr>
              <a:t>stm</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result</a:t>
            </a:r>
            <a:r>
              <a:rPr lang="en-GB" sz="1500" dirty="0">
                <a:solidFill>
                  <a:srgbClr val="000000"/>
                </a:solidFill>
                <a:latin typeface="Consolas"/>
              </a:rPr>
              <a:t> = </a:t>
            </a:r>
            <a:r>
              <a:rPr lang="en-GB" sz="1500" dirty="0" err="1">
                <a:solidFill>
                  <a:srgbClr val="020002"/>
                </a:solidFill>
                <a:latin typeface="Consolas"/>
              </a:rPr>
              <a:t>reader</a:t>
            </a:r>
            <a:r>
              <a:rPr lang="en-GB" sz="1500" dirty="0" err="1">
                <a:solidFill>
                  <a:srgbClr val="000000"/>
                </a:solidFill>
                <a:latin typeface="Consolas"/>
              </a:rPr>
              <a:t>.</a:t>
            </a:r>
            <a:r>
              <a:rPr lang="en-GB" sz="1500" dirty="0" err="1">
                <a:solidFill>
                  <a:srgbClr val="020002"/>
                </a:solidFill>
                <a:latin typeface="Consolas"/>
              </a:rPr>
              <a:t>ReadLine</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020002"/>
                </a:solidFill>
                <a:latin typeface="Consolas"/>
              </a:rPr>
              <a:t>reader</a:t>
            </a:r>
            <a:r>
              <a:rPr lang="en-GB" sz="1500" dirty="0" err="1">
                <a:solidFill>
                  <a:srgbClr val="000000"/>
                </a:solidFill>
                <a:latin typeface="Consolas"/>
              </a:rPr>
              <a:t>.</a:t>
            </a:r>
            <a:r>
              <a:rPr lang="en-GB" sz="1500" dirty="0" err="1">
                <a:solidFill>
                  <a:srgbClr val="020002"/>
                </a:solidFill>
                <a:latin typeface="Consolas"/>
              </a:rPr>
              <a:t>Close</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result</a:t>
            </a:r>
            <a:r>
              <a:rPr lang="en-GB" sz="1500" dirty="0">
                <a:solidFill>
                  <a:srgbClr val="000000"/>
                </a:solidFill>
                <a:latin typeface="Consolas"/>
              </a:rPr>
              <a:t>;</a:t>
            </a:r>
          </a:p>
          <a:p>
            <a:r>
              <a:rPr lang="en-GB" sz="1500" dirty="0">
                <a:solidFill>
                  <a:srgbClr val="000000"/>
                </a:solidFill>
                <a:latin typeface="Consolas"/>
              </a:rPr>
              <a:t>}</a:t>
            </a:r>
          </a:p>
        </p:txBody>
      </p:sp>
      <p:sp>
        <p:nvSpPr>
          <p:cNvPr id="7" name="Rounded Rectangle 6"/>
          <p:cNvSpPr/>
          <p:nvPr/>
        </p:nvSpPr>
        <p:spPr bwMode="auto">
          <a:xfrm>
            <a:off x="564679" y="6579891"/>
            <a:ext cx="11412143" cy="1547605"/>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static</a:t>
            </a:r>
            <a:r>
              <a:rPr lang="en-GB" sz="1500" dirty="0">
                <a:solidFill>
                  <a:srgbClr val="000000"/>
                </a:solidFill>
                <a:latin typeface="Consolas"/>
              </a:rPr>
              <a:t> </a:t>
            </a:r>
            <a:r>
              <a:rPr lang="en-GB" sz="1500" dirty="0">
                <a:solidFill>
                  <a:srgbClr val="0000FF"/>
                </a:solidFill>
                <a:latin typeface="Consolas"/>
              </a:rPr>
              <a:t>void</a:t>
            </a:r>
            <a:r>
              <a:rPr lang="en-GB" sz="1500" dirty="0">
                <a:solidFill>
                  <a:srgbClr val="000000"/>
                </a:solidFill>
                <a:latin typeface="Consolas"/>
              </a:rPr>
              <a:t> </a:t>
            </a:r>
            <a:r>
              <a:rPr lang="en-GB" sz="1500" dirty="0">
                <a:solidFill>
                  <a:srgbClr val="020002"/>
                </a:solidFill>
                <a:latin typeface="Consolas"/>
              </a:rPr>
              <a:t>WriteData2</a:t>
            </a:r>
            <a:r>
              <a:rPr lang="en-GB" sz="1500" dirty="0">
                <a:solidFill>
                  <a:srgbClr val="000000"/>
                </a:solidFill>
                <a:latin typeface="Consolas"/>
              </a:rPr>
              <a:t>(</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text</a:t>
            </a:r>
            <a:r>
              <a:rPr lang="en-GB" sz="1500" dirty="0">
                <a:solidFill>
                  <a:srgbClr val="000000"/>
                </a:solidFill>
                <a:latin typeface="Consolas"/>
              </a:rPr>
              <a:t>) {</a:t>
            </a:r>
          </a:p>
          <a:p>
            <a:r>
              <a:rPr lang="en-GB" sz="1500" dirty="0">
                <a:solidFill>
                  <a:srgbClr val="008000"/>
                </a:solidFill>
                <a:latin typeface="Consolas"/>
              </a:rPr>
              <a:t>   // shortcut for opening a file</a:t>
            </a:r>
            <a:endParaRPr lang="en-GB" sz="1500" dirty="0">
              <a:solidFill>
                <a:srgbClr val="000000"/>
              </a:solidFill>
              <a:latin typeface="Consolas"/>
            </a:endParaRPr>
          </a:p>
          <a:p>
            <a:r>
              <a:rPr lang="en-GB" sz="1500" dirty="0">
                <a:solidFill>
                  <a:srgbClr val="000000"/>
                </a:solidFill>
                <a:latin typeface="Consolas"/>
              </a:rPr>
              <a:t>   </a:t>
            </a:r>
            <a:r>
              <a:rPr lang="en-GB" sz="1500" b="1" dirty="0" err="1">
                <a:solidFill>
                  <a:srgbClr val="0000FF"/>
                </a:solidFill>
                <a:latin typeface="Consolas"/>
              </a:rPr>
              <a:t>StreamWriter</a:t>
            </a:r>
            <a:r>
              <a:rPr lang="en-GB" sz="1500" dirty="0">
                <a:solidFill>
                  <a:srgbClr val="000000"/>
                </a:solidFill>
                <a:latin typeface="Consolas"/>
              </a:rPr>
              <a:t> </a:t>
            </a:r>
            <a:r>
              <a:rPr lang="en-GB" sz="1500" dirty="0">
                <a:solidFill>
                  <a:srgbClr val="020002"/>
                </a:solidFill>
                <a:latin typeface="Consolas"/>
              </a:rPr>
              <a:t>writer</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err="1">
                <a:solidFill>
                  <a:srgbClr val="0000FF"/>
                </a:solidFill>
                <a:latin typeface="Consolas"/>
              </a:rPr>
              <a:t>StreamWriter</a:t>
            </a:r>
            <a:r>
              <a:rPr lang="en-GB" sz="1500" dirty="0">
                <a:solidFill>
                  <a:srgbClr val="000000"/>
                </a:solidFill>
                <a:latin typeface="Consolas"/>
              </a:rPr>
              <a:t>(</a:t>
            </a:r>
            <a:r>
              <a:rPr lang="en-GB" sz="1500" dirty="0">
                <a:solidFill>
                  <a:srgbClr val="A31515"/>
                </a:solidFill>
                <a:latin typeface="Consolas"/>
              </a:rPr>
              <a:t>"mydata.txt"</a:t>
            </a:r>
            <a:r>
              <a:rPr lang="en-GB" sz="1500" dirty="0">
                <a:solidFill>
                  <a:srgbClr val="000000"/>
                </a:solidFill>
                <a:latin typeface="Consolas"/>
              </a:rPr>
              <a:t>);  </a:t>
            </a:r>
          </a:p>
          <a:p>
            <a:r>
              <a:rPr lang="en-GB" sz="1500" dirty="0">
                <a:solidFill>
                  <a:srgbClr val="000000"/>
                </a:solidFill>
                <a:latin typeface="Consolas"/>
              </a:rPr>
              <a:t>   </a:t>
            </a:r>
            <a:r>
              <a:rPr lang="en-GB" sz="1500" dirty="0" err="1">
                <a:solidFill>
                  <a:srgbClr val="020002"/>
                </a:solidFill>
                <a:latin typeface="Consolas"/>
              </a:rPr>
              <a:t>writer</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text</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020002"/>
                </a:solidFill>
                <a:latin typeface="Consolas"/>
              </a:rPr>
              <a:t>writer</a:t>
            </a:r>
            <a:r>
              <a:rPr lang="en-GB" sz="1500" dirty="0" err="1">
                <a:solidFill>
                  <a:srgbClr val="000000"/>
                </a:solidFill>
                <a:latin typeface="Consolas"/>
              </a:rPr>
              <a:t>.</a:t>
            </a:r>
            <a:r>
              <a:rPr lang="en-GB" sz="1500" dirty="0" err="1">
                <a:solidFill>
                  <a:srgbClr val="020002"/>
                </a:solidFill>
                <a:latin typeface="Consolas"/>
              </a:rPr>
              <a:t>Close</a:t>
            </a:r>
            <a:r>
              <a:rPr lang="en-GB" sz="1500" dirty="0">
                <a:solidFill>
                  <a:srgbClr val="000000"/>
                </a:solidFill>
                <a:latin typeface="Consolas"/>
              </a:rPr>
              <a:t>();</a:t>
            </a:r>
          </a:p>
          <a:p>
            <a:r>
              <a:rPr lang="en-GB" sz="1500" dirty="0">
                <a:solidFill>
                  <a:srgbClr val="000000"/>
                </a:solidFill>
                <a:latin typeface="Consolas"/>
              </a:rPr>
              <a:t>}</a:t>
            </a:r>
          </a:p>
        </p:txBody>
      </p:sp>
    </p:spTree>
    <p:extLst>
      <p:ext uri="{BB962C8B-B14F-4D97-AF65-F5344CB8AC3E}">
        <p14:creationId xmlns:p14="http://schemas.microsoft.com/office/powerpoint/2010/main" val="400553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Readers &amp; Writers</a:t>
            </a:r>
            <a:endParaRPr lang="en-GB" dirty="0"/>
          </a:p>
        </p:txBody>
      </p:sp>
      <p:sp>
        <p:nvSpPr>
          <p:cNvPr id="4" name="Slide Number Placeholder 3"/>
          <p:cNvSpPr>
            <a:spLocks noGrp="1"/>
          </p:cNvSpPr>
          <p:nvPr>
            <p:ph type="sldNum" sz="quarter" idx="12"/>
          </p:nvPr>
        </p:nvSpPr>
        <p:spPr/>
        <p:txBody>
          <a:bodyPr/>
          <a:lstStyle/>
          <a:p>
            <a:fld id="{A9981FC0-48D1-4A01-A438-C7C289B6623F}" type="slidenum">
              <a:rPr lang="en-US" smtClean="0"/>
              <a:pPr/>
              <a:t>368</a:t>
            </a:fld>
            <a:endParaRPr lang="en-US"/>
          </a:p>
        </p:txBody>
      </p:sp>
      <p:sp>
        <p:nvSpPr>
          <p:cNvPr id="5" name="Content Placeholder 4"/>
          <p:cNvSpPr>
            <a:spLocks noGrp="1"/>
          </p:cNvSpPr>
          <p:nvPr>
            <p:ph sz="quarter" idx="1"/>
          </p:nvPr>
        </p:nvSpPr>
        <p:spPr>
          <a:xfrm>
            <a:off x="420053" y="1400175"/>
            <a:ext cx="11761470" cy="1100138"/>
          </a:xfrm>
        </p:spPr>
        <p:txBody>
          <a:bodyPr>
            <a:normAutofit lnSpcReduction="10000"/>
          </a:bodyPr>
          <a:lstStyle/>
          <a:p>
            <a:r>
              <a:rPr lang="en-US" dirty="0"/>
              <a:t>Similar to their text counterparts, but oriented towards binary data</a:t>
            </a:r>
            <a:endParaRPr lang="en-GB" dirty="0"/>
          </a:p>
        </p:txBody>
      </p:sp>
      <p:sp>
        <p:nvSpPr>
          <p:cNvPr id="6" name="Rounded Rectangle 5"/>
          <p:cNvSpPr/>
          <p:nvPr/>
        </p:nvSpPr>
        <p:spPr bwMode="auto">
          <a:xfrm>
            <a:off x="247389" y="2432187"/>
            <a:ext cx="10717491" cy="6068878"/>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400" dirty="0">
                <a:solidFill>
                  <a:srgbClr val="0000FF"/>
                </a:solidFill>
                <a:latin typeface="Consolas"/>
              </a:rPr>
              <a:t>public</a:t>
            </a:r>
            <a:r>
              <a:rPr lang="en-GB" sz="1400" dirty="0">
                <a:solidFill>
                  <a:srgbClr val="000000"/>
                </a:solidFill>
                <a:latin typeface="Consolas"/>
              </a:rPr>
              <a:t> </a:t>
            </a:r>
            <a:r>
              <a:rPr lang="en-GB" sz="1400" dirty="0">
                <a:solidFill>
                  <a:srgbClr val="0000FF"/>
                </a:solidFill>
                <a:latin typeface="Consolas"/>
              </a:rPr>
              <a:t>static</a:t>
            </a:r>
            <a:r>
              <a:rPr lang="en-GB" sz="1400" dirty="0">
                <a:solidFill>
                  <a:srgbClr val="000000"/>
                </a:solidFill>
                <a:latin typeface="Consolas"/>
              </a:rPr>
              <a:t> </a:t>
            </a:r>
            <a:r>
              <a:rPr lang="en-GB" sz="1400" dirty="0">
                <a:solidFill>
                  <a:srgbClr val="0000FF"/>
                </a:solidFill>
                <a:latin typeface="Consolas"/>
              </a:rPr>
              <a:t>void</a:t>
            </a:r>
            <a:r>
              <a:rPr lang="en-GB" sz="1400" dirty="0">
                <a:solidFill>
                  <a:srgbClr val="000000"/>
                </a:solidFill>
                <a:latin typeface="Consolas"/>
              </a:rPr>
              <a:t> </a:t>
            </a:r>
            <a:r>
              <a:rPr lang="en-GB" sz="1400" dirty="0" err="1">
                <a:solidFill>
                  <a:srgbClr val="020002"/>
                </a:solidFill>
                <a:latin typeface="Consolas"/>
              </a:rPr>
              <a:t>WriteMatrix</a:t>
            </a:r>
            <a:r>
              <a:rPr lang="en-GB" sz="1400" dirty="0">
                <a:solidFill>
                  <a:srgbClr val="000000"/>
                </a:solidFill>
                <a:latin typeface="Consolas"/>
              </a:rPr>
              <a:t>(</a:t>
            </a:r>
            <a:r>
              <a:rPr lang="en-GB" sz="1400" dirty="0">
                <a:solidFill>
                  <a:srgbClr val="0000FF"/>
                </a:solidFill>
                <a:latin typeface="Consolas"/>
              </a:rPr>
              <a:t>string</a:t>
            </a:r>
            <a:r>
              <a:rPr lang="en-GB" sz="1400" dirty="0">
                <a:solidFill>
                  <a:srgbClr val="000000"/>
                </a:solidFill>
                <a:latin typeface="Consolas"/>
              </a:rPr>
              <a:t> </a:t>
            </a:r>
            <a:r>
              <a:rPr lang="en-GB" sz="1400" dirty="0">
                <a:solidFill>
                  <a:srgbClr val="020002"/>
                </a:solidFill>
                <a:latin typeface="Consolas"/>
              </a:rPr>
              <a:t>path</a:t>
            </a:r>
            <a:r>
              <a:rPr lang="en-GB" sz="1400" dirty="0">
                <a:solidFill>
                  <a:srgbClr val="000000"/>
                </a:solidFill>
                <a:latin typeface="Consolas"/>
              </a:rPr>
              <a:t>, </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data</a:t>
            </a:r>
            <a:r>
              <a:rPr lang="en-GB" sz="1400" dirty="0">
                <a:solidFill>
                  <a:srgbClr val="000000"/>
                </a:solidFill>
                <a:latin typeface="Consolas"/>
              </a:rPr>
              <a:t>) {</a:t>
            </a:r>
          </a:p>
          <a:p>
            <a:r>
              <a:rPr lang="en-GB" sz="1400" dirty="0">
                <a:solidFill>
                  <a:srgbClr val="000000"/>
                </a:solidFill>
                <a:latin typeface="Consolas"/>
              </a:rPr>
              <a:t>   </a:t>
            </a:r>
            <a:r>
              <a:rPr lang="en-GB" sz="1400" dirty="0">
                <a:solidFill>
                  <a:srgbClr val="0000FF"/>
                </a:solidFill>
                <a:latin typeface="Consolas"/>
              </a:rPr>
              <a:t>using</a:t>
            </a:r>
            <a:r>
              <a:rPr lang="en-GB" sz="1400" dirty="0">
                <a:solidFill>
                  <a:srgbClr val="000000"/>
                </a:solidFill>
                <a:latin typeface="Consolas"/>
              </a:rPr>
              <a:t>(</a:t>
            </a:r>
            <a:r>
              <a:rPr lang="en-GB" sz="1400" b="1" dirty="0">
                <a:solidFill>
                  <a:srgbClr val="0000FF"/>
                </a:solidFill>
                <a:latin typeface="Consolas"/>
              </a:rPr>
              <a:t>Stream</a:t>
            </a:r>
            <a:r>
              <a:rPr lang="en-GB" sz="1400" dirty="0">
                <a:solidFill>
                  <a:srgbClr val="000000"/>
                </a:solidFill>
                <a:latin typeface="Consolas"/>
              </a:rPr>
              <a:t> </a:t>
            </a:r>
            <a:r>
              <a:rPr lang="en-GB" sz="1400" dirty="0" err="1">
                <a:solidFill>
                  <a:srgbClr val="020002"/>
                </a:solidFill>
                <a:latin typeface="Consolas"/>
              </a:rPr>
              <a:t>stm</a:t>
            </a:r>
            <a:r>
              <a:rPr lang="en-GB" sz="1400" dirty="0">
                <a:solidFill>
                  <a:srgbClr val="000000"/>
                </a:solidFill>
                <a:latin typeface="Consolas"/>
              </a:rPr>
              <a:t> = </a:t>
            </a:r>
            <a:r>
              <a:rPr lang="en-GB" sz="1400" dirty="0">
                <a:solidFill>
                  <a:srgbClr val="0000FF"/>
                </a:solidFill>
                <a:latin typeface="Consolas"/>
              </a:rPr>
              <a:t>new</a:t>
            </a:r>
            <a:r>
              <a:rPr lang="en-GB" sz="1400" dirty="0">
                <a:solidFill>
                  <a:srgbClr val="000000"/>
                </a:solidFill>
                <a:latin typeface="Consolas"/>
              </a:rPr>
              <a:t> </a:t>
            </a:r>
            <a:r>
              <a:rPr lang="en-GB" sz="1400" b="1" dirty="0" err="1">
                <a:solidFill>
                  <a:srgbClr val="0000FF"/>
                </a:solidFill>
                <a:latin typeface="Consolas"/>
              </a:rPr>
              <a:t>FileStream</a:t>
            </a:r>
            <a:r>
              <a:rPr lang="en-GB" sz="1400" dirty="0">
                <a:solidFill>
                  <a:srgbClr val="000000"/>
                </a:solidFill>
                <a:latin typeface="Consolas"/>
              </a:rPr>
              <a:t>(</a:t>
            </a:r>
            <a:r>
              <a:rPr lang="en-GB" sz="1400" dirty="0">
                <a:solidFill>
                  <a:srgbClr val="020002"/>
                </a:solidFill>
                <a:latin typeface="Consolas"/>
              </a:rPr>
              <a:t>path</a:t>
            </a:r>
            <a:r>
              <a:rPr lang="en-GB" sz="1400" dirty="0">
                <a:solidFill>
                  <a:srgbClr val="000000"/>
                </a:solidFill>
                <a:latin typeface="Consolas"/>
              </a:rPr>
              <a:t>, </a:t>
            </a:r>
            <a:r>
              <a:rPr lang="en-GB" sz="1400" dirty="0" err="1">
                <a:solidFill>
                  <a:srgbClr val="2B91AF"/>
                </a:solidFill>
                <a:latin typeface="Consolas"/>
              </a:rPr>
              <a:t>FileMode</a:t>
            </a:r>
            <a:r>
              <a:rPr lang="en-GB" sz="1400" dirty="0" err="1">
                <a:solidFill>
                  <a:srgbClr val="000000"/>
                </a:solidFill>
                <a:latin typeface="Consolas"/>
              </a:rPr>
              <a:t>.</a:t>
            </a:r>
            <a:r>
              <a:rPr lang="en-GB" sz="1400" dirty="0" err="1">
                <a:solidFill>
                  <a:srgbClr val="020002"/>
                </a:solidFill>
                <a:latin typeface="Consolas"/>
              </a:rPr>
              <a:t>OpenOrCreate</a:t>
            </a:r>
            <a:r>
              <a:rPr lang="en-GB" sz="1400" dirty="0">
                <a:solidFill>
                  <a:srgbClr val="000000"/>
                </a:solidFill>
                <a:latin typeface="Consolas"/>
              </a:rPr>
              <a:t>, </a:t>
            </a:r>
            <a:r>
              <a:rPr lang="en-GB" sz="1400" dirty="0" err="1">
                <a:solidFill>
                  <a:srgbClr val="2B91AF"/>
                </a:solidFill>
                <a:latin typeface="Consolas"/>
              </a:rPr>
              <a:t>FileAccess</a:t>
            </a:r>
            <a:r>
              <a:rPr lang="en-GB" sz="1400" dirty="0" err="1">
                <a:solidFill>
                  <a:srgbClr val="000000"/>
                </a:solidFill>
                <a:latin typeface="Consolas"/>
              </a:rPr>
              <a:t>.</a:t>
            </a:r>
            <a:r>
              <a:rPr lang="en-GB" sz="1400" dirty="0" err="1">
                <a:solidFill>
                  <a:srgbClr val="020002"/>
                </a:solidFill>
                <a:latin typeface="Consolas"/>
              </a:rPr>
              <a:t>Write</a:t>
            </a:r>
            <a:r>
              <a:rPr lang="en-GB" sz="1400" dirty="0">
                <a:solidFill>
                  <a:srgbClr val="000000"/>
                </a:solidFill>
                <a:latin typeface="Consolas"/>
              </a:rPr>
              <a:t>)) {</a:t>
            </a:r>
          </a:p>
          <a:p>
            <a:r>
              <a:rPr lang="en-GB" sz="1400" dirty="0">
                <a:solidFill>
                  <a:srgbClr val="000000"/>
                </a:solidFill>
                <a:latin typeface="Consolas"/>
              </a:rPr>
              <a:t>      </a:t>
            </a:r>
            <a:r>
              <a:rPr lang="en-GB" sz="1400" b="1" dirty="0" err="1">
                <a:solidFill>
                  <a:srgbClr val="0000FF"/>
                </a:solidFill>
                <a:latin typeface="Consolas"/>
              </a:rPr>
              <a:t>BinaryWriter</a:t>
            </a:r>
            <a:r>
              <a:rPr lang="en-GB" sz="1400" dirty="0">
                <a:solidFill>
                  <a:srgbClr val="000000"/>
                </a:solidFill>
                <a:latin typeface="Consolas"/>
              </a:rPr>
              <a:t> </a:t>
            </a:r>
            <a:r>
              <a:rPr lang="en-GB" sz="1400" dirty="0">
                <a:solidFill>
                  <a:srgbClr val="020002"/>
                </a:solidFill>
                <a:latin typeface="Consolas"/>
              </a:rPr>
              <a:t>writer</a:t>
            </a:r>
            <a:r>
              <a:rPr lang="en-GB" sz="1400" dirty="0">
                <a:solidFill>
                  <a:srgbClr val="000000"/>
                </a:solidFill>
                <a:latin typeface="Consolas"/>
              </a:rPr>
              <a:t> = </a:t>
            </a:r>
            <a:r>
              <a:rPr lang="en-GB" sz="1400" dirty="0">
                <a:solidFill>
                  <a:srgbClr val="0000FF"/>
                </a:solidFill>
                <a:latin typeface="Consolas"/>
              </a:rPr>
              <a:t>new</a:t>
            </a:r>
            <a:r>
              <a:rPr lang="en-GB" sz="1400" dirty="0">
                <a:solidFill>
                  <a:srgbClr val="000000"/>
                </a:solidFill>
                <a:latin typeface="Consolas"/>
              </a:rPr>
              <a:t> </a:t>
            </a:r>
            <a:r>
              <a:rPr lang="en-GB" sz="1400" b="1" dirty="0" err="1">
                <a:solidFill>
                  <a:srgbClr val="0000FF"/>
                </a:solidFill>
                <a:latin typeface="Consolas"/>
              </a:rPr>
              <a:t>BinaryWriter</a:t>
            </a:r>
            <a:r>
              <a:rPr lang="en-GB" sz="1400" dirty="0">
                <a:solidFill>
                  <a:srgbClr val="000000"/>
                </a:solidFill>
                <a:latin typeface="Consolas"/>
              </a:rPr>
              <a:t>(</a:t>
            </a:r>
            <a:r>
              <a:rPr lang="en-GB" sz="1400" dirty="0" err="1">
                <a:solidFill>
                  <a:srgbClr val="020002"/>
                </a:solidFill>
                <a:latin typeface="Consolas"/>
              </a:rPr>
              <a:t>stm</a:t>
            </a:r>
            <a:r>
              <a:rPr lang="en-GB" sz="1400" dirty="0">
                <a:solidFill>
                  <a:srgbClr val="000000"/>
                </a:solidFill>
                <a:latin typeface="Consolas"/>
              </a:rPr>
              <a:t>);</a:t>
            </a:r>
          </a:p>
          <a:p>
            <a:r>
              <a:rPr lang="en-GB" sz="1400" dirty="0">
                <a:solidFill>
                  <a:srgbClr val="000000"/>
                </a:solidFill>
                <a:latin typeface="Consolas"/>
              </a:rPr>
              <a:t>      </a:t>
            </a:r>
            <a:r>
              <a:rPr lang="en-GB" sz="1400" dirty="0" err="1">
                <a:solidFill>
                  <a:srgbClr val="0000FF"/>
                </a:solidFill>
                <a:latin typeface="Consolas"/>
              </a:rPr>
              <a:t>int</a:t>
            </a:r>
            <a:r>
              <a:rPr lang="en-GB" sz="1400" dirty="0">
                <a:solidFill>
                  <a:srgbClr val="000000"/>
                </a:solidFill>
                <a:latin typeface="Consolas"/>
              </a:rPr>
              <a:t> </a:t>
            </a:r>
            <a:r>
              <a:rPr lang="en-GB" sz="1400" dirty="0" err="1">
                <a:solidFill>
                  <a:srgbClr val="020002"/>
                </a:solidFill>
                <a:latin typeface="Consolas"/>
              </a:rPr>
              <a:t>sx</a:t>
            </a:r>
            <a:r>
              <a:rPr lang="en-GB" sz="1400" dirty="0">
                <a:solidFill>
                  <a:srgbClr val="000000"/>
                </a:solidFill>
                <a:latin typeface="Consolas"/>
              </a:rPr>
              <a:t>, </a:t>
            </a:r>
            <a:r>
              <a:rPr lang="en-GB" sz="1400" dirty="0" err="1">
                <a:solidFill>
                  <a:srgbClr val="020002"/>
                </a:solidFill>
                <a:latin typeface="Consolas"/>
              </a:rPr>
              <a:t>sy</a:t>
            </a:r>
            <a:r>
              <a:rPr lang="en-GB" sz="1400" dirty="0">
                <a:solidFill>
                  <a:srgbClr val="000000"/>
                </a:solidFill>
                <a:latin typeface="Consolas"/>
              </a:rPr>
              <a:t>;</a:t>
            </a:r>
          </a:p>
          <a:p>
            <a:r>
              <a:rPr lang="en-GB" sz="1400" dirty="0">
                <a:solidFill>
                  <a:srgbClr val="000000"/>
                </a:solidFill>
                <a:latin typeface="Consolas"/>
              </a:rPr>
              <a:t>      </a:t>
            </a:r>
            <a:r>
              <a:rPr lang="en-GB" sz="1400" dirty="0" err="1">
                <a:solidFill>
                  <a:srgbClr val="020002"/>
                </a:solidFill>
                <a:latin typeface="Consolas"/>
              </a:rPr>
              <a:t>writer</a:t>
            </a:r>
            <a:r>
              <a:rPr lang="en-GB" sz="1400" dirty="0" err="1">
                <a:solidFill>
                  <a:srgbClr val="000000"/>
                </a:solidFill>
                <a:latin typeface="Consolas"/>
              </a:rPr>
              <a:t>.</a:t>
            </a:r>
            <a:r>
              <a:rPr lang="en-GB" sz="1400" dirty="0" err="1">
                <a:solidFill>
                  <a:srgbClr val="020002"/>
                </a:solidFill>
                <a:latin typeface="Consolas"/>
              </a:rPr>
              <a:t>Write</a:t>
            </a:r>
            <a:r>
              <a:rPr lang="en-GB" sz="1400" dirty="0">
                <a:solidFill>
                  <a:srgbClr val="000000"/>
                </a:solidFill>
                <a:latin typeface="Consolas"/>
              </a:rPr>
              <a:t>(</a:t>
            </a:r>
            <a:r>
              <a:rPr lang="en-GB" sz="1400" dirty="0" err="1">
                <a:solidFill>
                  <a:srgbClr val="020002"/>
                </a:solidFill>
                <a:latin typeface="Consolas"/>
              </a:rPr>
              <a:t>sx</a:t>
            </a:r>
            <a:r>
              <a:rPr lang="en-GB" sz="1400" dirty="0">
                <a:solidFill>
                  <a:srgbClr val="000000"/>
                </a:solidFill>
                <a:latin typeface="Consolas"/>
              </a:rPr>
              <a:t> = </a:t>
            </a:r>
            <a:r>
              <a:rPr lang="en-GB" sz="1400" dirty="0" err="1">
                <a:solidFill>
                  <a:srgbClr val="020002"/>
                </a:solidFill>
                <a:latin typeface="Consolas"/>
              </a:rPr>
              <a:t>data</a:t>
            </a:r>
            <a:r>
              <a:rPr lang="en-GB" sz="1400" dirty="0" err="1">
                <a:solidFill>
                  <a:srgbClr val="000000"/>
                </a:solidFill>
                <a:latin typeface="Consolas"/>
              </a:rPr>
              <a:t>.</a:t>
            </a:r>
            <a:r>
              <a:rPr lang="en-GB" sz="1400" dirty="0" err="1">
                <a:solidFill>
                  <a:srgbClr val="020002"/>
                </a:solidFill>
                <a:latin typeface="Consolas"/>
              </a:rPr>
              <a:t>GetLength</a:t>
            </a:r>
            <a:r>
              <a:rPr lang="en-GB" sz="1400" dirty="0">
                <a:solidFill>
                  <a:srgbClr val="000000"/>
                </a:solidFill>
                <a:latin typeface="Consolas"/>
              </a:rPr>
              <a:t>(0));</a:t>
            </a:r>
          </a:p>
          <a:p>
            <a:r>
              <a:rPr lang="en-GB" sz="1400" dirty="0">
                <a:solidFill>
                  <a:srgbClr val="000000"/>
                </a:solidFill>
                <a:latin typeface="Consolas"/>
              </a:rPr>
              <a:t>      </a:t>
            </a:r>
            <a:r>
              <a:rPr lang="en-GB" sz="1400" dirty="0" err="1">
                <a:solidFill>
                  <a:srgbClr val="020002"/>
                </a:solidFill>
                <a:latin typeface="Consolas"/>
              </a:rPr>
              <a:t>writer</a:t>
            </a:r>
            <a:r>
              <a:rPr lang="en-GB" sz="1400" dirty="0" err="1">
                <a:solidFill>
                  <a:srgbClr val="000000"/>
                </a:solidFill>
                <a:latin typeface="Consolas"/>
              </a:rPr>
              <a:t>.</a:t>
            </a:r>
            <a:r>
              <a:rPr lang="en-GB" sz="1400" dirty="0" err="1">
                <a:solidFill>
                  <a:srgbClr val="020002"/>
                </a:solidFill>
                <a:latin typeface="Consolas"/>
              </a:rPr>
              <a:t>Write</a:t>
            </a:r>
            <a:r>
              <a:rPr lang="en-GB" sz="1400" dirty="0">
                <a:solidFill>
                  <a:srgbClr val="000000"/>
                </a:solidFill>
                <a:latin typeface="Consolas"/>
              </a:rPr>
              <a:t>(</a:t>
            </a:r>
            <a:r>
              <a:rPr lang="en-GB" sz="1400" dirty="0" err="1">
                <a:solidFill>
                  <a:srgbClr val="020002"/>
                </a:solidFill>
                <a:latin typeface="Consolas"/>
              </a:rPr>
              <a:t>sy</a:t>
            </a:r>
            <a:r>
              <a:rPr lang="en-GB" sz="1400" dirty="0">
                <a:solidFill>
                  <a:srgbClr val="000000"/>
                </a:solidFill>
                <a:latin typeface="Consolas"/>
              </a:rPr>
              <a:t> = </a:t>
            </a:r>
            <a:r>
              <a:rPr lang="en-GB" sz="1400" dirty="0" err="1">
                <a:solidFill>
                  <a:srgbClr val="020002"/>
                </a:solidFill>
                <a:latin typeface="Consolas"/>
              </a:rPr>
              <a:t>data</a:t>
            </a:r>
            <a:r>
              <a:rPr lang="en-GB" sz="1400" dirty="0" err="1">
                <a:solidFill>
                  <a:srgbClr val="000000"/>
                </a:solidFill>
                <a:latin typeface="Consolas"/>
              </a:rPr>
              <a:t>.</a:t>
            </a:r>
            <a:r>
              <a:rPr lang="en-GB" sz="1400" dirty="0" err="1">
                <a:solidFill>
                  <a:srgbClr val="020002"/>
                </a:solidFill>
                <a:latin typeface="Consolas"/>
              </a:rPr>
              <a:t>GetLength</a:t>
            </a:r>
            <a:r>
              <a:rPr lang="en-GB" sz="1400" dirty="0">
                <a:solidFill>
                  <a:srgbClr val="000000"/>
                </a:solidFill>
                <a:latin typeface="Consolas"/>
              </a:rPr>
              <a:t>(1));</a:t>
            </a:r>
          </a:p>
          <a:p>
            <a:r>
              <a:rPr lang="en-GB" sz="1400" dirty="0">
                <a:solidFill>
                  <a:srgbClr val="000000"/>
                </a:solidFill>
                <a:latin typeface="Consolas"/>
              </a:rPr>
              <a:t>      </a:t>
            </a:r>
            <a:r>
              <a:rPr lang="en-GB" sz="1400" dirty="0">
                <a:solidFill>
                  <a:srgbClr val="0000FF"/>
                </a:solidFill>
                <a:latin typeface="Consolas"/>
              </a:rPr>
              <a:t>for</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x</a:t>
            </a:r>
            <a:r>
              <a:rPr lang="en-GB" sz="1400" dirty="0">
                <a:solidFill>
                  <a:srgbClr val="000000"/>
                </a:solidFill>
                <a:latin typeface="Consolas"/>
              </a:rPr>
              <a:t> = 0; </a:t>
            </a:r>
            <a:r>
              <a:rPr lang="en-GB" sz="1400" dirty="0">
                <a:solidFill>
                  <a:srgbClr val="020002"/>
                </a:solidFill>
                <a:latin typeface="Consolas"/>
              </a:rPr>
              <a:t>x</a:t>
            </a:r>
            <a:r>
              <a:rPr lang="en-GB" sz="1400" dirty="0">
                <a:solidFill>
                  <a:srgbClr val="000000"/>
                </a:solidFill>
                <a:latin typeface="Consolas"/>
              </a:rPr>
              <a:t> &lt; </a:t>
            </a:r>
            <a:r>
              <a:rPr lang="en-GB" sz="1400" dirty="0" err="1">
                <a:solidFill>
                  <a:srgbClr val="020002"/>
                </a:solidFill>
                <a:latin typeface="Consolas"/>
              </a:rPr>
              <a:t>sx</a:t>
            </a:r>
            <a:r>
              <a:rPr lang="en-GB" sz="1400" dirty="0">
                <a:solidFill>
                  <a:srgbClr val="000000"/>
                </a:solidFill>
                <a:latin typeface="Consolas"/>
              </a:rPr>
              <a:t>; </a:t>
            </a:r>
            <a:r>
              <a:rPr lang="en-GB" sz="1400" dirty="0">
                <a:solidFill>
                  <a:srgbClr val="020002"/>
                </a:solidFill>
                <a:latin typeface="Consolas"/>
              </a:rPr>
              <a:t>x</a:t>
            </a:r>
            <a:r>
              <a:rPr lang="en-GB" sz="1400" dirty="0">
                <a:solidFill>
                  <a:srgbClr val="000000"/>
                </a:solidFill>
                <a:latin typeface="Consolas"/>
              </a:rPr>
              <a:t>++)</a:t>
            </a:r>
          </a:p>
          <a:p>
            <a:r>
              <a:rPr lang="en-GB" sz="1400" dirty="0">
                <a:solidFill>
                  <a:srgbClr val="000000"/>
                </a:solidFill>
                <a:latin typeface="Consolas"/>
              </a:rPr>
              <a:t>         </a:t>
            </a:r>
            <a:r>
              <a:rPr lang="en-GB" sz="1400" dirty="0">
                <a:solidFill>
                  <a:srgbClr val="0000FF"/>
                </a:solidFill>
                <a:latin typeface="Consolas"/>
              </a:rPr>
              <a:t>for</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 = 0; </a:t>
            </a:r>
            <a:r>
              <a:rPr lang="en-GB" sz="1400" dirty="0">
                <a:solidFill>
                  <a:srgbClr val="020002"/>
                </a:solidFill>
                <a:latin typeface="Consolas"/>
              </a:rPr>
              <a:t>y</a:t>
            </a:r>
            <a:r>
              <a:rPr lang="en-GB" sz="1400" dirty="0">
                <a:solidFill>
                  <a:srgbClr val="000000"/>
                </a:solidFill>
                <a:latin typeface="Consolas"/>
              </a:rPr>
              <a:t> &lt; </a:t>
            </a:r>
            <a:r>
              <a:rPr lang="en-GB" sz="1400" dirty="0" err="1">
                <a:solidFill>
                  <a:srgbClr val="020002"/>
                </a:solidFill>
                <a:latin typeface="Consolas"/>
              </a:rPr>
              <a:t>sy</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a:t>
            </a:r>
          </a:p>
          <a:p>
            <a:r>
              <a:rPr lang="en-GB" sz="1400" dirty="0">
                <a:solidFill>
                  <a:srgbClr val="000000"/>
                </a:solidFill>
                <a:latin typeface="Consolas"/>
              </a:rPr>
              <a:t>            </a:t>
            </a:r>
            <a:r>
              <a:rPr lang="en-GB" sz="1400" dirty="0" err="1">
                <a:solidFill>
                  <a:srgbClr val="020002"/>
                </a:solidFill>
                <a:latin typeface="Consolas"/>
              </a:rPr>
              <a:t>writer</a:t>
            </a:r>
            <a:r>
              <a:rPr lang="en-GB" sz="1400" dirty="0" err="1">
                <a:solidFill>
                  <a:srgbClr val="000000"/>
                </a:solidFill>
                <a:latin typeface="Consolas"/>
              </a:rPr>
              <a:t>.</a:t>
            </a:r>
            <a:r>
              <a:rPr lang="en-GB" sz="1400" dirty="0" err="1">
                <a:solidFill>
                  <a:srgbClr val="020002"/>
                </a:solidFill>
                <a:latin typeface="Consolas"/>
              </a:rPr>
              <a:t>Write</a:t>
            </a:r>
            <a:r>
              <a:rPr lang="en-GB" sz="1400" dirty="0">
                <a:solidFill>
                  <a:srgbClr val="000000"/>
                </a:solidFill>
                <a:latin typeface="Consolas"/>
              </a:rPr>
              <a:t>(</a:t>
            </a:r>
            <a:r>
              <a:rPr lang="en-GB" sz="1400" dirty="0">
                <a:solidFill>
                  <a:srgbClr val="020002"/>
                </a:solidFill>
                <a:latin typeface="Consolas"/>
              </a:rPr>
              <a:t>data</a:t>
            </a:r>
            <a:r>
              <a:rPr lang="en-GB" sz="1400" dirty="0">
                <a:solidFill>
                  <a:srgbClr val="000000"/>
                </a:solidFill>
                <a:latin typeface="Consolas"/>
              </a:rPr>
              <a:t>[</a:t>
            </a:r>
            <a:r>
              <a:rPr lang="en-GB" sz="1400" dirty="0">
                <a:solidFill>
                  <a:srgbClr val="020002"/>
                </a:solidFill>
                <a:latin typeface="Consolas"/>
              </a:rPr>
              <a:t>x</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a:t>
            </a:r>
          </a:p>
          <a:p>
            <a:r>
              <a:rPr lang="en-GB" sz="1400" dirty="0">
                <a:solidFill>
                  <a:srgbClr val="000000"/>
                </a:solidFill>
                <a:latin typeface="Consolas"/>
              </a:rPr>
              <a:t>      </a:t>
            </a:r>
            <a:r>
              <a:rPr lang="en-GB" sz="1400" dirty="0" err="1">
                <a:solidFill>
                  <a:srgbClr val="020002"/>
                </a:solidFill>
                <a:latin typeface="Consolas"/>
              </a:rPr>
              <a:t>writer</a:t>
            </a:r>
            <a:r>
              <a:rPr lang="en-GB" sz="1400" dirty="0" err="1">
                <a:solidFill>
                  <a:srgbClr val="000000"/>
                </a:solidFill>
                <a:latin typeface="Consolas"/>
              </a:rPr>
              <a:t>.</a:t>
            </a:r>
            <a:r>
              <a:rPr lang="en-GB" sz="1400" dirty="0" err="1">
                <a:solidFill>
                  <a:srgbClr val="020002"/>
                </a:solidFill>
                <a:latin typeface="Consolas"/>
              </a:rPr>
              <a:t>Close</a:t>
            </a:r>
            <a:r>
              <a:rPr lang="en-GB" sz="1400" dirty="0">
                <a:solidFill>
                  <a:srgbClr val="000000"/>
                </a:solidFill>
                <a:latin typeface="Consolas"/>
              </a:rPr>
              <a:t>();</a:t>
            </a:r>
          </a:p>
          <a:p>
            <a:r>
              <a:rPr lang="en-GB" sz="1400" dirty="0">
                <a:solidFill>
                  <a:srgbClr val="000000"/>
                </a:solidFill>
                <a:latin typeface="Consolas"/>
              </a:rPr>
              <a:t>   }</a:t>
            </a:r>
          </a:p>
          <a:p>
            <a:r>
              <a:rPr lang="en-GB" sz="1400" dirty="0">
                <a:solidFill>
                  <a:srgbClr val="000000"/>
                </a:solidFill>
                <a:latin typeface="Consolas"/>
              </a:rPr>
              <a:t>}</a:t>
            </a:r>
          </a:p>
          <a:p>
            <a:r>
              <a:rPr lang="en-GB" sz="1400" dirty="0">
                <a:solidFill>
                  <a:srgbClr val="000000"/>
                </a:solidFill>
                <a:latin typeface="Consolas"/>
              </a:rPr>
              <a:t> </a:t>
            </a:r>
          </a:p>
          <a:p>
            <a:r>
              <a:rPr lang="en-GB" sz="1400" dirty="0">
                <a:solidFill>
                  <a:srgbClr val="0000FF"/>
                </a:solidFill>
                <a:latin typeface="Consolas"/>
              </a:rPr>
              <a:t>public</a:t>
            </a:r>
            <a:r>
              <a:rPr lang="en-GB" sz="1400" dirty="0">
                <a:solidFill>
                  <a:srgbClr val="000000"/>
                </a:solidFill>
                <a:latin typeface="Consolas"/>
              </a:rPr>
              <a:t> </a:t>
            </a:r>
            <a:r>
              <a:rPr lang="en-GB" sz="1400" dirty="0">
                <a:solidFill>
                  <a:srgbClr val="0000FF"/>
                </a:solidFill>
                <a:latin typeface="Consolas"/>
              </a:rPr>
              <a:t>static</a:t>
            </a:r>
            <a:r>
              <a:rPr lang="en-GB" sz="1400" dirty="0">
                <a:solidFill>
                  <a:srgbClr val="000000"/>
                </a:solidFill>
                <a:latin typeface="Consolas"/>
              </a:rPr>
              <a:t> </a:t>
            </a:r>
            <a:r>
              <a:rPr lang="en-GB" sz="1400" dirty="0" err="1">
                <a:solidFill>
                  <a:srgbClr val="0000FF"/>
                </a:solidFill>
                <a:latin typeface="Consolas"/>
              </a:rPr>
              <a:t>int</a:t>
            </a:r>
            <a:r>
              <a:rPr lang="en-GB" sz="1400" dirty="0">
                <a:solidFill>
                  <a:srgbClr val="000000"/>
                </a:solidFill>
                <a:latin typeface="Consolas"/>
              </a:rPr>
              <a:t>[,] </a:t>
            </a:r>
            <a:r>
              <a:rPr lang="en-GB" sz="1400" dirty="0" err="1">
                <a:solidFill>
                  <a:srgbClr val="020002"/>
                </a:solidFill>
                <a:latin typeface="Consolas"/>
              </a:rPr>
              <a:t>ReadMatrix</a:t>
            </a:r>
            <a:r>
              <a:rPr lang="en-GB" sz="1400" dirty="0">
                <a:solidFill>
                  <a:srgbClr val="000000"/>
                </a:solidFill>
                <a:latin typeface="Consolas"/>
              </a:rPr>
              <a:t>(</a:t>
            </a:r>
            <a:r>
              <a:rPr lang="en-GB" sz="1400" dirty="0">
                <a:solidFill>
                  <a:srgbClr val="0000FF"/>
                </a:solidFill>
                <a:latin typeface="Consolas"/>
              </a:rPr>
              <a:t>string</a:t>
            </a:r>
            <a:r>
              <a:rPr lang="en-GB" sz="1400" dirty="0">
                <a:solidFill>
                  <a:srgbClr val="000000"/>
                </a:solidFill>
                <a:latin typeface="Consolas"/>
              </a:rPr>
              <a:t> </a:t>
            </a:r>
            <a:r>
              <a:rPr lang="en-GB" sz="1400" dirty="0">
                <a:solidFill>
                  <a:srgbClr val="020002"/>
                </a:solidFill>
                <a:latin typeface="Consolas"/>
              </a:rPr>
              <a:t>path</a:t>
            </a:r>
            <a:r>
              <a:rPr lang="en-GB" sz="1400" dirty="0">
                <a:solidFill>
                  <a:srgbClr val="000000"/>
                </a:solidFill>
                <a:latin typeface="Consolas"/>
              </a:rPr>
              <a:t>) {</a:t>
            </a:r>
          </a:p>
          <a:p>
            <a:r>
              <a:rPr lang="en-GB" sz="1400" dirty="0">
                <a:solidFill>
                  <a:srgbClr val="000000"/>
                </a:solidFill>
                <a:latin typeface="Consolas"/>
              </a:rPr>
              <a:t>   </a:t>
            </a:r>
            <a:r>
              <a:rPr lang="en-GB" sz="1400" dirty="0">
                <a:solidFill>
                  <a:srgbClr val="0000FF"/>
                </a:solidFill>
                <a:latin typeface="Consolas"/>
              </a:rPr>
              <a:t>using</a:t>
            </a:r>
            <a:r>
              <a:rPr lang="en-GB" sz="1400" dirty="0">
                <a:solidFill>
                  <a:srgbClr val="000000"/>
                </a:solidFill>
                <a:latin typeface="Consolas"/>
              </a:rPr>
              <a:t>(</a:t>
            </a:r>
            <a:r>
              <a:rPr lang="en-GB" sz="1400" b="1" dirty="0">
                <a:solidFill>
                  <a:srgbClr val="0000FF"/>
                </a:solidFill>
                <a:latin typeface="Consolas"/>
              </a:rPr>
              <a:t>Stream</a:t>
            </a:r>
            <a:r>
              <a:rPr lang="en-GB" sz="1400" dirty="0">
                <a:solidFill>
                  <a:srgbClr val="000000"/>
                </a:solidFill>
                <a:latin typeface="Consolas"/>
              </a:rPr>
              <a:t> </a:t>
            </a:r>
            <a:r>
              <a:rPr lang="en-GB" sz="1400" dirty="0" err="1">
                <a:solidFill>
                  <a:srgbClr val="020002"/>
                </a:solidFill>
                <a:latin typeface="Consolas"/>
              </a:rPr>
              <a:t>stm</a:t>
            </a:r>
            <a:r>
              <a:rPr lang="en-GB" sz="1400" dirty="0">
                <a:solidFill>
                  <a:srgbClr val="000000"/>
                </a:solidFill>
                <a:latin typeface="Consolas"/>
              </a:rPr>
              <a:t> = </a:t>
            </a:r>
            <a:r>
              <a:rPr lang="en-GB" sz="1400" dirty="0">
                <a:solidFill>
                  <a:srgbClr val="0000FF"/>
                </a:solidFill>
                <a:latin typeface="Consolas"/>
              </a:rPr>
              <a:t>new</a:t>
            </a:r>
            <a:r>
              <a:rPr lang="en-GB" sz="1400" dirty="0">
                <a:solidFill>
                  <a:srgbClr val="000000"/>
                </a:solidFill>
                <a:latin typeface="Consolas"/>
              </a:rPr>
              <a:t> </a:t>
            </a:r>
            <a:r>
              <a:rPr lang="en-GB" sz="1400" b="1" dirty="0" err="1">
                <a:solidFill>
                  <a:srgbClr val="0000FF"/>
                </a:solidFill>
                <a:latin typeface="Consolas"/>
              </a:rPr>
              <a:t>FileStream</a:t>
            </a:r>
            <a:r>
              <a:rPr lang="en-GB" sz="1400" dirty="0">
                <a:solidFill>
                  <a:srgbClr val="000000"/>
                </a:solidFill>
                <a:latin typeface="Consolas"/>
              </a:rPr>
              <a:t>(</a:t>
            </a:r>
            <a:r>
              <a:rPr lang="en-GB" sz="1400" dirty="0">
                <a:solidFill>
                  <a:srgbClr val="020002"/>
                </a:solidFill>
                <a:latin typeface="Consolas"/>
              </a:rPr>
              <a:t>path</a:t>
            </a:r>
            <a:r>
              <a:rPr lang="en-GB" sz="1400" dirty="0">
                <a:solidFill>
                  <a:srgbClr val="000000"/>
                </a:solidFill>
                <a:latin typeface="Consolas"/>
              </a:rPr>
              <a:t>, </a:t>
            </a:r>
            <a:r>
              <a:rPr lang="en-GB" sz="1400" dirty="0" err="1">
                <a:solidFill>
                  <a:srgbClr val="2B91AF"/>
                </a:solidFill>
                <a:latin typeface="Consolas"/>
              </a:rPr>
              <a:t>FileMode</a:t>
            </a:r>
            <a:r>
              <a:rPr lang="en-GB" sz="1400" dirty="0" err="1">
                <a:solidFill>
                  <a:srgbClr val="000000"/>
                </a:solidFill>
                <a:latin typeface="Consolas"/>
              </a:rPr>
              <a:t>.</a:t>
            </a:r>
            <a:r>
              <a:rPr lang="en-GB" sz="1400" dirty="0" err="1">
                <a:solidFill>
                  <a:srgbClr val="020002"/>
                </a:solidFill>
                <a:latin typeface="Consolas"/>
              </a:rPr>
              <a:t>Open</a:t>
            </a:r>
            <a:r>
              <a:rPr lang="en-GB" sz="1400" dirty="0">
                <a:solidFill>
                  <a:srgbClr val="000000"/>
                </a:solidFill>
                <a:latin typeface="Consolas"/>
              </a:rPr>
              <a:t>, </a:t>
            </a:r>
          </a:p>
          <a:p>
            <a:r>
              <a:rPr lang="en-GB" sz="1400" dirty="0">
                <a:solidFill>
                  <a:srgbClr val="000000"/>
                </a:solidFill>
                <a:latin typeface="Consolas"/>
              </a:rPr>
              <a:t>      </a:t>
            </a:r>
            <a:r>
              <a:rPr lang="en-GB" sz="1400" dirty="0" err="1">
                <a:solidFill>
                  <a:srgbClr val="2B91AF"/>
                </a:solidFill>
                <a:latin typeface="Consolas"/>
              </a:rPr>
              <a:t>FileAccess</a:t>
            </a:r>
            <a:r>
              <a:rPr lang="en-GB" sz="1400" dirty="0" err="1">
                <a:solidFill>
                  <a:srgbClr val="000000"/>
                </a:solidFill>
                <a:latin typeface="Consolas"/>
              </a:rPr>
              <a:t>.</a:t>
            </a:r>
            <a:r>
              <a:rPr lang="en-GB" sz="1400" dirty="0" err="1">
                <a:solidFill>
                  <a:srgbClr val="020002"/>
                </a:solidFill>
                <a:latin typeface="Consolas"/>
              </a:rPr>
              <a:t>Read</a:t>
            </a:r>
            <a:r>
              <a:rPr lang="en-GB" sz="1400" dirty="0">
                <a:solidFill>
                  <a:srgbClr val="000000"/>
                </a:solidFill>
                <a:latin typeface="Consolas"/>
              </a:rPr>
              <a:t>)) {</a:t>
            </a:r>
          </a:p>
          <a:p>
            <a:r>
              <a:rPr lang="en-GB" sz="1400" dirty="0">
                <a:solidFill>
                  <a:srgbClr val="000000"/>
                </a:solidFill>
                <a:latin typeface="Consolas"/>
              </a:rPr>
              <a:t>      </a:t>
            </a:r>
            <a:r>
              <a:rPr lang="en-GB" sz="1400" b="1" dirty="0" err="1">
                <a:solidFill>
                  <a:srgbClr val="0000FF"/>
                </a:solidFill>
                <a:latin typeface="Consolas"/>
              </a:rPr>
              <a:t>BinaryReader</a:t>
            </a:r>
            <a:r>
              <a:rPr lang="en-GB" sz="1400" dirty="0">
                <a:solidFill>
                  <a:srgbClr val="000000"/>
                </a:solidFill>
                <a:latin typeface="Consolas"/>
              </a:rPr>
              <a:t> </a:t>
            </a:r>
            <a:r>
              <a:rPr lang="en-GB" sz="1400" dirty="0">
                <a:solidFill>
                  <a:srgbClr val="020002"/>
                </a:solidFill>
                <a:latin typeface="Consolas"/>
              </a:rPr>
              <a:t>reader</a:t>
            </a:r>
            <a:r>
              <a:rPr lang="en-GB" sz="1400" dirty="0">
                <a:solidFill>
                  <a:srgbClr val="000000"/>
                </a:solidFill>
                <a:latin typeface="Consolas"/>
              </a:rPr>
              <a:t> = </a:t>
            </a:r>
            <a:r>
              <a:rPr lang="en-GB" sz="1400" dirty="0">
                <a:solidFill>
                  <a:srgbClr val="0000FF"/>
                </a:solidFill>
                <a:latin typeface="Consolas"/>
              </a:rPr>
              <a:t>new</a:t>
            </a:r>
            <a:r>
              <a:rPr lang="en-GB" sz="1400" dirty="0">
                <a:solidFill>
                  <a:srgbClr val="000000"/>
                </a:solidFill>
                <a:latin typeface="Consolas"/>
              </a:rPr>
              <a:t> </a:t>
            </a:r>
            <a:r>
              <a:rPr lang="en-GB" sz="1400" b="1" dirty="0" err="1">
                <a:solidFill>
                  <a:srgbClr val="0000FF"/>
                </a:solidFill>
                <a:latin typeface="Consolas"/>
              </a:rPr>
              <a:t>BinaryReader</a:t>
            </a:r>
            <a:r>
              <a:rPr lang="en-GB" sz="1400" dirty="0">
                <a:solidFill>
                  <a:srgbClr val="000000"/>
                </a:solidFill>
                <a:latin typeface="Consolas"/>
              </a:rPr>
              <a:t>(</a:t>
            </a:r>
            <a:r>
              <a:rPr lang="en-GB" sz="1400" dirty="0" err="1">
                <a:solidFill>
                  <a:srgbClr val="020002"/>
                </a:solidFill>
                <a:latin typeface="Consolas"/>
              </a:rPr>
              <a:t>stm</a:t>
            </a:r>
            <a:r>
              <a:rPr lang="en-GB" sz="1400" dirty="0">
                <a:solidFill>
                  <a:srgbClr val="000000"/>
                </a:solidFill>
                <a:latin typeface="Consolas"/>
              </a:rPr>
              <a:t>);</a:t>
            </a:r>
          </a:p>
          <a:p>
            <a:r>
              <a:rPr lang="en-GB" sz="1400" dirty="0">
                <a:solidFill>
                  <a:srgbClr val="000000"/>
                </a:solidFill>
                <a:latin typeface="Consolas"/>
              </a:rPr>
              <a:t>      </a:t>
            </a:r>
            <a:r>
              <a:rPr lang="en-GB" sz="1400" dirty="0" err="1">
                <a:solidFill>
                  <a:srgbClr val="0000FF"/>
                </a:solidFill>
                <a:latin typeface="Consolas"/>
              </a:rPr>
              <a:t>int</a:t>
            </a:r>
            <a:r>
              <a:rPr lang="en-GB" sz="1400" dirty="0">
                <a:solidFill>
                  <a:srgbClr val="000000"/>
                </a:solidFill>
                <a:latin typeface="Consolas"/>
              </a:rPr>
              <a:t> </a:t>
            </a:r>
            <a:r>
              <a:rPr lang="en-GB" sz="1400" dirty="0" err="1">
                <a:solidFill>
                  <a:srgbClr val="020002"/>
                </a:solidFill>
                <a:latin typeface="Consolas"/>
              </a:rPr>
              <a:t>sx</a:t>
            </a:r>
            <a:r>
              <a:rPr lang="en-GB" sz="1400" dirty="0">
                <a:solidFill>
                  <a:srgbClr val="000000"/>
                </a:solidFill>
                <a:latin typeface="Consolas"/>
              </a:rPr>
              <a:t> = </a:t>
            </a:r>
            <a:r>
              <a:rPr lang="en-GB" sz="1400" dirty="0">
                <a:solidFill>
                  <a:srgbClr val="020002"/>
                </a:solidFill>
                <a:latin typeface="Consolas"/>
              </a:rPr>
              <a:t>reader</a:t>
            </a:r>
            <a:r>
              <a:rPr lang="en-GB" sz="1400" dirty="0">
                <a:solidFill>
                  <a:srgbClr val="000000"/>
                </a:solidFill>
                <a:latin typeface="Consolas"/>
              </a:rPr>
              <a:t>.</a:t>
            </a:r>
            <a:r>
              <a:rPr lang="en-GB" sz="1400" dirty="0">
                <a:solidFill>
                  <a:srgbClr val="020002"/>
                </a:solidFill>
                <a:latin typeface="Consolas"/>
              </a:rPr>
              <a:t>ReadInt32</a:t>
            </a:r>
            <a:r>
              <a:rPr lang="en-GB" sz="1400" dirty="0">
                <a:solidFill>
                  <a:srgbClr val="000000"/>
                </a:solidFill>
                <a:latin typeface="Consolas"/>
              </a:rPr>
              <a:t>(), </a:t>
            </a:r>
            <a:r>
              <a:rPr lang="en-GB" sz="1400" dirty="0" err="1">
                <a:solidFill>
                  <a:srgbClr val="020002"/>
                </a:solidFill>
                <a:latin typeface="Consolas"/>
              </a:rPr>
              <a:t>sy</a:t>
            </a:r>
            <a:r>
              <a:rPr lang="en-GB" sz="1400" dirty="0">
                <a:solidFill>
                  <a:srgbClr val="000000"/>
                </a:solidFill>
                <a:latin typeface="Consolas"/>
              </a:rPr>
              <a:t> = </a:t>
            </a:r>
            <a:r>
              <a:rPr lang="en-GB" sz="1400" dirty="0">
                <a:solidFill>
                  <a:srgbClr val="020002"/>
                </a:solidFill>
                <a:latin typeface="Consolas"/>
              </a:rPr>
              <a:t>reader</a:t>
            </a:r>
            <a:r>
              <a:rPr lang="en-GB" sz="1400" dirty="0">
                <a:solidFill>
                  <a:srgbClr val="000000"/>
                </a:solidFill>
                <a:latin typeface="Consolas"/>
              </a:rPr>
              <a:t>.</a:t>
            </a:r>
            <a:r>
              <a:rPr lang="en-GB" sz="1400" dirty="0">
                <a:solidFill>
                  <a:srgbClr val="020002"/>
                </a:solidFill>
                <a:latin typeface="Consolas"/>
              </a:rPr>
              <a:t>ReadInt32</a:t>
            </a:r>
            <a:r>
              <a:rPr lang="en-GB" sz="1400" dirty="0">
                <a:solidFill>
                  <a:srgbClr val="000000"/>
                </a:solidFill>
                <a:latin typeface="Consolas"/>
              </a:rPr>
              <a:t>();</a:t>
            </a:r>
          </a:p>
          <a:p>
            <a:r>
              <a:rPr lang="en-GB" sz="1400" dirty="0">
                <a:solidFill>
                  <a:srgbClr val="000000"/>
                </a:solidFill>
                <a:latin typeface="Consolas"/>
              </a:rPr>
              <a:t>      </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data</a:t>
            </a:r>
            <a:r>
              <a:rPr lang="en-GB" sz="1400" dirty="0">
                <a:solidFill>
                  <a:srgbClr val="000000"/>
                </a:solidFill>
                <a:latin typeface="Consolas"/>
              </a:rPr>
              <a:t> = </a:t>
            </a:r>
            <a:r>
              <a:rPr lang="en-GB" sz="1400" dirty="0">
                <a:solidFill>
                  <a:srgbClr val="0000FF"/>
                </a:solidFill>
                <a:latin typeface="Consolas"/>
              </a:rPr>
              <a:t>new</a:t>
            </a:r>
            <a:r>
              <a:rPr lang="en-GB" sz="1400" dirty="0">
                <a:solidFill>
                  <a:srgbClr val="000000"/>
                </a:solidFill>
                <a:latin typeface="Consolas"/>
              </a:rPr>
              <a:t> </a:t>
            </a:r>
            <a:r>
              <a:rPr lang="en-GB" sz="1400" dirty="0" err="1">
                <a:solidFill>
                  <a:srgbClr val="0000FF"/>
                </a:solidFill>
                <a:latin typeface="Consolas"/>
              </a:rPr>
              <a:t>int</a:t>
            </a:r>
            <a:r>
              <a:rPr lang="en-GB" sz="1400" dirty="0">
                <a:solidFill>
                  <a:srgbClr val="000000"/>
                </a:solidFill>
                <a:latin typeface="Consolas"/>
              </a:rPr>
              <a:t>[</a:t>
            </a:r>
            <a:r>
              <a:rPr lang="en-GB" sz="1400" dirty="0" err="1">
                <a:solidFill>
                  <a:srgbClr val="020002"/>
                </a:solidFill>
                <a:latin typeface="Consolas"/>
              </a:rPr>
              <a:t>sx</a:t>
            </a:r>
            <a:r>
              <a:rPr lang="en-GB" sz="1400" dirty="0">
                <a:solidFill>
                  <a:srgbClr val="000000"/>
                </a:solidFill>
                <a:latin typeface="Consolas"/>
              </a:rPr>
              <a:t>, </a:t>
            </a:r>
            <a:r>
              <a:rPr lang="en-GB" sz="1400" dirty="0" err="1">
                <a:solidFill>
                  <a:srgbClr val="020002"/>
                </a:solidFill>
                <a:latin typeface="Consolas"/>
              </a:rPr>
              <a:t>sy</a:t>
            </a:r>
            <a:r>
              <a:rPr lang="en-GB" sz="1400" dirty="0">
                <a:solidFill>
                  <a:srgbClr val="000000"/>
                </a:solidFill>
                <a:latin typeface="Consolas"/>
              </a:rPr>
              <a:t>];</a:t>
            </a:r>
          </a:p>
          <a:p>
            <a:r>
              <a:rPr lang="en-GB" sz="1400" dirty="0">
                <a:solidFill>
                  <a:srgbClr val="000000"/>
                </a:solidFill>
                <a:latin typeface="Consolas"/>
              </a:rPr>
              <a:t>      </a:t>
            </a:r>
            <a:r>
              <a:rPr lang="en-GB" sz="1400" dirty="0">
                <a:solidFill>
                  <a:srgbClr val="0000FF"/>
                </a:solidFill>
                <a:latin typeface="Consolas"/>
              </a:rPr>
              <a:t>for</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x</a:t>
            </a:r>
            <a:r>
              <a:rPr lang="en-GB" sz="1400" dirty="0">
                <a:solidFill>
                  <a:srgbClr val="000000"/>
                </a:solidFill>
                <a:latin typeface="Consolas"/>
              </a:rPr>
              <a:t> = 0; </a:t>
            </a:r>
            <a:r>
              <a:rPr lang="en-GB" sz="1400" dirty="0">
                <a:solidFill>
                  <a:srgbClr val="020002"/>
                </a:solidFill>
                <a:latin typeface="Consolas"/>
              </a:rPr>
              <a:t>x</a:t>
            </a:r>
            <a:r>
              <a:rPr lang="en-GB" sz="1400" dirty="0">
                <a:solidFill>
                  <a:srgbClr val="000000"/>
                </a:solidFill>
                <a:latin typeface="Consolas"/>
              </a:rPr>
              <a:t> &lt; </a:t>
            </a:r>
            <a:r>
              <a:rPr lang="en-GB" sz="1400" dirty="0" err="1">
                <a:solidFill>
                  <a:srgbClr val="020002"/>
                </a:solidFill>
                <a:latin typeface="Consolas"/>
              </a:rPr>
              <a:t>sx</a:t>
            </a:r>
            <a:r>
              <a:rPr lang="en-GB" sz="1400" dirty="0">
                <a:solidFill>
                  <a:srgbClr val="000000"/>
                </a:solidFill>
                <a:latin typeface="Consolas"/>
              </a:rPr>
              <a:t>; </a:t>
            </a:r>
            <a:r>
              <a:rPr lang="en-GB" sz="1400" dirty="0">
                <a:solidFill>
                  <a:srgbClr val="020002"/>
                </a:solidFill>
                <a:latin typeface="Consolas"/>
              </a:rPr>
              <a:t>x</a:t>
            </a:r>
            <a:r>
              <a:rPr lang="en-GB" sz="1400" dirty="0">
                <a:solidFill>
                  <a:srgbClr val="000000"/>
                </a:solidFill>
                <a:latin typeface="Consolas"/>
              </a:rPr>
              <a:t>++)</a:t>
            </a:r>
          </a:p>
          <a:p>
            <a:r>
              <a:rPr lang="en-GB" sz="1400" dirty="0">
                <a:solidFill>
                  <a:srgbClr val="000000"/>
                </a:solidFill>
                <a:latin typeface="Consolas"/>
              </a:rPr>
              <a:t>         </a:t>
            </a:r>
            <a:r>
              <a:rPr lang="en-GB" sz="1400" dirty="0">
                <a:solidFill>
                  <a:srgbClr val="0000FF"/>
                </a:solidFill>
                <a:latin typeface="Consolas"/>
              </a:rPr>
              <a:t>for</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 = 0; </a:t>
            </a:r>
            <a:r>
              <a:rPr lang="en-GB" sz="1400" dirty="0">
                <a:solidFill>
                  <a:srgbClr val="020002"/>
                </a:solidFill>
                <a:latin typeface="Consolas"/>
              </a:rPr>
              <a:t>y</a:t>
            </a:r>
            <a:r>
              <a:rPr lang="en-GB" sz="1400" dirty="0">
                <a:solidFill>
                  <a:srgbClr val="000000"/>
                </a:solidFill>
                <a:latin typeface="Consolas"/>
              </a:rPr>
              <a:t> &lt; </a:t>
            </a:r>
            <a:r>
              <a:rPr lang="en-GB" sz="1400" dirty="0" err="1">
                <a:solidFill>
                  <a:srgbClr val="020002"/>
                </a:solidFill>
                <a:latin typeface="Consolas"/>
              </a:rPr>
              <a:t>sy</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a:t>
            </a:r>
          </a:p>
          <a:p>
            <a:r>
              <a:rPr lang="en-GB" sz="1400" dirty="0">
                <a:solidFill>
                  <a:srgbClr val="000000"/>
                </a:solidFill>
                <a:latin typeface="Consolas"/>
              </a:rPr>
              <a:t>            </a:t>
            </a:r>
            <a:r>
              <a:rPr lang="en-GB" sz="1400" dirty="0">
                <a:solidFill>
                  <a:srgbClr val="020002"/>
                </a:solidFill>
                <a:latin typeface="Consolas"/>
              </a:rPr>
              <a:t>data</a:t>
            </a:r>
            <a:r>
              <a:rPr lang="en-GB" sz="1400" dirty="0">
                <a:solidFill>
                  <a:srgbClr val="000000"/>
                </a:solidFill>
                <a:latin typeface="Consolas"/>
              </a:rPr>
              <a:t>[</a:t>
            </a:r>
            <a:r>
              <a:rPr lang="en-GB" sz="1400" dirty="0">
                <a:solidFill>
                  <a:srgbClr val="020002"/>
                </a:solidFill>
                <a:latin typeface="Consolas"/>
              </a:rPr>
              <a:t>x</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 = </a:t>
            </a:r>
            <a:r>
              <a:rPr lang="en-GB" sz="1400" dirty="0">
                <a:solidFill>
                  <a:srgbClr val="020002"/>
                </a:solidFill>
                <a:latin typeface="Consolas"/>
              </a:rPr>
              <a:t>reader</a:t>
            </a:r>
            <a:r>
              <a:rPr lang="en-GB" sz="1400" dirty="0">
                <a:solidFill>
                  <a:srgbClr val="000000"/>
                </a:solidFill>
                <a:latin typeface="Consolas"/>
              </a:rPr>
              <a:t>.</a:t>
            </a:r>
            <a:r>
              <a:rPr lang="en-GB" sz="1400" dirty="0">
                <a:solidFill>
                  <a:srgbClr val="020002"/>
                </a:solidFill>
                <a:latin typeface="Consolas"/>
              </a:rPr>
              <a:t>ReadInt32</a:t>
            </a:r>
            <a:r>
              <a:rPr lang="en-GB" sz="1400" dirty="0">
                <a:solidFill>
                  <a:srgbClr val="000000"/>
                </a:solidFill>
                <a:latin typeface="Consolas"/>
              </a:rPr>
              <a:t>();</a:t>
            </a:r>
          </a:p>
          <a:p>
            <a:r>
              <a:rPr lang="en-GB" sz="1400" dirty="0">
                <a:solidFill>
                  <a:srgbClr val="000000"/>
                </a:solidFill>
                <a:latin typeface="Consolas"/>
              </a:rPr>
              <a:t>      </a:t>
            </a:r>
            <a:r>
              <a:rPr lang="en-GB" sz="1400" dirty="0" err="1">
                <a:solidFill>
                  <a:srgbClr val="020002"/>
                </a:solidFill>
                <a:latin typeface="Consolas"/>
              </a:rPr>
              <a:t>reader</a:t>
            </a:r>
            <a:r>
              <a:rPr lang="en-GB" sz="1400" dirty="0" err="1">
                <a:solidFill>
                  <a:srgbClr val="000000"/>
                </a:solidFill>
                <a:latin typeface="Consolas"/>
              </a:rPr>
              <a:t>.</a:t>
            </a:r>
            <a:r>
              <a:rPr lang="en-GB" sz="1400" dirty="0" err="1">
                <a:solidFill>
                  <a:srgbClr val="020002"/>
                </a:solidFill>
                <a:latin typeface="Consolas"/>
              </a:rPr>
              <a:t>Close</a:t>
            </a:r>
            <a:r>
              <a:rPr lang="en-GB" sz="1400" dirty="0">
                <a:solidFill>
                  <a:srgbClr val="000000"/>
                </a:solidFill>
                <a:latin typeface="Consolas"/>
              </a:rPr>
              <a:t>();</a:t>
            </a:r>
          </a:p>
          <a:p>
            <a:r>
              <a:rPr lang="en-GB" sz="1400" dirty="0">
                <a:solidFill>
                  <a:srgbClr val="000000"/>
                </a:solidFill>
                <a:latin typeface="Consolas"/>
              </a:rPr>
              <a:t>      </a:t>
            </a:r>
            <a:r>
              <a:rPr lang="en-GB" sz="1400" dirty="0">
                <a:solidFill>
                  <a:srgbClr val="0000FF"/>
                </a:solidFill>
                <a:latin typeface="Consolas"/>
              </a:rPr>
              <a:t>return</a:t>
            </a:r>
            <a:r>
              <a:rPr lang="en-GB" sz="1400" dirty="0">
                <a:solidFill>
                  <a:srgbClr val="000000"/>
                </a:solidFill>
                <a:latin typeface="Consolas"/>
              </a:rPr>
              <a:t> </a:t>
            </a:r>
            <a:r>
              <a:rPr lang="en-GB" sz="1400" dirty="0">
                <a:solidFill>
                  <a:srgbClr val="020002"/>
                </a:solidFill>
                <a:latin typeface="Consolas"/>
              </a:rPr>
              <a:t>data</a:t>
            </a:r>
            <a:r>
              <a:rPr lang="en-GB" sz="1400" dirty="0">
                <a:solidFill>
                  <a:srgbClr val="000000"/>
                </a:solidFill>
                <a:latin typeface="Consolas"/>
              </a:rPr>
              <a:t>;</a:t>
            </a:r>
          </a:p>
          <a:p>
            <a:r>
              <a:rPr lang="en-GB" sz="1400" dirty="0">
                <a:solidFill>
                  <a:srgbClr val="000000"/>
                </a:solidFill>
                <a:latin typeface="Consolas"/>
              </a:rPr>
              <a:t>   }</a:t>
            </a:r>
          </a:p>
          <a:p>
            <a:r>
              <a:rPr lang="en-GB" sz="1400" dirty="0">
                <a:solidFill>
                  <a:srgbClr val="000000"/>
                </a:solidFill>
                <a:latin typeface="Consolas"/>
              </a:rPr>
              <a:t>}</a:t>
            </a:r>
          </a:p>
        </p:txBody>
      </p:sp>
      <p:sp>
        <p:nvSpPr>
          <p:cNvPr id="7" name="Rounded Rectangle 6"/>
          <p:cNvSpPr/>
          <p:nvPr/>
        </p:nvSpPr>
        <p:spPr bwMode="auto">
          <a:xfrm>
            <a:off x="7293149" y="4038865"/>
            <a:ext cx="4862566" cy="3096787"/>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400" dirty="0" err="1">
                <a:solidFill>
                  <a:srgbClr val="0000FF"/>
                </a:solidFill>
                <a:latin typeface="Consolas"/>
              </a:rPr>
              <a:t>int</a:t>
            </a:r>
            <a:r>
              <a:rPr lang="en-GB" sz="1400" dirty="0">
                <a:solidFill>
                  <a:srgbClr val="000000"/>
                </a:solidFill>
                <a:latin typeface="Consolas"/>
              </a:rPr>
              <a:t>[,] </a:t>
            </a:r>
            <a:r>
              <a:rPr lang="en-GB" sz="1400" dirty="0" err="1">
                <a:solidFill>
                  <a:srgbClr val="020002"/>
                </a:solidFill>
                <a:latin typeface="Consolas"/>
              </a:rPr>
              <a:t>mtx</a:t>
            </a:r>
            <a:r>
              <a:rPr lang="en-GB" sz="1400" dirty="0">
                <a:solidFill>
                  <a:srgbClr val="000000"/>
                </a:solidFill>
                <a:latin typeface="Consolas"/>
              </a:rPr>
              <a:t> = </a:t>
            </a:r>
            <a:r>
              <a:rPr lang="en-GB" sz="1400" dirty="0">
                <a:solidFill>
                  <a:srgbClr val="0000FF"/>
                </a:solidFill>
                <a:latin typeface="Consolas"/>
              </a:rPr>
              <a:t>new</a:t>
            </a:r>
            <a:r>
              <a:rPr lang="en-GB" sz="1400" dirty="0">
                <a:solidFill>
                  <a:srgbClr val="000000"/>
                </a:solidFill>
                <a:latin typeface="Consolas"/>
              </a:rPr>
              <a:t> </a:t>
            </a:r>
            <a:r>
              <a:rPr lang="en-GB" sz="1400" dirty="0" err="1">
                <a:solidFill>
                  <a:srgbClr val="0000FF"/>
                </a:solidFill>
                <a:latin typeface="Consolas"/>
              </a:rPr>
              <a:t>int</a:t>
            </a:r>
            <a:r>
              <a:rPr lang="en-GB" sz="1400" dirty="0">
                <a:solidFill>
                  <a:srgbClr val="000000"/>
                </a:solidFill>
                <a:latin typeface="Consolas"/>
              </a:rPr>
              <a:t>[10, 10];</a:t>
            </a:r>
          </a:p>
          <a:p>
            <a:r>
              <a:rPr lang="en-GB" sz="1400" dirty="0">
                <a:solidFill>
                  <a:srgbClr val="0000FF"/>
                </a:solidFill>
                <a:latin typeface="Consolas"/>
              </a:rPr>
              <a:t>for</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x</a:t>
            </a:r>
            <a:r>
              <a:rPr lang="en-GB" sz="1400" dirty="0">
                <a:solidFill>
                  <a:srgbClr val="000000"/>
                </a:solidFill>
                <a:latin typeface="Consolas"/>
              </a:rPr>
              <a:t> = 0; </a:t>
            </a:r>
            <a:r>
              <a:rPr lang="en-GB" sz="1400" dirty="0">
                <a:solidFill>
                  <a:srgbClr val="020002"/>
                </a:solidFill>
                <a:latin typeface="Consolas"/>
              </a:rPr>
              <a:t>x</a:t>
            </a:r>
            <a:r>
              <a:rPr lang="en-GB" sz="1400" dirty="0">
                <a:solidFill>
                  <a:srgbClr val="000000"/>
                </a:solidFill>
                <a:latin typeface="Consolas"/>
              </a:rPr>
              <a:t> &lt; 10; </a:t>
            </a:r>
            <a:r>
              <a:rPr lang="en-GB" sz="1400" dirty="0">
                <a:solidFill>
                  <a:srgbClr val="020002"/>
                </a:solidFill>
                <a:latin typeface="Consolas"/>
              </a:rPr>
              <a:t>x</a:t>
            </a:r>
            <a:r>
              <a:rPr lang="en-GB" sz="1400" dirty="0">
                <a:solidFill>
                  <a:srgbClr val="000000"/>
                </a:solidFill>
                <a:latin typeface="Consolas"/>
              </a:rPr>
              <a:t>++)</a:t>
            </a:r>
          </a:p>
          <a:p>
            <a:r>
              <a:rPr lang="en-GB" sz="1400" dirty="0">
                <a:solidFill>
                  <a:srgbClr val="000000"/>
                </a:solidFill>
                <a:latin typeface="Consolas"/>
              </a:rPr>
              <a:t>   </a:t>
            </a:r>
            <a:r>
              <a:rPr lang="en-GB" sz="1400" dirty="0">
                <a:solidFill>
                  <a:srgbClr val="0000FF"/>
                </a:solidFill>
                <a:latin typeface="Consolas"/>
              </a:rPr>
              <a:t>for</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 = 0; </a:t>
            </a:r>
            <a:r>
              <a:rPr lang="en-GB" sz="1400" dirty="0">
                <a:solidFill>
                  <a:srgbClr val="020002"/>
                </a:solidFill>
                <a:latin typeface="Consolas"/>
              </a:rPr>
              <a:t>y</a:t>
            </a:r>
            <a:r>
              <a:rPr lang="en-GB" sz="1400" dirty="0">
                <a:solidFill>
                  <a:srgbClr val="000000"/>
                </a:solidFill>
                <a:latin typeface="Consolas"/>
              </a:rPr>
              <a:t> &lt; 10; </a:t>
            </a:r>
            <a:r>
              <a:rPr lang="en-GB" sz="1400" dirty="0">
                <a:solidFill>
                  <a:srgbClr val="020002"/>
                </a:solidFill>
                <a:latin typeface="Consolas"/>
              </a:rPr>
              <a:t>y</a:t>
            </a:r>
            <a:r>
              <a:rPr lang="en-GB" sz="1400" dirty="0">
                <a:solidFill>
                  <a:srgbClr val="000000"/>
                </a:solidFill>
                <a:latin typeface="Consolas"/>
              </a:rPr>
              <a:t>++)</a:t>
            </a:r>
          </a:p>
          <a:p>
            <a:r>
              <a:rPr lang="en-GB" sz="1400" dirty="0">
                <a:solidFill>
                  <a:srgbClr val="000000"/>
                </a:solidFill>
                <a:latin typeface="Consolas"/>
              </a:rPr>
              <a:t>      </a:t>
            </a:r>
            <a:r>
              <a:rPr lang="en-GB" sz="1400" dirty="0" err="1">
                <a:solidFill>
                  <a:srgbClr val="020002"/>
                </a:solidFill>
                <a:latin typeface="Consolas"/>
              </a:rPr>
              <a:t>mtx</a:t>
            </a:r>
            <a:r>
              <a:rPr lang="en-GB" sz="1400" dirty="0">
                <a:solidFill>
                  <a:srgbClr val="000000"/>
                </a:solidFill>
                <a:latin typeface="Consolas"/>
              </a:rPr>
              <a:t>[</a:t>
            </a:r>
            <a:r>
              <a:rPr lang="en-GB" sz="1400" dirty="0">
                <a:solidFill>
                  <a:srgbClr val="020002"/>
                </a:solidFill>
                <a:latin typeface="Consolas"/>
              </a:rPr>
              <a:t>x</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 = (</a:t>
            </a:r>
            <a:r>
              <a:rPr lang="en-GB" sz="1400" dirty="0">
                <a:solidFill>
                  <a:srgbClr val="020002"/>
                </a:solidFill>
                <a:latin typeface="Consolas"/>
              </a:rPr>
              <a:t>x</a:t>
            </a:r>
            <a:r>
              <a:rPr lang="en-GB" sz="1400" dirty="0">
                <a:solidFill>
                  <a:srgbClr val="000000"/>
                </a:solidFill>
                <a:latin typeface="Consolas"/>
              </a:rPr>
              <a:t> + 1) * (</a:t>
            </a:r>
            <a:r>
              <a:rPr lang="en-GB" sz="1400" dirty="0">
                <a:solidFill>
                  <a:srgbClr val="020002"/>
                </a:solidFill>
                <a:latin typeface="Consolas"/>
              </a:rPr>
              <a:t>y</a:t>
            </a:r>
            <a:r>
              <a:rPr lang="en-GB" sz="1400" dirty="0">
                <a:solidFill>
                  <a:srgbClr val="000000"/>
                </a:solidFill>
                <a:latin typeface="Consolas"/>
              </a:rPr>
              <a:t> + 1);</a:t>
            </a:r>
          </a:p>
          <a:p>
            <a:r>
              <a:rPr lang="en-GB" sz="1400" dirty="0">
                <a:solidFill>
                  <a:srgbClr val="000000"/>
                </a:solidFill>
                <a:latin typeface="Consolas"/>
              </a:rPr>
              <a:t> </a:t>
            </a:r>
          </a:p>
          <a:p>
            <a:r>
              <a:rPr lang="en-GB" sz="1400" dirty="0" err="1">
                <a:solidFill>
                  <a:srgbClr val="020002"/>
                </a:solidFill>
                <a:latin typeface="Consolas"/>
              </a:rPr>
              <a:t>WriteMatrix</a:t>
            </a:r>
            <a:r>
              <a:rPr lang="en-GB" sz="1400" dirty="0">
                <a:solidFill>
                  <a:srgbClr val="000000"/>
                </a:solidFill>
                <a:latin typeface="Consolas"/>
              </a:rPr>
              <a:t>(</a:t>
            </a:r>
            <a:r>
              <a:rPr lang="en-GB" sz="1400" dirty="0">
                <a:solidFill>
                  <a:srgbClr val="A31515"/>
                </a:solidFill>
                <a:latin typeface="Consolas"/>
              </a:rPr>
              <a:t>"mymatrix.dat"</a:t>
            </a:r>
            <a:r>
              <a:rPr lang="en-GB" sz="1400" dirty="0">
                <a:solidFill>
                  <a:srgbClr val="000000"/>
                </a:solidFill>
                <a:latin typeface="Consolas"/>
              </a:rPr>
              <a:t>, </a:t>
            </a:r>
            <a:r>
              <a:rPr lang="en-GB" sz="1400" dirty="0" err="1">
                <a:solidFill>
                  <a:srgbClr val="020002"/>
                </a:solidFill>
                <a:latin typeface="Consolas"/>
              </a:rPr>
              <a:t>mtx</a:t>
            </a:r>
            <a:r>
              <a:rPr lang="en-GB" sz="1400" dirty="0">
                <a:solidFill>
                  <a:srgbClr val="000000"/>
                </a:solidFill>
                <a:latin typeface="Consolas"/>
              </a:rPr>
              <a:t>);</a:t>
            </a:r>
          </a:p>
          <a:p>
            <a:r>
              <a:rPr lang="en-GB" sz="1400" dirty="0" err="1">
                <a:solidFill>
                  <a:srgbClr val="020002"/>
                </a:solidFill>
                <a:latin typeface="Consolas"/>
              </a:rPr>
              <a:t>mtx</a:t>
            </a:r>
            <a:r>
              <a:rPr lang="en-GB" sz="1400" dirty="0">
                <a:solidFill>
                  <a:srgbClr val="000000"/>
                </a:solidFill>
                <a:latin typeface="Consolas"/>
              </a:rPr>
              <a:t> = </a:t>
            </a:r>
            <a:r>
              <a:rPr lang="en-GB" sz="1400" dirty="0">
                <a:solidFill>
                  <a:srgbClr val="0000FF"/>
                </a:solidFill>
                <a:latin typeface="Consolas"/>
              </a:rPr>
              <a:t>null</a:t>
            </a:r>
            <a:r>
              <a:rPr lang="en-GB" sz="1400" dirty="0">
                <a:solidFill>
                  <a:srgbClr val="000000"/>
                </a:solidFill>
                <a:latin typeface="Consolas"/>
              </a:rPr>
              <a:t>;</a:t>
            </a:r>
          </a:p>
          <a:p>
            <a:r>
              <a:rPr lang="en-GB" sz="1400" dirty="0" err="1">
                <a:solidFill>
                  <a:srgbClr val="020002"/>
                </a:solidFill>
                <a:latin typeface="Consolas"/>
              </a:rPr>
              <a:t>mtx</a:t>
            </a:r>
            <a:r>
              <a:rPr lang="en-GB" sz="1400" dirty="0">
                <a:solidFill>
                  <a:srgbClr val="000000"/>
                </a:solidFill>
                <a:latin typeface="Consolas"/>
              </a:rPr>
              <a:t> = </a:t>
            </a:r>
            <a:r>
              <a:rPr lang="en-GB" sz="1400" dirty="0" err="1">
                <a:solidFill>
                  <a:srgbClr val="020002"/>
                </a:solidFill>
                <a:latin typeface="Consolas"/>
              </a:rPr>
              <a:t>ReadMatrix</a:t>
            </a:r>
            <a:r>
              <a:rPr lang="en-GB" sz="1400" dirty="0">
                <a:solidFill>
                  <a:srgbClr val="000000"/>
                </a:solidFill>
                <a:latin typeface="Consolas"/>
              </a:rPr>
              <a:t>(</a:t>
            </a:r>
            <a:r>
              <a:rPr lang="en-GB" sz="1400" dirty="0">
                <a:solidFill>
                  <a:srgbClr val="A31515"/>
                </a:solidFill>
                <a:latin typeface="Consolas"/>
              </a:rPr>
              <a:t>"mymatrix.dat"</a:t>
            </a:r>
            <a:r>
              <a:rPr lang="en-GB" sz="1400" dirty="0">
                <a:solidFill>
                  <a:srgbClr val="000000"/>
                </a:solidFill>
                <a:latin typeface="Consolas"/>
              </a:rPr>
              <a:t>);</a:t>
            </a:r>
          </a:p>
          <a:p>
            <a:r>
              <a:rPr lang="en-GB" sz="1400" dirty="0">
                <a:solidFill>
                  <a:srgbClr val="0000FF"/>
                </a:solidFill>
                <a:latin typeface="Consolas"/>
              </a:rPr>
              <a:t>for</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x</a:t>
            </a:r>
            <a:r>
              <a:rPr lang="en-GB" sz="1400" dirty="0">
                <a:solidFill>
                  <a:srgbClr val="000000"/>
                </a:solidFill>
                <a:latin typeface="Consolas"/>
              </a:rPr>
              <a:t> = 0; </a:t>
            </a:r>
            <a:r>
              <a:rPr lang="en-GB" sz="1400" dirty="0">
                <a:solidFill>
                  <a:srgbClr val="020002"/>
                </a:solidFill>
                <a:latin typeface="Consolas"/>
              </a:rPr>
              <a:t>x</a:t>
            </a:r>
            <a:r>
              <a:rPr lang="en-GB" sz="1400" dirty="0">
                <a:solidFill>
                  <a:srgbClr val="000000"/>
                </a:solidFill>
                <a:latin typeface="Consolas"/>
              </a:rPr>
              <a:t> &lt; 10; </a:t>
            </a:r>
            <a:r>
              <a:rPr lang="en-GB" sz="1400" dirty="0">
                <a:solidFill>
                  <a:srgbClr val="020002"/>
                </a:solidFill>
                <a:latin typeface="Consolas"/>
              </a:rPr>
              <a:t>x</a:t>
            </a:r>
            <a:r>
              <a:rPr lang="en-GB" sz="1400" dirty="0">
                <a:solidFill>
                  <a:srgbClr val="000000"/>
                </a:solidFill>
                <a:latin typeface="Consolas"/>
              </a:rPr>
              <a:t>++) {</a:t>
            </a:r>
          </a:p>
          <a:p>
            <a:r>
              <a:rPr lang="en-GB" sz="1400" dirty="0">
                <a:solidFill>
                  <a:srgbClr val="000000"/>
                </a:solidFill>
                <a:latin typeface="Consolas"/>
              </a:rPr>
              <a:t>   </a:t>
            </a:r>
            <a:r>
              <a:rPr lang="en-GB" sz="1400" dirty="0">
                <a:solidFill>
                  <a:srgbClr val="0000FF"/>
                </a:solidFill>
                <a:latin typeface="Consolas"/>
              </a:rPr>
              <a:t>for</a:t>
            </a:r>
            <a:r>
              <a:rPr lang="en-GB" sz="1400" dirty="0">
                <a:solidFill>
                  <a:srgbClr val="000000"/>
                </a:solidFill>
                <a:latin typeface="Consolas"/>
              </a:rPr>
              <a:t>(</a:t>
            </a:r>
            <a:r>
              <a:rPr lang="en-GB" sz="1400" dirty="0" err="1">
                <a:solidFill>
                  <a:srgbClr val="0000FF"/>
                </a:solidFill>
                <a:latin typeface="Consolas"/>
              </a:rPr>
              <a:t>int</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 = 0; </a:t>
            </a:r>
            <a:r>
              <a:rPr lang="en-GB" sz="1400" dirty="0">
                <a:solidFill>
                  <a:srgbClr val="020002"/>
                </a:solidFill>
                <a:latin typeface="Consolas"/>
              </a:rPr>
              <a:t>y</a:t>
            </a:r>
            <a:r>
              <a:rPr lang="en-GB" sz="1400" dirty="0">
                <a:solidFill>
                  <a:srgbClr val="000000"/>
                </a:solidFill>
                <a:latin typeface="Consolas"/>
              </a:rPr>
              <a:t> &lt; 10; </a:t>
            </a:r>
            <a:r>
              <a:rPr lang="en-GB" sz="1400" dirty="0">
                <a:solidFill>
                  <a:srgbClr val="020002"/>
                </a:solidFill>
                <a:latin typeface="Consolas"/>
              </a:rPr>
              <a:t>y</a:t>
            </a:r>
            <a:r>
              <a:rPr lang="en-GB" sz="1400" dirty="0">
                <a:solidFill>
                  <a:srgbClr val="000000"/>
                </a:solidFill>
                <a:latin typeface="Consolas"/>
              </a:rPr>
              <a:t>++)</a:t>
            </a:r>
          </a:p>
          <a:p>
            <a:r>
              <a:rPr lang="en-GB" sz="1400" dirty="0">
                <a:solidFill>
                  <a:srgbClr val="000000"/>
                </a:solidFill>
                <a:latin typeface="Consolas"/>
              </a:rPr>
              <a:t>      </a:t>
            </a:r>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a:t>
            </a:r>
            <a:r>
              <a:rPr lang="en-GB" sz="1400" dirty="0">
                <a:solidFill>
                  <a:srgbClr val="000000"/>
                </a:solidFill>
                <a:latin typeface="Consolas"/>
              </a:rPr>
              <a:t>(</a:t>
            </a:r>
            <a:r>
              <a:rPr lang="en-GB" sz="1400" dirty="0">
                <a:solidFill>
                  <a:srgbClr val="A31515"/>
                </a:solidFill>
                <a:latin typeface="Consolas"/>
              </a:rPr>
              <a:t>"{0,4}"</a:t>
            </a:r>
            <a:r>
              <a:rPr lang="en-GB" sz="1400" dirty="0">
                <a:solidFill>
                  <a:srgbClr val="000000"/>
                </a:solidFill>
                <a:latin typeface="Consolas"/>
              </a:rPr>
              <a:t>, </a:t>
            </a:r>
            <a:r>
              <a:rPr lang="en-GB" sz="1400" dirty="0" err="1">
                <a:solidFill>
                  <a:srgbClr val="020002"/>
                </a:solidFill>
                <a:latin typeface="Consolas"/>
              </a:rPr>
              <a:t>mtx</a:t>
            </a:r>
            <a:r>
              <a:rPr lang="en-GB" sz="1400" dirty="0">
                <a:solidFill>
                  <a:srgbClr val="000000"/>
                </a:solidFill>
                <a:latin typeface="Consolas"/>
              </a:rPr>
              <a:t>[</a:t>
            </a:r>
            <a:r>
              <a:rPr lang="en-GB" sz="1400" dirty="0">
                <a:solidFill>
                  <a:srgbClr val="020002"/>
                </a:solidFill>
                <a:latin typeface="Consolas"/>
              </a:rPr>
              <a:t>x</a:t>
            </a:r>
            <a:r>
              <a:rPr lang="en-GB" sz="1400" dirty="0">
                <a:solidFill>
                  <a:srgbClr val="000000"/>
                </a:solidFill>
                <a:latin typeface="Consolas"/>
              </a:rPr>
              <a:t>, </a:t>
            </a:r>
            <a:r>
              <a:rPr lang="en-GB" sz="1400" dirty="0">
                <a:solidFill>
                  <a:srgbClr val="020002"/>
                </a:solidFill>
                <a:latin typeface="Consolas"/>
              </a:rPr>
              <a:t>y</a:t>
            </a:r>
            <a:r>
              <a:rPr lang="en-GB" sz="1400" dirty="0">
                <a:solidFill>
                  <a:srgbClr val="000000"/>
                </a:solidFill>
                <a:latin typeface="Consolas"/>
              </a:rPr>
              <a:t>]);</a:t>
            </a:r>
          </a:p>
          <a:p>
            <a:r>
              <a:rPr lang="en-GB" sz="1400" dirty="0">
                <a:solidFill>
                  <a:srgbClr val="000000"/>
                </a:solidFill>
                <a:latin typeface="Consolas"/>
              </a:rPr>
              <a:t>   </a:t>
            </a:r>
            <a:r>
              <a:rPr lang="en-GB" sz="1400" b="1" dirty="0" err="1">
                <a:solidFill>
                  <a:srgbClr val="0000FF"/>
                </a:solidFill>
                <a:latin typeface="Consolas"/>
              </a:rPr>
              <a:t>Console</a:t>
            </a:r>
            <a:r>
              <a:rPr lang="en-GB" sz="1400" dirty="0" err="1">
                <a:solidFill>
                  <a:srgbClr val="000000"/>
                </a:solidFill>
                <a:latin typeface="Consolas"/>
              </a:rPr>
              <a:t>.</a:t>
            </a:r>
            <a:r>
              <a:rPr lang="en-GB" sz="1400" dirty="0" err="1">
                <a:solidFill>
                  <a:srgbClr val="020002"/>
                </a:solidFill>
                <a:latin typeface="Consolas"/>
              </a:rPr>
              <a:t>WriteLine</a:t>
            </a:r>
            <a:r>
              <a:rPr lang="en-GB" sz="1400" dirty="0">
                <a:solidFill>
                  <a:srgbClr val="000000"/>
                </a:solidFill>
                <a:latin typeface="Consolas"/>
              </a:rPr>
              <a:t>();</a:t>
            </a:r>
          </a:p>
          <a:p>
            <a:r>
              <a:rPr lang="en-GB" sz="1400" dirty="0">
                <a:solidFill>
                  <a:srgbClr val="000000"/>
                </a:solidFill>
                <a:latin typeface="Consolas"/>
              </a:rPr>
              <a:t>}</a:t>
            </a:r>
          </a:p>
        </p:txBody>
      </p:sp>
    </p:spTree>
    <p:extLst>
      <p:ext uri="{BB962C8B-B14F-4D97-AF65-F5344CB8AC3E}">
        <p14:creationId xmlns:p14="http://schemas.microsoft.com/office/powerpoint/2010/main" val="51359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And </a:t>
            </a:r>
            <a:r>
              <a:rPr lang="en-US"/>
              <a:t>Directory Access</a:t>
            </a:r>
            <a:endParaRPr lang="en-GB"/>
          </a:p>
        </p:txBody>
      </p:sp>
      <p:sp>
        <p:nvSpPr>
          <p:cNvPr id="4" name="Slide Number Placeholder 3"/>
          <p:cNvSpPr>
            <a:spLocks noGrp="1"/>
          </p:cNvSpPr>
          <p:nvPr>
            <p:ph type="sldNum" sz="quarter" idx="12"/>
          </p:nvPr>
        </p:nvSpPr>
        <p:spPr/>
        <p:txBody>
          <a:bodyPr/>
          <a:lstStyle/>
          <a:p>
            <a:fld id="{A9981FC0-48D1-4A01-A438-C7C289B6623F}" type="slidenum">
              <a:rPr lang="en-US" smtClean="0"/>
              <a:pPr/>
              <a:t>369</a:t>
            </a:fld>
            <a:endParaRPr lang="en-US"/>
          </a:p>
        </p:txBody>
      </p:sp>
      <p:sp>
        <p:nvSpPr>
          <p:cNvPr id="5" name="Content Placeholder 4"/>
          <p:cNvSpPr>
            <a:spLocks noGrp="1"/>
          </p:cNvSpPr>
          <p:nvPr>
            <p:ph sz="quarter" idx="1"/>
          </p:nvPr>
        </p:nvSpPr>
        <p:spPr/>
        <p:txBody>
          <a:bodyPr/>
          <a:lstStyle/>
          <a:p>
            <a:r>
              <a:rPr lang="en-US" dirty="0"/>
              <a:t>The </a:t>
            </a:r>
            <a:r>
              <a:rPr lang="en-US" b="1" dirty="0">
                <a:solidFill>
                  <a:srgbClr val="FF0000"/>
                </a:solidFill>
                <a:latin typeface="Consolas" pitchFamily="49" charset="0"/>
                <a:cs typeface="Consolas" pitchFamily="49" charset="0"/>
              </a:rPr>
              <a:t>File</a:t>
            </a:r>
            <a:r>
              <a:rPr lang="en-US" dirty="0"/>
              <a:t> and </a:t>
            </a:r>
            <a:r>
              <a:rPr lang="en-US" b="1" dirty="0">
                <a:solidFill>
                  <a:srgbClr val="FF0000"/>
                </a:solidFill>
                <a:latin typeface="Consolas" pitchFamily="49" charset="0"/>
                <a:cs typeface="Consolas" pitchFamily="49" charset="0"/>
              </a:rPr>
              <a:t>Directory</a:t>
            </a:r>
            <a:r>
              <a:rPr lang="en-US" dirty="0"/>
              <a:t> static classes include various file and directory operations, such as opening, deleting, renaming, moving, copying and enumerating</a:t>
            </a:r>
          </a:p>
          <a:p>
            <a:r>
              <a:rPr lang="en-US" dirty="0"/>
              <a:t>The </a:t>
            </a:r>
            <a:r>
              <a:rPr lang="en-US" b="1" dirty="0" err="1">
                <a:solidFill>
                  <a:srgbClr val="FF0000"/>
                </a:solidFill>
                <a:latin typeface="Consolas" pitchFamily="49" charset="0"/>
                <a:cs typeface="Consolas" pitchFamily="49" charset="0"/>
              </a:rPr>
              <a:t>FileInfo</a:t>
            </a:r>
            <a:r>
              <a:rPr lang="en-US" dirty="0"/>
              <a:t> and </a:t>
            </a:r>
            <a:r>
              <a:rPr lang="en-US" b="1" dirty="0" err="1">
                <a:solidFill>
                  <a:srgbClr val="FF0000"/>
                </a:solidFill>
                <a:latin typeface="Consolas" pitchFamily="49" charset="0"/>
                <a:cs typeface="Consolas" pitchFamily="49" charset="0"/>
              </a:rPr>
              <a:t>DirectoryInfo</a:t>
            </a:r>
            <a:r>
              <a:rPr lang="en-US" dirty="0"/>
              <a:t> class support getting detailed information about a file or directory</a:t>
            </a:r>
            <a:endParaRPr lang="en-GB" dirty="0"/>
          </a:p>
        </p:txBody>
      </p:sp>
    </p:spTree>
    <p:extLst>
      <p:ext uri="{BB962C8B-B14F-4D97-AF65-F5344CB8AC3E}">
        <p14:creationId xmlns:p14="http://schemas.microsoft.com/office/powerpoint/2010/main" val="127870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Literals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37</a:t>
            </a:fld>
            <a:endParaRPr lang="en-GB"/>
          </a:p>
        </p:txBody>
      </p:sp>
      <p:sp>
        <p:nvSpPr>
          <p:cNvPr id="3" name="Text Placeholder 2"/>
          <p:cNvSpPr>
            <a:spLocks noGrp="1"/>
          </p:cNvSpPr>
          <p:nvPr>
            <p:ph sz="quarter" idx="1"/>
          </p:nvPr>
        </p:nvSpPr>
        <p:spPr/>
        <p:txBody>
          <a:bodyPr>
            <a:normAutofit/>
          </a:bodyPr>
          <a:lstStyle/>
          <a:p>
            <a:r>
              <a:rPr lang="en-US" dirty="0"/>
              <a:t>Boolean</a:t>
            </a:r>
          </a:p>
          <a:p>
            <a:pPr lvl="1"/>
            <a:r>
              <a:rPr lang="en-US" dirty="0"/>
              <a:t>Can be </a:t>
            </a:r>
            <a:r>
              <a:rPr lang="en-US" b="1" dirty="0">
                <a:solidFill>
                  <a:srgbClr val="0070C0"/>
                </a:solidFill>
                <a:latin typeface="Consolas" pitchFamily="49" charset="0"/>
                <a:cs typeface="Consolas" pitchFamily="49" charset="0"/>
              </a:rPr>
              <a:t>true</a:t>
            </a:r>
            <a:r>
              <a:rPr lang="en-US" dirty="0"/>
              <a:t> or </a:t>
            </a:r>
            <a:r>
              <a:rPr lang="en-US" b="1" dirty="0">
                <a:solidFill>
                  <a:srgbClr val="0070C0"/>
                </a:solidFill>
                <a:latin typeface="Consolas" pitchFamily="49" charset="0"/>
                <a:cs typeface="Consolas" pitchFamily="49" charset="0"/>
              </a:rPr>
              <a:t>false</a:t>
            </a:r>
          </a:p>
          <a:p>
            <a:endParaRPr lang="en-US" dirty="0"/>
          </a:p>
          <a:p>
            <a:r>
              <a:rPr lang="en-US" dirty="0"/>
              <a:t>Single character</a:t>
            </a:r>
          </a:p>
          <a:p>
            <a:pPr lvl="1"/>
            <a:r>
              <a:rPr lang="en-US" dirty="0"/>
              <a:t>Single quotes</a:t>
            </a:r>
          </a:p>
          <a:p>
            <a:pPr lvl="1"/>
            <a:r>
              <a:rPr lang="en-US" dirty="0"/>
              <a:t>Character, escape (backslash), hex, Unicode</a:t>
            </a:r>
          </a:p>
          <a:p>
            <a:pPr lvl="1"/>
            <a:endParaRPr lang="en-US" dirty="0"/>
          </a:p>
          <a:p>
            <a:r>
              <a:rPr lang="en-US" dirty="0"/>
              <a:t>String of characters</a:t>
            </a:r>
          </a:p>
          <a:p>
            <a:pPr lvl="1"/>
            <a:r>
              <a:rPr lang="en-US" dirty="0"/>
              <a:t>Double quotes</a:t>
            </a:r>
          </a:p>
          <a:p>
            <a:pPr lvl="1"/>
            <a:r>
              <a:rPr lang="en-US" dirty="0"/>
              <a:t>Can prefix with @ to disable escaping</a:t>
            </a:r>
            <a:endParaRPr lang="en-GB" dirty="0"/>
          </a:p>
        </p:txBody>
      </p:sp>
      <p:sp>
        <p:nvSpPr>
          <p:cNvPr id="6" name="Rounded Rectangle 5"/>
          <p:cNvSpPr/>
          <p:nvPr/>
        </p:nvSpPr>
        <p:spPr bwMode="auto">
          <a:xfrm>
            <a:off x="6400024" y="3271928"/>
            <a:ext cx="5309128" cy="872916"/>
          </a:xfrm>
          <a:prstGeom prst="roundRect">
            <a:avLst>
              <a:gd name="adj" fmla="val 4906"/>
            </a:avLst>
          </a:prstGeom>
          <a:solidFill>
            <a:srgbClr val="FFFFFF"/>
          </a:solidFill>
          <a:ln w="1270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US" dirty="0">
                <a:solidFill>
                  <a:schemeClr val="tx1"/>
                </a:solidFill>
                <a:latin typeface="Consolas"/>
              </a:rPr>
              <a:t>‘a’		‘\n’</a:t>
            </a:r>
          </a:p>
          <a:p>
            <a:r>
              <a:rPr lang="en-US" dirty="0">
                <a:solidFill>
                  <a:schemeClr val="tx1"/>
                </a:solidFill>
                <a:latin typeface="Consolas"/>
              </a:rPr>
              <a:t>‘\x041’		‘\u006f’</a:t>
            </a:r>
          </a:p>
        </p:txBody>
      </p:sp>
      <p:sp>
        <p:nvSpPr>
          <p:cNvPr id="7" name="Rounded Rectangle 6"/>
          <p:cNvSpPr/>
          <p:nvPr/>
        </p:nvSpPr>
        <p:spPr bwMode="auto">
          <a:xfrm>
            <a:off x="6452342" y="5900740"/>
            <a:ext cx="5309128" cy="872916"/>
          </a:xfrm>
          <a:prstGeom prst="roundRect">
            <a:avLst>
              <a:gd name="adj" fmla="val 4906"/>
            </a:avLst>
          </a:prstGeom>
          <a:solidFill>
            <a:srgbClr val="FFFFFF"/>
          </a:solidFill>
          <a:ln w="1270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US" dirty="0">
                <a:solidFill>
                  <a:schemeClr val="tx1"/>
                </a:solidFill>
                <a:latin typeface="Consolas"/>
              </a:rPr>
              <a:t>“Hello, world!\n”</a:t>
            </a:r>
          </a:p>
          <a:p>
            <a:r>
              <a:rPr lang="en-US" dirty="0">
                <a:solidFill>
                  <a:schemeClr val="tx1"/>
                </a:solidFill>
                <a:latin typeface="Consolas"/>
              </a:rPr>
              <a:t>@”c:\temp\myfile.txt”</a:t>
            </a:r>
          </a:p>
        </p:txBody>
      </p:sp>
    </p:spTree>
    <p:extLst>
      <p:ext uri="{BB962C8B-B14F-4D97-AF65-F5344CB8AC3E}">
        <p14:creationId xmlns:p14="http://schemas.microsoft.com/office/powerpoint/2010/main" val="168290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GB" dirty="0"/>
          </a:p>
        </p:txBody>
      </p:sp>
      <p:sp>
        <p:nvSpPr>
          <p:cNvPr id="4" name="Slide Number Placeholder 3"/>
          <p:cNvSpPr>
            <a:spLocks noGrp="1"/>
          </p:cNvSpPr>
          <p:nvPr>
            <p:ph type="sldNum" sz="quarter" idx="12"/>
          </p:nvPr>
        </p:nvSpPr>
        <p:spPr/>
        <p:txBody>
          <a:bodyPr/>
          <a:lstStyle/>
          <a:p>
            <a:fld id="{A9981FC0-48D1-4A01-A438-C7C289B6623F}" type="slidenum">
              <a:rPr lang="en-US" smtClean="0"/>
              <a:pPr/>
              <a:t>370</a:t>
            </a:fld>
            <a:endParaRPr lang="en-US"/>
          </a:p>
        </p:txBody>
      </p:sp>
      <p:sp>
        <p:nvSpPr>
          <p:cNvPr id="5" name="Content Placeholder 4"/>
          <p:cNvSpPr>
            <a:spLocks noGrp="1"/>
          </p:cNvSpPr>
          <p:nvPr>
            <p:ph sz="quarter" idx="1"/>
          </p:nvPr>
        </p:nvSpPr>
        <p:spPr/>
        <p:txBody>
          <a:bodyPr/>
          <a:lstStyle/>
          <a:p>
            <a:r>
              <a:rPr lang="en-US" dirty="0"/>
              <a:t>Streams are byte array abstractions over some implementation</a:t>
            </a:r>
          </a:p>
          <a:p>
            <a:r>
              <a:rPr lang="en-US" dirty="0"/>
              <a:t>File access is possible through the </a:t>
            </a:r>
            <a:r>
              <a:rPr lang="en-US" dirty="0" err="1">
                <a:latin typeface="Consolas" pitchFamily="49" charset="0"/>
                <a:cs typeface="Consolas" pitchFamily="49" charset="0"/>
              </a:rPr>
              <a:t>FileStream</a:t>
            </a:r>
            <a:r>
              <a:rPr lang="en-US" dirty="0"/>
              <a:t> class</a:t>
            </a:r>
          </a:p>
          <a:p>
            <a:r>
              <a:rPr lang="en-US" dirty="0"/>
              <a:t>Readers and writers abstract a stream with a useful set of higher level operations</a:t>
            </a:r>
            <a:endParaRPr lang="en-GB" dirty="0"/>
          </a:p>
        </p:txBody>
      </p:sp>
    </p:spTree>
    <p:extLst>
      <p:ext uri="{BB962C8B-B14F-4D97-AF65-F5344CB8AC3E}">
        <p14:creationId xmlns:p14="http://schemas.microsoft.com/office/powerpoint/2010/main" val="58322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EF35E1-E8B4-4707-9B15-F4E1B030959E}" type="slidenum">
              <a:rPr lang="en-US" smtClean="0"/>
              <a:pPr/>
              <a:t>371</a:t>
            </a:fld>
            <a:endParaRPr lang="en-US"/>
          </a:p>
        </p:txBody>
      </p:sp>
    </p:spTree>
    <p:extLst>
      <p:ext uri="{BB962C8B-B14F-4D97-AF65-F5344CB8AC3E}">
        <p14:creationId xmlns:p14="http://schemas.microsoft.com/office/powerpoint/2010/main" val="309914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372</a:t>
            </a:fld>
            <a:endParaRPr lang="en-US"/>
          </a:p>
        </p:txBody>
      </p:sp>
      <p:sp>
        <p:nvSpPr>
          <p:cNvPr id="2" name="Title 1"/>
          <p:cNvSpPr>
            <a:spLocks noGrp="1"/>
          </p:cNvSpPr>
          <p:nvPr>
            <p:ph type="title"/>
          </p:nvPr>
        </p:nvSpPr>
        <p:spPr/>
        <p:txBody>
          <a:bodyPr/>
          <a:lstStyle/>
          <a:p>
            <a:r>
              <a:rPr lang="en-US" dirty="0"/>
              <a:t>Debugging &amp; Tracing</a:t>
            </a:r>
          </a:p>
        </p:txBody>
      </p:sp>
      <p:sp>
        <p:nvSpPr>
          <p:cNvPr id="3" name="Text Placeholder 2"/>
          <p:cNvSpPr>
            <a:spLocks noGrp="1"/>
          </p:cNvSpPr>
          <p:nvPr>
            <p:ph type="body" idx="1"/>
          </p:nvPr>
        </p:nvSpPr>
        <p:spPr/>
        <p:txBody>
          <a:bodyPr/>
          <a:lstStyle/>
          <a:p>
            <a:r>
              <a:rPr lang="en-US" dirty="0"/>
              <a:t>Module 15</a:t>
            </a:r>
          </a:p>
        </p:txBody>
      </p:sp>
    </p:spTree>
    <p:extLst>
      <p:ext uri="{BB962C8B-B14F-4D97-AF65-F5344CB8AC3E}">
        <p14:creationId xmlns:p14="http://schemas.microsoft.com/office/powerpoint/2010/main" val="148292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500" y="200025"/>
            <a:ext cx="7553817" cy="1424039"/>
          </a:xfrm>
        </p:spPr>
        <p:txBody>
          <a:bodyPr/>
          <a:lstStyle/>
          <a:p>
            <a:r>
              <a:rPr lang="en-US" dirty="0"/>
              <a:t>Agenda</a:t>
            </a:r>
            <a:endParaRPr lang="en-GB" dirty="0"/>
          </a:p>
        </p:txBody>
      </p:sp>
      <p:sp>
        <p:nvSpPr>
          <p:cNvPr id="3" name="Text Placeholder 2"/>
          <p:cNvSpPr>
            <a:spLocks noGrp="1"/>
          </p:cNvSpPr>
          <p:nvPr>
            <p:ph type="body" sz="quarter" idx="10"/>
          </p:nvPr>
        </p:nvSpPr>
        <p:spPr/>
        <p:txBody>
          <a:bodyPr/>
          <a:lstStyle/>
          <a:p>
            <a:r>
              <a:rPr lang="en-US" dirty="0"/>
              <a:t>Debug vs. Release Builds</a:t>
            </a:r>
          </a:p>
          <a:p>
            <a:r>
              <a:rPr lang="en-US" dirty="0"/>
              <a:t>Build Configurations</a:t>
            </a:r>
          </a:p>
          <a:p>
            <a:r>
              <a:rPr lang="en-US" dirty="0"/>
              <a:t>The </a:t>
            </a:r>
            <a:r>
              <a:rPr lang="en-US" dirty="0">
                <a:latin typeface="Consolas" pitchFamily="49" charset="0"/>
                <a:cs typeface="Consolas" pitchFamily="49" charset="0"/>
              </a:rPr>
              <a:t>Debug</a:t>
            </a:r>
            <a:r>
              <a:rPr lang="en-US" dirty="0"/>
              <a:t> Class</a:t>
            </a:r>
          </a:p>
          <a:p>
            <a:r>
              <a:rPr lang="en-US" dirty="0"/>
              <a:t>The </a:t>
            </a:r>
            <a:r>
              <a:rPr lang="en-US" dirty="0">
                <a:latin typeface="Consolas" pitchFamily="49" charset="0"/>
                <a:cs typeface="Consolas" pitchFamily="49" charset="0"/>
              </a:rPr>
              <a:t>Trace</a:t>
            </a:r>
            <a:r>
              <a:rPr lang="en-US" dirty="0"/>
              <a:t> Class</a:t>
            </a:r>
          </a:p>
          <a:p>
            <a:r>
              <a:rPr lang="en-US" dirty="0"/>
              <a:t>Advanced Tracing</a:t>
            </a:r>
          </a:p>
          <a:p>
            <a:r>
              <a:rPr lang="en-US" dirty="0"/>
              <a:t>The </a:t>
            </a:r>
            <a:r>
              <a:rPr lang="en-US" i="1" dirty="0" err="1"/>
              <a:t>DebugView</a:t>
            </a:r>
            <a:r>
              <a:rPr lang="en-US" dirty="0"/>
              <a:t> Tool</a:t>
            </a:r>
          </a:p>
          <a:p>
            <a:r>
              <a:rPr lang="en-US" dirty="0"/>
              <a:t>Summary</a:t>
            </a:r>
            <a:endParaRPr lang="en-GB" dirty="0"/>
          </a:p>
        </p:txBody>
      </p:sp>
      <p:sp>
        <p:nvSpPr>
          <p:cNvPr id="6" name="Slide Number Placeholder 3"/>
          <p:cNvSpPr>
            <a:spLocks noGrp="1"/>
          </p:cNvSpPr>
          <p:nvPr>
            <p:ph type="sldNum" sz="quarter" idx="12"/>
          </p:nvPr>
        </p:nvSpPr>
        <p:spPr>
          <a:xfrm>
            <a:off x="247389" y="8151019"/>
            <a:ext cx="630079" cy="600075"/>
          </a:xfrm>
        </p:spPr>
        <p:txBody>
          <a:bodyPr/>
          <a:lstStyle/>
          <a:p>
            <a:fld id="{BAEF35E1-E8B4-4707-9B15-F4E1B030959E}" type="slidenum">
              <a:rPr lang="en-US" smtClean="0"/>
              <a:pPr/>
              <a:t>373</a:t>
            </a:fld>
            <a:endParaRPr lang="en-US"/>
          </a:p>
        </p:txBody>
      </p:sp>
    </p:spTree>
    <p:extLst>
      <p:ext uri="{BB962C8B-B14F-4D97-AF65-F5344CB8AC3E}">
        <p14:creationId xmlns:p14="http://schemas.microsoft.com/office/powerpoint/2010/main" val="27027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500" y="0"/>
            <a:ext cx="7553817" cy="1424039"/>
          </a:xfrm>
        </p:spPr>
        <p:txBody>
          <a:bodyPr>
            <a:normAutofit/>
          </a:bodyPr>
          <a:lstStyle/>
          <a:p>
            <a:r>
              <a:rPr lang="en-US" dirty="0"/>
              <a:t>Debug vs. Release Build</a:t>
            </a:r>
            <a:endParaRPr lang="en-GB" dirty="0"/>
          </a:p>
        </p:txBody>
      </p:sp>
      <p:sp>
        <p:nvSpPr>
          <p:cNvPr id="3" name="Text Placeholder 2"/>
          <p:cNvSpPr>
            <a:spLocks noGrp="1"/>
          </p:cNvSpPr>
          <p:nvPr>
            <p:ph type="body" sz="quarter" idx="10"/>
          </p:nvPr>
        </p:nvSpPr>
        <p:spPr/>
        <p:txBody>
          <a:bodyPr>
            <a:normAutofit/>
          </a:bodyPr>
          <a:lstStyle/>
          <a:p>
            <a:r>
              <a:rPr lang="en-US" dirty="0"/>
              <a:t>Debug build</a:t>
            </a:r>
          </a:p>
          <a:p>
            <a:pPr lvl="1"/>
            <a:r>
              <a:rPr lang="en-US" dirty="0"/>
              <a:t>DEBUG compiler constant defined</a:t>
            </a:r>
          </a:p>
          <a:p>
            <a:pPr lvl="1"/>
            <a:r>
              <a:rPr lang="en-US" dirty="0"/>
              <a:t>Includes extensive debug information</a:t>
            </a:r>
          </a:p>
          <a:p>
            <a:pPr lvl="1"/>
            <a:r>
              <a:rPr lang="en-US" dirty="0"/>
              <a:t>Does not optimize code</a:t>
            </a:r>
          </a:p>
          <a:p>
            <a:r>
              <a:rPr lang="en-US" dirty="0"/>
              <a:t>Release build</a:t>
            </a:r>
          </a:p>
          <a:p>
            <a:pPr lvl="1"/>
            <a:r>
              <a:rPr lang="en-US" dirty="0"/>
              <a:t>DEBUG compiler constant </a:t>
            </a:r>
            <a:r>
              <a:rPr lang="en-US" i="1" dirty="0"/>
              <a:t>not </a:t>
            </a:r>
            <a:r>
              <a:rPr lang="en-US" dirty="0"/>
              <a:t>defined</a:t>
            </a:r>
          </a:p>
          <a:p>
            <a:pPr lvl="1"/>
            <a:r>
              <a:rPr lang="en-US" dirty="0"/>
              <a:t>Little or no debug information</a:t>
            </a:r>
          </a:p>
          <a:p>
            <a:pPr lvl="1"/>
            <a:r>
              <a:rPr lang="en-US" dirty="0"/>
              <a:t>Optimized code</a:t>
            </a:r>
          </a:p>
          <a:p>
            <a:r>
              <a:rPr lang="en-US" dirty="0"/>
              <a:t>Debug build suitable for testing by developers and QA during development</a:t>
            </a:r>
          </a:p>
          <a:p>
            <a:r>
              <a:rPr lang="en-US" dirty="0"/>
              <a:t>Release build is production code</a:t>
            </a:r>
          </a:p>
          <a:p>
            <a:pPr lvl="1"/>
            <a:r>
              <a:rPr lang="en-US" dirty="0"/>
              <a:t>Should be tested as well</a:t>
            </a:r>
            <a:endParaRPr lang="en-GB" dirty="0"/>
          </a:p>
        </p:txBody>
      </p:sp>
      <p:sp>
        <p:nvSpPr>
          <p:cNvPr id="6" name="Slide Number Placeholder 3"/>
          <p:cNvSpPr>
            <a:spLocks noGrp="1"/>
          </p:cNvSpPr>
          <p:nvPr>
            <p:ph type="sldNum" sz="quarter" idx="12"/>
          </p:nvPr>
        </p:nvSpPr>
        <p:spPr>
          <a:xfrm>
            <a:off x="247389" y="8151019"/>
            <a:ext cx="630079" cy="600075"/>
          </a:xfrm>
        </p:spPr>
        <p:txBody>
          <a:bodyPr/>
          <a:lstStyle/>
          <a:p>
            <a:fld id="{BAEF35E1-E8B4-4707-9B15-F4E1B030959E}" type="slidenum">
              <a:rPr lang="en-US" smtClean="0"/>
              <a:pPr/>
              <a:t>374</a:t>
            </a:fld>
            <a:endParaRPr lang="en-US"/>
          </a:p>
        </p:txBody>
      </p:sp>
    </p:spTree>
    <p:extLst>
      <p:ext uri="{BB962C8B-B14F-4D97-AF65-F5344CB8AC3E}">
        <p14:creationId xmlns:p14="http://schemas.microsoft.com/office/powerpoint/2010/main" val="353991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500" y="29036"/>
            <a:ext cx="7553817" cy="1424039"/>
          </a:xfrm>
        </p:spPr>
        <p:txBody>
          <a:bodyPr/>
          <a:lstStyle/>
          <a:p>
            <a:r>
              <a:rPr lang="en-US" dirty="0"/>
              <a:t>Build Configurations</a:t>
            </a:r>
            <a:endParaRPr lang="en-GB" dirty="0"/>
          </a:p>
        </p:txBody>
      </p:sp>
      <p:sp>
        <p:nvSpPr>
          <p:cNvPr id="3" name="Text Placeholder 2"/>
          <p:cNvSpPr>
            <a:spLocks noGrp="1"/>
          </p:cNvSpPr>
          <p:nvPr>
            <p:ph type="body" sz="quarter" idx="10"/>
          </p:nvPr>
        </p:nvSpPr>
        <p:spPr/>
        <p:txBody>
          <a:bodyPr>
            <a:normAutofit/>
          </a:bodyPr>
          <a:lstStyle/>
          <a:p>
            <a:r>
              <a:rPr lang="en-US" dirty="0"/>
              <a:t>Platform specified in addition to Debug and Release builds</a:t>
            </a:r>
          </a:p>
          <a:p>
            <a:pPr lvl="1"/>
            <a:r>
              <a:rPr lang="en-US" b="1" dirty="0"/>
              <a:t>x86</a:t>
            </a:r>
            <a:r>
              <a:rPr lang="en-US" dirty="0"/>
              <a:t> – Intel’s x86 32 bit architecture (and compatibles, such as AMD’s CPUs)</a:t>
            </a:r>
          </a:p>
          <a:p>
            <a:pPr lvl="2"/>
            <a:r>
              <a:rPr lang="en-US" dirty="0"/>
              <a:t>Runs as a 32 bit process</a:t>
            </a:r>
          </a:p>
          <a:p>
            <a:pPr lvl="1"/>
            <a:r>
              <a:rPr lang="en-US" b="1" dirty="0"/>
              <a:t>x64</a:t>
            </a:r>
            <a:r>
              <a:rPr lang="en-US" dirty="0"/>
              <a:t> – Intel’s x64 64 bit architecture (and compatibles, such as AMD’s CPUs)</a:t>
            </a:r>
          </a:p>
          <a:p>
            <a:pPr lvl="2"/>
            <a:r>
              <a:rPr lang="en-US" dirty="0"/>
              <a:t>Runs as a 64 bit process</a:t>
            </a:r>
          </a:p>
          <a:p>
            <a:pPr lvl="2"/>
            <a:r>
              <a:rPr lang="en-US" dirty="0"/>
              <a:t>Requires a 64 bit OS</a:t>
            </a:r>
          </a:p>
          <a:p>
            <a:pPr lvl="1"/>
            <a:r>
              <a:rPr lang="en-US" b="1" dirty="0" err="1"/>
              <a:t>AnyCPU</a:t>
            </a:r>
            <a:r>
              <a:rPr lang="en-US" dirty="0"/>
              <a:t> – neutral platform</a:t>
            </a:r>
          </a:p>
          <a:p>
            <a:pPr lvl="2"/>
            <a:r>
              <a:rPr lang="en-US" dirty="0"/>
              <a:t>Runs as 32 bit process on 32 bit OS, 64 bit process on 64 bit OS</a:t>
            </a:r>
          </a:p>
          <a:p>
            <a:pPr lvl="2"/>
            <a:r>
              <a:rPr lang="en-US" dirty="0"/>
              <a:t>Preferred configuration if possible</a:t>
            </a:r>
          </a:p>
          <a:p>
            <a:pPr lvl="3"/>
            <a:r>
              <a:rPr lang="en-US" dirty="0"/>
              <a:t>Why wouldn’t it?</a:t>
            </a:r>
          </a:p>
          <a:p>
            <a:pPr lvl="1"/>
            <a:endParaRPr lang="en-GB" dirty="0"/>
          </a:p>
        </p:txBody>
      </p:sp>
      <p:sp>
        <p:nvSpPr>
          <p:cNvPr id="6" name="Slide Number Placeholder 3"/>
          <p:cNvSpPr>
            <a:spLocks noGrp="1"/>
          </p:cNvSpPr>
          <p:nvPr>
            <p:ph type="sldNum" sz="quarter" idx="12"/>
          </p:nvPr>
        </p:nvSpPr>
        <p:spPr>
          <a:xfrm>
            <a:off x="247389" y="8151019"/>
            <a:ext cx="630079" cy="600075"/>
          </a:xfrm>
        </p:spPr>
        <p:txBody>
          <a:bodyPr/>
          <a:lstStyle/>
          <a:p>
            <a:fld id="{BAEF35E1-E8B4-4707-9B15-F4E1B030959E}" type="slidenum">
              <a:rPr lang="en-US" smtClean="0"/>
              <a:pPr/>
              <a:t>375</a:t>
            </a:fld>
            <a:endParaRPr lang="en-US"/>
          </a:p>
        </p:txBody>
      </p:sp>
    </p:spTree>
    <p:extLst>
      <p:ext uri="{BB962C8B-B14F-4D97-AF65-F5344CB8AC3E}">
        <p14:creationId xmlns:p14="http://schemas.microsoft.com/office/powerpoint/2010/main" val="132466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2640" y="-200025"/>
            <a:ext cx="7553817" cy="1424039"/>
          </a:xfrm>
        </p:spPr>
        <p:txBody>
          <a:bodyPr>
            <a:normAutofit/>
          </a:bodyPr>
          <a:lstStyle/>
          <a:p>
            <a:r>
              <a:rPr lang="en-US" dirty="0"/>
              <a:t>Debugging During Coding</a:t>
            </a:r>
            <a:endParaRPr lang="en-GB" dirty="0"/>
          </a:p>
        </p:txBody>
      </p:sp>
      <p:sp>
        <p:nvSpPr>
          <p:cNvPr id="3" name="Text Placeholder 2"/>
          <p:cNvSpPr>
            <a:spLocks noGrp="1"/>
          </p:cNvSpPr>
          <p:nvPr>
            <p:ph type="body" sz="quarter" idx="10"/>
          </p:nvPr>
        </p:nvSpPr>
        <p:spPr>
          <a:xfrm>
            <a:off x="525066" y="1192695"/>
            <a:ext cx="11551444" cy="4508018"/>
          </a:xfrm>
        </p:spPr>
        <p:txBody>
          <a:bodyPr>
            <a:normAutofit/>
          </a:bodyPr>
          <a:lstStyle/>
          <a:p>
            <a:r>
              <a:rPr lang="en-US" dirty="0"/>
              <a:t>The </a:t>
            </a:r>
            <a:r>
              <a:rPr lang="en-US" b="1" dirty="0" err="1">
                <a:solidFill>
                  <a:srgbClr val="FF0000"/>
                </a:solidFill>
                <a:latin typeface="Consolas" pitchFamily="49" charset="0"/>
                <a:cs typeface="Consolas" pitchFamily="49" charset="0"/>
              </a:rPr>
              <a:t>System.Diagnostics.Debug</a:t>
            </a:r>
            <a:r>
              <a:rPr lang="en-US" dirty="0"/>
              <a:t> class</a:t>
            </a:r>
          </a:p>
          <a:p>
            <a:pPr lvl="1"/>
            <a:r>
              <a:rPr lang="en-US" dirty="0"/>
              <a:t>Includes static members for debugging purposes</a:t>
            </a:r>
          </a:p>
          <a:p>
            <a:pPr lvl="1"/>
            <a:r>
              <a:rPr lang="en-US" dirty="0"/>
              <a:t>By default, only compiled in debug builds (</a:t>
            </a:r>
            <a:r>
              <a:rPr lang="en-US" i="1" dirty="0"/>
              <a:t>DEBUG</a:t>
            </a:r>
            <a:r>
              <a:rPr lang="en-US" dirty="0"/>
              <a:t> constant defined)</a:t>
            </a:r>
          </a:p>
          <a:p>
            <a:r>
              <a:rPr lang="en-US" dirty="0"/>
              <a:t>Methods</a:t>
            </a:r>
          </a:p>
          <a:p>
            <a:pPr lvl="1"/>
            <a:r>
              <a:rPr lang="en-US" b="1" dirty="0">
                <a:solidFill>
                  <a:srgbClr val="7030A0"/>
                </a:solidFill>
                <a:latin typeface="Consolas" pitchFamily="49" charset="0"/>
                <a:cs typeface="Consolas" pitchFamily="49" charset="0"/>
              </a:rPr>
              <a:t>Write</a:t>
            </a:r>
            <a:r>
              <a:rPr lang="en-US" dirty="0"/>
              <a:t>, </a:t>
            </a:r>
            <a:r>
              <a:rPr lang="en-US" b="1" dirty="0" err="1">
                <a:solidFill>
                  <a:srgbClr val="7030A0"/>
                </a:solidFill>
                <a:latin typeface="Consolas" pitchFamily="49" charset="0"/>
                <a:cs typeface="Consolas" pitchFamily="49" charset="0"/>
              </a:rPr>
              <a:t>WriteLine</a:t>
            </a:r>
            <a:r>
              <a:rPr lang="en-US" dirty="0"/>
              <a:t>, </a:t>
            </a:r>
            <a:r>
              <a:rPr lang="en-US" b="1" dirty="0" err="1">
                <a:solidFill>
                  <a:srgbClr val="7030A0"/>
                </a:solidFill>
                <a:latin typeface="Consolas" pitchFamily="49" charset="0"/>
                <a:cs typeface="Consolas" pitchFamily="49" charset="0"/>
              </a:rPr>
              <a:t>WriteIf</a:t>
            </a:r>
            <a:r>
              <a:rPr lang="en-US" dirty="0"/>
              <a:t>, </a:t>
            </a:r>
            <a:r>
              <a:rPr lang="en-US" b="1" dirty="0" err="1">
                <a:solidFill>
                  <a:srgbClr val="7030A0"/>
                </a:solidFill>
                <a:latin typeface="Consolas" pitchFamily="49" charset="0"/>
                <a:cs typeface="Consolas" pitchFamily="49" charset="0"/>
              </a:rPr>
              <a:t>WriteLineIf</a:t>
            </a:r>
            <a:endParaRPr lang="en-US" b="1" dirty="0">
              <a:solidFill>
                <a:srgbClr val="7030A0"/>
              </a:solidFill>
              <a:latin typeface="Consolas" pitchFamily="49" charset="0"/>
              <a:cs typeface="Consolas" pitchFamily="49" charset="0"/>
            </a:endParaRPr>
          </a:p>
          <a:p>
            <a:pPr lvl="2"/>
            <a:r>
              <a:rPr lang="en-US" dirty="0"/>
              <a:t>Write to the debug output stream</a:t>
            </a:r>
          </a:p>
          <a:p>
            <a:pPr lvl="1"/>
            <a:r>
              <a:rPr lang="en-US" b="1" dirty="0">
                <a:solidFill>
                  <a:srgbClr val="7030A0"/>
                </a:solidFill>
                <a:latin typeface="Consolas" pitchFamily="49" charset="0"/>
                <a:cs typeface="Consolas" pitchFamily="49" charset="0"/>
              </a:rPr>
              <a:t>Assert</a:t>
            </a:r>
          </a:p>
          <a:p>
            <a:pPr lvl="2"/>
            <a:r>
              <a:rPr lang="en-US" dirty="0"/>
              <a:t>Check conditions and break if fail</a:t>
            </a:r>
          </a:p>
        </p:txBody>
      </p:sp>
      <p:sp>
        <p:nvSpPr>
          <p:cNvPr id="6" name="Rounded Rectangle 5"/>
          <p:cNvSpPr/>
          <p:nvPr/>
        </p:nvSpPr>
        <p:spPr bwMode="auto">
          <a:xfrm>
            <a:off x="148154" y="5600700"/>
            <a:ext cx="8038118" cy="1547605"/>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static</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CreateAccount</a:t>
            </a:r>
            <a:r>
              <a:rPr lang="en-GB" sz="1500" dirty="0">
                <a:solidFill>
                  <a:srgbClr val="000000"/>
                </a:solidFill>
                <a:latin typeface="Consolas"/>
              </a:rPr>
              <a:t>(</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 {</a:t>
            </a:r>
          </a:p>
          <a:p>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acc</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020002"/>
                </a:solidFill>
                <a:latin typeface="Consolas"/>
              </a:rPr>
              <a:t>name</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020002"/>
                </a:solidFill>
                <a:latin typeface="Consolas"/>
              </a:rPr>
              <a:t>acc</a:t>
            </a:r>
            <a:r>
              <a:rPr lang="en-GB" sz="1500" dirty="0" err="1">
                <a:solidFill>
                  <a:srgbClr val="000000"/>
                </a:solidFill>
                <a:latin typeface="Consolas"/>
              </a:rPr>
              <a:t>.</a:t>
            </a:r>
            <a:r>
              <a:rPr lang="en-GB" sz="1500" dirty="0" err="1">
                <a:solidFill>
                  <a:srgbClr val="020002"/>
                </a:solidFill>
                <a:latin typeface="Consolas"/>
              </a:rPr>
              <a:t>Deposit</a:t>
            </a:r>
            <a:r>
              <a:rPr lang="en-GB" sz="1500" dirty="0">
                <a:solidFill>
                  <a:srgbClr val="000000"/>
                </a:solidFill>
                <a:latin typeface="Consolas"/>
              </a:rPr>
              <a:t>(10);   </a:t>
            </a:r>
            <a:r>
              <a:rPr lang="en-GB" sz="1500" dirty="0">
                <a:solidFill>
                  <a:srgbClr val="008000"/>
                </a:solidFill>
                <a:latin typeface="Consolas"/>
              </a:rPr>
              <a:t>// complementary!</a:t>
            </a:r>
            <a:endParaRPr lang="en-GB" sz="1500" dirty="0">
              <a:solidFill>
                <a:srgbClr val="000000"/>
              </a:solidFill>
              <a:latin typeface="Consolas"/>
            </a:endParaRPr>
          </a:p>
          <a:p>
            <a:r>
              <a:rPr lang="en-GB" sz="1500" dirty="0">
                <a:solidFill>
                  <a:srgbClr val="000000"/>
                </a:solidFill>
                <a:latin typeface="Consolas"/>
              </a:rPr>
              <a:t>   </a:t>
            </a:r>
            <a:r>
              <a:rPr lang="en-GB" sz="1500" b="1" dirty="0" err="1">
                <a:solidFill>
                  <a:srgbClr val="0000FF"/>
                </a:solidFill>
                <a:latin typeface="Consolas"/>
              </a:rPr>
              <a:t>Debug</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err="1">
                <a:solidFill>
                  <a:srgbClr val="0000FF"/>
                </a:solidFill>
                <a:latin typeface="Consolas"/>
              </a:rPr>
              <a:t>string</a:t>
            </a:r>
            <a:r>
              <a:rPr lang="en-GB" sz="1500" dirty="0" err="1">
                <a:solidFill>
                  <a:srgbClr val="000000"/>
                </a:solidFill>
                <a:latin typeface="Consolas"/>
              </a:rPr>
              <a:t>.</a:t>
            </a:r>
            <a:r>
              <a:rPr lang="en-GB" sz="1500" dirty="0" err="1">
                <a:solidFill>
                  <a:srgbClr val="020002"/>
                </a:solidFill>
                <a:latin typeface="Consolas"/>
              </a:rPr>
              <a:t>Format</a:t>
            </a:r>
            <a:r>
              <a:rPr lang="en-GB" sz="1500" dirty="0">
                <a:solidFill>
                  <a:srgbClr val="000000"/>
                </a:solidFill>
                <a:latin typeface="Consolas"/>
              </a:rPr>
              <a:t>(</a:t>
            </a:r>
            <a:r>
              <a:rPr lang="en-GB" sz="1500" dirty="0">
                <a:solidFill>
                  <a:srgbClr val="A31515"/>
                </a:solidFill>
                <a:latin typeface="Consolas"/>
              </a:rPr>
              <a:t>"Account {0} created"</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return</a:t>
            </a:r>
            <a:r>
              <a:rPr lang="en-GB" sz="1500" dirty="0">
                <a:solidFill>
                  <a:srgbClr val="000000"/>
                </a:solidFill>
                <a:latin typeface="Consolas"/>
              </a:rPr>
              <a:t> </a:t>
            </a:r>
            <a:r>
              <a:rPr lang="en-GB" sz="1500" dirty="0" err="1">
                <a:solidFill>
                  <a:srgbClr val="020002"/>
                </a:solidFill>
                <a:latin typeface="Consolas"/>
              </a:rPr>
              <a:t>acc</a:t>
            </a:r>
            <a:r>
              <a:rPr lang="en-GB" sz="1500" dirty="0">
                <a:solidFill>
                  <a:srgbClr val="000000"/>
                </a:solidFill>
                <a:latin typeface="Consolas"/>
              </a:rPr>
              <a:t>;</a:t>
            </a:r>
          </a:p>
          <a:p>
            <a:r>
              <a:rPr lang="en-GB" sz="1500" dirty="0">
                <a:solidFill>
                  <a:srgbClr val="000000"/>
                </a:solidFill>
                <a:latin typeface="Consolas"/>
              </a:rPr>
              <a:t>}</a:t>
            </a:r>
          </a:p>
        </p:txBody>
      </p:sp>
      <p:sp>
        <p:nvSpPr>
          <p:cNvPr id="7" name="Rounded Rectangle 6"/>
          <p:cNvSpPr/>
          <p:nvPr/>
        </p:nvSpPr>
        <p:spPr bwMode="auto">
          <a:xfrm>
            <a:off x="2629054" y="6694838"/>
            <a:ext cx="9824366" cy="1547605"/>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void</a:t>
            </a:r>
            <a:r>
              <a:rPr lang="en-GB" sz="1500" dirty="0">
                <a:solidFill>
                  <a:srgbClr val="000000"/>
                </a:solidFill>
                <a:latin typeface="Consolas"/>
              </a:rPr>
              <a:t> </a:t>
            </a:r>
            <a:r>
              <a:rPr lang="en-GB" sz="1500" dirty="0">
                <a:solidFill>
                  <a:srgbClr val="020002"/>
                </a:solidFill>
                <a:latin typeface="Consolas"/>
              </a:rPr>
              <a:t>Deposit</a:t>
            </a:r>
            <a:r>
              <a:rPr lang="en-GB" sz="1500" dirty="0">
                <a:solidFill>
                  <a:srgbClr val="000000"/>
                </a:solidFill>
                <a:latin typeface="Consolas"/>
              </a:rPr>
              <a:t>(</a:t>
            </a:r>
            <a:r>
              <a:rPr lang="en-GB" sz="1500" dirty="0">
                <a:solidFill>
                  <a:srgbClr val="0000FF"/>
                </a:solidFill>
                <a:latin typeface="Consolas"/>
              </a:rPr>
              <a:t>decimal</a:t>
            </a:r>
            <a:r>
              <a:rPr lang="en-GB" sz="1500" dirty="0">
                <a:solidFill>
                  <a:srgbClr val="000000"/>
                </a:solidFill>
                <a:latin typeface="Consolas"/>
              </a:rPr>
              <a:t> </a:t>
            </a:r>
            <a:r>
              <a:rPr lang="en-GB" sz="1500" dirty="0">
                <a:solidFill>
                  <a:srgbClr val="020002"/>
                </a:solidFill>
                <a:latin typeface="Consolas"/>
              </a:rPr>
              <a:t>amount</a:t>
            </a:r>
            <a:r>
              <a:rPr lang="en-GB" sz="1500" dirty="0">
                <a:solidFill>
                  <a:srgbClr val="000000"/>
                </a:solidFill>
                <a:latin typeface="Consolas"/>
              </a:rPr>
              <a:t>) {</a:t>
            </a:r>
          </a:p>
          <a:p>
            <a:r>
              <a:rPr lang="en-GB" sz="1500" dirty="0">
                <a:solidFill>
                  <a:srgbClr val="000000"/>
                </a:solidFill>
                <a:latin typeface="Consolas"/>
              </a:rPr>
              <a:t>   </a:t>
            </a:r>
            <a:r>
              <a:rPr lang="en-GB" sz="1500" b="1" dirty="0" err="1">
                <a:solidFill>
                  <a:srgbClr val="0000FF"/>
                </a:solidFill>
                <a:latin typeface="Consolas"/>
              </a:rPr>
              <a:t>Debug</a:t>
            </a:r>
            <a:r>
              <a:rPr lang="en-GB" sz="1500" dirty="0" err="1">
                <a:solidFill>
                  <a:srgbClr val="000000"/>
                </a:solidFill>
                <a:latin typeface="Consolas"/>
              </a:rPr>
              <a:t>.</a:t>
            </a:r>
            <a:r>
              <a:rPr lang="en-GB" sz="1500" dirty="0" err="1">
                <a:solidFill>
                  <a:srgbClr val="020002"/>
                </a:solidFill>
                <a:latin typeface="Consolas"/>
              </a:rPr>
              <a:t>Assert</a:t>
            </a:r>
            <a:r>
              <a:rPr lang="en-GB" sz="1500" dirty="0">
                <a:solidFill>
                  <a:srgbClr val="000000"/>
                </a:solidFill>
                <a:latin typeface="Consolas"/>
              </a:rPr>
              <a:t>(</a:t>
            </a:r>
            <a:r>
              <a:rPr lang="en-GB" sz="1500" dirty="0">
                <a:solidFill>
                  <a:srgbClr val="020002"/>
                </a:solidFill>
                <a:latin typeface="Consolas"/>
              </a:rPr>
              <a:t>amount</a:t>
            </a:r>
            <a:r>
              <a:rPr lang="en-GB" sz="1500" dirty="0">
                <a:solidFill>
                  <a:srgbClr val="000000"/>
                </a:solidFill>
                <a:latin typeface="Consolas"/>
              </a:rPr>
              <a:t> &gt; 0);</a:t>
            </a:r>
          </a:p>
          <a:p>
            <a:r>
              <a:rPr lang="en-GB" sz="1500" dirty="0">
                <a:solidFill>
                  <a:srgbClr val="000000"/>
                </a:solidFill>
                <a:latin typeface="Consolas"/>
              </a:rPr>
              <a:t>   </a:t>
            </a:r>
            <a:r>
              <a:rPr lang="en-GB" sz="1500" b="1" dirty="0" err="1">
                <a:solidFill>
                  <a:srgbClr val="0000FF"/>
                </a:solidFill>
                <a:latin typeface="Consolas"/>
              </a:rPr>
              <a:t>Debug</a:t>
            </a:r>
            <a:r>
              <a:rPr lang="en-GB" sz="1500" dirty="0" err="1">
                <a:solidFill>
                  <a:srgbClr val="000000"/>
                </a:solidFill>
                <a:latin typeface="Consolas"/>
              </a:rPr>
              <a:t>.</a:t>
            </a:r>
            <a:r>
              <a:rPr lang="en-GB" sz="1500" dirty="0" err="1">
                <a:solidFill>
                  <a:srgbClr val="020002"/>
                </a:solidFill>
                <a:latin typeface="Consolas"/>
              </a:rPr>
              <a:t>WriteLineIf</a:t>
            </a:r>
            <a:r>
              <a:rPr lang="en-GB" sz="1500" dirty="0">
                <a:solidFill>
                  <a:srgbClr val="000000"/>
                </a:solidFill>
                <a:latin typeface="Consolas"/>
              </a:rPr>
              <a:t>(</a:t>
            </a:r>
            <a:r>
              <a:rPr lang="en-GB" sz="1500" dirty="0">
                <a:solidFill>
                  <a:srgbClr val="020002"/>
                </a:solidFill>
                <a:latin typeface="Consolas"/>
              </a:rPr>
              <a:t>amount</a:t>
            </a:r>
            <a:r>
              <a:rPr lang="en-GB" sz="1500" dirty="0">
                <a:solidFill>
                  <a:srgbClr val="000000"/>
                </a:solidFill>
                <a:latin typeface="Consolas"/>
              </a:rPr>
              <a:t> &lt;= 0, </a:t>
            </a:r>
            <a:r>
              <a:rPr lang="en-GB" sz="1500" dirty="0">
                <a:solidFill>
                  <a:srgbClr val="A31515"/>
                </a:solidFill>
                <a:latin typeface="Consolas"/>
              </a:rPr>
              <a:t>"Cannot deposit negative amount"</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_balance</a:t>
            </a:r>
            <a:r>
              <a:rPr lang="en-GB" sz="1500" dirty="0">
                <a:solidFill>
                  <a:srgbClr val="000000"/>
                </a:solidFill>
                <a:latin typeface="Consolas"/>
              </a:rPr>
              <a:t> += </a:t>
            </a:r>
            <a:r>
              <a:rPr lang="en-GB" sz="1500" dirty="0">
                <a:solidFill>
                  <a:srgbClr val="020002"/>
                </a:solidFill>
                <a:latin typeface="Consolas"/>
              </a:rPr>
              <a:t>amount</a:t>
            </a:r>
            <a:r>
              <a:rPr lang="en-GB" sz="1500" dirty="0">
                <a:solidFill>
                  <a:srgbClr val="000000"/>
                </a:solidFill>
                <a:latin typeface="Consolas"/>
              </a:rPr>
              <a:t>;</a:t>
            </a:r>
          </a:p>
          <a:p>
            <a:r>
              <a:rPr lang="en-GB" sz="1500" dirty="0">
                <a:solidFill>
                  <a:srgbClr val="000000"/>
                </a:solidFill>
                <a:latin typeface="Consolas"/>
              </a:rPr>
              <a:t>   </a:t>
            </a:r>
            <a:r>
              <a:rPr lang="en-GB" sz="1500" b="1" dirty="0" err="1">
                <a:solidFill>
                  <a:srgbClr val="0000FF"/>
                </a:solidFill>
                <a:latin typeface="Consolas"/>
              </a:rPr>
              <a:t>Debug</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err="1">
                <a:solidFill>
                  <a:srgbClr val="0000FF"/>
                </a:solidFill>
                <a:latin typeface="Consolas"/>
              </a:rPr>
              <a:t>string</a:t>
            </a:r>
            <a:r>
              <a:rPr lang="en-GB" sz="1500" dirty="0" err="1">
                <a:solidFill>
                  <a:srgbClr val="000000"/>
                </a:solidFill>
                <a:latin typeface="Consolas"/>
              </a:rPr>
              <a:t>.</a:t>
            </a:r>
            <a:r>
              <a:rPr lang="en-GB" sz="1500" dirty="0" err="1">
                <a:solidFill>
                  <a:srgbClr val="020002"/>
                </a:solidFill>
                <a:latin typeface="Consolas"/>
              </a:rPr>
              <a:t>Format</a:t>
            </a:r>
            <a:r>
              <a:rPr lang="en-GB" sz="1500" dirty="0">
                <a:solidFill>
                  <a:srgbClr val="000000"/>
                </a:solidFill>
                <a:latin typeface="Consolas"/>
              </a:rPr>
              <a:t>(</a:t>
            </a:r>
            <a:r>
              <a:rPr lang="en-GB" sz="1500" dirty="0">
                <a:solidFill>
                  <a:srgbClr val="A31515"/>
                </a:solidFill>
                <a:latin typeface="Consolas"/>
              </a:rPr>
              <a:t>"Deposited {0} into account {1}"</a:t>
            </a:r>
            <a:r>
              <a:rPr lang="en-GB" sz="1500" dirty="0">
                <a:solidFill>
                  <a:srgbClr val="000000"/>
                </a:solidFill>
                <a:latin typeface="Consolas"/>
              </a:rPr>
              <a:t>, </a:t>
            </a:r>
            <a:r>
              <a:rPr lang="en-GB" sz="1500" dirty="0">
                <a:solidFill>
                  <a:srgbClr val="020002"/>
                </a:solidFill>
                <a:latin typeface="Consolas"/>
              </a:rPr>
              <a:t>amount</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a:t>
            </a:r>
          </a:p>
          <a:p>
            <a:r>
              <a:rPr lang="en-GB" sz="1500" dirty="0">
                <a:solidFill>
                  <a:srgbClr val="000000"/>
                </a:solidFill>
                <a:latin typeface="Consolas"/>
              </a:rPr>
              <a:t>}</a:t>
            </a:r>
          </a:p>
        </p:txBody>
      </p:sp>
      <p:sp>
        <p:nvSpPr>
          <p:cNvPr id="8" name="Slide Number Placeholder 3"/>
          <p:cNvSpPr>
            <a:spLocks noGrp="1"/>
          </p:cNvSpPr>
          <p:nvPr>
            <p:ph type="sldNum" sz="quarter" idx="12"/>
          </p:nvPr>
        </p:nvSpPr>
        <p:spPr>
          <a:xfrm>
            <a:off x="247389" y="8151019"/>
            <a:ext cx="630079" cy="600075"/>
          </a:xfrm>
        </p:spPr>
        <p:txBody>
          <a:bodyPr/>
          <a:lstStyle/>
          <a:p>
            <a:fld id="{BAEF35E1-E8B4-4707-9B15-F4E1B030959E}" type="slidenum">
              <a:rPr lang="en-US" smtClean="0"/>
              <a:pPr/>
              <a:t>376</a:t>
            </a:fld>
            <a:endParaRPr lang="en-US"/>
          </a:p>
        </p:txBody>
      </p:sp>
    </p:spTree>
    <p:extLst>
      <p:ext uri="{BB962C8B-B14F-4D97-AF65-F5344CB8AC3E}">
        <p14:creationId xmlns:p14="http://schemas.microsoft.com/office/powerpoint/2010/main" val="334047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500" y="0"/>
            <a:ext cx="7553817" cy="1424039"/>
          </a:xfrm>
        </p:spPr>
        <p:txBody>
          <a:bodyPr/>
          <a:lstStyle/>
          <a:p>
            <a:r>
              <a:rPr lang="en-US" dirty="0"/>
              <a:t>The </a:t>
            </a:r>
            <a:r>
              <a:rPr lang="en-US" b="1" dirty="0">
                <a:latin typeface="Consolas" pitchFamily="49" charset="0"/>
                <a:cs typeface="Consolas" pitchFamily="49" charset="0"/>
              </a:rPr>
              <a:t>Trace</a:t>
            </a:r>
            <a:r>
              <a:rPr lang="en-US" dirty="0"/>
              <a:t> Class</a:t>
            </a:r>
            <a:endParaRPr lang="en-GB" dirty="0"/>
          </a:p>
        </p:txBody>
      </p:sp>
      <p:sp>
        <p:nvSpPr>
          <p:cNvPr id="3" name="Text Placeholder 2"/>
          <p:cNvSpPr>
            <a:spLocks noGrp="1"/>
          </p:cNvSpPr>
          <p:nvPr>
            <p:ph type="body" sz="quarter" idx="10"/>
          </p:nvPr>
        </p:nvSpPr>
        <p:spPr>
          <a:xfrm>
            <a:off x="525066" y="1287206"/>
            <a:ext cx="11551444" cy="4413507"/>
          </a:xfrm>
        </p:spPr>
        <p:txBody>
          <a:bodyPr>
            <a:normAutofit/>
          </a:bodyPr>
          <a:lstStyle/>
          <a:p>
            <a:r>
              <a:rPr lang="en-US" dirty="0"/>
              <a:t>Outputs text if the </a:t>
            </a:r>
            <a:r>
              <a:rPr lang="en-US" b="1" i="1" dirty="0"/>
              <a:t>TRACE</a:t>
            </a:r>
            <a:r>
              <a:rPr lang="en-US" dirty="0"/>
              <a:t> constant is defined</a:t>
            </a:r>
          </a:p>
          <a:p>
            <a:pPr lvl="1"/>
            <a:r>
              <a:rPr lang="en-US" dirty="0"/>
              <a:t>By default, defined in Debug and Release builds</a:t>
            </a:r>
          </a:p>
          <a:p>
            <a:r>
              <a:rPr lang="en-US" dirty="0"/>
              <a:t>Contains a set of static members</a:t>
            </a:r>
          </a:p>
          <a:p>
            <a:r>
              <a:rPr lang="en-US" dirty="0"/>
              <a:t>Methods</a:t>
            </a:r>
          </a:p>
          <a:p>
            <a:pPr lvl="1"/>
            <a:r>
              <a:rPr lang="en-US" b="1" dirty="0">
                <a:solidFill>
                  <a:srgbClr val="7030A0"/>
                </a:solidFill>
                <a:latin typeface="Consolas" pitchFamily="49" charset="0"/>
                <a:cs typeface="Consolas" pitchFamily="49" charset="0"/>
              </a:rPr>
              <a:t>Write</a:t>
            </a:r>
            <a:r>
              <a:rPr lang="en-US" dirty="0"/>
              <a:t>, </a:t>
            </a:r>
            <a:r>
              <a:rPr lang="en-US" b="1" dirty="0" err="1">
                <a:solidFill>
                  <a:srgbClr val="7030A0"/>
                </a:solidFill>
                <a:latin typeface="Consolas" pitchFamily="49" charset="0"/>
                <a:cs typeface="Consolas" pitchFamily="49" charset="0"/>
              </a:rPr>
              <a:t>WriteLine</a:t>
            </a:r>
            <a:r>
              <a:rPr lang="en-US" dirty="0"/>
              <a:t>, </a:t>
            </a:r>
            <a:r>
              <a:rPr lang="en-US" b="1" dirty="0" err="1">
                <a:solidFill>
                  <a:srgbClr val="7030A0"/>
                </a:solidFill>
                <a:latin typeface="Consolas" pitchFamily="49" charset="0"/>
                <a:cs typeface="Consolas" pitchFamily="49" charset="0"/>
              </a:rPr>
              <a:t>WriteIf</a:t>
            </a:r>
            <a:r>
              <a:rPr lang="en-US" dirty="0"/>
              <a:t>, </a:t>
            </a:r>
            <a:r>
              <a:rPr lang="en-US" b="1" dirty="0" err="1">
                <a:solidFill>
                  <a:srgbClr val="7030A0"/>
                </a:solidFill>
                <a:latin typeface="Consolas" pitchFamily="49" charset="0"/>
                <a:cs typeface="Consolas" pitchFamily="49" charset="0"/>
              </a:rPr>
              <a:t>WriteLineIf</a:t>
            </a:r>
            <a:endParaRPr lang="en-US" b="1" dirty="0">
              <a:solidFill>
                <a:srgbClr val="7030A0"/>
              </a:solidFill>
              <a:latin typeface="Consolas" pitchFamily="49" charset="0"/>
              <a:cs typeface="Consolas" pitchFamily="49" charset="0"/>
            </a:endParaRPr>
          </a:p>
          <a:p>
            <a:pPr lvl="1"/>
            <a:r>
              <a:rPr lang="en-US" b="1" dirty="0">
                <a:solidFill>
                  <a:srgbClr val="7030A0"/>
                </a:solidFill>
                <a:latin typeface="Consolas" pitchFamily="49" charset="0"/>
                <a:cs typeface="Consolas" pitchFamily="49" charset="0"/>
              </a:rPr>
              <a:t>Fail</a:t>
            </a:r>
          </a:p>
          <a:p>
            <a:pPr lvl="1"/>
            <a:endParaRPr lang="en-US" dirty="0"/>
          </a:p>
        </p:txBody>
      </p:sp>
      <p:sp>
        <p:nvSpPr>
          <p:cNvPr id="6" name="Rounded Rectangle 5"/>
          <p:cNvSpPr/>
          <p:nvPr/>
        </p:nvSpPr>
        <p:spPr bwMode="auto">
          <a:xfrm>
            <a:off x="445863" y="5937889"/>
            <a:ext cx="11709851" cy="1870541"/>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Deposit</a:t>
            </a:r>
            <a:r>
              <a:rPr lang="en-GB" sz="1800" dirty="0">
                <a:solidFill>
                  <a:srgbClr val="000000"/>
                </a:solidFill>
                <a:latin typeface="Consolas"/>
              </a:rPr>
              <a:t>(</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amount</a:t>
            </a:r>
            <a:r>
              <a:rPr lang="en-GB" sz="1800" dirty="0">
                <a:solidFill>
                  <a:srgbClr val="000000"/>
                </a:solidFill>
                <a:latin typeface="Consolas"/>
              </a:rPr>
              <a:t>) {</a:t>
            </a:r>
          </a:p>
          <a:p>
            <a:r>
              <a:rPr lang="en-GB" sz="1800" dirty="0">
                <a:solidFill>
                  <a:srgbClr val="000000"/>
                </a:solidFill>
                <a:latin typeface="Consolas"/>
              </a:rPr>
              <a:t>   </a:t>
            </a:r>
            <a:r>
              <a:rPr lang="en-GB" sz="1800" b="1" dirty="0" err="1">
                <a:solidFill>
                  <a:srgbClr val="0000FF"/>
                </a:solidFill>
                <a:latin typeface="Consolas"/>
              </a:rPr>
              <a:t>Debug</a:t>
            </a:r>
            <a:r>
              <a:rPr lang="en-GB" sz="1800" dirty="0" err="1">
                <a:solidFill>
                  <a:srgbClr val="000000"/>
                </a:solidFill>
                <a:latin typeface="Consolas"/>
              </a:rPr>
              <a:t>.</a:t>
            </a:r>
            <a:r>
              <a:rPr lang="en-GB" sz="1800" dirty="0" err="1">
                <a:solidFill>
                  <a:srgbClr val="020002"/>
                </a:solidFill>
                <a:latin typeface="Consolas"/>
              </a:rPr>
              <a:t>Assert</a:t>
            </a:r>
            <a:r>
              <a:rPr lang="en-GB" sz="1800" dirty="0">
                <a:solidFill>
                  <a:srgbClr val="000000"/>
                </a:solidFill>
                <a:latin typeface="Consolas"/>
              </a:rPr>
              <a:t>(</a:t>
            </a:r>
            <a:r>
              <a:rPr lang="en-GB" sz="1800" dirty="0">
                <a:solidFill>
                  <a:srgbClr val="020002"/>
                </a:solidFill>
                <a:latin typeface="Consolas"/>
              </a:rPr>
              <a:t>amount</a:t>
            </a:r>
            <a:r>
              <a:rPr lang="en-GB" sz="1800" dirty="0">
                <a:solidFill>
                  <a:srgbClr val="000000"/>
                </a:solidFill>
                <a:latin typeface="Consolas"/>
              </a:rPr>
              <a:t> &gt; 0);</a:t>
            </a:r>
          </a:p>
          <a:p>
            <a:r>
              <a:rPr lang="en-GB" sz="1800" dirty="0">
                <a:solidFill>
                  <a:srgbClr val="000000"/>
                </a:solidFill>
                <a:latin typeface="Consolas"/>
              </a:rPr>
              <a:t>   </a:t>
            </a:r>
            <a:r>
              <a:rPr lang="en-GB" sz="1800" b="1" dirty="0" err="1">
                <a:solidFill>
                  <a:srgbClr val="0000FF"/>
                </a:solidFill>
                <a:latin typeface="Consolas"/>
              </a:rPr>
              <a:t>Trace</a:t>
            </a:r>
            <a:r>
              <a:rPr lang="en-GB" sz="1800" dirty="0" err="1">
                <a:solidFill>
                  <a:srgbClr val="000000"/>
                </a:solidFill>
                <a:latin typeface="Consolas"/>
              </a:rPr>
              <a:t>.</a:t>
            </a:r>
            <a:r>
              <a:rPr lang="en-GB" sz="1800" dirty="0" err="1">
                <a:solidFill>
                  <a:srgbClr val="020002"/>
                </a:solidFill>
                <a:latin typeface="Consolas"/>
              </a:rPr>
              <a:t>WriteLineIf</a:t>
            </a:r>
            <a:r>
              <a:rPr lang="en-GB" sz="1800" dirty="0">
                <a:solidFill>
                  <a:srgbClr val="000000"/>
                </a:solidFill>
                <a:latin typeface="Consolas"/>
              </a:rPr>
              <a:t>(</a:t>
            </a:r>
            <a:r>
              <a:rPr lang="en-GB" sz="1800" dirty="0">
                <a:solidFill>
                  <a:srgbClr val="020002"/>
                </a:solidFill>
                <a:latin typeface="Consolas"/>
              </a:rPr>
              <a:t>amount</a:t>
            </a:r>
            <a:r>
              <a:rPr lang="en-GB" sz="1800" dirty="0">
                <a:solidFill>
                  <a:srgbClr val="000000"/>
                </a:solidFill>
                <a:latin typeface="Consolas"/>
              </a:rPr>
              <a:t> &lt;= 0, </a:t>
            </a:r>
            <a:r>
              <a:rPr lang="en-GB" sz="1800" dirty="0">
                <a:solidFill>
                  <a:srgbClr val="A31515"/>
                </a:solidFill>
                <a:latin typeface="Consolas"/>
              </a:rPr>
              <a:t>"Cannot deposit negative amount"</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20002"/>
                </a:solidFill>
                <a:latin typeface="Consolas"/>
              </a:rPr>
              <a:t>_balance</a:t>
            </a:r>
            <a:r>
              <a:rPr lang="en-GB" sz="1800" dirty="0">
                <a:solidFill>
                  <a:srgbClr val="000000"/>
                </a:solidFill>
                <a:latin typeface="Consolas"/>
              </a:rPr>
              <a:t> +=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   </a:t>
            </a:r>
            <a:r>
              <a:rPr lang="en-GB" sz="1800" b="1" dirty="0" err="1">
                <a:solidFill>
                  <a:srgbClr val="0000FF"/>
                </a:solidFill>
                <a:latin typeface="Consolas"/>
              </a:rPr>
              <a:t>Trace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err="1">
                <a:solidFill>
                  <a:srgbClr val="0000FF"/>
                </a:solidFill>
                <a:latin typeface="Consolas"/>
              </a:rPr>
              <a:t>string</a:t>
            </a:r>
            <a:r>
              <a:rPr lang="en-GB" sz="1800" dirty="0" err="1">
                <a:solidFill>
                  <a:srgbClr val="000000"/>
                </a:solidFill>
                <a:latin typeface="Consolas"/>
              </a:rPr>
              <a:t>.</a:t>
            </a:r>
            <a:r>
              <a:rPr lang="en-GB" sz="1800" dirty="0" err="1">
                <a:solidFill>
                  <a:srgbClr val="020002"/>
                </a:solidFill>
                <a:latin typeface="Consolas"/>
              </a:rPr>
              <a:t>Format</a:t>
            </a:r>
            <a:r>
              <a:rPr lang="en-GB" sz="1800" dirty="0">
                <a:solidFill>
                  <a:srgbClr val="000000"/>
                </a:solidFill>
                <a:latin typeface="Consolas"/>
              </a:rPr>
              <a:t>(</a:t>
            </a:r>
            <a:r>
              <a:rPr lang="en-GB" sz="1800" dirty="0">
                <a:solidFill>
                  <a:srgbClr val="A31515"/>
                </a:solidFill>
                <a:latin typeface="Consolas"/>
              </a:rPr>
              <a:t>"Deposited {0} into account {1}"</a:t>
            </a:r>
            <a:r>
              <a:rPr lang="en-GB" sz="1800" dirty="0">
                <a:solidFill>
                  <a:srgbClr val="000000"/>
                </a:solidFill>
                <a:latin typeface="Consolas"/>
              </a:rPr>
              <a:t>, </a:t>
            </a:r>
            <a:r>
              <a:rPr lang="en-GB" sz="1800" dirty="0">
                <a:solidFill>
                  <a:srgbClr val="020002"/>
                </a:solidFill>
                <a:latin typeface="Consolas"/>
              </a:rPr>
              <a:t>amount</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a:t>
            </a:r>
          </a:p>
          <a:p>
            <a:r>
              <a:rPr lang="en-GB" sz="1800" dirty="0">
                <a:solidFill>
                  <a:srgbClr val="000000"/>
                </a:solidFill>
                <a:latin typeface="Consolas"/>
              </a:rPr>
              <a:t>}</a:t>
            </a:r>
          </a:p>
        </p:txBody>
      </p:sp>
      <p:sp>
        <p:nvSpPr>
          <p:cNvPr id="7" name="Slide Number Placeholder 3"/>
          <p:cNvSpPr>
            <a:spLocks noGrp="1"/>
          </p:cNvSpPr>
          <p:nvPr>
            <p:ph type="sldNum" sz="quarter" idx="12"/>
          </p:nvPr>
        </p:nvSpPr>
        <p:spPr>
          <a:xfrm>
            <a:off x="247389" y="8151019"/>
            <a:ext cx="630079" cy="600075"/>
          </a:xfrm>
        </p:spPr>
        <p:txBody>
          <a:bodyPr/>
          <a:lstStyle/>
          <a:p>
            <a:fld id="{BAEF35E1-E8B4-4707-9B15-F4E1B030959E}" type="slidenum">
              <a:rPr lang="en-US" smtClean="0"/>
              <a:pPr/>
              <a:t>377</a:t>
            </a:fld>
            <a:endParaRPr lang="en-US"/>
          </a:p>
        </p:txBody>
      </p:sp>
    </p:spTree>
    <p:extLst>
      <p:ext uri="{BB962C8B-B14F-4D97-AF65-F5344CB8AC3E}">
        <p14:creationId xmlns:p14="http://schemas.microsoft.com/office/powerpoint/2010/main" val="37651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62" y="6390772"/>
            <a:ext cx="9029872" cy="181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200526" y="-100013"/>
            <a:ext cx="7553817" cy="1424039"/>
          </a:xfrm>
        </p:spPr>
        <p:txBody>
          <a:bodyPr/>
          <a:lstStyle/>
          <a:p>
            <a:r>
              <a:rPr lang="en-US" dirty="0"/>
              <a:t>Where Do Traces Go?</a:t>
            </a:r>
            <a:endParaRPr lang="en-GB" dirty="0"/>
          </a:p>
        </p:txBody>
      </p:sp>
      <p:sp>
        <p:nvSpPr>
          <p:cNvPr id="3" name="Text Placeholder 2"/>
          <p:cNvSpPr>
            <a:spLocks noGrp="1"/>
          </p:cNvSpPr>
          <p:nvPr>
            <p:ph type="body" sz="quarter" idx="10"/>
          </p:nvPr>
        </p:nvSpPr>
        <p:spPr>
          <a:xfrm>
            <a:off x="525066" y="1287206"/>
            <a:ext cx="11551444" cy="4725525"/>
          </a:xfrm>
        </p:spPr>
        <p:txBody>
          <a:bodyPr>
            <a:normAutofit/>
          </a:bodyPr>
          <a:lstStyle/>
          <a:p>
            <a:r>
              <a:rPr lang="en-US" dirty="0"/>
              <a:t>If a debugger is attached</a:t>
            </a:r>
          </a:p>
          <a:p>
            <a:pPr lvl="1"/>
            <a:r>
              <a:rPr lang="en-US" dirty="0"/>
              <a:t>The debugger’s output window</a:t>
            </a:r>
          </a:p>
          <a:p>
            <a:r>
              <a:rPr lang="en-US" dirty="0"/>
              <a:t>Otherwise</a:t>
            </a:r>
          </a:p>
          <a:p>
            <a:pPr lvl="1"/>
            <a:r>
              <a:rPr lang="en-US" dirty="0"/>
              <a:t>An output–capturing capable tool (if running)</a:t>
            </a:r>
          </a:p>
          <a:p>
            <a:r>
              <a:rPr lang="en-US" dirty="0"/>
              <a:t>The </a:t>
            </a:r>
            <a:r>
              <a:rPr lang="en-US" i="1" dirty="0" err="1"/>
              <a:t>DebugView</a:t>
            </a:r>
            <a:r>
              <a:rPr lang="en-US" dirty="0"/>
              <a:t> tool from </a:t>
            </a:r>
            <a:r>
              <a:rPr lang="en-US" dirty="0" err="1"/>
              <a:t>SysInternals</a:t>
            </a:r>
            <a:r>
              <a:rPr lang="en-US" dirty="0"/>
              <a:t> </a:t>
            </a:r>
            <a:r>
              <a:rPr lang="en-US" dirty="0">
                <a:hlinkClick r:id="rId3"/>
              </a:rPr>
              <a:t>http://www.SysInternals.com</a:t>
            </a:r>
            <a:endParaRPr lang="en-US" dirty="0"/>
          </a:p>
          <a:p>
            <a:pPr lvl="1"/>
            <a:r>
              <a:rPr lang="en-US" dirty="0"/>
              <a:t>Captures output from all processes</a:t>
            </a:r>
          </a:p>
          <a:p>
            <a:pPr lvl="1"/>
            <a:r>
              <a:rPr lang="en-US" dirty="0"/>
              <a:t>Filtering and highlighting capabilities</a:t>
            </a:r>
            <a:endParaRPr lang="en-GB"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620" y="5729199"/>
            <a:ext cx="4763329" cy="268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3"/>
          <p:cNvSpPr>
            <a:spLocks noGrp="1"/>
          </p:cNvSpPr>
          <p:nvPr>
            <p:ph type="sldNum" sz="quarter" idx="12"/>
          </p:nvPr>
        </p:nvSpPr>
        <p:spPr>
          <a:xfrm>
            <a:off x="247389" y="8151019"/>
            <a:ext cx="630079" cy="600075"/>
          </a:xfrm>
        </p:spPr>
        <p:txBody>
          <a:bodyPr/>
          <a:lstStyle/>
          <a:p>
            <a:fld id="{BAEF35E1-E8B4-4707-9B15-F4E1B030959E}" type="slidenum">
              <a:rPr lang="en-US" smtClean="0"/>
              <a:pPr/>
              <a:t>378</a:t>
            </a:fld>
            <a:endParaRPr lang="en-US"/>
          </a:p>
        </p:txBody>
      </p:sp>
    </p:spTree>
    <p:extLst>
      <p:ext uri="{BB962C8B-B14F-4D97-AF65-F5344CB8AC3E}">
        <p14:creationId xmlns:p14="http://schemas.microsoft.com/office/powerpoint/2010/main" val="314431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Tracing</a:t>
            </a:r>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379</a:t>
            </a:fld>
            <a:endParaRPr kumimoji="0" lang="en-US"/>
          </a:p>
        </p:txBody>
      </p:sp>
      <p:sp>
        <p:nvSpPr>
          <p:cNvPr id="3" name="Content Placeholder 2"/>
          <p:cNvSpPr>
            <a:spLocks noGrp="1"/>
          </p:cNvSpPr>
          <p:nvPr>
            <p:ph sz="quarter" idx="1"/>
          </p:nvPr>
        </p:nvSpPr>
        <p:spPr/>
        <p:txBody>
          <a:bodyPr>
            <a:normAutofit/>
          </a:bodyPr>
          <a:lstStyle/>
          <a:p>
            <a:r>
              <a:rPr lang="en-US" dirty="0"/>
              <a:t>The </a:t>
            </a:r>
            <a:r>
              <a:rPr lang="en-US" b="1" dirty="0" err="1">
                <a:solidFill>
                  <a:srgbClr val="FF0000"/>
                </a:solidFill>
                <a:latin typeface="Consolas" pitchFamily="49" charset="0"/>
              </a:rPr>
              <a:t>TraceSwitch</a:t>
            </a:r>
            <a:r>
              <a:rPr lang="en-US" dirty="0"/>
              <a:t> class can be used to set the tracing level</a:t>
            </a:r>
          </a:p>
          <a:p>
            <a:r>
              <a:rPr lang="en-US" b="1" dirty="0" err="1">
                <a:solidFill>
                  <a:srgbClr val="0070C0"/>
                </a:solidFill>
                <a:latin typeface="Consolas" pitchFamily="49" charset="0"/>
              </a:rPr>
              <a:t>TraceLevel</a:t>
            </a:r>
            <a:r>
              <a:rPr lang="en-US" dirty="0"/>
              <a:t> enumeration</a:t>
            </a:r>
          </a:p>
          <a:p>
            <a:pPr lvl="1"/>
            <a:r>
              <a:rPr lang="en-US" b="1" dirty="0">
                <a:solidFill>
                  <a:srgbClr val="002060"/>
                </a:solidFill>
                <a:latin typeface="Consolas" pitchFamily="49" charset="0"/>
              </a:rPr>
              <a:t>Off</a:t>
            </a:r>
            <a:r>
              <a:rPr lang="en-US" dirty="0"/>
              <a:t> (0)</a:t>
            </a:r>
          </a:p>
          <a:p>
            <a:pPr lvl="1"/>
            <a:r>
              <a:rPr lang="en-US" b="1" dirty="0">
                <a:solidFill>
                  <a:srgbClr val="002060"/>
                </a:solidFill>
                <a:latin typeface="Consolas" pitchFamily="49" charset="0"/>
              </a:rPr>
              <a:t>Error</a:t>
            </a:r>
            <a:r>
              <a:rPr lang="en-US" dirty="0"/>
              <a:t> (1), </a:t>
            </a:r>
            <a:r>
              <a:rPr lang="en-US" b="1" dirty="0">
                <a:solidFill>
                  <a:srgbClr val="002060"/>
                </a:solidFill>
                <a:latin typeface="Consolas" pitchFamily="49" charset="0"/>
              </a:rPr>
              <a:t>Warning</a:t>
            </a:r>
            <a:r>
              <a:rPr lang="en-US" dirty="0"/>
              <a:t> (2), </a:t>
            </a:r>
            <a:r>
              <a:rPr lang="en-US" b="1" dirty="0">
                <a:solidFill>
                  <a:srgbClr val="002060"/>
                </a:solidFill>
                <a:latin typeface="Consolas" pitchFamily="49" charset="0"/>
              </a:rPr>
              <a:t>Info</a:t>
            </a:r>
            <a:r>
              <a:rPr lang="en-US" dirty="0"/>
              <a:t> (3), </a:t>
            </a:r>
            <a:r>
              <a:rPr lang="en-US" b="1" dirty="0">
                <a:solidFill>
                  <a:srgbClr val="002060"/>
                </a:solidFill>
                <a:latin typeface="Consolas" pitchFamily="49" charset="0"/>
              </a:rPr>
              <a:t>Verbose</a:t>
            </a:r>
            <a:r>
              <a:rPr lang="en-US" dirty="0"/>
              <a:t> (4)</a:t>
            </a:r>
          </a:p>
          <a:p>
            <a:r>
              <a:rPr lang="en-US" dirty="0"/>
              <a:t>Must be created programmatically</a:t>
            </a:r>
          </a:p>
          <a:p>
            <a:r>
              <a:rPr lang="en-US" dirty="0"/>
              <a:t>Actual level may be changed by using the configuration file</a:t>
            </a:r>
          </a:p>
          <a:p>
            <a:pPr lvl="1"/>
            <a:r>
              <a:rPr lang="en-US" dirty="0"/>
              <a:t>Even at runtime</a:t>
            </a:r>
          </a:p>
          <a:p>
            <a:pPr lvl="1"/>
            <a:r>
              <a:rPr lang="en-US" dirty="0"/>
              <a:t>Must call </a:t>
            </a:r>
            <a:r>
              <a:rPr lang="en-US" b="1" dirty="0" err="1">
                <a:solidFill>
                  <a:srgbClr val="7030A0"/>
                </a:solidFill>
                <a:latin typeface="Consolas" pitchFamily="49" charset="0"/>
              </a:rPr>
              <a:t>Trace.Refresh</a:t>
            </a:r>
            <a:r>
              <a:rPr lang="en-US" sz="3400" dirty="0">
                <a:solidFill>
                  <a:srgbClr val="0070C0"/>
                </a:solidFill>
                <a:latin typeface="Consolas" pitchFamily="49" charset="0"/>
              </a:rPr>
              <a:t> </a:t>
            </a:r>
            <a:r>
              <a:rPr lang="en-US" dirty="0"/>
              <a:t>to read new values</a:t>
            </a:r>
          </a:p>
        </p:txBody>
      </p:sp>
    </p:spTree>
    <p:extLst>
      <p:ext uri="{BB962C8B-B14F-4D97-AF65-F5344CB8AC3E}">
        <p14:creationId xmlns:p14="http://schemas.microsoft.com/office/powerpoint/2010/main" val="195316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38</a:t>
            </a:fld>
            <a:endParaRPr lang="en-GB"/>
          </a:p>
        </p:txBody>
      </p:sp>
      <p:sp>
        <p:nvSpPr>
          <p:cNvPr id="3" name="Text Placeholder 2"/>
          <p:cNvSpPr>
            <a:spLocks noGrp="1"/>
          </p:cNvSpPr>
          <p:nvPr>
            <p:ph sz="quarter" idx="1"/>
          </p:nvPr>
        </p:nvSpPr>
        <p:spPr/>
        <p:txBody>
          <a:bodyPr/>
          <a:lstStyle/>
          <a:p>
            <a:r>
              <a:rPr lang="en-US" dirty="0"/>
              <a:t>Mathematical</a:t>
            </a:r>
          </a:p>
          <a:p>
            <a:r>
              <a:rPr lang="en-US" dirty="0"/>
              <a:t>Bitwise</a:t>
            </a:r>
          </a:p>
          <a:p>
            <a:r>
              <a:rPr lang="en-US" dirty="0"/>
              <a:t>Logical / Relational</a:t>
            </a:r>
          </a:p>
          <a:p>
            <a:r>
              <a:rPr lang="en-US" dirty="0"/>
              <a:t>Assignment</a:t>
            </a:r>
          </a:p>
          <a:p>
            <a:r>
              <a:rPr lang="en-US" dirty="0"/>
              <a:t>Increment / decrement</a:t>
            </a:r>
          </a:p>
          <a:p>
            <a:r>
              <a:rPr lang="en-US" dirty="0"/>
              <a:t>Conversions and Casts</a:t>
            </a:r>
          </a:p>
          <a:p>
            <a:endParaRPr lang="en-GB" dirty="0"/>
          </a:p>
        </p:txBody>
      </p:sp>
    </p:spTree>
    <p:extLst>
      <p:ext uri="{BB962C8B-B14F-4D97-AF65-F5344CB8AC3E}">
        <p14:creationId xmlns:p14="http://schemas.microsoft.com/office/powerpoint/2010/main" val="393697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Tracing Example</a:t>
            </a:r>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380</a:t>
            </a:fld>
            <a:endParaRPr kumimoji="0" lang="en-US"/>
          </a:p>
        </p:txBody>
      </p:sp>
      <p:sp>
        <p:nvSpPr>
          <p:cNvPr id="8" name="Rounded Rectangle 7"/>
          <p:cNvSpPr/>
          <p:nvPr/>
        </p:nvSpPr>
        <p:spPr bwMode="auto">
          <a:xfrm>
            <a:off x="644334" y="1848051"/>
            <a:ext cx="10717491" cy="2452489"/>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800" b="1" dirty="0" err="1">
                <a:solidFill>
                  <a:srgbClr val="0000FF"/>
                </a:solidFill>
                <a:latin typeface="Consolas"/>
              </a:rPr>
              <a:t>TraceSwitch</a:t>
            </a:r>
            <a:r>
              <a:rPr lang="en-GB" sz="1800" dirty="0">
                <a:solidFill>
                  <a:srgbClr val="000000"/>
                </a:solidFill>
                <a:latin typeface="Consolas"/>
              </a:rPr>
              <a:t> </a:t>
            </a:r>
            <a:r>
              <a:rPr lang="en-GB" sz="1800" dirty="0" err="1">
                <a:solidFill>
                  <a:srgbClr val="020002"/>
                </a:solidFill>
                <a:latin typeface="Consolas"/>
              </a:rPr>
              <a:t>myswitch</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err="1">
                <a:solidFill>
                  <a:srgbClr val="0000FF"/>
                </a:solidFill>
                <a:latin typeface="Consolas"/>
              </a:rPr>
              <a:t>TraceSwitch</a:t>
            </a:r>
            <a:r>
              <a:rPr lang="en-GB" sz="1800" dirty="0">
                <a:solidFill>
                  <a:srgbClr val="000000"/>
                </a:solidFill>
                <a:latin typeface="Consolas"/>
              </a:rPr>
              <a:t>(</a:t>
            </a:r>
            <a:r>
              <a:rPr lang="en-GB" sz="1800" dirty="0">
                <a:solidFill>
                  <a:srgbClr val="A31515"/>
                </a:solidFill>
                <a:latin typeface="Consolas"/>
              </a:rPr>
              <a:t>"</a:t>
            </a:r>
            <a:r>
              <a:rPr lang="en-GB" sz="1800" dirty="0" err="1">
                <a:solidFill>
                  <a:srgbClr val="A31515"/>
                </a:solidFill>
                <a:latin typeface="Consolas"/>
              </a:rPr>
              <a:t>MySwitch</a:t>
            </a:r>
            <a:r>
              <a:rPr lang="en-GB" sz="1800" dirty="0">
                <a:solidFill>
                  <a:srgbClr val="A31515"/>
                </a:solidFill>
                <a:latin typeface="Consolas"/>
              </a:rPr>
              <a:t>"</a:t>
            </a:r>
            <a:r>
              <a:rPr lang="en-GB" sz="1800" dirty="0">
                <a:solidFill>
                  <a:srgbClr val="000000"/>
                </a:solidFill>
                <a:latin typeface="Consolas"/>
              </a:rPr>
              <a:t>, </a:t>
            </a:r>
            <a:r>
              <a:rPr lang="en-GB" sz="1800" dirty="0">
                <a:solidFill>
                  <a:srgbClr val="A31515"/>
                </a:solidFill>
                <a:latin typeface="Consolas"/>
              </a:rPr>
              <a:t>"my super switch"</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8000"/>
                </a:solidFill>
                <a:latin typeface="Consolas"/>
              </a:rPr>
              <a:t>// don't set if using a </a:t>
            </a:r>
            <a:r>
              <a:rPr lang="en-GB" sz="1800" dirty="0" err="1">
                <a:solidFill>
                  <a:srgbClr val="008000"/>
                </a:solidFill>
                <a:latin typeface="Consolas"/>
              </a:rPr>
              <a:t>config</a:t>
            </a:r>
            <a:r>
              <a:rPr lang="en-GB" sz="1800" dirty="0">
                <a:solidFill>
                  <a:srgbClr val="008000"/>
                </a:solidFill>
                <a:latin typeface="Consolas"/>
              </a:rPr>
              <a:t> file</a:t>
            </a:r>
            <a:endParaRPr lang="en-GB" sz="1800" dirty="0">
              <a:solidFill>
                <a:srgbClr val="000000"/>
              </a:solidFill>
              <a:latin typeface="Consolas"/>
            </a:endParaRPr>
          </a:p>
          <a:p>
            <a:r>
              <a:rPr lang="en-GB" sz="1800" dirty="0" err="1">
                <a:solidFill>
                  <a:srgbClr val="020002"/>
                </a:solidFill>
                <a:latin typeface="Consolas"/>
              </a:rPr>
              <a:t>myswitch</a:t>
            </a:r>
            <a:r>
              <a:rPr lang="en-GB" sz="1800" dirty="0" err="1">
                <a:solidFill>
                  <a:srgbClr val="000000"/>
                </a:solidFill>
                <a:latin typeface="Consolas"/>
              </a:rPr>
              <a:t>.</a:t>
            </a:r>
            <a:r>
              <a:rPr lang="en-GB" sz="1800" dirty="0" err="1">
                <a:solidFill>
                  <a:srgbClr val="020002"/>
                </a:solidFill>
                <a:latin typeface="Consolas"/>
              </a:rPr>
              <a:t>Level</a:t>
            </a:r>
            <a:r>
              <a:rPr lang="en-GB" sz="1800" dirty="0">
                <a:solidFill>
                  <a:srgbClr val="000000"/>
                </a:solidFill>
                <a:latin typeface="Consolas"/>
              </a:rPr>
              <a:t> = </a:t>
            </a:r>
            <a:r>
              <a:rPr lang="en-GB" sz="1800" dirty="0" err="1">
                <a:solidFill>
                  <a:srgbClr val="2B91AF"/>
                </a:solidFill>
                <a:latin typeface="Consolas"/>
              </a:rPr>
              <a:t>TraceLevel</a:t>
            </a:r>
            <a:r>
              <a:rPr lang="en-GB" sz="1800" dirty="0" err="1">
                <a:solidFill>
                  <a:srgbClr val="000000"/>
                </a:solidFill>
                <a:latin typeface="Consolas"/>
              </a:rPr>
              <a:t>.</a:t>
            </a:r>
            <a:r>
              <a:rPr lang="en-GB" sz="1800" dirty="0" err="1">
                <a:solidFill>
                  <a:srgbClr val="020002"/>
                </a:solidFill>
                <a:latin typeface="Consolas"/>
              </a:rPr>
              <a:t>Warning</a:t>
            </a:r>
            <a:r>
              <a:rPr lang="en-GB" sz="1800" dirty="0">
                <a:solidFill>
                  <a:srgbClr val="000000"/>
                </a:solidFill>
                <a:latin typeface="Consolas"/>
              </a:rPr>
              <a:t>;</a:t>
            </a:r>
          </a:p>
          <a:p>
            <a:r>
              <a:rPr lang="en-GB" sz="1800" dirty="0">
                <a:solidFill>
                  <a:srgbClr val="000000"/>
                </a:solidFill>
                <a:latin typeface="Consolas"/>
              </a:rPr>
              <a:t> </a:t>
            </a:r>
          </a:p>
          <a:p>
            <a:r>
              <a:rPr lang="en-GB" sz="1800" b="1" dirty="0" err="1">
                <a:solidFill>
                  <a:srgbClr val="0000FF"/>
                </a:solidFill>
                <a:latin typeface="Consolas"/>
              </a:rPr>
              <a:t>Trace</a:t>
            </a:r>
            <a:r>
              <a:rPr lang="en-GB" sz="1800" dirty="0" err="1">
                <a:solidFill>
                  <a:srgbClr val="000000"/>
                </a:solidFill>
                <a:latin typeface="Consolas"/>
              </a:rPr>
              <a:t>.</a:t>
            </a:r>
            <a:r>
              <a:rPr lang="en-GB" sz="1800" dirty="0" err="1">
                <a:solidFill>
                  <a:srgbClr val="020002"/>
                </a:solidFill>
                <a:latin typeface="Consolas"/>
              </a:rPr>
              <a:t>WriteLineIf</a:t>
            </a:r>
            <a:r>
              <a:rPr lang="en-GB" sz="1800" dirty="0">
                <a:solidFill>
                  <a:srgbClr val="000000"/>
                </a:solidFill>
                <a:latin typeface="Consolas"/>
              </a:rPr>
              <a:t>(</a:t>
            </a:r>
            <a:r>
              <a:rPr lang="en-GB" sz="1800" dirty="0" err="1">
                <a:solidFill>
                  <a:srgbClr val="020002"/>
                </a:solidFill>
                <a:latin typeface="Consolas"/>
              </a:rPr>
              <a:t>myswitch</a:t>
            </a:r>
            <a:r>
              <a:rPr lang="en-GB" sz="1800" dirty="0" err="1">
                <a:solidFill>
                  <a:srgbClr val="000000"/>
                </a:solidFill>
                <a:latin typeface="Consolas"/>
              </a:rPr>
              <a:t>.</a:t>
            </a:r>
            <a:r>
              <a:rPr lang="en-GB" sz="1800" dirty="0" err="1">
                <a:solidFill>
                  <a:srgbClr val="020002"/>
                </a:solidFill>
                <a:latin typeface="Consolas"/>
              </a:rPr>
              <a:t>TraceError</a:t>
            </a:r>
            <a:r>
              <a:rPr lang="en-GB" sz="1800" dirty="0">
                <a:solidFill>
                  <a:srgbClr val="000000"/>
                </a:solidFill>
                <a:latin typeface="Consolas"/>
              </a:rPr>
              <a:t>, </a:t>
            </a:r>
            <a:r>
              <a:rPr lang="en-GB" sz="1800" dirty="0">
                <a:solidFill>
                  <a:srgbClr val="A31515"/>
                </a:solidFill>
                <a:latin typeface="Consolas"/>
              </a:rPr>
              <a:t>"Error trace"</a:t>
            </a:r>
            <a:r>
              <a:rPr lang="en-GB" sz="1800" dirty="0">
                <a:solidFill>
                  <a:srgbClr val="000000"/>
                </a:solidFill>
                <a:latin typeface="Consolas"/>
              </a:rPr>
              <a:t>);</a:t>
            </a:r>
          </a:p>
          <a:p>
            <a:r>
              <a:rPr lang="en-GB" sz="1800" b="1" dirty="0" err="1">
                <a:solidFill>
                  <a:srgbClr val="0000FF"/>
                </a:solidFill>
                <a:latin typeface="Consolas"/>
              </a:rPr>
              <a:t>Trace</a:t>
            </a:r>
            <a:r>
              <a:rPr lang="en-GB" sz="1800" dirty="0" err="1">
                <a:solidFill>
                  <a:srgbClr val="000000"/>
                </a:solidFill>
                <a:latin typeface="Consolas"/>
              </a:rPr>
              <a:t>.</a:t>
            </a:r>
            <a:r>
              <a:rPr lang="en-GB" sz="1800" dirty="0" err="1">
                <a:solidFill>
                  <a:srgbClr val="020002"/>
                </a:solidFill>
                <a:latin typeface="Consolas"/>
              </a:rPr>
              <a:t>WriteLineIf</a:t>
            </a:r>
            <a:r>
              <a:rPr lang="en-GB" sz="1800" dirty="0">
                <a:solidFill>
                  <a:srgbClr val="000000"/>
                </a:solidFill>
                <a:latin typeface="Consolas"/>
              </a:rPr>
              <a:t>(</a:t>
            </a:r>
            <a:r>
              <a:rPr lang="en-GB" sz="1800" dirty="0" err="1">
                <a:solidFill>
                  <a:srgbClr val="020002"/>
                </a:solidFill>
                <a:latin typeface="Consolas"/>
              </a:rPr>
              <a:t>myswitch</a:t>
            </a:r>
            <a:r>
              <a:rPr lang="en-GB" sz="1800" dirty="0" err="1">
                <a:solidFill>
                  <a:srgbClr val="000000"/>
                </a:solidFill>
                <a:latin typeface="Consolas"/>
              </a:rPr>
              <a:t>.</a:t>
            </a:r>
            <a:r>
              <a:rPr lang="en-GB" sz="1800" dirty="0" err="1">
                <a:solidFill>
                  <a:srgbClr val="020002"/>
                </a:solidFill>
                <a:latin typeface="Consolas"/>
              </a:rPr>
              <a:t>TraceWarning</a:t>
            </a:r>
            <a:r>
              <a:rPr lang="en-GB" sz="1800" dirty="0">
                <a:solidFill>
                  <a:srgbClr val="000000"/>
                </a:solidFill>
                <a:latin typeface="Consolas"/>
              </a:rPr>
              <a:t>, </a:t>
            </a:r>
            <a:r>
              <a:rPr lang="en-GB" sz="1800" dirty="0">
                <a:solidFill>
                  <a:srgbClr val="A31515"/>
                </a:solidFill>
                <a:latin typeface="Consolas"/>
              </a:rPr>
              <a:t>"Warning trace"</a:t>
            </a:r>
            <a:r>
              <a:rPr lang="en-GB" sz="1800" dirty="0">
                <a:solidFill>
                  <a:srgbClr val="000000"/>
                </a:solidFill>
                <a:latin typeface="Consolas"/>
              </a:rPr>
              <a:t>);</a:t>
            </a:r>
          </a:p>
          <a:p>
            <a:r>
              <a:rPr lang="en-GB" sz="1800" b="1" dirty="0" err="1">
                <a:solidFill>
                  <a:srgbClr val="0000FF"/>
                </a:solidFill>
                <a:latin typeface="Consolas"/>
              </a:rPr>
              <a:t>Trace</a:t>
            </a:r>
            <a:r>
              <a:rPr lang="en-GB" sz="1800" dirty="0" err="1">
                <a:solidFill>
                  <a:srgbClr val="000000"/>
                </a:solidFill>
                <a:latin typeface="Consolas"/>
              </a:rPr>
              <a:t>.</a:t>
            </a:r>
            <a:r>
              <a:rPr lang="en-GB" sz="1800" dirty="0" err="1">
                <a:solidFill>
                  <a:srgbClr val="020002"/>
                </a:solidFill>
                <a:latin typeface="Consolas"/>
              </a:rPr>
              <a:t>WriteLineIf</a:t>
            </a:r>
            <a:r>
              <a:rPr lang="en-GB" sz="1800" dirty="0">
                <a:solidFill>
                  <a:srgbClr val="000000"/>
                </a:solidFill>
                <a:latin typeface="Consolas"/>
              </a:rPr>
              <a:t>(</a:t>
            </a:r>
            <a:r>
              <a:rPr lang="en-GB" sz="1800" dirty="0" err="1">
                <a:solidFill>
                  <a:srgbClr val="020002"/>
                </a:solidFill>
                <a:latin typeface="Consolas"/>
              </a:rPr>
              <a:t>myswitch</a:t>
            </a:r>
            <a:r>
              <a:rPr lang="en-GB" sz="1800" dirty="0" err="1">
                <a:solidFill>
                  <a:srgbClr val="000000"/>
                </a:solidFill>
                <a:latin typeface="Consolas"/>
              </a:rPr>
              <a:t>.</a:t>
            </a:r>
            <a:r>
              <a:rPr lang="en-GB" sz="1800" dirty="0" err="1">
                <a:solidFill>
                  <a:srgbClr val="020002"/>
                </a:solidFill>
                <a:latin typeface="Consolas"/>
              </a:rPr>
              <a:t>TraceInfo</a:t>
            </a:r>
            <a:r>
              <a:rPr lang="en-GB" sz="1800" dirty="0">
                <a:solidFill>
                  <a:srgbClr val="000000"/>
                </a:solidFill>
                <a:latin typeface="Consolas"/>
              </a:rPr>
              <a:t>, </a:t>
            </a:r>
            <a:r>
              <a:rPr lang="en-GB" sz="1800" dirty="0">
                <a:solidFill>
                  <a:srgbClr val="A31515"/>
                </a:solidFill>
                <a:latin typeface="Consolas"/>
              </a:rPr>
              <a:t>"Info trace"</a:t>
            </a:r>
            <a:r>
              <a:rPr lang="en-GB" sz="1800" dirty="0">
                <a:solidFill>
                  <a:srgbClr val="000000"/>
                </a:solidFill>
                <a:latin typeface="Consolas"/>
              </a:rPr>
              <a:t>);</a:t>
            </a:r>
          </a:p>
        </p:txBody>
      </p:sp>
      <p:sp>
        <p:nvSpPr>
          <p:cNvPr id="10" name="Rounded Rectangle 9"/>
          <p:cNvSpPr/>
          <p:nvPr/>
        </p:nvSpPr>
        <p:spPr bwMode="auto">
          <a:xfrm>
            <a:off x="664477" y="4973117"/>
            <a:ext cx="10717491" cy="2452489"/>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&lt;?</a:t>
            </a:r>
            <a:r>
              <a:rPr lang="en-GB" sz="1800" dirty="0">
                <a:solidFill>
                  <a:srgbClr val="A31515"/>
                </a:solidFill>
                <a:latin typeface="Consolas"/>
              </a:rPr>
              <a:t>xml</a:t>
            </a:r>
            <a:r>
              <a:rPr lang="en-GB" sz="1800" dirty="0">
                <a:solidFill>
                  <a:srgbClr val="0000FF"/>
                </a:solidFill>
                <a:latin typeface="Consolas"/>
              </a:rPr>
              <a:t> </a:t>
            </a:r>
            <a:r>
              <a:rPr lang="en-GB" sz="1800" dirty="0">
                <a:solidFill>
                  <a:srgbClr val="FF0000"/>
                </a:solidFill>
                <a:latin typeface="Consolas"/>
              </a:rPr>
              <a:t>version</a:t>
            </a:r>
            <a:r>
              <a:rPr lang="en-GB" sz="1800" dirty="0">
                <a:solidFill>
                  <a:srgbClr val="0000FF"/>
                </a:solidFill>
                <a:latin typeface="Consolas"/>
              </a:rPr>
              <a:t>=</a:t>
            </a:r>
            <a:r>
              <a:rPr lang="en-GB" sz="1800" dirty="0">
                <a:solidFill>
                  <a:srgbClr val="000000"/>
                </a:solidFill>
                <a:latin typeface="Consolas"/>
              </a:rPr>
              <a:t>"</a:t>
            </a:r>
            <a:r>
              <a:rPr lang="en-GB" sz="1800" dirty="0">
                <a:solidFill>
                  <a:srgbClr val="0000FF"/>
                </a:solidFill>
                <a:latin typeface="Consolas"/>
              </a:rPr>
              <a:t>1.0</a:t>
            </a:r>
            <a:r>
              <a:rPr lang="en-GB" sz="1800" dirty="0">
                <a:solidFill>
                  <a:srgbClr val="000000"/>
                </a:solidFill>
                <a:latin typeface="Consolas"/>
              </a:rPr>
              <a:t>"</a:t>
            </a:r>
            <a:r>
              <a:rPr lang="en-GB" sz="1800" dirty="0">
                <a:solidFill>
                  <a:srgbClr val="0000FF"/>
                </a:solidFill>
                <a:latin typeface="Consolas"/>
              </a:rPr>
              <a:t> </a:t>
            </a:r>
            <a:r>
              <a:rPr lang="en-GB" sz="1800" dirty="0">
                <a:solidFill>
                  <a:srgbClr val="FF0000"/>
                </a:solidFill>
                <a:latin typeface="Consolas"/>
              </a:rPr>
              <a:t>encoding</a:t>
            </a:r>
            <a:r>
              <a:rPr lang="en-GB" sz="1800" dirty="0">
                <a:solidFill>
                  <a:srgbClr val="0000FF"/>
                </a:solidFill>
                <a:latin typeface="Consolas"/>
              </a:rPr>
              <a:t>=</a:t>
            </a:r>
            <a:r>
              <a:rPr lang="en-GB" sz="1800" dirty="0">
                <a:solidFill>
                  <a:srgbClr val="000000"/>
                </a:solidFill>
                <a:latin typeface="Consolas"/>
              </a:rPr>
              <a:t>"</a:t>
            </a:r>
            <a:r>
              <a:rPr lang="en-GB" sz="1800" dirty="0">
                <a:solidFill>
                  <a:srgbClr val="0000FF"/>
                </a:solidFill>
                <a:latin typeface="Consolas"/>
              </a:rPr>
              <a:t>utf-8</a:t>
            </a:r>
            <a:r>
              <a:rPr lang="en-GB" sz="1800" dirty="0">
                <a:solidFill>
                  <a:srgbClr val="000000"/>
                </a:solidFill>
                <a:latin typeface="Consolas"/>
              </a:rPr>
              <a:t>"</a:t>
            </a:r>
            <a:r>
              <a:rPr lang="en-GB" sz="1800" dirty="0">
                <a:solidFill>
                  <a:srgbClr val="0000FF"/>
                </a:solidFill>
                <a:latin typeface="Consolas"/>
              </a:rPr>
              <a:t> ?&gt;</a:t>
            </a:r>
            <a:endParaRPr lang="en-GB" sz="1800" dirty="0">
              <a:solidFill>
                <a:srgbClr val="000000"/>
              </a:solidFill>
              <a:latin typeface="Consolas"/>
            </a:endParaRPr>
          </a:p>
          <a:p>
            <a:r>
              <a:rPr lang="en-GB" sz="1800" dirty="0">
                <a:solidFill>
                  <a:srgbClr val="0000FF"/>
                </a:solidFill>
                <a:latin typeface="Consolas"/>
              </a:rPr>
              <a:t>&lt;</a:t>
            </a:r>
            <a:r>
              <a:rPr lang="en-GB" sz="1800" dirty="0">
                <a:solidFill>
                  <a:srgbClr val="A31515"/>
                </a:solidFill>
                <a:latin typeface="Consolas"/>
              </a:rPr>
              <a:t>configuration</a:t>
            </a:r>
            <a:r>
              <a:rPr lang="en-GB" sz="1800" dirty="0">
                <a:solidFill>
                  <a:srgbClr val="0000FF"/>
                </a:solidFill>
                <a:latin typeface="Consolas"/>
              </a:rPr>
              <a:t>&gt;</a:t>
            </a:r>
            <a:endParaRPr lang="en-GB" sz="1800" dirty="0">
              <a:solidFill>
                <a:srgbClr val="000000"/>
              </a:solidFill>
              <a:latin typeface="Consolas"/>
            </a:endParaRPr>
          </a:p>
          <a:p>
            <a:r>
              <a:rPr lang="en-GB" sz="1800" dirty="0">
                <a:solidFill>
                  <a:srgbClr val="0000FF"/>
                </a:solidFill>
                <a:latin typeface="Consolas"/>
              </a:rPr>
              <a:t>  &lt;</a:t>
            </a:r>
            <a:r>
              <a:rPr lang="en-GB" sz="1800" dirty="0" err="1">
                <a:solidFill>
                  <a:srgbClr val="A31515"/>
                </a:solidFill>
                <a:latin typeface="Consolas"/>
              </a:rPr>
              <a:t>system.diagnostics</a:t>
            </a:r>
            <a:r>
              <a:rPr lang="en-GB" sz="1800" dirty="0">
                <a:solidFill>
                  <a:srgbClr val="0000FF"/>
                </a:solidFill>
                <a:latin typeface="Consolas"/>
              </a:rPr>
              <a:t>&gt;</a:t>
            </a:r>
            <a:endParaRPr lang="en-GB" sz="1800" dirty="0">
              <a:solidFill>
                <a:srgbClr val="000000"/>
              </a:solidFill>
              <a:latin typeface="Consolas"/>
            </a:endParaRPr>
          </a:p>
          <a:p>
            <a:r>
              <a:rPr lang="en-GB" sz="1800" dirty="0">
                <a:solidFill>
                  <a:srgbClr val="0000FF"/>
                </a:solidFill>
                <a:latin typeface="Consolas"/>
              </a:rPr>
              <a:t>    &lt;</a:t>
            </a:r>
            <a:r>
              <a:rPr lang="en-GB" sz="1800" dirty="0">
                <a:solidFill>
                  <a:srgbClr val="A31515"/>
                </a:solidFill>
                <a:latin typeface="Consolas"/>
              </a:rPr>
              <a:t>switches</a:t>
            </a:r>
            <a:r>
              <a:rPr lang="en-GB" sz="1800" dirty="0">
                <a:solidFill>
                  <a:srgbClr val="0000FF"/>
                </a:solidFill>
                <a:latin typeface="Consolas"/>
              </a:rPr>
              <a:t>&gt;</a:t>
            </a:r>
            <a:endParaRPr lang="en-GB" sz="1800" dirty="0">
              <a:solidFill>
                <a:srgbClr val="000000"/>
              </a:solidFill>
              <a:latin typeface="Consolas"/>
            </a:endParaRPr>
          </a:p>
          <a:p>
            <a:r>
              <a:rPr lang="en-GB" sz="1800" dirty="0">
                <a:solidFill>
                  <a:srgbClr val="0000FF"/>
                </a:solidFill>
                <a:latin typeface="Consolas"/>
              </a:rPr>
              <a:t>      &lt;</a:t>
            </a:r>
            <a:r>
              <a:rPr lang="en-GB" sz="1800" dirty="0">
                <a:solidFill>
                  <a:srgbClr val="A31515"/>
                </a:solidFill>
                <a:latin typeface="Consolas"/>
              </a:rPr>
              <a:t>add</a:t>
            </a:r>
            <a:r>
              <a:rPr lang="en-GB" sz="1800" dirty="0">
                <a:solidFill>
                  <a:srgbClr val="0000FF"/>
                </a:solidFill>
                <a:latin typeface="Consolas"/>
              </a:rPr>
              <a:t> </a:t>
            </a:r>
            <a:r>
              <a:rPr lang="en-GB" sz="1800" dirty="0">
                <a:solidFill>
                  <a:srgbClr val="FF0000"/>
                </a:solidFill>
                <a:latin typeface="Consolas"/>
              </a:rPr>
              <a:t>name</a:t>
            </a:r>
            <a:r>
              <a:rPr lang="en-GB" sz="1800" dirty="0">
                <a:solidFill>
                  <a:srgbClr val="0000FF"/>
                </a:solidFill>
                <a:latin typeface="Consolas"/>
              </a:rPr>
              <a:t>=</a:t>
            </a:r>
            <a:r>
              <a:rPr lang="en-GB" sz="1800" dirty="0">
                <a:solidFill>
                  <a:srgbClr val="000000"/>
                </a:solidFill>
                <a:latin typeface="Consolas"/>
              </a:rPr>
              <a:t>"</a:t>
            </a:r>
            <a:r>
              <a:rPr lang="en-GB" sz="1800" dirty="0" err="1">
                <a:solidFill>
                  <a:srgbClr val="0000FF"/>
                </a:solidFill>
                <a:latin typeface="Consolas"/>
              </a:rPr>
              <a:t>MySwitch</a:t>
            </a:r>
            <a:r>
              <a:rPr lang="en-GB" sz="1800" dirty="0">
                <a:solidFill>
                  <a:srgbClr val="000000"/>
                </a:solidFill>
                <a:latin typeface="Consolas"/>
              </a:rPr>
              <a:t>"</a:t>
            </a:r>
            <a:r>
              <a:rPr lang="en-GB" sz="1800" dirty="0">
                <a:solidFill>
                  <a:srgbClr val="0000FF"/>
                </a:solidFill>
                <a:latin typeface="Consolas"/>
              </a:rPr>
              <a:t> </a:t>
            </a:r>
            <a:r>
              <a:rPr lang="en-GB" sz="1800" dirty="0">
                <a:solidFill>
                  <a:srgbClr val="FF0000"/>
                </a:solidFill>
                <a:latin typeface="Consolas"/>
              </a:rPr>
              <a:t>value</a:t>
            </a:r>
            <a:r>
              <a:rPr lang="en-GB" sz="1800" dirty="0">
                <a:solidFill>
                  <a:srgbClr val="0000FF"/>
                </a:solidFill>
                <a:latin typeface="Consolas"/>
              </a:rPr>
              <a:t>=</a:t>
            </a:r>
            <a:r>
              <a:rPr lang="en-GB" sz="1800" dirty="0">
                <a:solidFill>
                  <a:srgbClr val="000000"/>
                </a:solidFill>
                <a:latin typeface="Consolas"/>
              </a:rPr>
              <a:t>"</a:t>
            </a:r>
            <a:r>
              <a:rPr lang="en-GB" sz="1800" dirty="0">
                <a:solidFill>
                  <a:srgbClr val="0000FF"/>
                </a:solidFill>
                <a:latin typeface="Consolas"/>
              </a:rPr>
              <a:t>Warning</a:t>
            </a:r>
            <a:r>
              <a:rPr lang="en-GB" sz="1800" dirty="0">
                <a:solidFill>
                  <a:srgbClr val="000000"/>
                </a:solidFill>
                <a:latin typeface="Consolas"/>
              </a:rPr>
              <a:t>"</a:t>
            </a:r>
            <a:r>
              <a:rPr lang="en-GB" sz="1800" dirty="0">
                <a:solidFill>
                  <a:srgbClr val="0000FF"/>
                </a:solidFill>
                <a:latin typeface="Consolas"/>
              </a:rPr>
              <a:t>/&gt;</a:t>
            </a:r>
            <a:endParaRPr lang="en-GB" sz="1800" dirty="0">
              <a:solidFill>
                <a:srgbClr val="000000"/>
              </a:solidFill>
              <a:latin typeface="Consolas"/>
            </a:endParaRPr>
          </a:p>
          <a:p>
            <a:r>
              <a:rPr lang="en-GB" sz="1800" dirty="0">
                <a:solidFill>
                  <a:srgbClr val="0000FF"/>
                </a:solidFill>
                <a:latin typeface="Consolas"/>
              </a:rPr>
              <a:t>    &lt;/</a:t>
            </a:r>
            <a:r>
              <a:rPr lang="en-GB" sz="1800" dirty="0">
                <a:solidFill>
                  <a:srgbClr val="A31515"/>
                </a:solidFill>
                <a:latin typeface="Consolas"/>
              </a:rPr>
              <a:t>switches</a:t>
            </a:r>
            <a:r>
              <a:rPr lang="en-GB" sz="1800" dirty="0">
                <a:solidFill>
                  <a:srgbClr val="0000FF"/>
                </a:solidFill>
                <a:latin typeface="Consolas"/>
              </a:rPr>
              <a:t>&gt;</a:t>
            </a:r>
            <a:endParaRPr lang="en-GB" sz="1800" dirty="0">
              <a:solidFill>
                <a:srgbClr val="000000"/>
              </a:solidFill>
              <a:latin typeface="Consolas"/>
            </a:endParaRPr>
          </a:p>
          <a:p>
            <a:r>
              <a:rPr lang="en-GB" sz="1800" dirty="0">
                <a:solidFill>
                  <a:srgbClr val="0000FF"/>
                </a:solidFill>
                <a:latin typeface="Consolas"/>
              </a:rPr>
              <a:t>  &lt;/</a:t>
            </a:r>
            <a:r>
              <a:rPr lang="en-GB" sz="1800" dirty="0" err="1">
                <a:solidFill>
                  <a:srgbClr val="A31515"/>
                </a:solidFill>
                <a:latin typeface="Consolas"/>
              </a:rPr>
              <a:t>system.diagnostics</a:t>
            </a:r>
            <a:r>
              <a:rPr lang="en-GB" sz="1800" dirty="0">
                <a:solidFill>
                  <a:srgbClr val="0000FF"/>
                </a:solidFill>
                <a:latin typeface="Consolas"/>
              </a:rPr>
              <a:t>&gt;</a:t>
            </a:r>
            <a:endParaRPr lang="en-GB" sz="1800" dirty="0">
              <a:solidFill>
                <a:srgbClr val="000000"/>
              </a:solidFill>
              <a:latin typeface="Consolas"/>
            </a:endParaRPr>
          </a:p>
          <a:p>
            <a:r>
              <a:rPr lang="en-GB" sz="1800" dirty="0">
                <a:solidFill>
                  <a:srgbClr val="0000FF"/>
                </a:solidFill>
                <a:latin typeface="Consolas"/>
              </a:rPr>
              <a:t>&lt;/</a:t>
            </a:r>
            <a:r>
              <a:rPr lang="en-GB" sz="1800" dirty="0">
                <a:solidFill>
                  <a:srgbClr val="A31515"/>
                </a:solidFill>
                <a:latin typeface="Consolas"/>
              </a:rPr>
              <a:t>configuration</a:t>
            </a:r>
            <a:r>
              <a:rPr lang="en-GB" sz="1800" dirty="0">
                <a:solidFill>
                  <a:srgbClr val="0000FF"/>
                </a:solidFill>
                <a:latin typeface="Consolas"/>
              </a:rPr>
              <a:t>&gt;</a:t>
            </a:r>
            <a:endParaRPr lang="en-GB" sz="1800" dirty="0">
              <a:solidFill>
                <a:srgbClr val="000000"/>
              </a:solidFill>
              <a:latin typeface="Consolas"/>
            </a:endParaRPr>
          </a:p>
        </p:txBody>
      </p:sp>
    </p:spTree>
    <p:extLst>
      <p:ext uri="{BB962C8B-B14F-4D97-AF65-F5344CB8AC3E}">
        <p14:creationId xmlns:p14="http://schemas.microsoft.com/office/powerpoint/2010/main" val="11092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513" y="0"/>
            <a:ext cx="7553817" cy="1424039"/>
          </a:xfrm>
        </p:spPr>
        <p:txBody>
          <a:bodyPr/>
          <a:lstStyle/>
          <a:p>
            <a:r>
              <a:rPr lang="en-US" dirty="0"/>
              <a:t>Summary</a:t>
            </a:r>
            <a:endParaRPr lang="en-GB" dirty="0"/>
          </a:p>
        </p:txBody>
      </p:sp>
      <p:sp>
        <p:nvSpPr>
          <p:cNvPr id="3" name="Text Placeholder 2"/>
          <p:cNvSpPr>
            <a:spLocks noGrp="1"/>
          </p:cNvSpPr>
          <p:nvPr>
            <p:ph type="body" sz="quarter" idx="10"/>
          </p:nvPr>
        </p:nvSpPr>
        <p:spPr/>
        <p:txBody>
          <a:bodyPr>
            <a:normAutofit/>
          </a:bodyPr>
          <a:lstStyle/>
          <a:p>
            <a:r>
              <a:rPr lang="en-US" dirty="0"/>
              <a:t>The Debug class is useful for diagnostic messages during development</a:t>
            </a:r>
          </a:p>
          <a:p>
            <a:r>
              <a:rPr lang="en-US" dirty="0"/>
              <a:t>Asserts should be used often to catch errors early during debugging</a:t>
            </a:r>
          </a:p>
          <a:p>
            <a:r>
              <a:rPr lang="en-US" dirty="0"/>
              <a:t>The Trace class is used for textual output even in production environments</a:t>
            </a:r>
          </a:p>
          <a:p>
            <a:r>
              <a:rPr lang="en-US" dirty="0"/>
              <a:t>Advanced tracing capabilities exist with switches and other trace listeners</a:t>
            </a:r>
            <a:endParaRPr lang="en-GB" dirty="0"/>
          </a:p>
        </p:txBody>
      </p:sp>
      <p:sp>
        <p:nvSpPr>
          <p:cNvPr id="6" name="Slide Number Placeholder 3"/>
          <p:cNvSpPr>
            <a:spLocks noGrp="1"/>
          </p:cNvSpPr>
          <p:nvPr>
            <p:ph type="sldNum" sz="quarter" idx="12"/>
          </p:nvPr>
        </p:nvSpPr>
        <p:spPr>
          <a:xfrm>
            <a:off x="247389" y="8151019"/>
            <a:ext cx="630079" cy="600075"/>
          </a:xfrm>
        </p:spPr>
        <p:txBody>
          <a:bodyPr/>
          <a:lstStyle/>
          <a:p>
            <a:fld id="{BAEF35E1-E8B4-4707-9B15-F4E1B030959E}" type="slidenum">
              <a:rPr lang="en-US" smtClean="0"/>
              <a:pPr/>
              <a:t>381</a:t>
            </a:fld>
            <a:endParaRPr lang="en-US"/>
          </a:p>
        </p:txBody>
      </p:sp>
    </p:spTree>
    <p:extLst>
      <p:ext uri="{BB962C8B-B14F-4D97-AF65-F5344CB8AC3E}">
        <p14:creationId xmlns:p14="http://schemas.microsoft.com/office/powerpoint/2010/main" val="315059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382</a:t>
            </a:fld>
            <a:endParaRPr lang="en-US"/>
          </a:p>
        </p:txBody>
      </p:sp>
      <p:sp>
        <p:nvSpPr>
          <p:cNvPr id="2" name="Title 1"/>
          <p:cNvSpPr>
            <a:spLocks noGrp="1"/>
          </p:cNvSpPr>
          <p:nvPr>
            <p:ph type="title"/>
          </p:nvPr>
        </p:nvSpPr>
        <p:spPr/>
        <p:txBody>
          <a:bodyPr/>
          <a:lstStyle/>
          <a:p>
            <a:r>
              <a:rPr lang="en-US" dirty="0"/>
              <a:t>Introduction to Threading</a:t>
            </a:r>
          </a:p>
        </p:txBody>
      </p:sp>
      <p:sp>
        <p:nvSpPr>
          <p:cNvPr id="3" name="Text Placeholder 2"/>
          <p:cNvSpPr>
            <a:spLocks noGrp="1"/>
          </p:cNvSpPr>
          <p:nvPr>
            <p:ph type="body" idx="1"/>
          </p:nvPr>
        </p:nvSpPr>
        <p:spPr/>
        <p:txBody>
          <a:bodyPr/>
          <a:lstStyle/>
          <a:p>
            <a:r>
              <a:rPr lang="en-US" dirty="0"/>
              <a:t>Module 16</a:t>
            </a:r>
          </a:p>
        </p:txBody>
      </p:sp>
    </p:spTree>
    <p:extLst>
      <p:ext uri="{BB962C8B-B14F-4D97-AF65-F5344CB8AC3E}">
        <p14:creationId xmlns:p14="http://schemas.microsoft.com/office/powerpoint/2010/main" val="392727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383</a:t>
            </a:fld>
            <a:endParaRPr lang="en-GB"/>
          </a:p>
        </p:txBody>
      </p:sp>
      <p:sp>
        <p:nvSpPr>
          <p:cNvPr id="3" name="Text Placeholder 2"/>
          <p:cNvSpPr>
            <a:spLocks noGrp="1"/>
          </p:cNvSpPr>
          <p:nvPr>
            <p:ph sz="quarter" idx="1"/>
          </p:nvPr>
        </p:nvSpPr>
        <p:spPr/>
        <p:txBody>
          <a:bodyPr>
            <a:normAutofit/>
          </a:bodyPr>
          <a:lstStyle/>
          <a:p>
            <a:r>
              <a:rPr lang="en-US" dirty="0"/>
              <a:t>Processes</a:t>
            </a:r>
          </a:p>
          <a:p>
            <a:r>
              <a:rPr lang="en-US" dirty="0"/>
              <a:t>Threads</a:t>
            </a:r>
          </a:p>
          <a:p>
            <a:r>
              <a:rPr lang="en-US" dirty="0" err="1"/>
              <a:t>AppDomains</a:t>
            </a:r>
            <a:r>
              <a:rPr lang="en-US" dirty="0"/>
              <a:t>, Assemblies and Objects</a:t>
            </a:r>
          </a:p>
          <a:p>
            <a:r>
              <a:rPr lang="en-US" dirty="0"/>
              <a:t>Creating and Controlling Threads</a:t>
            </a:r>
          </a:p>
          <a:p>
            <a:r>
              <a:rPr lang="en-US" dirty="0"/>
              <a:t>Thread Synchronization</a:t>
            </a:r>
          </a:p>
          <a:p>
            <a:r>
              <a:rPr lang="en-US" dirty="0"/>
              <a:t>The Thread Pool</a:t>
            </a:r>
          </a:p>
          <a:p>
            <a:r>
              <a:rPr lang="en-US" dirty="0"/>
              <a:t>The </a:t>
            </a:r>
            <a:r>
              <a:rPr lang="en-US" dirty="0" err="1">
                <a:latin typeface="Consolas" pitchFamily="49" charset="0"/>
                <a:cs typeface="Consolas" pitchFamily="49" charset="0"/>
              </a:rPr>
              <a:t>BackgroundWorker</a:t>
            </a:r>
            <a:r>
              <a:rPr lang="en-US" dirty="0"/>
              <a:t> Component</a:t>
            </a:r>
          </a:p>
          <a:p>
            <a:r>
              <a:rPr lang="en-US" dirty="0"/>
              <a:t>Tasks</a:t>
            </a:r>
          </a:p>
          <a:p>
            <a:r>
              <a:rPr lang="en-US" dirty="0"/>
              <a:t>Summary</a:t>
            </a:r>
          </a:p>
          <a:p>
            <a:endParaRPr lang="en-GB" dirty="0"/>
          </a:p>
        </p:txBody>
      </p:sp>
    </p:spTree>
    <p:extLst>
      <p:ext uri="{BB962C8B-B14F-4D97-AF65-F5344CB8AC3E}">
        <p14:creationId xmlns:p14="http://schemas.microsoft.com/office/powerpoint/2010/main" val="64246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384</a:t>
            </a:fld>
            <a:endParaRPr lang="he-IL"/>
          </a:p>
        </p:txBody>
      </p:sp>
      <p:sp>
        <p:nvSpPr>
          <p:cNvPr id="3" name="Content Placeholder 2"/>
          <p:cNvSpPr>
            <a:spLocks noGrp="1"/>
          </p:cNvSpPr>
          <p:nvPr>
            <p:ph sz="quarter" idx="1"/>
          </p:nvPr>
        </p:nvSpPr>
        <p:spPr/>
        <p:txBody>
          <a:bodyPr>
            <a:normAutofit fontScale="92500" lnSpcReduction="10000"/>
          </a:bodyPr>
          <a:lstStyle/>
          <a:p>
            <a:r>
              <a:rPr lang="en-US" dirty="0"/>
              <a:t>Process</a:t>
            </a:r>
          </a:p>
          <a:p>
            <a:pPr lvl="1"/>
            <a:r>
              <a:rPr lang="en-US" dirty="0"/>
              <a:t>A set of resources used to execute a program</a:t>
            </a:r>
          </a:p>
          <a:p>
            <a:r>
              <a:rPr lang="en-US" dirty="0"/>
              <a:t>A process consists of</a:t>
            </a:r>
          </a:p>
          <a:p>
            <a:pPr lvl="1"/>
            <a:r>
              <a:rPr lang="en-US" dirty="0"/>
              <a:t>A private virtual address space in which memory can be allocated and used</a:t>
            </a:r>
          </a:p>
          <a:p>
            <a:pPr lvl="1"/>
            <a:r>
              <a:rPr lang="en-US" dirty="0"/>
              <a:t>An executable program, referring to an image file on disk which contains the initial code and data to be executed</a:t>
            </a:r>
          </a:p>
          <a:p>
            <a:pPr lvl="1"/>
            <a:r>
              <a:rPr lang="en-US" dirty="0"/>
              <a:t>A table of handles to various objects, such as files, events, threads, and others</a:t>
            </a:r>
          </a:p>
          <a:p>
            <a:pPr lvl="1"/>
            <a:r>
              <a:rPr lang="en-US" dirty="0"/>
              <a:t>A security context, called an access token, used for security checks when accessing shared resources</a:t>
            </a:r>
          </a:p>
          <a:p>
            <a:pPr lvl="1"/>
            <a:r>
              <a:rPr lang="en-US" dirty="0"/>
              <a:t>One or more threads that execute code</a:t>
            </a:r>
          </a:p>
          <a:p>
            <a:endParaRPr lang="en-US" dirty="0"/>
          </a:p>
        </p:txBody>
      </p:sp>
    </p:spTree>
    <p:extLst>
      <p:ext uri="{BB962C8B-B14F-4D97-AF65-F5344CB8AC3E}">
        <p14:creationId xmlns:p14="http://schemas.microsoft.com/office/powerpoint/2010/main" val="422662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defRPr/>
            </a:pPr>
            <a:r>
              <a:rPr lang="en-US" dirty="0">
                <a:effectLst>
                  <a:outerShdw blurRad="38100" dist="38100" dir="5400000" algn="tl" rotWithShape="0">
                    <a:srgbClr val="000000">
                      <a:alpha val="25000"/>
                    </a:srgbClr>
                  </a:outerShdw>
                </a:effectLst>
              </a:rPr>
              <a:t>Processes in Task Manager</a:t>
            </a:r>
          </a:p>
        </p:txBody>
      </p:sp>
      <p:sp>
        <p:nvSpPr>
          <p:cNvPr id="8" name="Slide Number Placeholder 7"/>
          <p:cNvSpPr>
            <a:spLocks noGrp="1"/>
          </p:cNvSpPr>
          <p:nvPr>
            <p:ph type="sldNum" sz="quarter" idx="12"/>
          </p:nvPr>
        </p:nvSpPr>
        <p:spPr/>
        <p:txBody>
          <a:bodyPr/>
          <a:lstStyle/>
          <a:p>
            <a:pPr>
              <a:defRPr/>
            </a:pPr>
            <a:fld id="{A346DB4A-ED77-4E2E-A697-6DA4454E35F2}" type="slidenum">
              <a:rPr lang="en-US" smtClean="0"/>
              <a:pPr>
                <a:defRPr/>
              </a:pPr>
              <a:t>385</a:t>
            </a:fld>
            <a:endParaRPr lang="en-US"/>
          </a:p>
        </p:txBody>
      </p:sp>
      <p:sp>
        <p:nvSpPr>
          <p:cNvPr id="3" name="Content Placeholder 2"/>
          <p:cNvSpPr>
            <a:spLocks noGrp="1"/>
          </p:cNvSpPr>
          <p:nvPr>
            <p:ph sz="quarter" idx="1"/>
          </p:nvPr>
        </p:nvSpPr>
        <p:spPr/>
        <p:txBody>
          <a:bodyPr/>
          <a:lstStyle/>
          <a:p>
            <a:endParaRPr lang="en-US"/>
          </a:p>
        </p:txBody>
      </p:sp>
      <p:pic>
        <p:nvPicPr>
          <p:cNvPr id="29698" name="Picture 1"/>
          <p:cNvPicPr>
            <a:picLocks noChangeAspect="1" noChangeArrowheads="1"/>
          </p:cNvPicPr>
          <p:nvPr/>
        </p:nvPicPr>
        <p:blipFill>
          <a:blip r:embed="rId2" cstate="print"/>
          <a:srcRect/>
          <a:stretch>
            <a:fillRect/>
          </a:stretch>
        </p:blipFill>
        <p:spPr bwMode="auto">
          <a:xfrm>
            <a:off x="2100263" y="1750219"/>
            <a:ext cx="8506063" cy="6550819"/>
          </a:xfrm>
          <a:prstGeom prst="rect">
            <a:avLst/>
          </a:prstGeom>
          <a:noFill/>
          <a:ln w="9525" algn="ctr">
            <a:noFill/>
            <a:miter lim="800000"/>
            <a:headEnd/>
            <a:tailEnd/>
          </a:ln>
        </p:spPr>
      </p:pic>
      <p:pic>
        <p:nvPicPr>
          <p:cNvPr id="6" name="Picture 5" descr="information2.png"/>
          <p:cNvPicPr>
            <a:picLocks noChangeAspect="1"/>
          </p:cNvPicPr>
          <p:nvPr/>
        </p:nvPicPr>
        <p:blipFill>
          <a:blip r:embed="rId3" cstate="print"/>
          <a:stretch>
            <a:fillRect/>
          </a:stretch>
        </p:blipFill>
        <p:spPr>
          <a:xfrm>
            <a:off x="11740657" y="569428"/>
            <a:ext cx="840593" cy="800565"/>
          </a:xfrm>
          <a:prstGeom prst="rect">
            <a:avLst/>
          </a:prstGeom>
        </p:spPr>
      </p:pic>
    </p:spTree>
    <p:extLst>
      <p:ext uri="{BB962C8B-B14F-4D97-AF65-F5344CB8AC3E}">
        <p14:creationId xmlns:p14="http://schemas.microsoft.com/office/powerpoint/2010/main" val="52141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8" name="Slide Number Placeholder 7"/>
          <p:cNvSpPr>
            <a:spLocks noGrp="1"/>
          </p:cNvSpPr>
          <p:nvPr>
            <p:ph type="sldNum" sz="quarter" idx="12"/>
          </p:nvPr>
        </p:nvSpPr>
        <p:spPr/>
        <p:txBody>
          <a:bodyPr/>
          <a:lstStyle/>
          <a:p>
            <a:pPr>
              <a:defRPr/>
            </a:pPr>
            <a:fld id="{A346DB4A-ED77-4E2E-A697-6DA4454E35F2}" type="slidenum">
              <a:rPr lang="en-US" smtClean="0"/>
              <a:pPr>
                <a:defRPr/>
              </a:pPr>
              <a:t>386</a:t>
            </a:fld>
            <a:endParaRPr lang="en-US"/>
          </a:p>
        </p:txBody>
      </p:sp>
      <p:sp>
        <p:nvSpPr>
          <p:cNvPr id="3" name="Content Placeholder 2"/>
          <p:cNvSpPr>
            <a:spLocks noGrp="1"/>
          </p:cNvSpPr>
          <p:nvPr>
            <p:ph sz="quarter" idx="1"/>
          </p:nvPr>
        </p:nvSpPr>
        <p:spPr/>
        <p:txBody>
          <a:bodyPr>
            <a:normAutofit/>
          </a:bodyPr>
          <a:lstStyle/>
          <a:p>
            <a:r>
              <a:rPr lang="en-US" dirty="0"/>
              <a:t>Each process “sees” a flat linear memory</a:t>
            </a:r>
          </a:p>
          <a:p>
            <a:r>
              <a:rPr lang="en-US" dirty="0"/>
              <a:t>Internally, virtual memory may be mapped to physical memory, but may also (temporarily) stored on disk</a:t>
            </a:r>
          </a:p>
          <a:p>
            <a:r>
              <a:rPr lang="en-US" dirty="0"/>
              <a:t>Processes access memory regardless of where it actually exists</a:t>
            </a:r>
          </a:p>
          <a:p>
            <a:pPr lvl="1"/>
            <a:r>
              <a:rPr lang="en-US" dirty="0"/>
              <a:t>The memory manager handles mapping of virtual to physical pages</a:t>
            </a:r>
          </a:p>
          <a:p>
            <a:pPr lvl="1"/>
            <a:r>
              <a:rPr lang="en-US" dirty="0"/>
              <a:t>Processes cannot (and need not) know the actual physical address of a given address in virtual memory</a:t>
            </a:r>
          </a:p>
          <a:p>
            <a:endParaRPr lang="en-US" dirty="0"/>
          </a:p>
        </p:txBody>
      </p:sp>
    </p:spTree>
    <p:extLst>
      <p:ext uri="{BB962C8B-B14F-4D97-AF65-F5344CB8AC3E}">
        <p14:creationId xmlns:p14="http://schemas.microsoft.com/office/powerpoint/2010/main" val="12285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defRPr/>
            </a:pPr>
            <a:r>
              <a:rPr lang="en-US" dirty="0">
                <a:effectLst>
                  <a:outerShdw blurRad="38100" dist="38100" dir="5400000" algn="tl" rotWithShape="0">
                    <a:srgbClr val="000000">
                      <a:alpha val="25000"/>
                    </a:srgbClr>
                  </a:outerShdw>
                </a:effectLst>
              </a:rPr>
              <a:t>Virtual Memory Mapping</a:t>
            </a:r>
          </a:p>
        </p:txBody>
      </p:sp>
      <p:sp>
        <p:nvSpPr>
          <p:cNvPr id="46" name="Slide Number Placeholder 45"/>
          <p:cNvSpPr>
            <a:spLocks noGrp="1"/>
          </p:cNvSpPr>
          <p:nvPr>
            <p:ph type="sldNum" sz="quarter" idx="12"/>
          </p:nvPr>
        </p:nvSpPr>
        <p:spPr/>
        <p:txBody>
          <a:bodyPr/>
          <a:lstStyle/>
          <a:p>
            <a:pPr>
              <a:defRPr/>
            </a:pPr>
            <a:fld id="{A346DB4A-ED77-4E2E-A697-6DA4454E35F2}" type="slidenum">
              <a:rPr lang="en-US" smtClean="0"/>
              <a:pPr>
                <a:defRPr/>
              </a:pPr>
              <a:t>387</a:t>
            </a:fld>
            <a:endParaRPr lang="en-US"/>
          </a:p>
        </p:txBody>
      </p:sp>
      <p:sp>
        <p:nvSpPr>
          <p:cNvPr id="3" name="Content Placeholder 2"/>
          <p:cNvSpPr>
            <a:spLocks noGrp="1"/>
          </p:cNvSpPr>
          <p:nvPr>
            <p:ph sz="quarter" idx="1"/>
          </p:nvPr>
        </p:nvSpPr>
        <p:spPr/>
        <p:txBody>
          <a:bodyPr/>
          <a:lstStyle/>
          <a:p>
            <a:endParaRPr lang="en-US"/>
          </a:p>
        </p:txBody>
      </p:sp>
      <p:sp>
        <p:nvSpPr>
          <p:cNvPr id="5" name="Rectangle 4"/>
          <p:cNvSpPr/>
          <p:nvPr/>
        </p:nvSpPr>
        <p:spPr>
          <a:xfrm>
            <a:off x="1155144" y="2376339"/>
            <a:ext cx="2205276" cy="400050"/>
          </a:xfrm>
          <a:prstGeom prst="rect">
            <a:avLst/>
          </a:prstGeom>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6" name="Rectangle 5"/>
          <p:cNvSpPr/>
          <p:nvPr/>
        </p:nvSpPr>
        <p:spPr>
          <a:xfrm>
            <a:off x="1155144" y="1976289"/>
            <a:ext cx="2205276" cy="400050"/>
          </a:xfrm>
          <a:prstGeom prst="rect">
            <a:avLst/>
          </a:prstGeom>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7" name="Rectangle 6"/>
          <p:cNvSpPr/>
          <p:nvPr/>
        </p:nvSpPr>
        <p:spPr>
          <a:xfrm>
            <a:off x="1155144" y="3176439"/>
            <a:ext cx="2205276" cy="400050"/>
          </a:xfrm>
          <a:prstGeom prst="rect">
            <a:avLst/>
          </a:prstGeom>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8" name="Rectangle 7"/>
          <p:cNvSpPr/>
          <p:nvPr/>
        </p:nvSpPr>
        <p:spPr>
          <a:xfrm>
            <a:off x="1155144" y="2776389"/>
            <a:ext cx="2205276" cy="400050"/>
          </a:xfrm>
          <a:prstGeom prst="rect">
            <a:avLst/>
          </a:prstGeom>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9" name="Rectangle 8"/>
          <p:cNvSpPr/>
          <p:nvPr/>
        </p:nvSpPr>
        <p:spPr>
          <a:xfrm>
            <a:off x="1155144" y="3976539"/>
            <a:ext cx="2205276" cy="400050"/>
          </a:xfrm>
          <a:prstGeom prst="rect">
            <a:avLst/>
          </a:prstGeom>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10" name="Rectangle 9"/>
          <p:cNvSpPr/>
          <p:nvPr/>
        </p:nvSpPr>
        <p:spPr>
          <a:xfrm>
            <a:off x="1155144" y="3576489"/>
            <a:ext cx="2205276" cy="400050"/>
          </a:xfrm>
          <a:prstGeom prst="rect">
            <a:avLst/>
          </a:prstGeom>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11" name="Rectangle 10"/>
          <p:cNvSpPr/>
          <p:nvPr/>
        </p:nvSpPr>
        <p:spPr>
          <a:xfrm>
            <a:off x="1155144" y="4776639"/>
            <a:ext cx="2205276" cy="400050"/>
          </a:xfrm>
          <a:prstGeom prst="rect">
            <a:avLst/>
          </a:prstGeom>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12" name="Rectangle 11"/>
          <p:cNvSpPr/>
          <p:nvPr/>
        </p:nvSpPr>
        <p:spPr>
          <a:xfrm>
            <a:off x="1155144" y="4376589"/>
            <a:ext cx="2205276" cy="400050"/>
          </a:xfrm>
          <a:prstGeom prst="rect">
            <a:avLst/>
          </a:prstGeom>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13" name="Rectangle 12"/>
          <p:cNvSpPr/>
          <p:nvPr/>
        </p:nvSpPr>
        <p:spPr>
          <a:xfrm>
            <a:off x="5145643" y="2876402"/>
            <a:ext cx="2205276" cy="400050"/>
          </a:xfrm>
          <a:prstGeom prst="rect">
            <a:avLst/>
          </a:prstGeom>
          <a:solidFill>
            <a:schemeClr val="accent1">
              <a:tint val="60000"/>
            </a:schemeClr>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14" name="Rectangle 13"/>
          <p:cNvSpPr/>
          <p:nvPr/>
        </p:nvSpPr>
        <p:spPr>
          <a:xfrm>
            <a:off x="5145643" y="2476352"/>
            <a:ext cx="2205276" cy="400050"/>
          </a:xfrm>
          <a:prstGeom prst="rect">
            <a:avLst/>
          </a:prstGeom>
          <a:solidFill>
            <a:schemeClr val="accent1">
              <a:tint val="60000"/>
            </a:schemeClr>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15" name="Rectangle 14"/>
          <p:cNvSpPr/>
          <p:nvPr/>
        </p:nvSpPr>
        <p:spPr>
          <a:xfrm>
            <a:off x="5145643" y="3676502"/>
            <a:ext cx="2205276" cy="400050"/>
          </a:xfrm>
          <a:prstGeom prst="rect">
            <a:avLst/>
          </a:prstGeom>
          <a:solidFill>
            <a:schemeClr val="accent1">
              <a:tint val="60000"/>
            </a:schemeClr>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16" name="Rectangle 15"/>
          <p:cNvSpPr/>
          <p:nvPr/>
        </p:nvSpPr>
        <p:spPr>
          <a:xfrm>
            <a:off x="5145643" y="3276452"/>
            <a:ext cx="2205276" cy="400050"/>
          </a:xfrm>
          <a:prstGeom prst="rect">
            <a:avLst/>
          </a:prstGeom>
          <a:solidFill>
            <a:schemeClr val="accent1">
              <a:tint val="60000"/>
            </a:schemeClr>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cxnSp>
        <p:nvCxnSpPr>
          <p:cNvPr id="18" name="Straight Arrow Connector 17"/>
          <p:cNvCxnSpPr/>
          <p:nvPr/>
        </p:nvCxnSpPr>
        <p:spPr>
          <a:xfrm>
            <a:off x="3360420" y="2076302"/>
            <a:ext cx="1785223" cy="3000375"/>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60420" y="2476351"/>
            <a:ext cx="1785223" cy="100013"/>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360420" y="3676501"/>
            <a:ext cx="1785223" cy="100013"/>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360420" y="2976414"/>
            <a:ext cx="1785223" cy="1100138"/>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sp>
        <p:nvSpPr>
          <p:cNvPr id="32786" name="Rectangle 28"/>
          <p:cNvSpPr txBox="1">
            <a:spLocks noChangeArrowheads="1"/>
          </p:cNvSpPr>
          <p:nvPr/>
        </p:nvSpPr>
        <p:spPr bwMode="auto">
          <a:xfrm>
            <a:off x="1223459" y="1476227"/>
            <a:ext cx="2106334" cy="484748"/>
          </a:xfrm>
          <a:prstGeom prst="rect">
            <a:avLst/>
          </a:prstGeom>
          <a:noFill/>
          <a:ln w="9525">
            <a:noFill/>
            <a:miter lim="800000"/>
            <a:headEnd/>
            <a:tailEnd/>
          </a:ln>
        </p:spPr>
        <p:txBody>
          <a:bodyPr vert="horz" wrap="none" lIns="117830" tIns="58915" rIns="117830" bIns="58915" numCol="1" anchor="t" anchorCtr="0" compatLnSpc="1">
            <a:prstTxWarp prst="textNoShape">
              <a:avLst/>
            </a:prstTxWarp>
            <a:spAutoFit/>
          </a:bodyPr>
          <a:lstStyle/>
          <a:p>
            <a:pPr algn="r" rtl="1"/>
            <a:r>
              <a:rPr lang="en-US">
                <a:latin typeface="Calibri" pitchFamily="34" charset="0"/>
              </a:rPr>
              <a:t>Virtual memory</a:t>
            </a:r>
          </a:p>
        </p:txBody>
      </p:sp>
      <p:sp>
        <p:nvSpPr>
          <p:cNvPr id="32787" name="Rectangle 30"/>
          <p:cNvSpPr txBox="1">
            <a:spLocks noChangeArrowheads="1"/>
          </p:cNvSpPr>
          <p:nvPr/>
        </p:nvSpPr>
        <p:spPr bwMode="auto">
          <a:xfrm>
            <a:off x="1590257" y="5276702"/>
            <a:ext cx="1374178" cy="484748"/>
          </a:xfrm>
          <a:prstGeom prst="rect">
            <a:avLst/>
          </a:prstGeom>
          <a:noFill/>
          <a:ln w="9525">
            <a:noFill/>
            <a:miter lim="800000"/>
            <a:headEnd/>
            <a:tailEnd/>
          </a:ln>
        </p:spPr>
        <p:txBody>
          <a:bodyPr vert="horz" wrap="none" lIns="117830" tIns="58915" rIns="117830" bIns="58915" numCol="1" anchor="t" anchorCtr="0" compatLnSpc="1">
            <a:prstTxWarp prst="textNoShape">
              <a:avLst/>
            </a:prstTxWarp>
            <a:spAutoFit/>
          </a:bodyPr>
          <a:lstStyle/>
          <a:p>
            <a:pPr algn="r" rtl="1"/>
            <a:r>
              <a:rPr lang="en-US">
                <a:latin typeface="Calibri" pitchFamily="34" charset="0"/>
              </a:rPr>
              <a:t>Process A</a:t>
            </a:r>
          </a:p>
        </p:txBody>
      </p:sp>
      <p:sp>
        <p:nvSpPr>
          <p:cNvPr id="32" name="Rectangle 31"/>
          <p:cNvSpPr/>
          <p:nvPr/>
        </p:nvSpPr>
        <p:spPr>
          <a:xfrm>
            <a:off x="9136142" y="2476352"/>
            <a:ext cx="2205276" cy="40005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33" name="Rectangle 32"/>
          <p:cNvSpPr/>
          <p:nvPr/>
        </p:nvSpPr>
        <p:spPr>
          <a:xfrm>
            <a:off x="9136142" y="2076302"/>
            <a:ext cx="2205276" cy="40005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34" name="Rectangle 33"/>
          <p:cNvSpPr/>
          <p:nvPr/>
        </p:nvSpPr>
        <p:spPr>
          <a:xfrm>
            <a:off x="9136142" y="3276452"/>
            <a:ext cx="2205276" cy="40005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35" name="Rectangle 34"/>
          <p:cNvSpPr/>
          <p:nvPr/>
        </p:nvSpPr>
        <p:spPr>
          <a:xfrm>
            <a:off x="9136142" y="2876402"/>
            <a:ext cx="2205276" cy="40005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36" name="Rectangle 35"/>
          <p:cNvSpPr/>
          <p:nvPr/>
        </p:nvSpPr>
        <p:spPr>
          <a:xfrm>
            <a:off x="9136142" y="4076552"/>
            <a:ext cx="2205276" cy="40005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37" name="Rectangle 36"/>
          <p:cNvSpPr/>
          <p:nvPr/>
        </p:nvSpPr>
        <p:spPr>
          <a:xfrm>
            <a:off x="9136142" y="3676502"/>
            <a:ext cx="2205276" cy="40005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38" name="Rectangle 37"/>
          <p:cNvSpPr/>
          <p:nvPr/>
        </p:nvSpPr>
        <p:spPr>
          <a:xfrm>
            <a:off x="9136142" y="4876652"/>
            <a:ext cx="2205276" cy="40005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39" name="Rectangle 38"/>
          <p:cNvSpPr/>
          <p:nvPr/>
        </p:nvSpPr>
        <p:spPr>
          <a:xfrm>
            <a:off x="9136142" y="4476602"/>
            <a:ext cx="2205276" cy="400050"/>
          </a:xfrm>
          <a:prstGeom prst="rect">
            <a:avLst/>
          </a:prstGeom>
          <a:solidFill>
            <a:srgbClr val="FFC000"/>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32796" name="TextBox 39"/>
          <p:cNvSpPr txBox="1">
            <a:spLocks noChangeArrowheads="1"/>
          </p:cNvSpPr>
          <p:nvPr/>
        </p:nvSpPr>
        <p:spPr bwMode="auto">
          <a:xfrm>
            <a:off x="9204457" y="1576239"/>
            <a:ext cx="2106334" cy="484748"/>
          </a:xfrm>
          <a:prstGeom prst="rect">
            <a:avLst/>
          </a:prstGeom>
          <a:noFill/>
          <a:ln w="9525">
            <a:noFill/>
            <a:miter lim="800000"/>
            <a:headEnd/>
            <a:tailEnd/>
          </a:ln>
        </p:spPr>
        <p:txBody>
          <a:bodyPr vert="horz" wrap="none" lIns="117830" tIns="58915" rIns="117830" bIns="58915" numCol="1" anchor="t" anchorCtr="0" compatLnSpc="1">
            <a:prstTxWarp prst="textNoShape">
              <a:avLst/>
            </a:prstTxWarp>
            <a:spAutoFit/>
          </a:bodyPr>
          <a:lstStyle/>
          <a:p>
            <a:pPr algn="r" rtl="1"/>
            <a:r>
              <a:rPr lang="en-US">
                <a:latin typeface="Calibri" pitchFamily="34" charset="0"/>
              </a:rPr>
              <a:t>Virtual memory</a:t>
            </a:r>
          </a:p>
        </p:txBody>
      </p:sp>
      <p:sp>
        <p:nvSpPr>
          <p:cNvPr id="32797" name="TextBox 40"/>
          <p:cNvSpPr txBox="1">
            <a:spLocks noChangeArrowheads="1"/>
          </p:cNvSpPr>
          <p:nvPr/>
        </p:nvSpPr>
        <p:spPr bwMode="auto">
          <a:xfrm>
            <a:off x="9581449" y="5376714"/>
            <a:ext cx="1363984" cy="484748"/>
          </a:xfrm>
          <a:prstGeom prst="rect">
            <a:avLst/>
          </a:prstGeom>
          <a:noFill/>
          <a:ln w="9525">
            <a:noFill/>
            <a:miter lim="800000"/>
            <a:headEnd/>
            <a:tailEnd/>
          </a:ln>
        </p:spPr>
        <p:txBody>
          <a:bodyPr vert="horz" wrap="none" lIns="117830" tIns="58915" rIns="117830" bIns="58915" numCol="1" anchor="t" anchorCtr="0" compatLnSpc="1">
            <a:prstTxWarp prst="textNoShape">
              <a:avLst/>
            </a:prstTxWarp>
            <a:spAutoFit/>
          </a:bodyPr>
          <a:lstStyle/>
          <a:p>
            <a:pPr algn="r" rtl="1"/>
            <a:r>
              <a:rPr lang="en-US">
                <a:latin typeface="Calibri" pitchFamily="34" charset="0"/>
              </a:rPr>
              <a:t>Process B</a:t>
            </a:r>
          </a:p>
        </p:txBody>
      </p:sp>
      <p:sp>
        <p:nvSpPr>
          <p:cNvPr id="53" name="Rectangle 52"/>
          <p:cNvSpPr/>
          <p:nvPr/>
        </p:nvSpPr>
        <p:spPr>
          <a:xfrm>
            <a:off x="5145643" y="4476602"/>
            <a:ext cx="2205276" cy="400050"/>
          </a:xfrm>
          <a:prstGeom prst="rect">
            <a:avLst/>
          </a:prstGeom>
          <a:solidFill>
            <a:schemeClr val="accent1">
              <a:tint val="60000"/>
            </a:schemeClr>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54" name="Rectangle 53"/>
          <p:cNvSpPr/>
          <p:nvPr/>
        </p:nvSpPr>
        <p:spPr>
          <a:xfrm>
            <a:off x="5145643" y="4076552"/>
            <a:ext cx="2205276" cy="400050"/>
          </a:xfrm>
          <a:prstGeom prst="rect">
            <a:avLst/>
          </a:prstGeom>
          <a:solidFill>
            <a:schemeClr val="accent1">
              <a:tint val="60000"/>
            </a:schemeClr>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55" name="Rectangle 54"/>
          <p:cNvSpPr/>
          <p:nvPr/>
        </p:nvSpPr>
        <p:spPr>
          <a:xfrm>
            <a:off x="5145643" y="5276702"/>
            <a:ext cx="2205276" cy="400050"/>
          </a:xfrm>
          <a:prstGeom prst="rect">
            <a:avLst/>
          </a:prstGeom>
          <a:solidFill>
            <a:schemeClr val="accent1">
              <a:tint val="60000"/>
            </a:schemeClr>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sp>
        <p:nvSpPr>
          <p:cNvPr id="56" name="Rectangle 55"/>
          <p:cNvSpPr/>
          <p:nvPr/>
        </p:nvSpPr>
        <p:spPr>
          <a:xfrm>
            <a:off x="5145643" y="4876652"/>
            <a:ext cx="2205276" cy="400050"/>
          </a:xfrm>
          <a:prstGeom prst="rect">
            <a:avLst/>
          </a:prstGeom>
          <a:solidFill>
            <a:schemeClr val="accent1">
              <a:tint val="60000"/>
            </a:schemeClr>
          </a:solidFill>
          <a:ln w="55000" cap="flat" cmpd="thickThin" algn="ctr">
            <a:solidFill>
              <a:schemeClr val="tx1"/>
            </a:solidFill>
            <a:prstDash val="solid"/>
          </a:ln>
        </p:spPr>
        <p:style>
          <a:lnRef idx="2">
            <a:schemeClr val="accent4"/>
          </a:lnRef>
          <a:fillRef idx="1">
            <a:schemeClr val="accent4"/>
          </a:fillRef>
          <a:effectRef idx="0">
            <a:schemeClr val="accent4"/>
          </a:effectRef>
          <a:fontRef idx="minor">
            <a:schemeClr val="lt1"/>
          </a:fontRef>
        </p:style>
        <p:txBody>
          <a:bodyPr lIns="117830" tIns="58915" rIns="117830" bIns="58915" rtlCol="0" anchor="ctr"/>
          <a:lstStyle/>
          <a:p>
            <a:pPr algn="ctr" rtl="1">
              <a:defRPr/>
            </a:pPr>
            <a:endParaRPr lang="en-US"/>
          </a:p>
        </p:txBody>
      </p:sp>
      <p:cxnSp>
        <p:nvCxnSpPr>
          <p:cNvPr id="60" name="Straight Arrow Connector 59"/>
          <p:cNvCxnSpPr/>
          <p:nvPr/>
        </p:nvCxnSpPr>
        <p:spPr>
          <a:xfrm rot="10800000" flipV="1">
            <a:off x="7350919" y="2576364"/>
            <a:ext cx="1785223" cy="16002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0800000" flipV="1">
            <a:off x="7350919" y="2976414"/>
            <a:ext cx="1785223" cy="40005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flipV="1">
            <a:off x="7350919" y="4576614"/>
            <a:ext cx="1785223" cy="800100"/>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sp>
        <p:nvSpPr>
          <p:cNvPr id="32805" name="Rectangle 66"/>
          <p:cNvSpPr txBox="1">
            <a:spLocks noChangeArrowheads="1"/>
          </p:cNvSpPr>
          <p:nvPr/>
        </p:nvSpPr>
        <p:spPr bwMode="auto">
          <a:xfrm>
            <a:off x="5238040" y="1976289"/>
            <a:ext cx="2250710" cy="484748"/>
          </a:xfrm>
          <a:prstGeom prst="rect">
            <a:avLst/>
          </a:prstGeom>
          <a:noFill/>
          <a:ln w="9525">
            <a:noFill/>
            <a:miter lim="800000"/>
            <a:headEnd/>
            <a:tailEnd/>
          </a:ln>
        </p:spPr>
        <p:txBody>
          <a:bodyPr vert="horz" wrap="none" lIns="117830" tIns="58915" rIns="117830" bIns="58915" numCol="1" anchor="t" anchorCtr="0" compatLnSpc="1">
            <a:prstTxWarp prst="textNoShape">
              <a:avLst/>
            </a:prstTxWarp>
            <a:spAutoFit/>
          </a:bodyPr>
          <a:lstStyle/>
          <a:p>
            <a:pPr algn="r" rtl="1"/>
            <a:r>
              <a:rPr lang="en-US">
                <a:latin typeface="Calibri" pitchFamily="34" charset="0"/>
              </a:rPr>
              <a:t>Physical memory</a:t>
            </a:r>
          </a:p>
        </p:txBody>
      </p:sp>
      <p:sp>
        <p:nvSpPr>
          <p:cNvPr id="68" name="Can 67"/>
          <p:cNvSpPr/>
          <p:nvPr/>
        </p:nvSpPr>
        <p:spPr>
          <a:xfrm>
            <a:off x="5355670" y="6576864"/>
            <a:ext cx="1890236" cy="1300163"/>
          </a:xfrm>
          <a:prstGeom prst="can">
            <a:avLst>
              <a:gd name="adj" fmla="val 25000"/>
            </a:avLst>
          </a:prstGeom>
        </p:spPr>
        <p:style>
          <a:lnRef idx="2">
            <a:schemeClr val="accent1"/>
          </a:lnRef>
          <a:fillRef idx="1">
            <a:schemeClr val="accent1"/>
          </a:fillRef>
          <a:effectRef idx="0">
            <a:schemeClr val="accent1"/>
          </a:effectRef>
          <a:fontRef idx="minor">
            <a:schemeClr val="lt1"/>
          </a:fontRef>
        </p:style>
        <p:txBody>
          <a:bodyPr lIns="117830" tIns="58915" rIns="117830" bIns="58915" rtlCol="0" anchor="ctr"/>
          <a:lstStyle/>
          <a:p>
            <a:pPr algn="ctr" rtl="1">
              <a:defRPr/>
            </a:pPr>
            <a:r>
              <a:rPr lang="en-US" dirty="0"/>
              <a:t>Disk</a:t>
            </a:r>
          </a:p>
        </p:txBody>
      </p:sp>
      <p:cxnSp>
        <p:nvCxnSpPr>
          <p:cNvPr id="69" name="Straight Arrow Connector 68"/>
          <p:cNvCxnSpPr>
            <a:stCxn id="34" idx="1"/>
          </p:cNvCxnSpPr>
          <p:nvPr/>
        </p:nvCxnSpPr>
        <p:spPr>
          <a:xfrm rot="10800000" flipV="1">
            <a:off x="6615827" y="3476476"/>
            <a:ext cx="2520315" cy="3300413"/>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3"/>
          </p:cNvCxnSpPr>
          <p:nvPr/>
        </p:nvCxnSpPr>
        <p:spPr>
          <a:xfrm>
            <a:off x="3360420" y="4576614"/>
            <a:ext cx="2625328" cy="2200275"/>
          </a:xfrm>
          <a:prstGeom prst="straightConnector1">
            <a:avLst/>
          </a:prstGeom>
          <a:noFill/>
          <a:ln w="19050" cap="flat" cmpd="sng" algn="ctr">
            <a:solidFill>
              <a:srgbClr val="92D050"/>
            </a:solidFill>
            <a:prstDash val="solid"/>
            <a:tailEnd type="arrow"/>
          </a:ln>
          <a:effectLst/>
        </p:spPr>
        <p:style>
          <a:lnRef idx="1">
            <a:schemeClr val="accent1"/>
          </a:lnRef>
          <a:fillRef idx="0">
            <a:schemeClr val="accent1"/>
          </a:fillRef>
          <a:effectRef idx="0">
            <a:schemeClr val="accent1"/>
          </a:effectRef>
          <a:fontRef idx="minor">
            <a:schemeClr val="tx1"/>
          </a:fontRef>
        </p:style>
      </p:cxnSp>
      <p:pic>
        <p:nvPicPr>
          <p:cNvPr id="44" name="Picture 43" descr="information2.png"/>
          <p:cNvPicPr>
            <a:picLocks noChangeAspect="1"/>
          </p:cNvPicPr>
          <p:nvPr/>
        </p:nvPicPr>
        <p:blipFill>
          <a:blip r:embed="rId2" cstate="print"/>
          <a:stretch>
            <a:fillRect/>
          </a:stretch>
        </p:blipFill>
        <p:spPr>
          <a:xfrm>
            <a:off x="11396531" y="588786"/>
            <a:ext cx="840593" cy="800565"/>
          </a:xfrm>
          <a:prstGeom prst="rect">
            <a:avLst/>
          </a:prstGeom>
        </p:spPr>
      </p:pic>
    </p:spTree>
    <p:extLst>
      <p:ext uri="{BB962C8B-B14F-4D97-AF65-F5344CB8AC3E}">
        <p14:creationId xmlns:p14="http://schemas.microsoft.com/office/powerpoint/2010/main" val="228678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388</a:t>
            </a:fld>
            <a:endParaRPr lang="he-IL"/>
          </a:p>
        </p:txBody>
      </p:sp>
      <p:sp>
        <p:nvSpPr>
          <p:cNvPr id="3" name="Content Placeholder 2"/>
          <p:cNvSpPr>
            <a:spLocks noGrp="1"/>
          </p:cNvSpPr>
          <p:nvPr>
            <p:ph sz="quarter" idx="1"/>
          </p:nvPr>
        </p:nvSpPr>
        <p:spPr/>
        <p:txBody>
          <a:bodyPr>
            <a:normAutofit/>
          </a:bodyPr>
          <a:lstStyle/>
          <a:p>
            <a:r>
              <a:rPr lang="en-US" dirty="0"/>
              <a:t>Thread</a:t>
            </a:r>
          </a:p>
          <a:p>
            <a:pPr lvl="1"/>
            <a:r>
              <a:rPr lang="en-US" dirty="0"/>
              <a:t>Entity that is scheduled by the kernel to execute code</a:t>
            </a:r>
          </a:p>
          <a:p>
            <a:r>
              <a:rPr lang="en-US" dirty="0"/>
              <a:t>A thread contains</a:t>
            </a:r>
          </a:p>
          <a:p>
            <a:pPr lvl="1"/>
            <a:r>
              <a:rPr lang="en-US" dirty="0"/>
              <a:t>The state of CPU registers</a:t>
            </a:r>
          </a:p>
          <a:p>
            <a:pPr lvl="1"/>
            <a:r>
              <a:rPr lang="en-US" dirty="0"/>
              <a:t>Two stacks, one in user mode and one in kernel mode</a:t>
            </a:r>
          </a:p>
          <a:p>
            <a:pPr lvl="1"/>
            <a:r>
              <a:rPr lang="en-US" dirty="0"/>
              <a:t>A private storage area, called Thread Local Storage (TLS)</a:t>
            </a:r>
          </a:p>
          <a:p>
            <a:pPr lvl="1"/>
            <a:r>
              <a:rPr lang="en-US" dirty="0"/>
              <a:t>Optional message queue and Windows the thread creates</a:t>
            </a:r>
          </a:p>
          <a:p>
            <a:pPr lvl="1"/>
            <a:r>
              <a:rPr lang="en-US" dirty="0"/>
              <a:t>A priority, used in thread scheduling</a:t>
            </a:r>
          </a:p>
          <a:p>
            <a:pPr lvl="1"/>
            <a:r>
              <a:rPr lang="en-US" dirty="0"/>
              <a:t>A State: Running, Ready, Waiting</a:t>
            </a:r>
          </a:p>
          <a:p>
            <a:endParaRPr lang="en-US" dirty="0"/>
          </a:p>
        </p:txBody>
      </p:sp>
    </p:spTree>
    <p:extLst>
      <p:ext uri="{BB962C8B-B14F-4D97-AF65-F5344CB8AC3E}">
        <p14:creationId xmlns:p14="http://schemas.microsoft.com/office/powerpoint/2010/main" val="385251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Scheduling</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389</a:t>
            </a:fld>
            <a:endParaRPr lang="he-IL"/>
          </a:p>
        </p:txBody>
      </p:sp>
      <p:sp>
        <p:nvSpPr>
          <p:cNvPr id="3" name="Content Placeholder 2"/>
          <p:cNvSpPr>
            <a:spLocks noGrp="1"/>
          </p:cNvSpPr>
          <p:nvPr>
            <p:ph sz="quarter" idx="1"/>
          </p:nvPr>
        </p:nvSpPr>
        <p:spPr/>
        <p:txBody>
          <a:bodyPr>
            <a:normAutofit fontScale="77500" lnSpcReduction="20000"/>
          </a:bodyPr>
          <a:lstStyle/>
          <a:p>
            <a:r>
              <a:rPr lang="en-US" sz="3100" dirty="0"/>
              <a:t>Priority based, preemptive, time-sliced</a:t>
            </a:r>
          </a:p>
          <a:p>
            <a:pPr lvl="1"/>
            <a:r>
              <a:rPr lang="en-US" dirty="0"/>
              <a:t>Highest priority thread runs first</a:t>
            </a:r>
          </a:p>
          <a:p>
            <a:pPr lvl="1"/>
            <a:r>
              <a:rPr lang="en-US" dirty="0"/>
              <a:t>If time slice (quantum) elapses, and there is another thread with the same priority in the Ready state – it runs</a:t>
            </a:r>
          </a:p>
          <a:p>
            <a:pPr lvl="2"/>
            <a:r>
              <a:rPr lang="en-US" sz="2300" dirty="0"/>
              <a:t>Otherwise, the same thread runs again</a:t>
            </a:r>
          </a:p>
          <a:p>
            <a:pPr lvl="1"/>
            <a:r>
              <a:rPr lang="en-US" dirty="0"/>
              <a:t>If thread A runs, and thread B (with a higher priority) receives something it waited upon (message, kernel object signaling, etc.), thread A is preempted and thread B becomes the Running thread</a:t>
            </a:r>
          </a:p>
          <a:p>
            <a:r>
              <a:rPr lang="en-US" sz="3100" dirty="0"/>
              <a:t>Voluntary switch</a:t>
            </a:r>
          </a:p>
          <a:p>
            <a:pPr lvl="1"/>
            <a:r>
              <a:rPr lang="en-US" dirty="0"/>
              <a:t>A thread entering a wait state is dropped from the scheduler’s Ready list</a:t>
            </a:r>
          </a:p>
          <a:p>
            <a:r>
              <a:rPr lang="en-US" sz="3100" dirty="0"/>
              <a:t>Typical time slice</a:t>
            </a:r>
          </a:p>
          <a:p>
            <a:pPr lvl="1"/>
            <a:r>
              <a:rPr lang="en-US" dirty="0"/>
              <a:t>20msec (UP, Pro), 120msec (UP, Server), 30msec (MP, Pro), 180msec (MP, Server)</a:t>
            </a:r>
          </a:p>
          <a:p>
            <a:r>
              <a:rPr lang="en-US" sz="3100" dirty="0"/>
              <a:t>On an MP system with </a:t>
            </a:r>
            <a:r>
              <a:rPr lang="en-US" sz="3100" i="1" dirty="0"/>
              <a:t>n</a:t>
            </a:r>
            <a:r>
              <a:rPr lang="en-US" sz="3100" dirty="0"/>
              <a:t> CPUs, </a:t>
            </a:r>
            <a:r>
              <a:rPr lang="en-US" sz="3100" i="1" dirty="0"/>
              <a:t>n</a:t>
            </a:r>
            <a:r>
              <a:rPr lang="en-US" sz="3100" dirty="0"/>
              <a:t> concurrent threads may be running at the same time</a:t>
            </a:r>
          </a:p>
          <a:p>
            <a:endParaRPr lang="en-US" sz="3600" dirty="0"/>
          </a:p>
        </p:txBody>
      </p:sp>
      <p:pic>
        <p:nvPicPr>
          <p:cNvPr id="6" name="Picture 5" descr="information2.png"/>
          <p:cNvPicPr>
            <a:picLocks noChangeAspect="1"/>
          </p:cNvPicPr>
          <p:nvPr/>
        </p:nvPicPr>
        <p:blipFill>
          <a:blip r:embed="rId2" cstate="print"/>
          <a:stretch>
            <a:fillRect/>
          </a:stretch>
        </p:blipFill>
        <p:spPr>
          <a:xfrm>
            <a:off x="11321762" y="499598"/>
            <a:ext cx="840593" cy="800565"/>
          </a:xfrm>
          <a:prstGeom prst="rect">
            <a:avLst/>
          </a:prstGeom>
        </p:spPr>
      </p:pic>
    </p:spTree>
    <p:extLst>
      <p:ext uri="{BB962C8B-B14F-4D97-AF65-F5344CB8AC3E}">
        <p14:creationId xmlns:p14="http://schemas.microsoft.com/office/powerpoint/2010/main" val="38985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Operators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39</a:t>
            </a:fld>
            <a:endParaRPr lang="en-GB"/>
          </a:p>
        </p:txBody>
      </p:sp>
      <p:sp>
        <p:nvSpPr>
          <p:cNvPr id="3" name="Text Placeholder 2"/>
          <p:cNvSpPr>
            <a:spLocks noGrp="1"/>
          </p:cNvSpPr>
          <p:nvPr>
            <p:ph sz="quarter" idx="1"/>
          </p:nvPr>
        </p:nvSpPr>
        <p:spPr/>
        <p:txBody>
          <a:bodyPr/>
          <a:lstStyle/>
          <a:p>
            <a:r>
              <a:rPr lang="en-US" dirty="0"/>
              <a:t>Precedence</a:t>
            </a:r>
          </a:p>
          <a:p>
            <a:pPr lvl="1"/>
            <a:r>
              <a:rPr lang="en-US" dirty="0"/>
              <a:t>Multiplication, division, modulo</a:t>
            </a:r>
          </a:p>
          <a:p>
            <a:pPr lvl="1"/>
            <a:r>
              <a:rPr lang="en-US" dirty="0"/>
              <a:t>Addition, subtraction</a:t>
            </a:r>
          </a:p>
          <a:p>
            <a:r>
              <a:rPr lang="en-US" dirty="0"/>
              <a:t>Can use parenthesis to change precedence</a:t>
            </a:r>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30996966"/>
              </p:ext>
            </p:extLst>
          </p:nvPr>
        </p:nvGraphicFramePr>
        <p:xfrm>
          <a:off x="1995249" y="5100638"/>
          <a:ext cx="8401050" cy="2920368"/>
        </p:xfrm>
        <a:graphic>
          <a:graphicData uri="http://schemas.openxmlformats.org/drawingml/2006/table">
            <a:tbl>
              <a:tblPr firstRow="1" bandRow="1">
                <a:tableStyleId>{00A15C55-8517-42AA-B614-E9B94910E393}</a:tableStyleId>
              </a:tblPr>
              <a:tblGrid>
                <a:gridCol w="1786248">
                  <a:extLst>
                    <a:ext uri="{9D8B030D-6E8A-4147-A177-3AD203B41FA5}">
                      <a16:colId xmlns:a16="http://schemas.microsoft.com/office/drawing/2014/main" val="20000"/>
                    </a:ext>
                  </a:extLst>
                </a:gridCol>
                <a:gridCol w="6614802">
                  <a:extLst>
                    <a:ext uri="{9D8B030D-6E8A-4147-A177-3AD203B41FA5}">
                      <a16:colId xmlns:a16="http://schemas.microsoft.com/office/drawing/2014/main" val="20001"/>
                    </a:ext>
                  </a:extLst>
                </a:gridCol>
              </a:tblGrid>
              <a:tr h="486728">
                <a:tc>
                  <a:txBody>
                    <a:bodyPr/>
                    <a:lstStyle/>
                    <a:p>
                      <a:pPr algn="ctr"/>
                      <a:r>
                        <a:rPr lang="en-US" sz="2400" dirty="0"/>
                        <a:t>Operator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Description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Addition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Subtraction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Multiplication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Division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Modulo</a:t>
                      </a:r>
                      <a:r>
                        <a:rPr lang="en-US" sz="2400" baseline="0" dirty="0"/>
                        <a:t> (remainder)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9039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noChangeArrowheads="1"/>
          </p:cNvSpPr>
          <p:nvPr>
            <p:ph type="title"/>
          </p:nvPr>
        </p:nvSpPr>
        <p:spPr/>
        <p:txBody>
          <a:bodyPr>
            <a:normAutofit/>
          </a:bodyPr>
          <a:lstStyle/>
          <a:p>
            <a:pPr eaLnBrk="1" hangingPunct="1"/>
            <a:r>
              <a:rPr lang="en-US"/>
              <a:t>Thread Priorities (Win32 View)</a:t>
            </a:r>
          </a:p>
        </p:txBody>
      </p:sp>
      <p:sp>
        <p:nvSpPr>
          <p:cNvPr id="84" name="Slide Number Placeholder 83"/>
          <p:cNvSpPr>
            <a:spLocks noGrp="1"/>
          </p:cNvSpPr>
          <p:nvPr>
            <p:ph type="sldNum" sz="quarter" idx="12"/>
          </p:nvPr>
        </p:nvSpPr>
        <p:spPr/>
        <p:txBody>
          <a:bodyPr/>
          <a:lstStyle/>
          <a:p>
            <a:pPr>
              <a:defRPr/>
            </a:pPr>
            <a:fld id="{A346DB4A-ED77-4E2E-A697-6DA4454E35F2}" type="slidenum">
              <a:rPr lang="en-US" smtClean="0"/>
              <a:pPr>
                <a:defRPr/>
              </a:pPr>
              <a:t>390</a:t>
            </a:fld>
            <a:endParaRPr lang="en-US"/>
          </a:p>
        </p:txBody>
      </p:sp>
      <p:sp>
        <p:nvSpPr>
          <p:cNvPr id="2" name="Content Placeholder 1"/>
          <p:cNvSpPr>
            <a:spLocks noGrp="1"/>
          </p:cNvSpPr>
          <p:nvPr>
            <p:ph sz="quarter" idx="1"/>
          </p:nvPr>
        </p:nvSpPr>
        <p:spPr/>
        <p:txBody>
          <a:bodyPr/>
          <a:lstStyle/>
          <a:p>
            <a:endParaRPr lang="en-US"/>
          </a:p>
        </p:txBody>
      </p:sp>
      <p:sp>
        <p:nvSpPr>
          <p:cNvPr id="134149" name="AutoShape 3"/>
          <p:cNvSpPr>
            <a:spLocks noChangeArrowheads="1"/>
          </p:cNvSpPr>
          <p:nvPr/>
        </p:nvSpPr>
        <p:spPr bwMode="auto">
          <a:xfrm>
            <a:off x="247220" y="1381718"/>
            <a:ext cx="12126828" cy="6805017"/>
          </a:xfrm>
          <a:prstGeom prst="roundRect">
            <a:avLst>
              <a:gd name="adj" fmla="val 6870"/>
            </a:avLst>
          </a:prstGeom>
          <a:solidFill>
            <a:srgbClr val="333399"/>
          </a:solidFill>
          <a:ln w="12700">
            <a:solidFill>
              <a:schemeClr val="tx1"/>
            </a:solidFill>
            <a:round/>
            <a:headEnd/>
            <a:tailEnd/>
          </a:ln>
        </p:spPr>
        <p:txBody>
          <a:bodyPr wrap="none" lIns="117830" tIns="58915" rIns="117830" bIns="58915" anchor="ctr"/>
          <a:lstStyle/>
          <a:p>
            <a:endParaRPr lang="en-US"/>
          </a:p>
        </p:txBody>
      </p:sp>
      <p:sp>
        <p:nvSpPr>
          <p:cNvPr id="134150" name="Line 4"/>
          <p:cNvSpPr>
            <a:spLocks noChangeShapeType="1"/>
          </p:cNvSpPr>
          <p:nvPr/>
        </p:nvSpPr>
        <p:spPr bwMode="auto">
          <a:xfrm flipH="1" flipV="1">
            <a:off x="11361109" y="2135977"/>
            <a:ext cx="0" cy="5198566"/>
          </a:xfrm>
          <a:prstGeom prst="line">
            <a:avLst/>
          </a:prstGeom>
          <a:noFill/>
          <a:ln w="12700" cap="rnd">
            <a:solidFill>
              <a:schemeClr val="tx1"/>
            </a:solidFill>
            <a:prstDash val="sysDot"/>
            <a:round/>
            <a:headEnd/>
            <a:tailEnd/>
          </a:ln>
          <a:effectLst/>
        </p:spPr>
        <p:txBody>
          <a:bodyPr wrap="none" lIns="117830" tIns="58915" rIns="117830" bIns="58915" anchor="ctr"/>
          <a:lstStyle/>
          <a:p>
            <a:endParaRPr lang="en-US"/>
          </a:p>
        </p:txBody>
      </p:sp>
      <p:sp>
        <p:nvSpPr>
          <p:cNvPr id="134151" name="Line 5"/>
          <p:cNvSpPr>
            <a:spLocks noChangeShapeType="1"/>
          </p:cNvSpPr>
          <p:nvPr/>
        </p:nvSpPr>
        <p:spPr bwMode="auto">
          <a:xfrm flipV="1">
            <a:off x="9575885" y="2135977"/>
            <a:ext cx="0" cy="5198566"/>
          </a:xfrm>
          <a:prstGeom prst="line">
            <a:avLst/>
          </a:prstGeom>
          <a:noFill/>
          <a:ln w="12700" cap="rnd">
            <a:solidFill>
              <a:schemeClr val="tx1"/>
            </a:solidFill>
            <a:prstDash val="sysDot"/>
            <a:round/>
            <a:headEnd/>
            <a:tailEnd/>
          </a:ln>
          <a:effectLst/>
        </p:spPr>
        <p:txBody>
          <a:bodyPr wrap="none" lIns="117830" tIns="58915" rIns="117830" bIns="58915" anchor="ctr"/>
          <a:lstStyle/>
          <a:p>
            <a:endParaRPr lang="en-US"/>
          </a:p>
        </p:txBody>
      </p:sp>
      <p:sp>
        <p:nvSpPr>
          <p:cNvPr id="134152" name="Line 6"/>
          <p:cNvSpPr>
            <a:spLocks noChangeShapeType="1"/>
          </p:cNvSpPr>
          <p:nvPr/>
        </p:nvSpPr>
        <p:spPr bwMode="auto">
          <a:xfrm flipH="1" flipV="1">
            <a:off x="4316478" y="2231822"/>
            <a:ext cx="0" cy="5198566"/>
          </a:xfrm>
          <a:prstGeom prst="line">
            <a:avLst/>
          </a:prstGeom>
          <a:noFill/>
          <a:ln w="12700" cap="rnd">
            <a:solidFill>
              <a:schemeClr val="tx1"/>
            </a:solidFill>
            <a:prstDash val="sysDot"/>
            <a:round/>
            <a:headEnd/>
            <a:tailEnd/>
          </a:ln>
          <a:effectLst/>
        </p:spPr>
        <p:txBody>
          <a:bodyPr wrap="none" lIns="117830" tIns="58915" rIns="117830" bIns="58915" anchor="ctr"/>
          <a:lstStyle/>
          <a:p>
            <a:endParaRPr lang="en-US"/>
          </a:p>
        </p:txBody>
      </p:sp>
      <p:sp>
        <p:nvSpPr>
          <p:cNvPr id="134153" name="Line 7"/>
          <p:cNvSpPr>
            <a:spLocks noChangeShapeType="1"/>
          </p:cNvSpPr>
          <p:nvPr/>
        </p:nvSpPr>
        <p:spPr bwMode="auto">
          <a:xfrm flipV="1">
            <a:off x="2629704" y="2042215"/>
            <a:ext cx="0" cy="5481936"/>
          </a:xfrm>
          <a:prstGeom prst="line">
            <a:avLst/>
          </a:prstGeom>
          <a:noFill/>
          <a:ln w="12700" cap="rnd">
            <a:solidFill>
              <a:schemeClr val="tx1"/>
            </a:solidFill>
            <a:prstDash val="sysDot"/>
            <a:round/>
            <a:headEnd/>
            <a:tailEnd/>
          </a:ln>
          <a:effectLst/>
        </p:spPr>
        <p:txBody>
          <a:bodyPr wrap="none" lIns="117830" tIns="58915" rIns="117830" bIns="58915" anchor="ctr"/>
          <a:lstStyle/>
          <a:p>
            <a:endParaRPr lang="en-US"/>
          </a:p>
        </p:txBody>
      </p:sp>
      <p:sp>
        <p:nvSpPr>
          <p:cNvPr id="134154" name="Line 8"/>
          <p:cNvSpPr>
            <a:spLocks noChangeShapeType="1"/>
          </p:cNvSpPr>
          <p:nvPr/>
        </p:nvSpPr>
        <p:spPr bwMode="auto">
          <a:xfrm>
            <a:off x="6003250" y="1665085"/>
            <a:ext cx="0" cy="5765303"/>
          </a:xfrm>
          <a:prstGeom prst="line">
            <a:avLst/>
          </a:prstGeom>
          <a:noFill/>
          <a:ln w="19050">
            <a:solidFill>
              <a:srgbClr val="FFFF99"/>
            </a:solidFill>
            <a:round/>
            <a:headEnd/>
            <a:tailEnd/>
          </a:ln>
          <a:effectLst/>
        </p:spPr>
        <p:txBody>
          <a:bodyPr wrap="none" lIns="117830" tIns="58915" rIns="117830" bIns="58915" anchor="ctr"/>
          <a:lstStyle/>
          <a:p>
            <a:endParaRPr lang="en-US"/>
          </a:p>
        </p:txBody>
      </p:sp>
      <p:sp>
        <p:nvSpPr>
          <p:cNvPr id="233481" name="Rectangle 9"/>
          <p:cNvSpPr>
            <a:spLocks noChangeArrowheads="1"/>
          </p:cNvSpPr>
          <p:nvPr/>
        </p:nvSpPr>
        <p:spPr bwMode="auto">
          <a:xfrm>
            <a:off x="910115" y="6909490"/>
            <a:ext cx="312853" cy="400050"/>
          </a:xfrm>
          <a:prstGeom prst="rect">
            <a:avLst/>
          </a:prstGeom>
          <a:solidFill>
            <a:srgbClr val="00FF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82" name="Rectangle 10"/>
          <p:cNvSpPr>
            <a:spLocks noChangeArrowheads="1"/>
          </p:cNvSpPr>
          <p:nvPr/>
        </p:nvSpPr>
        <p:spPr bwMode="auto">
          <a:xfrm>
            <a:off x="1251407" y="6909490"/>
            <a:ext cx="312853" cy="400050"/>
          </a:xfrm>
          <a:prstGeom prst="rect">
            <a:avLst/>
          </a:prstGeom>
          <a:solidFill>
            <a:srgbClr val="00FF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83" name="Rectangle 11"/>
          <p:cNvSpPr>
            <a:spLocks noChangeArrowheads="1"/>
          </p:cNvSpPr>
          <p:nvPr/>
        </p:nvSpPr>
        <p:spPr bwMode="auto">
          <a:xfrm>
            <a:off x="1592700" y="6909490"/>
            <a:ext cx="312853" cy="400050"/>
          </a:xfrm>
          <a:prstGeom prst="rect">
            <a:avLst/>
          </a:prstGeom>
          <a:solidFill>
            <a:srgbClr val="00FF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84" name="Rectangle 12"/>
          <p:cNvSpPr>
            <a:spLocks noChangeArrowheads="1"/>
          </p:cNvSpPr>
          <p:nvPr/>
        </p:nvSpPr>
        <p:spPr bwMode="auto">
          <a:xfrm>
            <a:off x="1933992" y="6909490"/>
            <a:ext cx="312853" cy="400050"/>
          </a:xfrm>
          <a:prstGeom prst="rect">
            <a:avLst/>
          </a:prstGeom>
          <a:solidFill>
            <a:srgbClr val="00FF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85" name="Rectangle 13"/>
          <p:cNvSpPr>
            <a:spLocks noChangeArrowheads="1"/>
          </p:cNvSpPr>
          <p:nvPr/>
        </p:nvSpPr>
        <p:spPr bwMode="auto">
          <a:xfrm>
            <a:off x="2275286" y="6909490"/>
            <a:ext cx="312853" cy="400050"/>
          </a:xfrm>
          <a:prstGeom prst="rect">
            <a:avLst/>
          </a:prstGeom>
          <a:solidFill>
            <a:srgbClr val="00FF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86" name="Rectangle 14"/>
          <p:cNvSpPr>
            <a:spLocks noChangeArrowheads="1"/>
          </p:cNvSpPr>
          <p:nvPr/>
        </p:nvSpPr>
        <p:spPr bwMode="auto">
          <a:xfrm>
            <a:off x="2616578" y="6909490"/>
            <a:ext cx="312853" cy="400050"/>
          </a:xfrm>
          <a:prstGeom prst="rect">
            <a:avLst/>
          </a:prstGeom>
          <a:solidFill>
            <a:srgbClr val="00FF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87" name="Rectangle 15"/>
          <p:cNvSpPr>
            <a:spLocks noChangeArrowheads="1"/>
          </p:cNvSpPr>
          <p:nvPr/>
        </p:nvSpPr>
        <p:spPr bwMode="auto">
          <a:xfrm>
            <a:off x="5688212" y="6909490"/>
            <a:ext cx="312853" cy="400050"/>
          </a:xfrm>
          <a:prstGeom prst="rect">
            <a:avLst/>
          </a:prstGeom>
          <a:solidFill>
            <a:srgbClr val="00FF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88" name="Rectangle 16"/>
          <p:cNvSpPr>
            <a:spLocks noChangeArrowheads="1"/>
          </p:cNvSpPr>
          <p:nvPr/>
        </p:nvSpPr>
        <p:spPr bwMode="auto">
          <a:xfrm>
            <a:off x="910115" y="5171772"/>
            <a:ext cx="312853" cy="400050"/>
          </a:xfrm>
          <a:prstGeom prst="rect">
            <a:avLst/>
          </a:prstGeom>
          <a:solidFill>
            <a:srgbClr val="0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89" name="Rectangle 17"/>
          <p:cNvSpPr>
            <a:spLocks noChangeArrowheads="1"/>
          </p:cNvSpPr>
          <p:nvPr/>
        </p:nvSpPr>
        <p:spPr bwMode="auto">
          <a:xfrm>
            <a:off x="2616578" y="5171772"/>
            <a:ext cx="312853" cy="400050"/>
          </a:xfrm>
          <a:prstGeom prst="rect">
            <a:avLst/>
          </a:prstGeom>
          <a:solidFill>
            <a:srgbClr val="0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0" name="Rectangle 18"/>
          <p:cNvSpPr>
            <a:spLocks noChangeArrowheads="1"/>
          </p:cNvSpPr>
          <p:nvPr/>
        </p:nvSpPr>
        <p:spPr bwMode="auto">
          <a:xfrm>
            <a:off x="2957871" y="5171772"/>
            <a:ext cx="312853" cy="400050"/>
          </a:xfrm>
          <a:prstGeom prst="rect">
            <a:avLst/>
          </a:prstGeom>
          <a:solidFill>
            <a:srgbClr val="0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1" name="Rectangle 19"/>
          <p:cNvSpPr>
            <a:spLocks noChangeArrowheads="1"/>
          </p:cNvSpPr>
          <p:nvPr/>
        </p:nvSpPr>
        <p:spPr bwMode="auto">
          <a:xfrm>
            <a:off x="3299163" y="5171772"/>
            <a:ext cx="312853" cy="400050"/>
          </a:xfrm>
          <a:prstGeom prst="rect">
            <a:avLst/>
          </a:prstGeom>
          <a:solidFill>
            <a:srgbClr val="0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2" name="Rectangle 20"/>
          <p:cNvSpPr>
            <a:spLocks noChangeArrowheads="1"/>
          </p:cNvSpPr>
          <p:nvPr/>
        </p:nvSpPr>
        <p:spPr bwMode="auto">
          <a:xfrm>
            <a:off x="3640456" y="5171772"/>
            <a:ext cx="312853" cy="400050"/>
          </a:xfrm>
          <a:prstGeom prst="rect">
            <a:avLst/>
          </a:prstGeom>
          <a:solidFill>
            <a:srgbClr val="0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3" name="Rectangle 21"/>
          <p:cNvSpPr>
            <a:spLocks noChangeArrowheads="1"/>
          </p:cNvSpPr>
          <p:nvPr/>
        </p:nvSpPr>
        <p:spPr bwMode="auto">
          <a:xfrm>
            <a:off x="3981748" y="5171772"/>
            <a:ext cx="312853" cy="400050"/>
          </a:xfrm>
          <a:prstGeom prst="rect">
            <a:avLst/>
          </a:prstGeom>
          <a:solidFill>
            <a:srgbClr val="0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4" name="Rectangle 22"/>
          <p:cNvSpPr>
            <a:spLocks noChangeArrowheads="1"/>
          </p:cNvSpPr>
          <p:nvPr/>
        </p:nvSpPr>
        <p:spPr bwMode="auto">
          <a:xfrm>
            <a:off x="5688212" y="5171772"/>
            <a:ext cx="312853" cy="400050"/>
          </a:xfrm>
          <a:prstGeom prst="rect">
            <a:avLst/>
          </a:prstGeom>
          <a:solidFill>
            <a:srgbClr val="0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5" name="Rectangle 23"/>
          <p:cNvSpPr>
            <a:spLocks noChangeArrowheads="1"/>
          </p:cNvSpPr>
          <p:nvPr/>
        </p:nvSpPr>
        <p:spPr bwMode="auto">
          <a:xfrm>
            <a:off x="910115" y="3375715"/>
            <a:ext cx="312853" cy="400050"/>
          </a:xfrm>
          <a:prstGeom prst="rect">
            <a:avLst/>
          </a:prstGeom>
          <a:solidFill>
            <a:srgbClr val="FF99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6" name="Rectangle 24"/>
          <p:cNvSpPr>
            <a:spLocks noChangeArrowheads="1"/>
          </p:cNvSpPr>
          <p:nvPr/>
        </p:nvSpPr>
        <p:spPr bwMode="auto">
          <a:xfrm>
            <a:off x="4323042" y="3375715"/>
            <a:ext cx="312853" cy="400050"/>
          </a:xfrm>
          <a:prstGeom prst="rect">
            <a:avLst/>
          </a:prstGeom>
          <a:solidFill>
            <a:srgbClr val="FF99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7" name="Rectangle 25"/>
          <p:cNvSpPr>
            <a:spLocks noChangeArrowheads="1"/>
          </p:cNvSpPr>
          <p:nvPr/>
        </p:nvSpPr>
        <p:spPr bwMode="auto">
          <a:xfrm>
            <a:off x="4664334" y="3375715"/>
            <a:ext cx="312853" cy="400050"/>
          </a:xfrm>
          <a:prstGeom prst="rect">
            <a:avLst/>
          </a:prstGeom>
          <a:solidFill>
            <a:srgbClr val="FF99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8" name="Rectangle 26"/>
          <p:cNvSpPr>
            <a:spLocks noChangeArrowheads="1"/>
          </p:cNvSpPr>
          <p:nvPr/>
        </p:nvSpPr>
        <p:spPr bwMode="auto">
          <a:xfrm>
            <a:off x="5005627" y="3375715"/>
            <a:ext cx="312853" cy="400050"/>
          </a:xfrm>
          <a:prstGeom prst="rect">
            <a:avLst/>
          </a:prstGeom>
          <a:solidFill>
            <a:srgbClr val="FF99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499" name="Rectangle 27"/>
          <p:cNvSpPr>
            <a:spLocks noChangeArrowheads="1"/>
          </p:cNvSpPr>
          <p:nvPr/>
        </p:nvSpPr>
        <p:spPr bwMode="auto">
          <a:xfrm>
            <a:off x="5346919" y="3375715"/>
            <a:ext cx="312853" cy="400050"/>
          </a:xfrm>
          <a:prstGeom prst="rect">
            <a:avLst/>
          </a:prstGeom>
          <a:solidFill>
            <a:srgbClr val="FF99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00" name="Rectangle 28"/>
          <p:cNvSpPr>
            <a:spLocks noChangeArrowheads="1"/>
          </p:cNvSpPr>
          <p:nvPr/>
        </p:nvSpPr>
        <p:spPr bwMode="auto">
          <a:xfrm>
            <a:off x="5688212" y="3375715"/>
            <a:ext cx="312853" cy="400050"/>
          </a:xfrm>
          <a:prstGeom prst="rect">
            <a:avLst/>
          </a:prstGeom>
          <a:solidFill>
            <a:srgbClr val="FF99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01" name="Rectangle 29"/>
          <p:cNvSpPr>
            <a:spLocks noChangeArrowheads="1"/>
          </p:cNvSpPr>
          <p:nvPr/>
        </p:nvSpPr>
        <p:spPr bwMode="auto">
          <a:xfrm>
            <a:off x="5670709" y="3275702"/>
            <a:ext cx="312853" cy="400050"/>
          </a:xfrm>
          <a:prstGeom prst="rect">
            <a:avLst/>
          </a:prstGeom>
          <a:solidFill>
            <a:srgbClr val="FF99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02" name="Rectangle 30"/>
          <p:cNvSpPr>
            <a:spLocks noChangeArrowheads="1"/>
          </p:cNvSpPr>
          <p:nvPr/>
        </p:nvSpPr>
        <p:spPr bwMode="auto">
          <a:xfrm>
            <a:off x="6003252" y="2440182"/>
            <a:ext cx="312853" cy="400050"/>
          </a:xfrm>
          <a:prstGeom prst="rect">
            <a:avLst/>
          </a:prstGeom>
          <a:solidFill>
            <a:srgbClr val="FF0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134177" name="Text Box 37"/>
          <p:cNvSpPr txBox="1">
            <a:spLocks noChangeArrowheads="1"/>
          </p:cNvSpPr>
          <p:nvPr/>
        </p:nvSpPr>
        <p:spPr bwMode="auto">
          <a:xfrm>
            <a:off x="910115" y="7430388"/>
            <a:ext cx="312853" cy="400050"/>
          </a:xfrm>
          <a:prstGeom prst="rect">
            <a:avLst/>
          </a:prstGeom>
          <a:noFill/>
          <a:ln w="12700">
            <a:noFill/>
            <a:miter lim="800000"/>
            <a:headEnd/>
            <a:tailEnd/>
          </a:ln>
          <a:effectLst/>
        </p:spPr>
        <p:txBody>
          <a:bodyPr lIns="117830" tIns="58915" rIns="117830" bIns="58915" anchor="ctr">
            <a:spAutoFit/>
          </a:bodyPr>
          <a:lstStyle/>
          <a:p>
            <a:pPr algn="l" eaLnBrk="0" hangingPunct="0">
              <a:spcBef>
                <a:spcPct val="50000"/>
              </a:spcBef>
            </a:pPr>
            <a:r>
              <a:rPr lang="en-US" altLang="he-IL" sz="1800">
                <a:solidFill>
                  <a:srgbClr val="FFFFFF"/>
                </a:solidFill>
                <a:latin typeface="Times New Roman (Hebrew)"/>
              </a:rPr>
              <a:t>1</a:t>
            </a:r>
          </a:p>
        </p:txBody>
      </p:sp>
      <p:sp>
        <p:nvSpPr>
          <p:cNvPr id="134178" name="Text Box 38"/>
          <p:cNvSpPr txBox="1">
            <a:spLocks noChangeArrowheads="1"/>
          </p:cNvSpPr>
          <p:nvPr/>
        </p:nvSpPr>
        <p:spPr bwMode="auto">
          <a:xfrm>
            <a:off x="1933992" y="7430388"/>
            <a:ext cx="312853" cy="400050"/>
          </a:xfrm>
          <a:prstGeom prst="rect">
            <a:avLst/>
          </a:prstGeom>
          <a:noFill/>
          <a:ln w="12700">
            <a:noFill/>
            <a:miter lim="800000"/>
            <a:headEnd/>
            <a:tailEnd/>
          </a:ln>
          <a:effectLst/>
        </p:spPr>
        <p:txBody>
          <a:bodyPr lIns="117830" tIns="58915" rIns="117830" bIns="58915" anchor="ctr">
            <a:spAutoFit/>
          </a:bodyPr>
          <a:lstStyle/>
          <a:p>
            <a:pPr algn="l" eaLnBrk="0" hangingPunct="0">
              <a:spcBef>
                <a:spcPct val="50000"/>
              </a:spcBef>
            </a:pPr>
            <a:r>
              <a:rPr lang="en-US" altLang="he-IL" sz="1800">
                <a:solidFill>
                  <a:srgbClr val="FFFFFF"/>
                </a:solidFill>
                <a:latin typeface="Times New Roman (Hebrew)"/>
              </a:rPr>
              <a:t>4</a:t>
            </a:r>
          </a:p>
        </p:txBody>
      </p:sp>
      <p:sp>
        <p:nvSpPr>
          <p:cNvPr id="134179" name="Text Box 39"/>
          <p:cNvSpPr txBox="1">
            <a:spLocks noChangeArrowheads="1"/>
          </p:cNvSpPr>
          <p:nvPr/>
        </p:nvSpPr>
        <p:spPr bwMode="auto">
          <a:xfrm>
            <a:off x="3299163" y="7430388"/>
            <a:ext cx="312853" cy="400050"/>
          </a:xfrm>
          <a:prstGeom prst="rect">
            <a:avLst/>
          </a:prstGeom>
          <a:noFill/>
          <a:ln w="12700">
            <a:noFill/>
            <a:miter lim="800000"/>
            <a:headEnd/>
            <a:tailEnd/>
          </a:ln>
          <a:effectLst/>
        </p:spPr>
        <p:txBody>
          <a:bodyPr lIns="117830" tIns="58915" rIns="117830" bIns="58915" anchor="ctr">
            <a:spAutoFit/>
          </a:bodyPr>
          <a:lstStyle/>
          <a:p>
            <a:pPr eaLnBrk="0" hangingPunct="0">
              <a:spcBef>
                <a:spcPct val="50000"/>
              </a:spcBef>
            </a:pPr>
            <a:r>
              <a:rPr lang="en-US" altLang="he-IL" sz="1800">
                <a:solidFill>
                  <a:srgbClr val="FFFFFF"/>
                </a:solidFill>
                <a:latin typeface="Times New Roman (Hebrew)"/>
              </a:rPr>
              <a:t>8</a:t>
            </a:r>
          </a:p>
        </p:txBody>
      </p:sp>
      <p:sp>
        <p:nvSpPr>
          <p:cNvPr id="134180" name="Text Box 40"/>
          <p:cNvSpPr txBox="1">
            <a:spLocks noChangeArrowheads="1"/>
          </p:cNvSpPr>
          <p:nvPr/>
        </p:nvSpPr>
        <p:spPr bwMode="auto">
          <a:xfrm>
            <a:off x="4891863" y="7430388"/>
            <a:ext cx="627892" cy="400050"/>
          </a:xfrm>
          <a:prstGeom prst="rect">
            <a:avLst/>
          </a:prstGeom>
          <a:noFill/>
          <a:ln w="12700">
            <a:noFill/>
            <a:miter lim="800000"/>
            <a:headEnd/>
            <a:tailEnd/>
          </a:ln>
          <a:effectLst/>
        </p:spPr>
        <p:txBody>
          <a:bodyPr lIns="117830" tIns="58915" rIns="117830" bIns="58915" anchor="ctr">
            <a:spAutoFit/>
          </a:bodyPr>
          <a:lstStyle/>
          <a:p>
            <a:pPr eaLnBrk="0" hangingPunct="0">
              <a:spcBef>
                <a:spcPct val="50000"/>
              </a:spcBef>
            </a:pPr>
            <a:r>
              <a:rPr lang="en-US" altLang="he-IL" sz="1800">
                <a:solidFill>
                  <a:srgbClr val="FFFFFF"/>
                </a:solidFill>
                <a:latin typeface="Times New Roman (Hebrew)"/>
              </a:rPr>
              <a:t>13</a:t>
            </a:r>
            <a:endParaRPr lang="en-US" altLang="he-IL" sz="2100">
              <a:solidFill>
                <a:srgbClr val="FFFFFF"/>
              </a:solidFill>
              <a:latin typeface="Times New Roman (Hebrew)"/>
            </a:endParaRPr>
          </a:p>
        </p:txBody>
      </p:sp>
      <p:sp>
        <p:nvSpPr>
          <p:cNvPr id="134181" name="Text Box 41"/>
          <p:cNvSpPr txBox="1">
            <a:spLocks noChangeArrowheads="1"/>
          </p:cNvSpPr>
          <p:nvPr/>
        </p:nvSpPr>
        <p:spPr bwMode="auto">
          <a:xfrm>
            <a:off x="8759846" y="7409552"/>
            <a:ext cx="627892" cy="400050"/>
          </a:xfrm>
          <a:prstGeom prst="rect">
            <a:avLst/>
          </a:prstGeom>
          <a:noFill/>
          <a:ln w="12700">
            <a:noFill/>
            <a:miter lim="800000"/>
            <a:headEnd/>
            <a:tailEnd/>
          </a:ln>
          <a:effectLst/>
        </p:spPr>
        <p:txBody>
          <a:bodyPr lIns="117830" tIns="58915" rIns="117830" bIns="58915" anchor="ctr">
            <a:spAutoFit/>
          </a:bodyPr>
          <a:lstStyle/>
          <a:p>
            <a:pPr eaLnBrk="0" hangingPunct="0">
              <a:spcBef>
                <a:spcPct val="50000"/>
              </a:spcBef>
            </a:pPr>
            <a:r>
              <a:rPr lang="en-US" altLang="he-IL" sz="1800">
                <a:solidFill>
                  <a:srgbClr val="FFFFFF"/>
                </a:solidFill>
                <a:latin typeface="Times New Roman (Hebrew)"/>
              </a:rPr>
              <a:t>24</a:t>
            </a:r>
          </a:p>
        </p:txBody>
      </p:sp>
      <p:sp>
        <p:nvSpPr>
          <p:cNvPr id="134182" name="Text Box 42"/>
          <p:cNvSpPr txBox="1">
            <a:spLocks noChangeArrowheads="1"/>
          </p:cNvSpPr>
          <p:nvPr/>
        </p:nvSpPr>
        <p:spPr bwMode="auto">
          <a:xfrm>
            <a:off x="11262659" y="7409552"/>
            <a:ext cx="627892" cy="400050"/>
          </a:xfrm>
          <a:prstGeom prst="rect">
            <a:avLst/>
          </a:prstGeom>
          <a:noFill/>
          <a:ln w="12700">
            <a:noFill/>
            <a:miter lim="800000"/>
            <a:headEnd/>
            <a:tailEnd/>
          </a:ln>
          <a:effectLst/>
        </p:spPr>
        <p:txBody>
          <a:bodyPr lIns="117830" tIns="58915" rIns="117830" bIns="58915" anchor="ctr">
            <a:spAutoFit/>
          </a:bodyPr>
          <a:lstStyle/>
          <a:p>
            <a:pPr eaLnBrk="0" hangingPunct="0">
              <a:spcBef>
                <a:spcPct val="50000"/>
              </a:spcBef>
            </a:pPr>
            <a:r>
              <a:rPr lang="en-US" altLang="he-IL" sz="1800">
                <a:solidFill>
                  <a:srgbClr val="FFFFFF"/>
                </a:solidFill>
                <a:latin typeface="Times New Roman (Hebrew)"/>
              </a:rPr>
              <a:t>31</a:t>
            </a:r>
          </a:p>
        </p:txBody>
      </p:sp>
      <p:sp>
        <p:nvSpPr>
          <p:cNvPr id="134183" name="Line 43"/>
          <p:cNvSpPr>
            <a:spLocks noChangeShapeType="1"/>
          </p:cNvSpPr>
          <p:nvPr/>
        </p:nvSpPr>
        <p:spPr bwMode="auto">
          <a:xfrm>
            <a:off x="568822" y="7409552"/>
            <a:ext cx="11708963" cy="2084"/>
          </a:xfrm>
          <a:prstGeom prst="line">
            <a:avLst/>
          </a:prstGeom>
          <a:noFill/>
          <a:ln w="12700">
            <a:solidFill>
              <a:schemeClr val="tx1"/>
            </a:solidFill>
            <a:round/>
            <a:headEnd/>
            <a:tailEnd/>
          </a:ln>
          <a:effectLst/>
        </p:spPr>
        <p:txBody>
          <a:bodyPr wrap="none" lIns="117830" tIns="58915" rIns="117830" bIns="58915" anchor="ctr"/>
          <a:lstStyle/>
          <a:p>
            <a:endParaRPr lang="en-US"/>
          </a:p>
        </p:txBody>
      </p:sp>
      <p:sp>
        <p:nvSpPr>
          <p:cNvPr id="134184" name="Text Box 44"/>
          <p:cNvSpPr txBox="1">
            <a:spLocks noChangeArrowheads="1"/>
          </p:cNvSpPr>
          <p:nvPr/>
        </p:nvSpPr>
        <p:spPr bwMode="auto">
          <a:xfrm>
            <a:off x="2021503" y="1569027"/>
            <a:ext cx="2118284" cy="442146"/>
          </a:xfrm>
          <a:prstGeom prst="rect">
            <a:avLst/>
          </a:prstGeom>
          <a:noFill/>
          <a:ln w="12700">
            <a:noFill/>
            <a:miter lim="800000"/>
            <a:headEnd/>
            <a:tailEnd/>
          </a:ln>
          <a:effectLst/>
        </p:spPr>
        <p:txBody>
          <a:bodyPr wrap="none" lIns="117830" tIns="58915" rIns="117830" bIns="58915" anchor="ctr">
            <a:spAutoFit/>
          </a:bodyPr>
          <a:lstStyle/>
          <a:p>
            <a:pPr rtl="1" eaLnBrk="0" hangingPunct="0">
              <a:spcBef>
                <a:spcPct val="50000"/>
              </a:spcBef>
            </a:pPr>
            <a:r>
              <a:rPr lang="en-US" altLang="he-IL" sz="2100">
                <a:solidFill>
                  <a:srgbClr val="FFFFFF"/>
                </a:solidFill>
                <a:latin typeface="Times New Roman (Hebrew)"/>
              </a:rPr>
              <a:t>Normal Priorities</a:t>
            </a:r>
          </a:p>
        </p:txBody>
      </p:sp>
      <p:sp>
        <p:nvSpPr>
          <p:cNvPr id="134185" name="Text Box 45"/>
          <p:cNvSpPr txBox="1">
            <a:spLocks noChangeArrowheads="1"/>
          </p:cNvSpPr>
          <p:nvPr/>
        </p:nvSpPr>
        <p:spPr bwMode="auto">
          <a:xfrm>
            <a:off x="8035694" y="1664873"/>
            <a:ext cx="2270569" cy="442146"/>
          </a:xfrm>
          <a:prstGeom prst="rect">
            <a:avLst/>
          </a:prstGeom>
          <a:noFill/>
          <a:ln w="12700">
            <a:noFill/>
            <a:miter lim="800000"/>
            <a:headEnd/>
            <a:tailEnd/>
          </a:ln>
          <a:effectLst/>
        </p:spPr>
        <p:txBody>
          <a:bodyPr wrap="none" lIns="117830" tIns="58915" rIns="117830" bIns="58915" anchor="ctr">
            <a:spAutoFit/>
          </a:bodyPr>
          <a:lstStyle/>
          <a:p>
            <a:pPr rtl="1" eaLnBrk="0" hangingPunct="0">
              <a:spcBef>
                <a:spcPct val="50000"/>
              </a:spcBef>
            </a:pPr>
            <a:r>
              <a:rPr lang="en-US" altLang="he-IL" sz="2100">
                <a:solidFill>
                  <a:srgbClr val="FFFFFF"/>
                </a:solidFill>
                <a:latin typeface="Times New Roman (Hebrew)"/>
              </a:rPr>
              <a:t>Realtime Priorities</a:t>
            </a:r>
          </a:p>
        </p:txBody>
      </p:sp>
      <p:sp>
        <p:nvSpPr>
          <p:cNvPr id="134186" name="Line 46"/>
          <p:cNvSpPr>
            <a:spLocks noChangeShapeType="1"/>
          </p:cNvSpPr>
          <p:nvPr/>
        </p:nvSpPr>
        <p:spPr bwMode="auto">
          <a:xfrm flipV="1">
            <a:off x="544757" y="2004710"/>
            <a:ext cx="24065" cy="5425678"/>
          </a:xfrm>
          <a:prstGeom prst="line">
            <a:avLst/>
          </a:prstGeom>
          <a:noFill/>
          <a:ln w="12700">
            <a:solidFill>
              <a:schemeClr val="tx1"/>
            </a:solidFill>
            <a:round/>
            <a:headEnd/>
            <a:tailEnd/>
          </a:ln>
          <a:effectLst/>
        </p:spPr>
        <p:txBody>
          <a:bodyPr wrap="none" lIns="117830" tIns="58915" rIns="117830" bIns="58915" anchor="ctr"/>
          <a:lstStyle/>
          <a:p>
            <a:endParaRPr lang="en-US"/>
          </a:p>
        </p:txBody>
      </p:sp>
      <p:sp>
        <p:nvSpPr>
          <p:cNvPr id="134187" name="Line 47"/>
          <p:cNvSpPr>
            <a:spLocks noChangeShapeType="1"/>
          </p:cNvSpPr>
          <p:nvPr/>
        </p:nvSpPr>
        <p:spPr bwMode="auto">
          <a:xfrm flipV="1">
            <a:off x="7735967" y="2231822"/>
            <a:ext cx="52507" cy="4673500"/>
          </a:xfrm>
          <a:prstGeom prst="line">
            <a:avLst/>
          </a:prstGeom>
          <a:noFill/>
          <a:ln w="12700" cap="rnd">
            <a:solidFill>
              <a:schemeClr val="tx1"/>
            </a:solidFill>
            <a:prstDash val="sysDot"/>
            <a:round/>
            <a:headEnd/>
            <a:tailEnd/>
          </a:ln>
          <a:effectLst/>
        </p:spPr>
        <p:txBody>
          <a:bodyPr wrap="none" lIns="117830" tIns="58915" rIns="117830" bIns="58915" anchor="ctr"/>
          <a:lstStyle/>
          <a:p>
            <a:endParaRPr lang="en-US"/>
          </a:p>
        </p:txBody>
      </p:sp>
      <p:sp>
        <p:nvSpPr>
          <p:cNvPr id="233520" name="AutoShape 48"/>
          <p:cNvSpPr>
            <a:spLocks noChangeArrowheads="1"/>
          </p:cNvSpPr>
          <p:nvPr/>
        </p:nvSpPr>
        <p:spPr bwMode="auto">
          <a:xfrm>
            <a:off x="6614404" y="4971747"/>
            <a:ext cx="5151046" cy="800100"/>
          </a:xfrm>
          <a:prstGeom prst="irregularSeal1">
            <a:avLst/>
          </a:prstGeom>
          <a:solidFill>
            <a:srgbClr val="008000"/>
          </a:solidFill>
          <a:ln w="12700">
            <a:solidFill>
              <a:srgbClr val="000000"/>
            </a:solidFill>
            <a:miter lim="800000"/>
            <a:headEnd/>
            <a:tailEnd/>
          </a:ln>
          <a:effectLst/>
        </p:spPr>
        <p:txBody>
          <a:bodyPr wrap="none" lIns="117830" tIns="58915" rIns="117830" bIns="58915" anchor="ctr"/>
          <a:lstStyle/>
          <a:p>
            <a:pPr eaLnBrk="0" hangingPunct="0">
              <a:defRPr/>
            </a:pPr>
            <a:r>
              <a:rPr lang="en-US" altLang="he-IL" sz="1800">
                <a:solidFill>
                  <a:srgbClr val="FFFFFF"/>
                </a:solidFill>
                <a:latin typeface="Times New Roman (Hebrew)" charset="0"/>
              </a:rPr>
              <a:t>Normal Priority Class</a:t>
            </a:r>
            <a:endParaRPr lang="en-US" altLang="he-IL" sz="1800">
              <a:solidFill>
                <a:schemeClr val="bg2"/>
              </a:solidFill>
              <a:latin typeface="Times New Roman (Hebrew)" charset="0"/>
            </a:endParaRPr>
          </a:p>
        </p:txBody>
      </p:sp>
      <p:sp>
        <p:nvSpPr>
          <p:cNvPr id="233521" name="AutoShape 49"/>
          <p:cNvSpPr>
            <a:spLocks noChangeArrowheads="1"/>
          </p:cNvSpPr>
          <p:nvPr/>
        </p:nvSpPr>
        <p:spPr bwMode="auto">
          <a:xfrm>
            <a:off x="6784972" y="6609452"/>
            <a:ext cx="4621698" cy="800100"/>
          </a:xfrm>
          <a:prstGeom prst="irregularSeal1">
            <a:avLst/>
          </a:prstGeom>
          <a:solidFill>
            <a:srgbClr val="00FFFF"/>
          </a:solidFill>
          <a:ln w="12700">
            <a:solidFill>
              <a:srgbClr val="000000"/>
            </a:solidFill>
            <a:miter lim="800000"/>
            <a:headEnd/>
            <a:tailEnd/>
          </a:ln>
          <a:effectLst/>
        </p:spPr>
        <p:txBody>
          <a:bodyPr wrap="none" lIns="117830" tIns="58915" rIns="117830" bIns="58915" anchor="ctr"/>
          <a:lstStyle/>
          <a:p>
            <a:pPr eaLnBrk="0" hangingPunct="0">
              <a:defRPr/>
            </a:pPr>
            <a:r>
              <a:rPr lang="en-US" altLang="he-IL" sz="1800">
                <a:latin typeface="Times New Roman (Hebrew)" charset="0"/>
              </a:rPr>
              <a:t>Idle Priority Class</a:t>
            </a:r>
          </a:p>
        </p:txBody>
      </p:sp>
      <p:sp>
        <p:nvSpPr>
          <p:cNvPr id="233522" name="AutoShape 50"/>
          <p:cNvSpPr>
            <a:spLocks noChangeArrowheads="1"/>
          </p:cNvSpPr>
          <p:nvPr/>
        </p:nvSpPr>
        <p:spPr bwMode="auto">
          <a:xfrm>
            <a:off x="6784972" y="3175690"/>
            <a:ext cx="4621698" cy="800100"/>
          </a:xfrm>
          <a:prstGeom prst="irregularSeal1">
            <a:avLst/>
          </a:prstGeom>
          <a:solidFill>
            <a:srgbClr val="FF9900"/>
          </a:solidFill>
          <a:ln w="12700">
            <a:solidFill>
              <a:srgbClr val="000000"/>
            </a:solidFill>
            <a:miter lim="800000"/>
            <a:headEnd/>
            <a:tailEnd/>
          </a:ln>
          <a:effectLst/>
        </p:spPr>
        <p:txBody>
          <a:bodyPr wrap="none" lIns="117830" tIns="58915" rIns="117830" bIns="58915" anchor="ctr"/>
          <a:lstStyle/>
          <a:p>
            <a:pPr eaLnBrk="0" hangingPunct="0">
              <a:defRPr/>
            </a:pPr>
            <a:r>
              <a:rPr lang="en-US" altLang="he-IL" sz="1800" dirty="0">
                <a:latin typeface="Times New Roman (Hebrew)" charset="0"/>
              </a:rPr>
              <a:t>High Priority Class</a:t>
            </a:r>
          </a:p>
        </p:txBody>
      </p:sp>
      <p:sp>
        <p:nvSpPr>
          <p:cNvPr id="233523" name="AutoShape 51"/>
          <p:cNvSpPr>
            <a:spLocks noChangeArrowheads="1"/>
          </p:cNvSpPr>
          <p:nvPr/>
        </p:nvSpPr>
        <p:spPr bwMode="auto">
          <a:xfrm>
            <a:off x="912304" y="2200275"/>
            <a:ext cx="4395235" cy="800100"/>
          </a:xfrm>
          <a:prstGeom prst="irregularSeal1">
            <a:avLst/>
          </a:prstGeom>
          <a:solidFill>
            <a:srgbClr val="FF0000"/>
          </a:solidFill>
          <a:ln w="12700">
            <a:solidFill>
              <a:srgbClr val="000000"/>
            </a:solidFill>
            <a:miter lim="800000"/>
            <a:headEnd/>
            <a:tailEnd/>
          </a:ln>
          <a:effectLst/>
        </p:spPr>
        <p:txBody>
          <a:bodyPr wrap="none" lIns="117830" tIns="58915" rIns="117830" bIns="58915" anchor="ctr"/>
          <a:lstStyle/>
          <a:p>
            <a:pPr eaLnBrk="0" hangingPunct="0">
              <a:defRPr/>
            </a:pPr>
            <a:r>
              <a:rPr lang="en-US" altLang="he-IL" sz="1800">
                <a:solidFill>
                  <a:srgbClr val="FFFFFF"/>
                </a:solidFill>
                <a:latin typeface="Times New Roman (Hebrew)" charset="0"/>
              </a:rPr>
              <a:t>Realtime Priority Class</a:t>
            </a:r>
            <a:endParaRPr lang="en-US" altLang="he-IL" sz="1800">
              <a:solidFill>
                <a:schemeClr val="bg2"/>
              </a:solidFill>
              <a:latin typeface="Times New Roman (Hebrew)" charset="0"/>
            </a:endParaRPr>
          </a:p>
        </p:txBody>
      </p:sp>
      <p:sp>
        <p:nvSpPr>
          <p:cNvPr id="134192" name="Text Box 52"/>
          <p:cNvSpPr txBox="1">
            <a:spLocks noChangeArrowheads="1"/>
          </p:cNvSpPr>
          <p:nvPr/>
        </p:nvSpPr>
        <p:spPr bwMode="auto">
          <a:xfrm>
            <a:off x="5937617" y="7607860"/>
            <a:ext cx="1132166" cy="484748"/>
          </a:xfrm>
          <a:prstGeom prst="rect">
            <a:avLst/>
          </a:prstGeom>
          <a:noFill/>
          <a:ln w="12700">
            <a:noFill/>
            <a:miter lim="800000"/>
            <a:headEnd/>
            <a:tailEnd/>
          </a:ln>
        </p:spPr>
        <p:txBody>
          <a:bodyPr wrap="none" lIns="117830" tIns="58915" rIns="117830" bIns="58915" anchor="ctr">
            <a:spAutoFit/>
          </a:bodyPr>
          <a:lstStyle/>
          <a:p>
            <a:pPr rtl="1" eaLnBrk="0" hangingPunct="0">
              <a:spcBef>
                <a:spcPct val="50000"/>
              </a:spcBef>
            </a:pPr>
            <a:r>
              <a:rPr lang="en-US" altLang="he-IL">
                <a:solidFill>
                  <a:srgbClr val="FFFFFF"/>
                </a:solidFill>
                <a:latin typeface="Times New Roman (Hebrew)"/>
              </a:rPr>
              <a:t>Priority</a:t>
            </a:r>
            <a:endParaRPr lang="en-US" altLang="he-IL" sz="2100">
              <a:solidFill>
                <a:srgbClr val="FFFFFF"/>
              </a:solidFill>
              <a:latin typeface="Times New Roman (Hebrew)"/>
            </a:endParaRPr>
          </a:p>
        </p:txBody>
      </p:sp>
      <p:sp>
        <p:nvSpPr>
          <p:cNvPr id="233525" name="AutoShape 53"/>
          <p:cNvSpPr>
            <a:spLocks noChangeArrowheads="1"/>
          </p:cNvSpPr>
          <p:nvPr/>
        </p:nvSpPr>
        <p:spPr bwMode="auto">
          <a:xfrm>
            <a:off x="6731781" y="4027880"/>
            <a:ext cx="5239717" cy="800100"/>
          </a:xfrm>
          <a:prstGeom prst="irregularSeal1">
            <a:avLst/>
          </a:prstGeom>
          <a:solidFill>
            <a:srgbClr val="808000"/>
          </a:solidFill>
          <a:ln w="12700">
            <a:solidFill>
              <a:srgbClr val="000000"/>
            </a:solidFill>
            <a:miter lim="800000"/>
            <a:headEnd/>
            <a:tailEnd/>
          </a:ln>
          <a:effectLst/>
        </p:spPr>
        <p:txBody>
          <a:bodyPr wrap="none" lIns="117830" tIns="58915" rIns="117830" bIns="58915" anchor="ctr"/>
          <a:lstStyle/>
          <a:p>
            <a:pPr eaLnBrk="0" hangingPunct="0">
              <a:defRPr/>
            </a:pPr>
            <a:r>
              <a:rPr lang="en-US" altLang="he-IL" sz="1800">
                <a:solidFill>
                  <a:srgbClr val="FFFFFF"/>
                </a:solidFill>
                <a:latin typeface="Times New Roman (Hebrew)" charset="0"/>
              </a:rPr>
              <a:t>Above Normal Priority Class</a:t>
            </a:r>
            <a:endParaRPr lang="en-US" altLang="he-IL" sz="1800">
              <a:solidFill>
                <a:schemeClr val="bg2"/>
              </a:solidFill>
              <a:latin typeface="Times New Roman (Hebrew)" charset="0"/>
            </a:endParaRPr>
          </a:p>
        </p:txBody>
      </p:sp>
      <p:sp>
        <p:nvSpPr>
          <p:cNvPr id="233526" name="AutoShape 54"/>
          <p:cNvSpPr>
            <a:spLocks noChangeArrowheads="1"/>
          </p:cNvSpPr>
          <p:nvPr/>
        </p:nvSpPr>
        <p:spPr bwMode="auto">
          <a:xfrm>
            <a:off x="6640657" y="5821854"/>
            <a:ext cx="5151046" cy="800100"/>
          </a:xfrm>
          <a:prstGeom prst="irregularSeal1">
            <a:avLst/>
          </a:prstGeom>
          <a:solidFill>
            <a:srgbClr val="3366FF"/>
          </a:solidFill>
          <a:ln w="12700">
            <a:solidFill>
              <a:srgbClr val="000000"/>
            </a:solidFill>
            <a:miter lim="800000"/>
            <a:headEnd/>
            <a:tailEnd/>
          </a:ln>
          <a:effectLst/>
        </p:spPr>
        <p:txBody>
          <a:bodyPr wrap="none" lIns="117830" tIns="58915" rIns="117830" bIns="58915" anchor="ctr"/>
          <a:lstStyle/>
          <a:p>
            <a:pPr eaLnBrk="0" hangingPunct="0">
              <a:defRPr/>
            </a:pPr>
            <a:r>
              <a:rPr lang="en-US" altLang="he-IL" sz="1800">
                <a:solidFill>
                  <a:srgbClr val="FFFFFF"/>
                </a:solidFill>
                <a:latin typeface="Times New Roman (Hebrew)" charset="0"/>
              </a:rPr>
              <a:t>Below Normal Priority Class</a:t>
            </a:r>
            <a:endParaRPr lang="en-US" altLang="he-IL" sz="1800">
              <a:solidFill>
                <a:schemeClr val="bg2"/>
              </a:solidFill>
              <a:latin typeface="Times New Roman (Hebrew)" charset="0"/>
            </a:endParaRPr>
          </a:p>
        </p:txBody>
      </p:sp>
      <p:sp>
        <p:nvSpPr>
          <p:cNvPr id="233527" name="Rectangle 55"/>
          <p:cNvSpPr>
            <a:spLocks noChangeArrowheads="1"/>
          </p:cNvSpPr>
          <p:nvPr/>
        </p:nvSpPr>
        <p:spPr bwMode="auto">
          <a:xfrm>
            <a:off x="912303" y="6011461"/>
            <a:ext cx="312851" cy="400050"/>
          </a:xfrm>
          <a:prstGeom prst="rect">
            <a:avLst/>
          </a:prstGeom>
          <a:solidFill>
            <a:srgbClr val="3366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28" name="Rectangle 56"/>
          <p:cNvSpPr>
            <a:spLocks noChangeArrowheads="1"/>
          </p:cNvSpPr>
          <p:nvPr/>
        </p:nvSpPr>
        <p:spPr bwMode="auto">
          <a:xfrm>
            <a:off x="1966809" y="6011461"/>
            <a:ext cx="312851" cy="400050"/>
          </a:xfrm>
          <a:prstGeom prst="rect">
            <a:avLst/>
          </a:prstGeom>
          <a:solidFill>
            <a:srgbClr val="3366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29" name="Rectangle 57"/>
          <p:cNvSpPr>
            <a:spLocks noChangeArrowheads="1"/>
          </p:cNvSpPr>
          <p:nvPr/>
        </p:nvSpPr>
        <p:spPr bwMode="auto">
          <a:xfrm>
            <a:off x="2308102" y="6011461"/>
            <a:ext cx="312851" cy="400050"/>
          </a:xfrm>
          <a:prstGeom prst="rect">
            <a:avLst/>
          </a:prstGeom>
          <a:solidFill>
            <a:srgbClr val="3366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30" name="Rectangle 58"/>
          <p:cNvSpPr>
            <a:spLocks noChangeArrowheads="1"/>
          </p:cNvSpPr>
          <p:nvPr/>
        </p:nvSpPr>
        <p:spPr bwMode="auto">
          <a:xfrm>
            <a:off x="2649394" y="6011461"/>
            <a:ext cx="312851" cy="400050"/>
          </a:xfrm>
          <a:prstGeom prst="rect">
            <a:avLst/>
          </a:prstGeom>
          <a:solidFill>
            <a:srgbClr val="3366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31" name="Rectangle 59"/>
          <p:cNvSpPr>
            <a:spLocks noChangeArrowheads="1"/>
          </p:cNvSpPr>
          <p:nvPr/>
        </p:nvSpPr>
        <p:spPr bwMode="auto">
          <a:xfrm>
            <a:off x="2990687" y="6011461"/>
            <a:ext cx="312851" cy="400050"/>
          </a:xfrm>
          <a:prstGeom prst="rect">
            <a:avLst/>
          </a:prstGeom>
          <a:solidFill>
            <a:srgbClr val="3366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32" name="Rectangle 60"/>
          <p:cNvSpPr>
            <a:spLocks noChangeArrowheads="1"/>
          </p:cNvSpPr>
          <p:nvPr/>
        </p:nvSpPr>
        <p:spPr bwMode="auto">
          <a:xfrm>
            <a:off x="3331979" y="6011461"/>
            <a:ext cx="312851" cy="400050"/>
          </a:xfrm>
          <a:prstGeom prst="rect">
            <a:avLst/>
          </a:prstGeom>
          <a:solidFill>
            <a:srgbClr val="3366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33" name="Rectangle 61"/>
          <p:cNvSpPr>
            <a:spLocks noChangeArrowheads="1"/>
          </p:cNvSpPr>
          <p:nvPr/>
        </p:nvSpPr>
        <p:spPr bwMode="auto">
          <a:xfrm>
            <a:off x="5690400" y="6011461"/>
            <a:ext cx="312851" cy="400050"/>
          </a:xfrm>
          <a:prstGeom prst="rect">
            <a:avLst/>
          </a:prstGeom>
          <a:solidFill>
            <a:srgbClr val="3366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134202" name="Text Box 62"/>
          <p:cNvSpPr txBox="1">
            <a:spLocks noChangeArrowheads="1"/>
          </p:cNvSpPr>
          <p:nvPr/>
        </p:nvSpPr>
        <p:spPr bwMode="auto">
          <a:xfrm>
            <a:off x="2629705" y="7430388"/>
            <a:ext cx="312853" cy="400050"/>
          </a:xfrm>
          <a:prstGeom prst="rect">
            <a:avLst/>
          </a:prstGeom>
          <a:noFill/>
          <a:ln w="12700">
            <a:noFill/>
            <a:miter lim="800000"/>
            <a:headEnd/>
            <a:tailEnd/>
          </a:ln>
          <a:effectLst/>
        </p:spPr>
        <p:txBody>
          <a:bodyPr lIns="117830" tIns="58915" rIns="117830" bIns="58915" anchor="ctr">
            <a:spAutoFit/>
          </a:bodyPr>
          <a:lstStyle/>
          <a:p>
            <a:pPr algn="l" eaLnBrk="0" hangingPunct="0">
              <a:spcBef>
                <a:spcPct val="50000"/>
              </a:spcBef>
            </a:pPr>
            <a:r>
              <a:rPr lang="en-US" altLang="he-IL" sz="1800">
                <a:solidFill>
                  <a:srgbClr val="FFFFFF"/>
                </a:solidFill>
                <a:latin typeface="Times New Roman (Hebrew)"/>
              </a:rPr>
              <a:t>6</a:t>
            </a:r>
          </a:p>
        </p:txBody>
      </p:sp>
      <p:sp>
        <p:nvSpPr>
          <p:cNvPr id="134203" name="Text Box 63"/>
          <p:cNvSpPr txBox="1">
            <a:spLocks noChangeArrowheads="1"/>
          </p:cNvSpPr>
          <p:nvPr/>
        </p:nvSpPr>
        <p:spPr bwMode="auto">
          <a:xfrm>
            <a:off x="4119580" y="7430388"/>
            <a:ext cx="693523" cy="400050"/>
          </a:xfrm>
          <a:prstGeom prst="rect">
            <a:avLst/>
          </a:prstGeom>
          <a:noFill/>
          <a:ln w="12700">
            <a:noFill/>
            <a:miter lim="800000"/>
            <a:headEnd/>
            <a:tailEnd/>
          </a:ln>
          <a:effectLst/>
        </p:spPr>
        <p:txBody>
          <a:bodyPr lIns="117830" tIns="58915" rIns="117830" bIns="58915" anchor="ctr">
            <a:spAutoFit/>
          </a:bodyPr>
          <a:lstStyle/>
          <a:p>
            <a:pPr algn="l" eaLnBrk="0" hangingPunct="0">
              <a:spcBef>
                <a:spcPct val="50000"/>
              </a:spcBef>
            </a:pPr>
            <a:r>
              <a:rPr lang="en-US" altLang="he-IL" sz="1800">
                <a:solidFill>
                  <a:srgbClr val="FFFFFF"/>
                </a:solidFill>
                <a:latin typeface="Times New Roman (Hebrew)"/>
              </a:rPr>
              <a:t>10</a:t>
            </a:r>
          </a:p>
        </p:txBody>
      </p:sp>
      <p:sp>
        <p:nvSpPr>
          <p:cNvPr id="233536" name="Rectangle 64"/>
          <p:cNvSpPr>
            <a:spLocks noChangeArrowheads="1"/>
          </p:cNvSpPr>
          <p:nvPr/>
        </p:nvSpPr>
        <p:spPr bwMode="auto">
          <a:xfrm>
            <a:off x="912303" y="4194568"/>
            <a:ext cx="312851" cy="400050"/>
          </a:xfrm>
          <a:prstGeom prst="rect">
            <a:avLst/>
          </a:prstGeom>
          <a:solidFill>
            <a:srgbClr val="8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37" name="Rectangle 65"/>
          <p:cNvSpPr>
            <a:spLocks noChangeArrowheads="1"/>
          </p:cNvSpPr>
          <p:nvPr/>
        </p:nvSpPr>
        <p:spPr bwMode="auto">
          <a:xfrm>
            <a:off x="3629517" y="4194568"/>
            <a:ext cx="312851" cy="400050"/>
          </a:xfrm>
          <a:prstGeom prst="rect">
            <a:avLst/>
          </a:prstGeom>
          <a:solidFill>
            <a:srgbClr val="8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38" name="Rectangle 66"/>
          <p:cNvSpPr>
            <a:spLocks noChangeArrowheads="1"/>
          </p:cNvSpPr>
          <p:nvPr/>
        </p:nvSpPr>
        <p:spPr bwMode="auto">
          <a:xfrm>
            <a:off x="3970809" y="4194568"/>
            <a:ext cx="312851" cy="400050"/>
          </a:xfrm>
          <a:prstGeom prst="rect">
            <a:avLst/>
          </a:prstGeom>
          <a:solidFill>
            <a:srgbClr val="8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39" name="Rectangle 67"/>
          <p:cNvSpPr>
            <a:spLocks noChangeArrowheads="1"/>
          </p:cNvSpPr>
          <p:nvPr/>
        </p:nvSpPr>
        <p:spPr bwMode="auto">
          <a:xfrm>
            <a:off x="4312102" y="4194568"/>
            <a:ext cx="312851" cy="400050"/>
          </a:xfrm>
          <a:prstGeom prst="rect">
            <a:avLst/>
          </a:prstGeom>
          <a:solidFill>
            <a:srgbClr val="8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40" name="Rectangle 68"/>
          <p:cNvSpPr>
            <a:spLocks noChangeArrowheads="1"/>
          </p:cNvSpPr>
          <p:nvPr/>
        </p:nvSpPr>
        <p:spPr bwMode="auto">
          <a:xfrm>
            <a:off x="4653394" y="4194568"/>
            <a:ext cx="312851" cy="400050"/>
          </a:xfrm>
          <a:prstGeom prst="rect">
            <a:avLst/>
          </a:prstGeom>
          <a:solidFill>
            <a:srgbClr val="8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41" name="Rectangle 69"/>
          <p:cNvSpPr>
            <a:spLocks noChangeArrowheads="1"/>
          </p:cNvSpPr>
          <p:nvPr/>
        </p:nvSpPr>
        <p:spPr bwMode="auto">
          <a:xfrm>
            <a:off x="4994688" y="4194568"/>
            <a:ext cx="312851" cy="400050"/>
          </a:xfrm>
          <a:prstGeom prst="rect">
            <a:avLst/>
          </a:prstGeom>
          <a:solidFill>
            <a:srgbClr val="8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42" name="Rectangle 70"/>
          <p:cNvSpPr>
            <a:spLocks noChangeArrowheads="1"/>
          </p:cNvSpPr>
          <p:nvPr/>
        </p:nvSpPr>
        <p:spPr bwMode="auto">
          <a:xfrm>
            <a:off x="5690400" y="4194568"/>
            <a:ext cx="312851" cy="400050"/>
          </a:xfrm>
          <a:prstGeom prst="rect">
            <a:avLst/>
          </a:prstGeom>
          <a:solidFill>
            <a:srgbClr val="808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46" name="Rectangle 74"/>
          <p:cNvSpPr>
            <a:spLocks noChangeArrowheads="1"/>
          </p:cNvSpPr>
          <p:nvPr/>
        </p:nvSpPr>
        <p:spPr bwMode="auto">
          <a:xfrm>
            <a:off x="6362047" y="2440182"/>
            <a:ext cx="312853" cy="400050"/>
          </a:xfrm>
          <a:prstGeom prst="rect">
            <a:avLst/>
          </a:prstGeom>
          <a:solidFill>
            <a:srgbClr val="FF00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47" name="Rectangle 75"/>
          <p:cNvSpPr>
            <a:spLocks noChangeArrowheads="1"/>
          </p:cNvSpPr>
          <p:nvPr/>
        </p:nvSpPr>
        <p:spPr bwMode="auto">
          <a:xfrm>
            <a:off x="6731779" y="2440182"/>
            <a:ext cx="312851" cy="400050"/>
          </a:xfrm>
          <a:prstGeom prst="rect">
            <a:avLst/>
          </a:prstGeom>
          <a:solidFill>
            <a:srgbClr val="FF00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45" name="Rectangle 73"/>
          <p:cNvSpPr>
            <a:spLocks noChangeArrowheads="1"/>
          </p:cNvSpPr>
          <p:nvPr/>
        </p:nvSpPr>
        <p:spPr bwMode="auto">
          <a:xfrm>
            <a:off x="7112452" y="2440182"/>
            <a:ext cx="312851" cy="400050"/>
          </a:xfrm>
          <a:prstGeom prst="rect">
            <a:avLst/>
          </a:prstGeom>
          <a:solidFill>
            <a:srgbClr val="FF00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44" name="Rectangle 72"/>
          <p:cNvSpPr>
            <a:spLocks noChangeArrowheads="1"/>
          </p:cNvSpPr>
          <p:nvPr/>
        </p:nvSpPr>
        <p:spPr bwMode="auto">
          <a:xfrm>
            <a:off x="7469059" y="2440182"/>
            <a:ext cx="312853" cy="400050"/>
          </a:xfrm>
          <a:prstGeom prst="rect">
            <a:avLst/>
          </a:prstGeom>
          <a:solidFill>
            <a:srgbClr val="FF00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48" name="Rectangle 76"/>
          <p:cNvSpPr>
            <a:spLocks noChangeArrowheads="1"/>
          </p:cNvSpPr>
          <p:nvPr/>
        </p:nvSpPr>
        <p:spPr bwMode="auto">
          <a:xfrm>
            <a:off x="7851920" y="2440182"/>
            <a:ext cx="312851" cy="400050"/>
          </a:xfrm>
          <a:prstGeom prst="rect">
            <a:avLst/>
          </a:prstGeom>
          <a:solidFill>
            <a:srgbClr val="FF00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03" name="Rectangle 31"/>
          <p:cNvSpPr>
            <a:spLocks noChangeArrowheads="1"/>
          </p:cNvSpPr>
          <p:nvPr/>
        </p:nvSpPr>
        <p:spPr bwMode="auto">
          <a:xfrm>
            <a:off x="8191024" y="2436014"/>
            <a:ext cx="312853" cy="400050"/>
          </a:xfrm>
          <a:prstGeom prst="rect">
            <a:avLst/>
          </a:prstGeom>
          <a:solidFill>
            <a:srgbClr val="FF0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04" name="Rectangle 32"/>
          <p:cNvSpPr>
            <a:spLocks noChangeArrowheads="1"/>
          </p:cNvSpPr>
          <p:nvPr/>
        </p:nvSpPr>
        <p:spPr bwMode="auto">
          <a:xfrm>
            <a:off x="8532317" y="2436014"/>
            <a:ext cx="312853" cy="400050"/>
          </a:xfrm>
          <a:prstGeom prst="rect">
            <a:avLst/>
          </a:prstGeom>
          <a:solidFill>
            <a:srgbClr val="FF0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05" name="Rectangle 33"/>
          <p:cNvSpPr>
            <a:spLocks noChangeArrowheads="1"/>
          </p:cNvSpPr>
          <p:nvPr/>
        </p:nvSpPr>
        <p:spPr bwMode="auto">
          <a:xfrm>
            <a:off x="8873610" y="2436014"/>
            <a:ext cx="312853" cy="400050"/>
          </a:xfrm>
          <a:prstGeom prst="rect">
            <a:avLst/>
          </a:prstGeom>
          <a:solidFill>
            <a:srgbClr val="FF0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06" name="Rectangle 34"/>
          <p:cNvSpPr>
            <a:spLocks noChangeArrowheads="1"/>
          </p:cNvSpPr>
          <p:nvPr/>
        </p:nvSpPr>
        <p:spPr bwMode="auto">
          <a:xfrm>
            <a:off x="9214903" y="2436014"/>
            <a:ext cx="312853" cy="400050"/>
          </a:xfrm>
          <a:prstGeom prst="rect">
            <a:avLst/>
          </a:prstGeom>
          <a:solidFill>
            <a:srgbClr val="FF0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07" name="Rectangle 35"/>
          <p:cNvSpPr>
            <a:spLocks noChangeArrowheads="1"/>
          </p:cNvSpPr>
          <p:nvPr/>
        </p:nvSpPr>
        <p:spPr bwMode="auto">
          <a:xfrm>
            <a:off x="9556195" y="2436014"/>
            <a:ext cx="312853" cy="400050"/>
          </a:xfrm>
          <a:prstGeom prst="rect">
            <a:avLst/>
          </a:prstGeom>
          <a:solidFill>
            <a:srgbClr val="FF0000"/>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49" name="Rectangle 77"/>
          <p:cNvSpPr>
            <a:spLocks noChangeArrowheads="1"/>
          </p:cNvSpPr>
          <p:nvPr/>
        </p:nvSpPr>
        <p:spPr bwMode="auto">
          <a:xfrm>
            <a:off x="9917178" y="2440182"/>
            <a:ext cx="312851" cy="400050"/>
          </a:xfrm>
          <a:prstGeom prst="rect">
            <a:avLst/>
          </a:prstGeom>
          <a:solidFill>
            <a:srgbClr val="FF00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50" name="Rectangle 78"/>
          <p:cNvSpPr>
            <a:spLocks noChangeArrowheads="1"/>
          </p:cNvSpPr>
          <p:nvPr/>
        </p:nvSpPr>
        <p:spPr bwMode="auto">
          <a:xfrm>
            <a:off x="10286912" y="2440182"/>
            <a:ext cx="312853" cy="400050"/>
          </a:xfrm>
          <a:prstGeom prst="rect">
            <a:avLst/>
          </a:prstGeom>
          <a:solidFill>
            <a:srgbClr val="FF00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51" name="Rectangle 79"/>
          <p:cNvSpPr>
            <a:spLocks noChangeArrowheads="1"/>
          </p:cNvSpPr>
          <p:nvPr/>
        </p:nvSpPr>
        <p:spPr bwMode="auto">
          <a:xfrm>
            <a:off x="10667585" y="2440182"/>
            <a:ext cx="312853" cy="400050"/>
          </a:xfrm>
          <a:prstGeom prst="rect">
            <a:avLst/>
          </a:prstGeom>
          <a:solidFill>
            <a:srgbClr val="FF00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52" name="Rectangle 80"/>
          <p:cNvSpPr>
            <a:spLocks noChangeArrowheads="1"/>
          </p:cNvSpPr>
          <p:nvPr/>
        </p:nvSpPr>
        <p:spPr bwMode="auto">
          <a:xfrm>
            <a:off x="11024192" y="2440182"/>
            <a:ext cx="312851" cy="400050"/>
          </a:xfrm>
          <a:prstGeom prst="rect">
            <a:avLst/>
          </a:prstGeom>
          <a:solidFill>
            <a:srgbClr val="FF00FF"/>
          </a:solidFill>
          <a:ln w="12700">
            <a:solidFill>
              <a:srgbClr val="000000"/>
            </a:solidFill>
            <a:miter lim="800000"/>
            <a:headEnd/>
            <a:tailEnd/>
          </a:ln>
          <a:effectLst/>
        </p:spPr>
        <p:txBody>
          <a:bodyPr wrap="none" lIns="117830" tIns="58915" rIns="117830" bIns="58915" anchor="ctr"/>
          <a:lstStyle/>
          <a:p>
            <a:pPr>
              <a:defRPr/>
            </a:pPr>
            <a:endParaRPr lang="en-US"/>
          </a:p>
        </p:txBody>
      </p:sp>
      <p:sp>
        <p:nvSpPr>
          <p:cNvPr id="233508" name="Rectangle 36"/>
          <p:cNvSpPr>
            <a:spLocks noChangeArrowheads="1"/>
          </p:cNvSpPr>
          <p:nvPr/>
        </p:nvSpPr>
        <p:spPr bwMode="auto">
          <a:xfrm>
            <a:off x="11376423" y="2436014"/>
            <a:ext cx="312853" cy="400050"/>
          </a:xfrm>
          <a:prstGeom prst="rect">
            <a:avLst/>
          </a:prstGeom>
          <a:solidFill>
            <a:srgbClr val="FF0000"/>
          </a:solidFill>
          <a:ln w="12700">
            <a:solidFill>
              <a:srgbClr val="000000"/>
            </a:solidFill>
            <a:miter lim="800000"/>
            <a:headEnd/>
            <a:tailEnd/>
          </a:ln>
          <a:effectLst/>
        </p:spPr>
        <p:txBody>
          <a:bodyPr wrap="none" lIns="117830" tIns="58915" rIns="117830" bIns="58915" anchor="ctr"/>
          <a:lstStyle/>
          <a:p>
            <a:pPr>
              <a:defRPr/>
            </a:pPr>
            <a:endParaRPr lang="en-US"/>
          </a:p>
        </p:txBody>
      </p:sp>
      <p:pic>
        <p:nvPicPr>
          <p:cNvPr id="82" name="Picture 81" descr="information2.png"/>
          <p:cNvPicPr>
            <a:picLocks noChangeAspect="1"/>
          </p:cNvPicPr>
          <p:nvPr/>
        </p:nvPicPr>
        <p:blipFill>
          <a:blip r:embed="rId2" cstate="print"/>
          <a:stretch>
            <a:fillRect/>
          </a:stretch>
        </p:blipFill>
        <p:spPr>
          <a:xfrm>
            <a:off x="11685072" y="488399"/>
            <a:ext cx="840593" cy="800565"/>
          </a:xfrm>
          <a:prstGeom prst="rect">
            <a:avLst/>
          </a:prstGeom>
        </p:spPr>
      </p:pic>
    </p:spTree>
    <p:extLst>
      <p:ext uri="{BB962C8B-B14F-4D97-AF65-F5344CB8AC3E}">
        <p14:creationId xmlns:p14="http://schemas.microsoft.com/office/powerpoint/2010/main" val="398690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ChangeArrowheads="1"/>
          </p:cNvSpPr>
          <p:nvPr>
            <p:ph type="title"/>
          </p:nvPr>
        </p:nvSpPr>
        <p:spPr/>
        <p:txBody>
          <a:bodyPr/>
          <a:lstStyle/>
          <a:p>
            <a:pPr eaLnBrk="1" hangingPunct="1"/>
            <a:r>
              <a:rPr lang="en-US"/>
              <a:t>Thread Priorities</a:t>
            </a:r>
          </a:p>
        </p:txBody>
      </p:sp>
      <p:sp>
        <p:nvSpPr>
          <p:cNvPr id="8" name="Slide Number Placeholder 7"/>
          <p:cNvSpPr>
            <a:spLocks noGrp="1"/>
          </p:cNvSpPr>
          <p:nvPr>
            <p:ph type="sldNum" sz="quarter" idx="12"/>
          </p:nvPr>
        </p:nvSpPr>
        <p:spPr/>
        <p:txBody>
          <a:bodyPr/>
          <a:lstStyle/>
          <a:p>
            <a:pPr>
              <a:defRPr/>
            </a:pPr>
            <a:fld id="{A346DB4A-ED77-4E2E-A697-6DA4454E35F2}" type="slidenum">
              <a:rPr lang="en-US" smtClean="0"/>
              <a:pPr>
                <a:defRPr/>
              </a:pPr>
              <a:t>391</a:t>
            </a:fld>
            <a:endParaRPr lang="en-US"/>
          </a:p>
        </p:txBody>
      </p:sp>
      <p:sp>
        <p:nvSpPr>
          <p:cNvPr id="135173" name="Rectangle 3"/>
          <p:cNvSpPr>
            <a:spLocks noGrp="1" noChangeArrowheads="1"/>
          </p:cNvSpPr>
          <p:nvPr>
            <p:ph sz="quarter" idx="1"/>
          </p:nvPr>
        </p:nvSpPr>
        <p:spPr/>
        <p:txBody>
          <a:bodyPr>
            <a:normAutofit fontScale="77500" lnSpcReduction="20000"/>
          </a:bodyPr>
          <a:lstStyle/>
          <a:p>
            <a:pPr>
              <a:lnSpc>
                <a:spcPct val="120000"/>
              </a:lnSpc>
              <a:spcBef>
                <a:spcPts val="773"/>
              </a:spcBef>
              <a:spcAft>
                <a:spcPts val="387"/>
              </a:spcAft>
            </a:pPr>
            <a:r>
              <a:rPr lang="en-US" sz="3100" dirty="0"/>
              <a:t>Win32 view</a:t>
            </a:r>
          </a:p>
          <a:p>
            <a:pPr lvl="1">
              <a:lnSpc>
                <a:spcPct val="120000"/>
              </a:lnSpc>
              <a:spcBef>
                <a:spcPts val="773"/>
              </a:spcBef>
              <a:spcAft>
                <a:spcPts val="387"/>
              </a:spcAft>
            </a:pPr>
            <a:r>
              <a:rPr lang="en-US" dirty="0"/>
              <a:t>Process has a priority class: Idle(4), Below Normal(6), Normal(8), Above Normal(10), High(13), </a:t>
            </a:r>
            <a:r>
              <a:rPr lang="en-US" dirty="0" err="1"/>
              <a:t>Realtime</a:t>
            </a:r>
            <a:r>
              <a:rPr lang="en-US" dirty="0"/>
              <a:t>(24)</a:t>
            </a:r>
          </a:p>
          <a:p>
            <a:pPr lvl="1">
              <a:lnSpc>
                <a:spcPct val="120000"/>
              </a:lnSpc>
              <a:spcBef>
                <a:spcPts val="773"/>
              </a:spcBef>
              <a:spcAft>
                <a:spcPts val="387"/>
              </a:spcAft>
            </a:pPr>
            <a:r>
              <a:rPr lang="en-US" dirty="0"/>
              <a:t>Thread priority is an offset from that base priority (-2,-1,0,1,2 plus 2 special levels)</a:t>
            </a:r>
          </a:p>
          <a:p>
            <a:pPr lvl="2">
              <a:lnSpc>
                <a:spcPct val="120000"/>
              </a:lnSpc>
              <a:spcBef>
                <a:spcPts val="773"/>
              </a:spcBef>
              <a:spcAft>
                <a:spcPts val="387"/>
              </a:spcAft>
            </a:pPr>
            <a:r>
              <a:rPr lang="en-US" dirty="0"/>
              <a:t>This is a Win32 constraint</a:t>
            </a:r>
          </a:p>
          <a:p>
            <a:pPr lvl="2">
              <a:lnSpc>
                <a:spcPct val="120000"/>
              </a:lnSpc>
              <a:spcBef>
                <a:spcPts val="773"/>
              </a:spcBef>
              <a:spcAft>
                <a:spcPts val="387"/>
              </a:spcAft>
            </a:pPr>
            <a:r>
              <a:rPr lang="en-US" dirty="0"/>
              <a:t>More special levels for the Real Time range</a:t>
            </a:r>
          </a:p>
          <a:p>
            <a:pPr>
              <a:lnSpc>
                <a:spcPct val="120000"/>
              </a:lnSpc>
              <a:spcBef>
                <a:spcPts val="773"/>
              </a:spcBef>
              <a:spcAft>
                <a:spcPts val="387"/>
              </a:spcAft>
            </a:pPr>
            <a:r>
              <a:rPr lang="en-US" sz="3100" dirty="0"/>
              <a:t>.NET</a:t>
            </a:r>
          </a:p>
          <a:p>
            <a:pPr lvl="1">
              <a:lnSpc>
                <a:spcPct val="120000"/>
              </a:lnSpc>
              <a:spcBef>
                <a:spcPts val="773"/>
              </a:spcBef>
              <a:spcAft>
                <a:spcPts val="387"/>
              </a:spcAft>
            </a:pPr>
            <a:r>
              <a:rPr lang="en-US" dirty="0"/>
              <a:t>Allows changing thread priorities in the 5 middle levels only</a:t>
            </a:r>
          </a:p>
          <a:p>
            <a:pPr>
              <a:lnSpc>
                <a:spcPct val="120000"/>
              </a:lnSpc>
              <a:spcBef>
                <a:spcPts val="773"/>
              </a:spcBef>
              <a:spcAft>
                <a:spcPts val="387"/>
              </a:spcAft>
            </a:pPr>
            <a:r>
              <a:rPr lang="en-US" sz="3100" dirty="0"/>
              <a:t>Kernel view</a:t>
            </a:r>
          </a:p>
          <a:p>
            <a:pPr lvl="1">
              <a:lnSpc>
                <a:spcPct val="120000"/>
              </a:lnSpc>
              <a:spcBef>
                <a:spcPts val="773"/>
              </a:spcBef>
              <a:spcAft>
                <a:spcPts val="387"/>
              </a:spcAft>
            </a:pPr>
            <a:r>
              <a:rPr lang="en-US" dirty="0"/>
              <a:t>Thread priority is an absolute value (0-31)</a:t>
            </a:r>
          </a:p>
          <a:p>
            <a:pPr lvl="2">
              <a:lnSpc>
                <a:spcPct val="120000"/>
              </a:lnSpc>
              <a:spcBef>
                <a:spcPts val="773"/>
              </a:spcBef>
              <a:spcAft>
                <a:spcPts val="387"/>
              </a:spcAft>
            </a:pPr>
            <a:r>
              <a:rPr lang="en-US" dirty="0"/>
              <a:t>The scheduler does not care about processes</a:t>
            </a:r>
          </a:p>
        </p:txBody>
      </p:sp>
      <p:pic>
        <p:nvPicPr>
          <p:cNvPr id="6" name="Picture 5" descr="information2.png"/>
          <p:cNvPicPr>
            <a:picLocks noChangeAspect="1"/>
          </p:cNvPicPr>
          <p:nvPr/>
        </p:nvPicPr>
        <p:blipFill>
          <a:blip r:embed="rId2" cstate="print"/>
          <a:stretch>
            <a:fillRect/>
          </a:stretch>
        </p:blipFill>
        <p:spPr>
          <a:xfrm>
            <a:off x="11321762" y="608143"/>
            <a:ext cx="840593" cy="800565"/>
          </a:xfrm>
          <a:prstGeom prst="rect">
            <a:avLst/>
          </a:prstGeom>
        </p:spPr>
      </p:pic>
    </p:spTree>
    <p:extLst>
      <p:ext uri="{BB962C8B-B14F-4D97-AF65-F5344CB8AC3E}">
        <p14:creationId xmlns:p14="http://schemas.microsoft.com/office/powerpoint/2010/main" val="178236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t>Processes and AppDomains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392</a:t>
            </a:fld>
            <a:endParaRPr lang="he-IL"/>
          </a:p>
        </p:txBody>
      </p:sp>
      <p:sp>
        <p:nvSpPr>
          <p:cNvPr id="13317" name="Rectangle 3"/>
          <p:cNvSpPr>
            <a:spLocks noGrp="1" noChangeArrowheads="1"/>
          </p:cNvSpPr>
          <p:nvPr>
            <p:ph sz="quarter" idx="1"/>
          </p:nvPr>
        </p:nvSpPr>
        <p:spPr/>
        <p:txBody>
          <a:bodyPr>
            <a:normAutofit fontScale="85000" lnSpcReduction="10000"/>
          </a:bodyPr>
          <a:lstStyle/>
          <a:p>
            <a:pPr>
              <a:lnSpc>
                <a:spcPct val="120000"/>
              </a:lnSpc>
              <a:spcBef>
                <a:spcPts val="773"/>
              </a:spcBef>
            </a:pPr>
            <a:r>
              <a:rPr lang="en-US" dirty="0"/>
              <a:t>Process</a:t>
            </a:r>
          </a:p>
          <a:p>
            <a:pPr lvl="1">
              <a:lnSpc>
                <a:spcPct val="120000"/>
              </a:lnSpc>
              <a:spcBef>
                <a:spcPts val="773"/>
              </a:spcBef>
            </a:pPr>
            <a:r>
              <a:rPr lang="en-US" dirty="0"/>
              <a:t>An OS containment and management object</a:t>
            </a:r>
          </a:p>
          <a:p>
            <a:pPr lvl="1">
              <a:lnSpc>
                <a:spcPct val="120000"/>
              </a:lnSpc>
              <a:spcBef>
                <a:spcPts val="773"/>
              </a:spcBef>
            </a:pPr>
            <a:r>
              <a:rPr lang="en-US" dirty="0"/>
              <a:t>Contains </a:t>
            </a:r>
            <a:r>
              <a:rPr lang="en-US" dirty="0" err="1"/>
              <a:t>AppDomains</a:t>
            </a:r>
            <a:endParaRPr lang="en-US" dirty="0"/>
          </a:p>
          <a:p>
            <a:pPr lvl="1">
              <a:lnSpc>
                <a:spcPct val="120000"/>
              </a:lnSpc>
              <a:spcBef>
                <a:spcPts val="773"/>
              </a:spcBef>
            </a:pPr>
            <a:r>
              <a:rPr lang="en-US" dirty="0"/>
              <a:t>Private address space</a:t>
            </a:r>
          </a:p>
          <a:p>
            <a:pPr>
              <a:lnSpc>
                <a:spcPct val="120000"/>
              </a:lnSpc>
              <a:spcBef>
                <a:spcPts val="773"/>
              </a:spcBef>
            </a:pPr>
            <a:r>
              <a:rPr lang="en-US" dirty="0" err="1"/>
              <a:t>AppDomain</a:t>
            </a:r>
            <a:r>
              <a:rPr lang="en-US" dirty="0"/>
              <a:t> (“Logical Process”)</a:t>
            </a:r>
          </a:p>
          <a:p>
            <a:pPr lvl="1">
              <a:lnSpc>
                <a:spcPct val="120000"/>
              </a:lnSpc>
              <a:spcBef>
                <a:spcPts val="773"/>
              </a:spcBef>
            </a:pPr>
            <a:r>
              <a:rPr lang="en-US" dirty="0"/>
              <a:t>A CLR containment and management object</a:t>
            </a:r>
          </a:p>
          <a:p>
            <a:pPr lvl="2">
              <a:lnSpc>
                <a:spcPct val="120000"/>
              </a:lnSpc>
              <a:spcBef>
                <a:spcPts val="773"/>
              </a:spcBef>
            </a:pPr>
            <a:r>
              <a:rPr lang="en-US" sz="3100" dirty="0"/>
              <a:t>Sometimes referred to as “Light Process”</a:t>
            </a:r>
          </a:p>
          <a:p>
            <a:pPr lvl="1">
              <a:lnSpc>
                <a:spcPct val="120000"/>
              </a:lnSpc>
              <a:spcBef>
                <a:spcPts val="773"/>
              </a:spcBef>
            </a:pPr>
            <a:r>
              <a:rPr lang="en-US" dirty="0"/>
              <a:t>Represented by the </a:t>
            </a:r>
            <a:r>
              <a:rPr lang="en-US" b="1" dirty="0" err="1">
                <a:solidFill>
                  <a:srgbClr val="FF0000"/>
                </a:solidFill>
                <a:latin typeface="Consolas" pitchFamily="49" charset="0"/>
              </a:rPr>
              <a:t>System.AppDomain</a:t>
            </a:r>
            <a:r>
              <a:rPr lang="en-US" dirty="0"/>
              <a:t> class</a:t>
            </a:r>
          </a:p>
          <a:p>
            <a:pPr lvl="1">
              <a:lnSpc>
                <a:spcPct val="120000"/>
              </a:lnSpc>
              <a:spcBef>
                <a:spcPts val="773"/>
              </a:spcBef>
            </a:pPr>
            <a:r>
              <a:rPr lang="en-US" dirty="0"/>
              <a:t>Contains Assemblies and Objects</a:t>
            </a:r>
          </a:p>
          <a:p>
            <a:pPr lvl="1">
              <a:lnSpc>
                <a:spcPct val="120000"/>
              </a:lnSpc>
              <a:spcBef>
                <a:spcPts val="773"/>
              </a:spcBef>
            </a:pPr>
            <a:r>
              <a:rPr lang="en-US" dirty="0"/>
              <a:t>Manages private address space as far as CLR objects are concerned</a:t>
            </a:r>
          </a:p>
        </p:txBody>
      </p:sp>
    </p:spTree>
    <p:extLst>
      <p:ext uri="{BB962C8B-B14F-4D97-AF65-F5344CB8AC3E}">
        <p14:creationId xmlns:p14="http://schemas.microsoft.com/office/powerpoint/2010/main" val="91830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t>Processes and AppDomains</a:t>
            </a:r>
          </a:p>
        </p:txBody>
      </p:sp>
      <p:sp>
        <p:nvSpPr>
          <p:cNvPr id="18" name="Slide Number Placeholder 17"/>
          <p:cNvSpPr>
            <a:spLocks noGrp="1"/>
          </p:cNvSpPr>
          <p:nvPr>
            <p:ph type="sldNum" sz="quarter" idx="12"/>
          </p:nvPr>
        </p:nvSpPr>
        <p:spPr/>
        <p:txBody>
          <a:bodyPr/>
          <a:lstStyle/>
          <a:p>
            <a:fld id="{8D5EC362-8DE0-4138-8AD2-9C18772BB671}" type="slidenum">
              <a:rPr lang="he-IL" smtClean="0"/>
              <a:pPr/>
              <a:t>393</a:t>
            </a:fld>
            <a:endParaRPr lang="he-IL"/>
          </a:p>
        </p:txBody>
      </p:sp>
      <p:sp>
        <p:nvSpPr>
          <p:cNvPr id="2" name="Content Placeholder 1"/>
          <p:cNvSpPr>
            <a:spLocks noGrp="1"/>
          </p:cNvSpPr>
          <p:nvPr>
            <p:ph sz="quarter" idx="1"/>
          </p:nvPr>
        </p:nvSpPr>
        <p:spPr/>
        <p:txBody>
          <a:bodyPr/>
          <a:lstStyle/>
          <a:p>
            <a:endParaRPr lang="en-US"/>
          </a:p>
        </p:txBody>
      </p:sp>
      <p:sp>
        <p:nvSpPr>
          <p:cNvPr id="471044" name="Rectangle 4"/>
          <p:cNvSpPr>
            <a:spLocks noChangeArrowheads="1"/>
          </p:cNvSpPr>
          <p:nvPr/>
        </p:nvSpPr>
        <p:spPr bwMode="auto">
          <a:xfrm>
            <a:off x="651956" y="1287205"/>
            <a:ext cx="11192649" cy="6673753"/>
          </a:xfrm>
          <a:prstGeom prst="rect">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b="1" dirty="0">
                <a:solidFill>
                  <a:srgbClr val="1C1C1C"/>
                </a:solidFill>
              </a:rPr>
              <a:t>Machine M</a:t>
            </a:r>
          </a:p>
        </p:txBody>
      </p:sp>
      <p:sp>
        <p:nvSpPr>
          <p:cNvPr id="471045" name="Rectangle 5"/>
          <p:cNvSpPr>
            <a:spLocks noChangeArrowheads="1"/>
          </p:cNvSpPr>
          <p:nvPr/>
        </p:nvSpPr>
        <p:spPr bwMode="auto">
          <a:xfrm>
            <a:off x="1072009" y="1585159"/>
            <a:ext cx="4288036" cy="5777806"/>
          </a:xfrm>
          <a:prstGeom prst="rect">
            <a:avLst/>
          </a:prstGeom>
          <a:gradFill rotWithShape="1">
            <a:gsLst>
              <a:gs pos="0">
                <a:srgbClr val="FFFF00"/>
              </a:gs>
              <a:gs pos="100000">
                <a:srgbClr val="FFFF00">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b="1">
                <a:solidFill>
                  <a:srgbClr val="1C1C1C"/>
                </a:solidFill>
              </a:rPr>
              <a:t>OS Process P</a:t>
            </a:r>
          </a:p>
        </p:txBody>
      </p:sp>
      <p:sp>
        <p:nvSpPr>
          <p:cNvPr id="471046" name="Rectangle 6"/>
          <p:cNvSpPr>
            <a:spLocks noChangeArrowheads="1"/>
          </p:cNvSpPr>
          <p:nvPr/>
        </p:nvSpPr>
        <p:spPr bwMode="auto">
          <a:xfrm>
            <a:off x="5882927" y="1585159"/>
            <a:ext cx="5438805" cy="5777806"/>
          </a:xfrm>
          <a:prstGeom prst="rect">
            <a:avLst/>
          </a:prstGeom>
          <a:gradFill rotWithShape="1">
            <a:gsLst>
              <a:gs pos="0">
                <a:srgbClr val="FFFF00"/>
              </a:gs>
              <a:gs pos="100000">
                <a:srgbClr val="FFFF00">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b="1">
                <a:solidFill>
                  <a:srgbClr val="1C1C1C"/>
                </a:solidFill>
              </a:rPr>
              <a:t>OS Process Q</a:t>
            </a:r>
          </a:p>
        </p:txBody>
      </p:sp>
      <p:sp>
        <p:nvSpPr>
          <p:cNvPr id="471047" name="Rectangle 7"/>
          <p:cNvSpPr>
            <a:spLocks noChangeArrowheads="1"/>
          </p:cNvSpPr>
          <p:nvPr/>
        </p:nvSpPr>
        <p:spPr bwMode="auto">
          <a:xfrm>
            <a:off x="1382677" y="1883114"/>
            <a:ext cx="3662332" cy="4981873"/>
          </a:xfrm>
          <a:prstGeom prst="rect">
            <a:avLst/>
          </a:prstGeom>
          <a:gradFill rotWithShape="1">
            <a:gsLst>
              <a:gs pos="0">
                <a:srgbClr val="00FFFF"/>
              </a:gs>
              <a:gs pos="100000">
                <a:srgbClr val="00FFFF">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b="1">
                <a:solidFill>
                  <a:srgbClr val="1C1C1C"/>
                </a:solidFill>
              </a:rPr>
              <a:t>CLR</a:t>
            </a:r>
          </a:p>
        </p:txBody>
      </p:sp>
      <p:sp>
        <p:nvSpPr>
          <p:cNvPr id="471048" name="Rectangle 8"/>
          <p:cNvSpPr>
            <a:spLocks noChangeArrowheads="1"/>
          </p:cNvSpPr>
          <p:nvPr/>
        </p:nvSpPr>
        <p:spPr bwMode="auto">
          <a:xfrm>
            <a:off x="6300787" y="1883114"/>
            <a:ext cx="4603076" cy="4981873"/>
          </a:xfrm>
          <a:prstGeom prst="rect">
            <a:avLst/>
          </a:prstGeom>
          <a:gradFill rotWithShape="1">
            <a:gsLst>
              <a:gs pos="0">
                <a:srgbClr val="00FFFF"/>
              </a:gs>
              <a:gs pos="100000">
                <a:srgbClr val="00FFFF">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b="1">
                <a:solidFill>
                  <a:srgbClr val="1C1C1C"/>
                </a:solidFill>
              </a:rPr>
              <a:t>CLR</a:t>
            </a:r>
          </a:p>
        </p:txBody>
      </p:sp>
      <p:sp>
        <p:nvSpPr>
          <p:cNvPr id="471049" name="Rectangle 9"/>
          <p:cNvSpPr>
            <a:spLocks noChangeArrowheads="1"/>
          </p:cNvSpPr>
          <p:nvPr/>
        </p:nvSpPr>
        <p:spPr bwMode="auto">
          <a:xfrm>
            <a:off x="1594887" y="2083137"/>
            <a:ext cx="3244468" cy="1991916"/>
          </a:xfrm>
          <a:prstGeom prst="rect">
            <a:avLst/>
          </a:prstGeom>
          <a:gradFill rotWithShape="1">
            <a:gsLst>
              <a:gs pos="0">
                <a:schemeClr val="bg2">
                  <a:lumMod val="25000"/>
                  <a:lumOff val="75000"/>
                </a:schemeClr>
              </a:gs>
              <a:gs pos="100000">
                <a:srgbClr val="FF6600">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b="1">
                <a:solidFill>
                  <a:srgbClr val="1C1C1C"/>
                </a:solidFill>
              </a:rPr>
              <a:t>AppDomain A</a:t>
            </a:r>
          </a:p>
        </p:txBody>
      </p:sp>
      <p:sp>
        <p:nvSpPr>
          <p:cNvPr id="471050" name="Rectangle 10"/>
          <p:cNvSpPr>
            <a:spLocks noChangeArrowheads="1"/>
          </p:cNvSpPr>
          <p:nvPr/>
        </p:nvSpPr>
        <p:spPr bwMode="auto">
          <a:xfrm>
            <a:off x="1594887" y="4375090"/>
            <a:ext cx="3244468" cy="1991916"/>
          </a:xfrm>
          <a:prstGeom prst="rect">
            <a:avLst/>
          </a:prstGeom>
          <a:gradFill rotWithShape="1">
            <a:gsLst>
              <a:gs pos="0">
                <a:schemeClr val="bg2">
                  <a:lumMod val="25000"/>
                  <a:lumOff val="75000"/>
                </a:schemeClr>
              </a:gs>
              <a:gs pos="100000">
                <a:srgbClr val="FF6600">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b="1">
                <a:solidFill>
                  <a:srgbClr val="1C1C1C"/>
                </a:solidFill>
              </a:rPr>
              <a:t>AppDomain B</a:t>
            </a:r>
          </a:p>
        </p:txBody>
      </p:sp>
      <p:sp>
        <p:nvSpPr>
          <p:cNvPr id="471051" name="Rectangle 11"/>
          <p:cNvSpPr>
            <a:spLocks noChangeArrowheads="1"/>
          </p:cNvSpPr>
          <p:nvPr/>
        </p:nvSpPr>
        <p:spPr bwMode="auto">
          <a:xfrm>
            <a:off x="6718657" y="2183151"/>
            <a:ext cx="3660144" cy="4083844"/>
          </a:xfrm>
          <a:prstGeom prst="rect">
            <a:avLst/>
          </a:prstGeom>
          <a:gradFill rotWithShape="1">
            <a:gsLst>
              <a:gs pos="0">
                <a:schemeClr val="bg2">
                  <a:lumMod val="25000"/>
                  <a:lumOff val="75000"/>
                </a:schemeClr>
              </a:gs>
              <a:gs pos="100000">
                <a:srgbClr val="FF6600">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b="1" dirty="0" err="1">
                <a:solidFill>
                  <a:srgbClr val="1C1C1C"/>
                </a:solidFill>
              </a:rPr>
              <a:t>AppDomain</a:t>
            </a:r>
            <a:r>
              <a:rPr lang="en-US" sz="1800" b="1" dirty="0">
                <a:solidFill>
                  <a:srgbClr val="1C1C1C"/>
                </a:solidFill>
              </a:rPr>
              <a:t> C</a:t>
            </a:r>
          </a:p>
        </p:txBody>
      </p:sp>
      <p:sp>
        <p:nvSpPr>
          <p:cNvPr id="471052" name="Oval 12"/>
          <p:cNvSpPr>
            <a:spLocks noChangeArrowheads="1"/>
          </p:cNvSpPr>
          <p:nvPr/>
        </p:nvSpPr>
        <p:spPr bwMode="auto">
          <a:xfrm>
            <a:off x="1907742" y="2481107"/>
            <a:ext cx="940742" cy="995958"/>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1C1C1C"/>
                </a:solidFill>
              </a:rPr>
              <a:t>object</a:t>
            </a:r>
          </a:p>
        </p:txBody>
      </p:sp>
      <p:sp>
        <p:nvSpPr>
          <p:cNvPr id="471053" name="Oval 13"/>
          <p:cNvSpPr>
            <a:spLocks noChangeArrowheads="1"/>
          </p:cNvSpPr>
          <p:nvPr/>
        </p:nvSpPr>
        <p:spPr bwMode="auto">
          <a:xfrm>
            <a:off x="3373551" y="2481107"/>
            <a:ext cx="940742" cy="995958"/>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1C1C1C"/>
                </a:solidFill>
              </a:rPr>
              <a:t>object</a:t>
            </a:r>
          </a:p>
        </p:txBody>
      </p:sp>
      <p:sp>
        <p:nvSpPr>
          <p:cNvPr id="471054" name="Oval 14"/>
          <p:cNvSpPr>
            <a:spLocks noChangeArrowheads="1"/>
          </p:cNvSpPr>
          <p:nvPr/>
        </p:nvSpPr>
        <p:spPr bwMode="auto">
          <a:xfrm>
            <a:off x="2745658" y="4773060"/>
            <a:ext cx="940742" cy="995958"/>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1C1C1C"/>
                </a:solidFill>
              </a:rPr>
              <a:t>object</a:t>
            </a:r>
          </a:p>
        </p:txBody>
      </p:sp>
      <p:sp>
        <p:nvSpPr>
          <p:cNvPr id="471055" name="Oval 15"/>
          <p:cNvSpPr>
            <a:spLocks noChangeArrowheads="1"/>
          </p:cNvSpPr>
          <p:nvPr/>
        </p:nvSpPr>
        <p:spPr bwMode="auto">
          <a:xfrm>
            <a:off x="7241533" y="2481107"/>
            <a:ext cx="940742" cy="995958"/>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1C1C1C"/>
                </a:solidFill>
              </a:rPr>
              <a:t>object</a:t>
            </a:r>
          </a:p>
        </p:txBody>
      </p:sp>
      <p:sp>
        <p:nvSpPr>
          <p:cNvPr id="471056" name="Oval 16"/>
          <p:cNvSpPr>
            <a:spLocks noChangeArrowheads="1"/>
          </p:cNvSpPr>
          <p:nvPr/>
        </p:nvSpPr>
        <p:spPr bwMode="auto">
          <a:xfrm>
            <a:off x="7241533" y="4175067"/>
            <a:ext cx="940742" cy="995958"/>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1C1C1C"/>
                </a:solidFill>
              </a:rPr>
              <a:t>object</a:t>
            </a:r>
          </a:p>
        </p:txBody>
      </p:sp>
      <p:sp>
        <p:nvSpPr>
          <p:cNvPr id="471057" name="Oval 17"/>
          <p:cNvSpPr>
            <a:spLocks noChangeArrowheads="1"/>
          </p:cNvSpPr>
          <p:nvPr/>
        </p:nvSpPr>
        <p:spPr bwMode="auto">
          <a:xfrm>
            <a:off x="8707342" y="4175067"/>
            <a:ext cx="940742" cy="995958"/>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1C1C1C"/>
                </a:solidFill>
              </a:rPr>
              <a:t>object</a:t>
            </a:r>
          </a:p>
        </p:txBody>
      </p:sp>
      <p:sp>
        <p:nvSpPr>
          <p:cNvPr id="471058" name="Oval 18"/>
          <p:cNvSpPr>
            <a:spLocks noChangeArrowheads="1"/>
          </p:cNvSpPr>
          <p:nvPr/>
        </p:nvSpPr>
        <p:spPr bwMode="auto">
          <a:xfrm>
            <a:off x="8707342" y="2481107"/>
            <a:ext cx="940742" cy="995958"/>
          </a:xfrm>
          <a:prstGeom prst="ellipse">
            <a:avLst/>
          </a:prstGeom>
          <a:gradFill rotWithShape="1">
            <a:gsLst>
              <a:gs pos="0">
                <a:srgbClr val="66FF33"/>
              </a:gs>
              <a:gs pos="100000">
                <a:srgbClr val="66FF33">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1C1C1C"/>
                </a:solidFill>
              </a:rPr>
              <a:t>object</a:t>
            </a:r>
          </a:p>
        </p:txBody>
      </p:sp>
    </p:spTree>
    <p:extLst>
      <p:ext uri="{BB962C8B-B14F-4D97-AF65-F5344CB8AC3E}">
        <p14:creationId xmlns:p14="http://schemas.microsoft.com/office/powerpoint/2010/main" val="150239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t>AppDomain Attributes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394</a:t>
            </a:fld>
            <a:endParaRPr lang="he-IL"/>
          </a:p>
        </p:txBody>
      </p:sp>
      <p:sp>
        <p:nvSpPr>
          <p:cNvPr id="15365" name="Rectangle 3"/>
          <p:cNvSpPr>
            <a:spLocks noGrp="1" noChangeArrowheads="1"/>
          </p:cNvSpPr>
          <p:nvPr>
            <p:ph sz="quarter" idx="1"/>
          </p:nvPr>
        </p:nvSpPr>
        <p:spPr/>
        <p:txBody>
          <a:bodyPr>
            <a:normAutofit/>
          </a:bodyPr>
          <a:lstStyle/>
          <a:p>
            <a:r>
              <a:rPr lang="en-US" sz="3600" dirty="0"/>
              <a:t>An assembly is loaded into an </a:t>
            </a:r>
            <a:r>
              <a:rPr lang="en-US" sz="3600" dirty="0" err="1"/>
              <a:t>AppDomain</a:t>
            </a:r>
            <a:endParaRPr lang="en-US" sz="3600" dirty="0"/>
          </a:p>
          <a:p>
            <a:pPr lvl="1"/>
            <a:r>
              <a:rPr lang="en-US" dirty="0"/>
              <a:t>If two or more </a:t>
            </a:r>
            <a:r>
              <a:rPr lang="en-US" dirty="0" err="1"/>
              <a:t>AppDomains</a:t>
            </a:r>
            <a:r>
              <a:rPr lang="en-US" dirty="0"/>
              <a:t> need access to the same assembly, it is loaded once for each </a:t>
            </a:r>
            <a:r>
              <a:rPr lang="en-US" dirty="0" err="1"/>
              <a:t>AppDomain</a:t>
            </a:r>
            <a:endParaRPr lang="en-US" dirty="0"/>
          </a:p>
          <a:p>
            <a:pPr lvl="2"/>
            <a:r>
              <a:rPr lang="en-US" sz="2100" dirty="0"/>
              <a:t>Except the </a:t>
            </a:r>
            <a:r>
              <a:rPr lang="en-US" sz="2100" dirty="0" err="1"/>
              <a:t>MSCorLib</a:t>
            </a:r>
            <a:r>
              <a:rPr lang="en-US" sz="2100" dirty="0"/>
              <a:t> assembly</a:t>
            </a:r>
          </a:p>
          <a:p>
            <a:pPr lvl="1"/>
            <a:r>
              <a:rPr lang="en-US" dirty="0"/>
              <a:t>The only way to unload the assembly is to destroy (unload) the </a:t>
            </a:r>
            <a:r>
              <a:rPr lang="en-US" dirty="0" err="1"/>
              <a:t>AppDomain</a:t>
            </a:r>
            <a:endParaRPr lang="en-US" dirty="0"/>
          </a:p>
          <a:p>
            <a:pPr lvl="1"/>
            <a:r>
              <a:rPr lang="en-US" dirty="0"/>
              <a:t>Static variables are global to an </a:t>
            </a:r>
            <a:r>
              <a:rPr lang="en-US" dirty="0" err="1"/>
              <a:t>AppDomain</a:t>
            </a:r>
            <a:r>
              <a:rPr lang="en-US" dirty="0"/>
              <a:t> (not to a process)</a:t>
            </a:r>
            <a:endParaRPr lang="en-US" sz="2600" dirty="0"/>
          </a:p>
          <a:p>
            <a:r>
              <a:rPr lang="en-US" sz="3600" dirty="0"/>
              <a:t>An object resides in exactly one </a:t>
            </a:r>
            <a:r>
              <a:rPr lang="en-US" sz="3600" dirty="0" err="1"/>
              <a:t>AppDomain</a:t>
            </a:r>
            <a:endParaRPr lang="en-US" sz="3600" dirty="0"/>
          </a:p>
          <a:p>
            <a:pPr lvl="1"/>
            <a:r>
              <a:rPr lang="en-US" dirty="0"/>
              <a:t>An object reference must refer to an object in the same </a:t>
            </a:r>
            <a:r>
              <a:rPr lang="en-US" dirty="0" err="1"/>
              <a:t>AppDomain</a:t>
            </a:r>
            <a:endParaRPr lang="en-US" dirty="0"/>
          </a:p>
        </p:txBody>
      </p:sp>
    </p:spTree>
    <p:extLst>
      <p:ext uri="{BB962C8B-B14F-4D97-AF65-F5344CB8AC3E}">
        <p14:creationId xmlns:p14="http://schemas.microsoft.com/office/powerpoint/2010/main" val="217394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Threads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395</a:t>
            </a:fld>
            <a:endParaRPr lang="he-IL"/>
          </a:p>
        </p:txBody>
      </p:sp>
      <p:sp>
        <p:nvSpPr>
          <p:cNvPr id="16389" name="Rectangle 3"/>
          <p:cNvSpPr>
            <a:spLocks noGrp="1" noChangeArrowheads="1"/>
          </p:cNvSpPr>
          <p:nvPr>
            <p:ph sz="quarter" idx="1"/>
          </p:nvPr>
        </p:nvSpPr>
        <p:spPr/>
        <p:txBody>
          <a:bodyPr>
            <a:normAutofit fontScale="77500" lnSpcReduction="20000"/>
          </a:bodyPr>
          <a:lstStyle/>
          <a:p>
            <a:pPr>
              <a:lnSpc>
                <a:spcPct val="110000"/>
              </a:lnSpc>
              <a:spcBef>
                <a:spcPts val="773"/>
              </a:spcBef>
            </a:pPr>
            <a:r>
              <a:rPr lang="en-US" sz="3600" dirty="0"/>
              <a:t>The basic execution scheduling object</a:t>
            </a:r>
          </a:p>
          <a:p>
            <a:pPr>
              <a:lnSpc>
                <a:spcPct val="110000"/>
              </a:lnSpc>
              <a:spcBef>
                <a:spcPts val="773"/>
              </a:spcBef>
            </a:pPr>
            <a:r>
              <a:rPr lang="en-US" sz="3600" dirty="0"/>
              <a:t>Soft Threads</a:t>
            </a:r>
          </a:p>
          <a:p>
            <a:pPr lvl="1">
              <a:lnSpc>
                <a:spcPct val="110000"/>
              </a:lnSpc>
              <a:spcBef>
                <a:spcPts val="773"/>
              </a:spcBef>
            </a:pPr>
            <a:r>
              <a:rPr lang="en-US" dirty="0"/>
              <a:t>Instances of the </a:t>
            </a:r>
            <a:r>
              <a:rPr lang="en-US" b="1" dirty="0" err="1">
                <a:solidFill>
                  <a:srgbClr val="FF0000"/>
                </a:solidFill>
                <a:latin typeface="Consolas" pitchFamily="49" charset="0"/>
              </a:rPr>
              <a:t>System.Threading.Thread</a:t>
            </a:r>
            <a:r>
              <a:rPr lang="en-US" dirty="0"/>
              <a:t> class</a:t>
            </a:r>
          </a:p>
          <a:p>
            <a:pPr lvl="1">
              <a:lnSpc>
                <a:spcPct val="110000"/>
              </a:lnSpc>
              <a:spcBef>
                <a:spcPts val="773"/>
              </a:spcBef>
            </a:pPr>
            <a:r>
              <a:rPr lang="en-US" dirty="0"/>
              <a:t>Unrecognizable by the OS</a:t>
            </a:r>
          </a:p>
          <a:p>
            <a:pPr>
              <a:lnSpc>
                <a:spcPct val="110000"/>
              </a:lnSpc>
              <a:spcBef>
                <a:spcPts val="773"/>
              </a:spcBef>
            </a:pPr>
            <a:r>
              <a:rPr lang="en-US" sz="3600" dirty="0"/>
              <a:t>Hard Threads</a:t>
            </a:r>
          </a:p>
          <a:p>
            <a:pPr lvl="1">
              <a:lnSpc>
                <a:spcPct val="110000"/>
              </a:lnSpc>
              <a:spcBef>
                <a:spcPts val="773"/>
              </a:spcBef>
            </a:pPr>
            <a:r>
              <a:rPr lang="en-US" dirty="0"/>
              <a:t>OS controlled threads</a:t>
            </a:r>
          </a:p>
          <a:p>
            <a:pPr lvl="1">
              <a:lnSpc>
                <a:spcPct val="110000"/>
              </a:lnSpc>
              <a:spcBef>
                <a:spcPts val="773"/>
              </a:spcBef>
            </a:pPr>
            <a:r>
              <a:rPr lang="en-US" dirty="0"/>
              <a:t>May cross </a:t>
            </a:r>
            <a:r>
              <a:rPr lang="en-US" dirty="0" err="1"/>
              <a:t>AppDomain</a:t>
            </a:r>
            <a:r>
              <a:rPr lang="en-US" dirty="0"/>
              <a:t> boundaries</a:t>
            </a:r>
          </a:p>
          <a:p>
            <a:pPr lvl="1">
              <a:lnSpc>
                <a:spcPct val="110000"/>
              </a:lnSpc>
              <a:spcBef>
                <a:spcPts val="773"/>
              </a:spcBef>
            </a:pPr>
            <a:r>
              <a:rPr lang="en-US" dirty="0"/>
              <a:t>Cannot be accessed directly by verifiable CLR code</a:t>
            </a:r>
          </a:p>
          <a:p>
            <a:pPr>
              <a:lnSpc>
                <a:spcPct val="110000"/>
              </a:lnSpc>
              <a:spcBef>
                <a:spcPts val="773"/>
              </a:spcBef>
            </a:pPr>
            <a:r>
              <a:rPr lang="en-US" sz="3600" dirty="0"/>
              <a:t>Soft threads and hard threads are related</a:t>
            </a:r>
          </a:p>
          <a:p>
            <a:pPr lvl="1">
              <a:lnSpc>
                <a:spcPct val="110000"/>
              </a:lnSpc>
              <a:spcBef>
                <a:spcPts val="773"/>
              </a:spcBef>
            </a:pPr>
            <a:r>
              <a:rPr lang="en-US" dirty="0"/>
              <a:t>A hard thread will have at most one soft thread affiliated with it in a specific </a:t>
            </a:r>
            <a:r>
              <a:rPr lang="en-US" dirty="0" err="1"/>
              <a:t>AppDomain</a:t>
            </a:r>
            <a:endParaRPr lang="en-US" dirty="0"/>
          </a:p>
          <a:p>
            <a:pPr lvl="1">
              <a:lnSpc>
                <a:spcPct val="110000"/>
              </a:lnSpc>
              <a:spcBef>
                <a:spcPts val="773"/>
              </a:spcBef>
            </a:pPr>
            <a:r>
              <a:rPr lang="en-US" dirty="0"/>
              <a:t>If a hard thread crosses to another </a:t>
            </a:r>
            <a:r>
              <a:rPr lang="en-US" dirty="0" err="1"/>
              <a:t>AppDomain</a:t>
            </a:r>
            <a:r>
              <a:rPr lang="en-US" dirty="0"/>
              <a:t>, a soft thread will represent it in that </a:t>
            </a:r>
            <a:r>
              <a:rPr lang="en-US" dirty="0" err="1"/>
              <a:t>AppDomain</a:t>
            </a:r>
            <a:endParaRPr lang="en-US" dirty="0"/>
          </a:p>
        </p:txBody>
      </p:sp>
    </p:spTree>
    <p:extLst>
      <p:ext uri="{BB962C8B-B14F-4D97-AF65-F5344CB8AC3E}">
        <p14:creationId xmlns:p14="http://schemas.microsoft.com/office/powerpoint/2010/main" val="205802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t>AppDomains and Threads</a:t>
            </a:r>
          </a:p>
        </p:txBody>
      </p:sp>
      <p:sp>
        <p:nvSpPr>
          <p:cNvPr id="17" name="Slide Number Placeholder 16"/>
          <p:cNvSpPr>
            <a:spLocks noGrp="1"/>
          </p:cNvSpPr>
          <p:nvPr>
            <p:ph type="sldNum" sz="quarter" idx="12"/>
          </p:nvPr>
        </p:nvSpPr>
        <p:spPr/>
        <p:txBody>
          <a:bodyPr/>
          <a:lstStyle/>
          <a:p>
            <a:fld id="{8D5EC362-8DE0-4138-8AD2-9C18772BB671}" type="slidenum">
              <a:rPr lang="he-IL" smtClean="0"/>
              <a:pPr/>
              <a:t>396</a:t>
            </a:fld>
            <a:endParaRPr lang="he-IL"/>
          </a:p>
        </p:txBody>
      </p:sp>
      <p:sp>
        <p:nvSpPr>
          <p:cNvPr id="2" name="Content Placeholder 1"/>
          <p:cNvSpPr>
            <a:spLocks noGrp="1"/>
          </p:cNvSpPr>
          <p:nvPr>
            <p:ph sz="quarter" idx="1"/>
          </p:nvPr>
        </p:nvSpPr>
        <p:spPr/>
        <p:txBody>
          <a:bodyPr/>
          <a:lstStyle/>
          <a:p>
            <a:endParaRPr lang="en-US"/>
          </a:p>
        </p:txBody>
      </p:sp>
      <p:sp>
        <p:nvSpPr>
          <p:cNvPr id="474116" name="Rectangle 4"/>
          <p:cNvSpPr>
            <a:spLocks noChangeArrowheads="1"/>
          </p:cNvSpPr>
          <p:nvPr/>
        </p:nvSpPr>
        <p:spPr bwMode="auto">
          <a:xfrm>
            <a:off x="1072010" y="1910656"/>
            <a:ext cx="10249720" cy="5777806"/>
          </a:xfrm>
          <a:prstGeom prst="rect">
            <a:avLst/>
          </a:prstGeom>
          <a:gradFill rotWithShape="1">
            <a:gsLst>
              <a:gs pos="0">
                <a:srgbClr val="FFFF00"/>
              </a:gs>
              <a:gs pos="100000">
                <a:srgbClr val="FFFF00">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a:solidFill>
                  <a:schemeClr val="bg2"/>
                </a:solidFill>
              </a:rPr>
              <a:t>OS Process</a:t>
            </a:r>
          </a:p>
        </p:txBody>
      </p:sp>
      <p:sp>
        <p:nvSpPr>
          <p:cNvPr id="474117" name="Rectangle 5"/>
          <p:cNvSpPr>
            <a:spLocks noChangeArrowheads="1"/>
          </p:cNvSpPr>
          <p:nvPr/>
        </p:nvSpPr>
        <p:spPr bwMode="auto">
          <a:xfrm>
            <a:off x="2535635" y="2208612"/>
            <a:ext cx="8368233" cy="4981873"/>
          </a:xfrm>
          <a:prstGeom prst="rect">
            <a:avLst/>
          </a:prstGeom>
          <a:gradFill rotWithShape="1">
            <a:gsLst>
              <a:gs pos="0">
                <a:srgbClr val="00FFFF"/>
              </a:gs>
              <a:gs pos="100000">
                <a:srgbClr val="00FFFF">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dirty="0">
                <a:solidFill>
                  <a:schemeClr val="bg2"/>
                </a:solidFill>
              </a:rPr>
              <a:t>CLR</a:t>
            </a:r>
          </a:p>
        </p:txBody>
      </p:sp>
      <p:sp>
        <p:nvSpPr>
          <p:cNvPr id="474118" name="Rectangle 6"/>
          <p:cNvSpPr>
            <a:spLocks noChangeArrowheads="1"/>
          </p:cNvSpPr>
          <p:nvPr/>
        </p:nvSpPr>
        <p:spPr bwMode="auto">
          <a:xfrm>
            <a:off x="8289475" y="2508648"/>
            <a:ext cx="2299350" cy="4083844"/>
          </a:xfrm>
          <a:prstGeom prst="rect">
            <a:avLst/>
          </a:prstGeom>
          <a:gradFill rotWithShape="1">
            <a:gsLst>
              <a:gs pos="0">
                <a:srgbClr val="FF6600"/>
              </a:gs>
              <a:gs pos="100000">
                <a:srgbClr val="FF6600">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a:solidFill>
                  <a:schemeClr val="bg1"/>
                </a:solidFill>
              </a:rPr>
              <a:t>AppDomain C</a:t>
            </a:r>
          </a:p>
        </p:txBody>
      </p:sp>
      <p:sp>
        <p:nvSpPr>
          <p:cNvPr id="474119" name="Rectangle 7"/>
          <p:cNvSpPr>
            <a:spLocks noChangeArrowheads="1"/>
          </p:cNvSpPr>
          <p:nvPr/>
        </p:nvSpPr>
        <p:spPr bwMode="auto">
          <a:xfrm>
            <a:off x="5570074" y="2508648"/>
            <a:ext cx="2299351" cy="4083844"/>
          </a:xfrm>
          <a:prstGeom prst="rect">
            <a:avLst/>
          </a:prstGeom>
          <a:gradFill rotWithShape="1">
            <a:gsLst>
              <a:gs pos="0">
                <a:srgbClr val="FF6600"/>
              </a:gs>
              <a:gs pos="100000">
                <a:srgbClr val="FF6600">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a:solidFill>
                  <a:schemeClr val="bg1"/>
                </a:solidFill>
              </a:rPr>
              <a:t>AppDomain B</a:t>
            </a:r>
          </a:p>
        </p:txBody>
      </p:sp>
      <p:sp>
        <p:nvSpPr>
          <p:cNvPr id="474120" name="Rectangle 8"/>
          <p:cNvSpPr>
            <a:spLocks noChangeArrowheads="1"/>
          </p:cNvSpPr>
          <p:nvPr/>
        </p:nvSpPr>
        <p:spPr bwMode="auto">
          <a:xfrm>
            <a:off x="2852860" y="2508648"/>
            <a:ext cx="2299351" cy="4083844"/>
          </a:xfrm>
          <a:prstGeom prst="rect">
            <a:avLst/>
          </a:prstGeom>
          <a:gradFill rotWithShape="1">
            <a:gsLst>
              <a:gs pos="0">
                <a:srgbClr val="FF6600"/>
              </a:gs>
              <a:gs pos="100000">
                <a:srgbClr val="FF6600">
                  <a:gamma/>
                  <a:shade val="45490"/>
                  <a:invGamma/>
                </a:srgbClr>
              </a:gs>
            </a:gsLst>
            <a:lin ang="2700000" scaled="1"/>
          </a:gradFill>
          <a:ln w="9525">
            <a:solidFill>
              <a:schemeClr val="tx1"/>
            </a:solidFill>
            <a:miter lim="800000"/>
            <a:headEnd/>
            <a:tailEnd/>
          </a:ln>
          <a:effectLst>
            <a:outerShdw dist="107763" dir="2700000" algn="ctr" rotWithShape="0">
              <a:schemeClr val="bg2">
                <a:alpha val="50000"/>
              </a:schemeClr>
            </a:outerShdw>
          </a:effectLst>
        </p:spPr>
        <p:txBody>
          <a:bodyPr wrap="none" lIns="117830" tIns="58915" rIns="117830" bIns="58915" anchor="b"/>
          <a:lstStyle/>
          <a:p>
            <a:pPr algn="ctr">
              <a:defRPr/>
            </a:pPr>
            <a:r>
              <a:rPr lang="en-US" sz="1800" dirty="0" err="1">
                <a:solidFill>
                  <a:schemeClr val="bg1"/>
                </a:solidFill>
              </a:rPr>
              <a:t>AppDomain</a:t>
            </a:r>
            <a:r>
              <a:rPr lang="en-US" sz="1800" dirty="0">
                <a:solidFill>
                  <a:schemeClr val="bg1"/>
                </a:solidFill>
              </a:rPr>
              <a:t> A</a:t>
            </a:r>
          </a:p>
        </p:txBody>
      </p:sp>
      <p:sp>
        <p:nvSpPr>
          <p:cNvPr id="17418" name="AutoShape 11"/>
          <p:cNvSpPr>
            <a:spLocks noChangeArrowheads="1"/>
          </p:cNvSpPr>
          <p:nvPr/>
        </p:nvSpPr>
        <p:spPr bwMode="auto">
          <a:xfrm>
            <a:off x="1279848" y="2706590"/>
            <a:ext cx="6379548" cy="998041"/>
          </a:xfrm>
          <a:prstGeom prst="rightArrow">
            <a:avLst>
              <a:gd name="adj1" fmla="val 37370"/>
              <a:gd name="adj2" fmla="val 55747"/>
            </a:avLst>
          </a:prstGeom>
          <a:solidFill>
            <a:srgbClr val="66FF33">
              <a:alpha val="56862"/>
            </a:srgbClr>
          </a:solidFill>
          <a:ln w="9525">
            <a:solidFill>
              <a:schemeClr val="tx1"/>
            </a:solidFill>
            <a:miter lim="800000"/>
            <a:headEnd/>
            <a:tailEnd/>
          </a:ln>
        </p:spPr>
        <p:txBody>
          <a:bodyPr wrap="none" lIns="117830" tIns="58915" rIns="117830" bIns="58915" anchor="ctr"/>
          <a:lstStyle/>
          <a:p>
            <a:r>
              <a:rPr lang="en-US" sz="1800" b="1" dirty="0">
                <a:solidFill>
                  <a:srgbClr val="C00000"/>
                </a:solidFill>
              </a:rPr>
              <a:t>OS thread 1</a:t>
            </a:r>
          </a:p>
        </p:txBody>
      </p:sp>
      <p:sp>
        <p:nvSpPr>
          <p:cNvPr id="17419" name="AutoShape 12"/>
          <p:cNvSpPr>
            <a:spLocks noChangeArrowheads="1"/>
          </p:cNvSpPr>
          <p:nvPr/>
        </p:nvSpPr>
        <p:spPr bwMode="auto">
          <a:xfrm>
            <a:off x="1279852" y="4002584"/>
            <a:ext cx="3765158" cy="898028"/>
          </a:xfrm>
          <a:prstGeom prst="rightArrow">
            <a:avLst>
              <a:gd name="adj1" fmla="val 40472"/>
              <a:gd name="adj2" fmla="val 67974"/>
            </a:avLst>
          </a:prstGeom>
          <a:solidFill>
            <a:srgbClr val="66FF33">
              <a:alpha val="56862"/>
            </a:srgbClr>
          </a:solidFill>
          <a:ln w="9525">
            <a:solidFill>
              <a:schemeClr val="tx1"/>
            </a:solidFill>
            <a:miter lim="800000"/>
            <a:headEnd/>
            <a:tailEnd/>
          </a:ln>
        </p:spPr>
        <p:txBody>
          <a:bodyPr wrap="none" lIns="117830" tIns="58915" rIns="117830" bIns="58915" anchor="ctr"/>
          <a:lstStyle/>
          <a:p>
            <a:r>
              <a:rPr lang="en-US" sz="1800" b="1" dirty="0">
                <a:solidFill>
                  <a:srgbClr val="C00000"/>
                </a:solidFill>
              </a:rPr>
              <a:t>OS thread 2</a:t>
            </a:r>
          </a:p>
        </p:txBody>
      </p:sp>
      <p:sp>
        <p:nvSpPr>
          <p:cNvPr id="17420" name="AutoShape 13"/>
          <p:cNvSpPr>
            <a:spLocks noChangeArrowheads="1"/>
          </p:cNvSpPr>
          <p:nvPr/>
        </p:nvSpPr>
        <p:spPr bwMode="auto">
          <a:xfrm>
            <a:off x="1279849" y="5298583"/>
            <a:ext cx="9203962" cy="795933"/>
          </a:xfrm>
          <a:prstGeom prst="rightArrow">
            <a:avLst>
              <a:gd name="adj1" fmla="val 55222"/>
              <a:gd name="adj2" fmla="val 64651"/>
            </a:avLst>
          </a:prstGeom>
          <a:solidFill>
            <a:srgbClr val="66FF33">
              <a:alpha val="56862"/>
            </a:srgbClr>
          </a:solidFill>
          <a:ln w="9525">
            <a:solidFill>
              <a:schemeClr val="tx1"/>
            </a:solidFill>
            <a:miter lim="800000"/>
            <a:headEnd/>
            <a:tailEnd/>
          </a:ln>
        </p:spPr>
        <p:txBody>
          <a:bodyPr wrap="none" lIns="117830" tIns="58915" rIns="117830" bIns="58915" anchor="ctr"/>
          <a:lstStyle/>
          <a:p>
            <a:r>
              <a:rPr lang="en-US" sz="1800" b="1">
                <a:solidFill>
                  <a:srgbClr val="C00000"/>
                </a:solidFill>
              </a:rPr>
              <a:t>OS thread 3</a:t>
            </a:r>
          </a:p>
        </p:txBody>
      </p:sp>
      <p:sp>
        <p:nvSpPr>
          <p:cNvPr id="474122" name="Oval 10"/>
          <p:cNvSpPr>
            <a:spLocks noChangeArrowheads="1"/>
          </p:cNvSpPr>
          <p:nvPr/>
        </p:nvSpPr>
        <p:spPr bwMode="auto">
          <a:xfrm>
            <a:off x="2953498" y="2706590"/>
            <a:ext cx="837918" cy="898028"/>
          </a:xfrm>
          <a:prstGeom prst="ellipse">
            <a:avLst/>
          </a:prstGeom>
          <a:gradFill rotWithShape="1">
            <a:gsLst>
              <a:gs pos="0">
                <a:srgbClr val="0000FF"/>
              </a:gs>
              <a:gs pos="100000">
                <a:srgbClr val="0000FF">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dirty="0">
                <a:solidFill>
                  <a:srgbClr val="FFFF00"/>
                </a:solidFill>
              </a:rPr>
              <a:t>Thread</a:t>
            </a:r>
          </a:p>
          <a:p>
            <a:pPr algn="ctr">
              <a:defRPr/>
            </a:pPr>
            <a:r>
              <a:rPr lang="en-US" sz="1300" b="1" dirty="0">
                <a:solidFill>
                  <a:srgbClr val="FFFF00"/>
                </a:solidFill>
              </a:rPr>
              <a:t>1</a:t>
            </a:r>
          </a:p>
        </p:txBody>
      </p:sp>
      <p:sp>
        <p:nvSpPr>
          <p:cNvPr id="474121" name="Oval 9"/>
          <p:cNvSpPr>
            <a:spLocks noChangeArrowheads="1"/>
          </p:cNvSpPr>
          <p:nvPr/>
        </p:nvSpPr>
        <p:spPr bwMode="auto">
          <a:xfrm>
            <a:off x="5777914" y="2706590"/>
            <a:ext cx="835729" cy="898028"/>
          </a:xfrm>
          <a:prstGeom prst="ellipse">
            <a:avLst/>
          </a:prstGeom>
          <a:gradFill rotWithShape="1">
            <a:gsLst>
              <a:gs pos="0">
                <a:srgbClr val="0000FF"/>
              </a:gs>
              <a:gs pos="100000">
                <a:srgbClr val="0000FF">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FFFF00"/>
                </a:solidFill>
              </a:rPr>
              <a:t>Thread</a:t>
            </a:r>
          </a:p>
          <a:p>
            <a:pPr algn="ctr">
              <a:defRPr/>
            </a:pPr>
            <a:r>
              <a:rPr lang="en-US" sz="1300" b="1">
                <a:solidFill>
                  <a:srgbClr val="FFFF00"/>
                </a:solidFill>
              </a:rPr>
              <a:t>1</a:t>
            </a:r>
          </a:p>
        </p:txBody>
      </p:sp>
      <p:sp>
        <p:nvSpPr>
          <p:cNvPr id="474126" name="Oval 14"/>
          <p:cNvSpPr>
            <a:spLocks noChangeArrowheads="1"/>
          </p:cNvSpPr>
          <p:nvPr/>
        </p:nvSpPr>
        <p:spPr bwMode="auto">
          <a:xfrm>
            <a:off x="2953498" y="4002588"/>
            <a:ext cx="837918" cy="895945"/>
          </a:xfrm>
          <a:prstGeom prst="ellipse">
            <a:avLst/>
          </a:prstGeom>
          <a:gradFill rotWithShape="1">
            <a:gsLst>
              <a:gs pos="0">
                <a:srgbClr val="0000FF"/>
              </a:gs>
              <a:gs pos="100000">
                <a:srgbClr val="0000FF">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FFFF00"/>
                </a:solidFill>
              </a:rPr>
              <a:t>Thread</a:t>
            </a:r>
          </a:p>
          <a:p>
            <a:pPr algn="ctr">
              <a:defRPr/>
            </a:pPr>
            <a:r>
              <a:rPr lang="en-US" sz="1300" b="1">
                <a:solidFill>
                  <a:srgbClr val="FFFF00"/>
                </a:solidFill>
              </a:rPr>
              <a:t>2</a:t>
            </a:r>
          </a:p>
        </p:txBody>
      </p:sp>
      <p:sp>
        <p:nvSpPr>
          <p:cNvPr id="474127" name="Oval 15"/>
          <p:cNvSpPr>
            <a:spLocks noChangeArrowheads="1"/>
          </p:cNvSpPr>
          <p:nvPr/>
        </p:nvSpPr>
        <p:spPr bwMode="auto">
          <a:xfrm>
            <a:off x="2953498" y="5198571"/>
            <a:ext cx="837918" cy="895945"/>
          </a:xfrm>
          <a:prstGeom prst="ellipse">
            <a:avLst/>
          </a:prstGeom>
          <a:gradFill rotWithShape="1">
            <a:gsLst>
              <a:gs pos="0">
                <a:srgbClr val="0000FF"/>
              </a:gs>
              <a:gs pos="100000">
                <a:srgbClr val="0000FF">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FFFF00"/>
                </a:solidFill>
              </a:rPr>
              <a:t>Thread</a:t>
            </a:r>
          </a:p>
          <a:p>
            <a:pPr algn="ctr">
              <a:defRPr/>
            </a:pPr>
            <a:r>
              <a:rPr lang="en-US" sz="1300" b="1">
                <a:solidFill>
                  <a:srgbClr val="FFFF00"/>
                </a:solidFill>
              </a:rPr>
              <a:t>3</a:t>
            </a:r>
          </a:p>
        </p:txBody>
      </p:sp>
      <p:sp>
        <p:nvSpPr>
          <p:cNvPr id="474128" name="Oval 16"/>
          <p:cNvSpPr>
            <a:spLocks noChangeArrowheads="1"/>
          </p:cNvSpPr>
          <p:nvPr/>
        </p:nvSpPr>
        <p:spPr bwMode="auto">
          <a:xfrm>
            <a:off x="5777910" y="5198571"/>
            <a:ext cx="837917" cy="895945"/>
          </a:xfrm>
          <a:prstGeom prst="ellipse">
            <a:avLst/>
          </a:prstGeom>
          <a:gradFill rotWithShape="1">
            <a:gsLst>
              <a:gs pos="0">
                <a:srgbClr val="0000FF"/>
              </a:gs>
              <a:gs pos="100000">
                <a:srgbClr val="0000FF">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FFFF00"/>
                </a:solidFill>
              </a:rPr>
              <a:t>Thread</a:t>
            </a:r>
          </a:p>
          <a:p>
            <a:pPr algn="ctr">
              <a:defRPr/>
            </a:pPr>
            <a:r>
              <a:rPr lang="en-US" sz="1300" b="1">
                <a:solidFill>
                  <a:srgbClr val="FFFF00"/>
                </a:solidFill>
              </a:rPr>
              <a:t>3</a:t>
            </a:r>
          </a:p>
        </p:txBody>
      </p:sp>
      <p:sp>
        <p:nvSpPr>
          <p:cNvPr id="474129" name="Oval 17"/>
          <p:cNvSpPr>
            <a:spLocks noChangeArrowheads="1"/>
          </p:cNvSpPr>
          <p:nvPr/>
        </p:nvSpPr>
        <p:spPr bwMode="auto">
          <a:xfrm>
            <a:off x="8392302" y="5198571"/>
            <a:ext cx="837918" cy="895945"/>
          </a:xfrm>
          <a:prstGeom prst="ellipse">
            <a:avLst/>
          </a:prstGeom>
          <a:gradFill rotWithShape="1">
            <a:gsLst>
              <a:gs pos="0">
                <a:srgbClr val="0000FF"/>
              </a:gs>
              <a:gs pos="100000">
                <a:srgbClr val="0000FF">
                  <a:gamma/>
                  <a:shade val="45490"/>
                  <a:invGamma/>
                </a:srgbClr>
              </a:gs>
            </a:gsLst>
            <a:lin ang="2700000" scaled="1"/>
          </a:gradFill>
          <a:ln w="9525">
            <a:solidFill>
              <a:schemeClr val="tx1"/>
            </a:solidFill>
            <a:round/>
            <a:headEnd/>
            <a:tailEnd/>
          </a:ln>
          <a:effectLst>
            <a:outerShdw dist="107763" dir="2700000" algn="ctr" rotWithShape="0">
              <a:schemeClr val="bg2">
                <a:alpha val="50000"/>
              </a:schemeClr>
            </a:outerShdw>
          </a:effectLst>
        </p:spPr>
        <p:txBody>
          <a:bodyPr wrap="none" lIns="117830" tIns="58915" rIns="117830" bIns="58915" anchor="ctr"/>
          <a:lstStyle/>
          <a:p>
            <a:pPr algn="ctr">
              <a:defRPr/>
            </a:pPr>
            <a:r>
              <a:rPr lang="en-US" sz="1300" b="1">
                <a:solidFill>
                  <a:srgbClr val="FFFF00"/>
                </a:solidFill>
              </a:rPr>
              <a:t>Thread</a:t>
            </a:r>
          </a:p>
          <a:p>
            <a:pPr algn="ctr">
              <a:defRPr/>
            </a:pPr>
            <a:r>
              <a:rPr lang="en-US" sz="1300" b="1">
                <a:solidFill>
                  <a:srgbClr val="FFFF00"/>
                </a:solidFill>
              </a:rPr>
              <a:t>3</a:t>
            </a:r>
          </a:p>
        </p:txBody>
      </p:sp>
    </p:spTree>
    <p:extLst>
      <p:ext uri="{BB962C8B-B14F-4D97-AF65-F5344CB8AC3E}">
        <p14:creationId xmlns:p14="http://schemas.microsoft.com/office/powerpoint/2010/main" val="10231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Threads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397</a:t>
            </a:fld>
            <a:endParaRPr lang="he-IL"/>
          </a:p>
        </p:txBody>
      </p:sp>
      <p:sp>
        <p:nvSpPr>
          <p:cNvPr id="3" name="Content Placeholder 2"/>
          <p:cNvSpPr>
            <a:spLocks noGrp="1"/>
          </p:cNvSpPr>
          <p:nvPr>
            <p:ph sz="quarter" idx="1"/>
          </p:nvPr>
        </p:nvSpPr>
        <p:spPr/>
        <p:txBody>
          <a:bodyPr/>
          <a:lstStyle/>
          <a:p>
            <a:r>
              <a:rPr lang="en-US" dirty="0"/>
              <a:t>To create a thread, create an instance of the </a:t>
            </a:r>
            <a:r>
              <a:rPr lang="en-US" b="1" dirty="0" err="1">
                <a:solidFill>
                  <a:srgbClr val="FF0000"/>
                </a:solidFill>
                <a:latin typeface="Consolas" pitchFamily="49" charset="0"/>
              </a:rPr>
              <a:t>System.Threading.Thread</a:t>
            </a:r>
            <a:r>
              <a:rPr lang="en-US" dirty="0"/>
              <a:t> class, passing a delegate of type </a:t>
            </a:r>
            <a:r>
              <a:rPr lang="en-US" b="1" dirty="0" err="1">
                <a:solidFill>
                  <a:srgbClr val="FF0000"/>
                </a:solidFill>
                <a:latin typeface="Consolas" pitchFamily="49" charset="0"/>
              </a:rPr>
              <a:t>ThreadStart</a:t>
            </a:r>
            <a:r>
              <a:rPr lang="en-US" dirty="0"/>
              <a:t> or </a:t>
            </a:r>
            <a:r>
              <a:rPr lang="en-US" b="1" dirty="0" err="1">
                <a:solidFill>
                  <a:srgbClr val="FF0000"/>
                </a:solidFill>
                <a:latin typeface="Consolas" pitchFamily="49" charset="0"/>
              </a:rPr>
              <a:t>ParameterizedThreadStart</a:t>
            </a:r>
            <a:endParaRPr lang="en-US" b="1" dirty="0">
              <a:solidFill>
                <a:srgbClr val="FF0000"/>
              </a:solidFill>
              <a:latin typeface="Consolas" pitchFamily="49" charset="0"/>
            </a:endParaRPr>
          </a:p>
          <a:p>
            <a:r>
              <a:rPr lang="en-US" dirty="0"/>
              <a:t>Call the </a:t>
            </a:r>
            <a:r>
              <a:rPr lang="en-US" b="1" dirty="0">
                <a:solidFill>
                  <a:srgbClr val="7030A0"/>
                </a:solidFill>
                <a:latin typeface="Consolas" pitchFamily="49" charset="0"/>
              </a:rPr>
              <a:t>Start</a:t>
            </a:r>
            <a:r>
              <a:rPr lang="en-US" dirty="0"/>
              <a:t> method of the newly created thread object</a:t>
            </a:r>
          </a:p>
          <a:p>
            <a:pPr lvl="1"/>
            <a:r>
              <a:rPr lang="en-US" dirty="0"/>
              <a:t>Creates the actual “hard” thread</a:t>
            </a:r>
          </a:p>
          <a:p>
            <a:endParaRPr lang="en-US" dirty="0"/>
          </a:p>
        </p:txBody>
      </p:sp>
    </p:spTree>
    <p:extLst>
      <p:ext uri="{BB962C8B-B14F-4D97-AF65-F5344CB8AC3E}">
        <p14:creationId xmlns:p14="http://schemas.microsoft.com/office/powerpoint/2010/main" val="172818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Properties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398</a:t>
            </a:fld>
            <a:endParaRPr lang="he-IL"/>
          </a:p>
        </p:txBody>
      </p:sp>
      <p:sp>
        <p:nvSpPr>
          <p:cNvPr id="3" name="Content Placeholder 2"/>
          <p:cNvSpPr>
            <a:spLocks noGrp="1"/>
          </p:cNvSpPr>
          <p:nvPr>
            <p:ph sz="quarter" idx="1"/>
          </p:nvPr>
        </p:nvSpPr>
        <p:spPr/>
        <p:txBody>
          <a:bodyPr>
            <a:normAutofit fontScale="85000" lnSpcReduction="20000"/>
          </a:bodyPr>
          <a:lstStyle/>
          <a:p>
            <a:r>
              <a:rPr lang="en-US" b="1" dirty="0">
                <a:solidFill>
                  <a:schemeClr val="accent6">
                    <a:lumMod val="75000"/>
                  </a:schemeClr>
                </a:solidFill>
                <a:latin typeface="Consolas" pitchFamily="49" charset="0"/>
              </a:rPr>
              <a:t>Name</a:t>
            </a:r>
          </a:p>
          <a:p>
            <a:pPr lvl="1"/>
            <a:r>
              <a:rPr lang="en-US" dirty="0"/>
              <a:t>Friendly name of thread visible in the debugger</a:t>
            </a:r>
          </a:p>
          <a:p>
            <a:r>
              <a:rPr lang="en-US" b="1" dirty="0" err="1">
                <a:solidFill>
                  <a:schemeClr val="accent6">
                    <a:lumMod val="75000"/>
                  </a:schemeClr>
                </a:solidFill>
                <a:latin typeface="Consolas" pitchFamily="49" charset="0"/>
              </a:rPr>
              <a:t>ManagedThreadId</a:t>
            </a:r>
            <a:r>
              <a:rPr lang="en-US" dirty="0">
                <a:solidFill>
                  <a:srgbClr val="FFFF00"/>
                </a:solidFill>
                <a:latin typeface="Consolas" pitchFamily="49" charset="0"/>
              </a:rPr>
              <a:t> </a:t>
            </a:r>
            <a:r>
              <a:rPr lang="en-US" sz="3600" dirty="0"/>
              <a:t>(r/o)</a:t>
            </a:r>
          </a:p>
          <a:p>
            <a:pPr lvl="1"/>
            <a:r>
              <a:rPr lang="en-US" dirty="0"/>
              <a:t>Unique thread id in the process</a:t>
            </a:r>
          </a:p>
          <a:p>
            <a:pPr lvl="1"/>
            <a:r>
              <a:rPr lang="en-US" dirty="0"/>
              <a:t>Unrelated to the OS thread ID</a:t>
            </a:r>
          </a:p>
          <a:p>
            <a:r>
              <a:rPr lang="en-US" b="1" dirty="0">
                <a:solidFill>
                  <a:schemeClr val="accent6">
                    <a:lumMod val="75000"/>
                  </a:schemeClr>
                </a:solidFill>
                <a:latin typeface="Consolas" pitchFamily="49" charset="0"/>
              </a:rPr>
              <a:t>Priority</a:t>
            </a:r>
          </a:p>
          <a:p>
            <a:pPr lvl="1"/>
            <a:r>
              <a:rPr lang="en-US" dirty="0"/>
              <a:t>Thread priority relative to the process base priority</a:t>
            </a:r>
          </a:p>
          <a:p>
            <a:r>
              <a:rPr lang="en-US" b="1" dirty="0" err="1">
                <a:solidFill>
                  <a:schemeClr val="accent6">
                    <a:lumMod val="75000"/>
                  </a:schemeClr>
                </a:solidFill>
                <a:latin typeface="Consolas" pitchFamily="49" charset="0"/>
              </a:rPr>
              <a:t>IsBackground</a:t>
            </a:r>
            <a:endParaRPr lang="en-US" b="1" dirty="0">
              <a:solidFill>
                <a:schemeClr val="accent6">
                  <a:lumMod val="75000"/>
                </a:schemeClr>
              </a:solidFill>
              <a:latin typeface="Consolas" pitchFamily="49" charset="0"/>
            </a:endParaRPr>
          </a:p>
          <a:p>
            <a:pPr lvl="1"/>
            <a:r>
              <a:rPr lang="en-US" dirty="0"/>
              <a:t>Background threads don’t keep the app alive</a:t>
            </a:r>
          </a:p>
          <a:p>
            <a:r>
              <a:rPr lang="en-US" b="1" dirty="0" err="1">
                <a:solidFill>
                  <a:schemeClr val="accent6">
                    <a:lumMod val="75000"/>
                  </a:schemeClr>
                </a:solidFill>
                <a:latin typeface="Consolas" pitchFamily="49" charset="0"/>
              </a:rPr>
              <a:t>ThreadState</a:t>
            </a:r>
            <a:r>
              <a:rPr lang="en-US" dirty="0">
                <a:solidFill>
                  <a:srgbClr val="FFFF00"/>
                </a:solidFill>
                <a:latin typeface="Consolas" pitchFamily="49" charset="0"/>
              </a:rPr>
              <a:t> </a:t>
            </a:r>
            <a:r>
              <a:rPr lang="en-US" dirty="0"/>
              <a:t>(r/o)</a:t>
            </a:r>
            <a:endParaRPr lang="en-US" dirty="0">
              <a:solidFill>
                <a:srgbClr val="FFFF00"/>
              </a:solidFill>
              <a:latin typeface="Consolas" pitchFamily="49" charset="0"/>
            </a:endParaRPr>
          </a:p>
          <a:p>
            <a:pPr lvl="1"/>
            <a:r>
              <a:rPr lang="en-US" dirty="0"/>
              <a:t>Current thread state</a:t>
            </a:r>
          </a:p>
          <a:p>
            <a:r>
              <a:rPr lang="en-US" dirty="0"/>
              <a:t>static </a:t>
            </a:r>
            <a:r>
              <a:rPr lang="en-US" b="1" dirty="0" err="1">
                <a:solidFill>
                  <a:schemeClr val="accent6">
                    <a:lumMod val="75000"/>
                  </a:schemeClr>
                </a:solidFill>
                <a:latin typeface="Consolas" pitchFamily="49" charset="0"/>
              </a:rPr>
              <a:t>CurrentThread</a:t>
            </a:r>
            <a:r>
              <a:rPr lang="en-US" dirty="0">
                <a:solidFill>
                  <a:srgbClr val="FFFF00"/>
                </a:solidFill>
                <a:latin typeface="Consolas" pitchFamily="49" charset="0"/>
              </a:rPr>
              <a:t> </a:t>
            </a:r>
            <a:r>
              <a:rPr lang="en-US" dirty="0"/>
              <a:t>(r/o)</a:t>
            </a:r>
            <a:endParaRPr lang="en-US" dirty="0">
              <a:solidFill>
                <a:srgbClr val="FFFF00"/>
              </a:solidFill>
              <a:latin typeface="Consolas" pitchFamily="49" charset="0"/>
            </a:endParaRPr>
          </a:p>
          <a:p>
            <a:pPr lvl="1"/>
            <a:r>
              <a:rPr lang="en-US" dirty="0"/>
              <a:t>Returns reference to executing thread</a:t>
            </a:r>
          </a:p>
          <a:p>
            <a:endParaRPr lang="en-US" dirty="0"/>
          </a:p>
        </p:txBody>
      </p:sp>
    </p:spTree>
    <p:extLst>
      <p:ext uri="{BB962C8B-B14F-4D97-AF65-F5344CB8AC3E}">
        <p14:creationId xmlns:p14="http://schemas.microsoft.com/office/powerpoint/2010/main" val="5413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Threads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399</a:t>
            </a:fld>
            <a:endParaRPr lang="he-IL"/>
          </a:p>
        </p:txBody>
      </p:sp>
      <p:sp>
        <p:nvSpPr>
          <p:cNvPr id="3" name="Content Placeholder 2"/>
          <p:cNvSpPr>
            <a:spLocks noGrp="1"/>
          </p:cNvSpPr>
          <p:nvPr>
            <p:ph sz="quarter" idx="1"/>
          </p:nvPr>
        </p:nvSpPr>
        <p:spPr/>
        <p:txBody>
          <a:bodyPr>
            <a:normAutofit fontScale="77500" lnSpcReduction="20000"/>
          </a:bodyPr>
          <a:lstStyle/>
          <a:p>
            <a:r>
              <a:rPr lang="en-US" dirty="0"/>
              <a:t>Methods on a thread instance</a:t>
            </a:r>
          </a:p>
          <a:p>
            <a:pPr lvl="1"/>
            <a:r>
              <a:rPr lang="en-US" b="1" dirty="0">
                <a:solidFill>
                  <a:srgbClr val="7030A0"/>
                </a:solidFill>
                <a:latin typeface="Consolas" pitchFamily="49" charset="0"/>
              </a:rPr>
              <a:t>Suspend/Resume</a:t>
            </a:r>
          </a:p>
          <a:p>
            <a:pPr lvl="2"/>
            <a:r>
              <a:rPr lang="en-US" dirty="0"/>
              <a:t>Deprecated methods</a:t>
            </a:r>
          </a:p>
          <a:p>
            <a:pPr lvl="1"/>
            <a:r>
              <a:rPr lang="en-US" sz="4000" b="1" dirty="0">
                <a:solidFill>
                  <a:srgbClr val="7030A0"/>
                </a:solidFill>
                <a:latin typeface="Consolas" pitchFamily="49" charset="0"/>
              </a:rPr>
              <a:t>Join</a:t>
            </a:r>
          </a:p>
          <a:p>
            <a:pPr lvl="2"/>
            <a:r>
              <a:rPr lang="en-US" dirty="0"/>
              <a:t>Wait for the thread to terminate</a:t>
            </a:r>
          </a:p>
          <a:p>
            <a:pPr lvl="1"/>
            <a:r>
              <a:rPr lang="en-US" sz="4000" b="1" dirty="0">
                <a:solidFill>
                  <a:srgbClr val="7030A0"/>
                </a:solidFill>
                <a:latin typeface="Consolas" pitchFamily="49" charset="0"/>
              </a:rPr>
              <a:t>Interrupt</a:t>
            </a:r>
          </a:p>
          <a:p>
            <a:pPr lvl="2"/>
            <a:r>
              <a:rPr lang="en-US" dirty="0"/>
              <a:t>Interrupt a running thread when it’s in the </a:t>
            </a:r>
            <a:r>
              <a:rPr lang="en-US" dirty="0" err="1">
                <a:solidFill>
                  <a:srgbClr val="0070C0"/>
                </a:solidFill>
                <a:latin typeface="Consolas" pitchFamily="49" charset="0"/>
                <a:cs typeface="Consolas" pitchFamily="49" charset="0"/>
              </a:rPr>
              <a:t>WaitSleepJoin</a:t>
            </a:r>
            <a:r>
              <a:rPr lang="en-US" dirty="0"/>
              <a:t> state by throwing a </a:t>
            </a:r>
            <a:r>
              <a:rPr lang="en-US" b="1" dirty="0" err="1">
                <a:solidFill>
                  <a:srgbClr val="FF0000"/>
                </a:solidFill>
                <a:latin typeface="Consolas" pitchFamily="49" charset="0"/>
              </a:rPr>
              <a:t>ThreadInterruptException</a:t>
            </a:r>
            <a:endParaRPr lang="en-US" b="1" dirty="0">
              <a:solidFill>
                <a:srgbClr val="FF0000"/>
              </a:solidFill>
              <a:latin typeface="Consolas" pitchFamily="49" charset="0"/>
            </a:endParaRPr>
          </a:p>
          <a:p>
            <a:pPr lvl="1"/>
            <a:r>
              <a:rPr lang="en-US" sz="4000" b="1" dirty="0">
                <a:solidFill>
                  <a:srgbClr val="7030A0"/>
                </a:solidFill>
                <a:latin typeface="Consolas" pitchFamily="49" charset="0"/>
              </a:rPr>
              <a:t>Abort</a:t>
            </a:r>
          </a:p>
          <a:p>
            <a:pPr lvl="2"/>
            <a:r>
              <a:rPr lang="en-US" dirty="0"/>
              <a:t>Attempts to terminate the thread by throwing a </a:t>
            </a:r>
            <a:r>
              <a:rPr lang="en-US" b="1" dirty="0" err="1">
                <a:solidFill>
                  <a:srgbClr val="FF0000"/>
                </a:solidFill>
                <a:latin typeface="Consolas" pitchFamily="49" charset="0"/>
              </a:rPr>
              <a:t>ThreadAbortException</a:t>
            </a:r>
            <a:endParaRPr lang="en-US" b="1" dirty="0">
              <a:solidFill>
                <a:srgbClr val="FF0000"/>
              </a:solidFill>
              <a:latin typeface="Consolas" pitchFamily="49" charset="0"/>
            </a:endParaRPr>
          </a:p>
          <a:p>
            <a:pPr lvl="2"/>
            <a:r>
              <a:rPr lang="en-US" dirty="0"/>
              <a:t>This exception is re-thrown automatically even if caught</a:t>
            </a:r>
          </a:p>
          <a:p>
            <a:pPr lvl="3"/>
            <a:r>
              <a:rPr lang="en-US" dirty="0"/>
              <a:t>Unless the thread calls </a:t>
            </a:r>
            <a:r>
              <a:rPr lang="en-US" b="1" dirty="0" err="1">
                <a:solidFill>
                  <a:srgbClr val="7030A0"/>
                </a:solidFill>
                <a:latin typeface="Consolas" pitchFamily="49" charset="0"/>
              </a:rPr>
              <a:t>ResetAbort</a:t>
            </a:r>
            <a:endParaRPr lang="en-US" b="1" dirty="0">
              <a:solidFill>
                <a:srgbClr val="7030A0"/>
              </a:solidFill>
              <a:latin typeface="Consolas" pitchFamily="49" charset="0"/>
            </a:endParaRPr>
          </a:p>
          <a:p>
            <a:r>
              <a:rPr lang="en-US" dirty="0"/>
              <a:t>Static methods</a:t>
            </a:r>
          </a:p>
          <a:p>
            <a:pPr lvl="1"/>
            <a:r>
              <a:rPr lang="en-US" sz="4000" b="1" dirty="0">
                <a:solidFill>
                  <a:srgbClr val="7030A0"/>
                </a:solidFill>
                <a:latin typeface="Consolas" pitchFamily="49" charset="0"/>
              </a:rPr>
              <a:t>Sleep</a:t>
            </a:r>
          </a:p>
          <a:p>
            <a:pPr lvl="2"/>
            <a:r>
              <a:rPr lang="en-US" dirty="0"/>
              <a:t>Suspends the calling thread for the specified time interval</a:t>
            </a:r>
          </a:p>
        </p:txBody>
      </p:sp>
    </p:spTree>
    <p:extLst>
      <p:ext uri="{BB962C8B-B14F-4D97-AF65-F5344CB8AC3E}">
        <p14:creationId xmlns:p14="http://schemas.microsoft.com/office/powerpoint/2010/main" val="364713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Contents (1)</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a:t>
            </a:fld>
            <a:endParaRPr lang="en-GB"/>
          </a:p>
        </p:txBody>
      </p:sp>
      <p:sp>
        <p:nvSpPr>
          <p:cNvPr id="3" name="Text Placeholder 2"/>
          <p:cNvSpPr>
            <a:spLocks noGrp="1"/>
          </p:cNvSpPr>
          <p:nvPr>
            <p:ph sz="quarter" idx="1"/>
          </p:nvPr>
        </p:nvSpPr>
        <p:spPr/>
        <p:txBody>
          <a:bodyPr>
            <a:normAutofit/>
          </a:bodyPr>
          <a:lstStyle/>
          <a:p>
            <a:r>
              <a:rPr lang="en-US" dirty="0"/>
              <a:t>1: Introduction to .NET and C#</a:t>
            </a:r>
          </a:p>
          <a:p>
            <a:r>
              <a:rPr lang="en-US" dirty="0"/>
              <a:t>2: C# Language Fundamentals</a:t>
            </a:r>
          </a:p>
          <a:p>
            <a:r>
              <a:rPr lang="en-US" dirty="0"/>
              <a:t>3: Types</a:t>
            </a:r>
          </a:p>
          <a:p>
            <a:r>
              <a:rPr lang="en-US" dirty="0"/>
              <a:t>4: Arrays, Collections and Strings</a:t>
            </a:r>
          </a:p>
          <a:p>
            <a:r>
              <a:rPr lang="en-US" dirty="0"/>
              <a:t>5: Inheritance &amp; Polymorphism</a:t>
            </a:r>
          </a:p>
          <a:p>
            <a:r>
              <a:rPr lang="en-US" dirty="0"/>
              <a:t>6: Exceptions</a:t>
            </a:r>
          </a:p>
          <a:p>
            <a:r>
              <a:rPr lang="en-US" dirty="0"/>
              <a:t>7: Generics</a:t>
            </a:r>
          </a:p>
          <a:p>
            <a:r>
              <a:rPr lang="en-US" dirty="0"/>
              <a:t>8: Reflection and Attributes</a:t>
            </a:r>
          </a:p>
          <a:p>
            <a:r>
              <a:rPr lang="en-US" dirty="0"/>
              <a:t>9. Delegates and Events</a:t>
            </a:r>
            <a:endParaRPr lang="en-GB" dirty="0"/>
          </a:p>
        </p:txBody>
      </p:sp>
    </p:spTree>
    <p:extLst>
      <p:ext uri="{BB962C8B-B14F-4D97-AF65-F5344CB8AC3E}">
        <p14:creationId xmlns:p14="http://schemas.microsoft.com/office/powerpoint/2010/main" val="145294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169" y="0"/>
            <a:ext cx="11327162" cy="1424039"/>
          </a:xfrm>
        </p:spPr>
        <p:txBody>
          <a:bodyPr/>
          <a:lstStyle/>
          <a:p>
            <a:r>
              <a:rPr lang="en-US" dirty="0"/>
              <a:t>Bitwise Operators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40</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1882221287"/>
              </p:ext>
            </p:extLst>
          </p:nvPr>
        </p:nvGraphicFramePr>
        <p:xfrm>
          <a:off x="840105" y="1300162"/>
          <a:ext cx="4465621" cy="3407096"/>
        </p:xfrm>
        <a:graphic>
          <a:graphicData uri="http://schemas.openxmlformats.org/drawingml/2006/table">
            <a:tbl>
              <a:tblPr firstRow="1" bandRow="1">
                <a:tableStyleId>{00A15C55-8517-42AA-B614-E9B94910E393}</a:tableStyleId>
              </a:tblPr>
              <a:tblGrid>
                <a:gridCol w="1687012">
                  <a:extLst>
                    <a:ext uri="{9D8B030D-6E8A-4147-A177-3AD203B41FA5}">
                      <a16:colId xmlns:a16="http://schemas.microsoft.com/office/drawing/2014/main" val="20000"/>
                    </a:ext>
                  </a:extLst>
                </a:gridCol>
                <a:gridCol w="2778609">
                  <a:extLst>
                    <a:ext uri="{9D8B030D-6E8A-4147-A177-3AD203B41FA5}">
                      <a16:colId xmlns:a16="http://schemas.microsoft.com/office/drawing/2014/main" val="20001"/>
                    </a:ext>
                  </a:extLst>
                </a:gridCol>
              </a:tblGrid>
              <a:tr h="486728">
                <a:tc>
                  <a:txBody>
                    <a:bodyPr/>
                    <a:lstStyle/>
                    <a:p>
                      <a:pPr algn="ctr"/>
                      <a:r>
                        <a:rPr lang="en-US" sz="2400" dirty="0"/>
                        <a:t>Operator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Description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ctr"/>
                      <a:r>
                        <a:rPr lang="en-US" sz="2400" dirty="0">
                          <a:latin typeface="Consolas" pitchFamily="49" charset="0"/>
                          <a:cs typeface="Consolas" pitchFamily="49" charset="0"/>
                        </a:rPr>
                        <a:t>&amp;</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AND</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OR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XOR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NOT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6728">
                <a:tc>
                  <a:txBody>
                    <a:bodyPr/>
                    <a:lstStyle/>
                    <a:p>
                      <a:pPr algn="ctr"/>
                      <a:r>
                        <a:rPr lang="en-US" sz="2400" dirty="0">
                          <a:latin typeface="Consolas" pitchFamily="49" charset="0"/>
                          <a:cs typeface="Consolas" pitchFamily="49" charset="0"/>
                        </a:rPr>
                        <a:t>&gt;&gt;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Shift right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6728">
                <a:tc>
                  <a:txBody>
                    <a:bodyPr/>
                    <a:lstStyle/>
                    <a:p>
                      <a:pPr algn="ctr"/>
                      <a:r>
                        <a:rPr lang="en-US" sz="2400" dirty="0">
                          <a:latin typeface="Consolas" pitchFamily="49" charset="0"/>
                          <a:cs typeface="Consolas" pitchFamily="49" charset="0"/>
                        </a:rPr>
                        <a:t>&lt;&lt;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Shift left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9089126"/>
              </p:ext>
            </p:extLst>
          </p:nvPr>
        </p:nvGraphicFramePr>
        <p:xfrm>
          <a:off x="6679376" y="2232310"/>
          <a:ext cx="5292120" cy="2433640"/>
        </p:xfrm>
        <a:graphic>
          <a:graphicData uri="http://schemas.openxmlformats.org/drawingml/2006/table">
            <a:tbl>
              <a:tblPr firstRow="1" bandRow="1">
                <a:tableStyleId>{F5AB1C69-6EDB-4FF4-983F-18BD219EF322}</a:tableStyleId>
              </a:tblPr>
              <a:tblGrid>
                <a:gridCol w="1764040">
                  <a:extLst>
                    <a:ext uri="{9D8B030D-6E8A-4147-A177-3AD203B41FA5}">
                      <a16:colId xmlns:a16="http://schemas.microsoft.com/office/drawing/2014/main" val="20000"/>
                    </a:ext>
                  </a:extLst>
                </a:gridCol>
                <a:gridCol w="1764040">
                  <a:extLst>
                    <a:ext uri="{9D8B030D-6E8A-4147-A177-3AD203B41FA5}">
                      <a16:colId xmlns:a16="http://schemas.microsoft.com/office/drawing/2014/main" val="20001"/>
                    </a:ext>
                  </a:extLst>
                </a:gridCol>
                <a:gridCol w="1764040">
                  <a:extLst>
                    <a:ext uri="{9D8B030D-6E8A-4147-A177-3AD203B41FA5}">
                      <a16:colId xmlns:a16="http://schemas.microsoft.com/office/drawing/2014/main" val="20002"/>
                    </a:ext>
                  </a:extLst>
                </a:gridCol>
              </a:tblGrid>
              <a:tr h="486728">
                <a:tc>
                  <a:txBody>
                    <a:bodyPr/>
                    <a:lstStyle/>
                    <a:p>
                      <a:pPr algn="ctr"/>
                      <a:r>
                        <a:rPr lang="en-US" sz="2400" dirty="0">
                          <a:latin typeface="Consolas" pitchFamily="49" charset="0"/>
                          <a:cs typeface="Consolas" pitchFamily="49" charset="0"/>
                        </a:rPr>
                        <a:t>A</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B</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A | B</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7"/>
          <p:cNvSpPr txBox="1"/>
          <p:nvPr/>
        </p:nvSpPr>
        <p:spPr>
          <a:xfrm>
            <a:off x="7990777" y="1759758"/>
            <a:ext cx="1808041" cy="484748"/>
          </a:xfrm>
          <a:prstGeom prst="rect">
            <a:avLst/>
          </a:prstGeom>
          <a:noFill/>
        </p:spPr>
        <p:txBody>
          <a:bodyPr wrap="none" lIns="117830" tIns="58915" rIns="117830" bIns="58915" rtlCol="0">
            <a:spAutoFit/>
          </a:bodyPr>
          <a:lstStyle/>
          <a:p>
            <a:r>
              <a:rPr lang="en-US" dirty="0"/>
              <a:t>OR truth table</a:t>
            </a: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3165349758"/>
              </p:ext>
            </p:extLst>
          </p:nvPr>
        </p:nvGraphicFramePr>
        <p:xfrm>
          <a:off x="6720841" y="5363353"/>
          <a:ext cx="5292120" cy="2433640"/>
        </p:xfrm>
        <a:graphic>
          <a:graphicData uri="http://schemas.openxmlformats.org/drawingml/2006/table">
            <a:tbl>
              <a:tblPr firstRow="1" bandRow="1">
                <a:tableStyleId>{F5AB1C69-6EDB-4FF4-983F-18BD219EF322}</a:tableStyleId>
              </a:tblPr>
              <a:tblGrid>
                <a:gridCol w="1764040">
                  <a:extLst>
                    <a:ext uri="{9D8B030D-6E8A-4147-A177-3AD203B41FA5}">
                      <a16:colId xmlns:a16="http://schemas.microsoft.com/office/drawing/2014/main" val="20000"/>
                    </a:ext>
                  </a:extLst>
                </a:gridCol>
                <a:gridCol w="1764040">
                  <a:extLst>
                    <a:ext uri="{9D8B030D-6E8A-4147-A177-3AD203B41FA5}">
                      <a16:colId xmlns:a16="http://schemas.microsoft.com/office/drawing/2014/main" val="20001"/>
                    </a:ext>
                  </a:extLst>
                </a:gridCol>
                <a:gridCol w="1764040">
                  <a:extLst>
                    <a:ext uri="{9D8B030D-6E8A-4147-A177-3AD203B41FA5}">
                      <a16:colId xmlns:a16="http://schemas.microsoft.com/office/drawing/2014/main" val="20002"/>
                    </a:ext>
                  </a:extLst>
                </a:gridCol>
              </a:tblGrid>
              <a:tr h="486728">
                <a:tc>
                  <a:txBody>
                    <a:bodyPr/>
                    <a:lstStyle/>
                    <a:p>
                      <a:pPr algn="ctr"/>
                      <a:r>
                        <a:rPr lang="en-US" sz="2400" dirty="0">
                          <a:latin typeface="Consolas" pitchFamily="49" charset="0"/>
                          <a:cs typeface="Consolas" pitchFamily="49" charset="0"/>
                        </a:rPr>
                        <a:t>A</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B</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A &amp; B</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TextBox 9"/>
          <p:cNvSpPr txBox="1"/>
          <p:nvPr/>
        </p:nvSpPr>
        <p:spPr>
          <a:xfrm>
            <a:off x="7980383" y="4878605"/>
            <a:ext cx="1985452" cy="484748"/>
          </a:xfrm>
          <a:prstGeom prst="rect">
            <a:avLst/>
          </a:prstGeom>
          <a:noFill/>
        </p:spPr>
        <p:txBody>
          <a:bodyPr wrap="none" lIns="117830" tIns="58915" rIns="117830" bIns="58915" rtlCol="0">
            <a:spAutoFit/>
          </a:bodyPr>
          <a:lstStyle/>
          <a:p>
            <a:r>
              <a:rPr lang="en-US" dirty="0"/>
              <a:t>AND truth table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870993915"/>
              </p:ext>
            </p:extLst>
          </p:nvPr>
        </p:nvGraphicFramePr>
        <p:xfrm>
          <a:off x="798641" y="5351157"/>
          <a:ext cx="5292120" cy="2433640"/>
        </p:xfrm>
        <a:graphic>
          <a:graphicData uri="http://schemas.openxmlformats.org/drawingml/2006/table">
            <a:tbl>
              <a:tblPr firstRow="1" bandRow="1">
                <a:tableStyleId>{F5AB1C69-6EDB-4FF4-983F-18BD219EF322}</a:tableStyleId>
              </a:tblPr>
              <a:tblGrid>
                <a:gridCol w="1764040">
                  <a:extLst>
                    <a:ext uri="{9D8B030D-6E8A-4147-A177-3AD203B41FA5}">
                      <a16:colId xmlns:a16="http://schemas.microsoft.com/office/drawing/2014/main" val="20000"/>
                    </a:ext>
                  </a:extLst>
                </a:gridCol>
                <a:gridCol w="1764040">
                  <a:extLst>
                    <a:ext uri="{9D8B030D-6E8A-4147-A177-3AD203B41FA5}">
                      <a16:colId xmlns:a16="http://schemas.microsoft.com/office/drawing/2014/main" val="20001"/>
                    </a:ext>
                  </a:extLst>
                </a:gridCol>
                <a:gridCol w="1764040">
                  <a:extLst>
                    <a:ext uri="{9D8B030D-6E8A-4147-A177-3AD203B41FA5}">
                      <a16:colId xmlns:a16="http://schemas.microsoft.com/office/drawing/2014/main" val="20002"/>
                    </a:ext>
                  </a:extLst>
                </a:gridCol>
              </a:tblGrid>
              <a:tr h="486728">
                <a:tc>
                  <a:txBody>
                    <a:bodyPr/>
                    <a:lstStyle/>
                    <a:p>
                      <a:pPr algn="ctr"/>
                      <a:r>
                        <a:rPr lang="en-US" sz="2400" dirty="0">
                          <a:latin typeface="Consolas" pitchFamily="49" charset="0"/>
                          <a:cs typeface="Consolas" pitchFamily="49" charset="0"/>
                        </a:rPr>
                        <a:t>A</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B</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A ^ B</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1</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onsolas" pitchFamily="49" charset="0"/>
                          <a:cs typeface="Consolas" pitchFamily="49" charset="0"/>
                        </a:rPr>
                        <a:t>0</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TextBox 11"/>
          <p:cNvSpPr txBox="1"/>
          <p:nvPr/>
        </p:nvSpPr>
        <p:spPr>
          <a:xfrm>
            <a:off x="2244101" y="4878605"/>
            <a:ext cx="1989530" cy="484748"/>
          </a:xfrm>
          <a:prstGeom prst="rect">
            <a:avLst/>
          </a:prstGeom>
          <a:noFill/>
        </p:spPr>
        <p:txBody>
          <a:bodyPr wrap="none" lIns="117830" tIns="58915" rIns="117830" bIns="58915" rtlCol="0">
            <a:spAutoFit/>
          </a:bodyPr>
          <a:lstStyle/>
          <a:p>
            <a:r>
              <a:rPr lang="en-US" dirty="0"/>
              <a:t>XOR truth table</a:t>
            </a:r>
            <a:endParaRPr lang="en-GB" dirty="0"/>
          </a:p>
        </p:txBody>
      </p:sp>
    </p:spTree>
    <p:extLst>
      <p:ext uri="{BB962C8B-B14F-4D97-AF65-F5344CB8AC3E}">
        <p14:creationId xmlns:p14="http://schemas.microsoft.com/office/powerpoint/2010/main" val="334559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Synchronization</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400</a:t>
            </a:fld>
            <a:endParaRPr lang="he-IL"/>
          </a:p>
        </p:txBody>
      </p:sp>
      <p:sp>
        <p:nvSpPr>
          <p:cNvPr id="3" name="Content Placeholder 2"/>
          <p:cNvSpPr>
            <a:spLocks noGrp="1"/>
          </p:cNvSpPr>
          <p:nvPr>
            <p:ph sz="quarter" idx="1"/>
          </p:nvPr>
        </p:nvSpPr>
        <p:spPr/>
        <p:txBody>
          <a:bodyPr/>
          <a:lstStyle/>
          <a:p>
            <a:r>
              <a:rPr lang="en-US" dirty="0"/>
              <a:t>Accessing a shared resource by more than one thread at a time can corrupt state</a:t>
            </a:r>
          </a:p>
          <a:p>
            <a:r>
              <a:rPr lang="en-US" dirty="0"/>
              <a:t>Shared resources need to be protected from concurrent access</a:t>
            </a:r>
          </a:p>
          <a:p>
            <a:r>
              <a:rPr lang="en-US" dirty="0"/>
              <a:t>The CLR provides various synchronization objects</a:t>
            </a:r>
            <a:endParaRPr lang="he-IL" dirty="0"/>
          </a:p>
        </p:txBody>
      </p:sp>
    </p:spTree>
    <p:extLst>
      <p:ext uri="{BB962C8B-B14F-4D97-AF65-F5344CB8AC3E}">
        <p14:creationId xmlns:p14="http://schemas.microsoft.com/office/powerpoint/2010/main" val="382294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Interlocked class</a:t>
            </a:r>
            <a:endParaRPr lang="he-IL" dirty="0"/>
          </a:p>
        </p:txBody>
      </p:sp>
      <p:sp>
        <p:nvSpPr>
          <p:cNvPr id="5" name="Slide Number Placeholder 4"/>
          <p:cNvSpPr>
            <a:spLocks noGrp="1"/>
          </p:cNvSpPr>
          <p:nvPr>
            <p:ph type="sldNum" sz="quarter" idx="12"/>
          </p:nvPr>
        </p:nvSpPr>
        <p:spPr/>
        <p:txBody>
          <a:bodyPr/>
          <a:lstStyle/>
          <a:p>
            <a:fld id="{8D5EC362-8DE0-4138-8AD2-9C18772BB671}" type="slidenum">
              <a:rPr lang="he-IL" smtClean="0"/>
              <a:pPr/>
              <a:t>401</a:t>
            </a:fld>
            <a:endParaRPr lang="he-IL"/>
          </a:p>
        </p:txBody>
      </p:sp>
      <p:sp>
        <p:nvSpPr>
          <p:cNvPr id="3" name="Content Placeholder 2"/>
          <p:cNvSpPr>
            <a:spLocks noGrp="1"/>
          </p:cNvSpPr>
          <p:nvPr>
            <p:ph sz="quarter" idx="1"/>
          </p:nvPr>
        </p:nvSpPr>
        <p:spPr>
          <a:xfrm>
            <a:off x="420053" y="1400175"/>
            <a:ext cx="11761470" cy="3100388"/>
          </a:xfrm>
        </p:spPr>
        <p:txBody>
          <a:bodyPr>
            <a:normAutofit/>
          </a:bodyPr>
          <a:lstStyle/>
          <a:p>
            <a:r>
              <a:rPr lang="en-US" dirty="0"/>
              <a:t>The </a:t>
            </a:r>
            <a:r>
              <a:rPr lang="en-US" b="1" dirty="0" err="1">
                <a:solidFill>
                  <a:srgbClr val="FF0000"/>
                </a:solidFill>
                <a:latin typeface="Consolas" pitchFamily="49" charset="0"/>
              </a:rPr>
              <a:t>System.Threading.Interlocked</a:t>
            </a:r>
            <a:r>
              <a:rPr lang="en-US" dirty="0"/>
              <a:t> class exposes several static methods for fast atomic operations</a:t>
            </a:r>
          </a:p>
          <a:p>
            <a:r>
              <a:rPr lang="en-US" dirty="0"/>
              <a:t>Methods (partial list)</a:t>
            </a:r>
          </a:p>
        </p:txBody>
      </p:sp>
      <p:sp>
        <p:nvSpPr>
          <p:cNvPr id="4" name="Rectangle 3"/>
          <p:cNvSpPr>
            <a:spLocks noChangeArrowheads="1"/>
          </p:cNvSpPr>
          <p:nvPr/>
        </p:nvSpPr>
        <p:spPr bwMode="auto">
          <a:xfrm>
            <a:off x="689110" y="4500562"/>
            <a:ext cx="11321807" cy="379719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71318"/>
            <a:r>
              <a:rPr lang="en-US" sz="1800" dirty="0">
                <a:solidFill>
                  <a:srgbClr val="0000FF"/>
                </a:solidFill>
                <a:latin typeface="Consolas" pitchFamily="49" charset="0"/>
              </a:rPr>
              <a:t>public static class </a:t>
            </a:r>
            <a:r>
              <a:rPr lang="en-US" sz="1800" b="1" dirty="0">
                <a:solidFill>
                  <a:srgbClr val="0000FF"/>
                </a:solidFill>
                <a:latin typeface="Consolas" pitchFamily="49" charset="0"/>
              </a:rPr>
              <a:t>Interlocked {</a:t>
            </a:r>
          </a:p>
          <a:p>
            <a:pPr defTabSz="471318"/>
            <a:r>
              <a:rPr lang="en-US" sz="1800" dirty="0">
                <a:solidFill>
                  <a:srgbClr val="0000FF"/>
                </a:solidFill>
                <a:latin typeface="Consolas" pitchFamily="49" charset="0"/>
              </a:rPr>
              <a:t>	</a:t>
            </a:r>
            <a:r>
              <a:rPr lang="en-US" sz="1800" dirty="0">
                <a:solidFill>
                  <a:srgbClr val="008000"/>
                </a:solidFill>
                <a:latin typeface="Consolas" pitchFamily="49" charset="0"/>
              </a:rPr>
              <a:t>// Atomically performs (location++)</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public static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Increment(</a:t>
            </a:r>
            <a:r>
              <a:rPr lang="en-US" sz="1800" dirty="0">
                <a:solidFill>
                  <a:srgbClr val="0000FF"/>
                </a:solidFill>
                <a:latin typeface="Consolas" pitchFamily="49" charset="0"/>
              </a:rPr>
              <a:t>ref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location);</a:t>
            </a:r>
          </a:p>
          <a:p>
            <a:pPr defTabSz="471318"/>
            <a:r>
              <a:rPr lang="en-US" sz="1800" dirty="0">
                <a:solidFill>
                  <a:srgbClr val="010001"/>
                </a:solidFill>
                <a:latin typeface="Consolas" pitchFamily="49" charset="0"/>
              </a:rPr>
              <a:t>	</a:t>
            </a:r>
            <a:r>
              <a:rPr lang="en-US" sz="1800" dirty="0">
                <a:solidFill>
                  <a:srgbClr val="008000"/>
                </a:solidFill>
                <a:latin typeface="Consolas" pitchFamily="49" charset="0"/>
              </a:rPr>
              <a:t>// Atomically performs (location--)</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public static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Decrement(</a:t>
            </a:r>
            <a:r>
              <a:rPr lang="en-US" sz="1800" dirty="0">
                <a:solidFill>
                  <a:srgbClr val="0000FF"/>
                </a:solidFill>
                <a:latin typeface="Consolas" pitchFamily="49" charset="0"/>
              </a:rPr>
              <a:t>ref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location);</a:t>
            </a:r>
          </a:p>
          <a:p>
            <a:pPr defTabSz="471318"/>
            <a:r>
              <a:rPr lang="en-US" sz="1800" dirty="0">
                <a:solidFill>
                  <a:srgbClr val="010001"/>
                </a:solidFill>
                <a:latin typeface="Consolas" pitchFamily="49" charset="0"/>
              </a:rPr>
              <a:t>	</a:t>
            </a:r>
            <a:r>
              <a:rPr lang="en-US" sz="1800" dirty="0">
                <a:solidFill>
                  <a:srgbClr val="008000"/>
                </a:solidFill>
                <a:latin typeface="Consolas" pitchFamily="49" charset="0"/>
              </a:rPr>
              <a:t>// Atomically performs (location1 += value)</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public static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Add(</a:t>
            </a:r>
            <a:r>
              <a:rPr lang="en-US" sz="1800" dirty="0">
                <a:solidFill>
                  <a:srgbClr val="0000FF"/>
                </a:solidFill>
                <a:latin typeface="Consolas" pitchFamily="49" charset="0"/>
              </a:rPr>
              <a:t>ref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location1,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value);</a:t>
            </a:r>
          </a:p>
          <a:p>
            <a:pPr defTabSz="471318"/>
            <a:r>
              <a:rPr lang="en-US" sz="1800" dirty="0">
                <a:solidFill>
                  <a:srgbClr val="010001"/>
                </a:solidFill>
                <a:latin typeface="Consolas" pitchFamily="49" charset="0"/>
              </a:rPr>
              <a:t>	</a:t>
            </a:r>
            <a:r>
              <a:rPr lang="en-US" sz="1800" dirty="0">
                <a:solidFill>
                  <a:srgbClr val="008000"/>
                </a:solidFill>
                <a:latin typeface="Consolas" pitchFamily="49" charset="0"/>
              </a:rPr>
              <a:t>// Atomically performs (location1 = value)</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public static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Exchange(</a:t>
            </a:r>
            <a:r>
              <a:rPr lang="en-US" sz="1800" dirty="0">
                <a:solidFill>
                  <a:srgbClr val="0000FF"/>
                </a:solidFill>
                <a:latin typeface="Consolas" pitchFamily="49" charset="0"/>
              </a:rPr>
              <a:t>ref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location1,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value);</a:t>
            </a:r>
          </a:p>
          <a:p>
            <a:pPr defTabSz="471318"/>
            <a:r>
              <a:rPr lang="en-US" sz="1800" dirty="0">
                <a:solidFill>
                  <a:srgbClr val="010001"/>
                </a:solidFill>
                <a:latin typeface="Consolas" pitchFamily="49" charset="0"/>
              </a:rPr>
              <a:t>	</a:t>
            </a:r>
            <a:r>
              <a:rPr lang="en-US" sz="1800" dirty="0">
                <a:solidFill>
                  <a:srgbClr val="008000"/>
                </a:solidFill>
                <a:latin typeface="Consolas" pitchFamily="49" charset="0"/>
              </a:rPr>
              <a:t>// Atomically performs the following:</a:t>
            </a:r>
          </a:p>
          <a:p>
            <a:pPr defTabSz="471318"/>
            <a:r>
              <a:rPr lang="en-US" sz="1800" dirty="0">
                <a:solidFill>
                  <a:srgbClr val="008000"/>
                </a:solidFill>
                <a:latin typeface="Consolas" pitchFamily="49" charset="0"/>
              </a:rPr>
              <a:t>	// if (location1 == </a:t>
            </a:r>
            <a:r>
              <a:rPr lang="en-US" sz="1800" dirty="0" err="1">
                <a:solidFill>
                  <a:srgbClr val="008000"/>
                </a:solidFill>
                <a:latin typeface="Consolas" pitchFamily="49" charset="0"/>
              </a:rPr>
              <a:t>comparand</a:t>
            </a:r>
            <a:r>
              <a:rPr lang="en-US" sz="1800" dirty="0">
                <a:solidFill>
                  <a:srgbClr val="008000"/>
                </a:solidFill>
                <a:latin typeface="Consolas" pitchFamily="49" charset="0"/>
              </a:rPr>
              <a:t>) location1 = value</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public static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err="1">
                <a:solidFill>
                  <a:srgbClr val="010001"/>
                </a:solidFill>
                <a:latin typeface="Consolas" pitchFamily="49" charset="0"/>
              </a:rPr>
              <a:t>CompareExchange</a:t>
            </a:r>
            <a:r>
              <a:rPr lang="en-US" sz="1800" dirty="0">
                <a:solidFill>
                  <a:srgbClr val="010001"/>
                </a:solidFill>
                <a:latin typeface="Consolas" pitchFamily="49" charset="0"/>
              </a:rPr>
              <a:t>(</a:t>
            </a:r>
            <a:r>
              <a:rPr lang="en-US" sz="1800" dirty="0">
                <a:solidFill>
                  <a:srgbClr val="0000FF"/>
                </a:solidFill>
                <a:latin typeface="Consolas" pitchFamily="49" charset="0"/>
              </a:rPr>
              <a:t>ref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loc,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a:solidFill>
                  <a:srgbClr val="010001"/>
                </a:solidFill>
                <a:latin typeface="Consolas" pitchFamily="49" charset="0"/>
              </a:rPr>
              <a:t>value, </a:t>
            </a:r>
            <a:r>
              <a:rPr lang="en-US" sz="1800" dirty="0" err="1">
                <a:solidFill>
                  <a:srgbClr val="2B91AF"/>
                </a:solidFill>
                <a:latin typeface="Consolas" pitchFamily="49" charset="0"/>
              </a:rPr>
              <a:t>int</a:t>
            </a:r>
            <a:r>
              <a:rPr lang="en-US" sz="1800" dirty="0">
                <a:solidFill>
                  <a:srgbClr val="2B91AF"/>
                </a:solidFill>
                <a:latin typeface="Consolas" pitchFamily="49" charset="0"/>
              </a:rPr>
              <a:t> </a:t>
            </a:r>
            <a:r>
              <a:rPr lang="en-US" sz="1800" dirty="0" err="1">
                <a:solidFill>
                  <a:srgbClr val="010001"/>
                </a:solidFill>
                <a:latin typeface="Consolas" pitchFamily="49" charset="0"/>
              </a:rPr>
              <a:t>comparand</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a:t>
            </a:r>
            <a:endParaRPr lang="en-US" altLang="en-US" sz="1800" dirty="0">
              <a:solidFill>
                <a:srgbClr val="0000FF"/>
              </a:solidFill>
              <a:latin typeface="Consolas" pitchFamily="49" charset="0"/>
            </a:endParaRPr>
          </a:p>
        </p:txBody>
      </p:sp>
    </p:spTree>
    <p:extLst>
      <p:ext uri="{BB962C8B-B14F-4D97-AF65-F5344CB8AC3E}">
        <p14:creationId xmlns:p14="http://schemas.microsoft.com/office/powerpoint/2010/main" val="307633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Monitor class</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402</a:t>
            </a:fld>
            <a:endParaRPr lang="he-IL"/>
          </a:p>
        </p:txBody>
      </p:sp>
      <p:sp>
        <p:nvSpPr>
          <p:cNvPr id="3" name="Content Placeholder 2"/>
          <p:cNvSpPr>
            <a:spLocks noGrp="1"/>
          </p:cNvSpPr>
          <p:nvPr>
            <p:ph sz="quarter" idx="1"/>
          </p:nvPr>
        </p:nvSpPr>
        <p:spPr/>
        <p:txBody>
          <a:bodyPr>
            <a:normAutofit/>
          </a:bodyPr>
          <a:lstStyle/>
          <a:p>
            <a:r>
              <a:rPr lang="en-US" dirty="0"/>
              <a:t>Allows only one thread to enter a “critical” region</a:t>
            </a:r>
          </a:p>
          <a:p>
            <a:pPr lvl="1"/>
            <a:r>
              <a:rPr lang="en-US" dirty="0"/>
              <a:t>Internally implemented with a Win32 Critical Section</a:t>
            </a:r>
          </a:p>
          <a:p>
            <a:r>
              <a:rPr lang="en-US" dirty="0"/>
              <a:t>Call </a:t>
            </a:r>
            <a:r>
              <a:rPr lang="en-US" sz="3600" b="1" dirty="0" err="1">
                <a:solidFill>
                  <a:srgbClr val="7030A0"/>
                </a:solidFill>
                <a:latin typeface="Consolas" pitchFamily="49" charset="0"/>
              </a:rPr>
              <a:t>Monitor.Enter</a:t>
            </a:r>
            <a:r>
              <a:rPr lang="en-US" sz="3600" dirty="0"/>
              <a:t> </a:t>
            </a:r>
            <a:r>
              <a:rPr lang="en-US" dirty="0"/>
              <a:t>to acquire the lock associated with the object argument or block if already acquired</a:t>
            </a:r>
          </a:p>
          <a:p>
            <a:pPr lvl="1"/>
            <a:r>
              <a:rPr lang="en-US" dirty="0"/>
              <a:t>Use the resource, and then…</a:t>
            </a:r>
          </a:p>
          <a:p>
            <a:r>
              <a:rPr lang="en-US" dirty="0"/>
              <a:t>Call </a:t>
            </a:r>
            <a:r>
              <a:rPr lang="en-US" sz="3600" b="1" dirty="0" err="1">
                <a:solidFill>
                  <a:srgbClr val="7030A0"/>
                </a:solidFill>
                <a:latin typeface="Consolas" pitchFamily="49" charset="0"/>
              </a:rPr>
              <a:t>Monitor.Exit</a:t>
            </a:r>
            <a:r>
              <a:rPr lang="en-US" dirty="0"/>
              <a:t> to release the lock</a:t>
            </a:r>
          </a:p>
          <a:p>
            <a:pPr lvl="1"/>
            <a:r>
              <a:rPr lang="en-US" dirty="0"/>
              <a:t>Preferably in a </a:t>
            </a:r>
            <a:r>
              <a:rPr lang="en-US" dirty="0">
                <a:latin typeface="Consolas" pitchFamily="49" charset="0"/>
              </a:rPr>
              <a:t>finally</a:t>
            </a:r>
            <a:r>
              <a:rPr lang="en-US" dirty="0"/>
              <a:t> block</a:t>
            </a:r>
            <a:endParaRPr lang="he-IL" dirty="0"/>
          </a:p>
        </p:txBody>
      </p:sp>
    </p:spTree>
    <p:extLst>
      <p:ext uri="{BB962C8B-B14F-4D97-AF65-F5344CB8AC3E}">
        <p14:creationId xmlns:p14="http://schemas.microsoft.com/office/powerpoint/2010/main" val="13673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Example</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403</a:t>
            </a:fld>
            <a:endParaRPr lang="he-IL"/>
          </a:p>
        </p:txBody>
      </p:sp>
      <p:sp>
        <p:nvSpPr>
          <p:cNvPr id="3" name="Content Placeholder 2"/>
          <p:cNvSpPr>
            <a:spLocks noGrp="1"/>
          </p:cNvSpPr>
          <p:nvPr>
            <p:ph sz="quarter" idx="1"/>
          </p:nvPr>
        </p:nvSpPr>
        <p:spPr/>
        <p:txBody>
          <a:bodyPr/>
          <a:lstStyle/>
          <a:p>
            <a:endParaRPr lang="en-US"/>
          </a:p>
        </p:txBody>
      </p:sp>
      <p:sp>
        <p:nvSpPr>
          <p:cNvPr id="5" name="Rectangle 4"/>
          <p:cNvSpPr>
            <a:spLocks noChangeArrowheads="1"/>
          </p:cNvSpPr>
          <p:nvPr/>
        </p:nvSpPr>
        <p:spPr bwMode="auto">
          <a:xfrm>
            <a:off x="630079" y="1576134"/>
            <a:ext cx="11026456" cy="662489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defTabSz="471318"/>
            <a:r>
              <a:rPr lang="en-US" sz="1800" dirty="0">
                <a:solidFill>
                  <a:srgbClr val="0000FF"/>
                </a:solidFill>
                <a:latin typeface="Consolas" pitchFamily="49" charset="0"/>
              </a:rPr>
              <a:t>class </a:t>
            </a:r>
            <a:r>
              <a:rPr lang="en-US" sz="1800" b="1" dirty="0">
                <a:solidFill>
                  <a:srgbClr val="0000FF"/>
                </a:solidFill>
                <a:latin typeface="Consolas" pitchFamily="49" charset="0"/>
              </a:rPr>
              <a:t>Transaction </a:t>
            </a:r>
            <a:r>
              <a:rPr lang="en-US" sz="1800" dirty="0">
                <a:solidFill>
                  <a:schemeClr val="tx1"/>
                </a:solidFill>
                <a:latin typeface="Consolas" pitchFamily="49" charset="0"/>
              </a:rPr>
              <a:t>{</a:t>
            </a:r>
          </a:p>
          <a:p>
            <a:pPr defTabSz="471318"/>
            <a:r>
              <a:rPr lang="en-US" sz="1800" dirty="0">
                <a:solidFill>
                  <a:srgbClr val="0000FF"/>
                </a:solidFill>
                <a:latin typeface="Consolas" pitchFamily="49" charset="0"/>
              </a:rPr>
              <a:t>	</a:t>
            </a:r>
            <a:r>
              <a:rPr lang="en-US" sz="1800" dirty="0">
                <a:solidFill>
                  <a:srgbClr val="008000"/>
                </a:solidFill>
                <a:latin typeface="Consolas" pitchFamily="49" charset="0"/>
              </a:rPr>
              <a:t>// Field indicating the time of the last transaction performed</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private </a:t>
            </a:r>
            <a:r>
              <a:rPr lang="en-US" sz="1800" dirty="0" err="1">
                <a:solidFill>
                  <a:srgbClr val="2B91AF"/>
                </a:solidFill>
                <a:latin typeface="Consolas" pitchFamily="49" charset="0"/>
              </a:rPr>
              <a:t>DateTime</a:t>
            </a:r>
            <a:r>
              <a:rPr lang="en-US" sz="1800" dirty="0">
                <a:solidFill>
                  <a:srgbClr val="2B91AF"/>
                </a:solidFill>
                <a:latin typeface="Consolas" pitchFamily="49" charset="0"/>
              </a:rPr>
              <a:t> </a:t>
            </a:r>
            <a:r>
              <a:rPr lang="en-US" sz="1800" dirty="0" err="1">
                <a:solidFill>
                  <a:srgbClr val="010001"/>
                </a:solidFill>
                <a:latin typeface="Consolas" pitchFamily="49" charset="0"/>
              </a:rPr>
              <a:t>timeOfLastTransaction</a:t>
            </a:r>
            <a:r>
              <a:rPr lang="en-US" sz="1800" dirty="0">
                <a:solidFill>
                  <a:srgbClr val="010001"/>
                </a:solidFill>
                <a:latin typeface="Consolas" pitchFamily="49" charset="0"/>
              </a:rPr>
              <a:t>;</a:t>
            </a:r>
          </a:p>
          <a:p>
            <a:pPr defTabSz="471318"/>
            <a:endParaRPr lang="en-US" sz="1800" dirty="0">
              <a:solidFill>
                <a:srgbClr val="010001"/>
              </a:solidFill>
              <a:latin typeface="Consolas" pitchFamily="49" charset="0"/>
            </a:endParaRPr>
          </a:p>
          <a:p>
            <a:pPr defTabSz="471318"/>
            <a:r>
              <a:rPr lang="en-US" sz="1800" dirty="0">
                <a:solidFill>
                  <a:srgbClr val="010001"/>
                </a:solidFill>
                <a:latin typeface="Consolas" pitchFamily="49" charset="0"/>
              </a:rPr>
              <a:t>	</a:t>
            </a:r>
            <a:r>
              <a:rPr lang="en-US" sz="1800" dirty="0">
                <a:solidFill>
                  <a:srgbClr val="0000FF"/>
                </a:solidFill>
                <a:latin typeface="Consolas" pitchFamily="49" charset="0"/>
              </a:rPr>
              <a:t>public void </a:t>
            </a:r>
            <a:r>
              <a:rPr lang="en-US" sz="1800" dirty="0" err="1">
                <a:solidFill>
                  <a:srgbClr val="010001"/>
                </a:solidFill>
                <a:latin typeface="Consolas" pitchFamily="49" charset="0"/>
              </a:rPr>
              <a:t>PerformTransaction</a:t>
            </a:r>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		</a:t>
            </a:r>
            <a:r>
              <a:rPr lang="en-US" sz="1800" dirty="0" err="1">
                <a:solidFill>
                  <a:srgbClr val="010001"/>
                </a:solidFill>
                <a:latin typeface="Consolas" pitchFamily="49" charset="0"/>
              </a:rPr>
              <a:t>Monitor.Enter</a:t>
            </a:r>
            <a:r>
              <a:rPr lang="en-US" sz="1800" dirty="0">
                <a:solidFill>
                  <a:srgbClr val="010001"/>
                </a:solidFill>
                <a:latin typeface="Consolas" pitchFamily="49" charset="0"/>
              </a:rPr>
              <a:t>(</a:t>
            </a:r>
            <a:r>
              <a:rPr lang="en-US" sz="1800" dirty="0">
                <a:solidFill>
                  <a:srgbClr val="0000FF"/>
                </a:solidFill>
                <a:latin typeface="Consolas" pitchFamily="49" charset="0"/>
              </a:rPr>
              <a:t>this); </a:t>
            </a:r>
            <a:r>
              <a:rPr lang="en-US" sz="1800" dirty="0">
                <a:solidFill>
                  <a:srgbClr val="008000"/>
                </a:solidFill>
                <a:latin typeface="Consolas" pitchFamily="49" charset="0"/>
              </a:rPr>
              <a:t>// Enter this object's lock</a:t>
            </a:r>
          </a:p>
          <a:p>
            <a:pPr defTabSz="471318"/>
            <a:r>
              <a:rPr lang="en-US" sz="1800" dirty="0">
                <a:solidFill>
                  <a:srgbClr val="008000"/>
                </a:solidFill>
                <a:latin typeface="Consolas" pitchFamily="49" charset="0"/>
              </a:rPr>
              <a:t>		// Perform the transaction...</a:t>
            </a:r>
          </a:p>
          <a:p>
            <a:pPr defTabSz="471318"/>
            <a:r>
              <a:rPr lang="en-US" sz="1800" dirty="0">
                <a:solidFill>
                  <a:srgbClr val="008000"/>
                </a:solidFill>
                <a:latin typeface="Consolas" pitchFamily="49" charset="0"/>
              </a:rPr>
              <a:t>		// Record time of the most recent transaction</a:t>
            </a:r>
          </a:p>
          <a:p>
            <a:pPr defTabSz="471318"/>
            <a:r>
              <a:rPr lang="en-US" sz="1800" dirty="0">
                <a:solidFill>
                  <a:srgbClr val="008000"/>
                </a:solidFill>
                <a:latin typeface="Consolas" pitchFamily="49" charset="0"/>
              </a:rPr>
              <a:t>		</a:t>
            </a:r>
            <a:r>
              <a:rPr lang="en-US" sz="1800" dirty="0" err="1">
                <a:solidFill>
                  <a:srgbClr val="010001"/>
                </a:solidFill>
                <a:latin typeface="Consolas" pitchFamily="49" charset="0"/>
              </a:rPr>
              <a:t>timeOfLastTransaction</a:t>
            </a:r>
            <a:r>
              <a:rPr lang="en-US" sz="1800" dirty="0">
                <a:solidFill>
                  <a:srgbClr val="010001"/>
                </a:solidFill>
                <a:latin typeface="Consolas" pitchFamily="49" charset="0"/>
              </a:rPr>
              <a:t> = </a:t>
            </a:r>
            <a:r>
              <a:rPr lang="en-US" sz="1800" dirty="0" err="1">
                <a:solidFill>
                  <a:srgbClr val="2B91AF"/>
                </a:solidFill>
                <a:latin typeface="Consolas" pitchFamily="49" charset="0"/>
              </a:rPr>
              <a:t>DateTime.</a:t>
            </a:r>
            <a:r>
              <a:rPr lang="en-US" sz="1800" dirty="0" err="1">
                <a:solidFill>
                  <a:srgbClr val="010001"/>
                </a:solidFill>
                <a:latin typeface="Consolas" pitchFamily="49" charset="0"/>
              </a:rPr>
              <a:t>Now</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		</a:t>
            </a:r>
            <a:r>
              <a:rPr lang="en-US" sz="1800" dirty="0" err="1">
                <a:solidFill>
                  <a:srgbClr val="010001"/>
                </a:solidFill>
                <a:latin typeface="Consolas" pitchFamily="49" charset="0"/>
              </a:rPr>
              <a:t>Monitor.Exit</a:t>
            </a:r>
            <a:r>
              <a:rPr lang="en-US" sz="1800" dirty="0">
                <a:solidFill>
                  <a:srgbClr val="010001"/>
                </a:solidFill>
                <a:latin typeface="Consolas" pitchFamily="49" charset="0"/>
              </a:rPr>
              <a:t>(</a:t>
            </a:r>
            <a:r>
              <a:rPr lang="en-US" sz="1800" dirty="0">
                <a:solidFill>
                  <a:srgbClr val="0000FF"/>
                </a:solidFill>
                <a:latin typeface="Consolas" pitchFamily="49" charset="0"/>
              </a:rPr>
              <a:t>this); </a:t>
            </a:r>
            <a:r>
              <a:rPr lang="en-US" sz="1800" dirty="0">
                <a:solidFill>
                  <a:srgbClr val="008000"/>
                </a:solidFill>
                <a:latin typeface="Consolas" pitchFamily="49" charset="0"/>
              </a:rPr>
              <a:t>// Exit this object's lock</a:t>
            </a:r>
          </a:p>
          <a:p>
            <a:pPr defTabSz="471318"/>
            <a:r>
              <a:rPr lang="en-US" sz="1800" dirty="0">
                <a:solidFill>
                  <a:srgbClr val="008000"/>
                </a:solidFill>
                <a:latin typeface="Consolas" pitchFamily="49" charset="0"/>
              </a:rPr>
              <a:t>	</a:t>
            </a:r>
            <a:r>
              <a:rPr lang="en-US" sz="1800" dirty="0">
                <a:solidFill>
                  <a:schemeClr val="tx1"/>
                </a:solidFill>
                <a:latin typeface="Consolas" pitchFamily="49" charset="0"/>
              </a:rPr>
              <a:t>}</a:t>
            </a:r>
          </a:p>
          <a:p>
            <a:pPr defTabSz="471318"/>
            <a:endParaRPr lang="en-US" sz="1800" dirty="0">
              <a:solidFill>
                <a:srgbClr val="008000"/>
              </a:solidFill>
              <a:latin typeface="Consolas" pitchFamily="49" charset="0"/>
            </a:endParaRPr>
          </a:p>
          <a:p>
            <a:pPr defTabSz="471318"/>
            <a:r>
              <a:rPr lang="en-US" sz="1800" dirty="0">
                <a:solidFill>
                  <a:srgbClr val="008000"/>
                </a:solidFill>
                <a:latin typeface="Consolas" pitchFamily="49" charset="0"/>
              </a:rPr>
              <a:t>	// Read-only property returning the time of the last transaction</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public </a:t>
            </a:r>
            <a:r>
              <a:rPr lang="en-US" sz="1800" dirty="0" err="1">
                <a:solidFill>
                  <a:srgbClr val="2B91AF"/>
                </a:solidFill>
                <a:latin typeface="Consolas" pitchFamily="49" charset="0"/>
              </a:rPr>
              <a:t>DateTime</a:t>
            </a:r>
            <a:r>
              <a:rPr lang="en-US" sz="1800" dirty="0">
                <a:solidFill>
                  <a:srgbClr val="2B91AF"/>
                </a:solidFill>
                <a:latin typeface="Consolas" pitchFamily="49" charset="0"/>
              </a:rPr>
              <a:t> </a:t>
            </a:r>
            <a:r>
              <a:rPr lang="en-US" sz="1800" dirty="0" err="1">
                <a:solidFill>
                  <a:srgbClr val="010001"/>
                </a:solidFill>
                <a:latin typeface="Consolas" pitchFamily="49" charset="0"/>
              </a:rPr>
              <a:t>LastTransaction</a:t>
            </a:r>
            <a:r>
              <a:rPr lang="en-US" sz="1800" dirty="0">
                <a:solidFill>
                  <a:srgbClr val="010001"/>
                </a:solidFill>
                <a:latin typeface="Consolas" pitchFamily="49" charset="0"/>
              </a:rPr>
              <a:t> {</a:t>
            </a:r>
          </a:p>
          <a:p>
            <a:pPr defTabSz="471318"/>
            <a:r>
              <a:rPr lang="en-US" sz="1800" dirty="0">
                <a:solidFill>
                  <a:srgbClr val="010001"/>
                </a:solidFill>
                <a:latin typeface="Consolas" pitchFamily="49" charset="0"/>
              </a:rPr>
              <a:t>		</a:t>
            </a:r>
            <a:r>
              <a:rPr lang="en-US" sz="1800" dirty="0">
                <a:solidFill>
                  <a:srgbClr val="0000FF"/>
                </a:solidFill>
                <a:latin typeface="Consolas" pitchFamily="49" charset="0"/>
              </a:rPr>
              <a:t>get </a:t>
            </a:r>
            <a:r>
              <a:rPr lang="en-US" sz="1800" dirty="0">
                <a:solidFill>
                  <a:schemeClr val="tx1"/>
                </a:solidFill>
                <a:latin typeface="Consolas" pitchFamily="49" charset="0"/>
              </a:rPr>
              <a:t>{</a:t>
            </a:r>
          </a:p>
          <a:p>
            <a:pPr defTabSz="471318"/>
            <a:r>
              <a:rPr lang="en-US" sz="1800" dirty="0">
                <a:solidFill>
                  <a:srgbClr val="0000FF"/>
                </a:solidFill>
                <a:latin typeface="Consolas" pitchFamily="49" charset="0"/>
              </a:rPr>
              <a:t>			</a:t>
            </a:r>
            <a:r>
              <a:rPr lang="en-US" sz="1800" dirty="0" err="1">
                <a:solidFill>
                  <a:srgbClr val="010001"/>
                </a:solidFill>
                <a:latin typeface="Consolas" pitchFamily="49" charset="0"/>
              </a:rPr>
              <a:t>Monitor.Enter</a:t>
            </a:r>
            <a:r>
              <a:rPr lang="en-US" sz="1800" dirty="0">
                <a:solidFill>
                  <a:srgbClr val="010001"/>
                </a:solidFill>
                <a:latin typeface="Consolas" pitchFamily="49" charset="0"/>
              </a:rPr>
              <a:t>(</a:t>
            </a:r>
            <a:r>
              <a:rPr lang="en-US" sz="1800" dirty="0">
                <a:solidFill>
                  <a:srgbClr val="0000FF"/>
                </a:solidFill>
                <a:latin typeface="Consolas" pitchFamily="49" charset="0"/>
              </a:rPr>
              <a:t>this); </a:t>
            </a:r>
            <a:r>
              <a:rPr lang="en-US" sz="1800" dirty="0">
                <a:solidFill>
                  <a:srgbClr val="008000"/>
                </a:solidFill>
                <a:latin typeface="Consolas" pitchFamily="49" charset="0"/>
              </a:rPr>
              <a:t>// Enter this object's lock</a:t>
            </a:r>
          </a:p>
          <a:p>
            <a:pPr defTabSz="471318"/>
            <a:r>
              <a:rPr lang="en-US" sz="1800" dirty="0">
                <a:solidFill>
                  <a:srgbClr val="008000"/>
                </a:solidFill>
                <a:latin typeface="Consolas" pitchFamily="49" charset="0"/>
              </a:rPr>
              <a:t>			// Save the time of the last transaction</a:t>
            </a:r>
          </a:p>
          <a:p>
            <a:pPr defTabSz="471318"/>
            <a:r>
              <a:rPr lang="en-US" sz="1800" dirty="0">
                <a:solidFill>
                  <a:srgbClr val="008000"/>
                </a:solidFill>
                <a:latin typeface="Consolas" pitchFamily="49" charset="0"/>
              </a:rPr>
              <a:t>			</a:t>
            </a:r>
            <a:r>
              <a:rPr lang="en-US" sz="1800" dirty="0" err="1">
                <a:solidFill>
                  <a:srgbClr val="2B91AF"/>
                </a:solidFill>
                <a:latin typeface="Consolas" pitchFamily="49" charset="0"/>
              </a:rPr>
              <a:t>DateTime</a:t>
            </a:r>
            <a:r>
              <a:rPr lang="en-US" sz="1800" dirty="0">
                <a:solidFill>
                  <a:srgbClr val="2B91AF"/>
                </a:solidFill>
                <a:latin typeface="Consolas" pitchFamily="49" charset="0"/>
              </a:rPr>
              <a:t> </a:t>
            </a:r>
            <a:r>
              <a:rPr lang="en-US" sz="1800" dirty="0" err="1">
                <a:solidFill>
                  <a:srgbClr val="010001"/>
                </a:solidFill>
                <a:latin typeface="Consolas" pitchFamily="49" charset="0"/>
              </a:rPr>
              <a:t>dt</a:t>
            </a:r>
            <a:r>
              <a:rPr lang="en-US" sz="1800" dirty="0">
                <a:solidFill>
                  <a:srgbClr val="010001"/>
                </a:solidFill>
                <a:latin typeface="Consolas" pitchFamily="49" charset="0"/>
              </a:rPr>
              <a:t> = </a:t>
            </a:r>
            <a:r>
              <a:rPr lang="en-US" sz="1800" dirty="0" err="1">
                <a:solidFill>
                  <a:srgbClr val="010001"/>
                </a:solidFill>
                <a:latin typeface="Consolas" pitchFamily="49" charset="0"/>
              </a:rPr>
              <a:t>timeOfLastTransaction</a:t>
            </a:r>
            <a:r>
              <a:rPr lang="en-US" sz="1800" dirty="0">
                <a:solidFill>
                  <a:srgbClr val="010001"/>
                </a:solidFill>
                <a:latin typeface="Consolas" pitchFamily="49" charset="0"/>
              </a:rPr>
              <a:t>;</a:t>
            </a:r>
          </a:p>
          <a:p>
            <a:pPr defTabSz="471318"/>
            <a:r>
              <a:rPr lang="en-US" sz="1800" dirty="0">
                <a:solidFill>
                  <a:srgbClr val="010001"/>
                </a:solidFill>
                <a:latin typeface="Consolas" pitchFamily="49" charset="0"/>
              </a:rPr>
              <a:t>			</a:t>
            </a:r>
            <a:r>
              <a:rPr lang="en-US" sz="1800" dirty="0" err="1">
                <a:solidFill>
                  <a:srgbClr val="010001"/>
                </a:solidFill>
                <a:latin typeface="Consolas" pitchFamily="49" charset="0"/>
              </a:rPr>
              <a:t>Monitor.Exit</a:t>
            </a:r>
            <a:r>
              <a:rPr lang="en-US" sz="1800" dirty="0">
                <a:solidFill>
                  <a:srgbClr val="010001"/>
                </a:solidFill>
                <a:latin typeface="Consolas" pitchFamily="49" charset="0"/>
              </a:rPr>
              <a:t>(</a:t>
            </a:r>
            <a:r>
              <a:rPr lang="en-US" sz="1800" dirty="0">
                <a:solidFill>
                  <a:srgbClr val="0000FF"/>
                </a:solidFill>
                <a:latin typeface="Consolas" pitchFamily="49" charset="0"/>
              </a:rPr>
              <a:t>this); </a:t>
            </a:r>
            <a:r>
              <a:rPr lang="en-US" sz="1800" dirty="0">
                <a:solidFill>
                  <a:srgbClr val="008000"/>
                </a:solidFill>
                <a:latin typeface="Consolas" pitchFamily="49" charset="0"/>
              </a:rPr>
              <a:t>// Exit this object's lock</a:t>
            </a:r>
          </a:p>
          <a:p>
            <a:pPr defTabSz="471318"/>
            <a:r>
              <a:rPr lang="en-US" sz="1800" dirty="0">
                <a:solidFill>
                  <a:srgbClr val="008000"/>
                </a:solidFill>
                <a:latin typeface="Consolas" pitchFamily="49" charset="0"/>
              </a:rPr>
              <a:t>			</a:t>
            </a:r>
            <a:r>
              <a:rPr lang="en-US" sz="1800" dirty="0">
                <a:solidFill>
                  <a:srgbClr val="0000FF"/>
                </a:solidFill>
                <a:latin typeface="Consolas" pitchFamily="49" charset="0"/>
              </a:rPr>
              <a:t>return </a:t>
            </a:r>
            <a:r>
              <a:rPr lang="en-US" sz="1800" dirty="0" err="1">
                <a:solidFill>
                  <a:srgbClr val="010001"/>
                </a:solidFill>
                <a:latin typeface="Consolas" pitchFamily="49" charset="0"/>
              </a:rPr>
              <a:t>dt</a:t>
            </a:r>
            <a:r>
              <a:rPr lang="en-US" sz="1800" dirty="0">
                <a:solidFill>
                  <a:srgbClr val="010001"/>
                </a:solidFill>
                <a:latin typeface="Consolas" pitchFamily="49" charset="0"/>
              </a:rPr>
              <a:t>; </a:t>
            </a:r>
            <a:r>
              <a:rPr lang="en-US" sz="1800" dirty="0">
                <a:solidFill>
                  <a:srgbClr val="008000"/>
                </a:solidFill>
                <a:latin typeface="Consolas" pitchFamily="49" charset="0"/>
              </a:rPr>
              <a:t>// Return the saved date/time</a:t>
            </a:r>
          </a:p>
          <a:p>
            <a:pPr defTabSz="471318"/>
            <a:r>
              <a:rPr lang="en-US" sz="1800" dirty="0">
                <a:solidFill>
                  <a:srgbClr val="008000"/>
                </a:solidFill>
                <a:latin typeface="Consolas" pitchFamily="49" charset="0"/>
              </a:rPr>
              <a:t>		</a:t>
            </a:r>
            <a:r>
              <a:rPr lang="en-US" sz="1800" dirty="0">
                <a:solidFill>
                  <a:schemeClr val="tx1"/>
                </a:solidFill>
                <a:latin typeface="Consolas" pitchFamily="49" charset="0"/>
              </a:rPr>
              <a:t>}</a:t>
            </a:r>
          </a:p>
          <a:p>
            <a:pPr defTabSz="471318"/>
            <a:r>
              <a:rPr lang="en-US" sz="1800" dirty="0">
                <a:solidFill>
                  <a:srgbClr val="008000"/>
                </a:solidFill>
                <a:latin typeface="Consolas" pitchFamily="49" charset="0"/>
              </a:rPr>
              <a:t>	</a:t>
            </a:r>
            <a:r>
              <a:rPr lang="en-US" sz="1800" dirty="0">
                <a:solidFill>
                  <a:schemeClr val="tx1"/>
                </a:solidFill>
                <a:latin typeface="Consolas" pitchFamily="49" charset="0"/>
              </a:rPr>
              <a:t>}</a:t>
            </a:r>
          </a:p>
          <a:p>
            <a:pPr defTabSz="471318"/>
            <a:r>
              <a:rPr lang="en-US" sz="1800" dirty="0">
                <a:solidFill>
                  <a:schemeClr val="tx1"/>
                </a:solidFill>
                <a:latin typeface="Consolas" pitchFamily="49" charset="0"/>
              </a:rPr>
              <a:t>}</a:t>
            </a:r>
          </a:p>
        </p:txBody>
      </p:sp>
    </p:spTree>
    <p:extLst>
      <p:ext uri="{BB962C8B-B14F-4D97-AF65-F5344CB8AC3E}">
        <p14:creationId xmlns:p14="http://schemas.microsoft.com/office/powerpoint/2010/main" val="308289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a:t>lock Keyword</a:t>
            </a:r>
            <a:endParaRPr lang="he-IL"/>
          </a:p>
        </p:txBody>
      </p:sp>
      <p:sp>
        <p:nvSpPr>
          <p:cNvPr id="7" name="Slide Number Placeholder 6"/>
          <p:cNvSpPr>
            <a:spLocks noGrp="1"/>
          </p:cNvSpPr>
          <p:nvPr>
            <p:ph type="sldNum" sz="quarter" idx="12"/>
          </p:nvPr>
        </p:nvSpPr>
        <p:spPr/>
        <p:txBody>
          <a:bodyPr/>
          <a:lstStyle/>
          <a:p>
            <a:fld id="{8D5EC362-8DE0-4138-8AD2-9C18772BB671}" type="slidenum">
              <a:rPr lang="he-IL" smtClean="0"/>
              <a:pPr/>
              <a:t>404</a:t>
            </a:fld>
            <a:endParaRPr lang="he-IL"/>
          </a:p>
        </p:txBody>
      </p:sp>
      <p:sp>
        <p:nvSpPr>
          <p:cNvPr id="3" name="Content Placeholder 2"/>
          <p:cNvSpPr>
            <a:spLocks noGrp="1"/>
          </p:cNvSpPr>
          <p:nvPr>
            <p:ph sz="quarter" idx="1"/>
          </p:nvPr>
        </p:nvSpPr>
        <p:spPr/>
        <p:txBody>
          <a:bodyPr/>
          <a:lstStyle/>
          <a:p>
            <a:r>
              <a:rPr lang="en-US" dirty="0"/>
              <a:t>Wraps a </a:t>
            </a:r>
            <a:r>
              <a:rPr lang="en-US" dirty="0" err="1">
                <a:latin typeface="Consolas" pitchFamily="49" charset="0"/>
              </a:rPr>
              <a:t>Monitor.Enter</a:t>
            </a:r>
            <a:r>
              <a:rPr lang="en-US" dirty="0">
                <a:latin typeface="Consolas" pitchFamily="49" charset="0"/>
              </a:rPr>
              <a:t>/Exit</a:t>
            </a:r>
            <a:endParaRPr lang="en-US" dirty="0"/>
          </a:p>
          <a:p>
            <a:pPr lvl="1"/>
            <a:r>
              <a:rPr lang="en-US" dirty="0"/>
              <a:t>Will not compile a value type as argument</a:t>
            </a:r>
          </a:p>
        </p:txBody>
      </p:sp>
      <p:sp>
        <p:nvSpPr>
          <p:cNvPr id="4" name="Rectangle 3"/>
          <p:cNvSpPr>
            <a:spLocks noChangeArrowheads="1"/>
          </p:cNvSpPr>
          <p:nvPr/>
        </p:nvSpPr>
        <p:spPr bwMode="auto">
          <a:xfrm>
            <a:off x="689111" y="3375416"/>
            <a:ext cx="6694633" cy="121994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2100" b="1" dirty="0">
                <a:solidFill>
                  <a:schemeClr val="tx1"/>
                </a:solidFill>
                <a:latin typeface="Consolas" pitchFamily="49" charset="0"/>
              </a:rPr>
              <a:t>lock(this) {</a:t>
            </a:r>
          </a:p>
          <a:p>
            <a:pPr marL="441861" indent="-441861">
              <a:spcBef>
                <a:spcPct val="20000"/>
              </a:spcBef>
              <a:buClr>
                <a:schemeClr val="hlink"/>
              </a:buClr>
              <a:buSzPct val="70000"/>
            </a:pPr>
            <a:r>
              <a:rPr lang="en-US" altLang="en-US" sz="2100" b="1" dirty="0">
                <a:solidFill>
                  <a:schemeClr val="tx1"/>
                </a:solidFill>
                <a:latin typeface="Consolas" pitchFamily="49" charset="0"/>
              </a:rPr>
              <a:t>	// do something with shared resource</a:t>
            </a:r>
          </a:p>
          <a:p>
            <a:pPr marL="441861" indent="-441861">
              <a:spcBef>
                <a:spcPct val="20000"/>
              </a:spcBef>
              <a:buClr>
                <a:schemeClr val="hlink"/>
              </a:buClr>
              <a:buSzPct val="70000"/>
            </a:pPr>
            <a:r>
              <a:rPr lang="en-US" altLang="en-US" sz="2100" b="1" dirty="0">
                <a:solidFill>
                  <a:schemeClr val="tx1"/>
                </a:solidFill>
                <a:latin typeface="Consolas" pitchFamily="49" charset="0"/>
              </a:rPr>
              <a:t>}</a:t>
            </a:r>
          </a:p>
        </p:txBody>
      </p:sp>
      <p:sp>
        <p:nvSpPr>
          <p:cNvPr id="5" name="Rectangle 4"/>
          <p:cNvSpPr>
            <a:spLocks noChangeArrowheads="1"/>
          </p:cNvSpPr>
          <p:nvPr/>
        </p:nvSpPr>
        <p:spPr bwMode="auto">
          <a:xfrm>
            <a:off x="5020932" y="5344426"/>
            <a:ext cx="6694633" cy="277114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2100" b="1" dirty="0" err="1">
                <a:solidFill>
                  <a:schemeClr val="tx1"/>
                </a:solidFill>
                <a:latin typeface="Consolas" pitchFamily="49" charset="0"/>
              </a:rPr>
              <a:t>Monitor.Enter</a:t>
            </a:r>
            <a:r>
              <a:rPr lang="en-US" altLang="en-US" sz="2100" b="1" dirty="0">
                <a:solidFill>
                  <a:schemeClr val="tx1"/>
                </a:solidFill>
                <a:latin typeface="Consolas" pitchFamily="49" charset="0"/>
              </a:rPr>
              <a:t>(this);</a:t>
            </a:r>
          </a:p>
          <a:p>
            <a:pPr marL="441861" indent="-441861">
              <a:spcBef>
                <a:spcPct val="20000"/>
              </a:spcBef>
              <a:buClr>
                <a:schemeClr val="hlink"/>
              </a:buClr>
              <a:buSzPct val="70000"/>
            </a:pPr>
            <a:r>
              <a:rPr lang="en-US" altLang="en-US" sz="2100" b="1" dirty="0">
                <a:solidFill>
                  <a:schemeClr val="tx1"/>
                </a:solidFill>
                <a:latin typeface="Consolas" pitchFamily="49" charset="0"/>
              </a:rPr>
              <a:t>try {</a:t>
            </a:r>
          </a:p>
          <a:p>
            <a:pPr marL="441861" indent="-441861">
              <a:spcBef>
                <a:spcPct val="20000"/>
              </a:spcBef>
              <a:buClr>
                <a:schemeClr val="hlink"/>
              </a:buClr>
              <a:buSzPct val="70000"/>
            </a:pPr>
            <a:r>
              <a:rPr lang="en-US" altLang="en-US" sz="2100" b="1" dirty="0">
                <a:solidFill>
                  <a:schemeClr val="tx1"/>
                </a:solidFill>
                <a:latin typeface="Consolas" pitchFamily="49" charset="0"/>
              </a:rPr>
              <a:t>	// do something with shared resource</a:t>
            </a:r>
          </a:p>
          <a:p>
            <a:pPr marL="441861" indent="-441861">
              <a:spcBef>
                <a:spcPct val="20000"/>
              </a:spcBef>
              <a:buClr>
                <a:schemeClr val="hlink"/>
              </a:buClr>
              <a:buSzPct val="70000"/>
            </a:pPr>
            <a:r>
              <a:rPr lang="en-US" altLang="en-US" sz="2100" b="1" dirty="0">
                <a:solidFill>
                  <a:schemeClr val="tx1"/>
                </a:solidFill>
                <a:latin typeface="Consolas" pitchFamily="49" charset="0"/>
              </a:rPr>
              <a:t>}</a:t>
            </a:r>
          </a:p>
          <a:p>
            <a:pPr marL="441861" indent="-441861">
              <a:spcBef>
                <a:spcPct val="20000"/>
              </a:spcBef>
              <a:buClr>
                <a:schemeClr val="hlink"/>
              </a:buClr>
              <a:buSzPct val="70000"/>
            </a:pPr>
            <a:r>
              <a:rPr lang="en-US" altLang="en-US" sz="2100" b="1" dirty="0">
                <a:solidFill>
                  <a:schemeClr val="tx1"/>
                </a:solidFill>
                <a:latin typeface="Consolas" pitchFamily="49" charset="0"/>
              </a:rPr>
              <a:t>finally {</a:t>
            </a:r>
          </a:p>
          <a:p>
            <a:pPr marL="441861" indent="-441861">
              <a:spcBef>
                <a:spcPct val="20000"/>
              </a:spcBef>
              <a:buClr>
                <a:schemeClr val="hlink"/>
              </a:buClr>
              <a:buSzPct val="70000"/>
            </a:pPr>
            <a:r>
              <a:rPr lang="en-US" altLang="en-US" sz="2100" b="1" dirty="0">
                <a:solidFill>
                  <a:schemeClr val="tx1"/>
                </a:solidFill>
                <a:latin typeface="Consolas" pitchFamily="49" charset="0"/>
              </a:rPr>
              <a:t>	</a:t>
            </a:r>
            <a:r>
              <a:rPr lang="en-US" altLang="en-US" sz="2100" b="1" dirty="0" err="1">
                <a:solidFill>
                  <a:schemeClr val="tx1"/>
                </a:solidFill>
                <a:latin typeface="Consolas" pitchFamily="49" charset="0"/>
              </a:rPr>
              <a:t>Monitor.Exit</a:t>
            </a:r>
            <a:r>
              <a:rPr lang="en-US" altLang="en-US" sz="2100" b="1" dirty="0">
                <a:solidFill>
                  <a:schemeClr val="tx1"/>
                </a:solidFill>
                <a:latin typeface="Consolas" pitchFamily="49" charset="0"/>
              </a:rPr>
              <a:t>(this);</a:t>
            </a:r>
          </a:p>
          <a:p>
            <a:pPr marL="441861" indent="-441861">
              <a:spcBef>
                <a:spcPct val="20000"/>
              </a:spcBef>
              <a:buClr>
                <a:schemeClr val="hlink"/>
              </a:buClr>
              <a:buSzPct val="70000"/>
            </a:pPr>
            <a:r>
              <a:rPr lang="en-US" altLang="en-US" sz="2100" b="1" dirty="0">
                <a:solidFill>
                  <a:schemeClr val="tx1"/>
                </a:solidFill>
                <a:latin typeface="Consolas" pitchFamily="49" charset="0"/>
              </a:rPr>
              <a:t>}</a:t>
            </a:r>
          </a:p>
        </p:txBody>
      </p:sp>
      <p:sp>
        <p:nvSpPr>
          <p:cNvPr id="6" name="Up-Down Arrow 5"/>
          <p:cNvSpPr/>
          <p:nvPr/>
        </p:nvSpPr>
        <p:spPr bwMode="auto">
          <a:xfrm rot="18985076">
            <a:off x="3951472" y="4241972"/>
            <a:ext cx="984505" cy="1500198"/>
          </a:xfrm>
          <a:prstGeom prst="upDownArrow">
            <a:avLst>
              <a:gd name="adj1" fmla="val 50000"/>
              <a:gd name="adj2" fmla="val 372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Tree>
    <p:extLst>
      <p:ext uri="{BB962C8B-B14F-4D97-AF65-F5344CB8AC3E}">
        <p14:creationId xmlns:p14="http://schemas.microsoft.com/office/powerpoint/2010/main" val="191684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Monitor Usage</a:t>
            </a:r>
            <a:endParaRPr lang="he-IL" dirty="0"/>
          </a:p>
        </p:txBody>
      </p:sp>
      <p:sp>
        <p:nvSpPr>
          <p:cNvPr id="4" name="Slide Number Placeholder 3"/>
          <p:cNvSpPr>
            <a:spLocks noGrp="1"/>
          </p:cNvSpPr>
          <p:nvPr>
            <p:ph type="sldNum" sz="quarter" idx="12"/>
          </p:nvPr>
        </p:nvSpPr>
        <p:spPr/>
        <p:txBody>
          <a:bodyPr/>
          <a:lstStyle/>
          <a:p>
            <a:fld id="{8D5EC362-8DE0-4138-8AD2-9C18772BB671}" type="slidenum">
              <a:rPr lang="he-IL" smtClean="0"/>
              <a:pPr/>
              <a:t>405</a:t>
            </a:fld>
            <a:endParaRPr lang="he-IL"/>
          </a:p>
        </p:txBody>
      </p:sp>
      <p:sp>
        <p:nvSpPr>
          <p:cNvPr id="3" name="Content Placeholder 2"/>
          <p:cNvSpPr>
            <a:spLocks noGrp="1"/>
          </p:cNvSpPr>
          <p:nvPr>
            <p:ph sz="quarter" idx="1"/>
          </p:nvPr>
        </p:nvSpPr>
        <p:spPr/>
        <p:txBody>
          <a:bodyPr/>
          <a:lstStyle/>
          <a:p>
            <a:r>
              <a:rPr lang="en-US" dirty="0"/>
              <a:t>Don’t use a public object</a:t>
            </a:r>
          </a:p>
          <a:p>
            <a:pPr lvl="1"/>
            <a:r>
              <a:rPr lang="en-US" dirty="0"/>
              <a:t>Don’t use ‘this’</a:t>
            </a:r>
          </a:p>
          <a:p>
            <a:pPr lvl="1"/>
            <a:r>
              <a:rPr lang="en-US" dirty="0"/>
              <a:t>Can cause deadlocks because anyone can acquire the lock</a:t>
            </a:r>
          </a:p>
          <a:p>
            <a:r>
              <a:rPr lang="en-US" dirty="0"/>
              <a:t>Create a private object or use an already existing private object</a:t>
            </a:r>
          </a:p>
          <a:p>
            <a:pPr lvl="1"/>
            <a:r>
              <a:rPr lang="en-US" dirty="0"/>
              <a:t>Call </a:t>
            </a:r>
            <a:r>
              <a:rPr lang="en-US" dirty="0" err="1">
                <a:latin typeface="Consolas" pitchFamily="49" charset="0"/>
              </a:rPr>
              <a:t>Monitor.Enter</a:t>
            </a:r>
            <a:r>
              <a:rPr lang="en-US" dirty="0">
                <a:latin typeface="Consolas" pitchFamily="49" charset="0"/>
              </a:rPr>
              <a:t>/Exit</a:t>
            </a:r>
            <a:r>
              <a:rPr lang="en-US" dirty="0"/>
              <a:t> on this private object</a:t>
            </a:r>
          </a:p>
          <a:p>
            <a:pPr lvl="2"/>
            <a:r>
              <a:rPr lang="en-US" dirty="0"/>
              <a:t>Or use the </a:t>
            </a:r>
            <a:r>
              <a:rPr lang="en-US" dirty="0">
                <a:latin typeface="Consolas" pitchFamily="49" charset="0"/>
              </a:rPr>
              <a:t>lock</a:t>
            </a:r>
            <a:r>
              <a:rPr lang="en-US" dirty="0"/>
              <a:t> keyword</a:t>
            </a:r>
          </a:p>
        </p:txBody>
      </p:sp>
    </p:spTree>
    <p:extLst>
      <p:ext uri="{BB962C8B-B14F-4D97-AF65-F5344CB8AC3E}">
        <p14:creationId xmlns:p14="http://schemas.microsoft.com/office/powerpoint/2010/main" val="177564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Synchronization Objects</a:t>
            </a:r>
          </a:p>
        </p:txBody>
      </p:sp>
      <p:sp>
        <p:nvSpPr>
          <p:cNvPr id="4" name="Slide Number Placeholder 3"/>
          <p:cNvSpPr>
            <a:spLocks noGrp="1"/>
          </p:cNvSpPr>
          <p:nvPr>
            <p:ph type="sldNum" sz="quarter" idx="12"/>
          </p:nvPr>
        </p:nvSpPr>
        <p:spPr/>
        <p:txBody>
          <a:bodyPr/>
          <a:lstStyle/>
          <a:p>
            <a:fld id="{A9981FC0-48D1-4A01-A438-C7C289B6623F}" type="slidenum">
              <a:rPr lang="en-US" smtClean="0"/>
              <a:pPr/>
              <a:t>406</a:t>
            </a:fld>
            <a:endParaRPr lang="en-US"/>
          </a:p>
        </p:txBody>
      </p:sp>
      <p:sp>
        <p:nvSpPr>
          <p:cNvPr id="5" name="Content Placeholder 4"/>
          <p:cNvSpPr>
            <a:spLocks noGrp="1"/>
          </p:cNvSpPr>
          <p:nvPr>
            <p:ph sz="quarter" idx="1"/>
          </p:nvPr>
        </p:nvSpPr>
        <p:spPr/>
        <p:txBody>
          <a:bodyPr/>
          <a:lstStyle/>
          <a:p>
            <a:r>
              <a:rPr lang="en-US" dirty="0"/>
              <a:t>Single writer, multiple readers</a:t>
            </a:r>
          </a:p>
          <a:p>
            <a:pPr lvl="1"/>
            <a:r>
              <a:rPr lang="en-US" b="1" dirty="0" err="1">
                <a:solidFill>
                  <a:srgbClr val="FF0000"/>
                </a:solidFill>
                <a:latin typeface="Consolas" pitchFamily="49" charset="0"/>
                <a:cs typeface="Consolas" pitchFamily="49" charset="0"/>
              </a:rPr>
              <a:t>ReaderWriterLockSlim</a:t>
            </a:r>
            <a:endParaRPr lang="en-US" b="1" dirty="0">
              <a:solidFill>
                <a:srgbClr val="FF0000"/>
              </a:solidFill>
              <a:latin typeface="Consolas" pitchFamily="49" charset="0"/>
              <a:cs typeface="Consolas" pitchFamily="49" charset="0"/>
            </a:endParaRPr>
          </a:p>
          <a:p>
            <a:r>
              <a:rPr lang="en-US" dirty="0"/>
              <a:t>Kernel synchronization objects</a:t>
            </a:r>
          </a:p>
          <a:p>
            <a:pPr lvl="1"/>
            <a:r>
              <a:rPr lang="en-US" b="1" dirty="0" err="1">
                <a:solidFill>
                  <a:srgbClr val="FF0000"/>
                </a:solidFill>
                <a:latin typeface="Consolas" pitchFamily="49" charset="0"/>
                <a:cs typeface="Consolas" pitchFamily="49" charset="0"/>
              </a:rPr>
              <a:t>Mutex</a:t>
            </a:r>
            <a:endParaRPr lang="en-US" b="1" dirty="0">
              <a:solidFill>
                <a:srgbClr val="FF0000"/>
              </a:solidFill>
              <a:latin typeface="Consolas" pitchFamily="49" charset="0"/>
              <a:cs typeface="Consolas" pitchFamily="49" charset="0"/>
            </a:endParaRPr>
          </a:p>
          <a:p>
            <a:pPr lvl="1"/>
            <a:r>
              <a:rPr lang="en-US" b="1" dirty="0">
                <a:solidFill>
                  <a:srgbClr val="FF0000"/>
                </a:solidFill>
                <a:latin typeface="Consolas" pitchFamily="49" charset="0"/>
                <a:cs typeface="Consolas" pitchFamily="49" charset="0"/>
              </a:rPr>
              <a:t>Semaphore</a:t>
            </a:r>
          </a:p>
          <a:p>
            <a:pPr lvl="1"/>
            <a:r>
              <a:rPr lang="en-US" b="1" dirty="0" err="1">
                <a:solidFill>
                  <a:srgbClr val="FF0000"/>
                </a:solidFill>
                <a:latin typeface="Consolas" pitchFamily="49" charset="0"/>
                <a:cs typeface="Consolas" pitchFamily="49" charset="0"/>
              </a:rPr>
              <a:t>AutoResetEvent</a:t>
            </a:r>
            <a:endParaRPr lang="en-US" b="1" dirty="0">
              <a:solidFill>
                <a:srgbClr val="FF0000"/>
              </a:solidFill>
              <a:latin typeface="Consolas" pitchFamily="49" charset="0"/>
              <a:cs typeface="Consolas" pitchFamily="49" charset="0"/>
            </a:endParaRPr>
          </a:p>
          <a:p>
            <a:pPr lvl="1"/>
            <a:r>
              <a:rPr lang="en-US" b="1" dirty="0" err="1">
                <a:solidFill>
                  <a:srgbClr val="FF0000"/>
                </a:solidFill>
                <a:latin typeface="Consolas" pitchFamily="49" charset="0"/>
                <a:cs typeface="Consolas" pitchFamily="49" charset="0"/>
              </a:rPr>
              <a:t>ManualResetEvent</a:t>
            </a:r>
            <a:endParaRPr lang="en-US" b="1" dirty="0">
              <a:solidFill>
                <a:srgbClr val="FF0000"/>
              </a:solidFill>
              <a:latin typeface="Consolas" pitchFamily="49" charset="0"/>
              <a:cs typeface="Consolas" pitchFamily="49" charset="0"/>
            </a:endParaRPr>
          </a:p>
          <a:p>
            <a:endParaRPr lang="en-US" dirty="0"/>
          </a:p>
        </p:txBody>
      </p:sp>
    </p:spTree>
    <p:extLst>
      <p:ext uri="{BB962C8B-B14F-4D97-AF65-F5344CB8AC3E}">
        <p14:creationId xmlns:p14="http://schemas.microsoft.com/office/powerpoint/2010/main" val="206291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Kernel Objects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407</a:t>
            </a:fld>
            <a:endParaRPr lang="he-IL"/>
          </a:p>
        </p:txBody>
      </p:sp>
      <p:sp>
        <p:nvSpPr>
          <p:cNvPr id="3" name="Content Placeholder 2"/>
          <p:cNvSpPr>
            <a:spLocks noGrp="1"/>
          </p:cNvSpPr>
          <p:nvPr>
            <p:ph sz="quarter" idx="1"/>
          </p:nvPr>
        </p:nvSpPr>
        <p:spPr/>
        <p:txBody>
          <a:bodyPr>
            <a:normAutofit fontScale="92500"/>
          </a:bodyPr>
          <a:lstStyle/>
          <a:p>
            <a:r>
              <a:rPr lang="en-US" dirty="0"/>
              <a:t>Native kernel objects, such as </a:t>
            </a:r>
            <a:r>
              <a:rPr lang="en-US" dirty="0" err="1"/>
              <a:t>mutex</a:t>
            </a:r>
            <a:r>
              <a:rPr lang="en-US" dirty="0"/>
              <a:t>, semaphore and event are exposed through classes inheriting from the abstract class </a:t>
            </a:r>
            <a:r>
              <a:rPr lang="en-US" b="1" i="1" dirty="0" err="1">
                <a:solidFill>
                  <a:srgbClr val="FF0000"/>
                </a:solidFill>
                <a:latin typeface="Consolas" pitchFamily="49" charset="0"/>
              </a:rPr>
              <a:t>WaitHandle</a:t>
            </a:r>
            <a:endParaRPr lang="en-US" b="1" i="1" dirty="0">
              <a:solidFill>
                <a:srgbClr val="FF0000"/>
              </a:solidFill>
              <a:latin typeface="Consolas" pitchFamily="49" charset="0"/>
            </a:endParaRPr>
          </a:p>
          <a:p>
            <a:r>
              <a:rPr lang="en-US" dirty="0"/>
              <a:t>Methods</a:t>
            </a:r>
          </a:p>
          <a:p>
            <a:pPr lvl="1"/>
            <a:r>
              <a:rPr lang="en-US" b="1" dirty="0" err="1">
                <a:solidFill>
                  <a:srgbClr val="7030A0"/>
                </a:solidFill>
                <a:latin typeface="Consolas" pitchFamily="49" charset="0"/>
              </a:rPr>
              <a:t>WaitOne</a:t>
            </a:r>
            <a:endParaRPr lang="en-US" b="1" dirty="0">
              <a:solidFill>
                <a:srgbClr val="7030A0"/>
              </a:solidFill>
              <a:latin typeface="Consolas" pitchFamily="49" charset="0"/>
            </a:endParaRPr>
          </a:p>
          <a:p>
            <a:pPr lvl="2"/>
            <a:r>
              <a:rPr lang="en-US" dirty="0"/>
              <a:t>Waits until the object is signaled</a:t>
            </a:r>
          </a:p>
          <a:p>
            <a:pPr lvl="1"/>
            <a:r>
              <a:rPr lang="en-US" b="1" dirty="0" err="1">
                <a:solidFill>
                  <a:srgbClr val="7030A0"/>
                </a:solidFill>
                <a:latin typeface="Consolas" pitchFamily="49" charset="0"/>
              </a:rPr>
              <a:t>WaitHandle.WaitAll</a:t>
            </a:r>
            <a:r>
              <a:rPr lang="en-US" dirty="0">
                <a:latin typeface="Consolas" pitchFamily="49" charset="0"/>
              </a:rPr>
              <a:t> </a:t>
            </a:r>
            <a:r>
              <a:rPr lang="en-US" dirty="0"/>
              <a:t>(static)</a:t>
            </a:r>
          </a:p>
          <a:p>
            <a:pPr lvl="2"/>
            <a:r>
              <a:rPr lang="en-US" dirty="0"/>
              <a:t>Waits until an array of </a:t>
            </a:r>
            <a:r>
              <a:rPr lang="en-US" sz="3400" dirty="0" err="1">
                <a:latin typeface="Consolas" pitchFamily="49" charset="0"/>
              </a:rPr>
              <a:t>WaitHandle</a:t>
            </a:r>
            <a:r>
              <a:rPr lang="en-US" sz="4600" dirty="0"/>
              <a:t> </a:t>
            </a:r>
            <a:r>
              <a:rPr lang="en-US" dirty="0"/>
              <a:t>objects are signaled all at once</a:t>
            </a:r>
          </a:p>
          <a:p>
            <a:pPr lvl="1"/>
            <a:r>
              <a:rPr lang="en-US" b="1" dirty="0" err="1">
                <a:solidFill>
                  <a:srgbClr val="7030A0"/>
                </a:solidFill>
                <a:latin typeface="Consolas" pitchFamily="49" charset="0"/>
              </a:rPr>
              <a:t>WaitHandle.WaitAny</a:t>
            </a:r>
            <a:r>
              <a:rPr lang="en-US" dirty="0">
                <a:latin typeface="Consolas" pitchFamily="49" charset="0"/>
              </a:rPr>
              <a:t> </a:t>
            </a:r>
            <a:r>
              <a:rPr lang="en-US" dirty="0"/>
              <a:t>(static)</a:t>
            </a:r>
            <a:endParaRPr lang="en-US" dirty="0">
              <a:latin typeface="Consolas" pitchFamily="49" charset="0"/>
            </a:endParaRPr>
          </a:p>
          <a:p>
            <a:pPr lvl="2"/>
            <a:r>
              <a:rPr lang="en-US" dirty="0"/>
              <a:t>Waits until at least one object of an array of </a:t>
            </a:r>
            <a:r>
              <a:rPr lang="en-US" sz="3400" dirty="0" err="1">
                <a:latin typeface="Consolas" pitchFamily="49" charset="0"/>
              </a:rPr>
              <a:t>WaitHandle</a:t>
            </a:r>
            <a:r>
              <a:rPr lang="en-US" dirty="0"/>
              <a:t> objects is signaled</a:t>
            </a:r>
          </a:p>
        </p:txBody>
      </p:sp>
    </p:spTree>
    <p:extLst>
      <p:ext uri="{BB962C8B-B14F-4D97-AF65-F5344CB8AC3E}">
        <p14:creationId xmlns:p14="http://schemas.microsoft.com/office/powerpoint/2010/main" val="225571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Objects Hierarchy</a:t>
            </a:r>
          </a:p>
        </p:txBody>
      </p:sp>
      <p:sp>
        <p:nvSpPr>
          <p:cNvPr id="16" name="Slide Number Placeholder 15"/>
          <p:cNvSpPr>
            <a:spLocks noGrp="1"/>
          </p:cNvSpPr>
          <p:nvPr>
            <p:ph type="sldNum" sz="quarter" idx="12"/>
          </p:nvPr>
        </p:nvSpPr>
        <p:spPr/>
        <p:txBody>
          <a:bodyPr/>
          <a:lstStyle/>
          <a:p>
            <a:fld id="{8D5EC362-8DE0-4138-8AD2-9C18772BB671}" type="slidenum">
              <a:rPr lang="he-IL" smtClean="0"/>
              <a:pPr/>
              <a:t>408</a:t>
            </a:fld>
            <a:endParaRPr lang="he-IL"/>
          </a:p>
        </p:txBody>
      </p:sp>
      <p:sp>
        <p:nvSpPr>
          <p:cNvPr id="4" name="Rounded Rectangle 3"/>
          <p:cNvSpPr/>
          <p:nvPr/>
        </p:nvSpPr>
        <p:spPr bwMode="auto">
          <a:xfrm>
            <a:off x="3714858" y="1875206"/>
            <a:ext cx="2559712" cy="750099"/>
          </a:xfrm>
          <a:prstGeom prst="roundRect">
            <a:avLst/>
          </a:prstGeom>
          <a:solidFill>
            <a:schemeClr val="accent6">
              <a:lumMod val="60000"/>
              <a:lumOff val="40000"/>
            </a:schemeClr>
          </a:solidFill>
          <a:ln w="9525" cap="flat" cmpd="sng" algn="ctr">
            <a:solidFill>
              <a:schemeClr val="tx1"/>
            </a:solidFill>
            <a:prstDash val="dash"/>
            <a:round/>
            <a:headEnd type="none" w="med" len="med"/>
            <a:tailEnd type="none" w="med" len="med"/>
          </a:ln>
          <a:effectLst/>
        </p:spPr>
        <p:txBody>
          <a:bodyPr vert="horz" wrap="square" lIns="117830" tIns="58915" rIns="117830" bIns="58915" numCol="1" rtlCol="0" anchor="ctr" anchorCtr="0" compatLnSpc="1">
            <a:prstTxWarp prst="textNoShape">
              <a:avLst/>
            </a:prstTxWarp>
          </a:bodyPr>
          <a:lstStyle/>
          <a:p>
            <a:pPr algn="ctr" eaLnBrk="0" fontAlgn="base" hangingPunct="0">
              <a:spcBef>
                <a:spcPct val="0"/>
              </a:spcBef>
              <a:spcAft>
                <a:spcPct val="0"/>
              </a:spcAft>
            </a:pPr>
            <a:r>
              <a:rPr kumimoji="0" lang="en-US" b="0" i="0" u="none" strike="noStrike" cap="none" normalizeH="0" baseline="0" dirty="0" err="1">
                <a:ln>
                  <a:noFill/>
                </a:ln>
                <a:solidFill>
                  <a:schemeClr val="tx1"/>
                </a:solidFill>
                <a:effectLst/>
                <a:latin typeface="Consolas" pitchFamily="49" charset="0"/>
              </a:rPr>
              <a:t>WaitHandle</a:t>
            </a:r>
            <a:endParaRPr kumimoji="0" lang="en-US" b="0" i="0" u="none" strike="noStrike" cap="none" normalizeH="0" baseline="0" dirty="0">
              <a:ln>
                <a:noFill/>
              </a:ln>
              <a:solidFill>
                <a:schemeClr val="tx1"/>
              </a:solidFill>
              <a:effectLst/>
              <a:latin typeface="Consolas" pitchFamily="49" charset="0"/>
            </a:endParaRPr>
          </a:p>
        </p:txBody>
      </p:sp>
      <p:sp>
        <p:nvSpPr>
          <p:cNvPr id="5" name="Rounded Rectangle 4"/>
          <p:cNvSpPr/>
          <p:nvPr/>
        </p:nvSpPr>
        <p:spPr bwMode="auto">
          <a:xfrm>
            <a:off x="1155144" y="3375404"/>
            <a:ext cx="1673659" cy="75009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ctr" anchorCtr="0" compatLnSpc="1">
            <a:prstTxWarp prst="textNoShape">
              <a:avLst/>
            </a:prstTxWarp>
          </a:bodyPr>
          <a:lstStyle/>
          <a:p>
            <a:pPr algn="ctr" eaLnBrk="0" fontAlgn="base" hangingPunct="0">
              <a:spcBef>
                <a:spcPct val="0"/>
              </a:spcBef>
              <a:spcAft>
                <a:spcPct val="0"/>
              </a:spcAft>
            </a:pPr>
            <a:r>
              <a:rPr kumimoji="0" lang="en-US" b="0" i="0" u="none" strike="noStrike" cap="none" normalizeH="0" baseline="0" dirty="0" err="1">
                <a:ln>
                  <a:noFill/>
                </a:ln>
                <a:solidFill>
                  <a:schemeClr val="tx1"/>
                </a:solidFill>
                <a:effectLst/>
                <a:latin typeface="Consolas" pitchFamily="49" charset="0"/>
              </a:rPr>
              <a:t>Mutex</a:t>
            </a:r>
            <a:endParaRPr kumimoji="0" lang="en-US" b="0" i="0" u="none" strike="noStrike" cap="none" normalizeH="0" baseline="0" dirty="0">
              <a:ln>
                <a:noFill/>
              </a:ln>
              <a:solidFill>
                <a:schemeClr val="tx1"/>
              </a:solidFill>
              <a:effectLst/>
              <a:latin typeface="Consolas" pitchFamily="49" charset="0"/>
            </a:endParaRPr>
          </a:p>
        </p:txBody>
      </p:sp>
      <p:sp>
        <p:nvSpPr>
          <p:cNvPr id="6" name="Rounded Rectangle 5"/>
          <p:cNvSpPr/>
          <p:nvPr/>
        </p:nvSpPr>
        <p:spPr bwMode="auto">
          <a:xfrm>
            <a:off x="4404010" y="3375404"/>
            <a:ext cx="2165911" cy="75009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ctr" anchorCtr="0" compatLnSpc="1">
            <a:prstTxWarp prst="textNoShape">
              <a:avLst/>
            </a:prstTxWarp>
          </a:bodyPr>
          <a:lstStyle/>
          <a:p>
            <a:pPr algn="ctr" eaLnBrk="0" fontAlgn="base" hangingPunct="0">
              <a:spcBef>
                <a:spcPct val="0"/>
              </a:spcBef>
              <a:spcAft>
                <a:spcPct val="0"/>
              </a:spcAft>
            </a:pPr>
            <a:r>
              <a:rPr kumimoji="0" lang="en-US" b="0" i="0" u="none" strike="noStrike" cap="none" normalizeH="0" baseline="0" dirty="0">
                <a:ln>
                  <a:noFill/>
                </a:ln>
                <a:solidFill>
                  <a:schemeClr val="tx1"/>
                </a:solidFill>
                <a:effectLst/>
                <a:latin typeface="Consolas" pitchFamily="49" charset="0"/>
              </a:rPr>
              <a:t>Semaphore</a:t>
            </a:r>
          </a:p>
        </p:txBody>
      </p:sp>
      <p:sp>
        <p:nvSpPr>
          <p:cNvPr id="7" name="Rounded Rectangle 6"/>
          <p:cNvSpPr/>
          <p:nvPr/>
        </p:nvSpPr>
        <p:spPr bwMode="auto">
          <a:xfrm>
            <a:off x="7849778" y="3375404"/>
            <a:ext cx="3051965" cy="75009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ctr" anchorCtr="0" compatLnSpc="1">
            <a:prstTxWarp prst="textNoShape">
              <a:avLst/>
            </a:prstTxWarp>
          </a:bodyPr>
          <a:lstStyle/>
          <a:p>
            <a:pPr algn="ctr" eaLnBrk="0" fontAlgn="base" hangingPunct="0">
              <a:spcBef>
                <a:spcPct val="0"/>
              </a:spcBef>
              <a:spcAft>
                <a:spcPct val="0"/>
              </a:spcAft>
            </a:pPr>
            <a:r>
              <a:rPr kumimoji="0" lang="en-US" b="0" i="0" u="none" strike="noStrike" cap="none" normalizeH="0" baseline="0" dirty="0" err="1">
                <a:ln>
                  <a:noFill/>
                </a:ln>
                <a:solidFill>
                  <a:schemeClr val="tx1"/>
                </a:solidFill>
                <a:effectLst/>
                <a:latin typeface="Consolas" pitchFamily="49" charset="0"/>
              </a:rPr>
              <a:t>EventWaitHandle</a:t>
            </a:r>
            <a:endParaRPr kumimoji="0" lang="en-US" b="0" i="0" u="none" strike="noStrike" cap="none" normalizeH="0" baseline="0" dirty="0">
              <a:ln>
                <a:noFill/>
              </a:ln>
              <a:solidFill>
                <a:schemeClr val="tx1"/>
              </a:solidFill>
              <a:effectLst/>
              <a:latin typeface="Consolas" pitchFamily="49" charset="0"/>
            </a:endParaRPr>
          </a:p>
        </p:txBody>
      </p:sp>
      <p:sp>
        <p:nvSpPr>
          <p:cNvPr id="8" name="Rounded Rectangle 7"/>
          <p:cNvSpPr/>
          <p:nvPr/>
        </p:nvSpPr>
        <p:spPr bwMode="auto">
          <a:xfrm>
            <a:off x="5191615" y="5250651"/>
            <a:ext cx="2855065" cy="75009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ctr" anchorCtr="0" compatLnSpc="1">
            <a:prstTxWarp prst="textNoShape">
              <a:avLst/>
            </a:prstTxWarp>
          </a:bodyPr>
          <a:lstStyle/>
          <a:p>
            <a:pPr algn="ctr" eaLnBrk="0" fontAlgn="base" hangingPunct="0">
              <a:spcBef>
                <a:spcPct val="0"/>
              </a:spcBef>
              <a:spcAft>
                <a:spcPct val="0"/>
              </a:spcAft>
            </a:pPr>
            <a:r>
              <a:rPr kumimoji="0" lang="en-US" b="0" i="0" u="none" strike="noStrike" cap="none" normalizeH="0" baseline="0" dirty="0" err="1">
                <a:ln>
                  <a:noFill/>
                </a:ln>
                <a:solidFill>
                  <a:schemeClr val="tx1"/>
                </a:solidFill>
                <a:effectLst/>
                <a:latin typeface="Consolas" pitchFamily="49" charset="0"/>
              </a:rPr>
              <a:t>AutoResetEvent</a:t>
            </a:r>
            <a:endParaRPr kumimoji="0" lang="en-US" b="0" i="0" u="none" strike="noStrike" cap="none" normalizeH="0" baseline="0" dirty="0">
              <a:ln>
                <a:noFill/>
              </a:ln>
              <a:solidFill>
                <a:schemeClr val="tx1"/>
              </a:solidFill>
              <a:effectLst/>
              <a:latin typeface="Consolas" pitchFamily="49" charset="0"/>
            </a:endParaRPr>
          </a:p>
        </p:txBody>
      </p:sp>
      <p:sp>
        <p:nvSpPr>
          <p:cNvPr id="9" name="Rounded Rectangle 8"/>
          <p:cNvSpPr/>
          <p:nvPr/>
        </p:nvSpPr>
        <p:spPr bwMode="auto">
          <a:xfrm>
            <a:off x="8637383" y="5250651"/>
            <a:ext cx="3150415" cy="75009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ctr" anchorCtr="0" compatLnSpc="1">
            <a:prstTxWarp prst="textNoShape">
              <a:avLst/>
            </a:prstTxWarp>
          </a:bodyPr>
          <a:lstStyle/>
          <a:p>
            <a:pPr algn="ctr" eaLnBrk="0" fontAlgn="base" hangingPunct="0">
              <a:spcBef>
                <a:spcPct val="0"/>
              </a:spcBef>
              <a:spcAft>
                <a:spcPct val="0"/>
              </a:spcAft>
            </a:pPr>
            <a:r>
              <a:rPr kumimoji="0" lang="en-US" b="0" i="0" u="none" strike="noStrike" cap="none" normalizeH="0" baseline="0" dirty="0" err="1">
                <a:ln>
                  <a:noFill/>
                </a:ln>
                <a:solidFill>
                  <a:schemeClr val="tx1"/>
                </a:solidFill>
                <a:effectLst/>
                <a:latin typeface="Consolas" pitchFamily="49" charset="0"/>
              </a:rPr>
              <a:t>ManualResetEvent</a:t>
            </a:r>
            <a:endParaRPr kumimoji="0" lang="en-US" b="0" i="0" u="none" strike="noStrike" cap="none" normalizeH="0" baseline="0" dirty="0">
              <a:ln>
                <a:noFill/>
              </a:ln>
              <a:solidFill>
                <a:schemeClr val="tx1"/>
              </a:solidFill>
              <a:effectLst/>
              <a:latin typeface="Consolas" pitchFamily="49" charset="0"/>
            </a:endParaRPr>
          </a:p>
        </p:txBody>
      </p:sp>
      <p:cxnSp>
        <p:nvCxnSpPr>
          <p:cNvPr id="11" name="Elbow Connector 10"/>
          <p:cNvCxnSpPr>
            <a:stCxn id="5" idx="0"/>
            <a:endCxn id="4" idx="2"/>
          </p:cNvCxnSpPr>
          <p:nvPr/>
        </p:nvCxnSpPr>
        <p:spPr bwMode="auto">
          <a:xfrm rot="5400000" flipH="1" flipV="1">
            <a:off x="3118294" y="1498986"/>
            <a:ext cx="750099" cy="3002741"/>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12" name="Elbow Connector 11"/>
          <p:cNvCxnSpPr>
            <a:stCxn id="9" idx="0"/>
            <a:endCxn id="7" idx="2"/>
          </p:cNvCxnSpPr>
          <p:nvPr/>
        </p:nvCxnSpPr>
        <p:spPr bwMode="auto">
          <a:xfrm rot="16200000" flipV="1">
            <a:off x="9231601" y="4269664"/>
            <a:ext cx="1125149" cy="836829"/>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15" name="Elbow Connector 14"/>
          <p:cNvCxnSpPr>
            <a:stCxn id="8" idx="0"/>
            <a:endCxn id="7" idx="2"/>
          </p:cNvCxnSpPr>
          <p:nvPr/>
        </p:nvCxnSpPr>
        <p:spPr bwMode="auto">
          <a:xfrm rot="5400000" flipH="1" flipV="1">
            <a:off x="7434879" y="3309771"/>
            <a:ext cx="1125149" cy="2756614"/>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18" name="Elbow Connector 17"/>
          <p:cNvCxnSpPr>
            <a:stCxn id="6" idx="0"/>
            <a:endCxn id="4" idx="2"/>
          </p:cNvCxnSpPr>
          <p:nvPr/>
        </p:nvCxnSpPr>
        <p:spPr bwMode="auto">
          <a:xfrm rot="16200000" flipV="1">
            <a:off x="4865790" y="2754228"/>
            <a:ext cx="750099" cy="492253"/>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cxnSp>
        <p:nvCxnSpPr>
          <p:cNvPr id="21" name="Elbow Connector 20"/>
          <p:cNvCxnSpPr>
            <a:stCxn id="7" idx="0"/>
            <a:endCxn id="4" idx="2"/>
          </p:cNvCxnSpPr>
          <p:nvPr/>
        </p:nvCxnSpPr>
        <p:spPr bwMode="auto">
          <a:xfrm rot="16200000" flipV="1">
            <a:off x="6810189" y="809832"/>
            <a:ext cx="750099" cy="4381047"/>
          </a:xfrm>
          <a:prstGeom prst="bentConnector3">
            <a:avLst>
              <a:gd name="adj1" fmla="val 50000"/>
            </a:avLst>
          </a:prstGeom>
          <a:solidFill>
            <a:schemeClr val="accent1"/>
          </a:solidFill>
          <a:ln w="22225" cap="flat" cmpd="sng" algn="ctr">
            <a:solidFill>
              <a:schemeClr val="tx1"/>
            </a:solidFill>
            <a:prstDash val="solid"/>
            <a:round/>
            <a:headEnd type="none" w="med" len="med"/>
            <a:tailEnd type="triangle" w="lg" len="lg"/>
          </a:ln>
          <a:effectLst/>
        </p:spPr>
      </p:cxnSp>
      <p:sp>
        <p:nvSpPr>
          <p:cNvPr id="27" name="Rounded Rectangle 26"/>
          <p:cNvSpPr/>
          <p:nvPr/>
        </p:nvSpPr>
        <p:spPr bwMode="auto">
          <a:xfrm>
            <a:off x="984461" y="7032147"/>
            <a:ext cx="2067461" cy="468812"/>
          </a:xfrm>
          <a:prstGeom prst="roundRect">
            <a:avLst/>
          </a:prstGeom>
          <a:solidFill>
            <a:schemeClr val="accent6">
              <a:lumMod val="60000"/>
              <a:lumOff val="40000"/>
            </a:schemeClr>
          </a:solidFill>
          <a:ln w="9525" cap="flat" cmpd="sng" algn="ctr">
            <a:solidFill>
              <a:schemeClr val="tx1"/>
            </a:solidFill>
            <a:prstDash val="dash"/>
            <a:round/>
            <a:headEnd type="none" w="med" len="med"/>
            <a:tailEnd type="none" w="med" len="med"/>
          </a:ln>
          <a:effectLst/>
        </p:spPr>
        <p:txBody>
          <a:bodyPr vert="horz" wrap="square" lIns="117830" tIns="58915" rIns="117830" bIns="58915" numCol="1" rtlCol="0" anchor="ctr" anchorCtr="0" compatLnSpc="1">
            <a:prstTxWarp prst="textNoShape">
              <a:avLst/>
            </a:prstTxWarp>
          </a:bodyPr>
          <a:lstStyle/>
          <a:p>
            <a:pPr algn="ctr" eaLnBrk="0" fontAlgn="base" hangingPunct="0">
              <a:spcBef>
                <a:spcPct val="0"/>
              </a:spcBef>
              <a:spcAft>
                <a:spcPct val="0"/>
              </a:spcAft>
            </a:pPr>
            <a:r>
              <a:rPr kumimoji="0" lang="en-US" b="0" i="0" u="none" strike="noStrike" cap="none" normalizeH="0" baseline="0" dirty="0">
                <a:ln>
                  <a:noFill/>
                </a:ln>
                <a:solidFill>
                  <a:schemeClr val="tx1"/>
                </a:solidFill>
                <a:effectLst/>
                <a:latin typeface="Consolas" pitchFamily="49" charset="0"/>
              </a:rPr>
              <a:t>abstract</a:t>
            </a:r>
          </a:p>
        </p:txBody>
      </p:sp>
      <p:sp>
        <p:nvSpPr>
          <p:cNvPr id="29" name="Rounded Rectangle 28"/>
          <p:cNvSpPr/>
          <p:nvPr/>
        </p:nvSpPr>
        <p:spPr bwMode="auto">
          <a:xfrm>
            <a:off x="984461" y="7688483"/>
            <a:ext cx="2067461" cy="468812"/>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17830" tIns="58915" rIns="117830" bIns="58915" numCol="1" rtlCol="0" anchor="ctr" anchorCtr="0" compatLnSpc="1">
            <a:prstTxWarp prst="textNoShape">
              <a:avLst/>
            </a:prstTxWarp>
          </a:bodyPr>
          <a:lstStyle/>
          <a:p>
            <a:pPr algn="ctr" eaLnBrk="0" fontAlgn="base" hangingPunct="0">
              <a:spcBef>
                <a:spcPct val="0"/>
              </a:spcBef>
              <a:spcAft>
                <a:spcPct val="0"/>
              </a:spcAft>
            </a:pPr>
            <a:r>
              <a:rPr kumimoji="0" lang="en-US" b="0" i="0" u="none" strike="noStrike" cap="none" normalizeH="0" baseline="0" dirty="0">
                <a:ln>
                  <a:noFill/>
                </a:ln>
                <a:solidFill>
                  <a:schemeClr val="tx1"/>
                </a:solidFill>
                <a:effectLst/>
                <a:latin typeface="Consolas" pitchFamily="49" charset="0"/>
              </a:rPr>
              <a:t>concrete</a:t>
            </a:r>
          </a:p>
        </p:txBody>
      </p:sp>
    </p:spTree>
    <p:extLst>
      <p:ext uri="{BB962C8B-B14F-4D97-AF65-F5344CB8AC3E}">
        <p14:creationId xmlns:p14="http://schemas.microsoft.com/office/powerpoint/2010/main" val="403779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Object Behavior</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409</a:t>
            </a:fld>
            <a:endParaRPr lang="he-IL"/>
          </a:p>
        </p:txBody>
      </p:sp>
      <p:sp>
        <p:nvSpPr>
          <p:cNvPr id="3" name="Content Placeholder 2"/>
          <p:cNvSpPr>
            <a:spLocks noGrp="1"/>
          </p:cNvSpPr>
          <p:nvPr>
            <p:ph sz="quarter" idx="1"/>
          </p:nvPr>
        </p:nvSpPr>
        <p:spPr/>
        <p:txBody>
          <a:bodyPr>
            <a:normAutofit/>
          </a:bodyPr>
          <a:lstStyle/>
          <a:p>
            <a:r>
              <a:rPr lang="en-US" dirty="0"/>
              <a:t>Actual data structure resides in kernel space</a:t>
            </a:r>
          </a:p>
          <a:p>
            <a:r>
              <a:rPr lang="en-US" dirty="0"/>
              <a:t>Referenced by handles</a:t>
            </a:r>
          </a:p>
          <a:p>
            <a:pPr lvl="1"/>
            <a:r>
              <a:rPr lang="en-US" dirty="0"/>
              <a:t>Wrapped by </a:t>
            </a:r>
            <a:r>
              <a:rPr lang="en-US" dirty="0" err="1">
                <a:latin typeface="Consolas" pitchFamily="49" charset="0"/>
              </a:rPr>
              <a:t>WaitHandle</a:t>
            </a:r>
            <a:endParaRPr lang="en-US" dirty="0">
              <a:latin typeface="Consolas" pitchFamily="49" charset="0"/>
            </a:endParaRPr>
          </a:p>
          <a:p>
            <a:r>
              <a:rPr lang="en-US" dirty="0"/>
              <a:t>Can have a name</a:t>
            </a:r>
          </a:p>
          <a:p>
            <a:pPr lvl="1"/>
            <a:r>
              <a:rPr lang="en-US" dirty="0"/>
              <a:t>Allows easy sharing between </a:t>
            </a:r>
            <a:r>
              <a:rPr lang="en-US" dirty="0" err="1"/>
              <a:t>AppDomains</a:t>
            </a:r>
            <a:r>
              <a:rPr lang="en-US" dirty="0"/>
              <a:t> and processes</a:t>
            </a:r>
          </a:p>
          <a:p>
            <a:r>
              <a:rPr lang="en-US" dirty="0"/>
              <a:t>Are in a signaled or non-signaled state</a:t>
            </a:r>
          </a:p>
          <a:p>
            <a:pPr lvl="1"/>
            <a:r>
              <a:rPr lang="en-US" dirty="0"/>
              <a:t>“Signaled” defined differently by each object</a:t>
            </a:r>
          </a:p>
        </p:txBody>
      </p:sp>
    </p:spTree>
    <p:extLst>
      <p:ext uri="{BB962C8B-B14F-4D97-AF65-F5344CB8AC3E}">
        <p14:creationId xmlns:p14="http://schemas.microsoft.com/office/powerpoint/2010/main" val="305226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4702" y="-100013"/>
            <a:ext cx="11327162" cy="1424039"/>
          </a:xfrm>
        </p:spPr>
        <p:txBody>
          <a:bodyPr>
            <a:normAutofit/>
          </a:bodyPr>
          <a:lstStyle/>
          <a:p>
            <a:pPr algn="l"/>
            <a:r>
              <a:rPr lang="en-US" dirty="0"/>
              <a:t>Relational / Logical Operators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41</a:t>
            </a:fld>
            <a:endParaRPr lang="en-GB"/>
          </a:p>
        </p:txBody>
      </p:sp>
      <p:sp>
        <p:nvSpPr>
          <p:cNvPr id="3" name="Text Placeholder 2"/>
          <p:cNvSpPr>
            <a:spLocks noGrp="1"/>
          </p:cNvSpPr>
          <p:nvPr>
            <p:ph sz="quarter" idx="1"/>
          </p:nvPr>
        </p:nvSpPr>
        <p:spPr>
          <a:xfrm>
            <a:off x="840105" y="5200653"/>
            <a:ext cx="11761470" cy="3100386"/>
          </a:xfrm>
        </p:spPr>
        <p:txBody>
          <a:bodyPr>
            <a:normAutofit fontScale="92500" lnSpcReduction="10000"/>
          </a:bodyPr>
          <a:lstStyle/>
          <a:p>
            <a:r>
              <a:rPr lang="en-US" dirty="0"/>
              <a:t>Precedence</a:t>
            </a:r>
          </a:p>
          <a:p>
            <a:pPr lvl="1"/>
            <a:r>
              <a:rPr lang="en-US" dirty="0"/>
              <a:t>Not</a:t>
            </a:r>
          </a:p>
          <a:p>
            <a:pPr lvl="1"/>
            <a:r>
              <a:rPr lang="en-US" dirty="0"/>
              <a:t>And</a:t>
            </a:r>
          </a:p>
          <a:p>
            <a:pPr lvl="1"/>
            <a:r>
              <a:rPr lang="en-US" dirty="0"/>
              <a:t>Or</a:t>
            </a:r>
          </a:p>
          <a:p>
            <a:pPr lvl="1"/>
            <a:r>
              <a:rPr lang="en-US" dirty="0"/>
              <a:t>Relational operators</a:t>
            </a:r>
          </a:p>
          <a:p>
            <a:r>
              <a:rPr lang="en-US" dirty="0"/>
              <a:t>Logical operators use “short circuit” evaluation</a:t>
            </a:r>
            <a:endParaRPr lang="en-GB" dirty="0">
              <a:solidFill>
                <a:srgbClr val="FFFF00"/>
              </a:solidFill>
              <a:latin typeface="Consolas" pitchFamily="49" charset="0"/>
              <a:cs typeface="Consolas"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17677788"/>
              </p:ext>
            </p:extLst>
          </p:nvPr>
        </p:nvGraphicFramePr>
        <p:xfrm>
          <a:off x="735092" y="1393507"/>
          <a:ext cx="5954161" cy="3407096"/>
        </p:xfrm>
        <a:graphic>
          <a:graphicData uri="http://schemas.openxmlformats.org/drawingml/2006/table">
            <a:tbl>
              <a:tblPr firstRow="1" bandRow="1">
                <a:tableStyleId>{00A15C55-8517-42AA-B614-E9B94910E393}</a:tableStyleId>
              </a:tblPr>
              <a:tblGrid>
                <a:gridCol w="1759413">
                  <a:extLst>
                    <a:ext uri="{9D8B030D-6E8A-4147-A177-3AD203B41FA5}">
                      <a16:colId xmlns:a16="http://schemas.microsoft.com/office/drawing/2014/main" val="20000"/>
                    </a:ext>
                  </a:extLst>
                </a:gridCol>
                <a:gridCol w="4194748">
                  <a:extLst>
                    <a:ext uri="{9D8B030D-6E8A-4147-A177-3AD203B41FA5}">
                      <a16:colId xmlns:a16="http://schemas.microsoft.com/office/drawing/2014/main" val="20001"/>
                    </a:ext>
                  </a:extLst>
                </a:gridCol>
              </a:tblGrid>
              <a:tr h="486728">
                <a:tc>
                  <a:txBody>
                    <a:bodyPr/>
                    <a:lstStyle/>
                    <a:p>
                      <a:pPr algn="ctr"/>
                      <a:r>
                        <a:rPr lang="en-US" sz="2400" dirty="0"/>
                        <a:t>Operator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Description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Equal</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Not equal</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ctr"/>
                      <a:r>
                        <a:rPr lang="en-US" sz="2400" dirty="0">
                          <a:latin typeface="Consolas" pitchFamily="49" charset="0"/>
                          <a:cs typeface="Consolas" pitchFamily="49" charset="0"/>
                        </a:rPr>
                        <a:t>&gt;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Greater than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pPr algn="ctr"/>
                      <a:r>
                        <a:rPr lang="en-US" sz="2400" dirty="0">
                          <a:latin typeface="Consolas" pitchFamily="49" charset="0"/>
                          <a:cs typeface="Consolas" pitchFamily="49" charset="0"/>
                        </a:rPr>
                        <a:t>&lt;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Less than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6728">
                <a:tc>
                  <a:txBody>
                    <a:bodyPr/>
                    <a:lstStyle/>
                    <a:p>
                      <a:pPr algn="ctr"/>
                      <a:r>
                        <a:rPr lang="en-US" sz="2400" dirty="0">
                          <a:latin typeface="Consolas" pitchFamily="49" charset="0"/>
                          <a:cs typeface="Consolas" pitchFamily="49" charset="0"/>
                        </a:rPr>
                        <a:t>&gt;=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Greater than or equal</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6728">
                <a:tc>
                  <a:txBody>
                    <a:bodyPr/>
                    <a:lstStyle/>
                    <a:p>
                      <a:pPr algn="ctr"/>
                      <a:r>
                        <a:rPr lang="en-US" sz="2400" dirty="0">
                          <a:latin typeface="Consolas" pitchFamily="49" charset="0"/>
                          <a:cs typeface="Consolas" pitchFamily="49" charset="0"/>
                        </a:rPr>
                        <a:t>&lt;=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Less</a:t>
                      </a:r>
                      <a:r>
                        <a:rPr lang="en-US" sz="2400" baseline="0" dirty="0"/>
                        <a:t> than or equal</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25993115"/>
              </p:ext>
            </p:extLst>
          </p:nvPr>
        </p:nvGraphicFramePr>
        <p:xfrm>
          <a:off x="7293149" y="2704863"/>
          <a:ext cx="4366386" cy="1946912"/>
        </p:xfrm>
        <a:graphic>
          <a:graphicData uri="http://schemas.openxmlformats.org/drawingml/2006/table">
            <a:tbl>
              <a:tblPr firstRow="1" bandRow="1">
                <a:tableStyleId>{00A15C55-8517-42AA-B614-E9B94910E393}</a:tableStyleId>
              </a:tblPr>
              <a:tblGrid>
                <a:gridCol w="1587777">
                  <a:extLst>
                    <a:ext uri="{9D8B030D-6E8A-4147-A177-3AD203B41FA5}">
                      <a16:colId xmlns:a16="http://schemas.microsoft.com/office/drawing/2014/main" val="20000"/>
                    </a:ext>
                  </a:extLst>
                </a:gridCol>
                <a:gridCol w="2778609">
                  <a:extLst>
                    <a:ext uri="{9D8B030D-6E8A-4147-A177-3AD203B41FA5}">
                      <a16:colId xmlns:a16="http://schemas.microsoft.com/office/drawing/2014/main" val="20001"/>
                    </a:ext>
                  </a:extLst>
                </a:gridCol>
              </a:tblGrid>
              <a:tr h="486728">
                <a:tc>
                  <a:txBody>
                    <a:bodyPr/>
                    <a:lstStyle/>
                    <a:p>
                      <a:pPr algn="ctr"/>
                      <a:r>
                        <a:rPr lang="en-US" sz="2400" dirty="0"/>
                        <a:t>Operator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Description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ctr"/>
                      <a:r>
                        <a:rPr lang="en-US" sz="2400" dirty="0">
                          <a:latin typeface="Consolas" pitchFamily="49" charset="0"/>
                          <a:cs typeface="Consolas" pitchFamily="49" charset="0"/>
                        </a:rPr>
                        <a:t>&amp;&amp;</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And</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Or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not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ounded Rectangle 8"/>
          <p:cNvSpPr/>
          <p:nvPr/>
        </p:nvSpPr>
        <p:spPr bwMode="auto">
          <a:xfrm>
            <a:off x="5250657" y="5378492"/>
            <a:ext cx="6748049" cy="1122323"/>
          </a:xfrm>
          <a:prstGeom prst="roundRect">
            <a:avLst>
              <a:gd name="adj" fmla="val 49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bool</a:t>
            </a:r>
            <a:r>
              <a:rPr lang="en-GB" sz="2100" dirty="0">
                <a:solidFill>
                  <a:srgbClr val="000000"/>
                </a:solidFill>
                <a:latin typeface="Consolas"/>
              </a:rPr>
              <a:t> </a:t>
            </a:r>
            <a:r>
              <a:rPr lang="en-GB" sz="2100" dirty="0">
                <a:solidFill>
                  <a:srgbClr val="020002"/>
                </a:solidFill>
                <a:latin typeface="Consolas"/>
              </a:rPr>
              <a:t>r1</a:t>
            </a:r>
            <a:r>
              <a:rPr lang="en-GB" sz="2100" dirty="0">
                <a:solidFill>
                  <a:srgbClr val="000000"/>
                </a:solidFill>
                <a:latin typeface="Consolas"/>
              </a:rPr>
              <a:t> = </a:t>
            </a:r>
            <a:r>
              <a:rPr lang="en-GB" sz="2100" dirty="0">
                <a:solidFill>
                  <a:srgbClr val="020002"/>
                </a:solidFill>
                <a:latin typeface="Consolas"/>
              </a:rPr>
              <a:t>x</a:t>
            </a:r>
            <a:r>
              <a:rPr lang="en-GB" sz="2100" dirty="0">
                <a:solidFill>
                  <a:srgbClr val="000000"/>
                </a:solidFill>
                <a:latin typeface="Consolas"/>
              </a:rPr>
              <a:t> &gt; 7;</a:t>
            </a:r>
          </a:p>
          <a:p>
            <a:r>
              <a:rPr lang="en-GB" sz="2100" dirty="0">
                <a:solidFill>
                  <a:srgbClr val="0000FF"/>
                </a:solidFill>
                <a:latin typeface="Consolas"/>
              </a:rPr>
              <a:t>bool</a:t>
            </a:r>
            <a:r>
              <a:rPr lang="en-GB" sz="2100" dirty="0">
                <a:solidFill>
                  <a:srgbClr val="000000"/>
                </a:solidFill>
                <a:latin typeface="Consolas"/>
              </a:rPr>
              <a:t> </a:t>
            </a:r>
            <a:r>
              <a:rPr lang="en-GB" sz="2100" dirty="0">
                <a:solidFill>
                  <a:srgbClr val="020002"/>
                </a:solidFill>
                <a:latin typeface="Consolas"/>
              </a:rPr>
              <a:t>r2</a:t>
            </a:r>
            <a:r>
              <a:rPr lang="en-GB" sz="2100" dirty="0">
                <a:solidFill>
                  <a:srgbClr val="000000"/>
                </a:solidFill>
                <a:latin typeface="Consolas"/>
              </a:rPr>
              <a:t> = </a:t>
            </a:r>
            <a:r>
              <a:rPr lang="en-GB" sz="2100" dirty="0">
                <a:solidFill>
                  <a:srgbClr val="020002"/>
                </a:solidFill>
                <a:latin typeface="Consolas"/>
              </a:rPr>
              <a:t>y</a:t>
            </a:r>
            <a:r>
              <a:rPr lang="en-GB" sz="2100" dirty="0">
                <a:solidFill>
                  <a:srgbClr val="000000"/>
                </a:solidFill>
                <a:latin typeface="Consolas"/>
              </a:rPr>
              <a:t> == 6 || </a:t>
            </a:r>
            <a:r>
              <a:rPr lang="en-GB" sz="2100" dirty="0">
                <a:solidFill>
                  <a:srgbClr val="020002"/>
                </a:solidFill>
                <a:latin typeface="Consolas"/>
              </a:rPr>
              <a:t>x</a:t>
            </a:r>
            <a:r>
              <a:rPr lang="en-GB" sz="2100" dirty="0">
                <a:solidFill>
                  <a:srgbClr val="000000"/>
                </a:solidFill>
                <a:latin typeface="Consolas"/>
              </a:rPr>
              <a:t> * 3 &lt; 200;</a:t>
            </a:r>
          </a:p>
          <a:p>
            <a:r>
              <a:rPr lang="en-GB" sz="2100" dirty="0">
                <a:solidFill>
                  <a:srgbClr val="0000FF"/>
                </a:solidFill>
                <a:latin typeface="Consolas"/>
              </a:rPr>
              <a:t>bool</a:t>
            </a:r>
            <a:r>
              <a:rPr lang="en-GB" sz="2100" dirty="0">
                <a:solidFill>
                  <a:srgbClr val="000000"/>
                </a:solidFill>
                <a:latin typeface="Consolas"/>
              </a:rPr>
              <a:t> </a:t>
            </a:r>
            <a:r>
              <a:rPr lang="en-GB" sz="2100" dirty="0">
                <a:solidFill>
                  <a:srgbClr val="020002"/>
                </a:solidFill>
                <a:latin typeface="Consolas"/>
              </a:rPr>
              <a:t>r3</a:t>
            </a:r>
            <a:r>
              <a:rPr lang="en-GB" sz="2100" dirty="0">
                <a:solidFill>
                  <a:srgbClr val="000000"/>
                </a:solidFill>
                <a:latin typeface="Consolas"/>
              </a:rPr>
              <a:t> = </a:t>
            </a:r>
            <a:r>
              <a:rPr lang="en-GB" sz="2100" dirty="0">
                <a:solidFill>
                  <a:srgbClr val="020002"/>
                </a:solidFill>
                <a:latin typeface="Consolas"/>
              </a:rPr>
              <a:t>z</a:t>
            </a:r>
            <a:r>
              <a:rPr lang="en-GB" sz="2100" dirty="0">
                <a:solidFill>
                  <a:srgbClr val="000000"/>
                </a:solidFill>
                <a:latin typeface="Consolas"/>
              </a:rPr>
              <a:t> &gt;= </a:t>
            </a:r>
            <a:r>
              <a:rPr lang="en-GB" sz="2100" dirty="0">
                <a:solidFill>
                  <a:srgbClr val="020002"/>
                </a:solidFill>
                <a:latin typeface="Consolas"/>
              </a:rPr>
              <a:t>y</a:t>
            </a:r>
            <a:r>
              <a:rPr lang="en-GB" sz="2100" dirty="0">
                <a:solidFill>
                  <a:srgbClr val="000000"/>
                </a:solidFill>
                <a:latin typeface="Consolas"/>
              </a:rPr>
              <a:t> &amp;&amp; !</a:t>
            </a:r>
            <a:r>
              <a:rPr lang="en-GB" sz="2100" dirty="0">
                <a:solidFill>
                  <a:srgbClr val="020002"/>
                </a:solidFill>
                <a:latin typeface="Consolas"/>
              </a:rPr>
              <a:t>y</a:t>
            </a:r>
            <a:r>
              <a:rPr lang="en-GB" sz="2100" dirty="0">
                <a:solidFill>
                  <a:srgbClr val="000000"/>
                </a:solidFill>
                <a:latin typeface="Consolas"/>
              </a:rPr>
              <a:t> &lt; 10 || </a:t>
            </a:r>
            <a:r>
              <a:rPr lang="en-GB" sz="2100" dirty="0">
                <a:solidFill>
                  <a:srgbClr val="020002"/>
                </a:solidFill>
                <a:latin typeface="Consolas"/>
              </a:rPr>
              <a:t>x</a:t>
            </a:r>
            <a:r>
              <a:rPr lang="en-GB" sz="2100" dirty="0">
                <a:solidFill>
                  <a:srgbClr val="000000"/>
                </a:solidFill>
                <a:latin typeface="Consolas"/>
              </a:rPr>
              <a:t> % 2 == 0;</a:t>
            </a:r>
          </a:p>
        </p:txBody>
      </p:sp>
      <p:sp>
        <p:nvSpPr>
          <p:cNvPr id="11" name="Text Placeholder 2"/>
          <p:cNvSpPr txBox="1">
            <a:spLocks/>
          </p:cNvSpPr>
          <p:nvPr/>
        </p:nvSpPr>
        <p:spPr>
          <a:xfrm>
            <a:off x="6697733" y="1476227"/>
            <a:ext cx="5457982" cy="1134126"/>
          </a:xfrm>
          <a:prstGeom prst="rect">
            <a:avLst/>
          </a:prstGeom>
        </p:spPr>
        <p:txBody>
          <a:bodyPr lIns="117830" tIns="58915" rIns="117830" bIns="58915">
            <a:normAutofit lnSpcReduction="10000"/>
          </a:bodyPr>
          <a:lst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Relational operators return </a:t>
            </a:r>
            <a:r>
              <a:rPr lang="en-US" b="1" dirty="0">
                <a:solidFill>
                  <a:srgbClr val="0070C0"/>
                </a:solidFill>
                <a:latin typeface="Consolas" pitchFamily="49" charset="0"/>
                <a:cs typeface="Consolas" pitchFamily="49" charset="0"/>
              </a:rPr>
              <a:t>true</a:t>
            </a:r>
            <a:r>
              <a:rPr lang="en-US" dirty="0"/>
              <a:t> or </a:t>
            </a:r>
            <a:r>
              <a:rPr lang="en-US" b="1" dirty="0">
                <a:solidFill>
                  <a:srgbClr val="0070C0"/>
                </a:solidFill>
                <a:latin typeface="Consolas" pitchFamily="49" charset="0"/>
                <a:cs typeface="Consolas" pitchFamily="49" charset="0"/>
              </a:rPr>
              <a:t>false</a:t>
            </a:r>
            <a:endParaRPr lang="en-GB" b="1" dirty="0">
              <a:solidFill>
                <a:srgbClr val="0070C0"/>
              </a:solidFill>
              <a:latin typeface="Consolas" pitchFamily="49" charset="0"/>
              <a:cs typeface="Consolas" pitchFamily="49" charset="0"/>
            </a:endParaRPr>
          </a:p>
        </p:txBody>
      </p:sp>
    </p:spTree>
    <p:extLst>
      <p:ext uri="{BB962C8B-B14F-4D97-AF65-F5344CB8AC3E}">
        <p14:creationId xmlns:p14="http://schemas.microsoft.com/office/powerpoint/2010/main" val="135119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Object Type Recap</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410</a:t>
            </a:fld>
            <a:endParaRPr lang="he-IL"/>
          </a:p>
        </p:txBody>
      </p:sp>
      <p:sp>
        <p:nvSpPr>
          <p:cNvPr id="3" name="Content Placeholder 2"/>
          <p:cNvSpPr>
            <a:spLocks noGrp="1"/>
          </p:cNvSpPr>
          <p:nvPr>
            <p:ph sz="quarter" idx="1"/>
          </p:nvPr>
        </p:nvSpPr>
        <p:spPr/>
        <p:txBody>
          <a:bodyPr>
            <a:normAutofit lnSpcReduction="10000"/>
          </a:bodyPr>
          <a:lstStyle/>
          <a:p>
            <a:r>
              <a:rPr lang="en-US" dirty="0" err="1"/>
              <a:t>Mutex</a:t>
            </a:r>
            <a:endParaRPr lang="en-US" dirty="0"/>
          </a:p>
          <a:p>
            <a:pPr lvl="1"/>
            <a:r>
              <a:rPr lang="en-US" dirty="0"/>
              <a:t>Exclusive access (similar to a critical section, or </a:t>
            </a:r>
            <a:r>
              <a:rPr lang="en-US" dirty="0" err="1">
                <a:latin typeface="Consolas" pitchFamily="49" charset="0"/>
              </a:rPr>
              <a:t>Monitor.Enter</a:t>
            </a:r>
            <a:r>
              <a:rPr lang="en-US" dirty="0">
                <a:latin typeface="Consolas" pitchFamily="49" charset="0"/>
              </a:rPr>
              <a:t>/Exit</a:t>
            </a:r>
            <a:r>
              <a:rPr lang="en-US" dirty="0"/>
              <a:t>) but can be used across OS processes</a:t>
            </a:r>
          </a:p>
          <a:p>
            <a:r>
              <a:rPr lang="en-US" dirty="0"/>
              <a:t>Semaphore</a:t>
            </a:r>
          </a:p>
          <a:p>
            <a:pPr lvl="1"/>
            <a:r>
              <a:rPr lang="en-US" dirty="0"/>
              <a:t>Allow </a:t>
            </a:r>
            <a:r>
              <a:rPr lang="en-US" i="1" dirty="0"/>
              <a:t>n</a:t>
            </a:r>
            <a:r>
              <a:rPr lang="en-US" dirty="0"/>
              <a:t> threads to concurrently access a shared resource</a:t>
            </a:r>
          </a:p>
          <a:p>
            <a:r>
              <a:rPr lang="en-US" dirty="0"/>
              <a:t>Event</a:t>
            </a:r>
          </a:p>
          <a:p>
            <a:pPr lvl="1"/>
            <a:r>
              <a:rPr lang="en-US" dirty="0"/>
              <a:t>A flag</a:t>
            </a:r>
          </a:p>
          <a:p>
            <a:pPr lvl="1"/>
            <a:r>
              <a:rPr lang="en-US" dirty="0"/>
              <a:t>Auto reset – first thread that is released, resets the event automatically</a:t>
            </a:r>
          </a:p>
          <a:p>
            <a:pPr lvl="1"/>
            <a:r>
              <a:rPr lang="en-US" dirty="0"/>
              <a:t>Manual reset – not reset automatically</a:t>
            </a:r>
          </a:p>
        </p:txBody>
      </p:sp>
    </p:spTree>
    <p:extLst>
      <p:ext uri="{BB962C8B-B14F-4D97-AF65-F5344CB8AC3E}">
        <p14:creationId xmlns:p14="http://schemas.microsoft.com/office/powerpoint/2010/main" val="328295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Thread Pool</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411</a:t>
            </a:fld>
            <a:endParaRPr lang="he-IL"/>
          </a:p>
        </p:txBody>
      </p:sp>
      <p:sp>
        <p:nvSpPr>
          <p:cNvPr id="3" name="Content Placeholder 2"/>
          <p:cNvSpPr>
            <a:spLocks noGrp="1"/>
          </p:cNvSpPr>
          <p:nvPr>
            <p:ph sz="quarter" idx="1"/>
          </p:nvPr>
        </p:nvSpPr>
        <p:spPr/>
        <p:txBody>
          <a:bodyPr>
            <a:normAutofit/>
          </a:bodyPr>
          <a:lstStyle/>
          <a:p>
            <a:r>
              <a:rPr lang="en-US" dirty="0"/>
              <a:t>Asynchronous operations may be issued on a thread from a managed thread pool</a:t>
            </a:r>
          </a:p>
          <a:p>
            <a:r>
              <a:rPr lang="en-US" dirty="0"/>
              <a:t>Can be used for notification when kernel object is signaled Advantages</a:t>
            </a:r>
          </a:p>
          <a:p>
            <a:pPr lvl="1"/>
            <a:r>
              <a:rPr lang="en-US" dirty="0"/>
              <a:t>No need to explicitly create threads</a:t>
            </a:r>
          </a:p>
          <a:p>
            <a:pPr lvl="1"/>
            <a:r>
              <a:rPr lang="en-US" dirty="0"/>
              <a:t>Thread pool is dynamic, depending on load</a:t>
            </a:r>
          </a:p>
        </p:txBody>
      </p:sp>
    </p:spTree>
    <p:extLst>
      <p:ext uri="{BB962C8B-B14F-4D97-AF65-F5344CB8AC3E}">
        <p14:creationId xmlns:p14="http://schemas.microsoft.com/office/powerpoint/2010/main" val="16374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Thread Pool</a:t>
            </a:r>
          </a:p>
        </p:txBody>
      </p:sp>
      <p:sp>
        <p:nvSpPr>
          <p:cNvPr id="6" name="Slide Number Placeholder 5"/>
          <p:cNvSpPr>
            <a:spLocks noGrp="1"/>
          </p:cNvSpPr>
          <p:nvPr>
            <p:ph type="sldNum" sz="quarter" idx="12"/>
          </p:nvPr>
        </p:nvSpPr>
        <p:spPr/>
        <p:txBody>
          <a:bodyPr/>
          <a:lstStyle/>
          <a:p>
            <a:fld id="{8D5EC362-8DE0-4138-8AD2-9C18772BB671}" type="slidenum">
              <a:rPr lang="he-IL" smtClean="0"/>
              <a:pPr/>
              <a:t>412</a:t>
            </a:fld>
            <a:endParaRPr lang="he-IL"/>
          </a:p>
        </p:txBody>
      </p:sp>
      <p:sp>
        <p:nvSpPr>
          <p:cNvPr id="3" name="Content Placeholder 2"/>
          <p:cNvSpPr>
            <a:spLocks noGrp="1"/>
          </p:cNvSpPr>
          <p:nvPr>
            <p:ph sz="quarter" idx="1"/>
          </p:nvPr>
        </p:nvSpPr>
        <p:spPr>
          <a:xfrm>
            <a:off x="420053" y="3400425"/>
            <a:ext cx="11761470" cy="4800600"/>
          </a:xfrm>
        </p:spPr>
        <p:txBody>
          <a:bodyPr>
            <a:normAutofit/>
          </a:bodyPr>
          <a:lstStyle/>
          <a:p>
            <a:r>
              <a:rPr lang="en-US" dirty="0"/>
              <a:t>Static methods of the </a:t>
            </a:r>
            <a:r>
              <a:rPr lang="en-US" dirty="0" err="1">
                <a:latin typeface="Consolas" pitchFamily="49" charset="0"/>
              </a:rPr>
              <a:t>ThreadPool</a:t>
            </a:r>
            <a:r>
              <a:rPr lang="en-US" dirty="0"/>
              <a:t> class</a:t>
            </a:r>
          </a:p>
          <a:p>
            <a:pPr lvl="1"/>
            <a:r>
              <a:rPr lang="en-US" dirty="0"/>
              <a:t>These methods return immediately</a:t>
            </a:r>
          </a:p>
          <a:p>
            <a:r>
              <a:rPr lang="en-US" dirty="0"/>
              <a:t>Accept a delegate that actually does the work</a:t>
            </a:r>
          </a:p>
          <a:p>
            <a:r>
              <a:rPr lang="en-US" dirty="0"/>
              <a:t>The “Unsafe” version prevents getting the security properties of the caller’s call stack</a:t>
            </a:r>
          </a:p>
        </p:txBody>
      </p:sp>
      <p:sp>
        <p:nvSpPr>
          <p:cNvPr id="4" name="Rectangle 3"/>
          <p:cNvSpPr>
            <a:spLocks noChangeArrowheads="1"/>
          </p:cNvSpPr>
          <p:nvPr/>
        </p:nvSpPr>
        <p:spPr bwMode="auto">
          <a:xfrm>
            <a:off x="800651" y="1555224"/>
            <a:ext cx="10435753" cy="403957"/>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1800" b="1" dirty="0">
                <a:solidFill>
                  <a:schemeClr val="tx1"/>
                </a:solidFill>
                <a:latin typeface="Consolas" pitchFamily="49" charset="0"/>
              </a:rPr>
              <a:t>delegate void </a:t>
            </a:r>
            <a:r>
              <a:rPr lang="en-US" altLang="en-US" sz="1800" b="1" dirty="0" err="1">
                <a:solidFill>
                  <a:schemeClr val="tx1"/>
                </a:solidFill>
                <a:latin typeface="Consolas" pitchFamily="49" charset="0"/>
              </a:rPr>
              <a:t>WaitCallback</a:t>
            </a:r>
            <a:r>
              <a:rPr lang="en-US" altLang="en-US" sz="1800" b="1" dirty="0">
                <a:solidFill>
                  <a:schemeClr val="tx1"/>
                </a:solidFill>
                <a:latin typeface="Consolas" pitchFamily="49" charset="0"/>
              </a:rPr>
              <a:t>(object state);</a:t>
            </a:r>
          </a:p>
        </p:txBody>
      </p:sp>
      <p:sp>
        <p:nvSpPr>
          <p:cNvPr id="5" name="Rectangle 4"/>
          <p:cNvSpPr>
            <a:spLocks noChangeArrowheads="1"/>
          </p:cNvSpPr>
          <p:nvPr/>
        </p:nvSpPr>
        <p:spPr bwMode="auto">
          <a:xfrm>
            <a:off x="800651" y="2117798"/>
            <a:ext cx="10435753" cy="1082604"/>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lIns="117830" tIns="58915" rIns="117830" bIns="58915">
            <a:spAutoFit/>
          </a:bodyPr>
          <a:lstStyle/>
          <a:p>
            <a:pPr marL="441861" indent="-441861">
              <a:spcBef>
                <a:spcPct val="20000"/>
              </a:spcBef>
              <a:buClr>
                <a:schemeClr val="hlink"/>
              </a:buClr>
              <a:buSzPct val="70000"/>
            </a:pPr>
            <a:r>
              <a:rPr lang="en-US" altLang="en-US" sz="1800" b="1" dirty="0">
                <a:solidFill>
                  <a:schemeClr val="tx1"/>
                </a:solidFill>
                <a:latin typeface="Consolas" pitchFamily="49" charset="0"/>
              </a:rPr>
              <a:t>static </a:t>
            </a:r>
            <a:r>
              <a:rPr lang="en-US" altLang="en-US" sz="1800" b="1" dirty="0" err="1">
                <a:solidFill>
                  <a:schemeClr val="tx1"/>
                </a:solidFill>
                <a:latin typeface="Consolas" pitchFamily="49" charset="0"/>
              </a:rPr>
              <a:t>bool</a:t>
            </a:r>
            <a:r>
              <a:rPr lang="en-US" altLang="en-US" sz="1800" b="1" dirty="0">
                <a:solidFill>
                  <a:schemeClr val="tx1"/>
                </a:solidFill>
                <a:latin typeface="Consolas" pitchFamily="49" charset="0"/>
              </a:rPr>
              <a:t> </a:t>
            </a:r>
            <a:r>
              <a:rPr lang="en-US" altLang="en-US" sz="1800" b="1" dirty="0" err="1">
                <a:solidFill>
                  <a:schemeClr val="tx1"/>
                </a:solidFill>
                <a:latin typeface="Consolas" pitchFamily="49" charset="0"/>
              </a:rPr>
              <a:t>QueueUserWorkItem</a:t>
            </a:r>
            <a:r>
              <a:rPr lang="en-US" altLang="en-US" sz="1800" b="1" dirty="0">
                <a:solidFill>
                  <a:schemeClr val="tx1"/>
                </a:solidFill>
                <a:latin typeface="Consolas" pitchFamily="49" charset="0"/>
              </a:rPr>
              <a:t>(</a:t>
            </a:r>
            <a:r>
              <a:rPr lang="en-US" altLang="en-US" sz="1800" b="1" dirty="0" err="1">
                <a:solidFill>
                  <a:schemeClr val="tx1"/>
                </a:solidFill>
                <a:latin typeface="Consolas" pitchFamily="49" charset="0"/>
              </a:rPr>
              <a:t>WaitCallback</a:t>
            </a:r>
            <a:r>
              <a:rPr lang="en-US" altLang="en-US" sz="1800" b="1" dirty="0">
                <a:solidFill>
                  <a:schemeClr val="tx1"/>
                </a:solidFill>
                <a:latin typeface="Consolas" pitchFamily="49" charset="0"/>
              </a:rPr>
              <a:t> callback);	// null state</a:t>
            </a:r>
          </a:p>
          <a:p>
            <a:pPr marL="441861" indent="-441861">
              <a:spcBef>
                <a:spcPct val="20000"/>
              </a:spcBef>
              <a:buClr>
                <a:schemeClr val="hlink"/>
              </a:buClr>
              <a:buSzPct val="70000"/>
            </a:pPr>
            <a:r>
              <a:rPr lang="en-US" altLang="en-US" sz="1800" b="1" dirty="0">
                <a:solidFill>
                  <a:schemeClr val="tx1"/>
                </a:solidFill>
                <a:latin typeface="Consolas" pitchFamily="49" charset="0"/>
              </a:rPr>
              <a:t>static </a:t>
            </a:r>
            <a:r>
              <a:rPr lang="en-US" altLang="en-US" sz="1800" b="1" dirty="0" err="1">
                <a:solidFill>
                  <a:schemeClr val="tx1"/>
                </a:solidFill>
                <a:latin typeface="Consolas" pitchFamily="49" charset="0"/>
              </a:rPr>
              <a:t>bool</a:t>
            </a:r>
            <a:r>
              <a:rPr lang="en-US" altLang="en-US" sz="1800" b="1" dirty="0">
                <a:solidFill>
                  <a:schemeClr val="tx1"/>
                </a:solidFill>
                <a:latin typeface="Consolas" pitchFamily="49" charset="0"/>
              </a:rPr>
              <a:t> </a:t>
            </a:r>
            <a:r>
              <a:rPr lang="en-US" altLang="en-US" sz="1800" b="1" dirty="0" err="1">
                <a:solidFill>
                  <a:schemeClr val="tx1"/>
                </a:solidFill>
                <a:latin typeface="Consolas" pitchFamily="49" charset="0"/>
              </a:rPr>
              <a:t>QueueUserWorkItem</a:t>
            </a:r>
            <a:r>
              <a:rPr lang="en-US" altLang="en-US" sz="1800" b="1" dirty="0">
                <a:solidFill>
                  <a:schemeClr val="tx1"/>
                </a:solidFill>
                <a:latin typeface="Consolas" pitchFamily="49" charset="0"/>
              </a:rPr>
              <a:t>(</a:t>
            </a:r>
            <a:r>
              <a:rPr lang="en-US" altLang="en-US" sz="1800" b="1" dirty="0" err="1">
                <a:solidFill>
                  <a:schemeClr val="tx1"/>
                </a:solidFill>
                <a:latin typeface="Consolas" pitchFamily="49" charset="0"/>
              </a:rPr>
              <a:t>WaitCallback</a:t>
            </a:r>
            <a:r>
              <a:rPr lang="en-US" altLang="en-US" sz="1800" b="1" dirty="0">
                <a:solidFill>
                  <a:schemeClr val="tx1"/>
                </a:solidFill>
                <a:latin typeface="Consolas" pitchFamily="49" charset="0"/>
              </a:rPr>
              <a:t> callback, object state);</a:t>
            </a:r>
          </a:p>
          <a:p>
            <a:pPr marL="441861" indent="-441861">
              <a:spcBef>
                <a:spcPct val="20000"/>
              </a:spcBef>
              <a:buClr>
                <a:schemeClr val="hlink"/>
              </a:buClr>
              <a:buSzPct val="70000"/>
            </a:pPr>
            <a:r>
              <a:rPr lang="en-US" altLang="en-US" sz="1800" b="1" dirty="0">
                <a:solidFill>
                  <a:schemeClr val="tx1"/>
                </a:solidFill>
                <a:latin typeface="Consolas" pitchFamily="49" charset="0"/>
              </a:rPr>
              <a:t>static </a:t>
            </a:r>
            <a:r>
              <a:rPr lang="en-US" altLang="en-US" sz="1800" b="1" dirty="0" err="1">
                <a:solidFill>
                  <a:schemeClr val="tx1"/>
                </a:solidFill>
                <a:latin typeface="Consolas" pitchFamily="49" charset="0"/>
              </a:rPr>
              <a:t>bool</a:t>
            </a:r>
            <a:r>
              <a:rPr lang="en-US" altLang="en-US" sz="1800" b="1" dirty="0">
                <a:solidFill>
                  <a:schemeClr val="tx1"/>
                </a:solidFill>
                <a:latin typeface="Consolas" pitchFamily="49" charset="0"/>
              </a:rPr>
              <a:t> </a:t>
            </a:r>
            <a:r>
              <a:rPr lang="en-US" altLang="en-US" sz="1800" b="1" dirty="0" err="1">
                <a:solidFill>
                  <a:schemeClr val="tx1"/>
                </a:solidFill>
                <a:latin typeface="Consolas" pitchFamily="49" charset="0"/>
              </a:rPr>
              <a:t>UnsafeQueueUserWorkItem</a:t>
            </a:r>
            <a:r>
              <a:rPr lang="en-US" altLang="en-US" sz="1800" b="1" dirty="0">
                <a:solidFill>
                  <a:schemeClr val="tx1"/>
                </a:solidFill>
                <a:latin typeface="Consolas" pitchFamily="49" charset="0"/>
              </a:rPr>
              <a:t>(</a:t>
            </a:r>
            <a:r>
              <a:rPr lang="en-US" altLang="en-US" sz="1800" b="1" dirty="0" err="1">
                <a:solidFill>
                  <a:schemeClr val="tx1"/>
                </a:solidFill>
                <a:latin typeface="Consolas" pitchFamily="49" charset="0"/>
              </a:rPr>
              <a:t>WaitCallback</a:t>
            </a:r>
            <a:r>
              <a:rPr lang="en-US" altLang="en-US" sz="1800" b="1" dirty="0">
                <a:solidFill>
                  <a:schemeClr val="tx1"/>
                </a:solidFill>
                <a:latin typeface="Consolas" pitchFamily="49" charset="0"/>
              </a:rPr>
              <a:t> callback, object state);</a:t>
            </a:r>
          </a:p>
        </p:txBody>
      </p:sp>
    </p:spTree>
    <p:extLst>
      <p:ext uri="{BB962C8B-B14F-4D97-AF65-F5344CB8AC3E}">
        <p14:creationId xmlns:p14="http://schemas.microsoft.com/office/powerpoint/2010/main" val="297554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500062"/>
            <a:ext cx="8506063" cy="1424039"/>
          </a:xfrm>
        </p:spPr>
        <p:txBody>
          <a:bodyPr>
            <a:normAutofit fontScale="90000"/>
          </a:bodyPr>
          <a:lstStyle/>
          <a:p>
            <a:r>
              <a:rPr lang="en-US" dirty="0"/>
              <a:t>The </a:t>
            </a:r>
            <a:r>
              <a:rPr lang="en-US" dirty="0" err="1">
                <a:latin typeface="Consolas" pitchFamily="49" charset="0"/>
                <a:cs typeface="Consolas" pitchFamily="49" charset="0"/>
              </a:rPr>
              <a:t>BackgroundWorker</a:t>
            </a:r>
            <a:r>
              <a:rPr lang="en-US" dirty="0"/>
              <a:t> Component</a:t>
            </a:r>
            <a:endParaRPr lang="en-GB" dirty="0"/>
          </a:p>
        </p:txBody>
      </p:sp>
      <p:sp>
        <p:nvSpPr>
          <p:cNvPr id="4" name="Slide Number Placeholder 3"/>
          <p:cNvSpPr>
            <a:spLocks noGrp="1"/>
          </p:cNvSpPr>
          <p:nvPr>
            <p:ph type="sldNum" sz="quarter" idx="12"/>
          </p:nvPr>
        </p:nvSpPr>
        <p:spPr/>
        <p:txBody>
          <a:bodyPr/>
          <a:lstStyle/>
          <a:p>
            <a:fld id="{A9981FC0-48D1-4A01-A438-C7C289B6623F}" type="slidenum">
              <a:rPr lang="en-US" smtClean="0"/>
              <a:pPr/>
              <a:t>413</a:t>
            </a:fld>
            <a:endParaRPr lang="en-US"/>
          </a:p>
        </p:txBody>
      </p:sp>
      <p:sp>
        <p:nvSpPr>
          <p:cNvPr id="5" name="Content Placeholder 4"/>
          <p:cNvSpPr>
            <a:spLocks noGrp="1"/>
          </p:cNvSpPr>
          <p:nvPr>
            <p:ph sz="quarter" idx="1"/>
          </p:nvPr>
        </p:nvSpPr>
        <p:spPr/>
        <p:txBody>
          <a:bodyPr>
            <a:normAutofit fontScale="92500" lnSpcReduction="20000"/>
          </a:bodyPr>
          <a:lstStyle/>
          <a:p>
            <a:r>
              <a:rPr lang="en-US" sz="3600" dirty="0"/>
              <a:t>Convenient way to do “background” processing (not on the UI thread) without doing explicit threading</a:t>
            </a:r>
          </a:p>
          <a:p>
            <a:r>
              <a:rPr lang="en-US" sz="3600" dirty="0"/>
              <a:t>Essential usage</a:t>
            </a:r>
          </a:p>
          <a:p>
            <a:pPr lvl="1"/>
            <a:r>
              <a:rPr lang="en-US" dirty="0"/>
              <a:t>Create an instance of </a:t>
            </a:r>
            <a:r>
              <a:rPr lang="en-US" b="1" dirty="0" err="1">
                <a:solidFill>
                  <a:srgbClr val="FF0000"/>
                </a:solidFill>
                <a:latin typeface="Consolas" pitchFamily="49" charset="0"/>
                <a:cs typeface="Consolas" pitchFamily="49" charset="0"/>
              </a:rPr>
              <a:t>System.ComponentModel.BackgroundWorker</a:t>
            </a:r>
            <a:endParaRPr lang="en-US" b="1" dirty="0">
              <a:solidFill>
                <a:srgbClr val="FF0000"/>
              </a:solidFill>
              <a:latin typeface="Consolas" pitchFamily="49" charset="0"/>
              <a:cs typeface="Consolas" pitchFamily="49" charset="0"/>
            </a:endParaRPr>
          </a:p>
          <a:p>
            <a:pPr lvl="2"/>
            <a:r>
              <a:rPr lang="en-US" sz="3100" dirty="0"/>
              <a:t>Usually as a filed of the containing form / window</a:t>
            </a:r>
          </a:p>
          <a:p>
            <a:pPr lvl="1"/>
            <a:r>
              <a:rPr lang="en-US" dirty="0"/>
              <a:t>Connect to events</a:t>
            </a:r>
          </a:p>
          <a:p>
            <a:pPr lvl="2"/>
            <a:r>
              <a:rPr lang="en-US" sz="3100" b="1" dirty="0" err="1">
                <a:solidFill>
                  <a:srgbClr val="00B050"/>
                </a:solidFill>
                <a:latin typeface="Consolas" pitchFamily="49" charset="0"/>
                <a:cs typeface="Consolas" pitchFamily="49" charset="0"/>
              </a:rPr>
              <a:t>DoWork</a:t>
            </a:r>
            <a:endParaRPr lang="en-US" sz="3100" b="1" dirty="0">
              <a:solidFill>
                <a:srgbClr val="00B050"/>
              </a:solidFill>
              <a:latin typeface="Consolas" pitchFamily="49" charset="0"/>
              <a:cs typeface="Consolas" pitchFamily="49" charset="0"/>
            </a:endParaRPr>
          </a:p>
          <a:p>
            <a:pPr lvl="3"/>
            <a:r>
              <a:rPr lang="en-US" sz="2300" dirty="0"/>
              <a:t>The event handler is called on a different thread to do the actual work</a:t>
            </a:r>
          </a:p>
          <a:p>
            <a:pPr lvl="3"/>
            <a:r>
              <a:rPr lang="en-US" sz="2300" dirty="0"/>
              <a:t>Put result (if any) into the </a:t>
            </a:r>
            <a:r>
              <a:rPr lang="en-US" sz="2300" b="1" dirty="0" err="1">
                <a:solidFill>
                  <a:schemeClr val="accent6">
                    <a:lumMod val="75000"/>
                  </a:schemeClr>
                </a:solidFill>
                <a:latin typeface="Consolas" pitchFamily="49" charset="0"/>
                <a:cs typeface="Consolas" pitchFamily="49" charset="0"/>
              </a:rPr>
              <a:t>DoWorkEventArgs.Result</a:t>
            </a:r>
            <a:r>
              <a:rPr lang="en-US" sz="2300" dirty="0">
                <a:solidFill>
                  <a:srgbClr val="FF0000"/>
                </a:solidFill>
                <a:latin typeface="Consolas" pitchFamily="49" charset="0"/>
                <a:cs typeface="Consolas" pitchFamily="49" charset="0"/>
              </a:rPr>
              <a:t> </a:t>
            </a:r>
            <a:r>
              <a:rPr lang="en-US" sz="2300" dirty="0"/>
              <a:t>property</a:t>
            </a:r>
          </a:p>
          <a:p>
            <a:pPr lvl="2"/>
            <a:r>
              <a:rPr lang="en-US" sz="3100" b="1" dirty="0" err="1">
                <a:solidFill>
                  <a:srgbClr val="00B050"/>
                </a:solidFill>
                <a:latin typeface="Consolas" pitchFamily="49" charset="0"/>
                <a:cs typeface="Consolas" pitchFamily="49" charset="0"/>
              </a:rPr>
              <a:t>RunWorkerCompleted</a:t>
            </a:r>
          </a:p>
          <a:p>
            <a:pPr lvl="3"/>
            <a:r>
              <a:rPr lang="en-US" sz="2300" dirty="0"/>
              <a:t>Notifies when all is done (or cancelled) on the UI thread</a:t>
            </a:r>
          </a:p>
          <a:p>
            <a:pPr lvl="1"/>
            <a:r>
              <a:rPr lang="en-US" dirty="0"/>
              <a:t>Initiate work</a:t>
            </a:r>
          </a:p>
          <a:p>
            <a:pPr lvl="2"/>
            <a:r>
              <a:rPr lang="en-US" sz="3100" dirty="0"/>
              <a:t>Call the </a:t>
            </a:r>
            <a:r>
              <a:rPr lang="en-US" sz="3100" b="1" dirty="0" err="1">
                <a:solidFill>
                  <a:srgbClr val="7030A0"/>
                </a:solidFill>
                <a:latin typeface="Consolas" pitchFamily="49" charset="0"/>
                <a:cs typeface="Consolas" pitchFamily="49" charset="0"/>
              </a:rPr>
              <a:t>RunWorkerAsync</a:t>
            </a:r>
            <a:r>
              <a:rPr lang="en-US" sz="3100" dirty="0"/>
              <a:t> method</a:t>
            </a:r>
          </a:p>
          <a:p>
            <a:pPr lvl="3"/>
            <a:endParaRPr lang="en-GB" sz="2300" dirty="0"/>
          </a:p>
        </p:txBody>
      </p:sp>
    </p:spTree>
    <p:extLst>
      <p:ext uri="{BB962C8B-B14F-4D97-AF65-F5344CB8AC3E}">
        <p14:creationId xmlns:p14="http://schemas.microsoft.com/office/powerpoint/2010/main" val="58301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r>
              <a:rPr lang="en-US" dirty="0" err="1">
                <a:latin typeface="Consolas" pitchFamily="49" charset="0"/>
                <a:cs typeface="Consolas" pitchFamily="49" charset="0"/>
              </a:rPr>
              <a:t>BackgroundWorker</a:t>
            </a:r>
            <a:endParaRPr lang="en-GB"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A9981FC0-48D1-4A01-A438-C7C289B6623F}" type="slidenum">
              <a:rPr lang="en-US" smtClean="0"/>
              <a:pPr/>
              <a:t>414</a:t>
            </a:fld>
            <a:endParaRPr lang="en-US"/>
          </a:p>
        </p:txBody>
      </p:sp>
      <p:sp>
        <p:nvSpPr>
          <p:cNvPr id="5" name="Content Placeholder 4"/>
          <p:cNvSpPr>
            <a:spLocks noGrp="1"/>
          </p:cNvSpPr>
          <p:nvPr>
            <p:ph sz="quarter" idx="1"/>
          </p:nvPr>
        </p:nvSpPr>
        <p:spPr/>
        <p:txBody>
          <a:bodyPr>
            <a:normAutofit/>
          </a:bodyPr>
          <a:lstStyle/>
          <a:p>
            <a:r>
              <a:rPr lang="en-US" dirty="0"/>
              <a:t>Optional usage</a:t>
            </a:r>
          </a:p>
          <a:p>
            <a:pPr lvl="1"/>
            <a:r>
              <a:rPr lang="en-US" dirty="0"/>
              <a:t>Cancellation</a:t>
            </a:r>
          </a:p>
          <a:p>
            <a:pPr lvl="2"/>
            <a:r>
              <a:rPr lang="en-US" dirty="0"/>
              <a:t>Enable cancellation </a:t>
            </a:r>
          </a:p>
          <a:p>
            <a:pPr lvl="3"/>
            <a:r>
              <a:rPr lang="en-US" b="1" dirty="0" err="1">
                <a:solidFill>
                  <a:schemeClr val="accent6">
                    <a:lumMod val="75000"/>
                  </a:schemeClr>
                </a:solidFill>
                <a:latin typeface="Consolas" pitchFamily="49" charset="0"/>
                <a:cs typeface="Consolas" pitchFamily="49" charset="0"/>
              </a:rPr>
              <a:t>WorkerSupportsCancellation</a:t>
            </a:r>
            <a:r>
              <a:rPr lang="en-US" dirty="0">
                <a:latin typeface="Consolas" pitchFamily="49" charset="0"/>
                <a:cs typeface="Consolas" pitchFamily="49" charset="0"/>
              </a:rPr>
              <a:t> = true</a:t>
            </a:r>
            <a:endParaRPr lang="en-US" dirty="0"/>
          </a:p>
          <a:p>
            <a:pPr lvl="2"/>
            <a:r>
              <a:rPr lang="en-US" dirty="0"/>
              <a:t>Call </a:t>
            </a:r>
            <a:r>
              <a:rPr lang="en-US" b="1" dirty="0" err="1">
                <a:solidFill>
                  <a:srgbClr val="7030A0"/>
                </a:solidFill>
                <a:latin typeface="Consolas" pitchFamily="49" charset="0"/>
                <a:cs typeface="Consolas" pitchFamily="49" charset="0"/>
              </a:rPr>
              <a:t>CancelAsync</a:t>
            </a:r>
            <a:r>
              <a:rPr lang="en-US" dirty="0"/>
              <a:t> to request cancellation</a:t>
            </a:r>
          </a:p>
          <a:p>
            <a:pPr lvl="2"/>
            <a:r>
              <a:rPr lang="en-US" dirty="0"/>
              <a:t>Poll the </a:t>
            </a:r>
            <a:r>
              <a:rPr lang="en-US" b="1" dirty="0" err="1">
                <a:solidFill>
                  <a:schemeClr val="accent6">
                    <a:lumMod val="75000"/>
                  </a:schemeClr>
                </a:solidFill>
                <a:latin typeface="Consolas" pitchFamily="49" charset="0"/>
                <a:cs typeface="Consolas" pitchFamily="49" charset="0"/>
              </a:rPr>
              <a:t>CancellationPending</a:t>
            </a:r>
            <a:r>
              <a:rPr lang="en-US" dirty="0"/>
              <a:t> periodically; if true, return from the </a:t>
            </a:r>
            <a:r>
              <a:rPr lang="en-US" dirty="0" err="1">
                <a:latin typeface="Consolas" pitchFamily="49" charset="0"/>
                <a:cs typeface="Consolas" pitchFamily="49" charset="0"/>
              </a:rPr>
              <a:t>DoWork</a:t>
            </a:r>
            <a:r>
              <a:rPr lang="en-US" dirty="0"/>
              <a:t> event handler as quickly as you can</a:t>
            </a:r>
          </a:p>
          <a:p>
            <a:pPr lvl="1"/>
            <a:r>
              <a:rPr lang="en-US" dirty="0"/>
              <a:t>Progress report</a:t>
            </a:r>
          </a:p>
          <a:p>
            <a:pPr lvl="2"/>
            <a:r>
              <a:rPr lang="en-US" dirty="0"/>
              <a:t>Set </a:t>
            </a:r>
            <a:r>
              <a:rPr lang="en-US" b="1" dirty="0" err="1">
                <a:solidFill>
                  <a:schemeClr val="accent6">
                    <a:lumMod val="75000"/>
                  </a:schemeClr>
                </a:solidFill>
                <a:latin typeface="Consolas" pitchFamily="49" charset="0"/>
                <a:cs typeface="Consolas" pitchFamily="49" charset="0"/>
              </a:rPr>
              <a:t>WorkerReportProgress</a:t>
            </a:r>
            <a:r>
              <a:rPr lang="en-US" dirty="0"/>
              <a:t> property to true</a:t>
            </a:r>
          </a:p>
          <a:p>
            <a:pPr lvl="2"/>
            <a:r>
              <a:rPr lang="en-US" dirty="0"/>
              <a:t>Call the </a:t>
            </a:r>
            <a:r>
              <a:rPr lang="en-US" b="1" dirty="0" err="1">
                <a:solidFill>
                  <a:srgbClr val="7030A0"/>
                </a:solidFill>
                <a:latin typeface="Consolas" pitchFamily="49" charset="0"/>
                <a:cs typeface="Consolas" pitchFamily="49" charset="0"/>
              </a:rPr>
              <a:t>ReportProgess</a:t>
            </a:r>
            <a:r>
              <a:rPr lang="en-US" dirty="0"/>
              <a:t> method periodically to indicate progress</a:t>
            </a:r>
          </a:p>
          <a:p>
            <a:pPr lvl="2"/>
            <a:r>
              <a:rPr lang="en-US" dirty="0"/>
              <a:t>Handle the </a:t>
            </a:r>
            <a:r>
              <a:rPr lang="en-US" b="1" dirty="0" err="1">
                <a:solidFill>
                  <a:srgbClr val="00B050"/>
                </a:solidFill>
                <a:latin typeface="Consolas" pitchFamily="49" charset="0"/>
                <a:cs typeface="Consolas" pitchFamily="49" charset="0"/>
              </a:rPr>
              <a:t>ProgressChanged</a:t>
            </a:r>
            <a:r>
              <a:rPr lang="en-US" dirty="0"/>
              <a:t> event (fired on the UI thread) to update any UI controls (e.g. progress bar)</a:t>
            </a:r>
          </a:p>
          <a:p>
            <a:pPr lvl="2"/>
            <a:endParaRPr lang="en-US" dirty="0"/>
          </a:p>
          <a:p>
            <a:pPr lvl="2"/>
            <a:endParaRPr lang="en-GB" dirty="0"/>
          </a:p>
        </p:txBody>
      </p:sp>
    </p:spTree>
    <p:extLst>
      <p:ext uri="{BB962C8B-B14F-4D97-AF65-F5344CB8AC3E}">
        <p14:creationId xmlns:p14="http://schemas.microsoft.com/office/powerpoint/2010/main" val="68147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Task Parallel Library (TPL)</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415</a:t>
            </a:fld>
            <a:endParaRPr lang="he-IL"/>
          </a:p>
        </p:txBody>
      </p:sp>
      <p:sp>
        <p:nvSpPr>
          <p:cNvPr id="3" name="Content Placeholder 2"/>
          <p:cNvSpPr>
            <a:spLocks noGrp="1"/>
          </p:cNvSpPr>
          <p:nvPr>
            <p:ph sz="quarter" idx="1"/>
          </p:nvPr>
        </p:nvSpPr>
        <p:spPr/>
        <p:txBody>
          <a:bodyPr>
            <a:normAutofit/>
          </a:bodyPr>
          <a:lstStyle/>
          <a:p>
            <a:r>
              <a:rPr lang="en-US" dirty="0"/>
              <a:t>Using threads directly is difficult</a:t>
            </a:r>
          </a:p>
          <a:p>
            <a:pPr lvl="1"/>
            <a:r>
              <a:rPr lang="en-US" dirty="0"/>
              <a:t>How many to create?</a:t>
            </a:r>
          </a:p>
          <a:p>
            <a:pPr lvl="1"/>
            <a:r>
              <a:rPr lang="en-US" dirty="0"/>
              <a:t>How to manage efficiently</a:t>
            </a:r>
          </a:p>
          <a:p>
            <a:r>
              <a:rPr lang="en-US" dirty="0"/>
              <a:t>The thread pool is good for fire and forget scenarios</a:t>
            </a:r>
          </a:p>
          <a:p>
            <a:pPr lvl="1"/>
            <a:r>
              <a:rPr lang="en-US" dirty="0"/>
              <a:t>No built in way to be notified of completion</a:t>
            </a:r>
          </a:p>
          <a:p>
            <a:pPr lvl="1"/>
            <a:r>
              <a:rPr lang="en-US" dirty="0"/>
              <a:t>No direct way to return a result</a:t>
            </a:r>
          </a:p>
          <a:p>
            <a:pPr lvl="1"/>
            <a:r>
              <a:rPr lang="en-US" dirty="0"/>
              <a:t>No way to indicate dependency on other operations</a:t>
            </a:r>
          </a:p>
          <a:p>
            <a:r>
              <a:rPr lang="en-US" dirty="0"/>
              <a:t>.NET 4 introduces the </a:t>
            </a:r>
            <a:r>
              <a:rPr lang="en-US" b="1" dirty="0">
                <a:solidFill>
                  <a:srgbClr val="FF0000"/>
                </a:solidFill>
                <a:latin typeface="Consolas" pitchFamily="49" charset="0"/>
                <a:cs typeface="Consolas" pitchFamily="49" charset="0"/>
              </a:rPr>
              <a:t>Task</a:t>
            </a:r>
            <a:r>
              <a:rPr lang="en-US" dirty="0">
                <a:solidFill>
                  <a:srgbClr val="FFFF00"/>
                </a:solidFill>
                <a:latin typeface="Consolas" pitchFamily="49" charset="0"/>
                <a:cs typeface="Consolas" pitchFamily="49" charset="0"/>
              </a:rPr>
              <a:t> </a:t>
            </a:r>
            <a:r>
              <a:rPr lang="en-US" dirty="0"/>
              <a:t>class (and friends)</a:t>
            </a:r>
          </a:p>
        </p:txBody>
      </p:sp>
    </p:spTree>
    <p:extLst>
      <p:ext uri="{BB962C8B-B14F-4D97-AF65-F5344CB8AC3E}">
        <p14:creationId xmlns:p14="http://schemas.microsoft.com/office/powerpoint/2010/main" val="63249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416</a:t>
            </a:fld>
            <a:endParaRPr lang="he-IL"/>
          </a:p>
        </p:txBody>
      </p:sp>
      <p:sp>
        <p:nvSpPr>
          <p:cNvPr id="3" name="Content Placeholder 2"/>
          <p:cNvSpPr>
            <a:spLocks noGrp="1"/>
          </p:cNvSpPr>
          <p:nvPr>
            <p:ph sz="quarter" idx="1"/>
          </p:nvPr>
        </p:nvSpPr>
        <p:spPr/>
        <p:txBody>
          <a:bodyPr>
            <a:normAutofit/>
          </a:bodyPr>
          <a:lstStyle/>
          <a:p>
            <a:r>
              <a:rPr lang="en-US" b="0" dirty="0"/>
              <a:t>A task is a logical unit of work that is superficially similar to a work item queued to the thread pool</a:t>
            </a:r>
          </a:p>
          <a:p>
            <a:r>
              <a:rPr lang="en-US" b="0" dirty="0"/>
              <a:t>The </a:t>
            </a:r>
            <a:r>
              <a:rPr lang="en-US" b="1" dirty="0" err="1">
                <a:solidFill>
                  <a:srgbClr val="FF0000"/>
                </a:solidFill>
                <a:latin typeface="Consolas" pitchFamily="49" charset="0"/>
                <a:cs typeface="Consolas" pitchFamily="49" charset="0"/>
              </a:rPr>
              <a:t>System.Threading.Tasks.Task</a:t>
            </a:r>
            <a:r>
              <a:rPr lang="en-US" b="0" dirty="0"/>
              <a:t> class is used to create and manage tasks</a:t>
            </a:r>
          </a:p>
          <a:p>
            <a:r>
              <a:rPr lang="en-US" dirty="0"/>
              <a:t>Advantages over the raw thread pool</a:t>
            </a:r>
          </a:p>
          <a:p>
            <a:pPr lvl="1"/>
            <a:r>
              <a:rPr lang="en-US" b="0" dirty="0"/>
              <a:t>There is an object to work with</a:t>
            </a:r>
          </a:p>
          <a:p>
            <a:pPr lvl="1"/>
            <a:r>
              <a:rPr lang="en-US" dirty="0"/>
              <a:t>Can wait for a task to finish</a:t>
            </a:r>
          </a:p>
          <a:p>
            <a:pPr lvl="1"/>
            <a:r>
              <a:rPr lang="en-US" b="0" dirty="0"/>
              <a:t>Can return a result</a:t>
            </a:r>
          </a:p>
          <a:p>
            <a:pPr lvl="1"/>
            <a:r>
              <a:rPr lang="en-US" dirty="0"/>
              <a:t>Can combine tasks in interesting ways</a:t>
            </a:r>
          </a:p>
          <a:p>
            <a:pPr lvl="1"/>
            <a:r>
              <a:rPr lang="en-US" b="0" dirty="0"/>
              <a:t>Can customize the way tasks are scheduled</a:t>
            </a:r>
          </a:p>
          <a:p>
            <a:endParaRPr lang="en-US" dirty="0"/>
          </a:p>
        </p:txBody>
      </p:sp>
    </p:spTree>
    <p:extLst>
      <p:ext uri="{BB962C8B-B14F-4D97-AF65-F5344CB8AC3E}">
        <p14:creationId xmlns:p14="http://schemas.microsoft.com/office/powerpoint/2010/main" val="376822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Task With No Result</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417</a:t>
            </a:fld>
            <a:endParaRPr lang="he-IL"/>
          </a:p>
        </p:txBody>
      </p:sp>
      <p:sp>
        <p:nvSpPr>
          <p:cNvPr id="3" name="Content Placeholder 2"/>
          <p:cNvSpPr>
            <a:spLocks noGrp="1"/>
          </p:cNvSpPr>
          <p:nvPr>
            <p:ph sz="quarter" idx="1"/>
          </p:nvPr>
        </p:nvSpPr>
        <p:spPr>
          <a:xfrm>
            <a:off x="420053" y="1400175"/>
            <a:ext cx="11761470" cy="3900488"/>
          </a:xfrm>
        </p:spPr>
        <p:txBody>
          <a:bodyPr>
            <a:normAutofit/>
          </a:bodyPr>
          <a:lstStyle/>
          <a:p>
            <a:r>
              <a:rPr lang="en-US" dirty="0"/>
              <a:t>Create an instance of </a:t>
            </a:r>
            <a:r>
              <a:rPr lang="en-US" b="1" dirty="0">
                <a:solidFill>
                  <a:srgbClr val="FF0000"/>
                </a:solidFill>
                <a:latin typeface="Consolas" pitchFamily="49" charset="0"/>
                <a:cs typeface="Consolas" pitchFamily="49" charset="0"/>
              </a:rPr>
              <a:t>Task</a:t>
            </a:r>
          </a:p>
          <a:p>
            <a:pPr lvl="1"/>
            <a:r>
              <a:rPr lang="en-US" dirty="0"/>
              <a:t>Pass a delegate to be called when the task is started</a:t>
            </a:r>
          </a:p>
          <a:p>
            <a:pPr lvl="1"/>
            <a:r>
              <a:rPr lang="en-US" b="1" dirty="0">
                <a:latin typeface="Consolas" pitchFamily="49" charset="0"/>
                <a:cs typeface="Consolas" pitchFamily="49" charset="0"/>
              </a:rPr>
              <a:t>Action</a:t>
            </a:r>
            <a:r>
              <a:rPr lang="en-US" dirty="0"/>
              <a:t> or </a:t>
            </a:r>
            <a:r>
              <a:rPr lang="en-US" b="1" dirty="0">
                <a:latin typeface="Consolas" pitchFamily="49" charset="0"/>
                <a:cs typeface="Consolas" pitchFamily="49" charset="0"/>
              </a:rPr>
              <a:t>Action&lt;object&gt;</a:t>
            </a:r>
          </a:p>
          <a:p>
            <a:r>
              <a:rPr lang="en-US" dirty="0"/>
              <a:t>Call the </a:t>
            </a:r>
            <a:r>
              <a:rPr lang="en-US" b="1" dirty="0">
                <a:solidFill>
                  <a:srgbClr val="7030A0"/>
                </a:solidFill>
                <a:latin typeface="Consolas" pitchFamily="49" charset="0"/>
                <a:cs typeface="Consolas" pitchFamily="49" charset="0"/>
              </a:rPr>
              <a:t>Start</a:t>
            </a:r>
            <a:r>
              <a:rPr lang="en-US" dirty="0"/>
              <a:t> method</a:t>
            </a:r>
          </a:p>
          <a:p>
            <a:r>
              <a:rPr lang="en-US" dirty="0"/>
              <a:t>Alternatively can call </a:t>
            </a:r>
            <a:r>
              <a:rPr lang="en-US" b="1" dirty="0" err="1">
                <a:solidFill>
                  <a:srgbClr val="7030A0"/>
                </a:solidFill>
                <a:latin typeface="Consolas" pitchFamily="49" charset="0"/>
                <a:cs typeface="Consolas" pitchFamily="49" charset="0"/>
              </a:rPr>
              <a:t>Task.Factory.StartNew</a:t>
            </a:r>
            <a:endParaRPr lang="en-US" b="1" dirty="0">
              <a:solidFill>
                <a:srgbClr val="7030A0"/>
              </a:solidFill>
              <a:latin typeface="Consolas" pitchFamily="49" charset="0"/>
              <a:cs typeface="Consolas" pitchFamily="49" charset="0"/>
            </a:endParaRPr>
          </a:p>
          <a:p>
            <a:r>
              <a:rPr lang="en-US" dirty="0"/>
              <a:t>Can wait for task to complete with </a:t>
            </a:r>
            <a:r>
              <a:rPr lang="en-US" b="1" dirty="0">
                <a:solidFill>
                  <a:srgbClr val="7030A0"/>
                </a:solidFill>
                <a:latin typeface="Consolas" pitchFamily="49" charset="0"/>
                <a:cs typeface="Consolas" pitchFamily="49" charset="0"/>
              </a:rPr>
              <a:t>Wait</a:t>
            </a:r>
            <a:r>
              <a:rPr lang="en-US" dirty="0"/>
              <a:t> method</a:t>
            </a:r>
          </a:p>
        </p:txBody>
      </p:sp>
      <p:sp>
        <p:nvSpPr>
          <p:cNvPr id="6" name="Rectangle 5"/>
          <p:cNvSpPr>
            <a:spLocks noChangeArrowheads="1"/>
          </p:cNvSpPr>
          <p:nvPr/>
        </p:nvSpPr>
        <p:spPr bwMode="auto">
          <a:xfrm>
            <a:off x="689109" y="5200652"/>
            <a:ext cx="11026456" cy="2948884"/>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err="1">
                <a:solidFill>
                  <a:srgbClr val="0000FF"/>
                </a:solidFill>
                <a:latin typeface="Consolas"/>
              </a:rPr>
              <a:t>var</a:t>
            </a:r>
            <a:r>
              <a:rPr lang="en-US" sz="1800" dirty="0">
                <a:solidFill>
                  <a:srgbClr val="000000"/>
                </a:solidFill>
                <a:latin typeface="Consolas"/>
              </a:rPr>
              <a:t> </a:t>
            </a:r>
            <a:r>
              <a:rPr lang="en-US" sz="1800" dirty="0">
                <a:solidFill>
                  <a:srgbClr val="020002"/>
                </a:solidFill>
                <a:latin typeface="Consolas"/>
              </a:rPr>
              <a:t>t</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Task</a:t>
            </a:r>
            <a:r>
              <a:rPr lang="en-US" sz="1800" dirty="0">
                <a:solidFill>
                  <a:srgbClr val="000000"/>
                </a:solidFill>
                <a:latin typeface="Consolas"/>
              </a:rPr>
              <a:t>(() =&gt; {</a:t>
            </a:r>
          </a:p>
          <a:p>
            <a:r>
              <a:rPr lang="en-US" sz="1800" dirty="0">
                <a:solidFill>
                  <a:srgbClr val="000000"/>
                </a:solidFill>
                <a:latin typeface="Consolas"/>
              </a:rPr>
              <a:t>   </a:t>
            </a:r>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"Running task {0}"</a:t>
            </a:r>
            <a:r>
              <a:rPr lang="en-US" sz="1800" dirty="0">
                <a:solidFill>
                  <a:srgbClr val="000000"/>
                </a:solidFill>
                <a:latin typeface="Consolas"/>
              </a:rPr>
              <a:t>, </a:t>
            </a:r>
            <a:r>
              <a:rPr lang="en-US" sz="1800" b="1" dirty="0" err="1">
                <a:solidFill>
                  <a:srgbClr val="0000FF"/>
                </a:solidFill>
                <a:latin typeface="Consolas"/>
              </a:rPr>
              <a:t>Task</a:t>
            </a:r>
            <a:r>
              <a:rPr lang="en-US" sz="1800" dirty="0" err="1">
                <a:solidFill>
                  <a:srgbClr val="000000"/>
                </a:solidFill>
                <a:latin typeface="Consolas"/>
              </a:rPr>
              <a:t>.</a:t>
            </a:r>
            <a:r>
              <a:rPr lang="en-US" sz="1800" dirty="0" err="1">
                <a:solidFill>
                  <a:srgbClr val="020002"/>
                </a:solidFill>
                <a:latin typeface="Consolas"/>
              </a:rPr>
              <a:t>CurrentId</a:t>
            </a:r>
            <a:r>
              <a:rPr lang="en-US" sz="1800" dirty="0">
                <a:solidFill>
                  <a:srgbClr val="000000"/>
                </a:solidFill>
                <a:latin typeface="Consolas"/>
              </a:rPr>
              <a:t>);</a:t>
            </a:r>
          </a:p>
          <a:p>
            <a:r>
              <a:rPr lang="en-US" sz="1800" dirty="0">
                <a:solidFill>
                  <a:srgbClr val="000000"/>
                </a:solidFill>
                <a:latin typeface="Consolas"/>
              </a:rPr>
              <a:t>   </a:t>
            </a:r>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"On thread {0}"</a:t>
            </a:r>
            <a:r>
              <a:rPr lang="en-US" sz="1800" dirty="0">
                <a:solidFill>
                  <a:srgbClr val="000000"/>
                </a:solidFill>
                <a:latin typeface="Consolas"/>
              </a:rPr>
              <a:t>, </a:t>
            </a:r>
            <a:r>
              <a:rPr lang="en-US" sz="1800" b="1" dirty="0" err="1">
                <a:solidFill>
                  <a:srgbClr val="0000FF"/>
                </a:solidFill>
                <a:latin typeface="Consolas"/>
              </a:rPr>
              <a:t>Thread</a:t>
            </a:r>
            <a:r>
              <a:rPr lang="en-US" sz="1800" dirty="0" err="1">
                <a:solidFill>
                  <a:srgbClr val="000000"/>
                </a:solidFill>
                <a:latin typeface="Consolas"/>
              </a:rPr>
              <a:t>.</a:t>
            </a:r>
            <a:r>
              <a:rPr lang="en-US" sz="1800" dirty="0" err="1">
                <a:solidFill>
                  <a:srgbClr val="020002"/>
                </a:solidFill>
                <a:latin typeface="Consolas"/>
              </a:rPr>
              <a:t>CurrentThread</a:t>
            </a:r>
            <a:r>
              <a:rPr lang="en-US" sz="1800" dirty="0" err="1">
                <a:solidFill>
                  <a:srgbClr val="000000"/>
                </a:solidFill>
                <a:latin typeface="Consolas"/>
              </a:rPr>
              <a:t>.</a:t>
            </a:r>
            <a:r>
              <a:rPr lang="en-US" sz="1800" dirty="0" err="1">
                <a:solidFill>
                  <a:srgbClr val="020002"/>
                </a:solidFill>
                <a:latin typeface="Consolas"/>
              </a:rPr>
              <a:t>ManagedThreadId</a:t>
            </a:r>
            <a:r>
              <a:rPr lang="en-US" sz="1800" dirty="0">
                <a:solidFill>
                  <a:srgbClr val="000000"/>
                </a:solidFill>
                <a:latin typeface="Consolas"/>
              </a:rPr>
              <a:t>);</a:t>
            </a:r>
          </a:p>
          <a:p>
            <a:r>
              <a:rPr lang="en-US" sz="1800" dirty="0">
                <a:solidFill>
                  <a:srgbClr val="000000"/>
                </a:solidFill>
                <a:latin typeface="Consolas"/>
              </a:rPr>
              <a:t>   </a:t>
            </a:r>
            <a:r>
              <a:rPr lang="en-US" sz="1800" b="1" dirty="0" err="1">
                <a:solidFill>
                  <a:srgbClr val="0000FF"/>
                </a:solidFill>
                <a:latin typeface="Consolas"/>
              </a:rPr>
              <a:t>Thread</a:t>
            </a:r>
            <a:r>
              <a:rPr lang="en-US" sz="1800" dirty="0" err="1">
                <a:solidFill>
                  <a:srgbClr val="000000"/>
                </a:solidFill>
                <a:latin typeface="Consolas"/>
              </a:rPr>
              <a:t>.</a:t>
            </a:r>
            <a:r>
              <a:rPr lang="en-US" sz="1800" dirty="0" err="1">
                <a:solidFill>
                  <a:srgbClr val="020002"/>
                </a:solidFill>
                <a:latin typeface="Consolas"/>
              </a:rPr>
              <a:t>Sleep</a:t>
            </a:r>
            <a:r>
              <a:rPr lang="en-US" sz="1800" dirty="0">
                <a:solidFill>
                  <a:srgbClr val="000000"/>
                </a:solidFill>
                <a:latin typeface="Consolas"/>
              </a:rPr>
              <a:t>(1000);</a:t>
            </a:r>
          </a:p>
          <a:p>
            <a:r>
              <a:rPr lang="en-US" sz="1800" dirty="0">
                <a:solidFill>
                  <a:srgbClr val="000000"/>
                </a:solidFill>
                <a:latin typeface="Consolas"/>
              </a:rPr>
              <a:t>});</a:t>
            </a:r>
          </a:p>
          <a:p>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"Starting task..."</a:t>
            </a:r>
            <a:r>
              <a:rPr lang="en-US" sz="1800" dirty="0">
                <a:solidFill>
                  <a:srgbClr val="000000"/>
                </a:solidFill>
                <a:latin typeface="Consolas"/>
              </a:rPr>
              <a:t>);</a:t>
            </a:r>
          </a:p>
          <a:p>
            <a:r>
              <a:rPr lang="en-US" sz="1800" dirty="0" err="1">
                <a:solidFill>
                  <a:srgbClr val="020002"/>
                </a:solidFill>
                <a:latin typeface="Consolas"/>
              </a:rPr>
              <a:t>t</a:t>
            </a:r>
            <a:r>
              <a:rPr lang="en-US" sz="1800" dirty="0" err="1">
                <a:solidFill>
                  <a:srgbClr val="000000"/>
                </a:solidFill>
                <a:latin typeface="Consolas"/>
              </a:rPr>
              <a:t>.</a:t>
            </a:r>
            <a:r>
              <a:rPr lang="en-US" sz="1800" dirty="0" err="1">
                <a:solidFill>
                  <a:srgbClr val="020002"/>
                </a:solidFill>
                <a:latin typeface="Consolas"/>
              </a:rPr>
              <a:t>Start</a:t>
            </a:r>
            <a:r>
              <a:rPr lang="en-US" sz="1800" dirty="0">
                <a:solidFill>
                  <a:srgbClr val="000000"/>
                </a:solidFill>
                <a:latin typeface="Consolas"/>
              </a:rPr>
              <a:t>();</a:t>
            </a:r>
          </a:p>
          <a:p>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"Waiting to complete..."</a:t>
            </a:r>
            <a:r>
              <a:rPr lang="en-US" sz="1800" dirty="0">
                <a:solidFill>
                  <a:srgbClr val="000000"/>
                </a:solidFill>
                <a:latin typeface="Consolas"/>
              </a:rPr>
              <a:t>);</a:t>
            </a:r>
          </a:p>
          <a:p>
            <a:r>
              <a:rPr lang="en-US" sz="1800" dirty="0" err="1">
                <a:solidFill>
                  <a:srgbClr val="020002"/>
                </a:solidFill>
                <a:latin typeface="Consolas"/>
              </a:rPr>
              <a:t>t</a:t>
            </a:r>
            <a:r>
              <a:rPr lang="en-US" sz="1800" dirty="0" err="1">
                <a:solidFill>
                  <a:srgbClr val="000000"/>
                </a:solidFill>
                <a:latin typeface="Consolas"/>
              </a:rPr>
              <a:t>.</a:t>
            </a:r>
            <a:r>
              <a:rPr lang="en-US" sz="1800" dirty="0" err="1">
                <a:solidFill>
                  <a:srgbClr val="020002"/>
                </a:solidFill>
                <a:latin typeface="Consolas"/>
              </a:rPr>
              <a:t>Wait</a:t>
            </a:r>
            <a:r>
              <a:rPr lang="en-US" sz="1800" dirty="0">
                <a:solidFill>
                  <a:srgbClr val="000000"/>
                </a:solidFill>
                <a:latin typeface="Consolas"/>
              </a:rPr>
              <a:t>();</a:t>
            </a:r>
          </a:p>
          <a:p>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"Task done."</a:t>
            </a:r>
            <a:r>
              <a:rPr lang="en-US" sz="1800" dirty="0">
                <a:solidFill>
                  <a:srgbClr val="000000"/>
                </a:solidFill>
                <a:latin typeface="Consolas"/>
              </a:rPr>
              <a:t>);</a:t>
            </a:r>
          </a:p>
        </p:txBody>
      </p:sp>
    </p:spTree>
    <p:extLst>
      <p:ext uri="{BB962C8B-B14F-4D97-AF65-F5344CB8AC3E}">
        <p14:creationId xmlns:p14="http://schemas.microsoft.com/office/powerpoint/2010/main" val="265561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200025"/>
            <a:ext cx="8506063" cy="1424039"/>
          </a:xfrm>
        </p:spPr>
        <p:txBody>
          <a:bodyPr>
            <a:normAutofit/>
          </a:bodyPr>
          <a:lstStyle/>
          <a:p>
            <a:r>
              <a:rPr lang="en-US" sz="3600" dirty="0"/>
              <a:t>Creating a Task that Returns a Result</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418</a:t>
            </a:fld>
            <a:endParaRPr lang="he-IL"/>
          </a:p>
        </p:txBody>
      </p:sp>
      <p:sp>
        <p:nvSpPr>
          <p:cNvPr id="3" name="Content Placeholder 2"/>
          <p:cNvSpPr>
            <a:spLocks noGrp="1"/>
          </p:cNvSpPr>
          <p:nvPr>
            <p:ph sz="quarter" idx="1"/>
          </p:nvPr>
        </p:nvSpPr>
        <p:spPr>
          <a:xfrm>
            <a:off x="420053" y="1400175"/>
            <a:ext cx="11761470" cy="4900613"/>
          </a:xfrm>
        </p:spPr>
        <p:txBody>
          <a:bodyPr>
            <a:normAutofit/>
          </a:bodyPr>
          <a:lstStyle/>
          <a:p>
            <a:r>
              <a:rPr lang="en-US" dirty="0"/>
              <a:t>Create an instance of </a:t>
            </a:r>
            <a:r>
              <a:rPr lang="en-US" b="1" dirty="0">
                <a:solidFill>
                  <a:srgbClr val="FF0000"/>
                </a:solidFill>
                <a:latin typeface="Consolas" pitchFamily="49" charset="0"/>
                <a:cs typeface="Consolas" pitchFamily="49" charset="0"/>
              </a:rPr>
              <a:t>Task&lt;T&gt;</a:t>
            </a:r>
          </a:p>
          <a:p>
            <a:pPr lvl="1"/>
            <a:r>
              <a:rPr lang="en-US" dirty="0"/>
              <a:t>Where T is the type of the result</a:t>
            </a:r>
          </a:p>
          <a:p>
            <a:pPr lvl="1"/>
            <a:r>
              <a:rPr lang="en-US" dirty="0"/>
              <a:t>Constructor accepts a </a:t>
            </a:r>
            <a:r>
              <a:rPr lang="en-US" b="1" dirty="0" err="1">
                <a:latin typeface="Consolas" pitchFamily="49" charset="0"/>
                <a:cs typeface="Consolas" pitchFamily="49" charset="0"/>
              </a:rPr>
              <a:t>Func</a:t>
            </a:r>
            <a:r>
              <a:rPr lang="en-US" b="1" dirty="0">
                <a:latin typeface="Consolas" pitchFamily="49" charset="0"/>
                <a:cs typeface="Consolas" pitchFamily="49" charset="0"/>
              </a:rPr>
              <a:t>&lt;T&gt;</a:t>
            </a:r>
            <a:r>
              <a:rPr lang="en-US" dirty="0"/>
              <a:t> or </a:t>
            </a:r>
            <a:r>
              <a:rPr lang="en-US" b="1" dirty="0" err="1">
                <a:latin typeface="Consolas" pitchFamily="49" charset="0"/>
                <a:cs typeface="Consolas" pitchFamily="49" charset="0"/>
              </a:rPr>
              <a:t>Func</a:t>
            </a:r>
            <a:r>
              <a:rPr lang="en-US" b="1" dirty="0">
                <a:latin typeface="Consolas" pitchFamily="49" charset="0"/>
                <a:cs typeface="Consolas" pitchFamily="49" charset="0"/>
              </a:rPr>
              <a:t>&lt;</a:t>
            </a:r>
            <a:r>
              <a:rPr lang="en-US" b="1" dirty="0" err="1">
                <a:latin typeface="Consolas" pitchFamily="49" charset="0"/>
                <a:cs typeface="Consolas" pitchFamily="49" charset="0"/>
              </a:rPr>
              <a:t>object,T</a:t>
            </a:r>
            <a:r>
              <a:rPr lang="en-US" b="1" dirty="0">
                <a:latin typeface="Consolas" pitchFamily="49" charset="0"/>
                <a:cs typeface="Consolas" pitchFamily="49" charset="0"/>
              </a:rPr>
              <a:t>&gt;</a:t>
            </a:r>
          </a:p>
          <a:p>
            <a:r>
              <a:rPr lang="en-US" dirty="0"/>
              <a:t>To get the result back, use the </a:t>
            </a:r>
            <a:r>
              <a:rPr lang="en-US" b="1" dirty="0">
                <a:solidFill>
                  <a:schemeClr val="accent6">
                    <a:lumMod val="75000"/>
                  </a:schemeClr>
                </a:solidFill>
                <a:latin typeface="Consolas" pitchFamily="49" charset="0"/>
                <a:cs typeface="Consolas" pitchFamily="49" charset="0"/>
              </a:rPr>
              <a:t>Result</a:t>
            </a:r>
            <a:r>
              <a:rPr lang="en-US" dirty="0"/>
              <a:t> property</a:t>
            </a:r>
          </a:p>
          <a:p>
            <a:pPr lvl="1"/>
            <a:r>
              <a:rPr lang="en-US" dirty="0"/>
              <a:t>Blocks if the task is not complete</a:t>
            </a:r>
          </a:p>
        </p:txBody>
      </p:sp>
      <p:sp>
        <p:nvSpPr>
          <p:cNvPr id="6" name="Rectangle 5"/>
          <p:cNvSpPr>
            <a:spLocks noChangeArrowheads="1"/>
          </p:cNvSpPr>
          <p:nvPr/>
        </p:nvSpPr>
        <p:spPr bwMode="auto">
          <a:xfrm>
            <a:off x="734239" y="5491898"/>
            <a:ext cx="11026456" cy="181780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err="1">
                <a:solidFill>
                  <a:srgbClr val="0000FF"/>
                </a:solidFill>
                <a:latin typeface="Consolas"/>
              </a:rPr>
              <a:t>var</a:t>
            </a:r>
            <a:r>
              <a:rPr lang="en-US" sz="1800" dirty="0">
                <a:solidFill>
                  <a:srgbClr val="000000"/>
                </a:solidFill>
                <a:latin typeface="Consolas"/>
              </a:rPr>
              <a:t> </a:t>
            </a:r>
            <a:r>
              <a:rPr lang="en-US" sz="1800" dirty="0">
                <a:solidFill>
                  <a:srgbClr val="020002"/>
                </a:solidFill>
                <a:latin typeface="Consolas"/>
              </a:rPr>
              <a:t>t</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b="1" dirty="0">
                <a:solidFill>
                  <a:srgbClr val="0000FF"/>
                </a:solidFill>
                <a:latin typeface="Consolas"/>
              </a:rPr>
              <a:t>Task</a:t>
            </a:r>
            <a:r>
              <a:rPr lang="en-US" sz="1800" dirty="0">
                <a:solidFill>
                  <a:srgbClr val="000000"/>
                </a:solidFill>
                <a:latin typeface="Consolas"/>
              </a:rPr>
              <a:t>&lt;</a:t>
            </a:r>
            <a:r>
              <a:rPr lang="en-US" sz="1800" dirty="0" err="1">
                <a:solidFill>
                  <a:srgbClr val="0000FF"/>
                </a:solidFill>
                <a:latin typeface="Consolas"/>
              </a:rPr>
              <a:t>int</a:t>
            </a:r>
            <a:r>
              <a:rPr lang="en-US" sz="1800" dirty="0">
                <a:solidFill>
                  <a:srgbClr val="000000"/>
                </a:solidFill>
                <a:latin typeface="Consolas"/>
              </a:rPr>
              <a:t>&gt;(() =&gt; {</a:t>
            </a:r>
          </a:p>
          <a:p>
            <a:r>
              <a:rPr lang="en-US" sz="1800" dirty="0">
                <a:solidFill>
                  <a:srgbClr val="000000"/>
                </a:solidFill>
                <a:latin typeface="Consolas"/>
              </a:rPr>
              <a:t>   </a:t>
            </a:r>
            <a:r>
              <a:rPr lang="en-US" sz="1800" b="1" dirty="0" err="1">
                <a:solidFill>
                  <a:srgbClr val="0000FF"/>
                </a:solidFill>
                <a:latin typeface="Consolas"/>
              </a:rPr>
              <a:t>Thread</a:t>
            </a:r>
            <a:r>
              <a:rPr lang="en-US" sz="1800" dirty="0" err="1">
                <a:solidFill>
                  <a:srgbClr val="000000"/>
                </a:solidFill>
                <a:latin typeface="Consolas"/>
              </a:rPr>
              <a:t>.</a:t>
            </a:r>
            <a:r>
              <a:rPr lang="en-US" sz="1800" dirty="0" err="1">
                <a:solidFill>
                  <a:srgbClr val="020002"/>
                </a:solidFill>
                <a:latin typeface="Consolas"/>
              </a:rPr>
              <a:t>Sleep</a:t>
            </a:r>
            <a:r>
              <a:rPr lang="en-US" sz="1800" dirty="0">
                <a:solidFill>
                  <a:srgbClr val="000000"/>
                </a:solidFill>
                <a:latin typeface="Consolas"/>
              </a:rPr>
              <a:t>(1000);</a:t>
            </a:r>
          </a:p>
          <a:p>
            <a:r>
              <a:rPr lang="en-US" sz="1800" dirty="0">
                <a:solidFill>
                  <a:srgbClr val="000000"/>
                </a:solidFill>
                <a:latin typeface="Consolas"/>
              </a:rPr>
              <a:t>   </a:t>
            </a:r>
            <a:r>
              <a:rPr lang="en-US" sz="1800" dirty="0">
                <a:solidFill>
                  <a:srgbClr val="0000FF"/>
                </a:solidFill>
                <a:latin typeface="Consolas"/>
              </a:rPr>
              <a:t>return</a:t>
            </a:r>
            <a:r>
              <a:rPr lang="en-US" sz="1800" dirty="0">
                <a:solidFill>
                  <a:srgbClr val="000000"/>
                </a:solidFill>
                <a:latin typeface="Consolas"/>
              </a:rPr>
              <a:t> 42;</a:t>
            </a:r>
          </a:p>
          <a:p>
            <a:r>
              <a:rPr lang="en-US" sz="1800" dirty="0">
                <a:solidFill>
                  <a:srgbClr val="000000"/>
                </a:solidFill>
                <a:latin typeface="Consolas"/>
              </a:rPr>
              <a:t>});</a:t>
            </a:r>
          </a:p>
          <a:p>
            <a:r>
              <a:rPr lang="en-US" sz="1800" dirty="0" err="1">
                <a:solidFill>
                  <a:srgbClr val="020002"/>
                </a:solidFill>
                <a:latin typeface="Consolas"/>
              </a:rPr>
              <a:t>t</a:t>
            </a:r>
            <a:r>
              <a:rPr lang="en-US" sz="1800" dirty="0" err="1">
                <a:solidFill>
                  <a:srgbClr val="000000"/>
                </a:solidFill>
                <a:latin typeface="Consolas"/>
              </a:rPr>
              <a:t>.</a:t>
            </a:r>
            <a:r>
              <a:rPr lang="en-US" sz="1800" dirty="0" err="1">
                <a:solidFill>
                  <a:srgbClr val="020002"/>
                </a:solidFill>
                <a:latin typeface="Consolas"/>
              </a:rPr>
              <a:t>Start</a:t>
            </a:r>
            <a:r>
              <a:rPr lang="en-US" sz="1800" dirty="0">
                <a:solidFill>
                  <a:srgbClr val="000000"/>
                </a:solidFill>
                <a:latin typeface="Consolas"/>
              </a:rPr>
              <a:t>();</a:t>
            </a:r>
          </a:p>
          <a:p>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A31515"/>
                </a:solidFill>
                <a:latin typeface="Consolas"/>
              </a:rPr>
              <a:t>"Result: {0}"</a:t>
            </a:r>
            <a:r>
              <a:rPr lang="en-US" sz="1800" dirty="0">
                <a:solidFill>
                  <a:srgbClr val="000000"/>
                </a:solidFill>
                <a:latin typeface="Consolas"/>
              </a:rPr>
              <a:t>, </a:t>
            </a:r>
            <a:r>
              <a:rPr lang="en-US" sz="1800" dirty="0" err="1">
                <a:solidFill>
                  <a:srgbClr val="020002"/>
                </a:solidFill>
                <a:latin typeface="Consolas"/>
              </a:rPr>
              <a:t>t</a:t>
            </a:r>
            <a:r>
              <a:rPr lang="en-US" sz="1800" dirty="0" err="1">
                <a:solidFill>
                  <a:srgbClr val="000000"/>
                </a:solidFill>
                <a:latin typeface="Consolas"/>
              </a:rPr>
              <a:t>.</a:t>
            </a:r>
            <a:r>
              <a:rPr lang="en-US" sz="1800" dirty="0" err="1">
                <a:solidFill>
                  <a:srgbClr val="020002"/>
                </a:solidFill>
                <a:latin typeface="Consolas"/>
              </a:rPr>
              <a:t>Result</a:t>
            </a:r>
            <a:r>
              <a:rPr lang="en-US" sz="1800" dirty="0">
                <a:solidFill>
                  <a:srgbClr val="000000"/>
                </a:solidFill>
                <a:latin typeface="Consolas"/>
              </a:rPr>
              <a:t>);</a:t>
            </a:r>
          </a:p>
        </p:txBody>
      </p:sp>
    </p:spTree>
    <p:extLst>
      <p:ext uri="{BB962C8B-B14F-4D97-AF65-F5344CB8AC3E}">
        <p14:creationId xmlns:p14="http://schemas.microsoft.com/office/powerpoint/2010/main" val="330945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nsolas" pitchFamily="49" charset="0"/>
                <a:cs typeface="Consolas" pitchFamily="49" charset="0"/>
              </a:rPr>
              <a:t>Parallel</a:t>
            </a:r>
            <a:r>
              <a:rPr lang="en-US" dirty="0"/>
              <a:t> Static Class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419</a:t>
            </a:fld>
            <a:endParaRPr lang="he-IL"/>
          </a:p>
        </p:txBody>
      </p:sp>
      <p:sp>
        <p:nvSpPr>
          <p:cNvPr id="3" name="Content Placeholder 2"/>
          <p:cNvSpPr>
            <a:spLocks noGrp="1"/>
          </p:cNvSpPr>
          <p:nvPr>
            <p:ph sz="quarter" idx="1"/>
          </p:nvPr>
        </p:nvSpPr>
        <p:spPr/>
        <p:txBody>
          <a:bodyPr>
            <a:normAutofit/>
          </a:bodyPr>
          <a:lstStyle/>
          <a:p>
            <a:r>
              <a:rPr lang="en-US" dirty="0"/>
              <a:t>Contains convenience methods that use tasks internally</a:t>
            </a:r>
          </a:p>
          <a:p>
            <a:pPr lvl="1"/>
            <a:r>
              <a:rPr lang="en-US" b="1" dirty="0" err="1">
                <a:solidFill>
                  <a:srgbClr val="7030A0"/>
                </a:solidFill>
                <a:latin typeface="Consolas" pitchFamily="49" charset="0"/>
                <a:cs typeface="Consolas" pitchFamily="49" charset="0"/>
              </a:rPr>
              <a:t>Parallel.For</a:t>
            </a:r>
            <a:endParaRPr lang="en-US" b="1" dirty="0">
              <a:solidFill>
                <a:srgbClr val="7030A0"/>
              </a:solidFill>
              <a:latin typeface="Consolas" pitchFamily="49" charset="0"/>
              <a:cs typeface="Consolas" pitchFamily="49" charset="0"/>
            </a:endParaRPr>
          </a:p>
          <a:p>
            <a:pPr lvl="2"/>
            <a:r>
              <a:rPr lang="en-US" dirty="0"/>
              <a:t>Runs a for loop concurrently</a:t>
            </a:r>
          </a:p>
          <a:p>
            <a:pPr lvl="1"/>
            <a:r>
              <a:rPr lang="en-US" b="1" dirty="0" err="1">
                <a:solidFill>
                  <a:srgbClr val="7030A0"/>
                </a:solidFill>
                <a:latin typeface="Consolas" pitchFamily="49" charset="0"/>
                <a:cs typeface="Consolas" pitchFamily="49" charset="0"/>
              </a:rPr>
              <a:t>Parallel.ForEach</a:t>
            </a:r>
            <a:endParaRPr lang="en-US" b="1" dirty="0">
              <a:solidFill>
                <a:srgbClr val="7030A0"/>
              </a:solidFill>
              <a:latin typeface="Consolas" pitchFamily="49" charset="0"/>
              <a:cs typeface="Consolas" pitchFamily="49" charset="0"/>
            </a:endParaRPr>
          </a:p>
          <a:p>
            <a:pPr lvl="2"/>
            <a:r>
              <a:rPr lang="en-US" dirty="0"/>
              <a:t>Runs a </a:t>
            </a:r>
            <a:r>
              <a:rPr lang="en-US" dirty="0" err="1"/>
              <a:t>foreach</a:t>
            </a:r>
            <a:r>
              <a:rPr lang="en-US" dirty="0"/>
              <a:t> loop concurrently</a:t>
            </a:r>
          </a:p>
          <a:p>
            <a:pPr lvl="2"/>
            <a:r>
              <a:rPr lang="en-US" dirty="0"/>
              <a:t>Prefer </a:t>
            </a:r>
            <a:r>
              <a:rPr lang="en-US" dirty="0" err="1"/>
              <a:t>Parallel.For</a:t>
            </a:r>
            <a:r>
              <a:rPr lang="en-US" dirty="0"/>
              <a:t> is possible</a:t>
            </a:r>
          </a:p>
          <a:p>
            <a:pPr lvl="1"/>
            <a:r>
              <a:rPr lang="en-US" b="1" dirty="0" err="1">
                <a:solidFill>
                  <a:srgbClr val="7030A0"/>
                </a:solidFill>
                <a:latin typeface="Consolas" pitchFamily="49" charset="0"/>
                <a:cs typeface="Consolas" pitchFamily="49" charset="0"/>
              </a:rPr>
              <a:t>Parallel.Invoke</a:t>
            </a:r>
            <a:endParaRPr lang="en-US" b="1" dirty="0">
              <a:solidFill>
                <a:srgbClr val="7030A0"/>
              </a:solidFill>
              <a:latin typeface="Consolas" pitchFamily="49" charset="0"/>
              <a:cs typeface="Consolas" pitchFamily="49" charset="0"/>
            </a:endParaRPr>
          </a:p>
          <a:p>
            <a:pPr lvl="2"/>
            <a:r>
              <a:rPr lang="en-US" dirty="0"/>
              <a:t>Runs an array of delegates concurrently, waiting for all to complete</a:t>
            </a:r>
          </a:p>
          <a:p>
            <a:r>
              <a:rPr lang="en-US" dirty="0"/>
              <a:t>A </a:t>
            </a:r>
            <a:r>
              <a:rPr lang="en-US" b="1" dirty="0" err="1">
                <a:solidFill>
                  <a:srgbClr val="FF0000"/>
                </a:solidFill>
                <a:latin typeface="Consolas" pitchFamily="49" charset="0"/>
                <a:cs typeface="Consolas" pitchFamily="49" charset="0"/>
              </a:rPr>
              <a:t>ParallelOptions</a:t>
            </a:r>
            <a:r>
              <a:rPr lang="en-US" dirty="0"/>
              <a:t> object may be supplied, altering defaults</a:t>
            </a:r>
          </a:p>
          <a:p>
            <a:pPr lvl="1"/>
            <a:r>
              <a:rPr lang="en-US" dirty="0"/>
              <a:t>Task scheduler, cancellation token, degree of parallelism</a:t>
            </a:r>
          </a:p>
        </p:txBody>
      </p:sp>
    </p:spTree>
    <p:extLst>
      <p:ext uri="{BB962C8B-B14F-4D97-AF65-F5344CB8AC3E}">
        <p14:creationId xmlns:p14="http://schemas.microsoft.com/office/powerpoint/2010/main" val="2978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846" y="-123876"/>
            <a:ext cx="11327162" cy="1424039"/>
          </a:xfrm>
        </p:spPr>
        <p:txBody>
          <a:bodyPr/>
          <a:lstStyle/>
          <a:p>
            <a:pPr algn="l"/>
            <a:r>
              <a:rPr lang="en-US" dirty="0"/>
              <a:t>Assignment Operators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42</a:t>
            </a:fld>
            <a:endParaRPr lang="en-GB"/>
          </a:p>
        </p:txBody>
      </p:sp>
      <p:sp>
        <p:nvSpPr>
          <p:cNvPr id="3" name="Text Placeholder 2"/>
          <p:cNvSpPr>
            <a:spLocks noGrp="1"/>
          </p:cNvSpPr>
          <p:nvPr>
            <p:ph sz="quarter" idx="1"/>
          </p:nvPr>
        </p:nvSpPr>
        <p:spPr>
          <a:xfrm>
            <a:off x="420053" y="4300537"/>
            <a:ext cx="11761470" cy="2373767"/>
          </a:xfrm>
        </p:spPr>
        <p:txBody>
          <a:bodyPr>
            <a:normAutofit/>
          </a:bodyPr>
          <a:lstStyle/>
          <a:p>
            <a:r>
              <a:rPr lang="en-US" dirty="0"/>
              <a:t>Increment and decrement</a:t>
            </a:r>
          </a:p>
          <a:p>
            <a:pPr lvl="1"/>
            <a:r>
              <a:rPr lang="en-US" dirty="0"/>
              <a:t>Support postfix and prefix</a:t>
            </a:r>
          </a:p>
          <a:p>
            <a:pPr lvl="1"/>
            <a:r>
              <a:rPr lang="en-US" dirty="0"/>
              <a:t>Prefix means </a:t>
            </a:r>
            <a:r>
              <a:rPr lang="en-US" dirty="0" err="1"/>
              <a:t>lvalue</a:t>
            </a:r>
            <a:r>
              <a:rPr lang="en-US" dirty="0"/>
              <a:t> is updated first</a:t>
            </a:r>
          </a:p>
          <a:p>
            <a:pPr lvl="1"/>
            <a:r>
              <a:rPr lang="en-US" dirty="0"/>
              <a:t>Postfix means current value is used first</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773462369"/>
              </p:ext>
            </p:extLst>
          </p:nvPr>
        </p:nvGraphicFramePr>
        <p:xfrm>
          <a:off x="630079" y="1300163"/>
          <a:ext cx="7740410" cy="3164208"/>
        </p:xfrm>
        <a:graphic>
          <a:graphicData uri="http://schemas.openxmlformats.org/drawingml/2006/table">
            <a:tbl>
              <a:tblPr firstRow="1" bandRow="1">
                <a:tableStyleId>{00A15C55-8517-42AA-B614-E9B94910E393}</a:tableStyleId>
              </a:tblPr>
              <a:tblGrid>
                <a:gridCol w="1885485">
                  <a:extLst>
                    <a:ext uri="{9D8B030D-6E8A-4147-A177-3AD203B41FA5}">
                      <a16:colId xmlns:a16="http://schemas.microsoft.com/office/drawing/2014/main" val="20000"/>
                    </a:ext>
                  </a:extLst>
                </a:gridCol>
                <a:gridCol w="5854925">
                  <a:extLst>
                    <a:ext uri="{9D8B030D-6E8A-4147-A177-3AD203B41FA5}">
                      <a16:colId xmlns:a16="http://schemas.microsoft.com/office/drawing/2014/main" val="20001"/>
                    </a:ext>
                  </a:extLst>
                </a:gridCol>
              </a:tblGrid>
              <a:tr h="486728">
                <a:tc>
                  <a:txBody>
                    <a:bodyPr/>
                    <a:lstStyle/>
                    <a:p>
                      <a:pPr algn="ctr"/>
                      <a:r>
                        <a:rPr lang="en-US" sz="2400" dirty="0"/>
                        <a:t>Operator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Description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Simple assignment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200150">
                <a:tc>
                  <a:txBody>
                    <a:bodyPr/>
                    <a:lstStyle/>
                    <a:p>
                      <a:pPr algn="ctr"/>
                      <a:r>
                        <a:rPr lang="en-US" sz="2400" dirty="0">
                          <a:latin typeface="Consolas" pitchFamily="49" charset="0"/>
                          <a:cs typeface="Consolas" pitchFamily="49" charset="0"/>
                        </a:rPr>
                        <a:t>op=</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Compound assignment</a:t>
                      </a:r>
                    </a:p>
                    <a:p>
                      <a:r>
                        <a:rPr lang="en-US" sz="2400" dirty="0"/>
                        <a:t>“op” is one of: </a:t>
                      </a:r>
                    </a:p>
                    <a:p>
                      <a:r>
                        <a:rPr lang="en-US" sz="2400" dirty="0"/>
                        <a:t>+</a:t>
                      </a:r>
                      <a:r>
                        <a:rPr lang="en-US" sz="2400" baseline="0" dirty="0"/>
                        <a:t> - * / % &gt;&gt; &lt;&lt; &amp; | ^</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Increment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pPr algn="ctr"/>
                      <a:r>
                        <a:rPr lang="en-US" sz="2400" dirty="0">
                          <a:latin typeface="Consolas" pitchFamily="49" charset="0"/>
                          <a:cs typeface="Consolas" pitchFamily="49" charset="0"/>
                        </a:rPr>
                        <a:t>--</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decrement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ounded Rectangle 6"/>
          <p:cNvSpPr/>
          <p:nvPr/>
        </p:nvSpPr>
        <p:spPr bwMode="auto">
          <a:xfrm>
            <a:off x="1338987" y="6674304"/>
            <a:ext cx="9526658" cy="145486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20002"/>
                </a:solidFill>
                <a:latin typeface="Consolas"/>
              </a:rPr>
              <a:t>x</a:t>
            </a:r>
            <a:r>
              <a:rPr lang="en-GB" sz="2100" dirty="0">
                <a:solidFill>
                  <a:srgbClr val="000000"/>
                </a:solidFill>
                <a:latin typeface="Consolas"/>
              </a:rPr>
              <a:t> = </a:t>
            </a:r>
            <a:r>
              <a:rPr lang="en-GB" sz="2100" dirty="0">
                <a:solidFill>
                  <a:srgbClr val="020002"/>
                </a:solidFill>
                <a:latin typeface="Consolas"/>
              </a:rPr>
              <a:t>y</a:t>
            </a:r>
            <a:r>
              <a:rPr lang="en-GB" sz="2100" dirty="0">
                <a:solidFill>
                  <a:srgbClr val="000000"/>
                </a:solidFill>
                <a:latin typeface="Consolas"/>
              </a:rPr>
              <a:t> + 3;     </a:t>
            </a:r>
            <a:r>
              <a:rPr lang="en-GB" sz="2100" dirty="0">
                <a:solidFill>
                  <a:srgbClr val="008000"/>
                </a:solidFill>
                <a:latin typeface="Consolas"/>
              </a:rPr>
              <a:t>// simple assignment</a:t>
            </a:r>
            <a:endParaRPr lang="en-GB" sz="2100" dirty="0">
              <a:solidFill>
                <a:srgbClr val="000000"/>
              </a:solidFill>
              <a:latin typeface="Consolas"/>
            </a:endParaRPr>
          </a:p>
          <a:p>
            <a:r>
              <a:rPr lang="en-GB" sz="2100" dirty="0">
                <a:solidFill>
                  <a:srgbClr val="020002"/>
                </a:solidFill>
                <a:latin typeface="Consolas"/>
              </a:rPr>
              <a:t>z</a:t>
            </a:r>
            <a:r>
              <a:rPr lang="en-GB" sz="2100" dirty="0">
                <a:solidFill>
                  <a:srgbClr val="000000"/>
                </a:solidFill>
                <a:latin typeface="Consolas"/>
              </a:rPr>
              <a:t> *= 2;        </a:t>
            </a:r>
            <a:r>
              <a:rPr lang="en-GB" sz="2100" dirty="0">
                <a:solidFill>
                  <a:srgbClr val="008000"/>
                </a:solidFill>
                <a:latin typeface="Consolas"/>
              </a:rPr>
              <a:t>// compound</a:t>
            </a:r>
            <a:endParaRPr lang="en-GB" sz="2100" dirty="0">
              <a:solidFill>
                <a:srgbClr val="000000"/>
              </a:solidFill>
              <a:latin typeface="Consolas"/>
            </a:endParaRPr>
          </a:p>
          <a:p>
            <a:r>
              <a:rPr lang="en-GB" sz="2100" dirty="0">
                <a:solidFill>
                  <a:srgbClr val="020002"/>
                </a:solidFill>
                <a:latin typeface="Consolas"/>
              </a:rPr>
              <a:t>x</a:t>
            </a:r>
            <a:r>
              <a:rPr lang="en-GB" sz="2100" dirty="0">
                <a:solidFill>
                  <a:srgbClr val="000000"/>
                </a:solidFill>
                <a:latin typeface="Consolas"/>
              </a:rPr>
              <a:t> = </a:t>
            </a:r>
            <a:r>
              <a:rPr lang="en-GB" sz="2100" dirty="0">
                <a:solidFill>
                  <a:srgbClr val="020002"/>
                </a:solidFill>
                <a:latin typeface="Consolas"/>
              </a:rPr>
              <a:t>y</a:t>
            </a:r>
            <a:r>
              <a:rPr lang="en-GB" sz="2100" dirty="0">
                <a:solidFill>
                  <a:srgbClr val="000000"/>
                </a:solidFill>
                <a:latin typeface="Consolas"/>
              </a:rPr>
              <a:t>++ * 3;   </a:t>
            </a:r>
            <a:r>
              <a:rPr lang="en-GB" sz="2100" dirty="0">
                <a:solidFill>
                  <a:srgbClr val="008000"/>
                </a:solidFill>
                <a:latin typeface="Consolas"/>
              </a:rPr>
              <a:t>// value of y used before increment</a:t>
            </a:r>
            <a:endParaRPr lang="en-GB" sz="2100" dirty="0">
              <a:solidFill>
                <a:srgbClr val="000000"/>
              </a:solidFill>
              <a:latin typeface="Consolas"/>
            </a:endParaRPr>
          </a:p>
          <a:p>
            <a:r>
              <a:rPr lang="en-GB" sz="2100" dirty="0">
                <a:solidFill>
                  <a:srgbClr val="020002"/>
                </a:solidFill>
                <a:latin typeface="Consolas"/>
              </a:rPr>
              <a:t>z</a:t>
            </a:r>
            <a:r>
              <a:rPr lang="en-GB" sz="2100" dirty="0">
                <a:solidFill>
                  <a:srgbClr val="000000"/>
                </a:solidFill>
                <a:latin typeface="Consolas"/>
              </a:rPr>
              <a:t> = 2 + ++</a:t>
            </a:r>
            <a:r>
              <a:rPr lang="en-GB" sz="2100" dirty="0">
                <a:solidFill>
                  <a:srgbClr val="020002"/>
                </a:solidFill>
                <a:latin typeface="Consolas"/>
              </a:rPr>
              <a:t>y</a:t>
            </a:r>
            <a:r>
              <a:rPr lang="en-GB" sz="2100" dirty="0">
                <a:solidFill>
                  <a:srgbClr val="000000"/>
                </a:solidFill>
                <a:latin typeface="Consolas"/>
              </a:rPr>
              <a:t>;   </a:t>
            </a:r>
            <a:r>
              <a:rPr lang="en-GB" sz="2100" dirty="0">
                <a:solidFill>
                  <a:srgbClr val="008000"/>
                </a:solidFill>
                <a:latin typeface="Consolas"/>
              </a:rPr>
              <a:t>// y is incremented and its new value used</a:t>
            </a:r>
            <a:endParaRPr lang="en-GB" sz="2100" dirty="0">
              <a:solidFill>
                <a:srgbClr val="000000"/>
              </a:solidFill>
              <a:latin typeface="Consolas"/>
            </a:endParaRPr>
          </a:p>
        </p:txBody>
      </p:sp>
    </p:spTree>
    <p:extLst>
      <p:ext uri="{BB962C8B-B14F-4D97-AF65-F5344CB8AC3E}">
        <p14:creationId xmlns:p14="http://schemas.microsoft.com/office/powerpoint/2010/main" val="341730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LINQ</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420</a:t>
            </a:fld>
            <a:endParaRPr lang="he-IL"/>
          </a:p>
        </p:txBody>
      </p:sp>
      <p:sp>
        <p:nvSpPr>
          <p:cNvPr id="3" name="Content Placeholder 2"/>
          <p:cNvSpPr>
            <a:spLocks noGrp="1"/>
          </p:cNvSpPr>
          <p:nvPr>
            <p:ph sz="quarter" idx="1"/>
          </p:nvPr>
        </p:nvSpPr>
        <p:spPr/>
        <p:txBody>
          <a:bodyPr>
            <a:normAutofit/>
          </a:bodyPr>
          <a:lstStyle/>
          <a:p>
            <a:r>
              <a:rPr lang="en-US" dirty="0"/>
              <a:t>Regular LINQ queries are processed sequentially</a:t>
            </a:r>
          </a:p>
          <a:p>
            <a:r>
              <a:rPr lang="en-US" dirty="0"/>
              <a:t>The </a:t>
            </a:r>
            <a:r>
              <a:rPr lang="en-US" b="1" dirty="0" err="1">
                <a:solidFill>
                  <a:srgbClr val="FF0000"/>
                </a:solidFill>
                <a:latin typeface="Consolas" pitchFamily="49" charset="0"/>
                <a:cs typeface="Consolas" pitchFamily="49" charset="0"/>
              </a:rPr>
              <a:t>ParallelEnumerable</a:t>
            </a:r>
            <a:r>
              <a:rPr lang="en-US" dirty="0"/>
              <a:t> class implements the parallel LINQ functionality</a:t>
            </a:r>
          </a:p>
          <a:p>
            <a:r>
              <a:rPr lang="en-US" dirty="0"/>
              <a:t>To get it, call the </a:t>
            </a:r>
            <a:r>
              <a:rPr lang="en-US" b="1" dirty="0" err="1">
                <a:solidFill>
                  <a:srgbClr val="7030A0"/>
                </a:solidFill>
                <a:latin typeface="Consolas" pitchFamily="49" charset="0"/>
                <a:cs typeface="Consolas" pitchFamily="49" charset="0"/>
              </a:rPr>
              <a:t>AsParallel</a:t>
            </a:r>
            <a:r>
              <a:rPr lang="en-US" b="1" dirty="0">
                <a:solidFill>
                  <a:srgbClr val="7030A0"/>
                </a:solidFill>
                <a:latin typeface="Consolas" pitchFamily="49" charset="0"/>
                <a:cs typeface="Consolas" pitchFamily="49" charset="0"/>
              </a:rPr>
              <a:t>&lt;T&gt;</a:t>
            </a:r>
            <a:r>
              <a:rPr lang="en-US" dirty="0"/>
              <a:t> extension method on a sequential LINQ expression</a:t>
            </a:r>
          </a:p>
          <a:p>
            <a:pPr lvl="1"/>
            <a:r>
              <a:rPr lang="en-US" dirty="0"/>
              <a:t>Returns a </a:t>
            </a:r>
            <a:r>
              <a:rPr lang="en-US" b="1" dirty="0" err="1">
                <a:latin typeface="Consolas" pitchFamily="49" charset="0"/>
                <a:cs typeface="Consolas" pitchFamily="49" charset="0"/>
              </a:rPr>
              <a:t>ParallelQuery</a:t>
            </a:r>
            <a:r>
              <a:rPr lang="en-US" b="1" dirty="0">
                <a:latin typeface="Consolas" pitchFamily="49" charset="0"/>
                <a:cs typeface="Consolas" pitchFamily="49" charset="0"/>
              </a:rPr>
              <a:t>&lt;T&gt;</a:t>
            </a:r>
          </a:p>
          <a:p>
            <a:r>
              <a:rPr lang="en-US" dirty="0"/>
              <a:t>Can also switch back to sequential queries using </a:t>
            </a:r>
            <a:r>
              <a:rPr lang="en-US" b="1" dirty="0" err="1">
                <a:solidFill>
                  <a:srgbClr val="7030A0"/>
                </a:solidFill>
                <a:latin typeface="Consolas" pitchFamily="49" charset="0"/>
                <a:cs typeface="Consolas" pitchFamily="49" charset="0"/>
              </a:rPr>
              <a:t>ParallelEnumerable</a:t>
            </a:r>
            <a:r>
              <a:rPr lang="en-US" b="1" dirty="0">
                <a:solidFill>
                  <a:srgbClr val="7030A0"/>
                </a:solidFill>
                <a:latin typeface="Consolas" pitchFamily="49" charset="0"/>
                <a:cs typeface="Consolas" pitchFamily="49" charset="0"/>
              </a:rPr>
              <a:t>&lt;T&gt;.</a:t>
            </a:r>
            <a:r>
              <a:rPr lang="en-US" b="1" dirty="0" err="1">
                <a:solidFill>
                  <a:srgbClr val="7030A0"/>
                </a:solidFill>
                <a:latin typeface="Consolas" pitchFamily="49" charset="0"/>
                <a:cs typeface="Consolas" pitchFamily="49" charset="0"/>
              </a:rPr>
              <a:t>AsSequential</a:t>
            </a:r>
            <a:endParaRPr lang="en-US" dirty="0"/>
          </a:p>
        </p:txBody>
      </p:sp>
    </p:spTree>
    <p:extLst>
      <p:ext uri="{BB962C8B-B14F-4D97-AF65-F5344CB8AC3E}">
        <p14:creationId xmlns:p14="http://schemas.microsoft.com/office/powerpoint/2010/main" val="68052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PLINQ Example</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421</a:t>
            </a:fld>
            <a:endParaRPr lang="he-IL"/>
          </a:p>
        </p:txBody>
      </p:sp>
      <p:sp>
        <p:nvSpPr>
          <p:cNvPr id="3" name="Content Placeholder 2"/>
          <p:cNvSpPr>
            <a:spLocks noGrp="1"/>
          </p:cNvSpPr>
          <p:nvPr>
            <p:ph sz="quarter" idx="1"/>
          </p:nvPr>
        </p:nvSpPr>
        <p:spPr/>
        <p:txBody>
          <a:bodyPr/>
          <a:lstStyle/>
          <a:p>
            <a:endParaRPr lang="en-US"/>
          </a:p>
        </p:txBody>
      </p:sp>
      <p:sp>
        <p:nvSpPr>
          <p:cNvPr id="6" name="Rectangle 5"/>
          <p:cNvSpPr>
            <a:spLocks noChangeArrowheads="1"/>
          </p:cNvSpPr>
          <p:nvPr/>
        </p:nvSpPr>
        <p:spPr bwMode="auto">
          <a:xfrm>
            <a:off x="633078" y="2000252"/>
            <a:ext cx="11026456" cy="407996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square" lIns="117830" tIns="58915" rIns="117830" bIns="58915">
            <a:spAutoFit/>
          </a:bodyPr>
          <a:lstStyle/>
          <a:p>
            <a:r>
              <a:rPr lang="en-US" sz="1800" dirty="0">
                <a:solidFill>
                  <a:srgbClr val="0000FF"/>
                </a:solidFill>
                <a:latin typeface="Consolas"/>
              </a:rPr>
              <a:t>static</a:t>
            </a:r>
            <a:r>
              <a:rPr lang="en-US" sz="1800" dirty="0">
                <a:solidFill>
                  <a:srgbClr val="000000"/>
                </a:solidFill>
                <a:latin typeface="Consolas"/>
              </a:rPr>
              <a:t> </a:t>
            </a:r>
            <a:r>
              <a:rPr lang="en-US" sz="1800" dirty="0">
                <a:solidFill>
                  <a:srgbClr val="0000FF"/>
                </a:solidFill>
                <a:latin typeface="Consolas"/>
              </a:rPr>
              <a:t>void</a:t>
            </a:r>
            <a:r>
              <a:rPr lang="en-US" sz="1800" dirty="0">
                <a:solidFill>
                  <a:srgbClr val="000000"/>
                </a:solidFill>
                <a:latin typeface="Consolas"/>
              </a:rPr>
              <a:t> </a:t>
            </a:r>
            <a:r>
              <a:rPr lang="en-US" sz="1800" dirty="0" err="1">
                <a:solidFill>
                  <a:srgbClr val="020002"/>
                </a:solidFill>
                <a:latin typeface="Consolas"/>
              </a:rPr>
              <a:t>ObsoleteMembers</a:t>
            </a:r>
            <a:r>
              <a:rPr lang="en-US" sz="1800" dirty="0">
                <a:solidFill>
                  <a:srgbClr val="000000"/>
                </a:solidFill>
                <a:latin typeface="Consolas"/>
              </a:rPr>
              <a:t>(</a:t>
            </a:r>
            <a:r>
              <a:rPr lang="en-US" sz="1800" b="1" dirty="0">
                <a:solidFill>
                  <a:srgbClr val="0000FF"/>
                </a:solidFill>
                <a:latin typeface="Consolas"/>
              </a:rPr>
              <a:t>Assembly</a:t>
            </a:r>
            <a:r>
              <a:rPr lang="en-US" sz="1800" dirty="0">
                <a:solidFill>
                  <a:srgbClr val="000000"/>
                </a:solidFill>
                <a:latin typeface="Consolas"/>
              </a:rPr>
              <a:t> </a:t>
            </a:r>
            <a:r>
              <a:rPr lang="en-US" sz="1800" dirty="0" err="1">
                <a:solidFill>
                  <a:srgbClr val="020002"/>
                </a:solidFill>
                <a:latin typeface="Consolas"/>
              </a:rPr>
              <a:t>asm</a:t>
            </a:r>
            <a:r>
              <a:rPr lang="en-US" sz="1800" dirty="0">
                <a:solidFill>
                  <a:srgbClr val="000000"/>
                </a:solidFill>
                <a:latin typeface="Consolas"/>
              </a:rPr>
              <a:t>) {</a:t>
            </a:r>
          </a:p>
          <a:p>
            <a:r>
              <a:rPr lang="en-US" sz="1800" dirty="0">
                <a:solidFill>
                  <a:srgbClr val="000000"/>
                </a:solidFill>
                <a:latin typeface="Consolas"/>
              </a:rPr>
              <a:t>   </a:t>
            </a:r>
            <a:r>
              <a:rPr lang="en-US" sz="1800" dirty="0" err="1">
                <a:solidFill>
                  <a:srgbClr val="0000FF"/>
                </a:solidFill>
                <a:latin typeface="Consolas"/>
              </a:rPr>
              <a:t>var</a:t>
            </a:r>
            <a:r>
              <a:rPr lang="en-US" sz="1800" dirty="0">
                <a:solidFill>
                  <a:srgbClr val="000000"/>
                </a:solidFill>
                <a:latin typeface="Consolas"/>
              </a:rPr>
              <a:t> </a:t>
            </a:r>
            <a:r>
              <a:rPr lang="en-US" sz="1800" dirty="0">
                <a:solidFill>
                  <a:srgbClr val="020002"/>
                </a:solidFill>
                <a:latin typeface="Consolas"/>
              </a:rPr>
              <a:t>query</a:t>
            </a:r>
            <a:r>
              <a:rPr lang="en-US" sz="1800" dirty="0">
                <a:solidFill>
                  <a:srgbClr val="000000"/>
                </a:solidFill>
                <a:latin typeface="Consolas"/>
              </a:rPr>
              <a:t> = </a:t>
            </a:r>
            <a:r>
              <a:rPr lang="en-US" sz="1800" dirty="0">
                <a:solidFill>
                  <a:srgbClr val="0000FF"/>
                </a:solidFill>
                <a:latin typeface="Consolas"/>
              </a:rPr>
              <a:t>from</a:t>
            </a:r>
            <a:r>
              <a:rPr lang="en-US" sz="1800" dirty="0">
                <a:solidFill>
                  <a:srgbClr val="000000"/>
                </a:solidFill>
                <a:latin typeface="Consolas"/>
              </a:rPr>
              <a:t> </a:t>
            </a:r>
            <a:r>
              <a:rPr lang="en-US" sz="1800" dirty="0">
                <a:solidFill>
                  <a:srgbClr val="020002"/>
                </a:solidFill>
                <a:latin typeface="Consolas"/>
              </a:rPr>
              <a:t>type</a:t>
            </a:r>
            <a:r>
              <a:rPr lang="en-US" sz="1800" dirty="0">
                <a:solidFill>
                  <a:srgbClr val="000000"/>
                </a:solidFill>
                <a:latin typeface="Consolas"/>
              </a:rPr>
              <a:t> </a:t>
            </a:r>
            <a:r>
              <a:rPr lang="en-US" sz="1800" dirty="0">
                <a:solidFill>
                  <a:srgbClr val="0000FF"/>
                </a:solidFill>
                <a:latin typeface="Consolas"/>
              </a:rPr>
              <a:t>in</a:t>
            </a:r>
            <a:r>
              <a:rPr lang="en-US" sz="1800" dirty="0">
                <a:solidFill>
                  <a:srgbClr val="000000"/>
                </a:solidFill>
                <a:latin typeface="Consolas"/>
              </a:rPr>
              <a:t> </a:t>
            </a:r>
            <a:r>
              <a:rPr lang="en-US" sz="1800" dirty="0" err="1">
                <a:solidFill>
                  <a:srgbClr val="020002"/>
                </a:solidFill>
                <a:latin typeface="Consolas"/>
              </a:rPr>
              <a:t>asm</a:t>
            </a:r>
            <a:r>
              <a:rPr lang="en-US" sz="1800" dirty="0" err="1">
                <a:solidFill>
                  <a:srgbClr val="000000"/>
                </a:solidFill>
                <a:latin typeface="Consolas"/>
              </a:rPr>
              <a:t>.</a:t>
            </a:r>
            <a:r>
              <a:rPr lang="en-US" sz="1800" dirty="0" err="1">
                <a:solidFill>
                  <a:srgbClr val="020002"/>
                </a:solidFill>
                <a:latin typeface="Consolas"/>
              </a:rPr>
              <a:t>GetExportedTypes</a:t>
            </a:r>
            <a:r>
              <a:rPr lang="en-US" sz="1800" dirty="0">
                <a:solidFill>
                  <a:srgbClr val="000000"/>
                </a:solidFill>
                <a:latin typeface="Consolas"/>
              </a:rPr>
              <a:t>().</a:t>
            </a:r>
            <a:r>
              <a:rPr lang="en-US" sz="1800" dirty="0" err="1">
                <a:solidFill>
                  <a:srgbClr val="020002"/>
                </a:solidFill>
                <a:latin typeface="Consolas"/>
              </a:rPr>
              <a:t>AsParallel</a:t>
            </a:r>
            <a:r>
              <a:rPr lang="en-US" sz="1800" dirty="0">
                <a:solidFill>
                  <a:srgbClr val="000000"/>
                </a:solidFill>
                <a:latin typeface="Consolas"/>
              </a:rPr>
              <a:t>()</a:t>
            </a:r>
          </a:p>
          <a:p>
            <a:r>
              <a:rPr lang="en-US" sz="1800" dirty="0">
                <a:solidFill>
                  <a:srgbClr val="000000"/>
                </a:solidFill>
                <a:latin typeface="Consolas"/>
              </a:rPr>
              <a:t>               </a:t>
            </a:r>
            <a:r>
              <a:rPr lang="en-US" sz="1800" dirty="0">
                <a:solidFill>
                  <a:srgbClr val="0000FF"/>
                </a:solidFill>
                <a:latin typeface="Consolas"/>
              </a:rPr>
              <a:t>from</a:t>
            </a:r>
            <a:r>
              <a:rPr lang="en-US" sz="1800" dirty="0">
                <a:solidFill>
                  <a:srgbClr val="000000"/>
                </a:solidFill>
                <a:latin typeface="Consolas"/>
              </a:rPr>
              <a:t> </a:t>
            </a:r>
            <a:r>
              <a:rPr lang="en-US" sz="1800" dirty="0">
                <a:solidFill>
                  <a:srgbClr val="020002"/>
                </a:solidFill>
                <a:latin typeface="Consolas"/>
              </a:rPr>
              <a:t>member</a:t>
            </a:r>
            <a:r>
              <a:rPr lang="en-US" sz="1800" dirty="0">
                <a:solidFill>
                  <a:srgbClr val="000000"/>
                </a:solidFill>
                <a:latin typeface="Consolas"/>
              </a:rPr>
              <a:t> </a:t>
            </a:r>
            <a:r>
              <a:rPr lang="en-US" sz="1800" dirty="0">
                <a:solidFill>
                  <a:srgbClr val="0000FF"/>
                </a:solidFill>
                <a:latin typeface="Consolas"/>
              </a:rPr>
              <a:t>in</a:t>
            </a:r>
            <a:r>
              <a:rPr lang="en-US" sz="1800" dirty="0">
                <a:solidFill>
                  <a:srgbClr val="000000"/>
                </a:solidFill>
                <a:latin typeface="Consolas"/>
              </a:rPr>
              <a:t> </a:t>
            </a:r>
            <a:r>
              <a:rPr lang="en-US" sz="1800" dirty="0" err="1">
                <a:solidFill>
                  <a:srgbClr val="020002"/>
                </a:solidFill>
                <a:latin typeface="Consolas"/>
              </a:rPr>
              <a:t>type</a:t>
            </a:r>
            <a:r>
              <a:rPr lang="en-US" sz="1800" dirty="0" err="1">
                <a:solidFill>
                  <a:srgbClr val="000000"/>
                </a:solidFill>
                <a:latin typeface="Consolas"/>
              </a:rPr>
              <a:t>.</a:t>
            </a:r>
            <a:r>
              <a:rPr lang="en-US" sz="1800" dirty="0" err="1">
                <a:solidFill>
                  <a:srgbClr val="020002"/>
                </a:solidFill>
                <a:latin typeface="Consolas"/>
              </a:rPr>
              <a:t>GetMembers</a:t>
            </a:r>
            <a:r>
              <a:rPr lang="en-US" sz="1800" dirty="0">
                <a:solidFill>
                  <a:srgbClr val="000000"/>
                </a:solidFill>
                <a:latin typeface="Consolas"/>
              </a:rPr>
              <a:t>(</a:t>
            </a:r>
            <a:r>
              <a:rPr lang="en-US" sz="1800" dirty="0" err="1">
                <a:solidFill>
                  <a:srgbClr val="800000"/>
                </a:solidFill>
                <a:latin typeface="Consolas"/>
              </a:rPr>
              <a:t>BindingFlags</a:t>
            </a:r>
            <a:r>
              <a:rPr lang="en-US" sz="1800" dirty="0" err="1">
                <a:solidFill>
                  <a:srgbClr val="000000"/>
                </a:solidFill>
                <a:latin typeface="Consolas"/>
              </a:rPr>
              <a:t>.</a:t>
            </a:r>
            <a:r>
              <a:rPr lang="en-US" sz="1800" dirty="0" err="1">
                <a:solidFill>
                  <a:srgbClr val="020002"/>
                </a:solidFill>
                <a:latin typeface="Consolas"/>
              </a:rPr>
              <a:t>Public</a:t>
            </a:r>
            <a:r>
              <a:rPr lang="en-US" sz="1800" dirty="0">
                <a:solidFill>
                  <a:srgbClr val="000000"/>
                </a:solidFill>
                <a:latin typeface="Consolas"/>
              </a:rPr>
              <a:t> |</a:t>
            </a:r>
          </a:p>
          <a:p>
            <a:r>
              <a:rPr lang="en-US" sz="1800" dirty="0">
                <a:solidFill>
                  <a:srgbClr val="000000"/>
                </a:solidFill>
                <a:latin typeface="Consolas"/>
              </a:rPr>
              <a:t>		  </a:t>
            </a:r>
            <a:r>
              <a:rPr lang="en-US" sz="1800" dirty="0" err="1">
                <a:solidFill>
                  <a:srgbClr val="800000"/>
                </a:solidFill>
                <a:latin typeface="Consolas"/>
              </a:rPr>
              <a:t>BindingFlags</a:t>
            </a:r>
            <a:r>
              <a:rPr lang="en-US" sz="1800" dirty="0" err="1">
                <a:solidFill>
                  <a:srgbClr val="000000"/>
                </a:solidFill>
                <a:latin typeface="Consolas"/>
              </a:rPr>
              <a:t>.</a:t>
            </a:r>
            <a:r>
              <a:rPr lang="en-US" sz="1800" dirty="0" err="1">
                <a:solidFill>
                  <a:srgbClr val="020002"/>
                </a:solidFill>
                <a:latin typeface="Consolas"/>
              </a:rPr>
              <a:t>Static</a:t>
            </a:r>
            <a:r>
              <a:rPr lang="en-US" sz="1800" dirty="0">
                <a:solidFill>
                  <a:srgbClr val="000000"/>
                </a:solidFill>
                <a:latin typeface="Consolas"/>
              </a:rPr>
              <a:t> | </a:t>
            </a:r>
            <a:r>
              <a:rPr lang="en-US" sz="1800" dirty="0" err="1">
                <a:solidFill>
                  <a:srgbClr val="800000"/>
                </a:solidFill>
                <a:latin typeface="Consolas"/>
              </a:rPr>
              <a:t>BindingFlags</a:t>
            </a:r>
            <a:r>
              <a:rPr lang="en-US" sz="1800" dirty="0" err="1">
                <a:solidFill>
                  <a:srgbClr val="000000"/>
                </a:solidFill>
                <a:latin typeface="Consolas"/>
              </a:rPr>
              <a:t>.</a:t>
            </a:r>
            <a:r>
              <a:rPr lang="en-US" sz="1800" dirty="0" err="1">
                <a:solidFill>
                  <a:srgbClr val="020002"/>
                </a:solidFill>
                <a:latin typeface="Consolas"/>
              </a:rPr>
              <a:t>Instance</a:t>
            </a:r>
            <a:r>
              <a:rPr lang="en-US" sz="1800" dirty="0">
                <a:solidFill>
                  <a:srgbClr val="000000"/>
                </a:solidFill>
                <a:latin typeface="Consolas"/>
              </a:rPr>
              <a:t>)</a:t>
            </a:r>
          </a:p>
          <a:p>
            <a:r>
              <a:rPr lang="en-US" sz="1800" dirty="0">
                <a:solidFill>
                  <a:srgbClr val="000000"/>
                </a:solidFill>
                <a:latin typeface="Consolas"/>
              </a:rPr>
              <a:t>               </a:t>
            </a:r>
            <a:r>
              <a:rPr lang="en-US" sz="1800" dirty="0">
                <a:solidFill>
                  <a:srgbClr val="0000FF"/>
                </a:solidFill>
                <a:latin typeface="Consolas"/>
              </a:rPr>
              <a:t>where</a:t>
            </a:r>
            <a:r>
              <a:rPr lang="en-US" sz="1800" dirty="0">
                <a:solidFill>
                  <a:srgbClr val="000000"/>
                </a:solidFill>
                <a:latin typeface="Consolas"/>
              </a:rPr>
              <a:t> </a:t>
            </a:r>
            <a:r>
              <a:rPr lang="en-US" sz="1800" b="1" dirty="0" err="1">
                <a:solidFill>
                  <a:srgbClr val="0000FF"/>
                </a:solidFill>
                <a:latin typeface="Consolas"/>
              </a:rPr>
              <a:t>Attribute</a:t>
            </a:r>
            <a:r>
              <a:rPr lang="en-US" sz="1800" dirty="0" err="1">
                <a:solidFill>
                  <a:srgbClr val="000000"/>
                </a:solidFill>
                <a:latin typeface="Consolas"/>
              </a:rPr>
              <a:t>.</a:t>
            </a:r>
            <a:r>
              <a:rPr lang="en-US" sz="1800" dirty="0" err="1">
                <a:solidFill>
                  <a:srgbClr val="020002"/>
                </a:solidFill>
                <a:latin typeface="Consolas"/>
              </a:rPr>
              <a:t>IsDefined</a:t>
            </a:r>
            <a:r>
              <a:rPr lang="en-US" sz="1800" dirty="0">
                <a:solidFill>
                  <a:srgbClr val="000000"/>
                </a:solidFill>
                <a:latin typeface="Consolas"/>
              </a:rPr>
              <a:t>(</a:t>
            </a:r>
            <a:r>
              <a:rPr lang="en-US" sz="1800" dirty="0">
                <a:solidFill>
                  <a:srgbClr val="020002"/>
                </a:solidFill>
                <a:latin typeface="Consolas"/>
              </a:rPr>
              <a:t>member</a:t>
            </a:r>
            <a:r>
              <a:rPr lang="en-US" sz="1800" dirty="0">
                <a:solidFill>
                  <a:srgbClr val="000000"/>
                </a:solidFill>
                <a:latin typeface="Consolas"/>
              </a:rPr>
              <a:t>, </a:t>
            </a:r>
            <a:r>
              <a:rPr lang="en-US" sz="1800" dirty="0" err="1">
                <a:solidFill>
                  <a:srgbClr val="0000FF"/>
                </a:solidFill>
                <a:latin typeface="Consolas"/>
              </a:rPr>
              <a:t>typeof</a:t>
            </a:r>
            <a:r>
              <a:rPr lang="en-US" sz="1800" dirty="0">
                <a:solidFill>
                  <a:srgbClr val="000000"/>
                </a:solidFill>
                <a:latin typeface="Consolas"/>
              </a:rPr>
              <a:t>(</a:t>
            </a:r>
            <a:r>
              <a:rPr lang="en-US" sz="1800" b="1" dirty="0" err="1">
                <a:solidFill>
                  <a:srgbClr val="0000FF"/>
                </a:solidFill>
                <a:latin typeface="Consolas"/>
              </a:rPr>
              <a:t>ObsoleteAttribute</a:t>
            </a:r>
            <a:r>
              <a:rPr lang="en-US" sz="1800" dirty="0">
                <a:solidFill>
                  <a:srgbClr val="000000"/>
                </a:solidFill>
                <a:latin typeface="Consolas"/>
              </a:rPr>
              <a:t>))</a:t>
            </a:r>
          </a:p>
          <a:p>
            <a:r>
              <a:rPr lang="en-US" sz="1800" dirty="0">
                <a:solidFill>
                  <a:srgbClr val="000000"/>
                </a:solidFill>
                <a:latin typeface="Consolas"/>
              </a:rPr>
              <a:t>               </a:t>
            </a:r>
            <a:r>
              <a:rPr lang="en-US" sz="1800" dirty="0" err="1">
                <a:solidFill>
                  <a:srgbClr val="0000FF"/>
                </a:solidFill>
                <a:latin typeface="Consolas"/>
              </a:rPr>
              <a:t>orderby</a:t>
            </a:r>
            <a:r>
              <a:rPr lang="en-US" sz="1800" dirty="0">
                <a:solidFill>
                  <a:srgbClr val="000000"/>
                </a:solidFill>
                <a:latin typeface="Consolas"/>
              </a:rPr>
              <a:t> </a:t>
            </a:r>
            <a:r>
              <a:rPr lang="en-US" sz="1800" dirty="0" err="1">
                <a:solidFill>
                  <a:srgbClr val="020002"/>
                </a:solidFill>
                <a:latin typeface="Consolas"/>
              </a:rPr>
              <a:t>type</a:t>
            </a:r>
            <a:r>
              <a:rPr lang="en-US" sz="1800" dirty="0" err="1">
                <a:solidFill>
                  <a:srgbClr val="000000"/>
                </a:solidFill>
                <a:latin typeface="Consolas"/>
              </a:rPr>
              <a:t>.</a:t>
            </a:r>
            <a:r>
              <a:rPr lang="en-US" sz="1800" dirty="0" err="1">
                <a:solidFill>
                  <a:srgbClr val="020002"/>
                </a:solidFill>
                <a:latin typeface="Consolas"/>
              </a:rPr>
              <a:t>FullName</a:t>
            </a:r>
            <a:r>
              <a:rPr lang="en-US" sz="1800" dirty="0">
                <a:solidFill>
                  <a:srgbClr val="000000"/>
                </a:solidFill>
                <a:latin typeface="Consolas"/>
              </a:rPr>
              <a:t>, </a:t>
            </a:r>
            <a:r>
              <a:rPr lang="en-US" sz="1800" dirty="0" err="1">
                <a:solidFill>
                  <a:srgbClr val="020002"/>
                </a:solidFill>
                <a:latin typeface="Consolas"/>
              </a:rPr>
              <a:t>member</a:t>
            </a:r>
            <a:r>
              <a:rPr lang="en-US" sz="1800" dirty="0" err="1">
                <a:solidFill>
                  <a:srgbClr val="000000"/>
                </a:solidFill>
                <a:latin typeface="Consolas"/>
              </a:rPr>
              <a:t>.</a:t>
            </a:r>
            <a:r>
              <a:rPr lang="en-US" sz="1800" dirty="0" err="1">
                <a:solidFill>
                  <a:srgbClr val="020002"/>
                </a:solidFill>
                <a:latin typeface="Consolas"/>
              </a:rPr>
              <a:t>Name</a:t>
            </a:r>
            <a:endParaRPr lang="en-US" sz="1800" dirty="0">
              <a:solidFill>
                <a:srgbClr val="000000"/>
              </a:solidFill>
              <a:latin typeface="Consolas"/>
            </a:endParaRPr>
          </a:p>
          <a:p>
            <a:r>
              <a:rPr lang="en-US" sz="1800" dirty="0">
                <a:solidFill>
                  <a:srgbClr val="000000"/>
                </a:solidFill>
                <a:latin typeface="Consolas"/>
              </a:rPr>
              <a:t>               </a:t>
            </a:r>
            <a:r>
              <a:rPr lang="en-US" sz="1800" dirty="0">
                <a:solidFill>
                  <a:srgbClr val="0000FF"/>
                </a:solidFill>
                <a:latin typeface="Consolas"/>
              </a:rPr>
              <a:t>select</a:t>
            </a:r>
            <a:r>
              <a:rPr lang="en-US" sz="1800" dirty="0">
                <a:solidFill>
                  <a:srgbClr val="000000"/>
                </a:solidFill>
                <a:latin typeface="Consolas"/>
              </a:rPr>
              <a:t> </a:t>
            </a:r>
            <a:r>
              <a:rPr lang="en-US" sz="1800" dirty="0">
                <a:solidFill>
                  <a:srgbClr val="0000FF"/>
                </a:solidFill>
                <a:latin typeface="Consolas"/>
              </a:rPr>
              <a:t>new</a:t>
            </a:r>
            <a:r>
              <a:rPr lang="en-US" sz="1800" dirty="0">
                <a:solidFill>
                  <a:srgbClr val="000000"/>
                </a:solidFill>
                <a:latin typeface="Consolas"/>
              </a:rPr>
              <a:t> {</a:t>
            </a:r>
          </a:p>
          <a:p>
            <a:r>
              <a:rPr lang="en-US" sz="1800" dirty="0">
                <a:solidFill>
                  <a:srgbClr val="000000"/>
                </a:solidFill>
                <a:latin typeface="Consolas"/>
              </a:rPr>
              <a:t>                  </a:t>
            </a:r>
            <a:r>
              <a:rPr lang="en-US" sz="1800" dirty="0">
                <a:solidFill>
                  <a:srgbClr val="020002"/>
                </a:solidFill>
                <a:latin typeface="Consolas"/>
              </a:rPr>
              <a:t>Name</a:t>
            </a:r>
            <a:r>
              <a:rPr lang="en-US" sz="1800" dirty="0">
                <a:solidFill>
                  <a:srgbClr val="000000"/>
                </a:solidFill>
                <a:latin typeface="Consolas"/>
              </a:rPr>
              <a:t> = </a:t>
            </a:r>
            <a:r>
              <a:rPr lang="en-US" sz="1800" dirty="0" err="1">
                <a:solidFill>
                  <a:srgbClr val="020002"/>
                </a:solidFill>
                <a:latin typeface="Consolas"/>
              </a:rPr>
              <a:t>type</a:t>
            </a:r>
            <a:r>
              <a:rPr lang="en-US" sz="1800" dirty="0" err="1">
                <a:solidFill>
                  <a:srgbClr val="000000"/>
                </a:solidFill>
                <a:latin typeface="Consolas"/>
              </a:rPr>
              <a:t>.</a:t>
            </a:r>
            <a:r>
              <a:rPr lang="en-US" sz="1800" dirty="0" err="1">
                <a:solidFill>
                  <a:srgbClr val="020002"/>
                </a:solidFill>
                <a:latin typeface="Consolas"/>
              </a:rPr>
              <a:t>FullName</a:t>
            </a:r>
            <a:r>
              <a:rPr lang="en-US" sz="1800" dirty="0">
                <a:solidFill>
                  <a:srgbClr val="000000"/>
                </a:solidFill>
                <a:latin typeface="Consolas"/>
              </a:rPr>
              <a:t> + </a:t>
            </a:r>
            <a:r>
              <a:rPr lang="en-US" sz="1800" dirty="0">
                <a:solidFill>
                  <a:srgbClr val="A31515"/>
                </a:solidFill>
                <a:latin typeface="Consolas"/>
              </a:rPr>
              <a:t>"."</a:t>
            </a:r>
            <a:r>
              <a:rPr lang="en-US" sz="1800" dirty="0">
                <a:solidFill>
                  <a:srgbClr val="000000"/>
                </a:solidFill>
                <a:latin typeface="Consolas"/>
              </a:rPr>
              <a:t> + </a:t>
            </a:r>
            <a:r>
              <a:rPr lang="en-US" sz="1800" dirty="0" err="1">
                <a:solidFill>
                  <a:srgbClr val="020002"/>
                </a:solidFill>
                <a:latin typeface="Consolas"/>
              </a:rPr>
              <a:t>member</a:t>
            </a:r>
            <a:r>
              <a:rPr lang="en-US" sz="1800" dirty="0" err="1">
                <a:solidFill>
                  <a:srgbClr val="000000"/>
                </a:solidFill>
                <a:latin typeface="Consolas"/>
              </a:rPr>
              <a:t>.</a:t>
            </a:r>
            <a:r>
              <a:rPr lang="en-US" sz="1800" dirty="0" err="1">
                <a:solidFill>
                  <a:srgbClr val="020002"/>
                </a:solidFill>
                <a:latin typeface="Consolas"/>
              </a:rPr>
              <a:t>Name</a:t>
            </a:r>
            <a:r>
              <a:rPr lang="en-US" sz="1800" dirty="0">
                <a:solidFill>
                  <a:srgbClr val="000000"/>
                </a:solidFill>
                <a:latin typeface="Consolas"/>
              </a:rPr>
              <a:t>,</a:t>
            </a:r>
          </a:p>
          <a:p>
            <a:r>
              <a:rPr lang="en-US" sz="1800" dirty="0">
                <a:solidFill>
                  <a:srgbClr val="000000"/>
                </a:solidFill>
                <a:latin typeface="Consolas"/>
              </a:rPr>
              <a:t>                  </a:t>
            </a:r>
            <a:r>
              <a:rPr lang="en-US" sz="1800" dirty="0">
                <a:solidFill>
                  <a:srgbClr val="020002"/>
                </a:solidFill>
                <a:latin typeface="Consolas"/>
              </a:rPr>
              <a:t>Type</a:t>
            </a:r>
            <a:r>
              <a:rPr lang="en-US" sz="1800" dirty="0">
                <a:solidFill>
                  <a:srgbClr val="000000"/>
                </a:solidFill>
                <a:latin typeface="Consolas"/>
              </a:rPr>
              <a:t> = </a:t>
            </a:r>
            <a:r>
              <a:rPr lang="en-US" sz="1800" dirty="0" err="1">
                <a:solidFill>
                  <a:srgbClr val="020002"/>
                </a:solidFill>
                <a:latin typeface="Consolas"/>
              </a:rPr>
              <a:t>member</a:t>
            </a:r>
            <a:r>
              <a:rPr lang="en-US" sz="1800" dirty="0" err="1">
                <a:solidFill>
                  <a:srgbClr val="000000"/>
                </a:solidFill>
                <a:latin typeface="Consolas"/>
              </a:rPr>
              <a:t>.</a:t>
            </a:r>
            <a:r>
              <a:rPr lang="en-US" sz="1800" dirty="0" err="1">
                <a:solidFill>
                  <a:srgbClr val="020002"/>
                </a:solidFill>
                <a:latin typeface="Consolas"/>
              </a:rPr>
              <a:t>MemberType</a:t>
            </a:r>
            <a:endParaRPr lang="en-US" sz="1800" dirty="0">
              <a:solidFill>
                <a:srgbClr val="000000"/>
              </a:solidFill>
              <a:latin typeface="Consolas"/>
            </a:endParaRPr>
          </a:p>
          <a:p>
            <a:r>
              <a:rPr lang="en-US" sz="1800" dirty="0">
                <a:solidFill>
                  <a:srgbClr val="000000"/>
                </a:solidFill>
                <a:latin typeface="Consolas"/>
              </a:rPr>
              <a:t>               };</a:t>
            </a:r>
          </a:p>
          <a:p>
            <a:r>
              <a:rPr lang="en-US" sz="1800" dirty="0">
                <a:solidFill>
                  <a:srgbClr val="000000"/>
                </a:solidFill>
                <a:latin typeface="Consolas"/>
              </a:rPr>
              <a:t>   </a:t>
            </a:r>
          </a:p>
          <a:p>
            <a:r>
              <a:rPr lang="en-US" sz="1800" dirty="0">
                <a:solidFill>
                  <a:srgbClr val="000000"/>
                </a:solidFill>
                <a:latin typeface="Consolas"/>
              </a:rPr>
              <a:t>   </a:t>
            </a:r>
            <a:r>
              <a:rPr lang="en-US" sz="1800" dirty="0" err="1">
                <a:solidFill>
                  <a:srgbClr val="0000FF"/>
                </a:solidFill>
                <a:latin typeface="Consolas"/>
              </a:rPr>
              <a:t>foreach</a:t>
            </a:r>
            <a:r>
              <a:rPr lang="en-US" sz="1800" dirty="0">
                <a:solidFill>
                  <a:srgbClr val="000000"/>
                </a:solidFill>
                <a:latin typeface="Consolas"/>
              </a:rPr>
              <a:t>(</a:t>
            </a:r>
            <a:r>
              <a:rPr lang="en-US" sz="1800" dirty="0" err="1">
                <a:solidFill>
                  <a:srgbClr val="0000FF"/>
                </a:solidFill>
                <a:latin typeface="Consolas"/>
              </a:rPr>
              <a:t>var</a:t>
            </a:r>
            <a:r>
              <a:rPr lang="en-US" sz="1800" dirty="0">
                <a:solidFill>
                  <a:srgbClr val="000000"/>
                </a:solidFill>
                <a:latin typeface="Consolas"/>
              </a:rPr>
              <a:t> </a:t>
            </a:r>
            <a:r>
              <a:rPr lang="en-US" sz="1800" dirty="0">
                <a:solidFill>
                  <a:srgbClr val="020002"/>
                </a:solidFill>
                <a:latin typeface="Consolas"/>
              </a:rPr>
              <a:t>result</a:t>
            </a:r>
            <a:r>
              <a:rPr lang="en-US" sz="1800" dirty="0">
                <a:solidFill>
                  <a:srgbClr val="000000"/>
                </a:solidFill>
                <a:latin typeface="Consolas"/>
              </a:rPr>
              <a:t> </a:t>
            </a:r>
            <a:r>
              <a:rPr lang="en-US" sz="1800" dirty="0">
                <a:solidFill>
                  <a:srgbClr val="0000FF"/>
                </a:solidFill>
                <a:latin typeface="Consolas"/>
              </a:rPr>
              <a:t>in</a:t>
            </a:r>
            <a:r>
              <a:rPr lang="en-US" sz="1800" dirty="0">
                <a:solidFill>
                  <a:srgbClr val="000000"/>
                </a:solidFill>
                <a:latin typeface="Consolas"/>
              </a:rPr>
              <a:t> </a:t>
            </a:r>
            <a:r>
              <a:rPr lang="en-US" sz="1800" dirty="0">
                <a:solidFill>
                  <a:srgbClr val="020002"/>
                </a:solidFill>
                <a:latin typeface="Consolas"/>
              </a:rPr>
              <a:t>query</a:t>
            </a:r>
            <a:r>
              <a:rPr lang="en-US" sz="1800" dirty="0">
                <a:solidFill>
                  <a:srgbClr val="000000"/>
                </a:solidFill>
                <a:latin typeface="Consolas"/>
              </a:rPr>
              <a:t>)</a:t>
            </a:r>
          </a:p>
          <a:p>
            <a:r>
              <a:rPr lang="en-US" sz="1800" dirty="0">
                <a:solidFill>
                  <a:srgbClr val="000000"/>
                </a:solidFill>
                <a:latin typeface="Consolas"/>
              </a:rPr>
              <a:t>      </a:t>
            </a:r>
            <a:r>
              <a:rPr lang="en-US" sz="1800" b="1" dirty="0" err="1">
                <a:solidFill>
                  <a:srgbClr val="0000FF"/>
                </a:solidFill>
                <a:latin typeface="Consolas"/>
              </a:rPr>
              <a:t>Console</a:t>
            </a:r>
            <a:r>
              <a:rPr lang="en-US" sz="1800" dirty="0" err="1">
                <a:solidFill>
                  <a:srgbClr val="000000"/>
                </a:solidFill>
                <a:latin typeface="Consolas"/>
              </a:rPr>
              <a:t>.</a:t>
            </a:r>
            <a:r>
              <a:rPr lang="en-US" sz="1800" dirty="0" err="1">
                <a:solidFill>
                  <a:srgbClr val="020002"/>
                </a:solidFill>
                <a:latin typeface="Consolas"/>
              </a:rPr>
              <a:t>WriteLine</a:t>
            </a:r>
            <a:r>
              <a:rPr lang="en-US" sz="1800" dirty="0">
                <a:solidFill>
                  <a:srgbClr val="000000"/>
                </a:solidFill>
                <a:latin typeface="Consolas"/>
              </a:rPr>
              <a:t>(</a:t>
            </a:r>
            <a:r>
              <a:rPr lang="en-US" sz="1800" dirty="0">
                <a:solidFill>
                  <a:srgbClr val="020002"/>
                </a:solidFill>
                <a:latin typeface="Consolas"/>
              </a:rPr>
              <a:t>result</a:t>
            </a:r>
            <a:r>
              <a:rPr lang="en-US" sz="1800" dirty="0">
                <a:solidFill>
                  <a:srgbClr val="000000"/>
                </a:solidFill>
                <a:latin typeface="Consolas"/>
              </a:rPr>
              <a:t>);</a:t>
            </a:r>
          </a:p>
          <a:p>
            <a:r>
              <a:rPr lang="en-US" sz="1800" dirty="0">
                <a:solidFill>
                  <a:srgbClr val="000000"/>
                </a:solidFill>
                <a:latin typeface="Consolas"/>
              </a:rPr>
              <a:t>}</a:t>
            </a:r>
          </a:p>
        </p:txBody>
      </p:sp>
    </p:spTree>
    <p:extLst>
      <p:ext uri="{BB962C8B-B14F-4D97-AF65-F5344CB8AC3E}">
        <p14:creationId xmlns:p14="http://schemas.microsoft.com/office/powerpoint/2010/main" val="303379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Collections</a:t>
            </a:r>
          </a:p>
        </p:txBody>
      </p:sp>
      <p:sp>
        <p:nvSpPr>
          <p:cNvPr id="4" name="Slide Number Placeholder 3"/>
          <p:cNvSpPr>
            <a:spLocks noGrp="1"/>
          </p:cNvSpPr>
          <p:nvPr>
            <p:ph type="sldNum" sz="quarter" idx="12"/>
          </p:nvPr>
        </p:nvSpPr>
        <p:spPr/>
        <p:txBody>
          <a:bodyPr/>
          <a:lstStyle/>
          <a:p>
            <a:fld id="{8D5EC362-8DE0-4138-8AD2-9C18772BB671}" type="slidenum">
              <a:rPr lang="he-IL" smtClean="0"/>
              <a:pPr/>
              <a:t>422</a:t>
            </a:fld>
            <a:endParaRPr lang="he-IL"/>
          </a:p>
        </p:txBody>
      </p:sp>
      <p:sp>
        <p:nvSpPr>
          <p:cNvPr id="3" name="Content Placeholder 2"/>
          <p:cNvSpPr>
            <a:spLocks noGrp="1"/>
          </p:cNvSpPr>
          <p:nvPr>
            <p:ph sz="quarter" idx="1"/>
          </p:nvPr>
        </p:nvSpPr>
        <p:spPr/>
        <p:txBody>
          <a:bodyPr>
            <a:normAutofit/>
          </a:bodyPr>
          <a:lstStyle/>
          <a:p>
            <a:r>
              <a:rPr lang="en-US" dirty="0"/>
              <a:t>.NET 4 introduces thread safe collection classes in the </a:t>
            </a:r>
            <a:r>
              <a:rPr lang="en-US" dirty="0" err="1">
                <a:latin typeface="Consolas" pitchFamily="49" charset="0"/>
                <a:cs typeface="Consolas" pitchFamily="49" charset="0"/>
              </a:rPr>
              <a:t>System.Collections.Concurrent</a:t>
            </a:r>
            <a:r>
              <a:rPr lang="en-US" dirty="0"/>
              <a:t> namespace</a:t>
            </a:r>
          </a:p>
          <a:p>
            <a:pPr lvl="1"/>
            <a:r>
              <a:rPr lang="en-US" b="1" dirty="0" err="1">
                <a:solidFill>
                  <a:srgbClr val="FF0000"/>
                </a:solidFill>
                <a:latin typeface="Consolas" pitchFamily="49" charset="0"/>
                <a:cs typeface="Consolas" pitchFamily="49" charset="0"/>
              </a:rPr>
              <a:t>ConcurrentBag</a:t>
            </a:r>
            <a:r>
              <a:rPr lang="en-US" b="1" dirty="0">
                <a:solidFill>
                  <a:srgbClr val="FF0000"/>
                </a:solidFill>
                <a:latin typeface="Consolas" pitchFamily="49" charset="0"/>
                <a:cs typeface="Consolas" pitchFamily="49" charset="0"/>
              </a:rPr>
              <a:t>&lt;T&gt;</a:t>
            </a:r>
          </a:p>
          <a:p>
            <a:pPr lvl="2"/>
            <a:r>
              <a:rPr lang="en-US" dirty="0"/>
              <a:t>Unordered items, duplicates allowed</a:t>
            </a:r>
          </a:p>
          <a:p>
            <a:pPr lvl="1"/>
            <a:r>
              <a:rPr lang="en-US" b="1" dirty="0" err="1">
                <a:solidFill>
                  <a:srgbClr val="FF0000"/>
                </a:solidFill>
                <a:latin typeface="Consolas" pitchFamily="49" charset="0"/>
                <a:cs typeface="Consolas" pitchFamily="49" charset="0"/>
              </a:rPr>
              <a:t>ConcurrentQueue</a:t>
            </a:r>
            <a:r>
              <a:rPr lang="en-US" b="1" dirty="0">
                <a:solidFill>
                  <a:srgbClr val="FF0000"/>
                </a:solidFill>
                <a:latin typeface="Consolas" pitchFamily="49" charset="0"/>
                <a:cs typeface="Consolas" pitchFamily="49" charset="0"/>
              </a:rPr>
              <a:t>&lt;T&gt;</a:t>
            </a:r>
          </a:p>
          <a:p>
            <a:pPr lvl="1"/>
            <a:r>
              <a:rPr lang="en-US" b="1" dirty="0" err="1">
                <a:solidFill>
                  <a:srgbClr val="FF0000"/>
                </a:solidFill>
                <a:latin typeface="Consolas" pitchFamily="49" charset="0"/>
                <a:cs typeface="Consolas" pitchFamily="49" charset="0"/>
              </a:rPr>
              <a:t>ConcurrentStack</a:t>
            </a:r>
            <a:r>
              <a:rPr lang="en-US" b="1" dirty="0">
                <a:solidFill>
                  <a:srgbClr val="FF0000"/>
                </a:solidFill>
                <a:latin typeface="Consolas" pitchFamily="49" charset="0"/>
                <a:cs typeface="Consolas" pitchFamily="49" charset="0"/>
              </a:rPr>
              <a:t>&lt;T&gt;</a:t>
            </a:r>
          </a:p>
          <a:p>
            <a:pPr lvl="1"/>
            <a:r>
              <a:rPr lang="en-US" b="1" dirty="0" err="1">
                <a:solidFill>
                  <a:srgbClr val="FF0000"/>
                </a:solidFill>
                <a:latin typeface="Consolas" pitchFamily="49" charset="0"/>
                <a:cs typeface="Consolas" pitchFamily="49" charset="0"/>
              </a:rPr>
              <a:t>ConcurrentDictionary</a:t>
            </a:r>
            <a:r>
              <a:rPr lang="en-US" b="1" dirty="0">
                <a:solidFill>
                  <a:srgbClr val="FF0000"/>
                </a:solidFill>
                <a:latin typeface="Consolas" pitchFamily="49" charset="0"/>
                <a:cs typeface="Consolas" pitchFamily="49" charset="0"/>
              </a:rPr>
              <a:t>&lt;T&gt;</a:t>
            </a:r>
          </a:p>
          <a:p>
            <a:r>
              <a:rPr lang="en-US" sz="3600" b="1" dirty="0" err="1">
                <a:latin typeface="Consolas" pitchFamily="49" charset="0"/>
                <a:cs typeface="Consolas" pitchFamily="49" charset="0"/>
              </a:rPr>
              <a:t>ConcurrentStack</a:t>
            </a:r>
            <a:r>
              <a:rPr lang="en-US" sz="3600" b="1" dirty="0">
                <a:latin typeface="Consolas" pitchFamily="49" charset="0"/>
                <a:cs typeface="Consolas" pitchFamily="49" charset="0"/>
              </a:rPr>
              <a:t>&lt;T&gt;</a:t>
            </a:r>
            <a:r>
              <a:rPr lang="en-US" sz="3600" b="1" dirty="0">
                <a:solidFill>
                  <a:srgbClr val="FFFF00"/>
                </a:solidFill>
                <a:latin typeface="Consolas" pitchFamily="49" charset="0"/>
                <a:cs typeface="Consolas" pitchFamily="49" charset="0"/>
              </a:rPr>
              <a:t> </a:t>
            </a:r>
            <a:r>
              <a:rPr lang="en-US" dirty="0"/>
              <a:t>and </a:t>
            </a:r>
            <a:r>
              <a:rPr lang="en-US" sz="3600" b="1" dirty="0" err="1">
                <a:latin typeface="Consolas" pitchFamily="49" charset="0"/>
                <a:cs typeface="Consolas" pitchFamily="49" charset="0"/>
              </a:rPr>
              <a:t>ConcurrentQueue</a:t>
            </a:r>
            <a:r>
              <a:rPr lang="en-US" sz="3600" b="1" dirty="0">
                <a:latin typeface="Consolas" pitchFamily="49" charset="0"/>
                <a:cs typeface="Consolas" pitchFamily="49" charset="0"/>
              </a:rPr>
              <a:t>&lt;T&gt; </a:t>
            </a:r>
            <a:r>
              <a:rPr lang="en-US" dirty="0"/>
              <a:t>are lock-free</a:t>
            </a:r>
          </a:p>
          <a:p>
            <a:r>
              <a:rPr lang="en-US" dirty="0"/>
              <a:t>All non blocking</a:t>
            </a:r>
          </a:p>
          <a:p>
            <a:pPr lvl="2"/>
            <a:endParaRPr lang="en-US" dirty="0"/>
          </a:p>
        </p:txBody>
      </p:sp>
    </p:spTree>
    <p:extLst>
      <p:ext uri="{BB962C8B-B14F-4D97-AF65-F5344CB8AC3E}">
        <p14:creationId xmlns:p14="http://schemas.microsoft.com/office/powerpoint/2010/main" val="21103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GB" dirty="0"/>
          </a:p>
        </p:txBody>
      </p:sp>
      <p:sp>
        <p:nvSpPr>
          <p:cNvPr id="4" name="Slide Number Placeholder 3"/>
          <p:cNvSpPr>
            <a:spLocks noGrp="1"/>
          </p:cNvSpPr>
          <p:nvPr>
            <p:ph type="sldNum" sz="quarter" idx="12"/>
          </p:nvPr>
        </p:nvSpPr>
        <p:spPr/>
        <p:txBody>
          <a:bodyPr/>
          <a:lstStyle/>
          <a:p>
            <a:fld id="{A9981FC0-48D1-4A01-A438-C7C289B6623F}" type="slidenum">
              <a:rPr lang="en-US" smtClean="0"/>
              <a:pPr/>
              <a:t>423</a:t>
            </a:fld>
            <a:endParaRPr lang="en-US"/>
          </a:p>
        </p:txBody>
      </p:sp>
      <p:sp>
        <p:nvSpPr>
          <p:cNvPr id="5" name="Content Placeholder 4"/>
          <p:cNvSpPr>
            <a:spLocks noGrp="1"/>
          </p:cNvSpPr>
          <p:nvPr>
            <p:ph sz="quarter" idx="1"/>
          </p:nvPr>
        </p:nvSpPr>
        <p:spPr/>
        <p:txBody>
          <a:bodyPr>
            <a:normAutofit/>
          </a:bodyPr>
          <a:lstStyle/>
          <a:p>
            <a:r>
              <a:rPr lang="en-US" dirty="0"/>
              <a:t>Process is a Windows management and containment object</a:t>
            </a:r>
          </a:p>
          <a:p>
            <a:r>
              <a:rPr lang="en-US" dirty="0" err="1"/>
              <a:t>AppDomains</a:t>
            </a:r>
            <a:r>
              <a:rPr lang="en-US" dirty="0"/>
              <a:t> contain Assemblies and objects as far as the CLR is concerned</a:t>
            </a:r>
          </a:p>
          <a:p>
            <a:r>
              <a:rPr lang="en-US" dirty="0"/>
              <a:t>Threads are entities scheduled to run code on processors</a:t>
            </a:r>
          </a:p>
          <a:p>
            <a:r>
              <a:rPr lang="en-US" dirty="0"/>
              <a:t>Multithreading introduces the need for synchronization</a:t>
            </a:r>
          </a:p>
          <a:p>
            <a:r>
              <a:rPr lang="en-US" dirty="0"/>
              <a:t>Tasks provide a high level abstraction for multithreaded operations</a:t>
            </a:r>
          </a:p>
          <a:p>
            <a:endParaRPr lang="en-GB" dirty="0"/>
          </a:p>
        </p:txBody>
      </p:sp>
    </p:spTree>
    <p:extLst>
      <p:ext uri="{BB962C8B-B14F-4D97-AF65-F5344CB8AC3E}">
        <p14:creationId xmlns:p14="http://schemas.microsoft.com/office/powerpoint/2010/main" val="317951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424</a:t>
            </a:fld>
            <a:endParaRPr lang="en-US"/>
          </a:p>
        </p:txBody>
      </p:sp>
      <p:sp>
        <p:nvSpPr>
          <p:cNvPr id="2" name="Title 1"/>
          <p:cNvSpPr>
            <a:spLocks noGrp="1"/>
          </p:cNvSpPr>
          <p:nvPr>
            <p:ph type="title"/>
          </p:nvPr>
        </p:nvSpPr>
        <p:spPr/>
        <p:txBody>
          <a:bodyPr/>
          <a:lstStyle/>
          <a:p>
            <a:r>
              <a:rPr lang="en-US" dirty="0"/>
              <a:t>Operator Overloading</a:t>
            </a:r>
          </a:p>
        </p:txBody>
      </p:sp>
      <p:sp>
        <p:nvSpPr>
          <p:cNvPr id="3" name="Text Placeholder 2"/>
          <p:cNvSpPr>
            <a:spLocks noGrp="1"/>
          </p:cNvSpPr>
          <p:nvPr>
            <p:ph type="body" idx="1"/>
          </p:nvPr>
        </p:nvSpPr>
        <p:spPr/>
        <p:txBody>
          <a:bodyPr/>
          <a:lstStyle/>
          <a:p>
            <a:r>
              <a:rPr lang="en-US" dirty="0"/>
              <a:t>Appendix</a:t>
            </a:r>
          </a:p>
        </p:txBody>
      </p:sp>
    </p:spTree>
    <p:extLst>
      <p:ext uri="{BB962C8B-B14F-4D97-AF65-F5344CB8AC3E}">
        <p14:creationId xmlns:p14="http://schemas.microsoft.com/office/powerpoint/2010/main" val="67787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en-GB" dirty="0"/>
              <a:t>Agenda</a:t>
            </a:r>
          </a:p>
        </p:txBody>
      </p:sp>
      <p:sp>
        <p:nvSpPr>
          <p:cNvPr id="3" name="Slide Number Placeholder 2"/>
          <p:cNvSpPr>
            <a:spLocks noGrp="1"/>
          </p:cNvSpPr>
          <p:nvPr>
            <p:ph type="sldNum" sz="quarter" idx="12"/>
          </p:nvPr>
        </p:nvSpPr>
        <p:spPr/>
        <p:txBody>
          <a:bodyPr/>
          <a:lstStyle/>
          <a:p>
            <a:fld id="{BAEF35E1-E8B4-4707-9B15-F4E1B030959E}" type="slidenum">
              <a:rPr lang="en-US" smtClean="0"/>
              <a:t>425</a:t>
            </a:fld>
            <a:endParaRPr lang="en-US"/>
          </a:p>
        </p:txBody>
      </p:sp>
      <p:sp>
        <p:nvSpPr>
          <p:cNvPr id="803843" name="Rectangle 3"/>
          <p:cNvSpPr>
            <a:spLocks noGrp="1" noChangeArrowheads="1"/>
          </p:cNvSpPr>
          <p:nvPr>
            <p:ph sz="quarter" idx="1"/>
          </p:nvPr>
        </p:nvSpPr>
        <p:spPr/>
        <p:txBody>
          <a:bodyPr>
            <a:normAutofit/>
          </a:bodyPr>
          <a:lstStyle/>
          <a:p>
            <a:r>
              <a:rPr lang="en-GB" dirty="0"/>
              <a:t>The need for operators</a:t>
            </a:r>
          </a:p>
          <a:p>
            <a:r>
              <a:rPr lang="en-GB" dirty="0"/>
              <a:t>Overloading an operator</a:t>
            </a:r>
          </a:p>
          <a:p>
            <a:r>
              <a:rPr lang="en-GB" dirty="0"/>
              <a:t>Implicit &amp; explicit conversion operators</a:t>
            </a:r>
          </a:p>
          <a:p>
            <a:r>
              <a:rPr lang="en-GB" dirty="0"/>
              <a:t>Summary</a:t>
            </a:r>
          </a:p>
        </p:txBody>
      </p:sp>
    </p:spTree>
    <p:extLst>
      <p:ext uri="{BB962C8B-B14F-4D97-AF65-F5344CB8AC3E}">
        <p14:creationId xmlns:p14="http://schemas.microsoft.com/office/powerpoint/2010/main" val="313786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en-GB"/>
              <a:t>The need for Operators</a:t>
            </a:r>
          </a:p>
        </p:txBody>
      </p:sp>
      <p:sp>
        <p:nvSpPr>
          <p:cNvPr id="3" name="Slide Number Placeholder 2"/>
          <p:cNvSpPr>
            <a:spLocks noGrp="1"/>
          </p:cNvSpPr>
          <p:nvPr>
            <p:ph type="sldNum" sz="quarter" idx="12"/>
          </p:nvPr>
        </p:nvSpPr>
        <p:spPr/>
        <p:txBody>
          <a:bodyPr/>
          <a:lstStyle/>
          <a:p>
            <a:fld id="{BAEF35E1-E8B4-4707-9B15-F4E1B030959E}" type="slidenum">
              <a:rPr lang="en-US" smtClean="0"/>
              <a:t>426</a:t>
            </a:fld>
            <a:endParaRPr lang="en-US"/>
          </a:p>
        </p:txBody>
      </p:sp>
      <p:sp>
        <p:nvSpPr>
          <p:cNvPr id="805891" name="Rectangle 3"/>
          <p:cNvSpPr>
            <a:spLocks noGrp="1" noChangeArrowheads="1"/>
          </p:cNvSpPr>
          <p:nvPr>
            <p:ph sz="quarter" idx="1"/>
          </p:nvPr>
        </p:nvSpPr>
        <p:spPr>
          <a:xfrm>
            <a:off x="420053" y="1400175"/>
            <a:ext cx="11761470" cy="4600576"/>
          </a:xfrm>
        </p:spPr>
        <p:txBody>
          <a:bodyPr>
            <a:normAutofit fontScale="92500"/>
          </a:bodyPr>
          <a:lstStyle/>
          <a:p>
            <a:r>
              <a:rPr lang="en-US" sz="4100" dirty="0"/>
              <a:t>Symbolic operators are provided for built-in types</a:t>
            </a:r>
            <a:endParaRPr lang="en-GB" sz="4100" dirty="0"/>
          </a:p>
          <a:p>
            <a:endParaRPr lang="en-US" sz="4100" dirty="0"/>
          </a:p>
          <a:p>
            <a:r>
              <a:rPr lang="en-US" sz="4100" dirty="0"/>
              <a:t>User-defined types can have symbolic operators too</a:t>
            </a:r>
          </a:p>
          <a:p>
            <a:pPr lvl="1"/>
            <a:r>
              <a:rPr lang="en-US" sz="3600" dirty="0"/>
              <a:t>Symbols can be clearer than conventional functions</a:t>
            </a:r>
          </a:p>
          <a:p>
            <a:pPr lvl="1"/>
            <a:r>
              <a:rPr lang="en-US" sz="3600" dirty="0"/>
              <a:t>C</a:t>
            </a:r>
            <a:r>
              <a:rPr lang="en-GB" sz="3600" dirty="0"/>
              <a:t>#</a:t>
            </a:r>
            <a:r>
              <a:rPr lang="en-US" sz="3600" dirty="0"/>
              <a:t> has an extensible type system</a:t>
            </a:r>
            <a:br>
              <a:rPr lang="en-US" sz="3600" dirty="0"/>
            </a:br>
            <a:endParaRPr lang="en-GB" sz="3600" dirty="0"/>
          </a:p>
        </p:txBody>
      </p:sp>
      <p:sp>
        <p:nvSpPr>
          <p:cNvPr id="805892" name="Rectangle 4"/>
          <p:cNvSpPr>
            <a:spLocks noChangeArrowheads="1"/>
          </p:cNvSpPr>
          <p:nvPr/>
        </p:nvSpPr>
        <p:spPr bwMode="auto">
          <a:xfrm>
            <a:off x="8096951" y="2100264"/>
            <a:ext cx="1857722" cy="76200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pPr>
            <a:r>
              <a:rPr lang="en-US" sz="2100">
                <a:solidFill>
                  <a:srgbClr val="000000"/>
                </a:solidFill>
                <a:latin typeface="Consolas" pitchFamily="49" charset="0"/>
                <a:cs typeface="Consolas" pitchFamily="49" charset="0"/>
              </a:rPr>
              <a:t>42 + 24</a:t>
            </a:r>
          </a:p>
          <a:p>
            <a:pPr defTabSz="953274">
              <a:spcBef>
                <a:spcPct val="0"/>
              </a:spcBef>
            </a:pPr>
            <a:r>
              <a:rPr lang="en-US" sz="2100">
                <a:solidFill>
                  <a:srgbClr val="000000"/>
                </a:solidFill>
                <a:latin typeface="Consolas" pitchFamily="49" charset="0"/>
                <a:cs typeface="Consolas" pitchFamily="49" charset="0"/>
              </a:rPr>
              <a:t>42.0 + 24.0</a:t>
            </a:r>
          </a:p>
        </p:txBody>
      </p:sp>
      <p:sp>
        <p:nvSpPr>
          <p:cNvPr id="805893" name="Rectangle 5"/>
          <p:cNvSpPr>
            <a:spLocks noChangeArrowheads="1"/>
          </p:cNvSpPr>
          <p:nvPr/>
        </p:nvSpPr>
        <p:spPr bwMode="auto">
          <a:xfrm>
            <a:off x="2822229" y="2100264"/>
            <a:ext cx="2447627" cy="76200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pPr>
            <a:r>
              <a:rPr lang="en-US" sz="2100">
                <a:solidFill>
                  <a:srgbClr val="000000"/>
                </a:solidFill>
                <a:latin typeface="Consolas" pitchFamily="49" charset="0"/>
                <a:cs typeface="Consolas" pitchFamily="49" charset="0"/>
              </a:rPr>
              <a:t>Add(42, 24)</a:t>
            </a:r>
          </a:p>
          <a:p>
            <a:pPr defTabSz="953274">
              <a:spcBef>
                <a:spcPct val="0"/>
              </a:spcBef>
            </a:pPr>
            <a:r>
              <a:rPr lang="en-US" sz="2100">
                <a:solidFill>
                  <a:srgbClr val="000000"/>
                </a:solidFill>
                <a:latin typeface="Consolas" pitchFamily="49" charset="0"/>
                <a:cs typeface="Consolas" pitchFamily="49" charset="0"/>
              </a:rPr>
              <a:t>Add(42.0, 24.0)</a:t>
            </a:r>
          </a:p>
        </p:txBody>
      </p:sp>
      <p:sp>
        <p:nvSpPr>
          <p:cNvPr id="805894" name="AutoShape 6"/>
          <p:cNvSpPr>
            <a:spLocks noChangeArrowheads="1"/>
          </p:cNvSpPr>
          <p:nvPr/>
        </p:nvSpPr>
        <p:spPr bwMode="auto">
          <a:xfrm>
            <a:off x="6567697" y="2200275"/>
            <a:ext cx="678209" cy="600075"/>
          </a:xfrm>
          <a:prstGeom prst="rightArrow">
            <a:avLst>
              <a:gd name="adj1" fmla="val 50000"/>
              <a:gd name="adj2" fmla="val 26910"/>
            </a:avLst>
          </a:prstGeom>
          <a:gradFill rotWithShape="0">
            <a:gsLst>
              <a:gs pos="0">
                <a:srgbClr val="00FF00"/>
              </a:gs>
              <a:gs pos="100000">
                <a:srgbClr val="00FF00">
                  <a:gamma/>
                  <a:shade val="46275"/>
                  <a:invGamma/>
                </a:srgbClr>
              </a:gs>
            </a:gsLst>
            <a:lin ang="0" scaled="1"/>
          </a:gradFill>
          <a:ln w="12700">
            <a:solidFill>
              <a:schemeClr val="tx1"/>
            </a:solidFill>
            <a:miter lim="800000"/>
            <a:headEnd type="none" w="sm" len="sm"/>
            <a:tailEnd type="none" w="sm" len="sm"/>
          </a:ln>
          <a:effectLst>
            <a:outerShdw dist="107763" dir="2700000" algn="ctr" rotWithShape="0">
              <a:schemeClr val="bg2"/>
            </a:outerShdw>
          </a:effectLst>
        </p:spPr>
        <p:txBody>
          <a:bodyPr wrap="none" lIns="117830" tIns="58915" rIns="117830" bIns="58915" anchor="ctr"/>
          <a:lstStyle/>
          <a:p>
            <a:endParaRPr lang="en-US"/>
          </a:p>
        </p:txBody>
      </p:sp>
      <p:sp>
        <p:nvSpPr>
          <p:cNvPr id="805895" name="Rectangle 7"/>
          <p:cNvSpPr>
            <a:spLocks noChangeArrowheads="1"/>
          </p:cNvSpPr>
          <p:nvPr/>
        </p:nvSpPr>
        <p:spPr bwMode="auto">
          <a:xfrm>
            <a:off x="7178085" y="7067552"/>
            <a:ext cx="4154581"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pPr>
            <a:r>
              <a:rPr lang="en-US" sz="2100">
                <a:solidFill>
                  <a:srgbClr val="000000"/>
                </a:solidFill>
                <a:latin typeface="Consolas" pitchFamily="49" charset="0"/>
                <a:cs typeface="Consolas" pitchFamily="49" charset="0"/>
              </a:rPr>
              <a:t>string name;</a:t>
            </a:r>
          </a:p>
          <a:p>
            <a:pPr defTabSz="953274">
              <a:spcBef>
                <a:spcPct val="0"/>
              </a:spcBef>
            </a:pPr>
            <a:r>
              <a:rPr lang="en-US" sz="2100">
                <a:solidFill>
                  <a:srgbClr val="000000"/>
                </a:solidFill>
                <a:latin typeface="Consolas" pitchFamily="49" charset="0"/>
                <a:cs typeface="Consolas" pitchFamily="49" charset="0"/>
              </a:rPr>
              <a:t>name = "</a:t>
            </a:r>
            <a:r>
              <a:rPr lang="en-GB" sz="2100">
                <a:solidFill>
                  <a:srgbClr val="000000"/>
                </a:solidFill>
                <a:latin typeface="Consolas" pitchFamily="49" charset="0"/>
                <a:cs typeface="Consolas" pitchFamily="49" charset="0"/>
              </a:rPr>
              <a:t>See</a:t>
            </a:r>
            <a:r>
              <a:rPr lang="en-US" sz="2100">
                <a:solidFill>
                  <a:srgbClr val="000000"/>
                </a:solidFill>
                <a:latin typeface="Consolas" pitchFamily="49" charset="0"/>
                <a:cs typeface="Consolas" pitchFamily="49" charset="0"/>
              </a:rPr>
              <a:t>";</a:t>
            </a:r>
            <a:endParaRPr lang="en-GB" sz="2100">
              <a:solidFill>
                <a:srgbClr val="000000"/>
              </a:solidFill>
              <a:latin typeface="Consolas" pitchFamily="49" charset="0"/>
              <a:cs typeface="Consolas" pitchFamily="49" charset="0"/>
            </a:endParaRPr>
          </a:p>
          <a:p>
            <a:pPr defTabSz="953274">
              <a:spcBef>
                <a:spcPct val="0"/>
              </a:spcBef>
            </a:pPr>
            <a:r>
              <a:rPr lang="en-GB" sz="2100">
                <a:solidFill>
                  <a:srgbClr val="000000"/>
                </a:solidFill>
                <a:latin typeface="Consolas" pitchFamily="49" charset="0"/>
                <a:cs typeface="Consolas" pitchFamily="49" charset="0"/>
              </a:rPr>
              <a:t>name += " Sharp" </a:t>
            </a:r>
            <a:r>
              <a:rPr lang="en-US" sz="2100">
                <a:solidFill>
                  <a:srgbClr val="000000"/>
                </a:solidFill>
                <a:latin typeface="Consolas" pitchFamily="49" charset="0"/>
                <a:cs typeface="Consolas" pitchFamily="49" charset="0"/>
              </a:rPr>
              <a:t> </a:t>
            </a:r>
          </a:p>
        </p:txBody>
      </p:sp>
      <p:sp>
        <p:nvSpPr>
          <p:cNvPr id="805896" name="Rectangle 8"/>
          <p:cNvSpPr>
            <a:spLocks noChangeArrowheads="1"/>
          </p:cNvSpPr>
          <p:nvPr/>
        </p:nvSpPr>
        <p:spPr bwMode="auto">
          <a:xfrm>
            <a:off x="7178085" y="5384006"/>
            <a:ext cx="4154581" cy="14168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tabLst>
                <a:tab pos="437770" algn="l"/>
              </a:tabLst>
            </a:pPr>
            <a:r>
              <a:rPr lang="en-GB" sz="2100">
                <a:solidFill>
                  <a:srgbClr val="000000"/>
                </a:solidFill>
                <a:latin typeface="Consolas" pitchFamily="49" charset="0"/>
                <a:cs typeface="Consolas" pitchFamily="49" charset="0"/>
              </a:rPr>
              <a:t>Complex c, d;</a:t>
            </a:r>
            <a:br>
              <a:rPr lang="en-US" sz="2100">
                <a:solidFill>
                  <a:srgbClr val="000000"/>
                </a:solidFill>
                <a:latin typeface="Consolas" pitchFamily="49" charset="0"/>
                <a:cs typeface="Consolas" pitchFamily="49" charset="0"/>
              </a:rPr>
            </a:br>
            <a:r>
              <a:rPr lang="en-US" sz="2100">
                <a:solidFill>
                  <a:srgbClr val="000000"/>
                </a:solidFill>
                <a:latin typeface="Consolas" pitchFamily="49" charset="0"/>
                <a:cs typeface="Consolas" pitchFamily="49" charset="0"/>
              </a:rPr>
              <a:t>...</a:t>
            </a:r>
          </a:p>
          <a:p>
            <a:pPr defTabSz="953274">
              <a:spcBef>
                <a:spcPct val="0"/>
              </a:spcBef>
              <a:tabLst>
                <a:tab pos="437770" algn="l"/>
              </a:tabLst>
            </a:pPr>
            <a:r>
              <a:rPr lang="en-US" sz="2100">
                <a:solidFill>
                  <a:srgbClr val="0000FF"/>
                </a:solidFill>
                <a:latin typeface="Consolas" pitchFamily="49" charset="0"/>
                <a:cs typeface="Consolas" pitchFamily="49" charset="0"/>
              </a:rPr>
              <a:t>if</a:t>
            </a:r>
            <a:r>
              <a:rPr lang="en-US" sz="2100">
                <a:solidFill>
                  <a:srgbClr val="000000"/>
                </a:solidFill>
                <a:latin typeface="Consolas" pitchFamily="49" charset="0"/>
                <a:cs typeface="Consolas" pitchFamily="49" charset="0"/>
              </a:rPr>
              <a:t>( c == d )</a:t>
            </a:r>
          </a:p>
          <a:p>
            <a:pPr defTabSz="953274">
              <a:spcBef>
                <a:spcPct val="0"/>
              </a:spcBef>
              <a:tabLst>
                <a:tab pos="437770" algn="l"/>
              </a:tabLst>
            </a:pPr>
            <a:r>
              <a:rPr lang="en-US" sz="2100">
                <a:solidFill>
                  <a:srgbClr val="000000"/>
                </a:solidFill>
                <a:latin typeface="Consolas" pitchFamily="49" charset="0"/>
                <a:cs typeface="Consolas" pitchFamily="49" charset="0"/>
              </a:rPr>
              <a:t>	...</a:t>
            </a:r>
          </a:p>
        </p:txBody>
      </p:sp>
      <p:sp>
        <p:nvSpPr>
          <p:cNvPr id="805897" name="Rectangle 9"/>
          <p:cNvSpPr>
            <a:spLocks noChangeArrowheads="1"/>
          </p:cNvSpPr>
          <p:nvPr/>
        </p:nvSpPr>
        <p:spPr bwMode="auto">
          <a:xfrm>
            <a:off x="969186" y="5384008"/>
            <a:ext cx="4069866" cy="140833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 pos="1323538" algn="l"/>
                <a:tab pos="1773581" algn="l"/>
              </a:tabLst>
            </a:pPr>
            <a:r>
              <a:rPr lang="en-GB" sz="2100">
                <a:solidFill>
                  <a:srgbClr val="000000"/>
                </a:solidFill>
                <a:latin typeface="Consolas" pitchFamily="49" charset="0"/>
                <a:cs typeface="Consolas" pitchFamily="49" charset="0"/>
              </a:rPr>
              <a:t>Complex c, d</a:t>
            </a:r>
            <a:r>
              <a:rPr lang="en-US" sz="2100">
                <a:solidFill>
                  <a:srgbClr val="000000"/>
                </a:solidFill>
                <a:latin typeface="Consolas" pitchFamily="49" charset="0"/>
                <a:cs typeface="Consolas" pitchFamily="49" charset="0"/>
              </a:rPr>
              <a:t>;</a:t>
            </a:r>
            <a:br>
              <a:rPr lang="en-US" sz="2100">
                <a:solidFill>
                  <a:srgbClr val="000000"/>
                </a:solidFill>
                <a:latin typeface="Consolas" pitchFamily="49" charset="0"/>
                <a:cs typeface="Consolas" pitchFamily="49" charset="0"/>
              </a:rPr>
            </a:br>
            <a:r>
              <a:rPr lang="en-US" sz="2100">
                <a:solidFill>
                  <a:srgbClr val="000000"/>
                </a:solidFill>
                <a:latin typeface="Consolas" pitchFamily="49" charset="0"/>
                <a:cs typeface="Consolas" pitchFamily="49" charset="0"/>
              </a:rPr>
              <a:t>...</a:t>
            </a:r>
          </a:p>
          <a:p>
            <a:pPr defTabSz="953274">
              <a:spcBef>
                <a:spcPct val="0"/>
              </a:spcBef>
              <a:tabLst>
                <a:tab pos="437770" algn="l"/>
                <a:tab pos="885768" algn="l"/>
                <a:tab pos="1323538" algn="l"/>
                <a:tab pos="1773581" algn="l"/>
              </a:tabLst>
            </a:pPr>
            <a:r>
              <a:rPr lang="en-US" sz="2100">
                <a:solidFill>
                  <a:srgbClr val="0000FF"/>
                </a:solidFill>
                <a:latin typeface="Consolas" pitchFamily="49" charset="0"/>
                <a:cs typeface="Consolas" pitchFamily="49" charset="0"/>
              </a:rPr>
              <a:t>if</a:t>
            </a:r>
            <a:r>
              <a:rPr lang="en-US" sz="2100">
                <a:solidFill>
                  <a:srgbClr val="000000"/>
                </a:solidFill>
                <a:latin typeface="Consolas" pitchFamily="49" charset="0"/>
                <a:cs typeface="Consolas" pitchFamily="49" charset="0"/>
              </a:rPr>
              <a:t>( Complex.Equals(c, d) )</a:t>
            </a:r>
          </a:p>
          <a:p>
            <a:pPr defTabSz="953274">
              <a:spcBef>
                <a:spcPct val="0"/>
              </a:spcBef>
              <a:tabLst>
                <a:tab pos="437770" algn="l"/>
                <a:tab pos="885768" algn="l"/>
                <a:tab pos="1323538" algn="l"/>
                <a:tab pos="1773581" algn="l"/>
              </a:tabLst>
            </a:pPr>
            <a:r>
              <a:rPr lang="en-US" sz="2100">
                <a:solidFill>
                  <a:srgbClr val="000000"/>
                </a:solidFill>
                <a:latin typeface="Consolas" pitchFamily="49" charset="0"/>
                <a:cs typeface="Consolas" pitchFamily="49" charset="0"/>
              </a:rPr>
              <a:t>	...</a:t>
            </a:r>
          </a:p>
        </p:txBody>
      </p:sp>
      <p:sp>
        <p:nvSpPr>
          <p:cNvPr id="805898" name="Rectangle 10"/>
          <p:cNvSpPr>
            <a:spLocks noChangeArrowheads="1"/>
          </p:cNvSpPr>
          <p:nvPr/>
        </p:nvSpPr>
        <p:spPr bwMode="auto">
          <a:xfrm>
            <a:off x="969184" y="7067552"/>
            <a:ext cx="4646831" cy="10959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pPr>
            <a:r>
              <a:rPr lang="en-US" sz="2100">
                <a:solidFill>
                  <a:srgbClr val="0000FF"/>
                </a:solidFill>
                <a:latin typeface="Consolas" pitchFamily="49" charset="0"/>
                <a:cs typeface="Consolas" pitchFamily="49" charset="0"/>
              </a:rPr>
              <a:t>string</a:t>
            </a:r>
            <a:r>
              <a:rPr lang="en-US" sz="2100">
                <a:solidFill>
                  <a:srgbClr val="000000"/>
                </a:solidFill>
                <a:latin typeface="Consolas" pitchFamily="49" charset="0"/>
                <a:cs typeface="Consolas" pitchFamily="49" charset="0"/>
              </a:rPr>
              <a:t> name;</a:t>
            </a:r>
          </a:p>
          <a:p>
            <a:pPr defTabSz="953274">
              <a:spcBef>
                <a:spcPct val="0"/>
              </a:spcBef>
            </a:pPr>
            <a:r>
              <a:rPr lang="en-US" sz="2100">
                <a:solidFill>
                  <a:srgbClr val="000000"/>
                </a:solidFill>
                <a:latin typeface="Consolas" pitchFamily="49" charset="0"/>
                <a:cs typeface="Consolas" pitchFamily="49" charset="0"/>
              </a:rPr>
              <a:t>name.Assign("</a:t>
            </a:r>
            <a:r>
              <a:rPr lang="en-GB" sz="2100">
                <a:solidFill>
                  <a:srgbClr val="000000"/>
                </a:solidFill>
                <a:latin typeface="Consolas" pitchFamily="49" charset="0"/>
                <a:cs typeface="Consolas" pitchFamily="49" charset="0"/>
              </a:rPr>
              <a:t>See</a:t>
            </a:r>
            <a:r>
              <a:rPr lang="en-US" sz="2100">
                <a:solidFill>
                  <a:srgbClr val="000000"/>
                </a:solidFill>
                <a:latin typeface="Consolas" pitchFamily="49" charset="0"/>
                <a:cs typeface="Consolas" pitchFamily="49" charset="0"/>
              </a:rPr>
              <a:t>");</a:t>
            </a:r>
            <a:endParaRPr lang="en-GB" sz="2100">
              <a:solidFill>
                <a:srgbClr val="000000"/>
              </a:solidFill>
              <a:latin typeface="Consolas" pitchFamily="49" charset="0"/>
              <a:cs typeface="Consolas" pitchFamily="49" charset="0"/>
            </a:endParaRPr>
          </a:p>
          <a:p>
            <a:pPr defTabSz="953274">
              <a:spcBef>
                <a:spcPct val="0"/>
              </a:spcBef>
            </a:pPr>
            <a:r>
              <a:rPr lang="en-GB" sz="2100">
                <a:solidFill>
                  <a:srgbClr val="000000"/>
                </a:solidFill>
                <a:latin typeface="Consolas" pitchFamily="49" charset="0"/>
                <a:cs typeface="Consolas" pitchFamily="49" charset="0"/>
              </a:rPr>
              <a:t>name.Append(" Sharp");</a:t>
            </a:r>
            <a:r>
              <a:rPr lang="en-US" sz="2100">
                <a:solidFill>
                  <a:srgbClr val="000000"/>
                </a:solidFill>
                <a:latin typeface="Consolas" pitchFamily="49" charset="0"/>
                <a:cs typeface="Consolas" pitchFamily="49" charset="0"/>
              </a:rPr>
              <a:t>  </a:t>
            </a:r>
          </a:p>
        </p:txBody>
      </p:sp>
      <p:sp>
        <p:nvSpPr>
          <p:cNvPr id="805899" name="Rectangle 11"/>
          <p:cNvSpPr>
            <a:spLocks noChangeArrowheads="1"/>
          </p:cNvSpPr>
          <p:nvPr/>
        </p:nvSpPr>
        <p:spPr bwMode="auto">
          <a:xfrm>
            <a:off x="11011067" y="5344419"/>
            <a:ext cx="1142017" cy="15720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03" tIns="57278" rIns="116603" bIns="57278">
            <a:spAutoFit/>
          </a:bodyPr>
          <a:lstStyle/>
          <a:p>
            <a:pPr defTabSz="953274">
              <a:spcBef>
                <a:spcPct val="0"/>
              </a:spcBef>
            </a:pPr>
            <a:r>
              <a:rPr lang="en-US" sz="9300" dirty="0">
                <a:solidFill>
                  <a:srgbClr val="33CC33"/>
                </a:solidFill>
                <a:effectLst>
                  <a:outerShdw blurRad="38100" dist="38100" dir="2700000" algn="tl">
                    <a:srgbClr val="C0C0C0"/>
                  </a:outerShdw>
                </a:effectLst>
                <a:latin typeface="Wingdings" pitchFamily="2" charset="2"/>
              </a:rPr>
              <a:t></a:t>
            </a:r>
          </a:p>
        </p:txBody>
      </p:sp>
      <p:sp>
        <p:nvSpPr>
          <p:cNvPr id="805900" name="AutoShape 12"/>
          <p:cNvSpPr>
            <a:spLocks noChangeArrowheads="1"/>
          </p:cNvSpPr>
          <p:nvPr/>
        </p:nvSpPr>
        <p:spPr bwMode="auto">
          <a:xfrm>
            <a:off x="6276725" y="5800725"/>
            <a:ext cx="678209" cy="600075"/>
          </a:xfrm>
          <a:prstGeom prst="rightArrow">
            <a:avLst>
              <a:gd name="adj1" fmla="val 50000"/>
              <a:gd name="adj2" fmla="val 26910"/>
            </a:avLst>
          </a:prstGeom>
          <a:gradFill rotWithShape="0">
            <a:gsLst>
              <a:gs pos="0">
                <a:srgbClr val="00FF00"/>
              </a:gs>
              <a:gs pos="100000">
                <a:srgbClr val="00FF00">
                  <a:gamma/>
                  <a:shade val="46275"/>
                  <a:invGamma/>
                </a:srgbClr>
              </a:gs>
            </a:gsLst>
            <a:lin ang="0" scaled="1"/>
          </a:gradFill>
          <a:ln w="12700">
            <a:solidFill>
              <a:schemeClr val="tx1"/>
            </a:solidFill>
            <a:miter lim="800000"/>
            <a:headEnd type="none" w="sm" len="sm"/>
            <a:tailEnd type="none" w="sm" len="sm"/>
          </a:ln>
          <a:effectLst>
            <a:outerShdw dist="107763" dir="2700000" algn="ctr" rotWithShape="0">
              <a:schemeClr val="bg2"/>
            </a:outerShdw>
          </a:effectLst>
        </p:spPr>
        <p:txBody>
          <a:bodyPr wrap="none" lIns="117830" tIns="58915" rIns="117830" bIns="58915" anchor="ctr"/>
          <a:lstStyle/>
          <a:p>
            <a:endParaRPr lang="en-US"/>
          </a:p>
        </p:txBody>
      </p:sp>
      <p:sp>
        <p:nvSpPr>
          <p:cNvPr id="805901" name="AutoShape 13"/>
          <p:cNvSpPr>
            <a:spLocks noChangeArrowheads="1"/>
          </p:cNvSpPr>
          <p:nvPr/>
        </p:nvSpPr>
        <p:spPr bwMode="auto">
          <a:xfrm>
            <a:off x="6276725" y="7315498"/>
            <a:ext cx="678209" cy="600075"/>
          </a:xfrm>
          <a:prstGeom prst="rightArrow">
            <a:avLst>
              <a:gd name="adj1" fmla="val 50000"/>
              <a:gd name="adj2" fmla="val 26910"/>
            </a:avLst>
          </a:prstGeom>
          <a:gradFill rotWithShape="0">
            <a:gsLst>
              <a:gs pos="0">
                <a:srgbClr val="00FF00"/>
              </a:gs>
              <a:gs pos="100000">
                <a:srgbClr val="00FF00">
                  <a:gamma/>
                  <a:shade val="46275"/>
                  <a:invGamma/>
                </a:srgbClr>
              </a:gs>
            </a:gsLst>
            <a:lin ang="0" scaled="1"/>
          </a:gradFill>
          <a:ln w="12700">
            <a:solidFill>
              <a:schemeClr val="tx1"/>
            </a:solidFill>
            <a:miter lim="800000"/>
            <a:headEnd type="none" w="sm" len="sm"/>
            <a:tailEnd type="none" w="sm" len="sm"/>
          </a:ln>
          <a:effectLst>
            <a:outerShdw dist="107763" dir="2700000" algn="ctr" rotWithShape="0">
              <a:schemeClr val="bg2"/>
            </a:outerShdw>
          </a:effectLst>
        </p:spPr>
        <p:txBody>
          <a:bodyPr wrap="none" lIns="117830" tIns="58915" rIns="117830" bIns="58915" anchor="ctr"/>
          <a:lstStyle/>
          <a:p>
            <a:endParaRPr lang="en-US"/>
          </a:p>
        </p:txBody>
      </p:sp>
      <p:sp>
        <p:nvSpPr>
          <p:cNvPr id="805902" name="Rectangle 14"/>
          <p:cNvSpPr>
            <a:spLocks noChangeArrowheads="1"/>
          </p:cNvSpPr>
          <p:nvPr/>
        </p:nvSpPr>
        <p:spPr bwMode="auto">
          <a:xfrm>
            <a:off x="11011067" y="6800851"/>
            <a:ext cx="1142017" cy="15720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03" tIns="57278" rIns="116603" bIns="57278">
            <a:spAutoFit/>
          </a:bodyPr>
          <a:lstStyle/>
          <a:p>
            <a:pPr defTabSz="953274">
              <a:spcBef>
                <a:spcPct val="0"/>
              </a:spcBef>
            </a:pPr>
            <a:r>
              <a:rPr lang="en-US" sz="9300">
                <a:solidFill>
                  <a:srgbClr val="33CC33"/>
                </a:solidFill>
                <a:effectLst>
                  <a:outerShdw blurRad="38100" dist="38100" dir="2700000" algn="tl">
                    <a:srgbClr val="C0C0C0"/>
                  </a:outerShdw>
                </a:effectLst>
                <a:latin typeface="Wingdings" pitchFamily="2" charset="2"/>
              </a:rPr>
              <a:t></a:t>
            </a:r>
          </a:p>
        </p:txBody>
      </p:sp>
    </p:spTree>
    <p:extLst>
      <p:ext uri="{BB962C8B-B14F-4D97-AF65-F5344CB8AC3E}">
        <p14:creationId xmlns:p14="http://schemas.microsoft.com/office/powerpoint/2010/main" val="329255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r>
              <a:rPr lang="en-GB"/>
              <a:t>operator methods</a:t>
            </a:r>
          </a:p>
        </p:txBody>
      </p:sp>
      <p:sp>
        <p:nvSpPr>
          <p:cNvPr id="3" name="Slide Number Placeholder 2"/>
          <p:cNvSpPr>
            <a:spLocks noGrp="1"/>
          </p:cNvSpPr>
          <p:nvPr>
            <p:ph type="sldNum" sz="quarter" idx="12"/>
          </p:nvPr>
        </p:nvSpPr>
        <p:spPr/>
        <p:txBody>
          <a:bodyPr/>
          <a:lstStyle/>
          <a:p>
            <a:fld id="{BAEF35E1-E8B4-4707-9B15-F4E1B030959E}" type="slidenum">
              <a:rPr lang="en-US" smtClean="0"/>
              <a:t>427</a:t>
            </a:fld>
            <a:endParaRPr lang="en-US"/>
          </a:p>
        </p:txBody>
      </p:sp>
      <p:sp>
        <p:nvSpPr>
          <p:cNvPr id="807939" name="Rectangle 3"/>
          <p:cNvSpPr>
            <a:spLocks noGrp="1" noChangeArrowheads="1"/>
          </p:cNvSpPr>
          <p:nvPr>
            <p:ph sz="quarter" idx="1"/>
          </p:nvPr>
        </p:nvSpPr>
        <p:spPr>
          <a:xfrm>
            <a:off x="420053" y="1400175"/>
            <a:ext cx="11761470" cy="5800725"/>
          </a:xfrm>
        </p:spPr>
        <p:txBody>
          <a:bodyPr>
            <a:normAutofit/>
          </a:bodyPr>
          <a:lstStyle/>
          <a:p>
            <a:r>
              <a:rPr lang="en-GB" sz="3600" dirty="0"/>
              <a:t>Consider the </a:t>
            </a:r>
            <a:r>
              <a:rPr lang="en-GB" sz="3600" b="1" dirty="0">
                <a:latin typeface="Consolas" pitchFamily="49" charset="0"/>
                <a:cs typeface="Consolas" pitchFamily="49" charset="0"/>
              </a:rPr>
              <a:t>Add</a:t>
            </a:r>
            <a:r>
              <a:rPr lang="en-GB" sz="3600" dirty="0"/>
              <a:t> method of the </a:t>
            </a:r>
            <a:r>
              <a:rPr lang="en-GB" sz="3600" b="1" dirty="0">
                <a:latin typeface="Consolas" pitchFamily="49" charset="0"/>
                <a:cs typeface="Consolas" pitchFamily="49" charset="0"/>
              </a:rPr>
              <a:t>Complex</a:t>
            </a:r>
            <a:r>
              <a:rPr lang="en-GB" sz="3600" dirty="0"/>
              <a:t> structure</a:t>
            </a:r>
          </a:p>
          <a:p>
            <a:endParaRPr lang="en-GB" sz="3600" dirty="0"/>
          </a:p>
          <a:p>
            <a:endParaRPr lang="en-GB" sz="3600" dirty="0"/>
          </a:p>
          <a:p>
            <a:endParaRPr lang="en-GB" sz="3600" dirty="0"/>
          </a:p>
          <a:p>
            <a:endParaRPr lang="en-GB" sz="3600" dirty="0"/>
          </a:p>
          <a:p>
            <a:r>
              <a:rPr lang="en-GB" sz="3600" dirty="0"/>
              <a:t>In order to allow the use of the binary '+'</a:t>
            </a:r>
          </a:p>
          <a:p>
            <a:pPr lvl="1"/>
            <a:r>
              <a:rPr lang="en-GB" dirty="0"/>
              <a:t>Create a static method named </a:t>
            </a:r>
            <a:r>
              <a:rPr lang="en-GB" dirty="0">
                <a:latin typeface="Lucida Console" pitchFamily="49" charset="0"/>
              </a:rPr>
              <a:t>operator</a:t>
            </a:r>
            <a:r>
              <a:rPr lang="en-GB" dirty="0"/>
              <a:t>+ </a:t>
            </a:r>
          </a:p>
          <a:p>
            <a:pPr lvl="1"/>
            <a:r>
              <a:rPr lang="en-GB" dirty="0"/>
              <a:t>It requires two arguments (why?)</a:t>
            </a:r>
          </a:p>
          <a:p>
            <a:pPr lvl="1"/>
            <a:r>
              <a:rPr lang="en-GB" dirty="0"/>
              <a:t>Overloaded as appropriate </a:t>
            </a:r>
          </a:p>
        </p:txBody>
      </p:sp>
      <p:sp>
        <p:nvSpPr>
          <p:cNvPr id="807940" name="Rectangle 4"/>
          <p:cNvSpPr>
            <a:spLocks noChangeArrowheads="1"/>
          </p:cNvSpPr>
          <p:nvPr/>
        </p:nvSpPr>
        <p:spPr bwMode="auto">
          <a:xfrm>
            <a:off x="1255133" y="7205067"/>
            <a:ext cx="8789107" cy="10851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pPr>
            <a:r>
              <a:rPr lang="en-GB" sz="2100">
                <a:solidFill>
                  <a:srgbClr val="0000FF"/>
                </a:solidFill>
                <a:latin typeface="Consolas" pitchFamily="49" charset="0"/>
                <a:cs typeface="Consolas" pitchFamily="49" charset="0"/>
              </a:rPr>
              <a:t>public static</a:t>
            </a:r>
            <a:r>
              <a:rPr lang="en-GB" sz="2100">
                <a:solidFill>
                  <a:srgbClr val="000000"/>
                </a:solidFill>
                <a:latin typeface="Consolas" pitchFamily="49" charset="0"/>
                <a:cs typeface="Consolas" pitchFamily="49" charset="0"/>
              </a:rPr>
              <a:t> Complex </a:t>
            </a:r>
            <a:r>
              <a:rPr lang="en-GB" sz="2100">
                <a:solidFill>
                  <a:srgbClr val="0000FF"/>
                </a:solidFill>
                <a:latin typeface="Consolas" pitchFamily="49" charset="0"/>
                <a:cs typeface="Consolas" pitchFamily="49" charset="0"/>
              </a:rPr>
              <a:t>operator </a:t>
            </a:r>
            <a:r>
              <a:rPr lang="en-GB" sz="2100">
                <a:solidFill>
                  <a:srgbClr val="000000"/>
                </a:solidFill>
                <a:latin typeface="Consolas" pitchFamily="49" charset="0"/>
                <a:cs typeface="Consolas" pitchFamily="49" charset="0"/>
              </a:rPr>
              <a:t>+( Complex lhs, </a:t>
            </a:r>
            <a:r>
              <a:rPr lang="en-GB" sz="2100">
                <a:solidFill>
                  <a:srgbClr val="0000FF"/>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r ) {  </a:t>
            </a:r>
          </a:p>
          <a:p>
            <a:pPr defTabSz="953274">
              <a:spcBef>
                <a:spcPct val="0"/>
              </a:spcBef>
            </a:pPr>
            <a:r>
              <a:rPr lang="en-GB" sz="2100">
                <a:solidFill>
                  <a:srgbClr val="0000FF"/>
                </a:solidFill>
                <a:latin typeface="Consolas" pitchFamily="49" charset="0"/>
                <a:cs typeface="Consolas" pitchFamily="49" charset="0"/>
              </a:rPr>
              <a:t>  return</a:t>
            </a:r>
            <a:r>
              <a:rPr lang="en-GB" sz="2100">
                <a:solidFill>
                  <a:srgbClr val="000000"/>
                </a:solidFill>
                <a:latin typeface="Consolas" pitchFamily="49" charset="0"/>
                <a:cs typeface="Consolas" pitchFamily="49" charset="0"/>
              </a:rPr>
              <a:t> lhs.Add(r);</a:t>
            </a:r>
          </a:p>
          <a:p>
            <a:pPr defTabSz="953274">
              <a:spcBef>
                <a:spcPct val="0"/>
              </a:spcBef>
            </a:pPr>
            <a:r>
              <a:rPr lang="en-GB" sz="2100">
                <a:solidFill>
                  <a:srgbClr val="000000"/>
                </a:solidFill>
                <a:latin typeface="Consolas" pitchFamily="49" charset="0"/>
                <a:cs typeface="Consolas" pitchFamily="49" charset="0"/>
              </a:rPr>
              <a:t>}</a:t>
            </a:r>
          </a:p>
        </p:txBody>
      </p:sp>
      <p:sp>
        <p:nvSpPr>
          <p:cNvPr id="807941" name="Rectangle 5"/>
          <p:cNvSpPr>
            <a:spLocks noChangeArrowheads="1"/>
          </p:cNvSpPr>
          <p:nvPr/>
        </p:nvSpPr>
        <p:spPr bwMode="auto">
          <a:xfrm>
            <a:off x="1282037" y="2106514"/>
            <a:ext cx="10164395" cy="27003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tabLst>
                <a:tab pos="437770" algn="l"/>
                <a:tab pos="885768" algn="l"/>
                <a:tab pos="1323538" algn="l"/>
                <a:tab pos="1773581" algn="l"/>
              </a:tabLst>
            </a:pPr>
            <a:r>
              <a:rPr lang="en-US" sz="2100">
                <a:solidFill>
                  <a:srgbClr val="0000FF"/>
                </a:solidFill>
                <a:latin typeface="Consolas" pitchFamily="49" charset="0"/>
                <a:cs typeface="Consolas" pitchFamily="49" charset="0"/>
              </a:rPr>
              <a:t>public struct </a:t>
            </a:r>
            <a:r>
              <a:rPr lang="en-US" sz="2100">
                <a:solidFill>
                  <a:srgbClr val="000000"/>
                </a:solidFill>
                <a:latin typeface="Consolas" pitchFamily="49" charset="0"/>
                <a:cs typeface="Consolas" pitchFamily="49" charset="0"/>
              </a:rPr>
              <a:t>Complex {</a:t>
            </a:r>
          </a:p>
          <a:p>
            <a:pPr defTabSz="953274">
              <a:spcBef>
                <a:spcPct val="0"/>
              </a:spcBef>
              <a:tabLst>
                <a:tab pos="437770" algn="l"/>
                <a:tab pos="885768" algn="l"/>
                <a:tab pos="1323538" algn="l"/>
                <a:tab pos="1773581" algn="l"/>
              </a:tabLst>
            </a:pPr>
            <a:r>
              <a:rPr lang="en-US" sz="2100">
                <a:solidFill>
                  <a:srgbClr val="0000FF"/>
                </a:solidFill>
                <a:latin typeface="Consolas" pitchFamily="49" charset="0"/>
                <a:cs typeface="Consolas" pitchFamily="49" charset="0"/>
              </a:rPr>
              <a:t>	private int </a:t>
            </a:r>
            <a:r>
              <a:rPr lang="en-US" sz="2100">
                <a:solidFill>
                  <a:srgbClr val="000000"/>
                </a:solidFill>
                <a:latin typeface="Consolas" pitchFamily="49" charset="0"/>
                <a:cs typeface="Consolas" pitchFamily="49" charset="0"/>
              </a:rPr>
              <a:t>real;</a:t>
            </a:r>
          </a:p>
          <a:p>
            <a:pPr defTabSz="953274">
              <a:spcBef>
                <a:spcPct val="0"/>
              </a:spcBef>
              <a:tabLst>
                <a:tab pos="437770" algn="l"/>
                <a:tab pos="885768" algn="l"/>
                <a:tab pos="1323538" algn="l"/>
                <a:tab pos="1773581" algn="l"/>
              </a:tabLst>
            </a:pPr>
            <a:r>
              <a:rPr lang="en-US" sz="2100">
                <a:solidFill>
                  <a:srgbClr val="000000"/>
                </a:solidFill>
                <a:latin typeface="Consolas" pitchFamily="49" charset="0"/>
                <a:cs typeface="Consolas" pitchFamily="49" charset="0"/>
              </a:rPr>
              <a:t>	</a:t>
            </a:r>
            <a:r>
              <a:rPr lang="en-US" sz="2100">
                <a:solidFill>
                  <a:srgbClr val="0000FF"/>
                </a:solidFill>
                <a:latin typeface="Consolas" pitchFamily="49" charset="0"/>
                <a:cs typeface="Consolas" pitchFamily="49" charset="0"/>
              </a:rPr>
              <a:t>private int</a:t>
            </a:r>
            <a:r>
              <a:rPr lang="en-US" sz="2100">
                <a:solidFill>
                  <a:srgbClr val="000000"/>
                </a:solidFill>
                <a:latin typeface="Consolas" pitchFamily="49" charset="0"/>
                <a:cs typeface="Consolas" pitchFamily="49" charset="0"/>
              </a:rPr>
              <a:t> imaginary;</a:t>
            </a:r>
          </a:p>
          <a:p>
            <a:pPr defTabSz="953274">
              <a:spcBef>
                <a:spcPct val="0"/>
              </a:spcBef>
              <a:tabLst>
                <a:tab pos="437770" algn="l"/>
                <a:tab pos="885768" algn="l"/>
                <a:tab pos="1323538" algn="l"/>
                <a:tab pos="1773581" algn="l"/>
              </a:tabLst>
            </a:pPr>
            <a:r>
              <a:rPr lang="en-US" sz="2100">
                <a:solidFill>
                  <a:srgbClr val="0000FF"/>
                </a:solidFill>
                <a:latin typeface="Consolas" pitchFamily="49" charset="0"/>
                <a:cs typeface="Consolas" pitchFamily="49" charset="0"/>
              </a:rPr>
              <a:t>	public </a:t>
            </a:r>
            <a:r>
              <a:rPr lang="en-US" sz="2100">
                <a:solidFill>
                  <a:srgbClr val="000000"/>
                </a:solidFill>
                <a:latin typeface="Consolas" pitchFamily="49" charset="0"/>
                <a:cs typeface="Consolas" pitchFamily="49" charset="0"/>
              </a:rPr>
              <a:t>Complex Add(</a:t>
            </a:r>
            <a:r>
              <a:rPr lang="en-US" sz="2100">
                <a:solidFill>
                  <a:srgbClr val="0000FF"/>
                </a:solidFill>
                <a:latin typeface="Consolas" pitchFamily="49" charset="0"/>
                <a:cs typeface="Consolas" pitchFamily="49" charset="0"/>
              </a:rPr>
              <a:t> int </a:t>
            </a:r>
            <a:r>
              <a:rPr lang="en-US" sz="2100">
                <a:solidFill>
                  <a:srgbClr val="000000"/>
                </a:solidFill>
                <a:latin typeface="Consolas" pitchFamily="49" charset="0"/>
                <a:cs typeface="Consolas" pitchFamily="49" charset="0"/>
              </a:rPr>
              <a:t>r</a:t>
            </a:r>
            <a:r>
              <a:rPr lang="en-US" sz="2100">
                <a:solidFill>
                  <a:srgbClr val="0000FF"/>
                </a:solidFill>
                <a:latin typeface="Consolas" pitchFamily="49" charset="0"/>
                <a:cs typeface="Consolas" pitchFamily="49" charset="0"/>
              </a:rPr>
              <a:t> </a:t>
            </a:r>
            <a:r>
              <a:rPr lang="en-US" sz="210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a:solidFill>
                  <a:srgbClr val="0000FF"/>
                </a:solidFill>
                <a:latin typeface="Consolas" pitchFamily="49" charset="0"/>
                <a:cs typeface="Consolas" pitchFamily="49" charset="0"/>
              </a:rPr>
              <a:t>		return new </a:t>
            </a:r>
            <a:r>
              <a:rPr lang="en-US" sz="2100">
                <a:solidFill>
                  <a:srgbClr val="000000"/>
                </a:solidFill>
                <a:latin typeface="Consolas" pitchFamily="49" charset="0"/>
                <a:cs typeface="Consolas" pitchFamily="49" charset="0"/>
              </a:rPr>
              <a:t>Complex( </a:t>
            </a:r>
            <a:r>
              <a:rPr lang="en-US" sz="2100">
                <a:solidFill>
                  <a:srgbClr val="0000FF"/>
                </a:solidFill>
                <a:latin typeface="Consolas" pitchFamily="49" charset="0"/>
                <a:cs typeface="Consolas" pitchFamily="49" charset="0"/>
              </a:rPr>
              <a:t>this</a:t>
            </a:r>
            <a:r>
              <a:rPr lang="en-US" sz="2100">
                <a:solidFill>
                  <a:srgbClr val="000000"/>
                </a:solidFill>
                <a:latin typeface="Consolas" pitchFamily="49" charset="0"/>
                <a:cs typeface="Consolas" pitchFamily="49" charset="0"/>
              </a:rPr>
              <a:t>.real + r, </a:t>
            </a:r>
            <a:r>
              <a:rPr lang="en-US" sz="2100">
                <a:solidFill>
                  <a:srgbClr val="0000FF"/>
                </a:solidFill>
                <a:latin typeface="Consolas" pitchFamily="49" charset="0"/>
                <a:cs typeface="Consolas" pitchFamily="49" charset="0"/>
              </a:rPr>
              <a:t>this</a:t>
            </a:r>
            <a:r>
              <a:rPr lang="en-US" sz="2100">
                <a:solidFill>
                  <a:srgbClr val="000000"/>
                </a:solidFill>
                <a:latin typeface="Consolas" pitchFamily="49" charset="0"/>
                <a:cs typeface="Consolas" pitchFamily="49" charset="0"/>
              </a:rPr>
              <a:t>.imaginary );</a:t>
            </a:r>
          </a:p>
          <a:p>
            <a:pPr defTabSz="953274">
              <a:spcBef>
                <a:spcPct val="0"/>
              </a:spcBef>
              <a:tabLst>
                <a:tab pos="437770" algn="l"/>
                <a:tab pos="885768" algn="l"/>
                <a:tab pos="1323538" algn="l"/>
                <a:tab pos="1773581" algn="l"/>
              </a:tabLst>
            </a:pPr>
            <a:r>
              <a:rPr lang="en-US" sz="2100">
                <a:solidFill>
                  <a:srgbClr val="0000FF"/>
                </a:solidFill>
                <a:latin typeface="Consolas" pitchFamily="49" charset="0"/>
                <a:cs typeface="Consolas" pitchFamily="49" charset="0"/>
              </a:rPr>
              <a:t>	</a:t>
            </a:r>
            <a:r>
              <a:rPr lang="en-US" sz="2100">
                <a:solidFill>
                  <a:srgbClr val="000000"/>
                </a:solidFill>
                <a:latin typeface="Consolas" pitchFamily="49" charset="0"/>
                <a:cs typeface="Consolas" pitchFamily="49" charset="0"/>
              </a:rPr>
              <a:t>}</a:t>
            </a:r>
          </a:p>
          <a:p>
            <a:pPr defTabSz="953274">
              <a:spcBef>
                <a:spcPct val="0"/>
              </a:spcBef>
              <a:tabLst>
                <a:tab pos="437770" algn="l"/>
                <a:tab pos="885768" algn="l"/>
                <a:tab pos="1323538" algn="l"/>
                <a:tab pos="1773581" algn="l"/>
              </a:tabLst>
            </a:pPr>
            <a:r>
              <a:rPr lang="en-US" sz="2100">
                <a:solidFill>
                  <a:srgbClr val="000000"/>
                </a:solidFill>
                <a:latin typeface="Consolas" pitchFamily="49" charset="0"/>
                <a:cs typeface="Consolas" pitchFamily="49" charset="0"/>
              </a:rPr>
              <a:t>	...</a:t>
            </a:r>
          </a:p>
          <a:p>
            <a:pPr defTabSz="953274">
              <a:spcBef>
                <a:spcPct val="0"/>
              </a:spcBef>
              <a:tabLst>
                <a:tab pos="437770" algn="l"/>
                <a:tab pos="885768" algn="l"/>
                <a:tab pos="1323538" algn="l"/>
                <a:tab pos="1773581" algn="l"/>
              </a:tabLst>
            </a:pPr>
            <a:r>
              <a:rPr lang="en-US" sz="2100">
                <a:solidFill>
                  <a:srgbClr val="000000"/>
                </a:solidFill>
                <a:latin typeface="Consolas" pitchFamily="49" charset="0"/>
                <a:cs typeface="Consolas" pitchFamily="49" charset="0"/>
              </a:rPr>
              <a:t>}</a:t>
            </a:r>
          </a:p>
        </p:txBody>
      </p:sp>
      <p:sp>
        <p:nvSpPr>
          <p:cNvPr id="807942" name="Rectangle 6"/>
          <p:cNvSpPr>
            <a:spLocks noChangeArrowheads="1"/>
          </p:cNvSpPr>
          <p:nvPr/>
        </p:nvSpPr>
        <p:spPr bwMode="auto">
          <a:xfrm>
            <a:off x="6049194" y="4090097"/>
            <a:ext cx="5102200" cy="76200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 pos="1323538" algn="l"/>
                <a:tab pos="1773581" algn="l"/>
              </a:tabLst>
            </a:pPr>
            <a:r>
              <a:rPr lang="en-US" sz="2100">
                <a:solidFill>
                  <a:srgbClr val="000000"/>
                </a:solidFill>
                <a:latin typeface="Consolas" pitchFamily="49" charset="0"/>
                <a:cs typeface="Consolas" pitchFamily="49" charset="0"/>
              </a:rPr>
              <a:t>Complex d = </a:t>
            </a:r>
            <a:r>
              <a:rPr lang="en-US" sz="2100">
                <a:solidFill>
                  <a:srgbClr val="0000FF"/>
                </a:solidFill>
                <a:latin typeface="Consolas" pitchFamily="49" charset="0"/>
                <a:cs typeface="Consolas" pitchFamily="49" charset="0"/>
              </a:rPr>
              <a:t>new</a:t>
            </a:r>
            <a:r>
              <a:rPr lang="en-US" sz="2100">
                <a:solidFill>
                  <a:srgbClr val="000000"/>
                </a:solidFill>
                <a:latin typeface="Consolas" pitchFamily="49" charset="0"/>
                <a:cs typeface="Consolas" pitchFamily="49" charset="0"/>
              </a:rPr>
              <a:t> Complex( 10, 10);</a:t>
            </a:r>
          </a:p>
          <a:p>
            <a:pPr defTabSz="953274">
              <a:spcBef>
                <a:spcPct val="0"/>
              </a:spcBef>
              <a:tabLst>
                <a:tab pos="437770" algn="l"/>
                <a:tab pos="885768" algn="l"/>
                <a:tab pos="1323538" algn="l"/>
                <a:tab pos="1773581" algn="l"/>
              </a:tabLst>
            </a:pPr>
            <a:r>
              <a:rPr lang="en-US" sz="2100" b="1">
                <a:solidFill>
                  <a:srgbClr val="FF0000"/>
                </a:solidFill>
                <a:latin typeface="Consolas" pitchFamily="49" charset="0"/>
                <a:cs typeface="Consolas" pitchFamily="49" charset="0"/>
              </a:rPr>
              <a:t>d = d + 10;</a:t>
            </a:r>
          </a:p>
        </p:txBody>
      </p:sp>
    </p:spTree>
    <p:extLst>
      <p:ext uri="{BB962C8B-B14F-4D97-AF65-F5344CB8AC3E}">
        <p14:creationId xmlns:p14="http://schemas.microsoft.com/office/powerpoint/2010/main" val="305798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en-GB"/>
              <a:t>How does it work?</a:t>
            </a:r>
          </a:p>
        </p:txBody>
      </p:sp>
      <p:sp>
        <p:nvSpPr>
          <p:cNvPr id="3" name="Slide Number Placeholder 2"/>
          <p:cNvSpPr>
            <a:spLocks noGrp="1"/>
          </p:cNvSpPr>
          <p:nvPr>
            <p:ph type="sldNum" sz="quarter" idx="12"/>
          </p:nvPr>
        </p:nvSpPr>
        <p:spPr/>
        <p:txBody>
          <a:bodyPr/>
          <a:lstStyle/>
          <a:p>
            <a:fld id="{BAEF35E1-E8B4-4707-9B15-F4E1B030959E}" type="slidenum">
              <a:rPr lang="en-US" smtClean="0"/>
              <a:t>428</a:t>
            </a:fld>
            <a:endParaRPr lang="en-US"/>
          </a:p>
        </p:txBody>
      </p:sp>
      <p:sp>
        <p:nvSpPr>
          <p:cNvPr id="809987" name="Rectangle 3"/>
          <p:cNvSpPr>
            <a:spLocks noGrp="1" noChangeArrowheads="1"/>
          </p:cNvSpPr>
          <p:nvPr>
            <p:ph sz="quarter" idx="1"/>
          </p:nvPr>
        </p:nvSpPr>
        <p:spPr/>
        <p:txBody>
          <a:bodyPr/>
          <a:lstStyle/>
          <a:p>
            <a:r>
              <a:rPr lang="en-GB" dirty="0"/>
              <a:t>Given the following</a:t>
            </a:r>
            <a:br>
              <a:rPr lang="en-GB" dirty="0"/>
            </a:br>
            <a:br>
              <a:rPr lang="en-GB" dirty="0"/>
            </a:br>
            <a:endParaRPr lang="en-GB" dirty="0"/>
          </a:p>
          <a:p>
            <a:r>
              <a:rPr lang="en-GB" dirty="0"/>
              <a:t>The compiler translates the code</a:t>
            </a:r>
            <a:br>
              <a:rPr lang="en-GB" dirty="0"/>
            </a:br>
            <a:br>
              <a:rPr lang="en-GB" dirty="0"/>
            </a:br>
            <a:br>
              <a:rPr lang="en-GB" dirty="0"/>
            </a:br>
            <a:r>
              <a:rPr lang="en-GB" dirty="0"/>
              <a:t>into</a:t>
            </a:r>
          </a:p>
        </p:txBody>
      </p:sp>
      <p:sp>
        <p:nvSpPr>
          <p:cNvPr id="809988" name="Rectangle 4"/>
          <p:cNvSpPr>
            <a:spLocks noChangeArrowheads="1"/>
          </p:cNvSpPr>
          <p:nvPr/>
        </p:nvSpPr>
        <p:spPr bwMode="auto">
          <a:xfrm>
            <a:off x="3831570" y="6800852"/>
            <a:ext cx="4659771" cy="4388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pPr>
            <a:r>
              <a:rPr lang="en-GB" sz="2100">
                <a:solidFill>
                  <a:srgbClr val="000000"/>
                </a:solidFill>
                <a:latin typeface="Consolas" pitchFamily="49" charset="0"/>
                <a:cs typeface="Consolas" pitchFamily="49" charset="0"/>
              </a:rPr>
              <a:t>d = Complex.</a:t>
            </a:r>
            <a:r>
              <a:rPr lang="en-GB" sz="2100">
                <a:solidFill>
                  <a:srgbClr val="0000FF"/>
                </a:solidFill>
                <a:latin typeface="Consolas" pitchFamily="49" charset="0"/>
                <a:cs typeface="Consolas" pitchFamily="49" charset="0"/>
              </a:rPr>
              <a:t>operator </a:t>
            </a:r>
            <a:r>
              <a:rPr lang="en-GB" sz="2100">
                <a:solidFill>
                  <a:srgbClr val="000000"/>
                </a:solidFill>
                <a:latin typeface="Consolas" pitchFamily="49" charset="0"/>
                <a:cs typeface="Consolas" pitchFamily="49" charset="0"/>
              </a:rPr>
              <a:t>+(d, 10);</a:t>
            </a:r>
            <a:endParaRPr lang="en-US" sz="2100">
              <a:solidFill>
                <a:srgbClr val="000000"/>
              </a:solidFill>
              <a:latin typeface="Consolas" pitchFamily="49" charset="0"/>
              <a:cs typeface="Consolas" pitchFamily="49" charset="0"/>
            </a:endParaRPr>
          </a:p>
        </p:txBody>
      </p:sp>
      <p:sp>
        <p:nvSpPr>
          <p:cNvPr id="809989" name="Rectangle 5"/>
          <p:cNvSpPr>
            <a:spLocks noChangeArrowheads="1"/>
          </p:cNvSpPr>
          <p:nvPr/>
        </p:nvSpPr>
        <p:spPr bwMode="auto">
          <a:xfrm>
            <a:off x="3465433" y="4736538"/>
            <a:ext cx="5249677" cy="76200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Complex d = </a:t>
            </a:r>
            <a:r>
              <a:rPr lang="en-US" sz="2100" dirty="0">
                <a:solidFill>
                  <a:srgbClr val="0000FF"/>
                </a:solidFill>
                <a:latin typeface="Consolas" pitchFamily="49" charset="0"/>
                <a:cs typeface="Consolas" pitchFamily="49" charset="0"/>
              </a:rPr>
              <a:t>new</a:t>
            </a:r>
            <a:r>
              <a:rPr lang="en-US" sz="2100" dirty="0">
                <a:solidFill>
                  <a:srgbClr val="000000"/>
                </a:solidFill>
                <a:latin typeface="Consolas" pitchFamily="49" charset="0"/>
                <a:cs typeface="Consolas" pitchFamily="49" charset="0"/>
              </a:rPr>
              <a:t> Complex( 10, 10 );</a:t>
            </a:r>
          </a:p>
          <a:p>
            <a:pPr defTabSz="953274">
              <a:spcBef>
                <a:spcPct val="0"/>
              </a:spcBef>
              <a:tabLst>
                <a:tab pos="437770" algn="l"/>
                <a:tab pos="885768" algn="l"/>
                <a:tab pos="1323538" algn="l"/>
                <a:tab pos="1773581" algn="l"/>
              </a:tabLst>
            </a:pPr>
            <a:r>
              <a:rPr lang="en-US" sz="2100" dirty="0">
                <a:solidFill>
                  <a:srgbClr val="000000"/>
                </a:solidFill>
                <a:latin typeface="Consolas" pitchFamily="49" charset="0"/>
                <a:cs typeface="Consolas" pitchFamily="49" charset="0"/>
              </a:rPr>
              <a:t>d = d + 10;</a:t>
            </a:r>
          </a:p>
        </p:txBody>
      </p:sp>
      <p:sp>
        <p:nvSpPr>
          <p:cNvPr id="809990" name="Rectangle 6"/>
          <p:cNvSpPr>
            <a:spLocks noChangeArrowheads="1"/>
          </p:cNvSpPr>
          <p:nvPr/>
        </p:nvSpPr>
        <p:spPr bwMode="auto">
          <a:xfrm>
            <a:off x="1365173" y="2713158"/>
            <a:ext cx="8789107" cy="10851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pPr>
            <a:r>
              <a:rPr lang="en-GB" sz="2100">
                <a:solidFill>
                  <a:srgbClr val="0000FF"/>
                </a:solidFill>
                <a:latin typeface="Consolas" pitchFamily="49" charset="0"/>
                <a:cs typeface="Consolas" pitchFamily="49" charset="0"/>
              </a:rPr>
              <a:t>public static</a:t>
            </a:r>
            <a:r>
              <a:rPr lang="en-GB" sz="2100">
                <a:solidFill>
                  <a:srgbClr val="000000"/>
                </a:solidFill>
                <a:latin typeface="Consolas" pitchFamily="49" charset="0"/>
                <a:cs typeface="Consolas" pitchFamily="49" charset="0"/>
              </a:rPr>
              <a:t> Complex </a:t>
            </a:r>
            <a:r>
              <a:rPr lang="en-GB" sz="2100">
                <a:solidFill>
                  <a:srgbClr val="0000FF"/>
                </a:solidFill>
                <a:latin typeface="Consolas" pitchFamily="49" charset="0"/>
                <a:cs typeface="Consolas" pitchFamily="49" charset="0"/>
              </a:rPr>
              <a:t>operator </a:t>
            </a:r>
            <a:r>
              <a:rPr lang="en-GB" sz="2100">
                <a:solidFill>
                  <a:srgbClr val="000000"/>
                </a:solidFill>
                <a:latin typeface="Consolas" pitchFamily="49" charset="0"/>
                <a:cs typeface="Consolas" pitchFamily="49" charset="0"/>
              </a:rPr>
              <a:t>+( Complex lhs, </a:t>
            </a:r>
            <a:r>
              <a:rPr lang="en-GB" sz="2100">
                <a:solidFill>
                  <a:srgbClr val="0000FF"/>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r ) {  </a:t>
            </a:r>
          </a:p>
          <a:p>
            <a:pPr defTabSz="953274">
              <a:spcBef>
                <a:spcPct val="0"/>
              </a:spcBef>
            </a:pPr>
            <a:r>
              <a:rPr lang="en-GB" sz="2100">
                <a:solidFill>
                  <a:srgbClr val="0000FF"/>
                </a:solidFill>
                <a:latin typeface="Consolas" pitchFamily="49" charset="0"/>
                <a:cs typeface="Consolas" pitchFamily="49" charset="0"/>
              </a:rPr>
              <a:t>  return</a:t>
            </a:r>
            <a:r>
              <a:rPr lang="en-GB" sz="2100">
                <a:solidFill>
                  <a:srgbClr val="000000"/>
                </a:solidFill>
                <a:latin typeface="Consolas" pitchFamily="49" charset="0"/>
                <a:cs typeface="Consolas" pitchFamily="49" charset="0"/>
              </a:rPr>
              <a:t> lhs.Add(r);</a:t>
            </a:r>
          </a:p>
          <a:p>
            <a:pPr defTabSz="953274">
              <a:spcBef>
                <a:spcPct val="0"/>
              </a:spcBef>
            </a:pPr>
            <a:r>
              <a:rPr lang="en-GB" sz="210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14530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GB"/>
              <a:t>List of Operators</a:t>
            </a:r>
          </a:p>
        </p:txBody>
      </p:sp>
      <p:sp>
        <p:nvSpPr>
          <p:cNvPr id="3" name="Slide Number Placeholder 2"/>
          <p:cNvSpPr>
            <a:spLocks noGrp="1"/>
          </p:cNvSpPr>
          <p:nvPr>
            <p:ph type="sldNum" sz="quarter" idx="12"/>
          </p:nvPr>
        </p:nvSpPr>
        <p:spPr/>
        <p:txBody>
          <a:bodyPr/>
          <a:lstStyle/>
          <a:p>
            <a:fld id="{BAEF35E1-E8B4-4707-9B15-F4E1B030959E}" type="slidenum">
              <a:rPr lang="en-US" smtClean="0"/>
              <a:t>429</a:t>
            </a:fld>
            <a:endParaRPr lang="en-US"/>
          </a:p>
        </p:txBody>
      </p:sp>
      <p:sp>
        <p:nvSpPr>
          <p:cNvPr id="812035" name="Rectangle 3"/>
          <p:cNvSpPr>
            <a:spLocks noGrp="1" noChangeArrowheads="1"/>
          </p:cNvSpPr>
          <p:nvPr>
            <p:ph sz="quarter" idx="1"/>
          </p:nvPr>
        </p:nvSpPr>
        <p:spPr/>
        <p:txBody>
          <a:bodyPr>
            <a:normAutofit fontScale="85000" lnSpcReduction="20000"/>
          </a:bodyPr>
          <a:lstStyle/>
          <a:p>
            <a:pPr>
              <a:tabLst>
                <a:tab pos="1178296" algn="l"/>
                <a:tab pos="1323538" algn="l"/>
              </a:tabLst>
            </a:pPr>
            <a:r>
              <a:rPr lang="en-GB" dirty="0"/>
              <a:t>The following lists the operators that may be overloaded</a:t>
            </a:r>
            <a:br>
              <a:rPr lang="en-GB" dirty="0"/>
            </a:br>
            <a:br>
              <a:rPr lang="en-GB" dirty="0"/>
            </a:br>
            <a:br>
              <a:rPr lang="en-GB" dirty="0"/>
            </a:br>
            <a:br>
              <a:rPr lang="en-GB" dirty="0"/>
            </a:br>
            <a:br>
              <a:rPr lang="en-GB" dirty="0"/>
            </a:br>
            <a:br>
              <a:rPr lang="en-GB" dirty="0"/>
            </a:br>
            <a:endParaRPr lang="en-GB" dirty="0"/>
          </a:p>
          <a:p>
            <a:pPr>
              <a:tabLst>
                <a:tab pos="1178296" algn="l"/>
                <a:tab pos="1323538" algn="l"/>
              </a:tabLst>
            </a:pPr>
            <a:r>
              <a:rPr lang="en-GB" dirty="0"/>
              <a:t>Notes</a:t>
            </a:r>
          </a:p>
          <a:p>
            <a:pPr lvl="1">
              <a:buNone/>
              <a:tabLst>
                <a:tab pos="1178296" algn="l"/>
                <a:tab pos="1323538" algn="l"/>
              </a:tabLst>
            </a:pPr>
            <a:endParaRPr lang="en-GB" dirty="0"/>
          </a:p>
          <a:p>
            <a:pPr lvl="1">
              <a:buNone/>
              <a:tabLst>
                <a:tab pos="1178296" algn="l"/>
                <a:tab pos="1323538" algn="l"/>
              </a:tabLst>
            </a:pPr>
            <a:endParaRPr lang="en-GB" dirty="0"/>
          </a:p>
          <a:p>
            <a:pPr lvl="1">
              <a:buNone/>
              <a:tabLst>
                <a:tab pos="1178296" algn="l"/>
                <a:tab pos="1323538" algn="l"/>
              </a:tabLst>
            </a:pPr>
            <a:r>
              <a:rPr lang="en-GB" dirty="0"/>
              <a:t>*  		Only the prefix versions of ++ and -- can be written</a:t>
            </a:r>
          </a:p>
          <a:p>
            <a:pPr lvl="1">
              <a:buNone/>
              <a:tabLst>
                <a:tab pos="1178296" algn="l"/>
                <a:tab pos="1323538" algn="l"/>
              </a:tabLst>
            </a:pPr>
            <a:r>
              <a:rPr lang="en-GB" dirty="0"/>
              <a:t>**  		When these are overloaded, you can use the </a:t>
            </a:r>
            <a:r>
              <a:rPr lang="en-GB" i="1" dirty="0"/>
              <a:t>op</a:t>
            </a:r>
            <a:r>
              <a:rPr lang="en-GB" dirty="0"/>
              <a:t>= as well </a:t>
            </a:r>
          </a:p>
          <a:p>
            <a:pPr lvl="1">
              <a:buNone/>
              <a:tabLst>
                <a:tab pos="1178296" algn="l"/>
                <a:tab pos="1323538" algn="l"/>
              </a:tabLst>
            </a:pPr>
            <a:r>
              <a:rPr lang="en-GB" dirty="0"/>
              <a:t>***  	== and != must be overloaded as a pair</a:t>
            </a:r>
          </a:p>
          <a:p>
            <a:pPr lvl="1">
              <a:buNone/>
              <a:tabLst>
                <a:tab pos="1178296" algn="l"/>
                <a:tab pos="1323538" algn="l"/>
              </a:tabLst>
            </a:pPr>
            <a:r>
              <a:rPr lang="en-GB" dirty="0"/>
              <a:t>**** 	[] overloading is provided using indexers</a:t>
            </a:r>
            <a:br>
              <a:rPr lang="en-GB" dirty="0"/>
            </a:br>
            <a:r>
              <a:rPr lang="en-GB" dirty="0"/>
              <a:t>		() overloaded using conversion operators</a:t>
            </a:r>
          </a:p>
        </p:txBody>
      </p:sp>
      <p:sp>
        <p:nvSpPr>
          <p:cNvPr id="812036" name="Rectangle 4"/>
          <p:cNvSpPr>
            <a:spLocks noChangeArrowheads="1"/>
          </p:cNvSpPr>
          <p:nvPr/>
        </p:nvSpPr>
        <p:spPr bwMode="auto">
          <a:xfrm>
            <a:off x="483499" y="2150269"/>
            <a:ext cx="11735217" cy="2950369"/>
          </a:xfrm>
          <a:prstGeom prst="rect">
            <a:avLst/>
          </a:prstGeom>
          <a:solidFill>
            <a:srgbClr val="FFFF00"/>
          </a:solidFill>
          <a:ln w="12700">
            <a:solidFill>
              <a:schemeClr val="tx1"/>
            </a:solidFill>
            <a:miter lim="800000"/>
            <a:headEnd/>
            <a:tailEnd/>
          </a:ln>
          <a:effectLst/>
        </p:spPr>
        <p:txBody>
          <a:bodyPr wrap="none" lIns="116603" tIns="57278" rIns="116603" bIns="57278"/>
          <a:lstStyle/>
          <a:p>
            <a:pPr defTabSz="953274">
              <a:spcBef>
                <a:spcPct val="0"/>
              </a:spcBef>
            </a:pPr>
            <a:r>
              <a:rPr lang="en-GB" b="1" dirty="0">
                <a:latin typeface="Lucida Console" pitchFamily="49" charset="0"/>
              </a:rPr>
              <a:t>+ - !  ~  ++  --  true false</a:t>
            </a:r>
            <a:r>
              <a:rPr lang="en-GB" sz="2600" b="1" dirty="0">
                <a:latin typeface="Courier New" pitchFamily="49" charset="0"/>
              </a:rPr>
              <a:t>		</a:t>
            </a:r>
            <a:r>
              <a:rPr lang="en-GB" sz="2600" b="1" dirty="0"/>
              <a:t>Can be overloaded *</a:t>
            </a:r>
          </a:p>
          <a:p>
            <a:pPr defTabSz="953274">
              <a:spcBef>
                <a:spcPct val="0"/>
              </a:spcBef>
            </a:pPr>
            <a:r>
              <a:rPr lang="en-GB" b="1" dirty="0">
                <a:latin typeface="Lucida Console" pitchFamily="49" charset="0"/>
              </a:rPr>
              <a:t>+ - *  /  %   &amp;   ^ | &lt;&lt;  &gt;&gt;</a:t>
            </a:r>
            <a:r>
              <a:rPr lang="en-GB" sz="2600" b="1" dirty="0">
                <a:latin typeface="Courier New" pitchFamily="49" charset="0"/>
              </a:rPr>
              <a:t>		</a:t>
            </a:r>
            <a:r>
              <a:rPr lang="en-GB" sz="2600" b="1" dirty="0"/>
              <a:t>Can be overloaded **</a:t>
            </a:r>
          </a:p>
          <a:p>
            <a:pPr defTabSz="953274">
              <a:spcBef>
                <a:spcPct val="0"/>
              </a:spcBef>
            </a:pPr>
            <a:r>
              <a:rPr lang="en-GB" b="1" dirty="0">
                <a:latin typeface="Lucida Console" pitchFamily="49" charset="0"/>
              </a:rPr>
              <a:t>&lt; &gt; &lt;= &gt;= ==  !=</a:t>
            </a:r>
            <a:r>
              <a:rPr lang="en-GB" sz="2600" b="1" dirty="0">
                <a:latin typeface="Courier New" pitchFamily="49" charset="0"/>
              </a:rPr>
              <a:t> 				</a:t>
            </a:r>
            <a:r>
              <a:rPr lang="en-GB" sz="2600" b="1" dirty="0"/>
              <a:t>Can be overloaded ***</a:t>
            </a:r>
          </a:p>
          <a:p>
            <a:pPr defTabSz="953274">
              <a:spcBef>
                <a:spcPct val="0"/>
              </a:spcBef>
            </a:pPr>
            <a:r>
              <a:rPr lang="en-GB" b="1" dirty="0">
                <a:latin typeface="Lucida Console" pitchFamily="49" charset="0"/>
              </a:rPr>
              <a:t>&amp;&amp;  ||</a:t>
            </a:r>
            <a:r>
              <a:rPr lang="en-GB" sz="2600" b="1" dirty="0">
                <a:latin typeface="Courier New" pitchFamily="49" charset="0"/>
              </a:rPr>
              <a:t>						</a:t>
            </a:r>
            <a:r>
              <a:rPr lang="en-GB" sz="2600" b="1" dirty="0"/>
              <a:t>Cannot be overloaded</a:t>
            </a:r>
          </a:p>
          <a:p>
            <a:pPr defTabSz="953274">
              <a:spcBef>
                <a:spcPct val="0"/>
              </a:spcBef>
            </a:pPr>
            <a:r>
              <a:rPr lang="en-GB" b="1" dirty="0">
                <a:latin typeface="Lucida Console" pitchFamily="49" charset="0"/>
              </a:rPr>
              <a:t>[] ()</a:t>
            </a:r>
            <a:r>
              <a:rPr lang="en-GB" sz="2600" b="1" dirty="0">
                <a:latin typeface="Courier New" pitchFamily="49" charset="0"/>
              </a:rPr>
              <a:t> 						</a:t>
            </a:r>
            <a:r>
              <a:rPr lang="en-GB" sz="2600" b="1" dirty="0"/>
              <a:t>Cannot be overloaded ****</a:t>
            </a:r>
            <a:r>
              <a:rPr lang="en-GB" sz="2600" b="1" dirty="0">
                <a:latin typeface="Courier New" pitchFamily="49" charset="0"/>
              </a:rPr>
              <a:t> </a:t>
            </a:r>
          </a:p>
          <a:p>
            <a:pPr defTabSz="953274">
              <a:spcBef>
                <a:spcPct val="0"/>
              </a:spcBef>
            </a:pPr>
            <a:r>
              <a:rPr lang="en-GB" b="1" dirty="0">
                <a:latin typeface="Lucida Console" pitchFamily="49" charset="0"/>
              </a:rPr>
              <a:t>+= etc.</a:t>
            </a:r>
            <a:r>
              <a:rPr lang="en-GB" sz="2600" b="1" dirty="0">
                <a:latin typeface="Courier New" pitchFamily="49" charset="0"/>
              </a:rPr>
              <a:t>						</a:t>
            </a:r>
            <a:r>
              <a:rPr lang="en-GB" sz="2600" b="1" dirty="0"/>
              <a:t>Cannot be overloaded</a:t>
            </a:r>
            <a:r>
              <a:rPr lang="en-GB" sz="2600" b="1" dirty="0">
                <a:latin typeface="Courier New" pitchFamily="49" charset="0"/>
              </a:rPr>
              <a:t> </a:t>
            </a:r>
          </a:p>
          <a:p>
            <a:pPr defTabSz="953274">
              <a:spcBef>
                <a:spcPct val="0"/>
              </a:spcBef>
            </a:pPr>
            <a:r>
              <a:rPr lang="en-GB" b="1" dirty="0">
                <a:latin typeface="Lucida Console" pitchFamily="49" charset="0"/>
              </a:rPr>
              <a:t>= . ?: -&gt; </a:t>
            </a:r>
            <a:r>
              <a:rPr lang="en-GB" b="1" dirty="0" err="1">
                <a:latin typeface="Lucida Console" pitchFamily="49" charset="0"/>
              </a:rPr>
              <a:t>typeof</a:t>
            </a:r>
            <a:r>
              <a:rPr lang="en-GB" b="1" dirty="0">
                <a:latin typeface="Lucida Console" pitchFamily="49" charset="0"/>
              </a:rPr>
              <a:t> </a:t>
            </a:r>
            <a:r>
              <a:rPr lang="en-GB" b="1" dirty="0" err="1">
                <a:latin typeface="Lucida Console" pitchFamily="49" charset="0"/>
              </a:rPr>
              <a:t>sizeof</a:t>
            </a:r>
            <a:r>
              <a:rPr lang="en-GB" b="1" dirty="0">
                <a:latin typeface="Lucida Console" pitchFamily="49" charset="0"/>
              </a:rPr>
              <a:t> is new</a:t>
            </a:r>
            <a:r>
              <a:rPr lang="en-GB" sz="2600" b="1" dirty="0">
                <a:latin typeface="Courier New" pitchFamily="49" charset="0"/>
              </a:rPr>
              <a:t>		</a:t>
            </a:r>
            <a:r>
              <a:rPr lang="en-GB" sz="2600" b="1" dirty="0"/>
              <a:t>Cannot be overloaded</a:t>
            </a:r>
            <a:r>
              <a:rPr lang="en-GB" sz="2600" b="1" dirty="0">
                <a:latin typeface="Courier New" pitchFamily="49" charset="0"/>
              </a:rPr>
              <a:t> </a:t>
            </a:r>
          </a:p>
        </p:txBody>
      </p:sp>
      <p:sp>
        <p:nvSpPr>
          <p:cNvPr id="812037" name="Line 5"/>
          <p:cNvSpPr>
            <a:spLocks noChangeShapeType="1"/>
          </p:cNvSpPr>
          <p:nvPr/>
        </p:nvSpPr>
        <p:spPr bwMode="auto">
          <a:xfrm flipH="1">
            <a:off x="7186836" y="2150269"/>
            <a:ext cx="0" cy="29503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116603" tIns="57278" rIns="116603" bIns="57278">
            <a:spAutoFit/>
          </a:bodyPr>
          <a:lstStyle/>
          <a:p>
            <a:endParaRPr lang="en-US"/>
          </a:p>
        </p:txBody>
      </p:sp>
    </p:spTree>
    <p:extLst>
      <p:ext uri="{BB962C8B-B14F-4D97-AF65-F5344CB8AC3E}">
        <p14:creationId xmlns:p14="http://schemas.microsoft.com/office/powerpoint/2010/main" val="82820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err="1">
                <a:latin typeface="Consolas" pitchFamily="49" charset="0"/>
                <a:cs typeface="Consolas" pitchFamily="49" charset="0"/>
              </a:rPr>
              <a:t>var</a:t>
            </a:r>
            <a:r>
              <a:rPr lang="en-US" dirty="0"/>
              <a:t> Keyword</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43</a:t>
            </a:fld>
            <a:endParaRPr lang="en-GB"/>
          </a:p>
        </p:txBody>
      </p:sp>
      <p:sp>
        <p:nvSpPr>
          <p:cNvPr id="3" name="Text Placeholder 2"/>
          <p:cNvSpPr>
            <a:spLocks noGrp="1"/>
          </p:cNvSpPr>
          <p:nvPr>
            <p:ph sz="quarter" idx="1"/>
          </p:nvPr>
        </p:nvSpPr>
        <p:spPr>
          <a:xfrm>
            <a:off x="525066" y="1800225"/>
            <a:ext cx="11761470" cy="3000375"/>
          </a:xfrm>
        </p:spPr>
        <p:txBody>
          <a:bodyPr>
            <a:normAutofit/>
          </a:bodyPr>
          <a:lstStyle/>
          <a:p>
            <a:r>
              <a:rPr lang="en-US" dirty="0"/>
              <a:t>Introduced in C# 3.0</a:t>
            </a:r>
          </a:p>
          <a:p>
            <a:r>
              <a:rPr lang="en-US" dirty="0"/>
              <a:t>Instructs the compiler to infer the type implicitly based on the right side of an assignment</a:t>
            </a:r>
          </a:p>
          <a:p>
            <a:r>
              <a:rPr lang="en-US" dirty="0"/>
              <a:t>Mostly useful in LINQ scenarios (module 12)</a:t>
            </a:r>
            <a:endParaRPr lang="en-GB" dirty="0"/>
          </a:p>
        </p:txBody>
      </p:sp>
      <p:sp>
        <p:nvSpPr>
          <p:cNvPr id="6" name="Rounded Rectangle 5"/>
          <p:cNvSpPr/>
          <p:nvPr/>
        </p:nvSpPr>
        <p:spPr bwMode="auto">
          <a:xfrm>
            <a:off x="842808" y="4311541"/>
            <a:ext cx="10915962" cy="157956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8000"/>
                </a:solidFill>
                <a:latin typeface="Consolas"/>
              </a:rPr>
              <a:t>// C# 2.0</a:t>
            </a:r>
            <a:endParaRPr lang="en-GB" sz="1800" dirty="0">
              <a:solidFill>
                <a:srgbClr val="000000"/>
              </a:solidFill>
              <a:latin typeface="Consolas"/>
            </a:endParaRPr>
          </a:p>
          <a:p>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x</a:t>
            </a:r>
            <a:r>
              <a:rPr lang="en-GB" sz="1800" dirty="0">
                <a:solidFill>
                  <a:srgbClr val="000000"/>
                </a:solidFill>
                <a:latin typeface="Consolas"/>
              </a:rPr>
              <a:t> = 5;</a:t>
            </a:r>
          </a:p>
          <a:p>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 </a:t>
            </a:r>
            <a:r>
              <a:rPr lang="en-GB" sz="1800" dirty="0">
                <a:solidFill>
                  <a:srgbClr val="A31515"/>
                </a:solidFill>
                <a:latin typeface="Consolas"/>
              </a:rPr>
              <a:t>"Bart Simpson"</a:t>
            </a:r>
            <a:r>
              <a:rPr lang="en-GB" sz="1800" dirty="0">
                <a:solidFill>
                  <a:srgbClr val="000000"/>
                </a:solidFill>
                <a:latin typeface="Consolas"/>
              </a:rPr>
              <a:t>;</a:t>
            </a:r>
          </a:p>
          <a:p>
            <a:r>
              <a:rPr lang="en-GB" sz="1800" b="1" dirty="0">
                <a:solidFill>
                  <a:srgbClr val="0000FF"/>
                </a:solidFill>
                <a:latin typeface="Consolas"/>
              </a:rPr>
              <a:t>Dictionary</a:t>
            </a:r>
            <a:r>
              <a:rPr lang="en-GB" sz="1800" dirty="0">
                <a:solidFill>
                  <a:srgbClr val="000000"/>
                </a:solidFill>
                <a:latin typeface="Consolas"/>
              </a:rPr>
              <a:t>&lt;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000FF"/>
                </a:solidFill>
                <a:latin typeface="Consolas"/>
              </a:rPr>
              <a:t>object</a:t>
            </a:r>
            <a:r>
              <a:rPr lang="en-GB" sz="1800" dirty="0">
                <a:solidFill>
                  <a:srgbClr val="000000"/>
                </a:solidFill>
                <a:latin typeface="Consolas"/>
              </a:rPr>
              <a:t>&gt; </a:t>
            </a:r>
            <a:r>
              <a:rPr lang="en-GB" sz="1800" dirty="0">
                <a:solidFill>
                  <a:srgbClr val="020002"/>
                </a:solidFill>
                <a:latin typeface="Consolas"/>
              </a:rPr>
              <a:t>data</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a:solidFill>
                  <a:srgbClr val="0000FF"/>
                </a:solidFill>
                <a:latin typeface="Consolas"/>
              </a:rPr>
              <a:t>Dictionary</a:t>
            </a:r>
            <a:r>
              <a:rPr lang="en-GB" sz="1800" dirty="0">
                <a:solidFill>
                  <a:srgbClr val="000000"/>
                </a:solidFill>
                <a:latin typeface="Consolas"/>
              </a:rPr>
              <a:t>&lt;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000FF"/>
                </a:solidFill>
                <a:latin typeface="Consolas"/>
              </a:rPr>
              <a:t>object</a:t>
            </a:r>
            <a:r>
              <a:rPr lang="en-GB" sz="1800" dirty="0">
                <a:solidFill>
                  <a:srgbClr val="000000"/>
                </a:solidFill>
                <a:latin typeface="Consolas"/>
              </a:rPr>
              <a:t>&gt;();</a:t>
            </a:r>
          </a:p>
          <a:p>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size</a:t>
            </a:r>
            <a:r>
              <a:rPr lang="en-GB" sz="1800" dirty="0">
                <a:solidFill>
                  <a:srgbClr val="000000"/>
                </a:solidFill>
                <a:latin typeface="Consolas"/>
              </a:rPr>
              <a:t> = </a:t>
            </a:r>
            <a:r>
              <a:rPr lang="en-GB" sz="1800" dirty="0" err="1">
                <a:solidFill>
                  <a:srgbClr val="020002"/>
                </a:solidFill>
                <a:latin typeface="Consolas"/>
              </a:rPr>
              <a:t>name</a:t>
            </a:r>
            <a:r>
              <a:rPr lang="en-GB" sz="1800" dirty="0" err="1">
                <a:solidFill>
                  <a:srgbClr val="000000"/>
                </a:solidFill>
                <a:latin typeface="Consolas"/>
              </a:rPr>
              <a:t>.</a:t>
            </a:r>
            <a:r>
              <a:rPr lang="en-GB" sz="1800" dirty="0" err="1">
                <a:solidFill>
                  <a:srgbClr val="020002"/>
                </a:solidFill>
                <a:latin typeface="Consolas"/>
              </a:rPr>
              <a:t>Length</a:t>
            </a:r>
            <a:r>
              <a:rPr lang="en-GB" sz="1800" dirty="0">
                <a:solidFill>
                  <a:srgbClr val="000000"/>
                </a:solidFill>
                <a:latin typeface="Consolas"/>
              </a:rPr>
              <a:t>;</a:t>
            </a:r>
          </a:p>
        </p:txBody>
      </p:sp>
      <p:sp>
        <p:nvSpPr>
          <p:cNvPr id="7" name="Rounded Rectangle 6"/>
          <p:cNvSpPr/>
          <p:nvPr/>
        </p:nvSpPr>
        <p:spPr bwMode="auto">
          <a:xfrm>
            <a:off x="842808" y="6107241"/>
            <a:ext cx="10915962" cy="216151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8000"/>
                </a:solidFill>
                <a:latin typeface="Consolas"/>
              </a:rPr>
              <a:t>// C# 3.0</a:t>
            </a:r>
            <a:endParaRPr lang="en-GB" sz="1800" dirty="0">
              <a:solidFill>
                <a:srgbClr val="000000"/>
              </a:solidFill>
              <a:latin typeface="Consolas"/>
            </a:endParaRPr>
          </a:p>
          <a:p>
            <a:r>
              <a:rPr lang="en-GB" sz="1800" dirty="0" err="1">
                <a:solidFill>
                  <a:srgbClr val="0000FF"/>
                </a:solidFill>
                <a:latin typeface="Consolas"/>
              </a:rPr>
              <a:t>var</a:t>
            </a:r>
            <a:r>
              <a:rPr lang="en-GB" sz="1800" dirty="0">
                <a:solidFill>
                  <a:srgbClr val="000000"/>
                </a:solidFill>
                <a:latin typeface="Consolas"/>
              </a:rPr>
              <a:t> </a:t>
            </a:r>
            <a:r>
              <a:rPr lang="en-GB" sz="1800" dirty="0">
                <a:solidFill>
                  <a:srgbClr val="020002"/>
                </a:solidFill>
                <a:latin typeface="Consolas"/>
              </a:rPr>
              <a:t>x</a:t>
            </a:r>
            <a:r>
              <a:rPr lang="en-GB" sz="1800" dirty="0">
                <a:solidFill>
                  <a:srgbClr val="000000"/>
                </a:solidFill>
                <a:latin typeface="Consolas"/>
              </a:rPr>
              <a:t> = 5;</a:t>
            </a:r>
          </a:p>
          <a:p>
            <a:r>
              <a:rPr lang="en-GB" sz="1800" dirty="0" err="1">
                <a:solidFill>
                  <a:srgbClr val="0000FF"/>
                </a:solidFill>
                <a:latin typeface="Consolas"/>
              </a:rPr>
              <a:t>var</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 </a:t>
            </a:r>
            <a:r>
              <a:rPr lang="en-GB" sz="1800" dirty="0">
                <a:solidFill>
                  <a:srgbClr val="A31515"/>
                </a:solidFill>
                <a:latin typeface="Consolas"/>
              </a:rPr>
              <a:t>"Bart Simpson"</a:t>
            </a:r>
            <a:r>
              <a:rPr lang="en-GB" sz="1800" dirty="0">
                <a:solidFill>
                  <a:srgbClr val="000000"/>
                </a:solidFill>
                <a:latin typeface="Consolas"/>
              </a:rPr>
              <a:t>;</a:t>
            </a:r>
          </a:p>
          <a:p>
            <a:r>
              <a:rPr lang="en-GB" sz="1800" dirty="0" err="1">
                <a:solidFill>
                  <a:srgbClr val="0000FF"/>
                </a:solidFill>
                <a:latin typeface="Consolas"/>
              </a:rPr>
              <a:t>var</a:t>
            </a:r>
            <a:r>
              <a:rPr lang="en-GB" sz="1800" dirty="0">
                <a:solidFill>
                  <a:srgbClr val="000000"/>
                </a:solidFill>
                <a:latin typeface="Consolas"/>
              </a:rPr>
              <a:t> </a:t>
            </a:r>
            <a:r>
              <a:rPr lang="en-GB" sz="1800" dirty="0">
                <a:solidFill>
                  <a:srgbClr val="020002"/>
                </a:solidFill>
                <a:latin typeface="Consolas"/>
              </a:rPr>
              <a:t>data</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a:solidFill>
                  <a:srgbClr val="0000FF"/>
                </a:solidFill>
                <a:latin typeface="Consolas"/>
              </a:rPr>
              <a:t>Dictionary</a:t>
            </a:r>
            <a:r>
              <a:rPr lang="en-GB" sz="1800" dirty="0">
                <a:solidFill>
                  <a:srgbClr val="000000"/>
                </a:solidFill>
                <a:latin typeface="Consolas"/>
              </a:rPr>
              <a:t>&lt;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000FF"/>
                </a:solidFill>
                <a:latin typeface="Consolas"/>
              </a:rPr>
              <a:t>object</a:t>
            </a:r>
            <a:r>
              <a:rPr lang="en-GB" sz="1800" dirty="0">
                <a:solidFill>
                  <a:srgbClr val="000000"/>
                </a:solidFill>
                <a:latin typeface="Consolas"/>
              </a:rPr>
              <a:t>&gt;();</a:t>
            </a:r>
          </a:p>
          <a:p>
            <a:r>
              <a:rPr lang="en-GB" sz="1800" dirty="0" err="1">
                <a:solidFill>
                  <a:srgbClr val="0000FF"/>
                </a:solidFill>
                <a:latin typeface="Consolas"/>
              </a:rPr>
              <a:t>var</a:t>
            </a:r>
            <a:r>
              <a:rPr lang="en-GB" sz="1800" dirty="0">
                <a:solidFill>
                  <a:srgbClr val="000000"/>
                </a:solidFill>
                <a:latin typeface="Consolas"/>
              </a:rPr>
              <a:t> </a:t>
            </a:r>
            <a:r>
              <a:rPr lang="en-GB" sz="1800" dirty="0">
                <a:solidFill>
                  <a:srgbClr val="020002"/>
                </a:solidFill>
                <a:latin typeface="Consolas"/>
              </a:rPr>
              <a:t>size</a:t>
            </a:r>
            <a:r>
              <a:rPr lang="en-GB" sz="1800" dirty="0">
                <a:solidFill>
                  <a:srgbClr val="000000"/>
                </a:solidFill>
                <a:latin typeface="Consolas"/>
              </a:rPr>
              <a:t> = </a:t>
            </a:r>
            <a:r>
              <a:rPr lang="en-GB" sz="1800" dirty="0" err="1">
                <a:solidFill>
                  <a:srgbClr val="020002"/>
                </a:solidFill>
                <a:latin typeface="Consolas"/>
              </a:rPr>
              <a:t>name</a:t>
            </a:r>
            <a:r>
              <a:rPr lang="en-GB" sz="1800" dirty="0" err="1">
                <a:solidFill>
                  <a:srgbClr val="000000"/>
                </a:solidFill>
                <a:latin typeface="Consolas"/>
              </a:rPr>
              <a:t>.</a:t>
            </a:r>
            <a:r>
              <a:rPr lang="en-GB" sz="1800" dirty="0" err="1">
                <a:solidFill>
                  <a:srgbClr val="020002"/>
                </a:solidFill>
                <a:latin typeface="Consolas"/>
              </a:rPr>
              <a:t>Length</a:t>
            </a:r>
            <a:r>
              <a:rPr lang="en-GB" sz="1800" dirty="0">
                <a:solidFill>
                  <a:srgbClr val="000000"/>
                </a:solidFill>
                <a:latin typeface="Consolas"/>
              </a:rPr>
              <a:t>;</a:t>
            </a:r>
          </a:p>
          <a:p>
            <a:r>
              <a:rPr lang="en-GB" sz="1800" dirty="0" err="1">
                <a:solidFill>
                  <a:srgbClr val="0000FF"/>
                </a:solidFill>
                <a:latin typeface="Consolas"/>
              </a:rPr>
              <a:t>var</a:t>
            </a:r>
            <a:r>
              <a:rPr lang="en-GB" sz="1800" dirty="0">
                <a:solidFill>
                  <a:srgbClr val="000000"/>
                </a:solidFill>
                <a:latin typeface="Consolas"/>
              </a:rPr>
              <a:t> </a:t>
            </a:r>
            <a:r>
              <a:rPr lang="en-GB" sz="1800" dirty="0">
                <a:solidFill>
                  <a:srgbClr val="020002"/>
                </a:solidFill>
                <a:latin typeface="Consolas"/>
              </a:rPr>
              <a:t>y</a:t>
            </a:r>
            <a:r>
              <a:rPr lang="en-GB" sz="1800" dirty="0">
                <a:solidFill>
                  <a:srgbClr val="000000"/>
                </a:solidFill>
                <a:latin typeface="Consolas"/>
              </a:rPr>
              <a:t> = </a:t>
            </a:r>
            <a:r>
              <a:rPr lang="en-GB" sz="1800" dirty="0">
                <a:solidFill>
                  <a:srgbClr val="020002"/>
                </a:solidFill>
                <a:latin typeface="Consolas"/>
              </a:rPr>
              <a:t>x * 2.5</a:t>
            </a:r>
            <a:r>
              <a:rPr lang="en-GB" sz="1800" dirty="0">
                <a:solidFill>
                  <a:srgbClr val="000000"/>
                </a:solidFill>
                <a:latin typeface="Consolas"/>
              </a:rPr>
              <a:t>;</a:t>
            </a:r>
          </a:p>
          <a:p>
            <a:r>
              <a:rPr lang="en-GB" sz="1800" dirty="0" err="1">
                <a:solidFill>
                  <a:srgbClr val="0000FF"/>
                </a:solidFill>
                <a:latin typeface="Consolas"/>
              </a:rPr>
              <a:t>var</a:t>
            </a:r>
            <a:r>
              <a:rPr lang="en-GB" sz="1800" dirty="0">
                <a:solidFill>
                  <a:srgbClr val="000000"/>
                </a:solidFill>
                <a:latin typeface="Consolas"/>
              </a:rPr>
              <a:t> </a:t>
            </a:r>
            <a:r>
              <a:rPr lang="en-GB" sz="1800" dirty="0">
                <a:solidFill>
                  <a:srgbClr val="020002"/>
                </a:solidFill>
                <a:latin typeface="Consolas"/>
              </a:rPr>
              <a:t>keys</a:t>
            </a:r>
            <a:r>
              <a:rPr lang="en-GB" sz="1800" dirty="0">
                <a:solidFill>
                  <a:srgbClr val="000000"/>
                </a:solidFill>
                <a:latin typeface="Consolas"/>
              </a:rPr>
              <a:t> = </a:t>
            </a:r>
            <a:r>
              <a:rPr lang="en-GB" sz="1800" dirty="0" err="1">
                <a:solidFill>
                  <a:srgbClr val="020002"/>
                </a:solidFill>
                <a:latin typeface="Consolas"/>
              </a:rPr>
              <a:t>data</a:t>
            </a:r>
            <a:r>
              <a:rPr lang="en-GB" sz="1800" dirty="0" err="1">
                <a:solidFill>
                  <a:srgbClr val="000000"/>
                </a:solidFill>
                <a:latin typeface="Consolas"/>
              </a:rPr>
              <a:t>.</a:t>
            </a:r>
            <a:r>
              <a:rPr lang="en-GB" sz="1800" dirty="0" err="1">
                <a:solidFill>
                  <a:srgbClr val="020002"/>
                </a:solidFill>
                <a:latin typeface="Consolas"/>
              </a:rPr>
              <a:t>Keys</a:t>
            </a:r>
            <a:r>
              <a:rPr lang="en-GB" sz="1800" dirty="0">
                <a:solidFill>
                  <a:srgbClr val="000000"/>
                </a:solidFill>
                <a:latin typeface="Consolas"/>
              </a:rPr>
              <a:t>;   </a:t>
            </a:r>
            <a:r>
              <a:rPr lang="en-GB" sz="1800" dirty="0">
                <a:solidFill>
                  <a:srgbClr val="008000"/>
                </a:solidFill>
                <a:latin typeface="Consolas"/>
              </a:rPr>
              <a:t>// Dictionary&lt;string, object&gt;.</a:t>
            </a:r>
            <a:r>
              <a:rPr lang="en-GB" sz="1800" dirty="0" err="1">
                <a:solidFill>
                  <a:srgbClr val="008000"/>
                </a:solidFill>
                <a:latin typeface="Consolas"/>
              </a:rPr>
              <a:t>KeyCollection</a:t>
            </a:r>
            <a:endParaRPr lang="en-GB" sz="1800" dirty="0">
              <a:solidFill>
                <a:srgbClr val="000000"/>
              </a:solidFill>
              <a:latin typeface="Consolas"/>
            </a:endParaRPr>
          </a:p>
        </p:txBody>
      </p:sp>
    </p:spTree>
    <p:extLst>
      <p:ext uri="{BB962C8B-B14F-4D97-AF65-F5344CB8AC3E}">
        <p14:creationId xmlns:p14="http://schemas.microsoft.com/office/powerpoint/2010/main" val="276418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p:txBody>
          <a:bodyPr/>
          <a:lstStyle/>
          <a:p>
            <a:r>
              <a:rPr lang="en-GB"/>
              <a:t>Example operator++</a:t>
            </a:r>
          </a:p>
        </p:txBody>
      </p:sp>
      <p:sp>
        <p:nvSpPr>
          <p:cNvPr id="3" name="Slide Number Placeholder 2"/>
          <p:cNvSpPr>
            <a:spLocks noGrp="1"/>
          </p:cNvSpPr>
          <p:nvPr>
            <p:ph type="sldNum" sz="quarter" idx="12"/>
          </p:nvPr>
        </p:nvSpPr>
        <p:spPr/>
        <p:txBody>
          <a:bodyPr/>
          <a:lstStyle/>
          <a:p>
            <a:fld id="{BAEF35E1-E8B4-4707-9B15-F4E1B030959E}" type="slidenum">
              <a:rPr lang="en-US" smtClean="0"/>
              <a:t>430</a:t>
            </a:fld>
            <a:endParaRPr lang="en-US"/>
          </a:p>
        </p:txBody>
      </p:sp>
      <p:sp>
        <p:nvSpPr>
          <p:cNvPr id="814083" name="Rectangle 3"/>
          <p:cNvSpPr>
            <a:spLocks noGrp="1" noChangeArrowheads="1"/>
          </p:cNvSpPr>
          <p:nvPr>
            <p:ph sz="quarter" idx="1"/>
          </p:nvPr>
        </p:nvSpPr>
        <p:spPr/>
        <p:txBody>
          <a:bodyPr/>
          <a:lstStyle/>
          <a:p>
            <a:r>
              <a:rPr lang="en-GB" dirty="0"/>
              <a:t>Only one </a:t>
            </a:r>
            <a:r>
              <a:rPr lang="en-GB" b="1" dirty="0">
                <a:latin typeface="Consolas" pitchFamily="49" charset="0"/>
                <a:cs typeface="Consolas" pitchFamily="49" charset="0"/>
              </a:rPr>
              <a:t>operator++</a:t>
            </a:r>
            <a:r>
              <a:rPr lang="en-GB" dirty="0"/>
              <a:t> can be written</a:t>
            </a:r>
          </a:p>
          <a:p>
            <a:pPr lvl="1"/>
            <a:r>
              <a:rPr lang="en-GB" dirty="0"/>
              <a:t>You write the prefix version</a:t>
            </a:r>
          </a:p>
          <a:p>
            <a:pPr lvl="1"/>
            <a:r>
              <a:rPr lang="en-GB" dirty="0"/>
              <a:t>Compiler supplies the postfix by ignoring the return statement, and returning the original value</a:t>
            </a:r>
          </a:p>
        </p:txBody>
      </p:sp>
      <p:sp>
        <p:nvSpPr>
          <p:cNvPr id="814084" name="Rectangle 4"/>
          <p:cNvSpPr>
            <a:spLocks noChangeArrowheads="1"/>
          </p:cNvSpPr>
          <p:nvPr/>
        </p:nvSpPr>
        <p:spPr bwMode="auto">
          <a:xfrm>
            <a:off x="1365170" y="5400677"/>
            <a:ext cx="8051084" cy="23778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Lst>
            </a:pPr>
            <a:r>
              <a:rPr lang="en-GB" sz="2100">
                <a:solidFill>
                  <a:srgbClr val="0000FF"/>
                </a:solidFill>
                <a:latin typeface="Consolas" pitchFamily="49" charset="0"/>
                <a:cs typeface="Consolas" pitchFamily="49" charset="0"/>
              </a:rPr>
              <a:t>public struct</a:t>
            </a:r>
            <a:r>
              <a:rPr lang="en-GB" sz="2100">
                <a:latin typeface="Consolas" pitchFamily="49" charset="0"/>
                <a:cs typeface="Consolas" pitchFamily="49" charset="0"/>
              </a:rPr>
              <a:t> </a:t>
            </a:r>
            <a:r>
              <a:rPr lang="en-GB" sz="2100">
                <a:solidFill>
                  <a:srgbClr val="000000"/>
                </a:solidFill>
                <a:latin typeface="Consolas" pitchFamily="49" charset="0"/>
                <a:cs typeface="Consolas" pitchFamily="49" charset="0"/>
              </a:rPr>
              <a:t>Complex {</a:t>
            </a:r>
          </a:p>
          <a:p>
            <a:pPr defTabSz="953274">
              <a:spcBef>
                <a:spcPct val="0"/>
              </a:spcBef>
              <a:tabLst>
                <a:tab pos="437770" algn="l"/>
                <a:tab pos="885768" algn="l"/>
              </a:tabLst>
            </a:pPr>
            <a:r>
              <a:rPr lang="en-GB" sz="2100">
                <a:solidFill>
                  <a:srgbClr val="0000FF"/>
                </a:solidFill>
                <a:latin typeface="Consolas" pitchFamily="49" charset="0"/>
                <a:cs typeface="Consolas" pitchFamily="49" charset="0"/>
              </a:rPr>
              <a:t>  	public static</a:t>
            </a:r>
            <a:r>
              <a:rPr lang="en-GB" sz="2100">
                <a:solidFill>
                  <a:srgbClr val="000000"/>
                </a:solidFill>
                <a:latin typeface="Consolas" pitchFamily="49" charset="0"/>
                <a:cs typeface="Consolas" pitchFamily="49" charset="0"/>
              </a:rPr>
              <a:t> Complex </a:t>
            </a:r>
            <a:r>
              <a:rPr lang="en-GB" sz="2100">
                <a:solidFill>
                  <a:srgbClr val="0000FF"/>
                </a:solidFill>
                <a:latin typeface="Consolas" pitchFamily="49" charset="0"/>
                <a:cs typeface="Consolas" pitchFamily="49" charset="0"/>
              </a:rPr>
              <a:t>operator </a:t>
            </a:r>
            <a:r>
              <a:rPr lang="en-GB" sz="2100">
                <a:solidFill>
                  <a:srgbClr val="000000"/>
                </a:solidFill>
                <a:latin typeface="Consolas" pitchFamily="49" charset="0"/>
                <a:cs typeface="Consolas" pitchFamily="49" charset="0"/>
              </a:rPr>
              <a:t>++( Complex s ) {  </a:t>
            </a: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s.Add( 1 );  </a:t>
            </a:r>
            <a:r>
              <a:rPr lang="en-GB" sz="2100">
                <a:solidFill>
                  <a:srgbClr val="008000"/>
                </a:solidFill>
                <a:latin typeface="Consolas" pitchFamily="49" charset="0"/>
                <a:cs typeface="Consolas" pitchFamily="49" charset="0"/>
              </a:rPr>
              <a:t>// First increment</a:t>
            </a: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return</a:t>
            </a:r>
            <a:r>
              <a:rPr lang="en-GB" sz="2100">
                <a:solidFill>
                  <a:srgbClr val="000000"/>
                </a:solidFill>
                <a:latin typeface="Consolas" pitchFamily="49" charset="0"/>
                <a:cs typeface="Consolas" pitchFamily="49" charset="0"/>
              </a:rPr>
              <a:t> s;    </a:t>
            </a:r>
            <a:r>
              <a:rPr lang="en-GB" sz="2100">
                <a:solidFill>
                  <a:srgbClr val="008000"/>
                </a:solidFill>
                <a:latin typeface="Consolas" pitchFamily="49" charset="0"/>
                <a:cs typeface="Consolas" pitchFamily="49" charset="0"/>
              </a:rPr>
              <a:t>// Then return by value  </a:t>
            </a:r>
            <a:endParaRPr lang="en-GB" sz="2100">
              <a:solidFill>
                <a:srgbClr val="000000"/>
              </a:solidFill>
              <a:latin typeface="Consolas" pitchFamily="49" charset="0"/>
              <a:cs typeface="Consolas" pitchFamily="49" charset="0"/>
            </a:endParaRP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 </a:t>
            </a: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a:t>
            </a: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8277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GB"/>
              <a:t>Example operator == and !=</a:t>
            </a:r>
          </a:p>
        </p:txBody>
      </p:sp>
      <p:sp>
        <p:nvSpPr>
          <p:cNvPr id="3" name="Slide Number Placeholder 2"/>
          <p:cNvSpPr>
            <a:spLocks noGrp="1"/>
          </p:cNvSpPr>
          <p:nvPr>
            <p:ph type="sldNum" sz="quarter" idx="12"/>
          </p:nvPr>
        </p:nvSpPr>
        <p:spPr/>
        <p:txBody>
          <a:bodyPr/>
          <a:lstStyle/>
          <a:p>
            <a:fld id="{BAEF35E1-E8B4-4707-9B15-F4E1B030959E}" type="slidenum">
              <a:rPr lang="en-US" smtClean="0"/>
              <a:t>431</a:t>
            </a:fld>
            <a:endParaRPr lang="en-US"/>
          </a:p>
        </p:txBody>
      </p:sp>
      <p:sp>
        <p:nvSpPr>
          <p:cNvPr id="816131" name="Rectangle 3"/>
          <p:cNvSpPr>
            <a:spLocks noGrp="1" noChangeArrowheads="1"/>
          </p:cNvSpPr>
          <p:nvPr>
            <p:ph sz="quarter" idx="1"/>
          </p:nvPr>
        </p:nvSpPr>
        <p:spPr>
          <a:xfrm>
            <a:off x="420053" y="1400175"/>
            <a:ext cx="11761470" cy="3600450"/>
          </a:xfrm>
        </p:spPr>
        <p:txBody>
          <a:bodyPr>
            <a:normAutofit/>
          </a:bodyPr>
          <a:lstStyle/>
          <a:p>
            <a:r>
              <a:rPr lang="en-GB" dirty="0"/>
              <a:t>Both have to be defined</a:t>
            </a:r>
          </a:p>
          <a:p>
            <a:pPr lvl="1"/>
            <a:r>
              <a:rPr lang="en-GB" dirty="0"/>
              <a:t>Writing one without the other results in an error</a:t>
            </a:r>
          </a:p>
          <a:p>
            <a:r>
              <a:rPr lang="en-GB" dirty="0"/>
              <a:t>Note that here, operator != uses operator ==</a:t>
            </a:r>
          </a:p>
        </p:txBody>
      </p:sp>
      <p:sp>
        <p:nvSpPr>
          <p:cNvPr id="816132" name="Rectangle 4"/>
          <p:cNvSpPr>
            <a:spLocks noChangeArrowheads="1"/>
          </p:cNvSpPr>
          <p:nvPr/>
        </p:nvSpPr>
        <p:spPr bwMode="auto">
          <a:xfrm>
            <a:off x="962170" y="4800602"/>
            <a:ext cx="9379012" cy="334732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 pos="1323538" algn="l"/>
                <a:tab pos="1773581" algn="l"/>
              </a:tabLst>
            </a:pPr>
            <a:r>
              <a:rPr lang="en-GB" sz="2100">
                <a:solidFill>
                  <a:srgbClr val="0000FF"/>
                </a:solidFill>
                <a:latin typeface="Consolas" pitchFamily="49" charset="0"/>
                <a:cs typeface="Consolas" pitchFamily="49" charset="0"/>
              </a:rPr>
              <a:t>public static</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bool</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operator </a:t>
            </a:r>
            <a:r>
              <a:rPr lang="en-GB" sz="2100">
                <a:solidFill>
                  <a:srgbClr val="000000"/>
                </a:solidFill>
                <a:latin typeface="Consolas" pitchFamily="49" charset="0"/>
                <a:cs typeface="Consolas" pitchFamily="49" charset="0"/>
              </a:rPr>
              <a:t>==( Complex lhs, Complex rhs ) {  </a:t>
            </a:r>
          </a:p>
          <a:p>
            <a:pPr defTabSz="953274">
              <a:spcBef>
                <a:spcPct val="0"/>
              </a:spcBef>
              <a:tabLst>
                <a:tab pos="437770" algn="l"/>
                <a:tab pos="885768" algn="l"/>
                <a:tab pos="1323538" algn="l"/>
                <a:tab pos="1773581" algn="l"/>
              </a:tabLst>
            </a:pPr>
            <a:r>
              <a:rPr lang="en-GB" sz="2100">
                <a:solidFill>
                  <a:srgbClr val="0000FF"/>
                </a:solidFill>
                <a:latin typeface="Consolas" pitchFamily="49" charset="0"/>
                <a:cs typeface="Consolas" pitchFamily="49" charset="0"/>
              </a:rPr>
              <a:t>	bool</a:t>
            </a:r>
            <a:r>
              <a:rPr lang="en-GB" sz="2100">
                <a:solidFill>
                  <a:srgbClr val="000000"/>
                </a:solidFill>
                <a:latin typeface="Consolas" pitchFamily="49" charset="0"/>
                <a:cs typeface="Consolas" pitchFamily="49" charset="0"/>
              </a:rPr>
              <a:t> retValue = ( lhs.real == rhs.real &amp;&amp; </a:t>
            </a:r>
            <a:br>
              <a:rPr lang="en-GB" sz="2100">
                <a:solidFill>
                  <a:srgbClr val="000000"/>
                </a:solidFill>
                <a:latin typeface="Consolas" pitchFamily="49" charset="0"/>
                <a:cs typeface="Consolas" pitchFamily="49" charset="0"/>
              </a:rPr>
            </a:br>
            <a:r>
              <a:rPr lang="en-GB" sz="2100">
                <a:solidFill>
                  <a:srgbClr val="000000"/>
                </a:solidFill>
                <a:latin typeface="Consolas" pitchFamily="49" charset="0"/>
                <a:cs typeface="Consolas" pitchFamily="49" charset="0"/>
              </a:rPr>
              <a:t>                     lhs.imaginary == rhs.imaginary ); </a:t>
            </a:r>
          </a:p>
          <a:p>
            <a:pPr defTabSz="953274">
              <a:spcBef>
                <a:spcPct val="0"/>
              </a:spcBef>
              <a:tabLst>
                <a:tab pos="437770" algn="l"/>
                <a:tab pos="885768" algn="l"/>
                <a:tab pos="1323538" algn="l"/>
                <a:tab pos="1773581" algn="l"/>
              </a:tabLst>
            </a:pPr>
            <a:endParaRPr lang="en-GB" sz="2100">
              <a:solidFill>
                <a:srgbClr val="000000"/>
              </a:solidFill>
              <a:latin typeface="Consolas" pitchFamily="49" charset="0"/>
              <a:cs typeface="Consolas" pitchFamily="49" charset="0"/>
            </a:endParaRPr>
          </a:p>
          <a:p>
            <a:pPr defTabSz="953274">
              <a:spcBef>
                <a:spcPct val="0"/>
              </a:spcBef>
              <a:tabLst>
                <a:tab pos="437770" algn="l"/>
                <a:tab pos="885768" algn="l"/>
                <a:tab pos="1323538" algn="l"/>
                <a:tab pos="1773581" algn="l"/>
              </a:tabLst>
            </a:pPr>
            <a:r>
              <a:rPr lang="en-GB" sz="2100">
                <a:solidFill>
                  <a:srgbClr val="0000FF"/>
                </a:solidFill>
                <a:latin typeface="Consolas" pitchFamily="49" charset="0"/>
                <a:cs typeface="Consolas" pitchFamily="49" charset="0"/>
              </a:rPr>
              <a:t>	return</a:t>
            </a:r>
            <a:r>
              <a:rPr lang="en-GB" sz="2100">
                <a:solidFill>
                  <a:srgbClr val="000000"/>
                </a:solidFill>
                <a:latin typeface="Consolas" pitchFamily="49" charset="0"/>
                <a:cs typeface="Consolas" pitchFamily="49" charset="0"/>
              </a:rPr>
              <a:t> retValue;</a:t>
            </a:r>
          </a:p>
          <a:p>
            <a:pPr defTabSz="953274">
              <a:spcBef>
                <a:spcPct val="0"/>
              </a:spcBef>
              <a:tabLst>
                <a:tab pos="437770" algn="l"/>
                <a:tab pos="885768" algn="l"/>
                <a:tab pos="1323538" algn="l"/>
                <a:tab pos="1773581" algn="l"/>
              </a:tabLst>
            </a:pPr>
            <a:r>
              <a:rPr lang="en-GB" sz="2100">
                <a:solidFill>
                  <a:srgbClr val="000000"/>
                </a:solidFill>
                <a:latin typeface="Consolas" pitchFamily="49" charset="0"/>
                <a:cs typeface="Consolas" pitchFamily="49" charset="0"/>
              </a:rPr>
              <a:t>}</a:t>
            </a:r>
          </a:p>
          <a:p>
            <a:pPr defTabSz="953274">
              <a:spcBef>
                <a:spcPct val="0"/>
              </a:spcBef>
              <a:tabLst>
                <a:tab pos="437770" algn="l"/>
                <a:tab pos="885768" algn="l"/>
                <a:tab pos="1323538" algn="l"/>
                <a:tab pos="1773581" algn="l"/>
              </a:tabLst>
            </a:pPr>
            <a:endParaRPr lang="en-GB" sz="2100">
              <a:solidFill>
                <a:srgbClr val="0000FF"/>
              </a:solidFill>
              <a:latin typeface="Consolas" pitchFamily="49" charset="0"/>
              <a:cs typeface="Consolas" pitchFamily="49" charset="0"/>
            </a:endParaRPr>
          </a:p>
          <a:p>
            <a:pPr defTabSz="953274">
              <a:spcBef>
                <a:spcPct val="0"/>
              </a:spcBef>
              <a:tabLst>
                <a:tab pos="437770" algn="l"/>
                <a:tab pos="885768" algn="l"/>
                <a:tab pos="1323538" algn="l"/>
                <a:tab pos="1773581" algn="l"/>
              </a:tabLst>
            </a:pPr>
            <a:r>
              <a:rPr lang="en-GB" sz="2100">
                <a:solidFill>
                  <a:srgbClr val="0000FF"/>
                </a:solidFill>
                <a:latin typeface="Consolas" pitchFamily="49" charset="0"/>
                <a:cs typeface="Consolas" pitchFamily="49" charset="0"/>
              </a:rPr>
              <a:t>public static</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bool</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operator </a:t>
            </a:r>
            <a:r>
              <a:rPr lang="en-GB" sz="2100">
                <a:solidFill>
                  <a:srgbClr val="000000"/>
                </a:solidFill>
                <a:latin typeface="Consolas" pitchFamily="49" charset="0"/>
                <a:cs typeface="Consolas" pitchFamily="49" charset="0"/>
              </a:rPr>
              <a:t>!=( Complex lhs, Complex rhs ) {  </a:t>
            </a:r>
          </a:p>
          <a:p>
            <a:pPr defTabSz="953274">
              <a:spcBef>
                <a:spcPct val="0"/>
              </a:spcBef>
              <a:tabLst>
                <a:tab pos="437770" algn="l"/>
                <a:tab pos="885768" algn="l"/>
                <a:tab pos="1323538" algn="l"/>
                <a:tab pos="1773581" algn="l"/>
              </a:tabLst>
            </a:pPr>
            <a:r>
              <a:rPr lang="en-GB" sz="2100">
                <a:solidFill>
                  <a:srgbClr val="0000FF"/>
                </a:solidFill>
                <a:latin typeface="Consolas" pitchFamily="49" charset="0"/>
                <a:cs typeface="Consolas" pitchFamily="49" charset="0"/>
              </a:rPr>
              <a:t>	return </a:t>
            </a:r>
            <a:r>
              <a:rPr lang="en-GB" sz="2100">
                <a:solidFill>
                  <a:srgbClr val="000000"/>
                </a:solidFill>
                <a:latin typeface="Consolas" pitchFamily="49" charset="0"/>
                <a:cs typeface="Consolas" pitchFamily="49" charset="0"/>
              </a:rPr>
              <a:t>!(lhs == rhs);</a:t>
            </a:r>
          </a:p>
          <a:p>
            <a:pPr defTabSz="953274">
              <a:spcBef>
                <a:spcPct val="0"/>
              </a:spcBef>
              <a:tabLst>
                <a:tab pos="437770" algn="l"/>
                <a:tab pos="885768" algn="l"/>
                <a:tab pos="1323538" algn="l"/>
                <a:tab pos="1773581" algn="l"/>
              </a:tabLst>
            </a:pPr>
            <a:r>
              <a:rPr lang="en-GB" sz="210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382692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GB"/>
              <a:t>Equals() and operator ==</a:t>
            </a:r>
          </a:p>
        </p:txBody>
      </p:sp>
      <p:sp>
        <p:nvSpPr>
          <p:cNvPr id="3" name="Slide Number Placeholder 2"/>
          <p:cNvSpPr>
            <a:spLocks noGrp="1"/>
          </p:cNvSpPr>
          <p:nvPr>
            <p:ph type="sldNum" sz="quarter" idx="12"/>
          </p:nvPr>
        </p:nvSpPr>
        <p:spPr/>
        <p:txBody>
          <a:bodyPr/>
          <a:lstStyle/>
          <a:p>
            <a:fld id="{BAEF35E1-E8B4-4707-9B15-F4E1B030959E}" type="slidenum">
              <a:rPr lang="en-US" smtClean="0"/>
              <a:t>432</a:t>
            </a:fld>
            <a:endParaRPr lang="en-US"/>
          </a:p>
        </p:txBody>
      </p:sp>
      <p:sp>
        <p:nvSpPr>
          <p:cNvPr id="818179" name="Rectangle 3"/>
          <p:cNvSpPr>
            <a:spLocks noGrp="1" noChangeArrowheads="1"/>
          </p:cNvSpPr>
          <p:nvPr>
            <p:ph sz="quarter" idx="1"/>
          </p:nvPr>
        </p:nvSpPr>
        <p:spPr/>
        <p:txBody>
          <a:bodyPr>
            <a:normAutofit fontScale="92500" lnSpcReduction="10000"/>
          </a:bodyPr>
          <a:lstStyle/>
          <a:p>
            <a:r>
              <a:rPr lang="en-GB" sz="3600" dirty="0"/>
              <a:t>The built-in operator </a:t>
            </a:r>
            <a:r>
              <a:rPr lang="en-GB" sz="3600" dirty="0">
                <a:latin typeface="Lucida Console" pitchFamily="49" charset="0"/>
              </a:rPr>
              <a:t>==</a:t>
            </a:r>
          </a:p>
          <a:p>
            <a:pPr lvl="1"/>
            <a:r>
              <a:rPr lang="en-GB" dirty="0"/>
              <a:t>Reference types returns </a:t>
            </a:r>
            <a:r>
              <a:rPr lang="en-GB" dirty="0">
                <a:latin typeface="Lucida Console" pitchFamily="49" charset="0"/>
              </a:rPr>
              <a:t>true</a:t>
            </a:r>
            <a:r>
              <a:rPr lang="en-GB" dirty="0"/>
              <a:t> if both reference same object</a:t>
            </a:r>
          </a:p>
          <a:p>
            <a:pPr lvl="1"/>
            <a:r>
              <a:rPr lang="en-GB" dirty="0"/>
              <a:t>Value type returns </a:t>
            </a:r>
            <a:r>
              <a:rPr lang="en-GB" dirty="0">
                <a:latin typeface="Lucida Console" pitchFamily="49" charset="0"/>
              </a:rPr>
              <a:t>true</a:t>
            </a:r>
            <a:r>
              <a:rPr lang="en-GB" dirty="0"/>
              <a:t> if both objects have the same bits</a:t>
            </a:r>
          </a:p>
          <a:p>
            <a:r>
              <a:rPr lang="en-GB" sz="3600" b="1" dirty="0" err="1">
                <a:latin typeface="Consolas" pitchFamily="49" charset="0"/>
                <a:cs typeface="Consolas" pitchFamily="49" charset="0"/>
              </a:rPr>
              <a:t>System.Object</a:t>
            </a:r>
            <a:r>
              <a:rPr lang="en-GB" sz="3600" dirty="0"/>
              <a:t> provides an </a:t>
            </a:r>
            <a:r>
              <a:rPr lang="en-GB" sz="3600" b="1" dirty="0">
                <a:latin typeface="Consolas" pitchFamily="49" charset="0"/>
                <a:cs typeface="Consolas" pitchFamily="49" charset="0"/>
              </a:rPr>
              <a:t>Equals</a:t>
            </a:r>
            <a:r>
              <a:rPr lang="en-GB" sz="3600" dirty="0"/>
              <a:t> method</a:t>
            </a:r>
          </a:p>
          <a:p>
            <a:pPr lvl="1"/>
            <a:r>
              <a:rPr lang="en-GB" dirty="0"/>
              <a:t>Reference type returns </a:t>
            </a:r>
            <a:r>
              <a:rPr lang="en-GB" b="1" dirty="0">
                <a:latin typeface="Consolas" pitchFamily="49" charset="0"/>
                <a:cs typeface="Consolas" pitchFamily="49" charset="0"/>
              </a:rPr>
              <a:t>true</a:t>
            </a:r>
            <a:r>
              <a:rPr lang="en-GB" dirty="0"/>
              <a:t> if both reference the same object</a:t>
            </a:r>
          </a:p>
          <a:p>
            <a:pPr lvl="1"/>
            <a:r>
              <a:rPr lang="en-GB" dirty="0"/>
              <a:t>Value type returns </a:t>
            </a:r>
            <a:r>
              <a:rPr lang="en-GB" b="1" dirty="0">
                <a:latin typeface="Consolas" pitchFamily="49" charset="0"/>
                <a:cs typeface="Consolas" pitchFamily="49" charset="0"/>
              </a:rPr>
              <a:t>true</a:t>
            </a:r>
            <a:r>
              <a:rPr lang="en-GB" dirty="0"/>
              <a:t> if both objects have the same bits</a:t>
            </a:r>
          </a:p>
          <a:p>
            <a:r>
              <a:rPr lang="en-GB" sz="3600" dirty="0"/>
              <a:t>You should override to provide correct behaviour</a:t>
            </a:r>
          </a:p>
          <a:p>
            <a:pPr lvl="1"/>
            <a:r>
              <a:rPr lang="en-GB" dirty="0"/>
              <a:t>Normally value equality is wanted</a:t>
            </a:r>
          </a:p>
          <a:p>
            <a:pPr lvl="1"/>
            <a:r>
              <a:rPr lang="en-GB" dirty="0"/>
              <a:t>Not necessarily the whole value</a:t>
            </a:r>
          </a:p>
          <a:p>
            <a:pPr lvl="2"/>
            <a:r>
              <a:rPr lang="en-GB" sz="3100" dirty="0"/>
              <a:t>E.g. two person objects may be deemed equal if some fields are equal</a:t>
            </a:r>
          </a:p>
        </p:txBody>
      </p:sp>
    </p:spTree>
    <p:extLst>
      <p:ext uri="{BB962C8B-B14F-4D97-AF65-F5344CB8AC3E}">
        <p14:creationId xmlns:p14="http://schemas.microsoft.com/office/powerpoint/2010/main" val="21288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normAutofit/>
          </a:bodyPr>
          <a:lstStyle/>
          <a:p>
            <a:r>
              <a:rPr lang="en-GB"/>
              <a:t>Implicit vs. Explicit Conversions</a:t>
            </a:r>
          </a:p>
        </p:txBody>
      </p:sp>
      <p:sp>
        <p:nvSpPr>
          <p:cNvPr id="3" name="Slide Number Placeholder 2"/>
          <p:cNvSpPr>
            <a:spLocks noGrp="1"/>
          </p:cNvSpPr>
          <p:nvPr>
            <p:ph type="sldNum" sz="quarter" idx="12"/>
          </p:nvPr>
        </p:nvSpPr>
        <p:spPr/>
        <p:txBody>
          <a:bodyPr/>
          <a:lstStyle/>
          <a:p>
            <a:fld id="{BAEF35E1-E8B4-4707-9B15-F4E1B030959E}" type="slidenum">
              <a:rPr lang="en-US" smtClean="0"/>
              <a:t>433</a:t>
            </a:fld>
            <a:endParaRPr lang="en-US"/>
          </a:p>
        </p:txBody>
      </p:sp>
      <p:sp>
        <p:nvSpPr>
          <p:cNvPr id="820227" name="Rectangle 3"/>
          <p:cNvSpPr>
            <a:spLocks noGrp="1" noChangeArrowheads="1"/>
          </p:cNvSpPr>
          <p:nvPr>
            <p:ph sz="quarter" idx="1"/>
          </p:nvPr>
        </p:nvSpPr>
        <p:spPr>
          <a:xfrm>
            <a:off x="420053" y="1400175"/>
            <a:ext cx="11761470" cy="5400675"/>
          </a:xfrm>
        </p:spPr>
        <p:txBody>
          <a:bodyPr>
            <a:normAutofit/>
          </a:bodyPr>
          <a:lstStyle/>
          <a:p>
            <a:r>
              <a:rPr lang="en-GB" dirty="0"/>
              <a:t>C# provides implicit and explicit conversion between</a:t>
            </a:r>
          </a:p>
          <a:p>
            <a:pPr lvl="1"/>
            <a:r>
              <a:rPr lang="en-GB" dirty="0"/>
              <a:t>Built-in types</a:t>
            </a:r>
          </a:p>
          <a:p>
            <a:pPr lvl="1"/>
            <a:r>
              <a:rPr lang="en-GB" dirty="0"/>
              <a:t>Objects within inheritance hierarchies</a:t>
            </a:r>
          </a:p>
          <a:p>
            <a:r>
              <a:rPr lang="en-GB" dirty="0"/>
              <a:t>Implicit conversion is performed by the compiler</a:t>
            </a:r>
          </a:p>
          <a:p>
            <a:endParaRPr lang="en-GB" dirty="0"/>
          </a:p>
          <a:p>
            <a:r>
              <a:rPr lang="en-GB" dirty="0"/>
              <a:t>Explicit conversion is performed using a cast</a:t>
            </a:r>
            <a:endParaRPr lang="en-US" dirty="0">
              <a:latin typeface="Lucida Console" pitchFamily="49" charset="0"/>
            </a:endParaRPr>
          </a:p>
        </p:txBody>
      </p:sp>
      <p:sp>
        <p:nvSpPr>
          <p:cNvPr id="820228" name="Rectangle 4"/>
          <p:cNvSpPr>
            <a:spLocks noChangeArrowheads="1"/>
          </p:cNvSpPr>
          <p:nvPr/>
        </p:nvSpPr>
        <p:spPr bwMode="auto">
          <a:xfrm>
            <a:off x="1001477" y="5146479"/>
            <a:ext cx="10402862" cy="45422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16603" tIns="57278" rIns="116603" bIns="57278">
            <a:spAutoFit/>
          </a:bodyPr>
          <a:lstStyle/>
          <a:p>
            <a:pPr defTabSz="953274">
              <a:spcBef>
                <a:spcPct val="0"/>
              </a:spcBef>
            </a:pPr>
            <a:r>
              <a:rPr lang="en-GB" sz="2100">
                <a:solidFill>
                  <a:srgbClr val="0000FF"/>
                </a:solidFill>
                <a:latin typeface="Consolas" pitchFamily="49" charset="0"/>
                <a:cs typeface="Consolas" pitchFamily="49" charset="0"/>
              </a:rPr>
              <a:t>long</a:t>
            </a:r>
            <a:r>
              <a:rPr lang="en-GB" sz="2100">
                <a:solidFill>
                  <a:srgbClr val="008000"/>
                </a:solidFill>
                <a:latin typeface="Consolas" pitchFamily="49" charset="0"/>
                <a:cs typeface="Consolas" pitchFamily="49" charset="0"/>
              </a:rPr>
              <a:t> </a:t>
            </a:r>
            <a:r>
              <a:rPr lang="en-GB" sz="2100">
                <a:solidFill>
                  <a:srgbClr val="000000"/>
                </a:solidFill>
                <a:latin typeface="Consolas" pitchFamily="49" charset="0"/>
                <a:cs typeface="Consolas" pitchFamily="49" charset="0"/>
              </a:rPr>
              <a:t>yourSalary = 100000;  </a:t>
            </a:r>
            <a:r>
              <a:rPr lang="en-GB" sz="2100">
                <a:solidFill>
                  <a:srgbClr val="008000"/>
                </a:solidFill>
                <a:latin typeface="Consolas" pitchFamily="49" charset="0"/>
                <a:cs typeface="Consolas" pitchFamily="49" charset="0"/>
              </a:rPr>
              <a:t>// implicit from int to long  </a:t>
            </a:r>
          </a:p>
        </p:txBody>
      </p:sp>
      <p:sp>
        <p:nvSpPr>
          <p:cNvPr id="820229" name="Rectangle 5"/>
          <p:cNvSpPr>
            <a:spLocks noChangeArrowheads="1"/>
          </p:cNvSpPr>
          <p:nvPr/>
        </p:nvSpPr>
        <p:spPr bwMode="auto">
          <a:xfrm>
            <a:off x="1015696" y="6900863"/>
            <a:ext cx="9084060" cy="10851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pPr>
            <a:r>
              <a:rPr lang="en-GB" sz="2100">
                <a:solidFill>
                  <a:srgbClr val="0000FF"/>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piAsInt = (</a:t>
            </a:r>
            <a:r>
              <a:rPr lang="en-GB" sz="2100">
                <a:solidFill>
                  <a:srgbClr val="0000FF"/>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)3.14159F; </a:t>
            </a:r>
            <a:r>
              <a:rPr lang="en-GB" sz="2100">
                <a:solidFill>
                  <a:srgbClr val="008000"/>
                </a:solidFill>
                <a:latin typeface="Consolas" pitchFamily="49" charset="0"/>
                <a:cs typeface="Consolas" pitchFamily="49" charset="0"/>
              </a:rPr>
              <a:t>// explicit from float to int  </a:t>
            </a:r>
          </a:p>
          <a:p>
            <a:pPr defTabSz="953274">
              <a:spcBef>
                <a:spcPct val="0"/>
              </a:spcBef>
            </a:pPr>
            <a:r>
              <a:rPr lang="en-GB" sz="2100">
                <a:solidFill>
                  <a:srgbClr val="008000"/>
                </a:solidFill>
                <a:latin typeface="Consolas" pitchFamily="49" charset="0"/>
                <a:cs typeface="Consolas" pitchFamily="49" charset="0"/>
              </a:rPr>
              <a:t>// We know there is a loss of precision, we do not care</a:t>
            </a:r>
          </a:p>
          <a:p>
            <a:pPr defTabSz="953274">
              <a:spcBef>
                <a:spcPct val="0"/>
              </a:spcBef>
            </a:pPr>
            <a:r>
              <a:rPr lang="en-GB" sz="2100">
                <a:solidFill>
                  <a:srgbClr val="008000"/>
                </a:solidFill>
                <a:latin typeface="Consolas" pitchFamily="49" charset="0"/>
                <a:cs typeface="Consolas" pitchFamily="49" charset="0"/>
              </a:rPr>
              <a:t>// and we do not want the compiler to tell us!</a:t>
            </a:r>
          </a:p>
        </p:txBody>
      </p:sp>
    </p:spTree>
    <p:extLst>
      <p:ext uri="{BB962C8B-B14F-4D97-AF65-F5344CB8AC3E}">
        <p14:creationId xmlns:p14="http://schemas.microsoft.com/office/powerpoint/2010/main" val="74913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en-GB"/>
              <a:t>The need for Conversions</a:t>
            </a:r>
          </a:p>
        </p:txBody>
      </p:sp>
      <p:sp>
        <p:nvSpPr>
          <p:cNvPr id="3" name="Slide Number Placeholder 2"/>
          <p:cNvSpPr>
            <a:spLocks noGrp="1"/>
          </p:cNvSpPr>
          <p:nvPr>
            <p:ph type="sldNum" sz="quarter" idx="12"/>
          </p:nvPr>
        </p:nvSpPr>
        <p:spPr/>
        <p:txBody>
          <a:bodyPr/>
          <a:lstStyle/>
          <a:p>
            <a:fld id="{BAEF35E1-E8B4-4707-9B15-F4E1B030959E}" type="slidenum">
              <a:rPr lang="en-US" smtClean="0"/>
              <a:t>434</a:t>
            </a:fld>
            <a:endParaRPr lang="en-US"/>
          </a:p>
        </p:txBody>
      </p:sp>
      <p:sp>
        <p:nvSpPr>
          <p:cNvPr id="822275" name="Rectangle 3"/>
          <p:cNvSpPr>
            <a:spLocks noGrp="1" noChangeArrowheads="1"/>
          </p:cNvSpPr>
          <p:nvPr>
            <p:ph sz="quarter" idx="1"/>
          </p:nvPr>
        </p:nvSpPr>
        <p:spPr>
          <a:xfrm>
            <a:off x="420053" y="1400175"/>
            <a:ext cx="11761470" cy="4200525"/>
          </a:xfrm>
        </p:spPr>
        <p:txBody>
          <a:bodyPr>
            <a:normAutofit/>
          </a:bodyPr>
          <a:lstStyle/>
          <a:p>
            <a:r>
              <a:rPr lang="en-GB" dirty="0"/>
              <a:t>What about conversion to and from our own objects?</a:t>
            </a:r>
          </a:p>
          <a:p>
            <a:pPr lvl="1"/>
            <a:r>
              <a:rPr lang="en-GB" dirty="0"/>
              <a:t>Do we need them?</a:t>
            </a:r>
          </a:p>
          <a:p>
            <a:r>
              <a:rPr lang="en-GB" dirty="0"/>
              <a:t>Consider the following code statements</a:t>
            </a:r>
          </a:p>
          <a:p>
            <a:pPr lvl="1"/>
            <a:r>
              <a:rPr lang="en-GB" dirty="0"/>
              <a:t>What do they mean?</a:t>
            </a:r>
          </a:p>
          <a:p>
            <a:pPr lvl="1"/>
            <a:r>
              <a:rPr lang="en-GB" dirty="0"/>
              <a:t>Should they make sense?</a:t>
            </a:r>
            <a:endParaRPr lang="en-US" dirty="0"/>
          </a:p>
        </p:txBody>
      </p:sp>
      <p:sp>
        <p:nvSpPr>
          <p:cNvPr id="822276" name="Rectangle 4"/>
          <p:cNvSpPr>
            <a:spLocks noChangeArrowheads="1"/>
          </p:cNvSpPr>
          <p:nvPr/>
        </p:nvSpPr>
        <p:spPr bwMode="auto">
          <a:xfrm>
            <a:off x="3255407" y="5700714"/>
            <a:ext cx="5249677" cy="23778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Lst>
            </a:pPr>
            <a:r>
              <a:rPr lang="en-GB" sz="2100" dirty="0">
                <a:solidFill>
                  <a:srgbClr val="000000"/>
                </a:solidFill>
                <a:latin typeface="Consolas" pitchFamily="49" charset="0"/>
                <a:cs typeface="Consolas" pitchFamily="49" charset="0"/>
              </a:rPr>
              <a:t>Complex c = </a:t>
            </a:r>
            <a:r>
              <a:rPr lang="en-GB" sz="2100" dirty="0">
                <a:solidFill>
                  <a:srgbClr val="0000FF"/>
                </a:solidFill>
                <a:latin typeface="Consolas" pitchFamily="49" charset="0"/>
                <a:cs typeface="Consolas" pitchFamily="49" charset="0"/>
              </a:rPr>
              <a:t>new</a:t>
            </a:r>
            <a:r>
              <a:rPr lang="en-GB" sz="2100" dirty="0">
                <a:solidFill>
                  <a:srgbClr val="000000"/>
                </a:solidFill>
                <a:latin typeface="Consolas" pitchFamily="49" charset="0"/>
                <a:cs typeface="Consolas" pitchFamily="49" charset="0"/>
              </a:rPr>
              <a:t> Complex( 10, 10 );</a:t>
            </a:r>
          </a:p>
          <a:p>
            <a:pPr defTabSz="953274">
              <a:spcBef>
                <a:spcPct val="0"/>
              </a:spcBef>
              <a:tabLst>
                <a:tab pos="437770" algn="l"/>
              </a:tabLst>
            </a:pPr>
            <a:r>
              <a:rPr lang="en-GB" sz="2100" dirty="0" err="1">
                <a:solidFill>
                  <a:srgbClr val="0000FF"/>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i = c; </a:t>
            </a:r>
          </a:p>
          <a:p>
            <a:pPr defTabSz="953274">
              <a:spcBef>
                <a:spcPct val="0"/>
              </a:spcBef>
              <a:tabLst>
                <a:tab pos="437770" algn="l"/>
              </a:tabLst>
            </a:pPr>
            <a:endParaRPr lang="en-GB" sz="2100" dirty="0">
              <a:solidFill>
                <a:srgbClr val="000000"/>
              </a:solidFill>
              <a:latin typeface="Consolas" pitchFamily="49" charset="0"/>
              <a:cs typeface="Consolas" pitchFamily="49" charset="0"/>
            </a:endParaRPr>
          </a:p>
          <a:p>
            <a:pPr defTabSz="953274">
              <a:spcBef>
                <a:spcPct val="0"/>
              </a:spcBef>
              <a:tabLst>
                <a:tab pos="437770" algn="l"/>
              </a:tabLst>
            </a:pPr>
            <a:r>
              <a:rPr lang="en-GB" sz="2100" dirty="0">
                <a:solidFill>
                  <a:srgbClr val="008000"/>
                </a:solidFill>
                <a:latin typeface="Consolas" pitchFamily="49" charset="0"/>
                <a:cs typeface="Consolas" pitchFamily="49" charset="0"/>
              </a:rPr>
              <a:t>// or</a:t>
            </a:r>
          </a:p>
          <a:p>
            <a:pPr defTabSz="953274">
              <a:spcBef>
                <a:spcPct val="0"/>
              </a:spcBef>
              <a:tabLst>
                <a:tab pos="437770" algn="l"/>
              </a:tabLst>
            </a:pPr>
            <a:endParaRPr lang="en-GB" sz="2100" dirty="0">
              <a:solidFill>
                <a:srgbClr val="000000"/>
              </a:solidFill>
              <a:latin typeface="Consolas" pitchFamily="49" charset="0"/>
              <a:cs typeface="Consolas" pitchFamily="49" charset="0"/>
            </a:endParaRPr>
          </a:p>
          <a:p>
            <a:pPr defTabSz="953274">
              <a:spcBef>
                <a:spcPct val="0"/>
              </a:spcBef>
              <a:tabLst>
                <a:tab pos="437770" algn="l"/>
              </a:tabLst>
            </a:pPr>
            <a:r>
              <a:rPr lang="en-GB" sz="2100" dirty="0" err="1">
                <a:solidFill>
                  <a:srgbClr val="0000FF"/>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i = (</a:t>
            </a:r>
            <a:r>
              <a:rPr lang="en-GB" sz="2100" dirty="0" err="1">
                <a:solidFill>
                  <a:srgbClr val="0000FF"/>
                </a:solidFill>
                <a:latin typeface="Consolas" pitchFamily="49" charset="0"/>
                <a:cs typeface="Consolas" pitchFamily="49" charset="0"/>
              </a:rPr>
              <a:t>int</a:t>
            </a:r>
            <a:r>
              <a:rPr lang="en-GB" sz="2100" dirty="0">
                <a:solidFill>
                  <a:srgbClr val="000000"/>
                </a:solidFill>
                <a:latin typeface="Consolas" pitchFamily="49" charset="0"/>
                <a:cs typeface="Consolas" pitchFamily="49" charset="0"/>
              </a:rPr>
              <a:t>) c;</a:t>
            </a:r>
          </a:p>
          <a:p>
            <a:pPr defTabSz="953274">
              <a:spcBef>
                <a:spcPct val="0"/>
              </a:spcBef>
              <a:tabLst>
                <a:tab pos="437770" algn="l"/>
              </a:tabLst>
            </a:pPr>
            <a:endParaRPr lang="en-GB" sz="21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58278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GB"/>
              <a:t>Operator </a:t>
            </a:r>
            <a:r>
              <a:rPr lang="en-GB" i="1"/>
              <a:t>type</a:t>
            </a:r>
            <a:r>
              <a:rPr lang="en-GB"/>
              <a:t> Method</a:t>
            </a:r>
          </a:p>
        </p:txBody>
      </p:sp>
      <p:sp>
        <p:nvSpPr>
          <p:cNvPr id="3" name="Slide Number Placeholder 2"/>
          <p:cNvSpPr>
            <a:spLocks noGrp="1"/>
          </p:cNvSpPr>
          <p:nvPr>
            <p:ph type="sldNum" sz="quarter" idx="12"/>
          </p:nvPr>
        </p:nvSpPr>
        <p:spPr/>
        <p:txBody>
          <a:bodyPr/>
          <a:lstStyle/>
          <a:p>
            <a:fld id="{BAEF35E1-E8B4-4707-9B15-F4E1B030959E}" type="slidenum">
              <a:rPr lang="en-US" smtClean="0"/>
              <a:t>435</a:t>
            </a:fld>
            <a:endParaRPr lang="en-US"/>
          </a:p>
        </p:txBody>
      </p:sp>
      <p:sp>
        <p:nvSpPr>
          <p:cNvPr id="824323" name="Rectangle 3"/>
          <p:cNvSpPr>
            <a:spLocks noGrp="1" noChangeArrowheads="1"/>
          </p:cNvSpPr>
          <p:nvPr>
            <p:ph sz="quarter" idx="1"/>
          </p:nvPr>
        </p:nvSpPr>
        <p:spPr>
          <a:xfrm>
            <a:off x="420053" y="1400177"/>
            <a:ext cx="11761470" cy="2496145"/>
          </a:xfrm>
        </p:spPr>
        <p:txBody>
          <a:bodyPr>
            <a:normAutofit/>
          </a:bodyPr>
          <a:lstStyle/>
          <a:p>
            <a:r>
              <a:rPr lang="en-GB" dirty="0"/>
              <a:t>Conversions are implemented like operators</a:t>
            </a:r>
          </a:p>
          <a:p>
            <a:pPr lvl="1"/>
            <a:r>
              <a:rPr lang="en-GB" dirty="0"/>
              <a:t>Using </a:t>
            </a:r>
            <a:r>
              <a:rPr lang="en-GB" b="1" dirty="0">
                <a:solidFill>
                  <a:srgbClr val="0070C0"/>
                </a:solidFill>
                <a:latin typeface="Consolas" pitchFamily="49" charset="0"/>
                <a:cs typeface="Consolas" pitchFamily="49" charset="0"/>
              </a:rPr>
              <a:t>static</a:t>
            </a:r>
            <a:r>
              <a:rPr lang="en-GB" dirty="0"/>
              <a:t> operator type methods</a:t>
            </a:r>
          </a:p>
          <a:p>
            <a:pPr lvl="1"/>
            <a:r>
              <a:rPr lang="en-GB" dirty="0"/>
              <a:t>Use </a:t>
            </a:r>
            <a:r>
              <a:rPr lang="en-GB" b="1" dirty="0">
                <a:solidFill>
                  <a:srgbClr val="0070C0"/>
                </a:solidFill>
                <a:latin typeface="Consolas" pitchFamily="49" charset="0"/>
                <a:cs typeface="Consolas" pitchFamily="49" charset="0"/>
              </a:rPr>
              <a:t>explicit</a:t>
            </a:r>
            <a:r>
              <a:rPr lang="en-GB" dirty="0"/>
              <a:t> or </a:t>
            </a:r>
            <a:r>
              <a:rPr lang="en-GB" b="1" dirty="0">
                <a:solidFill>
                  <a:srgbClr val="0070C0"/>
                </a:solidFill>
                <a:latin typeface="Consolas" pitchFamily="49" charset="0"/>
                <a:cs typeface="Consolas" pitchFamily="49" charset="0"/>
              </a:rPr>
              <a:t>implicit</a:t>
            </a:r>
            <a:r>
              <a:rPr lang="en-GB" dirty="0"/>
              <a:t> keywords</a:t>
            </a:r>
          </a:p>
          <a:p>
            <a:pPr lvl="1"/>
            <a:r>
              <a:rPr lang="en-GB" dirty="0"/>
              <a:t>Return type is the type specified in operator </a:t>
            </a:r>
            <a:r>
              <a:rPr lang="en-GB" i="1" dirty="0"/>
              <a:t>type</a:t>
            </a:r>
          </a:p>
        </p:txBody>
      </p:sp>
      <p:sp>
        <p:nvSpPr>
          <p:cNvPr id="824324" name="Rectangle 4"/>
          <p:cNvSpPr>
            <a:spLocks noChangeArrowheads="1"/>
          </p:cNvSpPr>
          <p:nvPr/>
        </p:nvSpPr>
        <p:spPr bwMode="auto">
          <a:xfrm>
            <a:off x="1102638" y="3896320"/>
            <a:ext cx="8346037" cy="4316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 pos="885768" algn="l"/>
              </a:tabLst>
            </a:pPr>
            <a:r>
              <a:rPr lang="en-GB" sz="2100">
                <a:solidFill>
                  <a:srgbClr val="0000FF"/>
                </a:solidFill>
                <a:latin typeface="Consolas" pitchFamily="49" charset="0"/>
                <a:cs typeface="Consolas" pitchFamily="49" charset="0"/>
              </a:rPr>
              <a:t>public struct</a:t>
            </a:r>
            <a:r>
              <a:rPr lang="en-GB" sz="2100">
                <a:solidFill>
                  <a:srgbClr val="000000"/>
                </a:solidFill>
                <a:latin typeface="Consolas" pitchFamily="49" charset="0"/>
                <a:cs typeface="Consolas" pitchFamily="49" charset="0"/>
              </a:rPr>
              <a:t> Complex {</a:t>
            </a:r>
          </a:p>
          <a:p>
            <a:pPr defTabSz="953274">
              <a:spcBef>
                <a:spcPct val="0"/>
              </a:spcBef>
              <a:tabLst>
                <a:tab pos="437770" algn="l"/>
                <a:tab pos="885768" algn="l"/>
              </a:tabLst>
            </a:pPr>
            <a:endParaRPr lang="en-GB" sz="2100">
              <a:solidFill>
                <a:srgbClr val="000000"/>
              </a:solidFill>
              <a:latin typeface="Consolas" pitchFamily="49" charset="0"/>
              <a:cs typeface="Consolas" pitchFamily="49" charset="0"/>
            </a:endParaRPr>
          </a:p>
          <a:p>
            <a:pPr defTabSz="953274">
              <a:spcBef>
                <a:spcPct val="0"/>
              </a:spcBef>
              <a:tabLst>
                <a:tab pos="437770" algn="l"/>
                <a:tab pos="885768" algn="l"/>
              </a:tabLst>
            </a:pPr>
            <a:r>
              <a:rPr lang="en-GB" sz="2100">
                <a:solidFill>
                  <a:srgbClr val="0000FF"/>
                </a:solidFill>
                <a:latin typeface="Consolas" pitchFamily="49" charset="0"/>
                <a:cs typeface="Consolas" pitchFamily="49" charset="0"/>
              </a:rPr>
              <a:t>	public static</a:t>
            </a:r>
            <a:r>
              <a:rPr lang="en-GB" sz="2100">
                <a:solidFill>
                  <a:srgbClr val="000000"/>
                </a:solidFill>
                <a:latin typeface="Consolas" pitchFamily="49" charset="0"/>
                <a:cs typeface="Consolas" pitchFamily="49" charset="0"/>
              </a:rPr>
              <a:t> </a:t>
            </a:r>
            <a:r>
              <a:rPr lang="en-GB" sz="2100" b="1">
                <a:solidFill>
                  <a:srgbClr val="FF0000"/>
                </a:solidFill>
                <a:latin typeface="Consolas" pitchFamily="49" charset="0"/>
                <a:cs typeface="Consolas" pitchFamily="49" charset="0"/>
              </a:rPr>
              <a:t>implicit operator Complex</a:t>
            </a: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r ) {  </a:t>
            </a: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Complex c = </a:t>
            </a:r>
            <a:r>
              <a:rPr lang="en-GB" sz="2100">
                <a:solidFill>
                  <a:srgbClr val="0000FF"/>
                </a:solidFill>
                <a:latin typeface="Consolas" pitchFamily="49" charset="0"/>
                <a:cs typeface="Consolas" pitchFamily="49" charset="0"/>
              </a:rPr>
              <a:t>new </a:t>
            </a:r>
            <a:r>
              <a:rPr lang="en-GB" sz="2100">
                <a:solidFill>
                  <a:srgbClr val="000000"/>
                </a:solidFill>
                <a:latin typeface="Consolas" pitchFamily="49" charset="0"/>
                <a:cs typeface="Consolas" pitchFamily="49" charset="0"/>
              </a:rPr>
              <a:t>Complex( r, 0 );</a:t>
            </a: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a:t>
            </a: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a:t>
            </a:r>
            <a:r>
              <a:rPr lang="en-GB" sz="2100">
                <a:solidFill>
                  <a:srgbClr val="0000FF"/>
                </a:solidFill>
                <a:latin typeface="Consolas" pitchFamily="49" charset="0"/>
                <a:cs typeface="Consolas" pitchFamily="49" charset="0"/>
              </a:rPr>
              <a:t>return</a:t>
            </a:r>
            <a:r>
              <a:rPr lang="en-GB" sz="2100">
                <a:solidFill>
                  <a:srgbClr val="000000"/>
                </a:solidFill>
                <a:latin typeface="Consolas" pitchFamily="49" charset="0"/>
                <a:cs typeface="Consolas" pitchFamily="49" charset="0"/>
              </a:rPr>
              <a:t> c; </a:t>
            </a:r>
            <a:endParaRPr lang="en-GB" sz="2100">
              <a:solidFill>
                <a:srgbClr val="008000"/>
              </a:solidFill>
              <a:latin typeface="Consolas" pitchFamily="49" charset="0"/>
              <a:cs typeface="Consolas" pitchFamily="49" charset="0"/>
            </a:endParaRP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a:t>
            </a:r>
          </a:p>
          <a:p>
            <a:pPr defTabSz="953274">
              <a:spcBef>
                <a:spcPct val="0"/>
              </a:spcBef>
              <a:tabLst>
                <a:tab pos="437770" algn="l"/>
                <a:tab pos="885768" algn="l"/>
              </a:tabLst>
            </a:pPr>
            <a:endParaRPr lang="en-GB" sz="2100">
              <a:solidFill>
                <a:srgbClr val="000000"/>
              </a:solidFill>
              <a:latin typeface="Consolas" pitchFamily="49" charset="0"/>
              <a:cs typeface="Consolas" pitchFamily="49" charset="0"/>
            </a:endParaRPr>
          </a:p>
          <a:p>
            <a:pPr defTabSz="953274">
              <a:spcBef>
                <a:spcPct val="0"/>
              </a:spcBef>
              <a:tabLst>
                <a:tab pos="437770" algn="l"/>
                <a:tab pos="885768" algn="l"/>
              </a:tabLst>
            </a:pPr>
            <a:r>
              <a:rPr lang="en-GB" sz="2100">
                <a:solidFill>
                  <a:srgbClr val="0000FF"/>
                </a:solidFill>
                <a:latin typeface="Consolas" pitchFamily="49" charset="0"/>
                <a:cs typeface="Consolas" pitchFamily="49" charset="0"/>
              </a:rPr>
              <a:t>  	public static</a:t>
            </a:r>
            <a:r>
              <a:rPr lang="en-GB" sz="2100">
                <a:solidFill>
                  <a:srgbClr val="000000"/>
                </a:solidFill>
                <a:latin typeface="Consolas" pitchFamily="49" charset="0"/>
                <a:cs typeface="Consolas" pitchFamily="49" charset="0"/>
              </a:rPr>
              <a:t> </a:t>
            </a:r>
            <a:r>
              <a:rPr lang="en-GB" sz="2100" b="1">
                <a:solidFill>
                  <a:srgbClr val="FF0000"/>
                </a:solidFill>
                <a:latin typeface="Consolas" pitchFamily="49" charset="0"/>
                <a:cs typeface="Consolas" pitchFamily="49" charset="0"/>
              </a:rPr>
              <a:t>explicit operator int</a:t>
            </a:r>
            <a:r>
              <a:rPr lang="en-GB" sz="2100">
                <a:solidFill>
                  <a:srgbClr val="000000"/>
                </a:solidFill>
                <a:latin typeface="Consolas" pitchFamily="49" charset="0"/>
                <a:cs typeface="Consolas" pitchFamily="49" charset="0"/>
              </a:rPr>
              <a:t>( Complex c ) {  </a:t>
            </a:r>
          </a:p>
          <a:p>
            <a:pPr defTabSz="953274">
              <a:spcBef>
                <a:spcPct val="0"/>
              </a:spcBef>
              <a:tabLst>
                <a:tab pos="437770" algn="l"/>
                <a:tab pos="885768" algn="l"/>
              </a:tabLst>
            </a:pPr>
            <a:r>
              <a:rPr lang="en-GB" sz="2100">
                <a:solidFill>
                  <a:srgbClr val="0000FF"/>
                </a:solidFill>
                <a:latin typeface="Consolas" pitchFamily="49" charset="0"/>
                <a:cs typeface="Consolas" pitchFamily="49" charset="0"/>
              </a:rPr>
              <a:t>  		return </a:t>
            </a:r>
            <a:r>
              <a:rPr lang="en-GB" sz="2100">
                <a:solidFill>
                  <a:srgbClr val="000000"/>
                </a:solidFill>
                <a:latin typeface="Consolas" pitchFamily="49" charset="0"/>
                <a:cs typeface="Consolas" pitchFamily="49" charset="0"/>
              </a:rPr>
              <a:t>c.real;</a:t>
            </a:r>
            <a:endParaRPr lang="en-GB" sz="2100">
              <a:solidFill>
                <a:srgbClr val="008000"/>
              </a:solidFill>
              <a:latin typeface="Consolas" pitchFamily="49" charset="0"/>
              <a:cs typeface="Consolas" pitchFamily="49" charset="0"/>
            </a:endParaRP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a:t>
            </a: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  ...</a:t>
            </a:r>
          </a:p>
          <a:p>
            <a:pPr defTabSz="953274">
              <a:spcBef>
                <a:spcPct val="0"/>
              </a:spcBef>
              <a:tabLst>
                <a:tab pos="437770" algn="l"/>
                <a:tab pos="885768" algn="l"/>
              </a:tabLst>
            </a:pPr>
            <a:r>
              <a:rPr lang="en-GB" sz="2100">
                <a:solidFill>
                  <a:srgbClr val="000000"/>
                </a:solidFill>
                <a:latin typeface="Consolas" pitchFamily="49" charset="0"/>
                <a:cs typeface="Consolas" pitchFamily="49" charset="0"/>
              </a:rPr>
              <a:t>}</a:t>
            </a:r>
          </a:p>
        </p:txBody>
      </p:sp>
      <p:sp>
        <p:nvSpPr>
          <p:cNvPr id="824325" name="Rectangle 5"/>
          <p:cNvSpPr>
            <a:spLocks noChangeArrowheads="1"/>
          </p:cNvSpPr>
          <p:nvPr/>
        </p:nvSpPr>
        <p:spPr bwMode="auto">
          <a:xfrm>
            <a:off x="8713903" y="7407176"/>
            <a:ext cx="2595104" cy="10851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116603" tIns="57278" rIns="116603" bIns="57278">
            <a:spAutoFit/>
          </a:bodyPr>
          <a:lstStyle/>
          <a:p>
            <a:pPr defTabSz="953274">
              <a:spcBef>
                <a:spcPct val="0"/>
              </a:spcBef>
              <a:tabLst>
                <a:tab pos="437770" algn="l"/>
              </a:tabLst>
            </a:pPr>
            <a:r>
              <a:rPr lang="en-GB" sz="2100">
                <a:solidFill>
                  <a:srgbClr val="000000"/>
                </a:solidFill>
                <a:latin typeface="Consolas" pitchFamily="49" charset="0"/>
                <a:cs typeface="Consolas" pitchFamily="49" charset="0"/>
              </a:rPr>
              <a:t>Complex c = 10;</a:t>
            </a:r>
          </a:p>
          <a:p>
            <a:pPr defTabSz="953274">
              <a:spcBef>
                <a:spcPct val="0"/>
              </a:spcBef>
              <a:tabLst>
                <a:tab pos="437770" algn="l"/>
              </a:tabLst>
            </a:pPr>
            <a:r>
              <a:rPr lang="en-GB" sz="2100">
                <a:solidFill>
                  <a:srgbClr val="0000FF"/>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r = (</a:t>
            </a:r>
            <a:r>
              <a:rPr lang="en-GB" sz="2100">
                <a:solidFill>
                  <a:srgbClr val="0000FF"/>
                </a:solidFill>
                <a:latin typeface="Consolas" pitchFamily="49" charset="0"/>
                <a:cs typeface="Consolas" pitchFamily="49" charset="0"/>
              </a:rPr>
              <a:t>int</a:t>
            </a:r>
            <a:r>
              <a:rPr lang="en-GB" sz="2100">
                <a:solidFill>
                  <a:srgbClr val="000000"/>
                </a:solidFill>
                <a:latin typeface="Consolas" pitchFamily="49" charset="0"/>
                <a:cs typeface="Consolas" pitchFamily="49" charset="0"/>
              </a:rPr>
              <a:t>) c;</a:t>
            </a:r>
          </a:p>
          <a:p>
            <a:pPr defTabSz="953274">
              <a:spcBef>
                <a:spcPct val="0"/>
              </a:spcBef>
              <a:tabLst>
                <a:tab pos="437770" algn="l"/>
              </a:tabLst>
            </a:pPr>
            <a:endParaRPr lang="en-GB" sz="210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47508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GB" dirty="0"/>
              <a:t>Summary</a:t>
            </a:r>
            <a:endParaRPr lang="en-US" dirty="0"/>
          </a:p>
        </p:txBody>
      </p:sp>
      <p:sp>
        <p:nvSpPr>
          <p:cNvPr id="3" name="Slide Number Placeholder 2"/>
          <p:cNvSpPr>
            <a:spLocks noGrp="1"/>
          </p:cNvSpPr>
          <p:nvPr>
            <p:ph type="sldNum" sz="quarter" idx="12"/>
          </p:nvPr>
        </p:nvSpPr>
        <p:spPr/>
        <p:txBody>
          <a:bodyPr/>
          <a:lstStyle/>
          <a:p>
            <a:fld id="{BAEF35E1-E8B4-4707-9B15-F4E1B030959E}" type="slidenum">
              <a:rPr lang="en-US" smtClean="0"/>
              <a:t>436</a:t>
            </a:fld>
            <a:endParaRPr lang="en-US"/>
          </a:p>
        </p:txBody>
      </p:sp>
      <p:sp>
        <p:nvSpPr>
          <p:cNvPr id="826371" name="Rectangle 3"/>
          <p:cNvSpPr>
            <a:spLocks noGrp="1" noChangeArrowheads="1"/>
          </p:cNvSpPr>
          <p:nvPr>
            <p:ph sz="quarter" idx="1"/>
          </p:nvPr>
        </p:nvSpPr>
        <p:spPr/>
        <p:txBody>
          <a:bodyPr>
            <a:normAutofit lnSpcReduction="10000"/>
          </a:bodyPr>
          <a:lstStyle/>
          <a:p>
            <a:r>
              <a:rPr lang="en-GB" dirty="0"/>
              <a:t>Operators are overloaded for built-in types </a:t>
            </a:r>
          </a:p>
          <a:p>
            <a:pPr lvl="1"/>
            <a:r>
              <a:rPr lang="en-GB" dirty="0"/>
              <a:t>Provide a natural coding style for 'numeric-flavoured' objects</a:t>
            </a:r>
          </a:p>
          <a:p>
            <a:r>
              <a:rPr lang="en-GB" dirty="0"/>
              <a:t>C# supports user-defined operators</a:t>
            </a:r>
          </a:p>
          <a:p>
            <a:pPr lvl="1"/>
            <a:r>
              <a:rPr lang="en-GB" dirty="0"/>
              <a:t>Only a subset of C# operators may be overloaded</a:t>
            </a:r>
          </a:p>
          <a:p>
            <a:pPr lvl="1"/>
            <a:r>
              <a:rPr lang="en-GB" dirty="0"/>
              <a:t>Implemented as </a:t>
            </a:r>
            <a:r>
              <a:rPr lang="en-GB" dirty="0">
                <a:latin typeface="Consolas" pitchFamily="49" charset="0"/>
                <a:cs typeface="Consolas" pitchFamily="49" charset="0"/>
              </a:rPr>
              <a:t>static</a:t>
            </a:r>
            <a:r>
              <a:rPr lang="en-GB" dirty="0"/>
              <a:t> methods using </a:t>
            </a:r>
            <a:r>
              <a:rPr lang="en-GB" b="1" dirty="0">
                <a:latin typeface="Consolas" pitchFamily="49" charset="0"/>
                <a:cs typeface="Consolas" pitchFamily="49" charset="0"/>
              </a:rPr>
              <a:t>operator</a:t>
            </a:r>
            <a:r>
              <a:rPr lang="en-GB" dirty="0"/>
              <a:t> keyword</a:t>
            </a:r>
          </a:p>
          <a:p>
            <a:r>
              <a:rPr lang="en-GB" dirty="0"/>
              <a:t>Conversions are provided for built-in types and types within inheritance hierarchies</a:t>
            </a:r>
          </a:p>
          <a:p>
            <a:r>
              <a:rPr lang="en-GB" dirty="0"/>
              <a:t>C# supports user-defined conversions</a:t>
            </a:r>
          </a:p>
          <a:p>
            <a:pPr lvl="1"/>
            <a:r>
              <a:rPr lang="en-GB" dirty="0"/>
              <a:t>Uses the same techniques as operator overloading</a:t>
            </a:r>
          </a:p>
          <a:p>
            <a:pPr lvl="1"/>
            <a:r>
              <a:rPr lang="en-GB" dirty="0"/>
              <a:t>May be implemented as implicit or explicit</a:t>
            </a:r>
          </a:p>
        </p:txBody>
      </p:sp>
    </p:spTree>
    <p:extLst>
      <p:ext uri="{BB962C8B-B14F-4D97-AF65-F5344CB8AC3E}">
        <p14:creationId xmlns:p14="http://schemas.microsoft.com/office/powerpoint/2010/main" val="52482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Operations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44</a:t>
            </a:fld>
            <a:endParaRPr lang="en-GB"/>
          </a:p>
        </p:txBody>
      </p:sp>
      <p:sp>
        <p:nvSpPr>
          <p:cNvPr id="3" name="Text Placeholder 2"/>
          <p:cNvSpPr>
            <a:spLocks noGrp="1"/>
          </p:cNvSpPr>
          <p:nvPr>
            <p:ph sz="quarter" idx="1"/>
          </p:nvPr>
        </p:nvSpPr>
        <p:spPr>
          <a:xfrm>
            <a:off x="630079" y="1800225"/>
            <a:ext cx="11761470" cy="4900613"/>
          </a:xfrm>
        </p:spPr>
        <p:txBody>
          <a:bodyPr>
            <a:normAutofit/>
          </a:bodyPr>
          <a:lstStyle/>
          <a:p>
            <a:r>
              <a:rPr lang="en-US" dirty="0"/>
              <a:t>Arithmetic operations use: </a:t>
            </a:r>
            <a:r>
              <a:rPr lang="en-US" b="1" dirty="0" err="1">
                <a:solidFill>
                  <a:srgbClr val="FF0000"/>
                </a:solidFill>
                <a:latin typeface="Consolas" pitchFamily="49" charset="0"/>
                <a:cs typeface="Consolas" pitchFamily="49" charset="0"/>
              </a:rPr>
              <a:t>int</a:t>
            </a:r>
            <a:r>
              <a:rPr lang="en-US" dirty="0"/>
              <a:t>, </a:t>
            </a:r>
            <a:r>
              <a:rPr lang="en-US" b="1" dirty="0" err="1">
                <a:solidFill>
                  <a:srgbClr val="FF0000"/>
                </a:solidFill>
                <a:latin typeface="Consolas" pitchFamily="49" charset="0"/>
                <a:cs typeface="Consolas" pitchFamily="49" charset="0"/>
              </a:rPr>
              <a:t>uint</a:t>
            </a:r>
            <a:r>
              <a:rPr lang="en-US" dirty="0"/>
              <a:t>, </a:t>
            </a:r>
            <a:r>
              <a:rPr lang="en-US" b="1" dirty="0">
                <a:solidFill>
                  <a:srgbClr val="FF0000"/>
                </a:solidFill>
                <a:latin typeface="Consolas" pitchFamily="49" charset="0"/>
                <a:cs typeface="Consolas" pitchFamily="49" charset="0"/>
              </a:rPr>
              <a:t>long</a:t>
            </a:r>
            <a:r>
              <a:rPr lang="en-US" dirty="0"/>
              <a:t>, </a:t>
            </a:r>
            <a:r>
              <a:rPr lang="en-US" b="1" dirty="0" err="1">
                <a:solidFill>
                  <a:srgbClr val="FF0000"/>
                </a:solidFill>
                <a:latin typeface="Consolas" pitchFamily="49" charset="0"/>
                <a:cs typeface="Consolas" pitchFamily="49" charset="0"/>
              </a:rPr>
              <a:t>ulong</a:t>
            </a:r>
            <a:r>
              <a:rPr lang="en-US" dirty="0"/>
              <a:t>, </a:t>
            </a:r>
            <a:r>
              <a:rPr lang="en-US" b="1" dirty="0">
                <a:solidFill>
                  <a:srgbClr val="FF0000"/>
                </a:solidFill>
                <a:latin typeface="Consolas" pitchFamily="49" charset="0"/>
                <a:cs typeface="Consolas" pitchFamily="49" charset="0"/>
              </a:rPr>
              <a:t>float</a:t>
            </a:r>
            <a:r>
              <a:rPr lang="en-US" dirty="0"/>
              <a:t>, </a:t>
            </a:r>
            <a:r>
              <a:rPr lang="en-US" b="1" dirty="0">
                <a:solidFill>
                  <a:srgbClr val="FF0000"/>
                </a:solidFill>
                <a:latin typeface="Consolas" pitchFamily="49" charset="0"/>
                <a:cs typeface="Consolas" pitchFamily="49" charset="0"/>
              </a:rPr>
              <a:t>double</a:t>
            </a:r>
            <a:r>
              <a:rPr lang="en-US" dirty="0"/>
              <a:t>, </a:t>
            </a:r>
            <a:r>
              <a:rPr lang="en-US" b="1" dirty="0">
                <a:solidFill>
                  <a:srgbClr val="FF0000"/>
                </a:solidFill>
                <a:latin typeface="Consolas" pitchFamily="49" charset="0"/>
                <a:cs typeface="Consolas" pitchFamily="49" charset="0"/>
              </a:rPr>
              <a:t>decimal</a:t>
            </a:r>
          </a:p>
          <a:p>
            <a:pPr lvl="1"/>
            <a:r>
              <a:rPr lang="en-US" dirty="0"/>
              <a:t>Result type is the widest of operand types</a:t>
            </a:r>
          </a:p>
          <a:p>
            <a:pPr lvl="1"/>
            <a:r>
              <a:rPr lang="en-US" b="1" dirty="0" err="1">
                <a:solidFill>
                  <a:srgbClr val="FF0000"/>
                </a:solidFill>
                <a:latin typeface="Consolas" pitchFamily="49" charset="0"/>
                <a:cs typeface="Consolas" pitchFamily="49" charset="0"/>
              </a:rPr>
              <a:t>int</a:t>
            </a:r>
            <a:r>
              <a:rPr lang="en-US" dirty="0"/>
              <a:t> used if both operands are integral and narrower</a:t>
            </a:r>
          </a:p>
          <a:p>
            <a:pPr lvl="1"/>
            <a:r>
              <a:rPr lang="en-US" dirty="0"/>
              <a:t>Cannot mix </a:t>
            </a:r>
            <a:r>
              <a:rPr lang="en-US" b="1" dirty="0">
                <a:solidFill>
                  <a:srgbClr val="FF0000"/>
                </a:solidFill>
                <a:latin typeface="Consolas" pitchFamily="49" charset="0"/>
                <a:cs typeface="Consolas" pitchFamily="49" charset="0"/>
              </a:rPr>
              <a:t>decimal</a:t>
            </a:r>
            <a:r>
              <a:rPr lang="en-US" dirty="0"/>
              <a:t> and </a:t>
            </a:r>
            <a:r>
              <a:rPr lang="en-US" b="1" dirty="0">
                <a:solidFill>
                  <a:srgbClr val="FF0000"/>
                </a:solidFill>
                <a:latin typeface="Consolas" pitchFamily="49" charset="0"/>
                <a:cs typeface="Consolas" pitchFamily="49" charset="0"/>
              </a:rPr>
              <a:t>float</a:t>
            </a:r>
            <a:r>
              <a:rPr lang="en-US" dirty="0"/>
              <a:t>, or </a:t>
            </a:r>
            <a:r>
              <a:rPr lang="en-US" b="1" dirty="0" err="1">
                <a:solidFill>
                  <a:srgbClr val="FF0000"/>
                </a:solidFill>
                <a:latin typeface="Consolas" pitchFamily="49" charset="0"/>
                <a:cs typeface="Consolas" pitchFamily="49" charset="0"/>
              </a:rPr>
              <a:t>ulong</a:t>
            </a:r>
            <a:r>
              <a:rPr lang="en-US" dirty="0"/>
              <a:t> with any signed type</a:t>
            </a:r>
          </a:p>
          <a:p>
            <a:r>
              <a:rPr lang="en-US" dirty="0"/>
              <a:t>Otherwise, a cast may be needed (next slide)</a:t>
            </a:r>
            <a:endParaRPr lang="en-GB" dirty="0"/>
          </a:p>
        </p:txBody>
      </p:sp>
      <p:sp>
        <p:nvSpPr>
          <p:cNvPr id="6" name="Rounded Rectangle 5"/>
          <p:cNvSpPr/>
          <p:nvPr/>
        </p:nvSpPr>
        <p:spPr bwMode="auto">
          <a:xfrm>
            <a:off x="1438222" y="6400802"/>
            <a:ext cx="9526658" cy="178740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20002"/>
                </a:solidFill>
                <a:latin typeface="Consolas"/>
              </a:rPr>
              <a:t>byte + short		</a:t>
            </a:r>
            <a:r>
              <a:rPr lang="en-GB" sz="2100" dirty="0">
                <a:solidFill>
                  <a:srgbClr val="00B050"/>
                </a:solidFill>
                <a:latin typeface="Consolas"/>
              </a:rPr>
              <a:t>// widened to </a:t>
            </a:r>
            <a:r>
              <a:rPr lang="en-GB" sz="2100" dirty="0" err="1">
                <a:solidFill>
                  <a:srgbClr val="00B050"/>
                </a:solidFill>
                <a:latin typeface="Consolas"/>
              </a:rPr>
              <a:t>int</a:t>
            </a:r>
            <a:endParaRPr lang="en-GB" sz="2100" dirty="0">
              <a:solidFill>
                <a:srgbClr val="00B050"/>
              </a:solidFill>
              <a:latin typeface="Consolas"/>
            </a:endParaRPr>
          </a:p>
          <a:p>
            <a:r>
              <a:rPr lang="en-US" sz="2100" dirty="0">
                <a:solidFill>
                  <a:srgbClr val="020002"/>
                </a:solidFill>
                <a:latin typeface="Consolas"/>
              </a:rPr>
              <a:t>short + long		</a:t>
            </a:r>
            <a:r>
              <a:rPr lang="en-US" sz="2100" dirty="0">
                <a:solidFill>
                  <a:srgbClr val="00B050"/>
                </a:solidFill>
                <a:latin typeface="Consolas"/>
              </a:rPr>
              <a:t>// widened to long</a:t>
            </a:r>
          </a:p>
          <a:p>
            <a:r>
              <a:rPr lang="en-US" sz="2100" dirty="0" err="1">
                <a:solidFill>
                  <a:srgbClr val="000000"/>
                </a:solidFill>
                <a:latin typeface="Consolas"/>
              </a:rPr>
              <a:t>uint</a:t>
            </a:r>
            <a:r>
              <a:rPr lang="en-US" sz="2100" dirty="0">
                <a:solidFill>
                  <a:srgbClr val="000000"/>
                </a:solidFill>
                <a:latin typeface="Consolas"/>
              </a:rPr>
              <a:t> + short		</a:t>
            </a:r>
            <a:r>
              <a:rPr lang="en-US" sz="2100" dirty="0">
                <a:solidFill>
                  <a:srgbClr val="00B050"/>
                </a:solidFill>
                <a:latin typeface="Consolas"/>
              </a:rPr>
              <a:t>// widened to long</a:t>
            </a:r>
          </a:p>
          <a:p>
            <a:r>
              <a:rPr lang="en-US" sz="2100" dirty="0" err="1">
                <a:solidFill>
                  <a:srgbClr val="FF0000"/>
                </a:solidFill>
                <a:latin typeface="Consolas"/>
              </a:rPr>
              <a:t>ulong</a:t>
            </a:r>
            <a:r>
              <a:rPr lang="en-US" sz="2100" dirty="0">
                <a:solidFill>
                  <a:srgbClr val="FF0000"/>
                </a:solidFill>
                <a:latin typeface="Consolas"/>
              </a:rPr>
              <a:t> + </a:t>
            </a:r>
            <a:r>
              <a:rPr lang="en-US" sz="2100" dirty="0" err="1">
                <a:solidFill>
                  <a:srgbClr val="FF0000"/>
                </a:solidFill>
                <a:latin typeface="Consolas"/>
              </a:rPr>
              <a:t>int</a:t>
            </a:r>
            <a:r>
              <a:rPr lang="en-US" sz="2100" dirty="0">
                <a:solidFill>
                  <a:srgbClr val="000000"/>
                </a:solidFill>
                <a:latin typeface="Consolas"/>
              </a:rPr>
              <a:t>		</a:t>
            </a:r>
            <a:r>
              <a:rPr lang="en-US" sz="2100" dirty="0">
                <a:solidFill>
                  <a:srgbClr val="00B050"/>
                </a:solidFill>
                <a:latin typeface="Consolas"/>
              </a:rPr>
              <a:t>// does not compile</a:t>
            </a:r>
          </a:p>
          <a:p>
            <a:r>
              <a:rPr lang="en-US" sz="2100" dirty="0">
                <a:solidFill>
                  <a:schemeClr val="bg1"/>
                </a:solidFill>
                <a:latin typeface="Consolas"/>
              </a:rPr>
              <a:t>short + decimal</a:t>
            </a:r>
            <a:r>
              <a:rPr lang="en-US" sz="2100" dirty="0">
                <a:solidFill>
                  <a:srgbClr val="00B050"/>
                </a:solidFill>
                <a:latin typeface="Consolas"/>
              </a:rPr>
              <a:t>		// widened to decimal</a:t>
            </a:r>
            <a:endParaRPr lang="en-GB" sz="2100" dirty="0">
              <a:solidFill>
                <a:schemeClr val="bg1"/>
              </a:solidFill>
              <a:latin typeface="Consolas"/>
            </a:endParaRPr>
          </a:p>
        </p:txBody>
      </p:sp>
    </p:spTree>
    <p:extLst>
      <p:ext uri="{BB962C8B-B14F-4D97-AF65-F5344CB8AC3E}">
        <p14:creationId xmlns:p14="http://schemas.microsoft.com/office/powerpoint/2010/main" val="196853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 and Casts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45</a:t>
            </a:fld>
            <a:endParaRPr lang="en-GB"/>
          </a:p>
        </p:txBody>
      </p:sp>
      <p:sp>
        <p:nvSpPr>
          <p:cNvPr id="3" name="Text Placeholder 2"/>
          <p:cNvSpPr>
            <a:spLocks noGrp="1"/>
          </p:cNvSpPr>
          <p:nvPr>
            <p:ph sz="quarter" idx="1"/>
          </p:nvPr>
        </p:nvSpPr>
        <p:spPr/>
        <p:txBody>
          <a:bodyPr/>
          <a:lstStyle/>
          <a:p>
            <a:r>
              <a:rPr lang="en-US" dirty="0"/>
              <a:t>Implicit cast silently convert to larger type</a:t>
            </a:r>
          </a:p>
          <a:p>
            <a:r>
              <a:rPr lang="en-US" dirty="0"/>
              <a:t>Explicit cast is necessary when loss of information possible</a:t>
            </a:r>
          </a:p>
          <a:p>
            <a:r>
              <a:rPr lang="en-US" dirty="0"/>
              <a:t>Casting is done by specifying the type to convert to in parenthesis</a:t>
            </a:r>
          </a:p>
          <a:p>
            <a:endParaRPr lang="en-GB" dirty="0"/>
          </a:p>
        </p:txBody>
      </p:sp>
      <p:sp>
        <p:nvSpPr>
          <p:cNvPr id="6" name="Rounded Rectangle 5"/>
          <p:cNvSpPr/>
          <p:nvPr/>
        </p:nvSpPr>
        <p:spPr bwMode="auto">
          <a:xfrm>
            <a:off x="1338987" y="6580325"/>
            <a:ext cx="9526658" cy="145486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err="1">
                <a:solidFill>
                  <a:srgbClr val="0000FF"/>
                </a:solidFill>
                <a:latin typeface="Consolas"/>
              </a:rPr>
              <a:t>int</a:t>
            </a:r>
            <a:r>
              <a:rPr lang="en-GB" sz="2100" dirty="0">
                <a:solidFill>
                  <a:srgbClr val="000000"/>
                </a:solidFill>
                <a:latin typeface="Consolas"/>
              </a:rPr>
              <a:t> </a:t>
            </a:r>
            <a:r>
              <a:rPr lang="en-GB" sz="2100" dirty="0">
                <a:solidFill>
                  <a:srgbClr val="020002"/>
                </a:solidFill>
                <a:latin typeface="Consolas"/>
              </a:rPr>
              <a:t>x</a:t>
            </a:r>
            <a:r>
              <a:rPr lang="en-GB" sz="2100" dirty="0">
                <a:solidFill>
                  <a:srgbClr val="000000"/>
                </a:solidFill>
                <a:latin typeface="Consolas"/>
              </a:rPr>
              <a:t> = 4;</a:t>
            </a:r>
          </a:p>
          <a:p>
            <a:r>
              <a:rPr lang="en-GB" sz="2100" dirty="0">
                <a:solidFill>
                  <a:srgbClr val="0000FF"/>
                </a:solidFill>
                <a:latin typeface="Consolas"/>
              </a:rPr>
              <a:t>long</a:t>
            </a:r>
            <a:r>
              <a:rPr lang="en-GB" sz="2100" dirty="0">
                <a:solidFill>
                  <a:srgbClr val="000000"/>
                </a:solidFill>
                <a:latin typeface="Consolas"/>
              </a:rPr>
              <a:t> </a:t>
            </a:r>
            <a:r>
              <a:rPr lang="en-GB" sz="2100" dirty="0">
                <a:solidFill>
                  <a:srgbClr val="020002"/>
                </a:solidFill>
                <a:latin typeface="Consolas"/>
              </a:rPr>
              <a:t>z</a:t>
            </a:r>
            <a:r>
              <a:rPr lang="en-GB" sz="2100" dirty="0">
                <a:solidFill>
                  <a:srgbClr val="000000"/>
                </a:solidFill>
                <a:latin typeface="Consolas"/>
              </a:rPr>
              <a:t> = </a:t>
            </a:r>
            <a:r>
              <a:rPr lang="en-GB" sz="2100" dirty="0">
                <a:solidFill>
                  <a:srgbClr val="020002"/>
                </a:solidFill>
                <a:latin typeface="Consolas"/>
              </a:rPr>
              <a:t>x</a:t>
            </a:r>
            <a:r>
              <a:rPr lang="en-GB" sz="2100" dirty="0">
                <a:solidFill>
                  <a:srgbClr val="000000"/>
                </a:solidFill>
                <a:latin typeface="Consolas"/>
              </a:rPr>
              <a:t>;           </a:t>
            </a:r>
            <a:r>
              <a:rPr lang="en-GB" sz="2100" dirty="0">
                <a:solidFill>
                  <a:srgbClr val="008000"/>
                </a:solidFill>
                <a:latin typeface="Consolas"/>
              </a:rPr>
              <a:t>// widening conversion</a:t>
            </a:r>
            <a:endParaRPr lang="en-GB" sz="2100" dirty="0">
              <a:solidFill>
                <a:srgbClr val="000000"/>
              </a:solidFill>
              <a:latin typeface="Consolas"/>
            </a:endParaRPr>
          </a:p>
          <a:p>
            <a:r>
              <a:rPr lang="en-GB" sz="2100" dirty="0" err="1">
                <a:solidFill>
                  <a:srgbClr val="FF0000"/>
                </a:solidFill>
                <a:latin typeface="Consolas"/>
              </a:rPr>
              <a:t>int</a:t>
            </a:r>
            <a:r>
              <a:rPr lang="en-GB" sz="2100" dirty="0">
                <a:solidFill>
                  <a:srgbClr val="FF0000"/>
                </a:solidFill>
                <a:latin typeface="Consolas"/>
              </a:rPr>
              <a:t> k = z;  </a:t>
            </a:r>
            <a:r>
              <a:rPr lang="en-GB" sz="2100" dirty="0">
                <a:solidFill>
                  <a:srgbClr val="000000"/>
                </a:solidFill>
                <a:latin typeface="Consolas"/>
              </a:rPr>
              <a:t>          </a:t>
            </a:r>
            <a:r>
              <a:rPr lang="en-GB" sz="2100" dirty="0">
                <a:solidFill>
                  <a:srgbClr val="008000"/>
                </a:solidFill>
                <a:latin typeface="Consolas"/>
              </a:rPr>
              <a:t>// does not compile</a:t>
            </a:r>
            <a:endParaRPr lang="en-GB" sz="2100" dirty="0">
              <a:solidFill>
                <a:srgbClr val="000000"/>
              </a:solidFill>
              <a:latin typeface="Consolas"/>
            </a:endParaRPr>
          </a:p>
          <a:p>
            <a:r>
              <a:rPr lang="en-GB" sz="2100" dirty="0">
                <a:solidFill>
                  <a:srgbClr val="0000FF"/>
                </a:solidFill>
                <a:latin typeface="Consolas"/>
              </a:rPr>
              <a:t>short</a:t>
            </a:r>
            <a:r>
              <a:rPr lang="en-GB" sz="2100" dirty="0">
                <a:solidFill>
                  <a:srgbClr val="000000"/>
                </a:solidFill>
                <a:latin typeface="Consolas"/>
              </a:rPr>
              <a:t> </a:t>
            </a:r>
            <a:r>
              <a:rPr lang="en-GB" sz="2100" dirty="0">
                <a:solidFill>
                  <a:srgbClr val="020002"/>
                </a:solidFill>
                <a:latin typeface="Consolas"/>
              </a:rPr>
              <a:t>s</a:t>
            </a:r>
            <a:r>
              <a:rPr lang="en-GB" sz="2100" dirty="0">
                <a:solidFill>
                  <a:srgbClr val="000000"/>
                </a:solidFill>
                <a:latin typeface="Consolas"/>
              </a:rPr>
              <a:t> = (</a:t>
            </a:r>
            <a:r>
              <a:rPr lang="en-GB" sz="2100" dirty="0">
                <a:solidFill>
                  <a:srgbClr val="0000FF"/>
                </a:solidFill>
                <a:latin typeface="Consolas"/>
              </a:rPr>
              <a:t>short</a:t>
            </a:r>
            <a:r>
              <a:rPr lang="en-GB" sz="2100" dirty="0">
                <a:solidFill>
                  <a:srgbClr val="000000"/>
                </a:solidFill>
                <a:latin typeface="Consolas"/>
              </a:rPr>
              <a:t>)</a:t>
            </a:r>
            <a:r>
              <a:rPr lang="en-GB" sz="2100" dirty="0">
                <a:solidFill>
                  <a:srgbClr val="020002"/>
                </a:solidFill>
                <a:latin typeface="Consolas"/>
              </a:rPr>
              <a:t>z</a:t>
            </a:r>
            <a:r>
              <a:rPr lang="en-GB" sz="2100" dirty="0">
                <a:solidFill>
                  <a:srgbClr val="000000"/>
                </a:solidFill>
                <a:latin typeface="Consolas"/>
              </a:rPr>
              <a:t>;   </a:t>
            </a:r>
            <a:r>
              <a:rPr lang="en-GB" sz="2100" dirty="0">
                <a:solidFill>
                  <a:srgbClr val="008000"/>
                </a:solidFill>
                <a:latin typeface="Consolas"/>
              </a:rPr>
              <a:t>// explicit cast - might lose data</a:t>
            </a:r>
            <a:endParaRPr lang="en-GB" sz="2100" dirty="0">
              <a:solidFill>
                <a:srgbClr val="000000"/>
              </a:solidFill>
              <a:latin typeface="Consolas"/>
            </a:endParaRPr>
          </a:p>
        </p:txBody>
      </p:sp>
    </p:spTree>
    <p:extLst>
      <p:ext uri="{BB962C8B-B14F-4D97-AF65-F5344CB8AC3E}">
        <p14:creationId xmlns:p14="http://schemas.microsoft.com/office/powerpoint/2010/main" val="312840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728" y="-200025"/>
            <a:ext cx="11327162" cy="1424039"/>
          </a:xfrm>
        </p:spPr>
        <p:txBody>
          <a:bodyPr>
            <a:normAutofit/>
          </a:bodyPr>
          <a:lstStyle/>
          <a:p>
            <a:pPr algn="l"/>
            <a:r>
              <a:rPr lang="en-US" dirty="0"/>
              <a:t>Control Statements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46</a:t>
            </a:fld>
            <a:endParaRPr lang="en-GB"/>
          </a:p>
        </p:txBody>
      </p:sp>
      <p:sp>
        <p:nvSpPr>
          <p:cNvPr id="3" name="Text Placeholder 2"/>
          <p:cNvSpPr>
            <a:spLocks noGrp="1"/>
          </p:cNvSpPr>
          <p:nvPr>
            <p:ph sz="quarter" idx="1"/>
          </p:nvPr>
        </p:nvSpPr>
        <p:spPr>
          <a:xfrm>
            <a:off x="420053" y="6674304"/>
            <a:ext cx="11761470" cy="1526721"/>
          </a:xfrm>
        </p:spPr>
        <p:txBody>
          <a:bodyPr>
            <a:normAutofit/>
          </a:bodyPr>
          <a:lstStyle/>
          <a:p>
            <a:r>
              <a:rPr lang="en-US" dirty="0"/>
              <a:t>“Statement” may be a single statement or a block (statements enclosed between {})</a:t>
            </a:r>
            <a:endParaRPr lang="en-GB" dirty="0"/>
          </a:p>
        </p:txBody>
      </p:sp>
      <p:sp>
        <p:nvSpPr>
          <p:cNvPr id="6" name="Rounded Rectangle 5"/>
          <p:cNvSpPr/>
          <p:nvPr/>
        </p:nvSpPr>
        <p:spPr bwMode="auto">
          <a:xfrm>
            <a:off x="644335" y="1381716"/>
            <a:ext cx="4961801" cy="145486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if </a:t>
            </a:r>
            <a:r>
              <a:rPr lang="en-GB" sz="2100" dirty="0">
                <a:solidFill>
                  <a:srgbClr val="000000"/>
                </a:solidFill>
                <a:latin typeface="Consolas"/>
              </a:rPr>
              <a:t>(</a:t>
            </a:r>
            <a:r>
              <a:rPr lang="en-GB" sz="2100" dirty="0" err="1">
                <a:solidFill>
                  <a:srgbClr val="020002"/>
                </a:solidFill>
                <a:latin typeface="Consolas"/>
              </a:rPr>
              <a:t>boolean_expression</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20002"/>
                </a:solidFill>
                <a:latin typeface="Consolas"/>
              </a:rPr>
              <a:t>Statement</a:t>
            </a:r>
            <a:r>
              <a:rPr lang="en-GB" sz="2100" dirty="0">
                <a:solidFill>
                  <a:srgbClr val="000000"/>
                </a:solidFill>
                <a:latin typeface="Consolas"/>
              </a:rPr>
              <a:t>;</a:t>
            </a:r>
          </a:p>
          <a:p>
            <a:r>
              <a:rPr lang="en-GB" sz="2100" dirty="0">
                <a:solidFill>
                  <a:srgbClr val="0000FF"/>
                </a:solidFill>
                <a:latin typeface="Consolas"/>
              </a:rPr>
              <a:t>else</a:t>
            </a:r>
            <a:r>
              <a:rPr lang="en-GB" sz="2100" dirty="0">
                <a:solidFill>
                  <a:srgbClr val="000000"/>
                </a:solidFill>
                <a:latin typeface="Consolas"/>
              </a:rPr>
              <a:t>         </a:t>
            </a:r>
            <a:r>
              <a:rPr lang="en-GB" sz="2100" dirty="0">
                <a:solidFill>
                  <a:srgbClr val="008000"/>
                </a:solidFill>
                <a:latin typeface="Consolas"/>
              </a:rPr>
              <a:t>// optional</a:t>
            </a:r>
            <a:endParaRPr lang="en-GB" sz="2100" dirty="0">
              <a:solidFill>
                <a:srgbClr val="000000"/>
              </a:solidFill>
              <a:latin typeface="Consolas"/>
            </a:endParaRPr>
          </a:p>
          <a:p>
            <a:r>
              <a:rPr lang="en-GB" sz="2100" dirty="0">
                <a:solidFill>
                  <a:srgbClr val="000000"/>
                </a:solidFill>
                <a:latin typeface="Consolas"/>
              </a:rPr>
              <a:t>   </a:t>
            </a:r>
            <a:r>
              <a:rPr lang="en-GB" sz="2100" dirty="0">
                <a:solidFill>
                  <a:srgbClr val="020002"/>
                </a:solidFill>
                <a:latin typeface="Consolas"/>
              </a:rPr>
              <a:t>Statement</a:t>
            </a:r>
            <a:r>
              <a:rPr lang="en-GB" sz="2100" dirty="0">
                <a:solidFill>
                  <a:srgbClr val="000000"/>
                </a:solidFill>
                <a:latin typeface="Consolas"/>
              </a:rPr>
              <a:t>;</a:t>
            </a:r>
          </a:p>
        </p:txBody>
      </p:sp>
      <p:sp>
        <p:nvSpPr>
          <p:cNvPr id="7" name="Rounded Rectangle 6"/>
          <p:cNvSpPr/>
          <p:nvPr/>
        </p:nvSpPr>
        <p:spPr bwMode="auto">
          <a:xfrm>
            <a:off x="644335" y="3582574"/>
            <a:ext cx="4961801" cy="78978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while </a:t>
            </a:r>
            <a:r>
              <a:rPr lang="en-GB" sz="2100" dirty="0">
                <a:solidFill>
                  <a:srgbClr val="000000"/>
                </a:solidFill>
                <a:latin typeface="Consolas"/>
              </a:rPr>
              <a:t>(</a:t>
            </a:r>
            <a:r>
              <a:rPr lang="en-GB" sz="2100" dirty="0" err="1">
                <a:solidFill>
                  <a:srgbClr val="020002"/>
                </a:solidFill>
                <a:latin typeface="Consolas"/>
              </a:rPr>
              <a:t>boolean_expression</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20002"/>
                </a:solidFill>
                <a:latin typeface="Consolas"/>
              </a:rPr>
              <a:t>Statement</a:t>
            </a:r>
            <a:r>
              <a:rPr lang="en-GB" sz="2100" dirty="0">
                <a:solidFill>
                  <a:srgbClr val="000000"/>
                </a:solidFill>
                <a:latin typeface="Consolas"/>
              </a:rPr>
              <a:t>;</a:t>
            </a:r>
          </a:p>
        </p:txBody>
      </p:sp>
      <p:sp>
        <p:nvSpPr>
          <p:cNvPr id="8" name="Rounded Rectangle 7"/>
          <p:cNvSpPr/>
          <p:nvPr/>
        </p:nvSpPr>
        <p:spPr bwMode="auto">
          <a:xfrm>
            <a:off x="6499261" y="3238231"/>
            <a:ext cx="4961801" cy="112232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do</a:t>
            </a:r>
            <a:endParaRPr lang="en-GB" sz="2100" dirty="0">
              <a:solidFill>
                <a:srgbClr val="000000"/>
              </a:solidFill>
              <a:latin typeface="Consolas"/>
            </a:endParaRPr>
          </a:p>
          <a:p>
            <a:r>
              <a:rPr lang="en-GB" sz="2100" dirty="0">
                <a:solidFill>
                  <a:srgbClr val="000000"/>
                </a:solidFill>
                <a:latin typeface="Consolas"/>
              </a:rPr>
              <a:t>   </a:t>
            </a:r>
            <a:r>
              <a:rPr lang="en-GB" sz="2100" dirty="0">
                <a:solidFill>
                  <a:srgbClr val="020002"/>
                </a:solidFill>
                <a:latin typeface="Consolas"/>
              </a:rPr>
              <a:t>Statement</a:t>
            </a:r>
            <a:r>
              <a:rPr lang="en-GB" sz="2100" dirty="0">
                <a:solidFill>
                  <a:srgbClr val="000000"/>
                </a:solidFill>
                <a:latin typeface="Consolas"/>
              </a:rPr>
              <a:t>;</a:t>
            </a:r>
          </a:p>
          <a:p>
            <a:r>
              <a:rPr lang="en-GB" sz="2100" dirty="0">
                <a:solidFill>
                  <a:srgbClr val="0000FF"/>
                </a:solidFill>
                <a:latin typeface="Consolas"/>
              </a:rPr>
              <a:t>while </a:t>
            </a:r>
            <a:r>
              <a:rPr lang="en-GB" sz="2100" dirty="0">
                <a:solidFill>
                  <a:srgbClr val="000000"/>
                </a:solidFill>
                <a:latin typeface="Consolas"/>
              </a:rPr>
              <a:t>(</a:t>
            </a:r>
            <a:r>
              <a:rPr lang="en-GB" sz="2100" dirty="0" err="1">
                <a:solidFill>
                  <a:srgbClr val="020002"/>
                </a:solidFill>
                <a:latin typeface="Consolas"/>
              </a:rPr>
              <a:t>boolean_expression</a:t>
            </a:r>
            <a:r>
              <a:rPr lang="en-GB" sz="2100" dirty="0">
                <a:solidFill>
                  <a:srgbClr val="000000"/>
                </a:solidFill>
                <a:latin typeface="Consolas"/>
              </a:rPr>
              <a:t>);</a:t>
            </a:r>
          </a:p>
        </p:txBody>
      </p:sp>
      <p:sp>
        <p:nvSpPr>
          <p:cNvPr id="9" name="Rounded Rectangle 8"/>
          <p:cNvSpPr/>
          <p:nvPr/>
        </p:nvSpPr>
        <p:spPr bwMode="auto">
          <a:xfrm>
            <a:off x="604675" y="4750397"/>
            <a:ext cx="10856387" cy="78978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for</a:t>
            </a:r>
            <a:r>
              <a:rPr lang="en-GB" sz="2100" dirty="0">
                <a:solidFill>
                  <a:srgbClr val="000000"/>
                </a:solidFill>
                <a:latin typeface="Consolas"/>
              </a:rPr>
              <a:t>(</a:t>
            </a:r>
            <a:r>
              <a:rPr lang="en-GB" sz="2100" dirty="0" err="1">
                <a:solidFill>
                  <a:srgbClr val="020002"/>
                </a:solidFill>
                <a:latin typeface="Consolas"/>
              </a:rPr>
              <a:t>init_expr</a:t>
            </a:r>
            <a:r>
              <a:rPr lang="en-GB" sz="2100" dirty="0">
                <a:solidFill>
                  <a:srgbClr val="000000"/>
                </a:solidFill>
                <a:latin typeface="Consolas"/>
              </a:rPr>
              <a:t>; </a:t>
            </a:r>
            <a:r>
              <a:rPr lang="en-GB" sz="2100" dirty="0" err="1">
                <a:solidFill>
                  <a:srgbClr val="020002"/>
                </a:solidFill>
                <a:latin typeface="Consolas"/>
              </a:rPr>
              <a:t>boolean_expression</a:t>
            </a:r>
            <a:r>
              <a:rPr lang="en-GB" sz="2100" dirty="0">
                <a:solidFill>
                  <a:srgbClr val="000000"/>
                </a:solidFill>
                <a:latin typeface="Consolas"/>
              </a:rPr>
              <a:t>; </a:t>
            </a:r>
            <a:r>
              <a:rPr lang="en-GB" sz="2100" dirty="0" err="1">
                <a:solidFill>
                  <a:srgbClr val="020002"/>
                </a:solidFill>
                <a:latin typeface="Consolas"/>
              </a:rPr>
              <a:t>update_expr</a:t>
            </a:r>
            <a:r>
              <a:rPr lang="en-GB" sz="2100" dirty="0">
                <a:solidFill>
                  <a:srgbClr val="000000"/>
                </a:solidFill>
                <a:latin typeface="Consolas"/>
              </a:rPr>
              <a:t>)  </a:t>
            </a:r>
            <a:r>
              <a:rPr lang="en-GB" sz="2100" dirty="0">
                <a:solidFill>
                  <a:srgbClr val="008000"/>
                </a:solidFill>
                <a:latin typeface="Consolas"/>
              </a:rPr>
              <a:t>// all optional</a:t>
            </a:r>
            <a:endParaRPr lang="en-GB" sz="2100" dirty="0">
              <a:solidFill>
                <a:srgbClr val="000000"/>
              </a:solidFill>
              <a:latin typeface="Consolas"/>
            </a:endParaRPr>
          </a:p>
          <a:p>
            <a:r>
              <a:rPr lang="en-GB" sz="2100" dirty="0">
                <a:solidFill>
                  <a:srgbClr val="000000"/>
                </a:solidFill>
                <a:latin typeface="Consolas"/>
              </a:rPr>
              <a:t>   </a:t>
            </a:r>
            <a:r>
              <a:rPr lang="en-GB" sz="2100" dirty="0">
                <a:solidFill>
                  <a:srgbClr val="020002"/>
                </a:solidFill>
                <a:latin typeface="Consolas"/>
              </a:rPr>
              <a:t>Statement</a:t>
            </a:r>
            <a:r>
              <a:rPr lang="en-GB" sz="2100" dirty="0">
                <a:solidFill>
                  <a:srgbClr val="000000"/>
                </a:solidFill>
                <a:latin typeface="Consolas"/>
              </a:rPr>
              <a:t>;</a:t>
            </a:r>
          </a:p>
        </p:txBody>
      </p:sp>
      <p:sp>
        <p:nvSpPr>
          <p:cNvPr id="10" name="Rounded Rectangle 9"/>
          <p:cNvSpPr/>
          <p:nvPr/>
        </p:nvSpPr>
        <p:spPr bwMode="auto">
          <a:xfrm>
            <a:off x="627702" y="5884523"/>
            <a:ext cx="10856387" cy="78978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err="1">
                <a:solidFill>
                  <a:srgbClr val="0000FF"/>
                </a:solidFill>
                <a:latin typeface="Consolas"/>
              </a:rPr>
              <a:t>foreach</a:t>
            </a:r>
            <a:r>
              <a:rPr lang="en-GB" sz="2100" dirty="0">
                <a:solidFill>
                  <a:srgbClr val="000000"/>
                </a:solidFill>
                <a:latin typeface="Consolas"/>
              </a:rPr>
              <a:t>(</a:t>
            </a:r>
            <a:r>
              <a:rPr lang="en-GB" sz="2100" dirty="0" err="1">
                <a:solidFill>
                  <a:srgbClr val="000000"/>
                </a:solidFill>
                <a:latin typeface="Consolas"/>
              </a:rPr>
              <a:t>SomeType</a:t>
            </a:r>
            <a:r>
              <a:rPr lang="en-GB" sz="2100" dirty="0">
                <a:solidFill>
                  <a:srgbClr val="000000"/>
                </a:solidFill>
                <a:latin typeface="Consolas"/>
              </a:rPr>
              <a:t> </a:t>
            </a:r>
            <a:r>
              <a:rPr lang="en-GB" sz="2100" dirty="0">
                <a:solidFill>
                  <a:srgbClr val="020002"/>
                </a:solidFill>
                <a:latin typeface="Consolas"/>
              </a:rPr>
              <a:t>item</a:t>
            </a:r>
            <a:r>
              <a:rPr lang="en-GB" sz="2100" dirty="0">
                <a:solidFill>
                  <a:srgbClr val="000000"/>
                </a:solidFill>
                <a:latin typeface="Consolas"/>
              </a:rPr>
              <a:t> </a:t>
            </a:r>
            <a:r>
              <a:rPr lang="en-GB" sz="2100" dirty="0">
                <a:solidFill>
                  <a:srgbClr val="0000FF"/>
                </a:solidFill>
                <a:latin typeface="Consolas"/>
              </a:rPr>
              <a:t>in</a:t>
            </a:r>
            <a:r>
              <a:rPr lang="en-GB" sz="2100" dirty="0">
                <a:solidFill>
                  <a:srgbClr val="000000"/>
                </a:solidFill>
                <a:latin typeface="Consolas"/>
              </a:rPr>
              <a:t> </a:t>
            </a:r>
            <a:r>
              <a:rPr lang="en-GB" sz="2100" dirty="0">
                <a:solidFill>
                  <a:srgbClr val="020002"/>
                </a:solidFill>
                <a:latin typeface="Consolas"/>
              </a:rPr>
              <a:t>collection</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20002"/>
                </a:solidFill>
                <a:latin typeface="Consolas"/>
              </a:rPr>
              <a:t>Statement</a:t>
            </a:r>
            <a:r>
              <a:rPr lang="en-GB" sz="2100" dirty="0">
                <a:solidFill>
                  <a:srgbClr val="000000"/>
                </a:solidFill>
                <a:latin typeface="Consolas"/>
              </a:rPr>
              <a:t>;</a:t>
            </a:r>
          </a:p>
        </p:txBody>
      </p:sp>
      <p:sp>
        <p:nvSpPr>
          <p:cNvPr id="11" name="Rounded Rectangle 10"/>
          <p:cNvSpPr/>
          <p:nvPr/>
        </p:nvSpPr>
        <p:spPr bwMode="auto">
          <a:xfrm>
            <a:off x="6496396" y="1098184"/>
            <a:ext cx="4961801" cy="187054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switch</a:t>
            </a:r>
            <a:r>
              <a:rPr lang="en-GB" sz="1800" dirty="0">
                <a:solidFill>
                  <a:srgbClr val="000000"/>
                </a:solidFill>
                <a:latin typeface="Consolas"/>
              </a:rPr>
              <a:t>(</a:t>
            </a:r>
            <a:r>
              <a:rPr lang="en-GB" sz="1800" dirty="0">
                <a:solidFill>
                  <a:srgbClr val="020002"/>
                </a:solidFill>
                <a:latin typeface="Consolas"/>
              </a:rPr>
              <a:t>value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case</a:t>
            </a:r>
            <a:r>
              <a:rPr lang="en-GB" sz="1800" dirty="0">
                <a:solidFill>
                  <a:srgbClr val="000000"/>
                </a:solidFill>
                <a:latin typeface="Consolas"/>
              </a:rPr>
              <a:t> </a:t>
            </a:r>
            <a:r>
              <a:rPr lang="en-GB" sz="1800" dirty="0">
                <a:solidFill>
                  <a:srgbClr val="020002"/>
                </a:solidFill>
                <a:latin typeface="Consolas"/>
              </a:rPr>
              <a:t>constant1</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20002"/>
                </a:solidFill>
                <a:latin typeface="Consolas"/>
              </a:rPr>
              <a:t>Statements</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default</a:t>
            </a:r>
            <a:r>
              <a:rPr lang="en-GB" sz="1800" dirty="0">
                <a:solidFill>
                  <a:srgbClr val="000000"/>
                </a:solidFill>
                <a:latin typeface="Consolas"/>
              </a:rPr>
              <a:t>:      </a:t>
            </a:r>
            <a:r>
              <a:rPr lang="en-GB" sz="1800" dirty="0">
                <a:solidFill>
                  <a:srgbClr val="008000"/>
                </a:solidFill>
                <a:latin typeface="Consolas"/>
              </a:rPr>
              <a:t>// optional</a:t>
            </a:r>
            <a:endParaRPr lang="en-GB" sz="1800" dirty="0">
              <a:solidFill>
                <a:srgbClr val="000000"/>
              </a:solidFill>
              <a:latin typeface="Consolas"/>
            </a:endParaRPr>
          </a:p>
          <a:p>
            <a:r>
              <a:rPr lang="en-GB" sz="1800" dirty="0">
                <a:solidFill>
                  <a:srgbClr val="000000"/>
                </a:solidFill>
                <a:latin typeface="Consolas"/>
              </a:rPr>
              <a:t>      </a:t>
            </a:r>
            <a:r>
              <a:rPr lang="en-GB" sz="1800" dirty="0">
                <a:solidFill>
                  <a:srgbClr val="020002"/>
                </a:solidFill>
                <a:latin typeface="Consolas"/>
              </a:rPr>
              <a:t>Statements</a:t>
            </a:r>
            <a:r>
              <a:rPr lang="en-GB" sz="1800" dirty="0">
                <a:solidFill>
                  <a:srgbClr val="000000"/>
                </a:solidFill>
                <a:latin typeface="Consolas"/>
              </a:rPr>
              <a:t>;</a:t>
            </a:r>
          </a:p>
          <a:p>
            <a:r>
              <a:rPr lang="en-GB" sz="1800" dirty="0">
                <a:solidFill>
                  <a:srgbClr val="000000"/>
                </a:solidFill>
                <a:latin typeface="Consolas"/>
              </a:rPr>
              <a:t>}</a:t>
            </a:r>
          </a:p>
        </p:txBody>
      </p:sp>
    </p:spTree>
    <p:extLst>
      <p:ext uri="{BB962C8B-B14F-4D97-AF65-F5344CB8AC3E}">
        <p14:creationId xmlns:p14="http://schemas.microsoft.com/office/powerpoint/2010/main" val="99136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Constructs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47</a:t>
            </a:fld>
            <a:endParaRPr lang="en-GB"/>
          </a:p>
        </p:txBody>
      </p:sp>
      <p:sp>
        <p:nvSpPr>
          <p:cNvPr id="3" name="Text Placeholder 2"/>
          <p:cNvSpPr>
            <a:spLocks noGrp="1"/>
          </p:cNvSpPr>
          <p:nvPr>
            <p:ph sz="quarter" idx="1"/>
          </p:nvPr>
        </p:nvSpPr>
        <p:spPr/>
        <p:txBody>
          <a:bodyPr>
            <a:normAutofit/>
          </a:bodyPr>
          <a:lstStyle/>
          <a:p>
            <a:r>
              <a:rPr lang="en-US" b="1" dirty="0">
                <a:solidFill>
                  <a:srgbClr val="0070C0"/>
                </a:solidFill>
                <a:latin typeface="Consolas" pitchFamily="49" charset="0"/>
                <a:cs typeface="Consolas" pitchFamily="49" charset="0"/>
              </a:rPr>
              <a:t>while</a:t>
            </a:r>
          </a:p>
          <a:p>
            <a:pPr lvl="1"/>
            <a:r>
              <a:rPr lang="en-US" dirty="0"/>
              <a:t>The loop body may not execute at all</a:t>
            </a:r>
          </a:p>
          <a:p>
            <a:r>
              <a:rPr lang="en-US" b="1" dirty="0">
                <a:solidFill>
                  <a:srgbClr val="0070C0"/>
                </a:solidFill>
                <a:latin typeface="Consolas" pitchFamily="49" charset="0"/>
                <a:cs typeface="Consolas" pitchFamily="49" charset="0"/>
              </a:rPr>
              <a:t>do-while</a:t>
            </a:r>
          </a:p>
          <a:p>
            <a:pPr lvl="1"/>
            <a:r>
              <a:rPr lang="en-US" dirty="0"/>
              <a:t>The loop body executes at least once</a:t>
            </a:r>
          </a:p>
          <a:p>
            <a:r>
              <a:rPr lang="en-US" b="1" dirty="0">
                <a:solidFill>
                  <a:srgbClr val="0070C0"/>
                </a:solidFill>
                <a:latin typeface="Consolas" pitchFamily="49" charset="0"/>
                <a:cs typeface="Consolas" pitchFamily="49" charset="0"/>
              </a:rPr>
              <a:t>for</a:t>
            </a:r>
          </a:p>
          <a:p>
            <a:pPr lvl="1"/>
            <a:r>
              <a:rPr lang="en-US" dirty="0"/>
              <a:t>Similar to while with an initialization expression</a:t>
            </a:r>
          </a:p>
          <a:p>
            <a:pPr lvl="1"/>
            <a:r>
              <a:rPr lang="en-US" dirty="0"/>
              <a:t>Can use a declaration inside</a:t>
            </a:r>
          </a:p>
          <a:p>
            <a:pPr lvl="1"/>
            <a:r>
              <a:rPr lang="en-US" dirty="0"/>
              <a:t>Any part can be dropped</a:t>
            </a:r>
            <a:endParaRPr lang="en-GB" dirty="0"/>
          </a:p>
        </p:txBody>
      </p:sp>
    </p:spTree>
    <p:extLst>
      <p:ext uri="{BB962C8B-B14F-4D97-AF65-F5344CB8AC3E}">
        <p14:creationId xmlns:p14="http://schemas.microsoft.com/office/powerpoint/2010/main" val="27062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Loop Examples: Sum of an Array</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48</a:t>
            </a:fld>
            <a:endParaRPr lang="en-GB"/>
          </a:p>
        </p:txBody>
      </p:sp>
      <p:sp>
        <p:nvSpPr>
          <p:cNvPr id="6" name="Rounded Rectangle 5"/>
          <p:cNvSpPr/>
          <p:nvPr/>
        </p:nvSpPr>
        <p:spPr bwMode="auto">
          <a:xfrm>
            <a:off x="687477" y="2298159"/>
            <a:ext cx="4664093" cy="178740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err="1">
                <a:solidFill>
                  <a:srgbClr val="0000FF"/>
                </a:solidFill>
                <a:latin typeface="Consolas"/>
              </a:rPr>
              <a:t>int</a:t>
            </a:r>
            <a:r>
              <a:rPr lang="en-GB" sz="2100" dirty="0">
                <a:solidFill>
                  <a:srgbClr val="000000"/>
                </a:solidFill>
                <a:latin typeface="Consolas"/>
              </a:rPr>
              <a:t> </a:t>
            </a:r>
            <a:r>
              <a:rPr lang="en-GB" sz="2100" dirty="0">
                <a:solidFill>
                  <a:srgbClr val="020002"/>
                </a:solidFill>
                <a:latin typeface="Consolas"/>
              </a:rPr>
              <a:t>index</a:t>
            </a:r>
            <a:r>
              <a:rPr lang="en-GB" sz="2100" dirty="0">
                <a:solidFill>
                  <a:srgbClr val="000000"/>
                </a:solidFill>
                <a:latin typeface="Consolas"/>
              </a:rPr>
              <a:t> = 0, </a:t>
            </a:r>
            <a:r>
              <a:rPr lang="en-GB" sz="2100" dirty="0">
                <a:solidFill>
                  <a:srgbClr val="020002"/>
                </a:solidFill>
                <a:latin typeface="Consolas"/>
              </a:rPr>
              <a:t>sum</a:t>
            </a:r>
            <a:r>
              <a:rPr lang="en-GB" sz="2100" dirty="0">
                <a:solidFill>
                  <a:srgbClr val="000000"/>
                </a:solidFill>
                <a:latin typeface="Consolas"/>
              </a:rPr>
              <a:t> = 0;</a:t>
            </a:r>
          </a:p>
          <a:p>
            <a:r>
              <a:rPr lang="en-GB" sz="2100" dirty="0">
                <a:solidFill>
                  <a:srgbClr val="0000FF"/>
                </a:solidFill>
                <a:latin typeface="Consolas"/>
              </a:rPr>
              <a:t>while</a:t>
            </a:r>
            <a:r>
              <a:rPr lang="en-GB" sz="2100" dirty="0">
                <a:solidFill>
                  <a:srgbClr val="000000"/>
                </a:solidFill>
                <a:latin typeface="Consolas"/>
              </a:rPr>
              <a:t>(</a:t>
            </a:r>
            <a:r>
              <a:rPr lang="en-GB" sz="2100" dirty="0">
                <a:solidFill>
                  <a:srgbClr val="020002"/>
                </a:solidFill>
                <a:latin typeface="Consolas"/>
              </a:rPr>
              <a:t>index</a:t>
            </a:r>
            <a:r>
              <a:rPr lang="en-GB" sz="2100" dirty="0">
                <a:solidFill>
                  <a:srgbClr val="000000"/>
                </a:solidFill>
                <a:latin typeface="Consolas"/>
              </a:rPr>
              <a:t> &lt; 10) {</a:t>
            </a:r>
          </a:p>
          <a:p>
            <a:r>
              <a:rPr lang="en-GB" sz="2100" dirty="0">
                <a:solidFill>
                  <a:srgbClr val="000000"/>
                </a:solidFill>
                <a:latin typeface="Consolas"/>
              </a:rPr>
              <a:t>   </a:t>
            </a:r>
            <a:r>
              <a:rPr lang="en-GB" sz="2100" dirty="0">
                <a:solidFill>
                  <a:srgbClr val="020002"/>
                </a:solidFill>
                <a:latin typeface="Consolas"/>
              </a:rPr>
              <a:t>sum</a:t>
            </a:r>
            <a:r>
              <a:rPr lang="en-GB" sz="2100" dirty="0">
                <a:solidFill>
                  <a:srgbClr val="000000"/>
                </a:solidFill>
                <a:latin typeface="Consolas"/>
              </a:rPr>
              <a:t> += </a:t>
            </a:r>
            <a:r>
              <a:rPr lang="en-GB" sz="2100" dirty="0">
                <a:solidFill>
                  <a:srgbClr val="020002"/>
                </a:solidFill>
                <a:latin typeface="Consolas"/>
              </a:rPr>
              <a:t>values</a:t>
            </a:r>
            <a:r>
              <a:rPr lang="en-GB" sz="2100" dirty="0">
                <a:solidFill>
                  <a:srgbClr val="000000"/>
                </a:solidFill>
                <a:latin typeface="Consolas"/>
              </a:rPr>
              <a:t>[</a:t>
            </a:r>
            <a:r>
              <a:rPr lang="en-GB" sz="2100" dirty="0">
                <a:solidFill>
                  <a:srgbClr val="020002"/>
                </a:solidFill>
                <a:latin typeface="Consolas"/>
              </a:rPr>
              <a:t>index</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20002"/>
                </a:solidFill>
                <a:latin typeface="Consolas"/>
              </a:rPr>
              <a:t>index</a:t>
            </a:r>
            <a:r>
              <a:rPr lang="en-GB" sz="2100" dirty="0">
                <a:solidFill>
                  <a:srgbClr val="000000"/>
                </a:solidFill>
                <a:latin typeface="Consolas"/>
              </a:rPr>
              <a:t>++;</a:t>
            </a:r>
          </a:p>
          <a:p>
            <a:r>
              <a:rPr lang="en-GB" sz="2100" dirty="0">
                <a:solidFill>
                  <a:srgbClr val="000000"/>
                </a:solidFill>
                <a:latin typeface="Consolas"/>
              </a:rPr>
              <a:t>}</a:t>
            </a:r>
          </a:p>
        </p:txBody>
      </p:sp>
      <p:sp>
        <p:nvSpPr>
          <p:cNvPr id="7" name="Rounded Rectangle 6"/>
          <p:cNvSpPr/>
          <p:nvPr/>
        </p:nvSpPr>
        <p:spPr bwMode="auto">
          <a:xfrm>
            <a:off x="5754820" y="2581689"/>
            <a:ext cx="5160274" cy="145486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err="1">
                <a:solidFill>
                  <a:srgbClr val="0000FF"/>
                </a:solidFill>
                <a:latin typeface="Consolas"/>
              </a:rPr>
              <a:t>int</a:t>
            </a:r>
            <a:r>
              <a:rPr lang="en-GB" sz="2100" dirty="0">
                <a:solidFill>
                  <a:srgbClr val="000000"/>
                </a:solidFill>
                <a:latin typeface="Consolas"/>
              </a:rPr>
              <a:t> </a:t>
            </a:r>
            <a:r>
              <a:rPr lang="en-GB" sz="2100" dirty="0">
                <a:solidFill>
                  <a:srgbClr val="020002"/>
                </a:solidFill>
                <a:latin typeface="Consolas"/>
              </a:rPr>
              <a:t>index</a:t>
            </a:r>
            <a:r>
              <a:rPr lang="en-GB" sz="2100" dirty="0">
                <a:solidFill>
                  <a:srgbClr val="000000"/>
                </a:solidFill>
                <a:latin typeface="Consolas"/>
              </a:rPr>
              <a:t> = 0, </a:t>
            </a:r>
            <a:r>
              <a:rPr lang="en-GB" sz="2100" dirty="0">
                <a:solidFill>
                  <a:srgbClr val="020002"/>
                </a:solidFill>
                <a:latin typeface="Consolas"/>
              </a:rPr>
              <a:t>sum</a:t>
            </a:r>
            <a:r>
              <a:rPr lang="en-GB" sz="2100" dirty="0">
                <a:solidFill>
                  <a:srgbClr val="000000"/>
                </a:solidFill>
                <a:latin typeface="Consolas"/>
              </a:rPr>
              <a:t> = 0;</a:t>
            </a:r>
          </a:p>
          <a:p>
            <a:r>
              <a:rPr lang="en-GB" sz="2100" dirty="0">
                <a:solidFill>
                  <a:srgbClr val="0000FF"/>
                </a:solidFill>
                <a:latin typeface="Consolas"/>
              </a:rPr>
              <a:t>do</a:t>
            </a:r>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20002"/>
                </a:solidFill>
                <a:latin typeface="Consolas"/>
              </a:rPr>
              <a:t>sum</a:t>
            </a:r>
            <a:r>
              <a:rPr lang="en-GB" sz="2100" dirty="0">
                <a:solidFill>
                  <a:srgbClr val="000000"/>
                </a:solidFill>
                <a:latin typeface="Consolas"/>
              </a:rPr>
              <a:t> += </a:t>
            </a:r>
            <a:r>
              <a:rPr lang="en-GB" sz="2100" dirty="0">
                <a:solidFill>
                  <a:srgbClr val="020002"/>
                </a:solidFill>
                <a:latin typeface="Consolas"/>
              </a:rPr>
              <a:t>values</a:t>
            </a:r>
            <a:r>
              <a:rPr lang="en-GB" sz="2100" dirty="0">
                <a:solidFill>
                  <a:srgbClr val="000000"/>
                </a:solidFill>
                <a:latin typeface="Consolas"/>
              </a:rPr>
              <a:t>[</a:t>
            </a:r>
            <a:r>
              <a:rPr lang="en-GB" sz="2100" dirty="0">
                <a:solidFill>
                  <a:srgbClr val="020002"/>
                </a:solidFill>
                <a:latin typeface="Consolas"/>
              </a:rPr>
              <a:t>index</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while</a:t>
            </a:r>
            <a:r>
              <a:rPr lang="en-GB" sz="2100" dirty="0">
                <a:solidFill>
                  <a:srgbClr val="000000"/>
                </a:solidFill>
                <a:latin typeface="Consolas"/>
              </a:rPr>
              <a:t>(</a:t>
            </a:r>
            <a:r>
              <a:rPr lang="en-GB" sz="2100" dirty="0">
                <a:solidFill>
                  <a:srgbClr val="020002"/>
                </a:solidFill>
                <a:latin typeface="Consolas"/>
              </a:rPr>
              <a:t>index</a:t>
            </a:r>
            <a:r>
              <a:rPr lang="en-GB" sz="2100" dirty="0">
                <a:solidFill>
                  <a:srgbClr val="000000"/>
                </a:solidFill>
                <a:latin typeface="Consolas"/>
              </a:rPr>
              <a:t> &lt; 10); </a:t>
            </a:r>
          </a:p>
        </p:txBody>
      </p:sp>
      <p:sp>
        <p:nvSpPr>
          <p:cNvPr id="8" name="Rounded Rectangle 7"/>
          <p:cNvSpPr/>
          <p:nvPr/>
        </p:nvSpPr>
        <p:spPr bwMode="auto">
          <a:xfrm>
            <a:off x="687477" y="4471899"/>
            <a:ext cx="4664093" cy="112232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nn-NO" sz="2100" dirty="0">
                <a:solidFill>
                  <a:srgbClr val="0000FF"/>
                </a:solidFill>
                <a:latin typeface="Consolas"/>
              </a:rPr>
              <a:t>int</a:t>
            </a:r>
            <a:r>
              <a:rPr lang="nn-NO" sz="2100" dirty="0">
                <a:solidFill>
                  <a:srgbClr val="000000"/>
                </a:solidFill>
                <a:latin typeface="Consolas"/>
              </a:rPr>
              <a:t> </a:t>
            </a:r>
            <a:r>
              <a:rPr lang="nn-NO" sz="2100" dirty="0">
                <a:solidFill>
                  <a:srgbClr val="020002"/>
                </a:solidFill>
                <a:latin typeface="Consolas"/>
              </a:rPr>
              <a:t>sum</a:t>
            </a:r>
            <a:r>
              <a:rPr lang="nn-NO" sz="2100" dirty="0">
                <a:solidFill>
                  <a:srgbClr val="000000"/>
                </a:solidFill>
                <a:latin typeface="Consolas"/>
              </a:rPr>
              <a:t> = 0;</a:t>
            </a:r>
          </a:p>
          <a:p>
            <a:r>
              <a:rPr lang="nn-NO" sz="2100" dirty="0">
                <a:solidFill>
                  <a:srgbClr val="0000FF"/>
                </a:solidFill>
                <a:latin typeface="Consolas"/>
              </a:rPr>
              <a:t>for</a:t>
            </a:r>
            <a:r>
              <a:rPr lang="nn-NO" sz="2100" dirty="0">
                <a:solidFill>
                  <a:srgbClr val="000000"/>
                </a:solidFill>
                <a:latin typeface="Consolas"/>
              </a:rPr>
              <a:t>(</a:t>
            </a:r>
            <a:r>
              <a:rPr lang="nn-NO" sz="2100" dirty="0">
                <a:solidFill>
                  <a:srgbClr val="0000FF"/>
                </a:solidFill>
                <a:latin typeface="Consolas"/>
              </a:rPr>
              <a:t>int</a:t>
            </a:r>
            <a:r>
              <a:rPr lang="nn-NO" sz="2100" dirty="0">
                <a:solidFill>
                  <a:srgbClr val="000000"/>
                </a:solidFill>
                <a:latin typeface="Consolas"/>
              </a:rPr>
              <a:t> </a:t>
            </a:r>
            <a:r>
              <a:rPr lang="nn-NO" sz="2100" dirty="0">
                <a:solidFill>
                  <a:srgbClr val="020002"/>
                </a:solidFill>
                <a:latin typeface="Consolas"/>
              </a:rPr>
              <a:t>i</a:t>
            </a:r>
            <a:r>
              <a:rPr lang="nn-NO" sz="2100" dirty="0">
                <a:solidFill>
                  <a:srgbClr val="000000"/>
                </a:solidFill>
                <a:latin typeface="Consolas"/>
              </a:rPr>
              <a:t> = 0; </a:t>
            </a:r>
            <a:r>
              <a:rPr lang="nn-NO" sz="2100" dirty="0">
                <a:solidFill>
                  <a:srgbClr val="020002"/>
                </a:solidFill>
                <a:latin typeface="Consolas"/>
              </a:rPr>
              <a:t>i</a:t>
            </a:r>
            <a:r>
              <a:rPr lang="nn-NO" sz="2100" dirty="0">
                <a:solidFill>
                  <a:srgbClr val="000000"/>
                </a:solidFill>
                <a:latin typeface="Consolas"/>
              </a:rPr>
              <a:t> &lt; 10; </a:t>
            </a:r>
            <a:r>
              <a:rPr lang="nn-NO" sz="2100" dirty="0">
                <a:solidFill>
                  <a:srgbClr val="020002"/>
                </a:solidFill>
                <a:latin typeface="Consolas"/>
              </a:rPr>
              <a:t>i</a:t>
            </a:r>
            <a:r>
              <a:rPr lang="nn-NO" sz="2100" dirty="0">
                <a:solidFill>
                  <a:srgbClr val="000000"/>
                </a:solidFill>
                <a:latin typeface="Consolas"/>
              </a:rPr>
              <a:t>++)</a:t>
            </a:r>
          </a:p>
          <a:p>
            <a:r>
              <a:rPr lang="nn-NO" sz="2100" dirty="0">
                <a:solidFill>
                  <a:srgbClr val="000000"/>
                </a:solidFill>
                <a:latin typeface="Consolas"/>
              </a:rPr>
              <a:t>   </a:t>
            </a:r>
            <a:r>
              <a:rPr lang="nn-NO" sz="2100" dirty="0">
                <a:solidFill>
                  <a:srgbClr val="020002"/>
                </a:solidFill>
                <a:latin typeface="Consolas"/>
              </a:rPr>
              <a:t>sum</a:t>
            </a:r>
            <a:r>
              <a:rPr lang="nn-NO" sz="2100" dirty="0">
                <a:solidFill>
                  <a:srgbClr val="000000"/>
                </a:solidFill>
                <a:latin typeface="Consolas"/>
              </a:rPr>
              <a:t> += </a:t>
            </a:r>
            <a:r>
              <a:rPr lang="nn-NO" sz="2100" dirty="0">
                <a:solidFill>
                  <a:srgbClr val="020002"/>
                </a:solidFill>
                <a:latin typeface="Consolas"/>
              </a:rPr>
              <a:t>values</a:t>
            </a:r>
            <a:r>
              <a:rPr lang="nn-NO" sz="2100" dirty="0">
                <a:solidFill>
                  <a:srgbClr val="000000"/>
                </a:solidFill>
                <a:latin typeface="Consolas"/>
              </a:rPr>
              <a:t>[</a:t>
            </a:r>
            <a:r>
              <a:rPr lang="nn-NO" sz="2100" dirty="0">
                <a:solidFill>
                  <a:srgbClr val="020002"/>
                </a:solidFill>
                <a:latin typeface="Consolas"/>
              </a:rPr>
              <a:t>i</a:t>
            </a:r>
            <a:r>
              <a:rPr lang="nn-NO" sz="2100" dirty="0">
                <a:solidFill>
                  <a:srgbClr val="000000"/>
                </a:solidFill>
                <a:latin typeface="Consolas"/>
              </a:rPr>
              <a:t>];</a:t>
            </a:r>
          </a:p>
        </p:txBody>
      </p:sp>
      <p:sp>
        <p:nvSpPr>
          <p:cNvPr id="9" name="Rounded Rectangle 8"/>
          <p:cNvSpPr/>
          <p:nvPr/>
        </p:nvSpPr>
        <p:spPr bwMode="auto">
          <a:xfrm>
            <a:off x="5748514" y="4471898"/>
            <a:ext cx="6748048" cy="112232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nn-NO" sz="2100" dirty="0">
                <a:solidFill>
                  <a:srgbClr val="0000FF"/>
                </a:solidFill>
                <a:latin typeface="Consolas"/>
              </a:rPr>
              <a:t>int</a:t>
            </a:r>
            <a:r>
              <a:rPr lang="nn-NO" sz="2100" dirty="0">
                <a:solidFill>
                  <a:srgbClr val="000000"/>
                </a:solidFill>
                <a:latin typeface="Consolas"/>
              </a:rPr>
              <a:t> </a:t>
            </a:r>
            <a:r>
              <a:rPr lang="nn-NO" sz="2100" dirty="0">
                <a:solidFill>
                  <a:srgbClr val="020002"/>
                </a:solidFill>
                <a:latin typeface="Consolas"/>
              </a:rPr>
              <a:t>sum</a:t>
            </a:r>
            <a:r>
              <a:rPr lang="nn-NO" sz="2100" dirty="0">
                <a:solidFill>
                  <a:srgbClr val="000000"/>
                </a:solidFill>
                <a:latin typeface="Consolas"/>
              </a:rPr>
              <a:t> = 0;</a:t>
            </a:r>
          </a:p>
          <a:p>
            <a:r>
              <a:rPr lang="nn-NO" sz="2100" dirty="0">
                <a:solidFill>
                  <a:srgbClr val="0000FF"/>
                </a:solidFill>
                <a:latin typeface="Consolas"/>
              </a:rPr>
              <a:t>for</a:t>
            </a:r>
            <a:r>
              <a:rPr lang="nn-NO" sz="2100" dirty="0">
                <a:solidFill>
                  <a:srgbClr val="000000"/>
                </a:solidFill>
                <a:latin typeface="Consolas"/>
              </a:rPr>
              <a:t>(</a:t>
            </a:r>
            <a:r>
              <a:rPr lang="nn-NO" sz="2100" dirty="0">
                <a:solidFill>
                  <a:srgbClr val="0000FF"/>
                </a:solidFill>
                <a:latin typeface="Consolas"/>
              </a:rPr>
              <a:t>int</a:t>
            </a:r>
            <a:r>
              <a:rPr lang="nn-NO" sz="2100" dirty="0">
                <a:solidFill>
                  <a:srgbClr val="000000"/>
                </a:solidFill>
                <a:latin typeface="Consolas"/>
              </a:rPr>
              <a:t> </a:t>
            </a:r>
            <a:r>
              <a:rPr lang="nn-NO" sz="2100" dirty="0">
                <a:solidFill>
                  <a:srgbClr val="020002"/>
                </a:solidFill>
                <a:latin typeface="Consolas"/>
              </a:rPr>
              <a:t>i</a:t>
            </a:r>
            <a:r>
              <a:rPr lang="nn-NO" sz="2100" dirty="0">
                <a:solidFill>
                  <a:srgbClr val="000000"/>
                </a:solidFill>
                <a:latin typeface="Consolas"/>
              </a:rPr>
              <a:t> = 0; </a:t>
            </a:r>
            <a:r>
              <a:rPr lang="nn-NO" sz="2100" dirty="0">
                <a:solidFill>
                  <a:srgbClr val="020002"/>
                </a:solidFill>
                <a:latin typeface="Consolas"/>
              </a:rPr>
              <a:t>i</a:t>
            </a:r>
            <a:r>
              <a:rPr lang="nn-NO" sz="2100" dirty="0">
                <a:solidFill>
                  <a:srgbClr val="000000"/>
                </a:solidFill>
                <a:latin typeface="Consolas"/>
              </a:rPr>
              <a:t> &lt; 10; </a:t>
            </a:r>
            <a:r>
              <a:rPr lang="nn-NO" sz="2100" dirty="0">
                <a:solidFill>
                  <a:srgbClr val="020002"/>
                </a:solidFill>
                <a:latin typeface="Consolas"/>
              </a:rPr>
              <a:t>sum</a:t>
            </a:r>
            <a:r>
              <a:rPr lang="nn-NO" sz="2100" dirty="0">
                <a:solidFill>
                  <a:srgbClr val="000000"/>
                </a:solidFill>
                <a:latin typeface="Consolas"/>
              </a:rPr>
              <a:t> += </a:t>
            </a:r>
            <a:r>
              <a:rPr lang="nn-NO" sz="2100" dirty="0">
                <a:solidFill>
                  <a:srgbClr val="020002"/>
                </a:solidFill>
                <a:latin typeface="Consolas"/>
              </a:rPr>
              <a:t>values</a:t>
            </a:r>
            <a:r>
              <a:rPr lang="nn-NO" sz="2100" dirty="0">
                <a:solidFill>
                  <a:srgbClr val="000000"/>
                </a:solidFill>
                <a:latin typeface="Consolas"/>
              </a:rPr>
              <a:t>[</a:t>
            </a:r>
            <a:r>
              <a:rPr lang="nn-NO" sz="2100" dirty="0">
                <a:solidFill>
                  <a:srgbClr val="020002"/>
                </a:solidFill>
                <a:latin typeface="Consolas"/>
              </a:rPr>
              <a:t>i</a:t>
            </a:r>
            <a:r>
              <a:rPr lang="nn-NO" sz="2100" dirty="0">
                <a:solidFill>
                  <a:srgbClr val="000000"/>
                </a:solidFill>
                <a:latin typeface="Consolas"/>
              </a:rPr>
              <a:t>++])</a:t>
            </a:r>
          </a:p>
          <a:p>
            <a:r>
              <a:rPr lang="nn-NO" sz="2100" dirty="0">
                <a:solidFill>
                  <a:srgbClr val="000000"/>
                </a:solidFill>
                <a:latin typeface="Consolas"/>
              </a:rPr>
              <a:t>   ;</a:t>
            </a:r>
          </a:p>
        </p:txBody>
      </p:sp>
      <p:sp>
        <p:nvSpPr>
          <p:cNvPr id="10" name="Rounded Rectangle 9"/>
          <p:cNvSpPr/>
          <p:nvPr/>
        </p:nvSpPr>
        <p:spPr bwMode="auto">
          <a:xfrm>
            <a:off x="687477" y="6078579"/>
            <a:ext cx="4664093" cy="112232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err="1">
                <a:solidFill>
                  <a:srgbClr val="0000FF"/>
                </a:solidFill>
                <a:latin typeface="Consolas"/>
              </a:rPr>
              <a:t>int</a:t>
            </a:r>
            <a:r>
              <a:rPr lang="en-GB" sz="2100" dirty="0">
                <a:solidFill>
                  <a:srgbClr val="000000"/>
                </a:solidFill>
                <a:latin typeface="Consolas"/>
              </a:rPr>
              <a:t> </a:t>
            </a:r>
            <a:r>
              <a:rPr lang="en-GB" sz="2100" dirty="0">
                <a:solidFill>
                  <a:srgbClr val="020002"/>
                </a:solidFill>
                <a:latin typeface="Consolas"/>
              </a:rPr>
              <a:t>sum</a:t>
            </a:r>
            <a:r>
              <a:rPr lang="en-GB" sz="2100" dirty="0">
                <a:solidFill>
                  <a:srgbClr val="000000"/>
                </a:solidFill>
                <a:latin typeface="Consolas"/>
              </a:rPr>
              <a:t> = 0;</a:t>
            </a:r>
          </a:p>
          <a:p>
            <a:r>
              <a:rPr lang="en-GB" sz="2100" dirty="0" err="1">
                <a:solidFill>
                  <a:srgbClr val="0000FF"/>
                </a:solidFill>
                <a:latin typeface="Consolas"/>
              </a:rPr>
              <a:t>foreach</a:t>
            </a:r>
            <a:r>
              <a:rPr lang="en-GB" sz="2100" dirty="0">
                <a:solidFill>
                  <a:srgbClr val="000000"/>
                </a:solidFill>
                <a:latin typeface="Consolas"/>
              </a:rPr>
              <a:t>(</a:t>
            </a:r>
            <a:r>
              <a:rPr lang="en-GB" sz="2100" dirty="0" err="1">
                <a:solidFill>
                  <a:srgbClr val="0000FF"/>
                </a:solidFill>
                <a:latin typeface="Consolas"/>
              </a:rPr>
              <a:t>int</a:t>
            </a:r>
            <a:r>
              <a:rPr lang="en-GB" sz="2100" dirty="0">
                <a:solidFill>
                  <a:srgbClr val="000000"/>
                </a:solidFill>
                <a:latin typeface="Consolas"/>
              </a:rPr>
              <a:t> </a:t>
            </a:r>
            <a:r>
              <a:rPr lang="en-GB" sz="2100" dirty="0">
                <a:solidFill>
                  <a:srgbClr val="020002"/>
                </a:solidFill>
                <a:latin typeface="Consolas"/>
              </a:rPr>
              <a:t>n</a:t>
            </a:r>
            <a:r>
              <a:rPr lang="en-GB" sz="2100" dirty="0">
                <a:solidFill>
                  <a:srgbClr val="000000"/>
                </a:solidFill>
                <a:latin typeface="Consolas"/>
              </a:rPr>
              <a:t> </a:t>
            </a:r>
            <a:r>
              <a:rPr lang="en-GB" sz="2100" dirty="0">
                <a:solidFill>
                  <a:srgbClr val="0000FF"/>
                </a:solidFill>
                <a:latin typeface="Consolas"/>
              </a:rPr>
              <a:t>in</a:t>
            </a:r>
            <a:r>
              <a:rPr lang="en-GB" sz="2100" dirty="0">
                <a:solidFill>
                  <a:srgbClr val="000000"/>
                </a:solidFill>
                <a:latin typeface="Consolas"/>
              </a:rPr>
              <a:t> </a:t>
            </a:r>
            <a:r>
              <a:rPr lang="en-GB" sz="2100" dirty="0">
                <a:solidFill>
                  <a:srgbClr val="020002"/>
                </a:solidFill>
                <a:latin typeface="Consolas"/>
              </a:rPr>
              <a:t>values</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20002"/>
                </a:solidFill>
                <a:latin typeface="Consolas"/>
              </a:rPr>
              <a:t>sum</a:t>
            </a:r>
            <a:r>
              <a:rPr lang="en-GB" sz="2100" dirty="0">
                <a:solidFill>
                  <a:srgbClr val="000000"/>
                </a:solidFill>
                <a:latin typeface="Consolas"/>
              </a:rPr>
              <a:t> += </a:t>
            </a:r>
            <a:r>
              <a:rPr lang="en-GB" sz="2100" dirty="0">
                <a:solidFill>
                  <a:srgbClr val="020002"/>
                </a:solidFill>
                <a:latin typeface="Consolas"/>
              </a:rPr>
              <a:t>n</a:t>
            </a:r>
            <a:r>
              <a:rPr lang="en-GB" sz="2100" dirty="0">
                <a:solidFill>
                  <a:srgbClr val="000000"/>
                </a:solidFill>
                <a:latin typeface="Consolas"/>
              </a:rPr>
              <a:t>;</a:t>
            </a:r>
          </a:p>
        </p:txBody>
      </p:sp>
    </p:spTree>
    <p:extLst>
      <p:ext uri="{BB962C8B-B14F-4D97-AF65-F5344CB8AC3E}">
        <p14:creationId xmlns:p14="http://schemas.microsoft.com/office/powerpoint/2010/main" val="311939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Control</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49</a:t>
            </a:fld>
            <a:endParaRPr lang="en-GB"/>
          </a:p>
        </p:txBody>
      </p:sp>
      <p:sp>
        <p:nvSpPr>
          <p:cNvPr id="3" name="Text Placeholder 2"/>
          <p:cNvSpPr>
            <a:spLocks noGrp="1"/>
          </p:cNvSpPr>
          <p:nvPr>
            <p:ph sz="quarter" idx="1"/>
          </p:nvPr>
        </p:nvSpPr>
        <p:spPr/>
        <p:txBody>
          <a:bodyPr/>
          <a:lstStyle/>
          <a:p>
            <a:r>
              <a:rPr lang="en-US" dirty="0"/>
              <a:t>The </a:t>
            </a:r>
            <a:r>
              <a:rPr lang="en-US" b="1" dirty="0">
                <a:solidFill>
                  <a:srgbClr val="FF0000"/>
                </a:solidFill>
                <a:latin typeface="Consolas" pitchFamily="49" charset="0"/>
                <a:cs typeface="Consolas" pitchFamily="49" charset="0"/>
              </a:rPr>
              <a:t>break</a:t>
            </a:r>
            <a:r>
              <a:rPr lang="en-US" dirty="0"/>
              <a:t> keyword</a:t>
            </a:r>
          </a:p>
          <a:p>
            <a:pPr lvl="1"/>
            <a:r>
              <a:rPr lang="en-US" dirty="0"/>
              <a:t>Causes exit from the innermost loop</a:t>
            </a:r>
          </a:p>
          <a:p>
            <a:r>
              <a:rPr lang="en-US" dirty="0"/>
              <a:t>The </a:t>
            </a:r>
            <a:r>
              <a:rPr lang="en-US" b="1" dirty="0">
                <a:solidFill>
                  <a:srgbClr val="FF0000"/>
                </a:solidFill>
                <a:latin typeface="Consolas" pitchFamily="49" charset="0"/>
                <a:cs typeface="Consolas" pitchFamily="49" charset="0"/>
              </a:rPr>
              <a:t>continue</a:t>
            </a:r>
            <a:r>
              <a:rPr lang="en-US" dirty="0"/>
              <a:t> keyword</a:t>
            </a:r>
          </a:p>
          <a:p>
            <a:pPr lvl="1"/>
            <a:r>
              <a:rPr lang="en-US" dirty="0"/>
              <a:t>Abandons the current iteration and jumps back to the start of the update clause or the body</a:t>
            </a:r>
          </a:p>
          <a:p>
            <a:r>
              <a:rPr lang="en-US" dirty="0"/>
              <a:t>The </a:t>
            </a:r>
            <a:r>
              <a:rPr lang="en-US" b="1" dirty="0" err="1">
                <a:solidFill>
                  <a:srgbClr val="FF0000"/>
                </a:solidFill>
                <a:latin typeface="Consolas" pitchFamily="49" charset="0"/>
                <a:cs typeface="Consolas" pitchFamily="49" charset="0"/>
              </a:rPr>
              <a:t>goto</a:t>
            </a:r>
            <a:r>
              <a:rPr lang="en-US" dirty="0"/>
              <a:t> keyword</a:t>
            </a:r>
          </a:p>
          <a:p>
            <a:pPr lvl="1"/>
            <a:r>
              <a:rPr lang="en-US" dirty="0"/>
              <a:t>Allows unconditional jump to a label</a:t>
            </a:r>
            <a:endParaRPr lang="en-GB" dirty="0"/>
          </a:p>
        </p:txBody>
      </p:sp>
    </p:spTree>
    <p:extLst>
      <p:ext uri="{BB962C8B-B14F-4D97-AF65-F5344CB8AC3E}">
        <p14:creationId xmlns:p14="http://schemas.microsoft.com/office/powerpoint/2010/main" val="274634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Contents (2)</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5</a:t>
            </a:fld>
            <a:endParaRPr lang="en-GB"/>
          </a:p>
        </p:txBody>
      </p:sp>
      <p:sp>
        <p:nvSpPr>
          <p:cNvPr id="3" name="Text Placeholder 2"/>
          <p:cNvSpPr>
            <a:spLocks noGrp="1"/>
          </p:cNvSpPr>
          <p:nvPr>
            <p:ph sz="quarter" idx="1"/>
          </p:nvPr>
        </p:nvSpPr>
        <p:spPr/>
        <p:txBody>
          <a:bodyPr>
            <a:normAutofit/>
          </a:bodyPr>
          <a:lstStyle/>
          <a:p>
            <a:r>
              <a:rPr lang="en-US" dirty="0"/>
              <a:t>10: Managing Resources</a:t>
            </a:r>
          </a:p>
          <a:p>
            <a:r>
              <a:rPr lang="en-US" dirty="0"/>
              <a:t>11: Namespaces and Assemblies</a:t>
            </a:r>
          </a:p>
          <a:p>
            <a:r>
              <a:rPr lang="en-US" dirty="0"/>
              <a:t>12: Advanced Language Constructs</a:t>
            </a:r>
          </a:p>
          <a:p>
            <a:r>
              <a:rPr lang="en-US" dirty="0"/>
              <a:t>13: Introduction to C# 4.0</a:t>
            </a:r>
          </a:p>
          <a:p>
            <a:r>
              <a:rPr lang="en-US" dirty="0"/>
              <a:t>14: Data Streams and Files</a:t>
            </a:r>
          </a:p>
          <a:p>
            <a:r>
              <a:rPr lang="en-US" dirty="0"/>
              <a:t>15: Debugging and Tracing</a:t>
            </a:r>
          </a:p>
          <a:p>
            <a:r>
              <a:rPr lang="en-US" dirty="0"/>
              <a:t>16: Introduction to Threading</a:t>
            </a:r>
          </a:p>
          <a:p>
            <a:r>
              <a:rPr lang="en-US" dirty="0"/>
              <a:t>Appendix: Operator Overloading</a:t>
            </a:r>
            <a:endParaRPr lang="en-GB" dirty="0"/>
          </a:p>
        </p:txBody>
      </p:sp>
    </p:spTree>
    <p:extLst>
      <p:ext uri="{BB962C8B-B14F-4D97-AF65-F5344CB8AC3E}">
        <p14:creationId xmlns:p14="http://schemas.microsoft.com/office/powerpoint/2010/main" val="332653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420" y="-100013"/>
            <a:ext cx="9121887" cy="1424039"/>
          </a:xfrm>
        </p:spPr>
        <p:txBody>
          <a:bodyPr/>
          <a:lstStyle/>
          <a:p>
            <a:r>
              <a:rPr lang="en-US" dirty="0"/>
              <a:t>Loop Control Examples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50</a:t>
            </a:fld>
            <a:endParaRPr lang="en-GB"/>
          </a:p>
        </p:txBody>
      </p:sp>
      <p:sp>
        <p:nvSpPr>
          <p:cNvPr id="6" name="Rounded Rectangle 5"/>
          <p:cNvSpPr/>
          <p:nvPr/>
        </p:nvSpPr>
        <p:spPr bwMode="auto">
          <a:xfrm>
            <a:off x="2300411" y="1401773"/>
            <a:ext cx="7045756" cy="378265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8000"/>
                </a:solidFill>
                <a:latin typeface="Consolas"/>
              </a:rPr>
              <a:t>// find the first </a:t>
            </a:r>
            <a:r>
              <a:rPr lang="en-GB" sz="2100" dirty="0" err="1">
                <a:solidFill>
                  <a:srgbClr val="008000"/>
                </a:solidFill>
                <a:latin typeface="Consolas"/>
              </a:rPr>
              <a:t>fibonacci</a:t>
            </a:r>
            <a:r>
              <a:rPr lang="en-GB" sz="2100" dirty="0">
                <a:solidFill>
                  <a:srgbClr val="008000"/>
                </a:solidFill>
                <a:latin typeface="Consolas"/>
              </a:rPr>
              <a:t> number</a:t>
            </a:r>
          </a:p>
          <a:p>
            <a:r>
              <a:rPr lang="en-GB" sz="2100" dirty="0">
                <a:solidFill>
                  <a:srgbClr val="008000"/>
                </a:solidFill>
                <a:latin typeface="Consolas"/>
              </a:rPr>
              <a:t>// greater than 10000</a:t>
            </a:r>
            <a:endParaRPr lang="en-GB" sz="2100" dirty="0">
              <a:solidFill>
                <a:srgbClr val="000000"/>
              </a:solidFill>
              <a:latin typeface="Consolas"/>
            </a:endParaRPr>
          </a:p>
          <a:p>
            <a:r>
              <a:rPr lang="en-GB" sz="2100" dirty="0" err="1">
                <a:solidFill>
                  <a:srgbClr val="0000FF"/>
                </a:solidFill>
                <a:latin typeface="Consolas"/>
              </a:rPr>
              <a:t>int</a:t>
            </a:r>
            <a:r>
              <a:rPr lang="en-GB" sz="2100" dirty="0">
                <a:solidFill>
                  <a:srgbClr val="000000"/>
                </a:solidFill>
                <a:latin typeface="Consolas"/>
              </a:rPr>
              <a:t> </a:t>
            </a:r>
            <a:r>
              <a:rPr lang="en-GB" sz="2100" dirty="0">
                <a:solidFill>
                  <a:srgbClr val="020002"/>
                </a:solidFill>
                <a:latin typeface="Consolas"/>
              </a:rPr>
              <a:t>a</a:t>
            </a:r>
            <a:r>
              <a:rPr lang="en-GB" sz="2100" dirty="0">
                <a:solidFill>
                  <a:srgbClr val="000000"/>
                </a:solidFill>
                <a:latin typeface="Consolas"/>
              </a:rPr>
              <a:t> = 1, </a:t>
            </a:r>
            <a:r>
              <a:rPr lang="en-GB" sz="2100" dirty="0">
                <a:solidFill>
                  <a:srgbClr val="020002"/>
                </a:solidFill>
                <a:latin typeface="Consolas"/>
              </a:rPr>
              <a:t>b</a:t>
            </a:r>
            <a:r>
              <a:rPr lang="en-GB" sz="2100" dirty="0">
                <a:solidFill>
                  <a:srgbClr val="000000"/>
                </a:solidFill>
                <a:latin typeface="Consolas"/>
              </a:rPr>
              <a:t> = 1, </a:t>
            </a:r>
            <a:r>
              <a:rPr lang="en-GB" sz="2100" dirty="0">
                <a:solidFill>
                  <a:srgbClr val="020002"/>
                </a:solidFill>
                <a:latin typeface="Consolas"/>
              </a:rPr>
              <a:t>c</a:t>
            </a:r>
            <a:r>
              <a:rPr lang="en-GB" sz="2100" dirty="0">
                <a:solidFill>
                  <a:srgbClr val="000000"/>
                </a:solidFill>
                <a:latin typeface="Consolas"/>
              </a:rPr>
              <a:t>;</a:t>
            </a:r>
          </a:p>
          <a:p>
            <a:r>
              <a:rPr lang="en-GB" sz="2100" dirty="0">
                <a:solidFill>
                  <a:srgbClr val="0000FF"/>
                </a:solidFill>
                <a:latin typeface="Consolas"/>
              </a:rPr>
              <a:t>for</a:t>
            </a:r>
            <a:r>
              <a:rPr lang="en-GB" sz="2100" dirty="0">
                <a:solidFill>
                  <a:srgbClr val="000000"/>
                </a:solidFill>
                <a:latin typeface="Consolas"/>
              </a:rPr>
              <a:t>(; ;) {</a:t>
            </a:r>
          </a:p>
          <a:p>
            <a:r>
              <a:rPr lang="en-GB" sz="2100" dirty="0">
                <a:solidFill>
                  <a:srgbClr val="000000"/>
                </a:solidFill>
                <a:latin typeface="Consolas"/>
              </a:rPr>
              <a:t>   </a:t>
            </a:r>
            <a:r>
              <a:rPr lang="en-GB" sz="2100" dirty="0">
                <a:solidFill>
                  <a:srgbClr val="020002"/>
                </a:solidFill>
                <a:latin typeface="Consolas"/>
              </a:rPr>
              <a:t>c</a:t>
            </a:r>
            <a:r>
              <a:rPr lang="en-GB" sz="2100" dirty="0">
                <a:solidFill>
                  <a:srgbClr val="000000"/>
                </a:solidFill>
                <a:latin typeface="Consolas"/>
              </a:rPr>
              <a:t> = </a:t>
            </a:r>
            <a:r>
              <a:rPr lang="en-GB" sz="2100" dirty="0">
                <a:solidFill>
                  <a:srgbClr val="020002"/>
                </a:solidFill>
                <a:latin typeface="Consolas"/>
              </a:rPr>
              <a:t>a</a:t>
            </a:r>
            <a:r>
              <a:rPr lang="en-GB" sz="2100" dirty="0">
                <a:solidFill>
                  <a:srgbClr val="000000"/>
                </a:solidFill>
                <a:latin typeface="Consolas"/>
              </a:rPr>
              <a:t> + </a:t>
            </a:r>
            <a:r>
              <a:rPr lang="en-GB" sz="2100" dirty="0">
                <a:solidFill>
                  <a:srgbClr val="020002"/>
                </a:solidFill>
                <a:latin typeface="Consolas"/>
              </a:rPr>
              <a:t>b</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if</a:t>
            </a:r>
            <a:r>
              <a:rPr lang="en-GB" sz="2100" dirty="0">
                <a:solidFill>
                  <a:srgbClr val="000000"/>
                </a:solidFill>
                <a:latin typeface="Consolas"/>
              </a:rPr>
              <a:t>(</a:t>
            </a:r>
            <a:r>
              <a:rPr lang="en-GB" sz="2100" dirty="0">
                <a:solidFill>
                  <a:srgbClr val="020002"/>
                </a:solidFill>
                <a:latin typeface="Consolas"/>
              </a:rPr>
              <a:t>c</a:t>
            </a:r>
            <a:r>
              <a:rPr lang="en-GB" sz="2100" dirty="0">
                <a:solidFill>
                  <a:srgbClr val="000000"/>
                </a:solidFill>
                <a:latin typeface="Consolas"/>
              </a:rPr>
              <a:t> &gt; 10000)</a:t>
            </a:r>
          </a:p>
          <a:p>
            <a:r>
              <a:rPr lang="en-GB" sz="2100" dirty="0">
                <a:solidFill>
                  <a:srgbClr val="000000"/>
                </a:solidFill>
                <a:latin typeface="Consolas"/>
              </a:rPr>
              <a:t>      </a:t>
            </a:r>
            <a:r>
              <a:rPr lang="en-GB" sz="2100" dirty="0">
                <a:solidFill>
                  <a:srgbClr val="0000FF"/>
                </a:solidFill>
                <a:latin typeface="Consolas"/>
              </a:rPr>
              <a:t>break</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20002"/>
                </a:solidFill>
                <a:latin typeface="Consolas"/>
              </a:rPr>
              <a:t>a</a:t>
            </a:r>
            <a:r>
              <a:rPr lang="en-GB" sz="2100" dirty="0">
                <a:solidFill>
                  <a:srgbClr val="000000"/>
                </a:solidFill>
                <a:latin typeface="Consolas"/>
              </a:rPr>
              <a:t> = </a:t>
            </a:r>
            <a:r>
              <a:rPr lang="en-GB" sz="2100" dirty="0">
                <a:solidFill>
                  <a:srgbClr val="020002"/>
                </a:solidFill>
                <a:latin typeface="Consolas"/>
              </a:rPr>
              <a:t>b</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20002"/>
                </a:solidFill>
                <a:latin typeface="Consolas"/>
              </a:rPr>
              <a:t>b</a:t>
            </a:r>
            <a:r>
              <a:rPr lang="en-GB" sz="2100" dirty="0">
                <a:solidFill>
                  <a:srgbClr val="000000"/>
                </a:solidFill>
                <a:latin typeface="Consolas"/>
              </a:rPr>
              <a:t> = </a:t>
            </a:r>
            <a:r>
              <a:rPr lang="en-GB" sz="2100" dirty="0">
                <a:solidFill>
                  <a:srgbClr val="020002"/>
                </a:solidFill>
                <a:latin typeface="Consolas"/>
              </a:rPr>
              <a:t>c</a:t>
            </a:r>
            <a:r>
              <a:rPr lang="en-GB" sz="2100" dirty="0">
                <a:solidFill>
                  <a:srgbClr val="000000"/>
                </a:solidFill>
                <a:latin typeface="Consolas"/>
              </a:rPr>
              <a:t>;</a:t>
            </a:r>
          </a:p>
          <a:p>
            <a:r>
              <a:rPr lang="en-GB" sz="2100" dirty="0">
                <a:solidFill>
                  <a:srgbClr val="000000"/>
                </a:solidFill>
                <a:latin typeface="Consolas"/>
              </a:rPr>
              <a:t>}</a:t>
            </a:r>
          </a:p>
          <a:p>
            <a:r>
              <a:rPr lang="en-GB" sz="2100" b="1" dirty="0" err="1">
                <a:solidFill>
                  <a:srgbClr val="0000FF"/>
                </a:solidFill>
                <a:latin typeface="Consolas"/>
              </a:rPr>
              <a:t>Console</a:t>
            </a:r>
            <a:r>
              <a:rPr lang="en-GB" sz="2100" dirty="0" err="1">
                <a:solidFill>
                  <a:srgbClr val="000000"/>
                </a:solidFill>
                <a:latin typeface="Consolas"/>
              </a:rPr>
              <a:t>.</a:t>
            </a:r>
            <a:r>
              <a:rPr lang="en-GB" sz="2100" dirty="0" err="1">
                <a:solidFill>
                  <a:srgbClr val="020002"/>
                </a:solidFill>
                <a:latin typeface="Consolas"/>
              </a:rPr>
              <a:t>WriteLine</a:t>
            </a:r>
            <a:r>
              <a:rPr lang="en-GB" sz="2100" dirty="0">
                <a:solidFill>
                  <a:srgbClr val="000000"/>
                </a:solidFill>
                <a:latin typeface="Consolas"/>
              </a:rPr>
              <a:t>(</a:t>
            </a:r>
            <a:r>
              <a:rPr lang="en-GB" sz="2100" dirty="0">
                <a:solidFill>
                  <a:srgbClr val="020002"/>
                </a:solidFill>
                <a:latin typeface="Consolas"/>
              </a:rPr>
              <a:t>c</a:t>
            </a:r>
            <a:r>
              <a:rPr lang="en-GB" sz="2100" dirty="0">
                <a:solidFill>
                  <a:srgbClr val="000000"/>
                </a:solidFill>
                <a:latin typeface="Consolas"/>
              </a:rPr>
              <a:t>);</a:t>
            </a:r>
          </a:p>
        </p:txBody>
      </p:sp>
      <p:sp>
        <p:nvSpPr>
          <p:cNvPr id="7" name="Rounded Rectangle 6"/>
          <p:cNvSpPr/>
          <p:nvPr/>
        </p:nvSpPr>
        <p:spPr bwMode="auto">
          <a:xfrm>
            <a:off x="2313935" y="5516007"/>
            <a:ext cx="7032235" cy="278503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8000"/>
                </a:solidFill>
                <a:latin typeface="Consolas"/>
              </a:rPr>
              <a:t>// display all 2 digit numbers</a:t>
            </a:r>
            <a:endParaRPr lang="en-GB" sz="2100" dirty="0">
              <a:solidFill>
                <a:srgbClr val="000000"/>
              </a:solidFill>
              <a:latin typeface="Consolas"/>
            </a:endParaRPr>
          </a:p>
          <a:p>
            <a:r>
              <a:rPr lang="en-GB" sz="2100" dirty="0">
                <a:solidFill>
                  <a:srgbClr val="008000"/>
                </a:solidFill>
                <a:latin typeface="Consolas"/>
              </a:rPr>
              <a:t>// whose digit sum is less than 10</a:t>
            </a:r>
            <a:endParaRPr lang="en-GB" sz="2100" dirty="0">
              <a:solidFill>
                <a:srgbClr val="000000"/>
              </a:solidFill>
              <a:latin typeface="Consolas"/>
            </a:endParaRPr>
          </a:p>
          <a:p>
            <a:r>
              <a:rPr lang="en-GB" sz="2100" dirty="0">
                <a:solidFill>
                  <a:srgbClr val="0000FF"/>
                </a:solidFill>
                <a:latin typeface="Consolas"/>
              </a:rPr>
              <a:t>for</a:t>
            </a:r>
            <a:r>
              <a:rPr lang="en-GB" sz="2100" dirty="0">
                <a:solidFill>
                  <a:srgbClr val="000000"/>
                </a:solidFill>
                <a:latin typeface="Consolas"/>
              </a:rPr>
              <a:t>(</a:t>
            </a:r>
            <a:r>
              <a:rPr lang="en-GB" sz="2100" dirty="0" err="1">
                <a:solidFill>
                  <a:srgbClr val="0000FF"/>
                </a:solidFill>
                <a:latin typeface="Consolas"/>
              </a:rPr>
              <a:t>int</a:t>
            </a:r>
            <a:r>
              <a:rPr lang="en-GB" sz="2100" dirty="0">
                <a:solidFill>
                  <a:srgbClr val="000000"/>
                </a:solidFill>
                <a:latin typeface="Consolas"/>
              </a:rPr>
              <a:t> </a:t>
            </a:r>
            <a:r>
              <a:rPr lang="en-GB" sz="2100" dirty="0">
                <a:solidFill>
                  <a:srgbClr val="020002"/>
                </a:solidFill>
                <a:latin typeface="Consolas"/>
              </a:rPr>
              <a:t>d1</a:t>
            </a:r>
            <a:r>
              <a:rPr lang="en-GB" sz="2100" dirty="0">
                <a:solidFill>
                  <a:srgbClr val="000000"/>
                </a:solidFill>
                <a:latin typeface="Consolas"/>
              </a:rPr>
              <a:t> = 1; </a:t>
            </a:r>
            <a:r>
              <a:rPr lang="en-GB" sz="2100" dirty="0">
                <a:solidFill>
                  <a:srgbClr val="020002"/>
                </a:solidFill>
                <a:latin typeface="Consolas"/>
              </a:rPr>
              <a:t>d1</a:t>
            </a:r>
            <a:r>
              <a:rPr lang="en-GB" sz="2100" dirty="0">
                <a:solidFill>
                  <a:srgbClr val="000000"/>
                </a:solidFill>
                <a:latin typeface="Consolas"/>
              </a:rPr>
              <a:t> &lt;= 9; </a:t>
            </a:r>
            <a:r>
              <a:rPr lang="en-GB" sz="2100" dirty="0">
                <a:solidFill>
                  <a:srgbClr val="020002"/>
                </a:solidFill>
                <a:latin typeface="Consolas"/>
              </a:rPr>
              <a:t>d1</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for</a:t>
            </a:r>
            <a:r>
              <a:rPr lang="en-GB" sz="2100" dirty="0">
                <a:solidFill>
                  <a:srgbClr val="000000"/>
                </a:solidFill>
                <a:latin typeface="Consolas"/>
              </a:rPr>
              <a:t>(</a:t>
            </a:r>
            <a:r>
              <a:rPr lang="en-GB" sz="2100" dirty="0" err="1">
                <a:solidFill>
                  <a:srgbClr val="0000FF"/>
                </a:solidFill>
                <a:latin typeface="Consolas"/>
              </a:rPr>
              <a:t>int</a:t>
            </a:r>
            <a:r>
              <a:rPr lang="en-GB" sz="2100" dirty="0">
                <a:solidFill>
                  <a:srgbClr val="000000"/>
                </a:solidFill>
                <a:latin typeface="Consolas"/>
              </a:rPr>
              <a:t> </a:t>
            </a:r>
            <a:r>
              <a:rPr lang="en-GB" sz="2100" dirty="0">
                <a:solidFill>
                  <a:srgbClr val="020002"/>
                </a:solidFill>
                <a:latin typeface="Consolas"/>
              </a:rPr>
              <a:t>d2</a:t>
            </a:r>
            <a:r>
              <a:rPr lang="en-GB" sz="2100" dirty="0">
                <a:solidFill>
                  <a:srgbClr val="000000"/>
                </a:solidFill>
                <a:latin typeface="Consolas"/>
              </a:rPr>
              <a:t> = 0; </a:t>
            </a:r>
            <a:r>
              <a:rPr lang="en-GB" sz="2100" dirty="0">
                <a:solidFill>
                  <a:srgbClr val="020002"/>
                </a:solidFill>
                <a:latin typeface="Consolas"/>
              </a:rPr>
              <a:t>d2</a:t>
            </a:r>
            <a:r>
              <a:rPr lang="en-GB" sz="2100" dirty="0">
                <a:solidFill>
                  <a:srgbClr val="000000"/>
                </a:solidFill>
                <a:latin typeface="Consolas"/>
              </a:rPr>
              <a:t> &lt;= 9; </a:t>
            </a:r>
            <a:r>
              <a:rPr lang="en-GB" sz="2100" dirty="0">
                <a:solidFill>
                  <a:srgbClr val="020002"/>
                </a:solidFill>
                <a:latin typeface="Consolas"/>
              </a:rPr>
              <a:t>d2</a:t>
            </a:r>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00FF"/>
                </a:solidFill>
                <a:latin typeface="Consolas"/>
              </a:rPr>
              <a:t>if</a:t>
            </a:r>
            <a:r>
              <a:rPr lang="en-GB" sz="2100" dirty="0">
                <a:solidFill>
                  <a:srgbClr val="000000"/>
                </a:solidFill>
                <a:latin typeface="Consolas"/>
              </a:rPr>
              <a:t>(</a:t>
            </a:r>
            <a:r>
              <a:rPr lang="en-GB" sz="2100" dirty="0">
                <a:solidFill>
                  <a:srgbClr val="020002"/>
                </a:solidFill>
                <a:latin typeface="Consolas"/>
              </a:rPr>
              <a:t>d1</a:t>
            </a:r>
            <a:r>
              <a:rPr lang="en-GB" sz="2100" dirty="0">
                <a:solidFill>
                  <a:srgbClr val="000000"/>
                </a:solidFill>
                <a:latin typeface="Consolas"/>
              </a:rPr>
              <a:t> + </a:t>
            </a:r>
            <a:r>
              <a:rPr lang="en-GB" sz="2100" dirty="0">
                <a:solidFill>
                  <a:srgbClr val="020002"/>
                </a:solidFill>
                <a:latin typeface="Consolas"/>
              </a:rPr>
              <a:t>d2</a:t>
            </a:r>
            <a:r>
              <a:rPr lang="en-GB" sz="2100" dirty="0">
                <a:solidFill>
                  <a:srgbClr val="000000"/>
                </a:solidFill>
                <a:latin typeface="Consolas"/>
              </a:rPr>
              <a:t> &gt;= 10)</a:t>
            </a:r>
          </a:p>
          <a:p>
            <a:r>
              <a:rPr lang="en-GB" sz="2100" dirty="0">
                <a:solidFill>
                  <a:srgbClr val="000000"/>
                </a:solidFill>
                <a:latin typeface="Consolas"/>
              </a:rPr>
              <a:t>         </a:t>
            </a:r>
            <a:r>
              <a:rPr lang="en-GB" sz="2100" dirty="0">
                <a:solidFill>
                  <a:srgbClr val="0000FF"/>
                </a:solidFill>
                <a:latin typeface="Consolas"/>
              </a:rPr>
              <a:t>continue</a:t>
            </a:r>
            <a:r>
              <a:rPr lang="en-GB" sz="2100" dirty="0">
                <a:solidFill>
                  <a:srgbClr val="000000"/>
                </a:solidFill>
                <a:latin typeface="Consolas"/>
              </a:rPr>
              <a:t>;</a:t>
            </a:r>
          </a:p>
          <a:p>
            <a:r>
              <a:rPr lang="en-GB" sz="2100" dirty="0">
                <a:solidFill>
                  <a:srgbClr val="000000"/>
                </a:solidFill>
                <a:latin typeface="Consolas"/>
              </a:rPr>
              <a:t>      </a:t>
            </a:r>
            <a:r>
              <a:rPr lang="en-GB" sz="2100" b="1" dirty="0" err="1">
                <a:solidFill>
                  <a:srgbClr val="0000FF"/>
                </a:solidFill>
                <a:latin typeface="Consolas"/>
              </a:rPr>
              <a:t>Console</a:t>
            </a:r>
            <a:r>
              <a:rPr lang="en-GB" sz="2100" dirty="0" err="1">
                <a:solidFill>
                  <a:srgbClr val="000000"/>
                </a:solidFill>
                <a:latin typeface="Consolas"/>
              </a:rPr>
              <a:t>.</a:t>
            </a:r>
            <a:r>
              <a:rPr lang="en-GB" sz="2100" dirty="0" err="1">
                <a:solidFill>
                  <a:srgbClr val="020002"/>
                </a:solidFill>
                <a:latin typeface="Consolas"/>
              </a:rPr>
              <a:t>WriteLine</a:t>
            </a:r>
            <a:r>
              <a:rPr lang="en-GB" sz="2100" dirty="0">
                <a:solidFill>
                  <a:srgbClr val="000000"/>
                </a:solidFill>
                <a:latin typeface="Consolas"/>
              </a:rPr>
              <a:t>(</a:t>
            </a:r>
            <a:r>
              <a:rPr lang="en-GB" sz="2100" dirty="0">
                <a:solidFill>
                  <a:srgbClr val="A31515"/>
                </a:solidFill>
                <a:latin typeface="Consolas"/>
              </a:rPr>
              <a:t>"{0}{1}"</a:t>
            </a:r>
            <a:r>
              <a:rPr lang="en-GB" sz="2100" dirty="0">
                <a:solidFill>
                  <a:srgbClr val="000000"/>
                </a:solidFill>
                <a:latin typeface="Consolas"/>
              </a:rPr>
              <a:t>, </a:t>
            </a:r>
            <a:r>
              <a:rPr lang="en-GB" sz="2100" dirty="0">
                <a:solidFill>
                  <a:srgbClr val="020002"/>
                </a:solidFill>
                <a:latin typeface="Consolas"/>
              </a:rPr>
              <a:t>d1</a:t>
            </a:r>
            <a:r>
              <a:rPr lang="en-GB" sz="2100" dirty="0">
                <a:solidFill>
                  <a:srgbClr val="000000"/>
                </a:solidFill>
                <a:latin typeface="Consolas"/>
              </a:rPr>
              <a:t>, </a:t>
            </a:r>
            <a:r>
              <a:rPr lang="en-GB" sz="2100" dirty="0">
                <a:solidFill>
                  <a:srgbClr val="020002"/>
                </a:solidFill>
                <a:latin typeface="Consolas"/>
              </a:rPr>
              <a:t>d2</a:t>
            </a:r>
            <a:r>
              <a:rPr lang="en-GB" sz="2100" dirty="0">
                <a:solidFill>
                  <a:srgbClr val="000000"/>
                </a:solidFill>
                <a:latin typeface="Consolas"/>
              </a:rPr>
              <a:t>);</a:t>
            </a:r>
          </a:p>
          <a:p>
            <a:r>
              <a:rPr lang="en-GB" sz="2100" dirty="0">
                <a:solidFill>
                  <a:srgbClr val="000000"/>
                </a:solidFill>
                <a:latin typeface="Consolas"/>
              </a:rPr>
              <a:t>   }</a:t>
            </a:r>
          </a:p>
        </p:txBody>
      </p:sp>
    </p:spTree>
    <p:extLst>
      <p:ext uri="{BB962C8B-B14F-4D97-AF65-F5344CB8AC3E}">
        <p14:creationId xmlns:p14="http://schemas.microsoft.com/office/powerpoint/2010/main" val="204343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249" y="200025"/>
            <a:ext cx="11327162" cy="1424039"/>
          </a:xfrm>
        </p:spPr>
        <p:txBody>
          <a:bodyPr/>
          <a:lstStyle/>
          <a:p>
            <a:r>
              <a:rPr lang="en-US" dirty="0"/>
              <a:t>The </a:t>
            </a:r>
            <a:r>
              <a:rPr lang="en-US" b="1" dirty="0">
                <a:latin typeface="Consolas" pitchFamily="49" charset="0"/>
                <a:cs typeface="Consolas" pitchFamily="49" charset="0"/>
              </a:rPr>
              <a:t>switch</a:t>
            </a:r>
            <a:r>
              <a:rPr lang="en-US" dirty="0"/>
              <a:t> Statement</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51</a:t>
            </a:fld>
            <a:endParaRPr lang="en-GB"/>
          </a:p>
        </p:txBody>
      </p:sp>
      <p:sp>
        <p:nvSpPr>
          <p:cNvPr id="3" name="Text Placeholder 2"/>
          <p:cNvSpPr>
            <a:spLocks noGrp="1"/>
          </p:cNvSpPr>
          <p:nvPr>
            <p:ph sz="quarter" idx="1"/>
          </p:nvPr>
        </p:nvSpPr>
        <p:spPr>
          <a:xfrm>
            <a:off x="420053" y="1700213"/>
            <a:ext cx="7766220" cy="6800850"/>
          </a:xfrm>
        </p:spPr>
        <p:txBody>
          <a:bodyPr>
            <a:normAutofit/>
          </a:bodyPr>
          <a:lstStyle/>
          <a:p>
            <a:r>
              <a:rPr lang="en-US" dirty="0"/>
              <a:t>Can be used as a simple replacement of if/else if/else construct</a:t>
            </a:r>
          </a:p>
          <a:p>
            <a:r>
              <a:rPr lang="en-US" dirty="0"/>
              <a:t>Checked value must be integer, </a:t>
            </a:r>
            <a:r>
              <a:rPr lang="en-US" b="1" dirty="0" err="1">
                <a:solidFill>
                  <a:srgbClr val="FF0000"/>
                </a:solidFill>
                <a:latin typeface="Consolas" pitchFamily="49" charset="0"/>
                <a:cs typeface="Consolas" pitchFamily="49" charset="0"/>
              </a:rPr>
              <a:t>enum</a:t>
            </a:r>
            <a:r>
              <a:rPr lang="en-US" dirty="0"/>
              <a:t>, </a:t>
            </a:r>
            <a:r>
              <a:rPr lang="en-US" b="1" dirty="0">
                <a:solidFill>
                  <a:srgbClr val="FF0000"/>
                </a:solidFill>
                <a:latin typeface="Consolas" pitchFamily="49" charset="0"/>
                <a:cs typeface="Consolas" pitchFamily="49" charset="0"/>
              </a:rPr>
              <a:t>char</a:t>
            </a:r>
            <a:r>
              <a:rPr lang="en-US" dirty="0"/>
              <a:t> or </a:t>
            </a:r>
            <a:r>
              <a:rPr lang="en-US" b="1" dirty="0">
                <a:solidFill>
                  <a:srgbClr val="FF0000"/>
                </a:solidFill>
                <a:latin typeface="Consolas" pitchFamily="49" charset="0"/>
                <a:cs typeface="Consolas" pitchFamily="49" charset="0"/>
              </a:rPr>
              <a:t>string</a:t>
            </a:r>
          </a:p>
          <a:p>
            <a:r>
              <a:rPr lang="en-US" dirty="0"/>
              <a:t>No fall-through (as in C/C++)</a:t>
            </a:r>
          </a:p>
          <a:p>
            <a:pPr lvl="1"/>
            <a:r>
              <a:rPr lang="en-US" dirty="0"/>
              <a:t>Unless the </a:t>
            </a:r>
            <a:r>
              <a:rPr lang="en-US" b="1" dirty="0">
                <a:solidFill>
                  <a:srgbClr val="FF0000"/>
                </a:solidFill>
                <a:latin typeface="Consolas" pitchFamily="49" charset="0"/>
                <a:cs typeface="Consolas" pitchFamily="49" charset="0"/>
              </a:rPr>
              <a:t>case</a:t>
            </a:r>
            <a:r>
              <a:rPr lang="en-US" dirty="0"/>
              <a:t> is empty</a:t>
            </a:r>
          </a:p>
          <a:p>
            <a:pPr lvl="1"/>
            <a:r>
              <a:rPr lang="en-US" dirty="0"/>
              <a:t>Must use </a:t>
            </a:r>
            <a:r>
              <a:rPr lang="en-US" b="1" dirty="0">
                <a:latin typeface="Consolas" pitchFamily="49" charset="0"/>
                <a:cs typeface="Consolas" pitchFamily="49" charset="0"/>
              </a:rPr>
              <a:t>break</a:t>
            </a:r>
            <a:r>
              <a:rPr lang="en-US" dirty="0"/>
              <a:t> </a:t>
            </a:r>
          </a:p>
          <a:p>
            <a:pPr lvl="1"/>
            <a:r>
              <a:rPr lang="en-US" dirty="0"/>
              <a:t>Can use </a:t>
            </a:r>
            <a:r>
              <a:rPr lang="en-US" b="1" dirty="0" err="1">
                <a:solidFill>
                  <a:srgbClr val="FF0000"/>
                </a:solidFill>
                <a:latin typeface="Consolas" pitchFamily="49" charset="0"/>
                <a:cs typeface="Consolas" pitchFamily="49" charset="0"/>
              </a:rPr>
              <a:t>goto</a:t>
            </a:r>
            <a:r>
              <a:rPr lang="en-US" dirty="0"/>
              <a:t> </a:t>
            </a:r>
            <a:r>
              <a:rPr lang="en-US" b="1" dirty="0">
                <a:solidFill>
                  <a:srgbClr val="FF0000"/>
                </a:solidFill>
                <a:latin typeface="Consolas" pitchFamily="49" charset="0"/>
                <a:cs typeface="Consolas" pitchFamily="49" charset="0"/>
              </a:rPr>
              <a:t>case</a:t>
            </a:r>
            <a:r>
              <a:rPr lang="en-US" dirty="0"/>
              <a:t> to explicitly jump to another case</a:t>
            </a:r>
          </a:p>
          <a:p>
            <a:pPr lvl="1"/>
            <a:r>
              <a:rPr lang="en-US" b="1" dirty="0" err="1">
                <a:solidFill>
                  <a:srgbClr val="FF0000"/>
                </a:solidFill>
                <a:latin typeface="Consolas" pitchFamily="49" charset="0"/>
                <a:cs typeface="Consolas" pitchFamily="49" charset="0"/>
              </a:rPr>
              <a:t>goto</a:t>
            </a:r>
            <a:r>
              <a:rPr lang="en-US" dirty="0"/>
              <a:t> </a:t>
            </a:r>
            <a:r>
              <a:rPr lang="en-US" b="1" dirty="0">
                <a:solidFill>
                  <a:srgbClr val="FF0000"/>
                </a:solidFill>
                <a:latin typeface="Consolas" pitchFamily="49" charset="0"/>
                <a:cs typeface="Consolas" pitchFamily="49" charset="0"/>
              </a:rPr>
              <a:t>default</a:t>
            </a:r>
            <a:r>
              <a:rPr lang="en-US" dirty="0"/>
              <a:t> is also supported</a:t>
            </a:r>
          </a:p>
          <a:p>
            <a:r>
              <a:rPr lang="en-US" b="1" dirty="0">
                <a:solidFill>
                  <a:srgbClr val="FF0000"/>
                </a:solidFill>
                <a:latin typeface="Consolas" pitchFamily="49" charset="0"/>
                <a:cs typeface="Consolas" pitchFamily="49" charset="0"/>
              </a:rPr>
              <a:t>case</a:t>
            </a:r>
            <a:r>
              <a:rPr lang="en-US" dirty="0"/>
              <a:t> values may be in any order</a:t>
            </a:r>
            <a:endParaRPr lang="en-GB" dirty="0"/>
          </a:p>
        </p:txBody>
      </p:sp>
      <p:sp>
        <p:nvSpPr>
          <p:cNvPr id="6" name="Rounded Rectangle 5"/>
          <p:cNvSpPr/>
          <p:nvPr/>
        </p:nvSpPr>
        <p:spPr bwMode="auto">
          <a:xfrm>
            <a:off x="8186273" y="2037547"/>
            <a:ext cx="4068677" cy="444773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string</a:t>
            </a:r>
            <a:r>
              <a:rPr lang="en-GB" sz="2100" dirty="0">
                <a:solidFill>
                  <a:srgbClr val="000000"/>
                </a:solidFill>
                <a:latin typeface="Consolas"/>
              </a:rPr>
              <a:t> </a:t>
            </a:r>
            <a:r>
              <a:rPr lang="en-GB" sz="2100" dirty="0" err="1">
                <a:solidFill>
                  <a:srgbClr val="020002"/>
                </a:solidFill>
                <a:latin typeface="Consolas"/>
              </a:rPr>
              <a:t>desc</a:t>
            </a:r>
            <a:r>
              <a:rPr lang="en-GB" sz="2100" dirty="0">
                <a:solidFill>
                  <a:srgbClr val="000000"/>
                </a:solidFill>
                <a:latin typeface="Consolas"/>
              </a:rPr>
              <a:t>;</a:t>
            </a:r>
          </a:p>
          <a:p>
            <a:r>
              <a:rPr lang="en-GB" sz="2100" dirty="0">
                <a:solidFill>
                  <a:srgbClr val="0000FF"/>
                </a:solidFill>
                <a:latin typeface="Consolas"/>
              </a:rPr>
              <a:t>switch</a:t>
            </a:r>
            <a:r>
              <a:rPr lang="en-GB" sz="2100" dirty="0">
                <a:solidFill>
                  <a:srgbClr val="000000"/>
                </a:solidFill>
                <a:latin typeface="Consolas"/>
              </a:rPr>
              <a:t>(</a:t>
            </a:r>
            <a:r>
              <a:rPr lang="en-GB" sz="2100" dirty="0">
                <a:solidFill>
                  <a:srgbClr val="020002"/>
                </a:solidFill>
                <a:latin typeface="Consolas"/>
              </a:rPr>
              <a:t>level</a:t>
            </a:r>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00FF"/>
                </a:solidFill>
                <a:latin typeface="Consolas"/>
              </a:rPr>
              <a:t>case</a:t>
            </a:r>
            <a:r>
              <a:rPr lang="en-GB" sz="2100" dirty="0">
                <a:solidFill>
                  <a:srgbClr val="000000"/>
                </a:solidFill>
                <a:latin typeface="Consolas"/>
              </a:rPr>
              <a:t> 0:</a:t>
            </a:r>
          </a:p>
          <a:p>
            <a:r>
              <a:rPr lang="en-GB" sz="2100" dirty="0">
                <a:solidFill>
                  <a:srgbClr val="000000"/>
                </a:solidFill>
                <a:latin typeface="Consolas"/>
              </a:rPr>
              <a:t>      </a:t>
            </a:r>
            <a:r>
              <a:rPr lang="en-GB" sz="2100" dirty="0" err="1">
                <a:solidFill>
                  <a:srgbClr val="020002"/>
                </a:solidFill>
                <a:latin typeface="Consolas"/>
              </a:rPr>
              <a:t>desc</a:t>
            </a:r>
            <a:r>
              <a:rPr lang="en-GB" sz="2100" dirty="0">
                <a:solidFill>
                  <a:srgbClr val="000000"/>
                </a:solidFill>
                <a:latin typeface="Consolas"/>
              </a:rPr>
              <a:t> = </a:t>
            </a:r>
            <a:r>
              <a:rPr lang="en-GB" sz="2100" dirty="0">
                <a:solidFill>
                  <a:srgbClr val="A31515"/>
                </a:solidFill>
                <a:latin typeface="Consolas"/>
              </a:rPr>
              <a:t>"very low"</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break</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case</a:t>
            </a:r>
            <a:r>
              <a:rPr lang="en-GB" sz="2100" dirty="0">
                <a:solidFill>
                  <a:srgbClr val="000000"/>
                </a:solidFill>
                <a:latin typeface="Consolas"/>
              </a:rPr>
              <a:t> 1:</a:t>
            </a:r>
          </a:p>
          <a:p>
            <a:r>
              <a:rPr lang="en-GB" sz="2100" dirty="0">
                <a:solidFill>
                  <a:srgbClr val="000000"/>
                </a:solidFill>
                <a:latin typeface="Consolas"/>
              </a:rPr>
              <a:t>   </a:t>
            </a:r>
            <a:r>
              <a:rPr lang="en-GB" sz="2100" dirty="0">
                <a:solidFill>
                  <a:srgbClr val="0000FF"/>
                </a:solidFill>
                <a:latin typeface="Consolas"/>
              </a:rPr>
              <a:t>case</a:t>
            </a:r>
            <a:r>
              <a:rPr lang="en-GB" sz="2100" dirty="0">
                <a:solidFill>
                  <a:srgbClr val="000000"/>
                </a:solidFill>
                <a:latin typeface="Consolas"/>
              </a:rPr>
              <a:t> 2:</a:t>
            </a:r>
          </a:p>
          <a:p>
            <a:r>
              <a:rPr lang="en-GB" sz="2100" dirty="0">
                <a:solidFill>
                  <a:srgbClr val="000000"/>
                </a:solidFill>
                <a:latin typeface="Consolas"/>
              </a:rPr>
              <a:t>      </a:t>
            </a:r>
            <a:r>
              <a:rPr lang="en-GB" sz="2100" dirty="0" err="1">
                <a:solidFill>
                  <a:srgbClr val="020002"/>
                </a:solidFill>
                <a:latin typeface="Consolas"/>
              </a:rPr>
              <a:t>desc</a:t>
            </a:r>
            <a:r>
              <a:rPr lang="en-GB" sz="2100" dirty="0">
                <a:solidFill>
                  <a:srgbClr val="000000"/>
                </a:solidFill>
                <a:latin typeface="Consolas"/>
              </a:rPr>
              <a:t> = </a:t>
            </a:r>
            <a:r>
              <a:rPr lang="en-GB" sz="2100" dirty="0">
                <a:solidFill>
                  <a:srgbClr val="A31515"/>
                </a:solidFill>
                <a:latin typeface="Consolas"/>
              </a:rPr>
              <a:t>"medium"</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break</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default</a:t>
            </a:r>
            <a:r>
              <a:rPr lang="en-GB" sz="2100" dirty="0">
                <a:solidFill>
                  <a:srgbClr val="000000"/>
                </a:solidFill>
                <a:latin typeface="Consolas"/>
              </a:rPr>
              <a:t>:</a:t>
            </a:r>
          </a:p>
          <a:p>
            <a:r>
              <a:rPr lang="en-GB" sz="2100" dirty="0">
                <a:solidFill>
                  <a:srgbClr val="000000"/>
                </a:solidFill>
                <a:latin typeface="Consolas"/>
              </a:rPr>
              <a:t>      </a:t>
            </a:r>
            <a:r>
              <a:rPr lang="en-GB" sz="2100" dirty="0" err="1">
                <a:solidFill>
                  <a:srgbClr val="020002"/>
                </a:solidFill>
                <a:latin typeface="Consolas"/>
              </a:rPr>
              <a:t>desc</a:t>
            </a:r>
            <a:r>
              <a:rPr lang="en-GB" sz="2100" dirty="0">
                <a:solidFill>
                  <a:srgbClr val="000000"/>
                </a:solidFill>
                <a:latin typeface="Consolas"/>
              </a:rPr>
              <a:t> = </a:t>
            </a:r>
            <a:r>
              <a:rPr lang="en-GB" sz="2100" dirty="0">
                <a:solidFill>
                  <a:srgbClr val="A31515"/>
                </a:solidFill>
                <a:latin typeface="Consolas"/>
              </a:rPr>
              <a:t>"high"</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break</a:t>
            </a:r>
            <a:r>
              <a:rPr lang="en-GB" sz="2100" dirty="0">
                <a:solidFill>
                  <a:srgbClr val="000000"/>
                </a:solidFill>
                <a:latin typeface="Consolas"/>
              </a:rPr>
              <a:t>;</a:t>
            </a:r>
          </a:p>
          <a:p>
            <a:r>
              <a:rPr lang="en-GB" sz="2100" dirty="0">
                <a:solidFill>
                  <a:srgbClr val="000000"/>
                </a:solidFill>
                <a:latin typeface="Consolas"/>
              </a:rPr>
              <a:t>}</a:t>
            </a:r>
          </a:p>
        </p:txBody>
      </p:sp>
    </p:spTree>
    <p:extLst>
      <p:ext uri="{BB962C8B-B14F-4D97-AF65-F5344CB8AC3E}">
        <p14:creationId xmlns:p14="http://schemas.microsoft.com/office/powerpoint/2010/main" val="332859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Ternary Operator</a:t>
            </a:r>
          </a:p>
        </p:txBody>
      </p:sp>
      <p:sp>
        <p:nvSpPr>
          <p:cNvPr id="5" name="Slide Number Placeholder 4"/>
          <p:cNvSpPr>
            <a:spLocks noGrp="1"/>
          </p:cNvSpPr>
          <p:nvPr>
            <p:ph type="sldNum" sz="quarter" idx="12"/>
          </p:nvPr>
        </p:nvSpPr>
        <p:spPr/>
        <p:txBody>
          <a:bodyPr/>
          <a:lstStyle/>
          <a:p>
            <a:fld id="{BAEF35E1-E8B4-4707-9B15-F4E1B030959E}" type="slidenum">
              <a:rPr lang="en-US" smtClean="0"/>
              <a:t>52</a:t>
            </a:fld>
            <a:endParaRPr lang="en-US"/>
          </a:p>
        </p:txBody>
      </p:sp>
      <p:sp>
        <p:nvSpPr>
          <p:cNvPr id="3" name="Content Placeholder 2"/>
          <p:cNvSpPr>
            <a:spLocks noGrp="1"/>
          </p:cNvSpPr>
          <p:nvPr>
            <p:ph sz="quarter" idx="1"/>
          </p:nvPr>
        </p:nvSpPr>
        <p:spPr/>
        <p:txBody>
          <a:bodyPr/>
          <a:lstStyle/>
          <a:p>
            <a:r>
              <a:rPr lang="en-US" dirty="0"/>
              <a:t>Contains 3 parts</a:t>
            </a:r>
          </a:p>
          <a:p>
            <a:r>
              <a:rPr lang="en-US" dirty="0"/>
              <a:t>Syntax</a:t>
            </a:r>
          </a:p>
          <a:p>
            <a:pPr marL="589148" lvl="1" indent="0">
              <a:buNone/>
            </a:pPr>
            <a:r>
              <a:rPr lang="en-US" b="1" dirty="0">
                <a:solidFill>
                  <a:srgbClr val="0070C0"/>
                </a:solidFill>
                <a:latin typeface="Consolas" pitchFamily="49" charset="0"/>
                <a:cs typeface="Consolas" pitchFamily="49" charset="0"/>
              </a:rPr>
              <a:t>A ? B : C</a:t>
            </a:r>
          </a:p>
          <a:p>
            <a:r>
              <a:rPr lang="en-US" dirty="0"/>
              <a:t>Equivalent to</a:t>
            </a:r>
          </a:p>
          <a:p>
            <a:pPr marL="589148" lvl="1" indent="0">
              <a:buNone/>
            </a:pPr>
            <a:r>
              <a:rPr lang="en-US" b="1" dirty="0">
                <a:solidFill>
                  <a:srgbClr val="0070C0"/>
                </a:solidFill>
                <a:latin typeface="Consolas" pitchFamily="49" charset="0"/>
                <a:cs typeface="Consolas" pitchFamily="49" charset="0"/>
              </a:rPr>
              <a:t>if(A) B else C</a:t>
            </a:r>
          </a:p>
          <a:p>
            <a:r>
              <a:rPr lang="en-US" dirty="0"/>
              <a:t>But it’s an expression, not a statement</a:t>
            </a:r>
          </a:p>
          <a:p>
            <a:endParaRPr lang="en-US" dirty="0"/>
          </a:p>
          <a:p>
            <a:endParaRPr lang="en-US" dirty="0"/>
          </a:p>
        </p:txBody>
      </p:sp>
    </p:spTree>
    <p:extLst>
      <p:ext uri="{BB962C8B-B14F-4D97-AF65-F5344CB8AC3E}">
        <p14:creationId xmlns:p14="http://schemas.microsoft.com/office/powerpoint/2010/main" val="209123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53</a:t>
            </a:fld>
            <a:endParaRPr lang="en-GB"/>
          </a:p>
        </p:txBody>
      </p:sp>
      <p:sp>
        <p:nvSpPr>
          <p:cNvPr id="3" name="Text Placeholder 2"/>
          <p:cNvSpPr>
            <a:spLocks noGrp="1"/>
          </p:cNvSpPr>
          <p:nvPr>
            <p:ph sz="quarter" idx="1"/>
          </p:nvPr>
        </p:nvSpPr>
        <p:spPr/>
        <p:txBody>
          <a:bodyPr/>
          <a:lstStyle/>
          <a:p>
            <a:r>
              <a:rPr lang="en-US" dirty="0"/>
              <a:t>C# borrows its syntax from C++ and Java</a:t>
            </a:r>
          </a:p>
          <a:p>
            <a:r>
              <a:rPr lang="en-US" dirty="0"/>
              <a:t>Supports the conventional constructs and control flow statements</a:t>
            </a:r>
          </a:p>
          <a:p>
            <a:endParaRPr lang="en-GB" dirty="0"/>
          </a:p>
        </p:txBody>
      </p:sp>
    </p:spTree>
    <p:extLst>
      <p:ext uri="{BB962C8B-B14F-4D97-AF65-F5344CB8AC3E}">
        <p14:creationId xmlns:p14="http://schemas.microsoft.com/office/powerpoint/2010/main" val="316729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EF35E1-E8B4-4707-9B15-F4E1B030959E}" type="slidenum">
              <a:rPr lang="en-US" smtClean="0"/>
              <a:pPr/>
              <a:t>54</a:t>
            </a:fld>
            <a:endParaRPr lang="en-US"/>
          </a:p>
        </p:txBody>
      </p:sp>
    </p:spTree>
    <p:extLst>
      <p:ext uri="{BB962C8B-B14F-4D97-AF65-F5344CB8AC3E}">
        <p14:creationId xmlns:p14="http://schemas.microsoft.com/office/powerpoint/2010/main" val="295423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55</a:t>
            </a:fld>
            <a:endParaRPr lang="en-US"/>
          </a:p>
        </p:txBody>
      </p:sp>
      <p:sp>
        <p:nvSpPr>
          <p:cNvPr id="2" name="Title 1"/>
          <p:cNvSpPr>
            <a:spLocks noGrp="1"/>
          </p:cNvSpPr>
          <p:nvPr>
            <p:ph type="title"/>
          </p:nvPr>
        </p:nvSpPr>
        <p:spPr/>
        <p:txBody>
          <a:bodyPr/>
          <a:lstStyle/>
          <a:p>
            <a:r>
              <a:rPr lang="en-US" dirty="0"/>
              <a:t>Types</a:t>
            </a:r>
          </a:p>
        </p:txBody>
      </p:sp>
      <p:sp>
        <p:nvSpPr>
          <p:cNvPr id="3" name="Text Placeholder 2"/>
          <p:cNvSpPr>
            <a:spLocks noGrp="1"/>
          </p:cNvSpPr>
          <p:nvPr>
            <p:ph type="body" idx="1"/>
          </p:nvPr>
        </p:nvSpPr>
        <p:spPr/>
        <p:txBody>
          <a:bodyPr/>
          <a:lstStyle/>
          <a:p>
            <a:r>
              <a:rPr lang="en-US" dirty="0"/>
              <a:t>Module 3</a:t>
            </a:r>
          </a:p>
        </p:txBody>
      </p:sp>
    </p:spTree>
    <p:extLst>
      <p:ext uri="{BB962C8B-B14F-4D97-AF65-F5344CB8AC3E}">
        <p14:creationId xmlns:p14="http://schemas.microsoft.com/office/powerpoint/2010/main" val="57734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endParaRPr lang="en-GB" dirty="0"/>
          </a:p>
        </p:txBody>
      </p:sp>
      <p:sp>
        <p:nvSpPr>
          <p:cNvPr id="3" name="Slide Number Placeholder 2"/>
          <p:cNvSpPr>
            <a:spLocks noGrp="1"/>
          </p:cNvSpPr>
          <p:nvPr>
            <p:ph type="sldNum" sz="quarter" idx="12"/>
          </p:nvPr>
        </p:nvSpPr>
        <p:spPr/>
        <p:txBody>
          <a:bodyPr/>
          <a:lstStyle/>
          <a:p>
            <a:fld id="{BAEF35E1-E8B4-4707-9B15-F4E1B030959E}" type="slidenum">
              <a:rPr lang="en-US" smtClean="0"/>
              <a:t>56</a:t>
            </a:fld>
            <a:endParaRPr lang="en-US"/>
          </a:p>
        </p:txBody>
      </p:sp>
      <p:sp>
        <p:nvSpPr>
          <p:cNvPr id="6" name="Text Placeholder 5"/>
          <p:cNvSpPr>
            <a:spLocks noGrp="1"/>
          </p:cNvSpPr>
          <p:nvPr>
            <p:ph sz="quarter" idx="1"/>
          </p:nvPr>
        </p:nvSpPr>
        <p:spPr/>
        <p:txBody>
          <a:bodyPr>
            <a:normAutofit fontScale="77500" lnSpcReduction="20000"/>
          </a:bodyPr>
          <a:lstStyle/>
          <a:p>
            <a:r>
              <a:rPr lang="en-US" dirty="0"/>
              <a:t>What is a Type?</a:t>
            </a:r>
          </a:p>
          <a:p>
            <a:r>
              <a:rPr lang="en-US" dirty="0"/>
              <a:t>Value Types vs. Reference Types</a:t>
            </a:r>
          </a:p>
          <a:p>
            <a:r>
              <a:rPr lang="en-US" dirty="0"/>
              <a:t>The null Reference</a:t>
            </a:r>
          </a:p>
          <a:p>
            <a:r>
              <a:rPr lang="en-US" dirty="0"/>
              <a:t>Fields and Methods</a:t>
            </a:r>
          </a:p>
          <a:p>
            <a:r>
              <a:rPr lang="en-US" dirty="0"/>
              <a:t>The this Reference</a:t>
            </a:r>
          </a:p>
          <a:p>
            <a:r>
              <a:rPr lang="en-US" dirty="0"/>
              <a:t>Method Overloading</a:t>
            </a:r>
          </a:p>
          <a:p>
            <a:r>
              <a:rPr lang="en-US" dirty="0"/>
              <a:t>Parameter Passing</a:t>
            </a:r>
          </a:p>
          <a:p>
            <a:r>
              <a:rPr lang="en-US" dirty="0"/>
              <a:t>Properties</a:t>
            </a:r>
          </a:p>
          <a:p>
            <a:r>
              <a:rPr lang="en-US" dirty="0"/>
              <a:t>Constructors</a:t>
            </a:r>
          </a:p>
          <a:p>
            <a:r>
              <a:rPr lang="en-US" dirty="0"/>
              <a:t>Accessibility Modifiers</a:t>
            </a:r>
          </a:p>
          <a:p>
            <a:r>
              <a:rPr lang="en-US" dirty="0"/>
              <a:t>Static Members</a:t>
            </a:r>
          </a:p>
          <a:p>
            <a:r>
              <a:rPr lang="en-US" dirty="0"/>
              <a:t>Partial Types</a:t>
            </a:r>
          </a:p>
          <a:p>
            <a:r>
              <a:rPr lang="en-US" dirty="0"/>
              <a:t>Enumerations</a:t>
            </a:r>
            <a:endParaRPr lang="en-GB" dirty="0"/>
          </a:p>
        </p:txBody>
      </p:sp>
    </p:spTree>
    <p:extLst>
      <p:ext uri="{BB962C8B-B14F-4D97-AF65-F5344CB8AC3E}">
        <p14:creationId xmlns:p14="http://schemas.microsoft.com/office/powerpoint/2010/main" val="34343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Type?</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57</a:t>
            </a:fld>
            <a:endParaRPr lang="en-GB"/>
          </a:p>
        </p:txBody>
      </p:sp>
      <p:sp>
        <p:nvSpPr>
          <p:cNvPr id="3" name="Text Placeholder 2"/>
          <p:cNvSpPr>
            <a:spLocks noGrp="1"/>
          </p:cNvSpPr>
          <p:nvPr>
            <p:ph sz="quarter" idx="1"/>
          </p:nvPr>
        </p:nvSpPr>
        <p:spPr/>
        <p:txBody>
          <a:bodyPr/>
          <a:lstStyle/>
          <a:p>
            <a:r>
              <a:rPr lang="en-US" dirty="0"/>
              <a:t>Definition of a container entity encapsulating state and behavior</a:t>
            </a:r>
          </a:p>
          <a:p>
            <a:pPr lvl="1"/>
            <a:r>
              <a:rPr lang="en-US" dirty="0"/>
              <a:t>A template for creating objects (instances)</a:t>
            </a:r>
          </a:p>
          <a:p>
            <a:endParaRPr lang="en-GB" dirty="0"/>
          </a:p>
        </p:txBody>
      </p:sp>
      <p:sp>
        <p:nvSpPr>
          <p:cNvPr id="6" name="Rounded Rectangle 5"/>
          <p:cNvSpPr/>
          <p:nvPr/>
        </p:nvSpPr>
        <p:spPr bwMode="auto">
          <a:xfrm>
            <a:off x="2630277" y="3931546"/>
            <a:ext cx="3033712" cy="3969441"/>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824" tIns="58912" rIns="117824" bIns="58912" numCol="1" rtlCol="0" anchor="t" anchorCtr="0" compatLnSpc="1">
            <a:prstTxWarp prst="textNoShape">
              <a:avLst/>
            </a:prstTxWarp>
          </a:bodyPr>
          <a:lstStyle/>
          <a:p>
            <a:pPr algn="ctr" defTabSz="1177908"/>
            <a:r>
              <a:rPr lang="en-US" sz="3000" dirty="0">
                <a:solidFill>
                  <a:schemeClr val="bg1"/>
                </a:solidFill>
                <a:effectLst>
                  <a:outerShdw blurRad="38100" dist="38100" dir="2700000" algn="tl">
                    <a:srgbClr val="000000">
                      <a:alpha val="43137"/>
                    </a:srgbClr>
                  </a:outerShdw>
                </a:effectLst>
              </a:rPr>
              <a:t>Account</a:t>
            </a:r>
          </a:p>
        </p:txBody>
      </p:sp>
      <p:sp>
        <p:nvSpPr>
          <p:cNvPr id="7" name="Rounded Rectangle 6"/>
          <p:cNvSpPr/>
          <p:nvPr/>
        </p:nvSpPr>
        <p:spPr bwMode="auto">
          <a:xfrm>
            <a:off x="2708210" y="4687630"/>
            <a:ext cx="2877844" cy="661574"/>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balance</a:t>
            </a:r>
          </a:p>
        </p:txBody>
      </p:sp>
      <p:sp>
        <p:nvSpPr>
          <p:cNvPr id="8" name="Rounded Rectangle 7"/>
          <p:cNvSpPr/>
          <p:nvPr/>
        </p:nvSpPr>
        <p:spPr bwMode="auto">
          <a:xfrm>
            <a:off x="2708210" y="5349204"/>
            <a:ext cx="2877844" cy="661574"/>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name</a:t>
            </a:r>
          </a:p>
        </p:txBody>
      </p:sp>
      <p:sp>
        <p:nvSpPr>
          <p:cNvPr id="9" name="Rounded Rectangle 8"/>
          <p:cNvSpPr/>
          <p:nvPr/>
        </p:nvSpPr>
        <p:spPr bwMode="auto">
          <a:xfrm>
            <a:off x="2724308" y="6199798"/>
            <a:ext cx="2877844" cy="661574"/>
          </a:xfrm>
          <a:prstGeom prst="roundRect">
            <a:avLst>
              <a:gd name="adj" fmla="val 9033"/>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Deposit</a:t>
            </a:r>
          </a:p>
        </p:txBody>
      </p:sp>
      <p:sp>
        <p:nvSpPr>
          <p:cNvPr id="10" name="Rounded Rectangle 9"/>
          <p:cNvSpPr/>
          <p:nvPr/>
        </p:nvSpPr>
        <p:spPr bwMode="auto">
          <a:xfrm>
            <a:off x="2729513" y="6861372"/>
            <a:ext cx="2877844" cy="661574"/>
          </a:xfrm>
          <a:prstGeom prst="roundRect">
            <a:avLst>
              <a:gd name="adj" fmla="val 9033"/>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Withdraw</a:t>
            </a:r>
          </a:p>
        </p:txBody>
      </p:sp>
      <p:sp>
        <p:nvSpPr>
          <p:cNvPr id="11" name="Left Brace 10"/>
          <p:cNvSpPr/>
          <p:nvPr/>
        </p:nvSpPr>
        <p:spPr>
          <a:xfrm>
            <a:off x="2134096" y="4876651"/>
            <a:ext cx="496180" cy="103961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GB"/>
          </a:p>
        </p:txBody>
      </p:sp>
      <p:sp>
        <p:nvSpPr>
          <p:cNvPr id="12" name="TextBox 11"/>
          <p:cNvSpPr txBox="1"/>
          <p:nvPr/>
        </p:nvSpPr>
        <p:spPr>
          <a:xfrm>
            <a:off x="1240972" y="5065673"/>
            <a:ext cx="728801" cy="472924"/>
          </a:xfrm>
          <a:prstGeom prst="rect">
            <a:avLst/>
          </a:prstGeom>
          <a:noFill/>
        </p:spPr>
        <p:txBody>
          <a:bodyPr wrap="none" lIns="117830" tIns="58915" rIns="117830" bIns="58915" rtlCol="0">
            <a:spAutoFit/>
          </a:bodyPr>
          <a:lstStyle/>
          <a:p>
            <a:r>
              <a:rPr lang="en-US" dirty="0"/>
              <a:t>state</a:t>
            </a:r>
            <a:endParaRPr lang="en-GB" dirty="0"/>
          </a:p>
        </p:txBody>
      </p:sp>
      <p:sp>
        <p:nvSpPr>
          <p:cNvPr id="13" name="Left Brace 12"/>
          <p:cNvSpPr/>
          <p:nvPr/>
        </p:nvSpPr>
        <p:spPr>
          <a:xfrm>
            <a:off x="2070895" y="6341564"/>
            <a:ext cx="496180" cy="103961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GB"/>
          </a:p>
        </p:txBody>
      </p:sp>
      <p:sp>
        <p:nvSpPr>
          <p:cNvPr id="14" name="TextBox 13"/>
          <p:cNvSpPr txBox="1"/>
          <p:nvPr/>
        </p:nvSpPr>
        <p:spPr>
          <a:xfrm>
            <a:off x="799410" y="6577841"/>
            <a:ext cx="1137713" cy="484748"/>
          </a:xfrm>
          <a:prstGeom prst="rect">
            <a:avLst/>
          </a:prstGeom>
          <a:noFill/>
        </p:spPr>
        <p:txBody>
          <a:bodyPr wrap="none" lIns="117830" tIns="58915" rIns="117830" bIns="58915" rtlCol="0">
            <a:spAutoFit/>
          </a:bodyPr>
          <a:lstStyle/>
          <a:p>
            <a:r>
              <a:rPr lang="en-US" dirty="0"/>
              <a:t>behavior</a:t>
            </a:r>
            <a:endParaRPr lang="en-GB" dirty="0"/>
          </a:p>
        </p:txBody>
      </p:sp>
      <p:sp>
        <p:nvSpPr>
          <p:cNvPr id="15" name="Right Brace 14"/>
          <p:cNvSpPr/>
          <p:nvPr/>
        </p:nvSpPr>
        <p:spPr>
          <a:xfrm>
            <a:off x="5862460" y="4876651"/>
            <a:ext cx="496180" cy="1039616"/>
          </a:xfrm>
          <a:prstGeom prst="rightBrac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GB"/>
          </a:p>
        </p:txBody>
      </p:sp>
      <p:sp>
        <p:nvSpPr>
          <p:cNvPr id="16" name="TextBox 15"/>
          <p:cNvSpPr txBox="1"/>
          <p:nvPr/>
        </p:nvSpPr>
        <p:spPr>
          <a:xfrm>
            <a:off x="6457876" y="5160183"/>
            <a:ext cx="793659" cy="484748"/>
          </a:xfrm>
          <a:prstGeom prst="rect">
            <a:avLst/>
          </a:prstGeom>
          <a:noFill/>
        </p:spPr>
        <p:txBody>
          <a:bodyPr wrap="none" lIns="117830" tIns="58915" rIns="117830" bIns="58915" rtlCol="0">
            <a:spAutoFit/>
          </a:bodyPr>
          <a:lstStyle/>
          <a:p>
            <a:r>
              <a:rPr lang="en-US" dirty="0"/>
              <a:t>fields</a:t>
            </a:r>
            <a:endParaRPr lang="en-GB" dirty="0"/>
          </a:p>
        </p:txBody>
      </p:sp>
      <p:sp>
        <p:nvSpPr>
          <p:cNvPr id="17" name="Right Brace 16"/>
          <p:cNvSpPr/>
          <p:nvPr/>
        </p:nvSpPr>
        <p:spPr>
          <a:xfrm>
            <a:off x="5881213" y="6341564"/>
            <a:ext cx="496180" cy="1039616"/>
          </a:xfrm>
          <a:prstGeom prst="rightBrac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lIns="117830" tIns="58915" rIns="117830" bIns="58915" rtlCol="0" anchor="ctr"/>
          <a:lstStyle/>
          <a:p>
            <a:pPr algn="ctr"/>
            <a:endParaRPr lang="en-GB"/>
          </a:p>
        </p:txBody>
      </p:sp>
      <p:sp>
        <p:nvSpPr>
          <p:cNvPr id="18" name="TextBox 17"/>
          <p:cNvSpPr txBox="1"/>
          <p:nvPr/>
        </p:nvSpPr>
        <p:spPr>
          <a:xfrm>
            <a:off x="6476629" y="6625096"/>
            <a:ext cx="1140323" cy="484748"/>
          </a:xfrm>
          <a:prstGeom prst="rect">
            <a:avLst/>
          </a:prstGeom>
          <a:noFill/>
        </p:spPr>
        <p:txBody>
          <a:bodyPr wrap="none" lIns="117830" tIns="58915" rIns="117830" bIns="58915" rtlCol="0">
            <a:spAutoFit/>
          </a:bodyPr>
          <a:lstStyle/>
          <a:p>
            <a:r>
              <a:rPr lang="en-US" dirty="0"/>
              <a:t>methods</a:t>
            </a:r>
            <a:endParaRPr lang="en-GB" dirty="0"/>
          </a:p>
        </p:txBody>
      </p:sp>
    </p:spTree>
    <p:extLst>
      <p:ext uri="{BB962C8B-B14F-4D97-AF65-F5344CB8AC3E}">
        <p14:creationId xmlns:p14="http://schemas.microsoft.com/office/powerpoint/2010/main" val="41291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and Objects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58</a:t>
            </a:fld>
            <a:endParaRPr lang="en-GB"/>
          </a:p>
        </p:txBody>
      </p:sp>
      <p:sp>
        <p:nvSpPr>
          <p:cNvPr id="3" name="Text Placeholder 2"/>
          <p:cNvSpPr>
            <a:spLocks noGrp="1"/>
          </p:cNvSpPr>
          <p:nvPr>
            <p:ph sz="quarter" idx="1"/>
          </p:nvPr>
        </p:nvSpPr>
        <p:spPr>
          <a:xfrm>
            <a:off x="735092" y="1860104"/>
            <a:ext cx="11761470" cy="2840484"/>
          </a:xfrm>
        </p:spPr>
        <p:txBody>
          <a:bodyPr>
            <a:normAutofit/>
          </a:bodyPr>
          <a:lstStyle/>
          <a:p>
            <a:r>
              <a:rPr lang="en-US" dirty="0"/>
              <a:t>Types are templates</a:t>
            </a:r>
          </a:p>
          <a:p>
            <a:r>
              <a:rPr lang="en-US" dirty="0"/>
              <a:t>Objects are instances of types</a:t>
            </a:r>
          </a:p>
          <a:p>
            <a:pPr lvl="1"/>
            <a:r>
              <a:rPr lang="en-US" dirty="0"/>
              <a:t>Have an identity (location in memory)</a:t>
            </a:r>
          </a:p>
          <a:p>
            <a:pPr lvl="1"/>
            <a:r>
              <a:rPr lang="en-US" dirty="0"/>
              <a:t>Have their own state (field values)</a:t>
            </a:r>
            <a:endParaRPr lang="en-GB" dirty="0"/>
          </a:p>
        </p:txBody>
      </p:sp>
      <p:grpSp>
        <p:nvGrpSpPr>
          <p:cNvPr id="12" name="Group 11"/>
          <p:cNvGrpSpPr/>
          <p:nvPr/>
        </p:nvGrpSpPr>
        <p:grpSpPr>
          <a:xfrm>
            <a:off x="734718" y="4331597"/>
            <a:ext cx="3033712" cy="3969441"/>
            <a:chOff x="395536" y="3032956"/>
            <a:chExt cx="2201333" cy="3024336"/>
          </a:xfrm>
        </p:grpSpPr>
        <p:sp>
          <p:nvSpPr>
            <p:cNvPr id="7" name="Rounded Rectangle 6"/>
            <p:cNvSpPr/>
            <p:nvPr/>
          </p:nvSpPr>
          <p:spPr bwMode="auto">
            <a:xfrm>
              <a:off x="395536" y="3032956"/>
              <a:ext cx="2201333" cy="3024336"/>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1177908"/>
              <a:r>
                <a:rPr lang="en-US" sz="3000" dirty="0">
                  <a:solidFill>
                    <a:schemeClr val="bg1"/>
                  </a:solidFill>
                  <a:effectLst>
                    <a:outerShdw blurRad="38100" dist="38100" dir="2700000" algn="tl">
                      <a:srgbClr val="000000">
                        <a:alpha val="43137"/>
                      </a:srgbClr>
                    </a:outerShdw>
                  </a:effectLst>
                </a:rPr>
                <a:t>Account</a:t>
              </a:r>
            </a:p>
          </p:txBody>
        </p:sp>
        <p:sp>
          <p:nvSpPr>
            <p:cNvPr id="8" name="Rounded Rectangle 7"/>
            <p:cNvSpPr/>
            <p:nvPr/>
          </p:nvSpPr>
          <p:spPr bwMode="auto">
            <a:xfrm>
              <a:off x="452086" y="3609020"/>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balance</a:t>
              </a:r>
            </a:p>
          </p:txBody>
        </p:sp>
        <p:sp>
          <p:nvSpPr>
            <p:cNvPr id="9" name="Rounded Rectangle 8"/>
            <p:cNvSpPr/>
            <p:nvPr/>
          </p:nvSpPr>
          <p:spPr bwMode="auto">
            <a:xfrm>
              <a:off x="452086" y="4113076"/>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name</a:t>
              </a:r>
            </a:p>
          </p:txBody>
        </p:sp>
        <p:sp>
          <p:nvSpPr>
            <p:cNvPr id="10" name="Rounded Rectangle 9"/>
            <p:cNvSpPr/>
            <p:nvPr/>
          </p:nvSpPr>
          <p:spPr bwMode="auto">
            <a:xfrm>
              <a:off x="463768" y="4761148"/>
              <a:ext cx="2088232" cy="504056"/>
            </a:xfrm>
            <a:prstGeom prst="roundRect">
              <a:avLst>
                <a:gd name="adj" fmla="val 9033"/>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Deposit</a:t>
              </a:r>
            </a:p>
          </p:txBody>
        </p:sp>
        <p:sp>
          <p:nvSpPr>
            <p:cNvPr id="11" name="Rounded Rectangle 10"/>
            <p:cNvSpPr/>
            <p:nvPr/>
          </p:nvSpPr>
          <p:spPr bwMode="auto">
            <a:xfrm>
              <a:off x="467544" y="5265204"/>
              <a:ext cx="2088232" cy="504056"/>
            </a:xfrm>
            <a:prstGeom prst="roundRect">
              <a:avLst>
                <a:gd name="adj" fmla="val 9033"/>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Withdraw</a:t>
              </a:r>
            </a:p>
          </p:txBody>
        </p:sp>
      </p:grpSp>
      <p:grpSp>
        <p:nvGrpSpPr>
          <p:cNvPr id="16" name="Group 15"/>
          <p:cNvGrpSpPr/>
          <p:nvPr/>
        </p:nvGrpSpPr>
        <p:grpSpPr>
          <a:xfrm>
            <a:off x="6093462" y="4331596"/>
            <a:ext cx="3274789" cy="1842955"/>
            <a:chOff x="3347864" y="3465004"/>
            <a:chExt cx="2376264" cy="1404156"/>
          </a:xfrm>
        </p:grpSpPr>
        <p:sp>
          <p:nvSpPr>
            <p:cNvPr id="13" name="Rounded Rectangle 12"/>
            <p:cNvSpPr/>
            <p:nvPr/>
          </p:nvSpPr>
          <p:spPr bwMode="auto">
            <a:xfrm>
              <a:off x="3347864" y="3465004"/>
              <a:ext cx="2376264" cy="1404156"/>
            </a:xfrm>
            <a:prstGeom prst="roundRect">
              <a:avLst>
                <a:gd name="adj" fmla="val 9033"/>
              </a:avLst>
            </a:prstGeom>
            <a:solidFill>
              <a:schemeClr val="accent6">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endParaRPr lang="en-US" sz="3000" dirty="0">
                <a:solidFill>
                  <a:schemeClr val="tx1"/>
                </a:solidFill>
                <a:effectLst>
                  <a:outerShdw blurRad="38100" dist="38100" dir="2700000" algn="tl">
                    <a:srgbClr val="000000">
                      <a:alpha val="43137"/>
                    </a:srgbClr>
                  </a:outerShdw>
                </a:effectLst>
              </a:endParaRPr>
            </a:p>
          </p:txBody>
        </p:sp>
        <p:sp>
          <p:nvSpPr>
            <p:cNvPr id="14" name="Rounded Rectangle 13"/>
            <p:cNvSpPr/>
            <p:nvPr/>
          </p:nvSpPr>
          <p:spPr bwMode="auto">
            <a:xfrm>
              <a:off x="3491880" y="3645024"/>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balance: 100</a:t>
              </a:r>
            </a:p>
          </p:txBody>
        </p:sp>
        <p:sp>
          <p:nvSpPr>
            <p:cNvPr id="15" name="Rounded Rectangle 14"/>
            <p:cNvSpPr/>
            <p:nvPr/>
          </p:nvSpPr>
          <p:spPr bwMode="auto">
            <a:xfrm>
              <a:off x="3491880" y="4149080"/>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name: “John”</a:t>
              </a:r>
            </a:p>
          </p:txBody>
        </p:sp>
      </p:grpSp>
      <p:grpSp>
        <p:nvGrpSpPr>
          <p:cNvPr id="17" name="Group 16"/>
          <p:cNvGrpSpPr/>
          <p:nvPr/>
        </p:nvGrpSpPr>
        <p:grpSpPr>
          <a:xfrm>
            <a:off x="6093752" y="6394321"/>
            <a:ext cx="3274789" cy="1842955"/>
            <a:chOff x="3347864" y="3465004"/>
            <a:chExt cx="2376264" cy="1404156"/>
          </a:xfrm>
        </p:grpSpPr>
        <p:sp>
          <p:nvSpPr>
            <p:cNvPr id="18" name="Rounded Rectangle 17"/>
            <p:cNvSpPr/>
            <p:nvPr/>
          </p:nvSpPr>
          <p:spPr bwMode="auto">
            <a:xfrm>
              <a:off x="3347864" y="3465004"/>
              <a:ext cx="2376264" cy="1404156"/>
            </a:xfrm>
            <a:prstGeom prst="roundRect">
              <a:avLst>
                <a:gd name="adj" fmla="val 9033"/>
              </a:avLst>
            </a:prstGeom>
            <a:solidFill>
              <a:schemeClr val="accent6">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endParaRPr lang="en-US" sz="3000" dirty="0">
                <a:solidFill>
                  <a:schemeClr val="tx1"/>
                </a:solidFill>
                <a:effectLst>
                  <a:outerShdw blurRad="38100" dist="38100" dir="2700000" algn="tl">
                    <a:srgbClr val="000000">
                      <a:alpha val="43137"/>
                    </a:srgbClr>
                  </a:outerShdw>
                </a:effectLst>
              </a:endParaRPr>
            </a:p>
          </p:txBody>
        </p:sp>
        <p:sp>
          <p:nvSpPr>
            <p:cNvPr id="19" name="Rounded Rectangle 18"/>
            <p:cNvSpPr/>
            <p:nvPr/>
          </p:nvSpPr>
          <p:spPr bwMode="auto">
            <a:xfrm>
              <a:off x="3491880" y="3645024"/>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balance: 8000</a:t>
              </a:r>
            </a:p>
          </p:txBody>
        </p:sp>
        <p:sp>
          <p:nvSpPr>
            <p:cNvPr id="20" name="Rounded Rectangle 19"/>
            <p:cNvSpPr/>
            <p:nvPr/>
          </p:nvSpPr>
          <p:spPr bwMode="auto">
            <a:xfrm>
              <a:off x="3491880" y="4149080"/>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name: “Mary”</a:t>
              </a:r>
            </a:p>
          </p:txBody>
        </p:sp>
      </p:grpSp>
      <p:sp>
        <p:nvSpPr>
          <p:cNvPr id="21" name="Left Arrow 20"/>
          <p:cNvSpPr/>
          <p:nvPr/>
        </p:nvSpPr>
        <p:spPr bwMode="auto">
          <a:xfrm>
            <a:off x="9368251" y="4095320"/>
            <a:ext cx="2183193" cy="708829"/>
          </a:xfrm>
          <a:prstGeom prst="leftArrow">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100" dirty="0">
                <a:solidFill>
                  <a:schemeClr val="bg1"/>
                </a:solidFill>
                <a:effectLst>
                  <a:outerShdw blurRad="38100" dist="38100" dir="2700000" algn="tl">
                    <a:srgbClr val="000000">
                      <a:alpha val="43137"/>
                    </a:srgbClr>
                  </a:outerShdw>
                </a:effectLst>
                <a:latin typeface="Segoe" pitchFamily="34" charset="0"/>
              </a:rPr>
              <a:t>Account 1</a:t>
            </a:r>
            <a:endParaRPr lang="en-GB" sz="2100" dirty="0">
              <a:solidFill>
                <a:schemeClr val="bg1"/>
              </a:solidFill>
              <a:effectLst>
                <a:outerShdw blurRad="38100" dist="38100" dir="2700000" algn="tl">
                  <a:srgbClr val="000000">
                    <a:alpha val="43137"/>
                  </a:srgbClr>
                </a:outerShdw>
              </a:effectLst>
              <a:latin typeface="Segoe" pitchFamily="34" charset="0"/>
            </a:endParaRPr>
          </a:p>
        </p:txBody>
      </p:sp>
      <p:sp>
        <p:nvSpPr>
          <p:cNvPr id="22" name="Left Arrow 21"/>
          <p:cNvSpPr/>
          <p:nvPr/>
        </p:nvSpPr>
        <p:spPr bwMode="auto">
          <a:xfrm>
            <a:off x="9368251" y="6171400"/>
            <a:ext cx="2183193" cy="708829"/>
          </a:xfrm>
          <a:prstGeom prst="leftArrow">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100" dirty="0">
                <a:solidFill>
                  <a:schemeClr val="bg1"/>
                </a:solidFill>
                <a:effectLst>
                  <a:outerShdw blurRad="38100" dist="38100" dir="2700000" algn="tl">
                    <a:srgbClr val="000000">
                      <a:alpha val="43137"/>
                    </a:srgbClr>
                  </a:outerShdw>
                </a:effectLst>
                <a:latin typeface="Segoe" pitchFamily="34" charset="0"/>
              </a:rPr>
              <a:t>Account 2</a:t>
            </a:r>
            <a:endParaRPr lang="en-GB" sz="2100" dirty="0">
              <a:solidFill>
                <a:schemeClr val="bg1"/>
              </a:solidFill>
              <a:effectLst>
                <a:outerShdw blurRad="38100" dist="38100" dir="2700000" algn="tl">
                  <a:srgbClr val="000000">
                    <a:alpha val="43137"/>
                  </a:srgbClr>
                </a:outerShdw>
              </a:effectLst>
              <a:latin typeface="Segoe" pitchFamily="34" charset="0"/>
            </a:endParaRPr>
          </a:p>
        </p:txBody>
      </p:sp>
      <p:sp>
        <p:nvSpPr>
          <p:cNvPr id="24" name="Right Arrow 23"/>
          <p:cNvSpPr/>
          <p:nvPr/>
        </p:nvSpPr>
        <p:spPr bwMode="auto">
          <a:xfrm>
            <a:off x="3910271" y="5560233"/>
            <a:ext cx="1687012" cy="1370402"/>
          </a:xfrm>
          <a:prstGeom prst="rightArrow">
            <a:avLst/>
          </a:prstGeom>
          <a:solidFill>
            <a:schemeClr val="accent6">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endParaRPr lang="en-GB" sz="2100" dirty="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33318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the CLR</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59</a:t>
            </a:fld>
            <a:endParaRPr lang="en-GB"/>
          </a:p>
        </p:txBody>
      </p:sp>
      <p:sp>
        <p:nvSpPr>
          <p:cNvPr id="3" name="Text Placeholder 2"/>
          <p:cNvSpPr>
            <a:spLocks noGrp="1"/>
          </p:cNvSpPr>
          <p:nvPr>
            <p:ph sz="quarter" idx="1"/>
          </p:nvPr>
        </p:nvSpPr>
        <p:spPr/>
        <p:txBody>
          <a:bodyPr/>
          <a:lstStyle/>
          <a:p>
            <a:r>
              <a:rPr lang="en-US" dirty="0"/>
              <a:t>Value types vs. Reference types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710574954"/>
              </p:ext>
            </p:extLst>
          </p:nvPr>
        </p:nvGraphicFramePr>
        <p:xfrm>
          <a:off x="743572" y="3027045"/>
          <a:ext cx="11213669" cy="4473893"/>
        </p:xfrm>
        <a:graphic>
          <a:graphicData uri="http://schemas.openxmlformats.org/drawingml/2006/table">
            <a:tbl>
              <a:tblPr firstRow="1" firstCol="1" bandRow="1">
                <a:tableStyleId>{7DF18680-E054-41AD-8BC1-D1AEF772440D}</a:tableStyleId>
              </a:tblPr>
              <a:tblGrid>
                <a:gridCol w="2480900">
                  <a:extLst>
                    <a:ext uri="{9D8B030D-6E8A-4147-A177-3AD203B41FA5}">
                      <a16:colId xmlns:a16="http://schemas.microsoft.com/office/drawing/2014/main" val="20000"/>
                    </a:ext>
                  </a:extLst>
                </a:gridCol>
                <a:gridCol w="4366385">
                  <a:extLst>
                    <a:ext uri="{9D8B030D-6E8A-4147-A177-3AD203B41FA5}">
                      <a16:colId xmlns:a16="http://schemas.microsoft.com/office/drawing/2014/main" val="20001"/>
                    </a:ext>
                  </a:extLst>
                </a:gridCol>
                <a:gridCol w="4366385">
                  <a:extLst>
                    <a:ext uri="{9D8B030D-6E8A-4147-A177-3AD203B41FA5}">
                      <a16:colId xmlns:a16="http://schemas.microsoft.com/office/drawing/2014/main" val="20002"/>
                    </a:ext>
                  </a:extLst>
                </a:gridCol>
              </a:tblGrid>
              <a:tr h="486728">
                <a:tc>
                  <a:txBody>
                    <a:bodyPr/>
                    <a:lstStyle/>
                    <a:p>
                      <a:r>
                        <a:rPr lang="en-US" sz="2400" dirty="0"/>
                        <a:t>Behavior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Value type</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Reference type</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40105">
                <a:tc>
                  <a:txBody>
                    <a:bodyPr/>
                    <a:lstStyle/>
                    <a:p>
                      <a:r>
                        <a:rPr lang="en-US" sz="2400" dirty="0"/>
                        <a:t>Allocation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In situ</a:t>
                      </a:r>
                    </a:p>
                    <a:p>
                      <a:r>
                        <a:rPr lang="en-US" sz="2400" dirty="0"/>
                        <a:t>e.g. on the stack for locals (usually)</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On the managed heap</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40105">
                <a:tc>
                  <a:txBody>
                    <a:bodyPr/>
                    <a:lstStyle/>
                    <a:p>
                      <a:r>
                        <a:rPr lang="en-US" sz="2400" dirty="0"/>
                        <a:t>Destruction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When object goes out of scope</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When the garbage collector runs</a:t>
                      </a:r>
                      <a:r>
                        <a:rPr lang="en-US" sz="2400" baseline="0" dirty="0"/>
                        <a:t> and sees no references exist for the object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6728">
                <a:tc>
                  <a:txBody>
                    <a:bodyPr/>
                    <a:lstStyle/>
                    <a:p>
                      <a:r>
                        <a:rPr lang="en-US" sz="2400" dirty="0"/>
                        <a:t>Variables</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Hold the value directly</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Hold a reference to the object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r>
                        <a:rPr lang="en-US" sz="2400" dirty="0"/>
                        <a:t>Extensible</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No</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Yes (unless</a:t>
                      </a:r>
                      <a:r>
                        <a:rPr lang="en-US" sz="2400" baseline="0" dirty="0"/>
                        <a:t> sealed)</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6728">
                <a:tc>
                  <a:txBody>
                    <a:bodyPr/>
                    <a:lstStyle/>
                    <a:p>
                      <a:r>
                        <a:rPr lang="en-US" sz="2400" dirty="0"/>
                        <a:t>C# keyword</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3" rtl="0" eaLnBrk="1" latinLnBrk="0" hangingPunct="1"/>
                      <a:r>
                        <a:rPr lang="en-US" sz="2400" kern="1200" dirty="0" err="1"/>
                        <a:t>struct</a:t>
                      </a:r>
                      <a:endParaRPr lang="en-GB" sz="2400" kern="1200" dirty="0">
                        <a:solidFill>
                          <a:schemeClr val="dk1"/>
                        </a:solidFill>
                        <a:latin typeface="Consolas" pitchFamily="49" charset="0"/>
                        <a:ea typeface="+mn-ea"/>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3" rtl="0" eaLnBrk="1" latinLnBrk="0" hangingPunct="1"/>
                      <a:r>
                        <a:rPr lang="en-US" sz="2400" kern="1200" dirty="0"/>
                        <a:t>class</a:t>
                      </a:r>
                      <a:endParaRPr lang="en-GB" sz="2400" kern="1200" dirty="0">
                        <a:solidFill>
                          <a:schemeClr val="dk1"/>
                        </a:solidFill>
                        <a:latin typeface="Consolas" pitchFamily="49" charset="0"/>
                        <a:ea typeface="+mn-ea"/>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6728">
                <a:tc>
                  <a:txBody>
                    <a:bodyPr/>
                    <a:lstStyle/>
                    <a:p>
                      <a:r>
                        <a:rPr lang="en-US" sz="2400" dirty="0"/>
                        <a:t>Examples</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t>int</a:t>
                      </a:r>
                      <a:r>
                        <a:rPr lang="en-US" sz="2400" dirty="0"/>
                        <a:t>, float, </a:t>
                      </a:r>
                      <a:r>
                        <a:rPr lang="en-US" sz="2400" dirty="0" err="1"/>
                        <a:t>DateTime</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3" rtl="0" eaLnBrk="1" latinLnBrk="0" hangingPunct="1"/>
                      <a:r>
                        <a:rPr lang="en-US" sz="2400" kern="1200" dirty="0"/>
                        <a:t>String, Random,</a:t>
                      </a:r>
                      <a:r>
                        <a:rPr lang="en-US" sz="2400" kern="1200" baseline="0" dirty="0"/>
                        <a:t> Object</a:t>
                      </a:r>
                      <a:endParaRPr lang="en-GB" sz="2400" kern="1200" dirty="0">
                        <a:solidFill>
                          <a:schemeClr val="dk1"/>
                        </a:solidFill>
                        <a:latin typeface="Consolas" pitchFamily="49" charset="0"/>
                        <a:ea typeface="+mn-ea"/>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0089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6</a:t>
            </a:fld>
            <a:endParaRPr lang="en-US"/>
          </a:p>
        </p:txBody>
      </p:sp>
    </p:spTree>
    <p:extLst>
      <p:ext uri="{BB962C8B-B14F-4D97-AF65-F5344CB8AC3E}">
        <p14:creationId xmlns:p14="http://schemas.microsoft.com/office/powerpoint/2010/main" val="143974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49" name="Rectangle 17"/>
          <p:cNvSpPr>
            <a:spLocks noChangeArrowheads="1"/>
          </p:cNvSpPr>
          <p:nvPr/>
        </p:nvSpPr>
        <p:spPr bwMode="auto">
          <a:xfrm>
            <a:off x="941495" y="1522820"/>
            <a:ext cx="5827134" cy="5294411"/>
          </a:xfrm>
          <a:prstGeom prst="rect">
            <a:avLst/>
          </a:prstGeom>
          <a:solidFill>
            <a:srgbClr val="FFFFFF"/>
          </a:solidFill>
          <a:ln w="12700">
            <a:solidFill>
              <a:schemeClr val="tx1"/>
            </a:solidFill>
            <a:miter lim="800000"/>
            <a:headEnd/>
            <a:tailEnd/>
          </a:ln>
          <a:effectLst/>
        </p:spPr>
        <p:txBody>
          <a:bodyPr wrap="none" lIns="116603" tIns="57278" rIns="0" bIns="57278"/>
          <a:lstStyle/>
          <a:p>
            <a:pPr defTabSz="953274">
              <a:spcBef>
                <a:spcPct val="0"/>
              </a:spcBef>
              <a:tabLst>
                <a:tab pos="439816" algn="l"/>
                <a:tab pos="889859" algn="l"/>
                <a:tab pos="1327629" algn="l"/>
                <a:tab pos="1767444" algn="l"/>
              </a:tabLst>
            </a:pPr>
            <a:r>
              <a:rPr lang="en-US" sz="2100" dirty="0">
                <a:solidFill>
                  <a:srgbClr val="0000C8"/>
                </a:solidFill>
                <a:latin typeface="Lucida Console" pitchFamily="49" charset="0"/>
              </a:rPr>
              <a:t>public class</a:t>
            </a:r>
            <a:r>
              <a:rPr lang="en-US" sz="2100" dirty="0">
                <a:latin typeface="Lucida Console" pitchFamily="49" charset="0"/>
              </a:rPr>
              <a:t> </a:t>
            </a:r>
            <a:r>
              <a:rPr lang="en-US" sz="2100" dirty="0">
                <a:solidFill>
                  <a:srgbClr val="000000"/>
                </a:solidFill>
                <a:latin typeface="Lucida Console" pitchFamily="49" charset="0"/>
              </a:rPr>
              <a:t>Program {</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t>
            </a:r>
            <a:r>
              <a:rPr lang="en-US" sz="2100" dirty="0">
                <a:solidFill>
                  <a:srgbClr val="0000C8"/>
                </a:solidFill>
                <a:latin typeface="Lucida Console" pitchFamily="49" charset="0"/>
              </a:rPr>
              <a:t>public static void</a:t>
            </a:r>
            <a:r>
              <a:rPr lang="en-US" sz="2100" dirty="0">
                <a:solidFill>
                  <a:srgbClr val="000000"/>
                </a:solidFill>
                <a:latin typeface="Lucida Console" pitchFamily="49" charset="0"/>
              </a:rPr>
              <a:t> Main( ) {  </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t>
            </a:r>
            <a:r>
              <a:rPr lang="en-US" sz="2100" dirty="0" err="1">
                <a:solidFill>
                  <a:srgbClr val="0000C8"/>
                </a:solidFill>
                <a:latin typeface="Lucida Console" pitchFamily="49" charset="0"/>
              </a:rPr>
              <a:t>int</a:t>
            </a:r>
            <a:r>
              <a:rPr lang="en-US" sz="2100" dirty="0">
                <a:solidFill>
                  <a:srgbClr val="000000"/>
                </a:solidFill>
                <a:latin typeface="Lucida Console" pitchFamily="49" charset="0"/>
              </a:rPr>
              <a:t> x = 10;</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t>
            </a:r>
            <a:r>
              <a:rPr lang="en-US" sz="2100" dirty="0" err="1">
                <a:solidFill>
                  <a:srgbClr val="0000C8"/>
                </a:solidFill>
                <a:latin typeface="Lucida Console" pitchFamily="49" charset="0"/>
              </a:rPr>
              <a:t>int</a:t>
            </a:r>
            <a:r>
              <a:rPr lang="en-US" sz="2100" dirty="0">
                <a:solidFill>
                  <a:srgbClr val="000000"/>
                </a:solidFill>
                <a:latin typeface="Lucida Console" pitchFamily="49" charset="0"/>
              </a:rPr>
              <a:t> y = x;</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x++;</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t>
            </a:r>
            <a:r>
              <a:rPr lang="en-US" sz="2100" dirty="0" err="1">
                <a:solidFill>
                  <a:srgbClr val="000000"/>
                </a:solidFill>
                <a:latin typeface="Lucida Console" pitchFamily="49" charset="0"/>
              </a:rPr>
              <a:t>Console.WriteLine</a:t>
            </a:r>
            <a:r>
              <a:rPr lang="en-US" sz="2100" dirty="0">
                <a:solidFill>
                  <a:srgbClr val="000000"/>
                </a:solidFill>
                <a:latin typeface="Lucida Console" pitchFamily="49" charset="0"/>
              </a:rPr>
              <a:t>( x );</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t>
            </a:r>
            <a:r>
              <a:rPr lang="en-US" sz="2100" dirty="0" err="1">
                <a:solidFill>
                  <a:srgbClr val="000000"/>
                </a:solidFill>
                <a:latin typeface="Lucida Console" pitchFamily="49" charset="0"/>
              </a:rPr>
              <a:t>Console.WriteLine</a:t>
            </a:r>
            <a:r>
              <a:rPr lang="en-US" sz="2100" dirty="0">
                <a:solidFill>
                  <a:srgbClr val="000000"/>
                </a:solidFill>
                <a:latin typeface="Lucida Console" pitchFamily="49" charset="0"/>
              </a:rPr>
              <a:t>( y );</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Foo( x );</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t>
            </a:r>
            <a:r>
              <a:rPr lang="en-US" sz="2100" dirty="0" err="1">
                <a:solidFill>
                  <a:srgbClr val="000000"/>
                </a:solidFill>
                <a:latin typeface="Lucida Console" pitchFamily="49" charset="0"/>
              </a:rPr>
              <a:t>Console.WriteLine</a:t>
            </a:r>
            <a:r>
              <a:rPr lang="en-US" sz="2100" dirty="0">
                <a:solidFill>
                  <a:srgbClr val="000000"/>
                </a:solidFill>
                <a:latin typeface="Lucida Console" pitchFamily="49" charset="0"/>
              </a:rPr>
              <a:t>( x );</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t>
            </a:r>
          </a:p>
          <a:p>
            <a:pPr defTabSz="953274">
              <a:spcBef>
                <a:spcPct val="0"/>
              </a:spcBef>
              <a:tabLst>
                <a:tab pos="439816" algn="l"/>
                <a:tab pos="889859" algn="l"/>
                <a:tab pos="1327629" algn="l"/>
                <a:tab pos="1767444" algn="l"/>
              </a:tabLst>
            </a:pPr>
            <a:endParaRPr lang="en-US" sz="2100" dirty="0">
              <a:solidFill>
                <a:srgbClr val="000000"/>
              </a:solidFill>
              <a:latin typeface="Lucida Console" pitchFamily="49" charset="0"/>
            </a:endParaRP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t>
            </a:r>
            <a:r>
              <a:rPr lang="en-US" sz="2100" dirty="0">
                <a:solidFill>
                  <a:srgbClr val="0000C8"/>
                </a:solidFill>
                <a:latin typeface="Lucida Console" pitchFamily="49" charset="0"/>
              </a:rPr>
              <a:t>public static void</a:t>
            </a:r>
            <a:r>
              <a:rPr lang="en-US" sz="2100" dirty="0">
                <a:solidFill>
                  <a:srgbClr val="000000"/>
                </a:solidFill>
                <a:latin typeface="Lucida Console" pitchFamily="49" charset="0"/>
              </a:rPr>
              <a:t> Foo(</a:t>
            </a:r>
            <a:r>
              <a:rPr lang="en-US" sz="2100" dirty="0" err="1">
                <a:solidFill>
                  <a:srgbClr val="0000C8"/>
                </a:solidFill>
                <a:latin typeface="Lucida Console" pitchFamily="49" charset="0"/>
              </a:rPr>
              <a:t>int</a:t>
            </a:r>
            <a:r>
              <a:rPr lang="en-US" sz="2100" dirty="0">
                <a:solidFill>
                  <a:srgbClr val="000000"/>
                </a:solidFill>
                <a:latin typeface="Lucida Console" pitchFamily="49" charset="0"/>
              </a:rPr>
              <a:t> a)</a:t>
            </a:r>
            <a:br>
              <a:rPr lang="en-US" sz="2100" dirty="0">
                <a:solidFill>
                  <a:srgbClr val="000000"/>
                </a:solidFill>
                <a:latin typeface="Lucida Console" pitchFamily="49" charset="0"/>
              </a:rPr>
            </a:br>
            <a:r>
              <a:rPr lang="en-US" sz="2100" dirty="0">
                <a:solidFill>
                  <a:srgbClr val="000000"/>
                </a:solidFill>
                <a:latin typeface="Lucida Console" pitchFamily="49" charset="0"/>
              </a:rPr>
              <a:t>	{</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 = a + 1;</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	}</a:t>
            </a:r>
          </a:p>
          <a:p>
            <a:pPr defTabSz="953274">
              <a:spcBef>
                <a:spcPct val="0"/>
              </a:spcBef>
              <a:tabLst>
                <a:tab pos="439816" algn="l"/>
                <a:tab pos="889859" algn="l"/>
                <a:tab pos="1327629" algn="l"/>
                <a:tab pos="1767444" algn="l"/>
              </a:tabLst>
            </a:pPr>
            <a:r>
              <a:rPr lang="en-US" sz="2100" dirty="0">
                <a:solidFill>
                  <a:srgbClr val="000000"/>
                </a:solidFill>
                <a:latin typeface="Lucida Console" pitchFamily="49" charset="0"/>
              </a:rPr>
              <a:t>}</a:t>
            </a:r>
          </a:p>
        </p:txBody>
      </p:sp>
      <p:sp>
        <p:nvSpPr>
          <p:cNvPr id="812034" name="Rectangle 2"/>
          <p:cNvSpPr>
            <a:spLocks noGrp="1" noChangeArrowheads="1"/>
          </p:cNvSpPr>
          <p:nvPr>
            <p:ph type="title"/>
          </p:nvPr>
        </p:nvSpPr>
        <p:spPr>
          <a:xfrm>
            <a:off x="3794728" y="-23864"/>
            <a:ext cx="8386795" cy="1424039"/>
          </a:xfrm>
        </p:spPr>
        <p:txBody>
          <a:bodyPr/>
          <a:lstStyle/>
          <a:p>
            <a:r>
              <a:rPr lang="en-GB" dirty="0"/>
              <a:t>Value Type Behaviour</a:t>
            </a:r>
          </a:p>
        </p:txBody>
      </p:sp>
      <p:sp>
        <p:nvSpPr>
          <p:cNvPr id="3" name="Slide Number Placeholder 2"/>
          <p:cNvSpPr>
            <a:spLocks noGrp="1"/>
          </p:cNvSpPr>
          <p:nvPr>
            <p:ph type="sldNum" sz="quarter" idx="12"/>
          </p:nvPr>
        </p:nvSpPr>
        <p:spPr/>
        <p:txBody>
          <a:bodyPr/>
          <a:lstStyle/>
          <a:p>
            <a:fld id="{BAEF35E1-E8B4-4707-9B15-F4E1B030959E}" type="slidenum">
              <a:rPr lang="en-US" smtClean="0"/>
              <a:t>60</a:t>
            </a:fld>
            <a:endParaRPr lang="en-US"/>
          </a:p>
        </p:txBody>
      </p:sp>
      <p:sp>
        <p:nvSpPr>
          <p:cNvPr id="812036" name="Rectangle 4"/>
          <p:cNvSpPr>
            <a:spLocks noChangeArrowheads="1"/>
          </p:cNvSpPr>
          <p:nvPr/>
        </p:nvSpPr>
        <p:spPr bwMode="hidden">
          <a:xfrm>
            <a:off x="1087495" y="1916910"/>
            <a:ext cx="242843" cy="262663"/>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37" name="Rectangle 5"/>
          <p:cNvSpPr>
            <a:spLocks noChangeArrowheads="1"/>
          </p:cNvSpPr>
          <p:nvPr/>
        </p:nvSpPr>
        <p:spPr bwMode="hidden">
          <a:xfrm>
            <a:off x="1087495" y="2244033"/>
            <a:ext cx="242843" cy="262664"/>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38" name="Rectangle 6"/>
          <p:cNvSpPr>
            <a:spLocks noChangeArrowheads="1"/>
          </p:cNvSpPr>
          <p:nvPr/>
        </p:nvSpPr>
        <p:spPr bwMode="hidden">
          <a:xfrm>
            <a:off x="1087495" y="2554490"/>
            <a:ext cx="242843" cy="262663"/>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39" name="Rectangle 7"/>
          <p:cNvSpPr>
            <a:spLocks noChangeArrowheads="1"/>
          </p:cNvSpPr>
          <p:nvPr/>
        </p:nvSpPr>
        <p:spPr bwMode="hidden">
          <a:xfrm>
            <a:off x="1087495" y="2873280"/>
            <a:ext cx="242843" cy="262664"/>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40" name="Rectangle 8"/>
          <p:cNvSpPr>
            <a:spLocks noChangeArrowheads="1"/>
          </p:cNvSpPr>
          <p:nvPr/>
        </p:nvSpPr>
        <p:spPr bwMode="hidden">
          <a:xfrm>
            <a:off x="1087495" y="3200404"/>
            <a:ext cx="242843" cy="262663"/>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41" name="Rectangle 9"/>
          <p:cNvSpPr>
            <a:spLocks noChangeArrowheads="1"/>
          </p:cNvSpPr>
          <p:nvPr/>
        </p:nvSpPr>
        <p:spPr bwMode="hidden">
          <a:xfrm>
            <a:off x="1087495" y="3527528"/>
            <a:ext cx="242843" cy="262664"/>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42" name="Rectangle 10"/>
          <p:cNvSpPr>
            <a:spLocks noChangeArrowheads="1"/>
          </p:cNvSpPr>
          <p:nvPr/>
        </p:nvSpPr>
        <p:spPr bwMode="hidden">
          <a:xfrm>
            <a:off x="1087495" y="3854652"/>
            <a:ext cx="242843" cy="262663"/>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43" name="Rectangle 11"/>
          <p:cNvSpPr>
            <a:spLocks noChangeArrowheads="1"/>
          </p:cNvSpPr>
          <p:nvPr/>
        </p:nvSpPr>
        <p:spPr bwMode="hidden">
          <a:xfrm>
            <a:off x="1087495" y="4160941"/>
            <a:ext cx="242843" cy="262664"/>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44" name="Rectangle 12"/>
          <p:cNvSpPr>
            <a:spLocks noChangeArrowheads="1"/>
          </p:cNvSpPr>
          <p:nvPr/>
        </p:nvSpPr>
        <p:spPr bwMode="hidden">
          <a:xfrm>
            <a:off x="1087495" y="4488065"/>
            <a:ext cx="242843" cy="262663"/>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45" name="Rectangle 13"/>
          <p:cNvSpPr>
            <a:spLocks noChangeArrowheads="1"/>
          </p:cNvSpPr>
          <p:nvPr/>
        </p:nvSpPr>
        <p:spPr bwMode="hidden">
          <a:xfrm>
            <a:off x="1087495" y="5111059"/>
            <a:ext cx="242843" cy="262664"/>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46" name="Rectangle 14"/>
          <p:cNvSpPr>
            <a:spLocks noChangeArrowheads="1"/>
          </p:cNvSpPr>
          <p:nvPr/>
        </p:nvSpPr>
        <p:spPr bwMode="hidden">
          <a:xfrm>
            <a:off x="1087495" y="5438184"/>
            <a:ext cx="242843" cy="262663"/>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47" name="Rectangle 15"/>
          <p:cNvSpPr>
            <a:spLocks noChangeArrowheads="1"/>
          </p:cNvSpPr>
          <p:nvPr/>
        </p:nvSpPr>
        <p:spPr bwMode="hidden">
          <a:xfrm>
            <a:off x="1087495" y="5754890"/>
            <a:ext cx="242843" cy="262663"/>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48" name="Rectangle 16"/>
          <p:cNvSpPr>
            <a:spLocks noChangeArrowheads="1"/>
          </p:cNvSpPr>
          <p:nvPr/>
        </p:nvSpPr>
        <p:spPr bwMode="hidden">
          <a:xfrm>
            <a:off x="1087495" y="6082014"/>
            <a:ext cx="242843" cy="262664"/>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2050" name="Rectangle 18"/>
          <p:cNvSpPr>
            <a:spLocks noChangeArrowheads="1"/>
          </p:cNvSpPr>
          <p:nvPr/>
        </p:nvSpPr>
        <p:spPr bwMode="hidden">
          <a:xfrm>
            <a:off x="6884582" y="2180679"/>
            <a:ext cx="3121953" cy="2244031"/>
          </a:xfrm>
          <a:prstGeom prst="rect">
            <a:avLst/>
          </a:prstGeom>
          <a:gradFill rotWithShape="1">
            <a:gsLst>
              <a:gs pos="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GB"/>
          </a:p>
        </p:txBody>
      </p:sp>
      <p:sp>
        <p:nvSpPr>
          <p:cNvPr id="812051" name="Rectangle 19"/>
          <p:cNvSpPr>
            <a:spLocks noChangeArrowheads="1"/>
          </p:cNvSpPr>
          <p:nvPr/>
        </p:nvSpPr>
        <p:spPr bwMode="hidden">
          <a:xfrm>
            <a:off x="8260692" y="2341119"/>
            <a:ext cx="1544568" cy="54590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r">
              <a:spcBef>
                <a:spcPct val="0"/>
              </a:spcBef>
            </a:pPr>
            <a:r>
              <a:rPr lang="en-GB" sz="2100">
                <a:latin typeface="Lucida Console" pitchFamily="49" charset="0"/>
              </a:rPr>
              <a:t>10</a:t>
            </a:r>
            <a:r>
              <a:rPr lang="en-GB"/>
              <a:t> </a:t>
            </a:r>
          </a:p>
        </p:txBody>
      </p:sp>
      <p:sp>
        <p:nvSpPr>
          <p:cNvPr id="812052" name="Rectangle 20"/>
          <p:cNvSpPr>
            <a:spLocks noChangeArrowheads="1"/>
          </p:cNvSpPr>
          <p:nvPr/>
        </p:nvSpPr>
        <p:spPr bwMode="hidden">
          <a:xfrm>
            <a:off x="8260692" y="2887020"/>
            <a:ext cx="1544568" cy="54590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r">
              <a:spcBef>
                <a:spcPct val="0"/>
              </a:spcBef>
            </a:pPr>
            <a:r>
              <a:rPr lang="en-GB" sz="2100">
                <a:latin typeface="Lucida Console" pitchFamily="49" charset="0"/>
              </a:rPr>
              <a:t>10</a:t>
            </a:r>
            <a:r>
              <a:rPr lang="en-GB"/>
              <a:t> </a:t>
            </a:r>
          </a:p>
        </p:txBody>
      </p:sp>
      <p:sp>
        <p:nvSpPr>
          <p:cNvPr id="812053" name="Rectangle 21"/>
          <p:cNvSpPr>
            <a:spLocks noChangeArrowheads="1"/>
          </p:cNvSpPr>
          <p:nvPr/>
        </p:nvSpPr>
        <p:spPr bwMode="hidden">
          <a:xfrm>
            <a:off x="8260692" y="3432922"/>
            <a:ext cx="1544568" cy="54590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r">
              <a:spcBef>
                <a:spcPct val="0"/>
              </a:spcBef>
            </a:pPr>
            <a:r>
              <a:rPr lang="en-GB" sz="2100">
                <a:latin typeface="Lucida Console" pitchFamily="49" charset="0"/>
              </a:rPr>
              <a:t>11</a:t>
            </a:r>
            <a:r>
              <a:rPr lang="en-GB"/>
              <a:t> </a:t>
            </a:r>
          </a:p>
        </p:txBody>
      </p:sp>
      <p:sp>
        <p:nvSpPr>
          <p:cNvPr id="812054" name="Text Box 22"/>
          <p:cNvSpPr txBox="1">
            <a:spLocks noChangeArrowheads="1"/>
          </p:cNvSpPr>
          <p:nvPr/>
        </p:nvSpPr>
        <p:spPr bwMode="hidden">
          <a:xfrm>
            <a:off x="7842827" y="2372370"/>
            <a:ext cx="412328" cy="4847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pPr>
              <a:spcBef>
                <a:spcPct val="0"/>
              </a:spcBef>
            </a:pPr>
            <a:r>
              <a:rPr lang="en-GB">
                <a:latin typeface="Lucida Console" pitchFamily="49" charset="0"/>
              </a:rPr>
              <a:t>x</a:t>
            </a:r>
          </a:p>
        </p:txBody>
      </p:sp>
      <p:sp>
        <p:nvSpPr>
          <p:cNvPr id="812055" name="Text Box 23"/>
          <p:cNvSpPr txBox="1">
            <a:spLocks noChangeArrowheads="1"/>
          </p:cNvSpPr>
          <p:nvPr/>
        </p:nvSpPr>
        <p:spPr bwMode="hidden">
          <a:xfrm>
            <a:off x="7825324" y="2920356"/>
            <a:ext cx="412328" cy="4847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pPr>
              <a:spcBef>
                <a:spcPct val="0"/>
              </a:spcBef>
            </a:pPr>
            <a:r>
              <a:rPr lang="en-GB">
                <a:latin typeface="Lucida Console" pitchFamily="49" charset="0"/>
              </a:rPr>
              <a:t>y</a:t>
            </a:r>
          </a:p>
        </p:txBody>
      </p:sp>
      <p:sp>
        <p:nvSpPr>
          <p:cNvPr id="812056" name="Text Box 24"/>
          <p:cNvSpPr txBox="1">
            <a:spLocks noChangeArrowheads="1"/>
          </p:cNvSpPr>
          <p:nvPr/>
        </p:nvSpPr>
        <p:spPr bwMode="hidden">
          <a:xfrm>
            <a:off x="7825324" y="3464175"/>
            <a:ext cx="412328" cy="4847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pPr>
              <a:spcBef>
                <a:spcPct val="0"/>
              </a:spcBef>
            </a:pPr>
            <a:r>
              <a:rPr lang="en-GB">
                <a:latin typeface="Lucida Console" pitchFamily="49" charset="0"/>
              </a:rPr>
              <a:t>a</a:t>
            </a:r>
          </a:p>
        </p:txBody>
      </p:sp>
      <p:sp>
        <p:nvSpPr>
          <p:cNvPr id="812057" name="Rectangle 25"/>
          <p:cNvSpPr>
            <a:spLocks noChangeArrowheads="1"/>
          </p:cNvSpPr>
          <p:nvPr/>
        </p:nvSpPr>
        <p:spPr bwMode="auto">
          <a:xfrm>
            <a:off x="7383734" y="5500756"/>
            <a:ext cx="4797788" cy="2725341"/>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GB"/>
          </a:p>
        </p:txBody>
      </p:sp>
      <p:sp>
        <p:nvSpPr>
          <p:cNvPr id="812058" name="Rectangle 26"/>
          <p:cNvSpPr>
            <a:spLocks noChangeArrowheads="1"/>
          </p:cNvSpPr>
          <p:nvPr/>
        </p:nvSpPr>
        <p:spPr bwMode="white">
          <a:xfrm>
            <a:off x="7460307" y="5544512"/>
            <a:ext cx="4646831" cy="263783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116603" tIns="57278" rIns="0" bIns="57278"/>
          <a:lstStyle/>
          <a:p>
            <a:pPr defTabSz="953274">
              <a:spcBef>
                <a:spcPct val="0"/>
              </a:spcBef>
              <a:tabLst>
                <a:tab pos="439816" algn="l"/>
                <a:tab pos="889859" algn="l"/>
                <a:tab pos="1327629" algn="l"/>
                <a:tab pos="1767444" algn="l"/>
              </a:tabLst>
            </a:pPr>
            <a:endParaRPr lang="en-US" sz="2100">
              <a:solidFill>
                <a:srgbClr val="00FF00"/>
              </a:solidFill>
              <a:latin typeface="Lucida Console" pitchFamily="49" charset="0"/>
            </a:endParaRPr>
          </a:p>
        </p:txBody>
      </p:sp>
      <p:sp>
        <p:nvSpPr>
          <p:cNvPr id="812059" name="Text Box 27"/>
          <p:cNvSpPr txBox="1">
            <a:spLocks noChangeArrowheads="1"/>
          </p:cNvSpPr>
          <p:nvPr/>
        </p:nvSpPr>
        <p:spPr bwMode="auto">
          <a:xfrm>
            <a:off x="7383734" y="5946645"/>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FF00"/>
                </a:solidFill>
                <a:latin typeface="Lucida Console" pitchFamily="49" charset="0"/>
              </a:rPr>
              <a:t>11</a:t>
            </a:r>
          </a:p>
        </p:txBody>
      </p:sp>
      <p:sp>
        <p:nvSpPr>
          <p:cNvPr id="812060" name="Text Box 28"/>
          <p:cNvSpPr txBox="1">
            <a:spLocks noChangeArrowheads="1"/>
          </p:cNvSpPr>
          <p:nvPr/>
        </p:nvSpPr>
        <p:spPr bwMode="auto">
          <a:xfrm>
            <a:off x="7383735" y="5544511"/>
            <a:ext cx="859796"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FF00"/>
                </a:solidFill>
                <a:latin typeface="Lucida Console" pitchFamily="49" charset="0"/>
              </a:rPr>
              <a:t>C:\&gt;</a:t>
            </a:r>
          </a:p>
        </p:txBody>
      </p:sp>
      <p:sp>
        <p:nvSpPr>
          <p:cNvPr id="812061" name="Text Box 29"/>
          <p:cNvSpPr txBox="1">
            <a:spLocks noChangeArrowheads="1"/>
          </p:cNvSpPr>
          <p:nvPr/>
        </p:nvSpPr>
        <p:spPr bwMode="auto">
          <a:xfrm>
            <a:off x="7383734" y="6388367"/>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FF00"/>
                </a:solidFill>
                <a:latin typeface="Lucida Console" pitchFamily="49" charset="0"/>
              </a:rPr>
              <a:t>10</a:t>
            </a:r>
          </a:p>
        </p:txBody>
      </p:sp>
      <p:sp>
        <p:nvSpPr>
          <p:cNvPr id="812062" name="Text Box 30"/>
          <p:cNvSpPr txBox="1">
            <a:spLocks noChangeArrowheads="1"/>
          </p:cNvSpPr>
          <p:nvPr/>
        </p:nvSpPr>
        <p:spPr bwMode="auto">
          <a:xfrm>
            <a:off x="7383734" y="6830089"/>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FF00"/>
                </a:solidFill>
                <a:latin typeface="Lucida Console" pitchFamily="49" charset="0"/>
              </a:rPr>
              <a:t>11</a:t>
            </a:r>
          </a:p>
        </p:txBody>
      </p:sp>
      <p:sp>
        <p:nvSpPr>
          <p:cNvPr id="812063" name="Text Box 31"/>
          <p:cNvSpPr txBox="1">
            <a:spLocks noChangeArrowheads="1"/>
          </p:cNvSpPr>
          <p:nvPr/>
        </p:nvSpPr>
        <p:spPr bwMode="auto">
          <a:xfrm>
            <a:off x="8142893" y="5544511"/>
            <a:ext cx="1424240"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FF00"/>
                </a:solidFill>
                <a:latin typeface="Lucida Console" pitchFamily="49" charset="0"/>
              </a:rPr>
              <a:t>Program</a:t>
            </a:r>
          </a:p>
        </p:txBody>
      </p:sp>
      <p:sp>
        <p:nvSpPr>
          <p:cNvPr id="812064" name="AutoShape 32"/>
          <p:cNvSpPr>
            <a:spLocks noChangeArrowheads="1"/>
          </p:cNvSpPr>
          <p:nvPr/>
        </p:nvSpPr>
        <p:spPr bwMode="hidden">
          <a:xfrm>
            <a:off x="944778" y="7788475"/>
            <a:ext cx="1649581" cy="512564"/>
          </a:xfrm>
          <a:prstGeom prst="bevel">
            <a:avLst>
              <a:gd name="adj" fmla="val 12500"/>
            </a:avLst>
          </a:prstGeom>
          <a:solidFill>
            <a:schemeClr val="accent1">
              <a:lumMod val="60000"/>
              <a:lumOff val="40000"/>
            </a:schemeClr>
          </a:solidFill>
          <a:ln w="9525">
            <a:solidFill>
              <a:schemeClr val="tx1"/>
            </a:solidFill>
            <a:miter lim="800000"/>
            <a:headEnd/>
            <a:tailEnd/>
          </a:ln>
          <a:effectLst/>
        </p:spPr>
        <p:txBody>
          <a:bodyPr wrap="none" lIns="117830" tIns="58915" rIns="117830" bIns="58915" anchor="ctr"/>
          <a:lstStyle/>
          <a:p>
            <a:pPr algn="ctr">
              <a:spcBef>
                <a:spcPct val="0"/>
              </a:spcBef>
            </a:pPr>
            <a:r>
              <a:rPr lang="en-GB" dirty="0">
                <a:solidFill>
                  <a:srgbClr val="FFFF00"/>
                </a:solidFill>
              </a:rPr>
              <a:t>Step</a:t>
            </a:r>
          </a:p>
        </p:txBody>
      </p:sp>
      <p:sp>
        <p:nvSpPr>
          <p:cNvPr id="812065" name="Rectangle 33"/>
          <p:cNvSpPr>
            <a:spLocks noChangeArrowheads="1"/>
          </p:cNvSpPr>
          <p:nvPr/>
        </p:nvSpPr>
        <p:spPr bwMode="hidden">
          <a:xfrm>
            <a:off x="8260692" y="2341119"/>
            <a:ext cx="1544568" cy="54590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r">
              <a:spcBef>
                <a:spcPct val="0"/>
              </a:spcBef>
            </a:pPr>
            <a:r>
              <a:rPr lang="en-GB" sz="2100">
                <a:latin typeface="Lucida Console" pitchFamily="49" charset="0"/>
              </a:rPr>
              <a:t>11</a:t>
            </a:r>
            <a:r>
              <a:rPr lang="en-GB"/>
              <a:t> </a:t>
            </a:r>
          </a:p>
        </p:txBody>
      </p:sp>
      <p:sp>
        <p:nvSpPr>
          <p:cNvPr id="812066" name="Rectangle 34"/>
          <p:cNvSpPr>
            <a:spLocks noChangeArrowheads="1"/>
          </p:cNvSpPr>
          <p:nvPr/>
        </p:nvSpPr>
        <p:spPr bwMode="hidden">
          <a:xfrm>
            <a:off x="8260692" y="3432922"/>
            <a:ext cx="1544568" cy="54590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r">
              <a:spcBef>
                <a:spcPct val="0"/>
              </a:spcBef>
            </a:pPr>
            <a:r>
              <a:rPr lang="en-GB" sz="2100">
                <a:latin typeface="Lucida Console" pitchFamily="49" charset="0"/>
              </a:rPr>
              <a:t>12</a:t>
            </a:r>
            <a:r>
              <a:rPr lang="en-GB"/>
              <a:t> </a:t>
            </a:r>
          </a:p>
        </p:txBody>
      </p:sp>
      <p:sp>
        <p:nvSpPr>
          <p:cNvPr id="812067" name="Rectangle 35"/>
          <p:cNvSpPr>
            <a:spLocks noChangeArrowheads="1"/>
          </p:cNvSpPr>
          <p:nvPr/>
        </p:nvSpPr>
        <p:spPr bwMode="hidden">
          <a:xfrm>
            <a:off x="6884582" y="1559770"/>
            <a:ext cx="3121953" cy="620911"/>
          </a:xfrm>
          <a:prstGeom prst="rect">
            <a:avLst/>
          </a:prstGeom>
          <a:gradFill rotWithShape="1">
            <a:gsLst>
              <a:gs pos="0">
                <a:schemeClr val="bg1"/>
              </a:gs>
              <a:gs pos="100000">
                <a:schemeClr va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pPr algn="ctr">
              <a:spcBef>
                <a:spcPct val="0"/>
              </a:spcBef>
            </a:pPr>
            <a:r>
              <a:rPr lang="en-GB" sz="2600"/>
              <a:t>Program stack</a:t>
            </a:r>
          </a:p>
        </p:txBody>
      </p:sp>
      <p:sp>
        <p:nvSpPr>
          <p:cNvPr id="812068" name="Rectangle 36"/>
          <p:cNvSpPr>
            <a:spLocks noChangeArrowheads="1"/>
          </p:cNvSpPr>
          <p:nvPr/>
        </p:nvSpPr>
        <p:spPr bwMode="auto">
          <a:xfrm>
            <a:off x="7383734" y="5021531"/>
            <a:ext cx="4797788" cy="479227"/>
          </a:xfrm>
          <a:prstGeom prst="rect">
            <a:avLst/>
          </a:prstGeom>
          <a:gradFill rotWithShape="1">
            <a:gsLst>
              <a:gs pos="0">
                <a:schemeClr val="bg1"/>
              </a:gs>
              <a:gs pos="100000">
                <a:schemeClr va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pPr algn="ctr">
              <a:spcBef>
                <a:spcPct val="0"/>
              </a:spcBef>
            </a:pPr>
            <a:r>
              <a:rPr lang="en-GB" sz="2600"/>
              <a:t>Console</a:t>
            </a:r>
          </a:p>
        </p:txBody>
      </p:sp>
      <p:sp>
        <p:nvSpPr>
          <p:cNvPr id="812069" name="Rectangle 37"/>
          <p:cNvSpPr>
            <a:spLocks noChangeArrowheads="1"/>
          </p:cNvSpPr>
          <p:nvPr/>
        </p:nvSpPr>
        <p:spPr bwMode="auto">
          <a:xfrm>
            <a:off x="944778" y="7056291"/>
            <a:ext cx="4185210" cy="454223"/>
          </a:xfrm>
          <a:prstGeom prst="rect">
            <a:avLst/>
          </a:prstGeom>
          <a:solidFill>
            <a:srgbClr val="FFFFFF"/>
          </a:solidFill>
          <a:ln w="12700">
            <a:solidFill>
              <a:schemeClr val="tx1"/>
            </a:solidFill>
            <a:miter lim="800000"/>
            <a:headEnd/>
            <a:tailEnd/>
          </a:ln>
          <a:effectLst>
            <a:outerShdw dist="71842" dir="2700000" algn="ctr" rotWithShape="0">
              <a:schemeClr val="bg2"/>
            </a:outerShdw>
          </a:effectLst>
        </p:spPr>
        <p:txBody>
          <a:bodyPr lIns="116603" tIns="57278" rIns="116603" bIns="57278">
            <a:spAutoFit/>
          </a:bodyPr>
          <a:lstStyle/>
          <a:p>
            <a:pPr defTabSz="953274">
              <a:spcBef>
                <a:spcPct val="0"/>
              </a:spcBef>
              <a:tabLst>
                <a:tab pos="439816" algn="l"/>
              </a:tabLst>
            </a:pPr>
            <a:r>
              <a:rPr lang="en-US" sz="2100">
                <a:solidFill>
                  <a:srgbClr val="0000FF"/>
                </a:solidFill>
                <a:latin typeface="Lucida Console" pitchFamily="49" charset="0"/>
              </a:rPr>
              <a:t>public </a:t>
            </a:r>
            <a:r>
              <a:rPr lang="en-US" sz="2100">
                <a:solidFill>
                  <a:srgbClr val="FA3200"/>
                </a:solidFill>
                <a:latin typeface="Lucida Console" pitchFamily="49" charset="0"/>
              </a:rPr>
              <a:t>struct</a:t>
            </a:r>
            <a:r>
              <a:rPr lang="en-US" sz="2100">
                <a:solidFill>
                  <a:srgbClr val="0000FF"/>
                </a:solidFill>
                <a:latin typeface="Lucida Console" pitchFamily="49" charset="0"/>
              </a:rPr>
              <a:t> </a:t>
            </a:r>
            <a:r>
              <a:rPr lang="en-US" sz="2100">
                <a:solidFill>
                  <a:srgbClr val="000000"/>
                </a:solidFill>
                <a:latin typeface="Lucida Console" pitchFamily="49" charset="0"/>
              </a:rPr>
              <a:t>Int32 {…} </a:t>
            </a:r>
          </a:p>
        </p:txBody>
      </p:sp>
    </p:spTree>
    <p:extLst>
      <p:ext uri="{BB962C8B-B14F-4D97-AF65-F5344CB8AC3E}">
        <p14:creationId xmlns:p14="http://schemas.microsoft.com/office/powerpoint/2010/main" val="294387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12064"/>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2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20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20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1203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120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2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203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203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120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204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204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12041"/>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8120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204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12042"/>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120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1204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204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812046"/>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81204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81204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8120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81204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81205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81205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812066"/>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81204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1204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812044"/>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12051"/>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52"/>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81205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812055"/>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812065"/>
                                        </p:tgtEl>
                                        <p:attrNameLst>
                                          <p:attrName>style.visibility</p:attrName>
                                        </p:attrNameLst>
                                      </p:cBhvr>
                                      <p:to>
                                        <p:strVal val="hidden"/>
                                      </p:to>
                                    </p:set>
                                  </p:childTnLst>
                                </p:cTn>
                              </p:par>
                            </p:childTnLst>
                          </p:cTn>
                        </p:par>
                      </p:childTnLst>
                    </p:cTn>
                  </p:par>
                </p:childTnLst>
              </p:cTn>
              <p:nextCondLst>
                <p:cond evt="onClick" delay="0">
                  <p:tgtEl>
                    <p:spTgt spid="812064"/>
                  </p:tgtEl>
                </p:cond>
              </p:nextCondLst>
            </p:seq>
          </p:childTnLst>
        </p:cTn>
      </p:par>
    </p:tnLst>
    <p:bldLst>
      <p:bldP spid="812036" grpId="0" animBg="1"/>
      <p:bldP spid="812036" grpId="1" animBg="1"/>
      <p:bldP spid="812037" grpId="0" animBg="1"/>
      <p:bldP spid="812037" grpId="1" animBg="1"/>
      <p:bldP spid="812038" grpId="0" animBg="1"/>
      <p:bldP spid="812038" grpId="1" animBg="1"/>
      <p:bldP spid="812039" grpId="0" animBg="1"/>
      <p:bldP spid="812039" grpId="1" animBg="1"/>
      <p:bldP spid="812040" grpId="0" animBg="1"/>
      <p:bldP spid="812040"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51" grpId="0" animBg="1"/>
      <p:bldP spid="812051" grpId="1" animBg="1"/>
      <p:bldP spid="812052" grpId="0" animBg="1"/>
      <p:bldP spid="812052" grpId="1" animBg="1"/>
      <p:bldP spid="812053" grpId="0" animBg="1"/>
      <p:bldP spid="812053" grpId="1" animBg="1"/>
      <p:bldP spid="812054" grpId="0"/>
      <p:bldP spid="812054" grpId="1"/>
      <p:bldP spid="812055" grpId="0"/>
      <p:bldP spid="812055" grpId="1"/>
      <p:bldP spid="812056" grpId="0"/>
      <p:bldP spid="812056" grpId="1"/>
      <p:bldP spid="812059" grpId="0"/>
      <p:bldP spid="812061" grpId="0"/>
      <p:bldP spid="812062" grpId="0"/>
      <p:bldP spid="812065" grpId="0" animBg="1"/>
      <p:bldP spid="812065" grpId="1" animBg="1"/>
      <p:bldP spid="812066" grpId="0" animBg="1"/>
      <p:bldP spid="812066"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ChangeArrowheads="1"/>
          </p:cNvSpPr>
          <p:nvPr/>
        </p:nvSpPr>
        <p:spPr bwMode="auto">
          <a:xfrm>
            <a:off x="456802" y="1416846"/>
            <a:ext cx="5948555" cy="5363170"/>
          </a:xfrm>
          <a:prstGeom prst="rect">
            <a:avLst/>
          </a:prstGeom>
          <a:solidFill>
            <a:srgbClr val="FFFFFF"/>
          </a:solidFill>
          <a:ln w="12700">
            <a:solidFill>
              <a:schemeClr val="tx1"/>
            </a:solidFill>
            <a:miter lim="800000"/>
            <a:headEnd/>
            <a:tailEnd/>
          </a:ln>
          <a:effectLst/>
        </p:spPr>
        <p:txBody>
          <a:bodyPr wrap="none" lIns="116603" tIns="57278" rIns="0" bIns="57278"/>
          <a:lstStyle/>
          <a:p>
            <a:pPr defTabSz="953274">
              <a:spcBef>
                <a:spcPct val="0"/>
              </a:spcBef>
              <a:tabLst>
                <a:tab pos="439816" algn="l"/>
                <a:tab pos="889859" algn="l"/>
                <a:tab pos="1327629" algn="l"/>
                <a:tab pos="1767444" algn="l"/>
              </a:tabLst>
            </a:pPr>
            <a:r>
              <a:rPr lang="en-US" sz="2100" dirty="0">
                <a:solidFill>
                  <a:srgbClr val="0000C8"/>
                </a:solidFill>
                <a:latin typeface="Consolas" pitchFamily="49" charset="0"/>
                <a:cs typeface="Consolas" pitchFamily="49" charset="0"/>
              </a:rPr>
              <a:t>public class</a:t>
            </a:r>
            <a:r>
              <a:rPr lang="en-US" sz="2100" dirty="0">
                <a:latin typeface="Consolas" pitchFamily="49" charset="0"/>
                <a:cs typeface="Consolas" pitchFamily="49" charset="0"/>
              </a:rPr>
              <a:t> </a:t>
            </a:r>
            <a:r>
              <a:rPr lang="en-US" sz="2100" dirty="0">
                <a:solidFill>
                  <a:srgbClr val="000000"/>
                </a:solidFill>
                <a:latin typeface="Consolas" pitchFamily="49" charset="0"/>
                <a:cs typeface="Consolas" pitchFamily="49" charset="0"/>
              </a:rPr>
              <a:t>Program {</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r>
              <a:rPr lang="en-US" sz="2100" dirty="0">
                <a:solidFill>
                  <a:srgbClr val="0000C8"/>
                </a:solidFill>
                <a:latin typeface="Consolas" pitchFamily="49" charset="0"/>
                <a:cs typeface="Consolas" pitchFamily="49" charset="0"/>
              </a:rPr>
              <a:t>public static void</a:t>
            </a:r>
            <a:r>
              <a:rPr lang="en-US" sz="2100" dirty="0">
                <a:solidFill>
                  <a:srgbClr val="000000"/>
                </a:solidFill>
                <a:latin typeface="Consolas" pitchFamily="49" charset="0"/>
                <a:cs typeface="Consolas" pitchFamily="49" charset="0"/>
              </a:rPr>
              <a:t> Main( ) {  </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Car c = </a:t>
            </a:r>
            <a:r>
              <a:rPr lang="en-US" sz="2100" dirty="0">
                <a:solidFill>
                  <a:srgbClr val="0000C8"/>
                </a:solidFill>
                <a:latin typeface="Consolas" pitchFamily="49" charset="0"/>
                <a:cs typeface="Consolas" pitchFamily="49" charset="0"/>
              </a:rPr>
              <a:t>new</a:t>
            </a:r>
            <a:r>
              <a:rPr lang="en-US" sz="2100" dirty="0">
                <a:solidFill>
                  <a:srgbClr val="000000"/>
                </a:solidFill>
                <a:latin typeface="Consolas" pitchFamily="49" charset="0"/>
                <a:cs typeface="Consolas" pitchFamily="49" charset="0"/>
              </a:rPr>
              <a:t> Car();</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r>
              <a:rPr lang="en-US" sz="2100" dirty="0" err="1">
                <a:solidFill>
                  <a:srgbClr val="000000"/>
                </a:solidFill>
                <a:latin typeface="Consolas" pitchFamily="49" charset="0"/>
                <a:cs typeface="Consolas" pitchFamily="49" charset="0"/>
              </a:rPr>
              <a:t>c.Accelerate</a:t>
            </a:r>
            <a:r>
              <a:rPr lang="en-US" sz="2100" dirty="0">
                <a:solidFill>
                  <a:srgbClr val="000000"/>
                </a:solidFill>
                <a:latin typeface="Consolas" pitchFamily="49" charset="0"/>
                <a:cs typeface="Consolas" pitchFamily="49" charset="0"/>
              </a:rPr>
              <a:t>(10);</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Car d = c;</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r>
              <a:rPr lang="en-US" sz="2100" dirty="0" err="1">
                <a:solidFill>
                  <a:srgbClr val="000000"/>
                </a:solidFill>
                <a:latin typeface="Consolas" pitchFamily="49" charset="0"/>
                <a:cs typeface="Consolas" pitchFamily="49" charset="0"/>
              </a:rPr>
              <a:t>d.Accelerate</a:t>
            </a:r>
            <a:r>
              <a:rPr lang="en-US" sz="2100" dirty="0">
                <a:solidFill>
                  <a:srgbClr val="000000"/>
                </a:solidFill>
                <a:latin typeface="Consolas" pitchFamily="49" charset="0"/>
                <a:cs typeface="Consolas" pitchFamily="49" charset="0"/>
              </a:rPr>
              <a:t>(10);</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r>
              <a:rPr lang="en-US" sz="2100" dirty="0" err="1">
                <a:solidFill>
                  <a:srgbClr val="000000"/>
                </a:solidFill>
                <a:latin typeface="Consolas" pitchFamily="49" charset="0"/>
                <a:cs typeface="Consolas" pitchFamily="49" charset="0"/>
              </a:rPr>
              <a:t>Console.WriteLine</a:t>
            </a:r>
            <a:r>
              <a:rPr lang="en-US" sz="2100" dirty="0">
                <a:solidFill>
                  <a:srgbClr val="000000"/>
                </a:solidFill>
                <a:latin typeface="Consolas" pitchFamily="49" charset="0"/>
                <a:cs typeface="Consolas" pitchFamily="49" charset="0"/>
              </a:rPr>
              <a:t>(</a:t>
            </a:r>
            <a:r>
              <a:rPr lang="en-US" sz="2100" dirty="0" err="1">
                <a:solidFill>
                  <a:srgbClr val="000000"/>
                </a:solidFill>
                <a:latin typeface="Consolas" pitchFamily="49" charset="0"/>
                <a:cs typeface="Consolas" pitchFamily="49" charset="0"/>
              </a:rPr>
              <a:t>c.GetSpeed</a:t>
            </a:r>
            <a:r>
              <a:rPr lang="en-US" sz="2100" dirty="0">
                <a:solidFill>
                  <a:srgbClr val="000000"/>
                </a:solidFill>
                <a:latin typeface="Consolas" pitchFamily="49" charset="0"/>
                <a:cs typeface="Consolas" pitchFamily="49" charset="0"/>
              </a:rPr>
              <a:t>());</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r>
              <a:rPr lang="en-US" sz="2100" dirty="0" err="1">
                <a:solidFill>
                  <a:srgbClr val="000000"/>
                </a:solidFill>
                <a:latin typeface="Consolas" pitchFamily="49" charset="0"/>
                <a:cs typeface="Consolas" pitchFamily="49" charset="0"/>
              </a:rPr>
              <a:t>Console.WriteLine</a:t>
            </a:r>
            <a:r>
              <a:rPr lang="en-US" sz="2100" dirty="0">
                <a:solidFill>
                  <a:srgbClr val="000000"/>
                </a:solidFill>
                <a:latin typeface="Consolas" pitchFamily="49" charset="0"/>
                <a:cs typeface="Consolas" pitchFamily="49" charset="0"/>
              </a:rPr>
              <a:t>(</a:t>
            </a:r>
            <a:r>
              <a:rPr lang="en-US" sz="2100" dirty="0" err="1">
                <a:solidFill>
                  <a:srgbClr val="000000"/>
                </a:solidFill>
                <a:latin typeface="Consolas" pitchFamily="49" charset="0"/>
                <a:cs typeface="Consolas" pitchFamily="49" charset="0"/>
              </a:rPr>
              <a:t>d.GetSpeed</a:t>
            </a:r>
            <a:r>
              <a:rPr lang="en-US" sz="2100" dirty="0">
                <a:solidFill>
                  <a:srgbClr val="000000"/>
                </a:solidFill>
                <a:latin typeface="Consolas" pitchFamily="49" charset="0"/>
                <a:cs typeface="Consolas" pitchFamily="49" charset="0"/>
              </a:rPr>
              <a:t>());</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Foo( c );</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r>
              <a:rPr lang="en-US" sz="2100" dirty="0" err="1">
                <a:solidFill>
                  <a:srgbClr val="000000"/>
                </a:solidFill>
                <a:latin typeface="Consolas" pitchFamily="49" charset="0"/>
                <a:cs typeface="Consolas" pitchFamily="49" charset="0"/>
              </a:rPr>
              <a:t>Console.WriteLine</a:t>
            </a:r>
            <a:r>
              <a:rPr lang="en-US" sz="2100" dirty="0">
                <a:solidFill>
                  <a:srgbClr val="000000"/>
                </a:solidFill>
                <a:latin typeface="Consolas" pitchFamily="49" charset="0"/>
                <a:cs typeface="Consolas" pitchFamily="49" charset="0"/>
              </a:rPr>
              <a:t>(</a:t>
            </a:r>
            <a:r>
              <a:rPr lang="en-US" sz="2100" dirty="0" err="1">
                <a:solidFill>
                  <a:srgbClr val="000000"/>
                </a:solidFill>
                <a:latin typeface="Consolas" pitchFamily="49" charset="0"/>
                <a:cs typeface="Consolas" pitchFamily="49" charset="0"/>
              </a:rPr>
              <a:t>c.GetSpeed</a:t>
            </a:r>
            <a:r>
              <a:rPr lang="en-US" sz="2100" dirty="0">
                <a:solidFill>
                  <a:srgbClr val="000000"/>
                </a:solidFill>
                <a:latin typeface="Consolas" pitchFamily="49" charset="0"/>
                <a:cs typeface="Consolas" pitchFamily="49" charset="0"/>
              </a:rPr>
              <a:t>());</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r>
              <a:rPr lang="en-US" sz="2100" dirty="0">
                <a:solidFill>
                  <a:srgbClr val="0000C8"/>
                </a:solidFill>
                <a:latin typeface="Consolas" pitchFamily="49" charset="0"/>
                <a:cs typeface="Consolas" pitchFamily="49" charset="0"/>
              </a:rPr>
              <a:t>public static void</a:t>
            </a:r>
            <a:r>
              <a:rPr lang="en-US" sz="2100" dirty="0">
                <a:solidFill>
                  <a:srgbClr val="000000"/>
                </a:solidFill>
                <a:latin typeface="Consolas" pitchFamily="49" charset="0"/>
                <a:cs typeface="Consolas" pitchFamily="49" charset="0"/>
              </a:rPr>
              <a:t> Foo(Car e) </a:t>
            </a:r>
            <a:br>
              <a:rPr lang="en-US" sz="2100" dirty="0">
                <a:solidFill>
                  <a:srgbClr val="000000"/>
                </a:solidFill>
                <a:latin typeface="Consolas" pitchFamily="49" charset="0"/>
                <a:cs typeface="Consolas" pitchFamily="49" charset="0"/>
              </a:rPr>
            </a:br>
            <a:r>
              <a:rPr lang="en-US" sz="2100" dirty="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r>
              <a:rPr lang="en-US" sz="2100" dirty="0" err="1">
                <a:solidFill>
                  <a:srgbClr val="000000"/>
                </a:solidFill>
                <a:latin typeface="Consolas" pitchFamily="49" charset="0"/>
                <a:cs typeface="Consolas" pitchFamily="49" charset="0"/>
              </a:rPr>
              <a:t>e.Accelerate</a:t>
            </a:r>
            <a:r>
              <a:rPr lang="en-US" sz="2100" dirty="0">
                <a:solidFill>
                  <a:srgbClr val="000000"/>
                </a:solidFill>
                <a:latin typeface="Consolas" pitchFamily="49" charset="0"/>
                <a:cs typeface="Consolas" pitchFamily="49" charset="0"/>
              </a:rPr>
              <a:t>(20);</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 }</a:t>
            </a:r>
          </a:p>
          <a:p>
            <a:pPr defTabSz="953274">
              <a:spcBef>
                <a:spcPct val="0"/>
              </a:spcBef>
              <a:tabLst>
                <a:tab pos="439816" algn="l"/>
                <a:tab pos="889859" algn="l"/>
                <a:tab pos="1327629" algn="l"/>
                <a:tab pos="1767444" algn="l"/>
              </a:tabLst>
            </a:pPr>
            <a:r>
              <a:rPr lang="en-US" sz="2100" dirty="0">
                <a:solidFill>
                  <a:srgbClr val="000000"/>
                </a:solidFill>
                <a:latin typeface="Consolas" pitchFamily="49" charset="0"/>
                <a:cs typeface="Consolas" pitchFamily="49" charset="0"/>
              </a:rPr>
              <a:t>}</a:t>
            </a:r>
          </a:p>
        </p:txBody>
      </p:sp>
      <p:sp>
        <p:nvSpPr>
          <p:cNvPr id="814083" name="Rectangle 3"/>
          <p:cNvSpPr>
            <a:spLocks noChangeArrowheads="1"/>
          </p:cNvSpPr>
          <p:nvPr/>
        </p:nvSpPr>
        <p:spPr bwMode="hidden">
          <a:xfrm>
            <a:off x="445863" y="1841897"/>
            <a:ext cx="234092" cy="252116"/>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84" name="Rectangle 4"/>
          <p:cNvSpPr>
            <a:spLocks noChangeArrowheads="1"/>
          </p:cNvSpPr>
          <p:nvPr/>
        </p:nvSpPr>
        <p:spPr bwMode="hidden">
          <a:xfrm>
            <a:off x="445863" y="2141934"/>
            <a:ext cx="234092" cy="252116"/>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85" name="Rectangle 5"/>
          <p:cNvSpPr>
            <a:spLocks noChangeArrowheads="1"/>
          </p:cNvSpPr>
          <p:nvPr/>
        </p:nvSpPr>
        <p:spPr bwMode="hidden">
          <a:xfrm>
            <a:off x="445863" y="2446140"/>
            <a:ext cx="234092" cy="270867"/>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86" name="Rectangle 6"/>
          <p:cNvSpPr>
            <a:spLocks noChangeArrowheads="1"/>
          </p:cNvSpPr>
          <p:nvPr/>
        </p:nvSpPr>
        <p:spPr bwMode="hidden">
          <a:xfrm>
            <a:off x="445863" y="2777433"/>
            <a:ext cx="234092" cy="277117"/>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87" name="Rectangle 7"/>
          <p:cNvSpPr>
            <a:spLocks noChangeArrowheads="1"/>
          </p:cNvSpPr>
          <p:nvPr/>
        </p:nvSpPr>
        <p:spPr bwMode="hidden">
          <a:xfrm>
            <a:off x="445863" y="3104555"/>
            <a:ext cx="234092" cy="277119"/>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88" name="Rectangle 8"/>
          <p:cNvSpPr>
            <a:spLocks noChangeArrowheads="1"/>
          </p:cNvSpPr>
          <p:nvPr/>
        </p:nvSpPr>
        <p:spPr bwMode="hidden">
          <a:xfrm>
            <a:off x="445863" y="3419180"/>
            <a:ext cx="240655" cy="270867"/>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89" name="Rectangle 9"/>
          <p:cNvSpPr>
            <a:spLocks noChangeArrowheads="1"/>
          </p:cNvSpPr>
          <p:nvPr/>
        </p:nvSpPr>
        <p:spPr bwMode="hidden">
          <a:xfrm>
            <a:off x="445863" y="3740051"/>
            <a:ext cx="240655" cy="264616"/>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90" name="Rectangle 10"/>
          <p:cNvSpPr>
            <a:spLocks noChangeArrowheads="1"/>
          </p:cNvSpPr>
          <p:nvPr/>
        </p:nvSpPr>
        <p:spPr bwMode="hidden">
          <a:xfrm>
            <a:off x="445863" y="4090097"/>
            <a:ext cx="247219" cy="245864"/>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91" name="Rectangle 11"/>
          <p:cNvSpPr>
            <a:spLocks noChangeArrowheads="1"/>
          </p:cNvSpPr>
          <p:nvPr/>
        </p:nvSpPr>
        <p:spPr bwMode="hidden">
          <a:xfrm>
            <a:off x="445863" y="4392216"/>
            <a:ext cx="247219" cy="264617"/>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92" name="Rectangle 12"/>
          <p:cNvSpPr>
            <a:spLocks noChangeArrowheads="1"/>
          </p:cNvSpPr>
          <p:nvPr/>
        </p:nvSpPr>
        <p:spPr bwMode="hidden">
          <a:xfrm>
            <a:off x="445862" y="5046464"/>
            <a:ext cx="249406" cy="252116"/>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93" name="Rectangle 13"/>
          <p:cNvSpPr>
            <a:spLocks noChangeArrowheads="1"/>
          </p:cNvSpPr>
          <p:nvPr/>
        </p:nvSpPr>
        <p:spPr bwMode="hidden">
          <a:xfrm>
            <a:off x="445862" y="5354836"/>
            <a:ext cx="249406" cy="258366"/>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94" name="Rectangle 14"/>
          <p:cNvSpPr>
            <a:spLocks noChangeArrowheads="1"/>
          </p:cNvSpPr>
          <p:nvPr/>
        </p:nvSpPr>
        <p:spPr bwMode="hidden">
          <a:xfrm>
            <a:off x="445863" y="5671544"/>
            <a:ext cx="242843" cy="270867"/>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95" name="Rectangle 15"/>
          <p:cNvSpPr>
            <a:spLocks noChangeArrowheads="1"/>
          </p:cNvSpPr>
          <p:nvPr/>
        </p:nvSpPr>
        <p:spPr bwMode="hidden">
          <a:xfrm>
            <a:off x="445861" y="5998667"/>
            <a:ext cx="236280" cy="283369"/>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96" name="Rectangle 16"/>
          <p:cNvSpPr>
            <a:spLocks noChangeArrowheads="1"/>
          </p:cNvSpPr>
          <p:nvPr/>
        </p:nvSpPr>
        <p:spPr bwMode="hidden">
          <a:xfrm>
            <a:off x="445863" y="4713089"/>
            <a:ext cx="247219" cy="283369"/>
          </a:xfrm>
          <a:prstGeom prst="rect">
            <a:avLst/>
          </a:prstGeom>
          <a:solidFill>
            <a:srgbClr val="FF0000"/>
          </a:solidFill>
          <a:ln w="9525">
            <a:solidFill>
              <a:schemeClr val="tx1"/>
            </a:solidFill>
            <a:miter lim="800000"/>
            <a:headEnd/>
            <a:tailEnd/>
          </a:ln>
          <a:effectLst/>
        </p:spPr>
        <p:txBody>
          <a:bodyPr wrap="none" lIns="117830" tIns="58915" rIns="117830" bIns="58915" anchor="ctr"/>
          <a:lstStyle/>
          <a:p>
            <a:endParaRPr lang="en-GB"/>
          </a:p>
        </p:txBody>
      </p:sp>
      <p:sp>
        <p:nvSpPr>
          <p:cNvPr id="814097" name="Rectangle 17"/>
          <p:cNvSpPr>
            <a:spLocks noChangeArrowheads="1"/>
          </p:cNvSpPr>
          <p:nvPr/>
        </p:nvSpPr>
        <p:spPr bwMode="hidden">
          <a:xfrm>
            <a:off x="9709339" y="2037755"/>
            <a:ext cx="2782848" cy="2244031"/>
          </a:xfrm>
          <a:prstGeom prst="rect">
            <a:avLst/>
          </a:prstGeom>
          <a:gradFill rotWithShape="1">
            <a:gsLst>
              <a:gs pos="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GB"/>
          </a:p>
        </p:txBody>
      </p:sp>
      <p:sp>
        <p:nvSpPr>
          <p:cNvPr id="814098" name="Rectangle 18"/>
          <p:cNvSpPr>
            <a:spLocks noChangeArrowheads="1"/>
          </p:cNvSpPr>
          <p:nvPr/>
        </p:nvSpPr>
        <p:spPr bwMode="hidden">
          <a:xfrm>
            <a:off x="9709339" y="1416846"/>
            <a:ext cx="2782848" cy="620911"/>
          </a:xfrm>
          <a:prstGeom prst="rect">
            <a:avLst/>
          </a:prstGeom>
          <a:gradFill rotWithShape="1">
            <a:gsLst>
              <a:gs pos="0">
                <a:schemeClr val="bg1"/>
              </a:gs>
              <a:gs pos="100000">
                <a:schemeClr val="fo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pPr algn="ctr">
              <a:spcBef>
                <a:spcPct val="0"/>
              </a:spcBef>
            </a:pPr>
            <a:r>
              <a:rPr lang="en-GB" sz="2600"/>
              <a:t>Heap</a:t>
            </a:r>
          </a:p>
        </p:txBody>
      </p:sp>
      <p:sp>
        <p:nvSpPr>
          <p:cNvPr id="814099" name="Rectangle 19"/>
          <p:cNvSpPr>
            <a:spLocks noChangeArrowheads="1"/>
          </p:cNvSpPr>
          <p:nvPr/>
        </p:nvSpPr>
        <p:spPr bwMode="hidden">
          <a:xfrm>
            <a:off x="6843356" y="2037755"/>
            <a:ext cx="2675648" cy="2244031"/>
          </a:xfrm>
          <a:prstGeom prst="rect">
            <a:avLst/>
          </a:prstGeom>
          <a:gradFill rotWithShape="1">
            <a:gsLst>
              <a:gs pos="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GB"/>
          </a:p>
        </p:txBody>
      </p:sp>
      <p:sp>
        <p:nvSpPr>
          <p:cNvPr id="814100" name="Rectangle 20"/>
          <p:cNvSpPr>
            <a:spLocks noGrp="1" noChangeArrowheads="1"/>
          </p:cNvSpPr>
          <p:nvPr>
            <p:ph type="title"/>
          </p:nvPr>
        </p:nvSpPr>
        <p:spPr>
          <a:xfrm>
            <a:off x="3584702" y="-100013"/>
            <a:ext cx="8572756" cy="1424039"/>
          </a:xfrm>
        </p:spPr>
        <p:txBody>
          <a:bodyPr/>
          <a:lstStyle/>
          <a:p>
            <a:r>
              <a:rPr lang="en-GB" dirty="0"/>
              <a:t>Reference Type Behaviour</a:t>
            </a:r>
          </a:p>
        </p:txBody>
      </p:sp>
      <p:sp>
        <p:nvSpPr>
          <p:cNvPr id="3" name="Slide Number Placeholder 2"/>
          <p:cNvSpPr>
            <a:spLocks noGrp="1"/>
          </p:cNvSpPr>
          <p:nvPr>
            <p:ph type="sldNum" sz="quarter" idx="12"/>
          </p:nvPr>
        </p:nvSpPr>
        <p:spPr/>
        <p:txBody>
          <a:bodyPr/>
          <a:lstStyle/>
          <a:p>
            <a:fld id="{BAEF35E1-E8B4-4707-9B15-F4E1B030959E}" type="slidenum">
              <a:rPr lang="en-US" smtClean="0"/>
              <a:t>61</a:t>
            </a:fld>
            <a:endParaRPr lang="en-US"/>
          </a:p>
        </p:txBody>
      </p:sp>
      <p:sp>
        <p:nvSpPr>
          <p:cNvPr id="814101" name="Rectangle 21"/>
          <p:cNvSpPr>
            <a:spLocks noChangeArrowheads="1"/>
          </p:cNvSpPr>
          <p:nvPr/>
        </p:nvSpPr>
        <p:spPr bwMode="hidden">
          <a:xfrm>
            <a:off x="7779724" y="2364881"/>
            <a:ext cx="1047944" cy="54590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ctr">
              <a:spcBef>
                <a:spcPct val="0"/>
              </a:spcBef>
            </a:pPr>
            <a:r>
              <a:rPr lang="en-GB" sz="2100"/>
              <a:t>x169</a:t>
            </a:r>
          </a:p>
        </p:txBody>
      </p:sp>
      <p:sp>
        <p:nvSpPr>
          <p:cNvPr id="814102" name="Rectangle 22"/>
          <p:cNvSpPr>
            <a:spLocks noChangeArrowheads="1"/>
          </p:cNvSpPr>
          <p:nvPr/>
        </p:nvSpPr>
        <p:spPr bwMode="hidden">
          <a:xfrm>
            <a:off x="7779724" y="2910783"/>
            <a:ext cx="1047944" cy="54590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ctr">
              <a:spcBef>
                <a:spcPct val="0"/>
              </a:spcBef>
            </a:pPr>
            <a:r>
              <a:rPr lang="en-GB" sz="2100"/>
              <a:t>x169</a:t>
            </a:r>
          </a:p>
        </p:txBody>
      </p:sp>
      <p:sp>
        <p:nvSpPr>
          <p:cNvPr id="814103" name="Rectangle 23"/>
          <p:cNvSpPr>
            <a:spLocks noChangeArrowheads="1"/>
          </p:cNvSpPr>
          <p:nvPr/>
        </p:nvSpPr>
        <p:spPr bwMode="hidden">
          <a:xfrm>
            <a:off x="7779724" y="3456684"/>
            <a:ext cx="1047944" cy="54590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lgn="ctr">
              <a:spcBef>
                <a:spcPct val="0"/>
              </a:spcBef>
            </a:pPr>
            <a:r>
              <a:rPr lang="en-GB"/>
              <a:t> </a:t>
            </a:r>
            <a:r>
              <a:rPr lang="en-GB" sz="2100"/>
              <a:t>x169</a:t>
            </a:r>
          </a:p>
        </p:txBody>
      </p:sp>
      <p:sp>
        <p:nvSpPr>
          <p:cNvPr id="814104" name="Text Box 24"/>
          <p:cNvSpPr txBox="1">
            <a:spLocks noChangeArrowheads="1"/>
          </p:cNvSpPr>
          <p:nvPr/>
        </p:nvSpPr>
        <p:spPr bwMode="hidden">
          <a:xfrm>
            <a:off x="7206526" y="2396134"/>
            <a:ext cx="412328" cy="4847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pPr>
              <a:spcBef>
                <a:spcPct val="0"/>
              </a:spcBef>
            </a:pPr>
            <a:r>
              <a:rPr lang="en-GB">
                <a:latin typeface="Lucida Console" pitchFamily="49" charset="0"/>
              </a:rPr>
              <a:t>c</a:t>
            </a:r>
          </a:p>
        </p:txBody>
      </p:sp>
      <p:sp>
        <p:nvSpPr>
          <p:cNvPr id="814105" name="Text Box 25"/>
          <p:cNvSpPr txBox="1">
            <a:spLocks noChangeArrowheads="1"/>
          </p:cNvSpPr>
          <p:nvPr/>
        </p:nvSpPr>
        <p:spPr bwMode="hidden">
          <a:xfrm>
            <a:off x="7206526" y="2944119"/>
            <a:ext cx="412328" cy="4847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pPr>
              <a:spcBef>
                <a:spcPct val="0"/>
              </a:spcBef>
            </a:pPr>
            <a:r>
              <a:rPr lang="en-GB">
                <a:latin typeface="Lucida Console" pitchFamily="49" charset="0"/>
              </a:rPr>
              <a:t>d</a:t>
            </a:r>
          </a:p>
        </p:txBody>
      </p:sp>
      <p:sp>
        <p:nvSpPr>
          <p:cNvPr id="814106" name="Text Box 26"/>
          <p:cNvSpPr txBox="1">
            <a:spLocks noChangeArrowheads="1"/>
          </p:cNvSpPr>
          <p:nvPr/>
        </p:nvSpPr>
        <p:spPr bwMode="hidden">
          <a:xfrm>
            <a:off x="7206526" y="3487937"/>
            <a:ext cx="412328" cy="4847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spAutoFit/>
          </a:bodyPr>
          <a:lstStyle/>
          <a:p>
            <a:pPr>
              <a:spcBef>
                <a:spcPct val="0"/>
              </a:spcBef>
            </a:pPr>
            <a:r>
              <a:rPr lang="en-GB">
                <a:latin typeface="Lucida Console" pitchFamily="49" charset="0"/>
              </a:rPr>
              <a:t>e</a:t>
            </a:r>
          </a:p>
        </p:txBody>
      </p:sp>
      <p:sp>
        <p:nvSpPr>
          <p:cNvPr id="814107" name="Rectangle 27"/>
          <p:cNvSpPr>
            <a:spLocks noChangeArrowheads="1"/>
          </p:cNvSpPr>
          <p:nvPr/>
        </p:nvSpPr>
        <p:spPr bwMode="auto">
          <a:xfrm>
            <a:off x="7434054" y="5452341"/>
            <a:ext cx="4797788" cy="2725341"/>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GB"/>
          </a:p>
        </p:txBody>
      </p:sp>
      <p:sp>
        <p:nvSpPr>
          <p:cNvPr id="814108" name="Rectangle 28"/>
          <p:cNvSpPr>
            <a:spLocks noChangeArrowheads="1"/>
          </p:cNvSpPr>
          <p:nvPr/>
        </p:nvSpPr>
        <p:spPr bwMode="white">
          <a:xfrm>
            <a:off x="7510627" y="5496098"/>
            <a:ext cx="4646831" cy="263783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116603" tIns="57278" rIns="0" bIns="57278"/>
          <a:lstStyle/>
          <a:p>
            <a:pPr defTabSz="953274">
              <a:spcBef>
                <a:spcPct val="0"/>
              </a:spcBef>
              <a:tabLst>
                <a:tab pos="439816" algn="l"/>
                <a:tab pos="889859" algn="l"/>
                <a:tab pos="1327629" algn="l"/>
                <a:tab pos="1767444" algn="l"/>
              </a:tabLst>
            </a:pPr>
            <a:endParaRPr lang="en-US" sz="2100">
              <a:solidFill>
                <a:srgbClr val="00FF00"/>
              </a:solidFill>
              <a:latin typeface="Lucida Console" pitchFamily="49" charset="0"/>
            </a:endParaRPr>
          </a:p>
        </p:txBody>
      </p:sp>
      <p:sp>
        <p:nvSpPr>
          <p:cNvPr id="814109" name="Text Box 29"/>
          <p:cNvSpPr txBox="1">
            <a:spLocks noChangeArrowheads="1"/>
          </p:cNvSpPr>
          <p:nvPr/>
        </p:nvSpPr>
        <p:spPr bwMode="auto">
          <a:xfrm>
            <a:off x="7434054" y="5898231"/>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FF00"/>
                </a:solidFill>
                <a:latin typeface="Lucida Console" pitchFamily="49" charset="0"/>
              </a:rPr>
              <a:t>20</a:t>
            </a:r>
          </a:p>
        </p:txBody>
      </p:sp>
      <p:sp>
        <p:nvSpPr>
          <p:cNvPr id="814110" name="Text Box 30"/>
          <p:cNvSpPr txBox="1">
            <a:spLocks noChangeArrowheads="1"/>
          </p:cNvSpPr>
          <p:nvPr/>
        </p:nvSpPr>
        <p:spPr bwMode="auto">
          <a:xfrm>
            <a:off x="7434055" y="5496096"/>
            <a:ext cx="859796"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FF00"/>
                </a:solidFill>
                <a:latin typeface="Lucida Console" pitchFamily="49" charset="0"/>
              </a:rPr>
              <a:t>C:\&gt;</a:t>
            </a:r>
          </a:p>
        </p:txBody>
      </p:sp>
      <p:sp>
        <p:nvSpPr>
          <p:cNvPr id="814111" name="Text Box 31"/>
          <p:cNvSpPr txBox="1">
            <a:spLocks noChangeArrowheads="1"/>
          </p:cNvSpPr>
          <p:nvPr/>
        </p:nvSpPr>
        <p:spPr bwMode="auto">
          <a:xfrm>
            <a:off x="7434054" y="6339952"/>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FF00"/>
                </a:solidFill>
                <a:latin typeface="Lucida Console" pitchFamily="49" charset="0"/>
              </a:rPr>
              <a:t>20</a:t>
            </a:r>
          </a:p>
        </p:txBody>
      </p:sp>
      <p:sp>
        <p:nvSpPr>
          <p:cNvPr id="814112" name="Text Box 32"/>
          <p:cNvSpPr txBox="1">
            <a:spLocks noChangeArrowheads="1"/>
          </p:cNvSpPr>
          <p:nvPr/>
        </p:nvSpPr>
        <p:spPr bwMode="auto">
          <a:xfrm>
            <a:off x="7434054" y="6781674"/>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FF00"/>
                </a:solidFill>
                <a:latin typeface="Lucida Console" pitchFamily="49" charset="0"/>
              </a:rPr>
              <a:t>40</a:t>
            </a:r>
          </a:p>
        </p:txBody>
      </p:sp>
      <p:sp>
        <p:nvSpPr>
          <p:cNvPr id="814113" name="Text Box 33"/>
          <p:cNvSpPr txBox="1">
            <a:spLocks noChangeArrowheads="1"/>
          </p:cNvSpPr>
          <p:nvPr/>
        </p:nvSpPr>
        <p:spPr bwMode="auto">
          <a:xfrm>
            <a:off x="8193212" y="5496096"/>
            <a:ext cx="1424240"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dirty="0">
                <a:solidFill>
                  <a:srgbClr val="00FF00"/>
                </a:solidFill>
                <a:latin typeface="Lucida Console" pitchFamily="49" charset="0"/>
              </a:rPr>
              <a:t>Program</a:t>
            </a:r>
          </a:p>
        </p:txBody>
      </p:sp>
      <p:sp>
        <p:nvSpPr>
          <p:cNvPr id="814114" name="AutoShape 34"/>
          <p:cNvSpPr>
            <a:spLocks noChangeArrowheads="1"/>
          </p:cNvSpPr>
          <p:nvPr/>
        </p:nvSpPr>
        <p:spPr bwMode="hidden">
          <a:xfrm>
            <a:off x="275661" y="8205194"/>
            <a:ext cx="1649581" cy="512564"/>
          </a:xfrm>
          <a:prstGeom prst="bevel">
            <a:avLst>
              <a:gd name="adj" fmla="val 12500"/>
            </a:avLst>
          </a:prstGeom>
          <a:solidFill>
            <a:schemeClr val="accent1">
              <a:lumMod val="60000"/>
              <a:lumOff val="40000"/>
            </a:schemeClr>
          </a:solidFill>
          <a:ln w="9525">
            <a:solidFill>
              <a:schemeClr val="tx1"/>
            </a:solidFill>
            <a:miter lim="800000"/>
            <a:headEnd/>
            <a:tailEnd/>
          </a:ln>
          <a:effectLst/>
        </p:spPr>
        <p:txBody>
          <a:bodyPr wrap="none" lIns="117830" tIns="58915" rIns="117830" bIns="58915" anchor="ctr"/>
          <a:lstStyle/>
          <a:p>
            <a:pPr algn="ctr">
              <a:spcBef>
                <a:spcPct val="0"/>
              </a:spcBef>
            </a:pPr>
            <a:r>
              <a:rPr lang="en-GB"/>
              <a:t>Step</a:t>
            </a:r>
          </a:p>
        </p:txBody>
      </p:sp>
      <p:sp>
        <p:nvSpPr>
          <p:cNvPr id="814115" name="Rectangle 35"/>
          <p:cNvSpPr>
            <a:spLocks noChangeArrowheads="1"/>
          </p:cNvSpPr>
          <p:nvPr/>
        </p:nvSpPr>
        <p:spPr bwMode="hidden">
          <a:xfrm>
            <a:off x="6843356" y="1416846"/>
            <a:ext cx="2675648" cy="620911"/>
          </a:xfrm>
          <a:prstGeom prst="rect">
            <a:avLst/>
          </a:prstGeom>
          <a:gradFill rotWithShape="1">
            <a:gsLst>
              <a:gs pos="0">
                <a:schemeClr val="bg1"/>
              </a:gs>
              <a:gs pos="100000">
                <a:schemeClr va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pPr algn="ctr">
              <a:spcBef>
                <a:spcPct val="0"/>
              </a:spcBef>
            </a:pPr>
            <a:r>
              <a:rPr lang="en-GB" sz="2600"/>
              <a:t>Program stack</a:t>
            </a:r>
          </a:p>
        </p:txBody>
      </p:sp>
      <p:sp>
        <p:nvSpPr>
          <p:cNvPr id="814116" name="Rectangle 36"/>
          <p:cNvSpPr>
            <a:spLocks noChangeArrowheads="1"/>
          </p:cNvSpPr>
          <p:nvPr/>
        </p:nvSpPr>
        <p:spPr bwMode="auto">
          <a:xfrm>
            <a:off x="7434054" y="4973117"/>
            <a:ext cx="4797788" cy="479227"/>
          </a:xfrm>
          <a:prstGeom prst="rect">
            <a:avLst/>
          </a:prstGeom>
          <a:gradFill rotWithShape="1">
            <a:gsLst>
              <a:gs pos="0">
                <a:schemeClr val="bg1"/>
              </a:gs>
              <a:gs pos="100000">
                <a:schemeClr va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pPr algn="ctr">
              <a:spcBef>
                <a:spcPct val="0"/>
              </a:spcBef>
            </a:pPr>
            <a:r>
              <a:rPr lang="en-GB" sz="2600"/>
              <a:t>Console</a:t>
            </a:r>
          </a:p>
        </p:txBody>
      </p:sp>
      <p:sp>
        <p:nvSpPr>
          <p:cNvPr id="814117" name="AutoShape 37"/>
          <p:cNvSpPr>
            <a:spLocks noChangeArrowheads="1"/>
          </p:cNvSpPr>
          <p:nvPr/>
        </p:nvSpPr>
        <p:spPr bwMode="hidden">
          <a:xfrm>
            <a:off x="9785911" y="2435722"/>
            <a:ext cx="2599075" cy="881360"/>
          </a:xfrm>
          <a:prstGeom prst="cube">
            <a:avLst>
              <a:gd name="adj" fmla="val 1411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solidFill>
                  <a:srgbClr val="000000"/>
                </a:solidFill>
                <a:latin typeface="Lucida Console" pitchFamily="49" charset="0"/>
              </a:rPr>
              <a:t>Speed:</a:t>
            </a:r>
            <a:r>
              <a:rPr lang="en-GB" sz="3100">
                <a:solidFill>
                  <a:srgbClr val="000000"/>
                </a:solidFill>
                <a:latin typeface="Lucida Console" pitchFamily="49" charset="0"/>
              </a:rPr>
              <a:t> </a:t>
            </a:r>
            <a:r>
              <a:rPr lang="en-GB" sz="2100">
                <a:solidFill>
                  <a:srgbClr val="000000"/>
                </a:solidFill>
                <a:latin typeface="Lucida Console" pitchFamily="49" charset="0"/>
              </a:rPr>
              <a:t> </a:t>
            </a:r>
          </a:p>
        </p:txBody>
      </p:sp>
      <p:sp>
        <p:nvSpPr>
          <p:cNvPr id="814118" name="Text Box 38"/>
          <p:cNvSpPr txBox="1">
            <a:spLocks noChangeArrowheads="1"/>
          </p:cNvSpPr>
          <p:nvPr/>
        </p:nvSpPr>
        <p:spPr bwMode="hidden">
          <a:xfrm>
            <a:off x="10632580" y="2679502"/>
            <a:ext cx="1063258"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latin typeface="Lucida Console" pitchFamily="49" charset="0"/>
              </a:rPr>
              <a:t> 10</a:t>
            </a:r>
          </a:p>
        </p:txBody>
      </p:sp>
      <p:sp>
        <p:nvSpPr>
          <p:cNvPr id="814119" name="Text Box 39"/>
          <p:cNvSpPr txBox="1">
            <a:spLocks noChangeArrowheads="1"/>
          </p:cNvSpPr>
          <p:nvPr/>
        </p:nvSpPr>
        <p:spPr bwMode="hidden">
          <a:xfrm>
            <a:off x="10632580" y="2679502"/>
            <a:ext cx="115514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latin typeface="Lucida Console" pitchFamily="49" charset="0"/>
              </a:rPr>
              <a:t> 20</a:t>
            </a:r>
          </a:p>
        </p:txBody>
      </p:sp>
      <p:sp>
        <p:nvSpPr>
          <p:cNvPr id="814120" name="Text Box 40"/>
          <p:cNvSpPr txBox="1">
            <a:spLocks noChangeArrowheads="1"/>
          </p:cNvSpPr>
          <p:nvPr/>
        </p:nvSpPr>
        <p:spPr bwMode="hidden">
          <a:xfrm>
            <a:off x="10632579" y="2679502"/>
            <a:ext cx="1730530"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latin typeface="Lucida Console" pitchFamily="49" charset="0"/>
              </a:rPr>
              <a:t> 40</a:t>
            </a:r>
          </a:p>
        </p:txBody>
      </p:sp>
      <p:cxnSp>
        <p:nvCxnSpPr>
          <p:cNvPr id="814121" name="AutoShape 41"/>
          <p:cNvCxnSpPr>
            <a:cxnSpLocks noChangeShapeType="1"/>
            <a:stCxn id="814101" idx="3"/>
            <a:endCxn id="814117" idx="2"/>
          </p:cNvCxnSpPr>
          <p:nvPr/>
        </p:nvCxnSpPr>
        <p:spPr bwMode="hidden">
          <a:xfrm>
            <a:off x="8827667" y="2637829"/>
            <a:ext cx="958245" cy="300038"/>
          </a:xfrm>
          <a:prstGeom prst="bentConnector3">
            <a:avLst>
              <a:gd name="adj1" fmla="val 49773"/>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4122" name="AutoShape 42"/>
          <p:cNvCxnSpPr>
            <a:cxnSpLocks noChangeShapeType="1"/>
            <a:stCxn id="814102" idx="3"/>
            <a:endCxn id="814117" idx="2"/>
          </p:cNvCxnSpPr>
          <p:nvPr/>
        </p:nvCxnSpPr>
        <p:spPr bwMode="hidden">
          <a:xfrm flipV="1">
            <a:off x="8827667" y="2937869"/>
            <a:ext cx="958245" cy="245864"/>
          </a:xfrm>
          <a:prstGeom prst="bentConnector3">
            <a:avLst>
              <a:gd name="adj1" fmla="val 49773"/>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4123" name="AutoShape 43"/>
          <p:cNvCxnSpPr>
            <a:cxnSpLocks noChangeShapeType="1"/>
            <a:stCxn id="814103" idx="3"/>
            <a:endCxn id="814117" idx="2"/>
          </p:cNvCxnSpPr>
          <p:nvPr/>
        </p:nvCxnSpPr>
        <p:spPr bwMode="hidden">
          <a:xfrm flipV="1">
            <a:off x="8827667" y="2937867"/>
            <a:ext cx="958245" cy="791766"/>
          </a:xfrm>
          <a:prstGeom prst="bentConnector3">
            <a:avLst>
              <a:gd name="adj1" fmla="val 49773"/>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4124" name="Rectangle 44"/>
          <p:cNvSpPr>
            <a:spLocks noChangeArrowheads="1"/>
          </p:cNvSpPr>
          <p:nvPr/>
        </p:nvSpPr>
        <p:spPr bwMode="auto">
          <a:xfrm>
            <a:off x="457246" y="6913366"/>
            <a:ext cx="6705525" cy="1095970"/>
          </a:xfrm>
          <a:prstGeom prst="rect">
            <a:avLst/>
          </a:prstGeom>
          <a:solidFill>
            <a:srgbClr val="FFFFFF"/>
          </a:solidFill>
          <a:ln w="12700">
            <a:solidFill>
              <a:schemeClr val="tx1"/>
            </a:solidFill>
            <a:miter lim="800000"/>
            <a:headEnd/>
            <a:tailEnd/>
          </a:ln>
          <a:effectLst>
            <a:outerShdw dist="71842" dir="2700000" algn="ctr" rotWithShape="0">
              <a:schemeClr val="bg2"/>
            </a:outerShdw>
          </a:effectLst>
        </p:spPr>
        <p:txBody>
          <a:bodyPr lIns="116603" tIns="57278" rIns="116603" bIns="57278">
            <a:spAutoFit/>
          </a:bodyPr>
          <a:lstStyle/>
          <a:p>
            <a:pPr defTabSz="953274">
              <a:spcBef>
                <a:spcPct val="0"/>
              </a:spcBef>
              <a:tabLst>
                <a:tab pos="439816" algn="l"/>
              </a:tabLst>
            </a:pPr>
            <a:r>
              <a:rPr lang="en-US" sz="2100">
                <a:solidFill>
                  <a:srgbClr val="0000FF"/>
                </a:solidFill>
                <a:latin typeface="Consolas" pitchFamily="49" charset="0"/>
                <a:cs typeface="Consolas" pitchFamily="49" charset="0"/>
              </a:rPr>
              <a:t>public </a:t>
            </a:r>
            <a:r>
              <a:rPr lang="en-US" sz="2100">
                <a:solidFill>
                  <a:srgbClr val="FA3200"/>
                </a:solidFill>
                <a:latin typeface="Consolas" pitchFamily="49" charset="0"/>
                <a:cs typeface="Consolas" pitchFamily="49" charset="0"/>
              </a:rPr>
              <a:t>class</a:t>
            </a:r>
            <a:r>
              <a:rPr lang="en-US" sz="2100">
                <a:solidFill>
                  <a:srgbClr val="0000FF"/>
                </a:solidFill>
                <a:latin typeface="Consolas" pitchFamily="49" charset="0"/>
                <a:cs typeface="Consolas" pitchFamily="49" charset="0"/>
              </a:rPr>
              <a:t> </a:t>
            </a:r>
            <a:r>
              <a:rPr lang="en-US" sz="2100">
                <a:solidFill>
                  <a:srgbClr val="000000"/>
                </a:solidFill>
                <a:latin typeface="Consolas" pitchFamily="49" charset="0"/>
                <a:cs typeface="Consolas" pitchFamily="49" charset="0"/>
              </a:rPr>
              <a:t>Car {</a:t>
            </a:r>
          </a:p>
          <a:p>
            <a:pPr defTabSz="953274">
              <a:spcBef>
                <a:spcPct val="0"/>
              </a:spcBef>
              <a:tabLst>
                <a:tab pos="439816" algn="l"/>
              </a:tabLst>
            </a:pPr>
            <a:r>
              <a:rPr lang="en-US" sz="2100">
                <a:solidFill>
                  <a:srgbClr val="000000"/>
                </a:solidFill>
                <a:latin typeface="Consolas" pitchFamily="49" charset="0"/>
                <a:cs typeface="Consolas" pitchFamily="49" charset="0"/>
              </a:rPr>
              <a:t>  . . .</a:t>
            </a:r>
          </a:p>
          <a:p>
            <a:pPr defTabSz="953274">
              <a:spcBef>
                <a:spcPct val="0"/>
              </a:spcBef>
              <a:tabLst>
                <a:tab pos="439816" algn="l"/>
              </a:tabLst>
            </a:pPr>
            <a:r>
              <a:rPr lang="en-US" sz="2100">
                <a:solidFill>
                  <a:srgbClr val="000000"/>
                </a:solidFill>
                <a:latin typeface="Consolas" pitchFamily="49" charset="0"/>
                <a:cs typeface="Consolas" pitchFamily="49" charset="0"/>
              </a:rPr>
              <a:t>} </a:t>
            </a:r>
          </a:p>
        </p:txBody>
      </p:sp>
      <p:sp>
        <p:nvSpPr>
          <p:cNvPr id="814125" name="Text Box 45"/>
          <p:cNvSpPr txBox="1">
            <a:spLocks noChangeArrowheads="1"/>
          </p:cNvSpPr>
          <p:nvPr/>
        </p:nvSpPr>
        <p:spPr bwMode="hidden">
          <a:xfrm>
            <a:off x="10634768" y="2681586"/>
            <a:ext cx="1730529"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a:latin typeface="Lucida Console" pitchFamily="49" charset="0"/>
              </a:rPr>
              <a:t>  0</a:t>
            </a:r>
          </a:p>
        </p:txBody>
      </p:sp>
      <p:sp>
        <p:nvSpPr>
          <p:cNvPr id="814126" name="Rectangle 46"/>
          <p:cNvSpPr>
            <a:spLocks noChangeArrowheads="1"/>
          </p:cNvSpPr>
          <p:nvPr/>
        </p:nvSpPr>
        <p:spPr bwMode="auto">
          <a:xfrm flipV="1">
            <a:off x="7523754" y="4279704"/>
            <a:ext cx="912301" cy="454223"/>
          </a:xfrm>
          <a:prstGeom prst="rect">
            <a:avLst/>
          </a:prstGeom>
          <a:solidFill>
            <a:schemeClr val="bg2">
              <a:lumMod val="60000"/>
              <a:lumOff val="40000"/>
            </a:schemeClr>
          </a:solidFill>
          <a:ln w="12700">
            <a:solidFill>
              <a:schemeClr val="tx1"/>
            </a:solidFill>
            <a:miter lim="800000"/>
            <a:headEnd/>
            <a:tailEnd/>
          </a:ln>
          <a:effectLst>
            <a:outerShdw dist="35921" dir="2700000" algn="ctr" rotWithShape="0">
              <a:schemeClr val="bg2"/>
            </a:outerShdw>
          </a:effectLst>
        </p:spPr>
        <p:txBody>
          <a:bodyPr rot="10800000" lIns="108420" tIns="57278" rIns="108420" bIns="57278">
            <a:spAutoFit/>
          </a:bodyPr>
          <a:lstStyle/>
          <a:p>
            <a:pPr marL="343670" indent="-343670" defTabSz="914407">
              <a:spcBef>
                <a:spcPct val="0"/>
              </a:spcBef>
            </a:pPr>
            <a:r>
              <a:rPr lang="en-GB" sz="2100" b="1"/>
              <a:t>Refs</a:t>
            </a:r>
            <a:endParaRPr lang="en-US" sz="2100">
              <a:latin typeface="Courier New" pitchFamily="49" charset="0"/>
            </a:endParaRPr>
          </a:p>
        </p:txBody>
      </p:sp>
      <p:sp>
        <p:nvSpPr>
          <p:cNvPr id="814127" name="Rectangle 47"/>
          <p:cNvSpPr>
            <a:spLocks noChangeArrowheads="1"/>
          </p:cNvSpPr>
          <p:nvPr/>
        </p:nvSpPr>
        <p:spPr bwMode="auto">
          <a:xfrm flipV="1">
            <a:off x="10221278" y="4281787"/>
            <a:ext cx="1454870" cy="454223"/>
          </a:xfrm>
          <a:prstGeom prst="rect">
            <a:avLst/>
          </a:prstGeom>
          <a:solidFill>
            <a:schemeClr val="bg2">
              <a:lumMod val="60000"/>
              <a:lumOff val="40000"/>
            </a:schemeClr>
          </a:solidFill>
          <a:ln w="12700">
            <a:solidFill>
              <a:schemeClr val="tx1"/>
            </a:solidFill>
            <a:miter lim="800000"/>
            <a:headEnd/>
            <a:tailEnd/>
          </a:ln>
          <a:effectLst>
            <a:outerShdw dist="35921" dir="2700000" algn="ctr" rotWithShape="0">
              <a:schemeClr val="bg2"/>
            </a:outerShdw>
          </a:effectLst>
        </p:spPr>
        <p:txBody>
          <a:bodyPr rot="10800000" lIns="108420" tIns="57278" rIns="108420" bIns="57278">
            <a:spAutoFit/>
          </a:bodyPr>
          <a:lstStyle/>
          <a:p>
            <a:pPr marL="343670" indent="-343670" defTabSz="914407">
              <a:spcBef>
                <a:spcPct val="0"/>
              </a:spcBef>
            </a:pPr>
            <a:r>
              <a:rPr lang="en-GB" sz="2100" b="1"/>
              <a:t>Objects</a:t>
            </a:r>
            <a:endParaRPr lang="en-US" sz="2100">
              <a:latin typeface="Courier New" pitchFamily="49" charset="0"/>
            </a:endParaRPr>
          </a:p>
        </p:txBody>
      </p:sp>
      <p:sp>
        <p:nvSpPr>
          <p:cNvPr id="814128" name="Rectangle 48"/>
          <p:cNvSpPr>
            <a:spLocks noChangeArrowheads="1"/>
          </p:cNvSpPr>
          <p:nvPr/>
        </p:nvSpPr>
        <p:spPr bwMode="auto">
          <a:xfrm flipV="1">
            <a:off x="4463058" y="6915450"/>
            <a:ext cx="2697526" cy="1095970"/>
          </a:xfrm>
          <a:prstGeom prst="rect">
            <a:avLst/>
          </a:prstGeom>
          <a:solidFill>
            <a:schemeClr val="accent6">
              <a:lumMod val="75000"/>
            </a:schemeClr>
          </a:solidFill>
          <a:ln w="12700">
            <a:solidFill>
              <a:schemeClr val="tx1"/>
            </a:solidFill>
            <a:miter lim="800000"/>
            <a:headEnd/>
            <a:tailEnd/>
          </a:ln>
          <a:effectLst>
            <a:outerShdw dist="35921" dir="2700000" algn="ctr" rotWithShape="0">
              <a:schemeClr val="bg2"/>
            </a:outerShdw>
          </a:effectLst>
        </p:spPr>
        <p:txBody>
          <a:bodyPr rot="10800000" lIns="108420" tIns="57278" rIns="108420" bIns="57278">
            <a:spAutoFit/>
          </a:bodyPr>
          <a:lstStyle/>
          <a:p>
            <a:pPr marL="343670" indent="-343670" defTabSz="914407">
              <a:spcBef>
                <a:spcPct val="0"/>
              </a:spcBef>
            </a:pPr>
            <a:r>
              <a:rPr lang="en-GB" sz="2100"/>
              <a:t>With functionality to </a:t>
            </a:r>
            <a:br>
              <a:rPr lang="en-GB" sz="2100"/>
            </a:br>
            <a:r>
              <a:rPr lang="en-GB" sz="2100"/>
              <a:t>Accelerate() &amp; GetSpeed()</a:t>
            </a:r>
            <a:endParaRPr lang="en-US" sz="2100">
              <a:latin typeface="Courier New" pitchFamily="49" charset="0"/>
            </a:endParaRPr>
          </a:p>
        </p:txBody>
      </p:sp>
      <p:sp>
        <p:nvSpPr>
          <p:cNvPr id="814129" name="Line 49"/>
          <p:cNvSpPr>
            <a:spLocks noChangeShapeType="1"/>
          </p:cNvSpPr>
          <p:nvPr/>
        </p:nvSpPr>
        <p:spPr bwMode="auto">
          <a:xfrm flipH="1">
            <a:off x="3272909" y="7467600"/>
            <a:ext cx="8926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830" tIns="58915" rIns="117830" bIns="58915">
            <a:spAutoFit/>
          </a:bodyPr>
          <a:lstStyle/>
          <a:p>
            <a:endParaRPr lang="en-GB"/>
          </a:p>
        </p:txBody>
      </p:sp>
      <p:sp>
        <p:nvSpPr>
          <p:cNvPr id="814130" name="Rectangle 50"/>
          <p:cNvSpPr>
            <a:spLocks noChangeArrowheads="1"/>
          </p:cNvSpPr>
          <p:nvPr/>
        </p:nvSpPr>
        <p:spPr bwMode="auto">
          <a:xfrm flipV="1">
            <a:off x="4246026" y="5484019"/>
            <a:ext cx="2154956" cy="775097"/>
          </a:xfrm>
          <a:prstGeom prst="rect">
            <a:avLst/>
          </a:prstGeom>
          <a:solidFill>
            <a:schemeClr val="accent6">
              <a:lumMod val="75000"/>
            </a:schemeClr>
          </a:solidFill>
          <a:ln w="12700">
            <a:solidFill>
              <a:schemeClr val="tx1"/>
            </a:solidFill>
            <a:miter lim="800000"/>
            <a:headEnd/>
            <a:tailEnd/>
          </a:ln>
          <a:effectLst>
            <a:outerShdw dist="35921" dir="2700000" algn="ctr" rotWithShape="0">
              <a:schemeClr val="bg2"/>
            </a:outerShdw>
          </a:effectLst>
        </p:spPr>
        <p:txBody>
          <a:bodyPr rot="10800000" lIns="108420" tIns="57278" rIns="108420" bIns="57278">
            <a:spAutoFit/>
          </a:bodyPr>
          <a:lstStyle/>
          <a:p>
            <a:pPr marL="343670" indent="-343670" algn="ctr" defTabSz="914407">
              <a:spcBef>
                <a:spcPct val="0"/>
              </a:spcBef>
            </a:pPr>
            <a:r>
              <a:rPr lang="en-GB" sz="2100"/>
              <a:t>Ref passed</a:t>
            </a:r>
          </a:p>
          <a:p>
            <a:pPr marL="343670" indent="-343670" algn="ctr" defTabSz="914407">
              <a:spcBef>
                <a:spcPct val="0"/>
              </a:spcBef>
            </a:pPr>
            <a:r>
              <a:rPr lang="en-GB" sz="2100"/>
              <a:t>by value!</a:t>
            </a:r>
            <a:endParaRPr lang="en-US" sz="2100">
              <a:latin typeface="Courier New" pitchFamily="49" charset="0"/>
            </a:endParaRPr>
          </a:p>
        </p:txBody>
      </p:sp>
    </p:spTree>
    <p:extLst>
      <p:ext uri="{BB962C8B-B14F-4D97-AF65-F5344CB8AC3E}">
        <p14:creationId xmlns:p14="http://schemas.microsoft.com/office/powerpoint/2010/main" val="182779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14114"/>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4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41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41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411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8141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408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14085"/>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2000"/>
                                        <p:tgtEl>
                                          <p:spTgt spid="814125"/>
                                        </p:tgtEl>
                                      </p:cBhvr>
                                    </p:animEffect>
                                    <p:set>
                                      <p:cBhvr>
                                        <p:cTn id="35" dur="1" fill="hold">
                                          <p:stCondLst>
                                            <p:cond delay="1999"/>
                                          </p:stCondLst>
                                        </p:cTn>
                                        <p:tgtEl>
                                          <p:spTgt spid="814125"/>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8141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1408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814086"/>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81410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1410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1412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1408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814087"/>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814088"/>
                                        </p:tgtEl>
                                        <p:attrNameLst>
                                          <p:attrName>style.visibility</p:attrName>
                                        </p:attrNameLst>
                                      </p:cBhvr>
                                      <p:to>
                                        <p:strVal val="visible"/>
                                      </p:to>
                                    </p:set>
                                  </p:childTnLst>
                                </p:cTn>
                              </p:par>
                              <p:par>
                                <p:cTn id="58" presetID="1" presetClass="exit" presetSubtype="0" fill="hold" grpId="1" nodeType="withEffect">
                                  <p:stCondLst>
                                    <p:cond delay="0"/>
                                  </p:stCondLst>
                                  <p:childTnLst>
                                    <p:set>
                                      <p:cBhvr>
                                        <p:cTn id="59" dur="1" fill="hold">
                                          <p:stCondLst>
                                            <p:cond delay="0"/>
                                          </p:stCondLst>
                                        </p:cTn>
                                        <p:tgtEl>
                                          <p:spTgt spid="814118"/>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814119"/>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81408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81410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14089"/>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14089"/>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81411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1409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814090"/>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814103"/>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81412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814092"/>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81409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81410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14093"/>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814093"/>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814094"/>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814094"/>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814119"/>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81412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14095"/>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814095"/>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814106"/>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814123"/>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814103"/>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81409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14130"/>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14091"/>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814112"/>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814096"/>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814096"/>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814104"/>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814105"/>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814122"/>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814121"/>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814101"/>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114"/>
                  </p:tgtEl>
                </p:cond>
              </p:nextCondLst>
            </p:seq>
          </p:childTnLst>
        </p:cTn>
      </p:par>
    </p:tnLst>
    <p:bldLst>
      <p:bldP spid="814083" grpId="0" animBg="1"/>
      <p:bldP spid="814083" grpId="1" animBg="1"/>
      <p:bldP spid="814084" grpId="0" animBg="1"/>
      <p:bldP spid="814084" grpId="1" animBg="1"/>
      <p:bldP spid="814085" grpId="0" animBg="1"/>
      <p:bldP spid="814085" grpId="1" animBg="1"/>
      <p:bldP spid="814086" grpId="0" animBg="1"/>
      <p:bldP spid="814086" grpId="1" animBg="1"/>
      <p:bldP spid="814087" grpId="0" animBg="1"/>
      <p:bldP spid="814087" grpId="1" animBg="1"/>
      <p:bldP spid="814088" grpId="0" animBg="1"/>
      <p:bldP spid="814088"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101" grpId="0" animBg="1"/>
      <p:bldP spid="814101" grpId="1" animBg="1"/>
      <p:bldP spid="814102" grpId="0" animBg="1"/>
      <p:bldP spid="814102" grpId="1" animBg="1"/>
      <p:bldP spid="814103" grpId="0" animBg="1"/>
      <p:bldP spid="814103" grpId="1" animBg="1"/>
      <p:bldP spid="814104" grpId="0"/>
      <p:bldP spid="814104" grpId="1"/>
      <p:bldP spid="814105" grpId="0"/>
      <p:bldP spid="814105" grpId="1"/>
      <p:bldP spid="814106" grpId="0"/>
      <p:bldP spid="814106" grpId="1"/>
      <p:bldP spid="814109" grpId="0"/>
      <p:bldP spid="814111" grpId="0"/>
      <p:bldP spid="814112" grpId="0"/>
      <p:bldP spid="814117" grpId="0" animBg="1"/>
      <p:bldP spid="814118" grpId="0"/>
      <p:bldP spid="814118" grpId="1"/>
      <p:bldP spid="814119" grpId="0"/>
      <p:bldP spid="814119" grpId="1"/>
      <p:bldP spid="814120" grpId="0"/>
      <p:bldP spid="814125" grpId="0"/>
      <p:bldP spid="814125" grpId="1"/>
      <p:bldP spid="8141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Value Types</a:t>
            </a:r>
            <a:endParaRPr lang="en-GB" dirty="0"/>
          </a:p>
        </p:txBody>
      </p:sp>
      <p:sp>
        <p:nvSpPr>
          <p:cNvPr id="6" name="Slide Number Placeholder 5"/>
          <p:cNvSpPr>
            <a:spLocks noGrp="1"/>
          </p:cNvSpPr>
          <p:nvPr>
            <p:ph type="sldNum" sz="quarter" idx="12"/>
          </p:nvPr>
        </p:nvSpPr>
        <p:spPr/>
        <p:txBody>
          <a:bodyPr/>
          <a:lstStyle/>
          <a:p>
            <a:fld id="{BAEF35E1-E8B4-4707-9B15-F4E1B030959E}" type="slidenum">
              <a:rPr lang="en-US" smtClean="0"/>
              <a:t>62</a:t>
            </a:fld>
            <a:endParaRPr lang="en-US"/>
          </a:p>
        </p:txBody>
      </p:sp>
      <p:sp>
        <p:nvSpPr>
          <p:cNvPr id="3" name="Text Placeholder 2"/>
          <p:cNvSpPr>
            <a:spLocks noGrp="1"/>
          </p:cNvSpPr>
          <p:nvPr>
            <p:ph sz="quarter" idx="1"/>
          </p:nvPr>
        </p:nvSpPr>
        <p:spPr/>
        <p:txBody>
          <a:bodyPr/>
          <a:lstStyle/>
          <a:p>
            <a:r>
              <a:rPr lang="en-US" dirty="0"/>
              <a:t>Useful for small types</a:t>
            </a:r>
          </a:p>
          <a:p>
            <a:pPr lvl="1"/>
            <a:r>
              <a:rPr lang="en-US" dirty="0"/>
              <a:t>typically no more than 16 bytes in size</a:t>
            </a:r>
          </a:p>
          <a:p>
            <a:r>
              <a:rPr lang="en-US" dirty="0"/>
              <a:t>Use the </a:t>
            </a:r>
            <a:r>
              <a:rPr lang="en-US" b="1" dirty="0" err="1">
                <a:solidFill>
                  <a:srgbClr val="FF0000"/>
                </a:solidFill>
                <a:latin typeface="Consolas" pitchFamily="49" charset="0"/>
                <a:cs typeface="Consolas" pitchFamily="49" charset="0"/>
              </a:rPr>
              <a:t>struct</a:t>
            </a:r>
            <a:r>
              <a:rPr lang="en-US" dirty="0"/>
              <a:t> keyword</a:t>
            </a:r>
          </a:p>
          <a:p>
            <a:endParaRPr lang="en-GB" dirty="0"/>
          </a:p>
        </p:txBody>
      </p:sp>
      <p:sp>
        <p:nvSpPr>
          <p:cNvPr id="4" name="Rounded Rectangle 3"/>
          <p:cNvSpPr/>
          <p:nvPr/>
        </p:nvSpPr>
        <p:spPr bwMode="auto">
          <a:xfrm>
            <a:off x="1785224" y="5000625"/>
            <a:ext cx="8435063" cy="278503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fr-FR" sz="2100" dirty="0">
                <a:solidFill>
                  <a:srgbClr val="0000FF"/>
                </a:solidFill>
                <a:latin typeface="Consolas"/>
              </a:rPr>
              <a:t>public</a:t>
            </a:r>
            <a:r>
              <a:rPr lang="fr-FR" sz="2100" dirty="0">
                <a:solidFill>
                  <a:srgbClr val="000000"/>
                </a:solidFill>
                <a:latin typeface="Consolas"/>
              </a:rPr>
              <a:t> </a:t>
            </a:r>
            <a:r>
              <a:rPr lang="fr-FR" sz="2100" dirty="0" err="1">
                <a:solidFill>
                  <a:srgbClr val="0000FF"/>
                </a:solidFill>
                <a:latin typeface="Consolas"/>
              </a:rPr>
              <a:t>struct</a:t>
            </a:r>
            <a:r>
              <a:rPr lang="fr-FR" sz="2100" dirty="0">
                <a:solidFill>
                  <a:srgbClr val="000000"/>
                </a:solidFill>
                <a:latin typeface="Consolas"/>
              </a:rPr>
              <a:t> </a:t>
            </a:r>
            <a:r>
              <a:rPr lang="fr-FR" sz="2100" dirty="0">
                <a:solidFill>
                  <a:srgbClr val="2B91AF"/>
                </a:solidFill>
                <a:latin typeface="Consolas"/>
              </a:rPr>
              <a:t>Point</a:t>
            </a:r>
            <a:r>
              <a:rPr lang="fr-FR" sz="2100" dirty="0">
                <a:solidFill>
                  <a:srgbClr val="000000"/>
                </a:solidFill>
                <a:latin typeface="Consolas"/>
              </a:rPr>
              <a:t> {</a:t>
            </a:r>
          </a:p>
          <a:p>
            <a:r>
              <a:rPr lang="fr-FR" sz="2100" dirty="0">
                <a:solidFill>
                  <a:srgbClr val="000000"/>
                </a:solidFill>
                <a:latin typeface="Consolas"/>
              </a:rPr>
              <a:t>   </a:t>
            </a:r>
            <a:r>
              <a:rPr lang="fr-FR" sz="2100" dirty="0" err="1">
                <a:solidFill>
                  <a:srgbClr val="0000FF"/>
                </a:solidFill>
                <a:latin typeface="Consolas"/>
              </a:rPr>
              <a:t>private</a:t>
            </a:r>
            <a:r>
              <a:rPr lang="fr-FR" sz="2100" dirty="0">
                <a:solidFill>
                  <a:srgbClr val="000000"/>
                </a:solidFill>
                <a:latin typeface="Consolas"/>
              </a:rPr>
              <a:t> </a:t>
            </a:r>
            <a:r>
              <a:rPr lang="fr-FR" sz="2100" dirty="0">
                <a:solidFill>
                  <a:srgbClr val="0000FF"/>
                </a:solidFill>
                <a:latin typeface="Consolas"/>
              </a:rPr>
              <a:t>double</a:t>
            </a:r>
            <a:r>
              <a:rPr lang="fr-FR" sz="2100" dirty="0">
                <a:solidFill>
                  <a:srgbClr val="000000"/>
                </a:solidFill>
                <a:latin typeface="Consolas"/>
              </a:rPr>
              <a:t> </a:t>
            </a:r>
            <a:r>
              <a:rPr lang="fr-FR" sz="2100" dirty="0">
                <a:solidFill>
                  <a:srgbClr val="020002"/>
                </a:solidFill>
                <a:latin typeface="Consolas"/>
              </a:rPr>
              <a:t>x</a:t>
            </a:r>
            <a:r>
              <a:rPr lang="fr-FR" sz="2100" dirty="0">
                <a:solidFill>
                  <a:srgbClr val="000000"/>
                </a:solidFill>
                <a:latin typeface="Consolas"/>
              </a:rPr>
              <a:t>;</a:t>
            </a:r>
          </a:p>
          <a:p>
            <a:r>
              <a:rPr lang="fr-FR" sz="2100" dirty="0">
                <a:solidFill>
                  <a:srgbClr val="000000"/>
                </a:solidFill>
                <a:latin typeface="Consolas"/>
              </a:rPr>
              <a:t>   </a:t>
            </a:r>
            <a:r>
              <a:rPr lang="fr-FR" sz="2100" dirty="0" err="1">
                <a:solidFill>
                  <a:srgbClr val="0000FF"/>
                </a:solidFill>
                <a:latin typeface="Consolas"/>
              </a:rPr>
              <a:t>private</a:t>
            </a:r>
            <a:r>
              <a:rPr lang="fr-FR" sz="2100" dirty="0">
                <a:solidFill>
                  <a:srgbClr val="000000"/>
                </a:solidFill>
                <a:latin typeface="Consolas"/>
              </a:rPr>
              <a:t> </a:t>
            </a:r>
            <a:r>
              <a:rPr lang="fr-FR" sz="2100" dirty="0">
                <a:solidFill>
                  <a:srgbClr val="0000FF"/>
                </a:solidFill>
                <a:latin typeface="Consolas"/>
              </a:rPr>
              <a:t>double</a:t>
            </a:r>
            <a:r>
              <a:rPr lang="fr-FR" sz="2100" dirty="0">
                <a:solidFill>
                  <a:srgbClr val="000000"/>
                </a:solidFill>
                <a:latin typeface="Consolas"/>
              </a:rPr>
              <a:t> </a:t>
            </a:r>
            <a:r>
              <a:rPr lang="fr-FR" sz="2100" dirty="0">
                <a:solidFill>
                  <a:srgbClr val="020002"/>
                </a:solidFill>
                <a:latin typeface="Consolas"/>
              </a:rPr>
              <a:t>y</a:t>
            </a:r>
            <a:r>
              <a:rPr lang="fr-FR" sz="2100" dirty="0">
                <a:solidFill>
                  <a:srgbClr val="000000"/>
                </a:solidFill>
                <a:latin typeface="Consolas"/>
              </a:rPr>
              <a:t>;</a:t>
            </a:r>
          </a:p>
          <a:p>
            <a:r>
              <a:rPr lang="fr-FR" sz="2100" dirty="0">
                <a:solidFill>
                  <a:srgbClr val="000000"/>
                </a:solidFill>
                <a:latin typeface="Consolas"/>
              </a:rPr>
              <a:t> </a:t>
            </a:r>
          </a:p>
          <a:p>
            <a:r>
              <a:rPr lang="fr-FR" sz="2100" dirty="0">
                <a:solidFill>
                  <a:srgbClr val="000000"/>
                </a:solidFill>
                <a:latin typeface="Consolas"/>
              </a:rPr>
              <a:t>   </a:t>
            </a:r>
            <a:r>
              <a:rPr lang="fr-FR" sz="2100" dirty="0">
                <a:solidFill>
                  <a:srgbClr val="0000FF"/>
                </a:solidFill>
                <a:latin typeface="Consolas"/>
              </a:rPr>
              <a:t>public</a:t>
            </a:r>
            <a:r>
              <a:rPr lang="fr-FR" sz="2100" dirty="0">
                <a:solidFill>
                  <a:srgbClr val="000000"/>
                </a:solidFill>
                <a:latin typeface="Consolas"/>
              </a:rPr>
              <a:t> </a:t>
            </a:r>
            <a:r>
              <a:rPr lang="fr-FR" sz="2100" dirty="0" err="1">
                <a:solidFill>
                  <a:srgbClr val="0000FF"/>
                </a:solidFill>
                <a:latin typeface="Consolas"/>
              </a:rPr>
              <a:t>void</a:t>
            </a:r>
            <a:r>
              <a:rPr lang="fr-FR" sz="2100" dirty="0">
                <a:solidFill>
                  <a:srgbClr val="000000"/>
                </a:solidFill>
                <a:latin typeface="Consolas"/>
              </a:rPr>
              <a:t> </a:t>
            </a:r>
            <a:r>
              <a:rPr lang="fr-FR" sz="2100" dirty="0">
                <a:solidFill>
                  <a:srgbClr val="020002"/>
                </a:solidFill>
                <a:latin typeface="Consolas"/>
              </a:rPr>
              <a:t>Offset</a:t>
            </a:r>
            <a:r>
              <a:rPr lang="fr-FR" sz="2100" dirty="0">
                <a:solidFill>
                  <a:srgbClr val="000000"/>
                </a:solidFill>
                <a:latin typeface="Consolas"/>
              </a:rPr>
              <a:t>(</a:t>
            </a:r>
            <a:r>
              <a:rPr lang="fr-FR" sz="2100" dirty="0">
                <a:solidFill>
                  <a:srgbClr val="0000FF"/>
                </a:solidFill>
                <a:latin typeface="Consolas"/>
              </a:rPr>
              <a:t>double</a:t>
            </a:r>
            <a:r>
              <a:rPr lang="fr-FR" sz="2100" dirty="0">
                <a:solidFill>
                  <a:srgbClr val="000000"/>
                </a:solidFill>
                <a:latin typeface="Consolas"/>
              </a:rPr>
              <a:t> </a:t>
            </a:r>
            <a:r>
              <a:rPr lang="fr-FR" sz="2100" dirty="0">
                <a:solidFill>
                  <a:srgbClr val="020002"/>
                </a:solidFill>
                <a:latin typeface="Consolas"/>
              </a:rPr>
              <a:t>dx</a:t>
            </a:r>
            <a:r>
              <a:rPr lang="fr-FR" sz="2100" dirty="0">
                <a:solidFill>
                  <a:srgbClr val="000000"/>
                </a:solidFill>
                <a:latin typeface="Consolas"/>
              </a:rPr>
              <a:t>, </a:t>
            </a:r>
            <a:r>
              <a:rPr lang="fr-FR" sz="2100" dirty="0">
                <a:solidFill>
                  <a:srgbClr val="0000FF"/>
                </a:solidFill>
                <a:latin typeface="Consolas"/>
              </a:rPr>
              <a:t>double</a:t>
            </a:r>
            <a:r>
              <a:rPr lang="fr-FR" sz="2100" dirty="0">
                <a:solidFill>
                  <a:srgbClr val="000000"/>
                </a:solidFill>
                <a:latin typeface="Consolas"/>
              </a:rPr>
              <a:t> </a:t>
            </a:r>
            <a:r>
              <a:rPr lang="fr-FR" sz="2100" dirty="0" err="1">
                <a:solidFill>
                  <a:srgbClr val="020002"/>
                </a:solidFill>
                <a:latin typeface="Consolas"/>
              </a:rPr>
              <a:t>dy</a:t>
            </a:r>
            <a:r>
              <a:rPr lang="fr-FR" sz="2100" dirty="0">
                <a:solidFill>
                  <a:srgbClr val="000000"/>
                </a:solidFill>
                <a:latin typeface="Consolas"/>
              </a:rPr>
              <a:t>) {</a:t>
            </a:r>
          </a:p>
          <a:p>
            <a:r>
              <a:rPr lang="fr-FR" sz="2100" dirty="0">
                <a:solidFill>
                  <a:srgbClr val="000000"/>
                </a:solidFill>
                <a:latin typeface="Consolas"/>
              </a:rPr>
              <a:t>      </a:t>
            </a:r>
            <a:r>
              <a:rPr lang="fr-FR" sz="2100" dirty="0">
                <a:solidFill>
                  <a:srgbClr val="008000"/>
                </a:solidFill>
                <a:latin typeface="Consolas"/>
              </a:rPr>
              <a:t>//...</a:t>
            </a:r>
            <a:endParaRPr lang="fr-FR" sz="2100" dirty="0">
              <a:solidFill>
                <a:srgbClr val="000000"/>
              </a:solidFill>
              <a:latin typeface="Consolas"/>
            </a:endParaRPr>
          </a:p>
          <a:p>
            <a:r>
              <a:rPr lang="fr-FR" sz="2100" dirty="0">
                <a:solidFill>
                  <a:srgbClr val="000000"/>
                </a:solidFill>
                <a:latin typeface="Consolas"/>
              </a:rPr>
              <a:t>   }</a:t>
            </a:r>
          </a:p>
          <a:p>
            <a:r>
              <a:rPr lang="fr-FR" sz="2100" dirty="0">
                <a:solidFill>
                  <a:srgbClr val="000000"/>
                </a:solidFill>
                <a:latin typeface="Consolas"/>
              </a:rPr>
              <a:t>}</a:t>
            </a:r>
          </a:p>
        </p:txBody>
      </p:sp>
    </p:spTree>
    <p:extLst>
      <p:ext uri="{BB962C8B-B14F-4D97-AF65-F5344CB8AC3E}">
        <p14:creationId xmlns:p14="http://schemas.microsoft.com/office/powerpoint/2010/main" val="287130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Reference Types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63</a:t>
            </a:fld>
            <a:endParaRPr lang="en-GB"/>
          </a:p>
        </p:txBody>
      </p:sp>
      <p:sp>
        <p:nvSpPr>
          <p:cNvPr id="3" name="Text Placeholder 2"/>
          <p:cNvSpPr>
            <a:spLocks noGrp="1"/>
          </p:cNvSpPr>
          <p:nvPr>
            <p:ph sz="quarter" idx="1"/>
          </p:nvPr>
        </p:nvSpPr>
        <p:spPr/>
        <p:txBody>
          <a:bodyPr/>
          <a:lstStyle/>
          <a:p>
            <a:r>
              <a:rPr lang="en-US" dirty="0"/>
              <a:t>Useful for large, complex types</a:t>
            </a:r>
          </a:p>
          <a:p>
            <a:pPr lvl="1"/>
            <a:r>
              <a:rPr lang="en-US" dirty="0"/>
              <a:t>Most types are reference types</a:t>
            </a:r>
          </a:p>
          <a:p>
            <a:r>
              <a:rPr lang="en-US" dirty="0"/>
              <a:t>Use the </a:t>
            </a:r>
            <a:r>
              <a:rPr lang="en-US" b="1" dirty="0">
                <a:solidFill>
                  <a:srgbClr val="FF0000"/>
                </a:solidFill>
                <a:latin typeface="Consolas" pitchFamily="49" charset="0"/>
                <a:cs typeface="Consolas" pitchFamily="49" charset="0"/>
              </a:rPr>
              <a:t>class</a:t>
            </a:r>
            <a:r>
              <a:rPr lang="en-US" dirty="0"/>
              <a:t> keyword</a:t>
            </a:r>
            <a:endParaRPr lang="en-GB" dirty="0"/>
          </a:p>
        </p:txBody>
      </p:sp>
      <p:sp>
        <p:nvSpPr>
          <p:cNvPr id="6" name="Rounded Rectangle 5"/>
          <p:cNvSpPr/>
          <p:nvPr/>
        </p:nvSpPr>
        <p:spPr bwMode="auto">
          <a:xfrm>
            <a:off x="1575197" y="4000500"/>
            <a:ext cx="8435063" cy="4115197"/>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public</a:t>
            </a:r>
            <a:r>
              <a:rPr lang="en-GB" sz="2100" dirty="0">
                <a:solidFill>
                  <a:srgbClr val="000000"/>
                </a:solidFill>
                <a:latin typeface="Consolas"/>
              </a:rPr>
              <a:t> </a:t>
            </a:r>
            <a:r>
              <a:rPr lang="en-GB" sz="2100" dirty="0">
                <a:solidFill>
                  <a:srgbClr val="0000FF"/>
                </a:solidFill>
                <a:latin typeface="Consolas"/>
              </a:rPr>
              <a:t>class</a:t>
            </a:r>
            <a:r>
              <a:rPr lang="en-GB" sz="2100" dirty="0">
                <a:solidFill>
                  <a:srgbClr val="000000"/>
                </a:solidFill>
                <a:latin typeface="Consolas"/>
              </a:rPr>
              <a:t> </a:t>
            </a:r>
            <a:r>
              <a:rPr lang="en-GB" sz="2100" b="1" dirty="0">
                <a:solidFill>
                  <a:srgbClr val="0000FF"/>
                </a:solidFill>
                <a:latin typeface="Consolas"/>
              </a:rPr>
              <a:t>Account</a:t>
            </a:r>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00FF"/>
                </a:solidFill>
                <a:latin typeface="Consolas"/>
              </a:rPr>
              <a:t>private</a:t>
            </a:r>
            <a:r>
              <a:rPr lang="en-GB" sz="2100" dirty="0">
                <a:solidFill>
                  <a:srgbClr val="000000"/>
                </a:solidFill>
                <a:latin typeface="Consolas"/>
              </a:rPr>
              <a:t> </a:t>
            </a:r>
            <a:r>
              <a:rPr lang="en-GB" sz="2100" dirty="0">
                <a:solidFill>
                  <a:srgbClr val="0000FF"/>
                </a:solidFill>
                <a:latin typeface="Consolas"/>
              </a:rPr>
              <a:t>decimal</a:t>
            </a:r>
            <a:r>
              <a:rPr lang="en-GB" sz="2100" dirty="0">
                <a:solidFill>
                  <a:srgbClr val="000000"/>
                </a:solidFill>
                <a:latin typeface="Consolas"/>
              </a:rPr>
              <a:t> </a:t>
            </a:r>
            <a:r>
              <a:rPr lang="en-GB" sz="2100" dirty="0">
                <a:solidFill>
                  <a:srgbClr val="020002"/>
                </a:solidFill>
                <a:latin typeface="Consolas"/>
              </a:rPr>
              <a:t>balance</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private</a:t>
            </a:r>
            <a:r>
              <a:rPr lang="en-GB" sz="2100" dirty="0">
                <a:solidFill>
                  <a:srgbClr val="000000"/>
                </a:solidFill>
                <a:latin typeface="Consolas"/>
              </a:rPr>
              <a:t> </a:t>
            </a:r>
            <a:r>
              <a:rPr lang="en-GB" sz="2100" dirty="0">
                <a:solidFill>
                  <a:srgbClr val="0000FF"/>
                </a:solidFill>
                <a:latin typeface="Consolas"/>
              </a:rPr>
              <a:t>string</a:t>
            </a:r>
            <a:r>
              <a:rPr lang="en-GB" sz="2100" dirty="0">
                <a:solidFill>
                  <a:srgbClr val="000000"/>
                </a:solidFill>
                <a:latin typeface="Consolas"/>
              </a:rPr>
              <a:t> </a:t>
            </a:r>
            <a:r>
              <a:rPr lang="en-GB" sz="2100" dirty="0">
                <a:solidFill>
                  <a:srgbClr val="020002"/>
                </a:solidFill>
                <a:latin typeface="Consolas"/>
              </a:rPr>
              <a:t>name</a:t>
            </a:r>
            <a:r>
              <a:rPr lang="en-GB" sz="2100" dirty="0">
                <a:solidFill>
                  <a:srgbClr val="000000"/>
                </a:solidFill>
                <a:latin typeface="Consolas"/>
              </a:rPr>
              <a:t>;</a:t>
            </a:r>
          </a:p>
          <a:p>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00FF"/>
                </a:solidFill>
                <a:latin typeface="Consolas"/>
              </a:rPr>
              <a:t>public</a:t>
            </a:r>
            <a:r>
              <a:rPr lang="en-GB" sz="2100" dirty="0">
                <a:solidFill>
                  <a:srgbClr val="000000"/>
                </a:solidFill>
                <a:latin typeface="Consolas"/>
              </a:rPr>
              <a:t> </a:t>
            </a:r>
            <a:r>
              <a:rPr lang="en-GB" sz="2100" dirty="0">
                <a:solidFill>
                  <a:srgbClr val="0000FF"/>
                </a:solidFill>
                <a:latin typeface="Consolas"/>
              </a:rPr>
              <a:t>void</a:t>
            </a:r>
            <a:r>
              <a:rPr lang="en-GB" sz="2100" dirty="0">
                <a:solidFill>
                  <a:srgbClr val="000000"/>
                </a:solidFill>
                <a:latin typeface="Consolas"/>
              </a:rPr>
              <a:t> </a:t>
            </a:r>
            <a:r>
              <a:rPr lang="en-GB" sz="2100" dirty="0">
                <a:solidFill>
                  <a:srgbClr val="020002"/>
                </a:solidFill>
                <a:latin typeface="Consolas"/>
              </a:rPr>
              <a:t>Deposit</a:t>
            </a:r>
            <a:r>
              <a:rPr lang="en-GB" sz="2100" dirty="0">
                <a:solidFill>
                  <a:srgbClr val="000000"/>
                </a:solidFill>
                <a:latin typeface="Consolas"/>
              </a:rPr>
              <a:t>(</a:t>
            </a:r>
            <a:r>
              <a:rPr lang="en-GB" sz="2100" dirty="0">
                <a:solidFill>
                  <a:srgbClr val="0000FF"/>
                </a:solidFill>
                <a:latin typeface="Consolas"/>
              </a:rPr>
              <a:t>decimal</a:t>
            </a:r>
            <a:r>
              <a:rPr lang="en-GB" sz="2100" dirty="0">
                <a:solidFill>
                  <a:srgbClr val="000000"/>
                </a:solidFill>
                <a:latin typeface="Consolas"/>
              </a:rPr>
              <a:t> </a:t>
            </a:r>
            <a:r>
              <a:rPr lang="en-GB" sz="2100" dirty="0">
                <a:solidFill>
                  <a:srgbClr val="020002"/>
                </a:solidFill>
                <a:latin typeface="Consolas"/>
              </a:rPr>
              <a:t>amount</a:t>
            </a:r>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8000"/>
                </a:solidFill>
                <a:latin typeface="Consolas"/>
              </a:rPr>
              <a:t>//...</a:t>
            </a:r>
            <a:endParaRPr lang="en-GB" sz="2100" dirty="0">
              <a:solidFill>
                <a:srgbClr val="000000"/>
              </a:solidFill>
              <a:latin typeface="Consolas"/>
            </a:endParaRPr>
          </a:p>
          <a:p>
            <a:r>
              <a:rPr lang="en-GB" sz="2100" dirty="0">
                <a:solidFill>
                  <a:srgbClr val="000000"/>
                </a:solidFill>
                <a:latin typeface="Consolas"/>
              </a:rPr>
              <a:t>   }</a:t>
            </a:r>
          </a:p>
          <a:p>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00FF"/>
                </a:solidFill>
                <a:latin typeface="Consolas"/>
              </a:rPr>
              <a:t>public</a:t>
            </a:r>
            <a:r>
              <a:rPr lang="en-GB" sz="2100" dirty="0">
                <a:solidFill>
                  <a:srgbClr val="000000"/>
                </a:solidFill>
                <a:latin typeface="Consolas"/>
              </a:rPr>
              <a:t> </a:t>
            </a:r>
            <a:r>
              <a:rPr lang="en-GB" sz="2100" dirty="0">
                <a:solidFill>
                  <a:srgbClr val="0000FF"/>
                </a:solidFill>
                <a:latin typeface="Consolas"/>
              </a:rPr>
              <a:t>void</a:t>
            </a:r>
            <a:r>
              <a:rPr lang="en-GB" sz="2100" dirty="0">
                <a:solidFill>
                  <a:srgbClr val="000000"/>
                </a:solidFill>
                <a:latin typeface="Consolas"/>
              </a:rPr>
              <a:t> </a:t>
            </a:r>
            <a:r>
              <a:rPr lang="en-GB" sz="2100" dirty="0">
                <a:solidFill>
                  <a:srgbClr val="020002"/>
                </a:solidFill>
                <a:latin typeface="Consolas"/>
              </a:rPr>
              <a:t>Withdraw</a:t>
            </a:r>
            <a:r>
              <a:rPr lang="en-GB" sz="2100" dirty="0">
                <a:solidFill>
                  <a:srgbClr val="000000"/>
                </a:solidFill>
                <a:latin typeface="Consolas"/>
              </a:rPr>
              <a:t>(</a:t>
            </a:r>
            <a:r>
              <a:rPr lang="en-GB" sz="2100" dirty="0">
                <a:solidFill>
                  <a:srgbClr val="0000FF"/>
                </a:solidFill>
                <a:latin typeface="Consolas"/>
              </a:rPr>
              <a:t>decimal</a:t>
            </a:r>
            <a:r>
              <a:rPr lang="en-GB" sz="2100" dirty="0">
                <a:solidFill>
                  <a:srgbClr val="000000"/>
                </a:solidFill>
                <a:latin typeface="Consolas"/>
              </a:rPr>
              <a:t> </a:t>
            </a:r>
            <a:r>
              <a:rPr lang="en-GB" sz="2100" dirty="0">
                <a:solidFill>
                  <a:srgbClr val="020002"/>
                </a:solidFill>
                <a:latin typeface="Consolas"/>
              </a:rPr>
              <a:t>amount</a:t>
            </a:r>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8000"/>
                </a:solidFill>
                <a:latin typeface="Consolas"/>
              </a:rPr>
              <a:t>//...</a:t>
            </a:r>
            <a:endParaRPr lang="en-GB" sz="2100" dirty="0">
              <a:solidFill>
                <a:srgbClr val="000000"/>
              </a:solidFill>
              <a:latin typeface="Consolas"/>
            </a:endParaRPr>
          </a:p>
          <a:p>
            <a:r>
              <a:rPr lang="en-GB" sz="2100" dirty="0">
                <a:solidFill>
                  <a:srgbClr val="000000"/>
                </a:solidFill>
                <a:latin typeface="Consolas"/>
              </a:rPr>
              <a:t>   }</a:t>
            </a:r>
          </a:p>
          <a:p>
            <a:r>
              <a:rPr lang="en-GB" sz="2100" dirty="0">
                <a:solidFill>
                  <a:srgbClr val="000000"/>
                </a:solidFill>
                <a:latin typeface="Consolas"/>
              </a:rPr>
              <a:t>}</a:t>
            </a:r>
          </a:p>
        </p:txBody>
      </p:sp>
    </p:spTree>
    <p:extLst>
      <p:ext uri="{BB962C8B-B14F-4D97-AF65-F5344CB8AC3E}">
        <p14:creationId xmlns:p14="http://schemas.microsoft.com/office/powerpoint/2010/main" val="293463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latin typeface="Consolas" pitchFamily="49" charset="0"/>
                <a:cs typeface="Consolas" pitchFamily="49" charset="0"/>
              </a:rPr>
              <a:t>null</a:t>
            </a:r>
            <a:r>
              <a:rPr lang="en-US" dirty="0"/>
              <a:t> Reference</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64</a:t>
            </a:fld>
            <a:endParaRPr lang="en-GB"/>
          </a:p>
        </p:txBody>
      </p:sp>
      <p:sp>
        <p:nvSpPr>
          <p:cNvPr id="3" name="Text Placeholder 2"/>
          <p:cNvSpPr>
            <a:spLocks noGrp="1"/>
          </p:cNvSpPr>
          <p:nvPr>
            <p:ph sz="quarter" idx="1"/>
          </p:nvPr>
        </p:nvSpPr>
        <p:spPr>
          <a:xfrm>
            <a:off x="420053" y="1800225"/>
            <a:ext cx="11761470" cy="3900488"/>
          </a:xfrm>
        </p:spPr>
        <p:txBody>
          <a:bodyPr>
            <a:normAutofit/>
          </a:bodyPr>
          <a:lstStyle/>
          <a:p>
            <a:r>
              <a:rPr lang="en-US" dirty="0"/>
              <a:t>Reference type variables can hold the special value </a:t>
            </a:r>
            <a:r>
              <a:rPr lang="en-US" b="1" dirty="0">
                <a:solidFill>
                  <a:srgbClr val="FF0000"/>
                </a:solidFill>
                <a:latin typeface="Consolas" pitchFamily="49" charset="0"/>
                <a:cs typeface="Consolas" pitchFamily="49" charset="0"/>
              </a:rPr>
              <a:t>null</a:t>
            </a:r>
          </a:p>
          <a:p>
            <a:pPr lvl="1"/>
            <a:r>
              <a:rPr lang="en-US" dirty="0"/>
              <a:t>Don’t reference any object</a:t>
            </a:r>
          </a:p>
          <a:p>
            <a:r>
              <a:rPr lang="en-US" dirty="0"/>
              <a:t>Value type variables cannot hold </a:t>
            </a:r>
            <a:r>
              <a:rPr lang="en-US" dirty="0">
                <a:latin typeface="Consolas" pitchFamily="49" charset="0"/>
                <a:cs typeface="Consolas" pitchFamily="49" charset="0"/>
              </a:rPr>
              <a:t>null</a:t>
            </a:r>
          </a:p>
          <a:p>
            <a:pPr lvl="1"/>
            <a:r>
              <a:rPr lang="en-US" dirty="0"/>
              <a:t>Always hold some value</a:t>
            </a:r>
          </a:p>
          <a:p>
            <a:r>
              <a:rPr lang="en-US" dirty="0"/>
              <a:t>Can check equality / inequality with </a:t>
            </a:r>
            <a:r>
              <a:rPr lang="en-US" dirty="0">
                <a:latin typeface="Consolas" pitchFamily="49" charset="0"/>
                <a:cs typeface="Consolas" pitchFamily="49" charset="0"/>
              </a:rPr>
              <a:t>null</a:t>
            </a:r>
            <a:endParaRPr lang="en-GB" dirty="0">
              <a:latin typeface="Consolas" pitchFamily="49" charset="0"/>
              <a:cs typeface="Consolas" pitchFamily="49" charset="0"/>
            </a:endParaRPr>
          </a:p>
        </p:txBody>
      </p:sp>
      <p:sp>
        <p:nvSpPr>
          <p:cNvPr id="6" name="Rounded Rectangle 5"/>
          <p:cNvSpPr/>
          <p:nvPr/>
        </p:nvSpPr>
        <p:spPr bwMode="auto">
          <a:xfrm>
            <a:off x="1575197" y="5483505"/>
            <a:ext cx="8435063" cy="311757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string</a:t>
            </a:r>
            <a:r>
              <a:rPr lang="en-GB" sz="2100" dirty="0">
                <a:solidFill>
                  <a:srgbClr val="000000"/>
                </a:solidFill>
                <a:latin typeface="Consolas"/>
              </a:rPr>
              <a:t> </a:t>
            </a:r>
            <a:r>
              <a:rPr lang="en-GB" sz="2100" dirty="0">
                <a:solidFill>
                  <a:srgbClr val="020002"/>
                </a:solidFill>
                <a:latin typeface="Consolas"/>
              </a:rPr>
              <a:t>name</a:t>
            </a:r>
            <a:r>
              <a:rPr lang="en-GB" sz="2100" dirty="0">
                <a:solidFill>
                  <a:srgbClr val="000000"/>
                </a:solidFill>
                <a:latin typeface="Consolas"/>
              </a:rPr>
              <a:t> = </a:t>
            </a:r>
            <a:r>
              <a:rPr lang="en-GB" sz="2100" b="1" dirty="0" err="1">
                <a:solidFill>
                  <a:srgbClr val="0000FF"/>
                </a:solidFill>
                <a:latin typeface="Consolas"/>
              </a:rPr>
              <a:t>Console</a:t>
            </a:r>
            <a:r>
              <a:rPr lang="en-GB" sz="2100" dirty="0" err="1">
                <a:solidFill>
                  <a:srgbClr val="000000"/>
                </a:solidFill>
                <a:latin typeface="Consolas"/>
              </a:rPr>
              <a:t>.</a:t>
            </a:r>
            <a:r>
              <a:rPr lang="en-GB" sz="2100" dirty="0" err="1">
                <a:solidFill>
                  <a:srgbClr val="020002"/>
                </a:solidFill>
                <a:latin typeface="Consolas"/>
              </a:rPr>
              <a:t>ReadLine</a:t>
            </a:r>
            <a:r>
              <a:rPr lang="en-GB" sz="2100" dirty="0">
                <a:solidFill>
                  <a:srgbClr val="000000"/>
                </a:solidFill>
                <a:latin typeface="Consolas"/>
              </a:rPr>
              <a:t>();</a:t>
            </a:r>
          </a:p>
          <a:p>
            <a:r>
              <a:rPr lang="en-GB" sz="2100" b="1" dirty="0">
                <a:solidFill>
                  <a:srgbClr val="0000FF"/>
                </a:solidFill>
                <a:latin typeface="Consolas"/>
              </a:rPr>
              <a:t>Account</a:t>
            </a:r>
            <a:r>
              <a:rPr lang="en-GB" sz="2100" dirty="0">
                <a:solidFill>
                  <a:srgbClr val="000000"/>
                </a:solidFill>
                <a:latin typeface="Consolas"/>
              </a:rPr>
              <a:t> </a:t>
            </a:r>
            <a:r>
              <a:rPr lang="en-GB" sz="2100" dirty="0" err="1">
                <a:solidFill>
                  <a:srgbClr val="020002"/>
                </a:solidFill>
                <a:latin typeface="Consolas"/>
              </a:rPr>
              <a:t>acc</a:t>
            </a:r>
            <a:r>
              <a:rPr lang="en-GB" sz="2100" dirty="0">
                <a:solidFill>
                  <a:srgbClr val="000000"/>
                </a:solidFill>
                <a:latin typeface="Consolas"/>
              </a:rPr>
              <a:t> = </a:t>
            </a:r>
            <a:r>
              <a:rPr lang="en-GB" sz="2100" dirty="0" err="1">
                <a:solidFill>
                  <a:srgbClr val="020002"/>
                </a:solidFill>
                <a:latin typeface="Consolas"/>
              </a:rPr>
              <a:t>GetAccount</a:t>
            </a:r>
            <a:r>
              <a:rPr lang="en-GB" sz="2100" dirty="0">
                <a:solidFill>
                  <a:srgbClr val="000000"/>
                </a:solidFill>
                <a:latin typeface="Consolas"/>
              </a:rPr>
              <a:t>(</a:t>
            </a:r>
            <a:r>
              <a:rPr lang="en-GB" sz="2100" dirty="0">
                <a:solidFill>
                  <a:srgbClr val="020002"/>
                </a:solidFill>
                <a:latin typeface="Consolas"/>
              </a:rPr>
              <a:t>name</a:t>
            </a:r>
            <a:r>
              <a:rPr lang="en-GB" sz="2100" dirty="0">
                <a:solidFill>
                  <a:srgbClr val="000000"/>
                </a:solidFill>
                <a:latin typeface="Consolas"/>
              </a:rPr>
              <a:t>);</a:t>
            </a:r>
          </a:p>
          <a:p>
            <a:r>
              <a:rPr lang="en-GB" sz="2100" dirty="0">
                <a:solidFill>
                  <a:srgbClr val="0000FF"/>
                </a:solidFill>
                <a:latin typeface="Consolas"/>
              </a:rPr>
              <a:t>if</a:t>
            </a:r>
            <a:r>
              <a:rPr lang="en-GB" sz="2100" dirty="0">
                <a:solidFill>
                  <a:srgbClr val="000000"/>
                </a:solidFill>
                <a:latin typeface="Consolas"/>
              </a:rPr>
              <a:t>(</a:t>
            </a:r>
            <a:r>
              <a:rPr lang="en-GB" sz="2100" dirty="0" err="1">
                <a:solidFill>
                  <a:srgbClr val="020002"/>
                </a:solidFill>
                <a:latin typeface="Consolas"/>
              </a:rPr>
              <a:t>acc</a:t>
            </a:r>
            <a:r>
              <a:rPr lang="en-GB" sz="2100" dirty="0">
                <a:solidFill>
                  <a:srgbClr val="000000"/>
                </a:solidFill>
                <a:latin typeface="Consolas"/>
              </a:rPr>
              <a:t> == </a:t>
            </a:r>
            <a:r>
              <a:rPr lang="en-GB" sz="2100" dirty="0">
                <a:solidFill>
                  <a:srgbClr val="0000FF"/>
                </a:solidFill>
                <a:latin typeface="Consolas"/>
              </a:rPr>
              <a:t>null</a:t>
            </a:r>
            <a:r>
              <a:rPr lang="en-GB" sz="2100" dirty="0">
                <a:solidFill>
                  <a:srgbClr val="000000"/>
                </a:solidFill>
                <a:latin typeface="Consolas"/>
              </a:rPr>
              <a:t>)</a:t>
            </a:r>
          </a:p>
          <a:p>
            <a:r>
              <a:rPr lang="en-GB" sz="2100" dirty="0">
                <a:solidFill>
                  <a:srgbClr val="000000"/>
                </a:solidFill>
                <a:latin typeface="Consolas"/>
              </a:rPr>
              <a:t>   </a:t>
            </a:r>
            <a:r>
              <a:rPr lang="en-GB" sz="2100" b="1" dirty="0" err="1">
                <a:solidFill>
                  <a:srgbClr val="0000FF"/>
                </a:solidFill>
                <a:latin typeface="Consolas"/>
              </a:rPr>
              <a:t>Console</a:t>
            </a:r>
            <a:r>
              <a:rPr lang="en-GB" sz="2100" dirty="0" err="1">
                <a:solidFill>
                  <a:srgbClr val="000000"/>
                </a:solidFill>
                <a:latin typeface="Consolas"/>
              </a:rPr>
              <a:t>.</a:t>
            </a:r>
            <a:r>
              <a:rPr lang="en-GB" sz="2100" dirty="0" err="1">
                <a:solidFill>
                  <a:srgbClr val="020002"/>
                </a:solidFill>
                <a:latin typeface="Consolas"/>
              </a:rPr>
              <a:t>WriteLine</a:t>
            </a:r>
            <a:r>
              <a:rPr lang="en-GB" sz="2100" dirty="0">
                <a:solidFill>
                  <a:srgbClr val="000000"/>
                </a:solidFill>
                <a:latin typeface="Consolas"/>
              </a:rPr>
              <a:t>(</a:t>
            </a:r>
            <a:r>
              <a:rPr lang="en-GB" sz="2100" dirty="0">
                <a:solidFill>
                  <a:srgbClr val="A31515"/>
                </a:solidFill>
                <a:latin typeface="Consolas"/>
              </a:rPr>
              <a:t>"Account does not exist"</a:t>
            </a:r>
            <a:r>
              <a:rPr lang="en-GB" sz="2100" dirty="0">
                <a:solidFill>
                  <a:srgbClr val="000000"/>
                </a:solidFill>
                <a:latin typeface="Consolas"/>
              </a:rPr>
              <a:t>);</a:t>
            </a:r>
          </a:p>
          <a:p>
            <a:r>
              <a:rPr lang="en-GB" sz="2100" dirty="0">
                <a:solidFill>
                  <a:srgbClr val="0000FF"/>
                </a:solidFill>
                <a:latin typeface="Consolas"/>
              </a:rPr>
              <a:t>else</a:t>
            </a:r>
            <a:r>
              <a:rPr lang="en-GB" sz="2100" dirty="0">
                <a:solidFill>
                  <a:srgbClr val="000000"/>
                </a:solidFill>
                <a:latin typeface="Consolas"/>
              </a:rPr>
              <a:t> {</a:t>
            </a:r>
          </a:p>
          <a:p>
            <a:r>
              <a:rPr lang="en-GB" sz="2100" dirty="0">
                <a:solidFill>
                  <a:srgbClr val="000000"/>
                </a:solidFill>
                <a:latin typeface="Consolas"/>
              </a:rPr>
              <a:t>   </a:t>
            </a:r>
            <a:r>
              <a:rPr lang="en-GB" sz="2100" dirty="0" err="1">
                <a:solidFill>
                  <a:srgbClr val="020002"/>
                </a:solidFill>
                <a:latin typeface="Consolas"/>
              </a:rPr>
              <a:t>acc</a:t>
            </a:r>
            <a:r>
              <a:rPr lang="en-GB" sz="2100" dirty="0" err="1">
                <a:solidFill>
                  <a:srgbClr val="000000"/>
                </a:solidFill>
                <a:latin typeface="Consolas"/>
              </a:rPr>
              <a:t>.</a:t>
            </a:r>
            <a:r>
              <a:rPr lang="en-GB" sz="2100" dirty="0" err="1">
                <a:solidFill>
                  <a:srgbClr val="020002"/>
                </a:solidFill>
                <a:latin typeface="Consolas"/>
              </a:rPr>
              <a:t>Deposit</a:t>
            </a:r>
            <a:r>
              <a:rPr lang="en-GB" sz="2100" dirty="0">
                <a:solidFill>
                  <a:srgbClr val="000000"/>
                </a:solidFill>
                <a:latin typeface="Consolas"/>
              </a:rPr>
              <a:t>(100);</a:t>
            </a:r>
          </a:p>
          <a:p>
            <a:r>
              <a:rPr lang="en-GB" sz="2100" dirty="0">
                <a:solidFill>
                  <a:srgbClr val="000000"/>
                </a:solidFill>
                <a:latin typeface="Consolas"/>
              </a:rPr>
              <a:t>   </a:t>
            </a:r>
            <a:r>
              <a:rPr lang="en-GB" sz="2100" dirty="0" err="1">
                <a:solidFill>
                  <a:srgbClr val="020002"/>
                </a:solidFill>
                <a:latin typeface="Consolas"/>
              </a:rPr>
              <a:t>SaveAccount</a:t>
            </a:r>
            <a:r>
              <a:rPr lang="en-GB" sz="2100" dirty="0">
                <a:solidFill>
                  <a:srgbClr val="000000"/>
                </a:solidFill>
                <a:latin typeface="Consolas"/>
              </a:rPr>
              <a:t>(</a:t>
            </a:r>
            <a:r>
              <a:rPr lang="en-GB" sz="2100" dirty="0" err="1">
                <a:solidFill>
                  <a:srgbClr val="020002"/>
                </a:solidFill>
                <a:latin typeface="Consolas"/>
              </a:rPr>
              <a:t>acc</a:t>
            </a:r>
            <a:r>
              <a:rPr lang="en-GB" sz="2100" dirty="0">
                <a:solidFill>
                  <a:srgbClr val="000000"/>
                </a:solidFill>
                <a:latin typeface="Consolas"/>
              </a:rPr>
              <a:t>);</a:t>
            </a:r>
          </a:p>
          <a:p>
            <a:r>
              <a:rPr lang="en-GB" sz="2100" dirty="0">
                <a:solidFill>
                  <a:srgbClr val="000000"/>
                </a:solidFill>
                <a:latin typeface="Consolas"/>
              </a:rPr>
              <a:t>   </a:t>
            </a:r>
            <a:r>
              <a:rPr lang="en-GB" sz="2100" dirty="0" err="1">
                <a:solidFill>
                  <a:srgbClr val="020002"/>
                </a:solidFill>
                <a:latin typeface="Consolas"/>
              </a:rPr>
              <a:t>acc</a:t>
            </a:r>
            <a:r>
              <a:rPr lang="en-GB" sz="2100" dirty="0">
                <a:solidFill>
                  <a:srgbClr val="000000"/>
                </a:solidFill>
                <a:latin typeface="Consolas"/>
              </a:rPr>
              <a:t> = </a:t>
            </a:r>
            <a:r>
              <a:rPr lang="en-GB" sz="2100" dirty="0">
                <a:solidFill>
                  <a:srgbClr val="0000FF"/>
                </a:solidFill>
                <a:latin typeface="Consolas"/>
              </a:rPr>
              <a:t>null</a:t>
            </a:r>
            <a:r>
              <a:rPr lang="en-GB" sz="2100" dirty="0">
                <a:solidFill>
                  <a:srgbClr val="000000"/>
                </a:solidFill>
                <a:latin typeface="Consolas"/>
              </a:rPr>
              <a:t>;</a:t>
            </a:r>
          </a:p>
          <a:p>
            <a:r>
              <a:rPr lang="en-GB" sz="2100" dirty="0">
                <a:solidFill>
                  <a:srgbClr val="000000"/>
                </a:solidFill>
                <a:latin typeface="Consolas"/>
              </a:rPr>
              <a:t>}</a:t>
            </a:r>
          </a:p>
        </p:txBody>
      </p:sp>
    </p:spTree>
    <p:extLst>
      <p:ext uri="{BB962C8B-B14F-4D97-AF65-F5344CB8AC3E}">
        <p14:creationId xmlns:p14="http://schemas.microsoft.com/office/powerpoint/2010/main" val="140383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Coalescing Operator</a:t>
            </a:r>
          </a:p>
        </p:txBody>
      </p:sp>
      <p:sp>
        <p:nvSpPr>
          <p:cNvPr id="5" name="Slide Number Placeholder 4"/>
          <p:cNvSpPr>
            <a:spLocks noGrp="1"/>
          </p:cNvSpPr>
          <p:nvPr>
            <p:ph type="sldNum" sz="quarter" idx="12"/>
          </p:nvPr>
        </p:nvSpPr>
        <p:spPr/>
        <p:txBody>
          <a:bodyPr/>
          <a:lstStyle/>
          <a:p>
            <a:fld id="{BAEF35E1-E8B4-4707-9B15-F4E1B030959E}" type="slidenum">
              <a:rPr lang="en-US" smtClean="0"/>
              <a:t>65</a:t>
            </a:fld>
            <a:endParaRPr lang="en-US"/>
          </a:p>
        </p:txBody>
      </p:sp>
      <p:sp>
        <p:nvSpPr>
          <p:cNvPr id="3" name="Content Placeholder 2"/>
          <p:cNvSpPr>
            <a:spLocks noGrp="1"/>
          </p:cNvSpPr>
          <p:nvPr>
            <p:ph sz="quarter" idx="1"/>
          </p:nvPr>
        </p:nvSpPr>
        <p:spPr/>
        <p:txBody>
          <a:bodyPr/>
          <a:lstStyle/>
          <a:p>
            <a:r>
              <a:rPr lang="en-US" dirty="0"/>
              <a:t>A shorthand for the ternary operator that checks for </a:t>
            </a:r>
            <a:r>
              <a:rPr lang="en-US" b="1" dirty="0">
                <a:solidFill>
                  <a:srgbClr val="0070C0"/>
                </a:solidFill>
                <a:latin typeface="Consolas" pitchFamily="49" charset="0"/>
                <a:cs typeface="Consolas" pitchFamily="49" charset="0"/>
              </a:rPr>
              <a:t>null</a:t>
            </a:r>
          </a:p>
          <a:p>
            <a:r>
              <a:rPr lang="en-US" dirty="0"/>
              <a:t>Syntax</a:t>
            </a:r>
          </a:p>
          <a:p>
            <a:pPr marL="589148" lvl="1" indent="0">
              <a:buNone/>
            </a:pPr>
            <a:r>
              <a:rPr lang="en-US" b="1" dirty="0">
                <a:solidFill>
                  <a:srgbClr val="0070C0"/>
                </a:solidFill>
                <a:latin typeface="Consolas" pitchFamily="49" charset="0"/>
                <a:cs typeface="Consolas" pitchFamily="49" charset="0"/>
              </a:rPr>
              <a:t>A ?? B</a:t>
            </a:r>
          </a:p>
          <a:p>
            <a:r>
              <a:rPr lang="en-US" dirty="0"/>
              <a:t>Means</a:t>
            </a:r>
          </a:p>
          <a:p>
            <a:pPr marL="589148" lvl="1" indent="0">
              <a:buNone/>
            </a:pPr>
            <a:r>
              <a:rPr lang="en-US" b="1" dirty="0">
                <a:solidFill>
                  <a:srgbClr val="0070C0"/>
                </a:solidFill>
                <a:latin typeface="Consolas" pitchFamily="49" charset="0"/>
                <a:cs typeface="Consolas" pitchFamily="49" charset="0"/>
              </a:rPr>
              <a:t>A != null ? A : B</a:t>
            </a:r>
          </a:p>
        </p:txBody>
      </p:sp>
    </p:spTree>
    <p:extLst>
      <p:ext uri="{BB962C8B-B14F-4D97-AF65-F5344CB8AC3E}">
        <p14:creationId xmlns:p14="http://schemas.microsoft.com/office/powerpoint/2010/main" val="320515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Members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66</a:t>
            </a:fld>
            <a:endParaRPr lang="en-GB"/>
          </a:p>
        </p:txBody>
      </p:sp>
      <p:sp>
        <p:nvSpPr>
          <p:cNvPr id="3" name="Text Placeholder 2"/>
          <p:cNvSpPr>
            <a:spLocks noGrp="1"/>
          </p:cNvSpPr>
          <p:nvPr>
            <p:ph sz="quarter" idx="1"/>
          </p:nvPr>
        </p:nvSpPr>
        <p:spPr/>
        <p:txBody>
          <a:bodyPr>
            <a:normAutofit/>
          </a:bodyPr>
          <a:lstStyle/>
          <a:p>
            <a:r>
              <a:rPr lang="en-US" dirty="0"/>
              <a:t>Types may contain members</a:t>
            </a:r>
          </a:p>
          <a:p>
            <a:pPr lvl="1"/>
            <a:r>
              <a:rPr lang="en-US" dirty="0"/>
              <a:t>Fields</a:t>
            </a:r>
          </a:p>
          <a:p>
            <a:pPr lvl="2"/>
            <a:r>
              <a:rPr lang="en-US" dirty="0"/>
              <a:t>Represent object’s state</a:t>
            </a:r>
          </a:p>
          <a:p>
            <a:pPr lvl="1"/>
            <a:r>
              <a:rPr lang="en-US" dirty="0"/>
              <a:t>Methods</a:t>
            </a:r>
          </a:p>
          <a:p>
            <a:pPr lvl="2"/>
            <a:r>
              <a:rPr lang="en-US" dirty="0"/>
              <a:t>Supported operations </a:t>
            </a:r>
          </a:p>
          <a:p>
            <a:pPr lvl="1"/>
            <a:r>
              <a:rPr lang="en-US" dirty="0"/>
              <a:t>Constructors</a:t>
            </a:r>
          </a:p>
          <a:p>
            <a:pPr lvl="2"/>
            <a:r>
              <a:rPr lang="en-US" dirty="0"/>
              <a:t>Called when object is created</a:t>
            </a:r>
          </a:p>
          <a:p>
            <a:pPr lvl="1"/>
            <a:r>
              <a:rPr lang="en-US" dirty="0"/>
              <a:t>Properties</a:t>
            </a:r>
          </a:p>
          <a:p>
            <a:pPr lvl="2"/>
            <a:r>
              <a:rPr lang="en-US" dirty="0"/>
              <a:t>Syntactic sugar for some methods</a:t>
            </a:r>
          </a:p>
          <a:p>
            <a:pPr lvl="1"/>
            <a:r>
              <a:rPr lang="en-US" dirty="0"/>
              <a:t>Events</a:t>
            </a:r>
          </a:p>
          <a:p>
            <a:pPr lvl="2"/>
            <a:r>
              <a:rPr lang="en-US" dirty="0"/>
              <a:t>Notifications for interesting changes</a:t>
            </a:r>
          </a:p>
          <a:p>
            <a:pPr lvl="1"/>
            <a:endParaRPr lang="en-GB" dirty="0"/>
          </a:p>
        </p:txBody>
      </p:sp>
    </p:spTree>
    <p:extLst>
      <p:ext uri="{BB962C8B-B14F-4D97-AF65-F5344CB8AC3E}">
        <p14:creationId xmlns:p14="http://schemas.microsoft.com/office/powerpoint/2010/main" val="68030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12" y="16131"/>
            <a:ext cx="11327162" cy="1424039"/>
          </a:xfrm>
        </p:spPr>
        <p:txBody>
          <a:bodyPr/>
          <a:lstStyle/>
          <a:p>
            <a:r>
              <a:rPr lang="en-US" dirty="0"/>
              <a:t>Fields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67</a:t>
            </a:fld>
            <a:endParaRPr lang="en-GB"/>
          </a:p>
        </p:txBody>
      </p:sp>
      <p:sp>
        <p:nvSpPr>
          <p:cNvPr id="3" name="Text Placeholder 2"/>
          <p:cNvSpPr>
            <a:spLocks noGrp="1"/>
          </p:cNvSpPr>
          <p:nvPr>
            <p:ph sz="quarter" idx="1"/>
          </p:nvPr>
        </p:nvSpPr>
        <p:spPr>
          <a:xfrm>
            <a:off x="420053" y="1600200"/>
            <a:ext cx="11971496" cy="3116894"/>
          </a:xfrm>
        </p:spPr>
        <p:txBody>
          <a:bodyPr>
            <a:normAutofit/>
          </a:bodyPr>
          <a:lstStyle/>
          <a:p>
            <a:r>
              <a:rPr lang="en-US" dirty="0"/>
              <a:t>Represent an object state</a:t>
            </a:r>
          </a:p>
          <a:p>
            <a:pPr lvl="1"/>
            <a:r>
              <a:rPr lang="en-US" dirty="0"/>
              <a:t>Also called “instance variables”</a:t>
            </a:r>
          </a:p>
          <a:p>
            <a:r>
              <a:rPr lang="en-US" dirty="0"/>
              <a:t>Declared similarly to local variables</a:t>
            </a:r>
          </a:p>
          <a:p>
            <a:pPr lvl="1"/>
            <a:r>
              <a:rPr lang="en-US" dirty="0"/>
              <a:t>Naming convention: </a:t>
            </a:r>
            <a:r>
              <a:rPr lang="en-US" dirty="0" err="1"/>
              <a:t>camelCasing</a:t>
            </a:r>
            <a:endParaRPr lang="en-US" dirty="0"/>
          </a:p>
          <a:p>
            <a:pPr lvl="2"/>
            <a:r>
              <a:rPr lang="en-US" dirty="0"/>
              <a:t>Some prefer with a leading underscore to distinguish from local variables</a:t>
            </a:r>
            <a:endParaRPr lang="en-GB" dirty="0"/>
          </a:p>
        </p:txBody>
      </p:sp>
      <p:sp>
        <p:nvSpPr>
          <p:cNvPr id="6" name="Rounded Rectangle 5"/>
          <p:cNvSpPr/>
          <p:nvPr/>
        </p:nvSpPr>
        <p:spPr bwMode="auto">
          <a:xfrm>
            <a:off x="720462" y="5283544"/>
            <a:ext cx="5160274" cy="2119947"/>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public</a:t>
            </a:r>
            <a:r>
              <a:rPr lang="en-GB" sz="2100" dirty="0">
                <a:solidFill>
                  <a:srgbClr val="000000"/>
                </a:solidFill>
                <a:latin typeface="Consolas"/>
              </a:rPr>
              <a:t> </a:t>
            </a:r>
            <a:r>
              <a:rPr lang="en-GB" sz="2100" dirty="0">
                <a:solidFill>
                  <a:srgbClr val="0000FF"/>
                </a:solidFill>
                <a:latin typeface="Consolas"/>
              </a:rPr>
              <a:t>class</a:t>
            </a:r>
            <a:r>
              <a:rPr lang="en-GB" sz="2100" dirty="0">
                <a:solidFill>
                  <a:srgbClr val="000000"/>
                </a:solidFill>
                <a:latin typeface="Consolas"/>
              </a:rPr>
              <a:t> </a:t>
            </a:r>
            <a:r>
              <a:rPr lang="en-GB" sz="2100" b="1" dirty="0">
                <a:solidFill>
                  <a:srgbClr val="0000FF"/>
                </a:solidFill>
                <a:latin typeface="Consolas"/>
              </a:rPr>
              <a:t>Account</a:t>
            </a:r>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00FF"/>
                </a:solidFill>
                <a:latin typeface="Consolas"/>
              </a:rPr>
              <a:t>private</a:t>
            </a:r>
            <a:r>
              <a:rPr lang="en-GB" sz="2100" dirty="0">
                <a:solidFill>
                  <a:srgbClr val="000000"/>
                </a:solidFill>
                <a:latin typeface="Consolas"/>
              </a:rPr>
              <a:t> </a:t>
            </a:r>
            <a:r>
              <a:rPr lang="en-GB" sz="2100" dirty="0">
                <a:solidFill>
                  <a:srgbClr val="0000FF"/>
                </a:solidFill>
                <a:latin typeface="Consolas"/>
              </a:rPr>
              <a:t>decimal</a:t>
            </a:r>
            <a:r>
              <a:rPr lang="en-GB" sz="2100" dirty="0">
                <a:solidFill>
                  <a:srgbClr val="000000"/>
                </a:solidFill>
                <a:latin typeface="Consolas"/>
              </a:rPr>
              <a:t> </a:t>
            </a:r>
            <a:r>
              <a:rPr lang="en-GB" sz="2100" dirty="0">
                <a:solidFill>
                  <a:srgbClr val="020002"/>
                </a:solidFill>
                <a:latin typeface="Consolas"/>
              </a:rPr>
              <a:t>balance</a:t>
            </a:r>
            <a:r>
              <a:rPr lang="en-GB" sz="2100" dirty="0">
                <a:solidFill>
                  <a:srgbClr val="000000"/>
                </a:solidFill>
                <a:latin typeface="Consolas"/>
              </a:rPr>
              <a:t>;</a:t>
            </a:r>
          </a:p>
          <a:p>
            <a:r>
              <a:rPr lang="en-GB" sz="2100" dirty="0">
                <a:solidFill>
                  <a:srgbClr val="000000"/>
                </a:solidFill>
                <a:latin typeface="Consolas"/>
              </a:rPr>
              <a:t>   </a:t>
            </a:r>
            <a:r>
              <a:rPr lang="en-GB" sz="2100" dirty="0">
                <a:solidFill>
                  <a:srgbClr val="0000FF"/>
                </a:solidFill>
                <a:latin typeface="Consolas"/>
              </a:rPr>
              <a:t>private</a:t>
            </a:r>
            <a:r>
              <a:rPr lang="en-GB" sz="2100" dirty="0">
                <a:solidFill>
                  <a:srgbClr val="000000"/>
                </a:solidFill>
                <a:latin typeface="Consolas"/>
              </a:rPr>
              <a:t> </a:t>
            </a:r>
            <a:r>
              <a:rPr lang="en-GB" sz="2100" dirty="0">
                <a:solidFill>
                  <a:srgbClr val="0000FF"/>
                </a:solidFill>
                <a:latin typeface="Consolas"/>
              </a:rPr>
              <a:t>string</a:t>
            </a:r>
            <a:r>
              <a:rPr lang="en-GB" sz="2100" dirty="0">
                <a:solidFill>
                  <a:srgbClr val="000000"/>
                </a:solidFill>
                <a:latin typeface="Consolas"/>
              </a:rPr>
              <a:t> </a:t>
            </a:r>
            <a:r>
              <a:rPr lang="en-GB" sz="2100" dirty="0">
                <a:solidFill>
                  <a:srgbClr val="020002"/>
                </a:solidFill>
                <a:latin typeface="Consolas"/>
              </a:rPr>
              <a:t>name</a:t>
            </a:r>
            <a:r>
              <a:rPr lang="en-GB" sz="2100" dirty="0">
                <a:solidFill>
                  <a:srgbClr val="000000"/>
                </a:solidFill>
                <a:latin typeface="Consolas"/>
              </a:rPr>
              <a:t>;</a:t>
            </a:r>
          </a:p>
          <a:p>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8000"/>
                </a:solidFill>
                <a:latin typeface="Consolas"/>
              </a:rPr>
              <a:t>//...</a:t>
            </a:r>
            <a:endParaRPr lang="en-GB" sz="2100" dirty="0">
              <a:solidFill>
                <a:srgbClr val="000000"/>
              </a:solidFill>
              <a:latin typeface="Consolas"/>
            </a:endParaRPr>
          </a:p>
          <a:p>
            <a:r>
              <a:rPr lang="en-GB" sz="2100" dirty="0">
                <a:solidFill>
                  <a:srgbClr val="000000"/>
                </a:solidFill>
                <a:latin typeface="Consolas"/>
              </a:rPr>
              <a:t>}</a:t>
            </a:r>
          </a:p>
        </p:txBody>
      </p:sp>
      <p:grpSp>
        <p:nvGrpSpPr>
          <p:cNvPr id="7" name="Group 6"/>
          <p:cNvGrpSpPr/>
          <p:nvPr/>
        </p:nvGrpSpPr>
        <p:grpSpPr>
          <a:xfrm>
            <a:off x="6796967" y="4280792"/>
            <a:ext cx="3274789" cy="1842955"/>
            <a:chOff x="3347864" y="3465004"/>
            <a:chExt cx="2376264" cy="1404156"/>
          </a:xfrm>
        </p:grpSpPr>
        <p:sp>
          <p:nvSpPr>
            <p:cNvPr id="8" name="Rounded Rectangle 7"/>
            <p:cNvSpPr/>
            <p:nvPr/>
          </p:nvSpPr>
          <p:spPr bwMode="auto">
            <a:xfrm>
              <a:off x="3347864" y="3465004"/>
              <a:ext cx="2376264" cy="1404156"/>
            </a:xfrm>
            <a:prstGeom prst="roundRect">
              <a:avLst>
                <a:gd name="adj" fmla="val 9033"/>
              </a:avLst>
            </a:prstGeom>
            <a:solidFill>
              <a:schemeClr val="accent1">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endParaRPr lang="en-US" sz="3000" dirty="0">
                <a:solidFill>
                  <a:schemeClr val="tx1"/>
                </a:solidFill>
                <a:effectLst>
                  <a:outerShdw blurRad="38100" dist="38100" dir="2700000" algn="tl">
                    <a:srgbClr val="000000">
                      <a:alpha val="43137"/>
                    </a:srgbClr>
                  </a:outerShdw>
                </a:effectLst>
              </a:endParaRPr>
            </a:p>
          </p:txBody>
        </p:sp>
        <p:sp>
          <p:nvSpPr>
            <p:cNvPr id="9" name="Rounded Rectangle 8"/>
            <p:cNvSpPr/>
            <p:nvPr/>
          </p:nvSpPr>
          <p:spPr bwMode="auto">
            <a:xfrm>
              <a:off x="3491880" y="3645024"/>
              <a:ext cx="2088232" cy="504056"/>
            </a:xfrm>
            <a:prstGeom prst="roundRect">
              <a:avLst>
                <a:gd name="adj" fmla="val 9033"/>
              </a:avLst>
            </a:prstGeom>
            <a:solidFill>
              <a:schemeClr val="accent6">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balance: 100</a:t>
              </a:r>
            </a:p>
          </p:txBody>
        </p:sp>
        <p:sp>
          <p:nvSpPr>
            <p:cNvPr id="10" name="Rounded Rectangle 9"/>
            <p:cNvSpPr/>
            <p:nvPr/>
          </p:nvSpPr>
          <p:spPr bwMode="auto">
            <a:xfrm>
              <a:off x="3491880" y="4149080"/>
              <a:ext cx="2088232" cy="504056"/>
            </a:xfrm>
            <a:prstGeom prst="roundRect">
              <a:avLst>
                <a:gd name="adj" fmla="val 9033"/>
              </a:avLst>
            </a:prstGeom>
            <a:solidFill>
              <a:schemeClr val="accent6">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name: “John”</a:t>
              </a:r>
            </a:p>
          </p:txBody>
        </p:sp>
      </p:grpSp>
      <p:grpSp>
        <p:nvGrpSpPr>
          <p:cNvPr id="11" name="Group 10"/>
          <p:cNvGrpSpPr/>
          <p:nvPr/>
        </p:nvGrpSpPr>
        <p:grpSpPr>
          <a:xfrm>
            <a:off x="6797257" y="6343517"/>
            <a:ext cx="3274789" cy="1842955"/>
            <a:chOff x="3347864" y="3465004"/>
            <a:chExt cx="2376264" cy="1404156"/>
          </a:xfrm>
        </p:grpSpPr>
        <p:sp>
          <p:nvSpPr>
            <p:cNvPr id="12" name="Rounded Rectangle 11"/>
            <p:cNvSpPr/>
            <p:nvPr/>
          </p:nvSpPr>
          <p:spPr bwMode="auto">
            <a:xfrm>
              <a:off x="3347864" y="3465004"/>
              <a:ext cx="2376264" cy="1404156"/>
            </a:xfrm>
            <a:prstGeom prst="roundRect">
              <a:avLst>
                <a:gd name="adj" fmla="val 9033"/>
              </a:avLst>
            </a:prstGeom>
            <a:solidFill>
              <a:schemeClr val="accent1">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endParaRPr lang="en-US" sz="3000" dirty="0">
                <a:solidFill>
                  <a:schemeClr val="tx1"/>
                </a:solidFill>
                <a:effectLst>
                  <a:outerShdw blurRad="38100" dist="38100" dir="2700000" algn="tl">
                    <a:srgbClr val="000000">
                      <a:alpha val="43137"/>
                    </a:srgbClr>
                  </a:outerShdw>
                </a:effectLst>
              </a:endParaRPr>
            </a:p>
          </p:txBody>
        </p:sp>
        <p:sp>
          <p:nvSpPr>
            <p:cNvPr id="13" name="Rounded Rectangle 12"/>
            <p:cNvSpPr/>
            <p:nvPr/>
          </p:nvSpPr>
          <p:spPr bwMode="auto">
            <a:xfrm>
              <a:off x="3491880" y="3645024"/>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balance: 8000</a:t>
              </a:r>
            </a:p>
          </p:txBody>
        </p:sp>
        <p:sp>
          <p:nvSpPr>
            <p:cNvPr id="14" name="Rounded Rectangle 13"/>
            <p:cNvSpPr/>
            <p:nvPr/>
          </p:nvSpPr>
          <p:spPr bwMode="auto">
            <a:xfrm>
              <a:off x="3491880" y="4149080"/>
              <a:ext cx="2088232" cy="504056"/>
            </a:xfrm>
            <a:prstGeom prst="roundRect">
              <a:avLst>
                <a:gd name="adj" fmla="val 9033"/>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177908"/>
              <a:r>
                <a:rPr lang="en-US" sz="3000" dirty="0">
                  <a:solidFill>
                    <a:schemeClr val="tx1"/>
                  </a:solidFill>
                  <a:effectLst>
                    <a:outerShdw blurRad="38100" dist="38100" dir="2700000" algn="tl">
                      <a:srgbClr val="000000">
                        <a:alpha val="43137"/>
                      </a:srgbClr>
                    </a:outerShdw>
                  </a:effectLst>
                </a:rPr>
                <a:t>name: “Mary”</a:t>
              </a:r>
            </a:p>
          </p:txBody>
        </p:sp>
      </p:grpSp>
      <p:sp>
        <p:nvSpPr>
          <p:cNvPr id="15" name="Left Arrow 14"/>
          <p:cNvSpPr/>
          <p:nvPr/>
        </p:nvSpPr>
        <p:spPr bwMode="auto">
          <a:xfrm>
            <a:off x="10071757" y="4044516"/>
            <a:ext cx="2183193" cy="708829"/>
          </a:xfrm>
          <a:prstGeom prst="leftArrow">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100" dirty="0">
                <a:solidFill>
                  <a:schemeClr val="bg1"/>
                </a:solidFill>
                <a:effectLst>
                  <a:outerShdw blurRad="38100" dist="38100" dir="2700000" algn="tl">
                    <a:srgbClr val="000000">
                      <a:alpha val="43137"/>
                    </a:srgbClr>
                  </a:outerShdw>
                </a:effectLst>
                <a:latin typeface="Segoe" pitchFamily="34" charset="0"/>
              </a:rPr>
              <a:t>Account 1</a:t>
            </a:r>
            <a:endParaRPr lang="en-GB" sz="2100" dirty="0">
              <a:solidFill>
                <a:schemeClr val="bg1"/>
              </a:solidFill>
              <a:effectLst>
                <a:outerShdw blurRad="38100" dist="38100" dir="2700000" algn="tl">
                  <a:srgbClr val="000000">
                    <a:alpha val="43137"/>
                  </a:srgbClr>
                </a:outerShdw>
              </a:effectLst>
              <a:latin typeface="Segoe" pitchFamily="34" charset="0"/>
            </a:endParaRPr>
          </a:p>
        </p:txBody>
      </p:sp>
      <p:sp>
        <p:nvSpPr>
          <p:cNvPr id="16" name="Left Arrow 15"/>
          <p:cNvSpPr/>
          <p:nvPr/>
        </p:nvSpPr>
        <p:spPr bwMode="auto">
          <a:xfrm>
            <a:off x="10071757" y="6120596"/>
            <a:ext cx="2183193" cy="708829"/>
          </a:xfrm>
          <a:prstGeom prst="leftArrow">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100" dirty="0">
                <a:solidFill>
                  <a:schemeClr val="bg1"/>
                </a:solidFill>
                <a:effectLst>
                  <a:outerShdw blurRad="38100" dist="38100" dir="2700000" algn="tl">
                    <a:srgbClr val="000000">
                      <a:alpha val="43137"/>
                    </a:srgbClr>
                  </a:outerShdw>
                </a:effectLst>
                <a:latin typeface="Segoe" pitchFamily="34" charset="0"/>
              </a:rPr>
              <a:t>Account 2</a:t>
            </a:r>
            <a:endParaRPr lang="en-GB" sz="2100" dirty="0">
              <a:solidFill>
                <a:schemeClr val="bg1"/>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11119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68</a:t>
            </a:fld>
            <a:endParaRPr lang="en-GB"/>
          </a:p>
        </p:txBody>
      </p:sp>
      <p:sp>
        <p:nvSpPr>
          <p:cNvPr id="3" name="Text Placeholder 2"/>
          <p:cNvSpPr>
            <a:spLocks noGrp="1"/>
          </p:cNvSpPr>
          <p:nvPr>
            <p:ph sz="quarter" idx="1"/>
          </p:nvPr>
        </p:nvSpPr>
        <p:spPr>
          <a:xfrm>
            <a:off x="525066" y="1800225"/>
            <a:ext cx="11761470" cy="3000375"/>
          </a:xfrm>
        </p:spPr>
        <p:txBody>
          <a:bodyPr>
            <a:normAutofit/>
          </a:bodyPr>
          <a:lstStyle/>
          <a:p>
            <a:r>
              <a:rPr lang="en-US" dirty="0"/>
              <a:t>Operations the object can perform</a:t>
            </a:r>
          </a:p>
          <a:p>
            <a:r>
              <a:rPr lang="en-US" dirty="0"/>
              <a:t>Access fields directly</a:t>
            </a:r>
          </a:p>
          <a:p>
            <a:pPr lvl="1"/>
            <a:r>
              <a:rPr lang="en-US" dirty="0"/>
              <a:t>Usually changing the state of the instance</a:t>
            </a:r>
          </a:p>
          <a:p>
            <a:r>
              <a:rPr lang="en-US" dirty="0"/>
              <a:t>Written as part of the type, but operate on an instance</a:t>
            </a:r>
            <a:endParaRPr lang="en-GB" dirty="0"/>
          </a:p>
        </p:txBody>
      </p:sp>
      <p:sp>
        <p:nvSpPr>
          <p:cNvPr id="6" name="Rounded Rectangle 5"/>
          <p:cNvSpPr/>
          <p:nvPr/>
        </p:nvSpPr>
        <p:spPr bwMode="auto">
          <a:xfrm>
            <a:off x="1995249" y="4400552"/>
            <a:ext cx="8086011" cy="390735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balance</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Deposit</a:t>
            </a:r>
            <a:r>
              <a:rPr lang="en-GB" sz="1800" dirty="0">
                <a:solidFill>
                  <a:srgbClr val="000000"/>
                </a:solidFill>
                <a:latin typeface="Consolas"/>
              </a:rPr>
              <a:t>(</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amount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20002"/>
                </a:solidFill>
                <a:latin typeface="Consolas"/>
              </a:rPr>
              <a:t>balance</a:t>
            </a:r>
            <a:r>
              <a:rPr lang="en-GB" sz="1800" dirty="0">
                <a:solidFill>
                  <a:srgbClr val="000000"/>
                </a:solidFill>
                <a:latin typeface="Consolas"/>
              </a:rPr>
              <a:t> +=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Withdraw</a:t>
            </a:r>
            <a:r>
              <a:rPr lang="en-GB" sz="1800" dirty="0">
                <a:solidFill>
                  <a:srgbClr val="000000"/>
                </a:solidFill>
                <a:latin typeface="Consolas"/>
              </a:rPr>
              <a:t>(</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amount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if</a:t>
            </a:r>
            <a:r>
              <a:rPr lang="en-GB" sz="1800" dirty="0">
                <a:solidFill>
                  <a:srgbClr val="000000"/>
                </a:solidFill>
                <a:latin typeface="Consolas"/>
              </a:rPr>
              <a:t>(</a:t>
            </a:r>
            <a:r>
              <a:rPr lang="en-GB" sz="1800" dirty="0">
                <a:solidFill>
                  <a:srgbClr val="020002"/>
                </a:solidFill>
                <a:latin typeface="Consolas"/>
              </a:rPr>
              <a:t>balance</a:t>
            </a:r>
            <a:r>
              <a:rPr lang="en-GB" sz="1800" dirty="0">
                <a:solidFill>
                  <a:srgbClr val="000000"/>
                </a:solidFill>
                <a:latin typeface="Consolas"/>
              </a:rPr>
              <a:t> &gt;=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20002"/>
                </a:solidFill>
                <a:latin typeface="Consolas"/>
              </a:rPr>
              <a:t>balance</a:t>
            </a:r>
            <a:r>
              <a:rPr lang="en-GB" sz="1800" dirty="0">
                <a:solidFill>
                  <a:srgbClr val="000000"/>
                </a:solidFill>
                <a:latin typeface="Consolas"/>
              </a:rPr>
              <a:t> -=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a:t>
            </a:r>
          </a:p>
        </p:txBody>
      </p:sp>
    </p:spTree>
    <p:extLst>
      <p:ext uri="{BB962C8B-B14F-4D97-AF65-F5344CB8AC3E}">
        <p14:creationId xmlns:p14="http://schemas.microsoft.com/office/powerpoint/2010/main" val="216772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latin typeface="Consolas" pitchFamily="49" charset="0"/>
                <a:cs typeface="Consolas" pitchFamily="49" charset="0"/>
              </a:rPr>
              <a:t>this</a:t>
            </a:r>
            <a:r>
              <a:rPr lang="en-US" dirty="0"/>
              <a:t> Keyword</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69</a:t>
            </a:fld>
            <a:endParaRPr lang="en-GB"/>
          </a:p>
        </p:txBody>
      </p:sp>
      <p:sp>
        <p:nvSpPr>
          <p:cNvPr id="3" name="Text Placeholder 2"/>
          <p:cNvSpPr>
            <a:spLocks noGrp="1"/>
          </p:cNvSpPr>
          <p:nvPr>
            <p:ph sz="quarter" idx="1"/>
          </p:nvPr>
        </p:nvSpPr>
        <p:spPr>
          <a:xfrm>
            <a:off x="525066" y="2052441"/>
            <a:ext cx="11761470" cy="3348236"/>
          </a:xfrm>
        </p:spPr>
        <p:txBody>
          <a:bodyPr>
            <a:normAutofit/>
          </a:bodyPr>
          <a:lstStyle/>
          <a:p>
            <a:r>
              <a:rPr lang="en-US" dirty="0"/>
              <a:t>References the “current” executing instance</a:t>
            </a:r>
          </a:p>
          <a:p>
            <a:r>
              <a:rPr lang="en-US" dirty="0"/>
              <a:t>Always typed as the container type</a:t>
            </a:r>
          </a:p>
          <a:p>
            <a:r>
              <a:rPr lang="en-US" dirty="0"/>
              <a:t>Internally, passed as the first parameter to the method</a:t>
            </a:r>
            <a:endParaRPr lang="en-GB" dirty="0"/>
          </a:p>
        </p:txBody>
      </p:sp>
      <p:sp>
        <p:nvSpPr>
          <p:cNvPr id="6" name="Rounded Rectangle 5"/>
          <p:cNvSpPr/>
          <p:nvPr/>
        </p:nvSpPr>
        <p:spPr bwMode="auto">
          <a:xfrm>
            <a:off x="346627" y="4748413"/>
            <a:ext cx="6450341" cy="2452489"/>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Deposit</a:t>
            </a:r>
            <a:r>
              <a:rPr lang="en-GB" sz="1800" dirty="0">
                <a:solidFill>
                  <a:srgbClr val="000000"/>
                </a:solidFill>
                <a:latin typeface="Consolas"/>
              </a:rPr>
              <a:t>(</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amount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20002"/>
                </a:solidFill>
                <a:latin typeface="Consolas"/>
              </a:rPr>
              <a:t>balance</a:t>
            </a:r>
            <a:r>
              <a:rPr lang="en-GB" sz="1800" dirty="0">
                <a:solidFill>
                  <a:srgbClr val="000000"/>
                </a:solidFill>
                <a:latin typeface="Consolas"/>
              </a:rPr>
              <a:t> +=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Withdraw</a:t>
            </a:r>
            <a:r>
              <a:rPr lang="en-GB" sz="1800" dirty="0">
                <a:solidFill>
                  <a:srgbClr val="000000"/>
                </a:solidFill>
                <a:latin typeface="Consolas"/>
              </a:rPr>
              <a:t>(</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amount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if</a:t>
            </a:r>
            <a:r>
              <a:rPr lang="en-GB" sz="1800" dirty="0">
                <a:solidFill>
                  <a:srgbClr val="000000"/>
                </a:solidFill>
                <a:latin typeface="Consolas"/>
              </a:rPr>
              <a:t>(</a:t>
            </a:r>
            <a:r>
              <a:rPr lang="en-GB" sz="1800" dirty="0">
                <a:solidFill>
                  <a:srgbClr val="020002"/>
                </a:solidFill>
                <a:latin typeface="Consolas"/>
              </a:rPr>
              <a:t>balance</a:t>
            </a:r>
            <a:r>
              <a:rPr lang="en-GB" sz="1800" dirty="0">
                <a:solidFill>
                  <a:srgbClr val="000000"/>
                </a:solidFill>
                <a:latin typeface="Consolas"/>
              </a:rPr>
              <a:t> &gt;=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20002"/>
                </a:solidFill>
                <a:latin typeface="Consolas"/>
              </a:rPr>
              <a:t>balance</a:t>
            </a:r>
            <a:r>
              <a:rPr lang="en-GB" sz="1800" dirty="0">
                <a:solidFill>
                  <a:srgbClr val="000000"/>
                </a:solidFill>
                <a:latin typeface="Consolas"/>
              </a:rPr>
              <a:t> -=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a:t>
            </a:r>
          </a:p>
        </p:txBody>
      </p:sp>
      <p:sp>
        <p:nvSpPr>
          <p:cNvPr id="7" name="Rounded Rectangle 6"/>
          <p:cNvSpPr/>
          <p:nvPr/>
        </p:nvSpPr>
        <p:spPr bwMode="auto">
          <a:xfrm>
            <a:off x="6003080" y="5729201"/>
            <a:ext cx="6450341" cy="2452489"/>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Deposit</a:t>
            </a:r>
            <a:r>
              <a:rPr lang="en-GB" sz="1800" dirty="0">
                <a:solidFill>
                  <a:srgbClr val="000000"/>
                </a:solidFill>
                <a:latin typeface="Consolas"/>
              </a:rPr>
              <a:t>(</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amount</a:t>
            </a:r>
            <a:r>
              <a:rPr lang="en-GB" sz="1800" dirty="0">
                <a:solidFill>
                  <a:srgbClr val="000000"/>
                </a:solidFill>
                <a:latin typeface="Consolas"/>
              </a:rPr>
              <a:t>) {</a:t>
            </a:r>
          </a:p>
          <a:p>
            <a:r>
              <a:rPr lang="en-GB" sz="1800" dirty="0">
                <a:solidFill>
                  <a:srgbClr val="000000"/>
                </a:solidFill>
                <a:latin typeface="Consolas"/>
              </a:rPr>
              <a:t>   </a:t>
            </a:r>
            <a:r>
              <a:rPr lang="en-GB" sz="1800" b="1" dirty="0" err="1">
                <a:solidFill>
                  <a:srgbClr val="FF0000"/>
                </a:solidFill>
                <a:latin typeface="Consolas"/>
              </a:rPr>
              <a:t>this</a:t>
            </a:r>
            <a:r>
              <a:rPr lang="en-GB" sz="1800" dirty="0" err="1">
                <a:solidFill>
                  <a:srgbClr val="000000"/>
                </a:solidFill>
                <a:latin typeface="Consolas"/>
              </a:rPr>
              <a:t>.</a:t>
            </a:r>
            <a:r>
              <a:rPr lang="en-GB" sz="1800" dirty="0" err="1">
                <a:solidFill>
                  <a:srgbClr val="020002"/>
                </a:solidFill>
                <a:latin typeface="Consolas"/>
              </a:rPr>
              <a:t>balance</a:t>
            </a:r>
            <a:r>
              <a:rPr lang="en-GB" sz="1800" dirty="0">
                <a:solidFill>
                  <a:srgbClr val="000000"/>
                </a:solidFill>
                <a:latin typeface="Consolas"/>
              </a:rPr>
              <a:t> +=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Withdraw</a:t>
            </a:r>
            <a:r>
              <a:rPr lang="en-GB" sz="1800" dirty="0">
                <a:solidFill>
                  <a:srgbClr val="000000"/>
                </a:solidFill>
                <a:latin typeface="Consolas"/>
              </a:rPr>
              <a:t>(</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amount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if</a:t>
            </a:r>
            <a:r>
              <a:rPr lang="en-GB" sz="1800" dirty="0">
                <a:solidFill>
                  <a:srgbClr val="000000"/>
                </a:solidFill>
                <a:latin typeface="Consolas"/>
              </a:rPr>
              <a:t>(</a:t>
            </a:r>
            <a:r>
              <a:rPr lang="en-GB" sz="1800" b="1" dirty="0" err="1">
                <a:solidFill>
                  <a:srgbClr val="FF0000"/>
                </a:solidFill>
                <a:latin typeface="Consolas"/>
              </a:rPr>
              <a:t>this</a:t>
            </a:r>
            <a:r>
              <a:rPr lang="en-GB" sz="1800" dirty="0" err="1">
                <a:solidFill>
                  <a:srgbClr val="000000"/>
                </a:solidFill>
                <a:latin typeface="Consolas"/>
              </a:rPr>
              <a:t>.</a:t>
            </a:r>
            <a:r>
              <a:rPr lang="en-GB" sz="1800" dirty="0" err="1">
                <a:solidFill>
                  <a:srgbClr val="020002"/>
                </a:solidFill>
                <a:latin typeface="Consolas"/>
              </a:rPr>
              <a:t>balance</a:t>
            </a:r>
            <a:r>
              <a:rPr lang="en-GB" sz="1800" dirty="0">
                <a:solidFill>
                  <a:srgbClr val="000000"/>
                </a:solidFill>
                <a:latin typeface="Consolas"/>
              </a:rPr>
              <a:t> &gt;=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      </a:t>
            </a:r>
            <a:r>
              <a:rPr lang="en-GB" sz="1800" b="1" dirty="0" err="1">
                <a:solidFill>
                  <a:srgbClr val="FF0000"/>
                </a:solidFill>
                <a:latin typeface="Consolas"/>
              </a:rPr>
              <a:t>this</a:t>
            </a:r>
            <a:r>
              <a:rPr lang="en-GB" sz="1800" dirty="0" err="1">
                <a:solidFill>
                  <a:srgbClr val="000000"/>
                </a:solidFill>
                <a:latin typeface="Consolas"/>
              </a:rPr>
              <a:t>.</a:t>
            </a:r>
            <a:r>
              <a:rPr lang="en-GB" sz="1800" dirty="0" err="1">
                <a:solidFill>
                  <a:srgbClr val="020002"/>
                </a:solidFill>
                <a:latin typeface="Consolas"/>
              </a:rPr>
              <a:t>balance</a:t>
            </a:r>
            <a:r>
              <a:rPr lang="en-GB" sz="1800" dirty="0">
                <a:solidFill>
                  <a:srgbClr val="000000"/>
                </a:solidFill>
                <a:latin typeface="Consolas"/>
              </a:rPr>
              <a:t> -=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a:t>
            </a:r>
          </a:p>
        </p:txBody>
      </p:sp>
      <p:sp>
        <p:nvSpPr>
          <p:cNvPr id="8" name="Right Arrow 7"/>
          <p:cNvSpPr/>
          <p:nvPr/>
        </p:nvSpPr>
        <p:spPr bwMode="auto">
          <a:xfrm rot="1503339">
            <a:off x="4003432" y="6686092"/>
            <a:ext cx="2183193" cy="849493"/>
          </a:xfrm>
          <a:prstGeom prst="rightArrow">
            <a:avLst/>
          </a:prstGeom>
          <a:solidFill>
            <a:schemeClr val="accent2">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100" dirty="0">
                <a:solidFill>
                  <a:schemeClr val="bg1"/>
                </a:solidFill>
                <a:effectLst>
                  <a:outerShdw blurRad="38100" dist="38100" dir="2700000" algn="tl">
                    <a:srgbClr val="000000">
                      <a:alpha val="43137"/>
                    </a:srgbClr>
                  </a:outerShdw>
                </a:effectLst>
                <a:latin typeface="Segoe" pitchFamily="34" charset="0"/>
              </a:rPr>
              <a:t>Compiled as</a:t>
            </a:r>
            <a:endParaRPr lang="en-GB" sz="2100" dirty="0">
              <a:solidFill>
                <a:schemeClr val="bg1"/>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57724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AEF35E1-E8B4-4707-9B15-F4E1B030959E}" type="slidenum">
              <a:rPr lang="en-US" smtClean="0"/>
              <a:t>7</a:t>
            </a:fld>
            <a:endParaRPr lang="en-US"/>
          </a:p>
        </p:txBody>
      </p:sp>
      <p:sp>
        <p:nvSpPr>
          <p:cNvPr id="2" name="Title 1"/>
          <p:cNvSpPr>
            <a:spLocks noGrp="1"/>
          </p:cNvSpPr>
          <p:nvPr>
            <p:ph type="title"/>
          </p:nvPr>
        </p:nvSpPr>
        <p:spPr/>
        <p:txBody>
          <a:bodyPr/>
          <a:lstStyle/>
          <a:p>
            <a:r>
              <a:rPr lang="en-US" dirty="0"/>
              <a:t>Introduction to .NET and C#</a:t>
            </a:r>
          </a:p>
        </p:txBody>
      </p:sp>
      <p:sp>
        <p:nvSpPr>
          <p:cNvPr id="3" name="Text Placeholder 2"/>
          <p:cNvSpPr>
            <a:spLocks noGrp="1"/>
          </p:cNvSpPr>
          <p:nvPr>
            <p:ph type="body" idx="1"/>
          </p:nvPr>
        </p:nvSpPr>
        <p:spPr/>
        <p:txBody>
          <a:bodyPr/>
          <a:lstStyle/>
          <a:p>
            <a:r>
              <a:rPr lang="en-US" dirty="0"/>
              <a:t>Module 1</a:t>
            </a:r>
          </a:p>
        </p:txBody>
      </p:sp>
    </p:spTree>
    <p:extLst>
      <p:ext uri="{BB962C8B-B14F-4D97-AF65-F5344CB8AC3E}">
        <p14:creationId xmlns:p14="http://schemas.microsoft.com/office/powerpoint/2010/main" val="194927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an Instance Method</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70</a:t>
            </a:fld>
            <a:endParaRPr lang="en-GB"/>
          </a:p>
        </p:txBody>
      </p:sp>
      <p:sp>
        <p:nvSpPr>
          <p:cNvPr id="3" name="Text Placeholder 2"/>
          <p:cNvSpPr>
            <a:spLocks noGrp="1"/>
          </p:cNvSpPr>
          <p:nvPr>
            <p:ph sz="quarter" idx="1"/>
          </p:nvPr>
        </p:nvSpPr>
        <p:spPr/>
        <p:txBody>
          <a:bodyPr/>
          <a:lstStyle/>
          <a:p>
            <a:r>
              <a:rPr lang="en-US" dirty="0"/>
              <a:t>Use the dot operator with an object reference</a:t>
            </a:r>
          </a:p>
          <a:p>
            <a:pPr lvl="1"/>
            <a:r>
              <a:rPr lang="en-US" dirty="0"/>
              <a:t>Don’t use type name</a:t>
            </a:r>
            <a:endParaRPr lang="en-GB" dirty="0"/>
          </a:p>
        </p:txBody>
      </p:sp>
      <p:sp>
        <p:nvSpPr>
          <p:cNvPr id="6" name="Rounded Rectangle 5"/>
          <p:cNvSpPr/>
          <p:nvPr/>
        </p:nvSpPr>
        <p:spPr bwMode="auto">
          <a:xfrm>
            <a:off x="1680210" y="4964823"/>
            <a:ext cx="8435063" cy="178740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b="1" dirty="0">
                <a:solidFill>
                  <a:srgbClr val="0000FF"/>
                </a:solidFill>
                <a:latin typeface="Consolas"/>
              </a:rPr>
              <a:t>Account</a:t>
            </a:r>
            <a:r>
              <a:rPr lang="en-GB" sz="2100" dirty="0">
                <a:solidFill>
                  <a:srgbClr val="000000"/>
                </a:solidFill>
                <a:latin typeface="Consolas"/>
              </a:rPr>
              <a:t> </a:t>
            </a:r>
            <a:r>
              <a:rPr lang="en-GB" sz="2100" dirty="0" err="1">
                <a:solidFill>
                  <a:srgbClr val="020002"/>
                </a:solidFill>
                <a:latin typeface="Consolas"/>
              </a:rPr>
              <a:t>acc</a:t>
            </a:r>
            <a:r>
              <a:rPr lang="en-GB" sz="2100" dirty="0">
                <a:solidFill>
                  <a:srgbClr val="000000"/>
                </a:solidFill>
                <a:latin typeface="Consolas"/>
              </a:rPr>
              <a:t> = </a:t>
            </a:r>
            <a:r>
              <a:rPr lang="en-GB" sz="2100" dirty="0">
                <a:solidFill>
                  <a:srgbClr val="0000FF"/>
                </a:solidFill>
                <a:latin typeface="Consolas"/>
              </a:rPr>
              <a:t>new</a:t>
            </a:r>
            <a:r>
              <a:rPr lang="en-GB" sz="2100" dirty="0">
                <a:solidFill>
                  <a:srgbClr val="000000"/>
                </a:solidFill>
                <a:latin typeface="Consolas"/>
              </a:rPr>
              <a:t> </a:t>
            </a:r>
            <a:r>
              <a:rPr lang="en-GB" sz="2100" b="1" dirty="0">
                <a:solidFill>
                  <a:srgbClr val="0000FF"/>
                </a:solidFill>
                <a:latin typeface="Consolas"/>
              </a:rPr>
              <a:t>Account</a:t>
            </a:r>
            <a:r>
              <a:rPr lang="en-GB" sz="2100" dirty="0">
                <a:solidFill>
                  <a:srgbClr val="000000"/>
                </a:solidFill>
                <a:latin typeface="Consolas"/>
              </a:rPr>
              <a:t>();</a:t>
            </a:r>
          </a:p>
          <a:p>
            <a:r>
              <a:rPr lang="en-GB" sz="2100" dirty="0" err="1">
                <a:solidFill>
                  <a:srgbClr val="020002"/>
                </a:solidFill>
                <a:latin typeface="Consolas"/>
              </a:rPr>
              <a:t>acc</a:t>
            </a:r>
            <a:r>
              <a:rPr lang="en-GB" sz="2100" dirty="0" err="1">
                <a:solidFill>
                  <a:srgbClr val="000000"/>
                </a:solidFill>
                <a:latin typeface="Consolas"/>
              </a:rPr>
              <a:t>.</a:t>
            </a:r>
            <a:r>
              <a:rPr lang="en-GB" sz="2100" dirty="0" err="1">
                <a:solidFill>
                  <a:srgbClr val="020002"/>
                </a:solidFill>
                <a:latin typeface="Consolas"/>
              </a:rPr>
              <a:t>Deposit</a:t>
            </a:r>
            <a:r>
              <a:rPr lang="en-GB" sz="2100" dirty="0">
                <a:solidFill>
                  <a:srgbClr val="000000"/>
                </a:solidFill>
                <a:latin typeface="Consolas"/>
              </a:rPr>
              <a:t>(100);</a:t>
            </a:r>
          </a:p>
          <a:p>
            <a:r>
              <a:rPr lang="en-GB" sz="2100" dirty="0" err="1">
                <a:solidFill>
                  <a:srgbClr val="020002"/>
                </a:solidFill>
                <a:latin typeface="Consolas"/>
              </a:rPr>
              <a:t>acc</a:t>
            </a:r>
            <a:r>
              <a:rPr lang="en-GB" sz="2100" dirty="0" err="1">
                <a:solidFill>
                  <a:srgbClr val="000000"/>
                </a:solidFill>
                <a:latin typeface="Consolas"/>
              </a:rPr>
              <a:t>.</a:t>
            </a:r>
            <a:r>
              <a:rPr lang="en-GB" sz="2100" dirty="0" err="1">
                <a:solidFill>
                  <a:srgbClr val="020002"/>
                </a:solidFill>
                <a:latin typeface="Consolas"/>
              </a:rPr>
              <a:t>Withdraw</a:t>
            </a:r>
            <a:r>
              <a:rPr lang="en-GB" sz="2100" dirty="0">
                <a:solidFill>
                  <a:srgbClr val="000000"/>
                </a:solidFill>
                <a:latin typeface="Consolas"/>
              </a:rPr>
              <a:t>(60);</a:t>
            </a:r>
          </a:p>
          <a:p>
            <a:r>
              <a:rPr lang="en-GB" sz="2100" dirty="0">
                <a:solidFill>
                  <a:srgbClr val="000000"/>
                </a:solidFill>
                <a:latin typeface="Consolas"/>
              </a:rPr>
              <a:t> </a:t>
            </a:r>
          </a:p>
          <a:p>
            <a:r>
              <a:rPr lang="en-GB" sz="2100" b="1" dirty="0" err="1">
                <a:solidFill>
                  <a:srgbClr val="FF0000"/>
                </a:solidFill>
                <a:latin typeface="Consolas"/>
              </a:rPr>
              <a:t>Account</a:t>
            </a:r>
            <a:r>
              <a:rPr lang="en-GB" sz="2100" dirty="0" err="1">
                <a:solidFill>
                  <a:srgbClr val="FF0000"/>
                </a:solidFill>
                <a:latin typeface="Consolas"/>
              </a:rPr>
              <a:t>.Deposit</a:t>
            </a:r>
            <a:r>
              <a:rPr lang="en-GB" sz="2100" dirty="0">
                <a:solidFill>
                  <a:srgbClr val="FF0000"/>
                </a:solidFill>
                <a:latin typeface="Consolas"/>
              </a:rPr>
              <a:t>(200);</a:t>
            </a:r>
            <a:r>
              <a:rPr lang="en-GB" sz="2100" dirty="0">
                <a:solidFill>
                  <a:srgbClr val="000000"/>
                </a:solidFill>
                <a:latin typeface="Consolas"/>
              </a:rPr>
              <a:t>   </a:t>
            </a:r>
            <a:r>
              <a:rPr lang="en-GB" sz="2100" dirty="0">
                <a:solidFill>
                  <a:srgbClr val="008000"/>
                </a:solidFill>
                <a:latin typeface="Consolas"/>
              </a:rPr>
              <a:t>// does not compile</a:t>
            </a:r>
            <a:endParaRPr lang="en-GB" sz="2100" dirty="0">
              <a:solidFill>
                <a:srgbClr val="000000"/>
              </a:solidFill>
              <a:latin typeface="Consolas"/>
            </a:endParaRPr>
          </a:p>
        </p:txBody>
      </p:sp>
    </p:spTree>
    <p:extLst>
      <p:ext uri="{BB962C8B-B14F-4D97-AF65-F5344CB8AC3E}">
        <p14:creationId xmlns:p14="http://schemas.microsoft.com/office/powerpoint/2010/main" val="174702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Argument Passing</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71</a:t>
            </a:fld>
            <a:endParaRPr lang="en-GB"/>
          </a:p>
        </p:txBody>
      </p:sp>
      <p:sp>
        <p:nvSpPr>
          <p:cNvPr id="3" name="Text Placeholder 2"/>
          <p:cNvSpPr>
            <a:spLocks noGrp="1"/>
          </p:cNvSpPr>
          <p:nvPr>
            <p:ph sz="quarter" idx="1"/>
          </p:nvPr>
        </p:nvSpPr>
        <p:spPr>
          <a:xfrm>
            <a:off x="420053" y="1766077"/>
            <a:ext cx="11761470" cy="3634600"/>
          </a:xfrm>
        </p:spPr>
        <p:txBody>
          <a:bodyPr>
            <a:normAutofit/>
          </a:bodyPr>
          <a:lstStyle/>
          <a:p>
            <a:r>
              <a:rPr lang="en-US" dirty="0"/>
              <a:t>Arguments are passed by value</a:t>
            </a:r>
          </a:p>
          <a:p>
            <a:pPr lvl="1"/>
            <a:r>
              <a:rPr lang="en-US" dirty="0"/>
              <a:t>The value is copied to the parameter variable</a:t>
            </a:r>
          </a:p>
          <a:p>
            <a:r>
              <a:rPr lang="en-US" dirty="0"/>
              <a:t>Can pass by reference using the ref or out keywords</a:t>
            </a:r>
          </a:p>
          <a:p>
            <a:pPr lvl="1"/>
            <a:r>
              <a:rPr lang="en-US" dirty="0"/>
              <a:t>Must specify in the declaration and the call</a:t>
            </a:r>
          </a:p>
          <a:p>
            <a:pPr lvl="1"/>
            <a:r>
              <a:rPr lang="en-US" dirty="0"/>
              <a:t>Makes the parameter variable another name for the original variable</a:t>
            </a:r>
          </a:p>
          <a:p>
            <a:endParaRPr lang="en-GB" dirty="0"/>
          </a:p>
        </p:txBody>
      </p:sp>
      <p:sp>
        <p:nvSpPr>
          <p:cNvPr id="6" name="Rounded Rectangle 5"/>
          <p:cNvSpPr/>
          <p:nvPr/>
        </p:nvSpPr>
        <p:spPr bwMode="auto">
          <a:xfrm>
            <a:off x="630079" y="5034777"/>
            <a:ext cx="6251870" cy="273525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static void</a:t>
            </a:r>
            <a:r>
              <a:rPr lang="en-GB" sz="1500" dirty="0">
                <a:solidFill>
                  <a:srgbClr val="000000"/>
                </a:solidFill>
                <a:latin typeface="Consolas"/>
              </a:rPr>
              <a:t> </a:t>
            </a:r>
            <a:r>
              <a:rPr lang="en-GB" sz="1500" dirty="0">
                <a:solidFill>
                  <a:srgbClr val="020002"/>
                </a:solidFill>
                <a:latin typeface="Consolas"/>
              </a:rPr>
              <a:t>Swap2</a:t>
            </a:r>
            <a:r>
              <a:rPr lang="en-GB" sz="1500" dirty="0">
                <a:solidFill>
                  <a:srgbClr val="000000"/>
                </a:solidFill>
                <a:latin typeface="Consolas"/>
              </a:rPr>
              <a:t>(</a:t>
            </a:r>
            <a:r>
              <a:rPr lang="en-GB" sz="1500" dirty="0">
                <a:solidFill>
                  <a:srgbClr val="0000FF"/>
                </a:solidFill>
                <a:latin typeface="Consolas"/>
              </a:rPr>
              <a:t>ref</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a</a:t>
            </a:r>
            <a:r>
              <a:rPr lang="en-GB" sz="1500" dirty="0">
                <a:solidFill>
                  <a:srgbClr val="000000"/>
                </a:solidFill>
                <a:latin typeface="Consolas"/>
              </a:rPr>
              <a:t>, </a:t>
            </a:r>
            <a:r>
              <a:rPr lang="en-GB" sz="1500" dirty="0">
                <a:solidFill>
                  <a:srgbClr val="0000FF"/>
                </a:solidFill>
                <a:latin typeface="Consolas"/>
              </a:rPr>
              <a:t>ref</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b</a:t>
            </a:r>
            <a:r>
              <a:rPr lang="en-GB" sz="1500" dirty="0">
                <a:solidFill>
                  <a:srgbClr val="000000"/>
                </a:solidFill>
                <a:latin typeface="Consolas"/>
              </a:rPr>
              <a:t>) {</a:t>
            </a:r>
          </a:p>
          <a:p>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c</a:t>
            </a:r>
            <a:r>
              <a:rPr lang="en-GB" sz="1500" dirty="0">
                <a:solidFill>
                  <a:srgbClr val="000000"/>
                </a:solidFill>
                <a:latin typeface="Consolas"/>
              </a:rPr>
              <a:t> = </a:t>
            </a:r>
            <a:r>
              <a:rPr lang="en-GB" sz="1500" dirty="0">
                <a:solidFill>
                  <a:srgbClr val="020002"/>
                </a:solidFill>
                <a:latin typeface="Consolas"/>
              </a:rPr>
              <a:t>a</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a</a:t>
            </a:r>
            <a:r>
              <a:rPr lang="en-GB" sz="1500" dirty="0">
                <a:solidFill>
                  <a:srgbClr val="000000"/>
                </a:solidFill>
                <a:latin typeface="Consolas"/>
              </a:rPr>
              <a:t> = </a:t>
            </a:r>
            <a:r>
              <a:rPr lang="en-GB" sz="1500" dirty="0">
                <a:solidFill>
                  <a:srgbClr val="020002"/>
                </a:solidFill>
                <a:latin typeface="Consolas"/>
              </a:rPr>
              <a:t>b</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b</a:t>
            </a:r>
            <a:r>
              <a:rPr lang="en-GB" sz="1500" dirty="0">
                <a:solidFill>
                  <a:srgbClr val="000000"/>
                </a:solidFill>
                <a:latin typeface="Consolas"/>
              </a:rPr>
              <a:t> = </a:t>
            </a:r>
            <a:r>
              <a:rPr lang="en-GB" sz="1500" dirty="0">
                <a:solidFill>
                  <a:srgbClr val="020002"/>
                </a:solidFill>
                <a:latin typeface="Consolas"/>
              </a:rPr>
              <a:t>c</a:t>
            </a:r>
            <a:r>
              <a:rPr lang="en-GB" sz="1500" dirty="0">
                <a:solidFill>
                  <a:srgbClr val="000000"/>
                </a:solidFill>
                <a:latin typeface="Consolas"/>
              </a:rPr>
              <a:t>;</a:t>
            </a:r>
          </a:p>
          <a:p>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static void</a:t>
            </a:r>
            <a:r>
              <a:rPr lang="en-GB" sz="1500" dirty="0">
                <a:solidFill>
                  <a:srgbClr val="000000"/>
                </a:solidFill>
                <a:latin typeface="Consolas"/>
              </a:rPr>
              <a:t> </a:t>
            </a:r>
            <a:r>
              <a:rPr lang="en-GB" sz="1500" dirty="0">
                <a:solidFill>
                  <a:srgbClr val="020002"/>
                </a:solidFill>
                <a:latin typeface="Consolas"/>
              </a:rPr>
              <a:t>Swap1</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a</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b</a:t>
            </a:r>
            <a:r>
              <a:rPr lang="en-GB" sz="1500" dirty="0">
                <a:solidFill>
                  <a:srgbClr val="000000"/>
                </a:solidFill>
                <a:latin typeface="Consolas"/>
              </a:rPr>
              <a:t>) {</a:t>
            </a:r>
          </a:p>
          <a:p>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c</a:t>
            </a:r>
            <a:r>
              <a:rPr lang="en-GB" sz="1500" dirty="0">
                <a:solidFill>
                  <a:srgbClr val="000000"/>
                </a:solidFill>
                <a:latin typeface="Consolas"/>
              </a:rPr>
              <a:t> = </a:t>
            </a:r>
            <a:r>
              <a:rPr lang="en-GB" sz="1500" dirty="0">
                <a:solidFill>
                  <a:srgbClr val="020002"/>
                </a:solidFill>
                <a:latin typeface="Consolas"/>
              </a:rPr>
              <a:t>a</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a</a:t>
            </a:r>
            <a:r>
              <a:rPr lang="en-GB" sz="1500" dirty="0">
                <a:solidFill>
                  <a:srgbClr val="000000"/>
                </a:solidFill>
                <a:latin typeface="Consolas"/>
              </a:rPr>
              <a:t> = </a:t>
            </a:r>
            <a:r>
              <a:rPr lang="en-GB" sz="1500" dirty="0">
                <a:solidFill>
                  <a:srgbClr val="020002"/>
                </a:solidFill>
                <a:latin typeface="Consolas"/>
              </a:rPr>
              <a:t>b</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b</a:t>
            </a:r>
            <a:r>
              <a:rPr lang="en-GB" sz="1500" dirty="0">
                <a:solidFill>
                  <a:srgbClr val="000000"/>
                </a:solidFill>
                <a:latin typeface="Consolas"/>
              </a:rPr>
              <a:t> = </a:t>
            </a:r>
            <a:r>
              <a:rPr lang="en-GB" sz="1500" dirty="0">
                <a:solidFill>
                  <a:srgbClr val="020002"/>
                </a:solidFill>
                <a:latin typeface="Consolas"/>
              </a:rPr>
              <a:t>c</a:t>
            </a:r>
            <a:r>
              <a:rPr lang="en-GB" sz="1500" dirty="0">
                <a:solidFill>
                  <a:srgbClr val="000000"/>
                </a:solidFill>
                <a:latin typeface="Consolas"/>
              </a:rPr>
              <a:t>;</a:t>
            </a:r>
          </a:p>
          <a:p>
            <a:r>
              <a:rPr lang="en-GB" sz="1500" dirty="0">
                <a:solidFill>
                  <a:srgbClr val="000000"/>
                </a:solidFill>
                <a:latin typeface="Consolas"/>
              </a:rPr>
              <a:t>}</a:t>
            </a:r>
          </a:p>
        </p:txBody>
      </p:sp>
      <p:sp>
        <p:nvSpPr>
          <p:cNvPr id="7" name="Rounded Rectangle 6"/>
          <p:cNvSpPr/>
          <p:nvPr/>
        </p:nvSpPr>
        <p:spPr bwMode="auto">
          <a:xfrm>
            <a:off x="6385769" y="5729199"/>
            <a:ext cx="5755690" cy="154760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x</a:t>
            </a:r>
            <a:r>
              <a:rPr lang="en-GB" sz="1500" dirty="0">
                <a:solidFill>
                  <a:srgbClr val="000000"/>
                </a:solidFill>
                <a:latin typeface="Consolas"/>
              </a:rPr>
              <a:t> = 8, </a:t>
            </a:r>
            <a:r>
              <a:rPr lang="en-GB" sz="1500" dirty="0">
                <a:solidFill>
                  <a:srgbClr val="020002"/>
                </a:solidFill>
                <a:latin typeface="Consolas"/>
              </a:rPr>
              <a:t>y</a:t>
            </a:r>
            <a:r>
              <a:rPr lang="en-GB" sz="1500" dirty="0">
                <a:solidFill>
                  <a:srgbClr val="000000"/>
                </a:solidFill>
                <a:latin typeface="Consolas"/>
              </a:rPr>
              <a:t> = 3;</a:t>
            </a:r>
          </a:p>
          <a:p>
            <a:r>
              <a:rPr lang="en-GB" sz="1500" dirty="0">
                <a:solidFill>
                  <a:srgbClr val="020002"/>
                </a:solidFill>
                <a:latin typeface="Consolas"/>
              </a:rPr>
              <a:t>Swap1</a:t>
            </a:r>
            <a:r>
              <a:rPr lang="en-GB" sz="1500" dirty="0">
                <a:solidFill>
                  <a:srgbClr val="000000"/>
                </a:solidFill>
                <a:latin typeface="Consolas"/>
              </a:rPr>
              <a:t>(</a:t>
            </a:r>
            <a:r>
              <a:rPr lang="en-GB" sz="1500" dirty="0">
                <a:solidFill>
                  <a:srgbClr val="020002"/>
                </a:solidFill>
                <a:latin typeface="Consolas"/>
              </a:rPr>
              <a:t>x</a:t>
            </a:r>
            <a:r>
              <a:rPr lang="en-GB" sz="1500" dirty="0">
                <a:solidFill>
                  <a:srgbClr val="000000"/>
                </a:solidFill>
                <a:latin typeface="Consolas"/>
              </a:rPr>
              <a:t>, </a:t>
            </a:r>
            <a:r>
              <a:rPr lang="en-GB" sz="1500" dirty="0">
                <a:solidFill>
                  <a:srgbClr val="020002"/>
                </a:solidFill>
                <a:latin typeface="Consolas"/>
              </a:rPr>
              <a:t>y</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"X={0} Y={1}"</a:t>
            </a:r>
            <a:r>
              <a:rPr lang="en-GB" sz="1500" dirty="0">
                <a:solidFill>
                  <a:srgbClr val="000000"/>
                </a:solidFill>
                <a:latin typeface="Consolas"/>
              </a:rPr>
              <a:t>, </a:t>
            </a:r>
            <a:r>
              <a:rPr lang="en-GB" sz="1500" dirty="0">
                <a:solidFill>
                  <a:srgbClr val="020002"/>
                </a:solidFill>
                <a:latin typeface="Consolas"/>
              </a:rPr>
              <a:t>x</a:t>
            </a:r>
            <a:r>
              <a:rPr lang="en-GB" sz="1500" dirty="0">
                <a:solidFill>
                  <a:srgbClr val="000000"/>
                </a:solidFill>
                <a:latin typeface="Consolas"/>
              </a:rPr>
              <a:t>, </a:t>
            </a:r>
            <a:r>
              <a:rPr lang="en-GB" sz="1500" dirty="0">
                <a:solidFill>
                  <a:srgbClr val="020002"/>
                </a:solidFill>
                <a:latin typeface="Consolas"/>
              </a:rPr>
              <a:t>y</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20002"/>
                </a:solidFill>
                <a:latin typeface="Consolas"/>
              </a:rPr>
              <a:t>Swap2</a:t>
            </a:r>
            <a:r>
              <a:rPr lang="en-GB" sz="1500" dirty="0">
                <a:solidFill>
                  <a:srgbClr val="000000"/>
                </a:solidFill>
                <a:latin typeface="Consolas"/>
              </a:rPr>
              <a:t>(</a:t>
            </a:r>
            <a:r>
              <a:rPr lang="en-GB" sz="1500" dirty="0">
                <a:solidFill>
                  <a:srgbClr val="0000FF"/>
                </a:solidFill>
                <a:latin typeface="Consolas"/>
              </a:rPr>
              <a:t>ref</a:t>
            </a:r>
            <a:r>
              <a:rPr lang="en-GB" sz="1500" dirty="0">
                <a:solidFill>
                  <a:srgbClr val="000000"/>
                </a:solidFill>
                <a:latin typeface="Consolas"/>
              </a:rPr>
              <a:t> </a:t>
            </a:r>
            <a:r>
              <a:rPr lang="en-GB" sz="1500" dirty="0">
                <a:solidFill>
                  <a:srgbClr val="020002"/>
                </a:solidFill>
                <a:latin typeface="Consolas"/>
              </a:rPr>
              <a:t>x</a:t>
            </a:r>
            <a:r>
              <a:rPr lang="en-GB" sz="1500" dirty="0">
                <a:solidFill>
                  <a:srgbClr val="000000"/>
                </a:solidFill>
                <a:latin typeface="Consolas"/>
              </a:rPr>
              <a:t>, </a:t>
            </a:r>
            <a:r>
              <a:rPr lang="en-GB" sz="1500" dirty="0">
                <a:solidFill>
                  <a:srgbClr val="0000FF"/>
                </a:solidFill>
                <a:latin typeface="Consolas"/>
              </a:rPr>
              <a:t>ref</a:t>
            </a:r>
            <a:r>
              <a:rPr lang="en-GB" sz="1500" dirty="0">
                <a:solidFill>
                  <a:srgbClr val="000000"/>
                </a:solidFill>
                <a:latin typeface="Consolas"/>
              </a:rPr>
              <a:t> </a:t>
            </a:r>
            <a:r>
              <a:rPr lang="en-GB" sz="1500" dirty="0">
                <a:solidFill>
                  <a:srgbClr val="020002"/>
                </a:solidFill>
                <a:latin typeface="Consolas"/>
              </a:rPr>
              <a:t>y</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"X={0} Y={1}"</a:t>
            </a:r>
            <a:r>
              <a:rPr lang="en-GB" sz="1500" dirty="0">
                <a:solidFill>
                  <a:srgbClr val="000000"/>
                </a:solidFill>
                <a:latin typeface="Consolas"/>
              </a:rPr>
              <a:t>, </a:t>
            </a:r>
            <a:r>
              <a:rPr lang="en-GB" sz="1500" dirty="0">
                <a:solidFill>
                  <a:srgbClr val="020002"/>
                </a:solidFill>
                <a:latin typeface="Consolas"/>
              </a:rPr>
              <a:t>x</a:t>
            </a:r>
            <a:r>
              <a:rPr lang="en-GB" sz="1500" dirty="0">
                <a:solidFill>
                  <a:srgbClr val="000000"/>
                </a:solidFill>
                <a:latin typeface="Consolas"/>
              </a:rPr>
              <a:t>, </a:t>
            </a:r>
            <a:r>
              <a:rPr lang="en-GB" sz="1500" dirty="0">
                <a:solidFill>
                  <a:srgbClr val="020002"/>
                </a:solidFill>
                <a:latin typeface="Consolas"/>
              </a:rPr>
              <a:t>y</a:t>
            </a:r>
            <a:r>
              <a:rPr lang="en-GB" sz="1500" dirty="0">
                <a:solidFill>
                  <a:srgbClr val="000000"/>
                </a:solidFill>
                <a:latin typeface="Consolas"/>
              </a:rPr>
              <a:t>);</a:t>
            </a:r>
          </a:p>
        </p:txBody>
      </p:sp>
    </p:spTree>
    <p:extLst>
      <p:ext uri="{BB962C8B-B14F-4D97-AF65-F5344CB8AC3E}">
        <p14:creationId xmlns:p14="http://schemas.microsoft.com/office/powerpoint/2010/main" val="6941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Argument Passing</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72</a:t>
            </a:fld>
            <a:endParaRPr lang="en-GB"/>
          </a:p>
        </p:txBody>
      </p:sp>
      <p:sp>
        <p:nvSpPr>
          <p:cNvPr id="3" name="Text Placeholder 2"/>
          <p:cNvSpPr>
            <a:spLocks noGrp="1"/>
          </p:cNvSpPr>
          <p:nvPr>
            <p:ph sz="quarter" idx="1"/>
          </p:nvPr>
        </p:nvSpPr>
        <p:spPr>
          <a:xfrm>
            <a:off x="525066" y="1905740"/>
            <a:ext cx="11761470" cy="3194898"/>
          </a:xfrm>
        </p:spPr>
        <p:txBody>
          <a:bodyPr>
            <a:normAutofit/>
          </a:bodyPr>
          <a:lstStyle/>
          <a:p>
            <a:r>
              <a:rPr lang="en-US" b="1" dirty="0">
                <a:solidFill>
                  <a:srgbClr val="FF0000"/>
                </a:solidFill>
                <a:latin typeface="Consolas" pitchFamily="49" charset="0"/>
                <a:cs typeface="Consolas" pitchFamily="49" charset="0"/>
              </a:rPr>
              <a:t>ref</a:t>
            </a:r>
            <a:r>
              <a:rPr lang="en-US" dirty="0"/>
              <a:t> parameter must be definitely assigned before call</a:t>
            </a:r>
          </a:p>
          <a:p>
            <a:r>
              <a:rPr lang="en-US" b="1" dirty="0">
                <a:solidFill>
                  <a:srgbClr val="FF0000"/>
                </a:solidFill>
                <a:latin typeface="Consolas" pitchFamily="49" charset="0"/>
                <a:cs typeface="Consolas" pitchFamily="49" charset="0"/>
              </a:rPr>
              <a:t>out</a:t>
            </a:r>
            <a:r>
              <a:rPr lang="en-US" dirty="0"/>
              <a:t> parameter must be assigned within call</a:t>
            </a:r>
          </a:p>
          <a:p>
            <a:r>
              <a:rPr lang="en-US" dirty="0">
                <a:latin typeface="Consolas" pitchFamily="49" charset="0"/>
                <a:cs typeface="Consolas" pitchFamily="49" charset="0"/>
              </a:rPr>
              <a:t>ref</a:t>
            </a:r>
            <a:r>
              <a:rPr lang="en-US" dirty="0"/>
              <a:t> or </a:t>
            </a:r>
            <a:r>
              <a:rPr lang="en-US" dirty="0">
                <a:latin typeface="Consolas" pitchFamily="49" charset="0"/>
                <a:cs typeface="Consolas" pitchFamily="49" charset="0"/>
              </a:rPr>
              <a:t>out</a:t>
            </a:r>
            <a:r>
              <a:rPr lang="en-US" dirty="0"/>
              <a:t> with a reference type can replace the object</a:t>
            </a:r>
            <a:endParaRPr lang="en-GB" dirty="0"/>
          </a:p>
        </p:txBody>
      </p:sp>
      <p:sp>
        <p:nvSpPr>
          <p:cNvPr id="6" name="Rounded Rectangle 5"/>
          <p:cNvSpPr/>
          <p:nvPr/>
        </p:nvSpPr>
        <p:spPr bwMode="auto">
          <a:xfrm>
            <a:off x="247390" y="4595073"/>
            <a:ext cx="7839646" cy="131007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static</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err="1">
                <a:solidFill>
                  <a:srgbClr val="020002"/>
                </a:solidFill>
                <a:latin typeface="Consolas"/>
              </a:rPr>
              <a:t>CalcSumAndAverage</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a</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b</a:t>
            </a:r>
            <a:r>
              <a:rPr lang="en-GB" sz="1500" dirty="0">
                <a:solidFill>
                  <a:srgbClr val="000000"/>
                </a:solidFill>
                <a:latin typeface="Consolas"/>
              </a:rPr>
              <a:t>, </a:t>
            </a:r>
            <a:r>
              <a:rPr lang="en-GB" sz="1500" dirty="0">
                <a:solidFill>
                  <a:srgbClr val="0000FF"/>
                </a:solidFill>
                <a:latin typeface="Consolas"/>
              </a:rPr>
              <a:t>out</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err="1">
                <a:solidFill>
                  <a:srgbClr val="020002"/>
                </a:solidFill>
                <a:latin typeface="Consolas"/>
              </a:rPr>
              <a:t>avg</a:t>
            </a:r>
            <a:r>
              <a:rPr lang="en-GB" sz="1500" dirty="0">
                <a:solidFill>
                  <a:srgbClr val="000000"/>
                </a:solidFill>
                <a:latin typeface="Consolas"/>
              </a:rPr>
              <a:t>) {</a:t>
            </a:r>
          </a:p>
          <a:p>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sum</a:t>
            </a:r>
            <a:r>
              <a:rPr lang="en-GB" sz="1500" dirty="0">
                <a:solidFill>
                  <a:srgbClr val="000000"/>
                </a:solidFill>
                <a:latin typeface="Consolas"/>
              </a:rPr>
              <a:t> = </a:t>
            </a:r>
            <a:r>
              <a:rPr lang="en-GB" sz="1500" dirty="0">
                <a:solidFill>
                  <a:srgbClr val="020002"/>
                </a:solidFill>
                <a:latin typeface="Consolas"/>
              </a:rPr>
              <a:t>a</a:t>
            </a:r>
            <a:r>
              <a:rPr lang="en-GB" sz="1500" dirty="0">
                <a:solidFill>
                  <a:srgbClr val="000000"/>
                </a:solidFill>
                <a:latin typeface="Consolas"/>
              </a:rPr>
              <a:t> + </a:t>
            </a:r>
            <a:r>
              <a:rPr lang="en-GB" sz="1500" dirty="0">
                <a:solidFill>
                  <a:srgbClr val="020002"/>
                </a:solidFill>
                <a:latin typeface="Consolas"/>
              </a:rPr>
              <a:t>b</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020002"/>
                </a:solidFill>
                <a:latin typeface="Consolas"/>
              </a:rPr>
              <a:t>avg</a:t>
            </a:r>
            <a:r>
              <a:rPr lang="en-GB" sz="1500" dirty="0">
                <a:solidFill>
                  <a:srgbClr val="000000"/>
                </a:solidFill>
                <a:latin typeface="Consolas"/>
              </a:rPr>
              <a:t> = </a:t>
            </a:r>
            <a:r>
              <a:rPr lang="en-GB" sz="1500" dirty="0">
                <a:solidFill>
                  <a:srgbClr val="020002"/>
                </a:solidFill>
                <a:latin typeface="Consolas"/>
              </a:rPr>
              <a:t>sum</a:t>
            </a:r>
            <a:r>
              <a:rPr lang="en-GB" sz="1500" dirty="0">
                <a:solidFill>
                  <a:srgbClr val="000000"/>
                </a:solidFill>
                <a:latin typeface="Consolas"/>
              </a:rPr>
              <a:t> / 2;</a:t>
            </a:r>
          </a:p>
          <a:p>
            <a:r>
              <a:rPr lang="en-GB" sz="1500" dirty="0">
                <a:solidFill>
                  <a:srgbClr val="000000"/>
                </a:solidFill>
                <a:latin typeface="Consolas"/>
              </a:rPr>
              <a:t>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sum</a:t>
            </a:r>
            <a:r>
              <a:rPr lang="en-GB" sz="1500" dirty="0">
                <a:solidFill>
                  <a:srgbClr val="000000"/>
                </a:solidFill>
                <a:latin typeface="Consolas"/>
              </a:rPr>
              <a:t>;</a:t>
            </a:r>
          </a:p>
          <a:p>
            <a:r>
              <a:rPr lang="en-GB" sz="1500" dirty="0">
                <a:solidFill>
                  <a:srgbClr val="000000"/>
                </a:solidFill>
                <a:latin typeface="Consolas"/>
              </a:rPr>
              <a:t>}</a:t>
            </a:r>
          </a:p>
        </p:txBody>
      </p:sp>
      <p:sp>
        <p:nvSpPr>
          <p:cNvPr id="7" name="Rounded Rectangle 6"/>
          <p:cNvSpPr/>
          <p:nvPr/>
        </p:nvSpPr>
        <p:spPr bwMode="auto">
          <a:xfrm>
            <a:off x="3323708" y="5389223"/>
            <a:ext cx="7839646" cy="59748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a</a:t>
            </a:r>
            <a:r>
              <a:rPr lang="en-GB" sz="1500" dirty="0">
                <a:solidFill>
                  <a:srgbClr val="000000"/>
                </a:solidFill>
                <a:latin typeface="Consolas"/>
              </a:rPr>
              <a:t>;</a:t>
            </a:r>
          </a:p>
          <a:p>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s</a:t>
            </a:r>
            <a:r>
              <a:rPr lang="en-GB" sz="1500" dirty="0">
                <a:solidFill>
                  <a:srgbClr val="000000"/>
                </a:solidFill>
                <a:latin typeface="Consolas"/>
              </a:rPr>
              <a:t> = </a:t>
            </a:r>
            <a:r>
              <a:rPr lang="en-GB" sz="1500" dirty="0" err="1">
                <a:solidFill>
                  <a:srgbClr val="020002"/>
                </a:solidFill>
                <a:latin typeface="Consolas"/>
              </a:rPr>
              <a:t>CalcSumAndAverage</a:t>
            </a:r>
            <a:r>
              <a:rPr lang="en-GB" sz="1500" dirty="0">
                <a:solidFill>
                  <a:srgbClr val="000000"/>
                </a:solidFill>
                <a:latin typeface="Consolas"/>
              </a:rPr>
              <a:t>(10, 8, </a:t>
            </a:r>
            <a:r>
              <a:rPr lang="en-GB" sz="1500" dirty="0">
                <a:solidFill>
                  <a:srgbClr val="0000FF"/>
                </a:solidFill>
                <a:latin typeface="Consolas"/>
              </a:rPr>
              <a:t>out</a:t>
            </a:r>
            <a:r>
              <a:rPr lang="en-GB" sz="1500" dirty="0">
                <a:solidFill>
                  <a:srgbClr val="000000"/>
                </a:solidFill>
                <a:latin typeface="Consolas"/>
              </a:rPr>
              <a:t> </a:t>
            </a:r>
            <a:r>
              <a:rPr lang="en-GB" sz="1500" dirty="0">
                <a:solidFill>
                  <a:srgbClr val="020002"/>
                </a:solidFill>
                <a:latin typeface="Consolas"/>
              </a:rPr>
              <a:t>a</a:t>
            </a:r>
            <a:r>
              <a:rPr lang="en-GB" sz="1500" dirty="0">
                <a:solidFill>
                  <a:srgbClr val="000000"/>
                </a:solidFill>
                <a:latin typeface="Consolas"/>
              </a:rPr>
              <a:t>);</a:t>
            </a:r>
          </a:p>
        </p:txBody>
      </p:sp>
      <p:sp>
        <p:nvSpPr>
          <p:cNvPr id="8" name="Rounded Rectangle 7"/>
          <p:cNvSpPr/>
          <p:nvPr/>
        </p:nvSpPr>
        <p:spPr bwMode="auto">
          <a:xfrm>
            <a:off x="237060" y="6686109"/>
            <a:ext cx="5567548" cy="107254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static</a:t>
            </a:r>
            <a:r>
              <a:rPr lang="en-GB" sz="1500" dirty="0">
                <a:solidFill>
                  <a:srgbClr val="000000"/>
                </a:solidFill>
                <a:latin typeface="Consolas"/>
              </a:rPr>
              <a:t> </a:t>
            </a:r>
            <a:r>
              <a:rPr lang="en-GB" sz="1500" dirty="0">
                <a:solidFill>
                  <a:srgbClr val="0000FF"/>
                </a:solidFill>
                <a:latin typeface="Consolas"/>
              </a:rPr>
              <a:t>void</a:t>
            </a:r>
            <a:r>
              <a:rPr lang="en-GB" sz="1500" dirty="0">
                <a:solidFill>
                  <a:srgbClr val="000000"/>
                </a:solidFill>
                <a:latin typeface="Consolas"/>
              </a:rPr>
              <a:t> </a:t>
            </a:r>
            <a:r>
              <a:rPr lang="en-GB" sz="1500" dirty="0" err="1">
                <a:solidFill>
                  <a:srgbClr val="020002"/>
                </a:solidFill>
                <a:latin typeface="Consolas"/>
              </a:rPr>
              <a:t>UseCar</a:t>
            </a:r>
            <a:r>
              <a:rPr lang="en-GB" sz="1500" dirty="0">
                <a:solidFill>
                  <a:srgbClr val="000000"/>
                </a:solidFill>
                <a:latin typeface="Consolas"/>
              </a:rPr>
              <a:t>(</a:t>
            </a:r>
            <a:r>
              <a:rPr lang="en-GB" sz="1500" dirty="0">
                <a:solidFill>
                  <a:srgbClr val="0000FF"/>
                </a:solidFill>
                <a:latin typeface="Consolas"/>
              </a:rPr>
              <a:t>ref</a:t>
            </a:r>
            <a:r>
              <a:rPr lang="en-GB" sz="1500" dirty="0">
                <a:solidFill>
                  <a:srgbClr val="000000"/>
                </a:solidFill>
                <a:latin typeface="Consolas"/>
              </a:rPr>
              <a:t> </a:t>
            </a:r>
            <a:r>
              <a:rPr lang="en-GB" sz="1500" b="1" dirty="0">
                <a:solidFill>
                  <a:srgbClr val="0000FF"/>
                </a:solidFill>
                <a:latin typeface="Consolas"/>
              </a:rPr>
              <a:t>Car</a:t>
            </a:r>
            <a:r>
              <a:rPr lang="en-GB" sz="1500" dirty="0">
                <a:solidFill>
                  <a:srgbClr val="000000"/>
                </a:solidFill>
                <a:latin typeface="Consolas"/>
              </a:rPr>
              <a:t> </a:t>
            </a:r>
            <a:r>
              <a:rPr lang="en-GB" sz="1500" dirty="0">
                <a:solidFill>
                  <a:srgbClr val="020002"/>
                </a:solidFill>
                <a:latin typeface="Consolas"/>
              </a:rPr>
              <a:t>c</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c</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Car</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020002"/>
                </a:solidFill>
                <a:latin typeface="Consolas"/>
              </a:rPr>
              <a:t>c</a:t>
            </a:r>
            <a:r>
              <a:rPr lang="en-GB" sz="1500" dirty="0" err="1">
                <a:solidFill>
                  <a:srgbClr val="000000"/>
                </a:solidFill>
                <a:latin typeface="Consolas"/>
              </a:rPr>
              <a:t>.</a:t>
            </a:r>
            <a:r>
              <a:rPr lang="en-GB" sz="1500" dirty="0" err="1">
                <a:solidFill>
                  <a:srgbClr val="020002"/>
                </a:solidFill>
                <a:latin typeface="Consolas"/>
              </a:rPr>
              <a:t>Accelerate</a:t>
            </a:r>
            <a:r>
              <a:rPr lang="en-GB" sz="1500" dirty="0">
                <a:solidFill>
                  <a:srgbClr val="000000"/>
                </a:solidFill>
                <a:latin typeface="Consolas"/>
              </a:rPr>
              <a:t>(10);</a:t>
            </a:r>
          </a:p>
          <a:p>
            <a:r>
              <a:rPr lang="en-GB" sz="1500" dirty="0">
                <a:solidFill>
                  <a:srgbClr val="000000"/>
                </a:solidFill>
                <a:latin typeface="Consolas"/>
              </a:rPr>
              <a:t>}</a:t>
            </a:r>
          </a:p>
        </p:txBody>
      </p:sp>
      <p:sp>
        <p:nvSpPr>
          <p:cNvPr id="9" name="Rounded Rectangle 8"/>
          <p:cNvSpPr/>
          <p:nvPr/>
        </p:nvSpPr>
        <p:spPr bwMode="auto">
          <a:xfrm>
            <a:off x="5407664" y="6296262"/>
            <a:ext cx="6648814" cy="178513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b="1" dirty="0">
                <a:solidFill>
                  <a:srgbClr val="0000FF"/>
                </a:solidFill>
                <a:latin typeface="Consolas"/>
              </a:rPr>
              <a:t>Car</a:t>
            </a:r>
            <a:r>
              <a:rPr lang="en-GB" sz="1500" dirty="0">
                <a:solidFill>
                  <a:srgbClr val="000000"/>
                </a:solidFill>
                <a:latin typeface="Consolas"/>
              </a:rPr>
              <a:t> </a:t>
            </a:r>
            <a:r>
              <a:rPr lang="en-GB" sz="1500" dirty="0">
                <a:solidFill>
                  <a:srgbClr val="020002"/>
                </a:solidFill>
                <a:latin typeface="Consolas"/>
              </a:rPr>
              <a:t>c1</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Car</a:t>
            </a:r>
            <a:r>
              <a:rPr lang="en-GB" sz="1500" dirty="0">
                <a:solidFill>
                  <a:srgbClr val="000000"/>
                </a:solidFill>
                <a:latin typeface="Consolas"/>
              </a:rPr>
              <a:t>();</a:t>
            </a:r>
          </a:p>
          <a:p>
            <a:r>
              <a:rPr lang="en-GB" sz="1500" dirty="0">
                <a:solidFill>
                  <a:srgbClr val="020002"/>
                </a:solidFill>
                <a:latin typeface="Consolas"/>
              </a:rPr>
              <a:t>c1</a:t>
            </a:r>
            <a:r>
              <a:rPr lang="en-GB" sz="1500" dirty="0">
                <a:solidFill>
                  <a:srgbClr val="000000"/>
                </a:solidFill>
                <a:latin typeface="Consolas"/>
              </a:rPr>
              <a:t>.</a:t>
            </a:r>
            <a:r>
              <a:rPr lang="en-GB" sz="1500" dirty="0">
                <a:solidFill>
                  <a:srgbClr val="020002"/>
                </a:solidFill>
                <a:latin typeface="Consolas"/>
              </a:rPr>
              <a:t>Accelerate</a:t>
            </a:r>
            <a:r>
              <a:rPr lang="en-GB" sz="1500" dirty="0">
                <a:solidFill>
                  <a:srgbClr val="000000"/>
                </a:solidFill>
                <a:latin typeface="Consolas"/>
              </a:rPr>
              <a:t>(20);</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"c1 Speed: {0}"</a:t>
            </a:r>
            <a:r>
              <a:rPr lang="en-GB" sz="1500" dirty="0">
                <a:solidFill>
                  <a:srgbClr val="000000"/>
                </a:solidFill>
                <a:latin typeface="Consolas"/>
              </a:rPr>
              <a:t>, </a:t>
            </a:r>
            <a:r>
              <a:rPr lang="en-GB" sz="1500" dirty="0">
                <a:solidFill>
                  <a:srgbClr val="020002"/>
                </a:solidFill>
                <a:latin typeface="Consolas"/>
              </a:rPr>
              <a:t>c1</a:t>
            </a:r>
            <a:r>
              <a:rPr lang="en-GB" sz="1500" dirty="0">
                <a:solidFill>
                  <a:srgbClr val="000000"/>
                </a:solidFill>
                <a:latin typeface="Consolas"/>
              </a:rPr>
              <a:t>.</a:t>
            </a:r>
            <a:r>
              <a:rPr lang="en-GB" sz="1500" dirty="0">
                <a:solidFill>
                  <a:srgbClr val="020002"/>
                </a:solidFill>
                <a:latin typeface="Consolas"/>
              </a:rPr>
              <a:t>Speed</a:t>
            </a:r>
            <a:r>
              <a:rPr lang="en-GB" sz="1500" dirty="0">
                <a:solidFill>
                  <a:srgbClr val="000000"/>
                </a:solidFill>
                <a:latin typeface="Consolas"/>
              </a:rPr>
              <a:t>);</a:t>
            </a:r>
          </a:p>
          <a:p>
            <a:r>
              <a:rPr lang="en-GB" sz="1500" b="1" dirty="0">
                <a:solidFill>
                  <a:srgbClr val="0000FF"/>
                </a:solidFill>
                <a:latin typeface="Consolas"/>
              </a:rPr>
              <a:t>Car</a:t>
            </a:r>
            <a:r>
              <a:rPr lang="en-GB" sz="1500" dirty="0">
                <a:solidFill>
                  <a:srgbClr val="000000"/>
                </a:solidFill>
                <a:latin typeface="Consolas"/>
              </a:rPr>
              <a:t> </a:t>
            </a:r>
            <a:r>
              <a:rPr lang="en-GB" sz="1500" dirty="0">
                <a:solidFill>
                  <a:srgbClr val="020002"/>
                </a:solidFill>
                <a:latin typeface="Consolas"/>
              </a:rPr>
              <a:t>c2</a:t>
            </a:r>
            <a:r>
              <a:rPr lang="en-GB" sz="1500" dirty="0">
                <a:solidFill>
                  <a:srgbClr val="000000"/>
                </a:solidFill>
                <a:latin typeface="Consolas"/>
              </a:rPr>
              <a:t> = </a:t>
            </a:r>
            <a:r>
              <a:rPr lang="en-GB" sz="1500" dirty="0">
                <a:solidFill>
                  <a:srgbClr val="020002"/>
                </a:solidFill>
                <a:latin typeface="Consolas"/>
              </a:rPr>
              <a:t>c1</a:t>
            </a:r>
            <a:r>
              <a:rPr lang="en-GB" sz="1500" dirty="0">
                <a:solidFill>
                  <a:srgbClr val="000000"/>
                </a:solidFill>
                <a:latin typeface="Consolas"/>
              </a:rPr>
              <a:t>;</a:t>
            </a:r>
          </a:p>
          <a:p>
            <a:r>
              <a:rPr lang="en-GB" sz="1500" dirty="0" err="1">
                <a:solidFill>
                  <a:srgbClr val="020002"/>
                </a:solidFill>
                <a:latin typeface="Consolas"/>
              </a:rPr>
              <a:t>UseCar</a:t>
            </a:r>
            <a:r>
              <a:rPr lang="en-GB" sz="1500" dirty="0">
                <a:solidFill>
                  <a:srgbClr val="000000"/>
                </a:solidFill>
                <a:latin typeface="Consolas"/>
              </a:rPr>
              <a:t>(</a:t>
            </a:r>
            <a:r>
              <a:rPr lang="en-GB" sz="1500" dirty="0">
                <a:solidFill>
                  <a:srgbClr val="0000FF"/>
                </a:solidFill>
                <a:latin typeface="Consolas"/>
              </a:rPr>
              <a:t>ref</a:t>
            </a:r>
            <a:r>
              <a:rPr lang="en-GB" sz="1500" dirty="0">
                <a:solidFill>
                  <a:srgbClr val="000000"/>
                </a:solidFill>
                <a:latin typeface="Consolas"/>
              </a:rPr>
              <a:t> </a:t>
            </a:r>
            <a:r>
              <a:rPr lang="en-GB" sz="1500" dirty="0">
                <a:solidFill>
                  <a:srgbClr val="020002"/>
                </a:solidFill>
                <a:latin typeface="Consolas"/>
              </a:rPr>
              <a:t>c1</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"c1 Speed: {0}"</a:t>
            </a:r>
            <a:r>
              <a:rPr lang="en-GB" sz="1500" dirty="0">
                <a:solidFill>
                  <a:srgbClr val="000000"/>
                </a:solidFill>
                <a:latin typeface="Consolas"/>
              </a:rPr>
              <a:t>, </a:t>
            </a:r>
            <a:r>
              <a:rPr lang="en-GB" sz="1500" dirty="0">
                <a:solidFill>
                  <a:srgbClr val="020002"/>
                </a:solidFill>
                <a:latin typeface="Consolas"/>
              </a:rPr>
              <a:t>c1</a:t>
            </a:r>
            <a:r>
              <a:rPr lang="en-GB" sz="1500" dirty="0">
                <a:solidFill>
                  <a:srgbClr val="000000"/>
                </a:solidFill>
                <a:latin typeface="Consolas"/>
              </a:rPr>
              <a:t>.</a:t>
            </a:r>
            <a:r>
              <a:rPr lang="en-GB" sz="1500" dirty="0">
                <a:solidFill>
                  <a:srgbClr val="020002"/>
                </a:solidFill>
                <a:latin typeface="Consolas"/>
              </a:rPr>
              <a:t>Speed</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"c2 Speed: {0}"</a:t>
            </a:r>
            <a:r>
              <a:rPr lang="en-GB" sz="1500" dirty="0">
                <a:solidFill>
                  <a:srgbClr val="000000"/>
                </a:solidFill>
                <a:latin typeface="Consolas"/>
              </a:rPr>
              <a:t>, </a:t>
            </a:r>
            <a:r>
              <a:rPr lang="en-GB" sz="1500" dirty="0">
                <a:solidFill>
                  <a:srgbClr val="020002"/>
                </a:solidFill>
                <a:latin typeface="Consolas"/>
              </a:rPr>
              <a:t>c2</a:t>
            </a:r>
            <a:r>
              <a:rPr lang="en-GB" sz="1500" dirty="0">
                <a:solidFill>
                  <a:srgbClr val="000000"/>
                </a:solidFill>
                <a:latin typeface="Consolas"/>
              </a:rPr>
              <a:t>.</a:t>
            </a:r>
            <a:r>
              <a:rPr lang="en-GB" sz="1500" dirty="0">
                <a:solidFill>
                  <a:srgbClr val="020002"/>
                </a:solidFill>
                <a:latin typeface="Consolas"/>
              </a:rPr>
              <a:t>Speed</a:t>
            </a:r>
            <a:r>
              <a:rPr lang="en-GB" sz="1500" dirty="0">
                <a:solidFill>
                  <a:srgbClr val="000000"/>
                </a:solidFill>
                <a:latin typeface="Consolas"/>
              </a:rPr>
              <a:t>);</a:t>
            </a:r>
          </a:p>
        </p:txBody>
      </p:sp>
    </p:spTree>
    <p:extLst>
      <p:ext uri="{BB962C8B-B14F-4D97-AF65-F5344CB8AC3E}">
        <p14:creationId xmlns:p14="http://schemas.microsoft.com/office/powerpoint/2010/main" val="100333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73</a:t>
            </a:fld>
            <a:endParaRPr lang="en-GB"/>
          </a:p>
        </p:txBody>
      </p:sp>
      <p:sp>
        <p:nvSpPr>
          <p:cNvPr id="3" name="Text Placeholder 2"/>
          <p:cNvSpPr>
            <a:spLocks noGrp="1"/>
          </p:cNvSpPr>
          <p:nvPr>
            <p:ph sz="quarter" idx="1"/>
          </p:nvPr>
        </p:nvSpPr>
        <p:spPr>
          <a:xfrm>
            <a:off x="525066" y="1900238"/>
            <a:ext cx="11761470" cy="4400550"/>
          </a:xfrm>
        </p:spPr>
        <p:txBody>
          <a:bodyPr>
            <a:normAutofit/>
          </a:bodyPr>
          <a:lstStyle/>
          <a:p>
            <a:r>
              <a:rPr lang="en-US" dirty="0"/>
              <a:t>Method names can be overloaded</a:t>
            </a:r>
          </a:p>
          <a:p>
            <a:pPr lvl="1"/>
            <a:r>
              <a:rPr lang="en-US" dirty="0"/>
              <a:t>Different method signatures</a:t>
            </a:r>
          </a:p>
          <a:p>
            <a:r>
              <a:rPr lang="en-US" dirty="0"/>
              <a:t>Method signature</a:t>
            </a:r>
          </a:p>
          <a:p>
            <a:pPr lvl="1"/>
            <a:r>
              <a:rPr lang="en-US" dirty="0"/>
              <a:t>Method name and parameter list (number and types)</a:t>
            </a:r>
          </a:p>
          <a:p>
            <a:pPr lvl="1"/>
            <a:r>
              <a:rPr lang="en-US" dirty="0"/>
              <a:t>Return type cannot be differentiating factor</a:t>
            </a:r>
          </a:p>
          <a:p>
            <a:r>
              <a:rPr lang="en-US" dirty="0"/>
              <a:t>Usually used for “default” parameter values</a:t>
            </a:r>
            <a:endParaRPr lang="en-GB" dirty="0"/>
          </a:p>
        </p:txBody>
      </p:sp>
      <p:sp>
        <p:nvSpPr>
          <p:cNvPr id="6" name="Rounded Rectangle 5"/>
          <p:cNvSpPr/>
          <p:nvPr/>
        </p:nvSpPr>
        <p:spPr bwMode="auto">
          <a:xfrm>
            <a:off x="1890237" y="5900738"/>
            <a:ext cx="8435063" cy="216151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Deposit</a:t>
            </a:r>
            <a:r>
              <a:rPr lang="en-GB" sz="1800" dirty="0">
                <a:solidFill>
                  <a:srgbClr val="000000"/>
                </a:solidFill>
                <a:latin typeface="Consolas"/>
              </a:rPr>
              <a:t>(</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amount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20002"/>
                </a:solidFill>
                <a:latin typeface="Consolas"/>
              </a:rPr>
              <a:t>balance</a:t>
            </a:r>
            <a:r>
              <a:rPr lang="en-GB" sz="1800" dirty="0">
                <a:solidFill>
                  <a:srgbClr val="000000"/>
                </a:solidFill>
                <a:latin typeface="Consolas"/>
              </a:rPr>
              <a:t> += </a:t>
            </a:r>
            <a:r>
              <a:rPr lang="en-GB" sz="1800" dirty="0">
                <a:solidFill>
                  <a:srgbClr val="020002"/>
                </a:solidFill>
                <a:latin typeface="Consolas"/>
              </a:rPr>
              <a:t>amount</a:t>
            </a:r>
            <a:r>
              <a:rPr lang="en-GB" sz="1800" dirty="0">
                <a:solidFill>
                  <a:srgbClr val="000000"/>
                </a:solidFill>
                <a:latin typeface="Consolas"/>
              </a:rPr>
              <a:t>;</a:t>
            </a:r>
          </a:p>
          <a:p>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Deposit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20002"/>
                </a:solidFill>
                <a:latin typeface="Consolas"/>
              </a:rPr>
              <a:t>Deposit</a:t>
            </a:r>
            <a:r>
              <a:rPr lang="en-GB" sz="1800" dirty="0">
                <a:solidFill>
                  <a:srgbClr val="000000"/>
                </a:solidFill>
                <a:latin typeface="Consolas"/>
              </a:rPr>
              <a:t>(100);</a:t>
            </a:r>
          </a:p>
          <a:p>
            <a:r>
              <a:rPr lang="en-GB" sz="1800" dirty="0">
                <a:solidFill>
                  <a:srgbClr val="000000"/>
                </a:solidFill>
                <a:latin typeface="Consolas"/>
              </a:rPr>
              <a:t>}</a:t>
            </a:r>
          </a:p>
        </p:txBody>
      </p:sp>
    </p:spTree>
    <p:extLst>
      <p:ext uri="{BB962C8B-B14F-4D97-AF65-F5344CB8AC3E}">
        <p14:creationId xmlns:p14="http://schemas.microsoft.com/office/powerpoint/2010/main" val="66755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Construction</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74</a:t>
            </a:fld>
            <a:endParaRPr lang="en-GB"/>
          </a:p>
        </p:txBody>
      </p:sp>
      <p:sp>
        <p:nvSpPr>
          <p:cNvPr id="3" name="Text Placeholder 2"/>
          <p:cNvSpPr>
            <a:spLocks noGrp="1"/>
          </p:cNvSpPr>
          <p:nvPr>
            <p:ph sz="quarter" idx="1"/>
          </p:nvPr>
        </p:nvSpPr>
        <p:spPr/>
        <p:txBody>
          <a:bodyPr>
            <a:normAutofit fontScale="85000" lnSpcReduction="20000"/>
          </a:bodyPr>
          <a:lstStyle/>
          <a:p>
            <a:r>
              <a:rPr lang="en-US" dirty="0"/>
              <a:t>New objects have to be initialized</a:t>
            </a:r>
          </a:p>
          <a:p>
            <a:pPr lvl="1"/>
            <a:r>
              <a:rPr lang="en-US" dirty="0"/>
              <a:t>E.g. to set up initial values for fields</a:t>
            </a:r>
          </a:p>
          <a:p>
            <a:r>
              <a:rPr lang="en-US" dirty="0"/>
              <a:t>Constructors can be provided for this purpose</a:t>
            </a:r>
          </a:p>
          <a:p>
            <a:pPr lvl="1"/>
            <a:r>
              <a:rPr lang="en-US" dirty="0"/>
              <a:t>A special method called when </a:t>
            </a:r>
            <a:br>
              <a:rPr lang="en-US" dirty="0"/>
            </a:br>
            <a:r>
              <a:rPr lang="en-US" dirty="0"/>
              <a:t>an instance is created</a:t>
            </a:r>
          </a:p>
          <a:p>
            <a:pPr lvl="2"/>
            <a:r>
              <a:rPr lang="en-US" dirty="0"/>
              <a:t>Via the new keyword</a:t>
            </a:r>
          </a:p>
          <a:p>
            <a:pPr lvl="1"/>
            <a:r>
              <a:rPr lang="en-US" dirty="0"/>
              <a:t>Method name is type’s name</a:t>
            </a:r>
          </a:p>
          <a:p>
            <a:pPr lvl="1"/>
            <a:r>
              <a:rPr lang="en-US" dirty="0"/>
              <a:t>Has no return type</a:t>
            </a:r>
          </a:p>
          <a:p>
            <a:pPr lvl="2"/>
            <a:r>
              <a:rPr lang="en-US" dirty="0"/>
              <a:t>not even void</a:t>
            </a:r>
          </a:p>
          <a:p>
            <a:pPr lvl="1"/>
            <a:r>
              <a:rPr lang="en-US" dirty="0"/>
              <a:t>Can be overloaded (like any other method)</a:t>
            </a:r>
          </a:p>
          <a:p>
            <a:pPr lvl="1"/>
            <a:r>
              <a:rPr lang="en-US" dirty="0"/>
              <a:t>Can be chained (see next slide)</a:t>
            </a:r>
          </a:p>
          <a:p>
            <a:r>
              <a:rPr lang="en-US" dirty="0"/>
              <a:t>Default constructor</a:t>
            </a:r>
          </a:p>
          <a:p>
            <a:pPr lvl="1"/>
            <a:r>
              <a:rPr lang="en-US" dirty="0"/>
              <a:t>Constructor the does not accept any parameters</a:t>
            </a:r>
          </a:p>
          <a:p>
            <a:pPr lvl="1"/>
            <a:r>
              <a:rPr lang="en-US" dirty="0"/>
              <a:t>Always exists for value types (and cannot be replaced)</a:t>
            </a:r>
          </a:p>
          <a:p>
            <a:pPr lvl="1"/>
            <a:r>
              <a:rPr lang="en-US" dirty="0"/>
              <a:t>Provided by the compiler if no other constructors exist</a:t>
            </a:r>
            <a:endParaRPr lang="en-GB" dirty="0"/>
          </a:p>
        </p:txBody>
      </p:sp>
      <p:sp>
        <p:nvSpPr>
          <p:cNvPr id="6" name="Rounded Rectangle 5"/>
          <p:cNvSpPr/>
          <p:nvPr/>
        </p:nvSpPr>
        <p:spPr bwMode="auto">
          <a:xfrm>
            <a:off x="6825853" y="3521070"/>
            <a:ext cx="4931681" cy="157956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20002"/>
                </a:solidFill>
                <a:latin typeface="Consolas"/>
              </a:rPr>
              <a:t>Account</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a:t>
            </a:r>
          </a:p>
          <a:p>
            <a:r>
              <a:rPr lang="en-GB" sz="1800" dirty="0">
                <a:solidFill>
                  <a:srgbClr val="008000"/>
                </a:solidFill>
                <a:latin typeface="Consolas"/>
              </a:rPr>
              <a:t>     //...</a:t>
            </a:r>
            <a:endParaRPr lang="en-GB" sz="1800" dirty="0">
              <a:solidFill>
                <a:srgbClr val="000000"/>
              </a:solidFill>
              <a:latin typeface="Consolas"/>
            </a:endParaRPr>
          </a:p>
          <a:p>
            <a:r>
              <a:rPr lang="en-GB" sz="1800" dirty="0">
                <a:solidFill>
                  <a:srgbClr val="000000"/>
                </a:solidFill>
                <a:latin typeface="Consolas"/>
              </a:rPr>
              <a:t>   }</a:t>
            </a:r>
          </a:p>
          <a:p>
            <a:r>
              <a:rPr lang="en-GB" sz="1800" dirty="0">
                <a:solidFill>
                  <a:srgbClr val="000000"/>
                </a:solidFill>
                <a:latin typeface="Consolas"/>
              </a:rPr>
              <a:t>}</a:t>
            </a:r>
          </a:p>
        </p:txBody>
      </p:sp>
      <p:sp>
        <p:nvSpPr>
          <p:cNvPr id="7" name="Rounded Rectangle 6"/>
          <p:cNvSpPr/>
          <p:nvPr/>
        </p:nvSpPr>
        <p:spPr bwMode="auto">
          <a:xfrm>
            <a:off x="6825853" y="5900738"/>
            <a:ext cx="4931681" cy="41567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b="1" dirty="0">
                <a:solidFill>
                  <a:srgbClr val="0000FF"/>
                </a:solidFill>
                <a:latin typeface="Consolas"/>
              </a:rPr>
              <a:t>Account</a:t>
            </a:r>
            <a:r>
              <a:rPr lang="en-GB" sz="1800" dirty="0">
                <a:solidFill>
                  <a:srgbClr val="000000"/>
                </a:solidFill>
                <a:latin typeface="Consolas"/>
              </a:rPr>
              <a:t> </a:t>
            </a:r>
            <a:r>
              <a:rPr lang="en-GB" sz="1800" dirty="0" err="1">
                <a:solidFill>
                  <a:srgbClr val="020002"/>
                </a:solidFill>
                <a:latin typeface="Consolas"/>
              </a:rPr>
              <a:t>acc</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a:t>
            </a:r>
            <a:r>
              <a:rPr lang="en-GB" sz="1800" dirty="0">
                <a:solidFill>
                  <a:srgbClr val="A31515"/>
                </a:solidFill>
                <a:latin typeface="Consolas"/>
              </a:rPr>
              <a:t>"John"</a:t>
            </a:r>
            <a:r>
              <a:rPr lang="en-GB" sz="1800" dirty="0">
                <a:solidFill>
                  <a:srgbClr val="000000"/>
                </a:solidFill>
                <a:latin typeface="Consolas"/>
              </a:rPr>
              <a:t>);</a:t>
            </a:r>
          </a:p>
        </p:txBody>
      </p:sp>
    </p:spTree>
    <p:extLst>
      <p:ext uri="{BB962C8B-B14F-4D97-AF65-F5344CB8AC3E}">
        <p14:creationId xmlns:p14="http://schemas.microsoft.com/office/powerpoint/2010/main" val="48594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9715" y="-123876"/>
            <a:ext cx="8596821" cy="1424039"/>
          </a:xfrm>
        </p:spPr>
        <p:txBody>
          <a:bodyPr/>
          <a:lstStyle/>
          <a:p>
            <a:r>
              <a:rPr lang="en-US" dirty="0"/>
              <a:t>Constructor Example</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75</a:t>
            </a:fld>
            <a:endParaRPr lang="en-GB"/>
          </a:p>
        </p:txBody>
      </p:sp>
      <p:sp>
        <p:nvSpPr>
          <p:cNvPr id="3" name="Text Placeholder 2"/>
          <p:cNvSpPr>
            <a:spLocks noGrp="1"/>
          </p:cNvSpPr>
          <p:nvPr>
            <p:ph sz="quarter" idx="1"/>
          </p:nvPr>
        </p:nvSpPr>
        <p:spPr>
          <a:xfrm>
            <a:off x="420053" y="5448468"/>
            <a:ext cx="11761470" cy="2752558"/>
          </a:xfrm>
        </p:spPr>
        <p:txBody>
          <a:bodyPr>
            <a:normAutofit/>
          </a:bodyPr>
          <a:lstStyle/>
          <a:p>
            <a:r>
              <a:rPr lang="en-US" dirty="0"/>
              <a:t>Chaining is done using the this keyword</a:t>
            </a:r>
          </a:p>
          <a:p>
            <a:pPr lvl="1"/>
            <a:r>
              <a:rPr lang="en-US" dirty="0"/>
              <a:t>Calling another constructor</a:t>
            </a:r>
          </a:p>
          <a:p>
            <a:r>
              <a:rPr lang="en-US" dirty="0"/>
              <a:t>Fields may be initialized directly with an assignment</a:t>
            </a:r>
          </a:p>
          <a:p>
            <a:pPr lvl="1"/>
            <a:r>
              <a:rPr lang="en-US" dirty="0"/>
              <a:t>Happens before any constructor is executed</a:t>
            </a:r>
            <a:endParaRPr lang="en-GB" dirty="0"/>
          </a:p>
        </p:txBody>
      </p:sp>
      <p:sp>
        <p:nvSpPr>
          <p:cNvPr id="6" name="Rounded Rectangle 5"/>
          <p:cNvSpPr/>
          <p:nvPr/>
        </p:nvSpPr>
        <p:spPr bwMode="auto">
          <a:xfrm>
            <a:off x="942043" y="1287208"/>
            <a:ext cx="9427422" cy="390735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_balance</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20002"/>
                </a:solidFill>
                <a:latin typeface="Consolas"/>
              </a:rPr>
              <a:t>Account</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initial</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 = </a:t>
            </a:r>
            <a:r>
              <a:rPr lang="en-GB" sz="1800" dirty="0">
                <a:solidFill>
                  <a:srgbClr val="020002"/>
                </a:solidFill>
                <a:latin typeface="Consolas"/>
              </a:rPr>
              <a:t>name</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20002"/>
                </a:solidFill>
                <a:latin typeface="Consolas"/>
              </a:rPr>
              <a:t>_balance</a:t>
            </a:r>
            <a:r>
              <a:rPr lang="en-GB" sz="1800" dirty="0">
                <a:solidFill>
                  <a:srgbClr val="000000"/>
                </a:solidFill>
                <a:latin typeface="Consolas"/>
              </a:rPr>
              <a:t> = </a:t>
            </a:r>
            <a:r>
              <a:rPr lang="en-GB" sz="1800" dirty="0">
                <a:solidFill>
                  <a:srgbClr val="020002"/>
                </a:solidFill>
                <a:latin typeface="Consolas"/>
              </a:rPr>
              <a:t>initial</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20002"/>
                </a:solidFill>
                <a:latin typeface="Consolas"/>
              </a:rPr>
              <a:t>Account</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 </a:t>
            </a:r>
            <a:r>
              <a:rPr lang="en-GB" sz="1800" dirty="0">
                <a:solidFill>
                  <a:srgbClr val="0000FF"/>
                </a:solidFill>
                <a:latin typeface="Consolas"/>
              </a:rPr>
              <a:t>this</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0) {</a:t>
            </a:r>
          </a:p>
          <a:p>
            <a:r>
              <a:rPr lang="en-US" sz="1800" dirty="0">
                <a:solidFill>
                  <a:srgbClr val="00B050"/>
                </a:solidFill>
                <a:latin typeface="Consolas"/>
              </a:rPr>
              <a:t>      // more code (optional)</a:t>
            </a:r>
            <a:endParaRPr lang="en-GB" sz="1800" dirty="0">
              <a:solidFill>
                <a:srgbClr val="00B050"/>
              </a:solidFill>
              <a:latin typeface="Consolas"/>
            </a:endParaRPr>
          </a:p>
          <a:p>
            <a:r>
              <a:rPr lang="en-GB" sz="1800" dirty="0">
                <a:solidFill>
                  <a:srgbClr val="000000"/>
                </a:solidFill>
                <a:latin typeface="Consolas"/>
              </a:rPr>
              <a:t>   }</a:t>
            </a:r>
          </a:p>
          <a:p>
            <a:r>
              <a:rPr lang="en-GB" sz="1800" dirty="0">
                <a:solidFill>
                  <a:srgbClr val="000000"/>
                </a:solidFill>
                <a:latin typeface="Consolas"/>
              </a:rPr>
              <a:t>}</a:t>
            </a:r>
          </a:p>
        </p:txBody>
      </p:sp>
      <p:sp>
        <p:nvSpPr>
          <p:cNvPr id="7" name="Rectangle 6"/>
          <p:cNvSpPr/>
          <p:nvPr/>
        </p:nvSpPr>
        <p:spPr bwMode="auto">
          <a:xfrm>
            <a:off x="5903845" y="4816524"/>
            <a:ext cx="2580136" cy="507808"/>
          </a:xfrm>
          <a:prstGeom prst="rect">
            <a:avLst/>
          </a:prstGeom>
          <a:solidFill>
            <a:schemeClr val="accent3">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Chaining</a:t>
            </a:r>
            <a:endParaRPr lang="en-GB" dirty="0">
              <a:solidFill>
                <a:schemeClr val="bg1"/>
              </a:solidFill>
              <a:effectLst>
                <a:outerShdw blurRad="38100" dist="38100" dir="2700000" algn="tl">
                  <a:srgbClr val="000000">
                    <a:alpha val="43137"/>
                  </a:srgbClr>
                </a:outerShdw>
              </a:effectLst>
              <a:latin typeface="Segoe" pitchFamily="34" charset="0"/>
            </a:endParaRPr>
          </a:p>
        </p:txBody>
      </p:sp>
      <p:cxnSp>
        <p:nvCxnSpPr>
          <p:cNvPr id="9" name="Straight Arrow Connector 8"/>
          <p:cNvCxnSpPr>
            <a:stCxn id="7" idx="0"/>
          </p:cNvCxnSpPr>
          <p:nvPr/>
        </p:nvCxnSpPr>
        <p:spPr>
          <a:xfrm flipH="1" flipV="1">
            <a:off x="5903843" y="4190205"/>
            <a:ext cx="1290069" cy="6263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2728291" y="4940661"/>
            <a:ext cx="2580136" cy="507808"/>
          </a:xfrm>
          <a:prstGeom prst="rect">
            <a:avLst/>
          </a:prstGeom>
          <a:solidFill>
            <a:schemeClr val="accent3">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dirty="0">
                <a:solidFill>
                  <a:schemeClr val="bg1"/>
                </a:solidFill>
                <a:effectLst>
                  <a:outerShdw blurRad="38100" dist="38100" dir="2700000" algn="tl">
                    <a:srgbClr val="000000">
                      <a:alpha val="43137"/>
                    </a:srgbClr>
                  </a:outerShdw>
                </a:effectLst>
                <a:latin typeface="Segoe" pitchFamily="34" charset="0"/>
              </a:rPr>
              <a:t>Overload</a:t>
            </a:r>
            <a:endParaRPr lang="en-GB" dirty="0">
              <a:solidFill>
                <a:schemeClr val="bg1"/>
              </a:solidFill>
              <a:effectLst>
                <a:outerShdw blurRad="38100" dist="38100" dir="2700000" algn="tl">
                  <a:srgbClr val="000000">
                    <a:alpha val="43137"/>
                  </a:srgbClr>
                </a:outerShdw>
              </a:effectLst>
              <a:latin typeface="Segoe" pitchFamily="34" charset="0"/>
            </a:endParaRPr>
          </a:p>
        </p:txBody>
      </p:sp>
      <p:cxnSp>
        <p:nvCxnSpPr>
          <p:cNvPr id="14" name="Straight Arrow Connector 13"/>
          <p:cNvCxnSpPr>
            <a:stCxn id="13" idx="0"/>
          </p:cNvCxnSpPr>
          <p:nvPr/>
        </p:nvCxnSpPr>
        <p:spPr>
          <a:xfrm flipH="1" flipV="1">
            <a:off x="2926764" y="4503363"/>
            <a:ext cx="1091596" cy="4372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4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9715" y="-23864"/>
            <a:ext cx="8565234" cy="1424039"/>
          </a:xfrm>
        </p:spPr>
        <p:txBody>
          <a:bodyPr/>
          <a:lstStyle/>
          <a:p>
            <a:r>
              <a:rPr lang="en-US" dirty="0"/>
              <a:t>Value Type Construction</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76</a:t>
            </a:fld>
            <a:endParaRPr lang="en-GB"/>
          </a:p>
        </p:txBody>
      </p:sp>
      <p:sp>
        <p:nvSpPr>
          <p:cNvPr id="3" name="Text Placeholder 2"/>
          <p:cNvSpPr>
            <a:spLocks noGrp="1"/>
          </p:cNvSpPr>
          <p:nvPr>
            <p:ph sz="quarter" idx="1"/>
          </p:nvPr>
        </p:nvSpPr>
        <p:spPr>
          <a:xfrm>
            <a:off x="420053" y="1400177"/>
            <a:ext cx="11761470" cy="4428319"/>
          </a:xfrm>
        </p:spPr>
        <p:txBody>
          <a:bodyPr>
            <a:normAutofit lnSpcReduction="10000"/>
          </a:bodyPr>
          <a:lstStyle/>
          <a:p>
            <a:r>
              <a:rPr lang="en-US" dirty="0"/>
              <a:t>Value types can have constructors</a:t>
            </a:r>
          </a:p>
          <a:p>
            <a:pPr lvl="1"/>
            <a:r>
              <a:rPr lang="en-US" dirty="0"/>
              <a:t>But cannot write a default constructor</a:t>
            </a:r>
          </a:p>
          <a:p>
            <a:pPr lvl="2"/>
            <a:r>
              <a:rPr lang="en-US" dirty="0"/>
              <a:t>The compiler creates one that initializes all fields to their default values (0, null, false, etc.)</a:t>
            </a:r>
          </a:p>
          <a:p>
            <a:pPr lvl="2"/>
            <a:r>
              <a:rPr lang="en-US" dirty="0"/>
              <a:t>Cannot initialize fields with assignment</a:t>
            </a:r>
          </a:p>
          <a:p>
            <a:pPr lvl="1"/>
            <a:r>
              <a:rPr lang="en-US" dirty="0"/>
              <a:t>Must initialize all fields</a:t>
            </a:r>
          </a:p>
          <a:p>
            <a:r>
              <a:rPr lang="en-US" dirty="0"/>
              <a:t>Value types must be fully initialized before use</a:t>
            </a:r>
          </a:p>
          <a:p>
            <a:pPr lvl="1"/>
            <a:r>
              <a:rPr lang="en-US" dirty="0"/>
              <a:t>All fields must be initialized to a value</a:t>
            </a:r>
          </a:p>
          <a:p>
            <a:pPr lvl="1"/>
            <a:r>
              <a:rPr lang="en-US" dirty="0"/>
              <a:t>Can use a constructor or field initialization</a:t>
            </a:r>
            <a:endParaRPr lang="en-GB" dirty="0"/>
          </a:p>
        </p:txBody>
      </p:sp>
      <p:sp>
        <p:nvSpPr>
          <p:cNvPr id="6" name="Rounded Rectangle 5"/>
          <p:cNvSpPr/>
          <p:nvPr/>
        </p:nvSpPr>
        <p:spPr bwMode="auto">
          <a:xfrm>
            <a:off x="346627" y="5828496"/>
            <a:ext cx="5755690" cy="2452489"/>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fr-FR" sz="1800" dirty="0">
                <a:solidFill>
                  <a:srgbClr val="0000FF"/>
                </a:solidFill>
                <a:latin typeface="Consolas"/>
              </a:rPr>
              <a:t>public</a:t>
            </a:r>
            <a:r>
              <a:rPr lang="fr-FR" sz="1800" dirty="0">
                <a:solidFill>
                  <a:srgbClr val="000000"/>
                </a:solidFill>
                <a:latin typeface="Consolas"/>
              </a:rPr>
              <a:t> </a:t>
            </a:r>
            <a:r>
              <a:rPr lang="fr-FR" sz="1800" dirty="0" err="1">
                <a:solidFill>
                  <a:srgbClr val="0000FF"/>
                </a:solidFill>
                <a:latin typeface="Consolas"/>
              </a:rPr>
              <a:t>struct</a:t>
            </a:r>
            <a:r>
              <a:rPr lang="fr-FR" sz="1800" dirty="0">
                <a:solidFill>
                  <a:srgbClr val="000000"/>
                </a:solidFill>
                <a:latin typeface="Consolas"/>
              </a:rPr>
              <a:t> </a:t>
            </a:r>
            <a:r>
              <a:rPr lang="fr-FR" sz="1800" dirty="0">
                <a:solidFill>
                  <a:srgbClr val="2B91AF"/>
                </a:solidFill>
                <a:latin typeface="Consolas"/>
              </a:rPr>
              <a:t>Point</a:t>
            </a:r>
            <a:r>
              <a:rPr lang="fr-FR" sz="1800" dirty="0">
                <a:solidFill>
                  <a:srgbClr val="000000"/>
                </a:solidFill>
                <a:latin typeface="Consolas"/>
              </a:rPr>
              <a:t> {</a:t>
            </a:r>
          </a:p>
          <a:p>
            <a:r>
              <a:rPr lang="fr-FR" sz="1800" dirty="0">
                <a:solidFill>
                  <a:srgbClr val="000000"/>
                </a:solidFill>
                <a:latin typeface="Consolas"/>
              </a:rPr>
              <a:t>   </a:t>
            </a:r>
            <a:r>
              <a:rPr lang="fr-FR" sz="1800" dirty="0">
                <a:solidFill>
                  <a:srgbClr val="0000FF"/>
                </a:solidFill>
                <a:latin typeface="Consolas"/>
              </a:rPr>
              <a:t>public</a:t>
            </a:r>
            <a:r>
              <a:rPr lang="fr-FR" sz="1800" dirty="0">
                <a:solidFill>
                  <a:srgbClr val="000000"/>
                </a:solidFill>
                <a:latin typeface="Consolas"/>
              </a:rPr>
              <a:t> </a:t>
            </a:r>
            <a:r>
              <a:rPr lang="fr-FR" sz="1800" dirty="0">
                <a:solidFill>
                  <a:srgbClr val="0000FF"/>
                </a:solidFill>
                <a:latin typeface="Consolas"/>
              </a:rPr>
              <a:t>double</a:t>
            </a:r>
            <a:r>
              <a:rPr lang="fr-FR" sz="1800" dirty="0">
                <a:solidFill>
                  <a:srgbClr val="000000"/>
                </a:solidFill>
                <a:latin typeface="Consolas"/>
              </a:rPr>
              <a:t> </a:t>
            </a:r>
            <a:r>
              <a:rPr lang="fr-FR" sz="1800" dirty="0">
                <a:solidFill>
                  <a:srgbClr val="020002"/>
                </a:solidFill>
                <a:latin typeface="Consolas"/>
              </a:rPr>
              <a:t>X</a:t>
            </a:r>
            <a:r>
              <a:rPr lang="fr-FR" sz="1800" dirty="0">
                <a:solidFill>
                  <a:srgbClr val="000000"/>
                </a:solidFill>
                <a:latin typeface="Consolas"/>
              </a:rPr>
              <a:t>;</a:t>
            </a:r>
          </a:p>
          <a:p>
            <a:r>
              <a:rPr lang="fr-FR" sz="1800" dirty="0">
                <a:solidFill>
                  <a:srgbClr val="000000"/>
                </a:solidFill>
                <a:latin typeface="Consolas"/>
              </a:rPr>
              <a:t>   </a:t>
            </a:r>
            <a:r>
              <a:rPr lang="fr-FR" sz="1800" dirty="0">
                <a:solidFill>
                  <a:srgbClr val="0000FF"/>
                </a:solidFill>
                <a:latin typeface="Consolas"/>
              </a:rPr>
              <a:t>public</a:t>
            </a:r>
            <a:r>
              <a:rPr lang="fr-FR" sz="1800" dirty="0">
                <a:solidFill>
                  <a:srgbClr val="000000"/>
                </a:solidFill>
                <a:latin typeface="Consolas"/>
              </a:rPr>
              <a:t> </a:t>
            </a:r>
            <a:r>
              <a:rPr lang="fr-FR" sz="1800" dirty="0">
                <a:solidFill>
                  <a:srgbClr val="0000FF"/>
                </a:solidFill>
                <a:latin typeface="Consolas"/>
              </a:rPr>
              <a:t>double</a:t>
            </a:r>
            <a:r>
              <a:rPr lang="fr-FR" sz="1800" dirty="0">
                <a:solidFill>
                  <a:srgbClr val="000000"/>
                </a:solidFill>
                <a:latin typeface="Consolas"/>
              </a:rPr>
              <a:t> </a:t>
            </a:r>
            <a:r>
              <a:rPr lang="fr-FR" sz="1800" dirty="0">
                <a:solidFill>
                  <a:srgbClr val="020002"/>
                </a:solidFill>
                <a:latin typeface="Consolas"/>
              </a:rPr>
              <a:t>Y</a:t>
            </a:r>
            <a:r>
              <a:rPr lang="fr-FR" sz="1800" dirty="0">
                <a:solidFill>
                  <a:srgbClr val="000000"/>
                </a:solidFill>
                <a:latin typeface="Consolas"/>
              </a:rPr>
              <a:t>;</a:t>
            </a:r>
          </a:p>
          <a:p>
            <a:r>
              <a:rPr lang="fr-FR" sz="1800" dirty="0">
                <a:solidFill>
                  <a:srgbClr val="000000"/>
                </a:solidFill>
                <a:latin typeface="Consolas"/>
              </a:rPr>
              <a:t> </a:t>
            </a:r>
          </a:p>
          <a:p>
            <a:r>
              <a:rPr lang="fr-FR" sz="1800" dirty="0">
                <a:solidFill>
                  <a:srgbClr val="000000"/>
                </a:solidFill>
                <a:latin typeface="Consolas"/>
              </a:rPr>
              <a:t>   </a:t>
            </a:r>
            <a:r>
              <a:rPr lang="fr-FR" sz="1800" dirty="0">
                <a:solidFill>
                  <a:srgbClr val="0000FF"/>
                </a:solidFill>
                <a:latin typeface="Consolas"/>
              </a:rPr>
              <a:t>public</a:t>
            </a:r>
            <a:r>
              <a:rPr lang="fr-FR" sz="1800" dirty="0">
                <a:solidFill>
                  <a:srgbClr val="000000"/>
                </a:solidFill>
                <a:latin typeface="Consolas"/>
              </a:rPr>
              <a:t> </a:t>
            </a:r>
            <a:r>
              <a:rPr lang="fr-FR" sz="1800" dirty="0">
                <a:solidFill>
                  <a:srgbClr val="020002"/>
                </a:solidFill>
                <a:latin typeface="Consolas"/>
              </a:rPr>
              <a:t>Point</a:t>
            </a:r>
            <a:r>
              <a:rPr lang="fr-FR" sz="1800" dirty="0">
                <a:solidFill>
                  <a:srgbClr val="000000"/>
                </a:solidFill>
                <a:latin typeface="Consolas"/>
              </a:rPr>
              <a:t>(</a:t>
            </a:r>
            <a:r>
              <a:rPr lang="fr-FR" sz="1800" dirty="0">
                <a:solidFill>
                  <a:srgbClr val="0000FF"/>
                </a:solidFill>
                <a:latin typeface="Consolas"/>
              </a:rPr>
              <a:t>double</a:t>
            </a:r>
            <a:r>
              <a:rPr lang="fr-FR" sz="1800" dirty="0">
                <a:solidFill>
                  <a:srgbClr val="000000"/>
                </a:solidFill>
                <a:latin typeface="Consolas"/>
              </a:rPr>
              <a:t> </a:t>
            </a:r>
            <a:r>
              <a:rPr lang="fr-FR" sz="1800" dirty="0">
                <a:solidFill>
                  <a:srgbClr val="020002"/>
                </a:solidFill>
                <a:latin typeface="Consolas"/>
              </a:rPr>
              <a:t>x</a:t>
            </a:r>
            <a:r>
              <a:rPr lang="fr-FR" sz="1800" dirty="0">
                <a:solidFill>
                  <a:srgbClr val="000000"/>
                </a:solidFill>
                <a:latin typeface="Consolas"/>
              </a:rPr>
              <a:t>, </a:t>
            </a:r>
            <a:r>
              <a:rPr lang="fr-FR" sz="1800" dirty="0">
                <a:solidFill>
                  <a:srgbClr val="0000FF"/>
                </a:solidFill>
                <a:latin typeface="Consolas"/>
              </a:rPr>
              <a:t>double</a:t>
            </a:r>
            <a:r>
              <a:rPr lang="fr-FR" sz="1800" dirty="0">
                <a:solidFill>
                  <a:srgbClr val="000000"/>
                </a:solidFill>
                <a:latin typeface="Consolas"/>
              </a:rPr>
              <a:t> </a:t>
            </a:r>
            <a:r>
              <a:rPr lang="fr-FR" sz="1800" dirty="0">
                <a:solidFill>
                  <a:srgbClr val="020002"/>
                </a:solidFill>
                <a:latin typeface="Consolas"/>
              </a:rPr>
              <a:t>y</a:t>
            </a:r>
            <a:r>
              <a:rPr lang="fr-FR" sz="1800" dirty="0">
                <a:solidFill>
                  <a:srgbClr val="000000"/>
                </a:solidFill>
                <a:latin typeface="Consolas"/>
              </a:rPr>
              <a:t>) {</a:t>
            </a:r>
          </a:p>
          <a:p>
            <a:r>
              <a:rPr lang="fr-FR" sz="1800" dirty="0">
                <a:solidFill>
                  <a:srgbClr val="000000"/>
                </a:solidFill>
                <a:latin typeface="Consolas"/>
              </a:rPr>
              <a:t>      </a:t>
            </a:r>
            <a:r>
              <a:rPr lang="fr-FR" sz="1800" dirty="0">
                <a:solidFill>
                  <a:srgbClr val="020002"/>
                </a:solidFill>
                <a:latin typeface="Consolas"/>
              </a:rPr>
              <a:t>X</a:t>
            </a:r>
            <a:r>
              <a:rPr lang="fr-FR" sz="1800" dirty="0">
                <a:solidFill>
                  <a:srgbClr val="000000"/>
                </a:solidFill>
                <a:latin typeface="Consolas"/>
              </a:rPr>
              <a:t> = </a:t>
            </a:r>
            <a:r>
              <a:rPr lang="fr-FR" sz="1800" dirty="0">
                <a:solidFill>
                  <a:srgbClr val="020002"/>
                </a:solidFill>
                <a:latin typeface="Consolas"/>
              </a:rPr>
              <a:t>x</a:t>
            </a:r>
            <a:r>
              <a:rPr lang="fr-FR" sz="1800" dirty="0">
                <a:solidFill>
                  <a:srgbClr val="000000"/>
                </a:solidFill>
                <a:latin typeface="Consolas"/>
              </a:rPr>
              <a:t>; </a:t>
            </a:r>
            <a:r>
              <a:rPr lang="fr-FR" sz="1800" dirty="0">
                <a:solidFill>
                  <a:srgbClr val="020002"/>
                </a:solidFill>
                <a:latin typeface="Consolas"/>
              </a:rPr>
              <a:t>Y</a:t>
            </a:r>
            <a:r>
              <a:rPr lang="fr-FR" sz="1800" dirty="0">
                <a:solidFill>
                  <a:srgbClr val="000000"/>
                </a:solidFill>
                <a:latin typeface="Consolas"/>
              </a:rPr>
              <a:t> = </a:t>
            </a:r>
            <a:r>
              <a:rPr lang="fr-FR" sz="1800" dirty="0">
                <a:solidFill>
                  <a:srgbClr val="020002"/>
                </a:solidFill>
                <a:latin typeface="Consolas"/>
              </a:rPr>
              <a:t>y</a:t>
            </a:r>
            <a:r>
              <a:rPr lang="fr-FR" sz="1800" dirty="0">
                <a:solidFill>
                  <a:srgbClr val="000000"/>
                </a:solidFill>
                <a:latin typeface="Consolas"/>
              </a:rPr>
              <a:t>;</a:t>
            </a:r>
          </a:p>
          <a:p>
            <a:r>
              <a:rPr lang="fr-FR" sz="1800" dirty="0">
                <a:solidFill>
                  <a:srgbClr val="000000"/>
                </a:solidFill>
                <a:latin typeface="Consolas"/>
              </a:rPr>
              <a:t>   }</a:t>
            </a:r>
          </a:p>
          <a:p>
            <a:r>
              <a:rPr lang="fr-FR" sz="1800" dirty="0">
                <a:solidFill>
                  <a:srgbClr val="000000"/>
                </a:solidFill>
                <a:latin typeface="Consolas"/>
              </a:rPr>
              <a:t>}</a:t>
            </a:r>
            <a:endParaRPr lang="en-GB" sz="1800" dirty="0">
              <a:solidFill>
                <a:srgbClr val="000000"/>
              </a:solidFill>
              <a:latin typeface="Consolas"/>
            </a:endParaRPr>
          </a:p>
        </p:txBody>
      </p:sp>
      <p:sp>
        <p:nvSpPr>
          <p:cNvPr id="7" name="Rounded Rectangle 6"/>
          <p:cNvSpPr/>
          <p:nvPr/>
        </p:nvSpPr>
        <p:spPr bwMode="auto">
          <a:xfrm>
            <a:off x="6499260" y="5828496"/>
            <a:ext cx="5755690" cy="2452489"/>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2B91AF"/>
                </a:solidFill>
                <a:latin typeface="Consolas"/>
              </a:rPr>
              <a:t>Point</a:t>
            </a:r>
            <a:r>
              <a:rPr lang="en-GB" sz="1800" dirty="0">
                <a:solidFill>
                  <a:srgbClr val="000000"/>
                </a:solidFill>
                <a:latin typeface="Consolas"/>
              </a:rPr>
              <a:t> </a:t>
            </a:r>
            <a:r>
              <a:rPr lang="en-GB" sz="1800" dirty="0">
                <a:solidFill>
                  <a:srgbClr val="020002"/>
                </a:solidFill>
                <a:latin typeface="Consolas"/>
              </a:rPr>
              <a:t>pt1</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dirty="0">
                <a:solidFill>
                  <a:srgbClr val="2B91AF"/>
                </a:solidFill>
                <a:latin typeface="Consolas"/>
              </a:rPr>
              <a:t>Point</a:t>
            </a:r>
            <a:r>
              <a:rPr lang="en-GB" sz="1800" dirty="0">
                <a:solidFill>
                  <a:srgbClr val="000000"/>
                </a:solidFill>
                <a:latin typeface="Consolas"/>
              </a:rPr>
              <a:t>(6, 4);</a:t>
            </a:r>
          </a:p>
          <a:p>
            <a:r>
              <a:rPr lang="en-GB" sz="1800" dirty="0">
                <a:solidFill>
                  <a:srgbClr val="2B91AF"/>
                </a:solidFill>
                <a:latin typeface="Consolas"/>
              </a:rPr>
              <a:t>Point</a:t>
            </a:r>
            <a:r>
              <a:rPr lang="en-GB" sz="1800" dirty="0">
                <a:solidFill>
                  <a:srgbClr val="000000"/>
                </a:solidFill>
                <a:latin typeface="Consolas"/>
              </a:rPr>
              <a:t> </a:t>
            </a:r>
            <a:r>
              <a:rPr lang="en-GB" sz="1800" dirty="0">
                <a:solidFill>
                  <a:srgbClr val="020002"/>
                </a:solidFill>
                <a:latin typeface="Consolas"/>
              </a:rPr>
              <a:t>pt2</a:t>
            </a:r>
            <a:r>
              <a:rPr lang="en-GB" sz="1800" dirty="0">
                <a:solidFill>
                  <a:srgbClr val="000000"/>
                </a:solidFill>
                <a:latin typeface="Consolas"/>
              </a:rPr>
              <a:t>;</a:t>
            </a:r>
          </a:p>
          <a:p>
            <a:r>
              <a:rPr lang="en-GB" sz="1800" dirty="0">
                <a:solidFill>
                  <a:srgbClr val="020002"/>
                </a:solidFill>
                <a:latin typeface="Consolas"/>
              </a:rPr>
              <a:t>pt2</a:t>
            </a:r>
            <a:r>
              <a:rPr lang="en-GB" sz="1800" dirty="0">
                <a:solidFill>
                  <a:srgbClr val="000000"/>
                </a:solidFill>
                <a:latin typeface="Consolas"/>
              </a:rPr>
              <a:t>.</a:t>
            </a:r>
            <a:r>
              <a:rPr lang="en-GB" sz="1800" dirty="0">
                <a:solidFill>
                  <a:srgbClr val="020002"/>
                </a:solidFill>
                <a:latin typeface="Consolas"/>
              </a:rPr>
              <a:t>X</a:t>
            </a:r>
            <a:r>
              <a:rPr lang="en-GB" sz="1800" dirty="0">
                <a:solidFill>
                  <a:srgbClr val="000000"/>
                </a:solidFill>
                <a:latin typeface="Consolas"/>
              </a:rPr>
              <a:t> = 10;</a:t>
            </a:r>
          </a:p>
          <a:p>
            <a:r>
              <a:rPr lang="en-GB" sz="1800" dirty="0">
                <a:solidFill>
                  <a:srgbClr val="020002"/>
                </a:solidFill>
                <a:latin typeface="Consolas"/>
              </a:rPr>
              <a:t>pt2</a:t>
            </a:r>
            <a:r>
              <a:rPr lang="en-GB" sz="1800" dirty="0">
                <a:solidFill>
                  <a:srgbClr val="000000"/>
                </a:solidFill>
                <a:latin typeface="Consolas"/>
              </a:rPr>
              <a:t>.</a:t>
            </a:r>
            <a:r>
              <a:rPr lang="en-GB" sz="1800" dirty="0">
                <a:solidFill>
                  <a:srgbClr val="020002"/>
                </a:solidFill>
                <a:latin typeface="Consolas"/>
              </a:rPr>
              <a:t>Y</a:t>
            </a:r>
            <a:r>
              <a:rPr lang="en-GB" sz="1800" dirty="0">
                <a:solidFill>
                  <a:srgbClr val="000000"/>
                </a:solidFill>
                <a:latin typeface="Consolas"/>
              </a:rPr>
              <a:t> = 20;</a:t>
            </a:r>
          </a:p>
          <a:p>
            <a:r>
              <a:rPr lang="en-GB" sz="1800" dirty="0">
                <a:solidFill>
                  <a:srgbClr val="2B91AF"/>
                </a:solidFill>
                <a:latin typeface="Consolas"/>
              </a:rPr>
              <a:t>Point</a:t>
            </a:r>
            <a:r>
              <a:rPr lang="en-GB" sz="1800" dirty="0">
                <a:solidFill>
                  <a:srgbClr val="000000"/>
                </a:solidFill>
                <a:latin typeface="Consolas"/>
              </a:rPr>
              <a:t> </a:t>
            </a:r>
            <a:r>
              <a:rPr lang="en-GB" sz="1800" dirty="0">
                <a:solidFill>
                  <a:srgbClr val="020002"/>
                </a:solidFill>
                <a:latin typeface="Consolas"/>
              </a:rPr>
              <a:t>pt3</a:t>
            </a:r>
            <a:r>
              <a:rPr lang="en-GB" sz="1800" dirty="0">
                <a:solidFill>
                  <a:srgbClr val="000000"/>
                </a:solidFill>
                <a:latin typeface="Consolas"/>
              </a:rPr>
              <a:t>;   </a:t>
            </a:r>
            <a:r>
              <a:rPr lang="en-GB" sz="1800" dirty="0">
                <a:solidFill>
                  <a:srgbClr val="008000"/>
                </a:solidFill>
                <a:latin typeface="Consolas"/>
              </a:rPr>
              <a:t>// not initialised</a:t>
            </a:r>
            <a:endParaRPr lang="en-GB" sz="1800" dirty="0">
              <a:solidFill>
                <a:srgbClr val="000000"/>
              </a:solidFill>
              <a:latin typeface="Consolas"/>
            </a:endParaRPr>
          </a:p>
          <a:p>
            <a:r>
              <a:rPr lang="en-GB" sz="1800" dirty="0">
                <a:solidFill>
                  <a:srgbClr val="FF0000"/>
                </a:solidFill>
                <a:latin typeface="Consolas"/>
              </a:rPr>
              <a:t>pt1 = pt3;</a:t>
            </a:r>
            <a:r>
              <a:rPr lang="en-GB" sz="1800" dirty="0">
                <a:solidFill>
                  <a:srgbClr val="000000"/>
                </a:solidFill>
                <a:latin typeface="Consolas"/>
              </a:rPr>
              <a:t>   </a:t>
            </a:r>
            <a:r>
              <a:rPr lang="en-GB" sz="1800" dirty="0">
                <a:solidFill>
                  <a:srgbClr val="008000"/>
                </a:solidFill>
                <a:latin typeface="Consolas"/>
              </a:rPr>
              <a:t>// compiler error</a:t>
            </a:r>
            <a:endParaRPr lang="en-GB" sz="1800" dirty="0">
              <a:solidFill>
                <a:srgbClr val="000000"/>
              </a:solidFill>
              <a:latin typeface="Consolas"/>
            </a:endParaRPr>
          </a:p>
          <a:p>
            <a:r>
              <a:rPr lang="en-GB" sz="1800" dirty="0">
                <a:solidFill>
                  <a:srgbClr val="020002"/>
                </a:solidFill>
                <a:latin typeface="Consolas"/>
              </a:rPr>
              <a:t>pt3</a:t>
            </a:r>
            <a:r>
              <a:rPr lang="en-GB" sz="1800" dirty="0">
                <a:solidFill>
                  <a:srgbClr val="000000"/>
                </a:solidFill>
                <a:latin typeface="Consolas"/>
              </a:rPr>
              <a:t> = </a:t>
            </a:r>
            <a:r>
              <a:rPr lang="en-GB" sz="1800" dirty="0">
                <a:solidFill>
                  <a:srgbClr val="020002"/>
                </a:solidFill>
                <a:latin typeface="Consolas"/>
              </a:rPr>
              <a:t>pt1</a:t>
            </a:r>
            <a:r>
              <a:rPr lang="en-GB" sz="1800" dirty="0">
                <a:solidFill>
                  <a:srgbClr val="000000"/>
                </a:solidFill>
                <a:latin typeface="Consolas"/>
              </a:rPr>
              <a:t>;   </a:t>
            </a:r>
            <a:r>
              <a:rPr lang="en-GB" sz="1800" dirty="0">
                <a:solidFill>
                  <a:srgbClr val="008000"/>
                </a:solidFill>
                <a:latin typeface="Consolas"/>
              </a:rPr>
              <a:t>// OK - fully copied</a:t>
            </a:r>
            <a:endParaRPr lang="en-GB" sz="1800" dirty="0">
              <a:solidFill>
                <a:srgbClr val="000000"/>
              </a:solidFill>
              <a:latin typeface="Consolas"/>
            </a:endParaRPr>
          </a:p>
          <a:p>
            <a:r>
              <a:rPr lang="en-GB" sz="1800" dirty="0">
                <a:solidFill>
                  <a:srgbClr val="2B91AF"/>
                </a:solidFill>
                <a:latin typeface="Consolas"/>
              </a:rPr>
              <a:t>Point</a:t>
            </a:r>
            <a:r>
              <a:rPr lang="en-GB" sz="1800" dirty="0">
                <a:solidFill>
                  <a:srgbClr val="000000"/>
                </a:solidFill>
                <a:latin typeface="Consolas"/>
              </a:rPr>
              <a:t> </a:t>
            </a:r>
            <a:r>
              <a:rPr lang="en-GB" sz="1800" dirty="0">
                <a:solidFill>
                  <a:srgbClr val="020002"/>
                </a:solidFill>
                <a:latin typeface="Consolas"/>
              </a:rPr>
              <a:t>pt4</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dirty="0">
                <a:solidFill>
                  <a:srgbClr val="2B91AF"/>
                </a:solidFill>
                <a:latin typeface="Consolas"/>
              </a:rPr>
              <a:t>Point</a:t>
            </a:r>
            <a:r>
              <a:rPr lang="en-GB" sz="1800" dirty="0">
                <a:solidFill>
                  <a:srgbClr val="000000"/>
                </a:solidFill>
                <a:latin typeface="Consolas"/>
              </a:rPr>
              <a:t>();   </a:t>
            </a:r>
            <a:r>
              <a:rPr lang="en-GB" sz="1800" dirty="0">
                <a:solidFill>
                  <a:srgbClr val="008000"/>
                </a:solidFill>
                <a:latin typeface="Consolas"/>
              </a:rPr>
              <a:t>// OK</a:t>
            </a:r>
            <a:endParaRPr lang="en-GB" sz="1800" dirty="0">
              <a:solidFill>
                <a:srgbClr val="000000"/>
              </a:solidFill>
              <a:latin typeface="Consolas"/>
            </a:endParaRPr>
          </a:p>
        </p:txBody>
      </p:sp>
    </p:spTree>
    <p:extLst>
      <p:ext uri="{BB962C8B-B14F-4D97-AF65-F5344CB8AC3E}">
        <p14:creationId xmlns:p14="http://schemas.microsoft.com/office/powerpoint/2010/main" val="70642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77</a:t>
            </a:fld>
            <a:endParaRPr lang="en-GB"/>
          </a:p>
        </p:txBody>
      </p:sp>
      <p:sp>
        <p:nvSpPr>
          <p:cNvPr id="3" name="Text Placeholder 2"/>
          <p:cNvSpPr>
            <a:spLocks noGrp="1"/>
          </p:cNvSpPr>
          <p:nvPr>
            <p:ph sz="quarter" idx="1"/>
          </p:nvPr>
        </p:nvSpPr>
        <p:spPr/>
        <p:txBody>
          <a:bodyPr>
            <a:normAutofit/>
          </a:bodyPr>
          <a:lstStyle/>
          <a:p>
            <a:r>
              <a:rPr lang="en-US" dirty="0"/>
              <a:t>Object oriented best practices recommend</a:t>
            </a:r>
          </a:p>
          <a:p>
            <a:pPr lvl="1"/>
            <a:r>
              <a:rPr lang="en-US" dirty="0"/>
              <a:t>Hide state of object</a:t>
            </a:r>
          </a:p>
          <a:p>
            <a:pPr lvl="1"/>
            <a:r>
              <a:rPr lang="en-US" dirty="0"/>
              <a:t>Expose behavior operations</a:t>
            </a:r>
          </a:p>
          <a:p>
            <a:r>
              <a:rPr lang="en-US" dirty="0"/>
              <a:t>Promotes loose coupling between components</a:t>
            </a:r>
          </a:p>
          <a:p>
            <a:r>
              <a:rPr lang="en-US" dirty="0"/>
              <a:t>Improves code reuse and testability</a:t>
            </a:r>
          </a:p>
          <a:p>
            <a:r>
              <a:rPr lang="en-US"/>
              <a:t>Accessibility </a:t>
            </a:r>
            <a:r>
              <a:rPr lang="en-US" dirty="0"/>
              <a:t>is controlled by access modifiers</a:t>
            </a:r>
          </a:p>
          <a:p>
            <a:pPr lvl="1"/>
            <a:r>
              <a:rPr lang="en-US" dirty="0"/>
              <a:t>Apply to type definitions and members of types</a:t>
            </a:r>
          </a:p>
          <a:p>
            <a:r>
              <a:rPr lang="en-US" dirty="0"/>
              <a:t>C# supports five accessibility modifiers</a:t>
            </a:r>
          </a:p>
          <a:p>
            <a:pPr lvl="1"/>
            <a:r>
              <a:rPr lang="en-US" dirty="0"/>
              <a:t>out of six that the CLR supports</a:t>
            </a:r>
            <a:endParaRPr lang="en-GB" dirty="0"/>
          </a:p>
        </p:txBody>
      </p:sp>
    </p:spTree>
    <p:extLst>
      <p:ext uri="{BB962C8B-B14F-4D97-AF65-F5344CB8AC3E}">
        <p14:creationId xmlns:p14="http://schemas.microsoft.com/office/powerpoint/2010/main" val="41530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Modifiers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78</a:t>
            </a:fld>
            <a:endParaRPr lang="en-GB"/>
          </a:p>
        </p:txBody>
      </p:sp>
      <p:sp>
        <p:nvSpPr>
          <p:cNvPr id="3" name="Text Placeholder 2"/>
          <p:cNvSpPr>
            <a:spLocks noGrp="1"/>
          </p:cNvSpPr>
          <p:nvPr>
            <p:ph sz="quarter" idx="1"/>
          </p:nvPr>
        </p:nvSpPr>
        <p:spPr/>
        <p:txBody>
          <a:bodyPr/>
          <a:lstStyle/>
          <a:p>
            <a:r>
              <a:rPr lang="en-US" dirty="0"/>
              <a:t>Appear in the declaration of the item</a:t>
            </a:r>
          </a:p>
          <a:p>
            <a:r>
              <a:rPr lang="en-US" dirty="0"/>
              <a:t>Default visibility is private for members and internal for top level types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045524437"/>
              </p:ext>
            </p:extLst>
          </p:nvPr>
        </p:nvGraphicFramePr>
        <p:xfrm>
          <a:off x="644334" y="4200525"/>
          <a:ext cx="11312907" cy="3273743"/>
        </p:xfrm>
        <a:graphic>
          <a:graphicData uri="http://schemas.openxmlformats.org/drawingml/2006/table">
            <a:tbl>
              <a:tblPr firstRow="1" bandRow="1">
                <a:tableStyleId>{5C22544A-7EE6-4342-B048-85BDC9FD1C3A}</a:tableStyleId>
              </a:tblPr>
              <a:tblGrid>
                <a:gridCol w="3561471">
                  <a:extLst>
                    <a:ext uri="{9D8B030D-6E8A-4147-A177-3AD203B41FA5}">
                      <a16:colId xmlns:a16="http://schemas.microsoft.com/office/drawing/2014/main" val="20000"/>
                    </a:ext>
                  </a:extLst>
                </a:gridCol>
                <a:gridCol w="7751435">
                  <a:extLst>
                    <a:ext uri="{9D8B030D-6E8A-4147-A177-3AD203B41FA5}">
                      <a16:colId xmlns:a16="http://schemas.microsoft.com/office/drawing/2014/main" val="20001"/>
                    </a:ext>
                  </a:extLst>
                </a:gridCol>
              </a:tblGrid>
              <a:tr h="486728">
                <a:tc>
                  <a:txBody>
                    <a:bodyPr/>
                    <a:lstStyle/>
                    <a:p>
                      <a:r>
                        <a:rPr lang="en-US" sz="2400" dirty="0"/>
                        <a:t>Modifier</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Description</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6728">
                <a:tc>
                  <a:txBody>
                    <a:bodyPr/>
                    <a:lstStyle/>
                    <a:p>
                      <a:r>
                        <a:rPr lang="en-US" sz="2400" dirty="0"/>
                        <a:t>private</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Only code within the type can access that element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6728">
                <a:tc>
                  <a:txBody>
                    <a:bodyPr/>
                    <a:lstStyle/>
                    <a:p>
                      <a:r>
                        <a:rPr lang="en-US" sz="2400" dirty="0"/>
                        <a:t>public</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Any code can</a:t>
                      </a:r>
                      <a:r>
                        <a:rPr lang="en-US" sz="2400" baseline="0" dirty="0"/>
                        <a:t> access the element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40105">
                <a:tc>
                  <a:txBody>
                    <a:bodyPr/>
                    <a:lstStyle/>
                    <a:p>
                      <a:r>
                        <a:rPr lang="en-US" sz="2400" dirty="0"/>
                        <a:t>protected</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Only</a:t>
                      </a:r>
                      <a:r>
                        <a:rPr lang="en-US" sz="2400" baseline="0" dirty="0"/>
                        <a:t> code within the type itself or code in a derived type can access the element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6728">
                <a:tc>
                  <a:txBody>
                    <a:bodyPr/>
                    <a:lstStyle/>
                    <a:p>
                      <a:r>
                        <a:rPr lang="en-US" sz="2400" dirty="0"/>
                        <a:t>internal</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Only code within the same assembly</a:t>
                      </a:r>
                      <a:r>
                        <a:rPr lang="en-US" sz="2400" baseline="0" dirty="0"/>
                        <a:t> can access the element</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6728">
                <a:tc>
                  <a:txBody>
                    <a:bodyPr/>
                    <a:lstStyle/>
                    <a:p>
                      <a:r>
                        <a:rPr lang="en-US" sz="2400" dirty="0"/>
                        <a:t>protected internal</a:t>
                      </a:r>
                      <a:endParaRPr lang="en-GB" sz="2400" dirty="0">
                        <a:latin typeface="Consolas" pitchFamily="49" charset="0"/>
                        <a:cs typeface="Consolas" pitchFamily="49" charset="0"/>
                      </a:endParaRPr>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Union of protected and internal</a:t>
                      </a:r>
                      <a:endParaRPr lang="en-GB" sz="2400" dirty="0"/>
                    </a:p>
                  </a:txBody>
                  <a:tcPr marL="126016" marR="126016" marT="60008" marB="60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8952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of Types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79</a:t>
            </a:fld>
            <a:endParaRPr lang="en-GB"/>
          </a:p>
        </p:txBody>
      </p:sp>
      <p:sp>
        <p:nvSpPr>
          <p:cNvPr id="3" name="Text Placeholder 2"/>
          <p:cNvSpPr>
            <a:spLocks noGrp="1"/>
          </p:cNvSpPr>
          <p:nvPr>
            <p:ph sz="quarter" idx="1"/>
          </p:nvPr>
        </p:nvSpPr>
        <p:spPr>
          <a:xfrm>
            <a:off x="735092" y="1900238"/>
            <a:ext cx="11761470" cy="5200650"/>
          </a:xfrm>
        </p:spPr>
        <p:txBody>
          <a:bodyPr>
            <a:normAutofit/>
          </a:bodyPr>
          <a:lstStyle/>
          <a:p>
            <a:r>
              <a:rPr lang="en-US" dirty="0"/>
              <a:t>Types have their own visibility</a:t>
            </a:r>
          </a:p>
          <a:p>
            <a:pPr lvl="1"/>
            <a:r>
              <a:rPr lang="en-US" dirty="0"/>
              <a:t>Mostly relevant in class libraries</a:t>
            </a:r>
          </a:p>
          <a:p>
            <a:r>
              <a:rPr lang="en-US" dirty="0"/>
              <a:t>Top level (namespace level) types can be</a:t>
            </a:r>
          </a:p>
          <a:p>
            <a:pPr lvl="1"/>
            <a:r>
              <a:rPr lang="en-US" dirty="0"/>
              <a:t>Public – exported (visible) to any code</a:t>
            </a:r>
          </a:p>
          <a:p>
            <a:pPr lvl="1"/>
            <a:r>
              <a:rPr lang="en-US" dirty="0"/>
              <a:t>Internal – private to the declaring assembly</a:t>
            </a:r>
          </a:p>
          <a:p>
            <a:r>
              <a:rPr lang="en-US" dirty="0"/>
              <a:t>Internal is the default</a:t>
            </a:r>
          </a:p>
          <a:p>
            <a:endParaRPr lang="en-GB" dirty="0"/>
          </a:p>
        </p:txBody>
      </p:sp>
      <p:sp>
        <p:nvSpPr>
          <p:cNvPr id="6" name="Rounded Rectangle 5"/>
          <p:cNvSpPr/>
          <p:nvPr/>
        </p:nvSpPr>
        <p:spPr bwMode="auto">
          <a:xfrm>
            <a:off x="842806" y="6803358"/>
            <a:ext cx="4862566" cy="997619"/>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FF0000"/>
                </a:solidFill>
                <a:latin typeface="Consolas"/>
              </a:rPr>
              <a:t>public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 {</a:t>
            </a:r>
          </a:p>
          <a:p>
            <a:r>
              <a:rPr lang="en-US" sz="1800" dirty="0">
                <a:solidFill>
                  <a:srgbClr val="000000"/>
                </a:solidFill>
                <a:latin typeface="Consolas"/>
              </a:rPr>
              <a:t>	...</a:t>
            </a:r>
            <a:endParaRPr lang="en-GB" sz="1800" dirty="0">
              <a:solidFill>
                <a:srgbClr val="000000"/>
              </a:solidFill>
              <a:latin typeface="Consolas"/>
            </a:endParaRPr>
          </a:p>
          <a:p>
            <a:r>
              <a:rPr lang="en-GB" sz="1800" dirty="0">
                <a:solidFill>
                  <a:srgbClr val="000000"/>
                </a:solidFill>
                <a:latin typeface="Consolas"/>
              </a:rPr>
              <a:t>}</a:t>
            </a:r>
          </a:p>
        </p:txBody>
      </p:sp>
      <p:sp>
        <p:nvSpPr>
          <p:cNvPr id="7" name="Rounded Rectangle 6"/>
          <p:cNvSpPr/>
          <p:nvPr/>
        </p:nvSpPr>
        <p:spPr bwMode="auto">
          <a:xfrm>
            <a:off x="6697732" y="6803356"/>
            <a:ext cx="4862566" cy="997619"/>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FF0000"/>
                </a:solidFill>
                <a:latin typeface="Consolas"/>
              </a:rPr>
              <a:t>internal</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Bank</a:t>
            </a:r>
            <a:r>
              <a:rPr lang="en-GB" sz="1800" dirty="0">
                <a:solidFill>
                  <a:srgbClr val="000000"/>
                </a:solidFill>
                <a:latin typeface="Consolas"/>
              </a:rPr>
              <a:t> {</a:t>
            </a:r>
          </a:p>
          <a:p>
            <a:r>
              <a:rPr lang="en-US" sz="1800" dirty="0">
                <a:solidFill>
                  <a:srgbClr val="000000"/>
                </a:solidFill>
                <a:latin typeface="Consolas"/>
              </a:rPr>
              <a:t>	...</a:t>
            </a:r>
            <a:endParaRPr lang="en-GB" sz="1800" dirty="0">
              <a:solidFill>
                <a:srgbClr val="000000"/>
              </a:solidFill>
              <a:latin typeface="Consolas"/>
            </a:endParaRPr>
          </a:p>
          <a:p>
            <a:r>
              <a:rPr lang="en-GB" sz="1800" dirty="0">
                <a:solidFill>
                  <a:srgbClr val="000000"/>
                </a:solidFill>
                <a:latin typeface="Consolas"/>
              </a:rPr>
              <a:t>}</a:t>
            </a:r>
          </a:p>
        </p:txBody>
      </p:sp>
    </p:spTree>
    <p:extLst>
      <p:ext uri="{BB962C8B-B14F-4D97-AF65-F5344CB8AC3E}">
        <p14:creationId xmlns:p14="http://schemas.microsoft.com/office/powerpoint/2010/main" val="126270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endParaRPr lang="en-GB" dirty="0"/>
          </a:p>
        </p:txBody>
      </p:sp>
      <p:sp>
        <p:nvSpPr>
          <p:cNvPr id="8" name="Slide Number Placeholder 7"/>
          <p:cNvSpPr>
            <a:spLocks noGrp="1"/>
          </p:cNvSpPr>
          <p:nvPr>
            <p:ph type="sldNum" sz="quarter" idx="12"/>
          </p:nvPr>
        </p:nvSpPr>
        <p:spPr/>
        <p:txBody>
          <a:bodyPr/>
          <a:lstStyle/>
          <a:p>
            <a:fld id="{F9F548DC-368B-4C1E-804A-BD764E66072B}" type="slidenum">
              <a:rPr lang="en-GB" smtClean="0"/>
              <a:pPr/>
              <a:t>8</a:t>
            </a:fld>
            <a:endParaRPr lang="en-GB"/>
          </a:p>
        </p:txBody>
      </p:sp>
      <p:sp>
        <p:nvSpPr>
          <p:cNvPr id="6" name="Text Placeholder 5"/>
          <p:cNvSpPr>
            <a:spLocks noGrp="1"/>
          </p:cNvSpPr>
          <p:nvPr>
            <p:ph sz="quarter" idx="1"/>
          </p:nvPr>
        </p:nvSpPr>
        <p:spPr/>
        <p:txBody>
          <a:bodyPr/>
          <a:lstStyle/>
          <a:p>
            <a:r>
              <a:rPr lang="en-US" dirty="0"/>
              <a:t>What is .NET?</a:t>
            </a:r>
          </a:p>
          <a:p>
            <a:r>
              <a:rPr lang="en-US" dirty="0"/>
              <a:t>.NET Components</a:t>
            </a:r>
          </a:p>
          <a:p>
            <a:r>
              <a:rPr lang="en-US" dirty="0"/>
              <a:t>The Common Language Runtime (CLR)</a:t>
            </a:r>
          </a:p>
          <a:p>
            <a:r>
              <a:rPr lang="en-US" dirty="0"/>
              <a:t>The Common Type System (CTS)</a:t>
            </a:r>
          </a:p>
          <a:p>
            <a:r>
              <a:rPr lang="en-US" dirty="0"/>
              <a:t>Introduction to C#</a:t>
            </a:r>
          </a:p>
          <a:p>
            <a:r>
              <a:rPr lang="en-US" dirty="0"/>
              <a:t>.NET Versions</a:t>
            </a:r>
          </a:p>
          <a:p>
            <a:r>
              <a:rPr lang="en-US" dirty="0"/>
              <a:t>Summary</a:t>
            </a:r>
          </a:p>
          <a:p>
            <a:endParaRPr lang="en-GB" dirty="0"/>
          </a:p>
        </p:txBody>
      </p:sp>
    </p:spTree>
    <p:extLst>
      <p:ext uri="{BB962C8B-B14F-4D97-AF65-F5344CB8AC3E}">
        <p14:creationId xmlns:p14="http://schemas.microsoft.com/office/powerpoint/2010/main" val="28700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80</a:t>
            </a:fld>
            <a:endParaRPr lang="en-GB"/>
          </a:p>
        </p:txBody>
      </p:sp>
      <p:sp>
        <p:nvSpPr>
          <p:cNvPr id="3" name="Text Placeholder 2"/>
          <p:cNvSpPr>
            <a:spLocks noGrp="1"/>
          </p:cNvSpPr>
          <p:nvPr>
            <p:ph sz="quarter" idx="1"/>
          </p:nvPr>
        </p:nvSpPr>
        <p:spPr/>
        <p:txBody>
          <a:bodyPr>
            <a:normAutofit fontScale="92500" lnSpcReduction="10000"/>
          </a:bodyPr>
          <a:lstStyle/>
          <a:p>
            <a:r>
              <a:rPr lang="en-US" dirty="0"/>
              <a:t>A property provides field-like access to a getter and/or setter methods</a:t>
            </a:r>
          </a:p>
          <a:p>
            <a:pPr lvl="1"/>
            <a:r>
              <a:rPr lang="en-US" dirty="0"/>
              <a:t>Technically, just “syntactic sugar”</a:t>
            </a:r>
          </a:p>
          <a:p>
            <a:pPr lvl="1"/>
            <a:r>
              <a:rPr lang="en-US" dirty="0"/>
              <a:t>Typically used to wrap a private field</a:t>
            </a:r>
          </a:p>
          <a:p>
            <a:pPr lvl="1"/>
            <a:r>
              <a:rPr lang="en-US" dirty="0"/>
              <a:t>Internally, two methods with the names </a:t>
            </a:r>
            <a:r>
              <a:rPr lang="en-US" b="1" dirty="0" err="1">
                <a:latin typeface="Consolas" pitchFamily="49" charset="0"/>
                <a:cs typeface="Consolas" pitchFamily="49" charset="0"/>
              </a:rPr>
              <a:t>set_Xxx</a:t>
            </a:r>
            <a:r>
              <a:rPr lang="en-US" dirty="0"/>
              <a:t> and </a:t>
            </a:r>
            <a:r>
              <a:rPr lang="en-US" b="1" dirty="0" err="1">
                <a:latin typeface="Consolas" pitchFamily="49" charset="0"/>
                <a:cs typeface="Consolas" pitchFamily="49" charset="0"/>
              </a:rPr>
              <a:t>get_Xxx</a:t>
            </a:r>
            <a:r>
              <a:rPr lang="en-US" dirty="0"/>
              <a:t> (where Xxx is the property name)</a:t>
            </a:r>
          </a:p>
          <a:p>
            <a:r>
              <a:rPr lang="en-US" dirty="0"/>
              <a:t>Property composition</a:t>
            </a:r>
          </a:p>
          <a:p>
            <a:pPr lvl="1"/>
            <a:r>
              <a:rPr lang="en-US" dirty="0"/>
              <a:t>Visibility, property type, property name</a:t>
            </a:r>
          </a:p>
          <a:p>
            <a:pPr lvl="1"/>
            <a:r>
              <a:rPr lang="en-US" dirty="0"/>
              <a:t>A </a:t>
            </a:r>
            <a:r>
              <a:rPr lang="en-US" b="1" dirty="0">
                <a:solidFill>
                  <a:srgbClr val="FF0000"/>
                </a:solidFill>
                <a:latin typeface="Consolas" pitchFamily="49" charset="0"/>
                <a:cs typeface="Consolas" pitchFamily="49" charset="0"/>
              </a:rPr>
              <a:t>set</a:t>
            </a:r>
            <a:r>
              <a:rPr lang="en-US" dirty="0"/>
              <a:t> and/or </a:t>
            </a:r>
            <a:r>
              <a:rPr lang="en-US" b="1" dirty="0">
                <a:solidFill>
                  <a:srgbClr val="FF0000"/>
                </a:solidFill>
                <a:latin typeface="Consolas" pitchFamily="49" charset="0"/>
                <a:cs typeface="Consolas" pitchFamily="49" charset="0"/>
              </a:rPr>
              <a:t>get</a:t>
            </a:r>
            <a:r>
              <a:rPr lang="en-US" dirty="0"/>
              <a:t> code block</a:t>
            </a:r>
          </a:p>
          <a:p>
            <a:r>
              <a:rPr lang="en-US" dirty="0"/>
              <a:t>Can omit the </a:t>
            </a:r>
            <a:r>
              <a:rPr lang="en-US" b="1" dirty="0">
                <a:solidFill>
                  <a:srgbClr val="FF0000"/>
                </a:solidFill>
                <a:latin typeface="Consolas" pitchFamily="49" charset="0"/>
                <a:cs typeface="Consolas" pitchFamily="49" charset="0"/>
              </a:rPr>
              <a:t>set</a:t>
            </a:r>
            <a:r>
              <a:rPr lang="en-US" dirty="0"/>
              <a:t> or </a:t>
            </a:r>
            <a:r>
              <a:rPr lang="en-US" b="1" dirty="0">
                <a:solidFill>
                  <a:srgbClr val="FF0000"/>
                </a:solidFill>
                <a:latin typeface="Consolas" pitchFamily="49" charset="0"/>
                <a:cs typeface="Consolas" pitchFamily="49" charset="0"/>
              </a:rPr>
              <a:t>get</a:t>
            </a:r>
            <a:r>
              <a:rPr lang="en-US" dirty="0"/>
              <a:t> to create a read only or write only property</a:t>
            </a:r>
          </a:p>
          <a:p>
            <a:r>
              <a:rPr lang="en-US" dirty="0"/>
              <a:t>Can change the visibility of the </a:t>
            </a:r>
            <a:r>
              <a:rPr lang="en-US" dirty="0">
                <a:solidFill>
                  <a:srgbClr val="FF0000"/>
                </a:solidFill>
                <a:latin typeface="Consolas" pitchFamily="49" charset="0"/>
                <a:cs typeface="Consolas" pitchFamily="49" charset="0"/>
              </a:rPr>
              <a:t>set</a:t>
            </a:r>
            <a:r>
              <a:rPr lang="en-US" dirty="0"/>
              <a:t> or </a:t>
            </a:r>
            <a:r>
              <a:rPr lang="en-US" dirty="0">
                <a:solidFill>
                  <a:srgbClr val="FF0000"/>
                </a:solidFill>
                <a:latin typeface="Consolas" pitchFamily="49" charset="0"/>
                <a:cs typeface="Consolas" pitchFamily="49" charset="0"/>
              </a:rPr>
              <a:t>get</a:t>
            </a:r>
            <a:endParaRPr lang="en-GB"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324240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728" y="0"/>
            <a:ext cx="8386795" cy="1424039"/>
          </a:xfrm>
        </p:spPr>
        <p:txBody>
          <a:bodyPr/>
          <a:lstStyle/>
          <a:p>
            <a:r>
              <a:rPr lang="en-US" dirty="0"/>
              <a:t>Property Examples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81</a:t>
            </a:fld>
            <a:endParaRPr lang="en-GB"/>
          </a:p>
        </p:txBody>
      </p:sp>
      <p:sp>
        <p:nvSpPr>
          <p:cNvPr id="3" name="Text Placeholder 2"/>
          <p:cNvSpPr>
            <a:spLocks noGrp="1"/>
          </p:cNvSpPr>
          <p:nvPr>
            <p:ph sz="quarter" idx="1"/>
          </p:nvPr>
        </p:nvSpPr>
        <p:spPr>
          <a:xfrm>
            <a:off x="420053" y="1400175"/>
            <a:ext cx="11761470" cy="1200150"/>
          </a:xfrm>
        </p:spPr>
        <p:txBody>
          <a:bodyPr>
            <a:normAutofit/>
          </a:bodyPr>
          <a:lstStyle/>
          <a:p>
            <a:r>
              <a:rPr lang="en-US" dirty="0"/>
              <a:t>The set </a:t>
            </a:r>
            <a:r>
              <a:rPr lang="en-US" dirty="0" err="1"/>
              <a:t>accessor</a:t>
            </a:r>
            <a:r>
              <a:rPr lang="en-US" dirty="0"/>
              <a:t> accepts a parameter called </a:t>
            </a:r>
            <a:r>
              <a:rPr lang="en-US" b="1" dirty="0">
                <a:solidFill>
                  <a:srgbClr val="FF0000"/>
                </a:solidFill>
                <a:latin typeface="Consolas" pitchFamily="49" charset="0"/>
                <a:cs typeface="Consolas" pitchFamily="49" charset="0"/>
              </a:rPr>
              <a:t>value</a:t>
            </a:r>
            <a:r>
              <a:rPr lang="en-US" dirty="0"/>
              <a:t> (typed as the property type)</a:t>
            </a:r>
            <a:endParaRPr lang="en-GB" dirty="0"/>
          </a:p>
        </p:txBody>
      </p:sp>
      <p:sp>
        <p:nvSpPr>
          <p:cNvPr id="6" name="Rounded Rectangle 5"/>
          <p:cNvSpPr/>
          <p:nvPr/>
        </p:nvSpPr>
        <p:spPr bwMode="auto">
          <a:xfrm>
            <a:off x="445863" y="2515844"/>
            <a:ext cx="4763329" cy="419833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err="1">
                <a:solidFill>
                  <a:srgbClr val="0000FF"/>
                </a:solidFill>
                <a:latin typeface="Consolas"/>
              </a:rPr>
              <a:t>struct</a:t>
            </a:r>
            <a:r>
              <a:rPr lang="en-GB" sz="1800" dirty="0">
                <a:solidFill>
                  <a:srgbClr val="000000"/>
                </a:solidFill>
                <a:latin typeface="Consolas"/>
              </a:rPr>
              <a:t> </a:t>
            </a:r>
            <a:r>
              <a:rPr lang="en-GB" sz="1800" dirty="0">
                <a:solidFill>
                  <a:srgbClr val="2B91AF"/>
                </a:solidFill>
                <a:latin typeface="Consolas"/>
              </a:rPr>
              <a:t>Point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double</a:t>
            </a:r>
            <a:r>
              <a:rPr lang="en-GB" sz="1800" dirty="0">
                <a:solidFill>
                  <a:srgbClr val="000000"/>
                </a:solidFill>
                <a:latin typeface="Consolas"/>
              </a:rPr>
              <a:t> </a:t>
            </a:r>
            <a:r>
              <a:rPr lang="en-GB" sz="1800" dirty="0">
                <a:solidFill>
                  <a:srgbClr val="020002"/>
                </a:solidFill>
                <a:latin typeface="Consolas"/>
              </a:rPr>
              <a:t>_x</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double</a:t>
            </a:r>
            <a:r>
              <a:rPr lang="en-GB" sz="1800" dirty="0">
                <a:solidFill>
                  <a:srgbClr val="000000"/>
                </a:solidFill>
                <a:latin typeface="Consolas"/>
              </a:rPr>
              <a:t> </a:t>
            </a:r>
            <a:r>
              <a:rPr lang="en-GB" sz="1800" dirty="0">
                <a:solidFill>
                  <a:srgbClr val="020002"/>
                </a:solidFill>
                <a:latin typeface="Consolas"/>
              </a:rPr>
              <a:t>_y</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double</a:t>
            </a:r>
            <a:r>
              <a:rPr lang="en-GB" sz="1800" dirty="0">
                <a:solidFill>
                  <a:srgbClr val="000000"/>
                </a:solidFill>
                <a:latin typeface="Consolas"/>
              </a:rPr>
              <a:t> </a:t>
            </a:r>
            <a:r>
              <a:rPr lang="en-GB" sz="1800" dirty="0">
                <a:solidFill>
                  <a:srgbClr val="020002"/>
                </a:solidFill>
                <a:latin typeface="Consolas"/>
              </a:rPr>
              <a:t>X</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get</a:t>
            </a:r>
            <a:r>
              <a:rPr lang="en-GB" sz="1800" dirty="0">
                <a:solidFill>
                  <a:srgbClr val="000000"/>
                </a:solidFill>
                <a:latin typeface="Consolas"/>
              </a:rPr>
              <a:t> { </a:t>
            </a:r>
            <a:r>
              <a:rPr lang="en-GB" sz="1800" dirty="0">
                <a:solidFill>
                  <a:srgbClr val="0000FF"/>
                </a:solidFill>
                <a:latin typeface="Consolas"/>
              </a:rPr>
              <a:t>return</a:t>
            </a:r>
            <a:r>
              <a:rPr lang="en-GB" sz="1800" dirty="0">
                <a:solidFill>
                  <a:srgbClr val="000000"/>
                </a:solidFill>
                <a:latin typeface="Consolas"/>
              </a:rPr>
              <a:t> </a:t>
            </a:r>
            <a:r>
              <a:rPr lang="en-GB" sz="1800" dirty="0">
                <a:solidFill>
                  <a:srgbClr val="020002"/>
                </a:solidFill>
                <a:latin typeface="Consolas"/>
              </a:rPr>
              <a:t>_x</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set</a:t>
            </a:r>
            <a:r>
              <a:rPr lang="en-GB" sz="1800" dirty="0">
                <a:solidFill>
                  <a:srgbClr val="000000"/>
                </a:solidFill>
                <a:latin typeface="Consolas"/>
              </a:rPr>
              <a:t> { </a:t>
            </a:r>
            <a:r>
              <a:rPr lang="en-GB" sz="1800" dirty="0">
                <a:solidFill>
                  <a:srgbClr val="020002"/>
                </a:solidFill>
                <a:latin typeface="Consolas"/>
              </a:rPr>
              <a:t>_x</a:t>
            </a:r>
            <a:r>
              <a:rPr lang="en-GB" sz="1800" dirty="0">
                <a:solidFill>
                  <a:srgbClr val="000000"/>
                </a:solidFill>
                <a:latin typeface="Consolas"/>
              </a:rPr>
              <a:t> = </a:t>
            </a:r>
            <a:r>
              <a:rPr lang="en-GB" sz="1800" dirty="0">
                <a:solidFill>
                  <a:srgbClr val="0000FF"/>
                </a:solidFill>
                <a:latin typeface="Consolas"/>
              </a:rPr>
              <a:t>value</a:t>
            </a:r>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double</a:t>
            </a:r>
            <a:r>
              <a:rPr lang="en-GB" sz="1800" dirty="0">
                <a:solidFill>
                  <a:srgbClr val="000000"/>
                </a:solidFill>
                <a:latin typeface="Consolas"/>
              </a:rPr>
              <a:t> </a:t>
            </a:r>
            <a:r>
              <a:rPr lang="en-GB" sz="1800" dirty="0">
                <a:solidFill>
                  <a:srgbClr val="020002"/>
                </a:solidFill>
                <a:latin typeface="Consolas"/>
              </a:rPr>
              <a:t>Y</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get</a:t>
            </a:r>
            <a:r>
              <a:rPr lang="en-GB" sz="1800" dirty="0">
                <a:solidFill>
                  <a:srgbClr val="000000"/>
                </a:solidFill>
                <a:latin typeface="Consolas"/>
              </a:rPr>
              <a:t> { </a:t>
            </a:r>
            <a:r>
              <a:rPr lang="en-GB" sz="1800" dirty="0">
                <a:solidFill>
                  <a:srgbClr val="0000FF"/>
                </a:solidFill>
                <a:latin typeface="Consolas"/>
              </a:rPr>
              <a:t>return</a:t>
            </a:r>
            <a:r>
              <a:rPr lang="en-GB" sz="1800" dirty="0">
                <a:solidFill>
                  <a:srgbClr val="000000"/>
                </a:solidFill>
                <a:latin typeface="Consolas"/>
              </a:rPr>
              <a:t> </a:t>
            </a:r>
            <a:r>
              <a:rPr lang="en-GB" sz="1800" dirty="0">
                <a:solidFill>
                  <a:srgbClr val="020002"/>
                </a:solidFill>
                <a:latin typeface="Consolas"/>
              </a:rPr>
              <a:t>_y</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set</a:t>
            </a:r>
            <a:r>
              <a:rPr lang="en-GB" sz="1800" dirty="0">
                <a:solidFill>
                  <a:srgbClr val="000000"/>
                </a:solidFill>
                <a:latin typeface="Consolas"/>
              </a:rPr>
              <a:t> { </a:t>
            </a:r>
            <a:r>
              <a:rPr lang="en-GB" sz="1800" dirty="0">
                <a:solidFill>
                  <a:srgbClr val="020002"/>
                </a:solidFill>
                <a:latin typeface="Consolas"/>
              </a:rPr>
              <a:t>_y</a:t>
            </a:r>
            <a:r>
              <a:rPr lang="en-GB" sz="1800" dirty="0">
                <a:solidFill>
                  <a:srgbClr val="000000"/>
                </a:solidFill>
                <a:latin typeface="Consolas"/>
              </a:rPr>
              <a:t> = </a:t>
            </a:r>
            <a:r>
              <a:rPr lang="en-GB" sz="1800" dirty="0">
                <a:solidFill>
                  <a:srgbClr val="0000FF"/>
                </a:solidFill>
                <a:latin typeface="Consolas"/>
              </a:rPr>
              <a:t>value</a:t>
            </a:r>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a:t>
            </a:r>
          </a:p>
        </p:txBody>
      </p:sp>
      <p:sp>
        <p:nvSpPr>
          <p:cNvPr id="7" name="Rounded Rectangle 6"/>
          <p:cNvSpPr/>
          <p:nvPr/>
        </p:nvSpPr>
        <p:spPr bwMode="auto">
          <a:xfrm>
            <a:off x="5705371" y="2515842"/>
            <a:ext cx="4763329" cy="502359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_balance</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get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return</a:t>
            </a:r>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Balance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get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return</a:t>
            </a:r>
            <a:r>
              <a:rPr lang="en-GB" sz="1800" dirty="0">
                <a:solidFill>
                  <a:srgbClr val="000000"/>
                </a:solidFill>
                <a:latin typeface="Consolas"/>
              </a:rPr>
              <a:t> </a:t>
            </a:r>
            <a:r>
              <a:rPr lang="en-GB" sz="1800" dirty="0">
                <a:solidFill>
                  <a:srgbClr val="020002"/>
                </a:solidFill>
                <a:latin typeface="Consolas"/>
              </a:rPr>
              <a:t>_balance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p>
          <a:p>
            <a:r>
              <a:rPr lang="en-US" sz="1800" dirty="0">
                <a:solidFill>
                  <a:srgbClr val="000000"/>
                </a:solidFill>
                <a:latin typeface="Consolas"/>
              </a:rPr>
              <a:t>	...</a:t>
            </a:r>
            <a:endParaRPr lang="en-GB" sz="1800" dirty="0">
              <a:solidFill>
                <a:srgbClr val="000000"/>
              </a:solidFill>
              <a:latin typeface="Consolas"/>
            </a:endParaRPr>
          </a:p>
          <a:p>
            <a:r>
              <a:rPr lang="en-GB" sz="1800" dirty="0">
                <a:solidFill>
                  <a:srgbClr val="000000"/>
                </a:solidFill>
                <a:latin typeface="Consolas"/>
              </a:rPr>
              <a:t>}</a:t>
            </a:r>
          </a:p>
        </p:txBody>
      </p:sp>
      <p:sp>
        <p:nvSpPr>
          <p:cNvPr id="8" name="Rounded Rectangle 7"/>
          <p:cNvSpPr/>
          <p:nvPr/>
        </p:nvSpPr>
        <p:spPr bwMode="auto">
          <a:xfrm>
            <a:off x="6499259" y="6714174"/>
            <a:ext cx="5982275" cy="157956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b="1" dirty="0">
                <a:solidFill>
                  <a:srgbClr val="0000FF"/>
                </a:solidFill>
                <a:latin typeface="Consolas"/>
              </a:rPr>
              <a:t>Account</a:t>
            </a:r>
            <a:r>
              <a:rPr lang="en-GB" sz="1800" dirty="0">
                <a:solidFill>
                  <a:srgbClr val="000000"/>
                </a:solidFill>
                <a:latin typeface="Consolas"/>
              </a:rPr>
              <a:t> </a:t>
            </a:r>
            <a:r>
              <a:rPr lang="en-GB" sz="1800" dirty="0" err="1">
                <a:solidFill>
                  <a:srgbClr val="020002"/>
                </a:solidFill>
                <a:latin typeface="Consolas"/>
              </a:rPr>
              <a:t>acc</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a:t>
            </a:r>
            <a:r>
              <a:rPr lang="en-GB" sz="1800" dirty="0">
                <a:solidFill>
                  <a:srgbClr val="A31515"/>
                </a:solidFill>
                <a:latin typeface="Consolas"/>
              </a:rPr>
              <a:t>"John"</a:t>
            </a:r>
            <a:r>
              <a:rPr lang="en-GB" sz="1800" dirty="0">
                <a:solidFill>
                  <a:srgbClr val="000000"/>
                </a:solidFill>
                <a:latin typeface="Consolas"/>
              </a:rPr>
              <a:t>);</a:t>
            </a:r>
          </a:p>
          <a:p>
            <a:r>
              <a:rPr lang="en-GB" sz="1800" dirty="0" err="1">
                <a:solidFill>
                  <a:srgbClr val="020002"/>
                </a:solidFill>
                <a:latin typeface="Consolas"/>
              </a:rPr>
              <a:t>acc</a:t>
            </a:r>
            <a:r>
              <a:rPr lang="en-GB" sz="1800" dirty="0" err="1">
                <a:solidFill>
                  <a:srgbClr val="000000"/>
                </a:solidFill>
                <a:latin typeface="Consolas"/>
              </a:rPr>
              <a:t>.</a:t>
            </a:r>
            <a:r>
              <a:rPr lang="en-GB" sz="1800" dirty="0" err="1">
                <a:solidFill>
                  <a:srgbClr val="020002"/>
                </a:solidFill>
                <a:latin typeface="Consolas"/>
              </a:rPr>
              <a:t>Deposit</a:t>
            </a:r>
            <a:r>
              <a:rPr lang="en-GB" sz="1800" dirty="0">
                <a:solidFill>
                  <a:srgbClr val="000000"/>
                </a:solidFill>
                <a:latin typeface="Consolas"/>
              </a:rPr>
              <a:t>(100);</a:t>
            </a:r>
          </a:p>
          <a:p>
            <a:r>
              <a:rPr lang="en-GB" sz="1800" dirty="0" err="1">
                <a:solidFill>
                  <a:srgbClr val="020002"/>
                </a:solidFill>
                <a:latin typeface="Consolas"/>
              </a:rPr>
              <a:t>acc</a:t>
            </a:r>
            <a:r>
              <a:rPr lang="en-GB" sz="1800" dirty="0" err="1">
                <a:solidFill>
                  <a:srgbClr val="000000"/>
                </a:solidFill>
                <a:latin typeface="Consolas"/>
              </a:rPr>
              <a:t>.</a:t>
            </a:r>
            <a:r>
              <a:rPr lang="en-GB" sz="1800" dirty="0" err="1">
                <a:solidFill>
                  <a:srgbClr val="020002"/>
                </a:solidFill>
                <a:latin typeface="Consolas"/>
              </a:rPr>
              <a:t>Withdraw</a:t>
            </a:r>
            <a:r>
              <a:rPr lang="en-GB" sz="1800" dirty="0">
                <a:solidFill>
                  <a:srgbClr val="000000"/>
                </a:solidFill>
                <a:latin typeface="Consolas"/>
              </a:rPr>
              <a:t>(60);</a:t>
            </a:r>
          </a:p>
          <a:p>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a:solidFill>
                  <a:srgbClr val="A31515"/>
                </a:solidFill>
                <a:latin typeface="Consolas"/>
              </a:rPr>
              <a:t>"Account {0} has ${1}"</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20002"/>
                </a:solidFill>
                <a:latin typeface="Consolas"/>
              </a:rPr>
              <a:t>acc</a:t>
            </a:r>
            <a:r>
              <a:rPr lang="en-GB" sz="1800" dirty="0" err="1">
                <a:solidFill>
                  <a:srgbClr val="000000"/>
                </a:solidFill>
                <a:latin typeface="Consolas"/>
              </a:rPr>
              <a:t>.</a:t>
            </a:r>
            <a:r>
              <a:rPr lang="en-GB" sz="1800" dirty="0" err="1">
                <a:solidFill>
                  <a:srgbClr val="020002"/>
                </a:solidFill>
                <a:latin typeface="Consolas"/>
              </a:rPr>
              <a:t>Name</a:t>
            </a:r>
            <a:r>
              <a:rPr lang="en-GB" sz="1800" dirty="0">
                <a:solidFill>
                  <a:srgbClr val="000000"/>
                </a:solidFill>
                <a:latin typeface="Consolas"/>
              </a:rPr>
              <a:t>, </a:t>
            </a:r>
            <a:r>
              <a:rPr lang="en-GB" sz="1800" dirty="0" err="1">
                <a:solidFill>
                  <a:srgbClr val="020002"/>
                </a:solidFill>
                <a:latin typeface="Consolas"/>
              </a:rPr>
              <a:t>acc</a:t>
            </a:r>
            <a:r>
              <a:rPr lang="en-GB" sz="1800" dirty="0" err="1">
                <a:solidFill>
                  <a:srgbClr val="000000"/>
                </a:solidFill>
                <a:latin typeface="Consolas"/>
              </a:rPr>
              <a:t>.</a:t>
            </a:r>
            <a:r>
              <a:rPr lang="en-GB" sz="1800" dirty="0" err="1">
                <a:solidFill>
                  <a:srgbClr val="020002"/>
                </a:solidFill>
                <a:latin typeface="Consolas"/>
              </a:rPr>
              <a:t>Balance</a:t>
            </a:r>
            <a:r>
              <a:rPr lang="en-GB" sz="1800" dirty="0">
                <a:solidFill>
                  <a:srgbClr val="000000"/>
                </a:solidFill>
                <a:latin typeface="Consolas"/>
              </a:rPr>
              <a:t>);</a:t>
            </a:r>
          </a:p>
        </p:txBody>
      </p:sp>
      <p:sp>
        <p:nvSpPr>
          <p:cNvPr id="9" name="Rounded Rectangle 8"/>
          <p:cNvSpPr/>
          <p:nvPr/>
        </p:nvSpPr>
        <p:spPr bwMode="auto">
          <a:xfrm>
            <a:off x="445863" y="6768814"/>
            <a:ext cx="4763329" cy="157956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2B91AF"/>
                </a:solidFill>
                <a:latin typeface="Consolas"/>
              </a:rPr>
              <a:t>Point</a:t>
            </a:r>
            <a:r>
              <a:rPr lang="en-GB" sz="1800" dirty="0">
                <a:solidFill>
                  <a:srgbClr val="000000"/>
                </a:solidFill>
                <a:latin typeface="Consolas"/>
              </a:rPr>
              <a:t> </a:t>
            </a:r>
            <a:r>
              <a:rPr lang="en-GB" sz="1800" dirty="0">
                <a:solidFill>
                  <a:srgbClr val="020002"/>
                </a:solidFill>
                <a:latin typeface="Consolas"/>
              </a:rPr>
              <a:t>p1 = new </a:t>
            </a:r>
            <a:r>
              <a:rPr lang="en-GB" sz="1800" dirty="0">
                <a:solidFill>
                  <a:srgbClr val="2B91AF"/>
                </a:solidFill>
                <a:latin typeface="Consolas"/>
              </a:rPr>
              <a:t>Point</a:t>
            </a:r>
            <a:r>
              <a:rPr lang="en-GB" sz="1800" dirty="0">
                <a:solidFill>
                  <a:srgbClr val="000000"/>
                </a:solidFill>
                <a:latin typeface="Consolas"/>
              </a:rPr>
              <a:t>();</a:t>
            </a:r>
          </a:p>
          <a:p>
            <a:r>
              <a:rPr lang="en-GB" sz="1800" dirty="0">
                <a:solidFill>
                  <a:srgbClr val="020002"/>
                </a:solidFill>
                <a:latin typeface="Consolas"/>
              </a:rPr>
              <a:t>p1</a:t>
            </a:r>
            <a:r>
              <a:rPr lang="en-GB" sz="1800" dirty="0">
                <a:solidFill>
                  <a:srgbClr val="000000"/>
                </a:solidFill>
                <a:latin typeface="Consolas"/>
              </a:rPr>
              <a:t>.</a:t>
            </a:r>
            <a:r>
              <a:rPr lang="en-GB" sz="1800" dirty="0">
                <a:solidFill>
                  <a:srgbClr val="020002"/>
                </a:solidFill>
                <a:latin typeface="Consolas"/>
              </a:rPr>
              <a:t>X</a:t>
            </a:r>
            <a:r>
              <a:rPr lang="en-GB" sz="1800" dirty="0">
                <a:solidFill>
                  <a:srgbClr val="000000"/>
                </a:solidFill>
                <a:latin typeface="Consolas"/>
              </a:rPr>
              <a:t> = 4;</a:t>
            </a:r>
          </a:p>
          <a:p>
            <a:r>
              <a:rPr lang="en-GB" sz="1800" dirty="0">
                <a:solidFill>
                  <a:srgbClr val="020002"/>
                </a:solidFill>
                <a:latin typeface="Consolas"/>
              </a:rPr>
              <a:t>p1</a:t>
            </a:r>
            <a:r>
              <a:rPr lang="en-GB" sz="1800" dirty="0">
                <a:solidFill>
                  <a:srgbClr val="000000"/>
                </a:solidFill>
                <a:latin typeface="Consolas"/>
              </a:rPr>
              <a:t>.</a:t>
            </a:r>
            <a:r>
              <a:rPr lang="en-GB" sz="1800" dirty="0">
                <a:solidFill>
                  <a:srgbClr val="020002"/>
                </a:solidFill>
                <a:latin typeface="Consolas"/>
              </a:rPr>
              <a:t>Y</a:t>
            </a:r>
            <a:r>
              <a:rPr lang="en-GB" sz="1800" dirty="0">
                <a:solidFill>
                  <a:srgbClr val="000000"/>
                </a:solidFill>
                <a:latin typeface="Consolas"/>
              </a:rPr>
              <a:t> = </a:t>
            </a:r>
            <a:r>
              <a:rPr lang="en-GB" sz="1800" dirty="0">
                <a:solidFill>
                  <a:srgbClr val="020002"/>
                </a:solidFill>
                <a:latin typeface="Consolas"/>
              </a:rPr>
              <a:t>p1</a:t>
            </a:r>
            <a:r>
              <a:rPr lang="en-GB" sz="1800" dirty="0">
                <a:solidFill>
                  <a:srgbClr val="000000"/>
                </a:solidFill>
                <a:latin typeface="Consolas"/>
              </a:rPr>
              <a:t>.</a:t>
            </a:r>
            <a:r>
              <a:rPr lang="en-GB" sz="1800" dirty="0">
                <a:solidFill>
                  <a:srgbClr val="020002"/>
                </a:solidFill>
                <a:latin typeface="Consolas"/>
              </a:rPr>
              <a:t>X</a:t>
            </a:r>
            <a:r>
              <a:rPr lang="en-GB" sz="1800" dirty="0">
                <a:solidFill>
                  <a:srgbClr val="000000"/>
                </a:solidFill>
                <a:latin typeface="Consolas"/>
              </a:rPr>
              <a:t> * 2;</a:t>
            </a:r>
          </a:p>
          <a:p>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a:solidFill>
                  <a:srgbClr val="A31515"/>
                </a:solidFill>
                <a:latin typeface="Consolas"/>
              </a:rPr>
              <a:t>"({0},{1})"</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20002"/>
                </a:solidFill>
                <a:latin typeface="Consolas"/>
              </a:rPr>
              <a:t>p1</a:t>
            </a:r>
            <a:r>
              <a:rPr lang="en-GB" sz="1800" dirty="0">
                <a:solidFill>
                  <a:srgbClr val="000000"/>
                </a:solidFill>
                <a:latin typeface="Consolas"/>
              </a:rPr>
              <a:t>.</a:t>
            </a:r>
            <a:r>
              <a:rPr lang="en-GB" sz="1800" dirty="0">
                <a:solidFill>
                  <a:srgbClr val="020002"/>
                </a:solidFill>
                <a:latin typeface="Consolas"/>
              </a:rPr>
              <a:t>X</a:t>
            </a:r>
            <a:r>
              <a:rPr lang="en-GB" sz="1800" dirty="0">
                <a:solidFill>
                  <a:srgbClr val="000000"/>
                </a:solidFill>
                <a:latin typeface="Consolas"/>
              </a:rPr>
              <a:t>, </a:t>
            </a:r>
            <a:r>
              <a:rPr lang="en-GB" sz="1800" dirty="0">
                <a:solidFill>
                  <a:srgbClr val="020002"/>
                </a:solidFill>
                <a:latin typeface="Consolas"/>
              </a:rPr>
              <a:t>p1</a:t>
            </a:r>
            <a:r>
              <a:rPr lang="en-GB" sz="1800" dirty="0">
                <a:solidFill>
                  <a:srgbClr val="000000"/>
                </a:solidFill>
                <a:latin typeface="Consolas"/>
              </a:rPr>
              <a:t>.</a:t>
            </a:r>
            <a:r>
              <a:rPr lang="en-GB" sz="1800" dirty="0">
                <a:solidFill>
                  <a:srgbClr val="020002"/>
                </a:solidFill>
                <a:latin typeface="Consolas"/>
              </a:rPr>
              <a:t>Y</a:t>
            </a:r>
            <a:r>
              <a:rPr lang="en-GB" sz="1800" dirty="0">
                <a:solidFill>
                  <a:srgbClr val="000000"/>
                </a:solidFill>
                <a:latin typeface="Consolas"/>
              </a:rPr>
              <a:t>);</a:t>
            </a:r>
          </a:p>
        </p:txBody>
      </p:sp>
    </p:spTree>
    <p:extLst>
      <p:ext uri="{BB962C8B-B14F-4D97-AF65-F5344CB8AC3E}">
        <p14:creationId xmlns:p14="http://schemas.microsoft.com/office/powerpoint/2010/main" val="427068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741" y="0"/>
            <a:ext cx="8071755" cy="1424039"/>
          </a:xfrm>
        </p:spPr>
        <p:txBody>
          <a:bodyPr/>
          <a:lstStyle/>
          <a:p>
            <a:r>
              <a:rPr lang="en-US" dirty="0"/>
              <a:t>More Properties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82</a:t>
            </a:fld>
            <a:endParaRPr lang="en-GB"/>
          </a:p>
        </p:txBody>
      </p:sp>
      <p:sp>
        <p:nvSpPr>
          <p:cNvPr id="3" name="Text Placeholder 2"/>
          <p:cNvSpPr>
            <a:spLocks noGrp="1"/>
          </p:cNvSpPr>
          <p:nvPr>
            <p:ph sz="quarter" idx="1"/>
          </p:nvPr>
        </p:nvSpPr>
        <p:spPr>
          <a:xfrm>
            <a:off x="420053" y="1400175"/>
            <a:ext cx="6825853" cy="4905922"/>
          </a:xfrm>
        </p:spPr>
        <p:txBody>
          <a:bodyPr>
            <a:normAutofit/>
          </a:bodyPr>
          <a:lstStyle/>
          <a:p>
            <a:r>
              <a:rPr lang="en-US" dirty="0"/>
              <a:t>A property does not have to wrap a field</a:t>
            </a:r>
          </a:p>
          <a:p>
            <a:pPr lvl="1"/>
            <a:r>
              <a:rPr lang="en-US" dirty="0"/>
              <a:t>The </a:t>
            </a:r>
            <a:r>
              <a:rPr lang="en-US" b="1" dirty="0">
                <a:latin typeface="Consolas" pitchFamily="49" charset="0"/>
                <a:cs typeface="Consolas" pitchFamily="49" charset="0"/>
              </a:rPr>
              <a:t>set</a:t>
            </a:r>
            <a:r>
              <a:rPr lang="en-US" dirty="0"/>
              <a:t> block can do validation (see Exceptions module)</a:t>
            </a:r>
          </a:p>
          <a:p>
            <a:pPr lvl="1"/>
            <a:r>
              <a:rPr lang="en-US" dirty="0"/>
              <a:t>The </a:t>
            </a:r>
            <a:r>
              <a:rPr lang="en-US" b="1" dirty="0">
                <a:latin typeface="Consolas" pitchFamily="49" charset="0"/>
                <a:cs typeface="Consolas" pitchFamily="49" charset="0"/>
              </a:rPr>
              <a:t>get</a:t>
            </a:r>
            <a:r>
              <a:rPr lang="en-US" dirty="0"/>
              <a:t> block can return some computed value not available directly</a:t>
            </a:r>
            <a:endParaRPr lang="en-GB" dirty="0"/>
          </a:p>
        </p:txBody>
      </p:sp>
      <p:sp>
        <p:nvSpPr>
          <p:cNvPr id="6" name="Rounded Rectangle 5"/>
          <p:cNvSpPr/>
          <p:nvPr/>
        </p:nvSpPr>
        <p:spPr bwMode="auto">
          <a:xfrm>
            <a:off x="7193912" y="1629734"/>
            <a:ext cx="5160274" cy="529781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Car</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bool</a:t>
            </a:r>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asMph</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bool</a:t>
            </a:r>
            <a:r>
              <a:rPr lang="en-GB" sz="1500" dirty="0">
                <a:solidFill>
                  <a:srgbClr val="000000"/>
                </a:solidFill>
                <a:latin typeface="Consolas"/>
              </a:rPr>
              <a:t> </a:t>
            </a:r>
            <a:r>
              <a:rPr lang="en-GB" sz="1500" dirty="0" err="1">
                <a:solidFill>
                  <a:srgbClr val="020002"/>
                </a:solidFill>
                <a:latin typeface="Consolas"/>
              </a:rPr>
              <a:t>AsMph</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asMph</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 </a:t>
            </a:r>
            <a:r>
              <a:rPr lang="en-GB" sz="1500" dirty="0">
                <a:solidFill>
                  <a:srgbClr val="020002"/>
                </a:solidFill>
                <a:latin typeface="Consolas"/>
              </a:rPr>
              <a:t>_</a:t>
            </a:r>
            <a:r>
              <a:rPr lang="en-GB" sz="1500" dirty="0" err="1">
                <a:solidFill>
                  <a:srgbClr val="020002"/>
                </a:solidFill>
                <a:latin typeface="Consolas"/>
              </a:rPr>
              <a:t>asMph</a:t>
            </a:r>
            <a:r>
              <a:rPr lang="en-GB" sz="1500" dirty="0">
                <a:solidFill>
                  <a:srgbClr val="000000"/>
                </a:solidFill>
                <a:latin typeface="Consolas"/>
              </a:rPr>
              <a:t> = </a:t>
            </a:r>
            <a:r>
              <a:rPr lang="en-GB" sz="1500" dirty="0">
                <a:solidFill>
                  <a:srgbClr val="0000FF"/>
                </a:solidFill>
                <a:latin typeface="Consolas"/>
              </a:rPr>
              <a:t>value</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_speed</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Speed</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get</a:t>
            </a:r>
            <a:r>
              <a:rPr lang="en-GB" sz="1500" dirty="0">
                <a:solidFill>
                  <a:srgbClr val="000000"/>
                </a:solidFill>
                <a:latin typeface="Consolas"/>
              </a:rPr>
              <a:t> {</a:t>
            </a:r>
          </a:p>
          <a:p>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result</a:t>
            </a:r>
            <a:r>
              <a:rPr lang="en-GB" sz="1500" dirty="0">
                <a:solidFill>
                  <a:srgbClr val="000000"/>
                </a:solidFill>
                <a:latin typeface="Consolas"/>
              </a:rPr>
              <a:t> = </a:t>
            </a:r>
            <a:r>
              <a:rPr lang="en-GB" sz="1500" dirty="0">
                <a:solidFill>
                  <a:srgbClr val="020002"/>
                </a:solidFill>
                <a:latin typeface="Consolas"/>
              </a:rPr>
              <a:t>_speed</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if</a:t>
            </a:r>
            <a:r>
              <a:rPr lang="en-GB" sz="1500" dirty="0">
                <a:solidFill>
                  <a:srgbClr val="000000"/>
                </a:solidFill>
                <a:latin typeface="Consolas"/>
              </a:rPr>
              <a:t>(</a:t>
            </a:r>
            <a:r>
              <a:rPr lang="en-GB" sz="1500" dirty="0" err="1">
                <a:solidFill>
                  <a:srgbClr val="020002"/>
                </a:solidFill>
                <a:latin typeface="Consolas"/>
              </a:rPr>
              <a:t>AsMph</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result</a:t>
            </a:r>
            <a:r>
              <a:rPr lang="en-GB" sz="1500" dirty="0">
                <a:solidFill>
                  <a:srgbClr val="000000"/>
                </a:solidFill>
                <a:latin typeface="Consolas"/>
              </a:rPr>
              <a:t> = </a:t>
            </a:r>
            <a:r>
              <a:rPr lang="en-GB" sz="1500" dirty="0">
                <a:solidFill>
                  <a:srgbClr val="020002"/>
                </a:solidFill>
                <a:latin typeface="Consolas"/>
              </a:rPr>
              <a:t>result</a:t>
            </a:r>
            <a:r>
              <a:rPr lang="en-GB" sz="1500" dirty="0">
                <a:solidFill>
                  <a:srgbClr val="000000"/>
                </a:solidFill>
                <a:latin typeface="Consolas"/>
              </a:rPr>
              <a:t> * 5 / 8;</a:t>
            </a:r>
          </a:p>
          <a:p>
            <a:r>
              <a:rPr lang="en-GB" sz="1500" dirty="0">
                <a:solidFill>
                  <a:srgbClr val="000000"/>
                </a:solidFill>
                <a:latin typeface="Consolas"/>
              </a:rPr>
              <a:t>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result</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_speed</a:t>
            </a:r>
            <a:r>
              <a:rPr lang="en-GB" sz="1500" dirty="0">
                <a:solidFill>
                  <a:srgbClr val="000000"/>
                </a:solidFill>
                <a:latin typeface="Consolas"/>
              </a:rPr>
              <a:t> = </a:t>
            </a:r>
            <a:r>
              <a:rPr lang="en-GB" sz="1500" dirty="0">
                <a:solidFill>
                  <a:srgbClr val="0000FF"/>
                </a:solidFill>
                <a:latin typeface="Consolas"/>
              </a:rPr>
              <a:t>value</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void</a:t>
            </a:r>
            <a:r>
              <a:rPr lang="en-GB" sz="1500" dirty="0">
                <a:solidFill>
                  <a:srgbClr val="000000"/>
                </a:solidFill>
                <a:latin typeface="Consolas"/>
              </a:rPr>
              <a:t> </a:t>
            </a:r>
            <a:r>
              <a:rPr lang="en-GB" sz="1500" dirty="0">
                <a:solidFill>
                  <a:srgbClr val="020002"/>
                </a:solidFill>
                <a:latin typeface="Consolas"/>
              </a:rPr>
              <a:t>Accelerate</a:t>
            </a:r>
            <a:r>
              <a:rPr lang="en-GB" sz="1500" dirty="0">
                <a:solidFill>
                  <a:srgbClr val="000000"/>
                </a:solidFill>
                <a:latin typeface="Consolas"/>
              </a:rPr>
              <a:t>(</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weight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Speed</a:t>
            </a:r>
            <a:r>
              <a:rPr lang="en-GB" sz="1500" dirty="0">
                <a:solidFill>
                  <a:srgbClr val="000000"/>
                </a:solidFill>
                <a:latin typeface="Consolas"/>
              </a:rPr>
              <a:t> += </a:t>
            </a:r>
            <a:r>
              <a:rPr lang="en-GB" sz="1500" dirty="0">
                <a:solidFill>
                  <a:srgbClr val="020002"/>
                </a:solidFill>
                <a:latin typeface="Consolas"/>
              </a:rPr>
              <a:t>weight</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a:t>
            </a:r>
          </a:p>
        </p:txBody>
      </p:sp>
      <p:sp>
        <p:nvSpPr>
          <p:cNvPr id="7" name="Rounded Rectangle 6"/>
          <p:cNvSpPr/>
          <p:nvPr/>
        </p:nvSpPr>
        <p:spPr bwMode="auto">
          <a:xfrm>
            <a:off x="445863" y="6306097"/>
            <a:ext cx="6450341" cy="178513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b="1" dirty="0">
                <a:solidFill>
                  <a:srgbClr val="0000FF"/>
                </a:solidFill>
                <a:latin typeface="Consolas"/>
              </a:rPr>
              <a:t>Car</a:t>
            </a:r>
            <a:r>
              <a:rPr lang="en-GB" sz="1500" dirty="0">
                <a:solidFill>
                  <a:srgbClr val="000000"/>
                </a:solidFill>
                <a:latin typeface="Consolas"/>
              </a:rPr>
              <a:t> </a:t>
            </a:r>
            <a:r>
              <a:rPr lang="en-GB" sz="1500" dirty="0" err="1">
                <a:solidFill>
                  <a:srgbClr val="020002"/>
                </a:solidFill>
                <a:latin typeface="Consolas"/>
              </a:rPr>
              <a:t>car</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Car</a:t>
            </a:r>
            <a:r>
              <a:rPr lang="en-GB" sz="1500" dirty="0">
                <a:solidFill>
                  <a:srgbClr val="000000"/>
                </a:solidFill>
                <a:latin typeface="Consolas"/>
              </a:rPr>
              <a:t>();</a:t>
            </a:r>
          </a:p>
          <a:p>
            <a:r>
              <a:rPr lang="en-GB" sz="1500" dirty="0" err="1">
                <a:solidFill>
                  <a:srgbClr val="020002"/>
                </a:solidFill>
                <a:latin typeface="Consolas"/>
              </a:rPr>
              <a:t>car</a:t>
            </a:r>
            <a:r>
              <a:rPr lang="en-GB" sz="1500" dirty="0" err="1">
                <a:solidFill>
                  <a:srgbClr val="000000"/>
                </a:solidFill>
                <a:latin typeface="Consolas"/>
              </a:rPr>
              <a:t>.</a:t>
            </a:r>
            <a:r>
              <a:rPr lang="en-GB" sz="1500" dirty="0" err="1">
                <a:solidFill>
                  <a:srgbClr val="020002"/>
                </a:solidFill>
                <a:latin typeface="Consolas"/>
              </a:rPr>
              <a:t>Accelerate</a:t>
            </a:r>
            <a:r>
              <a:rPr lang="en-GB" sz="1500" dirty="0">
                <a:solidFill>
                  <a:srgbClr val="000000"/>
                </a:solidFill>
                <a:latin typeface="Consolas"/>
              </a:rPr>
              <a:t>(10);</a:t>
            </a:r>
          </a:p>
          <a:p>
            <a:r>
              <a:rPr lang="en-GB" sz="1500" dirty="0" err="1">
                <a:solidFill>
                  <a:srgbClr val="020002"/>
                </a:solidFill>
                <a:latin typeface="Consolas"/>
              </a:rPr>
              <a:t>car</a:t>
            </a:r>
            <a:r>
              <a:rPr lang="en-GB" sz="1500" dirty="0" err="1">
                <a:solidFill>
                  <a:srgbClr val="000000"/>
                </a:solidFill>
                <a:latin typeface="Consolas"/>
              </a:rPr>
              <a:t>.</a:t>
            </a:r>
            <a:r>
              <a:rPr lang="en-GB" sz="1500" dirty="0" err="1">
                <a:solidFill>
                  <a:srgbClr val="020002"/>
                </a:solidFill>
                <a:latin typeface="Consolas"/>
              </a:rPr>
              <a:t>Accelerate</a:t>
            </a:r>
            <a:r>
              <a:rPr lang="en-GB" sz="1500" dirty="0">
                <a:solidFill>
                  <a:srgbClr val="000000"/>
                </a:solidFill>
                <a:latin typeface="Consolas"/>
              </a:rPr>
              <a:t>(25);</a:t>
            </a:r>
          </a:p>
          <a:p>
            <a:r>
              <a:rPr lang="en-GB" sz="1500" dirty="0" err="1">
                <a:solidFill>
                  <a:srgbClr val="020002"/>
                </a:solidFill>
                <a:latin typeface="Consolas"/>
              </a:rPr>
              <a:t>car</a:t>
            </a:r>
            <a:r>
              <a:rPr lang="en-GB" sz="1500" dirty="0" err="1">
                <a:solidFill>
                  <a:srgbClr val="000000"/>
                </a:solidFill>
                <a:latin typeface="Consolas"/>
              </a:rPr>
              <a:t>.</a:t>
            </a:r>
            <a:r>
              <a:rPr lang="en-GB" sz="1500" dirty="0" err="1">
                <a:solidFill>
                  <a:srgbClr val="020002"/>
                </a:solidFill>
                <a:latin typeface="Consolas"/>
              </a:rPr>
              <a:t>Accelerate</a:t>
            </a:r>
            <a:r>
              <a:rPr lang="en-GB" sz="1500" dirty="0">
                <a:solidFill>
                  <a:srgbClr val="000000"/>
                </a:solidFill>
                <a:latin typeface="Consolas"/>
              </a:rPr>
              <a:t>(40);</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"Speed (KPH): {0}"</a:t>
            </a:r>
            <a:r>
              <a:rPr lang="en-GB" sz="1500" dirty="0">
                <a:solidFill>
                  <a:srgbClr val="000000"/>
                </a:solidFill>
                <a:latin typeface="Consolas"/>
              </a:rPr>
              <a:t>, </a:t>
            </a:r>
            <a:r>
              <a:rPr lang="en-GB" sz="1500" dirty="0" err="1">
                <a:solidFill>
                  <a:srgbClr val="020002"/>
                </a:solidFill>
                <a:latin typeface="Consolas"/>
              </a:rPr>
              <a:t>car</a:t>
            </a:r>
            <a:r>
              <a:rPr lang="en-GB" sz="1500" dirty="0" err="1">
                <a:solidFill>
                  <a:srgbClr val="000000"/>
                </a:solidFill>
                <a:latin typeface="Consolas"/>
              </a:rPr>
              <a:t>.</a:t>
            </a:r>
            <a:r>
              <a:rPr lang="en-GB" sz="1500" dirty="0" err="1">
                <a:solidFill>
                  <a:srgbClr val="020002"/>
                </a:solidFill>
                <a:latin typeface="Consolas"/>
              </a:rPr>
              <a:t>Speed</a:t>
            </a:r>
            <a:r>
              <a:rPr lang="en-GB" sz="1500" dirty="0">
                <a:solidFill>
                  <a:srgbClr val="000000"/>
                </a:solidFill>
                <a:latin typeface="Consolas"/>
              </a:rPr>
              <a:t>);</a:t>
            </a:r>
          </a:p>
          <a:p>
            <a:r>
              <a:rPr lang="en-GB" sz="1500" dirty="0" err="1">
                <a:solidFill>
                  <a:srgbClr val="020002"/>
                </a:solidFill>
                <a:latin typeface="Consolas"/>
              </a:rPr>
              <a:t>car</a:t>
            </a:r>
            <a:r>
              <a:rPr lang="en-GB" sz="1500" dirty="0" err="1">
                <a:solidFill>
                  <a:srgbClr val="000000"/>
                </a:solidFill>
                <a:latin typeface="Consolas"/>
              </a:rPr>
              <a:t>.</a:t>
            </a:r>
            <a:r>
              <a:rPr lang="en-GB" sz="1500" dirty="0" err="1">
                <a:solidFill>
                  <a:srgbClr val="020002"/>
                </a:solidFill>
                <a:latin typeface="Consolas"/>
              </a:rPr>
              <a:t>AsMph</a:t>
            </a:r>
            <a:r>
              <a:rPr lang="en-GB" sz="1500" dirty="0">
                <a:solidFill>
                  <a:srgbClr val="000000"/>
                </a:solidFill>
                <a:latin typeface="Consolas"/>
              </a:rPr>
              <a:t> = </a:t>
            </a:r>
            <a:r>
              <a:rPr lang="en-GB" sz="1500" dirty="0">
                <a:solidFill>
                  <a:srgbClr val="0000FF"/>
                </a:solidFill>
                <a:latin typeface="Consolas"/>
              </a:rPr>
              <a:t>true</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"Speed (MPH): {0}"</a:t>
            </a:r>
            <a:r>
              <a:rPr lang="en-GB" sz="1500" dirty="0">
                <a:solidFill>
                  <a:srgbClr val="000000"/>
                </a:solidFill>
                <a:latin typeface="Consolas"/>
              </a:rPr>
              <a:t>, </a:t>
            </a:r>
            <a:r>
              <a:rPr lang="en-GB" sz="1500" dirty="0" err="1">
                <a:solidFill>
                  <a:srgbClr val="020002"/>
                </a:solidFill>
                <a:latin typeface="Consolas"/>
              </a:rPr>
              <a:t>car</a:t>
            </a:r>
            <a:r>
              <a:rPr lang="en-GB" sz="1500" dirty="0" err="1">
                <a:solidFill>
                  <a:srgbClr val="000000"/>
                </a:solidFill>
                <a:latin typeface="Consolas"/>
              </a:rPr>
              <a:t>.</a:t>
            </a:r>
            <a:r>
              <a:rPr lang="en-GB" sz="1500" dirty="0" err="1">
                <a:solidFill>
                  <a:srgbClr val="020002"/>
                </a:solidFill>
                <a:latin typeface="Consolas"/>
              </a:rPr>
              <a:t>Speed</a:t>
            </a:r>
            <a:r>
              <a:rPr lang="en-GB" sz="1500" dirty="0">
                <a:solidFill>
                  <a:srgbClr val="000000"/>
                </a:solidFill>
                <a:latin typeface="Consolas"/>
              </a:rPr>
              <a:t>);</a:t>
            </a:r>
          </a:p>
        </p:txBody>
      </p:sp>
    </p:spTree>
    <p:extLst>
      <p:ext uri="{BB962C8B-B14F-4D97-AF65-F5344CB8AC3E}">
        <p14:creationId xmlns:p14="http://schemas.microsoft.com/office/powerpoint/2010/main" val="305580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9688" y="-100013"/>
            <a:ext cx="8775261" cy="1424039"/>
          </a:xfrm>
        </p:spPr>
        <p:txBody>
          <a:bodyPr>
            <a:normAutofit/>
          </a:bodyPr>
          <a:lstStyle/>
          <a:p>
            <a:r>
              <a:rPr lang="en-US" dirty="0"/>
              <a:t>Automatic Properties (C# 3.0)</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83</a:t>
            </a:fld>
            <a:endParaRPr lang="en-GB"/>
          </a:p>
        </p:txBody>
      </p:sp>
      <p:sp>
        <p:nvSpPr>
          <p:cNvPr id="3" name="Text Placeholder 2"/>
          <p:cNvSpPr>
            <a:spLocks noGrp="1"/>
          </p:cNvSpPr>
          <p:nvPr>
            <p:ph sz="quarter" idx="1"/>
          </p:nvPr>
        </p:nvSpPr>
        <p:spPr>
          <a:xfrm>
            <a:off x="420053" y="1300163"/>
            <a:ext cx="11761470" cy="2400300"/>
          </a:xfrm>
        </p:spPr>
        <p:txBody>
          <a:bodyPr>
            <a:normAutofit fontScale="92500" lnSpcReduction="10000"/>
          </a:bodyPr>
          <a:lstStyle/>
          <a:p>
            <a:r>
              <a:rPr lang="en-US" dirty="0"/>
              <a:t>The compiler creates a private field wrapped trivially by the declared property</a:t>
            </a:r>
          </a:p>
          <a:p>
            <a:pPr lvl="1"/>
            <a:r>
              <a:rPr lang="en-US" dirty="0"/>
              <a:t>Field name is not “pretty” and cannot be accessed directly</a:t>
            </a:r>
          </a:p>
          <a:p>
            <a:pPr lvl="1"/>
            <a:r>
              <a:rPr lang="en-US" dirty="0"/>
              <a:t>Can change the visibility of the </a:t>
            </a:r>
            <a:r>
              <a:rPr lang="en-US" b="1" dirty="0">
                <a:latin typeface="Consolas" pitchFamily="49" charset="0"/>
                <a:cs typeface="Consolas" pitchFamily="49" charset="0"/>
              </a:rPr>
              <a:t>get</a:t>
            </a:r>
            <a:r>
              <a:rPr lang="en-US" dirty="0"/>
              <a:t> or </a:t>
            </a:r>
            <a:r>
              <a:rPr lang="en-US" b="1" dirty="0">
                <a:latin typeface="Consolas" pitchFamily="49" charset="0"/>
                <a:cs typeface="Consolas" pitchFamily="49" charset="0"/>
              </a:rPr>
              <a:t>set</a:t>
            </a:r>
          </a:p>
          <a:p>
            <a:pPr lvl="1"/>
            <a:r>
              <a:rPr lang="en-US" dirty="0"/>
              <a:t>Cannot use a </a:t>
            </a:r>
            <a:r>
              <a:rPr lang="en-US" b="1" dirty="0">
                <a:latin typeface="Consolas" pitchFamily="49" charset="0"/>
                <a:cs typeface="Consolas" pitchFamily="49" charset="0"/>
              </a:rPr>
              <a:t>get</a:t>
            </a:r>
            <a:r>
              <a:rPr lang="en-US" dirty="0"/>
              <a:t> or </a:t>
            </a:r>
            <a:r>
              <a:rPr lang="en-US" b="1" dirty="0">
                <a:latin typeface="Consolas" pitchFamily="49" charset="0"/>
                <a:cs typeface="Consolas" pitchFamily="49" charset="0"/>
              </a:rPr>
              <a:t>set</a:t>
            </a:r>
            <a:r>
              <a:rPr lang="en-US" dirty="0"/>
              <a:t> alone</a:t>
            </a:r>
            <a:endParaRPr lang="en-GB" dirty="0"/>
          </a:p>
        </p:txBody>
      </p:sp>
      <p:sp>
        <p:nvSpPr>
          <p:cNvPr id="6" name="Rounded Rectangle 5"/>
          <p:cNvSpPr/>
          <p:nvPr/>
        </p:nvSpPr>
        <p:spPr bwMode="auto">
          <a:xfrm>
            <a:off x="247390" y="3666976"/>
            <a:ext cx="5457982" cy="439796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8000"/>
                </a:solidFill>
                <a:latin typeface="Consolas"/>
              </a:rPr>
              <a:t>// C# 2.0</a:t>
            </a:r>
            <a:endParaRPr lang="en-GB" sz="1500" dirty="0">
              <a:solidFill>
                <a:srgbClr val="000000"/>
              </a:solidFill>
              <a:latin typeface="Consolas"/>
            </a:endParaRPr>
          </a:p>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Person</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firstName</a:t>
            </a:r>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lastName</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_age</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err="1">
                <a:solidFill>
                  <a:srgbClr val="020002"/>
                </a:solidFill>
                <a:latin typeface="Consolas"/>
              </a:rPr>
              <a:t>FirstName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firstName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 </a:t>
            </a:r>
            <a:r>
              <a:rPr lang="en-GB" sz="1500" dirty="0">
                <a:solidFill>
                  <a:srgbClr val="020002"/>
                </a:solidFill>
                <a:latin typeface="Consolas"/>
              </a:rPr>
              <a:t>_</a:t>
            </a:r>
            <a:r>
              <a:rPr lang="en-GB" sz="1500" dirty="0" err="1">
                <a:solidFill>
                  <a:srgbClr val="020002"/>
                </a:solidFill>
                <a:latin typeface="Consolas"/>
              </a:rPr>
              <a:t>firstName</a:t>
            </a:r>
            <a:r>
              <a:rPr lang="en-GB" sz="1500" dirty="0">
                <a:solidFill>
                  <a:srgbClr val="000000"/>
                </a:solidFill>
                <a:latin typeface="Consolas"/>
              </a:rPr>
              <a:t> = </a:t>
            </a:r>
            <a:r>
              <a:rPr lang="en-GB" sz="1500" dirty="0">
                <a:solidFill>
                  <a:srgbClr val="0000FF"/>
                </a:solidFill>
                <a:latin typeface="Consolas"/>
              </a:rPr>
              <a:t>value</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err="1">
                <a:solidFill>
                  <a:srgbClr val="020002"/>
                </a:solidFill>
                <a:latin typeface="Consolas"/>
              </a:rPr>
              <a:t>LastName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lastName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 </a:t>
            </a:r>
            <a:r>
              <a:rPr lang="en-GB" sz="1500" dirty="0">
                <a:solidFill>
                  <a:srgbClr val="020002"/>
                </a:solidFill>
                <a:latin typeface="Consolas"/>
              </a:rPr>
              <a:t>_</a:t>
            </a:r>
            <a:r>
              <a:rPr lang="en-GB" sz="1500" dirty="0" err="1">
                <a:solidFill>
                  <a:srgbClr val="020002"/>
                </a:solidFill>
                <a:latin typeface="Consolas"/>
              </a:rPr>
              <a:t>lastName</a:t>
            </a:r>
            <a:r>
              <a:rPr lang="en-GB" sz="1500" dirty="0">
                <a:solidFill>
                  <a:srgbClr val="000000"/>
                </a:solidFill>
                <a:latin typeface="Consolas"/>
              </a:rPr>
              <a:t> = </a:t>
            </a:r>
            <a:r>
              <a:rPr lang="en-GB" sz="1500" dirty="0">
                <a:solidFill>
                  <a:srgbClr val="0000FF"/>
                </a:solidFill>
                <a:latin typeface="Consolas"/>
              </a:rPr>
              <a:t>value</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Age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_age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 </a:t>
            </a:r>
            <a:r>
              <a:rPr lang="en-GB" sz="1500" dirty="0">
                <a:solidFill>
                  <a:srgbClr val="020002"/>
                </a:solidFill>
                <a:latin typeface="Consolas"/>
              </a:rPr>
              <a:t>_age</a:t>
            </a:r>
            <a:r>
              <a:rPr lang="en-GB" sz="1500" dirty="0">
                <a:solidFill>
                  <a:srgbClr val="000000"/>
                </a:solidFill>
                <a:latin typeface="Consolas"/>
              </a:rPr>
              <a:t> = </a:t>
            </a:r>
            <a:r>
              <a:rPr lang="en-GB" sz="1500" dirty="0">
                <a:solidFill>
                  <a:srgbClr val="0000FF"/>
                </a:solidFill>
                <a:latin typeface="Consolas"/>
              </a:rPr>
              <a:t>value</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a:t>
            </a:r>
          </a:p>
        </p:txBody>
      </p:sp>
      <p:sp>
        <p:nvSpPr>
          <p:cNvPr id="7" name="Rounded Rectangle 6"/>
          <p:cNvSpPr/>
          <p:nvPr/>
        </p:nvSpPr>
        <p:spPr bwMode="auto">
          <a:xfrm>
            <a:off x="4316068" y="6768815"/>
            <a:ext cx="5457982" cy="154760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8000"/>
                </a:solidFill>
                <a:latin typeface="Consolas"/>
              </a:rPr>
              <a:t>// C# 3.0</a:t>
            </a:r>
            <a:endParaRPr lang="en-GB" sz="1500" dirty="0">
              <a:solidFill>
                <a:srgbClr val="000000"/>
              </a:solidFill>
              <a:latin typeface="Consolas"/>
            </a:endParaRPr>
          </a:p>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Person</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err="1">
                <a:solidFill>
                  <a:srgbClr val="020002"/>
                </a:solidFill>
                <a:latin typeface="Consolas"/>
              </a:rPr>
              <a:t>FirstName</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err="1">
                <a:solidFill>
                  <a:srgbClr val="020002"/>
                </a:solidFill>
                <a:latin typeface="Consolas"/>
              </a:rPr>
              <a:t>LastName</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Age</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a:t>
            </a:r>
          </a:p>
          <a:p>
            <a:r>
              <a:rPr lang="en-GB" sz="1500" dirty="0">
                <a:solidFill>
                  <a:srgbClr val="000000"/>
                </a:solidFill>
                <a:latin typeface="Consolas"/>
              </a:rPr>
              <a:t>}</a:t>
            </a:r>
          </a:p>
        </p:txBody>
      </p:sp>
      <p:sp>
        <p:nvSpPr>
          <p:cNvPr id="8" name="Rounded Rectangle 7"/>
          <p:cNvSpPr/>
          <p:nvPr/>
        </p:nvSpPr>
        <p:spPr bwMode="auto">
          <a:xfrm>
            <a:off x="6102317" y="3649970"/>
            <a:ext cx="6152633" cy="297278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err="1">
                <a:solidFill>
                  <a:srgbClr val="0000FF"/>
                </a:solidFill>
                <a:latin typeface="Consolas"/>
              </a:rPr>
              <a:t>AnotherAccount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decimal</a:t>
            </a:r>
            <a:r>
              <a:rPr lang="en-GB" sz="1500" dirty="0">
                <a:solidFill>
                  <a:srgbClr val="000000"/>
                </a:solidFill>
                <a:latin typeface="Consolas"/>
              </a:rPr>
              <a:t> </a:t>
            </a:r>
            <a:r>
              <a:rPr lang="en-GB" sz="1500" dirty="0">
                <a:solidFill>
                  <a:srgbClr val="020002"/>
                </a:solidFill>
                <a:latin typeface="Consolas"/>
              </a:rPr>
              <a:t>Balance</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a:t>
            </a:r>
            <a:r>
              <a:rPr lang="en-GB" sz="1500" dirty="0">
                <a:solidFill>
                  <a:srgbClr val="0000FF"/>
                </a:solidFill>
                <a:latin typeface="Consolas"/>
              </a:rPr>
              <a:t>internal</a:t>
            </a:r>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020002"/>
                </a:solidFill>
                <a:latin typeface="Consolas"/>
              </a:rPr>
              <a:t>AnotherAccount</a:t>
            </a:r>
            <a:r>
              <a:rPr lang="en-GB" sz="1500" dirty="0">
                <a:solidFill>
                  <a:srgbClr val="000000"/>
                </a:solidFill>
                <a:latin typeface="Consolas"/>
              </a:rPr>
              <a:t>(</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 = </a:t>
            </a:r>
            <a:r>
              <a:rPr lang="en-GB" sz="1500" dirty="0">
                <a:solidFill>
                  <a:srgbClr val="020002"/>
                </a:solidFill>
                <a:latin typeface="Consolas"/>
              </a:rPr>
              <a:t>name</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void</a:t>
            </a:r>
            <a:r>
              <a:rPr lang="en-GB" sz="1500" dirty="0">
                <a:solidFill>
                  <a:srgbClr val="000000"/>
                </a:solidFill>
                <a:latin typeface="Consolas"/>
              </a:rPr>
              <a:t> </a:t>
            </a:r>
            <a:r>
              <a:rPr lang="en-GB" sz="1500" dirty="0">
                <a:solidFill>
                  <a:srgbClr val="020002"/>
                </a:solidFill>
                <a:latin typeface="Consolas"/>
              </a:rPr>
              <a:t>Deposit</a:t>
            </a:r>
            <a:r>
              <a:rPr lang="en-GB" sz="1500" dirty="0">
                <a:solidFill>
                  <a:srgbClr val="000000"/>
                </a:solidFill>
                <a:latin typeface="Consolas"/>
              </a:rPr>
              <a:t>(</a:t>
            </a:r>
            <a:r>
              <a:rPr lang="en-GB" sz="1500" dirty="0">
                <a:solidFill>
                  <a:srgbClr val="0000FF"/>
                </a:solidFill>
                <a:latin typeface="Consolas"/>
              </a:rPr>
              <a:t>decimal</a:t>
            </a:r>
            <a:r>
              <a:rPr lang="en-GB" sz="1500" dirty="0">
                <a:solidFill>
                  <a:srgbClr val="000000"/>
                </a:solidFill>
                <a:latin typeface="Consolas"/>
              </a:rPr>
              <a:t> </a:t>
            </a:r>
            <a:r>
              <a:rPr lang="en-GB" sz="1500" dirty="0">
                <a:solidFill>
                  <a:srgbClr val="020002"/>
                </a:solidFill>
                <a:latin typeface="Consolas"/>
              </a:rPr>
              <a:t>amount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Balance</a:t>
            </a:r>
            <a:r>
              <a:rPr lang="en-GB" sz="1500" dirty="0">
                <a:solidFill>
                  <a:srgbClr val="000000"/>
                </a:solidFill>
                <a:latin typeface="Consolas"/>
              </a:rPr>
              <a:t> += </a:t>
            </a:r>
            <a:r>
              <a:rPr lang="en-GB" sz="1500" dirty="0">
                <a:solidFill>
                  <a:srgbClr val="020002"/>
                </a:solidFill>
                <a:latin typeface="Consolas"/>
              </a:rPr>
              <a:t>amount</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a:t>
            </a:r>
          </a:p>
        </p:txBody>
      </p:sp>
    </p:spTree>
    <p:extLst>
      <p:ext uri="{BB962C8B-B14F-4D97-AF65-F5344CB8AC3E}">
        <p14:creationId xmlns:p14="http://schemas.microsoft.com/office/powerpoint/2010/main" val="316024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Implementation</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84</a:t>
            </a:fld>
            <a:endParaRPr lang="en-GB"/>
          </a:p>
        </p:txBody>
      </p:sp>
      <p:sp>
        <p:nvSpPr>
          <p:cNvPr id="3" name="Text Placeholder 2"/>
          <p:cNvSpPr>
            <a:spLocks noGrp="1"/>
          </p:cNvSpPr>
          <p:nvPr>
            <p:ph sz="quarter" idx="1"/>
          </p:nvPr>
        </p:nvSpPr>
        <p:spPr/>
        <p:txBody>
          <a:bodyPr/>
          <a:lstStyle/>
          <a:p>
            <a:r>
              <a:rPr lang="en-US" dirty="0"/>
              <a:t>A set of (at most) two methods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05" y="2232310"/>
            <a:ext cx="5460683" cy="592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912" y="2421332"/>
            <a:ext cx="5066884" cy="523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84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(Static) Members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85</a:t>
            </a:fld>
            <a:endParaRPr lang="en-GB"/>
          </a:p>
        </p:txBody>
      </p:sp>
      <p:sp>
        <p:nvSpPr>
          <p:cNvPr id="3" name="Text Placeholder 2"/>
          <p:cNvSpPr>
            <a:spLocks noGrp="1"/>
          </p:cNvSpPr>
          <p:nvPr>
            <p:ph sz="quarter" idx="1"/>
          </p:nvPr>
        </p:nvSpPr>
        <p:spPr/>
        <p:txBody>
          <a:bodyPr>
            <a:normAutofit/>
          </a:bodyPr>
          <a:lstStyle/>
          <a:p>
            <a:r>
              <a:rPr lang="en-US" dirty="0"/>
              <a:t>All members discussed so far were “instance” members</a:t>
            </a:r>
          </a:p>
          <a:p>
            <a:pPr lvl="1"/>
            <a:r>
              <a:rPr lang="en-US" dirty="0"/>
              <a:t>Have a “this” reference</a:t>
            </a:r>
          </a:p>
          <a:p>
            <a:r>
              <a:rPr lang="en-US" dirty="0"/>
              <a:t>Class members</a:t>
            </a:r>
          </a:p>
          <a:p>
            <a:pPr lvl="1"/>
            <a:r>
              <a:rPr lang="en-US" dirty="0"/>
              <a:t>Per class, not per instance</a:t>
            </a:r>
          </a:p>
          <a:p>
            <a:pPr lvl="1"/>
            <a:r>
              <a:rPr lang="en-US" dirty="0"/>
              <a:t>Do not have (nor require) “</a:t>
            </a:r>
            <a:r>
              <a:rPr lang="en-US" b="1" dirty="0">
                <a:latin typeface="Consolas" pitchFamily="49" charset="0"/>
                <a:cs typeface="Consolas" pitchFamily="49" charset="0"/>
              </a:rPr>
              <a:t>this</a:t>
            </a:r>
            <a:r>
              <a:rPr lang="en-US" dirty="0"/>
              <a:t>”</a:t>
            </a:r>
          </a:p>
          <a:p>
            <a:pPr lvl="1"/>
            <a:r>
              <a:rPr lang="en-US" dirty="0"/>
              <a:t>Indicated by the </a:t>
            </a:r>
            <a:r>
              <a:rPr lang="en-US" b="1" dirty="0">
                <a:solidFill>
                  <a:srgbClr val="FF0000"/>
                </a:solidFill>
                <a:latin typeface="Consolas" pitchFamily="49" charset="0"/>
                <a:cs typeface="Consolas" pitchFamily="49" charset="0"/>
              </a:rPr>
              <a:t>static</a:t>
            </a:r>
            <a:r>
              <a:rPr lang="en-US" dirty="0">
                <a:solidFill>
                  <a:srgbClr val="FFFF00"/>
                </a:solidFill>
              </a:rPr>
              <a:t> </a:t>
            </a:r>
            <a:r>
              <a:rPr lang="en-US" dirty="0"/>
              <a:t>keyword</a:t>
            </a:r>
          </a:p>
          <a:p>
            <a:r>
              <a:rPr lang="en-US" dirty="0"/>
              <a:t>What can be static?</a:t>
            </a:r>
          </a:p>
          <a:p>
            <a:pPr lvl="1"/>
            <a:r>
              <a:rPr lang="en-US" dirty="0"/>
              <a:t>Field, property, method, constructor, event</a:t>
            </a:r>
          </a:p>
          <a:p>
            <a:r>
              <a:rPr lang="en-US" dirty="0"/>
              <a:t>Accessed using </a:t>
            </a:r>
            <a:r>
              <a:rPr lang="en-US" b="1" dirty="0" err="1">
                <a:solidFill>
                  <a:srgbClr val="FF0000"/>
                </a:solidFill>
                <a:latin typeface="Consolas" pitchFamily="49" charset="0"/>
                <a:cs typeface="Consolas" pitchFamily="49" charset="0"/>
              </a:rPr>
              <a:t>TypeName.MemberName</a:t>
            </a:r>
            <a:endParaRPr lang="en-GB" b="1"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39955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728" y="-100013"/>
            <a:ext cx="8176768" cy="1424039"/>
          </a:xfrm>
        </p:spPr>
        <p:txBody>
          <a:bodyPr/>
          <a:lstStyle/>
          <a:p>
            <a:r>
              <a:rPr lang="en-US" dirty="0"/>
              <a:t>Static Members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86</a:t>
            </a:fld>
            <a:endParaRPr lang="en-GB"/>
          </a:p>
        </p:txBody>
      </p:sp>
      <p:sp>
        <p:nvSpPr>
          <p:cNvPr id="3" name="Text Placeholder 2"/>
          <p:cNvSpPr>
            <a:spLocks noGrp="1"/>
          </p:cNvSpPr>
          <p:nvPr>
            <p:ph sz="quarter" idx="1"/>
          </p:nvPr>
        </p:nvSpPr>
        <p:spPr>
          <a:xfrm>
            <a:off x="735092" y="1400175"/>
            <a:ext cx="11761470" cy="2300288"/>
          </a:xfrm>
        </p:spPr>
        <p:txBody>
          <a:bodyPr>
            <a:normAutofit lnSpcReduction="10000"/>
          </a:bodyPr>
          <a:lstStyle/>
          <a:p>
            <a:r>
              <a:rPr lang="en-US" dirty="0"/>
              <a:t>Belong to the type, not to instances</a:t>
            </a:r>
          </a:p>
          <a:p>
            <a:pPr lvl="1"/>
            <a:r>
              <a:rPr lang="en-US" dirty="0"/>
              <a:t>Only one copy, regardless of instances</a:t>
            </a:r>
          </a:p>
          <a:p>
            <a:r>
              <a:rPr lang="en-US" dirty="0"/>
              <a:t>Example</a:t>
            </a:r>
          </a:p>
          <a:p>
            <a:pPr lvl="1"/>
            <a:r>
              <a:rPr lang="en-US" b="1" dirty="0" err="1">
                <a:latin typeface="Consolas" pitchFamily="49" charset="0"/>
                <a:cs typeface="Consolas" pitchFamily="49" charset="0"/>
              </a:rPr>
              <a:t>Console.WriteLine</a:t>
            </a:r>
            <a:r>
              <a:rPr lang="en-US" dirty="0"/>
              <a:t> method</a:t>
            </a:r>
            <a:endParaRPr lang="en-GB" dirty="0"/>
          </a:p>
        </p:txBody>
      </p:sp>
      <p:sp>
        <p:nvSpPr>
          <p:cNvPr id="6" name="Rounded Rectangle 5"/>
          <p:cNvSpPr/>
          <p:nvPr/>
        </p:nvSpPr>
        <p:spPr bwMode="auto">
          <a:xfrm>
            <a:off x="1025798" y="3700465"/>
            <a:ext cx="6847286" cy="390735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_balance</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_id</a:t>
            </a:r>
            <a:r>
              <a:rPr lang="en-GB" sz="1800" dirty="0">
                <a:solidFill>
                  <a:srgbClr val="000000"/>
                </a:solidFill>
                <a:latin typeface="Consolas"/>
              </a:rPr>
              <a:t>;</a:t>
            </a:r>
          </a:p>
          <a:p>
            <a:r>
              <a:rPr lang="en-GB" sz="1800" dirty="0">
                <a:solidFill>
                  <a:srgbClr val="000000"/>
                </a:solidFill>
                <a:latin typeface="Consolas"/>
              </a:rPr>
              <a:t> </a:t>
            </a:r>
          </a:p>
          <a:p>
            <a:r>
              <a:rPr lang="en-GB" sz="1800" b="1" dirty="0">
                <a:solidFill>
                  <a:srgbClr val="000000"/>
                </a:solidFill>
                <a:latin typeface="Consolas"/>
              </a:rPr>
              <a:t>   </a:t>
            </a:r>
            <a:r>
              <a:rPr lang="en-GB" sz="1800" b="1" dirty="0">
                <a:solidFill>
                  <a:srgbClr val="0000FF"/>
                </a:solidFill>
                <a:latin typeface="Consolas"/>
              </a:rPr>
              <a:t>private</a:t>
            </a:r>
            <a:r>
              <a:rPr lang="en-GB" sz="1800" b="1" dirty="0">
                <a:solidFill>
                  <a:srgbClr val="000000"/>
                </a:solidFill>
                <a:latin typeface="Consolas"/>
              </a:rPr>
              <a:t> </a:t>
            </a:r>
            <a:r>
              <a:rPr lang="en-GB" sz="1800" b="1" dirty="0">
                <a:solidFill>
                  <a:srgbClr val="0000FF"/>
                </a:solidFill>
                <a:latin typeface="Consolas"/>
              </a:rPr>
              <a:t>static</a:t>
            </a:r>
            <a:r>
              <a:rPr lang="en-GB" sz="1800" b="1" dirty="0">
                <a:solidFill>
                  <a:srgbClr val="000000"/>
                </a:solidFill>
                <a:latin typeface="Consolas"/>
              </a:rPr>
              <a:t> </a:t>
            </a:r>
            <a:r>
              <a:rPr lang="en-GB" sz="1800" b="1" dirty="0" err="1">
                <a:solidFill>
                  <a:srgbClr val="0000FF"/>
                </a:solidFill>
                <a:latin typeface="Consolas"/>
              </a:rPr>
              <a:t>int</a:t>
            </a:r>
            <a:r>
              <a:rPr lang="en-GB" sz="1800" b="1" dirty="0">
                <a:solidFill>
                  <a:srgbClr val="000000"/>
                </a:solidFill>
                <a:latin typeface="Consolas"/>
              </a:rPr>
              <a:t> </a:t>
            </a:r>
            <a:r>
              <a:rPr lang="en-GB" sz="1800" b="1" dirty="0">
                <a:solidFill>
                  <a:srgbClr val="020002"/>
                </a:solidFill>
                <a:latin typeface="Consolas"/>
              </a:rPr>
              <a:t>_</a:t>
            </a:r>
            <a:r>
              <a:rPr lang="en-GB" sz="1800" b="1" dirty="0" err="1">
                <a:solidFill>
                  <a:srgbClr val="020002"/>
                </a:solidFill>
                <a:latin typeface="Consolas"/>
              </a:rPr>
              <a:t>globalid</a:t>
            </a:r>
            <a:r>
              <a:rPr lang="en-GB" sz="1800" b="1" dirty="0">
                <a:solidFill>
                  <a:srgbClr val="000000"/>
                </a:solidFill>
                <a:latin typeface="Consolas"/>
              </a:rPr>
              <a:t> = 1;</a:t>
            </a:r>
          </a:p>
          <a:p>
            <a:r>
              <a:rPr lang="en-GB" sz="1800" dirty="0">
                <a:solidFill>
                  <a:srgbClr val="000000"/>
                </a:solidFill>
                <a:latin typeface="Consolas"/>
              </a:rPr>
              <a:t> </a:t>
            </a:r>
          </a:p>
          <a:p>
            <a:r>
              <a:rPr lang="en-GB" sz="1800" b="1" dirty="0">
                <a:solidFill>
                  <a:srgbClr val="000000"/>
                </a:solidFill>
                <a:latin typeface="Consolas"/>
              </a:rPr>
              <a:t>   </a:t>
            </a:r>
            <a:r>
              <a:rPr lang="en-GB" sz="1800" b="1" dirty="0">
                <a:solidFill>
                  <a:srgbClr val="0000FF"/>
                </a:solidFill>
                <a:latin typeface="Consolas"/>
              </a:rPr>
              <a:t>internal</a:t>
            </a:r>
            <a:r>
              <a:rPr lang="en-GB" sz="1800" b="1" dirty="0">
                <a:solidFill>
                  <a:srgbClr val="000000"/>
                </a:solidFill>
                <a:latin typeface="Consolas"/>
              </a:rPr>
              <a:t> </a:t>
            </a:r>
            <a:r>
              <a:rPr lang="en-GB" sz="1800" b="1" dirty="0">
                <a:solidFill>
                  <a:srgbClr val="0000FF"/>
                </a:solidFill>
                <a:latin typeface="Consolas"/>
              </a:rPr>
              <a:t>static</a:t>
            </a:r>
            <a:r>
              <a:rPr lang="en-GB" sz="1800" b="1" dirty="0">
                <a:solidFill>
                  <a:srgbClr val="000000"/>
                </a:solidFill>
                <a:latin typeface="Consolas"/>
              </a:rPr>
              <a:t> </a:t>
            </a:r>
            <a:r>
              <a:rPr lang="en-GB" sz="1800" b="1" dirty="0" err="1">
                <a:solidFill>
                  <a:srgbClr val="0000FF"/>
                </a:solidFill>
                <a:latin typeface="Consolas"/>
              </a:rPr>
              <a:t>int</a:t>
            </a:r>
            <a:r>
              <a:rPr lang="en-GB" sz="1800" b="1" dirty="0">
                <a:solidFill>
                  <a:srgbClr val="000000"/>
                </a:solidFill>
                <a:latin typeface="Consolas"/>
              </a:rPr>
              <a:t> </a:t>
            </a:r>
            <a:r>
              <a:rPr lang="en-GB" sz="1800" b="1" dirty="0" err="1">
                <a:solidFill>
                  <a:srgbClr val="020002"/>
                </a:solidFill>
                <a:latin typeface="Consolas"/>
              </a:rPr>
              <a:t>NextAccountID</a:t>
            </a:r>
            <a:r>
              <a:rPr lang="en-GB" sz="1800" b="1" dirty="0">
                <a:solidFill>
                  <a:srgbClr val="000000"/>
                </a:solidFill>
                <a:latin typeface="Consolas"/>
              </a:rPr>
              <a:t> </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get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return</a:t>
            </a:r>
            <a:r>
              <a:rPr lang="en-GB" sz="1800" dirty="0">
                <a:solidFill>
                  <a:srgbClr val="000000"/>
                </a:solidFill>
                <a:latin typeface="Consolas"/>
              </a:rPr>
              <a:t> </a:t>
            </a:r>
            <a:r>
              <a:rPr lang="en-GB" sz="1800" dirty="0">
                <a:solidFill>
                  <a:srgbClr val="020002"/>
                </a:solidFill>
                <a:latin typeface="Consolas"/>
              </a:rPr>
              <a:t>_</a:t>
            </a:r>
            <a:r>
              <a:rPr lang="en-GB" sz="1800" dirty="0" err="1">
                <a:solidFill>
                  <a:srgbClr val="020002"/>
                </a:solidFill>
                <a:latin typeface="Consolas"/>
              </a:rPr>
              <a:t>globalid</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a:t>
            </a:r>
          </a:p>
        </p:txBody>
      </p:sp>
      <p:sp>
        <p:nvSpPr>
          <p:cNvPr id="7" name="Rounded Rectangle 6"/>
          <p:cNvSpPr/>
          <p:nvPr/>
        </p:nvSpPr>
        <p:spPr bwMode="auto">
          <a:xfrm>
            <a:off x="1003541" y="7770801"/>
            <a:ext cx="9812812" cy="41567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a:solidFill>
                  <a:srgbClr val="A31515"/>
                </a:solidFill>
                <a:latin typeface="Consolas"/>
              </a:rPr>
              <a:t>"Next Account ID: {0}"</a:t>
            </a:r>
            <a:r>
              <a:rPr lang="en-GB" sz="1800" dirty="0">
                <a:solidFill>
                  <a:srgbClr val="000000"/>
                </a:solidFill>
                <a:latin typeface="Consolas"/>
              </a:rPr>
              <a:t>, </a:t>
            </a:r>
            <a:r>
              <a:rPr lang="en-GB" sz="1800" b="1" dirty="0" err="1">
                <a:solidFill>
                  <a:srgbClr val="0000FF"/>
                </a:solidFill>
                <a:latin typeface="Consolas"/>
              </a:rPr>
              <a:t>Account</a:t>
            </a:r>
            <a:r>
              <a:rPr lang="en-GB" sz="1800" dirty="0" err="1">
                <a:solidFill>
                  <a:srgbClr val="000000"/>
                </a:solidFill>
                <a:latin typeface="Consolas"/>
              </a:rPr>
              <a:t>.</a:t>
            </a:r>
            <a:r>
              <a:rPr lang="en-GB" sz="1800" dirty="0" err="1">
                <a:solidFill>
                  <a:srgbClr val="020002"/>
                </a:solidFill>
                <a:latin typeface="Consolas"/>
              </a:rPr>
              <a:t>NextAccountID</a:t>
            </a:r>
            <a:r>
              <a:rPr lang="en-GB" sz="1800" dirty="0">
                <a:solidFill>
                  <a:srgbClr val="000000"/>
                </a:solidFill>
                <a:latin typeface="Consolas"/>
              </a:rPr>
              <a:t>);</a:t>
            </a:r>
          </a:p>
        </p:txBody>
      </p:sp>
    </p:spTree>
    <p:extLst>
      <p:ext uri="{BB962C8B-B14F-4D97-AF65-F5344CB8AC3E}">
        <p14:creationId xmlns:p14="http://schemas.microsoft.com/office/powerpoint/2010/main" val="182883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728" y="0"/>
            <a:ext cx="8071755" cy="1424039"/>
          </a:xfrm>
        </p:spPr>
        <p:txBody>
          <a:bodyPr/>
          <a:lstStyle/>
          <a:p>
            <a:r>
              <a:rPr lang="en-US" dirty="0"/>
              <a:t>Static Methods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87</a:t>
            </a:fld>
            <a:endParaRPr lang="en-GB"/>
          </a:p>
        </p:txBody>
      </p:sp>
      <p:sp>
        <p:nvSpPr>
          <p:cNvPr id="3" name="Text Placeholder 2"/>
          <p:cNvSpPr>
            <a:spLocks noGrp="1"/>
          </p:cNvSpPr>
          <p:nvPr>
            <p:ph sz="quarter" idx="1"/>
          </p:nvPr>
        </p:nvSpPr>
        <p:spPr>
          <a:xfrm>
            <a:off x="420053" y="1400175"/>
            <a:ext cx="11761470" cy="1300163"/>
          </a:xfrm>
        </p:spPr>
        <p:txBody>
          <a:bodyPr>
            <a:normAutofit/>
          </a:bodyPr>
          <a:lstStyle/>
          <a:p>
            <a:r>
              <a:rPr lang="en-US" dirty="0"/>
              <a:t>Can access other static members</a:t>
            </a:r>
          </a:p>
          <a:p>
            <a:pPr lvl="1"/>
            <a:r>
              <a:rPr lang="en-US" dirty="0"/>
              <a:t>Cannot access instance members</a:t>
            </a:r>
          </a:p>
        </p:txBody>
      </p:sp>
      <p:sp>
        <p:nvSpPr>
          <p:cNvPr id="6" name="Rounded Rectangle 5"/>
          <p:cNvSpPr/>
          <p:nvPr/>
        </p:nvSpPr>
        <p:spPr bwMode="auto">
          <a:xfrm>
            <a:off x="675921" y="2574839"/>
            <a:ext cx="8435063" cy="5348080"/>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decimal</a:t>
            </a:r>
            <a:r>
              <a:rPr lang="en-GB" sz="1500" dirty="0">
                <a:solidFill>
                  <a:srgbClr val="000000"/>
                </a:solidFill>
                <a:latin typeface="Consolas"/>
              </a:rPr>
              <a:t> </a:t>
            </a:r>
            <a:r>
              <a:rPr lang="en-GB" sz="1500" dirty="0">
                <a:solidFill>
                  <a:srgbClr val="020002"/>
                </a:solidFill>
                <a:latin typeface="Consolas"/>
              </a:rPr>
              <a:t>_balance</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_name</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_id</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static</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globalid</a:t>
            </a:r>
            <a:r>
              <a:rPr lang="en-GB" sz="1500" dirty="0">
                <a:solidFill>
                  <a:srgbClr val="000000"/>
                </a:solidFill>
                <a:latin typeface="Consolas"/>
              </a:rPr>
              <a:t> = 1; </a:t>
            </a:r>
          </a:p>
          <a:p>
            <a:r>
              <a:rPr lang="en-GB" sz="1500" dirty="0">
                <a:solidFill>
                  <a:srgbClr val="000000"/>
                </a:solidFill>
                <a:latin typeface="Consolas"/>
              </a:rPr>
              <a:t>   </a:t>
            </a:r>
            <a:r>
              <a:rPr lang="en-GB" sz="1500" dirty="0">
                <a:solidFill>
                  <a:srgbClr val="0000FF"/>
                </a:solidFill>
                <a:latin typeface="Consolas"/>
              </a:rPr>
              <a:t>internal</a:t>
            </a:r>
            <a:r>
              <a:rPr lang="en-GB" sz="1500" dirty="0">
                <a:solidFill>
                  <a:srgbClr val="000000"/>
                </a:solidFill>
                <a:latin typeface="Consolas"/>
              </a:rPr>
              <a:t> </a:t>
            </a:r>
            <a:r>
              <a:rPr lang="en-GB" sz="1500" dirty="0">
                <a:solidFill>
                  <a:srgbClr val="0000FF"/>
                </a:solidFill>
                <a:latin typeface="Consolas"/>
              </a:rPr>
              <a:t>static</a:t>
            </a:r>
            <a:r>
              <a:rPr lang="en-GB" sz="1500" dirty="0">
                <a:solidFill>
                  <a:srgbClr val="000000"/>
                </a:solidFill>
                <a:latin typeface="Consolas"/>
              </a:rPr>
              <a:t> </a:t>
            </a:r>
            <a:r>
              <a:rPr lang="en-GB" sz="1500" dirty="0" err="1">
                <a:solidFill>
                  <a:srgbClr val="0000FF"/>
                </a:solidFill>
                <a:latin typeface="Consolas"/>
              </a:rPr>
              <a:t>int</a:t>
            </a:r>
            <a:r>
              <a:rPr lang="en-GB" sz="1500" dirty="0">
                <a:solidFill>
                  <a:srgbClr val="000000"/>
                </a:solidFill>
                <a:latin typeface="Consolas"/>
              </a:rPr>
              <a:t> </a:t>
            </a:r>
            <a:r>
              <a:rPr lang="en-GB" sz="1500" dirty="0" err="1">
                <a:solidFill>
                  <a:srgbClr val="020002"/>
                </a:solidFill>
                <a:latin typeface="Consolas"/>
              </a:rPr>
              <a:t>NextAccountID</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a:t>
            </a:r>
            <a:r>
              <a:rPr lang="en-GB" sz="1500" dirty="0" err="1">
                <a:solidFill>
                  <a:srgbClr val="020002"/>
                </a:solidFill>
                <a:latin typeface="Consolas"/>
              </a:rPr>
              <a:t>globalid</a:t>
            </a:r>
            <a:r>
              <a:rPr lang="en-GB" sz="1500" dirty="0">
                <a:solidFill>
                  <a:srgbClr val="000000"/>
                </a:solidFill>
                <a:latin typeface="Consolas"/>
              </a:rPr>
              <a:t>; }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_name</a:t>
            </a:r>
            <a:r>
              <a:rPr lang="en-GB" sz="1500" dirty="0">
                <a:solidFill>
                  <a:srgbClr val="000000"/>
                </a:solidFill>
                <a:latin typeface="Consolas"/>
              </a:rPr>
              <a:t>; }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decimal</a:t>
            </a:r>
            <a:r>
              <a:rPr lang="en-GB" sz="1500" dirty="0">
                <a:solidFill>
                  <a:srgbClr val="000000"/>
                </a:solidFill>
                <a:latin typeface="Consolas"/>
              </a:rPr>
              <a:t> </a:t>
            </a:r>
            <a:r>
              <a:rPr lang="en-GB" sz="1500" dirty="0">
                <a:solidFill>
                  <a:srgbClr val="020002"/>
                </a:solidFill>
                <a:latin typeface="Consolas"/>
              </a:rPr>
              <a:t>Balance</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 </a:t>
            </a:r>
            <a:r>
              <a:rPr lang="en-GB" sz="1500" dirty="0">
                <a:solidFill>
                  <a:srgbClr val="0000FF"/>
                </a:solidFill>
                <a:latin typeface="Consolas"/>
              </a:rPr>
              <a:t>return</a:t>
            </a:r>
            <a:r>
              <a:rPr lang="en-GB" sz="1500" dirty="0">
                <a:solidFill>
                  <a:srgbClr val="000000"/>
                </a:solidFill>
                <a:latin typeface="Consolas"/>
              </a:rPr>
              <a:t> </a:t>
            </a:r>
            <a:r>
              <a:rPr lang="en-GB" sz="1500" dirty="0">
                <a:solidFill>
                  <a:srgbClr val="020002"/>
                </a:solidFill>
                <a:latin typeface="Consolas"/>
              </a:rPr>
              <a:t>_balance</a:t>
            </a:r>
            <a:r>
              <a:rPr lang="en-GB" sz="1500" dirty="0">
                <a:solidFill>
                  <a:srgbClr val="000000"/>
                </a:solidFill>
                <a:latin typeface="Consolas"/>
              </a:rPr>
              <a:t>; }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static</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CreateAccount</a:t>
            </a:r>
            <a:r>
              <a:rPr lang="en-GB" sz="1500" dirty="0">
                <a:solidFill>
                  <a:srgbClr val="000000"/>
                </a:solidFill>
                <a:latin typeface="Consolas"/>
              </a:rPr>
              <a:t>(</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 {</a:t>
            </a:r>
          </a:p>
          <a:p>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acc</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Account</a:t>
            </a:r>
            <a:r>
              <a:rPr lang="en-GB" sz="1500" dirty="0">
                <a:solidFill>
                  <a:srgbClr val="000000"/>
                </a:solidFill>
                <a:latin typeface="Consolas"/>
              </a:rPr>
              <a:t>(</a:t>
            </a:r>
            <a:r>
              <a:rPr lang="en-GB" sz="1500" dirty="0">
                <a:solidFill>
                  <a:srgbClr val="020002"/>
                </a:solidFill>
                <a:latin typeface="Consolas"/>
              </a:rPr>
              <a:t>name</a:t>
            </a:r>
            <a:r>
              <a:rPr lang="en-GB" sz="1500" dirty="0">
                <a:solidFill>
                  <a:srgbClr val="000000"/>
                </a:solidFill>
                <a:latin typeface="Consolas"/>
              </a:rPr>
              <a:t>);</a:t>
            </a:r>
          </a:p>
          <a:p>
            <a:r>
              <a:rPr lang="en-GB" sz="1500" dirty="0">
                <a:solidFill>
                  <a:srgbClr val="000000"/>
                </a:solidFill>
                <a:latin typeface="Consolas"/>
              </a:rPr>
              <a:t>      </a:t>
            </a:r>
            <a:r>
              <a:rPr lang="en-GB" sz="1500" dirty="0" err="1">
                <a:solidFill>
                  <a:srgbClr val="020002"/>
                </a:solidFill>
                <a:latin typeface="Consolas"/>
              </a:rPr>
              <a:t>acc</a:t>
            </a:r>
            <a:r>
              <a:rPr lang="en-GB" sz="1500" dirty="0" err="1">
                <a:solidFill>
                  <a:srgbClr val="000000"/>
                </a:solidFill>
                <a:latin typeface="Consolas"/>
              </a:rPr>
              <a:t>.</a:t>
            </a:r>
            <a:r>
              <a:rPr lang="en-GB" sz="1500" dirty="0" err="1">
                <a:solidFill>
                  <a:srgbClr val="020002"/>
                </a:solidFill>
                <a:latin typeface="Consolas"/>
              </a:rPr>
              <a:t>Deposit</a:t>
            </a:r>
            <a:r>
              <a:rPr lang="en-GB" sz="1500" dirty="0">
                <a:solidFill>
                  <a:srgbClr val="000000"/>
                </a:solidFill>
                <a:latin typeface="Consolas"/>
              </a:rPr>
              <a:t>(10);   </a:t>
            </a:r>
            <a:r>
              <a:rPr lang="en-GB" sz="1500" dirty="0">
                <a:solidFill>
                  <a:srgbClr val="008000"/>
                </a:solidFill>
                <a:latin typeface="Consolas"/>
              </a:rPr>
              <a:t>// complementary!</a:t>
            </a:r>
            <a:endParaRPr lang="en-GB" sz="1500" dirty="0">
              <a:solidFill>
                <a:srgbClr val="000000"/>
              </a:solidFill>
              <a:latin typeface="Consolas"/>
            </a:endParaRPr>
          </a:p>
          <a:p>
            <a:r>
              <a:rPr lang="en-GB" sz="1500" dirty="0">
                <a:solidFill>
                  <a:srgbClr val="000000"/>
                </a:solidFill>
                <a:latin typeface="Consolas"/>
              </a:rPr>
              <a:t>      </a:t>
            </a:r>
            <a:r>
              <a:rPr lang="en-GB" sz="1500" dirty="0">
                <a:solidFill>
                  <a:srgbClr val="0000FF"/>
                </a:solidFill>
                <a:latin typeface="Consolas"/>
              </a:rPr>
              <a:t>return</a:t>
            </a:r>
            <a:r>
              <a:rPr lang="en-GB" sz="1500" dirty="0">
                <a:solidFill>
                  <a:srgbClr val="000000"/>
                </a:solidFill>
                <a:latin typeface="Consolas"/>
              </a:rPr>
              <a:t> </a:t>
            </a:r>
            <a:r>
              <a:rPr lang="en-GB" sz="1500" dirty="0" err="1">
                <a:solidFill>
                  <a:srgbClr val="020002"/>
                </a:solidFill>
                <a:latin typeface="Consolas"/>
              </a:rPr>
              <a:t>acc</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8000"/>
                </a:solidFill>
                <a:latin typeface="Consolas"/>
              </a:rPr>
              <a:t>//...</a:t>
            </a:r>
          </a:p>
          <a:p>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20002"/>
                </a:solidFill>
                <a:latin typeface="Consolas"/>
              </a:rPr>
              <a:t>Account</a:t>
            </a:r>
            <a:r>
              <a:rPr lang="en-GB" sz="1500" dirty="0">
                <a:solidFill>
                  <a:srgbClr val="000000"/>
                </a:solidFill>
                <a:latin typeface="Consolas"/>
              </a:rPr>
              <a:t>(</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name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_name</a:t>
            </a:r>
            <a:r>
              <a:rPr lang="en-GB" sz="1500" dirty="0">
                <a:solidFill>
                  <a:srgbClr val="000000"/>
                </a:solidFill>
                <a:latin typeface="Consolas"/>
              </a:rPr>
              <a:t> = </a:t>
            </a:r>
            <a:r>
              <a:rPr lang="en-GB" sz="1500" dirty="0">
                <a:solidFill>
                  <a:srgbClr val="020002"/>
                </a:solidFill>
                <a:latin typeface="Consolas"/>
              </a:rPr>
              <a:t>name</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_id</a:t>
            </a:r>
            <a:r>
              <a:rPr lang="en-GB" sz="1500" dirty="0">
                <a:solidFill>
                  <a:srgbClr val="000000"/>
                </a:solidFill>
                <a:latin typeface="Consolas"/>
              </a:rPr>
              <a:t> = </a:t>
            </a:r>
            <a:r>
              <a:rPr lang="en-GB" sz="1500" dirty="0">
                <a:solidFill>
                  <a:srgbClr val="020002"/>
                </a:solidFill>
                <a:latin typeface="Consolas"/>
              </a:rPr>
              <a:t>_</a:t>
            </a:r>
            <a:r>
              <a:rPr lang="en-GB" sz="1500" dirty="0" err="1">
                <a:solidFill>
                  <a:srgbClr val="020002"/>
                </a:solidFill>
                <a:latin typeface="Consolas"/>
              </a:rPr>
              <a:t>globalid</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a:t>
            </a:r>
          </a:p>
        </p:txBody>
      </p:sp>
      <p:sp>
        <p:nvSpPr>
          <p:cNvPr id="7" name="Rounded Rectangle 6"/>
          <p:cNvSpPr/>
          <p:nvPr/>
        </p:nvSpPr>
        <p:spPr bwMode="auto">
          <a:xfrm>
            <a:off x="4149182" y="7430390"/>
            <a:ext cx="8137354" cy="59748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b="1" dirty="0">
                <a:solidFill>
                  <a:srgbClr val="0000FF"/>
                </a:solidFill>
                <a:latin typeface="Consolas"/>
              </a:rPr>
              <a:t>Account</a:t>
            </a:r>
            <a:r>
              <a:rPr lang="en-GB" sz="1500" dirty="0">
                <a:solidFill>
                  <a:srgbClr val="000000"/>
                </a:solidFill>
                <a:latin typeface="Consolas"/>
              </a:rPr>
              <a:t> </a:t>
            </a:r>
            <a:r>
              <a:rPr lang="en-GB" sz="1500" dirty="0" err="1">
                <a:solidFill>
                  <a:srgbClr val="020002"/>
                </a:solidFill>
                <a:latin typeface="Consolas"/>
              </a:rPr>
              <a:t>acc</a:t>
            </a:r>
            <a:r>
              <a:rPr lang="en-GB" sz="1500" dirty="0">
                <a:solidFill>
                  <a:srgbClr val="000000"/>
                </a:solidFill>
                <a:latin typeface="Consolas"/>
              </a:rPr>
              <a:t> = </a:t>
            </a:r>
            <a:r>
              <a:rPr lang="en-GB" sz="1500" b="1" dirty="0" err="1">
                <a:solidFill>
                  <a:srgbClr val="0000FF"/>
                </a:solidFill>
                <a:latin typeface="Consolas"/>
              </a:rPr>
              <a:t>Account</a:t>
            </a:r>
            <a:r>
              <a:rPr lang="en-GB" sz="1500" dirty="0" err="1">
                <a:solidFill>
                  <a:srgbClr val="000000"/>
                </a:solidFill>
                <a:latin typeface="Consolas"/>
              </a:rPr>
              <a:t>.</a:t>
            </a:r>
            <a:r>
              <a:rPr lang="en-GB" sz="1500" dirty="0" err="1">
                <a:solidFill>
                  <a:srgbClr val="020002"/>
                </a:solidFill>
                <a:latin typeface="Consolas"/>
              </a:rPr>
              <a:t>CreateAccount</a:t>
            </a:r>
            <a:r>
              <a:rPr lang="en-GB" sz="1500" dirty="0">
                <a:solidFill>
                  <a:srgbClr val="000000"/>
                </a:solidFill>
                <a:latin typeface="Consolas"/>
              </a:rPr>
              <a:t>(</a:t>
            </a:r>
            <a:r>
              <a:rPr lang="en-GB" sz="1500" dirty="0">
                <a:solidFill>
                  <a:srgbClr val="A31515"/>
                </a:solidFill>
                <a:latin typeface="Consolas"/>
              </a:rPr>
              <a:t>"John"</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"Account {0} has ${1}"</a:t>
            </a:r>
            <a:r>
              <a:rPr lang="en-GB" sz="1500" dirty="0">
                <a:solidFill>
                  <a:srgbClr val="000000"/>
                </a:solidFill>
                <a:latin typeface="Consolas"/>
              </a:rPr>
              <a:t>, </a:t>
            </a:r>
            <a:r>
              <a:rPr lang="en-GB" sz="1500" dirty="0" err="1">
                <a:solidFill>
                  <a:srgbClr val="020002"/>
                </a:solidFill>
                <a:latin typeface="Consolas"/>
              </a:rPr>
              <a:t>acc</a:t>
            </a:r>
            <a:r>
              <a:rPr lang="en-GB" sz="1500" dirty="0" err="1">
                <a:solidFill>
                  <a:srgbClr val="000000"/>
                </a:solidFill>
                <a:latin typeface="Consolas"/>
              </a:rPr>
              <a:t>.</a:t>
            </a:r>
            <a:r>
              <a:rPr lang="en-GB" sz="1500" dirty="0" err="1">
                <a:solidFill>
                  <a:srgbClr val="020002"/>
                </a:solidFill>
                <a:latin typeface="Consolas"/>
              </a:rPr>
              <a:t>Name</a:t>
            </a:r>
            <a:r>
              <a:rPr lang="en-GB" sz="1500" dirty="0">
                <a:solidFill>
                  <a:srgbClr val="000000"/>
                </a:solidFill>
                <a:latin typeface="Consolas"/>
              </a:rPr>
              <a:t>, </a:t>
            </a:r>
            <a:r>
              <a:rPr lang="en-GB" sz="1500" dirty="0" err="1">
                <a:solidFill>
                  <a:srgbClr val="020002"/>
                </a:solidFill>
                <a:latin typeface="Consolas"/>
              </a:rPr>
              <a:t>acc</a:t>
            </a:r>
            <a:r>
              <a:rPr lang="en-GB" sz="1500" dirty="0" err="1">
                <a:solidFill>
                  <a:srgbClr val="000000"/>
                </a:solidFill>
                <a:latin typeface="Consolas"/>
              </a:rPr>
              <a:t>.</a:t>
            </a:r>
            <a:r>
              <a:rPr lang="en-GB" sz="1500" dirty="0" err="1">
                <a:solidFill>
                  <a:srgbClr val="020002"/>
                </a:solidFill>
                <a:latin typeface="Consolas"/>
              </a:rPr>
              <a:t>Balance</a:t>
            </a:r>
            <a:r>
              <a:rPr lang="en-GB" sz="1500" dirty="0">
                <a:solidFill>
                  <a:srgbClr val="000000"/>
                </a:solidFill>
                <a:latin typeface="Consolas"/>
              </a:rPr>
              <a:t>);</a:t>
            </a:r>
          </a:p>
        </p:txBody>
      </p:sp>
    </p:spTree>
    <p:extLst>
      <p:ext uri="{BB962C8B-B14F-4D97-AF65-F5344CB8AC3E}">
        <p14:creationId xmlns:p14="http://schemas.microsoft.com/office/powerpoint/2010/main" val="108615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Constructor</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88</a:t>
            </a:fld>
            <a:endParaRPr lang="en-GB"/>
          </a:p>
        </p:txBody>
      </p:sp>
      <p:sp>
        <p:nvSpPr>
          <p:cNvPr id="3" name="Text Placeholder 2"/>
          <p:cNvSpPr>
            <a:spLocks noGrp="1"/>
          </p:cNvSpPr>
          <p:nvPr>
            <p:ph sz="quarter" idx="1"/>
          </p:nvPr>
        </p:nvSpPr>
        <p:spPr/>
        <p:txBody>
          <a:bodyPr>
            <a:normAutofit/>
          </a:bodyPr>
          <a:lstStyle/>
          <a:p>
            <a:r>
              <a:rPr lang="en-US" dirty="0"/>
              <a:t>Special constructor for a type</a:t>
            </a:r>
          </a:p>
          <a:p>
            <a:r>
              <a:rPr lang="en-US" dirty="0"/>
              <a:t>Called automatically by the CLR before anything else is accessed in that type</a:t>
            </a:r>
          </a:p>
          <a:p>
            <a:pPr lvl="1"/>
            <a:r>
              <a:rPr lang="en-US" dirty="0"/>
              <a:t>Cannot have any accessibility modifier</a:t>
            </a:r>
          </a:p>
          <a:p>
            <a:r>
              <a:rPr lang="en-US" dirty="0"/>
              <a:t>Typically used to initialize static fields with dynamic information</a:t>
            </a:r>
            <a:endParaRPr lang="en-GB" dirty="0"/>
          </a:p>
        </p:txBody>
      </p:sp>
      <p:sp>
        <p:nvSpPr>
          <p:cNvPr id="6" name="Rounded Rectangle 5"/>
          <p:cNvSpPr/>
          <p:nvPr/>
        </p:nvSpPr>
        <p:spPr bwMode="auto">
          <a:xfrm>
            <a:off x="1260157" y="6500812"/>
            <a:ext cx="9814813" cy="157956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static</a:t>
            </a:r>
            <a:r>
              <a:rPr lang="en-GB" sz="1800" dirty="0">
                <a:solidFill>
                  <a:srgbClr val="000000"/>
                </a:solidFill>
                <a:latin typeface="Consolas"/>
              </a:rPr>
              <a:t> </a:t>
            </a:r>
            <a:r>
              <a:rPr lang="en-GB" sz="1800" dirty="0">
                <a:solidFill>
                  <a:srgbClr val="020002"/>
                </a:solidFill>
                <a:latin typeface="Consolas"/>
              </a:rPr>
              <a:t>Account</a:t>
            </a:r>
            <a:r>
              <a:rPr lang="en-GB" sz="1800" dirty="0">
                <a:solidFill>
                  <a:srgbClr val="000000"/>
                </a:solidFill>
                <a:latin typeface="Consolas"/>
              </a:rPr>
              <a:t>() {</a:t>
            </a:r>
          </a:p>
          <a:p>
            <a:r>
              <a:rPr lang="en-GB" sz="1800" dirty="0">
                <a:solidFill>
                  <a:srgbClr val="000000"/>
                </a:solidFill>
                <a:latin typeface="Consolas"/>
              </a:rPr>
              <a:t>   </a:t>
            </a:r>
            <a:r>
              <a:rPr lang="en-GB" sz="1800" b="1" dirty="0" err="1">
                <a:solidFill>
                  <a:srgbClr val="0000FF"/>
                </a:solidFill>
                <a:latin typeface="Consolas"/>
              </a:rPr>
              <a:t>StreamReader</a:t>
            </a:r>
            <a:r>
              <a:rPr lang="en-GB" sz="1800" dirty="0">
                <a:solidFill>
                  <a:srgbClr val="000000"/>
                </a:solidFill>
                <a:latin typeface="Consolas"/>
              </a:rPr>
              <a:t> </a:t>
            </a:r>
            <a:r>
              <a:rPr lang="en-GB" sz="1800" dirty="0">
                <a:solidFill>
                  <a:srgbClr val="020002"/>
                </a:solidFill>
                <a:latin typeface="Consolas"/>
              </a:rPr>
              <a:t>reader</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err="1">
                <a:solidFill>
                  <a:srgbClr val="0000FF"/>
                </a:solidFill>
                <a:latin typeface="Consolas"/>
              </a:rPr>
              <a:t>StreamReader</a:t>
            </a:r>
            <a:r>
              <a:rPr lang="en-GB" sz="1800" dirty="0">
                <a:solidFill>
                  <a:srgbClr val="000000"/>
                </a:solidFill>
                <a:latin typeface="Consolas"/>
              </a:rPr>
              <a:t>(</a:t>
            </a:r>
            <a:r>
              <a:rPr lang="en-GB" sz="1800" dirty="0">
                <a:solidFill>
                  <a:srgbClr val="A31515"/>
                </a:solidFill>
                <a:latin typeface="Consolas"/>
              </a:rPr>
              <a:t>@"c:\</a:t>
            </a:r>
            <a:r>
              <a:rPr lang="en-GB" sz="1800" dirty="0" err="1">
                <a:solidFill>
                  <a:srgbClr val="A31515"/>
                </a:solidFill>
                <a:latin typeface="Consolas"/>
              </a:rPr>
              <a:t>MyApp</a:t>
            </a:r>
            <a:r>
              <a:rPr lang="en-GB" sz="1800" dirty="0">
                <a:solidFill>
                  <a:srgbClr val="A31515"/>
                </a:solidFill>
                <a:latin typeface="Consolas"/>
              </a:rPr>
              <a:t>\config.txt"</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000FF"/>
                </a:solidFill>
                <a:latin typeface="Consolas"/>
              </a:rPr>
              <a:t>int</a:t>
            </a:r>
            <a:r>
              <a:rPr lang="en-GB" sz="1800" dirty="0" err="1">
                <a:solidFill>
                  <a:srgbClr val="000000"/>
                </a:solidFill>
                <a:latin typeface="Consolas"/>
              </a:rPr>
              <a:t>.</a:t>
            </a:r>
            <a:r>
              <a:rPr lang="en-GB" sz="1800" dirty="0" err="1">
                <a:solidFill>
                  <a:srgbClr val="020002"/>
                </a:solidFill>
                <a:latin typeface="Consolas"/>
              </a:rPr>
              <a:t>TryParse</a:t>
            </a:r>
            <a:r>
              <a:rPr lang="en-GB" sz="1800" dirty="0">
                <a:solidFill>
                  <a:srgbClr val="000000"/>
                </a:solidFill>
                <a:latin typeface="Consolas"/>
              </a:rPr>
              <a:t>(</a:t>
            </a:r>
            <a:r>
              <a:rPr lang="en-GB" sz="1800" dirty="0" err="1">
                <a:solidFill>
                  <a:srgbClr val="020002"/>
                </a:solidFill>
                <a:latin typeface="Consolas"/>
              </a:rPr>
              <a:t>reader</a:t>
            </a:r>
            <a:r>
              <a:rPr lang="en-GB" sz="1800" dirty="0" err="1">
                <a:solidFill>
                  <a:srgbClr val="000000"/>
                </a:solidFill>
                <a:latin typeface="Consolas"/>
              </a:rPr>
              <a:t>.</a:t>
            </a:r>
            <a:r>
              <a:rPr lang="en-GB" sz="1800" dirty="0" err="1">
                <a:solidFill>
                  <a:srgbClr val="020002"/>
                </a:solidFill>
                <a:latin typeface="Consolas"/>
              </a:rPr>
              <a:t>ReadLine</a:t>
            </a:r>
            <a:r>
              <a:rPr lang="en-GB" sz="1800" dirty="0">
                <a:solidFill>
                  <a:srgbClr val="000000"/>
                </a:solidFill>
                <a:latin typeface="Consolas"/>
              </a:rPr>
              <a:t>(), </a:t>
            </a:r>
            <a:r>
              <a:rPr lang="en-GB" sz="1800" dirty="0">
                <a:solidFill>
                  <a:srgbClr val="0000FF"/>
                </a:solidFill>
                <a:latin typeface="Consolas"/>
              </a:rPr>
              <a:t>out</a:t>
            </a:r>
            <a:r>
              <a:rPr lang="en-GB" sz="1800" dirty="0">
                <a:solidFill>
                  <a:srgbClr val="000000"/>
                </a:solidFill>
                <a:latin typeface="Consolas"/>
              </a:rPr>
              <a:t> _</a:t>
            </a:r>
            <a:r>
              <a:rPr lang="en-GB" sz="1800" dirty="0" err="1">
                <a:solidFill>
                  <a:srgbClr val="020002"/>
                </a:solidFill>
                <a:latin typeface="Consolas"/>
              </a:rPr>
              <a:t>globalid</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20002"/>
                </a:solidFill>
                <a:latin typeface="Consolas"/>
              </a:rPr>
              <a:t>reader</a:t>
            </a:r>
            <a:r>
              <a:rPr lang="en-GB" sz="1800" dirty="0" err="1">
                <a:solidFill>
                  <a:srgbClr val="000000"/>
                </a:solidFill>
                <a:latin typeface="Consolas"/>
              </a:rPr>
              <a:t>.</a:t>
            </a:r>
            <a:r>
              <a:rPr lang="en-GB" sz="1800" dirty="0" err="1">
                <a:solidFill>
                  <a:srgbClr val="020002"/>
                </a:solidFill>
                <a:latin typeface="Consolas"/>
              </a:rPr>
              <a:t>Close</a:t>
            </a:r>
            <a:r>
              <a:rPr lang="en-GB" sz="1800" dirty="0">
                <a:solidFill>
                  <a:srgbClr val="000000"/>
                </a:solidFill>
                <a:latin typeface="Consolas"/>
              </a:rPr>
              <a:t>();</a:t>
            </a:r>
          </a:p>
          <a:p>
            <a:r>
              <a:rPr lang="en-GB" sz="1800" dirty="0">
                <a:solidFill>
                  <a:srgbClr val="000000"/>
                </a:solidFill>
                <a:latin typeface="Consolas"/>
              </a:rPr>
              <a:t>}</a:t>
            </a:r>
          </a:p>
        </p:txBody>
      </p:sp>
    </p:spTree>
    <p:extLst>
      <p:ext uri="{BB962C8B-B14F-4D97-AF65-F5344CB8AC3E}">
        <p14:creationId xmlns:p14="http://schemas.microsoft.com/office/powerpoint/2010/main" val="363941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nsolas" pitchFamily="49" charset="0"/>
                <a:cs typeface="Consolas" pitchFamily="49" charset="0"/>
              </a:rPr>
              <a:t>const</a:t>
            </a:r>
            <a:r>
              <a:rPr lang="en-US" dirty="0"/>
              <a:t> Fields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89</a:t>
            </a:fld>
            <a:endParaRPr lang="en-GB"/>
          </a:p>
        </p:txBody>
      </p:sp>
      <p:sp>
        <p:nvSpPr>
          <p:cNvPr id="3" name="Text Placeholder 2"/>
          <p:cNvSpPr>
            <a:spLocks noGrp="1"/>
          </p:cNvSpPr>
          <p:nvPr>
            <p:ph sz="quarter" idx="1"/>
          </p:nvPr>
        </p:nvSpPr>
        <p:spPr/>
        <p:txBody>
          <a:bodyPr>
            <a:normAutofit/>
          </a:bodyPr>
          <a:lstStyle/>
          <a:p>
            <a:r>
              <a:rPr lang="en-US" dirty="0"/>
              <a:t>A </a:t>
            </a:r>
            <a:r>
              <a:rPr lang="en-US" b="1" dirty="0" err="1">
                <a:solidFill>
                  <a:srgbClr val="FF0000"/>
                </a:solidFill>
                <a:latin typeface="Consolas" pitchFamily="49" charset="0"/>
                <a:cs typeface="Consolas" pitchFamily="49" charset="0"/>
              </a:rPr>
              <a:t>const</a:t>
            </a:r>
            <a:r>
              <a:rPr lang="en-US" dirty="0">
                <a:solidFill>
                  <a:srgbClr val="FFFF00"/>
                </a:solidFill>
              </a:rPr>
              <a:t> </a:t>
            </a:r>
            <a:r>
              <a:rPr lang="en-US" dirty="0"/>
              <a:t>field is implicitly static</a:t>
            </a:r>
          </a:p>
          <a:p>
            <a:pPr lvl="1"/>
            <a:r>
              <a:rPr lang="en-US" dirty="0"/>
              <a:t>Value must be able to be computed at compile time</a:t>
            </a:r>
          </a:p>
          <a:p>
            <a:r>
              <a:rPr lang="en-US" dirty="0"/>
              <a:t>Compiled into the instruction stream</a:t>
            </a:r>
          </a:p>
          <a:p>
            <a:pPr lvl="1"/>
            <a:r>
              <a:rPr lang="en-US" dirty="0"/>
              <a:t>Later changes will not be picked up!</a:t>
            </a:r>
          </a:p>
          <a:p>
            <a:r>
              <a:rPr lang="en-US" dirty="0"/>
              <a:t>Good example: </a:t>
            </a:r>
            <a:r>
              <a:rPr lang="en-US" b="1" dirty="0" err="1">
                <a:latin typeface="Consolas" pitchFamily="49" charset="0"/>
                <a:cs typeface="Consolas" pitchFamily="49" charset="0"/>
              </a:rPr>
              <a:t>Math.PI</a:t>
            </a:r>
            <a:endParaRPr lang="en-GB" b="1" dirty="0">
              <a:latin typeface="Consolas" pitchFamily="49" charset="0"/>
              <a:cs typeface="Consolas" pitchFamily="49" charset="0"/>
            </a:endParaRPr>
          </a:p>
        </p:txBody>
      </p:sp>
      <p:sp>
        <p:nvSpPr>
          <p:cNvPr id="6" name="Rounded Rectangle 5"/>
          <p:cNvSpPr/>
          <p:nvPr/>
        </p:nvSpPr>
        <p:spPr bwMode="auto">
          <a:xfrm>
            <a:off x="1470184" y="6600827"/>
            <a:ext cx="8326273" cy="128859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err="1">
                <a:solidFill>
                  <a:srgbClr val="0000FF"/>
                </a:solidFill>
                <a:latin typeface="Consolas"/>
              </a:rPr>
              <a:t>const</a:t>
            </a:r>
            <a:r>
              <a:rPr lang="en-GB" sz="1800" dirty="0">
                <a:solidFill>
                  <a:srgbClr val="000000"/>
                </a:solidFill>
                <a:latin typeface="Consolas"/>
              </a:rPr>
              <a:t> </a:t>
            </a:r>
            <a:r>
              <a:rPr lang="en-GB" sz="1800" dirty="0" err="1">
                <a:solidFill>
                  <a:srgbClr val="0000FF"/>
                </a:solidFill>
                <a:latin typeface="Consolas"/>
              </a:rPr>
              <a:t>int</a:t>
            </a:r>
            <a:r>
              <a:rPr lang="en-GB" sz="1800" dirty="0">
                <a:solidFill>
                  <a:srgbClr val="000000"/>
                </a:solidFill>
                <a:latin typeface="Consolas"/>
              </a:rPr>
              <a:t> </a:t>
            </a:r>
            <a:r>
              <a:rPr lang="en-GB" sz="1800" dirty="0" err="1">
                <a:solidFill>
                  <a:srgbClr val="020002"/>
                </a:solidFill>
                <a:latin typeface="Consolas"/>
              </a:rPr>
              <a:t>MaxAccountsPerName</a:t>
            </a:r>
            <a:r>
              <a:rPr lang="en-GB" sz="1800" dirty="0">
                <a:solidFill>
                  <a:srgbClr val="000000"/>
                </a:solidFill>
                <a:latin typeface="Consolas"/>
              </a:rPr>
              <a:t> = 5;</a:t>
            </a:r>
          </a:p>
          <a:p>
            <a:r>
              <a:rPr lang="en-GB" sz="1800" dirty="0">
                <a:solidFill>
                  <a:srgbClr val="000000"/>
                </a:solidFill>
                <a:latin typeface="Consolas"/>
              </a:rPr>
              <a:t>   </a:t>
            </a:r>
            <a:r>
              <a:rPr lang="en-GB" sz="1800" dirty="0">
                <a:solidFill>
                  <a:srgbClr val="008000"/>
                </a:solidFill>
                <a:latin typeface="Consolas"/>
              </a:rPr>
              <a:t>//...</a:t>
            </a:r>
            <a:endParaRPr lang="en-GB" sz="1800" dirty="0">
              <a:solidFill>
                <a:srgbClr val="000000"/>
              </a:solidFill>
              <a:latin typeface="Consolas"/>
            </a:endParaRPr>
          </a:p>
          <a:p>
            <a:endParaRPr lang="en-GB" sz="1800" dirty="0">
              <a:solidFill>
                <a:srgbClr val="000000"/>
              </a:solidFill>
              <a:latin typeface="Consolas"/>
            </a:endParaRPr>
          </a:p>
        </p:txBody>
      </p:sp>
    </p:spTree>
    <p:extLst>
      <p:ext uri="{BB962C8B-B14F-4D97-AF65-F5344CB8AC3E}">
        <p14:creationId xmlns:p14="http://schemas.microsoft.com/office/powerpoint/2010/main" val="94711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9</a:t>
            </a:fld>
            <a:endParaRPr lang="en-GB"/>
          </a:p>
        </p:txBody>
      </p:sp>
      <p:sp>
        <p:nvSpPr>
          <p:cNvPr id="3" name="Text Placeholder 2"/>
          <p:cNvSpPr>
            <a:spLocks noGrp="1"/>
          </p:cNvSpPr>
          <p:nvPr>
            <p:ph sz="quarter" idx="1"/>
          </p:nvPr>
        </p:nvSpPr>
        <p:spPr/>
        <p:txBody>
          <a:bodyPr>
            <a:normAutofit lnSpcReduction="10000"/>
          </a:bodyPr>
          <a:lstStyle/>
          <a:p>
            <a:r>
              <a:rPr lang="en-US" dirty="0"/>
              <a:t>.NET is a platform for building applications</a:t>
            </a:r>
          </a:p>
          <a:p>
            <a:pPr lvl="1"/>
            <a:r>
              <a:rPr lang="en-US" dirty="0"/>
              <a:t>Not specifically for the web</a:t>
            </a:r>
          </a:p>
          <a:p>
            <a:r>
              <a:rPr lang="en-US" dirty="0"/>
              <a:t>Uses a runtime called the Common Language Runtime (CLR)</a:t>
            </a:r>
          </a:p>
          <a:p>
            <a:r>
              <a:rPr lang="en-US" dirty="0"/>
              <a:t>Allows creation of integrated software easily</a:t>
            </a:r>
          </a:p>
          <a:p>
            <a:pPr lvl="1"/>
            <a:r>
              <a:rPr lang="en-US" dirty="0"/>
              <a:t>Language agnostic (many languages that target .NET exist)</a:t>
            </a:r>
          </a:p>
          <a:p>
            <a:pPr lvl="1"/>
            <a:r>
              <a:rPr lang="en-US" dirty="0"/>
              <a:t>Has a garbage collector that removes the need to manually manage memory</a:t>
            </a:r>
          </a:p>
          <a:p>
            <a:r>
              <a:rPr lang="en-US" dirty="0"/>
              <a:t>Extensive class library</a:t>
            </a:r>
          </a:p>
          <a:p>
            <a:r>
              <a:rPr lang="en-US" dirty="0"/>
              <a:t>Sophisticated tools</a:t>
            </a:r>
            <a:endParaRPr lang="en-GB" dirty="0"/>
          </a:p>
        </p:txBody>
      </p:sp>
    </p:spTree>
    <p:extLst>
      <p:ext uri="{BB962C8B-B14F-4D97-AF65-F5344CB8AC3E}">
        <p14:creationId xmlns:p14="http://schemas.microsoft.com/office/powerpoint/2010/main" val="248619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nsolas" pitchFamily="49" charset="0"/>
                <a:cs typeface="Consolas" pitchFamily="49" charset="0"/>
              </a:rPr>
              <a:t>readonly</a:t>
            </a:r>
            <a:r>
              <a:rPr lang="en-US" dirty="0"/>
              <a:t> Fields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90</a:t>
            </a:fld>
            <a:endParaRPr lang="en-GB"/>
          </a:p>
        </p:txBody>
      </p:sp>
      <p:sp>
        <p:nvSpPr>
          <p:cNvPr id="3" name="Text Placeholder 2"/>
          <p:cNvSpPr>
            <a:spLocks noGrp="1"/>
          </p:cNvSpPr>
          <p:nvPr>
            <p:ph sz="quarter" idx="1"/>
          </p:nvPr>
        </p:nvSpPr>
        <p:spPr>
          <a:xfrm>
            <a:off x="630079" y="2000250"/>
            <a:ext cx="11761470" cy="3000375"/>
          </a:xfrm>
        </p:spPr>
        <p:txBody>
          <a:bodyPr>
            <a:normAutofit/>
          </a:bodyPr>
          <a:lstStyle/>
          <a:p>
            <a:r>
              <a:rPr lang="en-US" dirty="0"/>
              <a:t>Fields that can only be initialized by the constructor</a:t>
            </a:r>
          </a:p>
          <a:p>
            <a:pPr lvl="1"/>
            <a:r>
              <a:rPr lang="en-US" dirty="0"/>
              <a:t>May be instance or static</a:t>
            </a:r>
          </a:p>
          <a:p>
            <a:r>
              <a:rPr lang="en-US" dirty="0"/>
              <a:t>Much more flexible than </a:t>
            </a:r>
            <a:r>
              <a:rPr lang="en-US" dirty="0" err="1">
                <a:latin typeface="Consolas" pitchFamily="49" charset="0"/>
                <a:cs typeface="Consolas" pitchFamily="49" charset="0"/>
              </a:rPr>
              <a:t>const</a:t>
            </a:r>
            <a:endParaRPr lang="en-GB" dirty="0">
              <a:latin typeface="Consolas" pitchFamily="49" charset="0"/>
              <a:cs typeface="Consolas" pitchFamily="49" charset="0"/>
            </a:endParaRPr>
          </a:p>
        </p:txBody>
      </p:sp>
      <p:sp>
        <p:nvSpPr>
          <p:cNvPr id="6" name="Rounded Rectangle 5"/>
          <p:cNvSpPr/>
          <p:nvPr/>
        </p:nvSpPr>
        <p:spPr bwMode="auto">
          <a:xfrm>
            <a:off x="1680210" y="4300540"/>
            <a:ext cx="8921689" cy="390735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Account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err="1">
                <a:solidFill>
                  <a:srgbClr val="0000FF"/>
                </a:solidFill>
                <a:latin typeface="Consolas"/>
              </a:rPr>
              <a:t>const</a:t>
            </a:r>
            <a:r>
              <a:rPr lang="en-GB" sz="1800" dirty="0">
                <a:solidFill>
                  <a:srgbClr val="000000"/>
                </a:solidFill>
                <a:latin typeface="Consolas"/>
              </a:rPr>
              <a:t> </a:t>
            </a:r>
            <a:r>
              <a:rPr lang="en-GB" sz="1800" dirty="0" err="1">
                <a:solidFill>
                  <a:srgbClr val="0000FF"/>
                </a:solidFill>
                <a:latin typeface="Consolas"/>
              </a:rPr>
              <a:t>int</a:t>
            </a:r>
            <a:r>
              <a:rPr lang="en-GB" sz="1800" dirty="0">
                <a:solidFill>
                  <a:srgbClr val="000000"/>
                </a:solidFill>
                <a:latin typeface="Consolas"/>
              </a:rPr>
              <a:t> </a:t>
            </a:r>
            <a:r>
              <a:rPr lang="en-GB" sz="1800" dirty="0" err="1">
                <a:solidFill>
                  <a:srgbClr val="020002"/>
                </a:solidFill>
                <a:latin typeface="Consolas"/>
              </a:rPr>
              <a:t>MaxAccountsPerName</a:t>
            </a:r>
            <a:r>
              <a:rPr lang="en-GB" sz="1800" dirty="0">
                <a:solidFill>
                  <a:srgbClr val="000000"/>
                </a:solidFill>
                <a:latin typeface="Consolas"/>
              </a:rPr>
              <a:t> = 5;</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decimal</a:t>
            </a:r>
            <a:r>
              <a:rPr lang="en-GB" sz="1800" dirty="0">
                <a:solidFill>
                  <a:srgbClr val="000000"/>
                </a:solidFill>
                <a:latin typeface="Consolas"/>
              </a:rPr>
              <a:t> </a:t>
            </a:r>
            <a:r>
              <a:rPr lang="en-GB" sz="1800" dirty="0">
                <a:solidFill>
                  <a:srgbClr val="020002"/>
                </a:solidFill>
                <a:latin typeface="Consolas"/>
              </a:rPr>
              <a:t>_balance</a:t>
            </a:r>
            <a:r>
              <a:rPr lang="en-GB" sz="1800" dirty="0">
                <a:solidFill>
                  <a:srgbClr val="000000"/>
                </a:solidFill>
                <a:latin typeface="Consolas"/>
              </a:rPr>
              <a:t>;</a:t>
            </a:r>
          </a:p>
          <a:p>
            <a:r>
              <a:rPr lang="en-GB" sz="1800" b="1" dirty="0">
                <a:solidFill>
                  <a:srgbClr val="000000"/>
                </a:solidFill>
                <a:latin typeface="Consolas"/>
              </a:rPr>
              <a:t>   </a:t>
            </a:r>
            <a:r>
              <a:rPr lang="en-GB" sz="1800" b="1" dirty="0">
                <a:solidFill>
                  <a:srgbClr val="0000FF"/>
                </a:solidFill>
                <a:latin typeface="Consolas"/>
              </a:rPr>
              <a:t>private</a:t>
            </a:r>
            <a:r>
              <a:rPr lang="en-GB" sz="1800" b="1" dirty="0">
                <a:solidFill>
                  <a:srgbClr val="000000"/>
                </a:solidFill>
                <a:latin typeface="Consolas"/>
              </a:rPr>
              <a:t> </a:t>
            </a:r>
            <a:r>
              <a:rPr lang="en-GB" sz="1800" b="1" dirty="0" err="1">
                <a:solidFill>
                  <a:srgbClr val="0000FF"/>
                </a:solidFill>
                <a:latin typeface="Consolas"/>
              </a:rPr>
              <a:t>readonly</a:t>
            </a:r>
            <a:r>
              <a:rPr lang="en-GB" sz="1800" b="1" dirty="0">
                <a:solidFill>
                  <a:srgbClr val="000000"/>
                </a:solidFill>
                <a:latin typeface="Consolas"/>
              </a:rPr>
              <a:t> </a:t>
            </a:r>
            <a:r>
              <a:rPr lang="en-GB" sz="1800" b="1" dirty="0">
                <a:solidFill>
                  <a:srgbClr val="0000FF"/>
                </a:solidFill>
                <a:latin typeface="Consolas"/>
              </a:rPr>
              <a:t>string</a:t>
            </a:r>
            <a:r>
              <a:rPr lang="en-GB" sz="1800" b="1" dirty="0">
                <a:solidFill>
                  <a:srgbClr val="000000"/>
                </a:solidFill>
                <a:latin typeface="Consolas"/>
              </a:rPr>
              <a:t> </a:t>
            </a:r>
            <a:r>
              <a:rPr lang="en-GB" sz="1800" b="1" dirty="0">
                <a:solidFill>
                  <a:srgbClr val="020002"/>
                </a:solidFill>
                <a:latin typeface="Consolas"/>
              </a:rPr>
              <a:t>_name</a:t>
            </a:r>
            <a:r>
              <a:rPr lang="en-GB" sz="1800" b="1" dirty="0">
                <a:solidFill>
                  <a:srgbClr val="000000"/>
                </a:solidFill>
                <a:latin typeface="Consolas"/>
              </a:rPr>
              <a:t>;</a:t>
            </a:r>
          </a:p>
          <a:p>
            <a:r>
              <a:rPr lang="en-GB" sz="1800" b="1" dirty="0">
                <a:solidFill>
                  <a:srgbClr val="000000"/>
                </a:solidFill>
                <a:latin typeface="Consolas"/>
              </a:rPr>
              <a:t>   </a:t>
            </a:r>
            <a:r>
              <a:rPr lang="en-GB" sz="1800" b="1" dirty="0">
                <a:solidFill>
                  <a:srgbClr val="0000FF"/>
                </a:solidFill>
                <a:latin typeface="Consolas"/>
              </a:rPr>
              <a:t>private</a:t>
            </a:r>
            <a:r>
              <a:rPr lang="en-GB" sz="1800" b="1" dirty="0">
                <a:solidFill>
                  <a:srgbClr val="000000"/>
                </a:solidFill>
                <a:latin typeface="Consolas"/>
              </a:rPr>
              <a:t> </a:t>
            </a:r>
            <a:r>
              <a:rPr lang="en-GB" sz="1800" b="1" dirty="0" err="1">
                <a:solidFill>
                  <a:srgbClr val="0000FF"/>
                </a:solidFill>
                <a:latin typeface="Consolas"/>
              </a:rPr>
              <a:t>readonly</a:t>
            </a:r>
            <a:r>
              <a:rPr lang="en-GB" sz="1800" b="1" dirty="0">
                <a:solidFill>
                  <a:srgbClr val="000000"/>
                </a:solidFill>
                <a:latin typeface="Consolas"/>
              </a:rPr>
              <a:t> </a:t>
            </a:r>
            <a:r>
              <a:rPr lang="en-GB" sz="1800" b="1" dirty="0" err="1">
                <a:solidFill>
                  <a:srgbClr val="0000FF"/>
                </a:solidFill>
                <a:latin typeface="Consolas"/>
              </a:rPr>
              <a:t>int</a:t>
            </a:r>
            <a:r>
              <a:rPr lang="en-GB" sz="1800" b="1" dirty="0">
                <a:solidFill>
                  <a:srgbClr val="000000"/>
                </a:solidFill>
                <a:latin typeface="Consolas"/>
              </a:rPr>
              <a:t> </a:t>
            </a:r>
            <a:r>
              <a:rPr lang="en-GB" sz="1800" b="1" dirty="0">
                <a:solidFill>
                  <a:srgbClr val="020002"/>
                </a:solidFill>
                <a:latin typeface="Consolas"/>
              </a:rPr>
              <a:t>_id</a:t>
            </a:r>
            <a:r>
              <a:rPr lang="en-GB" sz="1800" b="1" dirty="0">
                <a:solidFill>
                  <a:srgbClr val="000000"/>
                </a:solidFill>
                <a:latin typeface="Consolas"/>
              </a:rPr>
              <a:t>;</a:t>
            </a:r>
          </a:p>
          <a:p>
            <a:r>
              <a:rPr lang="en-GB" sz="1800" b="1" dirty="0">
                <a:solidFill>
                  <a:srgbClr val="000000"/>
                </a:solidFill>
                <a:latin typeface="Consolas"/>
              </a:rPr>
              <a:t>   </a:t>
            </a:r>
            <a:r>
              <a:rPr lang="en-GB" sz="1800" b="1" dirty="0">
                <a:solidFill>
                  <a:srgbClr val="0000FF"/>
                </a:solidFill>
                <a:latin typeface="Consolas"/>
              </a:rPr>
              <a:t>public</a:t>
            </a:r>
            <a:r>
              <a:rPr lang="en-GB" sz="1800" b="1" dirty="0">
                <a:solidFill>
                  <a:srgbClr val="000000"/>
                </a:solidFill>
                <a:latin typeface="Consolas"/>
              </a:rPr>
              <a:t> </a:t>
            </a:r>
            <a:r>
              <a:rPr lang="en-GB" sz="1800" b="1" dirty="0" err="1">
                <a:solidFill>
                  <a:srgbClr val="0000FF"/>
                </a:solidFill>
                <a:latin typeface="Consolas"/>
              </a:rPr>
              <a:t>readonly</a:t>
            </a:r>
            <a:r>
              <a:rPr lang="en-GB" sz="1800" b="1" dirty="0">
                <a:solidFill>
                  <a:srgbClr val="000000"/>
                </a:solidFill>
                <a:latin typeface="Consolas"/>
              </a:rPr>
              <a:t> </a:t>
            </a:r>
            <a:r>
              <a:rPr lang="en-GB" sz="1800" b="1" dirty="0" err="1">
                <a:solidFill>
                  <a:srgbClr val="2B91AF"/>
                </a:solidFill>
                <a:latin typeface="Consolas"/>
              </a:rPr>
              <a:t>DateTime</a:t>
            </a:r>
            <a:r>
              <a:rPr lang="en-GB" sz="1800" b="1" dirty="0">
                <a:solidFill>
                  <a:srgbClr val="000000"/>
                </a:solidFill>
                <a:latin typeface="Consolas"/>
              </a:rPr>
              <a:t> </a:t>
            </a:r>
            <a:r>
              <a:rPr lang="en-GB" sz="1800" b="1" dirty="0" err="1">
                <a:solidFill>
                  <a:srgbClr val="020002"/>
                </a:solidFill>
                <a:latin typeface="Consolas"/>
              </a:rPr>
              <a:t>AccountCreated</a:t>
            </a:r>
            <a:r>
              <a:rPr lang="en-GB" sz="1800" b="1" dirty="0">
                <a:solidFill>
                  <a:srgbClr val="000000"/>
                </a:solidFill>
                <a:latin typeface="Consolas"/>
              </a:rPr>
              <a:t> = </a:t>
            </a:r>
            <a:r>
              <a:rPr lang="en-GB" sz="1800" b="1" dirty="0" err="1">
                <a:solidFill>
                  <a:srgbClr val="2B91AF"/>
                </a:solidFill>
                <a:latin typeface="Consolas"/>
              </a:rPr>
              <a:t>DateTime</a:t>
            </a:r>
            <a:r>
              <a:rPr lang="en-GB" sz="1800" b="1" dirty="0" err="1">
                <a:solidFill>
                  <a:srgbClr val="000000"/>
                </a:solidFill>
                <a:latin typeface="Consolas"/>
              </a:rPr>
              <a:t>.</a:t>
            </a:r>
            <a:r>
              <a:rPr lang="en-GB" sz="1800" b="1" dirty="0" err="1">
                <a:solidFill>
                  <a:srgbClr val="020002"/>
                </a:solidFill>
                <a:latin typeface="Consolas"/>
              </a:rPr>
              <a:t>Now</a:t>
            </a:r>
            <a:r>
              <a:rPr lang="en-GB" sz="1800" b="1" dirty="0">
                <a:solidFill>
                  <a:srgbClr val="000000"/>
                </a:solidFill>
                <a:latin typeface="Consolas"/>
              </a:rPr>
              <a:t>;</a:t>
            </a:r>
          </a:p>
          <a:p>
            <a:endParaRPr lang="en-US" sz="1800" dirty="0">
              <a:solidFill>
                <a:srgbClr val="000000"/>
              </a:solidFill>
              <a:latin typeface="Consolas"/>
            </a:endParaRPr>
          </a:p>
          <a:p>
            <a:r>
              <a:rPr lang="en-GB" sz="1800" dirty="0">
                <a:solidFill>
                  <a:srgbClr val="0000FF"/>
                </a:solidFill>
                <a:latin typeface="Consolas"/>
              </a:rPr>
              <a:t>   private</a:t>
            </a:r>
            <a:r>
              <a:rPr lang="en-GB" sz="1800" dirty="0">
                <a:solidFill>
                  <a:srgbClr val="000000"/>
                </a:solidFill>
                <a:latin typeface="Consolas"/>
              </a:rPr>
              <a:t> </a:t>
            </a:r>
            <a:r>
              <a:rPr lang="en-GB" sz="1800" dirty="0">
                <a:solidFill>
                  <a:srgbClr val="020002"/>
                </a:solidFill>
                <a:latin typeface="Consolas"/>
              </a:rPr>
              <a:t>Account</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 = </a:t>
            </a:r>
            <a:r>
              <a:rPr lang="en-GB" sz="1800" dirty="0">
                <a:solidFill>
                  <a:srgbClr val="020002"/>
                </a:solidFill>
                <a:latin typeface="Consolas"/>
              </a:rPr>
              <a:t>name</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20002"/>
                </a:solidFill>
                <a:latin typeface="Consolas"/>
              </a:rPr>
              <a:t>_id</a:t>
            </a:r>
            <a:r>
              <a:rPr lang="en-GB" sz="1800" dirty="0">
                <a:solidFill>
                  <a:srgbClr val="000000"/>
                </a:solidFill>
                <a:latin typeface="Consolas"/>
              </a:rPr>
              <a:t> = </a:t>
            </a:r>
            <a:r>
              <a:rPr lang="en-GB" sz="1800" dirty="0">
                <a:solidFill>
                  <a:srgbClr val="020002"/>
                </a:solidFill>
                <a:latin typeface="Consolas"/>
              </a:rPr>
              <a:t>_</a:t>
            </a:r>
            <a:r>
              <a:rPr lang="en-GB" sz="1800" dirty="0" err="1">
                <a:solidFill>
                  <a:srgbClr val="020002"/>
                </a:solidFill>
                <a:latin typeface="Consolas"/>
              </a:rPr>
              <a:t>globalid</a:t>
            </a:r>
            <a:r>
              <a:rPr lang="en-GB" sz="1800" dirty="0">
                <a:solidFill>
                  <a:srgbClr val="000000"/>
                </a:solidFill>
                <a:latin typeface="Consolas"/>
              </a:rPr>
              <a:t>++;</a:t>
            </a:r>
          </a:p>
          <a:p>
            <a:r>
              <a:rPr lang="en-GB" sz="1800" dirty="0">
                <a:solidFill>
                  <a:srgbClr val="000000"/>
                </a:solidFill>
                <a:latin typeface="Consolas"/>
              </a:rPr>
              <a:t>   }</a:t>
            </a:r>
          </a:p>
          <a:p>
            <a:r>
              <a:rPr lang="en-US" sz="1800" dirty="0">
                <a:solidFill>
                  <a:srgbClr val="00B050"/>
                </a:solidFill>
                <a:latin typeface="Consolas"/>
              </a:rPr>
              <a:t>//...</a:t>
            </a:r>
            <a:endParaRPr lang="en-GB" sz="1800" dirty="0">
              <a:solidFill>
                <a:srgbClr val="00B050"/>
              </a:solidFill>
              <a:latin typeface="Consolas"/>
            </a:endParaRPr>
          </a:p>
        </p:txBody>
      </p:sp>
    </p:spTree>
    <p:extLst>
      <p:ext uri="{BB962C8B-B14F-4D97-AF65-F5344CB8AC3E}">
        <p14:creationId xmlns:p14="http://schemas.microsoft.com/office/powerpoint/2010/main" val="177091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4702" y="0"/>
            <a:ext cx="8596821" cy="1424039"/>
          </a:xfrm>
        </p:spPr>
        <p:txBody>
          <a:bodyPr/>
          <a:lstStyle/>
          <a:p>
            <a:r>
              <a:rPr lang="en-US" dirty="0"/>
              <a:t>Example: Singleton Pattern</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91</a:t>
            </a:fld>
            <a:endParaRPr lang="en-GB"/>
          </a:p>
        </p:txBody>
      </p:sp>
      <p:sp>
        <p:nvSpPr>
          <p:cNvPr id="6" name="Rounded Rectangle 5"/>
          <p:cNvSpPr/>
          <p:nvPr/>
        </p:nvSpPr>
        <p:spPr bwMode="auto">
          <a:xfrm>
            <a:off x="753124" y="1476228"/>
            <a:ext cx="9814813" cy="419833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Logger</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static</a:t>
            </a:r>
            <a:r>
              <a:rPr lang="en-GB" sz="1800" dirty="0">
                <a:solidFill>
                  <a:srgbClr val="000000"/>
                </a:solidFill>
                <a:latin typeface="Consolas"/>
              </a:rPr>
              <a:t> </a:t>
            </a:r>
            <a:r>
              <a:rPr lang="en-GB" sz="1800" b="1" dirty="0">
                <a:solidFill>
                  <a:srgbClr val="0000FF"/>
                </a:solidFill>
                <a:latin typeface="Consolas"/>
              </a:rPr>
              <a:t>Logger</a:t>
            </a:r>
            <a:r>
              <a:rPr lang="en-GB" sz="1800" dirty="0">
                <a:solidFill>
                  <a:srgbClr val="000000"/>
                </a:solidFill>
                <a:latin typeface="Consolas"/>
              </a:rPr>
              <a:t> </a:t>
            </a:r>
            <a:r>
              <a:rPr lang="en-GB" sz="1800" dirty="0">
                <a:solidFill>
                  <a:srgbClr val="020002"/>
                </a:solidFill>
                <a:latin typeface="Consolas"/>
              </a:rPr>
              <a:t>_</a:t>
            </a:r>
            <a:r>
              <a:rPr lang="en-GB" sz="1800" dirty="0" err="1">
                <a:solidFill>
                  <a:srgbClr val="020002"/>
                </a:solidFill>
                <a:latin typeface="Consolas"/>
              </a:rPr>
              <a:t>theLogger</a:t>
            </a:r>
            <a:r>
              <a:rPr lang="en-GB" sz="1800" dirty="0">
                <a:solidFill>
                  <a:srgbClr val="000000"/>
                </a:solidFill>
                <a:latin typeface="Consolas"/>
              </a:rPr>
              <a:t> = </a:t>
            </a:r>
            <a:r>
              <a:rPr lang="en-GB" sz="1800" dirty="0">
                <a:solidFill>
                  <a:srgbClr val="0000FF"/>
                </a:solidFill>
                <a:latin typeface="Consolas"/>
              </a:rPr>
              <a:t>null</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static</a:t>
            </a:r>
            <a:r>
              <a:rPr lang="en-GB" sz="1800" dirty="0">
                <a:solidFill>
                  <a:srgbClr val="000000"/>
                </a:solidFill>
                <a:latin typeface="Consolas"/>
              </a:rPr>
              <a:t> </a:t>
            </a:r>
            <a:r>
              <a:rPr lang="en-GB" sz="1800" b="1" dirty="0">
                <a:solidFill>
                  <a:srgbClr val="0000FF"/>
                </a:solidFill>
                <a:latin typeface="Consolas"/>
              </a:rPr>
              <a:t>Logger</a:t>
            </a:r>
            <a:r>
              <a:rPr lang="en-GB" sz="1800" dirty="0">
                <a:solidFill>
                  <a:srgbClr val="000000"/>
                </a:solidFill>
                <a:latin typeface="Consolas"/>
              </a:rPr>
              <a:t> </a:t>
            </a:r>
            <a:r>
              <a:rPr lang="en-GB" sz="1800" dirty="0">
                <a:solidFill>
                  <a:srgbClr val="020002"/>
                </a:solidFill>
                <a:latin typeface="Consolas"/>
              </a:rPr>
              <a:t>Instance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get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if</a:t>
            </a:r>
            <a:r>
              <a:rPr lang="en-GB" sz="1800" dirty="0">
                <a:solidFill>
                  <a:srgbClr val="000000"/>
                </a:solidFill>
                <a:latin typeface="Consolas"/>
              </a:rPr>
              <a:t>(</a:t>
            </a:r>
            <a:r>
              <a:rPr lang="en-GB" sz="1800" dirty="0">
                <a:solidFill>
                  <a:srgbClr val="020002"/>
                </a:solidFill>
                <a:latin typeface="Consolas"/>
              </a:rPr>
              <a:t>_</a:t>
            </a:r>
            <a:r>
              <a:rPr lang="en-GB" sz="1800" dirty="0" err="1">
                <a:solidFill>
                  <a:srgbClr val="020002"/>
                </a:solidFill>
                <a:latin typeface="Consolas"/>
              </a:rPr>
              <a:t>theLogger</a:t>
            </a:r>
            <a:r>
              <a:rPr lang="en-GB" sz="1800" dirty="0">
                <a:solidFill>
                  <a:srgbClr val="000000"/>
                </a:solidFill>
                <a:latin typeface="Consolas"/>
              </a:rPr>
              <a:t> == </a:t>
            </a:r>
            <a:r>
              <a:rPr lang="en-GB" sz="1800" dirty="0">
                <a:solidFill>
                  <a:srgbClr val="0000FF"/>
                </a:solidFill>
                <a:latin typeface="Consolas"/>
              </a:rPr>
              <a:t>null</a:t>
            </a:r>
            <a:r>
              <a:rPr lang="en-GB" sz="1800" dirty="0">
                <a:solidFill>
                  <a:srgbClr val="000000"/>
                </a:solidFill>
                <a:latin typeface="Consolas"/>
              </a:rPr>
              <a:t>)   </a:t>
            </a:r>
            <a:r>
              <a:rPr lang="en-GB" sz="1800" dirty="0">
                <a:solidFill>
                  <a:srgbClr val="008000"/>
                </a:solidFill>
                <a:latin typeface="Consolas"/>
              </a:rPr>
              <a:t>// lazy initialization</a:t>
            </a:r>
            <a:endParaRPr lang="en-GB" sz="1800" dirty="0">
              <a:solidFill>
                <a:srgbClr val="000000"/>
              </a:solidFill>
              <a:latin typeface="Consolas"/>
            </a:endParaRPr>
          </a:p>
          <a:p>
            <a:r>
              <a:rPr lang="en-GB" sz="1800" dirty="0">
                <a:solidFill>
                  <a:srgbClr val="000000"/>
                </a:solidFill>
                <a:latin typeface="Consolas"/>
              </a:rPr>
              <a:t>            </a:t>
            </a:r>
            <a:r>
              <a:rPr lang="en-GB" sz="1800" dirty="0">
                <a:solidFill>
                  <a:srgbClr val="020002"/>
                </a:solidFill>
                <a:latin typeface="Consolas"/>
              </a:rPr>
              <a:t>_</a:t>
            </a:r>
            <a:r>
              <a:rPr lang="en-GB" sz="1800" dirty="0" err="1">
                <a:solidFill>
                  <a:srgbClr val="020002"/>
                </a:solidFill>
                <a:latin typeface="Consolas"/>
              </a:rPr>
              <a:t>theLogger</a:t>
            </a:r>
            <a:r>
              <a:rPr lang="en-GB" sz="1800" dirty="0">
                <a:solidFill>
                  <a:srgbClr val="000000"/>
                </a:solidFill>
                <a:latin typeface="Consolas"/>
              </a:rPr>
              <a:t> = </a:t>
            </a:r>
            <a:r>
              <a:rPr lang="en-GB" sz="1800" dirty="0">
                <a:solidFill>
                  <a:srgbClr val="0000FF"/>
                </a:solidFill>
                <a:latin typeface="Consolas"/>
              </a:rPr>
              <a:t>new</a:t>
            </a:r>
            <a:r>
              <a:rPr lang="en-GB" sz="1800" dirty="0">
                <a:solidFill>
                  <a:srgbClr val="000000"/>
                </a:solidFill>
                <a:latin typeface="Consolas"/>
              </a:rPr>
              <a:t> </a:t>
            </a:r>
            <a:r>
              <a:rPr lang="en-GB" sz="1800" b="1" dirty="0">
                <a:solidFill>
                  <a:srgbClr val="0000FF"/>
                </a:solidFill>
                <a:latin typeface="Consolas"/>
              </a:rPr>
              <a:t>Logger</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000FF"/>
                </a:solidFill>
                <a:latin typeface="Consolas"/>
              </a:rPr>
              <a:t>return</a:t>
            </a:r>
            <a:r>
              <a:rPr lang="en-GB" sz="1800" dirty="0">
                <a:solidFill>
                  <a:srgbClr val="000000"/>
                </a:solidFill>
                <a:latin typeface="Consolas"/>
              </a:rPr>
              <a:t> </a:t>
            </a:r>
            <a:r>
              <a:rPr lang="en-GB" sz="1800" dirty="0">
                <a:solidFill>
                  <a:srgbClr val="020002"/>
                </a:solidFill>
                <a:latin typeface="Consolas"/>
              </a:rPr>
              <a:t>_</a:t>
            </a:r>
            <a:r>
              <a:rPr lang="en-GB" sz="1800" dirty="0" err="1">
                <a:solidFill>
                  <a:srgbClr val="020002"/>
                </a:solidFill>
                <a:latin typeface="Consolas"/>
              </a:rPr>
              <a:t>theLogger</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20002"/>
                </a:solidFill>
                <a:latin typeface="Consolas"/>
              </a:rPr>
              <a:t>Logger</a:t>
            </a:r>
            <a:r>
              <a:rPr lang="en-GB" sz="1800" dirty="0">
                <a:solidFill>
                  <a:srgbClr val="000000"/>
                </a:solidFill>
                <a:latin typeface="Consolas"/>
              </a:rPr>
              <a:t>() { </a:t>
            </a:r>
            <a:r>
              <a:rPr lang="en-GB" sz="1800" dirty="0">
                <a:solidFill>
                  <a:srgbClr val="008000"/>
                </a:solidFill>
                <a:latin typeface="Consolas"/>
              </a:rPr>
              <a:t>/* ... */</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a:solidFill>
                  <a:srgbClr val="020002"/>
                </a:solidFill>
                <a:latin typeface="Consolas"/>
              </a:rPr>
              <a:t>Log</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message</a:t>
            </a:r>
            <a:r>
              <a:rPr lang="en-GB" sz="1800" dirty="0">
                <a:solidFill>
                  <a:srgbClr val="000000"/>
                </a:solidFill>
                <a:latin typeface="Consolas"/>
              </a:rPr>
              <a:t>) { </a:t>
            </a:r>
            <a:r>
              <a:rPr lang="en-GB" sz="1800" dirty="0">
                <a:solidFill>
                  <a:srgbClr val="008000"/>
                </a:solidFill>
                <a:latin typeface="Consolas"/>
              </a:rPr>
              <a:t>/* ... */</a:t>
            </a:r>
            <a:r>
              <a:rPr lang="en-GB" sz="1800" dirty="0">
                <a:solidFill>
                  <a:srgbClr val="000000"/>
                </a:solidFill>
                <a:latin typeface="Consolas"/>
              </a:rPr>
              <a:t> }</a:t>
            </a:r>
          </a:p>
          <a:p>
            <a:r>
              <a:rPr lang="en-GB" sz="1800" dirty="0">
                <a:solidFill>
                  <a:srgbClr val="000000"/>
                </a:solidFill>
                <a:latin typeface="Consolas"/>
              </a:rPr>
              <a:t>}</a:t>
            </a:r>
          </a:p>
        </p:txBody>
      </p:sp>
      <p:sp>
        <p:nvSpPr>
          <p:cNvPr id="7" name="Rounded Rectangle 6"/>
          <p:cNvSpPr/>
          <p:nvPr/>
        </p:nvSpPr>
        <p:spPr bwMode="auto">
          <a:xfrm>
            <a:off x="753124" y="6039841"/>
            <a:ext cx="9814813" cy="1579568"/>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8000"/>
                </a:solidFill>
                <a:latin typeface="Consolas"/>
              </a:rPr>
              <a:t>// Logger log = new Logger();   // does not compile</a:t>
            </a:r>
            <a:endParaRPr lang="en-GB" sz="1800" dirty="0">
              <a:solidFill>
                <a:srgbClr val="000000"/>
              </a:solidFill>
              <a:latin typeface="Consolas"/>
            </a:endParaRPr>
          </a:p>
          <a:p>
            <a:r>
              <a:rPr lang="en-GB" sz="1800" b="1" dirty="0">
                <a:solidFill>
                  <a:srgbClr val="0000FF"/>
                </a:solidFill>
                <a:latin typeface="Consolas"/>
              </a:rPr>
              <a:t>Logger</a:t>
            </a:r>
            <a:r>
              <a:rPr lang="en-GB" sz="1800" dirty="0">
                <a:solidFill>
                  <a:srgbClr val="000000"/>
                </a:solidFill>
                <a:latin typeface="Consolas"/>
              </a:rPr>
              <a:t> </a:t>
            </a:r>
            <a:r>
              <a:rPr lang="en-GB" sz="1800" dirty="0">
                <a:solidFill>
                  <a:srgbClr val="020002"/>
                </a:solidFill>
                <a:latin typeface="Consolas"/>
              </a:rPr>
              <a:t>log</a:t>
            </a:r>
            <a:r>
              <a:rPr lang="en-GB" sz="1800" dirty="0">
                <a:solidFill>
                  <a:srgbClr val="000000"/>
                </a:solidFill>
                <a:latin typeface="Consolas"/>
              </a:rPr>
              <a:t> = </a:t>
            </a:r>
            <a:r>
              <a:rPr lang="en-GB" sz="1800" b="1" dirty="0" err="1">
                <a:solidFill>
                  <a:srgbClr val="0000FF"/>
                </a:solidFill>
                <a:latin typeface="Consolas"/>
              </a:rPr>
              <a:t>Logger</a:t>
            </a:r>
            <a:r>
              <a:rPr lang="en-GB" sz="1800" dirty="0" err="1">
                <a:solidFill>
                  <a:srgbClr val="000000"/>
                </a:solidFill>
                <a:latin typeface="Consolas"/>
              </a:rPr>
              <a:t>.</a:t>
            </a:r>
            <a:r>
              <a:rPr lang="en-GB" sz="1800" dirty="0" err="1">
                <a:solidFill>
                  <a:srgbClr val="020002"/>
                </a:solidFill>
                <a:latin typeface="Consolas"/>
              </a:rPr>
              <a:t>Instance</a:t>
            </a:r>
            <a:r>
              <a:rPr lang="en-GB" sz="1800" dirty="0">
                <a:solidFill>
                  <a:srgbClr val="000000"/>
                </a:solidFill>
                <a:latin typeface="Consolas"/>
              </a:rPr>
              <a:t>;</a:t>
            </a:r>
          </a:p>
          <a:p>
            <a:r>
              <a:rPr lang="en-GB" sz="1800" dirty="0" err="1">
                <a:solidFill>
                  <a:srgbClr val="020002"/>
                </a:solidFill>
                <a:latin typeface="Consolas"/>
              </a:rPr>
              <a:t>log</a:t>
            </a:r>
            <a:r>
              <a:rPr lang="en-GB" sz="1800" dirty="0" err="1">
                <a:solidFill>
                  <a:srgbClr val="000000"/>
                </a:solidFill>
                <a:latin typeface="Consolas"/>
              </a:rPr>
              <a:t>.</a:t>
            </a:r>
            <a:r>
              <a:rPr lang="en-GB" sz="1800" dirty="0" err="1">
                <a:solidFill>
                  <a:srgbClr val="020002"/>
                </a:solidFill>
                <a:latin typeface="Consolas"/>
              </a:rPr>
              <a:t>Log</a:t>
            </a:r>
            <a:r>
              <a:rPr lang="en-GB" sz="1800" dirty="0">
                <a:solidFill>
                  <a:srgbClr val="000000"/>
                </a:solidFill>
                <a:latin typeface="Consolas"/>
              </a:rPr>
              <a:t>(</a:t>
            </a:r>
            <a:r>
              <a:rPr lang="en-GB" sz="1800" dirty="0">
                <a:solidFill>
                  <a:srgbClr val="A31515"/>
                </a:solidFill>
                <a:latin typeface="Consolas"/>
              </a:rPr>
              <a:t>"some message"</a:t>
            </a:r>
            <a:r>
              <a:rPr lang="en-GB" sz="1800" dirty="0">
                <a:solidFill>
                  <a:srgbClr val="000000"/>
                </a:solidFill>
                <a:latin typeface="Consolas"/>
              </a:rPr>
              <a:t>);</a:t>
            </a:r>
          </a:p>
          <a:p>
            <a:r>
              <a:rPr lang="en-GB" sz="1800" b="1" dirty="0">
                <a:solidFill>
                  <a:srgbClr val="0000FF"/>
                </a:solidFill>
                <a:latin typeface="Consolas"/>
              </a:rPr>
              <a:t>Logger</a:t>
            </a:r>
            <a:r>
              <a:rPr lang="en-GB" sz="1800" dirty="0">
                <a:solidFill>
                  <a:srgbClr val="000000"/>
                </a:solidFill>
                <a:latin typeface="Consolas"/>
              </a:rPr>
              <a:t> </a:t>
            </a:r>
            <a:r>
              <a:rPr lang="en-GB" sz="1800" dirty="0">
                <a:solidFill>
                  <a:srgbClr val="020002"/>
                </a:solidFill>
                <a:latin typeface="Consolas"/>
              </a:rPr>
              <a:t>log2</a:t>
            </a:r>
            <a:r>
              <a:rPr lang="en-GB" sz="1800" dirty="0">
                <a:solidFill>
                  <a:srgbClr val="000000"/>
                </a:solidFill>
                <a:latin typeface="Consolas"/>
              </a:rPr>
              <a:t> = </a:t>
            </a:r>
            <a:r>
              <a:rPr lang="en-GB" sz="1800" b="1" dirty="0" err="1">
                <a:solidFill>
                  <a:srgbClr val="0000FF"/>
                </a:solidFill>
                <a:latin typeface="Consolas"/>
              </a:rPr>
              <a:t>Logger</a:t>
            </a:r>
            <a:r>
              <a:rPr lang="en-GB" sz="1800" dirty="0" err="1">
                <a:solidFill>
                  <a:srgbClr val="000000"/>
                </a:solidFill>
                <a:latin typeface="Consolas"/>
              </a:rPr>
              <a:t>.</a:t>
            </a:r>
            <a:r>
              <a:rPr lang="en-GB" sz="1800" dirty="0" err="1">
                <a:solidFill>
                  <a:srgbClr val="020002"/>
                </a:solidFill>
                <a:latin typeface="Consolas"/>
              </a:rPr>
              <a:t>Instance</a:t>
            </a:r>
            <a:r>
              <a:rPr lang="en-GB" sz="1800" dirty="0">
                <a:solidFill>
                  <a:srgbClr val="000000"/>
                </a:solidFill>
                <a:latin typeface="Consolas"/>
              </a:rPr>
              <a:t>;</a:t>
            </a:r>
          </a:p>
          <a:p>
            <a:r>
              <a:rPr lang="en-GB" sz="1800" b="1" dirty="0" err="1">
                <a:solidFill>
                  <a:srgbClr val="0000FF"/>
                </a:solidFill>
                <a:latin typeface="Consolas"/>
              </a:rPr>
              <a:t>Debug</a:t>
            </a:r>
            <a:r>
              <a:rPr lang="en-GB" sz="1800" dirty="0" err="1">
                <a:solidFill>
                  <a:srgbClr val="000000"/>
                </a:solidFill>
                <a:latin typeface="Consolas"/>
              </a:rPr>
              <a:t>.</a:t>
            </a:r>
            <a:r>
              <a:rPr lang="en-GB" sz="1800" dirty="0" err="1">
                <a:solidFill>
                  <a:srgbClr val="020002"/>
                </a:solidFill>
                <a:latin typeface="Consolas"/>
              </a:rPr>
              <a:t>Assert</a:t>
            </a:r>
            <a:r>
              <a:rPr lang="en-GB" sz="1800" dirty="0">
                <a:solidFill>
                  <a:srgbClr val="000000"/>
                </a:solidFill>
                <a:latin typeface="Consolas"/>
              </a:rPr>
              <a:t>(</a:t>
            </a:r>
            <a:r>
              <a:rPr lang="en-GB" sz="1800" dirty="0">
                <a:solidFill>
                  <a:srgbClr val="020002"/>
                </a:solidFill>
                <a:latin typeface="Consolas"/>
              </a:rPr>
              <a:t>log</a:t>
            </a:r>
            <a:r>
              <a:rPr lang="en-GB" sz="1800" dirty="0">
                <a:solidFill>
                  <a:srgbClr val="000000"/>
                </a:solidFill>
                <a:latin typeface="Consolas"/>
              </a:rPr>
              <a:t> == </a:t>
            </a:r>
            <a:r>
              <a:rPr lang="en-GB" sz="1800" dirty="0">
                <a:solidFill>
                  <a:srgbClr val="020002"/>
                </a:solidFill>
                <a:latin typeface="Consolas"/>
              </a:rPr>
              <a:t>log2</a:t>
            </a:r>
            <a:r>
              <a:rPr lang="en-GB" sz="1800" dirty="0">
                <a:solidFill>
                  <a:srgbClr val="000000"/>
                </a:solidFill>
                <a:latin typeface="Consolas"/>
              </a:rPr>
              <a:t>);</a:t>
            </a:r>
          </a:p>
        </p:txBody>
      </p:sp>
    </p:spTree>
    <p:extLst>
      <p:ext uri="{BB962C8B-B14F-4D97-AF65-F5344CB8AC3E}">
        <p14:creationId xmlns:p14="http://schemas.microsoft.com/office/powerpoint/2010/main" val="63466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Classes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92</a:t>
            </a:fld>
            <a:endParaRPr lang="en-GB"/>
          </a:p>
        </p:txBody>
      </p:sp>
      <p:sp>
        <p:nvSpPr>
          <p:cNvPr id="3" name="Text Placeholder 2"/>
          <p:cNvSpPr>
            <a:spLocks noGrp="1"/>
          </p:cNvSpPr>
          <p:nvPr>
            <p:ph sz="quarter" idx="1"/>
          </p:nvPr>
        </p:nvSpPr>
        <p:spPr>
          <a:xfrm>
            <a:off x="630079" y="1913194"/>
            <a:ext cx="11761470" cy="3687506"/>
          </a:xfrm>
        </p:spPr>
        <p:txBody>
          <a:bodyPr>
            <a:normAutofit/>
          </a:bodyPr>
          <a:lstStyle/>
          <a:p>
            <a:r>
              <a:rPr lang="en-US" dirty="0"/>
              <a:t>Introduced in C# 2.0</a:t>
            </a:r>
          </a:p>
          <a:p>
            <a:r>
              <a:rPr lang="en-US" dirty="0"/>
              <a:t>Can contain static members only</a:t>
            </a:r>
          </a:p>
          <a:p>
            <a:r>
              <a:rPr lang="en-US" dirty="0"/>
              <a:t>Used to logically group related methods</a:t>
            </a:r>
          </a:p>
          <a:p>
            <a:r>
              <a:rPr lang="en-US" dirty="0"/>
              <a:t>Example: </a:t>
            </a:r>
            <a:r>
              <a:rPr lang="en-US" b="1" dirty="0" err="1">
                <a:solidFill>
                  <a:srgbClr val="FF0000"/>
                </a:solidFill>
                <a:latin typeface="Consolas" pitchFamily="49" charset="0"/>
                <a:cs typeface="Consolas" pitchFamily="49" charset="0"/>
              </a:rPr>
              <a:t>System.Math</a:t>
            </a:r>
            <a:r>
              <a:rPr lang="en-US" dirty="0"/>
              <a:t> class</a:t>
            </a:r>
            <a:endParaRPr lang="en-GB" dirty="0"/>
          </a:p>
        </p:txBody>
      </p:sp>
      <p:sp>
        <p:nvSpPr>
          <p:cNvPr id="6" name="Rounded Rectangle 5"/>
          <p:cNvSpPr/>
          <p:nvPr/>
        </p:nvSpPr>
        <p:spPr bwMode="auto">
          <a:xfrm>
            <a:off x="1102478" y="4800602"/>
            <a:ext cx="8723217" cy="2452489"/>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dirty="0">
                <a:solidFill>
                  <a:srgbClr val="0000FF"/>
                </a:solidFill>
                <a:latin typeface="Consolas"/>
              </a:rPr>
              <a:t>public</a:t>
            </a:r>
            <a:r>
              <a:rPr lang="en-GB" sz="2100" dirty="0">
                <a:solidFill>
                  <a:srgbClr val="000000"/>
                </a:solidFill>
                <a:latin typeface="Consolas"/>
              </a:rPr>
              <a:t> </a:t>
            </a:r>
            <a:r>
              <a:rPr lang="en-GB" sz="2100" dirty="0">
                <a:solidFill>
                  <a:srgbClr val="0000FF"/>
                </a:solidFill>
                <a:latin typeface="Consolas"/>
              </a:rPr>
              <a:t>static</a:t>
            </a:r>
            <a:r>
              <a:rPr lang="en-GB" sz="2100" dirty="0">
                <a:solidFill>
                  <a:srgbClr val="000000"/>
                </a:solidFill>
                <a:latin typeface="Consolas"/>
              </a:rPr>
              <a:t> </a:t>
            </a:r>
            <a:r>
              <a:rPr lang="en-GB" sz="2100" dirty="0">
                <a:solidFill>
                  <a:srgbClr val="0000FF"/>
                </a:solidFill>
                <a:latin typeface="Consolas"/>
              </a:rPr>
              <a:t>class</a:t>
            </a:r>
            <a:r>
              <a:rPr lang="en-GB" sz="2100" dirty="0">
                <a:solidFill>
                  <a:srgbClr val="000000"/>
                </a:solidFill>
                <a:latin typeface="Consolas"/>
              </a:rPr>
              <a:t> </a:t>
            </a:r>
            <a:r>
              <a:rPr lang="en-GB" sz="2100" b="1" dirty="0" err="1">
                <a:solidFill>
                  <a:srgbClr val="0000FF"/>
                </a:solidFill>
                <a:latin typeface="Consolas"/>
              </a:rPr>
              <a:t>AccountFactory</a:t>
            </a:r>
            <a:r>
              <a:rPr lang="en-GB" sz="2100" dirty="0">
                <a:solidFill>
                  <a:srgbClr val="000000"/>
                </a:solidFill>
                <a:latin typeface="Consolas"/>
              </a:rPr>
              <a:t> {</a:t>
            </a:r>
          </a:p>
          <a:p>
            <a:r>
              <a:rPr lang="en-GB" sz="2100" dirty="0">
                <a:solidFill>
                  <a:srgbClr val="000000"/>
                </a:solidFill>
                <a:latin typeface="Consolas"/>
              </a:rPr>
              <a:t>   </a:t>
            </a:r>
            <a:r>
              <a:rPr lang="en-GB" sz="2100" dirty="0">
                <a:solidFill>
                  <a:srgbClr val="0000FF"/>
                </a:solidFill>
                <a:latin typeface="Consolas"/>
              </a:rPr>
              <a:t>public</a:t>
            </a:r>
            <a:r>
              <a:rPr lang="en-GB" sz="2100" dirty="0">
                <a:solidFill>
                  <a:srgbClr val="000000"/>
                </a:solidFill>
                <a:latin typeface="Consolas"/>
              </a:rPr>
              <a:t> </a:t>
            </a:r>
            <a:r>
              <a:rPr lang="en-GB" sz="2100" dirty="0">
                <a:solidFill>
                  <a:srgbClr val="0000FF"/>
                </a:solidFill>
                <a:latin typeface="Consolas"/>
              </a:rPr>
              <a:t>static</a:t>
            </a:r>
            <a:r>
              <a:rPr lang="en-GB" sz="2100" dirty="0">
                <a:solidFill>
                  <a:srgbClr val="000000"/>
                </a:solidFill>
                <a:latin typeface="Consolas"/>
              </a:rPr>
              <a:t> </a:t>
            </a:r>
            <a:r>
              <a:rPr lang="en-GB" sz="2100" b="1" dirty="0">
                <a:solidFill>
                  <a:srgbClr val="0000FF"/>
                </a:solidFill>
                <a:latin typeface="Consolas"/>
              </a:rPr>
              <a:t>Account</a:t>
            </a:r>
            <a:r>
              <a:rPr lang="en-GB" sz="2100" dirty="0">
                <a:solidFill>
                  <a:srgbClr val="000000"/>
                </a:solidFill>
                <a:latin typeface="Consolas"/>
              </a:rPr>
              <a:t> </a:t>
            </a:r>
            <a:r>
              <a:rPr lang="en-GB" sz="2100" dirty="0" err="1">
                <a:solidFill>
                  <a:srgbClr val="020002"/>
                </a:solidFill>
                <a:latin typeface="Consolas"/>
              </a:rPr>
              <a:t>CreateAccount</a:t>
            </a:r>
            <a:r>
              <a:rPr lang="en-GB" sz="2100" dirty="0">
                <a:solidFill>
                  <a:srgbClr val="000000"/>
                </a:solidFill>
                <a:latin typeface="Consolas"/>
              </a:rPr>
              <a:t>(</a:t>
            </a:r>
            <a:r>
              <a:rPr lang="en-GB" sz="2100" dirty="0">
                <a:solidFill>
                  <a:srgbClr val="0000FF"/>
                </a:solidFill>
                <a:latin typeface="Consolas"/>
              </a:rPr>
              <a:t>string</a:t>
            </a:r>
            <a:r>
              <a:rPr lang="en-GB" sz="2100" dirty="0">
                <a:solidFill>
                  <a:srgbClr val="000000"/>
                </a:solidFill>
                <a:latin typeface="Consolas"/>
              </a:rPr>
              <a:t> </a:t>
            </a:r>
            <a:r>
              <a:rPr lang="en-GB" sz="2100" dirty="0">
                <a:solidFill>
                  <a:srgbClr val="020002"/>
                </a:solidFill>
                <a:latin typeface="Consolas"/>
              </a:rPr>
              <a:t>name</a:t>
            </a:r>
            <a:r>
              <a:rPr lang="en-GB" sz="2100" dirty="0">
                <a:solidFill>
                  <a:srgbClr val="000000"/>
                </a:solidFill>
                <a:latin typeface="Consolas"/>
              </a:rPr>
              <a:t>) {</a:t>
            </a:r>
          </a:p>
          <a:p>
            <a:r>
              <a:rPr lang="en-GB" sz="2100" dirty="0">
                <a:solidFill>
                  <a:srgbClr val="000000"/>
                </a:solidFill>
                <a:latin typeface="Consolas"/>
              </a:rPr>
              <a:t>      </a:t>
            </a:r>
            <a:r>
              <a:rPr lang="en-GB" sz="2100" b="1" dirty="0">
                <a:solidFill>
                  <a:srgbClr val="0000FF"/>
                </a:solidFill>
                <a:latin typeface="Consolas"/>
              </a:rPr>
              <a:t>Account</a:t>
            </a:r>
            <a:r>
              <a:rPr lang="en-GB" sz="2100" dirty="0">
                <a:solidFill>
                  <a:srgbClr val="000000"/>
                </a:solidFill>
                <a:latin typeface="Consolas"/>
              </a:rPr>
              <a:t> </a:t>
            </a:r>
            <a:r>
              <a:rPr lang="en-GB" sz="2100" dirty="0" err="1">
                <a:solidFill>
                  <a:srgbClr val="020002"/>
                </a:solidFill>
                <a:latin typeface="Consolas"/>
              </a:rPr>
              <a:t>acc</a:t>
            </a:r>
            <a:r>
              <a:rPr lang="en-GB" sz="2100" dirty="0">
                <a:solidFill>
                  <a:srgbClr val="000000"/>
                </a:solidFill>
                <a:latin typeface="Consolas"/>
              </a:rPr>
              <a:t> = </a:t>
            </a:r>
            <a:r>
              <a:rPr lang="en-GB" sz="2100" dirty="0">
                <a:solidFill>
                  <a:srgbClr val="0000FF"/>
                </a:solidFill>
                <a:latin typeface="Consolas"/>
              </a:rPr>
              <a:t>new</a:t>
            </a:r>
            <a:r>
              <a:rPr lang="en-GB" sz="2100" dirty="0">
                <a:solidFill>
                  <a:srgbClr val="000000"/>
                </a:solidFill>
                <a:latin typeface="Consolas"/>
              </a:rPr>
              <a:t> </a:t>
            </a:r>
            <a:r>
              <a:rPr lang="en-GB" sz="2100" b="1" dirty="0">
                <a:solidFill>
                  <a:srgbClr val="0000FF"/>
                </a:solidFill>
                <a:latin typeface="Consolas"/>
              </a:rPr>
              <a:t>Account</a:t>
            </a:r>
            <a:r>
              <a:rPr lang="en-GB" sz="2100" dirty="0">
                <a:solidFill>
                  <a:srgbClr val="000000"/>
                </a:solidFill>
                <a:latin typeface="Consolas"/>
              </a:rPr>
              <a:t>(</a:t>
            </a:r>
            <a:r>
              <a:rPr lang="en-GB" sz="2100" dirty="0">
                <a:solidFill>
                  <a:srgbClr val="020002"/>
                </a:solidFill>
                <a:latin typeface="Consolas"/>
              </a:rPr>
              <a:t>name</a:t>
            </a:r>
            <a:r>
              <a:rPr lang="en-GB" sz="2100" dirty="0">
                <a:solidFill>
                  <a:srgbClr val="000000"/>
                </a:solidFill>
                <a:latin typeface="Consolas"/>
              </a:rPr>
              <a:t>);</a:t>
            </a:r>
          </a:p>
          <a:p>
            <a:r>
              <a:rPr lang="en-GB" sz="2100" dirty="0">
                <a:solidFill>
                  <a:srgbClr val="000000"/>
                </a:solidFill>
                <a:latin typeface="Consolas"/>
              </a:rPr>
              <a:t>      </a:t>
            </a:r>
            <a:r>
              <a:rPr lang="en-GB" sz="2100" dirty="0" err="1">
                <a:solidFill>
                  <a:srgbClr val="020002"/>
                </a:solidFill>
                <a:latin typeface="Consolas"/>
              </a:rPr>
              <a:t>acc</a:t>
            </a:r>
            <a:r>
              <a:rPr lang="en-GB" sz="2100" dirty="0" err="1">
                <a:solidFill>
                  <a:srgbClr val="000000"/>
                </a:solidFill>
                <a:latin typeface="Consolas"/>
              </a:rPr>
              <a:t>.</a:t>
            </a:r>
            <a:r>
              <a:rPr lang="en-GB" sz="2100" dirty="0" err="1">
                <a:solidFill>
                  <a:srgbClr val="020002"/>
                </a:solidFill>
                <a:latin typeface="Consolas"/>
              </a:rPr>
              <a:t>Deposit</a:t>
            </a:r>
            <a:r>
              <a:rPr lang="en-GB" sz="2100" dirty="0">
                <a:solidFill>
                  <a:srgbClr val="000000"/>
                </a:solidFill>
                <a:latin typeface="Consolas"/>
              </a:rPr>
              <a:t>(10);</a:t>
            </a:r>
          </a:p>
          <a:p>
            <a:r>
              <a:rPr lang="en-GB" sz="2100" dirty="0">
                <a:solidFill>
                  <a:srgbClr val="000000"/>
                </a:solidFill>
                <a:latin typeface="Consolas"/>
              </a:rPr>
              <a:t>      </a:t>
            </a:r>
            <a:r>
              <a:rPr lang="en-GB" sz="2100" dirty="0">
                <a:solidFill>
                  <a:srgbClr val="0000FF"/>
                </a:solidFill>
                <a:latin typeface="Consolas"/>
              </a:rPr>
              <a:t>return</a:t>
            </a:r>
            <a:r>
              <a:rPr lang="en-GB" sz="2100" dirty="0">
                <a:solidFill>
                  <a:srgbClr val="000000"/>
                </a:solidFill>
                <a:latin typeface="Consolas"/>
              </a:rPr>
              <a:t> </a:t>
            </a:r>
            <a:r>
              <a:rPr lang="en-GB" sz="2100" dirty="0" err="1">
                <a:solidFill>
                  <a:srgbClr val="020002"/>
                </a:solidFill>
                <a:latin typeface="Consolas"/>
              </a:rPr>
              <a:t>acc</a:t>
            </a:r>
            <a:r>
              <a:rPr lang="en-GB" sz="2100" dirty="0">
                <a:solidFill>
                  <a:srgbClr val="000000"/>
                </a:solidFill>
                <a:latin typeface="Consolas"/>
              </a:rPr>
              <a:t>;</a:t>
            </a:r>
          </a:p>
          <a:p>
            <a:r>
              <a:rPr lang="en-GB" sz="2100" dirty="0">
                <a:solidFill>
                  <a:srgbClr val="000000"/>
                </a:solidFill>
                <a:latin typeface="Consolas"/>
              </a:rPr>
              <a:t>   }</a:t>
            </a:r>
          </a:p>
          <a:p>
            <a:r>
              <a:rPr lang="en-GB" sz="2100" dirty="0">
                <a:solidFill>
                  <a:srgbClr val="000000"/>
                </a:solidFill>
                <a:latin typeface="Consolas"/>
              </a:rPr>
              <a:t>}</a:t>
            </a:r>
          </a:p>
        </p:txBody>
      </p:sp>
      <p:sp>
        <p:nvSpPr>
          <p:cNvPr id="7" name="Rounded Rectangle 6"/>
          <p:cNvSpPr/>
          <p:nvPr/>
        </p:nvSpPr>
        <p:spPr bwMode="auto">
          <a:xfrm>
            <a:off x="1575197" y="7100888"/>
            <a:ext cx="10563902" cy="789781"/>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2100" b="1" dirty="0">
                <a:solidFill>
                  <a:srgbClr val="0000FF"/>
                </a:solidFill>
                <a:latin typeface="Consolas"/>
              </a:rPr>
              <a:t>Account</a:t>
            </a:r>
            <a:r>
              <a:rPr lang="en-GB" sz="2100" dirty="0">
                <a:solidFill>
                  <a:srgbClr val="000000"/>
                </a:solidFill>
                <a:latin typeface="Consolas"/>
              </a:rPr>
              <a:t> </a:t>
            </a:r>
            <a:r>
              <a:rPr lang="en-GB" sz="2100" dirty="0" err="1">
                <a:solidFill>
                  <a:srgbClr val="020002"/>
                </a:solidFill>
                <a:latin typeface="Consolas"/>
              </a:rPr>
              <a:t>acc</a:t>
            </a:r>
            <a:r>
              <a:rPr lang="en-GB" sz="2100" dirty="0">
                <a:solidFill>
                  <a:srgbClr val="000000"/>
                </a:solidFill>
                <a:latin typeface="Consolas"/>
              </a:rPr>
              <a:t> = </a:t>
            </a:r>
            <a:r>
              <a:rPr lang="en-GB" sz="2100" b="1" dirty="0" err="1">
                <a:solidFill>
                  <a:srgbClr val="0000FF"/>
                </a:solidFill>
                <a:latin typeface="Consolas"/>
              </a:rPr>
              <a:t>AccountFactory</a:t>
            </a:r>
            <a:r>
              <a:rPr lang="en-GB" sz="2100" dirty="0" err="1">
                <a:solidFill>
                  <a:srgbClr val="000000"/>
                </a:solidFill>
                <a:latin typeface="Consolas"/>
              </a:rPr>
              <a:t>.</a:t>
            </a:r>
            <a:r>
              <a:rPr lang="en-GB" sz="2100" dirty="0" err="1">
                <a:solidFill>
                  <a:srgbClr val="020002"/>
                </a:solidFill>
                <a:latin typeface="Consolas"/>
              </a:rPr>
              <a:t>CreateAccount</a:t>
            </a:r>
            <a:r>
              <a:rPr lang="en-GB" sz="2100" dirty="0">
                <a:solidFill>
                  <a:srgbClr val="000000"/>
                </a:solidFill>
                <a:latin typeface="Consolas"/>
              </a:rPr>
              <a:t>(</a:t>
            </a:r>
            <a:r>
              <a:rPr lang="en-GB" sz="2100" dirty="0">
                <a:solidFill>
                  <a:srgbClr val="A31515"/>
                </a:solidFill>
                <a:latin typeface="Consolas"/>
              </a:rPr>
              <a:t>"John"</a:t>
            </a:r>
            <a:r>
              <a:rPr lang="en-GB" sz="2100" dirty="0">
                <a:solidFill>
                  <a:srgbClr val="000000"/>
                </a:solidFill>
                <a:latin typeface="Consolas"/>
              </a:rPr>
              <a:t>);</a:t>
            </a:r>
          </a:p>
          <a:p>
            <a:r>
              <a:rPr lang="en-GB" sz="2100" b="1" dirty="0" err="1">
                <a:solidFill>
                  <a:srgbClr val="0000FF"/>
                </a:solidFill>
                <a:latin typeface="Consolas"/>
              </a:rPr>
              <a:t>Console</a:t>
            </a:r>
            <a:r>
              <a:rPr lang="en-GB" sz="2100" dirty="0" err="1">
                <a:solidFill>
                  <a:srgbClr val="000000"/>
                </a:solidFill>
                <a:latin typeface="Consolas"/>
              </a:rPr>
              <a:t>.</a:t>
            </a:r>
            <a:r>
              <a:rPr lang="en-GB" sz="2100" dirty="0" err="1">
                <a:solidFill>
                  <a:srgbClr val="020002"/>
                </a:solidFill>
                <a:latin typeface="Consolas"/>
              </a:rPr>
              <a:t>WriteLine</a:t>
            </a:r>
            <a:r>
              <a:rPr lang="en-GB" sz="2100" dirty="0">
                <a:solidFill>
                  <a:srgbClr val="000000"/>
                </a:solidFill>
                <a:latin typeface="Consolas"/>
              </a:rPr>
              <a:t>(</a:t>
            </a:r>
            <a:r>
              <a:rPr lang="en-GB" sz="2100" dirty="0">
                <a:solidFill>
                  <a:srgbClr val="A31515"/>
                </a:solidFill>
                <a:latin typeface="Consolas"/>
              </a:rPr>
              <a:t>"Account {0} has ${1}"</a:t>
            </a:r>
            <a:r>
              <a:rPr lang="en-GB" sz="2100" dirty="0">
                <a:solidFill>
                  <a:srgbClr val="000000"/>
                </a:solidFill>
                <a:latin typeface="Consolas"/>
              </a:rPr>
              <a:t>, </a:t>
            </a:r>
            <a:r>
              <a:rPr lang="en-GB" sz="2100" dirty="0" err="1">
                <a:solidFill>
                  <a:srgbClr val="020002"/>
                </a:solidFill>
                <a:latin typeface="Consolas"/>
              </a:rPr>
              <a:t>acc</a:t>
            </a:r>
            <a:r>
              <a:rPr lang="en-GB" sz="2100" dirty="0" err="1">
                <a:solidFill>
                  <a:srgbClr val="000000"/>
                </a:solidFill>
                <a:latin typeface="Consolas"/>
              </a:rPr>
              <a:t>.</a:t>
            </a:r>
            <a:r>
              <a:rPr lang="en-GB" sz="2100" dirty="0" err="1">
                <a:solidFill>
                  <a:srgbClr val="020002"/>
                </a:solidFill>
                <a:latin typeface="Consolas"/>
              </a:rPr>
              <a:t>Name</a:t>
            </a:r>
            <a:r>
              <a:rPr lang="en-GB" sz="2100" dirty="0">
                <a:solidFill>
                  <a:srgbClr val="000000"/>
                </a:solidFill>
                <a:latin typeface="Consolas"/>
              </a:rPr>
              <a:t>, </a:t>
            </a:r>
            <a:r>
              <a:rPr lang="en-GB" sz="2100" dirty="0" err="1">
                <a:solidFill>
                  <a:srgbClr val="020002"/>
                </a:solidFill>
                <a:latin typeface="Consolas"/>
              </a:rPr>
              <a:t>acc</a:t>
            </a:r>
            <a:r>
              <a:rPr lang="en-GB" sz="2100" dirty="0" err="1">
                <a:solidFill>
                  <a:srgbClr val="000000"/>
                </a:solidFill>
                <a:latin typeface="Consolas"/>
              </a:rPr>
              <a:t>.</a:t>
            </a:r>
            <a:r>
              <a:rPr lang="en-GB" sz="2100" dirty="0" err="1">
                <a:solidFill>
                  <a:srgbClr val="020002"/>
                </a:solidFill>
                <a:latin typeface="Consolas"/>
              </a:rPr>
              <a:t>Balance</a:t>
            </a:r>
            <a:r>
              <a:rPr lang="en-GB" sz="2100" dirty="0">
                <a:solidFill>
                  <a:srgbClr val="000000"/>
                </a:solidFill>
                <a:latin typeface="Consolas"/>
              </a:rPr>
              <a:t>);</a:t>
            </a:r>
          </a:p>
        </p:txBody>
      </p:sp>
    </p:spTree>
    <p:extLst>
      <p:ext uri="{BB962C8B-B14F-4D97-AF65-F5344CB8AC3E}">
        <p14:creationId xmlns:p14="http://schemas.microsoft.com/office/powerpoint/2010/main" val="313728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Classes &amp; Methods</a:t>
            </a:r>
          </a:p>
        </p:txBody>
      </p:sp>
      <p:sp>
        <p:nvSpPr>
          <p:cNvPr id="5" name="Slide Number Placeholder 4"/>
          <p:cNvSpPr>
            <a:spLocks noGrp="1"/>
          </p:cNvSpPr>
          <p:nvPr>
            <p:ph type="sldNum" sz="quarter" idx="12"/>
          </p:nvPr>
        </p:nvSpPr>
        <p:spPr>
          <a:prstGeom prst="rect">
            <a:avLst/>
          </a:prstGeom>
        </p:spPr>
        <p:txBody>
          <a:bodyPr/>
          <a:lstStyle/>
          <a:p>
            <a:fld id="{3269A621-0914-4D57-AA1C-BB80A2F45EA1}" type="slidenum">
              <a:rPr lang="en-US" smtClean="0"/>
              <a:pPr/>
              <a:t>93</a:t>
            </a:fld>
            <a:endParaRPr lang="en-US"/>
          </a:p>
        </p:txBody>
      </p:sp>
      <p:sp>
        <p:nvSpPr>
          <p:cNvPr id="3" name="Content Placeholder 2"/>
          <p:cNvSpPr>
            <a:spLocks noGrp="1"/>
          </p:cNvSpPr>
          <p:nvPr>
            <p:ph sz="quarter" idx="1"/>
          </p:nvPr>
        </p:nvSpPr>
        <p:spPr/>
        <p:txBody>
          <a:bodyPr>
            <a:normAutofit fontScale="92500" lnSpcReduction="20000"/>
          </a:bodyPr>
          <a:lstStyle/>
          <a:p>
            <a:r>
              <a:rPr lang="en-US" sz="4100" dirty="0"/>
              <a:t>Partial Classes (defined in C# 2.0)</a:t>
            </a:r>
          </a:p>
          <a:p>
            <a:pPr lvl="1"/>
            <a:r>
              <a:rPr lang="en-US" sz="3600" dirty="0"/>
              <a:t>Split class across multiple files</a:t>
            </a:r>
          </a:p>
          <a:p>
            <a:pPr lvl="1"/>
            <a:r>
              <a:rPr lang="en-US" sz="3600" dirty="0"/>
              <a:t>Resulting type combined from all relevant source files </a:t>
            </a:r>
          </a:p>
          <a:p>
            <a:pPr lvl="1"/>
            <a:r>
              <a:rPr lang="en-US" sz="3600" dirty="0"/>
              <a:t>Used heavily by tools</a:t>
            </a:r>
          </a:p>
          <a:p>
            <a:pPr lvl="1"/>
            <a:r>
              <a:rPr lang="en-US" sz="3600" dirty="0"/>
              <a:t>Also by the ASP.NET compiler</a:t>
            </a:r>
          </a:p>
          <a:p>
            <a:r>
              <a:rPr lang="en-US" sz="4100" dirty="0"/>
              <a:t>Partial methods (defined in C# 3.0)</a:t>
            </a:r>
          </a:p>
          <a:p>
            <a:pPr lvl="1"/>
            <a:r>
              <a:rPr lang="en-US" sz="3600" dirty="0"/>
              <a:t>Must be in partial classes</a:t>
            </a:r>
          </a:p>
          <a:p>
            <a:pPr lvl="1"/>
            <a:r>
              <a:rPr lang="en-US" sz="3600" dirty="0"/>
              <a:t>If not implemented – not compiled in</a:t>
            </a:r>
          </a:p>
          <a:p>
            <a:pPr lvl="1"/>
            <a:r>
              <a:rPr lang="en-US" sz="3600" dirty="0"/>
              <a:t>Implicitly private (cannot specify any accessibility)</a:t>
            </a:r>
          </a:p>
          <a:p>
            <a:pPr lvl="1"/>
            <a:r>
              <a:rPr lang="en-US" sz="3600" dirty="0"/>
              <a:t>Must return void and cannot accept </a:t>
            </a:r>
            <a:r>
              <a:rPr lang="en-US" sz="3600" b="1" dirty="0">
                <a:latin typeface="Consolas" pitchFamily="49" charset="0"/>
                <a:cs typeface="Consolas" pitchFamily="49" charset="0"/>
              </a:rPr>
              <a:t>ref</a:t>
            </a:r>
            <a:r>
              <a:rPr lang="en-US" sz="3600" dirty="0"/>
              <a:t> or </a:t>
            </a:r>
            <a:r>
              <a:rPr lang="en-US" sz="3600" b="1" dirty="0">
                <a:latin typeface="Consolas" pitchFamily="49" charset="0"/>
                <a:cs typeface="Consolas" pitchFamily="49" charset="0"/>
              </a:rPr>
              <a:t>out</a:t>
            </a:r>
            <a:r>
              <a:rPr lang="en-US" sz="3600" dirty="0"/>
              <a:t> parameters</a:t>
            </a:r>
          </a:p>
          <a:p>
            <a:pPr lvl="1"/>
            <a:r>
              <a:rPr lang="en-US" sz="3600" dirty="0"/>
              <a:t>Not a replacement for events</a:t>
            </a:r>
          </a:p>
          <a:p>
            <a:endParaRPr lang="en-US" sz="4100" dirty="0"/>
          </a:p>
        </p:txBody>
      </p:sp>
    </p:spTree>
    <p:extLst>
      <p:ext uri="{BB962C8B-B14F-4D97-AF65-F5344CB8AC3E}">
        <p14:creationId xmlns:p14="http://schemas.microsoft.com/office/powerpoint/2010/main" val="4905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728" y="-123876"/>
            <a:ext cx="8281782" cy="1424039"/>
          </a:xfrm>
        </p:spPr>
        <p:txBody>
          <a:bodyPr/>
          <a:lstStyle/>
          <a:p>
            <a:r>
              <a:rPr lang="en-US" dirty="0"/>
              <a:t>Partial Example</a:t>
            </a:r>
          </a:p>
        </p:txBody>
      </p:sp>
      <p:sp>
        <p:nvSpPr>
          <p:cNvPr id="4" name="Slide Number Placeholder 3"/>
          <p:cNvSpPr>
            <a:spLocks noGrp="1"/>
          </p:cNvSpPr>
          <p:nvPr>
            <p:ph type="sldNum" sz="quarter" idx="12"/>
          </p:nvPr>
        </p:nvSpPr>
        <p:spPr/>
        <p:txBody>
          <a:bodyPr/>
          <a:lstStyle/>
          <a:p>
            <a:fld id="{8D5EC362-8DE0-4138-8AD2-9C18772BB671}" type="slidenum">
              <a:rPr lang="he-IL" smtClean="0"/>
              <a:pPr/>
              <a:t>94</a:t>
            </a:fld>
            <a:endParaRPr lang="he-IL"/>
          </a:p>
        </p:txBody>
      </p:sp>
      <p:sp>
        <p:nvSpPr>
          <p:cNvPr id="5" name="Content Placeholder 4"/>
          <p:cNvSpPr>
            <a:spLocks noGrp="1"/>
          </p:cNvSpPr>
          <p:nvPr>
            <p:ph sz="quarter" idx="1"/>
          </p:nvPr>
        </p:nvSpPr>
        <p:spPr/>
        <p:txBody>
          <a:bodyPr/>
          <a:lstStyle/>
          <a:p>
            <a:endParaRPr lang="en-US" dirty="0"/>
          </a:p>
        </p:txBody>
      </p:sp>
      <p:sp>
        <p:nvSpPr>
          <p:cNvPr id="9" name="Rounded Rectangle 8"/>
          <p:cNvSpPr/>
          <p:nvPr/>
        </p:nvSpPr>
        <p:spPr bwMode="auto">
          <a:xfrm>
            <a:off x="247391" y="1483941"/>
            <a:ext cx="7641174" cy="6817096"/>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8000"/>
                </a:solidFill>
                <a:latin typeface="Consolas"/>
              </a:rPr>
              <a:t>// Person1.cs</a:t>
            </a:r>
            <a:endParaRPr lang="en-GB" sz="1800" dirty="0">
              <a:solidFill>
                <a:srgbClr val="000000"/>
              </a:solidFill>
              <a:latin typeface="Consolas"/>
            </a:endParaRPr>
          </a:p>
          <a:p>
            <a:r>
              <a:rPr lang="en-GB" sz="1800" dirty="0">
                <a:solidFill>
                  <a:srgbClr val="000000"/>
                </a:solidFill>
                <a:latin typeface="Consolas"/>
              </a:rPr>
              <a:t> </a:t>
            </a:r>
          </a:p>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partial</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Person</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get</a:t>
            </a:r>
            <a:r>
              <a:rPr lang="en-GB" sz="1800" dirty="0">
                <a:solidFill>
                  <a:srgbClr val="000000"/>
                </a:solidFill>
                <a:latin typeface="Consolas"/>
              </a:rPr>
              <a:t> { </a:t>
            </a:r>
            <a:r>
              <a:rPr lang="en-GB" sz="1800" dirty="0">
                <a:solidFill>
                  <a:srgbClr val="0000FF"/>
                </a:solidFill>
                <a:latin typeface="Consolas"/>
              </a:rPr>
              <a:t>return</a:t>
            </a:r>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set</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 = </a:t>
            </a:r>
            <a:r>
              <a:rPr lang="en-GB" sz="1800" dirty="0">
                <a:solidFill>
                  <a:srgbClr val="0000FF"/>
                </a:solidFill>
                <a:latin typeface="Consolas"/>
              </a:rPr>
              <a:t>value</a:t>
            </a:r>
            <a:r>
              <a:rPr lang="en-GB" sz="1800" dirty="0">
                <a:solidFill>
                  <a:srgbClr val="000000"/>
                </a:solidFill>
                <a:latin typeface="Consolas"/>
              </a:rPr>
              <a:t>;</a:t>
            </a:r>
          </a:p>
          <a:p>
            <a:r>
              <a:rPr lang="en-GB" sz="1800" dirty="0">
                <a:solidFill>
                  <a:srgbClr val="000000"/>
                </a:solidFill>
                <a:latin typeface="Consolas"/>
              </a:rPr>
              <a:t>         </a:t>
            </a:r>
            <a:r>
              <a:rPr lang="en-GB" sz="1800" dirty="0" err="1">
                <a:solidFill>
                  <a:srgbClr val="020002"/>
                </a:solidFill>
                <a:latin typeface="Consolas"/>
              </a:rPr>
              <a:t>OnNameChanged</a:t>
            </a:r>
            <a:r>
              <a:rPr lang="en-GB" sz="1800" dirty="0">
                <a:solidFill>
                  <a:srgbClr val="000000"/>
                </a:solidFill>
                <a:latin typeface="Consolas"/>
              </a:rPr>
              <a:t>(</a:t>
            </a:r>
            <a:r>
              <a:rPr lang="en-GB" sz="1800" dirty="0">
                <a:solidFill>
                  <a:srgbClr val="0000FF"/>
                </a:solidFill>
                <a:latin typeface="Consolas"/>
              </a:rPr>
              <a:t>value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_age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Age</a:t>
            </a:r>
            <a:r>
              <a:rPr lang="en-GB" sz="1800" dirty="0">
                <a:solidFill>
                  <a:srgbClr val="000000"/>
                </a:solidFill>
                <a:latin typeface="Consolas"/>
              </a:rPr>
              <a:t> { </a:t>
            </a:r>
            <a:r>
              <a:rPr lang="en-GB" sz="1800" dirty="0">
                <a:solidFill>
                  <a:srgbClr val="0000FF"/>
                </a:solidFill>
                <a:latin typeface="Consolas"/>
              </a:rPr>
              <a:t>get</a:t>
            </a:r>
            <a:r>
              <a:rPr lang="en-GB" sz="1800" dirty="0">
                <a:solidFill>
                  <a:srgbClr val="000000"/>
                </a:solidFill>
                <a:latin typeface="Consolas"/>
              </a:rPr>
              <a:t> { </a:t>
            </a:r>
            <a:r>
              <a:rPr lang="en-GB" sz="1800" dirty="0">
                <a:solidFill>
                  <a:srgbClr val="0000FF"/>
                </a:solidFill>
                <a:latin typeface="Consolas"/>
              </a:rPr>
              <a:t>return</a:t>
            </a:r>
            <a:r>
              <a:rPr lang="en-GB" sz="1800" dirty="0">
                <a:solidFill>
                  <a:srgbClr val="000000"/>
                </a:solidFill>
                <a:latin typeface="Consolas"/>
              </a:rPr>
              <a:t> </a:t>
            </a:r>
            <a:r>
              <a:rPr lang="en-GB" sz="1800" dirty="0">
                <a:solidFill>
                  <a:srgbClr val="020002"/>
                </a:solidFill>
                <a:latin typeface="Consolas"/>
              </a:rPr>
              <a:t>_age</a:t>
            </a:r>
            <a:r>
              <a:rPr lang="en-GB" sz="1800" dirty="0">
                <a:solidFill>
                  <a:srgbClr val="000000"/>
                </a:solidFill>
                <a:latin typeface="Consolas"/>
              </a:rPr>
              <a:t>; } }</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20002"/>
                </a:solidFill>
                <a:latin typeface="Consolas"/>
              </a:rPr>
              <a:t>Person</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name</a:t>
            </a:r>
            <a:r>
              <a:rPr lang="en-GB" sz="1800" dirty="0">
                <a:solidFill>
                  <a:srgbClr val="000000"/>
                </a:solidFill>
                <a:latin typeface="Consolas"/>
              </a:rPr>
              <a:t>, </a:t>
            </a:r>
            <a:r>
              <a:rPr lang="en-GB" sz="1800" dirty="0" err="1">
                <a:solidFill>
                  <a:srgbClr val="0000FF"/>
                </a:solidFill>
                <a:latin typeface="Consolas"/>
              </a:rPr>
              <a:t>int</a:t>
            </a:r>
            <a:r>
              <a:rPr lang="en-GB" sz="1800" dirty="0">
                <a:solidFill>
                  <a:srgbClr val="000000"/>
                </a:solidFill>
                <a:latin typeface="Consolas"/>
              </a:rPr>
              <a:t> </a:t>
            </a:r>
            <a:r>
              <a:rPr lang="en-GB" sz="1800" dirty="0">
                <a:solidFill>
                  <a:srgbClr val="020002"/>
                </a:solidFill>
                <a:latin typeface="Consolas"/>
              </a:rPr>
              <a:t>age</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20002"/>
                </a:solidFill>
                <a:latin typeface="Consolas"/>
              </a:rPr>
              <a:t>_name</a:t>
            </a:r>
            <a:r>
              <a:rPr lang="en-GB" sz="1800" dirty="0">
                <a:solidFill>
                  <a:srgbClr val="000000"/>
                </a:solidFill>
                <a:latin typeface="Consolas"/>
              </a:rPr>
              <a:t> = </a:t>
            </a:r>
            <a:r>
              <a:rPr lang="en-GB" sz="1800" dirty="0">
                <a:solidFill>
                  <a:srgbClr val="020002"/>
                </a:solidFill>
                <a:latin typeface="Consolas"/>
              </a:rPr>
              <a:t>name</a:t>
            </a:r>
            <a:r>
              <a:rPr lang="en-GB" sz="1800" dirty="0">
                <a:solidFill>
                  <a:srgbClr val="000000"/>
                </a:solidFill>
                <a:latin typeface="Consolas"/>
              </a:rPr>
              <a:t>;</a:t>
            </a:r>
          </a:p>
          <a:p>
            <a:r>
              <a:rPr lang="en-GB" sz="1800" dirty="0">
                <a:solidFill>
                  <a:srgbClr val="000000"/>
                </a:solidFill>
                <a:latin typeface="Consolas"/>
              </a:rPr>
              <a:t>      </a:t>
            </a:r>
            <a:r>
              <a:rPr lang="en-GB" sz="1800" dirty="0">
                <a:solidFill>
                  <a:srgbClr val="020002"/>
                </a:solidFill>
                <a:latin typeface="Consolas"/>
              </a:rPr>
              <a:t>_age</a:t>
            </a:r>
            <a:r>
              <a:rPr lang="en-GB" sz="1800" dirty="0">
                <a:solidFill>
                  <a:srgbClr val="000000"/>
                </a:solidFill>
                <a:latin typeface="Consolas"/>
              </a:rPr>
              <a:t> = </a:t>
            </a:r>
            <a:r>
              <a:rPr lang="en-GB" sz="1800" dirty="0">
                <a:solidFill>
                  <a:srgbClr val="020002"/>
                </a:solidFill>
                <a:latin typeface="Consolas"/>
              </a:rPr>
              <a:t>age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partial</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err="1">
                <a:solidFill>
                  <a:srgbClr val="020002"/>
                </a:solidFill>
                <a:latin typeface="Consolas"/>
              </a:rPr>
              <a:t>OnNameChanged</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err="1">
                <a:solidFill>
                  <a:srgbClr val="020002"/>
                </a:solidFill>
                <a:latin typeface="Consolas"/>
              </a:rPr>
              <a:t>newname</a:t>
            </a:r>
            <a:r>
              <a:rPr lang="en-GB" sz="1800" dirty="0">
                <a:solidFill>
                  <a:srgbClr val="000000"/>
                </a:solidFill>
                <a:latin typeface="Consolas"/>
              </a:rPr>
              <a:t>);</a:t>
            </a:r>
          </a:p>
          <a:p>
            <a:r>
              <a:rPr lang="en-GB" sz="1800" dirty="0">
                <a:solidFill>
                  <a:srgbClr val="000000"/>
                </a:solidFill>
                <a:latin typeface="Consolas"/>
              </a:rPr>
              <a:t>}</a:t>
            </a:r>
          </a:p>
        </p:txBody>
      </p:sp>
      <p:sp>
        <p:nvSpPr>
          <p:cNvPr id="8" name="Rounded Rectangle 7"/>
          <p:cNvSpPr/>
          <p:nvPr/>
        </p:nvSpPr>
        <p:spPr bwMode="auto">
          <a:xfrm>
            <a:off x="4713012" y="1302358"/>
            <a:ext cx="7641174" cy="419833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800" dirty="0">
                <a:solidFill>
                  <a:srgbClr val="008000"/>
                </a:solidFill>
                <a:latin typeface="Consolas"/>
              </a:rPr>
              <a:t>// Person2.cs</a:t>
            </a:r>
            <a:endParaRPr lang="en-GB" sz="1800" dirty="0">
              <a:solidFill>
                <a:srgbClr val="000000"/>
              </a:solidFill>
              <a:latin typeface="Consolas"/>
            </a:endParaRPr>
          </a:p>
          <a:p>
            <a:r>
              <a:rPr lang="en-GB" sz="1800" dirty="0">
                <a:solidFill>
                  <a:srgbClr val="000000"/>
                </a:solidFill>
                <a:latin typeface="Consolas"/>
              </a:rPr>
              <a:t> </a:t>
            </a:r>
          </a:p>
          <a:p>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partial</a:t>
            </a:r>
            <a:r>
              <a:rPr lang="en-GB" sz="1800" dirty="0">
                <a:solidFill>
                  <a:srgbClr val="000000"/>
                </a:solidFill>
                <a:latin typeface="Consolas"/>
              </a:rPr>
              <a:t> </a:t>
            </a:r>
            <a:r>
              <a:rPr lang="en-GB" sz="1800" dirty="0">
                <a:solidFill>
                  <a:srgbClr val="0000FF"/>
                </a:solidFill>
                <a:latin typeface="Consolas"/>
              </a:rPr>
              <a:t>class</a:t>
            </a:r>
            <a:r>
              <a:rPr lang="en-GB" sz="1800" dirty="0">
                <a:solidFill>
                  <a:srgbClr val="000000"/>
                </a:solidFill>
                <a:latin typeface="Consolas"/>
              </a:rPr>
              <a:t> </a:t>
            </a:r>
            <a:r>
              <a:rPr lang="en-GB" sz="1800" b="1" dirty="0">
                <a:solidFill>
                  <a:srgbClr val="0000FF"/>
                </a:solidFill>
                <a:latin typeface="Consolas"/>
              </a:rPr>
              <a:t>Person</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private</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_address</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public</a:t>
            </a:r>
            <a:r>
              <a:rPr lang="en-GB" sz="1800" dirty="0">
                <a:solidFill>
                  <a:srgbClr val="000000"/>
                </a:solidFill>
                <a:latin typeface="Consolas"/>
              </a:rPr>
              <a:t> </a:t>
            </a:r>
            <a:r>
              <a:rPr lang="en-GB" sz="1800" dirty="0">
                <a:solidFill>
                  <a:srgbClr val="0000FF"/>
                </a:solidFill>
                <a:latin typeface="Consolas"/>
              </a:rPr>
              <a:t>string</a:t>
            </a:r>
            <a:r>
              <a:rPr lang="en-GB" sz="1800" dirty="0">
                <a:solidFill>
                  <a:srgbClr val="000000"/>
                </a:solidFill>
                <a:latin typeface="Consolas"/>
              </a:rPr>
              <a:t> </a:t>
            </a:r>
            <a:r>
              <a:rPr lang="en-GB" sz="1800" dirty="0">
                <a:solidFill>
                  <a:srgbClr val="020002"/>
                </a:solidFill>
                <a:latin typeface="Consolas"/>
              </a:rPr>
              <a:t>Address</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get</a:t>
            </a:r>
            <a:r>
              <a:rPr lang="en-GB" sz="1800" dirty="0">
                <a:solidFill>
                  <a:srgbClr val="000000"/>
                </a:solidFill>
                <a:latin typeface="Consolas"/>
              </a:rPr>
              <a:t> { </a:t>
            </a:r>
            <a:r>
              <a:rPr lang="en-GB" sz="1800" dirty="0">
                <a:solidFill>
                  <a:srgbClr val="0000FF"/>
                </a:solidFill>
                <a:latin typeface="Consolas"/>
              </a:rPr>
              <a:t>return</a:t>
            </a:r>
            <a:r>
              <a:rPr lang="en-GB" sz="1800" dirty="0">
                <a:solidFill>
                  <a:srgbClr val="000000"/>
                </a:solidFill>
                <a:latin typeface="Consolas"/>
              </a:rPr>
              <a:t> </a:t>
            </a:r>
            <a:r>
              <a:rPr lang="en-GB" sz="1800" dirty="0">
                <a:solidFill>
                  <a:srgbClr val="020002"/>
                </a:solidFill>
                <a:latin typeface="Consolas"/>
              </a:rPr>
              <a:t>_address</a:t>
            </a:r>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set</a:t>
            </a:r>
            <a:r>
              <a:rPr lang="en-GB" sz="1800" dirty="0">
                <a:solidFill>
                  <a:srgbClr val="000000"/>
                </a:solidFill>
                <a:latin typeface="Consolas"/>
              </a:rPr>
              <a:t> { </a:t>
            </a:r>
            <a:r>
              <a:rPr lang="en-GB" sz="1800" dirty="0">
                <a:solidFill>
                  <a:srgbClr val="020002"/>
                </a:solidFill>
                <a:latin typeface="Consolas"/>
              </a:rPr>
              <a:t>_address</a:t>
            </a:r>
            <a:r>
              <a:rPr lang="en-GB" sz="1800" dirty="0">
                <a:solidFill>
                  <a:srgbClr val="000000"/>
                </a:solidFill>
                <a:latin typeface="Consolas"/>
              </a:rPr>
              <a:t> = </a:t>
            </a:r>
            <a:r>
              <a:rPr lang="en-GB" sz="1800" dirty="0">
                <a:solidFill>
                  <a:srgbClr val="0000FF"/>
                </a:solidFill>
                <a:latin typeface="Consolas"/>
              </a:rPr>
              <a:t>value</a:t>
            </a:r>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p>
          <a:p>
            <a:r>
              <a:rPr lang="en-GB" sz="1800" dirty="0">
                <a:solidFill>
                  <a:srgbClr val="000000"/>
                </a:solidFill>
                <a:latin typeface="Consolas"/>
              </a:rPr>
              <a:t>   </a:t>
            </a:r>
            <a:r>
              <a:rPr lang="en-GB" sz="1800" dirty="0">
                <a:solidFill>
                  <a:srgbClr val="0000FF"/>
                </a:solidFill>
                <a:latin typeface="Consolas"/>
              </a:rPr>
              <a:t>partial</a:t>
            </a:r>
            <a:r>
              <a:rPr lang="en-GB" sz="1800" dirty="0">
                <a:solidFill>
                  <a:srgbClr val="000000"/>
                </a:solidFill>
                <a:latin typeface="Consolas"/>
              </a:rPr>
              <a:t> </a:t>
            </a:r>
            <a:r>
              <a:rPr lang="en-GB" sz="1800" dirty="0">
                <a:solidFill>
                  <a:srgbClr val="0000FF"/>
                </a:solidFill>
                <a:latin typeface="Consolas"/>
              </a:rPr>
              <a:t>void</a:t>
            </a:r>
            <a:r>
              <a:rPr lang="en-GB" sz="1800" dirty="0">
                <a:solidFill>
                  <a:srgbClr val="000000"/>
                </a:solidFill>
                <a:latin typeface="Consolas"/>
              </a:rPr>
              <a:t> </a:t>
            </a:r>
            <a:r>
              <a:rPr lang="en-GB" sz="1800" dirty="0" err="1">
                <a:solidFill>
                  <a:srgbClr val="020002"/>
                </a:solidFill>
                <a:latin typeface="Consolas"/>
              </a:rPr>
              <a:t>OnNameChanged</a:t>
            </a:r>
            <a:r>
              <a:rPr lang="en-GB" sz="1800" dirty="0">
                <a:solidFill>
                  <a:srgbClr val="000000"/>
                </a:solidFill>
                <a:latin typeface="Consolas"/>
              </a:rPr>
              <a:t>(</a:t>
            </a:r>
            <a:r>
              <a:rPr lang="en-GB" sz="1800" dirty="0">
                <a:solidFill>
                  <a:srgbClr val="0000FF"/>
                </a:solidFill>
                <a:latin typeface="Consolas"/>
              </a:rPr>
              <a:t>string</a:t>
            </a:r>
            <a:r>
              <a:rPr lang="en-GB" sz="1800" dirty="0">
                <a:solidFill>
                  <a:srgbClr val="000000"/>
                </a:solidFill>
                <a:latin typeface="Consolas"/>
              </a:rPr>
              <a:t> </a:t>
            </a:r>
            <a:r>
              <a:rPr lang="en-GB" sz="1800" dirty="0" err="1">
                <a:solidFill>
                  <a:srgbClr val="020002"/>
                </a:solidFill>
                <a:latin typeface="Consolas"/>
              </a:rPr>
              <a:t>newname</a:t>
            </a:r>
            <a:r>
              <a:rPr lang="en-GB" sz="1800" dirty="0">
                <a:solidFill>
                  <a:srgbClr val="000000"/>
                </a:solidFill>
                <a:latin typeface="Consolas"/>
              </a:rPr>
              <a:t>) {</a:t>
            </a:r>
          </a:p>
          <a:p>
            <a:r>
              <a:rPr lang="en-GB" sz="1800" dirty="0">
                <a:solidFill>
                  <a:srgbClr val="000000"/>
                </a:solidFill>
                <a:latin typeface="Consolas"/>
              </a:rPr>
              <a:t>      </a:t>
            </a:r>
            <a:r>
              <a:rPr lang="en-GB" sz="1800" b="1" dirty="0" err="1">
                <a:solidFill>
                  <a:srgbClr val="0000FF"/>
                </a:solidFill>
                <a:latin typeface="Consolas"/>
              </a:rPr>
              <a:t>Console</a:t>
            </a:r>
            <a:r>
              <a:rPr lang="en-GB" sz="1800" dirty="0" err="1">
                <a:solidFill>
                  <a:srgbClr val="000000"/>
                </a:solidFill>
                <a:latin typeface="Consolas"/>
              </a:rPr>
              <a:t>.</a:t>
            </a:r>
            <a:r>
              <a:rPr lang="en-GB" sz="1800" dirty="0" err="1">
                <a:solidFill>
                  <a:srgbClr val="020002"/>
                </a:solidFill>
                <a:latin typeface="Consolas"/>
              </a:rPr>
              <a:t>WriteLine</a:t>
            </a:r>
            <a:r>
              <a:rPr lang="en-GB" sz="1800" dirty="0">
                <a:solidFill>
                  <a:srgbClr val="000000"/>
                </a:solidFill>
                <a:latin typeface="Consolas"/>
              </a:rPr>
              <a:t>(</a:t>
            </a:r>
            <a:r>
              <a:rPr lang="en-GB" sz="1800" dirty="0">
                <a:solidFill>
                  <a:srgbClr val="A31515"/>
                </a:solidFill>
                <a:latin typeface="Consolas"/>
              </a:rPr>
              <a:t>"New name: {0}"</a:t>
            </a:r>
            <a:r>
              <a:rPr lang="en-GB" sz="1800" dirty="0">
                <a:solidFill>
                  <a:srgbClr val="000000"/>
                </a:solidFill>
                <a:latin typeface="Consolas"/>
              </a:rPr>
              <a:t>, </a:t>
            </a:r>
            <a:r>
              <a:rPr lang="en-GB" sz="1800" dirty="0" err="1">
                <a:solidFill>
                  <a:srgbClr val="020002"/>
                </a:solidFill>
                <a:latin typeface="Consolas"/>
              </a:rPr>
              <a:t>newname</a:t>
            </a:r>
            <a:r>
              <a:rPr lang="en-GB" sz="1800" dirty="0">
                <a:solidFill>
                  <a:srgbClr val="000000"/>
                </a:solidFill>
                <a:latin typeface="Consolas"/>
              </a:rPr>
              <a:t>);</a:t>
            </a:r>
          </a:p>
          <a:p>
            <a:r>
              <a:rPr lang="en-GB" sz="1800" dirty="0">
                <a:solidFill>
                  <a:srgbClr val="000000"/>
                </a:solidFill>
                <a:latin typeface="Consolas"/>
              </a:rPr>
              <a:t>   }</a:t>
            </a:r>
          </a:p>
          <a:p>
            <a:r>
              <a:rPr lang="en-GB" sz="1800" dirty="0">
                <a:solidFill>
                  <a:srgbClr val="000000"/>
                </a:solidFill>
                <a:latin typeface="Consolas"/>
              </a:rPr>
              <a:t>}</a:t>
            </a:r>
          </a:p>
        </p:txBody>
      </p:sp>
    </p:spTree>
    <p:extLst>
      <p:ext uri="{BB962C8B-B14F-4D97-AF65-F5344CB8AC3E}">
        <p14:creationId xmlns:p14="http://schemas.microsoft.com/office/powerpoint/2010/main" val="8812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9715" y="0"/>
            <a:ext cx="8565234" cy="1424039"/>
          </a:xfrm>
        </p:spPr>
        <p:txBody>
          <a:bodyPr/>
          <a:lstStyle/>
          <a:p>
            <a:r>
              <a:rPr lang="en-US" dirty="0"/>
              <a:t>Enumerated Data Types</a:t>
            </a:r>
            <a:endParaRPr lang="en-GB" dirty="0"/>
          </a:p>
        </p:txBody>
      </p:sp>
      <p:sp>
        <p:nvSpPr>
          <p:cNvPr id="8" name="Slide Number Placeholder 7"/>
          <p:cNvSpPr>
            <a:spLocks noGrp="1"/>
          </p:cNvSpPr>
          <p:nvPr>
            <p:ph type="sldNum" sz="quarter" idx="12"/>
          </p:nvPr>
        </p:nvSpPr>
        <p:spPr/>
        <p:txBody>
          <a:bodyPr/>
          <a:lstStyle/>
          <a:p>
            <a:fld id="{BAEF35E1-E8B4-4707-9B15-F4E1B030959E}" type="slidenum">
              <a:rPr lang="en-US" smtClean="0"/>
              <a:t>95</a:t>
            </a:fld>
            <a:endParaRPr lang="en-US"/>
          </a:p>
        </p:txBody>
      </p:sp>
      <p:sp>
        <p:nvSpPr>
          <p:cNvPr id="3" name="Text Placeholder 2"/>
          <p:cNvSpPr>
            <a:spLocks noGrp="1"/>
          </p:cNvSpPr>
          <p:nvPr>
            <p:ph sz="quarter" idx="1"/>
          </p:nvPr>
        </p:nvSpPr>
        <p:spPr>
          <a:xfrm>
            <a:off x="420053" y="1400175"/>
            <a:ext cx="11761470" cy="3100388"/>
          </a:xfrm>
        </p:spPr>
        <p:txBody>
          <a:bodyPr>
            <a:normAutofit/>
          </a:bodyPr>
          <a:lstStyle/>
          <a:p>
            <a:r>
              <a:rPr lang="en-US" dirty="0"/>
              <a:t>Integral user defined type</a:t>
            </a:r>
          </a:p>
          <a:p>
            <a:pPr lvl="1"/>
            <a:r>
              <a:rPr lang="en-US" dirty="0"/>
              <a:t>Numeric values represented by named constants</a:t>
            </a:r>
          </a:p>
          <a:p>
            <a:pPr lvl="1"/>
            <a:r>
              <a:rPr lang="en-US" dirty="0"/>
              <a:t>Constants start at zero and increment by one</a:t>
            </a:r>
          </a:p>
          <a:p>
            <a:pPr lvl="1"/>
            <a:r>
              <a:rPr lang="en-US" dirty="0"/>
              <a:t>Can set explicit values</a:t>
            </a:r>
          </a:p>
          <a:p>
            <a:pPr lvl="1"/>
            <a:r>
              <a:rPr lang="en-US" dirty="0"/>
              <a:t>Implicitly inherit from </a:t>
            </a:r>
            <a:r>
              <a:rPr lang="en-US" b="1" dirty="0" err="1">
                <a:solidFill>
                  <a:srgbClr val="FF0000"/>
                </a:solidFill>
                <a:latin typeface="Consolas" pitchFamily="49" charset="0"/>
                <a:cs typeface="Consolas" pitchFamily="49" charset="0"/>
              </a:rPr>
              <a:t>System.Enum</a:t>
            </a:r>
            <a:endParaRPr lang="en-US" b="1" dirty="0">
              <a:solidFill>
                <a:srgbClr val="FF0000"/>
              </a:solidFill>
              <a:latin typeface="Consolas" pitchFamily="49" charset="0"/>
              <a:cs typeface="Consolas" pitchFamily="49" charset="0"/>
            </a:endParaRPr>
          </a:p>
          <a:p>
            <a:pPr lvl="1"/>
            <a:endParaRPr lang="en-GB" dirty="0"/>
          </a:p>
        </p:txBody>
      </p:sp>
      <p:sp>
        <p:nvSpPr>
          <p:cNvPr id="4" name="Rounded Rectangle 3"/>
          <p:cNvSpPr/>
          <p:nvPr/>
        </p:nvSpPr>
        <p:spPr bwMode="auto">
          <a:xfrm>
            <a:off x="247390" y="4381067"/>
            <a:ext cx="5061037" cy="368537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0000FF"/>
                </a:solidFill>
                <a:latin typeface="Consolas"/>
              </a:rPr>
              <a:t>enum</a:t>
            </a:r>
            <a:r>
              <a:rPr lang="en-GB" sz="1500" dirty="0">
                <a:solidFill>
                  <a:srgbClr val="000000"/>
                </a:solidFill>
                <a:latin typeface="Consolas"/>
              </a:rPr>
              <a:t> </a:t>
            </a:r>
            <a:r>
              <a:rPr lang="en-GB" sz="1500" dirty="0" err="1">
                <a:solidFill>
                  <a:srgbClr val="2B91AF"/>
                </a:solidFill>
                <a:latin typeface="Consolas"/>
              </a:rPr>
              <a:t>CardSuit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Spades</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Diamonds</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Hearts</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Clubs</a:t>
            </a:r>
            <a:endParaRPr lang="en-GB" sz="1500" dirty="0">
              <a:solidFill>
                <a:srgbClr val="000000"/>
              </a:solidFill>
              <a:latin typeface="Consolas"/>
            </a:endParaRPr>
          </a:p>
          <a:p>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0000FF"/>
                </a:solidFill>
                <a:latin typeface="Consolas"/>
              </a:rPr>
              <a:t>enum</a:t>
            </a:r>
            <a:r>
              <a:rPr lang="en-GB" sz="1500" dirty="0">
                <a:solidFill>
                  <a:srgbClr val="000000"/>
                </a:solidFill>
                <a:latin typeface="Consolas"/>
              </a:rPr>
              <a:t> </a:t>
            </a:r>
            <a:r>
              <a:rPr lang="en-GB" sz="1500" dirty="0" err="1">
                <a:solidFill>
                  <a:srgbClr val="2B91AF"/>
                </a:solidFill>
                <a:latin typeface="Consolas"/>
              </a:rPr>
              <a:t>CardFace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Ace</a:t>
            </a:r>
            <a:r>
              <a:rPr lang="en-GB" sz="1500" dirty="0">
                <a:solidFill>
                  <a:srgbClr val="000000"/>
                </a:solidFill>
                <a:latin typeface="Consolas"/>
              </a:rPr>
              <a:t> = 1,</a:t>
            </a:r>
          </a:p>
          <a:p>
            <a:r>
              <a:rPr lang="en-GB" sz="1500" dirty="0">
                <a:solidFill>
                  <a:srgbClr val="000000"/>
                </a:solidFill>
                <a:latin typeface="Consolas"/>
              </a:rPr>
              <a:t>   </a:t>
            </a:r>
            <a:r>
              <a:rPr lang="en-GB" sz="1500" dirty="0">
                <a:solidFill>
                  <a:srgbClr val="020002"/>
                </a:solidFill>
                <a:latin typeface="Consolas"/>
              </a:rPr>
              <a:t>Two</a:t>
            </a:r>
            <a:r>
              <a:rPr lang="en-GB" sz="1500" dirty="0">
                <a:solidFill>
                  <a:srgbClr val="000000"/>
                </a:solidFill>
                <a:latin typeface="Consolas"/>
              </a:rPr>
              <a:t>, </a:t>
            </a:r>
            <a:r>
              <a:rPr lang="en-GB" sz="1500" dirty="0">
                <a:solidFill>
                  <a:srgbClr val="020002"/>
                </a:solidFill>
                <a:latin typeface="Consolas"/>
              </a:rPr>
              <a:t>Three</a:t>
            </a:r>
            <a:r>
              <a:rPr lang="en-GB" sz="1500" dirty="0">
                <a:solidFill>
                  <a:srgbClr val="000000"/>
                </a:solidFill>
                <a:latin typeface="Consolas"/>
              </a:rPr>
              <a:t>, </a:t>
            </a:r>
            <a:r>
              <a:rPr lang="en-GB" sz="1500" dirty="0">
                <a:solidFill>
                  <a:srgbClr val="020002"/>
                </a:solidFill>
                <a:latin typeface="Consolas"/>
              </a:rPr>
              <a:t>Four</a:t>
            </a:r>
            <a:r>
              <a:rPr lang="en-GB" sz="1500" dirty="0">
                <a:solidFill>
                  <a:srgbClr val="000000"/>
                </a:solidFill>
                <a:latin typeface="Consolas"/>
              </a:rPr>
              <a:t>, </a:t>
            </a:r>
            <a:r>
              <a:rPr lang="en-GB" sz="1500" dirty="0">
                <a:solidFill>
                  <a:srgbClr val="020002"/>
                </a:solidFill>
                <a:latin typeface="Consolas"/>
              </a:rPr>
              <a:t>Five</a:t>
            </a:r>
            <a:r>
              <a:rPr lang="en-GB" sz="1500" dirty="0">
                <a:solidFill>
                  <a:srgbClr val="000000"/>
                </a:solidFill>
                <a:latin typeface="Consolas"/>
              </a:rPr>
              <a:t>, </a:t>
            </a:r>
            <a:r>
              <a:rPr lang="en-GB" sz="1500" dirty="0">
                <a:solidFill>
                  <a:srgbClr val="020002"/>
                </a:solidFill>
                <a:latin typeface="Consolas"/>
              </a:rPr>
              <a:t>Six</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Seven</a:t>
            </a:r>
            <a:r>
              <a:rPr lang="en-GB" sz="1500" dirty="0">
                <a:solidFill>
                  <a:srgbClr val="000000"/>
                </a:solidFill>
                <a:latin typeface="Consolas"/>
              </a:rPr>
              <a:t>, </a:t>
            </a:r>
            <a:r>
              <a:rPr lang="en-GB" sz="1500" dirty="0">
                <a:solidFill>
                  <a:srgbClr val="020002"/>
                </a:solidFill>
                <a:latin typeface="Consolas"/>
              </a:rPr>
              <a:t>Eight</a:t>
            </a:r>
            <a:r>
              <a:rPr lang="en-GB" sz="1500" dirty="0">
                <a:solidFill>
                  <a:srgbClr val="000000"/>
                </a:solidFill>
                <a:latin typeface="Consolas"/>
              </a:rPr>
              <a:t>, </a:t>
            </a:r>
            <a:r>
              <a:rPr lang="en-GB" sz="1500" dirty="0">
                <a:solidFill>
                  <a:srgbClr val="020002"/>
                </a:solidFill>
                <a:latin typeface="Consolas"/>
              </a:rPr>
              <a:t>Nine</a:t>
            </a:r>
            <a:r>
              <a:rPr lang="en-GB" sz="1500" dirty="0">
                <a:solidFill>
                  <a:srgbClr val="000000"/>
                </a:solidFill>
                <a:latin typeface="Consolas"/>
              </a:rPr>
              <a:t>, </a:t>
            </a:r>
            <a:r>
              <a:rPr lang="en-GB" sz="1500" dirty="0">
                <a:solidFill>
                  <a:srgbClr val="020002"/>
                </a:solidFill>
                <a:latin typeface="Consolas"/>
              </a:rPr>
              <a:t>Ten</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Jack</a:t>
            </a:r>
            <a:r>
              <a:rPr lang="en-GB" sz="1500" dirty="0">
                <a:solidFill>
                  <a:srgbClr val="000000"/>
                </a:solidFill>
                <a:latin typeface="Consolas"/>
              </a:rPr>
              <a:t> = </a:t>
            </a:r>
            <a:r>
              <a:rPr lang="en-GB" sz="1500" dirty="0">
                <a:solidFill>
                  <a:srgbClr val="020002"/>
                </a:solidFill>
                <a:latin typeface="Consolas"/>
              </a:rPr>
              <a:t>Ten</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Queen</a:t>
            </a:r>
            <a:r>
              <a:rPr lang="en-GB" sz="1500" dirty="0">
                <a:solidFill>
                  <a:srgbClr val="000000"/>
                </a:solidFill>
                <a:latin typeface="Consolas"/>
              </a:rPr>
              <a:t> = </a:t>
            </a:r>
            <a:r>
              <a:rPr lang="en-GB" sz="1500" dirty="0">
                <a:solidFill>
                  <a:srgbClr val="020002"/>
                </a:solidFill>
                <a:latin typeface="Consolas"/>
              </a:rPr>
              <a:t>Ten</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King</a:t>
            </a:r>
            <a:r>
              <a:rPr lang="en-GB" sz="1500" dirty="0">
                <a:solidFill>
                  <a:srgbClr val="000000"/>
                </a:solidFill>
                <a:latin typeface="Consolas"/>
              </a:rPr>
              <a:t> = </a:t>
            </a:r>
            <a:r>
              <a:rPr lang="en-GB" sz="1500" dirty="0">
                <a:solidFill>
                  <a:srgbClr val="020002"/>
                </a:solidFill>
                <a:latin typeface="Consolas"/>
              </a:rPr>
              <a:t>Ten</a:t>
            </a:r>
            <a:endParaRPr lang="en-GB" sz="1500" dirty="0">
              <a:solidFill>
                <a:srgbClr val="000000"/>
              </a:solidFill>
              <a:latin typeface="Consolas"/>
            </a:endParaRPr>
          </a:p>
          <a:p>
            <a:r>
              <a:rPr lang="en-GB" sz="1500" dirty="0">
                <a:solidFill>
                  <a:srgbClr val="000000"/>
                </a:solidFill>
                <a:latin typeface="Consolas"/>
              </a:rPr>
              <a:t>}</a:t>
            </a:r>
          </a:p>
        </p:txBody>
      </p:sp>
      <p:sp>
        <p:nvSpPr>
          <p:cNvPr id="6" name="Rounded Rectangle 5"/>
          <p:cNvSpPr/>
          <p:nvPr/>
        </p:nvSpPr>
        <p:spPr bwMode="auto">
          <a:xfrm>
            <a:off x="5804609" y="4381067"/>
            <a:ext cx="6450341" cy="321031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class</a:t>
            </a:r>
            <a:r>
              <a:rPr lang="en-GB" sz="1500" dirty="0">
                <a:solidFill>
                  <a:srgbClr val="000000"/>
                </a:solidFill>
                <a:latin typeface="Consolas"/>
              </a:rPr>
              <a:t> </a:t>
            </a:r>
            <a:r>
              <a:rPr lang="en-GB" sz="1500" b="1" dirty="0">
                <a:solidFill>
                  <a:srgbClr val="0000FF"/>
                </a:solidFill>
                <a:latin typeface="Consolas"/>
              </a:rPr>
              <a:t>Card</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2B91AF"/>
                </a:solidFill>
                <a:latin typeface="Consolas"/>
              </a:rPr>
              <a:t>CardFace</a:t>
            </a:r>
            <a:r>
              <a:rPr lang="en-GB" sz="1500" dirty="0">
                <a:solidFill>
                  <a:srgbClr val="000000"/>
                </a:solidFill>
                <a:latin typeface="Consolas"/>
              </a:rPr>
              <a:t> </a:t>
            </a:r>
            <a:r>
              <a:rPr lang="en-GB" sz="1500" dirty="0">
                <a:solidFill>
                  <a:srgbClr val="020002"/>
                </a:solidFill>
                <a:latin typeface="Consolas"/>
              </a:rPr>
              <a:t>Face</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2B91AF"/>
                </a:solidFill>
                <a:latin typeface="Consolas"/>
              </a:rPr>
              <a:t>CardSuit</a:t>
            </a:r>
            <a:r>
              <a:rPr lang="en-GB" sz="1500" dirty="0">
                <a:solidFill>
                  <a:srgbClr val="000000"/>
                </a:solidFill>
                <a:latin typeface="Consolas"/>
              </a:rPr>
              <a:t> </a:t>
            </a:r>
            <a:r>
              <a:rPr lang="en-GB" sz="1500" dirty="0">
                <a:solidFill>
                  <a:srgbClr val="020002"/>
                </a:solidFill>
                <a:latin typeface="Consolas"/>
              </a:rPr>
              <a:t>Suit</a:t>
            </a:r>
            <a:r>
              <a:rPr lang="en-GB" sz="1500" dirty="0">
                <a:solidFill>
                  <a:srgbClr val="000000"/>
                </a:solidFill>
                <a:latin typeface="Consolas"/>
              </a:rPr>
              <a:t> { </a:t>
            </a:r>
            <a:r>
              <a:rPr lang="en-GB" sz="1500" dirty="0">
                <a:solidFill>
                  <a:srgbClr val="0000FF"/>
                </a:solidFill>
                <a:latin typeface="Consolas"/>
              </a:rPr>
              <a:t>get</a:t>
            </a:r>
            <a:r>
              <a:rPr lang="en-GB" sz="1500" dirty="0">
                <a:solidFill>
                  <a:srgbClr val="000000"/>
                </a:solidFill>
                <a:latin typeface="Consolas"/>
              </a:rPr>
              <a:t>; </a:t>
            </a:r>
            <a:r>
              <a:rPr lang="en-GB" sz="1500" dirty="0">
                <a:solidFill>
                  <a:srgbClr val="0000FF"/>
                </a:solidFill>
                <a:latin typeface="Consolas"/>
              </a:rPr>
              <a:t>private</a:t>
            </a:r>
            <a:r>
              <a:rPr lang="en-GB" sz="1500" dirty="0">
                <a:solidFill>
                  <a:srgbClr val="000000"/>
                </a:solidFill>
                <a:latin typeface="Consolas"/>
              </a:rPr>
              <a:t> </a:t>
            </a:r>
            <a:r>
              <a:rPr lang="en-GB" sz="1500" dirty="0">
                <a:solidFill>
                  <a:srgbClr val="0000FF"/>
                </a:solidFill>
                <a:latin typeface="Consolas"/>
              </a:rPr>
              <a:t>set</a:t>
            </a:r>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20002"/>
                </a:solidFill>
                <a:latin typeface="Consolas"/>
              </a:rPr>
              <a:t>Card</a:t>
            </a:r>
            <a:r>
              <a:rPr lang="en-GB" sz="1500" dirty="0">
                <a:solidFill>
                  <a:srgbClr val="000000"/>
                </a:solidFill>
                <a:latin typeface="Consolas"/>
              </a:rPr>
              <a:t>(</a:t>
            </a:r>
            <a:r>
              <a:rPr lang="en-GB" sz="1500" dirty="0" err="1">
                <a:solidFill>
                  <a:srgbClr val="2B91AF"/>
                </a:solidFill>
                <a:latin typeface="Consolas"/>
              </a:rPr>
              <a:t>CardSuit</a:t>
            </a:r>
            <a:r>
              <a:rPr lang="en-GB" sz="1500" dirty="0">
                <a:solidFill>
                  <a:srgbClr val="000000"/>
                </a:solidFill>
                <a:latin typeface="Consolas"/>
              </a:rPr>
              <a:t> </a:t>
            </a:r>
            <a:r>
              <a:rPr lang="en-GB" sz="1500" dirty="0">
                <a:solidFill>
                  <a:srgbClr val="020002"/>
                </a:solidFill>
                <a:latin typeface="Consolas"/>
              </a:rPr>
              <a:t>suit</a:t>
            </a:r>
            <a:r>
              <a:rPr lang="en-GB" sz="1500" dirty="0">
                <a:solidFill>
                  <a:srgbClr val="000000"/>
                </a:solidFill>
                <a:latin typeface="Consolas"/>
              </a:rPr>
              <a:t>, </a:t>
            </a:r>
            <a:r>
              <a:rPr lang="en-GB" sz="1500" dirty="0" err="1">
                <a:solidFill>
                  <a:srgbClr val="2B91AF"/>
                </a:solidFill>
                <a:latin typeface="Consolas"/>
              </a:rPr>
              <a:t>CardFace</a:t>
            </a:r>
            <a:r>
              <a:rPr lang="en-GB" sz="1500" dirty="0">
                <a:solidFill>
                  <a:srgbClr val="000000"/>
                </a:solidFill>
                <a:latin typeface="Consolas"/>
              </a:rPr>
              <a:t> </a:t>
            </a:r>
            <a:r>
              <a:rPr lang="en-GB" sz="1500" dirty="0">
                <a:solidFill>
                  <a:srgbClr val="020002"/>
                </a:solidFill>
                <a:latin typeface="Consolas"/>
              </a:rPr>
              <a:t>face</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Suit</a:t>
            </a:r>
            <a:r>
              <a:rPr lang="en-GB" sz="1500" dirty="0">
                <a:solidFill>
                  <a:srgbClr val="000000"/>
                </a:solidFill>
                <a:latin typeface="Consolas"/>
              </a:rPr>
              <a:t> = </a:t>
            </a:r>
            <a:r>
              <a:rPr lang="en-GB" sz="1500" dirty="0">
                <a:solidFill>
                  <a:srgbClr val="020002"/>
                </a:solidFill>
                <a:latin typeface="Consolas"/>
              </a:rPr>
              <a:t>suit</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Face</a:t>
            </a:r>
            <a:r>
              <a:rPr lang="en-GB" sz="1500" dirty="0">
                <a:solidFill>
                  <a:srgbClr val="000000"/>
                </a:solidFill>
                <a:latin typeface="Consolas"/>
              </a:rPr>
              <a:t> = </a:t>
            </a:r>
            <a:r>
              <a:rPr lang="en-GB" sz="1500" dirty="0">
                <a:solidFill>
                  <a:srgbClr val="020002"/>
                </a:solidFill>
                <a:latin typeface="Consolas"/>
              </a:rPr>
              <a:t>face</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public</a:t>
            </a:r>
            <a:r>
              <a:rPr lang="en-GB" sz="1500" dirty="0">
                <a:solidFill>
                  <a:srgbClr val="000000"/>
                </a:solidFill>
                <a:latin typeface="Consolas"/>
              </a:rPr>
              <a:t> </a:t>
            </a:r>
            <a:r>
              <a:rPr lang="en-GB" sz="1500" dirty="0">
                <a:solidFill>
                  <a:srgbClr val="0000FF"/>
                </a:solidFill>
                <a:latin typeface="Consolas"/>
              </a:rPr>
              <a:t>void</a:t>
            </a:r>
            <a:r>
              <a:rPr lang="en-GB" sz="1500" dirty="0">
                <a:solidFill>
                  <a:srgbClr val="000000"/>
                </a:solidFill>
                <a:latin typeface="Consolas"/>
              </a:rPr>
              <a:t> </a:t>
            </a:r>
            <a:r>
              <a:rPr lang="en-GB" sz="1500" dirty="0">
                <a:solidFill>
                  <a:srgbClr val="020002"/>
                </a:solidFill>
                <a:latin typeface="Consolas"/>
              </a:rPr>
              <a:t>Display</a:t>
            </a:r>
            <a:r>
              <a:rPr lang="en-GB" sz="1500" dirty="0">
                <a:solidFill>
                  <a:srgbClr val="000000"/>
                </a:solidFill>
                <a:latin typeface="Consolas"/>
              </a:rPr>
              <a:t>() {</a:t>
            </a:r>
          </a:p>
          <a:p>
            <a:r>
              <a:rPr lang="en-GB" sz="1500" dirty="0">
                <a:solidFill>
                  <a:srgbClr val="000000"/>
                </a:solidFill>
                <a:latin typeface="Consolas"/>
              </a:rPr>
              <a:t>      </a:t>
            </a:r>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"{0} of {1}"</a:t>
            </a:r>
            <a:r>
              <a:rPr lang="en-GB" sz="1500" dirty="0">
                <a:solidFill>
                  <a:srgbClr val="000000"/>
                </a:solidFill>
                <a:latin typeface="Consolas"/>
              </a:rPr>
              <a:t>, </a:t>
            </a:r>
            <a:r>
              <a:rPr lang="en-GB" sz="1500" dirty="0">
                <a:solidFill>
                  <a:srgbClr val="020002"/>
                </a:solidFill>
                <a:latin typeface="Consolas"/>
              </a:rPr>
              <a:t>Face</a:t>
            </a:r>
            <a:r>
              <a:rPr lang="en-GB" sz="1500" dirty="0">
                <a:solidFill>
                  <a:srgbClr val="000000"/>
                </a:solidFill>
                <a:latin typeface="Consolas"/>
              </a:rPr>
              <a:t>, </a:t>
            </a:r>
            <a:r>
              <a:rPr lang="en-GB" sz="1500" dirty="0">
                <a:solidFill>
                  <a:srgbClr val="020002"/>
                </a:solidFill>
                <a:latin typeface="Consolas"/>
              </a:rPr>
              <a:t>Suit</a:t>
            </a:r>
            <a:r>
              <a:rPr lang="en-GB" sz="1500" dirty="0">
                <a:solidFill>
                  <a:srgbClr val="000000"/>
                </a:solidFill>
                <a:latin typeface="Consolas"/>
              </a:rPr>
              <a:t>);</a:t>
            </a:r>
          </a:p>
          <a:p>
            <a:r>
              <a:rPr lang="en-GB" sz="1500" dirty="0">
                <a:solidFill>
                  <a:srgbClr val="000000"/>
                </a:solidFill>
                <a:latin typeface="Consolas"/>
              </a:rPr>
              <a:t>   }</a:t>
            </a:r>
          </a:p>
          <a:p>
            <a:r>
              <a:rPr lang="en-GB" sz="1500" dirty="0">
                <a:solidFill>
                  <a:srgbClr val="000000"/>
                </a:solidFill>
                <a:latin typeface="Consolas"/>
              </a:rPr>
              <a:t>}</a:t>
            </a:r>
          </a:p>
        </p:txBody>
      </p:sp>
      <p:sp>
        <p:nvSpPr>
          <p:cNvPr id="7" name="Rectangle 6"/>
          <p:cNvSpPr/>
          <p:nvPr/>
        </p:nvSpPr>
        <p:spPr bwMode="auto">
          <a:xfrm>
            <a:off x="6995440" y="7748045"/>
            <a:ext cx="3274789" cy="498813"/>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17824" tIns="58912" rIns="117824" bIns="58912" numCol="1" rtlCol="0" anchor="ctr" anchorCtr="0" compatLnSpc="1">
            <a:prstTxWarp prst="textNoShape">
              <a:avLst/>
            </a:prstTxWarp>
          </a:bodyPr>
          <a:lstStyle/>
          <a:p>
            <a:pPr algn="ctr" defTabSz="1177908" fontAlgn="base">
              <a:spcBef>
                <a:spcPct val="0"/>
              </a:spcBef>
              <a:spcAft>
                <a:spcPct val="0"/>
              </a:spcAft>
            </a:pPr>
            <a:r>
              <a:rPr lang="en-US" sz="2100" dirty="0" err="1">
                <a:solidFill>
                  <a:srgbClr val="FFFFFF"/>
                </a:solidFill>
                <a:effectLst>
                  <a:outerShdw blurRad="38100" dist="38100" dir="2700000" algn="tl">
                    <a:srgbClr val="000000">
                      <a:alpha val="43137"/>
                    </a:srgbClr>
                  </a:outerShdw>
                </a:effectLst>
                <a:latin typeface="Consolas" pitchFamily="49" charset="0"/>
                <a:cs typeface="Consolas" pitchFamily="49" charset="0"/>
              </a:rPr>
              <a:t>Enum.ToString</a:t>
            </a:r>
            <a:r>
              <a:rPr lang="en-US" sz="2100" dirty="0">
                <a:solidFill>
                  <a:srgbClr val="FFFFFF"/>
                </a:solidFill>
                <a:effectLst>
                  <a:outerShdw blurRad="38100" dist="38100" dir="2700000" algn="tl">
                    <a:srgbClr val="000000">
                      <a:alpha val="43137"/>
                    </a:srgbClr>
                  </a:outerShdw>
                </a:effectLst>
                <a:latin typeface="Segoe" pitchFamily="34" charset="0"/>
              </a:rPr>
              <a:t> called</a:t>
            </a:r>
            <a:endParaRPr lang="en-GB" sz="2100" dirty="0">
              <a:solidFill>
                <a:srgbClr val="FFFFFF"/>
              </a:solidFill>
              <a:effectLst>
                <a:outerShdw blurRad="38100" dist="38100" dir="2700000" algn="tl">
                  <a:srgbClr val="000000">
                    <a:alpha val="43137"/>
                  </a:srgbClr>
                </a:outerShdw>
              </a:effectLst>
              <a:latin typeface="Segoe" pitchFamily="34" charset="0"/>
            </a:endParaRPr>
          </a:p>
        </p:txBody>
      </p:sp>
      <p:cxnSp>
        <p:nvCxnSpPr>
          <p:cNvPr id="9" name="Straight Arrow Connector 8"/>
          <p:cNvCxnSpPr/>
          <p:nvPr/>
        </p:nvCxnSpPr>
        <p:spPr>
          <a:xfrm flipV="1">
            <a:off x="8632835" y="7146857"/>
            <a:ext cx="1835866" cy="6011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p:cNvCxnSpPr>
          <p:nvPr/>
        </p:nvCxnSpPr>
        <p:spPr>
          <a:xfrm flipV="1">
            <a:off x="8632835" y="7146857"/>
            <a:ext cx="2530519" cy="6011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76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Enums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96</a:t>
            </a:fld>
            <a:endParaRPr lang="en-GB"/>
          </a:p>
        </p:txBody>
      </p:sp>
      <p:sp>
        <p:nvSpPr>
          <p:cNvPr id="3" name="Text Placeholder 2"/>
          <p:cNvSpPr>
            <a:spLocks noGrp="1"/>
          </p:cNvSpPr>
          <p:nvPr>
            <p:ph sz="quarter" idx="1"/>
          </p:nvPr>
        </p:nvSpPr>
        <p:spPr>
          <a:xfrm>
            <a:off x="420053" y="2016184"/>
            <a:ext cx="11761470" cy="3184466"/>
          </a:xfrm>
        </p:spPr>
        <p:txBody>
          <a:bodyPr>
            <a:normAutofit/>
          </a:bodyPr>
          <a:lstStyle/>
          <a:p>
            <a:r>
              <a:rPr lang="en-US" dirty="0"/>
              <a:t>Internally an integer</a:t>
            </a:r>
          </a:p>
          <a:p>
            <a:r>
              <a:rPr lang="en-US" dirty="0"/>
              <a:t>However, cannot implicitly convert from/to an integer</a:t>
            </a:r>
          </a:p>
          <a:p>
            <a:pPr lvl="1"/>
            <a:r>
              <a:rPr lang="en-US" dirty="0"/>
              <a:t>Explicit cast required</a:t>
            </a:r>
            <a:endParaRPr lang="en-GB" dirty="0"/>
          </a:p>
        </p:txBody>
      </p:sp>
      <p:sp>
        <p:nvSpPr>
          <p:cNvPr id="7" name="Rounded Rectangle 6"/>
          <p:cNvSpPr/>
          <p:nvPr/>
        </p:nvSpPr>
        <p:spPr bwMode="auto">
          <a:xfrm>
            <a:off x="644335" y="4584641"/>
            <a:ext cx="6450341" cy="344784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b="1" dirty="0">
                <a:solidFill>
                  <a:srgbClr val="0000FF"/>
                </a:solidFill>
                <a:latin typeface="Consolas"/>
              </a:rPr>
              <a:t>Card</a:t>
            </a:r>
            <a:r>
              <a:rPr lang="en-GB" sz="1500" dirty="0">
                <a:solidFill>
                  <a:srgbClr val="000000"/>
                </a:solidFill>
                <a:latin typeface="Consolas"/>
              </a:rPr>
              <a:t> </a:t>
            </a:r>
            <a:r>
              <a:rPr lang="en-GB" sz="1500" dirty="0">
                <a:solidFill>
                  <a:srgbClr val="020002"/>
                </a:solidFill>
                <a:latin typeface="Consolas"/>
              </a:rPr>
              <a:t>c1</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Card</a:t>
            </a:r>
            <a:r>
              <a:rPr lang="en-GB" sz="1500" dirty="0">
                <a:solidFill>
                  <a:srgbClr val="000000"/>
                </a:solidFill>
                <a:latin typeface="Consolas"/>
              </a:rPr>
              <a:t>(</a:t>
            </a:r>
            <a:r>
              <a:rPr lang="en-GB" sz="1500" dirty="0" err="1">
                <a:solidFill>
                  <a:srgbClr val="2B91AF"/>
                </a:solidFill>
                <a:latin typeface="Consolas"/>
              </a:rPr>
              <a:t>CardSuit</a:t>
            </a:r>
            <a:r>
              <a:rPr lang="en-GB" sz="1500" dirty="0" err="1">
                <a:solidFill>
                  <a:srgbClr val="000000"/>
                </a:solidFill>
                <a:latin typeface="Consolas"/>
              </a:rPr>
              <a:t>.</a:t>
            </a:r>
            <a:r>
              <a:rPr lang="en-GB" sz="1500" dirty="0" err="1">
                <a:solidFill>
                  <a:srgbClr val="020002"/>
                </a:solidFill>
                <a:latin typeface="Consolas"/>
              </a:rPr>
              <a:t>Hearts</a:t>
            </a:r>
            <a:r>
              <a:rPr lang="en-GB" sz="1500" dirty="0">
                <a:solidFill>
                  <a:srgbClr val="000000"/>
                </a:solidFill>
                <a:latin typeface="Consolas"/>
              </a:rPr>
              <a:t>, </a:t>
            </a:r>
            <a:r>
              <a:rPr lang="en-GB" sz="1500" dirty="0" err="1">
                <a:solidFill>
                  <a:srgbClr val="2B91AF"/>
                </a:solidFill>
                <a:latin typeface="Consolas"/>
              </a:rPr>
              <a:t>CardFace</a:t>
            </a:r>
            <a:r>
              <a:rPr lang="en-GB" sz="1500" dirty="0" err="1">
                <a:solidFill>
                  <a:srgbClr val="000000"/>
                </a:solidFill>
                <a:latin typeface="Consolas"/>
              </a:rPr>
              <a:t>.</a:t>
            </a:r>
            <a:r>
              <a:rPr lang="en-GB" sz="1500" dirty="0" err="1">
                <a:solidFill>
                  <a:srgbClr val="020002"/>
                </a:solidFill>
                <a:latin typeface="Consolas"/>
              </a:rPr>
              <a:t>Ace</a:t>
            </a:r>
            <a:r>
              <a:rPr lang="en-GB" sz="1500" dirty="0">
                <a:solidFill>
                  <a:srgbClr val="000000"/>
                </a:solidFill>
                <a:latin typeface="Consolas"/>
              </a:rPr>
              <a:t>);</a:t>
            </a:r>
          </a:p>
          <a:p>
            <a:r>
              <a:rPr lang="en-GB" sz="1500" b="1" dirty="0">
                <a:solidFill>
                  <a:srgbClr val="0000FF"/>
                </a:solidFill>
                <a:latin typeface="Consolas"/>
              </a:rPr>
              <a:t>Card</a:t>
            </a:r>
            <a:r>
              <a:rPr lang="en-GB" sz="1500" dirty="0">
                <a:solidFill>
                  <a:srgbClr val="000000"/>
                </a:solidFill>
                <a:latin typeface="Consolas"/>
              </a:rPr>
              <a:t> </a:t>
            </a:r>
            <a:r>
              <a:rPr lang="en-GB" sz="1500" dirty="0">
                <a:solidFill>
                  <a:srgbClr val="020002"/>
                </a:solidFill>
                <a:latin typeface="Consolas"/>
              </a:rPr>
              <a:t>c2</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Card</a:t>
            </a:r>
            <a:r>
              <a:rPr lang="en-GB" sz="1500" dirty="0">
                <a:solidFill>
                  <a:srgbClr val="000000"/>
                </a:solidFill>
                <a:latin typeface="Consolas"/>
              </a:rPr>
              <a:t>(</a:t>
            </a:r>
            <a:r>
              <a:rPr lang="en-GB" sz="1500" dirty="0" err="1">
                <a:solidFill>
                  <a:srgbClr val="2B91AF"/>
                </a:solidFill>
                <a:latin typeface="Consolas"/>
              </a:rPr>
              <a:t>CardSuit</a:t>
            </a:r>
            <a:r>
              <a:rPr lang="en-GB" sz="1500" dirty="0" err="1">
                <a:solidFill>
                  <a:srgbClr val="000000"/>
                </a:solidFill>
                <a:latin typeface="Consolas"/>
              </a:rPr>
              <a:t>.</a:t>
            </a:r>
            <a:r>
              <a:rPr lang="en-GB" sz="1500" dirty="0" err="1">
                <a:solidFill>
                  <a:srgbClr val="020002"/>
                </a:solidFill>
                <a:latin typeface="Consolas"/>
              </a:rPr>
              <a:t>Clubs</a:t>
            </a:r>
            <a:r>
              <a:rPr lang="en-GB" sz="1500" dirty="0">
                <a:solidFill>
                  <a:srgbClr val="000000"/>
                </a:solidFill>
                <a:latin typeface="Consolas"/>
              </a:rPr>
              <a:t>, </a:t>
            </a:r>
            <a:r>
              <a:rPr lang="en-GB" sz="1500" dirty="0" err="1">
                <a:solidFill>
                  <a:srgbClr val="2B91AF"/>
                </a:solidFill>
                <a:latin typeface="Consolas"/>
              </a:rPr>
              <a:t>CardFace</a:t>
            </a:r>
            <a:r>
              <a:rPr lang="en-GB" sz="1500" dirty="0" err="1">
                <a:solidFill>
                  <a:srgbClr val="000000"/>
                </a:solidFill>
                <a:latin typeface="Consolas"/>
              </a:rPr>
              <a:t>.</a:t>
            </a:r>
            <a:r>
              <a:rPr lang="en-GB" sz="1500" dirty="0" err="1">
                <a:solidFill>
                  <a:srgbClr val="020002"/>
                </a:solidFill>
                <a:latin typeface="Consolas"/>
              </a:rPr>
              <a:t>Eight</a:t>
            </a:r>
            <a:r>
              <a:rPr lang="en-GB" sz="1500" dirty="0">
                <a:solidFill>
                  <a:srgbClr val="000000"/>
                </a:solidFill>
                <a:latin typeface="Consolas"/>
              </a:rPr>
              <a:t>);</a:t>
            </a:r>
          </a:p>
          <a:p>
            <a:r>
              <a:rPr lang="en-GB" sz="1500" dirty="0">
                <a:solidFill>
                  <a:srgbClr val="020002"/>
                </a:solidFill>
                <a:latin typeface="Consolas"/>
              </a:rPr>
              <a:t>c1</a:t>
            </a:r>
            <a:r>
              <a:rPr lang="en-GB" sz="1500" dirty="0">
                <a:solidFill>
                  <a:srgbClr val="000000"/>
                </a:solidFill>
                <a:latin typeface="Consolas"/>
              </a:rPr>
              <a:t>.</a:t>
            </a:r>
            <a:r>
              <a:rPr lang="en-GB" sz="1500" dirty="0">
                <a:solidFill>
                  <a:srgbClr val="020002"/>
                </a:solidFill>
                <a:latin typeface="Consolas"/>
              </a:rPr>
              <a:t>Display</a:t>
            </a:r>
            <a:r>
              <a:rPr lang="en-GB" sz="1500" dirty="0">
                <a:solidFill>
                  <a:srgbClr val="000000"/>
                </a:solidFill>
                <a:latin typeface="Consolas"/>
              </a:rPr>
              <a:t>();</a:t>
            </a:r>
          </a:p>
          <a:p>
            <a:r>
              <a:rPr lang="en-GB" sz="1500" dirty="0">
                <a:solidFill>
                  <a:srgbClr val="020002"/>
                </a:solidFill>
                <a:latin typeface="Consolas"/>
              </a:rPr>
              <a:t>c2</a:t>
            </a:r>
            <a:r>
              <a:rPr lang="en-GB" sz="1500" dirty="0">
                <a:solidFill>
                  <a:srgbClr val="000000"/>
                </a:solidFill>
                <a:latin typeface="Consolas"/>
              </a:rPr>
              <a:t>.</a:t>
            </a:r>
            <a:r>
              <a:rPr lang="en-GB" sz="1500" dirty="0">
                <a:solidFill>
                  <a:srgbClr val="020002"/>
                </a:solidFill>
                <a:latin typeface="Consolas"/>
              </a:rPr>
              <a:t>Display</a:t>
            </a:r>
            <a:r>
              <a:rPr lang="en-GB" sz="1500" dirty="0">
                <a:solidFill>
                  <a:srgbClr val="000000"/>
                </a:solidFill>
                <a:latin typeface="Consolas"/>
              </a:rPr>
              <a:t>();</a:t>
            </a:r>
          </a:p>
          <a:p>
            <a:r>
              <a:rPr lang="en-GB" sz="1500" dirty="0" err="1">
                <a:solidFill>
                  <a:srgbClr val="2B91AF"/>
                </a:solidFill>
                <a:latin typeface="Consolas"/>
              </a:rPr>
              <a:t>CardSuit</a:t>
            </a:r>
            <a:r>
              <a:rPr lang="en-GB" sz="1500" dirty="0">
                <a:solidFill>
                  <a:srgbClr val="000000"/>
                </a:solidFill>
                <a:latin typeface="Consolas"/>
              </a:rPr>
              <a:t> </a:t>
            </a:r>
            <a:r>
              <a:rPr lang="en-GB" sz="1500" dirty="0">
                <a:solidFill>
                  <a:srgbClr val="020002"/>
                </a:solidFill>
                <a:latin typeface="Consolas"/>
              </a:rPr>
              <a:t>suit</a:t>
            </a:r>
            <a:r>
              <a:rPr lang="en-GB" sz="1500" dirty="0">
                <a:solidFill>
                  <a:srgbClr val="000000"/>
                </a:solidFill>
                <a:latin typeface="Consolas"/>
              </a:rPr>
              <a:t> = </a:t>
            </a:r>
            <a:r>
              <a:rPr lang="en-GB" sz="1500" dirty="0" err="1">
                <a:solidFill>
                  <a:srgbClr val="2B91AF"/>
                </a:solidFill>
                <a:latin typeface="Consolas"/>
              </a:rPr>
              <a:t>CardSuit</a:t>
            </a:r>
            <a:r>
              <a:rPr lang="en-GB" sz="1500" dirty="0" err="1">
                <a:solidFill>
                  <a:srgbClr val="000000"/>
                </a:solidFill>
                <a:latin typeface="Consolas"/>
              </a:rPr>
              <a:t>.</a:t>
            </a:r>
            <a:r>
              <a:rPr lang="en-GB" sz="1500" dirty="0" err="1">
                <a:solidFill>
                  <a:srgbClr val="020002"/>
                </a:solidFill>
                <a:latin typeface="Consolas"/>
              </a:rPr>
              <a:t>Diamonds</a:t>
            </a:r>
            <a:r>
              <a:rPr lang="en-GB" sz="1500" dirty="0">
                <a:solidFill>
                  <a:srgbClr val="000000"/>
                </a:solidFill>
                <a:latin typeface="Consolas"/>
              </a:rPr>
              <a:t>;</a:t>
            </a:r>
          </a:p>
          <a:p>
            <a:r>
              <a:rPr lang="en-GB" sz="1500" dirty="0" err="1">
                <a:solidFill>
                  <a:srgbClr val="0000FF"/>
                </a:solidFill>
                <a:latin typeface="Consolas"/>
              </a:rPr>
              <a:t>int</a:t>
            </a:r>
            <a:r>
              <a:rPr lang="en-GB" sz="1500" dirty="0">
                <a:solidFill>
                  <a:srgbClr val="000000"/>
                </a:solidFill>
                <a:latin typeface="Consolas"/>
              </a:rPr>
              <a:t> </a:t>
            </a:r>
            <a:r>
              <a:rPr lang="en-GB" sz="1500" dirty="0" err="1">
                <a:solidFill>
                  <a:srgbClr val="020002"/>
                </a:solidFill>
                <a:latin typeface="Consolas"/>
              </a:rPr>
              <a:t>isuit</a:t>
            </a:r>
            <a:r>
              <a:rPr lang="en-GB" sz="1500" dirty="0">
                <a:solidFill>
                  <a:srgbClr val="000000"/>
                </a:solidFill>
                <a:latin typeface="Consolas"/>
              </a:rPr>
              <a:t> = (</a:t>
            </a:r>
            <a:r>
              <a:rPr lang="en-GB" sz="1500" dirty="0" err="1">
                <a:solidFill>
                  <a:srgbClr val="0000FF"/>
                </a:solidFill>
                <a:latin typeface="Consolas"/>
              </a:rPr>
              <a:t>int</a:t>
            </a:r>
            <a:r>
              <a:rPr lang="en-GB" sz="1500" dirty="0">
                <a:solidFill>
                  <a:srgbClr val="000000"/>
                </a:solidFill>
                <a:latin typeface="Consolas"/>
              </a:rPr>
              <a:t>)</a:t>
            </a:r>
            <a:r>
              <a:rPr lang="en-GB" sz="1500" dirty="0">
                <a:solidFill>
                  <a:srgbClr val="020002"/>
                </a:solidFill>
                <a:latin typeface="Consolas"/>
              </a:rPr>
              <a:t>suit</a:t>
            </a:r>
            <a:r>
              <a:rPr lang="en-GB" sz="1500" dirty="0">
                <a:solidFill>
                  <a:srgbClr val="000000"/>
                </a:solidFill>
                <a:latin typeface="Consolas"/>
              </a:rPr>
              <a:t>;</a:t>
            </a:r>
          </a:p>
          <a:p>
            <a:r>
              <a:rPr lang="en-GB" sz="1500" dirty="0">
                <a:solidFill>
                  <a:srgbClr val="0000FF"/>
                </a:solidFill>
                <a:latin typeface="Consolas"/>
              </a:rPr>
              <a:t>switch</a:t>
            </a:r>
            <a:r>
              <a:rPr lang="en-GB" sz="1500" dirty="0">
                <a:solidFill>
                  <a:srgbClr val="000000"/>
                </a:solidFill>
                <a:latin typeface="Consolas"/>
              </a:rPr>
              <a:t>(</a:t>
            </a:r>
            <a:r>
              <a:rPr lang="en-GB" sz="1500" dirty="0">
                <a:solidFill>
                  <a:srgbClr val="020002"/>
                </a:solidFill>
                <a:latin typeface="Consolas"/>
              </a:rPr>
              <a:t>suit</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000FF"/>
                </a:solidFill>
                <a:latin typeface="Consolas"/>
              </a:rPr>
              <a:t>case</a:t>
            </a:r>
            <a:r>
              <a:rPr lang="en-GB" sz="1500" dirty="0">
                <a:solidFill>
                  <a:srgbClr val="000000"/>
                </a:solidFill>
                <a:latin typeface="Consolas"/>
              </a:rPr>
              <a:t> </a:t>
            </a:r>
            <a:r>
              <a:rPr lang="en-GB" sz="1500" dirty="0" err="1">
                <a:solidFill>
                  <a:srgbClr val="2B91AF"/>
                </a:solidFill>
                <a:latin typeface="Consolas"/>
              </a:rPr>
              <a:t>CardSuit</a:t>
            </a:r>
            <a:r>
              <a:rPr lang="en-GB" sz="1500" dirty="0" err="1">
                <a:solidFill>
                  <a:srgbClr val="000000"/>
                </a:solidFill>
                <a:latin typeface="Consolas"/>
              </a:rPr>
              <a:t>.</a:t>
            </a:r>
            <a:r>
              <a:rPr lang="en-GB" sz="1500" dirty="0" err="1">
                <a:solidFill>
                  <a:srgbClr val="020002"/>
                </a:solidFill>
                <a:latin typeface="Consolas"/>
              </a:rPr>
              <a:t>Spades</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8000"/>
                </a:solidFill>
                <a:latin typeface="Consolas"/>
              </a:rPr>
              <a:t>//...</a:t>
            </a:r>
            <a:endParaRPr lang="en-GB" sz="1500" dirty="0">
              <a:solidFill>
                <a:srgbClr val="000000"/>
              </a:solidFill>
              <a:latin typeface="Consolas"/>
            </a:endParaRPr>
          </a:p>
          <a:p>
            <a:r>
              <a:rPr lang="en-GB" sz="1500" dirty="0">
                <a:solidFill>
                  <a:srgbClr val="000000"/>
                </a:solidFill>
                <a:latin typeface="Consolas"/>
              </a:rPr>
              <a:t>      </a:t>
            </a:r>
            <a:r>
              <a:rPr lang="en-GB" sz="1500" dirty="0">
                <a:solidFill>
                  <a:srgbClr val="0000FF"/>
                </a:solidFill>
                <a:latin typeface="Consolas"/>
              </a:rPr>
              <a:t>break</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08000"/>
                </a:solidFill>
                <a:latin typeface="Consolas"/>
              </a:rPr>
              <a:t>//...</a:t>
            </a:r>
            <a:endParaRPr lang="en-GB" sz="1500" dirty="0">
              <a:solidFill>
                <a:srgbClr val="000000"/>
              </a:solidFill>
              <a:latin typeface="Consolas"/>
            </a:endParaRPr>
          </a:p>
          <a:p>
            <a:r>
              <a:rPr lang="en-GB" sz="1500" dirty="0">
                <a:solidFill>
                  <a:srgbClr val="000000"/>
                </a:solidFill>
                <a:latin typeface="Consolas"/>
              </a:rPr>
              <a:t>}</a:t>
            </a:r>
          </a:p>
          <a:p>
            <a:r>
              <a:rPr lang="en-GB" sz="1500" b="1" dirty="0">
                <a:solidFill>
                  <a:srgbClr val="0000FF"/>
                </a:solidFill>
                <a:latin typeface="Consolas"/>
              </a:rPr>
              <a:t>Card</a:t>
            </a:r>
            <a:r>
              <a:rPr lang="en-GB" sz="1500" dirty="0">
                <a:solidFill>
                  <a:srgbClr val="000000"/>
                </a:solidFill>
                <a:latin typeface="Consolas"/>
              </a:rPr>
              <a:t> </a:t>
            </a:r>
            <a:r>
              <a:rPr lang="en-GB" sz="1500" dirty="0">
                <a:solidFill>
                  <a:srgbClr val="020002"/>
                </a:solidFill>
                <a:latin typeface="Consolas"/>
              </a:rPr>
              <a:t>c3</a:t>
            </a:r>
            <a:r>
              <a:rPr lang="en-GB" sz="1500" dirty="0">
                <a:solidFill>
                  <a:srgbClr val="000000"/>
                </a:solidFill>
                <a:latin typeface="Consolas"/>
              </a:rPr>
              <a:t> = </a:t>
            </a:r>
            <a:r>
              <a:rPr lang="en-GB" sz="1500" dirty="0">
                <a:solidFill>
                  <a:srgbClr val="0000FF"/>
                </a:solidFill>
                <a:latin typeface="Consolas"/>
              </a:rPr>
              <a:t>new</a:t>
            </a:r>
            <a:r>
              <a:rPr lang="en-GB" sz="1500" dirty="0">
                <a:solidFill>
                  <a:srgbClr val="000000"/>
                </a:solidFill>
                <a:latin typeface="Consolas"/>
              </a:rPr>
              <a:t> </a:t>
            </a:r>
            <a:r>
              <a:rPr lang="en-GB" sz="1500" b="1" dirty="0">
                <a:solidFill>
                  <a:srgbClr val="0000FF"/>
                </a:solidFill>
                <a:latin typeface="Consolas"/>
              </a:rPr>
              <a:t>Card</a:t>
            </a:r>
            <a:r>
              <a:rPr lang="en-GB" sz="1500" dirty="0">
                <a:solidFill>
                  <a:srgbClr val="000000"/>
                </a:solidFill>
                <a:latin typeface="Consolas"/>
              </a:rPr>
              <a:t>(</a:t>
            </a:r>
            <a:r>
              <a:rPr lang="en-GB" sz="1500" dirty="0">
                <a:solidFill>
                  <a:srgbClr val="020002"/>
                </a:solidFill>
                <a:latin typeface="Consolas"/>
              </a:rPr>
              <a:t>c1</a:t>
            </a:r>
            <a:r>
              <a:rPr lang="en-GB" sz="1500" dirty="0">
                <a:solidFill>
                  <a:srgbClr val="000000"/>
                </a:solidFill>
                <a:latin typeface="Consolas"/>
              </a:rPr>
              <a:t>.</a:t>
            </a:r>
            <a:r>
              <a:rPr lang="en-GB" sz="1500" dirty="0">
                <a:solidFill>
                  <a:srgbClr val="020002"/>
                </a:solidFill>
                <a:latin typeface="Consolas"/>
              </a:rPr>
              <a:t>Suit</a:t>
            </a:r>
            <a:r>
              <a:rPr lang="en-GB" sz="1500" dirty="0">
                <a:solidFill>
                  <a:srgbClr val="000000"/>
                </a:solidFill>
                <a:latin typeface="Consolas"/>
              </a:rPr>
              <a:t>, </a:t>
            </a:r>
            <a:r>
              <a:rPr lang="en-GB" sz="1500" dirty="0">
                <a:solidFill>
                  <a:srgbClr val="020002"/>
                </a:solidFill>
                <a:latin typeface="Consolas"/>
              </a:rPr>
              <a:t>c2</a:t>
            </a:r>
            <a:r>
              <a:rPr lang="en-GB" sz="1500" dirty="0">
                <a:solidFill>
                  <a:srgbClr val="000000"/>
                </a:solidFill>
                <a:latin typeface="Consolas"/>
              </a:rPr>
              <a:t>.</a:t>
            </a:r>
            <a:r>
              <a:rPr lang="en-GB" sz="1500" dirty="0">
                <a:solidFill>
                  <a:srgbClr val="020002"/>
                </a:solidFill>
                <a:latin typeface="Consolas"/>
              </a:rPr>
              <a:t>Face</a:t>
            </a:r>
            <a:r>
              <a:rPr lang="en-GB" sz="1500" dirty="0">
                <a:solidFill>
                  <a:srgbClr val="000000"/>
                </a:solidFill>
                <a:latin typeface="Consolas"/>
              </a:rPr>
              <a:t>);</a:t>
            </a:r>
          </a:p>
          <a:p>
            <a:r>
              <a:rPr lang="en-GB" sz="1500" dirty="0">
                <a:solidFill>
                  <a:srgbClr val="020002"/>
                </a:solidFill>
                <a:latin typeface="Consolas"/>
              </a:rPr>
              <a:t>c3</a:t>
            </a:r>
            <a:r>
              <a:rPr lang="en-GB" sz="1500" dirty="0">
                <a:solidFill>
                  <a:srgbClr val="000000"/>
                </a:solidFill>
                <a:latin typeface="Consolas"/>
              </a:rPr>
              <a:t>.</a:t>
            </a:r>
            <a:r>
              <a:rPr lang="en-GB" sz="1500" dirty="0">
                <a:solidFill>
                  <a:srgbClr val="020002"/>
                </a:solidFill>
                <a:latin typeface="Consolas"/>
              </a:rPr>
              <a:t>Display</a:t>
            </a:r>
            <a:r>
              <a:rPr lang="en-GB" sz="1500" dirty="0">
                <a:solidFill>
                  <a:srgbClr val="000000"/>
                </a:solidFill>
                <a:latin typeface="Consolas"/>
              </a:rPr>
              <a:t>();</a:t>
            </a:r>
          </a:p>
        </p:txBody>
      </p:sp>
      <p:sp>
        <p:nvSpPr>
          <p:cNvPr id="8" name="Rectangle 25"/>
          <p:cNvSpPr>
            <a:spLocks noChangeArrowheads="1"/>
          </p:cNvSpPr>
          <p:nvPr/>
        </p:nvSpPr>
        <p:spPr bwMode="auto">
          <a:xfrm>
            <a:off x="7491620" y="5074299"/>
            <a:ext cx="4797788" cy="2725341"/>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GB"/>
          </a:p>
        </p:txBody>
      </p:sp>
      <p:sp>
        <p:nvSpPr>
          <p:cNvPr id="9" name="Rectangle 26"/>
          <p:cNvSpPr>
            <a:spLocks noChangeArrowheads="1"/>
          </p:cNvSpPr>
          <p:nvPr/>
        </p:nvSpPr>
        <p:spPr bwMode="white">
          <a:xfrm>
            <a:off x="7568192" y="5118056"/>
            <a:ext cx="4646831" cy="263783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116603" tIns="57278" rIns="0" bIns="57278"/>
          <a:lstStyle/>
          <a:p>
            <a:pPr defTabSz="953274">
              <a:spcBef>
                <a:spcPct val="0"/>
              </a:spcBef>
              <a:tabLst>
                <a:tab pos="439816" algn="l"/>
                <a:tab pos="889859" algn="l"/>
                <a:tab pos="1327629" algn="l"/>
                <a:tab pos="1767444" algn="l"/>
              </a:tabLst>
            </a:pPr>
            <a:endParaRPr lang="en-US" sz="2100">
              <a:solidFill>
                <a:srgbClr val="00FF00"/>
              </a:solidFill>
              <a:latin typeface="Lucida Console" pitchFamily="49" charset="0"/>
            </a:endParaRPr>
          </a:p>
        </p:txBody>
      </p:sp>
      <p:sp>
        <p:nvSpPr>
          <p:cNvPr id="10" name="Text Box 27"/>
          <p:cNvSpPr txBox="1">
            <a:spLocks noChangeArrowheads="1"/>
          </p:cNvSpPr>
          <p:nvPr/>
        </p:nvSpPr>
        <p:spPr bwMode="auto">
          <a:xfrm>
            <a:off x="7491620" y="5520189"/>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dirty="0">
                <a:solidFill>
                  <a:srgbClr val="00FF00"/>
                </a:solidFill>
                <a:latin typeface="Lucida Console" pitchFamily="49" charset="0"/>
              </a:rPr>
              <a:t>Eight Of Clubs</a:t>
            </a:r>
          </a:p>
        </p:txBody>
      </p:sp>
      <p:sp>
        <p:nvSpPr>
          <p:cNvPr id="11" name="Text Box 28"/>
          <p:cNvSpPr txBox="1">
            <a:spLocks noChangeArrowheads="1"/>
          </p:cNvSpPr>
          <p:nvPr/>
        </p:nvSpPr>
        <p:spPr bwMode="auto">
          <a:xfrm>
            <a:off x="7491620" y="5118054"/>
            <a:ext cx="2492967"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dirty="0">
                <a:solidFill>
                  <a:srgbClr val="00FF00"/>
                </a:solidFill>
                <a:latin typeface="Lucida Console" pitchFamily="49" charset="0"/>
              </a:rPr>
              <a:t>Ace of Hearts</a:t>
            </a:r>
          </a:p>
        </p:txBody>
      </p:sp>
      <p:sp>
        <p:nvSpPr>
          <p:cNvPr id="12" name="Text Box 29"/>
          <p:cNvSpPr txBox="1">
            <a:spLocks noChangeArrowheads="1"/>
          </p:cNvSpPr>
          <p:nvPr/>
        </p:nvSpPr>
        <p:spPr bwMode="auto">
          <a:xfrm>
            <a:off x="7491620" y="5961910"/>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dirty="0">
                <a:solidFill>
                  <a:srgbClr val="00FF00"/>
                </a:solidFill>
                <a:latin typeface="Lucida Console" pitchFamily="49" charset="0"/>
              </a:rPr>
              <a:t>Eight of Hearts</a:t>
            </a:r>
          </a:p>
        </p:txBody>
      </p:sp>
      <p:sp>
        <p:nvSpPr>
          <p:cNvPr id="15" name="Rectangle 36"/>
          <p:cNvSpPr>
            <a:spLocks noChangeArrowheads="1"/>
          </p:cNvSpPr>
          <p:nvPr/>
        </p:nvSpPr>
        <p:spPr bwMode="auto">
          <a:xfrm>
            <a:off x="7491620" y="4595075"/>
            <a:ext cx="4797788" cy="479227"/>
          </a:xfrm>
          <a:prstGeom prst="rect">
            <a:avLst/>
          </a:prstGeom>
          <a:gradFill rotWithShape="1">
            <a:gsLst>
              <a:gs pos="0">
                <a:schemeClr val="bg1"/>
              </a:gs>
              <a:gs pos="100000">
                <a:schemeClr va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pPr algn="ctr">
              <a:spcBef>
                <a:spcPct val="0"/>
              </a:spcBef>
            </a:pPr>
            <a:r>
              <a:rPr lang="en-GB" sz="2600"/>
              <a:t>Console</a:t>
            </a:r>
          </a:p>
        </p:txBody>
      </p:sp>
    </p:spTree>
    <p:extLst>
      <p:ext uri="{BB962C8B-B14F-4D97-AF65-F5344CB8AC3E}">
        <p14:creationId xmlns:p14="http://schemas.microsoft.com/office/powerpoint/2010/main" val="5220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728" y="-100013"/>
            <a:ext cx="8281782" cy="1424039"/>
          </a:xfrm>
        </p:spPr>
        <p:txBody>
          <a:bodyPr/>
          <a:lstStyle/>
          <a:p>
            <a:r>
              <a:rPr lang="en-US" dirty="0"/>
              <a:t>Bit Flags </a:t>
            </a:r>
            <a:r>
              <a:rPr lang="en-US" dirty="0" err="1"/>
              <a:t>Enums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97</a:t>
            </a:fld>
            <a:endParaRPr lang="en-GB"/>
          </a:p>
        </p:txBody>
      </p:sp>
      <p:sp>
        <p:nvSpPr>
          <p:cNvPr id="3" name="Text Placeholder 2"/>
          <p:cNvSpPr>
            <a:spLocks noGrp="1"/>
          </p:cNvSpPr>
          <p:nvPr>
            <p:ph sz="quarter" idx="1"/>
          </p:nvPr>
        </p:nvSpPr>
        <p:spPr>
          <a:xfrm>
            <a:off x="420053" y="1400175"/>
            <a:ext cx="11761470" cy="2200275"/>
          </a:xfrm>
        </p:spPr>
        <p:txBody>
          <a:bodyPr>
            <a:normAutofit lnSpcReduction="10000"/>
          </a:bodyPr>
          <a:lstStyle/>
          <a:p>
            <a:r>
              <a:rPr lang="en-US" dirty="0" err="1"/>
              <a:t>Enums</a:t>
            </a:r>
            <a:r>
              <a:rPr lang="en-US" dirty="0"/>
              <a:t> may be used as binary flags</a:t>
            </a:r>
          </a:p>
          <a:p>
            <a:pPr lvl="1"/>
            <a:r>
              <a:rPr lang="en-US" dirty="0"/>
              <a:t>Each value should specify a different bit</a:t>
            </a:r>
          </a:p>
          <a:p>
            <a:pPr lvl="1"/>
            <a:r>
              <a:rPr lang="en-US" dirty="0"/>
              <a:t>Can combine common values as explicit constants</a:t>
            </a:r>
          </a:p>
          <a:p>
            <a:r>
              <a:rPr lang="en-US" dirty="0"/>
              <a:t>Can use bitwise OR/AND to set/test</a:t>
            </a:r>
          </a:p>
          <a:p>
            <a:endParaRPr lang="en-GB" dirty="0"/>
          </a:p>
        </p:txBody>
      </p:sp>
      <p:sp>
        <p:nvSpPr>
          <p:cNvPr id="6" name="Rounded Rectangle 5"/>
          <p:cNvSpPr/>
          <p:nvPr/>
        </p:nvSpPr>
        <p:spPr bwMode="auto">
          <a:xfrm>
            <a:off x="247391" y="3555460"/>
            <a:ext cx="5259509" cy="2972783"/>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0000FF"/>
                </a:solidFill>
                <a:latin typeface="Consolas"/>
              </a:rPr>
              <a:t>enum</a:t>
            </a:r>
            <a:r>
              <a:rPr lang="en-GB" sz="1500" dirty="0">
                <a:solidFill>
                  <a:srgbClr val="000000"/>
                </a:solidFill>
                <a:latin typeface="Consolas"/>
              </a:rPr>
              <a:t> </a:t>
            </a:r>
            <a:r>
              <a:rPr lang="en-GB" sz="1500" dirty="0" err="1">
                <a:solidFill>
                  <a:srgbClr val="2B91AF"/>
                </a:solidFill>
                <a:latin typeface="Consolas"/>
              </a:rPr>
              <a:t>CarOptions</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None</a:t>
            </a:r>
            <a:r>
              <a:rPr lang="en-GB" sz="1500" dirty="0">
                <a:solidFill>
                  <a:srgbClr val="000000"/>
                </a:solidFill>
                <a:latin typeface="Consolas"/>
              </a:rPr>
              <a:t> = 0,</a:t>
            </a:r>
          </a:p>
          <a:p>
            <a:r>
              <a:rPr lang="en-GB" sz="1500" dirty="0">
                <a:solidFill>
                  <a:srgbClr val="000000"/>
                </a:solidFill>
                <a:latin typeface="Consolas"/>
              </a:rPr>
              <a:t>   </a:t>
            </a:r>
            <a:r>
              <a:rPr lang="en-GB" sz="1500" dirty="0" err="1">
                <a:solidFill>
                  <a:srgbClr val="020002"/>
                </a:solidFill>
                <a:latin typeface="Consolas"/>
              </a:rPr>
              <a:t>MetallicPaint</a:t>
            </a:r>
            <a:r>
              <a:rPr lang="en-GB" sz="1500" dirty="0">
                <a:solidFill>
                  <a:srgbClr val="000000"/>
                </a:solidFill>
                <a:latin typeface="Consolas"/>
              </a:rPr>
              <a:t> = 1,</a:t>
            </a:r>
          </a:p>
          <a:p>
            <a:r>
              <a:rPr lang="en-GB" sz="1500" dirty="0">
                <a:solidFill>
                  <a:srgbClr val="000000"/>
                </a:solidFill>
                <a:latin typeface="Consolas"/>
              </a:rPr>
              <a:t>   </a:t>
            </a:r>
            <a:r>
              <a:rPr lang="en-GB" sz="1500" dirty="0" err="1">
                <a:solidFill>
                  <a:srgbClr val="020002"/>
                </a:solidFill>
                <a:latin typeface="Consolas"/>
              </a:rPr>
              <a:t>LeatherSeats</a:t>
            </a:r>
            <a:r>
              <a:rPr lang="en-GB" sz="1500" dirty="0">
                <a:solidFill>
                  <a:srgbClr val="000000"/>
                </a:solidFill>
                <a:latin typeface="Consolas"/>
              </a:rPr>
              <a:t> = 2,</a:t>
            </a:r>
          </a:p>
          <a:p>
            <a:r>
              <a:rPr lang="en-GB" sz="1500" dirty="0">
                <a:solidFill>
                  <a:srgbClr val="000000"/>
                </a:solidFill>
                <a:latin typeface="Consolas"/>
              </a:rPr>
              <a:t>   </a:t>
            </a:r>
            <a:r>
              <a:rPr lang="en-GB" sz="1500" dirty="0" err="1">
                <a:solidFill>
                  <a:srgbClr val="020002"/>
                </a:solidFill>
                <a:latin typeface="Consolas"/>
              </a:rPr>
              <a:t>ElectricWindows</a:t>
            </a:r>
            <a:r>
              <a:rPr lang="en-GB" sz="1500" dirty="0">
                <a:solidFill>
                  <a:srgbClr val="000000"/>
                </a:solidFill>
                <a:latin typeface="Consolas"/>
              </a:rPr>
              <a:t> = 4,</a:t>
            </a:r>
          </a:p>
          <a:p>
            <a:r>
              <a:rPr lang="en-GB" sz="1500" dirty="0">
                <a:solidFill>
                  <a:srgbClr val="000000"/>
                </a:solidFill>
                <a:latin typeface="Consolas"/>
              </a:rPr>
              <a:t>   </a:t>
            </a:r>
            <a:r>
              <a:rPr lang="en-GB" sz="1500" dirty="0" err="1">
                <a:solidFill>
                  <a:srgbClr val="020002"/>
                </a:solidFill>
                <a:latin typeface="Consolas"/>
              </a:rPr>
              <a:t>CDChanger</a:t>
            </a:r>
            <a:r>
              <a:rPr lang="en-GB" sz="1500" dirty="0">
                <a:solidFill>
                  <a:srgbClr val="000000"/>
                </a:solidFill>
                <a:latin typeface="Consolas"/>
              </a:rPr>
              <a:t> = 8,</a:t>
            </a:r>
          </a:p>
          <a:p>
            <a:r>
              <a:rPr lang="en-GB" sz="1500" dirty="0">
                <a:solidFill>
                  <a:srgbClr val="000000"/>
                </a:solidFill>
                <a:latin typeface="Consolas"/>
              </a:rPr>
              <a:t>   </a:t>
            </a:r>
            <a:r>
              <a:rPr lang="en-GB" sz="1500" dirty="0" err="1">
                <a:solidFill>
                  <a:srgbClr val="020002"/>
                </a:solidFill>
                <a:latin typeface="Consolas"/>
              </a:rPr>
              <a:t>AirConditioning</a:t>
            </a:r>
            <a:r>
              <a:rPr lang="en-GB" sz="1500" dirty="0">
                <a:solidFill>
                  <a:srgbClr val="000000"/>
                </a:solidFill>
                <a:latin typeface="Consolas"/>
              </a:rPr>
              <a:t> = 16,</a:t>
            </a:r>
          </a:p>
          <a:p>
            <a:r>
              <a:rPr lang="en-GB" sz="1500" dirty="0">
                <a:solidFill>
                  <a:srgbClr val="000000"/>
                </a:solidFill>
                <a:latin typeface="Consolas"/>
              </a:rPr>
              <a:t>   </a:t>
            </a:r>
            <a:r>
              <a:rPr lang="en-GB" sz="1500" dirty="0" err="1">
                <a:solidFill>
                  <a:srgbClr val="020002"/>
                </a:solidFill>
                <a:latin typeface="Consolas"/>
              </a:rPr>
              <a:t>AlloyWheels</a:t>
            </a:r>
            <a:r>
              <a:rPr lang="en-GB" sz="1500" dirty="0">
                <a:solidFill>
                  <a:srgbClr val="000000"/>
                </a:solidFill>
                <a:latin typeface="Consolas"/>
              </a:rPr>
              <a:t> = 32,</a:t>
            </a:r>
          </a:p>
          <a:p>
            <a:r>
              <a:rPr lang="en-GB" sz="1500" dirty="0">
                <a:solidFill>
                  <a:srgbClr val="000000"/>
                </a:solidFill>
                <a:latin typeface="Consolas"/>
              </a:rPr>
              <a:t>   </a:t>
            </a:r>
            <a:r>
              <a:rPr lang="en-GB" sz="1500" dirty="0" err="1">
                <a:solidFill>
                  <a:srgbClr val="020002"/>
                </a:solidFill>
                <a:latin typeface="Consolas"/>
              </a:rPr>
              <a:t>LuxuryOptions</a:t>
            </a:r>
            <a:r>
              <a:rPr lang="en-GB" sz="1500" dirty="0">
                <a:solidFill>
                  <a:srgbClr val="000000"/>
                </a:solidFill>
                <a:latin typeface="Consolas"/>
              </a:rPr>
              <a:t> = </a:t>
            </a:r>
            <a:r>
              <a:rPr lang="en-GB" sz="1500" dirty="0" err="1">
                <a:solidFill>
                  <a:srgbClr val="020002"/>
                </a:solidFill>
                <a:latin typeface="Consolas"/>
              </a:rPr>
              <a:t>AirConditioning</a:t>
            </a:r>
            <a:r>
              <a:rPr lang="en-GB" sz="1500" dirty="0">
                <a:solidFill>
                  <a:srgbClr val="000000"/>
                </a:solidFill>
                <a:latin typeface="Consolas"/>
              </a:rPr>
              <a:t> | </a:t>
            </a:r>
          </a:p>
          <a:p>
            <a:r>
              <a:rPr lang="en-GB" sz="1500" dirty="0">
                <a:solidFill>
                  <a:srgbClr val="000000"/>
                </a:solidFill>
                <a:latin typeface="Consolas"/>
              </a:rPr>
              <a:t>      </a:t>
            </a:r>
            <a:r>
              <a:rPr lang="en-GB" sz="1500" dirty="0" err="1">
                <a:solidFill>
                  <a:srgbClr val="020002"/>
                </a:solidFill>
                <a:latin typeface="Consolas"/>
              </a:rPr>
              <a:t>AlloyWheels</a:t>
            </a:r>
            <a:r>
              <a:rPr lang="en-GB" sz="1500" dirty="0">
                <a:solidFill>
                  <a:srgbClr val="000000"/>
                </a:solidFill>
                <a:latin typeface="Consolas"/>
              </a:rPr>
              <a:t> | </a:t>
            </a:r>
            <a:r>
              <a:rPr lang="en-GB" sz="1500" dirty="0" err="1">
                <a:solidFill>
                  <a:srgbClr val="020002"/>
                </a:solidFill>
                <a:latin typeface="Consolas"/>
              </a:rPr>
              <a:t>ElectricWindows</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Everything</a:t>
            </a:r>
            <a:r>
              <a:rPr lang="en-GB" sz="1500" dirty="0">
                <a:solidFill>
                  <a:srgbClr val="000000"/>
                </a:solidFill>
                <a:latin typeface="Consolas"/>
              </a:rPr>
              <a:t> = 63</a:t>
            </a:r>
          </a:p>
          <a:p>
            <a:r>
              <a:rPr lang="en-GB" sz="1500" dirty="0">
                <a:solidFill>
                  <a:srgbClr val="000000"/>
                </a:solidFill>
                <a:latin typeface="Consolas"/>
              </a:rPr>
              <a:t>}</a:t>
            </a:r>
          </a:p>
        </p:txBody>
      </p:sp>
      <p:sp>
        <p:nvSpPr>
          <p:cNvPr id="7" name="Rounded Rectangle 6"/>
          <p:cNvSpPr/>
          <p:nvPr/>
        </p:nvSpPr>
        <p:spPr bwMode="auto">
          <a:xfrm>
            <a:off x="247390" y="6768815"/>
            <a:ext cx="12007559" cy="154760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2B91AF"/>
                </a:solidFill>
                <a:latin typeface="Consolas"/>
              </a:rPr>
              <a:t>CarOptions</a:t>
            </a:r>
            <a:r>
              <a:rPr lang="en-GB" sz="1500" dirty="0">
                <a:solidFill>
                  <a:srgbClr val="000000"/>
                </a:solidFill>
                <a:latin typeface="Consolas"/>
              </a:rPr>
              <a:t> </a:t>
            </a:r>
            <a:r>
              <a:rPr lang="en-GB" sz="1500" dirty="0">
                <a:solidFill>
                  <a:srgbClr val="020002"/>
                </a:solidFill>
                <a:latin typeface="Consolas"/>
              </a:rPr>
              <a:t>opts</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ElectricWindows</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CDChanger</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opts</a:t>
            </a:r>
            <a:r>
              <a:rPr lang="en-GB" sz="1500" dirty="0">
                <a:solidFill>
                  <a:srgbClr val="000000"/>
                </a:solidFill>
                <a:latin typeface="Consolas"/>
              </a:rPr>
              <a:t>);</a:t>
            </a:r>
          </a:p>
          <a:p>
            <a:r>
              <a:rPr lang="en-GB" sz="1500" dirty="0" err="1">
                <a:solidFill>
                  <a:srgbClr val="2B91AF"/>
                </a:solidFill>
                <a:latin typeface="Consolas"/>
              </a:rPr>
              <a:t>CarOptions</a:t>
            </a:r>
            <a:r>
              <a:rPr lang="en-GB" sz="1500" dirty="0">
                <a:solidFill>
                  <a:srgbClr val="000000"/>
                </a:solidFill>
                <a:latin typeface="Consolas"/>
              </a:rPr>
              <a:t> </a:t>
            </a:r>
            <a:r>
              <a:rPr lang="en-GB" sz="1500" dirty="0">
                <a:solidFill>
                  <a:srgbClr val="020002"/>
                </a:solidFill>
                <a:latin typeface="Consolas"/>
              </a:rPr>
              <a:t>opts2</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ElectricWindows</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AirConditioning</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AlloyWheels</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opts2</a:t>
            </a:r>
            <a:r>
              <a:rPr lang="en-GB" sz="1500" dirty="0">
                <a:solidFill>
                  <a:srgbClr val="000000"/>
                </a:solidFill>
                <a:latin typeface="Consolas"/>
              </a:rPr>
              <a:t>);</a:t>
            </a:r>
          </a:p>
          <a:p>
            <a:r>
              <a:rPr lang="en-GB" sz="1500" dirty="0">
                <a:solidFill>
                  <a:srgbClr val="0000FF"/>
                </a:solidFill>
                <a:latin typeface="Consolas"/>
              </a:rPr>
              <a:t>if</a:t>
            </a:r>
            <a:r>
              <a:rPr lang="en-GB" sz="1500" dirty="0">
                <a:solidFill>
                  <a:srgbClr val="000000"/>
                </a:solidFill>
                <a:latin typeface="Consolas"/>
              </a:rPr>
              <a:t>((</a:t>
            </a:r>
            <a:r>
              <a:rPr lang="en-GB" sz="1500" dirty="0">
                <a:solidFill>
                  <a:srgbClr val="020002"/>
                </a:solidFill>
                <a:latin typeface="Consolas"/>
              </a:rPr>
              <a:t>opts</a:t>
            </a:r>
            <a:r>
              <a:rPr lang="en-GB" sz="1500" dirty="0">
                <a:solidFill>
                  <a:srgbClr val="000000"/>
                </a:solidFill>
                <a:latin typeface="Consolas"/>
              </a:rPr>
              <a:t> &amp;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CDChanger</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CDChanger</a:t>
            </a:r>
            <a:r>
              <a:rPr lang="en-GB" sz="1500" dirty="0">
                <a:solidFill>
                  <a:srgbClr val="000000"/>
                </a:solidFill>
                <a:latin typeface="Consolas"/>
              </a:rPr>
              <a:t>)</a:t>
            </a:r>
          </a:p>
          <a:p>
            <a:r>
              <a:rPr lang="en-GB" sz="1500" dirty="0">
                <a:solidFill>
                  <a:srgbClr val="000000"/>
                </a:solidFill>
                <a:latin typeface="Consolas"/>
              </a:rPr>
              <a:t>   </a:t>
            </a:r>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"Includes CD changer"</a:t>
            </a:r>
            <a:r>
              <a:rPr lang="en-GB" sz="1500" dirty="0">
                <a:solidFill>
                  <a:srgbClr val="000000"/>
                </a:solidFill>
                <a:latin typeface="Consolas"/>
              </a:rPr>
              <a:t>);</a:t>
            </a:r>
          </a:p>
        </p:txBody>
      </p:sp>
      <p:sp>
        <p:nvSpPr>
          <p:cNvPr id="8" name="Rectangle 25"/>
          <p:cNvSpPr>
            <a:spLocks noChangeArrowheads="1"/>
          </p:cNvSpPr>
          <p:nvPr/>
        </p:nvSpPr>
        <p:spPr bwMode="auto">
          <a:xfrm>
            <a:off x="6338116" y="4279831"/>
            <a:ext cx="4726002" cy="2205452"/>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GB"/>
          </a:p>
        </p:txBody>
      </p:sp>
      <p:sp>
        <p:nvSpPr>
          <p:cNvPr id="9" name="Rectangle 26"/>
          <p:cNvSpPr>
            <a:spLocks noChangeArrowheads="1"/>
          </p:cNvSpPr>
          <p:nvPr/>
        </p:nvSpPr>
        <p:spPr bwMode="white">
          <a:xfrm>
            <a:off x="6414689" y="4323588"/>
            <a:ext cx="4550193" cy="2067186"/>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116603" tIns="57278" rIns="0" bIns="57278"/>
          <a:lstStyle/>
          <a:p>
            <a:pPr defTabSz="953274">
              <a:spcBef>
                <a:spcPct val="0"/>
              </a:spcBef>
              <a:tabLst>
                <a:tab pos="439816" algn="l"/>
                <a:tab pos="889859" algn="l"/>
                <a:tab pos="1327629" algn="l"/>
                <a:tab pos="1767444" algn="l"/>
              </a:tabLst>
            </a:pPr>
            <a:endParaRPr lang="en-US" sz="2100">
              <a:solidFill>
                <a:srgbClr val="00FF00"/>
              </a:solidFill>
              <a:latin typeface="Lucida Console" pitchFamily="49" charset="0"/>
            </a:endParaRPr>
          </a:p>
        </p:txBody>
      </p:sp>
      <p:sp>
        <p:nvSpPr>
          <p:cNvPr id="10" name="Text Box 27"/>
          <p:cNvSpPr txBox="1">
            <a:spLocks noChangeArrowheads="1"/>
          </p:cNvSpPr>
          <p:nvPr/>
        </p:nvSpPr>
        <p:spPr bwMode="auto">
          <a:xfrm>
            <a:off x="6338115" y="4725721"/>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dirty="0" err="1">
                <a:solidFill>
                  <a:srgbClr val="00FF00"/>
                </a:solidFill>
                <a:latin typeface="Lucida Console" pitchFamily="49" charset="0"/>
              </a:rPr>
              <a:t>LuxuryOptions</a:t>
            </a:r>
            <a:endParaRPr lang="en-GB" sz="2100" dirty="0">
              <a:solidFill>
                <a:srgbClr val="00FF00"/>
              </a:solidFill>
              <a:latin typeface="Lucida Console" pitchFamily="49" charset="0"/>
            </a:endParaRPr>
          </a:p>
        </p:txBody>
      </p:sp>
      <p:sp>
        <p:nvSpPr>
          <p:cNvPr id="11" name="Text Box 28"/>
          <p:cNvSpPr txBox="1">
            <a:spLocks noChangeArrowheads="1"/>
          </p:cNvSpPr>
          <p:nvPr/>
        </p:nvSpPr>
        <p:spPr bwMode="auto">
          <a:xfrm>
            <a:off x="6338115" y="4323586"/>
            <a:ext cx="2492967"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dirty="0">
                <a:solidFill>
                  <a:srgbClr val="00FF00"/>
                </a:solidFill>
                <a:latin typeface="Lucida Console" pitchFamily="49" charset="0"/>
              </a:rPr>
              <a:t>12</a:t>
            </a:r>
          </a:p>
        </p:txBody>
      </p:sp>
      <p:sp>
        <p:nvSpPr>
          <p:cNvPr id="12" name="Text Box 29"/>
          <p:cNvSpPr txBox="1">
            <a:spLocks noChangeArrowheads="1"/>
          </p:cNvSpPr>
          <p:nvPr/>
        </p:nvSpPr>
        <p:spPr bwMode="auto">
          <a:xfrm>
            <a:off x="6338115" y="5167442"/>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dirty="0">
                <a:solidFill>
                  <a:srgbClr val="00FF00"/>
                </a:solidFill>
                <a:latin typeface="Lucida Console" pitchFamily="49" charset="0"/>
              </a:rPr>
              <a:t>Includes CD Changer</a:t>
            </a:r>
          </a:p>
        </p:txBody>
      </p:sp>
      <p:sp>
        <p:nvSpPr>
          <p:cNvPr id="13" name="Rectangle 36"/>
          <p:cNvSpPr>
            <a:spLocks noChangeArrowheads="1"/>
          </p:cNvSpPr>
          <p:nvPr/>
        </p:nvSpPr>
        <p:spPr bwMode="auto">
          <a:xfrm>
            <a:off x="6338116" y="3800607"/>
            <a:ext cx="4726002" cy="479227"/>
          </a:xfrm>
          <a:prstGeom prst="rect">
            <a:avLst/>
          </a:prstGeom>
          <a:gradFill rotWithShape="1">
            <a:gsLst>
              <a:gs pos="0">
                <a:schemeClr val="bg1"/>
              </a:gs>
              <a:gs pos="100000">
                <a:schemeClr va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pPr algn="ctr">
              <a:spcBef>
                <a:spcPct val="0"/>
              </a:spcBef>
            </a:pPr>
            <a:r>
              <a:rPr lang="en-GB" sz="2600"/>
              <a:t>Console</a:t>
            </a:r>
          </a:p>
        </p:txBody>
      </p:sp>
    </p:spTree>
    <p:extLst>
      <p:ext uri="{BB962C8B-B14F-4D97-AF65-F5344CB8AC3E}">
        <p14:creationId xmlns:p14="http://schemas.microsoft.com/office/powerpoint/2010/main" val="420773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446" y="0"/>
            <a:ext cx="8506063" cy="1424039"/>
          </a:xfrm>
        </p:spPr>
        <p:txBody>
          <a:bodyPr/>
          <a:lstStyle/>
          <a:p>
            <a:r>
              <a:rPr lang="en-US" dirty="0"/>
              <a:t>More Bit Flags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98</a:t>
            </a:fld>
            <a:endParaRPr lang="en-GB"/>
          </a:p>
        </p:txBody>
      </p:sp>
      <p:sp>
        <p:nvSpPr>
          <p:cNvPr id="3" name="Text Placeholder 2"/>
          <p:cNvSpPr>
            <a:spLocks noGrp="1"/>
          </p:cNvSpPr>
          <p:nvPr>
            <p:ph sz="quarter" idx="1"/>
          </p:nvPr>
        </p:nvSpPr>
        <p:spPr>
          <a:xfrm>
            <a:off x="420053" y="1400175"/>
            <a:ext cx="11761470" cy="2000250"/>
          </a:xfrm>
        </p:spPr>
        <p:txBody>
          <a:bodyPr>
            <a:normAutofit/>
          </a:bodyPr>
          <a:lstStyle/>
          <a:p>
            <a:r>
              <a:rPr lang="en-US" dirty="0"/>
              <a:t>The last example shows that </a:t>
            </a:r>
            <a:r>
              <a:rPr lang="en-US" b="1" dirty="0" err="1">
                <a:solidFill>
                  <a:srgbClr val="002060"/>
                </a:solidFill>
                <a:latin typeface="Consolas" pitchFamily="49" charset="0"/>
                <a:cs typeface="Consolas" pitchFamily="49" charset="0"/>
              </a:rPr>
              <a:t>Enum.ToString</a:t>
            </a:r>
            <a:r>
              <a:rPr lang="en-US" dirty="0"/>
              <a:t> fails to combine flags</a:t>
            </a:r>
          </a:p>
          <a:p>
            <a:pPr lvl="1"/>
            <a:r>
              <a:rPr lang="en-US" dirty="0"/>
              <a:t>Add the </a:t>
            </a:r>
            <a:r>
              <a:rPr lang="en-US" b="1" dirty="0">
                <a:solidFill>
                  <a:srgbClr val="7030A0"/>
                </a:solidFill>
                <a:latin typeface="Consolas" pitchFamily="49" charset="0"/>
                <a:cs typeface="Consolas" pitchFamily="49" charset="0"/>
              </a:rPr>
              <a:t>[Flags]</a:t>
            </a:r>
            <a:r>
              <a:rPr lang="en-US" dirty="0">
                <a:solidFill>
                  <a:srgbClr val="7030A0"/>
                </a:solidFill>
              </a:rPr>
              <a:t> </a:t>
            </a:r>
            <a:r>
              <a:rPr lang="en-US" dirty="0"/>
              <a:t>attribute to make it “smarter”</a:t>
            </a:r>
            <a:endParaRPr lang="en-GB" dirty="0"/>
          </a:p>
        </p:txBody>
      </p:sp>
      <p:sp>
        <p:nvSpPr>
          <p:cNvPr id="6" name="Rounded Rectangle 5"/>
          <p:cNvSpPr/>
          <p:nvPr/>
        </p:nvSpPr>
        <p:spPr bwMode="auto">
          <a:xfrm>
            <a:off x="247391" y="3271926"/>
            <a:ext cx="5259509" cy="3210312"/>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a:solidFill>
                  <a:srgbClr val="000000"/>
                </a:solidFill>
                <a:latin typeface="Consolas"/>
              </a:rPr>
              <a:t>[</a:t>
            </a:r>
            <a:r>
              <a:rPr lang="en-GB" sz="1500" b="1" dirty="0">
                <a:solidFill>
                  <a:srgbClr val="0000FF"/>
                </a:solidFill>
                <a:latin typeface="Consolas"/>
              </a:rPr>
              <a:t>Flags</a:t>
            </a:r>
            <a:r>
              <a:rPr lang="en-GB" sz="1500" dirty="0">
                <a:solidFill>
                  <a:srgbClr val="000000"/>
                </a:solidFill>
                <a:latin typeface="Consolas"/>
              </a:rPr>
              <a:t>]</a:t>
            </a:r>
          </a:p>
          <a:p>
            <a:r>
              <a:rPr lang="en-GB" sz="1500" dirty="0">
                <a:solidFill>
                  <a:srgbClr val="0000FF"/>
                </a:solidFill>
                <a:latin typeface="Consolas"/>
              </a:rPr>
              <a:t>public</a:t>
            </a:r>
            <a:r>
              <a:rPr lang="en-GB" sz="1500" dirty="0">
                <a:solidFill>
                  <a:srgbClr val="000000"/>
                </a:solidFill>
                <a:latin typeface="Consolas"/>
              </a:rPr>
              <a:t> </a:t>
            </a:r>
            <a:r>
              <a:rPr lang="en-GB" sz="1500" dirty="0" err="1">
                <a:solidFill>
                  <a:srgbClr val="0000FF"/>
                </a:solidFill>
                <a:latin typeface="Consolas"/>
              </a:rPr>
              <a:t>enum</a:t>
            </a:r>
            <a:r>
              <a:rPr lang="en-GB" sz="1500" dirty="0">
                <a:solidFill>
                  <a:srgbClr val="000000"/>
                </a:solidFill>
                <a:latin typeface="Consolas"/>
              </a:rPr>
              <a:t> </a:t>
            </a:r>
            <a:r>
              <a:rPr lang="en-GB" sz="1500" dirty="0" err="1">
                <a:solidFill>
                  <a:srgbClr val="2B91AF"/>
                </a:solidFill>
                <a:latin typeface="Consolas"/>
              </a:rPr>
              <a:t>CarOptions</a:t>
            </a:r>
            <a:r>
              <a:rPr lang="en-GB" sz="1500" dirty="0">
                <a:solidFill>
                  <a:srgbClr val="000000"/>
                </a:solidFill>
                <a:latin typeface="Consolas"/>
              </a:rPr>
              <a:t> {</a:t>
            </a:r>
          </a:p>
          <a:p>
            <a:r>
              <a:rPr lang="en-GB" sz="1500" dirty="0">
                <a:solidFill>
                  <a:srgbClr val="000000"/>
                </a:solidFill>
                <a:latin typeface="Consolas"/>
              </a:rPr>
              <a:t>   </a:t>
            </a:r>
            <a:r>
              <a:rPr lang="en-GB" sz="1500" dirty="0">
                <a:solidFill>
                  <a:srgbClr val="020002"/>
                </a:solidFill>
                <a:latin typeface="Consolas"/>
              </a:rPr>
              <a:t>None</a:t>
            </a:r>
            <a:r>
              <a:rPr lang="en-GB" sz="1500" dirty="0">
                <a:solidFill>
                  <a:srgbClr val="000000"/>
                </a:solidFill>
                <a:latin typeface="Consolas"/>
              </a:rPr>
              <a:t> = 0,</a:t>
            </a:r>
          </a:p>
          <a:p>
            <a:r>
              <a:rPr lang="en-GB" sz="1500" dirty="0">
                <a:solidFill>
                  <a:srgbClr val="000000"/>
                </a:solidFill>
                <a:latin typeface="Consolas"/>
              </a:rPr>
              <a:t>   </a:t>
            </a:r>
            <a:r>
              <a:rPr lang="en-GB" sz="1500" dirty="0" err="1">
                <a:solidFill>
                  <a:srgbClr val="020002"/>
                </a:solidFill>
                <a:latin typeface="Consolas"/>
              </a:rPr>
              <a:t>MetallicPaint</a:t>
            </a:r>
            <a:r>
              <a:rPr lang="en-GB" sz="1500" dirty="0">
                <a:solidFill>
                  <a:srgbClr val="000000"/>
                </a:solidFill>
                <a:latin typeface="Consolas"/>
              </a:rPr>
              <a:t> = 1,</a:t>
            </a:r>
          </a:p>
          <a:p>
            <a:r>
              <a:rPr lang="en-GB" sz="1500" dirty="0">
                <a:solidFill>
                  <a:srgbClr val="000000"/>
                </a:solidFill>
                <a:latin typeface="Consolas"/>
              </a:rPr>
              <a:t>   </a:t>
            </a:r>
            <a:r>
              <a:rPr lang="en-GB" sz="1500" dirty="0" err="1">
                <a:solidFill>
                  <a:srgbClr val="020002"/>
                </a:solidFill>
                <a:latin typeface="Consolas"/>
              </a:rPr>
              <a:t>LeatherSeats</a:t>
            </a:r>
            <a:r>
              <a:rPr lang="en-GB" sz="1500" dirty="0">
                <a:solidFill>
                  <a:srgbClr val="000000"/>
                </a:solidFill>
                <a:latin typeface="Consolas"/>
              </a:rPr>
              <a:t> = 2,</a:t>
            </a:r>
          </a:p>
          <a:p>
            <a:r>
              <a:rPr lang="en-GB" sz="1500" dirty="0">
                <a:solidFill>
                  <a:srgbClr val="000000"/>
                </a:solidFill>
                <a:latin typeface="Consolas"/>
              </a:rPr>
              <a:t>   </a:t>
            </a:r>
            <a:r>
              <a:rPr lang="en-GB" sz="1500" dirty="0" err="1">
                <a:solidFill>
                  <a:srgbClr val="020002"/>
                </a:solidFill>
                <a:latin typeface="Consolas"/>
              </a:rPr>
              <a:t>ElectricWindows</a:t>
            </a:r>
            <a:r>
              <a:rPr lang="en-GB" sz="1500" dirty="0">
                <a:solidFill>
                  <a:srgbClr val="000000"/>
                </a:solidFill>
                <a:latin typeface="Consolas"/>
              </a:rPr>
              <a:t> = 4,</a:t>
            </a:r>
          </a:p>
          <a:p>
            <a:r>
              <a:rPr lang="en-GB" sz="1500" dirty="0">
                <a:solidFill>
                  <a:srgbClr val="000000"/>
                </a:solidFill>
                <a:latin typeface="Consolas"/>
              </a:rPr>
              <a:t>   </a:t>
            </a:r>
            <a:r>
              <a:rPr lang="en-GB" sz="1500" dirty="0" err="1">
                <a:solidFill>
                  <a:srgbClr val="020002"/>
                </a:solidFill>
                <a:latin typeface="Consolas"/>
              </a:rPr>
              <a:t>CDChanger</a:t>
            </a:r>
            <a:r>
              <a:rPr lang="en-GB" sz="1500" dirty="0">
                <a:solidFill>
                  <a:srgbClr val="000000"/>
                </a:solidFill>
                <a:latin typeface="Consolas"/>
              </a:rPr>
              <a:t> = 8,</a:t>
            </a:r>
          </a:p>
          <a:p>
            <a:r>
              <a:rPr lang="en-GB" sz="1500" dirty="0">
                <a:solidFill>
                  <a:srgbClr val="000000"/>
                </a:solidFill>
                <a:latin typeface="Consolas"/>
              </a:rPr>
              <a:t>   </a:t>
            </a:r>
            <a:r>
              <a:rPr lang="en-GB" sz="1500" dirty="0" err="1">
                <a:solidFill>
                  <a:srgbClr val="020002"/>
                </a:solidFill>
                <a:latin typeface="Consolas"/>
              </a:rPr>
              <a:t>AirConditioning</a:t>
            </a:r>
            <a:r>
              <a:rPr lang="en-GB" sz="1500" dirty="0">
                <a:solidFill>
                  <a:srgbClr val="000000"/>
                </a:solidFill>
                <a:latin typeface="Consolas"/>
              </a:rPr>
              <a:t> = 16,</a:t>
            </a:r>
          </a:p>
          <a:p>
            <a:r>
              <a:rPr lang="en-GB" sz="1500" dirty="0">
                <a:solidFill>
                  <a:srgbClr val="000000"/>
                </a:solidFill>
                <a:latin typeface="Consolas"/>
              </a:rPr>
              <a:t>   </a:t>
            </a:r>
            <a:r>
              <a:rPr lang="en-GB" sz="1500" dirty="0" err="1">
                <a:solidFill>
                  <a:srgbClr val="020002"/>
                </a:solidFill>
                <a:latin typeface="Consolas"/>
              </a:rPr>
              <a:t>AlloyWheels</a:t>
            </a:r>
            <a:r>
              <a:rPr lang="en-GB" sz="1500" dirty="0">
                <a:solidFill>
                  <a:srgbClr val="000000"/>
                </a:solidFill>
                <a:latin typeface="Consolas"/>
              </a:rPr>
              <a:t> = 32,</a:t>
            </a:r>
          </a:p>
          <a:p>
            <a:r>
              <a:rPr lang="en-GB" sz="1500" dirty="0">
                <a:solidFill>
                  <a:srgbClr val="000000"/>
                </a:solidFill>
                <a:latin typeface="Consolas"/>
              </a:rPr>
              <a:t>   </a:t>
            </a:r>
            <a:r>
              <a:rPr lang="en-GB" sz="1500" dirty="0" err="1">
                <a:solidFill>
                  <a:srgbClr val="020002"/>
                </a:solidFill>
                <a:latin typeface="Consolas"/>
              </a:rPr>
              <a:t>LuxuryOptions</a:t>
            </a:r>
            <a:r>
              <a:rPr lang="en-GB" sz="1500" dirty="0">
                <a:solidFill>
                  <a:srgbClr val="000000"/>
                </a:solidFill>
                <a:latin typeface="Consolas"/>
              </a:rPr>
              <a:t> = </a:t>
            </a:r>
            <a:r>
              <a:rPr lang="en-GB" sz="1500" dirty="0" err="1">
                <a:solidFill>
                  <a:srgbClr val="020002"/>
                </a:solidFill>
                <a:latin typeface="Consolas"/>
              </a:rPr>
              <a:t>AirConditioning</a:t>
            </a:r>
            <a:r>
              <a:rPr lang="en-GB" sz="1500" dirty="0">
                <a:solidFill>
                  <a:srgbClr val="000000"/>
                </a:solidFill>
                <a:latin typeface="Consolas"/>
              </a:rPr>
              <a:t> | </a:t>
            </a:r>
          </a:p>
          <a:p>
            <a:r>
              <a:rPr lang="en-GB" sz="1500" dirty="0">
                <a:solidFill>
                  <a:srgbClr val="000000"/>
                </a:solidFill>
                <a:latin typeface="Consolas"/>
              </a:rPr>
              <a:t>      </a:t>
            </a:r>
            <a:r>
              <a:rPr lang="en-GB" sz="1500" dirty="0" err="1">
                <a:solidFill>
                  <a:srgbClr val="020002"/>
                </a:solidFill>
                <a:latin typeface="Consolas"/>
              </a:rPr>
              <a:t>AlloyWheels</a:t>
            </a:r>
            <a:r>
              <a:rPr lang="en-GB" sz="1500" dirty="0">
                <a:solidFill>
                  <a:srgbClr val="000000"/>
                </a:solidFill>
                <a:latin typeface="Consolas"/>
              </a:rPr>
              <a:t> | </a:t>
            </a:r>
            <a:r>
              <a:rPr lang="en-GB" sz="1500" dirty="0" err="1">
                <a:solidFill>
                  <a:srgbClr val="020002"/>
                </a:solidFill>
                <a:latin typeface="Consolas"/>
              </a:rPr>
              <a:t>ElectricWindows</a:t>
            </a:r>
            <a:r>
              <a:rPr lang="en-GB" sz="1500" dirty="0">
                <a:solidFill>
                  <a:srgbClr val="000000"/>
                </a:solidFill>
                <a:latin typeface="Consolas"/>
              </a:rPr>
              <a:t>,</a:t>
            </a:r>
          </a:p>
          <a:p>
            <a:r>
              <a:rPr lang="en-GB" sz="1500" dirty="0">
                <a:solidFill>
                  <a:srgbClr val="000000"/>
                </a:solidFill>
                <a:latin typeface="Consolas"/>
              </a:rPr>
              <a:t>   </a:t>
            </a:r>
            <a:r>
              <a:rPr lang="en-GB" sz="1500" dirty="0">
                <a:solidFill>
                  <a:srgbClr val="020002"/>
                </a:solidFill>
                <a:latin typeface="Consolas"/>
              </a:rPr>
              <a:t>Everything</a:t>
            </a:r>
            <a:r>
              <a:rPr lang="en-GB" sz="1500" dirty="0">
                <a:solidFill>
                  <a:srgbClr val="000000"/>
                </a:solidFill>
                <a:latin typeface="Consolas"/>
              </a:rPr>
              <a:t> = 63</a:t>
            </a:r>
          </a:p>
          <a:p>
            <a:r>
              <a:rPr lang="en-GB" sz="1500" dirty="0">
                <a:solidFill>
                  <a:srgbClr val="000000"/>
                </a:solidFill>
                <a:latin typeface="Consolas"/>
              </a:rPr>
              <a:t>}</a:t>
            </a:r>
          </a:p>
        </p:txBody>
      </p:sp>
      <p:sp>
        <p:nvSpPr>
          <p:cNvPr id="7" name="Rounded Rectangle 6"/>
          <p:cNvSpPr/>
          <p:nvPr/>
        </p:nvSpPr>
        <p:spPr bwMode="auto">
          <a:xfrm>
            <a:off x="247390" y="6768815"/>
            <a:ext cx="12007559" cy="1547605"/>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2B91AF"/>
                </a:solidFill>
                <a:latin typeface="Consolas"/>
              </a:rPr>
              <a:t>CarOptions</a:t>
            </a:r>
            <a:r>
              <a:rPr lang="en-GB" sz="1500" dirty="0">
                <a:solidFill>
                  <a:srgbClr val="000000"/>
                </a:solidFill>
                <a:latin typeface="Consolas"/>
              </a:rPr>
              <a:t> </a:t>
            </a:r>
            <a:r>
              <a:rPr lang="en-GB" sz="1500" dirty="0">
                <a:solidFill>
                  <a:srgbClr val="020002"/>
                </a:solidFill>
                <a:latin typeface="Consolas"/>
              </a:rPr>
              <a:t>opts</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ElectricWindows</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CDChanger</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opts</a:t>
            </a:r>
            <a:r>
              <a:rPr lang="en-GB" sz="1500" dirty="0">
                <a:solidFill>
                  <a:srgbClr val="000000"/>
                </a:solidFill>
                <a:latin typeface="Consolas"/>
              </a:rPr>
              <a:t>);</a:t>
            </a:r>
          </a:p>
          <a:p>
            <a:r>
              <a:rPr lang="en-GB" sz="1500" dirty="0" err="1">
                <a:solidFill>
                  <a:srgbClr val="2B91AF"/>
                </a:solidFill>
                <a:latin typeface="Consolas"/>
              </a:rPr>
              <a:t>CarOptions</a:t>
            </a:r>
            <a:r>
              <a:rPr lang="en-GB" sz="1500" dirty="0">
                <a:solidFill>
                  <a:srgbClr val="000000"/>
                </a:solidFill>
                <a:latin typeface="Consolas"/>
              </a:rPr>
              <a:t> </a:t>
            </a:r>
            <a:r>
              <a:rPr lang="en-GB" sz="1500" dirty="0">
                <a:solidFill>
                  <a:srgbClr val="020002"/>
                </a:solidFill>
                <a:latin typeface="Consolas"/>
              </a:rPr>
              <a:t>opts2</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ElectricWindows</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AirConditioning</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AlloyWheels</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020002"/>
                </a:solidFill>
                <a:latin typeface="Consolas"/>
              </a:rPr>
              <a:t>opts2</a:t>
            </a:r>
            <a:r>
              <a:rPr lang="en-GB" sz="1500" dirty="0">
                <a:solidFill>
                  <a:srgbClr val="000000"/>
                </a:solidFill>
                <a:latin typeface="Consolas"/>
              </a:rPr>
              <a:t>);</a:t>
            </a:r>
          </a:p>
          <a:p>
            <a:r>
              <a:rPr lang="en-GB" sz="1500" dirty="0">
                <a:solidFill>
                  <a:srgbClr val="0000FF"/>
                </a:solidFill>
                <a:latin typeface="Consolas"/>
              </a:rPr>
              <a:t>if</a:t>
            </a:r>
            <a:r>
              <a:rPr lang="en-GB" sz="1500" dirty="0">
                <a:solidFill>
                  <a:srgbClr val="000000"/>
                </a:solidFill>
                <a:latin typeface="Consolas"/>
              </a:rPr>
              <a:t>((</a:t>
            </a:r>
            <a:r>
              <a:rPr lang="en-GB" sz="1500" dirty="0">
                <a:solidFill>
                  <a:srgbClr val="020002"/>
                </a:solidFill>
                <a:latin typeface="Consolas"/>
              </a:rPr>
              <a:t>opts</a:t>
            </a:r>
            <a:r>
              <a:rPr lang="en-GB" sz="1500" dirty="0">
                <a:solidFill>
                  <a:srgbClr val="000000"/>
                </a:solidFill>
                <a:latin typeface="Consolas"/>
              </a:rPr>
              <a:t> &amp;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CDChanger</a:t>
            </a:r>
            <a:r>
              <a:rPr lang="en-GB" sz="1500" dirty="0">
                <a:solidFill>
                  <a:srgbClr val="000000"/>
                </a:solidFill>
                <a:latin typeface="Consolas"/>
              </a:rPr>
              <a:t>) == </a:t>
            </a:r>
            <a:r>
              <a:rPr lang="en-GB" sz="1500" dirty="0" err="1">
                <a:solidFill>
                  <a:srgbClr val="2B91AF"/>
                </a:solidFill>
                <a:latin typeface="Consolas"/>
              </a:rPr>
              <a:t>CarOptions</a:t>
            </a:r>
            <a:r>
              <a:rPr lang="en-GB" sz="1500" dirty="0" err="1">
                <a:solidFill>
                  <a:srgbClr val="000000"/>
                </a:solidFill>
                <a:latin typeface="Consolas"/>
              </a:rPr>
              <a:t>.</a:t>
            </a:r>
            <a:r>
              <a:rPr lang="en-GB" sz="1500" dirty="0" err="1">
                <a:solidFill>
                  <a:srgbClr val="020002"/>
                </a:solidFill>
                <a:latin typeface="Consolas"/>
              </a:rPr>
              <a:t>CDChanger</a:t>
            </a:r>
            <a:r>
              <a:rPr lang="en-GB" sz="1500" dirty="0">
                <a:solidFill>
                  <a:srgbClr val="000000"/>
                </a:solidFill>
                <a:latin typeface="Consolas"/>
              </a:rPr>
              <a:t>)</a:t>
            </a:r>
          </a:p>
          <a:p>
            <a:r>
              <a:rPr lang="en-GB" sz="1500" dirty="0">
                <a:solidFill>
                  <a:srgbClr val="000000"/>
                </a:solidFill>
                <a:latin typeface="Consolas"/>
              </a:rPr>
              <a:t>   </a:t>
            </a:r>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"Includes CD changer"</a:t>
            </a:r>
            <a:r>
              <a:rPr lang="en-GB" sz="1500" dirty="0">
                <a:solidFill>
                  <a:srgbClr val="000000"/>
                </a:solidFill>
                <a:latin typeface="Consolas"/>
              </a:rPr>
              <a:t>);</a:t>
            </a:r>
          </a:p>
        </p:txBody>
      </p:sp>
      <p:sp>
        <p:nvSpPr>
          <p:cNvPr id="8" name="Rectangle 25"/>
          <p:cNvSpPr>
            <a:spLocks noChangeArrowheads="1"/>
          </p:cNvSpPr>
          <p:nvPr/>
        </p:nvSpPr>
        <p:spPr bwMode="auto">
          <a:xfrm>
            <a:off x="6338115" y="4279831"/>
            <a:ext cx="5420654" cy="2205452"/>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endParaRPr lang="en-GB"/>
          </a:p>
        </p:txBody>
      </p:sp>
      <p:sp>
        <p:nvSpPr>
          <p:cNvPr id="9" name="Rectangle 26"/>
          <p:cNvSpPr>
            <a:spLocks noChangeArrowheads="1"/>
          </p:cNvSpPr>
          <p:nvPr/>
        </p:nvSpPr>
        <p:spPr bwMode="white">
          <a:xfrm>
            <a:off x="6414689" y="4323588"/>
            <a:ext cx="5244845" cy="2067186"/>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116603" tIns="57278" rIns="0" bIns="57278"/>
          <a:lstStyle/>
          <a:p>
            <a:pPr defTabSz="953274">
              <a:spcBef>
                <a:spcPct val="0"/>
              </a:spcBef>
              <a:tabLst>
                <a:tab pos="439816" algn="l"/>
                <a:tab pos="889859" algn="l"/>
                <a:tab pos="1327629" algn="l"/>
                <a:tab pos="1767444" algn="l"/>
              </a:tabLst>
            </a:pPr>
            <a:endParaRPr lang="en-US" sz="2100">
              <a:solidFill>
                <a:srgbClr val="00FF00"/>
              </a:solidFill>
              <a:latin typeface="Lucida Console" pitchFamily="49" charset="0"/>
            </a:endParaRPr>
          </a:p>
        </p:txBody>
      </p:sp>
      <p:sp>
        <p:nvSpPr>
          <p:cNvPr id="10" name="Text Box 27"/>
          <p:cNvSpPr txBox="1">
            <a:spLocks noChangeArrowheads="1"/>
          </p:cNvSpPr>
          <p:nvPr/>
        </p:nvSpPr>
        <p:spPr bwMode="auto">
          <a:xfrm>
            <a:off x="6338115" y="4725721"/>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dirty="0" err="1">
                <a:solidFill>
                  <a:srgbClr val="00FF00"/>
                </a:solidFill>
                <a:latin typeface="Lucida Console" pitchFamily="49" charset="0"/>
              </a:rPr>
              <a:t>LuxuryOptions</a:t>
            </a:r>
            <a:endParaRPr lang="en-GB" sz="2100" dirty="0">
              <a:solidFill>
                <a:srgbClr val="00FF00"/>
              </a:solidFill>
              <a:latin typeface="Lucida Console" pitchFamily="49" charset="0"/>
            </a:endParaRPr>
          </a:p>
        </p:txBody>
      </p:sp>
      <p:sp>
        <p:nvSpPr>
          <p:cNvPr id="11" name="Text Box 28"/>
          <p:cNvSpPr txBox="1">
            <a:spLocks noChangeArrowheads="1"/>
          </p:cNvSpPr>
          <p:nvPr/>
        </p:nvSpPr>
        <p:spPr bwMode="auto">
          <a:xfrm>
            <a:off x="6338115" y="4323586"/>
            <a:ext cx="2492967"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b="1" dirty="0" err="1">
                <a:solidFill>
                  <a:srgbClr val="00FF00"/>
                </a:solidFill>
                <a:latin typeface="Lucida Console" pitchFamily="49" charset="0"/>
              </a:rPr>
              <a:t>ElectronicWindows</a:t>
            </a:r>
            <a:r>
              <a:rPr lang="en-GB" sz="2100" b="1" dirty="0">
                <a:solidFill>
                  <a:srgbClr val="00FF00"/>
                </a:solidFill>
                <a:latin typeface="Lucida Console" pitchFamily="49" charset="0"/>
              </a:rPr>
              <a:t>, </a:t>
            </a:r>
            <a:r>
              <a:rPr lang="en-GB" sz="2100" b="1" dirty="0" err="1">
                <a:solidFill>
                  <a:srgbClr val="00FF00"/>
                </a:solidFill>
                <a:latin typeface="Lucida Console" pitchFamily="49" charset="0"/>
              </a:rPr>
              <a:t>CDChanger</a:t>
            </a:r>
            <a:endParaRPr lang="en-GB" sz="2100" b="1" dirty="0">
              <a:solidFill>
                <a:srgbClr val="00FF00"/>
              </a:solidFill>
              <a:latin typeface="Lucida Console" pitchFamily="49" charset="0"/>
            </a:endParaRPr>
          </a:p>
        </p:txBody>
      </p:sp>
      <p:sp>
        <p:nvSpPr>
          <p:cNvPr id="12" name="Text Box 29"/>
          <p:cNvSpPr txBox="1">
            <a:spLocks noChangeArrowheads="1"/>
          </p:cNvSpPr>
          <p:nvPr/>
        </p:nvSpPr>
        <p:spPr bwMode="auto">
          <a:xfrm>
            <a:off x="6338115" y="5167442"/>
            <a:ext cx="1951494" cy="4417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lstStyle/>
          <a:p>
            <a:pPr>
              <a:spcBef>
                <a:spcPct val="0"/>
              </a:spcBef>
            </a:pPr>
            <a:r>
              <a:rPr lang="en-GB" sz="2100" dirty="0">
                <a:solidFill>
                  <a:srgbClr val="00FF00"/>
                </a:solidFill>
                <a:latin typeface="Lucida Console" pitchFamily="49" charset="0"/>
              </a:rPr>
              <a:t>Includes CD Changer</a:t>
            </a:r>
          </a:p>
        </p:txBody>
      </p:sp>
      <p:sp>
        <p:nvSpPr>
          <p:cNvPr id="13" name="Rectangle 36"/>
          <p:cNvSpPr>
            <a:spLocks noChangeArrowheads="1"/>
          </p:cNvSpPr>
          <p:nvPr/>
        </p:nvSpPr>
        <p:spPr bwMode="auto">
          <a:xfrm>
            <a:off x="6338115" y="3800607"/>
            <a:ext cx="5420654" cy="479227"/>
          </a:xfrm>
          <a:prstGeom prst="rect">
            <a:avLst/>
          </a:prstGeom>
          <a:gradFill rotWithShape="1">
            <a:gsLst>
              <a:gs pos="0">
                <a:schemeClr val="bg1"/>
              </a:gs>
              <a:gs pos="100000">
                <a:schemeClr val="hlink"/>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7830" tIns="58915" rIns="117830" bIns="58915" anchor="ctr"/>
          <a:lstStyle/>
          <a:p>
            <a:pPr algn="ctr">
              <a:spcBef>
                <a:spcPct val="0"/>
              </a:spcBef>
            </a:pPr>
            <a:r>
              <a:rPr lang="en-GB" sz="2600"/>
              <a:t>Console</a:t>
            </a:r>
          </a:p>
        </p:txBody>
      </p:sp>
    </p:spTree>
    <p:extLst>
      <p:ext uri="{BB962C8B-B14F-4D97-AF65-F5344CB8AC3E}">
        <p14:creationId xmlns:p14="http://schemas.microsoft.com/office/powerpoint/2010/main" val="183493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r>
              <a:rPr lang="en-US" dirty="0" err="1"/>
              <a:t>Enums</a:t>
            </a:r>
            <a:endParaRPr lang="en-GB" dirty="0"/>
          </a:p>
        </p:txBody>
      </p:sp>
      <p:sp>
        <p:nvSpPr>
          <p:cNvPr id="5" name="Slide Number Placeholder 4"/>
          <p:cNvSpPr>
            <a:spLocks noGrp="1"/>
          </p:cNvSpPr>
          <p:nvPr>
            <p:ph type="sldNum" sz="quarter" idx="12"/>
          </p:nvPr>
        </p:nvSpPr>
        <p:spPr/>
        <p:txBody>
          <a:bodyPr/>
          <a:lstStyle/>
          <a:p>
            <a:fld id="{F9F548DC-368B-4C1E-804A-BD764E66072B}" type="slidenum">
              <a:rPr lang="en-GB" smtClean="0"/>
              <a:pPr/>
              <a:t>99</a:t>
            </a:fld>
            <a:endParaRPr lang="en-GB"/>
          </a:p>
        </p:txBody>
      </p:sp>
      <p:sp>
        <p:nvSpPr>
          <p:cNvPr id="3" name="Text Placeholder 2"/>
          <p:cNvSpPr>
            <a:spLocks noGrp="1"/>
          </p:cNvSpPr>
          <p:nvPr>
            <p:ph sz="quarter" idx="1"/>
          </p:nvPr>
        </p:nvSpPr>
        <p:spPr/>
        <p:txBody>
          <a:bodyPr>
            <a:normAutofit/>
          </a:bodyPr>
          <a:lstStyle/>
          <a:p>
            <a:r>
              <a:rPr lang="en-US" dirty="0"/>
              <a:t>Can “parse” a string and turn it back to the enumerated type</a:t>
            </a:r>
          </a:p>
          <a:p>
            <a:pPr lvl="1"/>
            <a:r>
              <a:rPr lang="en-US" dirty="0"/>
              <a:t>Using </a:t>
            </a:r>
            <a:r>
              <a:rPr lang="en-US" b="1" dirty="0" err="1">
                <a:solidFill>
                  <a:srgbClr val="002060"/>
                </a:solidFill>
                <a:latin typeface="Consolas" pitchFamily="49" charset="0"/>
                <a:cs typeface="Consolas" pitchFamily="49" charset="0"/>
              </a:rPr>
              <a:t>Enum.Parse</a:t>
            </a:r>
            <a:endParaRPr lang="en-US" b="1" dirty="0">
              <a:solidFill>
                <a:srgbClr val="002060"/>
              </a:solidFill>
              <a:latin typeface="Consolas" pitchFamily="49" charset="0"/>
              <a:cs typeface="Consolas" pitchFamily="49" charset="0"/>
            </a:endParaRPr>
          </a:p>
          <a:p>
            <a:r>
              <a:rPr lang="en-US" dirty="0"/>
              <a:t>Can get all constant names with </a:t>
            </a:r>
            <a:r>
              <a:rPr lang="en-US" dirty="0" err="1">
                <a:solidFill>
                  <a:srgbClr val="FFFF00"/>
                </a:solidFill>
                <a:latin typeface="Consolas" pitchFamily="49" charset="0"/>
                <a:cs typeface="Consolas" pitchFamily="49" charset="0"/>
              </a:rPr>
              <a:t>Enum.GetNames</a:t>
            </a:r>
            <a:endParaRPr lang="en-GB" dirty="0">
              <a:solidFill>
                <a:srgbClr val="FFFF00"/>
              </a:solidFill>
              <a:latin typeface="Consolas" pitchFamily="49" charset="0"/>
              <a:cs typeface="Consolas" pitchFamily="49" charset="0"/>
            </a:endParaRPr>
          </a:p>
        </p:txBody>
      </p:sp>
      <p:sp>
        <p:nvSpPr>
          <p:cNvPr id="6" name="Rounded Rectangle 5"/>
          <p:cNvSpPr/>
          <p:nvPr/>
        </p:nvSpPr>
        <p:spPr bwMode="auto">
          <a:xfrm>
            <a:off x="247389" y="3838989"/>
            <a:ext cx="10717491" cy="1785134"/>
          </a:xfrm>
          <a:prstGeom prst="roundRect">
            <a:avLst>
              <a:gd name="adj" fmla="val 4906"/>
            </a:avLst>
          </a:prstGeom>
          <a:solidFill>
            <a:srgbClr val="FFFFFF"/>
          </a:solidFill>
          <a:ln w="19050">
            <a:solidFill>
              <a:srgbClr val="0070C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17824" tIns="58912" rIns="117824" bIns="58912" numCol="1" rtlCol="0" anchor="t" anchorCtr="0" compatLnSpc="1">
            <a:prstTxWarp prst="textNoShape">
              <a:avLst/>
            </a:prstTxWarp>
            <a:spAutoFit/>
          </a:bodyPr>
          <a:lstStyle/>
          <a:p>
            <a:r>
              <a:rPr lang="en-GB" sz="1500" dirty="0" err="1">
                <a:solidFill>
                  <a:srgbClr val="0000FF"/>
                </a:solidFill>
                <a:latin typeface="Consolas"/>
              </a:rPr>
              <a:t>foreach</a:t>
            </a:r>
            <a:r>
              <a:rPr lang="en-GB" sz="1500" dirty="0">
                <a:solidFill>
                  <a:srgbClr val="000000"/>
                </a:solidFill>
                <a:latin typeface="Consolas"/>
              </a:rPr>
              <a:t>(</a:t>
            </a:r>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s</a:t>
            </a:r>
            <a:r>
              <a:rPr lang="en-GB" sz="1500" dirty="0">
                <a:solidFill>
                  <a:srgbClr val="000000"/>
                </a:solidFill>
                <a:latin typeface="Consolas"/>
              </a:rPr>
              <a:t> </a:t>
            </a:r>
            <a:r>
              <a:rPr lang="en-GB" sz="1500" dirty="0">
                <a:solidFill>
                  <a:srgbClr val="0000FF"/>
                </a:solidFill>
                <a:latin typeface="Consolas"/>
              </a:rPr>
              <a:t>in</a:t>
            </a:r>
            <a:r>
              <a:rPr lang="en-GB" sz="1500" dirty="0">
                <a:solidFill>
                  <a:srgbClr val="000000"/>
                </a:solidFill>
                <a:latin typeface="Consolas"/>
              </a:rPr>
              <a:t> </a:t>
            </a:r>
            <a:r>
              <a:rPr lang="en-GB" sz="1500" b="1" dirty="0" err="1">
                <a:solidFill>
                  <a:srgbClr val="0000FF"/>
                </a:solidFill>
                <a:latin typeface="Consolas"/>
              </a:rPr>
              <a:t>Enum</a:t>
            </a:r>
            <a:r>
              <a:rPr lang="en-GB" sz="1500" dirty="0" err="1">
                <a:solidFill>
                  <a:srgbClr val="000000"/>
                </a:solidFill>
                <a:latin typeface="Consolas"/>
              </a:rPr>
              <a:t>.</a:t>
            </a:r>
            <a:r>
              <a:rPr lang="en-GB" sz="1500" dirty="0" err="1">
                <a:solidFill>
                  <a:srgbClr val="020002"/>
                </a:solidFill>
                <a:latin typeface="Consolas"/>
              </a:rPr>
              <a:t>GetNames</a:t>
            </a:r>
            <a:r>
              <a:rPr lang="en-GB" sz="1500" dirty="0">
                <a:solidFill>
                  <a:srgbClr val="000000"/>
                </a:solidFill>
                <a:latin typeface="Consolas"/>
              </a:rPr>
              <a:t>(</a:t>
            </a:r>
            <a:r>
              <a:rPr lang="en-GB" sz="1500" dirty="0" err="1">
                <a:solidFill>
                  <a:srgbClr val="0000FF"/>
                </a:solidFill>
                <a:latin typeface="Consolas"/>
              </a:rPr>
              <a:t>typeof</a:t>
            </a:r>
            <a:r>
              <a:rPr lang="en-GB" sz="1500" dirty="0">
                <a:solidFill>
                  <a:srgbClr val="000000"/>
                </a:solidFill>
                <a:latin typeface="Consolas"/>
              </a:rPr>
              <a:t>(</a:t>
            </a:r>
            <a:r>
              <a:rPr lang="en-GB" sz="1500" dirty="0" err="1">
                <a:solidFill>
                  <a:srgbClr val="2B91AF"/>
                </a:solidFill>
                <a:latin typeface="Consolas"/>
              </a:rPr>
              <a:t>CarOptions</a:t>
            </a:r>
            <a:r>
              <a:rPr lang="en-GB" sz="1500" dirty="0">
                <a:solidFill>
                  <a:srgbClr val="000000"/>
                </a:solidFill>
                <a:latin typeface="Consolas"/>
              </a:rPr>
              <a:t>)))</a:t>
            </a:r>
          </a:p>
          <a:p>
            <a:r>
              <a:rPr lang="en-GB" sz="1500" dirty="0">
                <a:solidFill>
                  <a:srgbClr val="000000"/>
                </a:solidFill>
                <a:latin typeface="Consolas"/>
              </a:rPr>
              <a:t>   </a:t>
            </a:r>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a:solidFill>
                  <a:srgbClr val="A31515"/>
                </a:solidFill>
                <a:latin typeface="Consolas"/>
              </a:rPr>
              <a:t>"  {0}"</a:t>
            </a:r>
            <a:r>
              <a:rPr lang="en-GB" sz="1500" dirty="0">
                <a:solidFill>
                  <a:srgbClr val="000000"/>
                </a:solidFill>
                <a:latin typeface="Consolas"/>
              </a:rPr>
              <a:t>, </a:t>
            </a:r>
            <a:r>
              <a:rPr lang="en-GB" sz="1500" dirty="0">
                <a:solidFill>
                  <a:srgbClr val="020002"/>
                </a:solidFill>
                <a:latin typeface="Consolas"/>
              </a:rPr>
              <a:t>s</a:t>
            </a:r>
            <a:r>
              <a:rPr lang="en-GB" sz="1500" dirty="0">
                <a:solidFill>
                  <a:srgbClr val="000000"/>
                </a:solidFill>
                <a:latin typeface="Consolas"/>
              </a:rPr>
              <a:t>);</a:t>
            </a:r>
          </a:p>
          <a:p>
            <a:r>
              <a:rPr lang="en-GB" sz="1500" dirty="0">
                <a:solidFill>
                  <a:srgbClr val="000000"/>
                </a:solidFill>
                <a:latin typeface="Consolas"/>
              </a:rPr>
              <a:t> </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a:t>
            </a:r>
            <a:r>
              <a:rPr lang="en-GB" sz="1500" dirty="0">
                <a:solidFill>
                  <a:srgbClr val="000000"/>
                </a:solidFill>
                <a:latin typeface="Consolas"/>
              </a:rPr>
              <a:t>(</a:t>
            </a:r>
            <a:r>
              <a:rPr lang="en-GB" sz="1500" dirty="0">
                <a:solidFill>
                  <a:srgbClr val="A31515"/>
                </a:solidFill>
                <a:latin typeface="Consolas"/>
              </a:rPr>
              <a:t>"Enter options: "</a:t>
            </a:r>
            <a:r>
              <a:rPr lang="en-GB" sz="1500" dirty="0">
                <a:solidFill>
                  <a:srgbClr val="000000"/>
                </a:solidFill>
                <a:latin typeface="Consolas"/>
              </a:rPr>
              <a:t>);</a:t>
            </a:r>
          </a:p>
          <a:p>
            <a:r>
              <a:rPr lang="en-GB" sz="1500" dirty="0">
                <a:solidFill>
                  <a:srgbClr val="0000FF"/>
                </a:solidFill>
                <a:latin typeface="Consolas"/>
              </a:rPr>
              <a:t>string</a:t>
            </a:r>
            <a:r>
              <a:rPr lang="en-GB" sz="1500" dirty="0">
                <a:solidFill>
                  <a:srgbClr val="000000"/>
                </a:solidFill>
                <a:latin typeface="Consolas"/>
              </a:rPr>
              <a:t> </a:t>
            </a:r>
            <a:r>
              <a:rPr lang="en-GB" sz="1500" dirty="0">
                <a:solidFill>
                  <a:srgbClr val="020002"/>
                </a:solidFill>
                <a:latin typeface="Consolas"/>
              </a:rPr>
              <a:t>options</a:t>
            </a:r>
            <a:r>
              <a:rPr lang="en-GB" sz="1500" dirty="0">
                <a:solidFill>
                  <a:srgbClr val="000000"/>
                </a:solidFill>
                <a:latin typeface="Consolas"/>
              </a:rPr>
              <a:t> = </a:t>
            </a:r>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ReadLine</a:t>
            </a:r>
            <a:r>
              <a:rPr lang="en-GB" sz="1500" dirty="0">
                <a:solidFill>
                  <a:srgbClr val="000000"/>
                </a:solidFill>
                <a:latin typeface="Consolas"/>
              </a:rPr>
              <a:t>();</a:t>
            </a:r>
          </a:p>
          <a:p>
            <a:r>
              <a:rPr lang="en-GB" sz="1500" dirty="0" err="1">
                <a:solidFill>
                  <a:srgbClr val="2B91AF"/>
                </a:solidFill>
                <a:latin typeface="Consolas"/>
              </a:rPr>
              <a:t>CarOptions</a:t>
            </a:r>
            <a:r>
              <a:rPr lang="en-GB" sz="1500" dirty="0">
                <a:solidFill>
                  <a:srgbClr val="000000"/>
                </a:solidFill>
                <a:latin typeface="Consolas"/>
              </a:rPr>
              <a:t> </a:t>
            </a:r>
            <a:r>
              <a:rPr lang="en-GB" sz="1500" dirty="0" err="1">
                <a:solidFill>
                  <a:srgbClr val="020002"/>
                </a:solidFill>
                <a:latin typeface="Consolas"/>
              </a:rPr>
              <a:t>carOpts</a:t>
            </a:r>
            <a:r>
              <a:rPr lang="en-GB" sz="1500" dirty="0">
                <a:solidFill>
                  <a:srgbClr val="000000"/>
                </a:solidFill>
                <a:latin typeface="Consolas"/>
              </a:rPr>
              <a:t> = (</a:t>
            </a:r>
            <a:r>
              <a:rPr lang="en-GB" sz="1500" dirty="0" err="1">
                <a:solidFill>
                  <a:srgbClr val="2B91AF"/>
                </a:solidFill>
                <a:latin typeface="Consolas"/>
              </a:rPr>
              <a:t>CarOptions</a:t>
            </a:r>
            <a:r>
              <a:rPr lang="en-GB" sz="1500" dirty="0">
                <a:solidFill>
                  <a:srgbClr val="000000"/>
                </a:solidFill>
                <a:latin typeface="Consolas"/>
              </a:rPr>
              <a:t>)</a:t>
            </a:r>
            <a:r>
              <a:rPr lang="en-GB" sz="1500" b="1" dirty="0" err="1">
                <a:solidFill>
                  <a:srgbClr val="0000FF"/>
                </a:solidFill>
                <a:latin typeface="Consolas"/>
              </a:rPr>
              <a:t>Enum</a:t>
            </a:r>
            <a:r>
              <a:rPr lang="en-GB" sz="1500" dirty="0" err="1">
                <a:solidFill>
                  <a:srgbClr val="000000"/>
                </a:solidFill>
                <a:latin typeface="Consolas"/>
              </a:rPr>
              <a:t>.</a:t>
            </a:r>
            <a:r>
              <a:rPr lang="en-GB" sz="1500" dirty="0" err="1">
                <a:solidFill>
                  <a:srgbClr val="020002"/>
                </a:solidFill>
                <a:latin typeface="Consolas"/>
              </a:rPr>
              <a:t>Parse</a:t>
            </a:r>
            <a:r>
              <a:rPr lang="en-GB" sz="1500" dirty="0">
                <a:solidFill>
                  <a:srgbClr val="000000"/>
                </a:solidFill>
                <a:latin typeface="Consolas"/>
              </a:rPr>
              <a:t>(</a:t>
            </a:r>
            <a:r>
              <a:rPr lang="en-GB" sz="1500" dirty="0" err="1">
                <a:solidFill>
                  <a:srgbClr val="0000FF"/>
                </a:solidFill>
                <a:latin typeface="Consolas"/>
              </a:rPr>
              <a:t>typeof</a:t>
            </a:r>
            <a:r>
              <a:rPr lang="en-GB" sz="1500" dirty="0">
                <a:solidFill>
                  <a:srgbClr val="000000"/>
                </a:solidFill>
                <a:latin typeface="Consolas"/>
              </a:rPr>
              <a:t>(</a:t>
            </a:r>
            <a:r>
              <a:rPr lang="en-GB" sz="1500" dirty="0" err="1">
                <a:solidFill>
                  <a:srgbClr val="2B91AF"/>
                </a:solidFill>
                <a:latin typeface="Consolas"/>
              </a:rPr>
              <a:t>CarOptions</a:t>
            </a:r>
            <a:r>
              <a:rPr lang="en-GB" sz="1500" dirty="0">
                <a:solidFill>
                  <a:srgbClr val="000000"/>
                </a:solidFill>
                <a:latin typeface="Consolas"/>
              </a:rPr>
              <a:t>), </a:t>
            </a:r>
            <a:r>
              <a:rPr lang="en-GB" sz="1500" dirty="0">
                <a:solidFill>
                  <a:srgbClr val="020002"/>
                </a:solidFill>
                <a:latin typeface="Consolas"/>
              </a:rPr>
              <a:t>options</a:t>
            </a:r>
            <a:r>
              <a:rPr lang="en-GB" sz="1500" dirty="0">
                <a:solidFill>
                  <a:srgbClr val="000000"/>
                </a:solidFill>
                <a:latin typeface="Consolas"/>
              </a:rPr>
              <a:t>, </a:t>
            </a:r>
            <a:r>
              <a:rPr lang="en-GB" sz="1500" dirty="0">
                <a:solidFill>
                  <a:srgbClr val="0000FF"/>
                </a:solidFill>
                <a:latin typeface="Consolas"/>
              </a:rPr>
              <a:t>true</a:t>
            </a:r>
            <a:r>
              <a:rPr lang="en-GB" sz="1500" dirty="0">
                <a:solidFill>
                  <a:srgbClr val="000000"/>
                </a:solidFill>
                <a:latin typeface="Consolas"/>
              </a:rPr>
              <a:t>);</a:t>
            </a:r>
          </a:p>
          <a:p>
            <a:r>
              <a:rPr lang="en-GB" sz="1500" b="1" dirty="0" err="1">
                <a:solidFill>
                  <a:srgbClr val="0000FF"/>
                </a:solidFill>
                <a:latin typeface="Consolas"/>
              </a:rPr>
              <a:t>Console</a:t>
            </a:r>
            <a:r>
              <a:rPr lang="en-GB" sz="1500" dirty="0" err="1">
                <a:solidFill>
                  <a:srgbClr val="000000"/>
                </a:solidFill>
                <a:latin typeface="Consolas"/>
              </a:rPr>
              <a:t>.</a:t>
            </a:r>
            <a:r>
              <a:rPr lang="en-GB" sz="1500" dirty="0" err="1">
                <a:solidFill>
                  <a:srgbClr val="020002"/>
                </a:solidFill>
                <a:latin typeface="Consolas"/>
              </a:rPr>
              <a:t>WriteLine</a:t>
            </a:r>
            <a:r>
              <a:rPr lang="en-GB" sz="1500" dirty="0">
                <a:solidFill>
                  <a:srgbClr val="000000"/>
                </a:solidFill>
                <a:latin typeface="Consolas"/>
              </a:rPr>
              <a:t>(</a:t>
            </a:r>
            <a:r>
              <a:rPr lang="en-GB" sz="1500" dirty="0" err="1">
                <a:solidFill>
                  <a:srgbClr val="020002"/>
                </a:solidFill>
                <a:latin typeface="Consolas"/>
              </a:rPr>
              <a:t>carOpts</a:t>
            </a:r>
            <a:r>
              <a:rPr lang="en-GB" sz="1500" dirty="0">
                <a:solidFill>
                  <a:srgbClr val="000000"/>
                </a:solidFill>
                <a:latin typeface="Consolas"/>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496" y="5540180"/>
            <a:ext cx="5303163" cy="278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62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BH">
  <a:themeElements>
    <a:clrScheme name="Custom 1">
      <a:dk1>
        <a:sysClr val="windowText" lastClr="000000"/>
      </a:dk1>
      <a:lt1>
        <a:sysClr val="window" lastClr="FFFFFF"/>
      </a:lt1>
      <a:dk2>
        <a:srgbClr val="696464"/>
      </a:dk2>
      <a:lt2>
        <a:srgbClr val="E9E5DC"/>
      </a:lt2>
      <a:accent1>
        <a:srgbClr val="C00000"/>
      </a:accent1>
      <a:accent2>
        <a:srgbClr val="742117"/>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JBH</Template>
  <TotalTime>28306</TotalTime>
  <Words>22781</Words>
  <Application>Microsoft Office PowerPoint</Application>
  <PresentationFormat>Custom</PresentationFormat>
  <Paragraphs>6271</Paragraphs>
  <Slides>436</Slides>
  <Notes>95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436</vt:i4>
      </vt:variant>
    </vt:vector>
  </HeadingPairs>
  <TitlesOfParts>
    <vt:vector size="452" baseType="lpstr">
      <vt:lpstr>Aharoni</vt:lpstr>
      <vt:lpstr>Arial</vt:lpstr>
      <vt:lpstr>Calibri</vt:lpstr>
      <vt:lpstr>Consolas</vt:lpstr>
      <vt:lpstr>Courier New</vt:lpstr>
      <vt:lpstr>Franklin Gothic Book</vt:lpstr>
      <vt:lpstr>Franklin Gothic Medium</vt:lpstr>
      <vt:lpstr>Lucida Console</vt:lpstr>
      <vt:lpstr>Perpetua</vt:lpstr>
      <vt:lpstr>Segoe</vt:lpstr>
      <vt:lpstr>Tahoma</vt:lpstr>
      <vt:lpstr>Times New Roman</vt:lpstr>
      <vt:lpstr>Times New Roman (Hebrew)</vt:lpstr>
      <vt:lpstr>Wingdings</vt:lpstr>
      <vt:lpstr>Wingdings 2</vt:lpstr>
      <vt:lpstr>JBH</vt:lpstr>
      <vt:lpstr>Programming the .NET Framework 4 with C#</vt:lpstr>
      <vt:lpstr>Course Details</vt:lpstr>
      <vt:lpstr>Resources</vt:lpstr>
      <vt:lpstr>Course Contents (1)</vt:lpstr>
      <vt:lpstr>Course Contents (2)</vt:lpstr>
      <vt:lpstr>PowerPoint Presentation</vt:lpstr>
      <vt:lpstr>Introduction to .NET and C#</vt:lpstr>
      <vt:lpstr>Agenda</vt:lpstr>
      <vt:lpstr>What is .NET?</vt:lpstr>
      <vt:lpstr>Why .NET?</vt:lpstr>
      <vt:lpstr>.NET Components</vt:lpstr>
      <vt:lpstr>The Common Language Runtime</vt:lpstr>
      <vt:lpstr>Code Execution in .NET</vt:lpstr>
      <vt:lpstr>The Common Type System (CTS)</vt:lpstr>
      <vt:lpstr>The Common Language Specification</vt:lpstr>
      <vt:lpstr>.NET Packages</vt:lpstr>
      <vt:lpstr>Looking At Assemblies</vt:lpstr>
      <vt:lpstr>ILDASM</vt:lpstr>
      <vt:lpstr>.NET Reflector</vt:lpstr>
      <vt:lpstr>The JIT Compiler</vt:lpstr>
      <vt:lpstr>.NET Class Libraries</vt:lpstr>
      <vt:lpstr>.NET Framework Example Namespaces</vt:lpstr>
      <vt:lpstr>Introduction to C#</vt:lpstr>
      <vt:lpstr>Hello World in C#</vt:lpstr>
      <vt:lpstr>Introduction to  Visual Studio 2010</vt:lpstr>
      <vt:lpstr>Creating a New Project</vt:lpstr>
      <vt:lpstr>.NET Versions</vt:lpstr>
      <vt:lpstr>Summary</vt:lpstr>
      <vt:lpstr>C# Language Fundamentals</vt:lpstr>
      <vt:lpstr>Agenda</vt:lpstr>
      <vt:lpstr>Statements, Expressions and Comments</vt:lpstr>
      <vt:lpstr>Identifiers</vt:lpstr>
      <vt:lpstr>Variables</vt:lpstr>
      <vt:lpstr>.NET / C# Integral Predefined Types</vt:lpstr>
      <vt:lpstr>.NET / C# Other Predefined Types</vt:lpstr>
      <vt:lpstr>Numeric Literals</vt:lpstr>
      <vt:lpstr>Other Literals</vt:lpstr>
      <vt:lpstr>Operators</vt:lpstr>
      <vt:lpstr>Mathematical Operators</vt:lpstr>
      <vt:lpstr>Bitwise Operators</vt:lpstr>
      <vt:lpstr>Relational / Logical Operators</vt:lpstr>
      <vt:lpstr>Assignment Operators</vt:lpstr>
      <vt:lpstr>The var Keyword</vt:lpstr>
      <vt:lpstr>Arithmetic Operations</vt:lpstr>
      <vt:lpstr>Conversions and Casts</vt:lpstr>
      <vt:lpstr>Control Statements</vt:lpstr>
      <vt:lpstr>Loop Constructs</vt:lpstr>
      <vt:lpstr>Loop Examples: Sum of an Array</vt:lpstr>
      <vt:lpstr>Loop Control</vt:lpstr>
      <vt:lpstr>Loop Control Examples</vt:lpstr>
      <vt:lpstr>The switch Statement</vt:lpstr>
      <vt:lpstr>The Ternary Operator</vt:lpstr>
      <vt:lpstr>Summary</vt:lpstr>
      <vt:lpstr>PowerPoint Presentation</vt:lpstr>
      <vt:lpstr>Types</vt:lpstr>
      <vt:lpstr>Agenda</vt:lpstr>
      <vt:lpstr>What is a Type?</vt:lpstr>
      <vt:lpstr>Types and Objects</vt:lpstr>
      <vt:lpstr>Types in the CLR</vt:lpstr>
      <vt:lpstr>Value Type Behaviour</vt:lpstr>
      <vt:lpstr>Reference Type Behaviour</vt:lpstr>
      <vt:lpstr>Defining Value Types</vt:lpstr>
      <vt:lpstr>Defining Reference Types</vt:lpstr>
      <vt:lpstr>The null Reference</vt:lpstr>
      <vt:lpstr>The Coalescing Operator</vt:lpstr>
      <vt:lpstr>Type Members</vt:lpstr>
      <vt:lpstr>Fields</vt:lpstr>
      <vt:lpstr>Methods</vt:lpstr>
      <vt:lpstr>The this Keyword</vt:lpstr>
      <vt:lpstr>Invoking an Instance Method</vt:lpstr>
      <vt:lpstr>Method Argument Passing</vt:lpstr>
      <vt:lpstr>More Argument Passing</vt:lpstr>
      <vt:lpstr>Method Overloading</vt:lpstr>
      <vt:lpstr>Object Construction</vt:lpstr>
      <vt:lpstr>Constructor Example</vt:lpstr>
      <vt:lpstr>Value Type Construction</vt:lpstr>
      <vt:lpstr>Encapsulation</vt:lpstr>
      <vt:lpstr>Accessibility Modifiers</vt:lpstr>
      <vt:lpstr>Accessibility of Types</vt:lpstr>
      <vt:lpstr>Properties</vt:lpstr>
      <vt:lpstr>Property Examples</vt:lpstr>
      <vt:lpstr>More Properties</vt:lpstr>
      <vt:lpstr>Automatic Properties (C# 3.0)</vt:lpstr>
      <vt:lpstr>Property Implementation</vt:lpstr>
      <vt:lpstr>Class (Static) Members</vt:lpstr>
      <vt:lpstr>Static Members</vt:lpstr>
      <vt:lpstr>Static Methods</vt:lpstr>
      <vt:lpstr>Static Constructor</vt:lpstr>
      <vt:lpstr>const Fields</vt:lpstr>
      <vt:lpstr>readonly Fields</vt:lpstr>
      <vt:lpstr>Example: Singleton Pattern</vt:lpstr>
      <vt:lpstr>Static Classes</vt:lpstr>
      <vt:lpstr>Partial Classes &amp; Methods</vt:lpstr>
      <vt:lpstr>Partial Example</vt:lpstr>
      <vt:lpstr>Enumerated Data Types</vt:lpstr>
      <vt:lpstr>Using Enums</vt:lpstr>
      <vt:lpstr>Bit Flags Enums</vt:lpstr>
      <vt:lpstr>More Bit Flags</vt:lpstr>
      <vt:lpstr>More Enums</vt:lpstr>
      <vt:lpstr>Nested Types</vt:lpstr>
      <vt:lpstr>Encapsulation Best Practices</vt:lpstr>
      <vt:lpstr>Summary</vt:lpstr>
      <vt:lpstr>Arrays, Collections and Strings</vt:lpstr>
      <vt:lpstr>Agenda</vt:lpstr>
      <vt:lpstr>Arrays</vt:lpstr>
      <vt:lpstr>Creating Arrays</vt:lpstr>
      <vt:lpstr>Initializing Arrays</vt:lpstr>
      <vt:lpstr>Accessing Arrays</vt:lpstr>
      <vt:lpstr>More Array Methods</vt:lpstr>
      <vt:lpstr>Multi-Dimensional Arrays</vt:lpstr>
      <vt:lpstr>Jagged Arrays</vt:lpstr>
      <vt:lpstr>Collections</vt:lpstr>
      <vt:lpstr>Collections Examples</vt:lpstr>
      <vt:lpstr>Indexer Property</vt:lpstr>
      <vt:lpstr>Indexer Examples</vt:lpstr>
      <vt:lpstr>Strings</vt:lpstr>
      <vt:lpstr>String Methods (partial list)</vt:lpstr>
      <vt:lpstr>More String Methods</vt:lpstr>
      <vt:lpstr>Dynamic Strings</vt:lpstr>
      <vt:lpstr>Summary</vt:lpstr>
      <vt:lpstr>Inheritance &amp; Polymorphism</vt:lpstr>
      <vt:lpstr>Inheritance</vt:lpstr>
      <vt:lpstr>Inheritance Example</vt:lpstr>
      <vt:lpstr>Derived Type Objects</vt:lpstr>
      <vt:lpstr>Derived Constructor Example</vt:lpstr>
      <vt:lpstr>Casting</vt:lpstr>
      <vt:lpstr>Quick Exercise</vt:lpstr>
      <vt:lpstr>Polymorphism</vt:lpstr>
      <vt:lpstr>Polymorphism in action</vt:lpstr>
      <vt:lpstr>Enabling Overriding</vt:lpstr>
      <vt:lpstr>Overriding Base Class Functionality</vt:lpstr>
      <vt:lpstr>Visibility and Inheritance</vt:lpstr>
      <vt:lpstr>The protected Modifier</vt:lpstr>
      <vt:lpstr>Invoking Base Class Functionality</vt:lpstr>
      <vt:lpstr>Versioning</vt:lpstr>
      <vt:lpstr>Base class ‘versioned’</vt:lpstr>
      <vt:lpstr>Abstract Classes</vt:lpstr>
      <vt:lpstr>Abstract Methods/Properties</vt:lpstr>
      <vt:lpstr>Polymorphism with Abstract Classes</vt:lpstr>
      <vt:lpstr>Interfaces</vt:lpstr>
      <vt:lpstr>Defining an Interface</vt:lpstr>
      <vt:lpstr>Implementing an interface</vt:lpstr>
      <vt:lpstr>Polymorphism Again</vt:lpstr>
      <vt:lpstr>Casting</vt:lpstr>
      <vt:lpstr>Check before Downcasting</vt:lpstr>
      <vt:lpstr>The as Operator</vt:lpstr>
      <vt:lpstr>Sealed Classes &amp; Methods</vt:lpstr>
      <vt:lpstr>Best Practices</vt:lpstr>
      <vt:lpstr>Review</vt:lpstr>
      <vt:lpstr>How Polymorphic Members Work</vt:lpstr>
      <vt:lpstr>How Shadowing Works</vt:lpstr>
      <vt:lpstr>The Object Class</vt:lpstr>
      <vt:lpstr>Multiple Interfaces</vt:lpstr>
      <vt:lpstr>The Multiple Interface Problem</vt:lpstr>
      <vt:lpstr>Explicit Method Implementation</vt:lpstr>
      <vt:lpstr>Other interface issues</vt:lpstr>
      <vt:lpstr>(Some) Well Known Interfaces</vt:lpstr>
      <vt:lpstr>Summary</vt:lpstr>
      <vt:lpstr>Exceptions</vt:lpstr>
      <vt:lpstr>Agenda</vt:lpstr>
      <vt:lpstr>From Errors to Exceptions</vt:lpstr>
      <vt:lpstr>Catching Exceptions</vt:lpstr>
      <vt:lpstr>Understanding Execution Flow (1)</vt:lpstr>
      <vt:lpstr>Understanding Execution Flow (2)</vt:lpstr>
      <vt:lpstr>Understanding Execution Flow (3)</vt:lpstr>
      <vt:lpstr>Throwing Exceptions</vt:lpstr>
      <vt:lpstr>The Exception Class</vt:lpstr>
      <vt:lpstr>Creating Your Own Exception Types</vt:lpstr>
      <vt:lpstr>Best Practices</vt:lpstr>
      <vt:lpstr>Common Exception Types</vt:lpstr>
      <vt:lpstr>Checked &amp; Unchecked Operations</vt:lpstr>
      <vt:lpstr>Checked &amp; Unchecked Examples</vt:lpstr>
      <vt:lpstr>Summary</vt:lpstr>
      <vt:lpstr>PowerPoint Presentation</vt:lpstr>
      <vt:lpstr>Generics</vt:lpstr>
      <vt:lpstr>Agenda</vt:lpstr>
      <vt:lpstr>Life Without Generics</vt:lpstr>
      <vt:lpstr>Boxing &amp; Unboxing</vt:lpstr>
      <vt:lpstr>The Need for Generics</vt:lpstr>
      <vt:lpstr>Life With Generics</vt:lpstr>
      <vt:lpstr>Generic Constructs</vt:lpstr>
      <vt:lpstr>Generic Class Example</vt:lpstr>
      <vt:lpstr>Type Parameters</vt:lpstr>
      <vt:lpstr>Open Types and Closed Types</vt:lpstr>
      <vt:lpstr>Generic Methods</vt:lpstr>
      <vt:lpstr>Type Parameter Conversion</vt:lpstr>
      <vt:lpstr>Other Generics Issues</vt:lpstr>
      <vt:lpstr>Nullable Types</vt:lpstr>
      <vt:lpstr>Generic Collections</vt:lpstr>
      <vt:lpstr>Generic Collections Details (1)</vt:lpstr>
      <vt:lpstr>Generic Collections Details (2)</vt:lpstr>
      <vt:lpstr>Generic Collection Details (3)</vt:lpstr>
      <vt:lpstr>Sets Demo</vt:lpstr>
      <vt:lpstr>Generic Interfaces</vt:lpstr>
      <vt:lpstr>Generic Interfaces Details (1)</vt:lpstr>
      <vt:lpstr>Generic Interfaces Details (2)</vt:lpstr>
      <vt:lpstr>Generic Interfaces Details (3)</vt:lpstr>
      <vt:lpstr>Comparison Examples</vt:lpstr>
      <vt:lpstr>The Need for Constraints</vt:lpstr>
      <vt:lpstr>Constraints</vt:lpstr>
      <vt:lpstr>Constraints Rules</vt:lpstr>
      <vt:lpstr>More Constraints Rules</vt:lpstr>
      <vt:lpstr>Generics vs. C++ Templates</vt:lpstr>
      <vt:lpstr>Summary</vt:lpstr>
      <vt:lpstr>Reflection and Attributes</vt:lpstr>
      <vt:lpstr>Agenda</vt:lpstr>
      <vt:lpstr>Instances of Types</vt:lpstr>
      <vt:lpstr>Objects and Types Layout</vt:lpstr>
      <vt:lpstr>Metadata and Reflection</vt:lpstr>
      <vt:lpstr>Obtaining Information about Types</vt:lpstr>
      <vt:lpstr>Basic Type Information</vt:lpstr>
      <vt:lpstr>Member Information</vt:lpstr>
      <vt:lpstr>Obtaining Information Example</vt:lpstr>
      <vt:lpstr>Type Member Object Model</vt:lpstr>
      <vt:lpstr>Creating an Instance of a Type</vt:lpstr>
      <vt:lpstr>Dynamic Invocation (1) </vt:lpstr>
      <vt:lpstr>Dynamic Invocation (2)</vt:lpstr>
      <vt:lpstr>Dynamic Invocation Examples</vt:lpstr>
      <vt:lpstr>Reflection and Performance</vt:lpstr>
      <vt:lpstr>Custom Attributes</vt:lpstr>
      <vt:lpstr>Example Custom Attributes</vt:lpstr>
      <vt:lpstr>Creating Custom Attributes</vt:lpstr>
      <vt:lpstr>Custom Attributes Internals</vt:lpstr>
      <vt:lpstr>Attribute Parameters</vt:lpstr>
      <vt:lpstr>Getting Custom Attributes Example</vt:lpstr>
      <vt:lpstr>Restricting Attribute Usage</vt:lpstr>
      <vt:lpstr>Restricting Attributes Example</vt:lpstr>
      <vt:lpstr>Introduction to MEF</vt:lpstr>
      <vt:lpstr>MEF Basics</vt:lpstr>
      <vt:lpstr>Parts Examples</vt:lpstr>
      <vt:lpstr>MEF Basics - Catalogs</vt:lpstr>
      <vt:lpstr>Catalogs</vt:lpstr>
      <vt:lpstr>Satisfying Imports Example</vt:lpstr>
      <vt:lpstr>Summary</vt:lpstr>
      <vt:lpstr>Delegates and Events</vt:lpstr>
      <vt:lpstr>Agenda</vt:lpstr>
      <vt:lpstr>Delegates</vt:lpstr>
      <vt:lpstr>The Delegate Type(s)</vt:lpstr>
      <vt:lpstr>Delegate Example</vt:lpstr>
      <vt:lpstr>Delegate Example (cont.)</vt:lpstr>
      <vt:lpstr>Delegate Signature</vt:lpstr>
      <vt:lpstr>Delegate Chains</vt:lpstr>
      <vt:lpstr>Delegate Chains Example</vt:lpstr>
      <vt:lpstr>Defining Delegates</vt:lpstr>
      <vt:lpstr>More Delegate Attributes</vt:lpstr>
      <vt:lpstr>Creating Delegate Instances</vt:lpstr>
      <vt:lpstr>Anonymous Delegates</vt:lpstr>
      <vt:lpstr>Lambda Expressions</vt:lpstr>
      <vt:lpstr>Generic Delegates</vt:lpstr>
      <vt:lpstr>Dynamic Delegates</vt:lpstr>
      <vt:lpstr>Events</vt:lpstr>
      <vt:lpstr>Declaring an Event</vt:lpstr>
      <vt:lpstr>Event Implementation Example</vt:lpstr>
      <vt:lpstr>Summary</vt:lpstr>
      <vt:lpstr>Where are we?</vt:lpstr>
      <vt:lpstr>Managing Resources</vt:lpstr>
      <vt:lpstr>Agenda</vt:lpstr>
      <vt:lpstr>CLR Memory Management</vt:lpstr>
      <vt:lpstr>Memory Allocation (pre CLR)</vt:lpstr>
      <vt:lpstr>Memory Allocation (CLR)</vt:lpstr>
      <vt:lpstr>Objects Roots</vt:lpstr>
      <vt:lpstr>Simple Garbage Collection</vt:lpstr>
      <vt:lpstr>Garbage Collection Pros and Cons</vt:lpstr>
      <vt:lpstr>Finalization</vt:lpstr>
      <vt:lpstr>Finalization Internals</vt:lpstr>
      <vt:lpstr>Finalization Guidelines</vt:lpstr>
      <vt:lpstr>Deterministic Finalization</vt:lpstr>
      <vt:lpstr>The Dispose Pattern</vt:lpstr>
      <vt:lpstr>Implementing IDisposable</vt:lpstr>
      <vt:lpstr>Dispose Implementation Notes</vt:lpstr>
      <vt:lpstr>The using statement</vt:lpstr>
      <vt:lpstr>using Examples</vt:lpstr>
      <vt:lpstr>Weak References</vt:lpstr>
      <vt:lpstr>WeakReference Example (1)</vt:lpstr>
      <vt:lpstr>WeakReference Example (2)</vt:lpstr>
      <vt:lpstr>Generations</vt:lpstr>
      <vt:lpstr>Generations Usage</vt:lpstr>
      <vt:lpstr>Controlling Garbage Collection</vt:lpstr>
      <vt:lpstr>More GC Operations</vt:lpstr>
      <vt:lpstr>Large Object Heap</vt:lpstr>
      <vt:lpstr>GC Types (1)</vt:lpstr>
      <vt:lpstr>GC Types (2)</vt:lpstr>
      <vt:lpstr>Concurrent Collections</vt:lpstr>
      <vt:lpstr>Summary</vt:lpstr>
      <vt:lpstr>PowerPoint Presentation</vt:lpstr>
      <vt:lpstr>Namespaces &amp; Assemblies</vt:lpstr>
      <vt:lpstr>Agenda</vt:lpstr>
      <vt:lpstr>Namespace Refresher</vt:lpstr>
      <vt:lpstr>Source Files and Namespaces</vt:lpstr>
      <vt:lpstr>Defining Namespaces</vt:lpstr>
      <vt:lpstr>The using Directive</vt:lpstr>
      <vt:lpstr>Using using</vt:lpstr>
      <vt:lpstr>Aliases</vt:lpstr>
      <vt:lpstr>Assemblies</vt:lpstr>
      <vt:lpstr>DLLs at Compile Time</vt:lpstr>
      <vt:lpstr>DLLs at Run Time</vt:lpstr>
      <vt:lpstr>Strong Naming of Assemblies</vt:lpstr>
      <vt:lpstr>Versioning Assemblies</vt:lpstr>
      <vt:lpstr>Configuration files</vt:lpstr>
      <vt:lpstr>Global Assembly Cache (GAC)</vt:lpstr>
      <vt:lpstr>How Fusion Locates Assemblies</vt:lpstr>
      <vt:lpstr>Namespaces and Assemblies</vt:lpstr>
      <vt:lpstr>Summary</vt:lpstr>
      <vt:lpstr>Advanced Language Constructs</vt:lpstr>
      <vt:lpstr>Agenda</vt:lpstr>
      <vt:lpstr>What is foreach?</vt:lpstr>
      <vt:lpstr>Iterators</vt:lpstr>
      <vt:lpstr>Iterator Example</vt:lpstr>
      <vt:lpstr>Expression Trees</vt:lpstr>
      <vt:lpstr>Implicitly Typed Local Variables</vt:lpstr>
      <vt:lpstr>Automatic Properties</vt:lpstr>
      <vt:lpstr>Object Initializers</vt:lpstr>
      <vt:lpstr>Collection Initializers</vt:lpstr>
      <vt:lpstr>Anonymous Types</vt:lpstr>
      <vt:lpstr>Extension Methods</vt:lpstr>
      <vt:lpstr>Problem</vt:lpstr>
      <vt:lpstr>What is LINQ?</vt:lpstr>
      <vt:lpstr>LINQ Architecture</vt:lpstr>
      <vt:lpstr>LINQ Syntax Fundamentals</vt:lpstr>
      <vt:lpstr>LINQ To Objects</vt:lpstr>
      <vt:lpstr>LINQ as Extension Methods</vt:lpstr>
      <vt:lpstr>LINQ with “SQL-Like” Syntax</vt:lpstr>
      <vt:lpstr>LINQ &amp; Deferred Execution</vt:lpstr>
      <vt:lpstr>LINQ Query Syntax Operators</vt:lpstr>
      <vt:lpstr>Extension Method Operators (1)</vt:lpstr>
      <vt:lpstr>Extension Method Operators (2)</vt:lpstr>
      <vt:lpstr>LINQ Aggregation Operators</vt:lpstr>
      <vt:lpstr>Grouping With LINQ</vt:lpstr>
      <vt:lpstr>Query Continuation</vt:lpstr>
      <vt:lpstr>More Grouping</vt:lpstr>
      <vt:lpstr>Temporary Bindings</vt:lpstr>
      <vt:lpstr>Classic ADO.NET</vt:lpstr>
      <vt:lpstr>LINQ To SQL</vt:lpstr>
      <vt:lpstr>LINQ To XML</vt:lpstr>
      <vt:lpstr>XLINQ Object Model</vt:lpstr>
      <vt:lpstr>XLINQ Query Example</vt:lpstr>
      <vt:lpstr>Summary</vt:lpstr>
      <vt:lpstr>Introduction to C# 4.0</vt:lpstr>
      <vt:lpstr>Agenda</vt:lpstr>
      <vt:lpstr>The Evolution of C#</vt:lpstr>
      <vt:lpstr>Trends</vt:lpstr>
      <vt:lpstr>The Evolution of C#</vt:lpstr>
      <vt:lpstr>Optional and Named Parameters</vt:lpstr>
      <vt:lpstr>Optional and Named Parameters</vt:lpstr>
      <vt:lpstr>Named &amp; Optional Parameters</vt:lpstr>
      <vt:lpstr>Why a “Dynamic Language Runtime”?</vt:lpstr>
      <vt:lpstr>Why a “Dynamic Language Runtime”?</vt:lpstr>
      <vt:lpstr>.NET Dynamic Programming</vt:lpstr>
      <vt:lpstr>Dynamically Typed Objects</vt:lpstr>
      <vt:lpstr>Dynamically Typed Objects</vt:lpstr>
      <vt:lpstr>Dynamically Typed Objects</vt:lpstr>
      <vt:lpstr>Improved COM Interoperability</vt:lpstr>
      <vt:lpstr>Improved COM Interoperability</vt:lpstr>
      <vt:lpstr>Fixing The Type System</vt:lpstr>
      <vt:lpstr>Co- and Contra-variance</vt:lpstr>
      <vt:lpstr>Safe Co- and Contra-variance</vt:lpstr>
      <vt:lpstr>Variance in C# 4.0</vt:lpstr>
      <vt:lpstr>Variance in .NET Framework 4.0</vt:lpstr>
      <vt:lpstr>PowerPoint Presentation</vt:lpstr>
      <vt:lpstr>Data Streams and Files</vt:lpstr>
      <vt:lpstr>Agenda</vt:lpstr>
      <vt:lpstr>Streams</vt:lpstr>
      <vt:lpstr>Stream Members</vt:lpstr>
      <vt:lpstr>File Streams</vt:lpstr>
      <vt:lpstr>FileStream Examples</vt:lpstr>
      <vt:lpstr>Stream Readers and Writers</vt:lpstr>
      <vt:lpstr>Stream Readers &amp; Writers Examples</vt:lpstr>
      <vt:lpstr>Binary Readers &amp; Writers</vt:lpstr>
      <vt:lpstr>File And Directory Access</vt:lpstr>
      <vt:lpstr>Summary</vt:lpstr>
      <vt:lpstr>PowerPoint Presentation</vt:lpstr>
      <vt:lpstr>Debugging &amp; Tracing</vt:lpstr>
      <vt:lpstr>Agenda</vt:lpstr>
      <vt:lpstr>Debug vs. Release Build</vt:lpstr>
      <vt:lpstr>Build Configurations</vt:lpstr>
      <vt:lpstr>Debugging During Coding</vt:lpstr>
      <vt:lpstr>The Trace Class</vt:lpstr>
      <vt:lpstr>Where Do Traces Go?</vt:lpstr>
      <vt:lpstr>Controlling Tracing</vt:lpstr>
      <vt:lpstr>Controlling Tracing Example</vt:lpstr>
      <vt:lpstr>Summary</vt:lpstr>
      <vt:lpstr>Introduction to Threading</vt:lpstr>
      <vt:lpstr>Agenda</vt:lpstr>
      <vt:lpstr>Processes</vt:lpstr>
      <vt:lpstr>Processes in Task Manager</vt:lpstr>
      <vt:lpstr>Virtual Memory</vt:lpstr>
      <vt:lpstr>Virtual Memory Mapping</vt:lpstr>
      <vt:lpstr>Threads</vt:lpstr>
      <vt:lpstr>Thread Scheduling</vt:lpstr>
      <vt:lpstr>Thread Priorities (Win32 View)</vt:lpstr>
      <vt:lpstr>Thread Priorities</vt:lpstr>
      <vt:lpstr>Processes and AppDomains</vt:lpstr>
      <vt:lpstr>Processes and AppDomains</vt:lpstr>
      <vt:lpstr>AppDomain Attributes</vt:lpstr>
      <vt:lpstr>Threads</vt:lpstr>
      <vt:lpstr>AppDomains and Threads</vt:lpstr>
      <vt:lpstr>Creating Threads</vt:lpstr>
      <vt:lpstr>Thread Properties</vt:lpstr>
      <vt:lpstr>Controlling Threads</vt:lpstr>
      <vt:lpstr>Thread Synchronization</vt:lpstr>
      <vt:lpstr>The Interlocked class</vt:lpstr>
      <vt:lpstr>The Monitor class</vt:lpstr>
      <vt:lpstr>Monitor Example</vt:lpstr>
      <vt:lpstr>The lock Keyword</vt:lpstr>
      <vt:lpstr>Correct Monitor Usage</vt:lpstr>
      <vt:lpstr>Other Synchronization Objects</vt:lpstr>
      <vt:lpstr>Using Kernel Objects</vt:lpstr>
      <vt:lpstr>Kernel Objects Hierarchy</vt:lpstr>
      <vt:lpstr>Kernel Object Behavior</vt:lpstr>
      <vt:lpstr>Kernel Object Type Recap</vt:lpstr>
      <vt:lpstr>The Thread Pool</vt:lpstr>
      <vt:lpstr>Using the Thread Pool</vt:lpstr>
      <vt:lpstr>The BackgroundWorker Component</vt:lpstr>
      <vt:lpstr>More BackgroundWorker</vt:lpstr>
      <vt:lpstr>The Task Parallel Library (TPL)</vt:lpstr>
      <vt:lpstr>Tasks</vt:lpstr>
      <vt:lpstr>Creating a Task With No Result</vt:lpstr>
      <vt:lpstr>Creating a Task that Returns a Result</vt:lpstr>
      <vt:lpstr>The Parallel Static Class</vt:lpstr>
      <vt:lpstr>Parallel LINQ</vt:lpstr>
      <vt:lpstr>PLINQ Example</vt:lpstr>
      <vt:lpstr>Concurrent Collections</vt:lpstr>
      <vt:lpstr>Summary</vt:lpstr>
      <vt:lpstr>Operator Overloading</vt:lpstr>
      <vt:lpstr>Agenda</vt:lpstr>
      <vt:lpstr>The need for Operators</vt:lpstr>
      <vt:lpstr>operator methods</vt:lpstr>
      <vt:lpstr>How does it work?</vt:lpstr>
      <vt:lpstr>List of Operators</vt:lpstr>
      <vt:lpstr>Example operator++</vt:lpstr>
      <vt:lpstr>Example operator == and !=</vt:lpstr>
      <vt:lpstr>Equals() and operator ==</vt:lpstr>
      <vt:lpstr>Implicit vs. Explicit Conversions</vt:lpstr>
      <vt:lpstr>The need for Conversions</vt:lpstr>
      <vt:lpstr>Operator type Method</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the .NET Framework 4 with C#</dc:title>
  <dc:creator>Pavel</dc:creator>
  <cp:lastModifiedBy>Kobi Hari</cp:lastModifiedBy>
  <cp:revision>132</cp:revision>
  <cp:lastPrinted>2014-02-17T11:14:41Z</cp:lastPrinted>
  <dcterms:created xsi:type="dcterms:W3CDTF">2011-02-14T06:36:23Z</dcterms:created>
  <dcterms:modified xsi:type="dcterms:W3CDTF">2017-05-16T12:51:47Z</dcterms:modified>
</cp:coreProperties>
</file>