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345" r:id="rId2"/>
    <p:sldId id="258" r:id="rId3"/>
    <p:sldId id="342" r:id="rId4"/>
    <p:sldId id="348" r:id="rId5"/>
    <p:sldId id="351" r:id="rId6"/>
    <p:sldId id="352" r:id="rId7"/>
    <p:sldId id="353" r:id="rId8"/>
    <p:sldId id="349" r:id="rId9"/>
    <p:sldId id="350" r:id="rId10"/>
    <p:sldId id="347" r:id="rId11"/>
    <p:sldId id="343" r:id="rId12"/>
    <p:sldId id="346" r:id="rId13"/>
    <p:sldId id="344" r:id="rId14"/>
  </p:sldIdLst>
  <p:sldSz cx="9144000" cy="6858000" type="screen4x3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022FA70-0A47-4596-909B-9E10305BBE4F}">
  <a:tblStyle styleId="{C022FA70-0A47-4596-909B-9E10305BBE4F}" styleName="Table_0"/>
  <a:tblStyle styleId="{F8EBB312-CF3F-4CE7-8CBD-DD14DE65C773}" styleName="Table_1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1V>
      <a:tcStyle>
        <a:tcBdr/>
        <a:fill>
          <a:solidFill>
            <a:schemeClr val="accent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6FDD15A-29CD-40CD-9C20-77D7AA54F0C9}" styleName="Table_2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1V>
      <a:tcStyle>
        <a:tcBdr/>
        <a:fill>
          <a:solidFill>
            <a:schemeClr val="accent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4BD45E-0CBE-4D6B-81C7-062A07806E0F}" styleName="Table_3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1V>
      <a:tcStyle>
        <a:tcBdr/>
        <a:fill>
          <a:solidFill>
            <a:schemeClr val="accent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C6DD43B-A527-475C-B96A-2226EA0FEA86}" styleName="Table_4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1V>
      <a:tcStyle>
        <a:tcBdr/>
        <a:fill>
          <a:solidFill>
            <a:schemeClr val="accent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9312A661-D0F4-4EF9-BC27-1C3372720C49}" styleName="Table_5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1V>
      <a:tcStyle>
        <a:tcBdr/>
        <a:fill>
          <a:solidFill>
            <a:schemeClr val="accent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>
      <p:cViewPr>
        <p:scale>
          <a:sx n="77" d="100"/>
          <a:sy n="77" d="100"/>
        </p:scale>
        <p:origin x="-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600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JobsCrawler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354740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Thanh</a:t>
            </a:r>
            <a:r>
              <a:rPr lang="en-US" sz="2400" b="1" dirty="0" smtClean="0"/>
              <a:t> </a:t>
            </a:r>
            <a:r>
              <a:rPr lang="en-US" sz="2400" b="1" dirty="0"/>
              <a:t>Vu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Asaad</a:t>
            </a:r>
            <a:endParaRPr lang="en-US" sz="2400" b="1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Yongliang</a:t>
            </a:r>
            <a:endParaRPr lang="en-US" sz="2400" b="1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Luhua</a:t>
            </a:r>
            <a:endParaRPr lang="en-US" sz="2400" b="1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b="1" dirty="0" smtClean="0"/>
              <a:t> Yang </a:t>
            </a:r>
            <a:r>
              <a:rPr lang="en-US" sz="2400" b="1" dirty="0"/>
              <a:t>Lu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15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Limitations / Problems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Very short time project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Some websites with Connection error 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Solution : Increase </a:t>
            </a:r>
            <a:r>
              <a:rPr lang="en-US" dirty="0" smtClean="0">
                <a:solidFill>
                  <a:srgbClr val="FF0000"/>
                </a:solidFill>
              </a:rPr>
              <a:t>Timeout</a:t>
            </a:r>
            <a:r>
              <a:rPr lang="en-US" dirty="0" smtClean="0"/>
              <a:t> value (5000ms)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Hard-parsing with non-uniform layout site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Dice.com : not well-formatted layout 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Cybercoders.com : hide company info</a:t>
            </a:r>
            <a:endParaRPr lang="en-US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88433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learnt ?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Collaborations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NGU (Never Give Up) – choose best strategies</a:t>
            </a: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80895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r>
              <a:rPr lang="en-US" sz="30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Enhancements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0724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Support more sites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Use R for Analytics with many charts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Build rules for parser to get all data in many paths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 err="1" smtClean="0">
                <a:solidFill>
                  <a:srgbClr val="00B050"/>
                </a:solidFill>
              </a:rPr>
              <a:t>MongoDB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/>
              <a:t>to store data and apply Data Analytics on it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Use </a:t>
            </a:r>
            <a:r>
              <a:rPr lang="en-US" sz="2800" dirty="0" smtClean="0">
                <a:solidFill>
                  <a:srgbClr val="FF0000"/>
                </a:solidFill>
              </a:rPr>
              <a:t>K-Means</a:t>
            </a:r>
            <a:r>
              <a:rPr lang="en-US" sz="2800" dirty="0" smtClean="0"/>
              <a:t> for clustering to get similar Vacancies based on metrics for comparison</a:t>
            </a:r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432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Connecting to SCI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i="1" dirty="0" smtClean="0">
                <a:solidFill>
                  <a:srgbClr val="00B050"/>
                </a:solidFill>
              </a:rPr>
              <a:t>Do less, accomplish more</a:t>
            </a:r>
            <a:endParaRPr lang="en-US" sz="2800" i="1" dirty="0" smtClean="0">
              <a:solidFill>
                <a:srgbClr val="00B050"/>
              </a:solidFill>
            </a:endParaRP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 Good design ensures 75% good product</a:t>
            </a:r>
            <a:endParaRPr lang="en-US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Less efforts for maintenance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i="1" dirty="0" smtClean="0">
                <a:solidFill>
                  <a:srgbClr val="00B050"/>
                </a:solidFill>
              </a:rPr>
              <a:t>Life is structured in many forms</a:t>
            </a:r>
            <a:endParaRPr lang="en-US" sz="2800" i="1" dirty="0">
              <a:solidFill>
                <a:srgbClr val="00B050"/>
              </a:solidFill>
            </a:endParaRP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Good design ensure loose-coupling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 Programs is divided into layers</a:t>
            </a:r>
            <a:endParaRPr lang="en-US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/>
          </a:p>
          <a:p>
            <a:pPr fontAlgn="base">
              <a:buClr>
                <a:srgbClr val="FF00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5365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lang="en-US" sz="3000" b="1" i="0" u="none" strike="noStrike" cap="none" baseline="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Approach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What we achieved ?</a:t>
            </a: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Parsing strategy</a:t>
            </a:r>
            <a:endParaRPr lang="en-US" sz="2800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Design Architect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Limitations / Problems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What we learnt ?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Future Enhancements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Connecting to SCI</a:t>
            </a:r>
            <a:endParaRPr lang="en-US" sz="2800" dirty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Parse Dice.com with Apply feature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Parse Cybercoders.com for Email sending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Apply Strategy pattern for each parsers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Open for extending new parsers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838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achieved ?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Simple UI for input search (Title and location)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08" y="1828800"/>
            <a:ext cx="47815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620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achieved ?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Crawl Dice and </a:t>
            </a:r>
            <a:r>
              <a:rPr lang="en-US" sz="2800" dirty="0" err="1" smtClean="0"/>
              <a:t>Cybercoders</a:t>
            </a:r>
            <a:r>
              <a:rPr lang="en-US" sz="2800" dirty="0" smtClean="0"/>
              <a:t> site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Get </a:t>
            </a:r>
            <a:r>
              <a:rPr lang="en-US" sz="2800" dirty="0" err="1" smtClean="0"/>
              <a:t>JobVacancy</a:t>
            </a:r>
            <a:r>
              <a:rPr lang="en-US" sz="2800" dirty="0" smtClean="0"/>
              <a:t> with up to </a:t>
            </a:r>
            <a:r>
              <a:rPr lang="en-US" sz="2800" dirty="0" smtClean="0">
                <a:solidFill>
                  <a:srgbClr val="FF0000"/>
                </a:solidFill>
              </a:rPr>
              <a:t>12</a:t>
            </a:r>
            <a:r>
              <a:rPr lang="en-US" sz="2800" dirty="0" smtClean="0"/>
              <a:t> fields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Support Apply and Email sending via 1 button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Show progress for crawling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Logging feature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Support analytics with interactive charts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 smtClean="0"/>
              <a:t> statistics based on Location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based on Title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80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achieved ?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Support Analytics with interactive charts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 smtClean="0"/>
              <a:t> statistics based on Location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based on Title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73" y="2590800"/>
            <a:ext cx="353432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8" y="2595305"/>
            <a:ext cx="3498952" cy="31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1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What we achieved ?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Support Analytics with interactive charts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 smtClean="0"/>
              <a:t> statistics based on Location </a:t>
            </a:r>
          </a:p>
          <a:p>
            <a:pPr lvl="1"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based on Title</a:t>
            </a: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27" y="2438400"/>
            <a:ext cx="3855946" cy="37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4734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Parsing strategy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Dice.com</a:t>
            </a:r>
            <a:endParaRPr lang="en-US" sz="2800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Get </a:t>
            </a:r>
            <a:r>
              <a:rPr lang="en-US" sz="2400" dirty="0" err="1" smtClean="0"/>
              <a:t>SessionId</a:t>
            </a:r>
            <a:r>
              <a:rPr lang="en-US" sz="2400" dirty="0" smtClean="0"/>
              <a:t> by hacking logging process </a:t>
            </a:r>
            <a:endParaRPr lang="en-US" sz="2400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Get some info from search page : </a:t>
            </a:r>
            <a:r>
              <a:rPr lang="en-US" sz="2000" i="1" dirty="0" smtClean="0">
                <a:solidFill>
                  <a:srgbClr val="00B050"/>
                </a:solidFill>
              </a:rPr>
              <a:t>Title, </a:t>
            </a:r>
            <a:r>
              <a:rPr lang="en-US" sz="2000" i="1" dirty="0" err="1" smtClean="0">
                <a:solidFill>
                  <a:srgbClr val="00B050"/>
                </a:solidFill>
              </a:rPr>
              <a:t>Url</a:t>
            </a:r>
            <a:r>
              <a:rPr lang="en-US" sz="2000" i="1" dirty="0" smtClean="0">
                <a:solidFill>
                  <a:srgbClr val="00B050"/>
                </a:solidFill>
              </a:rPr>
              <a:t>, Location, Company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 smtClean="0"/>
              <a:t>Navigate to </a:t>
            </a:r>
            <a:r>
              <a:rPr lang="en-US" sz="2400" dirty="0" err="1" smtClean="0"/>
              <a:t>Url</a:t>
            </a:r>
            <a:r>
              <a:rPr lang="en-US" sz="2400" dirty="0" smtClean="0"/>
              <a:t> : </a:t>
            </a:r>
            <a:r>
              <a:rPr lang="en-US" sz="2000" i="1" dirty="0" err="1" smtClean="0">
                <a:solidFill>
                  <a:srgbClr val="00B050"/>
                </a:solidFill>
              </a:rPr>
              <a:t>PositionId</a:t>
            </a:r>
            <a:r>
              <a:rPr lang="en-US" sz="2000" i="1" dirty="0" smtClean="0">
                <a:solidFill>
                  <a:srgbClr val="00B050"/>
                </a:solidFill>
              </a:rPr>
              <a:t>, Description, Employee Type, Contact Info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sz="2400" i="1" dirty="0">
              <a:solidFill>
                <a:srgbClr val="00B050"/>
              </a:solidFill>
            </a:endParaRP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Cybercoders.com</a:t>
            </a:r>
            <a:endParaRPr lang="en-US" sz="2800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/>
              <a:t>Get </a:t>
            </a:r>
            <a:r>
              <a:rPr lang="en-US" sz="2400" dirty="0" smtClean="0"/>
              <a:t>cookies</a:t>
            </a: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/>
              <a:t>Get some info from search page : </a:t>
            </a:r>
            <a:r>
              <a:rPr lang="en-US" sz="2000" i="1" dirty="0">
                <a:solidFill>
                  <a:srgbClr val="00B050"/>
                </a:solidFill>
              </a:rPr>
              <a:t>title, </a:t>
            </a:r>
            <a:r>
              <a:rPr lang="en-US" sz="2000" i="1" dirty="0" err="1">
                <a:solidFill>
                  <a:srgbClr val="00B050"/>
                </a:solidFill>
              </a:rPr>
              <a:t>url</a:t>
            </a:r>
            <a:r>
              <a:rPr lang="en-US" sz="2000" i="1" dirty="0">
                <a:solidFill>
                  <a:srgbClr val="00B050"/>
                </a:solidFill>
              </a:rPr>
              <a:t>, location, </a:t>
            </a:r>
            <a:r>
              <a:rPr lang="en-US" sz="2000" i="1" dirty="0" err="1">
                <a:solidFill>
                  <a:srgbClr val="00B050"/>
                </a:solidFill>
              </a:rPr>
              <a:t>company,empType</a:t>
            </a:r>
            <a:r>
              <a:rPr lang="en-US" sz="2000" i="1" dirty="0">
                <a:solidFill>
                  <a:srgbClr val="00B050"/>
                </a:solidFill>
              </a:rPr>
              <a:t>, salary, </a:t>
            </a:r>
            <a:r>
              <a:rPr lang="en-US" sz="2000" i="1" dirty="0" err="1">
                <a:solidFill>
                  <a:srgbClr val="00B050"/>
                </a:solidFill>
              </a:rPr>
              <a:t>postedTime</a:t>
            </a:r>
            <a:endParaRPr lang="en-US" sz="2000" i="1" dirty="0">
              <a:solidFill>
                <a:srgbClr val="00B050"/>
              </a:solidFill>
            </a:endParaRP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dirty="0"/>
              <a:t>Navigate </a:t>
            </a:r>
            <a:r>
              <a:rPr lang="en-US" sz="2400" dirty="0"/>
              <a:t>to </a:t>
            </a:r>
            <a:r>
              <a:rPr lang="en-US" sz="2400" dirty="0" err="1"/>
              <a:t>Url</a:t>
            </a:r>
            <a:r>
              <a:rPr lang="en-US" sz="2400" dirty="0"/>
              <a:t> : </a:t>
            </a:r>
            <a:r>
              <a:rPr lang="en-US" sz="2000" i="1" dirty="0" smtClean="0">
                <a:solidFill>
                  <a:srgbClr val="00B050"/>
                </a:solidFill>
              </a:rPr>
              <a:t>Description, Contact info, Email, </a:t>
            </a:r>
            <a:r>
              <a:rPr lang="en-US" sz="2000" i="1" dirty="0" err="1" smtClean="0">
                <a:solidFill>
                  <a:srgbClr val="00B050"/>
                </a:solidFill>
              </a:rPr>
              <a:t>PositionId</a:t>
            </a:r>
            <a:r>
              <a:rPr lang="en-US" sz="2000" i="1" dirty="0" smtClean="0">
                <a:solidFill>
                  <a:srgbClr val="00B050"/>
                </a:solidFill>
              </a:rPr>
              <a:t>, Skill sets</a:t>
            </a:r>
            <a:endParaRPr lang="en-US" sz="2000" i="1" dirty="0">
              <a:solidFill>
                <a:srgbClr val="00B050"/>
              </a:solidFill>
            </a:endParaRPr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sz="2400" i="1" dirty="0">
              <a:solidFill>
                <a:srgbClr val="00B050"/>
              </a:solidFill>
            </a:endParaRP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6382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11015" y="46038"/>
            <a:ext cx="8721968" cy="487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b="1" i="0" u="none" strike="noStrike" cap="none" baseline="0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30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Architect</a:t>
            </a:r>
            <a:endParaRPr lang="en-US" sz="3000" b="1" i="0" u="none" strike="noStrike" cap="none" baseline="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Shape 63"/>
          <p:cNvCxnSpPr/>
          <p:nvPr/>
        </p:nvCxnSpPr>
        <p:spPr>
          <a:xfrm>
            <a:off x="0" y="533400"/>
            <a:ext cx="9144000" cy="0"/>
          </a:xfrm>
          <a:prstGeom prst="straightConnector1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1"/>
          <p:cNvSpPr txBox="1">
            <a:spLocks noGrp="1"/>
          </p:cNvSpPr>
          <p:nvPr>
            <p:ph type="body" idx="1"/>
          </p:nvPr>
        </p:nvSpPr>
        <p:spPr>
          <a:xfrm>
            <a:off x="375313" y="794983"/>
            <a:ext cx="8229600" cy="57968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800" dirty="0" smtClean="0"/>
              <a:t>TO DO</a:t>
            </a:r>
          </a:p>
          <a:p>
            <a:pPr marL="120650" indent="0" fontAlgn="base">
              <a:buClr>
                <a:srgbClr val="00B050"/>
              </a:buClr>
              <a:buNone/>
            </a:pPr>
            <a:r>
              <a:rPr lang="en-US" sz="2800" dirty="0" smtClean="0"/>
              <a:t>(add UML diagrams)</a:t>
            </a:r>
            <a:endParaRPr lang="en-US" sz="2800" dirty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lvl="1" fontAlgn="base">
              <a:buClr>
                <a:srgbClr val="FF0000"/>
              </a:buClr>
              <a:buFont typeface="Arial" pitchFamily="34" charset="0"/>
              <a:buChar char="•"/>
            </a:pPr>
            <a:endParaRPr lang="en-US" sz="2400" i="1" dirty="0">
              <a:solidFill>
                <a:srgbClr val="00B050"/>
              </a:solidFill>
            </a:endParaRPr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565150" lvl="1" indent="0" fontAlgn="base">
              <a:buClr>
                <a:srgbClr val="FF0000"/>
              </a:buClr>
              <a:buNone/>
            </a:pPr>
            <a:endParaRPr lang="en-US" dirty="0" smtClean="0"/>
          </a:p>
          <a:p>
            <a:pPr fontAlgn="base">
              <a:buClr>
                <a:srgbClr val="00B050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342900" marR="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Char char="●"/>
            </a:pPr>
            <a:endParaRPr lang="en-US" sz="25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306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368</Words>
  <Application>Microsoft Office PowerPoint</Application>
  <PresentationFormat>On-screen Show (4:3)</PresentationFormat>
  <Paragraphs>109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 Theme</vt:lpstr>
      <vt:lpstr>JobsCrawler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cp:lastModifiedBy>Windows User</cp:lastModifiedBy>
  <cp:revision>176</cp:revision>
  <dcterms:modified xsi:type="dcterms:W3CDTF">2015-03-19T09:46:59Z</dcterms:modified>
</cp:coreProperties>
</file>