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8" r:id="rId2"/>
    <p:sldId id="264" r:id="rId3"/>
    <p:sldId id="265" r:id="rId4"/>
    <p:sldId id="266" r:id="rId5"/>
    <p:sldId id="267" r:id="rId6"/>
    <p:sldId id="268" r:id="rId7"/>
    <p:sldId id="261" r:id="rId8"/>
    <p:sldId id="262" r:id="rId9"/>
    <p:sldId id="263" r:id="rId10"/>
    <p:sldId id="26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in Cox" initials="KC" lastIdx="1" clrIdx="0">
    <p:extLst>
      <p:ext uri="{19B8F6BF-5375-455C-9EA6-DF929625EA0E}">
        <p15:presenceInfo xmlns:p15="http://schemas.microsoft.com/office/powerpoint/2012/main" userId="dd82fc35ea2bed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16" autoAdjust="0"/>
    <p:restoredTop sz="93037" autoAdjust="0"/>
  </p:normalViewPr>
  <p:slideViewPr>
    <p:cSldViewPr snapToGrid="0" showGuides="1">
      <p:cViewPr varScale="1">
        <p:scale>
          <a:sx n="80" d="100"/>
          <a:sy n="80" d="100"/>
        </p:scale>
        <p:origin x="1848" y="96"/>
      </p:cViewPr>
      <p:guideLst>
        <p:guide orient="horz" pos="528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ACF82-7282-4538-9925-81D795D18BF0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F9F6D-6F5B-4492-B20A-F0EFDC100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49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430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093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63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96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16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8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0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3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2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3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0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9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0F47B-3C72-48E5-9CD2-8B9AE0E9AFF7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41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c13/CS1675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rec5_knn_data.mat" TargetMode="External"/><Relationship Id="rId2" Type="http://schemas.openxmlformats.org/officeDocument/2006/relationships/hyperlink" Target="https://github.com/kc13/CS1675/rec5_KNN.m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CS1675 Recitation #5: 9/28/18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0146" y="1756103"/>
            <a:ext cx="7333695" cy="116955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002060"/>
                </a:solidFill>
              </a:rPr>
              <a:t>Agenda for today</a:t>
            </a:r>
            <a:r>
              <a:rPr lang="en-US" sz="2400" dirty="0">
                <a:solidFill>
                  <a:srgbClr val="002060"/>
                </a:solidFill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300" dirty="0"/>
              <a:t>Discussion of overfitting/regularization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300" dirty="0"/>
              <a:t>K Nearest Neighbor Classification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48856" y="702634"/>
            <a:ext cx="7761768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ym typeface="Wingdings" panose="05000000000000000000" pitchFamily="2" charset="2"/>
              </a:rPr>
              <a:t>These slides are available online: </a:t>
            </a:r>
            <a:r>
              <a:rPr lang="en-US" sz="2400" dirty="0"/>
              <a:t> </a:t>
            </a:r>
          </a:p>
          <a:p>
            <a:pPr lvl="1"/>
            <a:r>
              <a:rPr lang="en-US" sz="2400" dirty="0">
                <a:hlinkClick r:id="rId2"/>
              </a:rPr>
              <a:t>https://github.com/kc13/CS1675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2045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KNN solution:</a:t>
            </a:r>
          </a:p>
        </p:txBody>
      </p:sp>
      <p:pic>
        <p:nvPicPr>
          <p:cNvPr id="6" name="Picture 5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CB94AE1B-C1DB-4687-9850-0C12582341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850" y="619474"/>
            <a:ext cx="6309360" cy="47302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B236523-BCE8-4C08-B8B5-9520F6864E1E}"/>
              </a:ext>
            </a:extLst>
          </p:cNvPr>
          <p:cNvSpPr txBox="1"/>
          <p:nvPr/>
        </p:nvSpPr>
        <p:spPr>
          <a:xfrm>
            <a:off x="212558" y="5590673"/>
            <a:ext cx="8134066" cy="95410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The classification was 100% accurate (</a:t>
            </a:r>
            <a:r>
              <a:rPr lang="en-US" sz="2800" dirty="0" err="1">
                <a:solidFill>
                  <a:srgbClr val="002060"/>
                </a:solidFill>
              </a:rPr>
              <a:t>yPred</a:t>
            </a:r>
            <a:r>
              <a:rPr lang="en-US" sz="2800" dirty="0">
                <a:solidFill>
                  <a:srgbClr val="002060"/>
                </a:solidFill>
              </a:rPr>
              <a:t> matches </a:t>
            </a:r>
            <a:r>
              <a:rPr lang="en-US" sz="2800" dirty="0" err="1">
                <a:solidFill>
                  <a:srgbClr val="002060"/>
                </a:solidFill>
              </a:rPr>
              <a:t>yTest</a:t>
            </a:r>
            <a:r>
              <a:rPr lang="en-US" sz="2800" dirty="0">
                <a:solidFill>
                  <a:srgbClr val="002060"/>
                </a:solidFill>
              </a:rPr>
              <a:t> exactly).</a:t>
            </a:r>
          </a:p>
        </p:txBody>
      </p:sp>
    </p:spTree>
    <p:extLst>
      <p:ext uri="{BB962C8B-B14F-4D97-AF65-F5344CB8AC3E}">
        <p14:creationId xmlns:p14="http://schemas.microsoft.com/office/powerpoint/2010/main" val="2813041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989764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Regularization review (using images from lecture slides):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E152B0-09D5-454A-9ADF-2B2B89F34156}"/>
              </a:ext>
            </a:extLst>
          </p:cNvPr>
          <p:cNvSpPr txBox="1"/>
          <p:nvPr/>
        </p:nvSpPr>
        <p:spPr>
          <a:xfrm>
            <a:off x="418640" y="838200"/>
            <a:ext cx="729316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When fitting functions to data, we are often confronted with a bias-variance tradeoff.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Models with very few free parameters are considered </a:t>
            </a:r>
            <a:r>
              <a:rPr lang="en-US" sz="2600" b="1" dirty="0"/>
              <a:t>high bias.</a:t>
            </a:r>
            <a:endParaRPr lang="en-US" sz="2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F6F237-C604-4F09-A70D-83B287EF545E}"/>
              </a:ext>
            </a:extLst>
          </p:cNvPr>
          <p:cNvSpPr txBox="1"/>
          <p:nvPr/>
        </p:nvSpPr>
        <p:spPr>
          <a:xfrm>
            <a:off x="418640" y="3165439"/>
            <a:ext cx="406026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 linear regression model (i.e., 1</a:t>
            </a:r>
            <a:r>
              <a:rPr lang="en-US" sz="2200" baseline="30000" dirty="0"/>
              <a:t>st</a:t>
            </a:r>
            <a:r>
              <a:rPr lang="en-US" sz="2200" dirty="0"/>
              <a:t> order polynomial) might be considered a </a:t>
            </a:r>
            <a:r>
              <a:rPr lang="en-US" sz="2200" b="1" dirty="0"/>
              <a:t>high bias</a:t>
            </a:r>
            <a:r>
              <a:rPr lang="en-US" sz="2200" dirty="0"/>
              <a:t> model.  It lacks the flexibility to capture the trends in data that follow a curvier function.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433B60-1678-4E1A-8347-79EA453CE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099" y="2845951"/>
            <a:ext cx="4060260" cy="321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18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989764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Regularization review (using images from lecture slides):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E152B0-09D5-454A-9ADF-2B2B89F34156}"/>
              </a:ext>
            </a:extLst>
          </p:cNvPr>
          <p:cNvSpPr txBox="1"/>
          <p:nvPr/>
        </p:nvSpPr>
        <p:spPr>
          <a:xfrm>
            <a:off x="495758" y="763696"/>
            <a:ext cx="729316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Models with very many free parameters are considered </a:t>
            </a:r>
            <a:r>
              <a:rPr lang="en-US" sz="2600" b="1" dirty="0"/>
              <a:t>high variance. </a:t>
            </a:r>
            <a:endParaRPr lang="en-US" sz="26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EC1E94B-7EFB-44C6-87FD-5CE5BC04201A}"/>
              </a:ext>
            </a:extLst>
          </p:cNvPr>
          <p:cNvGrpSpPr/>
          <p:nvPr/>
        </p:nvGrpSpPr>
        <p:grpSpPr>
          <a:xfrm>
            <a:off x="170217" y="1757960"/>
            <a:ext cx="8663958" cy="4616648"/>
            <a:chOff x="170217" y="1757960"/>
            <a:chExt cx="8663958" cy="46166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CF6F237-C604-4F09-A70D-83B287EF545E}"/>
                </a:ext>
              </a:extLst>
            </p:cNvPr>
            <p:cNvSpPr txBox="1"/>
            <p:nvPr/>
          </p:nvSpPr>
          <p:spPr>
            <a:xfrm>
              <a:off x="170217" y="1757960"/>
              <a:ext cx="4060260" cy="4616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dirty="0"/>
                <a:t>In the context depicted on the right, a 9</a:t>
              </a:r>
              <a:r>
                <a:rPr lang="en-US" sz="2100" baseline="30000" dirty="0"/>
                <a:t>th</a:t>
              </a:r>
              <a:r>
                <a:rPr lang="en-US" sz="2100" dirty="0"/>
                <a:t> order polynomial might be considered a </a:t>
              </a:r>
              <a:r>
                <a:rPr lang="en-US" sz="2100" b="1" dirty="0"/>
                <a:t>high variance </a:t>
              </a:r>
              <a:r>
                <a:rPr lang="en-US" sz="2100" dirty="0"/>
                <a:t>model. 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100" dirty="0"/>
                <a:t>It can account for more complex trends, but is also overly sensitive to noise that may be specific to the training data.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100" dirty="0"/>
                <a:t>Although the fit to the training data is very good, generalization to predicting test values may be relatively poor.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100" dirty="0"/>
                <a:t>This is the problem of </a:t>
              </a:r>
              <a:r>
                <a:rPr lang="en-US" sz="2100" b="1" dirty="0"/>
                <a:t>overfitting.</a:t>
              </a:r>
              <a:endParaRPr lang="en-US" sz="2100" dirty="0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B4E90DC-5C21-46A1-AA68-5CFDBB8D3D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15050" y="2045732"/>
              <a:ext cx="4171500" cy="314592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00B0A44-2139-435A-9A4E-2FA145FA8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67425" y="5293365"/>
              <a:ext cx="4866750" cy="8491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884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989764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Regularization review (using images from lecture slides):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E152B0-09D5-454A-9ADF-2B2B89F34156}"/>
              </a:ext>
            </a:extLst>
          </p:cNvPr>
          <p:cNvSpPr txBox="1"/>
          <p:nvPr/>
        </p:nvSpPr>
        <p:spPr>
          <a:xfrm>
            <a:off x="531852" y="603431"/>
            <a:ext cx="729316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Regularization proposes that we address this overfitting problem by using a loss function that discourages large weight values.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7C9471-A130-4FE8-9521-E999C9AC2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500" y="2090286"/>
            <a:ext cx="4171500" cy="31459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1E39A5E-DC20-46BD-A183-44A6BE35CADC}"/>
              </a:ext>
            </a:extLst>
          </p:cNvPr>
          <p:cNvSpPr txBox="1"/>
          <p:nvPr/>
        </p:nvSpPr>
        <p:spPr>
          <a:xfrm>
            <a:off x="4867783" y="2313552"/>
            <a:ext cx="38757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a sense, we want to discourage sharp stretching of the fitted polynomial.  </a:t>
            </a:r>
          </a:p>
        </p:txBody>
      </p:sp>
    </p:spTree>
    <p:extLst>
      <p:ext uri="{BB962C8B-B14F-4D97-AF65-F5344CB8AC3E}">
        <p14:creationId xmlns:p14="http://schemas.microsoft.com/office/powerpoint/2010/main" val="1715996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989764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Regularization review (using images from lecture slides):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E152B0-09D5-454A-9ADF-2B2B89F34156}"/>
              </a:ext>
            </a:extLst>
          </p:cNvPr>
          <p:cNvSpPr txBox="1"/>
          <p:nvPr/>
        </p:nvSpPr>
        <p:spPr>
          <a:xfrm>
            <a:off x="531852" y="603431"/>
            <a:ext cx="729316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With regularization, the loss function adopts a new term (adapted from 3.27 in Bishop):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59873E-827A-4E05-9DA8-C67AAB74C937}"/>
              </a:ext>
            </a:extLst>
          </p:cNvPr>
          <p:cNvSpPr txBox="1"/>
          <p:nvPr/>
        </p:nvSpPr>
        <p:spPr>
          <a:xfrm>
            <a:off x="531852" y="2536448"/>
            <a:ext cx="729316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where higher lambda </a:t>
            </a:r>
            <a:r>
              <a:rPr lang="en-US" sz="2600" dirty="0">
                <a:sym typeface="Wingdings" panose="05000000000000000000" pitchFamily="2" charset="2"/>
              </a:rPr>
              <a:t> more regularization (a larger contribution of the weight vector the loss estimate).</a:t>
            </a:r>
            <a:r>
              <a:rPr lang="en-US" sz="2600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C7AA50C-D98C-4D2F-AAC8-34683D205235}"/>
                  </a:ext>
                </a:extLst>
              </p:cNvPr>
              <p:cNvSpPr txBox="1"/>
              <p:nvPr/>
            </p:nvSpPr>
            <p:spPr>
              <a:xfrm>
                <a:off x="1189577" y="1630555"/>
                <a:ext cx="7293167" cy="693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′}</m:t>
                            </m:r>
                          </m:e>
                          <m:sup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f>
                          <m:f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sz="2600" b="0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num>
                          <m:den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nary>
                  </m:oMath>
                </a14:m>
                <a:r>
                  <a:rPr lang="en-US" sz="2600" dirty="0"/>
                  <a:t> 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C7AA50C-D98C-4D2F-AAC8-34683D2052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9577" y="1630555"/>
                <a:ext cx="7293167" cy="6935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9307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989764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Regularization review (using images from lecture slides):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E152B0-09D5-454A-9ADF-2B2B89F34156}"/>
              </a:ext>
            </a:extLst>
          </p:cNvPr>
          <p:cNvSpPr txBox="1"/>
          <p:nvPr/>
        </p:nvSpPr>
        <p:spPr>
          <a:xfrm>
            <a:off x="531852" y="603431"/>
            <a:ext cx="72931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we were applying regularization to simple linear regression (hypothetically; not necessarily useful in practice for a high bias model), how does the loss gradient change?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FFD365-CA8C-40BE-A97E-A23880E7E5E1}"/>
              </a:ext>
            </a:extLst>
          </p:cNvPr>
          <p:cNvSpPr txBox="1"/>
          <p:nvPr/>
        </p:nvSpPr>
        <p:spPr>
          <a:xfrm>
            <a:off x="531851" y="2299270"/>
            <a:ext cx="72931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standard regression: </a:t>
            </a:r>
          </a:p>
          <a:p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EA4CD3-344E-484D-8D68-0B2A70021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28" y="2868827"/>
            <a:ext cx="8120521" cy="13850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7C46ED-F759-4A74-A53A-ADCA14C1180E}"/>
              </a:ext>
            </a:extLst>
          </p:cNvPr>
          <p:cNvSpPr txBox="1"/>
          <p:nvPr/>
        </p:nvSpPr>
        <p:spPr>
          <a:xfrm>
            <a:off x="531851" y="4439388"/>
            <a:ext cx="72931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regularized regression: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Practical implication: For gradient descent, the weight update is subtracted by an extra amount = to </a:t>
            </a:r>
            <a:r>
              <a:rPr lang="el-GR" sz="2400" dirty="0"/>
              <a:t>λ</a:t>
            </a:r>
            <a:r>
              <a:rPr lang="en-US" sz="2400" dirty="0"/>
              <a:t>w.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5A3594-B968-4BB4-8957-A7FFC8362F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789" b="-1"/>
          <a:stretch/>
        </p:blipFill>
        <p:spPr>
          <a:xfrm>
            <a:off x="169924" y="4944977"/>
            <a:ext cx="8120521" cy="5984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0E3E39-0B42-4B20-8A1E-B3ECC27D16B9}"/>
              </a:ext>
            </a:extLst>
          </p:cNvPr>
          <p:cNvSpPr txBox="1"/>
          <p:nvPr/>
        </p:nvSpPr>
        <p:spPr>
          <a:xfrm>
            <a:off x="6304546" y="5001499"/>
            <a:ext cx="1097280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sz="2000" b="1" dirty="0"/>
              <a:t>+ </a:t>
            </a:r>
            <a:r>
              <a:rPr lang="el-GR" sz="2000" b="1" dirty="0"/>
              <a:t>λ</a:t>
            </a:r>
            <a:r>
              <a:rPr lang="en-US" sz="2000" b="1" dirty="0"/>
              <a:t>w  </a:t>
            </a:r>
          </a:p>
        </p:txBody>
      </p:sp>
    </p:spTree>
    <p:extLst>
      <p:ext uri="{BB962C8B-B14F-4D97-AF65-F5344CB8AC3E}">
        <p14:creationId xmlns:p14="http://schemas.microsoft.com/office/powerpoint/2010/main" val="1809520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Downloads: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954107"/>
            <a:ext cx="7761768" cy="110799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200" dirty="0">
                <a:hlinkClick r:id="rId2"/>
              </a:rPr>
              <a:t>https://github.com/kc13/CS1675/rec5_KNN.m</a:t>
            </a:r>
            <a:endParaRPr lang="en-US" sz="2200" dirty="0"/>
          </a:p>
          <a:p>
            <a:pPr lvl="1"/>
            <a:r>
              <a:rPr lang="en-US" sz="2200" dirty="0">
                <a:hlinkClick r:id="rId3" action="ppaction://hlinkfile"/>
              </a:rPr>
              <a:t>https://github.com/kc13/CS1675/rec5_knn_data.mat</a:t>
            </a:r>
            <a:endParaRPr lang="en-US" sz="2200" dirty="0"/>
          </a:p>
          <a:p>
            <a:pPr lvl="1"/>
            <a:endParaRPr lang="en-US" sz="2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EC0887-601F-4B97-9389-9EC9E74E9A84}"/>
              </a:ext>
            </a:extLst>
          </p:cNvPr>
          <p:cNvSpPr txBox="1"/>
          <p:nvPr/>
        </p:nvSpPr>
        <p:spPr>
          <a:xfrm>
            <a:off x="218980" y="523220"/>
            <a:ext cx="8605531" cy="43088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200" dirty="0"/>
              <a:t>For KNN (make sure all in the same working directory):</a:t>
            </a:r>
          </a:p>
        </p:txBody>
      </p:sp>
    </p:spTree>
    <p:extLst>
      <p:ext uri="{BB962C8B-B14F-4D97-AF65-F5344CB8AC3E}">
        <p14:creationId xmlns:p14="http://schemas.microsoft.com/office/powerpoint/2010/main" val="2559328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KNN tasks: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EC0887-601F-4B97-9389-9EC9E74E9A84}"/>
              </a:ext>
            </a:extLst>
          </p:cNvPr>
          <p:cNvSpPr txBox="1"/>
          <p:nvPr/>
        </p:nvSpPr>
        <p:spPr>
          <a:xfrm>
            <a:off x="218980" y="523220"/>
            <a:ext cx="8605531" cy="621708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/>
              <a:t>As described in the .m file: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Run the first few sections to load and plot the training and test data.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Estimate the labels for the test data </a:t>
            </a:r>
            <a:r>
              <a:rPr lang="en-US" sz="2200" u="sng" dirty="0"/>
              <a:t>by hand</a:t>
            </a:r>
            <a:r>
              <a:rPr lang="en-US" sz="2200" dirty="0"/>
              <a:t> (or by eye</a:t>
            </a:r>
            <a:r>
              <a:rPr lang="en-US" sz="2200"/>
              <a:t>)  for </a:t>
            </a:r>
            <a:r>
              <a:rPr lang="en-US" sz="2200" dirty="0"/>
              <a:t>a K-Nearest Neighbors classifier, assuming a Euclidean distance metric and K = 3.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See slides 9-14 from the classification slides for a reminder of how KNN works.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10" name="Picture 9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F0D5F0FB-2762-412C-9B6A-37485259FE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26" y="1318351"/>
            <a:ext cx="4167188" cy="3124200"/>
          </a:xfrm>
          <a:prstGeom prst="rect">
            <a:avLst/>
          </a:prstGeom>
        </p:spPr>
      </p:pic>
      <p:pic>
        <p:nvPicPr>
          <p:cNvPr id="12" name="Picture 11" descr="A close up of a computer&#10;&#10;Description generated with high confidence">
            <a:extLst>
              <a:ext uri="{FF2B5EF4-FFF2-40B4-BE49-F238E27FC236}">
                <a16:creationId xmlns:a16="http://schemas.microsoft.com/office/drawing/2014/main" id="{3E88B37E-2DFF-4184-83FF-BB8D3A7A13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832" y="1318351"/>
            <a:ext cx="4167188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259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KNN tasks: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EC0887-601F-4B97-9389-9EC9E74E9A84}"/>
              </a:ext>
            </a:extLst>
          </p:cNvPr>
          <p:cNvSpPr txBox="1"/>
          <p:nvPr/>
        </p:nvSpPr>
        <p:spPr>
          <a:xfrm>
            <a:off x="218980" y="523220"/>
            <a:ext cx="8605531" cy="520142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/>
              <a:t>One you have found the predicted labels: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In the designated place in the script, create a </a:t>
            </a:r>
            <a:r>
              <a:rPr lang="en-US" sz="2200" dirty="0" err="1"/>
              <a:t>yPred</a:t>
            </a:r>
            <a:r>
              <a:rPr lang="en-US" sz="2200" dirty="0"/>
              <a:t> vector of labels that correspond to the data in </a:t>
            </a:r>
            <a:r>
              <a:rPr lang="en-US" sz="2200" dirty="0" err="1"/>
              <a:t>xTrain</a:t>
            </a:r>
            <a:r>
              <a:rPr lang="en-US" sz="22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Then run the next section of the script.  This will create plots that will help visualize the KNN predictions.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Compare </a:t>
            </a:r>
            <a:r>
              <a:rPr lang="en-US" sz="2200" dirty="0" err="1"/>
              <a:t>yPred</a:t>
            </a:r>
            <a:r>
              <a:rPr lang="en-US" sz="2200" dirty="0"/>
              <a:t> to </a:t>
            </a:r>
            <a:r>
              <a:rPr lang="en-US" sz="2200" dirty="0" err="1"/>
              <a:t>yTest</a:t>
            </a:r>
            <a:r>
              <a:rPr lang="en-US" sz="2200" dirty="0"/>
              <a:t>.  How well did KNN perform? </a:t>
            </a:r>
          </a:p>
          <a:p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55907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3831</TotalTime>
  <Words>562</Words>
  <Application>Microsoft Office PowerPoint</Application>
  <PresentationFormat>On-screen Show (4:3)</PresentationFormat>
  <Paragraphs>68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 Cox</dc:creator>
  <cp:lastModifiedBy>Karin Cox</cp:lastModifiedBy>
  <cp:revision>260</cp:revision>
  <dcterms:created xsi:type="dcterms:W3CDTF">2016-10-06T23:04:54Z</dcterms:created>
  <dcterms:modified xsi:type="dcterms:W3CDTF">2018-09-28T09:12:24Z</dcterms:modified>
</cp:coreProperties>
</file>