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8" r:id="rId2"/>
    <p:sldId id="261" r:id="rId3"/>
    <p:sldId id="262" r:id="rId4"/>
    <p:sldId id="263" r:id="rId5"/>
    <p:sldId id="264" r:id="rId6"/>
    <p:sldId id="265"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79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in Cox" initials="KC" lastIdx="1" clrIdx="0">
    <p:extLst>
      <p:ext uri="{19B8F6BF-5375-455C-9EA6-DF929625EA0E}">
        <p15:presenceInfo xmlns:p15="http://schemas.microsoft.com/office/powerpoint/2012/main" userId="dd82fc35ea2bed9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16" autoAdjust="0"/>
    <p:restoredTop sz="94711" autoAdjust="0"/>
  </p:normalViewPr>
  <p:slideViewPr>
    <p:cSldViewPr snapToGrid="0" showGuides="1">
      <p:cViewPr varScale="1">
        <p:scale>
          <a:sx n="87" d="100"/>
          <a:sy n="87" d="100"/>
        </p:scale>
        <p:origin x="1638" y="96"/>
      </p:cViewPr>
      <p:guideLst>
        <p:guide orient="horz" pos="528"/>
        <p:guide pos="379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DACF82-7282-4538-9925-81D795D18BF0}" type="datetimeFigureOut">
              <a:rPr lang="en-US" smtClean="0"/>
              <a:t>9/21/2018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AF9F6D-6F5B-4492-B20A-F0EFDC100956}" type="slidenum">
              <a:rPr lang="en-US" smtClean="0"/>
              <a:t>‹#›</a:t>
            </a:fld>
            <a:endParaRPr lang="en-US"/>
          </a:p>
        </p:txBody>
      </p:sp>
    </p:spTree>
    <p:extLst>
      <p:ext uri="{BB962C8B-B14F-4D97-AF65-F5344CB8AC3E}">
        <p14:creationId xmlns:p14="http://schemas.microsoft.com/office/powerpoint/2010/main" val="1396849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835916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1389881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344273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3875201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80F47B-3C72-48E5-9CD2-8B9AE0E9AFF7}" type="datetimeFigureOut">
              <a:rPr lang="en-US" smtClean="0"/>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672538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80F47B-3C72-48E5-9CD2-8B9AE0E9AFF7}" type="datetimeFigureOut">
              <a:rPr lang="en-US" smtClean="0"/>
              <a:t>9/21/2018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2495823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80F47B-3C72-48E5-9CD2-8B9AE0E9AFF7}" type="datetimeFigureOut">
              <a:rPr lang="en-US" smtClean="0"/>
              <a:t>9/21/2018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1678237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80F47B-3C72-48E5-9CD2-8B9AE0E9AFF7}" type="datetimeFigureOut">
              <a:rPr lang="en-US" smtClean="0"/>
              <a:t>9/21/2018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563606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80F47B-3C72-48E5-9CD2-8B9AE0E9AFF7}" type="datetimeFigureOut">
              <a:rPr lang="en-US" smtClean="0"/>
              <a:t>9/21/2018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3575999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880F47B-3C72-48E5-9CD2-8B9AE0E9AFF7}" type="datetimeFigureOut">
              <a:rPr lang="en-US" smtClean="0"/>
              <a:t>9/21/2018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64400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880F47B-3C72-48E5-9CD2-8B9AE0E9AFF7}" type="datetimeFigureOut">
              <a:rPr lang="en-US" smtClean="0"/>
              <a:t>9/21/2018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16399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80F47B-3C72-48E5-9CD2-8B9AE0E9AFF7}" type="datetimeFigureOut">
              <a:rPr lang="en-US" smtClean="0"/>
              <a:t>9/21/2018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0A2A36-5E6B-4E45-B0B2-7D45D713C961}" type="slidenum">
              <a:rPr lang="en-US" smtClean="0"/>
              <a:t>‹#›</a:t>
            </a:fld>
            <a:endParaRPr lang="en-US"/>
          </a:p>
        </p:txBody>
      </p:sp>
    </p:spTree>
    <p:extLst>
      <p:ext uri="{BB962C8B-B14F-4D97-AF65-F5344CB8AC3E}">
        <p14:creationId xmlns:p14="http://schemas.microsoft.com/office/powerpoint/2010/main" val="23343418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kc13/CS1675"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kc13/CS1675/houses.xlsx"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hyperlink" Target="http://mathworld.wolfram.com/Gauss-JordanElimination.html"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CS1675 Recitation #4: 9/21/18</a:t>
            </a:r>
          </a:p>
        </p:txBody>
      </p:sp>
      <p:sp>
        <p:nvSpPr>
          <p:cNvPr id="6" name="TextBox 5"/>
          <p:cNvSpPr txBox="1"/>
          <p:nvPr/>
        </p:nvSpPr>
        <p:spPr>
          <a:xfrm>
            <a:off x="400146" y="1756103"/>
            <a:ext cx="7333695" cy="1477328"/>
          </a:xfrm>
          <a:prstGeom prst="rect">
            <a:avLst/>
          </a:prstGeom>
        </p:spPr>
        <p:txBody>
          <a:bodyPr wrap="square" rtlCol="0">
            <a:spAutoFit/>
          </a:bodyPr>
          <a:lstStyle/>
          <a:p>
            <a:r>
              <a:rPr lang="en-US" sz="2400" u="sng" dirty="0">
                <a:solidFill>
                  <a:srgbClr val="002060"/>
                </a:solidFill>
              </a:rPr>
              <a:t>Agenda for today</a:t>
            </a:r>
            <a:r>
              <a:rPr lang="en-US" sz="2400" dirty="0">
                <a:solidFill>
                  <a:srgbClr val="002060"/>
                </a:solidFill>
              </a:rPr>
              <a:t>:</a:t>
            </a:r>
          </a:p>
          <a:p>
            <a:r>
              <a:rPr lang="en-US" sz="2200" dirty="0"/>
              <a:t>Linear regression exercises:</a:t>
            </a:r>
          </a:p>
          <a:p>
            <a:pPr marL="457200" indent="-457200">
              <a:buFont typeface="Arial" panose="020B0604020202020204" pitchFamily="34" charset="0"/>
              <a:buChar char="•"/>
            </a:pPr>
            <a:r>
              <a:rPr lang="en-US" sz="2200" dirty="0"/>
              <a:t>Closed form solution</a:t>
            </a:r>
          </a:p>
          <a:p>
            <a:pPr marL="457200" indent="-457200">
              <a:buFont typeface="Arial" panose="020B0604020202020204" pitchFamily="34" charset="0"/>
              <a:buChar char="•"/>
            </a:pPr>
            <a:r>
              <a:rPr lang="en-US" sz="2200" dirty="0"/>
              <a:t>Gradient descent</a:t>
            </a:r>
          </a:p>
        </p:txBody>
      </p:sp>
      <p:sp>
        <p:nvSpPr>
          <p:cNvPr id="7" name="TextBox 6"/>
          <p:cNvSpPr txBox="1"/>
          <p:nvPr/>
        </p:nvSpPr>
        <p:spPr>
          <a:xfrm>
            <a:off x="-148856" y="702634"/>
            <a:ext cx="7761768" cy="830997"/>
          </a:xfrm>
          <a:prstGeom prst="rect">
            <a:avLst/>
          </a:prstGeom>
        </p:spPr>
        <p:txBody>
          <a:bodyPr wrap="square" rtlCol="0">
            <a:spAutoFit/>
          </a:bodyPr>
          <a:lstStyle/>
          <a:p>
            <a:pPr lvl="1"/>
            <a:r>
              <a:rPr lang="en-US" sz="2400" dirty="0">
                <a:sym typeface="Wingdings" panose="05000000000000000000" pitchFamily="2" charset="2"/>
              </a:rPr>
              <a:t>These slides are available online: </a:t>
            </a:r>
            <a:r>
              <a:rPr lang="en-US" sz="2400" dirty="0"/>
              <a:t> </a:t>
            </a:r>
          </a:p>
          <a:p>
            <a:pPr lvl="1"/>
            <a:r>
              <a:rPr lang="en-US" sz="2400" dirty="0">
                <a:hlinkClick r:id="rId2"/>
              </a:rPr>
              <a:t>https://github.com/kc13/CS1675</a:t>
            </a:r>
            <a:endParaRPr lang="en-US" sz="2400" dirty="0"/>
          </a:p>
        </p:txBody>
      </p:sp>
    </p:spTree>
    <p:extLst>
      <p:ext uri="{BB962C8B-B14F-4D97-AF65-F5344CB8AC3E}">
        <p14:creationId xmlns:p14="http://schemas.microsoft.com/office/powerpoint/2010/main" val="3822045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Dataset:</a:t>
            </a:r>
          </a:p>
        </p:txBody>
      </p:sp>
      <p:sp>
        <p:nvSpPr>
          <p:cNvPr id="7" name="TextBox 6"/>
          <p:cNvSpPr txBox="1"/>
          <p:nvPr/>
        </p:nvSpPr>
        <p:spPr>
          <a:xfrm>
            <a:off x="-148856" y="603706"/>
            <a:ext cx="7761768" cy="430887"/>
          </a:xfrm>
          <a:prstGeom prst="rect">
            <a:avLst/>
          </a:prstGeom>
        </p:spPr>
        <p:txBody>
          <a:bodyPr wrap="square" rtlCol="0">
            <a:spAutoFit/>
          </a:bodyPr>
          <a:lstStyle/>
          <a:p>
            <a:pPr lvl="1"/>
            <a:r>
              <a:rPr lang="en-US" sz="2200" dirty="0">
                <a:hlinkClick r:id="rId2"/>
              </a:rPr>
              <a:t>https://github.com/kc13/CS1675/houses.xlsx</a:t>
            </a:r>
            <a:endParaRPr lang="en-US" sz="2200" dirty="0"/>
          </a:p>
        </p:txBody>
      </p:sp>
      <p:sp>
        <p:nvSpPr>
          <p:cNvPr id="6" name="TextBox 5">
            <a:extLst>
              <a:ext uri="{FF2B5EF4-FFF2-40B4-BE49-F238E27FC236}">
                <a16:creationId xmlns:a16="http://schemas.microsoft.com/office/drawing/2014/main" id="{988B415D-CE27-4764-8B26-529F1CD04B86}"/>
              </a:ext>
            </a:extLst>
          </p:cNvPr>
          <p:cNvSpPr txBox="1"/>
          <p:nvPr/>
        </p:nvSpPr>
        <p:spPr>
          <a:xfrm>
            <a:off x="636104" y="1212574"/>
            <a:ext cx="8134066" cy="5509200"/>
          </a:xfrm>
          <a:prstGeom prst="rect">
            <a:avLst/>
          </a:prstGeom>
        </p:spPr>
        <p:txBody>
          <a:bodyPr rtlCol="0">
            <a:spAutoFit/>
          </a:bodyPr>
          <a:lstStyle/>
          <a:p>
            <a:pPr marL="342900" indent="-342900">
              <a:buFont typeface="Arial" panose="020B0604020202020204" pitchFamily="34" charset="0"/>
              <a:buChar char="•"/>
            </a:pPr>
            <a:r>
              <a:rPr lang="en-US" sz="2200" dirty="0"/>
              <a:t>Very small dataset of houses in Shadyside (from Trulia)</a:t>
            </a:r>
          </a:p>
          <a:p>
            <a:pPr marL="800100" lvl="1" indent="-342900">
              <a:buFont typeface="Arial" panose="020B0604020202020204" pitchFamily="34" charset="0"/>
              <a:buChar char="•"/>
            </a:pPr>
            <a:r>
              <a:rPr lang="en-US" sz="2200" dirty="0"/>
              <a:t>Four features (x1-x4) are available to predict the </a:t>
            </a:r>
            <a:r>
              <a:rPr lang="en-US" sz="2200" i="1" dirty="0"/>
              <a:t>y</a:t>
            </a:r>
            <a:r>
              <a:rPr lang="en-US" sz="2200" dirty="0"/>
              <a:t> variable (price, in thousand $)</a:t>
            </a:r>
          </a:p>
          <a:p>
            <a:pPr marL="800100" lvl="1" indent="-342900">
              <a:buFont typeface="Arial" panose="020B0604020202020204" pitchFamily="34" charset="0"/>
              <a:buChar char="•"/>
            </a:pPr>
            <a:r>
              <a:rPr lang="en-US" sz="2200" dirty="0"/>
              <a:t>You should add a bias feature, x0 (column of all 1’s – see slide 10 in Regression slides from lecture)</a:t>
            </a:r>
          </a:p>
          <a:p>
            <a:endParaRPr lang="en-US" sz="2200" dirty="0"/>
          </a:p>
          <a:p>
            <a:pPr marL="342900" indent="-342900">
              <a:buFont typeface="Arial" panose="020B0604020202020204" pitchFamily="34" charset="0"/>
              <a:buChar char="•"/>
            </a:pPr>
            <a:r>
              <a:rPr lang="en-US" sz="2200" dirty="0"/>
              <a:t>Use </a:t>
            </a:r>
            <a:r>
              <a:rPr lang="en-US" sz="2200" b="1" dirty="0"/>
              <a:t>the first five</a:t>
            </a:r>
            <a:r>
              <a:rPr lang="en-US" sz="2200" dirty="0"/>
              <a:t> houses as the </a:t>
            </a:r>
            <a:r>
              <a:rPr lang="en-US" sz="2200" b="1" dirty="0"/>
              <a:t>training</a:t>
            </a:r>
            <a:r>
              <a:rPr lang="en-US" sz="2200" dirty="0"/>
              <a:t> set</a:t>
            </a:r>
            <a:endParaRPr lang="en-US" sz="2200" i="1" dirty="0"/>
          </a:p>
          <a:p>
            <a:endParaRPr lang="en-US" sz="2200" dirty="0"/>
          </a:p>
          <a:p>
            <a:pPr marL="342900" indent="-342900">
              <a:buFont typeface="Arial" panose="020B0604020202020204" pitchFamily="34" charset="0"/>
              <a:buChar char="•"/>
            </a:pPr>
            <a:r>
              <a:rPr lang="en-US" sz="2200" dirty="0"/>
              <a:t>The </a:t>
            </a:r>
            <a:r>
              <a:rPr lang="en-US" sz="2200" b="1" dirty="0"/>
              <a:t>final </a:t>
            </a:r>
            <a:r>
              <a:rPr lang="en-US" sz="2200" dirty="0"/>
              <a:t>house will serve as the </a:t>
            </a:r>
            <a:r>
              <a:rPr lang="en-US" sz="2200" b="1" dirty="0"/>
              <a:t>test</a:t>
            </a:r>
            <a:r>
              <a:rPr lang="en-US" sz="2200" dirty="0"/>
              <a:t> set</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We will perform three tasks with this dataset.</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There will be some similarities to HW3, but you will be asked to do more by hand.  You will not need to standardize any values (as in part III of HW3).</a:t>
            </a:r>
          </a:p>
          <a:p>
            <a:pPr marL="342900" indent="-342900">
              <a:buFont typeface="Arial" panose="020B0604020202020204" pitchFamily="34" charset="0"/>
              <a:buChar char="•"/>
            </a:pPr>
            <a:endParaRPr lang="en-US" sz="2200" dirty="0"/>
          </a:p>
        </p:txBody>
      </p:sp>
    </p:spTree>
    <p:extLst>
      <p:ext uri="{BB962C8B-B14F-4D97-AF65-F5344CB8AC3E}">
        <p14:creationId xmlns:p14="http://schemas.microsoft.com/office/powerpoint/2010/main" val="2559328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Tasks:</a:t>
            </a:r>
          </a:p>
        </p:txBody>
      </p:sp>
      <p:sp>
        <p:nvSpPr>
          <p:cNvPr id="6" name="TextBox 5">
            <a:extLst>
              <a:ext uri="{FF2B5EF4-FFF2-40B4-BE49-F238E27FC236}">
                <a16:creationId xmlns:a16="http://schemas.microsoft.com/office/drawing/2014/main" id="{988B415D-CE27-4764-8B26-529F1CD04B86}"/>
              </a:ext>
            </a:extLst>
          </p:cNvPr>
          <p:cNvSpPr txBox="1"/>
          <p:nvPr/>
        </p:nvSpPr>
        <p:spPr>
          <a:xfrm>
            <a:off x="218980" y="523220"/>
            <a:ext cx="8605531" cy="6186309"/>
          </a:xfrm>
          <a:prstGeom prst="rect">
            <a:avLst/>
          </a:prstGeom>
        </p:spPr>
        <p:txBody>
          <a:bodyPr wrap="square" rtlCol="0">
            <a:spAutoFit/>
          </a:bodyPr>
          <a:lstStyle/>
          <a:p>
            <a:pPr marL="457200" indent="-457200">
              <a:buFont typeface="+mj-lt"/>
              <a:buAutoNum type="arabicPeriod"/>
            </a:pPr>
            <a:r>
              <a:rPr lang="en-US" sz="2200" dirty="0"/>
              <a:t>First, perform linear regression </a:t>
            </a:r>
            <a:r>
              <a:rPr lang="en-US" sz="2200" u="sng" dirty="0"/>
              <a:t>using the closed form least squares solution</a:t>
            </a:r>
            <a:r>
              <a:rPr lang="en-US" sz="2200" b="1" dirty="0"/>
              <a:t> </a:t>
            </a:r>
            <a:r>
              <a:rPr lang="en-US" sz="2200" dirty="0"/>
              <a:t>to solve for a weight vector </a:t>
            </a:r>
            <a:r>
              <a:rPr lang="en-US" sz="2200" i="1" dirty="0"/>
              <a:t>w </a:t>
            </a:r>
            <a:r>
              <a:rPr lang="en-US" sz="2200" dirty="0"/>
              <a:t>that predicts the </a:t>
            </a:r>
            <a:r>
              <a:rPr lang="en-US" sz="2200" i="1" dirty="0"/>
              <a:t>y</a:t>
            </a:r>
            <a:r>
              <a:rPr lang="en-US" sz="2200" dirty="0"/>
              <a:t> values (price) on the basis of the input features (formula copied below from the whiteboard notes from “Regression and Overfitting”):</a:t>
            </a:r>
          </a:p>
          <a:p>
            <a:pPr marL="457200" indent="-457200">
              <a:buFont typeface="+mj-lt"/>
              <a:buAutoNum type="arabicPeriod"/>
            </a:pPr>
            <a:endParaRPr lang="en-US" sz="2200" dirty="0"/>
          </a:p>
          <a:p>
            <a:pPr marL="800100" lvl="1" indent="-342900">
              <a:buFont typeface="Arial" panose="020B0604020202020204" pitchFamily="34" charset="0"/>
              <a:buChar char="•"/>
            </a:pPr>
            <a:endParaRPr lang="en-US" sz="2200" dirty="0"/>
          </a:p>
          <a:p>
            <a:pPr marL="457200" indent="-457200">
              <a:buFont typeface="+mj-lt"/>
              <a:buAutoNum type="arabicPeriod"/>
            </a:pPr>
            <a:endParaRPr lang="en-US" sz="2200" dirty="0"/>
          </a:p>
          <a:p>
            <a:endParaRPr lang="en-US" sz="2200" dirty="0"/>
          </a:p>
          <a:p>
            <a:pPr marL="457200" indent="-457200">
              <a:buFont typeface="+mj-lt"/>
              <a:buAutoNum type="arabicPeriod"/>
            </a:pPr>
            <a:endParaRPr lang="en-US" sz="2200" dirty="0"/>
          </a:p>
          <a:p>
            <a:endParaRPr lang="en-US" sz="2200" dirty="0"/>
          </a:p>
          <a:p>
            <a:r>
              <a:rPr lang="en-US" sz="2200" dirty="0"/>
              <a:t>where </a:t>
            </a:r>
            <a:r>
              <a:rPr lang="en-US" sz="2200" b="1" dirty="0"/>
              <a:t>w</a:t>
            </a:r>
            <a:r>
              <a:rPr lang="en-US" sz="2200" b="1" baseline="30000" dirty="0"/>
              <a:t>*</a:t>
            </a:r>
            <a:r>
              <a:rPr lang="en-US" sz="2200" baseline="30000" dirty="0"/>
              <a:t> </a:t>
            </a:r>
            <a:r>
              <a:rPr lang="en-US" sz="2200" dirty="0"/>
              <a:t>is a 5 x 1 weight vector, </a:t>
            </a:r>
            <a:r>
              <a:rPr lang="en-US" sz="2200" b="1" dirty="0"/>
              <a:t>X</a:t>
            </a:r>
            <a:r>
              <a:rPr lang="en-US" sz="2200" baseline="30000" dirty="0"/>
              <a:t> </a:t>
            </a:r>
            <a:r>
              <a:rPr lang="en-US" sz="2200" dirty="0"/>
              <a:t>is the 5 x 5 matrix of training features, and </a:t>
            </a:r>
            <a:r>
              <a:rPr lang="en-US" sz="2200" b="1" dirty="0"/>
              <a:t>y </a:t>
            </a:r>
            <a:r>
              <a:rPr lang="en-US" sz="2200" dirty="0"/>
              <a:t>is the 5 x 1 vector of training prices.  You are allowed to use </a:t>
            </a:r>
            <a:r>
              <a:rPr lang="en-US" sz="2200" dirty="0" err="1"/>
              <a:t>Matlab</a:t>
            </a:r>
            <a:r>
              <a:rPr lang="en-US" sz="2200" dirty="0"/>
              <a:t>, </a:t>
            </a:r>
            <a:r>
              <a:rPr lang="en-US" sz="2200" u="sng" dirty="0"/>
              <a:t>but only the following basic operations</a:t>
            </a:r>
            <a:r>
              <a:rPr lang="en-US" sz="2200" dirty="0"/>
              <a:t>: </a:t>
            </a:r>
            <a:r>
              <a:rPr lang="en-US" sz="2200" dirty="0">
                <a:solidFill>
                  <a:srgbClr val="0070C0"/>
                </a:solidFill>
              </a:rPr>
              <a:t>concatenation, matrix multiplication, concatenation, transpose and inv </a:t>
            </a:r>
            <a:r>
              <a:rPr lang="en-US" sz="2200" dirty="0"/>
              <a:t>(but </a:t>
            </a:r>
            <a:r>
              <a:rPr lang="en-US" sz="2200" dirty="0">
                <a:solidFill>
                  <a:srgbClr val="C00000"/>
                </a:solidFill>
              </a:rPr>
              <a:t>not </a:t>
            </a:r>
            <a:r>
              <a:rPr lang="en-US" sz="2200" dirty="0" err="1">
                <a:solidFill>
                  <a:srgbClr val="C00000"/>
                </a:solidFill>
              </a:rPr>
              <a:t>pinv</a:t>
            </a:r>
            <a:r>
              <a:rPr lang="en-US" sz="2200" dirty="0"/>
              <a:t>).  </a:t>
            </a:r>
          </a:p>
          <a:p>
            <a:endParaRPr lang="en-US" sz="2200" dirty="0"/>
          </a:p>
          <a:p>
            <a:r>
              <a:rPr lang="en-US" sz="2200" dirty="0"/>
              <a:t>The idea is to get close experience with the formula without needing to be concerned with tedious calculations.  If you are interested in reading about how to find a matrix inverse by hand, see </a:t>
            </a:r>
            <a:r>
              <a:rPr lang="en-US" sz="2200" dirty="0">
                <a:hlinkClick r:id="rId2"/>
              </a:rPr>
              <a:t>here</a:t>
            </a:r>
            <a:r>
              <a:rPr lang="en-US" sz="2200" dirty="0"/>
              <a:t>.</a:t>
            </a:r>
          </a:p>
        </p:txBody>
      </p:sp>
      <p:pic>
        <p:nvPicPr>
          <p:cNvPr id="2" name="Picture 1">
            <a:extLst>
              <a:ext uri="{FF2B5EF4-FFF2-40B4-BE49-F238E27FC236}">
                <a16:creationId xmlns:a16="http://schemas.microsoft.com/office/drawing/2014/main" id="{F3E93E23-B1D1-4F95-BFDA-E1EB4C4969F8}"/>
              </a:ext>
            </a:extLst>
          </p:cNvPr>
          <p:cNvPicPr>
            <a:picLocks noChangeAspect="1"/>
          </p:cNvPicPr>
          <p:nvPr/>
        </p:nvPicPr>
        <p:blipFill>
          <a:blip r:embed="rId3"/>
          <a:stretch>
            <a:fillRect/>
          </a:stretch>
        </p:blipFill>
        <p:spPr>
          <a:xfrm>
            <a:off x="811629" y="2105172"/>
            <a:ext cx="7498080" cy="1573393"/>
          </a:xfrm>
          <a:prstGeom prst="rect">
            <a:avLst/>
          </a:prstGeom>
        </p:spPr>
      </p:pic>
    </p:spTree>
    <p:extLst>
      <p:ext uri="{BB962C8B-B14F-4D97-AF65-F5344CB8AC3E}">
        <p14:creationId xmlns:p14="http://schemas.microsoft.com/office/powerpoint/2010/main" val="3135660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Tasks:</a:t>
            </a:r>
          </a:p>
        </p:txBody>
      </p:sp>
      <p:sp>
        <p:nvSpPr>
          <p:cNvPr id="6" name="TextBox 5">
            <a:extLst>
              <a:ext uri="{FF2B5EF4-FFF2-40B4-BE49-F238E27FC236}">
                <a16:creationId xmlns:a16="http://schemas.microsoft.com/office/drawing/2014/main" id="{988B415D-CE27-4764-8B26-529F1CD04B86}"/>
              </a:ext>
            </a:extLst>
          </p:cNvPr>
          <p:cNvSpPr txBox="1"/>
          <p:nvPr/>
        </p:nvSpPr>
        <p:spPr>
          <a:xfrm>
            <a:off x="218980" y="523220"/>
            <a:ext cx="8418243" cy="1815882"/>
          </a:xfrm>
          <a:prstGeom prst="rect">
            <a:avLst/>
          </a:prstGeom>
        </p:spPr>
        <p:txBody>
          <a:bodyPr wrap="square" rtlCol="0">
            <a:spAutoFit/>
          </a:bodyPr>
          <a:lstStyle/>
          <a:p>
            <a:pPr marL="457200" indent="-457200">
              <a:buFont typeface="+mj-lt"/>
              <a:buAutoNum type="arabicPeriod" startAt="2"/>
            </a:pPr>
            <a:r>
              <a:rPr lang="en-US" sz="2400" dirty="0"/>
              <a:t>Once you have solved for </a:t>
            </a:r>
            <a:r>
              <a:rPr lang="en-US" sz="2400" i="1" dirty="0"/>
              <a:t>w:</a:t>
            </a:r>
          </a:p>
          <a:p>
            <a:pPr marL="914400" lvl="1" indent="-457200">
              <a:buFont typeface="Arial" panose="020B0604020202020204" pitchFamily="34" charset="0"/>
              <a:buChar char="•"/>
            </a:pPr>
            <a:r>
              <a:rPr lang="en-US" sz="2200" dirty="0"/>
              <a:t>Inspect the sign and magnitude of the elements in the vector.  Do they make sense? </a:t>
            </a:r>
          </a:p>
          <a:p>
            <a:pPr marL="914400" lvl="1" indent="-457200">
              <a:buFont typeface="Arial" panose="020B0604020202020204" pitchFamily="34" charset="0"/>
              <a:buChar char="•"/>
            </a:pPr>
            <a:r>
              <a:rPr lang="en-US" sz="2200" dirty="0"/>
              <a:t>Apply </a:t>
            </a:r>
            <a:r>
              <a:rPr lang="en-US" sz="2200" i="1" dirty="0"/>
              <a:t>w</a:t>
            </a:r>
            <a:r>
              <a:rPr lang="en-US" sz="2200" dirty="0"/>
              <a:t> to the final (6</a:t>
            </a:r>
            <a:r>
              <a:rPr lang="en-US" sz="2200" baseline="30000" dirty="0"/>
              <a:t>th</a:t>
            </a:r>
            <a:r>
              <a:rPr lang="en-US" sz="2200" dirty="0"/>
              <a:t>) row of features, in order to predict this house’s price.</a:t>
            </a:r>
          </a:p>
        </p:txBody>
      </p:sp>
    </p:spTree>
    <p:extLst>
      <p:ext uri="{BB962C8B-B14F-4D97-AF65-F5344CB8AC3E}">
        <p14:creationId xmlns:p14="http://schemas.microsoft.com/office/powerpoint/2010/main" val="3855206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Tasks:</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6310D513-B844-439A-AE80-2C0A719C8F98}"/>
                  </a:ext>
                </a:extLst>
              </p:cNvPr>
              <p:cNvSpPr txBox="1"/>
              <p:nvPr/>
            </p:nvSpPr>
            <p:spPr>
              <a:xfrm>
                <a:off x="218980" y="523220"/>
                <a:ext cx="8418243" cy="6586418"/>
              </a:xfrm>
              <a:prstGeom prst="rect">
                <a:avLst/>
              </a:prstGeom>
            </p:spPr>
            <p:txBody>
              <a:bodyPr wrap="square" rtlCol="0">
                <a:spAutoFit/>
              </a:bodyPr>
              <a:lstStyle/>
              <a:p>
                <a:pPr marL="457200" indent="-457200">
                  <a:buFont typeface="+mj-lt"/>
                  <a:buAutoNum type="arabicPeriod" startAt="3"/>
                </a:pPr>
                <a:r>
                  <a:rPr lang="en-US" sz="2400" dirty="0"/>
                  <a:t>Use the alternative procedure for computing </a:t>
                </a:r>
                <a:r>
                  <a:rPr lang="en-US" sz="2400" i="1" dirty="0"/>
                  <a:t>w</a:t>
                </a:r>
                <a:r>
                  <a:rPr lang="en-US" sz="2400" dirty="0"/>
                  <a:t>: gradient descent.</a:t>
                </a:r>
              </a:p>
              <a:p>
                <a:pPr marL="914400" lvl="1" indent="-457200">
                  <a:buFont typeface="Arial" panose="020B0604020202020204" pitchFamily="34" charset="0"/>
                  <a:buChar char="•"/>
                </a:pPr>
                <a:r>
                  <a:rPr lang="en-US" sz="2200" dirty="0"/>
                  <a:t>The idea is to get practice doing this </a:t>
                </a:r>
                <a:r>
                  <a:rPr lang="en-US" sz="2200" u="sng" dirty="0"/>
                  <a:t>by hand</a:t>
                </a:r>
                <a:r>
                  <a:rPr lang="en-US" sz="2200" dirty="0"/>
                  <a:t>.  A few iterations should be sufficient practice.  Feel free to use </a:t>
                </a:r>
                <a:r>
                  <a:rPr lang="en-US" sz="2200" dirty="0" err="1"/>
                  <a:t>Matlab</a:t>
                </a:r>
                <a:r>
                  <a:rPr lang="en-US" sz="2200" dirty="0"/>
                  <a:t> for basic arithmetic.</a:t>
                </a:r>
              </a:p>
              <a:p>
                <a:pPr marL="914400" lvl="1" indent="-457200">
                  <a:buFont typeface="Arial" panose="020B0604020202020204" pitchFamily="34" charset="0"/>
                  <a:buChar char="•"/>
                </a:pPr>
                <a:r>
                  <a:rPr lang="en-US" sz="2200" dirty="0"/>
                  <a:t>Use </a:t>
                </a:r>
                <a:r>
                  <a:rPr lang="en-US" sz="2200" u="sng" dirty="0"/>
                  <a:t>stochastic</a:t>
                </a:r>
                <a:r>
                  <a:rPr lang="en-US" sz="2200" dirty="0"/>
                  <a:t> gradient descent, rather than classic/batch:</a:t>
                </a:r>
              </a:p>
              <a:p>
                <a:pPr marL="1828800" lvl="3" indent="-457200">
                  <a:buFont typeface="Arial" panose="020B0604020202020204" pitchFamily="34" charset="0"/>
                  <a:buChar char="•"/>
                </a:pPr>
                <a:r>
                  <a:rPr lang="en-US" sz="2200" dirty="0"/>
                  <a:t>Initialize the weight vector (randomly or all 0s)</a:t>
                </a:r>
              </a:p>
              <a:p>
                <a:pPr marL="1828800" lvl="3" indent="-457200">
                  <a:buFont typeface="Arial" panose="020B0604020202020204" pitchFamily="34" charset="0"/>
                  <a:buChar char="•"/>
                </a:pPr>
                <a:r>
                  <a:rPr lang="en-US" sz="2200" dirty="0"/>
                  <a:t>For </a:t>
                </a:r>
                <a:r>
                  <a:rPr lang="en-US" sz="2200" dirty="0" err="1"/>
                  <a:t>i</a:t>
                </a:r>
                <a:r>
                  <a:rPr lang="en-US" sz="2200" dirty="0"/>
                  <a:t> iterations:</a:t>
                </a:r>
                <a:r>
                  <a:rPr lang="en-US" sz="2200" dirty="0">
                    <a:solidFill>
                      <a:srgbClr val="C00000"/>
                    </a:solidFill>
                  </a:rPr>
                  <a:t>	</a:t>
                </a:r>
              </a:p>
              <a:p>
                <a:pPr marL="2286000" lvl="4" indent="-457200">
                  <a:buFont typeface="Arial" panose="020B0604020202020204" pitchFamily="34" charset="0"/>
                  <a:buChar char="•"/>
                </a:pPr>
                <a:r>
                  <a:rPr lang="en-US" sz="2200" dirty="0"/>
                  <a:t>Choose a training sample.</a:t>
                </a:r>
              </a:p>
              <a:p>
                <a:pPr marL="2286000" lvl="4" indent="-457200">
                  <a:buFont typeface="Arial" panose="020B0604020202020204" pitchFamily="34" charset="0"/>
                  <a:buChar char="•"/>
                </a:pPr>
                <a:r>
                  <a:rPr lang="en-US" sz="2200" dirty="0"/>
                  <a:t>Adjust </a:t>
                </a:r>
                <a:r>
                  <a:rPr lang="en-US" sz="2200" i="1" dirty="0"/>
                  <a:t>w</a:t>
                </a:r>
                <a:r>
                  <a:rPr lang="en-US" sz="2200" dirty="0"/>
                  <a:t> in the direction opposite of the gradient (scaled by small learning rate; e.g., eta = 0.001):</a:t>
                </a:r>
              </a:p>
              <a:p>
                <a:pPr lvl="4"/>
                <a:endParaRPr lang="en-US" sz="2200" dirty="0"/>
              </a:p>
              <a:p>
                <a:pPr lvl="5"/>
                <a14:m>
                  <m:oMathPara xmlns:m="http://schemas.openxmlformats.org/officeDocument/2006/math">
                    <m:oMathParaPr>
                      <m:jc m:val="centerGroup"/>
                    </m:oMathParaPr>
                    <m:oMath xmlns:m="http://schemas.openxmlformats.org/officeDocument/2006/math">
                      <m:r>
                        <a:rPr lang="en-US" sz="2200" b="0" i="1" smtClean="0">
                          <a:solidFill>
                            <a:srgbClr val="002060"/>
                          </a:solidFill>
                          <a:latin typeface="Cambria Math" panose="02040503050406030204" pitchFamily="18" charset="0"/>
                        </a:rPr>
                        <m:t>𝑤</m:t>
                      </m:r>
                      <m:d>
                        <m:dPr>
                          <m:ctrlPr>
                            <a:rPr lang="en-US" sz="2200" b="0" i="1" smtClean="0">
                              <a:solidFill>
                                <a:srgbClr val="002060"/>
                              </a:solidFill>
                              <a:latin typeface="Cambria Math" panose="02040503050406030204" pitchFamily="18" charset="0"/>
                            </a:rPr>
                          </m:ctrlPr>
                        </m:dPr>
                        <m:e>
                          <m:r>
                            <a:rPr lang="en-US" sz="2200" b="0" i="1" smtClean="0">
                              <a:solidFill>
                                <a:srgbClr val="002060"/>
                              </a:solidFill>
                              <a:latin typeface="Cambria Math" panose="02040503050406030204" pitchFamily="18" charset="0"/>
                            </a:rPr>
                            <m:t>𝑡</m:t>
                          </m:r>
                          <m:r>
                            <a:rPr lang="en-US" sz="2200" b="0" i="1" smtClean="0">
                              <a:solidFill>
                                <a:srgbClr val="002060"/>
                              </a:solidFill>
                              <a:latin typeface="Cambria Math" panose="02040503050406030204" pitchFamily="18" charset="0"/>
                            </a:rPr>
                            <m:t>+1</m:t>
                          </m:r>
                        </m:e>
                      </m:d>
                      <m:r>
                        <a:rPr lang="en-US" sz="2200" b="0" i="1" smtClean="0">
                          <a:solidFill>
                            <a:srgbClr val="002060"/>
                          </a:solidFill>
                          <a:latin typeface="Cambria Math" panose="02040503050406030204" pitchFamily="18" charset="0"/>
                        </a:rPr>
                        <m:t>=</m:t>
                      </m:r>
                      <m:r>
                        <a:rPr lang="en-US" sz="2200" b="0" i="1" smtClean="0">
                          <a:solidFill>
                            <a:srgbClr val="002060"/>
                          </a:solidFill>
                          <a:latin typeface="Cambria Math" panose="02040503050406030204" pitchFamily="18" charset="0"/>
                        </a:rPr>
                        <m:t>𝑤</m:t>
                      </m:r>
                      <m:d>
                        <m:dPr>
                          <m:ctrlPr>
                            <a:rPr lang="en-US" sz="2200" b="0" i="1" smtClean="0">
                              <a:solidFill>
                                <a:srgbClr val="002060"/>
                              </a:solidFill>
                              <a:latin typeface="Cambria Math" panose="02040503050406030204" pitchFamily="18" charset="0"/>
                            </a:rPr>
                          </m:ctrlPr>
                        </m:dPr>
                        <m:e>
                          <m:r>
                            <a:rPr lang="en-US" sz="2200" b="0" i="1" smtClean="0">
                              <a:solidFill>
                                <a:srgbClr val="002060"/>
                              </a:solidFill>
                              <a:latin typeface="Cambria Math" panose="02040503050406030204" pitchFamily="18" charset="0"/>
                            </a:rPr>
                            <m:t>𝑡</m:t>
                          </m:r>
                        </m:e>
                      </m:d>
                      <m:r>
                        <a:rPr lang="en-US" sz="2200" b="0" i="1" smtClean="0">
                          <a:solidFill>
                            <a:srgbClr val="002060"/>
                          </a:solidFill>
                          <a:latin typeface="Cambria Math" panose="02040503050406030204" pitchFamily="18" charset="0"/>
                        </a:rPr>
                        <m:t>+[</m:t>
                      </m:r>
                      <m:r>
                        <a:rPr lang="en-US" sz="2200" b="0" i="1" smtClean="0">
                          <a:solidFill>
                            <a:srgbClr val="002060"/>
                          </a:solidFill>
                          <a:latin typeface="Cambria Math" panose="02040503050406030204" pitchFamily="18" charset="0"/>
                        </a:rPr>
                        <m:t>𝑦</m:t>
                      </m:r>
                      <m:r>
                        <a:rPr lang="en-US" sz="2200" b="0" i="1" smtClean="0">
                          <a:solidFill>
                            <a:srgbClr val="002060"/>
                          </a:solidFill>
                          <a:latin typeface="Cambria Math" panose="02040503050406030204" pitchFamily="18" charset="0"/>
                        </a:rPr>
                        <m:t>−</m:t>
                      </m:r>
                      <m:acc>
                        <m:accPr>
                          <m:chr m:val="̂"/>
                          <m:ctrlPr>
                            <a:rPr lang="en-US" sz="2200" i="1" dirty="0">
                              <a:solidFill>
                                <a:srgbClr val="002060"/>
                              </a:solidFill>
                              <a:latin typeface="Cambria Math" panose="02040503050406030204" pitchFamily="18" charset="0"/>
                            </a:rPr>
                          </m:ctrlPr>
                        </m:accPr>
                        <m:e>
                          <m:r>
                            <a:rPr lang="en-US" sz="2200" b="0" i="1" dirty="0" smtClean="0">
                              <a:solidFill>
                                <a:srgbClr val="002060"/>
                              </a:solidFill>
                              <a:latin typeface="Cambria Math" panose="02040503050406030204" pitchFamily="18" charset="0"/>
                            </a:rPr>
                            <m:t>𝑦</m:t>
                          </m:r>
                        </m:e>
                      </m:acc>
                      <m:r>
                        <a:rPr lang="en-US" sz="2200" i="1" dirty="0">
                          <a:solidFill>
                            <a:srgbClr val="002060"/>
                          </a:solidFill>
                          <a:latin typeface="Cambria Math" panose="02040503050406030204" pitchFamily="18" charset="0"/>
                        </a:rPr>
                        <m:t>]∗ </m:t>
                      </m:r>
                      <m:acc>
                        <m:accPr>
                          <m:chr m:val="⃑"/>
                          <m:ctrlPr>
                            <a:rPr lang="en-US" sz="2200" i="1" dirty="0">
                              <a:solidFill>
                                <a:srgbClr val="002060"/>
                              </a:solidFill>
                              <a:latin typeface="Cambria Math" panose="02040503050406030204" pitchFamily="18" charset="0"/>
                            </a:rPr>
                          </m:ctrlPr>
                        </m:accPr>
                        <m:e>
                          <m:r>
                            <a:rPr lang="en-US" sz="2200" i="1" dirty="0">
                              <a:solidFill>
                                <a:srgbClr val="002060"/>
                              </a:solidFill>
                              <a:latin typeface="Cambria Math" panose="02040503050406030204" pitchFamily="18" charset="0"/>
                            </a:rPr>
                            <m:t>𝑥</m:t>
                          </m:r>
                        </m:e>
                      </m:acc>
                      <m:r>
                        <a:rPr lang="en-US" sz="2200" b="0" i="1" smtClean="0">
                          <a:solidFill>
                            <a:srgbClr val="002060"/>
                          </a:solidFill>
                          <a:latin typeface="Cambria Math" panose="02040503050406030204" pitchFamily="18" charset="0"/>
                        </a:rPr>
                        <m:t>∗</m:t>
                      </m:r>
                      <m:r>
                        <a:rPr lang="en-US" sz="2200" b="0" i="1" smtClean="0">
                          <a:solidFill>
                            <a:srgbClr val="002060"/>
                          </a:solidFill>
                          <a:latin typeface="Cambria Math" panose="02040503050406030204" pitchFamily="18" charset="0"/>
                        </a:rPr>
                        <m:t>𝑒𝑡𝑎</m:t>
                      </m:r>
                    </m:oMath>
                  </m:oMathPara>
                </a14:m>
                <a:endParaRPr lang="en-US" sz="2200" dirty="0">
                  <a:solidFill>
                    <a:srgbClr val="002060"/>
                  </a:solidFill>
                </a:endParaRPr>
              </a:p>
              <a:p>
                <a:pPr lvl="5"/>
                <a:endParaRPr lang="en-US" sz="2200" dirty="0">
                  <a:solidFill>
                    <a:srgbClr val="002060"/>
                  </a:solidFill>
                </a:endParaRPr>
              </a:p>
              <a:p>
                <a:pPr lvl="5"/>
                <a:r>
                  <a:rPr lang="en-US" sz="2200" dirty="0">
                    <a:solidFill>
                      <a:srgbClr val="0070C0"/>
                    </a:solidFill>
                  </a:rPr>
                  <a:t>where y-hat is the predicted price, y is the actual price, and the vector x is the vector of feature values for the chosen sample.</a:t>
                </a:r>
                <a:endParaRPr lang="en-US" sz="2200" dirty="0">
                  <a:solidFill>
                    <a:srgbClr val="C00000"/>
                  </a:solidFill>
                </a:endParaRPr>
              </a:p>
              <a:p>
                <a:pPr lvl="4"/>
                <a:endParaRPr lang="en-US" sz="2200" dirty="0">
                  <a:solidFill>
                    <a:srgbClr val="002060"/>
                  </a:solidFill>
                </a:endParaRPr>
              </a:p>
              <a:p>
                <a:pPr marL="1828800" lvl="3" indent="-457200">
                  <a:buFont typeface="Arial" panose="020B0604020202020204" pitchFamily="34" charset="0"/>
                  <a:buChar char="•"/>
                </a:pPr>
                <a:endParaRPr lang="en-US" sz="2200" dirty="0"/>
              </a:p>
            </p:txBody>
          </p:sp>
        </mc:Choice>
        <mc:Fallback>
          <p:sp>
            <p:nvSpPr>
              <p:cNvPr id="4" name="TextBox 3">
                <a:extLst>
                  <a:ext uri="{FF2B5EF4-FFF2-40B4-BE49-F238E27FC236}">
                    <a16:creationId xmlns:a16="http://schemas.microsoft.com/office/drawing/2014/main" id="{6310D513-B844-439A-AE80-2C0A719C8F98}"/>
                  </a:ext>
                </a:extLst>
              </p:cNvPr>
              <p:cNvSpPr txBox="1">
                <a:spLocks noRot="1" noChangeAspect="1" noMove="1" noResize="1" noEditPoints="1" noAdjustHandles="1" noChangeArrowheads="1" noChangeShapeType="1" noTextEdit="1"/>
              </p:cNvSpPr>
              <p:nvPr/>
            </p:nvSpPr>
            <p:spPr>
              <a:xfrm>
                <a:off x="218980" y="523220"/>
                <a:ext cx="8418243" cy="6586418"/>
              </a:xfrm>
              <a:prstGeom prst="rect">
                <a:avLst/>
              </a:prstGeom>
              <a:blipFill>
                <a:blip r:embed="rId2"/>
                <a:stretch>
                  <a:fillRect l="-1159" t="-833" r="-1665"/>
                </a:stretch>
              </a:blipFill>
            </p:spPr>
            <p:txBody>
              <a:bodyPr/>
              <a:lstStyle/>
              <a:p>
                <a:r>
                  <a:rPr lang="en-US">
                    <a:noFill/>
                  </a:rPr>
                  <a:t> </a:t>
                </a:r>
              </a:p>
            </p:txBody>
          </p:sp>
        </mc:Fallback>
      </mc:AlternateContent>
    </p:spTree>
    <p:extLst>
      <p:ext uri="{BB962C8B-B14F-4D97-AF65-F5344CB8AC3E}">
        <p14:creationId xmlns:p14="http://schemas.microsoft.com/office/powerpoint/2010/main" val="1390923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954107"/>
          </a:xfrm>
          <a:prstGeom prst="rect">
            <a:avLst/>
          </a:prstGeom>
        </p:spPr>
        <p:txBody>
          <a:bodyPr rtlCol="0">
            <a:spAutoFit/>
          </a:bodyPr>
          <a:lstStyle/>
          <a:p>
            <a:r>
              <a:rPr lang="en-US" sz="2800" dirty="0">
                <a:solidFill>
                  <a:srgbClr val="002060"/>
                </a:solidFill>
              </a:rPr>
              <a:t>Solutions:</a:t>
            </a:r>
          </a:p>
          <a:p>
            <a:endParaRPr lang="en-US" sz="2800" dirty="0">
              <a:solidFill>
                <a:srgbClr val="002060"/>
              </a:solidFill>
            </a:endParaRPr>
          </a:p>
        </p:txBody>
      </p:sp>
      <p:sp>
        <p:nvSpPr>
          <p:cNvPr id="4" name="TextBox 3">
            <a:extLst>
              <a:ext uri="{FF2B5EF4-FFF2-40B4-BE49-F238E27FC236}">
                <a16:creationId xmlns:a16="http://schemas.microsoft.com/office/drawing/2014/main" id="{6310D513-B844-439A-AE80-2C0A719C8F98}"/>
              </a:ext>
            </a:extLst>
          </p:cNvPr>
          <p:cNvSpPr txBox="1"/>
          <p:nvPr/>
        </p:nvSpPr>
        <p:spPr>
          <a:xfrm>
            <a:off x="218980" y="523220"/>
            <a:ext cx="8418243" cy="1446550"/>
          </a:xfrm>
          <a:prstGeom prst="rect">
            <a:avLst/>
          </a:prstGeom>
        </p:spPr>
        <p:txBody>
          <a:bodyPr wrap="square" rtlCol="0">
            <a:spAutoFit/>
          </a:bodyPr>
          <a:lstStyle/>
          <a:p>
            <a:pPr marL="342900" indent="-342900">
              <a:buFont typeface="Arial" panose="020B0604020202020204" pitchFamily="34" charset="0"/>
              <a:buChar char="•"/>
            </a:pPr>
            <a:r>
              <a:rPr lang="en-US" sz="2200" dirty="0"/>
              <a:t>Will be posted online on Friday afternoon.</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Tasks 1-2 will be summarized in a .m file, and the gradient descent calculations will </a:t>
            </a:r>
            <a:r>
              <a:rPr lang="en-US" sz="2200"/>
              <a:t>be shown in a .pptx file.</a:t>
            </a:r>
            <a:endParaRPr lang="en-US" sz="2200" dirty="0"/>
          </a:p>
        </p:txBody>
      </p:sp>
    </p:spTree>
    <p:extLst>
      <p:ext uri="{BB962C8B-B14F-4D97-AF65-F5344CB8AC3E}">
        <p14:creationId xmlns:p14="http://schemas.microsoft.com/office/powerpoint/2010/main" val="24580271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3423</TotalTime>
  <Words>461</Words>
  <Application>Microsoft Office PowerPoint</Application>
  <PresentationFormat>On-screen Show (4:3)</PresentationFormat>
  <Paragraphs>51</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Cambria Math</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Karin Cox</dc:creator>
  <cp:lastModifiedBy>Karin Cox</cp:lastModifiedBy>
  <cp:revision>242</cp:revision>
  <dcterms:created xsi:type="dcterms:W3CDTF">2016-10-06T23:04:54Z</dcterms:created>
  <dcterms:modified xsi:type="dcterms:W3CDTF">2018-09-21T05:26:31Z</dcterms:modified>
</cp:coreProperties>
</file>