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</p:sldMasterIdLst>
  <p:notesMasterIdLst>
    <p:notesMasterId r:id="rId22"/>
  </p:notesMasterIdLst>
  <p:handoutMasterIdLst>
    <p:handoutMasterId r:id="rId23"/>
  </p:handoutMasterIdLst>
  <p:sldIdLst>
    <p:sldId id="475" r:id="rId6"/>
    <p:sldId id="502" r:id="rId7"/>
    <p:sldId id="528" r:id="rId8"/>
    <p:sldId id="523" r:id="rId9"/>
    <p:sldId id="529" r:id="rId10"/>
    <p:sldId id="525" r:id="rId11"/>
    <p:sldId id="524" r:id="rId12"/>
    <p:sldId id="506" r:id="rId13"/>
    <p:sldId id="531" r:id="rId14"/>
    <p:sldId id="532" r:id="rId15"/>
    <p:sldId id="518" r:id="rId16"/>
    <p:sldId id="493" r:id="rId17"/>
    <p:sldId id="504" r:id="rId18"/>
    <p:sldId id="505" r:id="rId19"/>
    <p:sldId id="267" r:id="rId20"/>
    <p:sldId id="51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2BD986F-81F3-4829-71D7-E48BE27FDE07}" name="Vikas Sagar" initials="VS" userId="S::vsagar@adobe.com::bd0fdad1-0de2-4b28-a61b-c020236ee567" providerId="AD"/>
  <p188:author id="{024541B8-57A0-5289-CB19-90E2137AED65}" name="Debajit Lahiri" initials="DL" userId="S::delahiri@adobe.com::57302512-cf9c-4f9c-aece-faf911620a4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720"/>
  </p:normalViewPr>
  <p:slideViewPr>
    <p:cSldViewPr snapToGrid="0">
      <p:cViewPr>
        <p:scale>
          <a:sx n="138" d="100"/>
          <a:sy n="138" d="100"/>
        </p:scale>
        <p:origin x="408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F629DF-D386-2A6F-9309-33802554A9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C38048-0AF6-C8BA-9471-1A99569C5E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17F68-66F4-7C4D-A771-92D1DCA40C91}" type="datetimeFigureOut">
              <a:rPr lang="en-US" smtClean="0"/>
              <a:t>1/27/23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5F556-E329-793C-D567-F7B8E1738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2AB91-CA82-1DD6-8759-03AC3716A7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4B49E-041F-7145-BF05-8AB9190E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114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7FDC0-124E-4EC7-8850-FD272941D7E7}" type="datetimeFigureOut">
              <a:rPr lang="en-US" smtClean="0"/>
              <a:t>1/27/23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9778F-7EBE-480D-9683-BF4F8ED98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852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</a:rPr>
              <a:t>Summary quality -&gt; we are working with Shefali from AWS Team to improve Chat Summary Quality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9778F-7EBE-480D-9683-BF4F8ED987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89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</a:rPr>
              <a:t>Summary quality -&gt; we are working with Shefali from AWS Team to improve Chat Summary Quality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9778F-7EBE-480D-9683-BF4F8ED987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97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7E78-8820-415C-A7FF-A37B290A4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4A333-6A07-47B9-B21C-567116C6D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94C8B-68FD-4045-9D6C-4A9AB2C1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BC91F-F1F5-41F9-AAAF-96844286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50010-6CCB-4477-A5B7-9E7FDDC2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00EE-BDA3-43C8-A0CD-E58A1C47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A3C2-36C0-42F0-9C3F-339CF271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AA368-6471-4D43-A2E0-54D79CDCD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296AD-8F2E-4A14-8F18-F88137730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A87D0-96FF-4AB3-A5C5-9B553315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3130D-E6B8-4597-8627-38B3D652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00EE-BDA3-43C8-A0CD-E58A1C47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2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22B02-E377-412A-805F-3DCE391F9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E242E-1D0A-4519-8C85-C955CA7EC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E4F61-76D5-4A78-A9A9-2BC8E4003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89680-A1BB-4669-8C10-B338870C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EBDA7-5BD6-463B-B58A-3EEB492A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00EE-BDA3-43C8-A0CD-E58A1C47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03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gradFill flip="none" rotWithShape="1">
          <a:gsLst>
            <a:gs pos="0">
              <a:schemeClr val="accent2"/>
            </a:gs>
            <a:gs pos="47251">
              <a:schemeClr val="accent1"/>
            </a:gs>
            <a:gs pos="100000">
              <a:schemeClr val="accent6"/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413000" y="2944986"/>
            <a:ext cx="8665424" cy="76339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Content Placeholder 4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2413000" y="3664422"/>
            <a:ext cx="8665424" cy="57325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1pPr>
          </a:lstStyle>
          <a:p>
            <a:r>
              <a:t>Presentation Subtitle</a:t>
            </a:r>
          </a:p>
        </p:txBody>
      </p:sp>
      <p:sp>
        <p:nvSpPr>
          <p:cNvPr id="15" name="Content Placeholder 4"/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2413000" y="6166322"/>
            <a:ext cx="6097941" cy="5072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</a:lstStyle>
          <a:p>
            <a:r>
              <a:t>Team Name</a:t>
            </a:r>
          </a:p>
        </p:txBody>
      </p:sp>
      <p:pic>
        <p:nvPicPr>
          <p:cNvPr id="16" name="Adobe_Corporate_Vertical_Lockup_White_HEX.png" descr="Adobe_Corporate_Vertical_Lockup_White_H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2921000"/>
            <a:ext cx="762000" cy="1047409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84354" y="6356350"/>
            <a:ext cx="306492" cy="307775"/>
          </a:xfrm>
          <a:prstGeom prst="rect">
            <a:avLst/>
          </a:prstGeom>
        </p:spPr>
        <p:txBody>
          <a:bodyPr wrap="none" lIns="91439" tIns="91439" rIns="91439" bIns="91439"/>
          <a:lstStyle>
            <a:lvl1pPr algn="ctr">
              <a:defRPr sz="800">
                <a:solidFill>
                  <a:srgbClr val="888888"/>
                </a:solidFill>
                <a:latin typeface="+mn-lt"/>
                <a:ea typeface="+mn-ea"/>
                <a:cs typeface="+mn-cs"/>
                <a:sym typeface="Adobe Cle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182052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Divider copy 3">
    <p:bg>
      <p:bgPr>
        <a:gradFill flip="none" rotWithShape="1">
          <a:gsLst>
            <a:gs pos="0">
              <a:schemeClr val="accent4">
                <a:hueOff val="-4526719"/>
                <a:satOff val="30697"/>
                <a:lumOff val="-1731"/>
              </a:schemeClr>
            </a:gs>
            <a:gs pos="100000">
              <a:schemeClr val="accent2"/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3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889000" y="2944986"/>
            <a:ext cx="6097941" cy="76339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</a:lstStyle>
          <a:p>
            <a:r>
              <a:t>Section Name</a:t>
            </a:r>
          </a:p>
        </p:txBody>
      </p:sp>
      <p:sp>
        <p:nvSpPr>
          <p:cNvPr id="75" name="Content Placeholder 4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889000" y="3664422"/>
            <a:ext cx="6097941" cy="89038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1pPr>
          </a:lstStyle>
          <a:p>
            <a:r>
              <a:t>Section Subtitle</a:t>
            </a:r>
          </a:p>
        </p:txBody>
      </p:sp>
      <p:sp>
        <p:nvSpPr>
          <p:cNvPr id="76" name="XE/"/>
          <p:cNvSpPr txBox="1"/>
          <p:nvPr/>
        </p:nvSpPr>
        <p:spPr>
          <a:xfrm>
            <a:off x="11309881" y="6458601"/>
            <a:ext cx="247120" cy="18466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pc="167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</a:lstStyle>
          <a:p>
            <a:pPr>
              <a:defRPr spc="0"/>
            </a:pPr>
            <a:r>
              <a:rPr spc="84"/>
              <a:t>XE/</a:t>
            </a:r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84354" y="6356350"/>
            <a:ext cx="306492" cy="307775"/>
          </a:xfrm>
          <a:prstGeom prst="rect">
            <a:avLst/>
          </a:prstGeom>
        </p:spPr>
        <p:txBody>
          <a:bodyPr wrap="none" lIns="91439" tIns="91439" rIns="91439" bIns="91439"/>
          <a:lstStyle>
            <a:lvl1pPr algn="ctr">
              <a:defRPr sz="800">
                <a:solidFill>
                  <a:srgbClr val="888888"/>
                </a:solidFill>
                <a:latin typeface="+mn-lt"/>
                <a:ea typeface="+mn-ea"/>
                <a:cs typeface="+mn-cs"/>
                <a:sym typeface="Adobe Cle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301212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Dark - Body + Footer">
    <p:bg>
      <p:bgPr>
        <a:solidFill>
          <a:schemeClr val="accent6">
            <a:hueOff val="10379405"/>
            <a:satOff val="-99988"/>
            <a:lumOff val="-4862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1pPr>
            <a:lvl2pPr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2pPr>
            <a:lvl3pPr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3pPr>
            <a:lvl4pPr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4pPr>
            <a:lvl5pPr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2847725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Light - Big Intro copy">
    <p:bg>
      <p:bgPr>
        <a:solidFill>
          <a:schemeClr val="accent6">
            <a:hueOff val="10379405"/>
            <a:satOff val="-99988"/>
            <a:lumOff val="-4862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1pPr>
            <a:lvl2pPr marL="304800" indent="-304800"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2pPr>
            <a:lvl3pPr marL="533400" indent="-304800"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3pPr>
            <a:lvl4pPr marL="762000" indent="-304800"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4pPr>
            <a:lvl5pPr marL="990600" indent="-304800"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3747938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Dark - Assertion copy">
    <p:bg>
      <p:bgPr>
        <a:solidFill>
          <a:schemeClr val="accent6">
            <a:hueOff val="10379405"/>
            <a:satOff val="-99988"/>
            <a:lumOff val="-4862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1968500"/>
            <a:ext cx="9652000" cy="3937000"/>
          </a:xfrm>
          <a:prstGeom prst="rect">
            <a:avLst/>
          </a:prstGeom>
        </p:spPr>
        <p:txBody>
          <a:bodyPr/>
          <a:lstStyle>
            <a:lvl1pPr>
              <a:tabLst>
                <a:tab pos="6350000" algn="l"/>
              </a:tabLst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1pPr>
            <a:lvl2pPr>
              <a:tabLst>
                <a:tab pos="6350000" algn="l"/>
              </a:tabLst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2pPr>
            <a:lvl3pPr>
              <a:tabLst>
                <a:tab pos="6350000" algn="l"/>
              </a:tabLst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3pPr>
            <a:lvl4pPr>
              <a:tabLst>
                <a:tab pos="6350000" algn="l"/>
              </a:tabLst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4pPr>
            <a:lvl5pPr>
              <a:tabLst>
                <a:tab pos="6350000" algn="l"/>
              </a:tabLst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4" name="Assertion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70000" y="952500"/>
            <a:ext cx="9652000" cy="6350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</a:lstStyle>
          <a:p>
            <a:r>
              <a:t>Assertion</a:t>
            </a:r>
          </a:p>
        </p:txBody>
      </p:sp>
      <p:sp>
        <p:nvSpPr>
          <p:cNvPr id="145" name="Line"/>
          <p:cNvSpPr/>
          <p:nvPr/>
        </p:nvSpPr>
        <p:spPr>
          <a:xfrm>
            <a:off x="5143500" y="1465982"/>
            <a:ext cx="1905000" cy="1"/>
          </a:xfrm>
          <a:prstGeom prst="line">
            <a:avLst/>
          </a:prstGeom>
          <a:ln w="50800">
            <a:solidFill>
              <a:schemeClr val="accent4">
                <a:hueOff val="-407574"/>
                <a:satOff val="-69280"/>
                <a:lumOff val="12350"/>
              </a:schemeClr>
            </a:solidFill>
            <a:miter/>
          </a:ln>
        </p:spPr>
        <p:txBody>
          <a:bodyPr tIns="45720" bIns="45720"/>
          <a:lstStyle/>
          <a:p>
            <a:pPr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Adobe Clean"/>
              </a:defRPr>
            </a:pPr>
            <a:endParaRPr/>
          </a:p>
        </p:txBody>
      </p:sp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920761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Dark - Assertion">
    <p:bg>
      <p:bgPr>
        <a:solidFill>
          <a:schemeClr val="accent6">
            <a:hueOff val="10379405"/>
            <a:satOff val="-99988"/>
            <a:lumOff val="-4862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1968500"/>
            <a:ext cx="9652000" cy="3937000"/>
          </a:xfrm>
          <a:prstGeom prst="rect">
            <a:avLst/>
          </a:prstGeom>
        </p:spPr>
        <p:txBody>
          <a:bodyPr/>
          <a:lstStyle>
            <a:lvl1pPr>
              <a:tabLst>
                <a:tab pos="6350000" algn="l"/>
              </a:tabLst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1pPr>
            <a:lvl2pPr>
              <a:tabLst>
                <a:tab pos="6350000" algn="l"/>
              </a:tabLst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2pPr>
            <a:lvl3pPr>
              <a:tabLst>
                <a:tab pos="6350000" algn="l"/>
              </a:tabLst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3pPr>
            <a:lvl4pPr>
              <a:tabLst>
                <a:tab pos="6350000" algn="l"/>
              </a:tabLst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4pPr>
            <a:lvl5pPr>
              <a:tabLst>
                <a:tab pos="6350000" algn="l"/>
              </a:tabLst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54" name="Assertion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70000" y="952500"/>
            <a:ext cx="9652000" cy="6350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</a:lstStyle>
          <a:p>
            <a:r>
              <a:t>Assertion</a:t>
            </a:r>
          </a:p>
        </p:txBody>
      </p:sp>
      <p:sp>
        <p:nvSpPr>
          <p:cNvPr id="155" name="Line"/>
          <p:cNvSpPr/>
          <p:nvPr/>
        </p:nvSpPr>
        <p:spPr>
          <a:xfrm>
            <a:off x="5143500" y="1465982"/>
            <a:ext cx="1905000" cy="1"/>
          </a:xfrm>
          <a:prstGeom prst="line">
            <a:avLst/>
          </a:prstGeom>
          <a:ln w="50800">
            <a:solidFill>
              <a:schemeClr val="accent4">
                <a:hueOff val="-407574"/>
                <a:satOff val="-69280"/>
                <a:lumOff val="12350"/>
              </a:schemeClr>
            </a:solidFill>
            <a:miter/>
          </a:ln>
        </p:spPr>
        <p:txBody>
          <a:bodyPr tIns="45720" bIns="45720"/>
          <a:lstStyle/>
          <a:p>
            <a:pPr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Adobe Clean"/>
              </a:defRPr>
            </a:pPr>
            <a:endParaRPr/>
          </a:p>
        </p:txBody>
      </p:sp>
      <p:sp>
        <p:nvSpPr>
          <p:cNvPr id="1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2392860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Dark - Footer Only">
    <p:bg>
      <p:bgPr>
        <a:solidFill>
          <a:schemeClr val="accent6">
            <a:hueOff val="10379405"/>
            <a:satOff val="-99988"/>
            <a:lumOff val="-4862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036054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Dark - Title Only">
    <p:bg>
      <p:bgPr>
        <a:solidFill>
          <a:schemeClr val="accent6">
            <a:hueOff val="10379405"/>
            <a:satOff val="-99988"/>
            <a:lumOff val="-4862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004141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68E4-1F9E-4F6F-B470-5F09081E7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F4732-9EA1-42CE-B309-B784CDFD9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A744-CA80-4A7C-BDA8-0A427DD7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42799-E87D-4FF9-9514-BC9F05E1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DB4D0-B363-424B-8A7F-FFEBAC7B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00EE-BDA3-43C8-A0CD-E58A1C47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97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hank You">
    <p:bg>
      <p:bgPr>
        <a:gradFill flip="none" rotWithShape="1">
          <a:gsLst>
            <a:gs pos="0">
              <a:schemeClr val="accent2"/>
            </a:gs>
            <a:gs pos="47251">
              <a:schemeClr val="accent1"/>
            </a:gs>
            <a:gs pos="100000">
              <a:schemeClr val="accent6"/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3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763288" y="2944986"/>
            <a:ext cx="8665424" cy="763391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spcBef>
                <a:spcPts val="0"/>
              </a:spcBef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</a:lstStyle>
          <a:p>
            <a:r>
              <a:t>Thank You</a:t>
            </a:r>
          </a:p>
        </p:txBody>
      </p:sp>
      <p:sp>
        <p:nvSpPr>
          <p:cNvPr id="187" name="Content Placeholder 4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3047030" y="6166322"/>
            <a:ext cx="6097941" cy="50720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</a:lstStyle>
          <a:p>
            <a:r>
              <a:t>Team Name</a:t>
            </a: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84354" y="6356350"/>
            <a:ext cx="306492" cy="307775"/>
          </a:xfrm>
          <a:prstGeom prst="rect">
            <a:avLst/>
          </a:prstGeom>
        </p:spPr>
        <p:txBody>
          <a:bodyPr wrap="none" lIns="91439" tIns="91439" rIns="91439" bIns="91439"/>
          <a:lstStyle>
            <a:lvl1pPr algn="ctr">
              <a:defRPr sz="800">
                <a:solidFill>
                  <a:srgbClr val="888888"/>
                </a:solidFill>
                <a:latin typeface="+mn-lt"/>
                <a:ea typeface="+mn-ea"/>
                <a:cs typeface="+mn-cs"/>
                <a:sym typeface="Adobe Cle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0315250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d Slide">
    <p:bg>
      <p:bgPr>
        <a:solidFill>
          <a:schemeClr val="accent6">
            <a:hueOff val="10379405"/>
            <a:satOff val="-99988"/>
            <a:lumOff val="-4862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Adobe_Corporate_Vertical_Lockup_White_HEX.png" descr="Adobe_Corporate_Vertical_Lockup_White_H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0" y="2730728"/>
            <a:ext cx="1016000" cy="1396545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84354" y="6356350"/>
            <a:ext cx="306492" cy="307775"/>
          </a:xfrm>
          <a:prstGeom prst="rect">
            <a:avLst/>
          </a:prstGeom>
        </p:spPr>
        <p:txBody>
          <a:bodyPr wrap="none" lIns="91439" tIns="91439" rIns="91439" bIns="91439"/>
          <a:lstStyle>
            <a:lvl1pPr algn="ctr">
              <a:defRPr sz="800">
                <a:solidFill>
                  <a:srgbClr val="888888"/>
                </a:solidFill>
                <a:latin typeface="+mn-lt"/>
                <a:ea typeface="+mn-ea"/>
                <a:cs typeface="+mn-cs"/>
                <a:sym typeface="Adobe Cle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245611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- Light Ai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20" tIns="45720" rIns="45720" bIns="4572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431924"/>
            <a:ext cx="11585496" cy="4593971"/>
          </a:xfrm>
        </p:spPr>
        <p:txBody>
          <a:bodyPr/>
          <a:lstStyle>
            <a:lvl1pPr>
              <a:spcBef>
                <a:spcPts val="1800"/>
              </a:spcBef>
              <a:defRPr>
                <a:latin typeface="+mn-lt"/>
              </a:defRPr>
            </a:lvl1pPr>
            <a:lvl2pPr>
              <a:spcBef>
                <a:spcPts val="1800"/>
              </a:spcBef>
              <a:defRPr>
                <a:latin typeface="+mn-lt"/>
              </a:defRPr>
            </a:lvl2pPr>
            <a:lvl3pPr>
              <a:spcBef>
                <a:spcPts val="1800"/>
              </a:spcBef>
              <a:defRPr>
                <a:latin typeface="+mn-lt"/>
              </a:defRPr>
            </a:lvl3pPr>
            <a:lvl4pPr>
              <a:spcBef>
                <a:spcPts val="1800"/>
              </a:spcBef>
              <a:defRPr>
                <a:latin typeface="+mn-lt"/>
              </a:defRPr>
            </a:lvl4pPr>
            <a:lvl5pPr>
              <a:spcBef>
                <a:spcPts val="1800"/>
              </a:spcBef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8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355C-216C-4528-B594-682048C5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CB38F-1DE0-4ADB-80D5-9CC94AF82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7FA39-DA24-4570-8EA7-9E5AFF04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B2BD5-F64A-4C51-A1DD-885FF14E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26E9A-8D4B-4BC1-B276-7924C954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00EE-BDA3-43C8-A0CD-E58A1C47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9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9815-2F3B-4E0C-9BEA-EADA816F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DB63-D2D9-4E0D-A1BE-D1E366DB9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A5E34-8BB9-4FC6-BD82-ECD1AD71D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0EA85-2DFD-4534-B0A7-7BEA5E8B1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B36B6-651F-480A-8414-08B1F264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24915-A88D-42FA-BD1E-7169A1DDA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00EE-BDA3-43C8-A0CD-E58A1C47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5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EC892-2387-4718-9C62-FFADC09A3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E30C8-8801-4442-8B01-284FE176B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9369E-FE24-4C82-895F-A81CAAB1D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12FE3-3D93-43B2-A691-4DAD9BBFD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592AC-1738-4DED-93E4-311FC1967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58354-2A3D-4D23-9B03-A51F9F0B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5A4825-EDA4-4B0D-B1EB-85D7DB9A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3C859C-6C43-47E9-83A1-5AF881D4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00EE-BDA3-43C8-A0CD-E58A1C47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3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A05C9-9EAE-45F8-93C8-C4F7C77C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63E574-0EBB-4F84-A9A5-9FBEF8AE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3BAEB-8E8A-4C60-A4AC-0466A7EE3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8AF99-F0FB-40B9-A093-EA56B73B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00EE-BDA3-43C8-A0CD-E58A1C47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1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DF6CCE-42B9-47B1-907A-AEC8695E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7DFE6-7073-4C20-8438-6CD79C8B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FAF44-1685-41C7-8B9B-1709B8EC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00EE-BDA3-43C8-A0CD-E58A1C47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3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5DB8-6B76-44DA-B64D-0FF8C1153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ED894-7808-42B5-B424-E2927118F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7E4FD-D038-4C09-B644-74577DB90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4E730-E6B7-4790-B0A9-AB8886C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3705C-AE55-4E67-8C67-105AA91D2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636FC-3CA1-4CDD-9990-B941A53D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00EE-BDA3-43C8-A0CD-E58A1C47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5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AB8A-8646-4498-9396-E2B8DE48D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F5F4D3-34BF-4782-B6B9-DDB731336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0473D-952D-428A-A579-B61213820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C9492-012F-40D7-B030-5281A7858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1AA99-36C0-4199-8B3F-332F2BED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32534-5735-427D-A483-38D290BB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00EE-BDA3-43C8-A0CD-E58A1C47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F1FD5-7CD0-4EEE-8F38-6E236AFE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1AD03-F2A1-4CD6-954C-2E78CA2C2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57914-75CD-4AEF-AD2E-D60B2BB52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3BD53-8E2D-4CAE-8B57-D2E304975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E0D8B-44B3-45DA-9AC8-3C18A1C31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600EE-BDA3-43C8-A0CD-E58A1C47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0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hueOff val="4826211"/>
            <a:satOff val="-99777"/>
            <a:lumOff val="460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000" y="6458601"/>
            <a:ext cx="229870" cy="190501"/>
          </a:xfrm>
          <a:prstGeom prst="rect">
            <a:avLst/>
          </a:prstGeom>
          <a:ln w="25400">
            <a:miter lim="400000"/>
          </a:ln>
        </p:spPr>
        <p:txBody>
          <a:bodyPr lIns="0" tIns="0" rIns="0" bIns="0">
            <a:spAutoFit/>
          </a:bodyPr>
          <a:lstStyle>
            <a:lvl1pPr>
              <a:defRPr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635000" y="317500"/>
            <a:ext cx="10922000" cy="6350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635000" y="1016000"/>
            <a:ext cx="10922000" cy="520704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2pPr marL="457200" indent="-457200">
              <a:buClr>
                <a:schemeClr val="accent4">
                  <a:hueOff val="-407574"/>
                  <a:satOff val="-69280"/>
                  <a:lumOff val="12350"/>
                </a:schemeClr>
              </a:buClr>
              <a:buSzPct val="80000"/>
              <a:buFont typeface="Adobe Clean"/>
              <a:buChar char="&gt;"/>
            </a:lvl2pPr>
            <a:lvl3pPr marL="914400" indent="-457200">
              <a:buClr>
                <a:schemeClr val="accent4">
                  <a:hueOff val="-407574"/>
                  <a:satOff val="-69280"/>
                  <a:lumOff val="12350"/>
                </a:schemeClr>
              </a:buClr>
              <a:buSzPct val="70000"/>
              <a:buFont typeface="Adobe Clean"/>
              <a:buChar char="–"/>
            </a:lvl3pPr>
            <a:lvl4pPr marL="1371600" indent="-457200">
              <a:buClr>
                <a:schemeClr val="accent4">
                  <a:hueOff val="-407574"/>
                  <a:satOff val="-69280"/>
                  <a:lumOff val="12350"/>
                </a:schemeClr>
              </a:buClr>
              <a:buSzPct val="80000"/>
              <a:buFont typeface="Adobe Clean"/>
              <a:buChar char="•"/>
            </a:lvl4pPr>
            <a:lvl5pPr marL="1828800" indent="-457200">
              <a:buClr>
                <a:schemeClr val="accent4">
                  <a:hueOff val="-407574"/>
                  <a:satOff val="-69280"/>
                  <a:lumOff val="12350"/>
                </a:schemeClr>
              </a:buClr>
              <a:buSzPct val="80000"/>
              <a:buFont typeface="Adobe Clean"/>
              <a:buChar char="-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XE/"/>
          <p:cNvSpPr txBox="1"/>
          <p:nvPr/>
        </p:nvSpPr>
        <p:spPr>
          <a:xfrm>
            <a:off x="11309881" y="6458601"/>
            <a:ext cx="247120" cy="18466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pc="167"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</a:lstStyle>
          <a:p>
            <a:pPr>
              <a:defRPr spc="0"/>
            </a:pPr>
            <a:r>
              <a:rPr spc="84"/>
              <a:t>XE/</a:t>
            </a:r>
          </a:p>
        </p:txBody>
      </p:sp>
    </p:spTree>
    <p:extLst>
      <p:ext uri="{BB962C8B-B14F-4D97-AF65-F5344CB8AC3E}">
        <p14:creationId xmlns:p14="http://schemas.microsoft.com/office/powerpoint/2010/main" val="36724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7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 spd="med"/>
  <p:hf hdr="0" ftr="0" dt="0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ExtraBold"/>
          <a:ea typeface="Adobe Clean ExtraBold"/>
          <a:cs typeface="Adobe Clean ExtraBold"/>
          <a:sym typeface="Adobe Clean Extra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ExtraBold"/>
          <a:ea typeface="Adobe Clean ExtraBold"/>
          <a:cs typeface="Adobe Clean ExtraBold"/>
          <a:sym typeface="Adobe Clean Extra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ExtraBold"/>
          <a:ea typeface="Adobe Clean ExtraBold"/>
          <a:cs typeface="Adobe Clean ExtraBold"/>
          <a:sym typeface="Adobe Clean Extra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ExtraBold"/>
          <a:ea typeface="Adobe Clean ExtraBold"/>
          <a:cs typeface="Adobe Clean ExtraBold"/>
          <a:sym typeface="Adobe Clean Extra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ExtraBold"/>
          <a:ea typeface="Adobe Clean ExtraBold"/>
          <a:cs typeface="Adobe Clean ExtraBold"/>
          <a:sym typeface="Adobe Clean Extra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ExtraBold"/>
          <a:ea typeface="Adobe Clean ExtraBold"/>
          <a:cs typeface="Adobe Clean ExtraBold"/>
          <a:sym typeface="Adobe Clean Extra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ExtraBold"/>
          <a:ea typeface="Adobe Clean ExtraBold"/>
          <a:cs typeface="Adobe Clean ExtraBold"/>
          <a:sym typeface="Adobe Clean Extra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ExtraBold"/>
          <a:ea typeface="Adobe Clean ExtraBold"/>
          <a:cs typeface="Adobe Clean ExtraBold"/>
          <a:sym typeface="Adobe Clean Extra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ExtraBold"/>
          <a:ea typeface="Adobe Clean ExtraBold"/>
          <a:cs typeface="Adobe Clean ExtraBold"/>
          <a:sym typeface="Adobe Clean ExtraBold"/>
        </a:defRPr>
      </a:lvl9pPr>
    </p:titleStyle>
    <p:bodyStyle>
      <a:lvl1pPr marL="0" marR="0" indent="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SemiLight"/>
          <a:ea typeface="Adobe Clean SemiLight"/>
          <a:cs typeface="Adobe Clean SemiLight"/>
          <a:sym typeface="Adobe Clean SemiLight"/>
        </a:defRPr>
      </a:lvl1pPr>
      <a:lvl2pPr marL="0" marR="0" indent="11430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SemiLight"/>
          <a:ea typeface="Adobe Clean SemiLight"/>
          <a:cs typeface="Adobe Clean SemiLight"/>
          <a:sym typeface="Adobe Clean SemiLight"/>
        </a:defRPr>
      </a:lvl2pPr>
      <a:lvl3pPr marL="0" marR="0" indent="22860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SemiLight"/>
          <a:ea typeface="Adobe Clean SemiLight"/>
          <a:cs typeface="Adobe Clean SemiLight"/>
          <a:sym typeface="Adobe Clean SemiLight"/>
        </a:defRPr>
      </a:lvl3pPr>
      <a:lvl4pPr marL="0" marR="0" indent="34290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SemiLight"/>
          <a:ea typeface="Adobe Clean SemiLight"/>
          <a:cs typeface="Adobe Clean SemiLight"/>
          <a:sym typeface="Adobe Clean SemiLight"/>
        </a:defRPr>
      </a:lvl4pPr>
      <a:lvl5pPr marL="0" marR="0" indent="45720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SemiLight"/>
          <a:ea typeface="Adobe Clean SemiLight"/>
          <a:cs typeface="Adobe Clean SemiLight"/>
          <a:sym typeface="Adobe Clean SemiLight"/>
        </a:defRPr>
      </a:lvl5pPr>
      <a:lvl6pPr marL="0" marR="0" indent="57150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SemiLight"/>
          <a:ea typeface="Adobe Clean SemiLight"/>
          <a:cs typeface="Adobe Clean SemiLight"/>
          <a:sym typeface="Adobe Clean SemiLight"/>
        </a:defRPr>
      </a:lvl6pPr>
      <a:lvl7pPr marL="0" marR="0" indent="68580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SemiLight"/>
          <a:ea typeface="Adobe Clean SemiLight"/>
          <a:cs typeface="Adobe Clean SemiLight"/>
          <a:sym typeface="Adobe Clean SemiLight"/>
        </a:defRPr>
      </a:lvl7pPr>
      <a:lvl8pPr marL="0" marR="0" indent="80010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SemiLight"/>
          <a:ea typeface="Adobe Clean SemiLight"/>
          <a:cs typeface="Adobe Clean SemiLight"/>
          <a:sym typeface="Adobe Clean SemiLight"/>
        </a:defRPr>
      </a:lvl8pPr>
      <a:lvl9pPr marL="0" marR="0" indent="91440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SemiLight"/>
          <a:ea typeface="Adobe Clean SemiLight"/>
          <a:cs typeface="Adobe Clean SemiLight"/>
          <a:sym typeface="Adobe Clean SemiLight"/>
        </a:defRPr>
      </a:lvl9pPr>
    </p:bodyStyle>
    <p:otherStyle>
      <a:lvl1pPr marL="0" marR="0" indent="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dobe Clean ExtraBold"/>
        </a:defRPr>
      </a:lvl1pPr>
      <a:lvl2pPr marL="0" marR="0" indent="228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dobe Clean ExtraBold"/>
        </a:defRPr>
      </a:lvl2pPr>
      <a:lvl3pPr marL="0" marR="0" indent="457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dobe Clean ExtraBold"/>
        </a:defRPr>
      </a:lvl3pPr>
      <a:lvl4pPr marL="0" marR="0" indent="685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dobe Clean ExtraBold"/>
        </a:defRPr>
      </a:lvl4pPr>
      <a:lvl5pPr marL="0" marR="0" indent="9144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dobe Clean ExtraBold"/>
        </a:defRPr>
      </a:lvl5pPr>
      <a:lvl6pPr marL="0" marR="0" indent="11430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dobe Clean ExtraBold"/>
        </a:defRPr>
      </a:lvl6pPr>
      <a:lvl7pPr marL="0" marR="0" indent="1371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dobe Clean ExtraBold"/>
        </a:defRPr>
      </a:lvl7pPr>
      <a:lvl8pPr marL="0" marR="0" indent="1600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dobe Clean ExtraBold"/>
        </a:defRPr>
      </a:lvl8pPr>
      <a:lvl9pPr marL="0" marR="0" indent="1828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dobe Clean Extra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dobe.sharepoint.com/:x:/s/SupernovaOmnichannelPlatform/EVxRER-4RAtKrN0x7EvDhP8BDpuwl86SEQLnRbK2v37YRQ?e=ncK656&amp;CID=7dfb3303-6af1-3968-0700-49bcb0b44a80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itle 3"/>
          <p:cNvSpPr txBox="1">
            <a:spLocks noGrp="1"/>
          </p:cNvSpPr>
          <p:nvPr>
            <p:ph type="body" idx="13"/>
          </p:nvPr>
        </p:nvSpPr>
        <p:spPr>
          <a:xfrm>
            <a:off x="2413000" y="3047304"/>
            <a:ext cx="8665424" cy="76339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/>
          <a:lstStyle/>
          <a:p>
            <a:r>
              <a:rPr lang="en-US" dirty="0"/>
              <a:t>Contact Lens PoC Evaluation – Chat &amp; Voice</a:t>
            </a:r>
          </a:p>
        </p:txBody>
      </p:sp>
      <p:sp>
        <p:nvSpPr>
          <p:cNvPr id="209" name="Content Placeholder 4"/>
          <p:cNvSpPr txBox="1">
            <a:spLocks noGrp="1"/>
          </p:cNvSpPr>
          <p:nvPr>
            <p:ph type="body" idx="1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r>
              <a:rPr lang="en-US" dirty="0">
                <a:latin typeface="Adobe Clean SemiLight"/>
                <a:ea typeface="Adobe Clean SemiLight"/>
                <a:cs typeface="Adobe Clean SemiLight"/>
                <a:sym typeface="Adobe Clean SemiLight"/>
              </a:rPr>
              <a:t>DME Omnichannel</a:t>
            </a:r>
          </a:p>
          <a:p>
            <a:endParaRPr dirty="0">
              <a:latin typeface="Adobe Clean SemiLight"/>
              <a:ea typeface="Adobe Clean SemiLight"/>
              <a:cs typeface="Adobe Clean SemiLight"/>
              <a:sym typeface="Adobe Clean SemiLigh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5E0448-F712-2F62-378C-3C7B0DCE67D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6243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9C4CA-7A74-CB1B-7352-1F63C84D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00EE-BDA3-43C8-A0CD-E58A1C47B01C}" type="slidenum">
              <a:rPr lang="en-US" smtClean="0"/>
              <a:t>10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D15669F-C278-789D-86C3-66BDDCF3F517}"/>
              </a:ext>
            </a:extLst>
          </p:cNvPr>
          <p:cNvSpPr txBox="1">
            <a:spLocks/>
          </p:cNvSpPr>
          <p:nvPr/>
        </p:nvSpPr>
        <p:spPr>
          <a:xfrm>
            <a:off x="335018" y="168274"/>
            <a:ext cx="8427983" cy="59372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marL="0" marR="0" indent="0" algn="l" defTabSz="121761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00" b="0" i="0" u="none" strike="noStrike" cap="none" spc="0" baseline="0">
                <a:solidFill>
                  <a:srgbClr val="535353"/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  <a:lvl2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2pPr>
            <a:lvl3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3pPr>
            <a:lvl4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4pPr>
            <a:lvl5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5pPr>
            <a:lvl6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6pPr>
            <a:lvl7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7pPr>
            <a:lvl8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8pPr>
            <a:lvl9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Clean" panose="020B0503020404020204"/>
                <a:ea typeface="+mn-ea"/>
                <a:cs typeface="+mn-cs"/>
              </a:rPr>
              <a:t>Categorizing Conversations (Agent Manager Workspace)</a:t>
            </a:r>
          </a:p>
          <a:p>
            <a:endParaRPr lang="en-US" sz="2600" kern="0" dirty="0">
              <a:latin typeface="Adobe Clean" panose="020B0503020404020204"/>
            </a:endParaRPr>
          </a:p>
          <a:p>
            <a:endParaRPr lang="en-US" sz="2600" kern="0" dirty="0">
              <a:latin typeface="Adobe Clean" panose="020B050302040402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D8E8A4-5DE3-DD72-F6E5-DB4EBB3AB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18" y="675502"/>
            <a:ext cx="11127509" cy="576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83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84251-3EC0-76A1-9E84-F9836FA9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00EE-BDA3-43C8-A0CD-E58A1C47B01C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D64552A-3D70-E52D-51A3-52FDD215A2C8}"/>
              </a:ext>
            </a:extLst>
          </p:cNvPr>
          <p:cNvSpPr txBox="1">
            <a:spLocks/>
          </p:cNvSpPr>
          <p:nvPr/>
        </p:nvSpPr>
        <p:spPr>
          <a:xfrm>
            <a:off x="335018" y="168274"/>
            <a:ext cx="8427983" cy="59372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marL="0" marR="0" indent="0" algn="l" defTabSz="121761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00" b="0" i="0" u="none" strike="noStrike" cap="none" spc="0" baseline="0">
                <a:solidFill>
                  <a:srgbClr val="535353"/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  <a:lvl2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2pPr>
            <a:lvl3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3pPr>
            <a:lvl4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4pPr>
            <a:lvl5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5pPr>
            <a:lvl6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6pPr>
            <a:lvl7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7pPr>
            <a:lvl8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8pPr>
            <a:lvl9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9pPr>
          </a:lstStyle>
          <a:p>
            <a:r>
              <a:rPr lang="en-US" sz="2600" kern="0" dirty="0">
                <a:latin typeface="Adobe Clean" panose="020B0503020404020204"/>
              </a:rPr>
              <a:t>Discussions &amp; Next Steps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5958E4-3B0E-4338-941B-B02FA02FFC81}"/>
              </a:ext>
            </a:extLst>
          </p:cNvPr>
          <p:cNvSpPr txBox="1"/>
          <p:nvPr/>
        </p:nvSpPr>
        <p:spPr>
          <a:xfrm>
            <a:off x="335018" y="983125"/>
            <a:ext cx="6741971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u="sng" kern="0" dirty="0">
                <a:solidFill>
                  <a:schemeClr val="tx1"/>
                </a:solidFill>
                <a:latin typeface="Adobe Clean SemiLight"/>
              </a:rPr>
              <a:t>Next Steps:</a:t>
            </a:r>
            <a:endParaRPr lang="en-US" b="1" u="sn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kern="0" dirty="0">
                <a:solidFill>
                  <a:schemeClr val="tx1"/>
                </a:solidFill>
                <a:latin typeface="Adobe Clean SemiLight"/>
              </a:rPr>
              <a:t>PoC use case discussions from the attendee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kern="0" dirty="0">
                <a:solidFill>
                  <a:schemeClr val="tx1"/>
                </a:solidFill>
                <a:latin typeface="Adobe Clean SemiLight"/>
              </a:rPr>
              <a:t>Firm up on use cases?</a:t>
            </a:r>
          </a:p>
        </p:txBody>
      </p:sp>
    </p:spTree>
    <p:extLst>
      <p:ext uri="{BB962C8B-B14F-4D97-AF65-F5344CB8AC3E}">
        <p14:creationId xmlns:p14="http://schemas.microsoft.com/office/powerpoint/2010/main" val="532536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A4FCC3-3DE4-4845-8047-68D791E088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985504-120A-7675-8A9C-A3FC4CC8865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3258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2DD1F3-6103-D7B9-003A-58E52140C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4B600EE-BDA3-43C8-A0CD-E58A1C47B01C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07AA8-4BA8-58A3-796D-529685CEB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927" y="1298139"/>
            <a:ext cx="7772400" cy="468367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D906266-D013-C33D-2213-834313C3A349}"/>
              </a:ext>
            </a:extLst>
          </p:cNvPr>
          <p:cNvSpPr txBox="1">
            <a:spLocks/>
          </p:cNvSpPr>
          <p:nvPr/>
        </p:nvSpPr>
        <p:spPr>
          <a:xfrm>
            <a:off x="513694" y="329873"/>
            <a:ext cx="8427983" cy="59372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0" marR="0" indent="0" algn="l" defTabSz="121761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00" b="0" i="0" u="none" strike="noStrike" cap="none" spc="0" baseline="0">
                <a:solidFill>
                  <a:srgbClr val="535353"/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  <a:lvl2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2pPr>
            <a:lvl3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3pPr>
            <a:lvl4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4pPr>
            <a:lvl5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5pPr>
            <a:lvl6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6pPr>
            <a:lvl7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7pPr>
            <a:lvl8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8pPr>
            <a:lvl9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9pPr>
          </a:lstStyle>
          <a:p>
            <a:r>
              <a:rPr lang="en-US" sz="2600" kern="0" dirty="0">
                <a:latin typeface="Adobe Clean" panose="020B0503020404020204"/>
              </a:rPr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222937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A084FD-72E7-7EAD-F929-8D1C8D1E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00EE-BDA3-43C8-A0CD-E58A1C47B01C}" type="slidenum">
              <a:rPr lang="en-US" smtClean="0"/>
              <a:t>14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220EAEA-7AF0-E8D8-90FE-4B72843B7F75}"/>
              </a:ext>
            </a:extLst>
          </p:cNvPr>
          <p:cNvSpPr txBox="1">
            <a:spLocks/>
          </p:cNvSpPr>
          <p:nvPr/>
        </p:nvSpPr>
        <p:spPr>
          <a:xfrm>
            <a:off x="335018" y="168274"/>
            <a:ext cx="8427983" cy="59372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marL="0" marR="0" indent="0" algn="l" defTabSz="121761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00" b="0" i="0" u="none" strike="noStrike" cap="none" spc="0" baseline="0">
                <a:solidFill>
                  <a:srgbClr val="535353"/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  <a:lvl2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2pPr>
            <a:lvl3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3pPr>
            <a:lvl4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4pPr>
            <a:lvl5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5pPr>
            <a:lvl6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6pPr>
            <a:lvl7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7pPr>
            <a:lvl8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8pPr>
            <a:lvl9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9pPr>
          </a:lstStyle>
          <a:p>
            <a:r>
              <a:rPr lang="en-US" sz="2600" kern="0" dirty="0">
                <a:latin typeface="Adobe Clean" panose="020B0503020404020204"/>
              </a:rPr>
              <a:t>Conversational Analytics – Real-time voice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DABA4-8B0F-FB66-FEFB-5461BB591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9" y="762000"/>
            <a:ext cx="11055637" cy="566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69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355C-23FD-43E0-AAF8-211FC446D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" y="-139511"/>
            <a:ext cx="10515600" cy="1325563"/>
          </a:xfrm>
        </p:spPr>
        <p:txBody>
          <a:bodyPr/>
          <a:lstStyle/>
          <a:p>
            <a:r>
              <a:rPr lang="en-US" dirty="0"/>
              <a:t>Potential POC Use 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DB0A6-286C-47DA-8318-230450210B32}"/>
              </a:ext>
            </a:extLst>
          </p:cNvPr>
          <p:cNvSpPr txBox="1"/>
          <p:nvPr/>
        </p:nvSpPr>
        <p:spPr>
          <a:xfrm>
            <a:off x="414810" y="1000188"/>
            <a:ext cx="10565053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AWS Connect Contact Lens use cases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/>
              </a:rPr>
              <a:t>Agent Manager Workspace: Value Add Action Offers (</a:t>
            </a:r>
            <a:r>
              <a:rPr lang="en-US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# of agents pitched in the offer)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/>
              </a:rPr>
              <a:t>Agent Manager Workspace: Sentiment Analysis </a:t>
            </a:r>
          </a:p>
          <a:p>
            <a:pPr marL="1200150" lvl="2" indent="-285750">
              <a:buFont typeface="Arial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Voice real time analytics -&gt; sentiment score, transcription -&gt; notify agent Manager if sentiment score is below NEUTRAL</a:t>
            </a:r>
            <a:endParaRPr lang="en-US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/>
              </a:rPr>
              <a:t>Real time bot Conversation Summarization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/>
              </a:rPr>
              <a:t>Post chat transcript analyzation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73B15-D030-C637-19F7-3D151DD7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00EE-BDA3-43C8-A0CD-E58A1C47B01C}" type="slidenum">
              <a:rPr lang="en-US" smtClean="0"/>
              <a:t>15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786AB5-9102-FE61-2C8B-9F3F801E72FE}"/>
              </a:ext>
            </a:extLst>
          </p:cNvPr>
          <p:cNvSpPr txBox="1"/>
          <p:nvPr/>
        </p:nvSpPr>
        <p:spPr>
          <a:xfrm>
            <a:off x="1051559" y="4450170"/>
            <a:ext cx="96998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Use Cases</a:t>
            </a:r>
            <a:r>
              <a:rPr lang="en-US" dirty="0"/>
              <a:t> : https://</a:t>
            </a:r>
            <a:r>
              <a:rPr lang="en-US" dirty="0" err="1"/>
              <a:t>adobe.sharepoint.com</a:t>
            </a:r>
            <a:r>
              <a:rPr lang="en-US" dirty="0"/>
              <a:t>/:x:/s/</a:t>
            </a:r>
            <a:r>
              <a:rPr lang="en-US" dirty="0" err="1"/>
              <a:t>SupernovaOmnichannelPlatform</a:t>
            </a:r>
            <a:r>
              <a:rPr lang="en-US" dirty="0"/>
              <a:t>/EVxRER-4RAtKrN0x7EvDhP8BDpuwl86SEQLnRbK2v37YRQ?e=ncK656&amp;CID=7dfb3303-6af1-3968-0700-49bcb0b44a80</a:t>
            </a:r>
          </a:p>
        </p:txBody>
      </p:sp>
    </p:spTree>
    <p:extLst>
      <p:ext uri="{BB962C8B-B14F-4D97-AF65-F5344CB8AC3E}">
        <p14:creationId xmlns:p14="http://schemas.microsoft.com/office/powerpoint/2010/main" val="2661758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C93C5B-B339-71A9-01F2-1DCACB91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00EE-BDA3-43C8-A0CD-E58A1C47B01C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560004-83E2-A283-63F1-9268D0065532}"/>
              </a:ext>
            </a:extLst>
          </p:cNvPr>
          <p:cNvSpPr txBox="1">
            <a:spLocks/>
          </p:cNvSpPr>
          <p:nvPr/>
        </p:nvSpPr>
        <p:spPr>
          <a:xfrm>
            <a:off x="335018" y="294398"/>
            <a:ext cx="8427983" cy="59372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0" marR="0" indent="0" algn="l" defTabSz="121761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00" b="0" i="0" u="none" strike="noStrike" cap="none" spc="0" baseline="0">
                <a:solidFill>
                  <a:srgbClr val="535353"/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  <a:lvl2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2pPr>
            <a:lvl3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3pPr>
            <a:lvl4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4pPr>
            <a:lvl5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5pPr>
            <a:lvl6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6pPr>
            <a:lvl7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7pPr>
            <a:lvl8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8pPr>
            <a:lvl9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9pPr>
          </a:lstStyle>
          <a:p>
            <a:r>
              <a:rPr lang="en-US" sz="1600" dirty="0">
                <a:cs typeface="Calibri"/>
              </a:rPr>
              <a:t>Agent Manager Workspace: Value Add Action Offers</a:t>
            </a:r>
            <a:endParaRPr lang="en-US" sz="2600" kern="0" dirty="0">
              <a:latin typeface="Adobe Clean" panose="020B050302040402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35B784-058B-4247-46C9-07960B0F2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18" y="774208"/>
            <a:ext cx="11018782" cy="563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1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23BD40-5C2A-6A6D-1E70-D1C82C5A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00EE-BDA3-43C8-A0CD-E58A1C47B01C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Presentation topics">
            <a:extLst>
              <a:ext uri="{FF2B5EF4-FFF2-40B4-BE49-F238E27FC236}">
                <a16:creationId xmlns:a16="http://schemas.microsoft.com/office/drawing/2014/main" id="{282FA11C-57AF-9368-511B-5C19C784EC86}"/>
              </a:ext>
            </a:extLst>
          </p:cNvPr>
          <p:cNvSpPr txBox="1">
            <a:spLocks/>
          </p:cNvSpPr>
          <p:nvPr/>
        </p:nvSpPr>
        <p:spPr>
          <a:xfrm>
            <a:off x="635000" y="317500"/>
            <a:ext cx="10922000" cy="6350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  <a:lvl2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2pPr>
            <a:lvl3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3pPr>
            <a:lvl4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4pPr>
            <a:lvl5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5pPr>
            <a:lvl6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6pPr>
            <a:lvl7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7pPr>
            <a:lvl8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8pPr>
            <a:lvl9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51F5">
                    <a:hueOff val="10379405"/>
                    <a:satOff val="-99988"/>
                    <a:lumOff val="-48628"/>
                  </a:srgbClr>
                </a:solidFill>
                <a:effectLst/>
                <a:uLnTx/>
                <a:uFillTx/>
                <a:latin typeface="Adobe Clean ExtraBold"/>
                <a:sym typeface="Adobe Clean ExtraBold"/>
              </a:rPr>
              <a:t>Agenda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51F5">
                  <a:hueOff val="10379405"/>
                  <a:satOff val="-99988"/>
                  <a:lumOff val="-48628"/>
                </a:srgbClr>
              </a:solidFill>
              <a:effectLst/>
              <a:uLnTx/>
              <a:uFillTx/>
              <a:latin typeface="Adobe Clean ExtraBold"/>
              <a:sym typeface="Adobe Clean ExtraBold"/>
            </a:endParaRPr>
          </a:p>
        </p:txBody>
      </p:sp>
      <p:sp>
        <p:nvSpPr>
          <p:cNvPr id="9" name="Presentation Goals…">
            <a:extLst>
              <a:ext uri="{FF2B5EF4-FFF2-40B4-BE49-F238E27FC236}">
                <a16:creationId xmlns:a16="http://schemas.microsoft.com/office/drawing/2014/main" id="{9ECC132A-8889-8D71-BEA4-A349C432B60D}"/>
              </a:ext>
            </a:extLst>
          </p:cNvPr>
          <p:cNvSpPr txBox="1">
            <a:spLocks/>
          </p:cNvSpPr>
          <p:nvPr/>
        </p:nvSpPr>
        <p:spPr>
          <a:xfrm>
            <a:off x="635000" y="1016000"/>
            <a:ext cx="10922000" cy="55245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/>
          <a:lstStyle>
            <a:lvl1pPr marL="0" marR="0" indent="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SemiLight"/>
                <a:ea typeface="Adobe Clean SemiLight"/>
                <a:cs typeface="Adobe Clean SemiLight"/>
                <a:sym typeface="Adobe Clean SemiLight"/>
              </a:defRPr>
            </a:lvl1pPr>
            <a:lvl2pPr marL="457200" marR="0" indent="-45720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4">
                  <a:hueOff val="-407574"/>
                  <a:satOff val="-69280"/>
                  <a:lumOff val="12350"/>
                </a:schemeClr>
              </a:buClr>
              <a:buSzPct val="80000"/>
              <a:buFont typeface="Adobe Clean"/>
              <a:buChar char="&gt;"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SemiLight"/>
                <a:ea typeface="Adobe Clean SemiLight"/>
                <a:cs typeface="Adobe Clean SemiLight"/>
                <a:sym typeface="Adobe Clean SemiLight"/>
              </a:defRPr>
            </a:lvl2pPr>
            <a:lvl3pPr marL="914400" marR="0" indent="-45720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4">
                  <a:hueOff val="-407574"/>
                  <a:satOff val="-69280"/>
                  <a:lumOff val="12350"/>
                </a:schemeClr>
              </a:buClr>
              <a:buSzPct val="70000"/>
              <a:buFont typeface="Adobe Clean"/>
              <a:buChar char="–"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SemiLight"/>
                <a:ea typeface="Adobe Clean SemiLight"/>
                <a:cs typeface="Adobe Clean SemiLight"/>
                <a:sym typeface="Adobe Clean SemiLight"/>
              </a:defRPr>
            </a:lvl3pPr>
            <a:lvl4pPr marL="1371600" marR="0" indent="-45720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4">
                  <a:hueOff val="-407574"/>
                  <a:satOff val="-69280"/>
                  <a:lumOff val="12350"/>
                </a:schemeClr>
              </a:buClr>
              <a:buSzPct val="80000"/>
              <a:buFont typeface="Adobe Clean"/>
              <a:buChar char="•"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SemiLight"/>
                <a:ea typeface="Adobe Clean SemiLight"/>
                <a:cs typeface="Adobe Clean SemiLight"/>
                <a:sym typeface="Adobe Clean SemiLight"/>
              </a:defRPr>
            </a:lvl4pPr>
            <a:lvl5pPr marL="1828800" marR="0" indent="-45720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4">
                  <a:hueOff val="-407574"/>
                  <a:satOff val="-69280"/>
                  <a:lumOff val="12350"/>
                </a:schemeClr>
              </a:buClr>
              <a:buSzPct val="80000"/>
              <a:buFont typeface="Adobe Clean"/>
              <a:buChar char="-"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SemiLight"/>
                <a:ea typeface="Adobe Clean SemiLight"/>
                <a:cs typeface="Adobe Clean SemiLight"/>
                <a:sym typeface="Adobe Clean SemiLight"/>
              </a:defRPr>
            </a:lvl5pPr>
            <a:lvl6pPr marL="0" marR="0" indent="57150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SemiLight"/>
                <a:ea typeface="Adobe Clean SemiLight"/>
                <a:cs typeface="Adobe Clean SemiLight"/>
                <a:sym typeface="Adobe Clean SemiLight"/>
              </a:defRPr>
            </a:lvl6pPr>
            <a:lvl7pPr marL="0" marR="0" indent="68580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SemiLight"/>
                <a:ea typeface="Adobe Clean SemiLight"/>
                <a:cs typeface="Adobe Clean SemiLight"/>
                <a:sym typeface="Adobe Clean SemiLight"/>
              </a:defRPr>
            </a:lvl7pPr>
            <a:lvl8pPr marL="0" marR="0" indent="80010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SemiLight"/>
                <a:ea typeface="Adobe Clean SemiLight"/>
                <a:cs typeface="Adobe Clean SemiLight"/>
                <a:sym typeface="Adobe Clean SemiLight"/>
              </a:defRPr>
            </a:lvl8pPr>
            <a:lvl9pPr marL="0" marR="0" indent="91440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SemiLight"/>
                <a:ea typeface="Adobe Clean SemiLight"/>
                <a:cs typeface="Adobe Clean SemiLight"/>
                <a:sym typeface="Adobe Clean SemiLight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51F5">
                    <a:hueOff val="10379405"/>
                    <a:satOff val="-99988"/>
                    <a:lumOff val="-48628"/>
                  </a:srgbClr>
                </a:solidFill>
                <a:effectLst/>
                <a:uLnTx/>
                <a:uFillTx/>
                <a:latin typeface="Adobe Clean SemiLight"/>
                <a:sym typeface="Adobe Clean SemiLight"/>
              </a:rPr>
              <a:t>Context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srgbClr val="FF51F5">
                    <a:hueOff val="10379405"/>
                    <a:satOff val="-99988"/>
                    <a:lumOff val="-48628"/>
                  </a:srgbClr>
                </a:solidFill>
              </a:rPr>
              <a:t>Use Cases – Displaying Customer Sentiment Details to Agent 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srgbClr val="FF51F5">
                    <a:hueOff val="10379405"/>
                    <a:satOff val="-99988"/>
                    <a:lumOff val="-48628"/>
                  </a:srgbClr>
                </a:solidFill>
              </a:rPr>
              <a:t>Provide Chat Summary </a:t>
            </a:r>
          </a:p>
          <a:p>
            <a:pPr>
              <a:buSzPct val="100000"/>
              <a:defRPr/>
            </a:pPr>
            <a:r>
              <a:rPr lang="en-US" kern="0" dirty="0">
                <a:solidFill>
                  <a:srgbClr val="FF51F5">
                    <a:hueOff val="10379405"/>
                    <a:satOff val="-99988"/>
                    <a:lumOff val="-48628"/>
                  </a:srgbClr>
                </a:solidFill>
              </a:rPr>
              <a:t>		- Issues Detected </a:t>
            </a:r>
          </a:p>
          <a:p>
            <a:pPr>
              <a:buSzPct val="100000"/>
              <a:defRPr/>
            </a:pPr>
            <a:r>
              <a:rPr lang="en-US" kern="0" dirty="0">
                <a:solidFill>
                  <a:srgbClr val="FF51F5">
                    <a:hueOff val="10379405"/>
                    <a:satOff val="-99988"/>
                    <a:lumOff val="-48628"/>
                  </a:srgbClr>
                </a:solidFill>
              </a:rPr>
              <a:t>		- Outcome Detected </a:t>
            </a:r>
            <a:endParaRPr lang="en-US" b="0" i="0" kern="0" dirty="0">
              <a:solidFill>
                <a:srgbClr val="FF51F5">
                  <a:hueOff val="10379405"/>
                  <a:satOff val="-99988"/>
                  <a:lumOff val="-48628"/>
                </a:srgbClr>
              </a:solidFill>
              <a:effectLst/>
              <a:latin typeface="Calibri" panose="020F0502020204030204" pitchFamily="34" charset="0"/>
            </a:endParaRPr>
          </a:p>
          <a:p>
            <a:pPr marL="342900" indent="-342900"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srgbClr val="FF51F5">
                    <a:hueOff val="10379405"/>
                    <a:satOff val="-99988"/>
                    <a:lumOff val="-48628"/>
                  </a:srgbClr>
                </a:solidFill>
              </a:rPr>
              <a:t>Categorizing Conversations</a:t>
            </a:r>
            <a:endParaRPr kumimoji="0" lang="en-US" sz="2400" u="none" strike="noStrike" kern="0" cap="none" spc="0" normalizeH="0" baseline="0" noProof="0" dirty="0">
              <a:ln>
                <a:noFill/>
              </a:ln>
              <a:solidFill>
                <a:srgbClr val="242424"/>
              </a:solidFill>
              <a:uLnTx/>
              <a:uFillTx/>
              <a:latin typeface="Adobe Clean" panose="020B0503020404020204" pitchFamily="34" charset="0"/>
              <a:sym typeface="Adobe Clean SemiLigh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kern="0" dirty="0">
                <a:solidFill>
                  <a:srgbClr val="FF51F5">
                    <a:hueOff val="10379405"/>
                    <a:satOff val="-99988"/>
                    <a:lumOff val="-48628"/>
                  </a:srgbClr>
                </a:solidFill>
              </a:rPr>
              <a:t>Discussions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51F5">
                    <a:hueOff val="10379405"/>
                    <a:satOff val="-99988"/>
                    <a:lumOff val="-48628"/>
                  </a:srgbClr>
                </a:solidFill>
                <a:effectLst/>
                <a:uLnTx/>
                <a:uFillTx/>
                <a:latin typeface="Adobe Clean SemiLight"/>
                <a:sym typeface="Adobe Clean SemiLight"/>
              </a:rPr>
              <a:t> &amp; Next Steps </a:t>
            </a:r>
          </a:p>
        </p:txBody>
      </p:sp>
    </p:spTree>
    <p:extLst>
      <p:ext uri="{BB962C8B-B14F-4D97-AF65-F5344CB8AC3E}">
        <p14:creationId xmlns:p14="http://schemas.microsoft.com/office/powerpoint/2010/main" val="388480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001685-6315-1EF8-C115-715BF0E8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00EE-BDA3-43C8-A0CD-E58A1C47B01C}" type="slidenum">
              <a:rPr lang="en-US" smtClean="0"/>
              <a:t>3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6F8F2ED-D13D-5963-C486-86B51000035D}"/>
              </a:ext>
            </a:extLst>
          </p:cNvPr>
          <p:cNvSpPr txBox="1">
            <a:spLocks/>
          </p:cNvSpPr>
          <p:nvPr/>
        </p:nvSpPr>
        <p:spPr>
          <a:xfrm>
            <a:off x="335018" y="226026"/>
            <a:ext cx="8427983" cy="59372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marL="0" marR="0" indent="0" algn="l" defTabSz="121761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00" b="0" i="0" u="none" strike="noStrike" cap="none" spc="0" baseline="0">
                <a:solidFill>
                  <a:srgbClr val="535353"/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  <a:lvl2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2pPr>
            <a:lvl3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3pPr>
            <a:lvl4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4pPr>
            <a:lvl5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5pPr>
            <a:lvl6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6pPr>
            <a:lvl7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7pPr>
            <a:lvl8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8pPr>
            <a:lvl9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9pPr>
          </a:lstStyle>
          <a:p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Clean" panose="020B0503020404020204"/>
                <a:ea typeface="+mn-ea"/>
                <a:cs typeface="+mn-cs"/>
              </a:rPr>
              <a:t>Conversational Analytics – Post Chat Transcript Analyzation </a:t>
            </a:r>
          </a:p>
          <a:p>
            <a:endParaRPr lang="en-US" sz="2600" kern="0" dirty="0">
              <a:latin typeface="Adobe Clean" panose="020B0503020404020204"/>
            </a:endParaRPr>
          </a:p>
        </p:txBody>
      </p:sp>
      <p:sp>
        <p:nvSpPr>
          <p:cNvPr id="4" name="Presentation Goals…">
            <a:extLst>
              <a:ext uri="{FF2B5EF4-FFF2-40B4-BE49-F238E27FC236}">
                <a16:creationId xmlns:a16="http://schemas.microsoft.com/office/drawing/2014/main" id="{2E087639-6335-8190-BB2B-9BDACDA211D0}"/>
              </a:ext>
            </a:extLst>
          </p:cNvPr>
          <p:cNvSpPr txBox="1">
            <a:spLocks/>
          </p:cNvSpPr>
          <p:nvPr/>
        </p:nvSpPr>
        <p:spPr>
          <a:xfrm>
            <a:off x="634999" y="819752"/>
            <a:ext cx="11132127" cy="562302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/>
          <a:lstStyle>
            <a:lvl1pPr marL="0" marR="0" indent="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SemiLight"/>
                <a:ea typeface="Adobe Clean SemiLight"/>
                <a:cs typeface="Adobe Clean SemiLight"/>
                <a:sym typeface="Adobe Clean SemiLight"/>
              </a:defRPr>
            </a:lvl1pPr>
            <a:lvl2pPr marL="457200" marR="0" indent="-45720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4">
                  <a:hueOff val="-407574"/>
                  <a:satOff val="-69280"/>
                  <a:lumOff val="12350"/>
                </a:schemeClr>
              </a:buClr>
              <a:buSzPct val="80000"/>
              <a:buFont typeface="Adobe Clean"/>
              <a:buChar char="&gt;"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SemiLight"/>
                <a:ea typeface="Adobe Clean SemiLight"/>
                <a:cs typeface="Adobe Clean SemiLight"/>
                <a:sym typeface="Adobe Clean SemiLight"/>
              </a:defRPr>
            </a:lvl2pPr>
            <a:lvl3pPr marL="914400" marR="0" indent="-45720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4">
                  <a:hueOff val="-407574"/>
                  <a:satOff val="-69280"/>
                  <a:lumOff val="12350"/>
                </a:schemeClr>
              </a:buClr>
              <a:buSzPct val="70000"/>
              <a:buFont typeface="Adobe Clean"/>
              <a:buChar char="–"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SemiLight"/>
                <a:ea typeface="Adobe Clean SemiLight"/>
                <a:cs typeface="Adobe Clean SemiLight"/>
                <a:sym typeface="Adobe Clean SemiLight"/>
              </a:defRPr>
            </a:lvl3pPr>
            <a:lvl4pPr marL="1371600" marR="0" indent="-45720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4">
                  <a:hueOff val="-407574"/>
                  <a:satOff val="-69280"/>
                  <a:lumOff val="12350"/>
                </a:schemeClr>
              </a:buClr>
              <a:buSzPct val="80000"/>
              <a:buFont typeface="Adobe Clean"/>
              <a:buChar char="•"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SemiLight"/>
                <a:ea typeface="Adobe Clean SemiLight"/>
                <a:cs typeface="Adobe Clean SemiLight"/>
                <a:sym typeface="Adobe Clean SemiLight"/>
              </a:defRPr>
            </a:lvl4pPr>
            <a:lvl5pPr marL="1828800" marR="0" indent="-45720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4">
                  <a:hueOff val="-407574"/>
                  <a:satOff val="-69280"/>
                  <a:lumOff val="12350"/>
                </a:schemeClr>
              </a:buClr>
              <a:buSzPct val="80000"/>
              <a:buFont typeface="Adobe Clean"/>
              <a:buChar char="-"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SemiLight"/>
                <a:ea typeface="Adobe Clean SemiLight"/>
                <a:cs typeface="Adobe Clean SemiLight"/>
                <a:sym typeface="Adobe Clean SemiLight"/>
              </a:defRPr>
            </a:lvl5pPr>
            <a:lvl6pPr marL="0" marR="0" indent="57150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SemiLight"/>
                <a:ea typeface="Adobe Clean SemiLight"/>
                <a:cs typeface="Adobe Clean SemiLight"/>
                <a:sym typeface="Adobe Clean SemiLight"/>
              </a:defRPr>
            </a:lvl6pPr>
            <a:lvl7pPr marL="0" marR="0" indent="68580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SemiLight"/>
                <a:ea typeface="Adobe Clean SemiLight"/>
                <a:cs typeface="Adobe Clean SemiLight"/>
                <a:sym typeface="Adobe Clean SemiLight"/>
              </a:defRPr>
            </a:lvl7pPr>
            <a:lvl8pPr marL="0" marR="0" indent="80010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SemiLight"/>
                <a:ea typeface="Adobe Clean SemiLight"/>
                <a:cs typeface="Adobe Clean SemiLight"/>
                <a:sym typeface="Adobe Clean SemiLight"/>
              </a:defRPr>
            </a:lvl8pPr>
            <a:lvl9pPr marL="0" marR="0" indent="91440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SemiLight"/>
                <a:ea typeface="Adobe Clean SemiLight"/>
                <a:cs typeface="Adobe Clean SemiLight"/>
                <a:sym typeface="Adobe Clean SemiLight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sz="2200" b="1" kern="0" dirty="0">
              <a:solidFill>
                <a:srgbClr val="FF51F5">
                  <a:hueOff val="10379405"/>
                  <a:satOff val="-99988"/>
                  <a:lumOff val="-48628"/>
                </a:srgbClr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200" b="1" kern="0" dirty="0">
                <a:solidFill>
                  <a:srgbClr val="FF51F5">
                    <a:hueOff val="10379405"/>
                    <a:satOff val="-99988"/>
                    <a:lumOff val="-48628"/>
                  </a:srgbClr>
                </a:solidFill>
              </a:rPr>
              <a:t>Integration of AWS Connect Contact Lens with OAC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Tx/>
              <a:buSzPct val="100000"/>
              <a:tabLst/>
              <a:defRPr/>
            </a:pPr>
            <a:endParaRPr lang="en-US" sz="2200" kern="0" dirty="0">
              <a:solidFill>
                <a:srgbClr val="FF51F5">
                  <a:hueOff val="10379405"/>
                  <a:satOff val="-99988"/>
                  <a:lumOff val="-48628"/>
                </a:srgbClr>
              </a:solidFill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Calibri" panose="020F0502020204030204" pitchFamily="34" charset="0"/>
              </a:rPr>
              <a:t>Displaying of three new fields into Conversation History Widget</a:t>
            </a:r>
          </a:p>
          <a:p>
            <a:pPr marL="8001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Calibri" panose="020F0502020204030204" pitchFamily="34" charset="0"/>
              </a:rPr>
              <a:t>Sentiment Analysis (Customer Sentiment)</a:t>
            </a:r>
          </a:p>
          <a:p>
            <a:pPr marL="1257300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</a:rPr>
              <a:t>Contains Score Ranging from -5 to 5 </a:t>
            </a:r>
            <a:endParaRPr lang="en-US" sz="2200" dirty="0">
              <a:effectLst/>
              <a:latin typeface="Calibri" panose="020F0502020204030204" pitchFamily="34" charset="0"/>
            </a:endParaRPr>
          </a:p>
          <a:p>
            <a:pPr marL="8001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Calibri" panose="020F0502020204030204" pitchFamily="34" charset="0"/>
              </a:rPr>
              <a:t>Sentiment Type</a:t>
            </a:r>
          </a:p>
          <a:p>
            <a:pPr marL="1257300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</a:rPr>
              <a:t>Positive </a:t>
            </a:r>
          </a:p>
          <a:p>
            <a:pPr marL="1257300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Calibri" panose="020F0502020204030204" pitchFamily="34" charset="0"/>
              </a:rPr>
              <a:t>Neutral</a:t>
            </a:r>
          </a:p>
          <a:p>
            <a:pPr marL="1257300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</a:rPr>
              <a:t>Negative </a:t>
            </a:r>
            <a:endParaRPr lang="en-US" sz="2200" dirty="0">
              <a:effectLst/>
              <a:latin typeface="Calibri" panose="020F0502020204030204" pitchFamily="34" charset="0"/>
            </a:endParaRPr>
          </a:p>
          <a:p>
            <a:pPr marL="8001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Calibri" panose="020F0502020204030204" pitchFamily="34" charset="0"/>
              </a:rPr>
              <a:t>Chat Summary</a:t>
            </a:r>
          </a:p>
          <a:p>
            <a:pPr marL="1257300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Calibri" panose="020F0502020204030204" pitchFamily="34" charset="0"/>
              </a:rPr>
              <a:t>Issues Detection</a:t>
            </a:r>
          </a:p>
          <a:p>
            <a:pPr marL="1257300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</a:rPr>
              <a:t>Outcome Detection </a:t>
            </a:r>
            <a:endParaRPr lang="en-US" sz="2200" dirty="0">
              <a:effectLst/>
              <a:latin typeface="Calibri" panose="020F0502020204030204" pitchFamily="34" charset="0"/>
            </a:endParaRPr>
          </a:p>
          <a:p>
            <a:pPr lvl="1" indent="0">
              <a:spcBef>
                <a:spcPts val="0"/>
              </a:spcBef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indent="0">
              <a:spcBef>
                <a:spcPts val="0"/>
              </a:spcBef>
              <a:buNone/>
            </a:pPr>
            <a:endParaRPr lang="en-US" dirty="0">
              <a:effectLst/>
              <a:latin typeface="Calibri" panose="020F0502020204030204" pitchFamily="34" charset="0"/>
            </a:endParaRPr>
          </a:p>
          <a:p>
            <a:pPr lvl="1" indent="0">
              <a:spcBef>
                <a:spcPts val="0"/>
              </a:spcBef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indent="0">
              <a:spcBef>
                <a:spcPts val="0"/>
              </a:spcBef>
              <a:buNone/>
            </a:pPr>
            <a:endParaRPr lang="en-US" dirty="0">
              <a:effectLst/>
              <a:latin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kern="0" dirty="0">
              <a:solidFill>
                <a:srgbClr val="FF51F5">
                  <a:hueOff val="10379405"/>
                  <a:satOff val="-99988"/>
                  <a:lumOff val="-48628"/>
                </a:srgbClr>
              </a:solidFill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51F5">
                    <a:hueOff val="10379405"/>
                    <a:satOff val="-99988"/>
                    <a:lumOff val="-48628"/>
                  </a:srgbClr>
                </a:solidFill>
              </a:rPr>
              <a:t>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51F5">
                  <a:hueOff val="10379405"/>
                  <a:satOff val="-99988"/>
                  <a:lumOff val="-48628"/>
                </a:srgbClr>
              </a:solidFill>
              <a:effectLst/>
              <a:uLnTx/>
              <a:uFillTx/>
              <a:latin typeface="Adobe Clean SemiLight"/>
              <a:sym typeface="Adobe Clean SemiLight"/>
            </a:endParaRPr>
          </a:p>
          <a:p>
            <a:pPr marL="342900" indent="-342900">
              <a:buSzPct val="100000"/>
              <a:buFont typeface="Arial" panose="020B0604020202020204" pitchFamily="34" charset="0"/>
              <a:buChar char="•"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51F5">
                  <a:hueOff val="10379405"/>
                  <a:satOff val="-99988"/>
                  <a:lumOff val="-48628"/>
                </a:srgbClr>
              </a:solidFill>
              <a:effectLst/>
              <a:uLnTx/>
              <a:uFillTx/>
              <a:latin typeface="Adobe Clean SemiLight"/>
              <a:sym typeface="Adobe Clean SemiLigh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E001E5-0531-DE52-0EDC-F07967C83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325" y="819752"/>
            <a:ext cx="3495675" cy="59017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102CDD-EDC7-B361-BB3C-76D24B216772}"/>
              </a:ext>
            </a:extLst>
          </p:cNvPr>
          <p:cNvSpPr txBox="1"/>
          <p:nvPr/>
        </p:nvSpPr>
        <p:spPr>
          <a:xfrm>
            <a:off x="8813800" y="2733964"/>
            <a:ext cx="2953326" cy="2189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33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A084FD-72E7-7EAD-F929-8D1C8D1E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00EE-BDA3-43C8-A0CD-E58A1C47B01C}" type="slidenum">
              <a:rPr lang="en-US" smtClean="0"/>
              <a:t>4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220EAEA-7AF0-E8D8-90FE-4B72843B7F75}"/>
              </a:ext>
            </a:extLst>
          </p:cNvPr>
          <p:cNvSpPr txBox="1">
            <a:spLocks/>
          </p:cNvSpPr>
          <p:nvPr/>
        </p:nvSpPr>
        <p:spPr>
          <a:xfrm>
            <a:off x="335018" y="168274"/>
            <a:ext cx="9520182" cy="59372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0" marR="0" indent="0" algn="l" defTabSz="121761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00" b="0" i="0" u="none" strike="noStrike" cap="none" spc="0" baseline="0">
                <a:solidFill>
                  <a:srgbClr val="535353"/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  <a:lvl2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2pPr>
            <a:lvl3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3pPr>
            <a:lvl4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4pPr>
            <a:lvl5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5pPr>
            <a:lvl6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6pPr>
            <a:lvl7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7pPr>
            <a:lvl8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8pPr>
            <a:lvl9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9pPr>
          </a:lstStyle>
          <a:p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Clean" panose="020B0503020404020204"/>
                <a:ea typeface="+mn-ea"/>
                <a:cs typeface="+mn-cs"/>
              </a:rPr>
              <a:t>Conversational Analytics – Post Chat Transcript Analyzation (Negative)</a:t>
            </a:r>
          </a:p>
          <a:p>
            <a:endParaRPr lang="en-US" sz="2600" kern="0" dirty="0">
              <a:latin typeface="Adobe Clean" panose="020B050302040402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3E6DFD-26E0-F958-ED13-735BD5148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219" y="593726"/>
            <a:ext cx="4193307" cy="6096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FEA0E6-54D5-6917-3E65-DF0E40B48802}"/>
              </a:ext>
            </a:extLst>
          </p:cNvPr>
          <p:cNvSpPr txBox="1"/>
          <p:nvPr/>
        </p:nvSpPr>
        <p:spPr>
          <a:xfrm>
            <a:off x="6712265" y="2186924"/>
            <a:ext cx="3669407" cy="2874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11A15E-C2AD-111A-4C4C-612DD70DE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39" y="625475"/>
            <a:ext cx="5313643" cy="623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8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A084FD-72E7-7EAD-F929-8D1C8D1E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00EE-BDA3-43C8-A0CD-E58A1C47B01C}" type="slidenum">
              <a:rPr lang="en-US" smtClean="0"/>
              <a:t>5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220EAEA-7AF0-E8D8-90FE-4B72843B7F75}"/>
              </a:ext>
            </a:extLst>
          </p:cNvPr>
          <p:cNvSpPr txBox="1">
            <a:spLocks/>
          </p:cNvSpPr>
          <p:nvPr/>
        </p:nvSpPr>
        <p:spPr>
          <a:xfrm>
            <a:off x="335018" y="168274"/>
            <a:ext cx="9520182" cy="59372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marL="0" marR="0" indent="0" algn="l" defTabSz="121761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00" b="0" i="0" u="none" strike="noStrike" cap="none" spc="0" baseline="0">
                <a:solidFill>
                  <a:srgbClr val="535353"/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  <a:lvl2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2pPr>
            <a:lvl3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3pPr>
            <a:lvl4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4pPr>
            <a:lvl5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5pPr>
            <a:lvl6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6pPr>
            <a:lvl7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7pPr>
            <a:lvl8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8pPr>
            <a:lvl9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9pPr>
          </a:lstStyle>
          <a:p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Clean" panose="020B0503020404020204"/>
                <a:ea typeface="+mn-ea"/>
                <a:cs typeface="+mn-cs"/>
              </a:rPr>
              <a:t>Conversational Analytics – Post Chat Transcript Analyzation (Neutral)</a:t>
            </a:r>
          </a:p>
          <a:p>
            <a:endParaRPr lang="en-US" sz="2600" kern="0" dirty="0">
              <a:latin typeface="Adobe Clean" panose="020B050302040402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98858A-1C3C-4C8A-7D20-619052EA2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218" y="762000"/>
            <a:ext cx="3491346" cy="5959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C970CA-0605-18B0-0FDC-62051646B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018" y="762000"/>
            <a:ext cx="6028836" cy="58945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18AD1D-8B06-DB58-AF1B-DD223F8D66A5}"/>
              </a:ext>
            </a:extLst>
          </p:cNvPr>
          <p:cNvSpPr txBox="1"/>
          <p:nvPr/>
        </p:nvSpPr>
        <p:spPr>
          <a:xfrm>
            <a:off x="6539345" y="2842706"/>
            <a:ext cx="3241964" cy="22742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07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26DA98-D71A-C062-F752-5F8B5170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00EE-BDA3-43C8-A0CD-E58A1C47B01C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350EC-CBE5-51EA-ED98-9C9B877B9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761999"/>
            <a:ext cx="10888980" cy="565914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E143F00-24A8-4F59-8584-6CFDB500DD59}"/>
              </a:ext>
            </a:extLst>
          </p:cNvPr>
          <p:cNvSpPr txBox="1">
            <a:spLocks/>
          </p:cNvSpPr>
          <p:nvPr/>
        </p:nvSpPr>
        <p:spPr>
          <a:xfrm>
            <a:off x="243840" y="256020"/>
            <a:ext cx="8427983" cy="59372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marL="0" marR="0" indent="0" algn="l" defTabSz="121761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00" b="0" i="0" u="none" strike="noStrike" cap="none" spc="0" baseline="0">
                <a:solidFill>
                  <a:srgbClr val="535353"/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  <a:lvl2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2pPr>
            <a:lvl3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3pPr>
            <a:lvl4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4pPr>
            <a:lvl5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5pPr>
            <a:lvl6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6pPr>
            <a:lvl7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7pPr>
            <a:lvl8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8pPr>
            <a:lvl9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Clean" panose="020B0503020404020204"/>
                <a:ea typeface="+mn-ea"/>
                <a:cs typeface="+mn-cs"/>
              </a:rPr>
              <a:t>Conversational Analytics – Chat (Agent Manager Workspace)</a:t>
            </a:r>
          </a:p>
          <a:p>
            <a:endParaRPr lang="en-US" sz="2600" kern="0" dirty="0">
              <a:latin typeface="Adobe Clean" panose="020B0503020404020204"/>
            </a:endParaRPr>
          </a:p>
        </p:txBody>
      </p:sp>
    </p:spTree>
    <p:extLst>
      <p:ext uri="{BB962C8B-B14F-4D97-AF65-F5344CB8AC3E}">
        <p14:creationId xmlns:p14="http://schemas.microsoft.com/office/powerpoint/2010/main" val="3246435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26DA98-D71A-C062-F752-5F8B5170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00EE-BDA3-43C8-A0CD-E58A1C47B01C}" type="slidenum">
              <a:rPr lang="en-US" smtClean="0"/>
              <a:t>7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35D8AFD-2730-022A-6907-086CA2A99F1F}"/>
              </a:ext>
            </a:extLst>
          </p:cNvPr>
          <p:cNvSpPr txBox="1">
            <a:spLocks/>
          </p:cNvSpPr>
          <p:nvPr/>
        </p:nvSpPr>
        <p:spPr>
          <a:xfrm>
            <a:off x="335018" y="168274"/>
            <a:ext cx="8427983" cy="59372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marL="0" marR="0" indent="0" algn="l" defTabSz="121761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00" b="0" i="0" u="none" strike="noStrike" cap="none" spc="0" baseline="0">
                <a:solidFill>
                  <a:srgbClr val="535353"/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  <a:lvl2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2pPr>
            <a:lvl3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3pPr>
            <a:lvl4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4pPr>
            <a:lvl5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5pPr>
            <a:lvl6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6pPr>
            <a:lvl7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7pPr>
            <a:lvl8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8pPr>
            <a:lvl9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Clean" panose="020B0503020404020204"/>
                <a:ea typeface="+mn-ea"/>
                <a:cs typeface="+mn-cs"/>
              </a:rPr>
              <a:t>Conversational Analytics – Chat (Agent Manager Workspace)</a:t>
            </a:r>
          </a:p>
          <a:p>
            <a:endParaRPr lang="en-US" sz="2600" kern="0" dirty="0">
              <a:latin typeface="Adobe Clean" panose="020B050302040402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5E0481-F328-1D70-B203-8309CB14E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18" y="762000"/>
            <a:ext cx="10813273" cy="568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9C4CA-7A74-CB1B-7352-1F63C84D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00EE-BDA3-43C8-A0CD-E58A1C47B01C}" type="slidenum">
              <a:rPr lang="en-US" smtClean="0"/>
              <a:t>8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D15669F-C278-789D-86C3-66BDDCF3F517}"/>
              </a:ext>
            </a:extLst>
          </p:cNvPr>
          <p:cNvSpPr txBox="1">
            <a:spLocks/>
          </p:cNvSpPr>
          <p:nvPr/>
        </p:nvSpPr>
        <p:spPr>
          <a:xfrm>
            <a:off x="335018" y="168274"/>
            <a:ext cx="8427983" cy="59372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marL="0" marR="0" indent="0" algn="l" defTabSz="121761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00" b="0" i="0" u="none" strike="noStrike" cap="none" spc="0" baseline="0">
                <a:solidFill>
                  <a:srgbClr val="535353"/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  <a:lvl2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2pPr>
            <a:lvl3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3pPr>
            <a:lvl4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4pPr>
            <a:lvl5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5pPr>
            <a:lvl6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6pPr>
            <a:lvl7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7pPr>
            <a:lvl8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8pPr>
            <a:lvl9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Clean" panose="020B0503020404020204"/>
                <a:ea typeface="+mn-ea"/>
                <a:cs typeface="+mn-cs"/>
              </a:rPr>
              <a:t>Conversational Analytics - Chat</a:t>
            </a:r>
          </a:p>
          <a:p>
            <a:endParaRPr lang="en-US" sz="2600" kern="0" dirty="0">
              <a:latin typeface="Adobe Clean" panose="020B0503020404020204"/>
            </a:endParaRPr>
          </a:p>
          <a:p>
            <a:endParaRPr lang="en-US" sz="2600" kern="0" dirty="0">
              <a:latin typeface="Adobe Clean" panose="020B050302040402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AF4738-0E9D-F73B-30E4-A240B4374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17" y="762000"/>
            <a:ext cx="9695673" cy="596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7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9C4CA-7A74-CB1B-7352-1F63C84D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00EE-BDA3-43C8-A0CD-E58A1C47B01C}" type="slidenum">
              <a:rPr lang="en-US" smtClean="0"/>
              <a:t>9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D15669F-C278-789D-86C3-66BDDCF3F517}"/>
              </a:ext>
            </a:extLst>
          </p:cNvPr>
          <p:cNvSpPr txBox="1">
            <a:spLocks/>
          </p:cNvSpPr>
          <p:nvPr/>
        </p:nvSpPr>
        <p:spPr>
          <a:xfrm>
            <a:off x="335018" y="168274"/>
            <a:ext cx="8427983" cy="59372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0" marR="0" indent="0" algn="l" defTabSz="121761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00" b="0" i="0" u="none" strike="noStrike" cap="none" spc="0" baseline="0">
                <a:solidFill>
                  <a:srgbClr val="535353"/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  <a:lvl2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2pPr>
            <a:lvl3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3pPr>
            <a:lvl4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4pPr>
            <a:lvl5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5pPr>
            <a:lvl6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6pPr>
            <a:lvl7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7pPr>
            <a:lvl8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8pPr>
            <a:lvl9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Clean" panose="020B0503020404020204"/>
                <a:ea typeface="+mn-ea"/>
                <a:cs typeface="+mn-cs"/>
              </a:rPr>
              <a:t>Categorizing Conversations (Agent Manager Workspace)</a:t>
            </a:r>
          </a:p>
          <a:p>
            <a:endParaRPr lang="en-US" sz="2600" kern="0" dirty="0">
              <a:latin typeface="Adobe Clean" panose="020B0503020404020204"/>
            </a:endParaRPr>
          </a:p>
          <a:p>
            <a:endParaRPr lang="en-US" sz="2600" kern="0" dirty="0">
              <a:latin typeface="Adobe Clean" panose="020B050302040402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F7BEBC-E34A-94E6-F82D-AA5B47B33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18" y="761999"/>
            <a:ext cx="11018782" cy="55060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FD09B0-2C0B-4684-2CF6-95AB4751304C}"/>
              </a:ext>
            </a:extLst>
          </p:cNvPr>
          <p:cNvSpPr txBox="1"/>
          <p:nvPr/>
        </p:nvSpPr>
        <p:spPr>
          <a:xfrm>
            <a:off x="1884218" y="3082852"/>
            <a:ext cx="2900218" cy="898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21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dobe Corporate Master 2020">
  <a:themeElements>
    <a:clrScheme name="Adobe Corporate Master 2020">
      <a:dk1>
        <a:srgbClr val="2C2C2C"/>
      </a:dk1>
      <a:lt1>
        <a:srgbClr val="EAEAEA"/>
      </a:lt1>
      <a:dk2>
        <a:srgbClr val="EED267"/>
      </a:dk2>
      <a:lt2>
        <a:srgbClr val="FF8A66"/>
      </a:lt2>
      <a:accent1>
        <a:srgbClr val="FA0F00"/>
      </a:accent1>
      <a:accent2>
        <a:srgbClr val="FF9900"/>
      </a:accent2>
      <a:accent3>
        <a:srgbClr val="FFD11F"/>
      </a:accent3>
      <a:accent4>
        <a:srgbClr val="49DE51"/>
      </a:accent4>
      <a:accent5>
        <a:srgbClr val="308FFF"/>
      </a:accent5>
      <a:accent6>
        <a:srgbClr val="FF51F5"/>
      </a:accent6>
      <a:hlink>
        <a:srgbClr val="0000FF"/>
      </a:hlink>
      <a:folHlink>
        <a:srgbClr val="FF00FF"/>
      </a:folHlink>
    </a:clrScheme>
    <a:fontScheme name="Adobe Corporate Master 2020">
      <a:majorFont>
        <a:latin typeface="Adobe Clean"/>
        <a:ea typeface="Adobe Clean"/>
        <a:cs typeface="Adobe Clean"/>
      </a:majorFont>
      <a:minorFont>
        <a:latin typeface="Adobe Clean"/>
        <a:ea typeface="Adobe Clean"/>
        <a:cs typeface="Adobe Clean"/>
      </a:minorFont>
    </a:fontScheme>
    <a:fmtScheme name="Adobe Corporate Master 202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216000"/>
            <a:satOff val="-100000"/>
            <a:lumOff val="5098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dobe Cle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5">
              <a:hueOff val="-5760875"/>
              <a:satOff val="-99990"/>
              <a:lumOff val="-16275"/>
            </a:schemeClr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chemeClr val="accent6">
                <a:hueOff val="10379405"/>
                <a:satOff val="-99988"/>
                <a:lumOff val="-48628"/>
              </a:schemeClr>
            </a:solidFill>
            <a:effectLst/>
            <a:uFillTx/>
            <a:latin typeface="Adobe Clean SemiLight"/>
            <a:ea typeface="Adobe Clean SemiLight"/>
            <a:cs typeface="Adobe Clean SemiLight"/>
            <a:sym typeface="Adobe Clean Semi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XE-TheBasicsOfStorytelling_v2" id="{876B8654-E693-E143-B173-7F9B427B3CDF}" vid="{C1E39183-AD4A-0143-97AA-660FE5D427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4348276c-e83f-4d36-8850-67c54ba8724a">
      <UserInfo>
        <DisplayName/>
        <AccountId xsi:nil="true"/>
        <AccountType/>
      </UserInfo>
    </Owner>
    <SharedWithUsers xmlns="8058b601-0ef7-4359-9ec5-3fe4d31cd67a">
      <UserInfo>
        <DisplayName>Narayan Veeramani</DisplayName>
        <AccountId>883</AccountId>
        <AccountType/>
      </UserInfo>
      <UserInfo>
        <DisplayName>Akshay Sabade</DisplayName>
        <AccountId>1450</AccountId>
        <AccountType/>
      </UserInfo>
      <UserInfo>
        <DisplayName>Yu Xia</DisplayName>
        <AccountId>978</AccountId>
        <AccountType/>
      </UserInfo>
      <UserInfo>
        <DisplayName>Prasanna Raghav</DisplayName>
        <AccountId>1265</AccountId>
        <AccountType/>
      </UserInfo>
      <UserInfo>
        <DisplayName>Vikas Sagar</DisplayName>
        <AccountId>880</AccountId>
        <AccountType/>
      </UserInfo>
      <UserInfo>
        <DisplayName>Trang Pham</DisplayName>
        <AccountId>146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7315985B76A84282A271267EBED2D6" ma:contentTypeVersion="13" ma:contentTypeDescription="Create a new document." ma:contentTypeScope="" ma:versionID="28c1b0b29ae8ffaa6aa9d6ec6c3d81c5">
  <xsd:schema xmlns:xsd="http://www.w3.org/2001/XMLSchema" xmlns:xs="http://www.w3.org/2001/XMLSchema" xmlns:p="http://schemas.microsoft.com/office/2006/metadata/properties" xmlns:ns2="4348276c-e83f-4d36-8850-67c54ba8724a" xmlns:ns3="8058b601-0ef7-4359-9ec5-3fe4d31cd67a" targetNamespace="http://schemas.microsoft.com/office/2006/metadata/properties" ma:root="true" ma:fieldsID="da8e7293b2b7785a66c93c8701c5532c" ns2:_="" ns3:_="">
    <xsd:import namespace="4348276c-e83f-4d36-8850-67c54ba8724a"/>
    <xsd:import namespace="8058b601-0ef7-4359-9ec5-3fe4d31cd6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Owne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48276c-e83f-4d36-8850-67c54ba872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Owner" ma:index="19" nillable="true" ma:displayName="Owner" ma:description="Person who owns this document" ma:format="Dropdown" ma:list="UserInfo" ma:SharePointGroup="0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58b601-0ef7-4359-9ec5-3fe4d31cd6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14513F-10F2-415D-AECF-6497C87706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53C75F-6F65-4BAD-ADE1-37CD04ABEF59}">
  <ds:schemaRefs>
    <ds:schemaRef ds:uri="4348276c-e83f-4d36-8850-67c54ba8724a"/>
    <ds:schemaRef ds:uri="8058b601-0ef7-4359-9ec5-3fe4d31cd67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C37F3CB-7CE2-4FF0-ADCF-528F2D638D8C}">
  <ds:schemaRefs>
    <ds:schemaRef ds:uri="4348276c-e83f-4d36-8850-67c54ba8724a"/>
    <ds:schemaRef ds:uri="8058b601-0ef7-4359-9ec5-3fe4d31cd67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18680</TotalTime>
  <Words>318</Words>
  <Application>Microsoft Macintosh PowerPoint</Application>
  <PresentationFormat>Widescreen</PresentationFormat>
  <Paragraphs>75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Adobe Clean</vt:lpstr>
      <vt:lpstr>Adobe Clean ExtraBold</vt:lpstr>
      <vt:lpstr>Adobe Clean SemiLight</vt:lpstr>
      <vt:lpstr>Arial</vt:lpstr>
      <vt:lpstr>Calibri</vt:lpstr>
      <vt:lpstr>Calibri Light</vt:lpstr>
      <vt:lpstr>Wingdings</vt:lpstr>
      <vt:lpstr>Office Theme</vt:lpstr>
      <vt:lpstr>Adobe Corporate Master 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Potential POC Use cases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Akshay Sabade</dc:creator>
  <cp:keywords/>
  <dc:description/>
  <cp:lastModifiedBy>Akshay Sabade</cp:lastModifiedBy>
  <cp:revision>39</cp:revision>
  <dcterms:created xsi:type="dcterms:W3CDTF">2022-02-09T22:39:24Z</dcterms:created>
  <dcterms:modified xsi:type="dcterms:W3CDTF">2023-02-08T17:27:42Z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0x010100107315985B76A84282A271267EBED2D6</vt:lpwstr>
  </property>
</Properties>
</file>