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DB_44265384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DE_D1CB6CEE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EC_1487AFBB.xml" ContentType="application/vnd.ms-powerpoint.comments+xml"/>
  <Override PartName="/ppt/notesSlides/notesSlide10.xml" ContentType="application/vnd.openxmlformats-officedocument.presentationml.notesSlide+xml"/>
  <Override PartName="/ppt/comments/modernComment_10B_300F1568.xml" ContentType="application/vnd.ms-powerpoint.comments+xml"/>
  <Override PartName="/ppt/comments/modernComment_10D_2D37CF1C.xml" ContentType="application/vnd.ms-powerpoint.comments+xml"/>
  <Override PartName="/ppt/comments/modernComment_107_FAA27ECB.xml" ContentType="application/vnd.ms-powerpoint.comments+xml"/>
  <Override PartName="/ppt/comments/modernComment_10C_2B4FF11E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26"/>
  </p:notesMasterIdLst>
  <p:sldIdLst>
    <p:sldId id="475" r:id="rId6"/>
    <p:sldId id="446" r:id="rId7"/>
    <p:sldId id="476" r:id="rId8"/>
    <p:sldId id="448" r:id="rId9"/>
    <p:sldId id="498" r:id="rId10"/>
    <p:sldId id="500" r:id="rId11"/>
    <p:sldId id="478" r:id="rId12"/>
    <p:sldId id="494" r:id="rId13"/>
    <p:sldId id="491" r:id="rId14"/>
    <p:sldId id="501" r:id="rId15"/>
    <p:sldId id="492" r:id="rId16"/>
    <p:sldId id="493" r:id="rId17"/>
    <p:sldId id="499" r:id="rId18"/>
    <p:sldId id="256" r:id="rId19"/>
    <p:sldId id="267" r:id="rId20"/>
    <p:sldId id="269" r:id="rId21"/>
    <p:sldId id="263" r:id="rId22"/>
    <p:sldId id="264" r:id="rId23"/>
    <p:sldId id="265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BD986F-81F3-4829-71D7-E48BE27FDE07}" name="Vikas Sagar" initials="VS" userId="S::vsagar@adobe.com::bd0fdad1-0de2-4b28-a61b-c020236ee567" providerId="AD"/>
  <p188:author id="{024541B8-57A0-5289-CB19-90E2137AED65}" name="Debajit Lahiri" initials="DL" userId="S::delahiri@adobe.com::57302512-cf9c-4f9c-aece-faf911620a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28924-444A-DE1B-85BA-422F29185A8A}" v="25" dt="2022-02-24T15:54:25.412"/>
    <p1510:client id="{0D1C612C-DC46-8506-50DE-95C87B05E77A}" v="45" dt="2022-02-24T04:02:12.935"/>
    <p1510:client id="{11BB67D2-089F-4632-2B19-D05A0EE7A03A}" v="9" dt="2022-02-24T04:31:57.171"/>
    <p1510:client id="{128DFFBF-93C0-AFFC-87E7-5402C14E186B}" v="68" dt="2022-02-24T01:46:15.789"/>
    <p1510:client id="{130EE4B1-337F-D89A-EFBA-5191A5C28D69}" v="36" dt="2022-02-24T00:53:43.350"/>
    <p1510:client id="{1844F2AA-A04A-6E0E-E5B6-BF8C68DA99CC}" v="232" dt="2022-02-24T19:16:03.028"/>
    <p1510:client id="{6C43F164-0EF2-FB6A-AA75-3BA5CF2171F2}" v="230" dt="2022-02-24T01:29:09.653"/>
    <p1510:client id="{73190CE0-EDD9-F849-9CBB-B938A535BF7C}" v="768" dt="2022-02-24T10:44:40.551"/>
    <p1510:client id="{77EAF826-A7C2-D527-1933-B932107EC946}" v="1" dt="2022-02-25T00:32:22.739"/>
    <p1510:client id="{7BE8F1E4-4EFC-4D06-BE12-2250BA30FFA8}" v="777" vWet="779" dt="2022-02-24T23:17:15.433"/>
    <p1510:client id="{7DD90841-6E43-CB47-923F-5E62DB93CB93}" v="80" dt="2022-02-24T23:32:27.301"/>
    <p1510:client id="{ACED41F7-CD05-2297-4883-7700809C2A06}" v="17" dt="2022-02-24T23:22:12.109"/>
    <p1510:client id="{B4A88670-AC23-7995-E757-82456EFC04DB}" v="2" dt="2022-02-25T05:57:14.428"/>
    <p1510:client id="{CB550CA7-2B97-EECB-D762-526C5B371978}" v="26" dt="2022-02-24T02:09:05.766"/>
    <p1510:client id="{D908F8BF-A65D-F843-8012-4EDAA3A70F67}" v="23" dt="2022-02-24T00:59:04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7_FAA27EC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779AE1D-5F97-49A9-8AD8-65DBEACFDF07}" authorId="{024541B8-57A0-5289-CB19-90E2137AED65}" created="2022-02-17T18:29:35.540">
    <pc:sldMkLst xmlns:pc="http://schemas.microsoft.com/office/powerpoint/2013/main/command">
      <pc:docMk/>
      <pc:sldMk cId="4204953291" sldId="263"/>
    </pc:sldMkLst>
    <p188:txBody>
      <a:bodyPr/>
      <a:lstStyle/>
      <a:p>
        <a:r>
          <a:rPr lang="en-US"/>
          <a:t>[@Yu Xia] &amp; [@Prasanna Raghav] can you explain the model in this slide</a:t>
        </a:r>
      </a:p>
    </p188:txBody>
  </p188:cm>
</p188:cmLst>
</file>

<file path=ppt/comments/modernComment_10B_300F15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06331D-EBC1-4D45-93D5-F9E759587679}" authorId="{024541B8-57A0-5289-CB19-90E2137AED65}" created="2022-02-17T18:29:35.540">
    <pc:sldMkLst xmlns:pc="http://schemas.microsoft.com/office/powerpoint/2013/main/command">
      <pc:docMk/>
      <pc:sldMk cId="4204953291" sldId="263"/>
    </pc:sldMkLst>
    <p188:txBody>
      <a:bodyPr/>
      <a:lstStyle/>
      <a:p>
        <a:r>
          <a:rPr lang="en-US"/>
          <a:t>[@Yu Xia] &amp; [@Prasanna Raghav] can you explain the model in this slide</a:t>
        </a:r>
      </a:p>
    </p188:txBody>
  </p188:cm>
</p188:cmLst>
</file>

<file path=ppt/comments/modernComment_10C_2B4FF1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E9058B-7B49-4D89-BE59-814051AC5905}" authorId="{024541B8-57A0-5289-CB19-90E2137AED65}" created="2022-02-17T18:29:35.540">
    <pc:sldMkLst xmlns:pc="http://schemas.microsoft.com/office/powerpoint/2013/main/command">
      <pc:docMk/>
      <pc:sldMk cId="4204953291" sldId="263"/>
    </pc:sldMkLst>
    <p188:txBody>
      <a:bodyPr/>
      <a:lstStyle/>
      <a:p>
        <a:r>
          <a:rPr lang="en-US"/>
          <a:t>[@Yu Xia] &amp; [@Prasanna Raghav] can you explain the model in this slide</a:t>
        </a:r>
      </a:p>
    </p188:txBody>
  </p188:cm>
</p188:cmLst>
</file>

<file path=ppt/comments/modernComment_10D_2D37CF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3BBDA8-4A64-4F59-B644-E022A6DFF2F1}" authorId="{024541B8-57A0-5289-CB19-90E2137AED65}" created="2022-02-17T18:29:35.540">
    <pc:sldMkLst xmlns:pc="http://schemas.microsoft.com/office/powerpoint/2013/main/command">
      <pc:docMk/>
      <pc:sldMk cId="4204953291" sldId="263"/>
    </pc:sldMkLst>
    <p188:txBody>
      <a:bodyPr/>
      <a:lstStyle/>
      <a:p>
        <a:r>
          <a:rPr lang="en-US"/>
          <a:t>[@Yu Xia] &amp; [@Prasanna Raghav] can you explain the model in this slide</a:t>
        </a:r>
      </a:p>
    </p188:txBody>
  </p188:cm>
</p188:cmLst>
</file>

<file path=ppt/comments/modernComment_1DB_442653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4078E1-37AC-431C-B036-41B772A640FC}" authorId="{024541B8-57A0-5289-CB19-90E2137AED65}" created="2022-02-23T09:34:32.276">
    <pc:sldMkLst xmlns:pc="http://schemas.microsoft.com/office/powerpoint/2013/main/command">
      <pc:docMk/>
      <pc:sldMk cId="1143362436" sldId="475"/>
    </pc:sldMkLst>
    <p188:replyLst>
      <p188:reply id="{C558FC24-96F0-4874-B3DE-F5B38BB75B26}" authorId="{32BD986F-81F3-4829-71D7-E48BE27FDE07}" created="2022-02-25T00:32:22.739">
        <p188:txBody>
          <a:bodyPr/>
          <a:lstStyle/>
          <a:p>
            <a:r>
              <a:rPr lang="en-US"/>
              <a:t>'CES' should be fine</a:t>
            </a:r>
          </a:p>
        </p188:txBody>
      </p188:reply>
    </p188:replyLst>
    <p188:txBody>
      <a:bodyPr/>
      <a:lstStyle/>
      <a:p>
        <a:r>
          <a:rPr lang="en-US"/>
          <a:t>[@Vikas Sagar] &amp; [@Narayan Veeramani] what is your new team name?</a:t>
        </a:r>
      </a:p>
    </p188:txBody>
  </p188:cm>
</p188:cmLst>
</file>

<file path=ppt/comments/modernComment_1DE_D1CB6CE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448136-70CC-4697-8B29-249F13671515}" authorId="{024541B8-57A0-5289-CB19-90E2137AED65}" status="resolved" created="2022-02-23T09:31:12.141" complete="100000">
    <pc:sldMkLst xmlns:pc="http://schemas.microsoft.com/office/powerpoint/2013/main/command">
      <pc:docMk/>
      <pc:sldMk cId="3519769838" sldId="478"/>
    </pc:sldMkLst>
    <p188:txBody>
      <a:bodyPr/>
      <a:lstStyle/>
      <a:p>
        <a:r>
          <a:rPr lang="en-US"/>
          <a:t>[@Prasanna Raghav]&amp; [@Yu Xia] please update this slide</a:t>
        </a:r>
      </a:p>
    </p188:txBody>
  </p188:cm>
  <p188:cm id="{5AFE4C60-44BD-4B82-A4BA-1300F247AB43}" authorId="{024541B8-57A0-5289-CB19-90E2137AED65}" created="2022-02-24T10:44:40.551">
    <pc:sldMkLst xmlns:pc="http://schemas.microsoft.com/office/powerpoint/2013/main/command">
      <pc:docMk/>
      <pc:sldMk cId="3519769838" sldId="478"/>
    </pc:sldMkLst>
    <p188:txBody>
      <a:bodyPr/>
      <a:lstStyle/>
      <a:p>
        <a:r>
          <a:rPr lang="en-US"/>
          <a:t>[@Prasanna Raghav] &amp; [@Yu Xia] I have clubbed it into 1 slide. Let me know if this works</a:t>
        </a:r>
      </a:p>
    </p188:txBody>
  </p188:cm>
</p188:cmLst>
</file>

<file path=ppt/comments/modernComment_1EC_1487AF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61920E-4F57-4DD8-80D8-859BB89A96D3}" authorId="{024541B8-57A0-5289-CB19-90E2137AED65}" created="2022-02-23T09:41:42.245">
    <pc:sldMkLst xmlns:pc="http://schemas.microsoft.com/office/powerpoint/2013/main/command">
      <pc:docMk/>
      <pc:sldMk cId="344436667" sldId="492"/>
    </pc:sldMkLst>
    <p188:replyLst>
      <p188:reply id="{585EB54D-03A8-42CD-A4F5-275503493204}" authorId="{024541B8-57A0-5289-CB19-90E2137AED65}" created="2022-02-24T23:13:40.978">
        <p188:txBody>
          <a:bodyPr/>
          <a:lstStyle/>
          <a:p>
            <a:r>
              <a:rPr lang="en-US"/>
              <a:t>[@Vikas Sagar] I have completed this slide... feel free to add stuff.</a:t>
            </a:r>
          </a:p>
        </p188:txBody>
      </p188:reply>
      <p188:reply id="{FFC4432B-7451-014B-8877-8BD8ECF7DA2F}" authorId="{32BD986F-81F3-4829-71D7-E48BE27FDE07}" created="2022-02-25T00:18:11.077">
        <p188:txBody>
          <a:bodyPr/>
          <a:lstStyle/>
          <a:p>
            <a:r>
              <a:rPr lang="en-US"/>
              <a:t>[@Debajit Lahiri] Looks good; added a bullet item for Future work
</a:t>
            </a:r>
          </a:p>
        </p188:txBody>
      </p188:reply>
    </p188:replyLst>
    <p188:txBody>
      <a:bodyPr/>
      <a:lstStyle/>
      <a:p>
        <a:r>
          <a:rPr lang="en-US"/>
          <a:t>[@Vikas Sagar] will need your help in this slide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7FDC0-124E-4EC7-8850-FD272941D7E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9778F-7EBE-480D-9683-BF4F8ED98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8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100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Model Type: logistic Regression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Gives out an output I.e. a probability function between 0 and 1, which is the score of the agent.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47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3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63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874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638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Identifiers: CHS – </a:t>
            </a:r>
            <a:r>
              <a:rPr lang="en-US" err="1">
                <a:cs typeface="Calibri"/>
              </a:rPr>
              <a:t>Debajit</a:t>
            </a:r>
            <a:r>
              <a:rPr lang="en-US">
                <a:cs typeface="Calibri"/>
              </a:rPr>
              <a:t> will speak on why CHS over other identifiers</a:t>
            </a:r>
          </a:p>
          <a:p>
            <a:r>
              <a:rPr lang="en-US">
                <a:cs typeface="Calibri"/>
              </a:rPr>
              <a:t>Input variables: Avg Handling time, No of agents serving the case, CPH(Contact Per hour), Agent Tenure, Waiting Time, Resolution days</a:t>
            </a:r>
          </a:p>
          <a:p>
            <a:r>
              <a:rPr lang="en-US">
                <a:cs typeface="Calibri"/>
              </a:rPr>
              <a:t>Output target variables: Agent Score for L2 issue type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31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57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564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54BBE7-0CEA-0D47-9F27-E693EF8582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93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7E78-8820-415C-A7FF-A37B290A4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4A333-6A07-47B9-B21C-567116C6D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4C8B-68FD-4045-9D6C-4A9AB2C1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BC91F-F1F5-41F9-AAAF-96844286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0010-6CCB-4477-A5B7-9E7FDDC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A3C2-36C0-42F0-9C3F-339CF271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AA368-6471-4D43-A2E0-54D79CDC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96AD-8F2E-4A14-8F18-F8813773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A87D0-96FF-4AB3-A5C5-9B553315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130D-E6B8-4597-8627-38B3D652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2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22B02-E377-412A-805F-3DCE391F9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E242E-1D0A-4519-8C85-C955CA7EC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4F61-76D5-4A78-A9A9-2BC8E400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9680-A1BB-4669-8C10-B338870C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EBDA7-5BD6-463B-B58A-3EEB492A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03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gradFill flip="none" rotWithShape="1">
          <a:gsLst>
            <a:gs pos="0">
              <a:schemeClr val="accent2"/>
            </a:gs>
            <a:gs pos="47251">
              <a:schemeClr val="accent1"/>
            </a:gs>
            <a:gs pos="100000">
              <a:schemeClr val="accent6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13000" y="2944986"/>
            <a:ext cx="8665424" cy="76339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Content Placeholder 4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13000" y="3664422"/>
            <a:ext cx="8665424" cy="5732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5" name="Content Placeholder 4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13000" y="6166322"/>
            <a:ext cx="6097941" cy="5072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Team Name</a:t>
            </a:r>
          </a:p>
        </p:txBody>
      </p:sp>
      <p:pic>
        <p:nvPicPr>
          <p:cNvPr id="16" name="Adobe_Corporate_Vertical_Lockup_White_HEX.png" descr="Adobe_Corporate_Vertical_Lockup_White_H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921000"/>
            <a:ext cx="762000" cy="104740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82052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 copy">
    <p:bg>
      <p:bgPr>
        <a:gradFill flip="none" rotWithShape="1">
          <a:gsLst>
            <a:gs pos="0">
              <a:schemeClr val="accent1"/>
            </a:gs>
            <a:gs pos="100000">
              <a:schemeClr val="accent6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889000" y="2944986"/>
            <a:ext cx="6097941" cy="76339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Section Name</a:t>
            </a:r>
          </a:p>
        </p:txBody>
      </p:sp>
      <p:sp>
        <p:nvSpPr>
          <p:cNvPr id="35" name="Content Placeholder 4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889000" y="3664422"/>
            <a:ext cx="6097941" cy="89038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t>Section Subtitle</a:t>
            </a:r>
          </a:p>
        </p:txBody>
      </p:sp>
      <p:sp>
        <p:nvSpPr>
          <p:cNvPr id="36" name="XE/"/>
          <p:cNvSpPr txBox="1"/>
          <p:nvPr/>
        </p:nvSpPr>
        <p:spPr>
          <a:xfrm>
            <a:off x="11309881" y="6458601"/>
            <a:ext cx="247120" cy="1846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pc="167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pPr>
              <a:defRPr spc="0"/>
            </a:pPr>
            <a:r>
              <a:rPr spc="84"/>
              <a:t>XE/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876246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 copy 5">
    <p:bg>
      <p:bgPr>
        <a:gradFill flip="none" rotWithShape="1">
          <a:gsLst>
            <a:gs pos="0">
              <a:srgbClr val="44CF4D"/>
            </a:gs>
            <a:gs pos="100000">
              <a:schemeClr val="accent4">
                <a:hueOff val="-4526719"/>
                <a:satOff val="30697"/>
                <a:lumOff val="-1731"/>
              </a:schemeClr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3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889000" y="2944986"/>
            <a:ext cx="6097941" cy="76339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Section Name</a:t>
            </a:r>
          </a:p>
        </p:txBody>
      </p:sp>
      <p:sp>
        <p:nvSpPr>
          <p:cNvPr id="65" name="Content Placeholder 4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889000" y="3664422"/>
            <a:ext cx="6097941" cy="89038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t>Section Subtitle</a:t>
            </a:r>
          </a:p>
        </p:txBody>
      </p:sp>
      <p:sp>
        <p:nvSpPr>
          <p:cNvPr id="66" name="XE/"/>
          <p:cNvSpPr txBox="1"/>
          <p:nvPr/>
        </p:nvSpPr>
        <p:spPr>
          <a:xfrm>
            <a:off x="11309881" y="6458601"/>
            <a:ext cx="247120" cy="1846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pc="167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pPr>
              <a:defRPr spc="0"/>
            </a:pPr>
            <a:r>
              <a:rPr spc="84"/>
              <a:t>XE/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29229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 copy 3">
    <p:bg>
      <p:bgPr>
        <a:gradFill flip="none" rotWithShape="1">
          <a:gsLst>
            <a:gs pos="0">
              <a:schemeClr val="accent4">
                <a:hueOff val="-4526719"/>
                <a:satOff val="30697"/>
                <a:lumOff val="-1731"/>
              </a:schemeClr>
            </a:gs>
            <a:gs pos="100000">
              <a:schemeClr val="accent2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3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889000" y="2944986"/>
            <a:ext cx="6097941" cy="76339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Section Name</a:t>
            </a:r>
          </a:p>
        </p:txBody>
      </p:sp>
      <p:sp>
        <p:nvSpPr>
          <p:cNvPr id="75" name="Content Placeholder 4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889000" y="3664422"/>
            <a:ext cx="6097941" cy="89038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t>Section Subtitle</a:t>
            </a:r>
          </a:p>
        </p:txBody>
      </p:sp>
      <p:sp>
        <p:nvSpPr>
          <p:cNvPr id="76" name="XE/"/>
          <p:cNvSpPr txBox="1"/>
          <p:nvPr/>
        </p:nvSpPr>
        <p:spPr>
          <a:xfrm>
            <a:off x="11309881" y="6458601"/>
            <a:ext cx="247120" cy="1846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pc="167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pPr>
              <a:defRPr spc="0"/>
            </a:pPr>
            <a:r>
              <a:rPr spc="84"/>
              <a:t>XE/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301212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Light - Body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569438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Light -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280611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Dark - Body + Footer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  <a:lvl2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2pPr>
            <a:lvl3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3pPr>
            <a:lvl4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4pPr>
            <a:lvl5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284772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Light - Big Intro copy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  <a:lvl2pPr marL="304800" indent="-304800"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2pPr>
            <a:lvl3pPr marL="533400" indent="-304800"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3pPr>
            <a:lvl4pPr marL="762000" indent="-304800"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4pPr>
            <a:lvl5pPr marL="990600" indent="-304800"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74793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68E4-1F9E-4F6F-B470-5F09081E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4732-9EA1-42CE-B309-B784CDFD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A744-CA80-4A7C-BDA8-0A427DD7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42799-E87D-4FF9-9514-BC9F05E1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B4D0-B363-424B-8A7F-FFEBAC7B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7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Dark - Assertion copy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968500"/>
            <a:ext cx="9652000" cy="3937000"/>
          </a:xfrm>
          <a:prstGeom prst="rect">
            <a:avLst/>
          </a:prstGeom>
        </p:spPr>
        <p:txBody>
          <a:bodyPr/>
          <a:lstStyle>
            <a:lvl1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  <a:lvl2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2pPr>
            <a:lvl3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3pPr>
            <a:lvl4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4pPr>
            <a:lvl5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4" name="Asser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952500"/>
            <a:ext cx="9652000" cy="635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Assertion</a:t>
            </a:r>
          </a:p>
        </p:txBody>
      </p:sp>
      <p:sp>
        <p:nvSpPr>
          <p:cNvPr id="145" name="Line"/>
          <p:cNvSpPr/>
          <p:nvPr/>
        </p:nvSpPr>
        <p:spPr>
          <a:xfrm>
            <a:off x="5143500" y="1465982"/>
            <a:ext cx="1905000" cy="1"/>
          </a:xfrm>
          <a:prstGeom prst="line">
            <a:avLst/>
          </a:prstGeom>
          <a:ln w="50800">
            <a:solidFill>
              <a:schemeClr val="accent4">
                <a:hueOff val="-407574"/>
                <a:satOff val="-69280"/>
                <a:lumOff val="12350"/>
              </a:schemeClr>
            </a:solidFill>
            <a:miter/>
          </a:ln>
        </p:spPr>
        <p:txBody>
          <a:bodyPr tIns="45720" bIns="45720"/>
          <a:lstStyle/>
          <a:p>
            <a:pPr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Adobe Clean"/>
              </a:defRPr>
            </a:pPr>
            <a:endParaRPr/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20761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Dark - Assertion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968500"/>
            <a:ext cx="9652000" cy="3937000"/>
          </a:xfrm>
          <a:prstGeom prst="rect">
            <a:avLst/>
          </a:prstGeom>
        </p:spPr>
        <p:txBody>
          <a:bodyPr/>
          <a:lstStyle>
            <a:lvl1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  <a:lvl2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2pPr>
            <a:lvl3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3pPr>
            <a:lvl4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4pPr>
            <a:lvl5pPr>
              <a:tabLst>
                <a:tab pos="6350000" algn="l"/>
              </a:tabLst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4" name="Asser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952500"/>
            <a:ext cx="9652000" cy="635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ts val="0"/>
              </a:spcBef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Assertion</a:t>
            </a:r>
          </a:p>
        </p:txBody>
      </p:sp>
      <p:sp>
        <p:nvSpPr>
          <p:cNvPr id="155" name="Line"/>
          <p:cNvSpPr/>
          <p:nvPr/>
        </p:nvSpPr>
        <p:spPr>
          <a:xfrm>
            <a:off x="5143500" y="1465982"/>
            <a:ext cx="1905000" cy="1"/>
          </a:xfrm>
          <a:prstGeom prst="line">
            <a:avLst/>
          </a:prstGeom>
          <a:ln w="50800">
            <a:solidFill>
              <a:schemeClr val="accent4">
                <a:hueOff val="-407574"/>
                <a:satOff val="-69280"/>
                <a:lumOff val="12350"/>
              </a:schemeClr>
            </a:solidFill>
            <a:miter/>
          </a:ln>
        </p:spPr>
        <p:txBody>
          <a:bodyPr tIns="45720" bIns="45720"/>
          <a:lstStyle/>
          <a:p>
            <a:pPr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Adobe Clean"/>
              </a:defRPr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39286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Dark - Footer Only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036054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Dark - Title Only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04141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 You">
    <p:bg>
      <p:bgPr>
        <a:gradFill flip="none" rotWithShape="1">
          <a:gsLst>
            <a:gs pos="0">
              <a:schemeClr val="accent2"/>
            </a:gs>
            <a:gs pos="47251">
              <a:schemeClr val="accent1"/>
            </a:gs>
            <a:gs pos="100000">
              <a:schemeClr val="accent6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3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763288" y="2944986"/>
            <a:ext cx="8665424" cy="763391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spcBef>
                <a:spcPts val="0"/>
              </a:spcBef>
              <a:defRPr sz="36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Thank You</a:t>
            </a:r>
          </a:p>
        </p:txBody>
      </p:sp>
      <p:sp>
        <p:nvSpPr>
          <p:cNvPr id="187" name="Content Placeholder 4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3047030" y="6166322"/>
            <a:ext cx="6097941" cy="50720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accent1">
                    <a:hueOff val="-216000"/>
                    <a:satOff val="-100000"/>
                    <a:lumOff val="50980"/>
                  </a:schemeClr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r>
              <a:t>Team Name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31525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Slide">
    <p:bg>
      <p:bgPr>
        <a:solidFill>
          <a:schemeClr val="accent6">
            <a:hueOff val="10379405"/>
            <a:satOff val="-99988"/>
            <a:lumOff val="-486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Adobe_Corporate_Vertical_Lockup_White_HEX.png" descr="Adobe_Corporate_Vertical_Lockup_White_H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2730728"/>
            <a:ext cx="1016000" cy="1396545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84354" y="6356350"/>
            <a:ext cx="306492" cy="307775"/>
          </a:xfrm>
          <a:prstGeom prst="rect">
            <a:avLst/>
          </a:prstGeom>
        </p:spPr>
        <p:txBody>
          <a:bodyPr wrap="none" lIns="91439" tIns="91439" rIns="91439" bIns="91439"/>
          <a:lstStyle>
            <a:lvl1pPr algn="ctr">
              <a:defRPr sz="800">
                <a:solidFill>
                  <a:srgbClr val="888888"/>
                </a:solidFill>
                <a:latin typeface="+mn-lt"/>
                <a:ea typeface="+mn-ea"/>
                <a:cs typeface="+mn-cs"/>
                <a:sym typeface="Adobe Cle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245611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- Light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431924"/>
            <a:ext cx="11585496" cy="4593971"/>
          </a:xfrm>
        </p:spPr>
        <p:txBody>
          <a:bodyPr/>
          <a:lstStyle>
            <a:lvl1pPr>
              <a:spcBef>
                <a:spcPts val="1800"/>
              </a:spcBef>
              <a:defRPr>
                <a:latin typeface="+mn-lt"/>
              </a:defRPr>
            </a:lvl1pPr>
            <a:lvl2pPr>
              <a:spcBef>
                <a:spcPts val="1800"/>
              </a:spcBef>
              <a:defRPr>
                <a:latin typeface="+mn-lt"/>
              </a:defRPr>
            </a:lvl2pPr>
            <a:lvl3pPr>
              <a:spcBef>
                <a:spcPts val="1800"/>
              </a:spcBef>
              <a:defRPr>
                <a:latin typeface="+mn-lt"/>
              </a:defRPr>
            </a:lvl3pPr>
            <a:lvl4pPr>
              <a:spcBef>
                <a:spcPts val="1800"/>
              </a:spcBef>
              <a:defRPr>
                <a:latin typeface="+mn-lt"/>
              </a:defRPr>
            </a:lvl4pPr>
            <a:lvl5pPr>
              <a:spcBef>
                <a:spcPts val="1800"/>
              </a:spcBef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DF72-5F73-4715-940E-684B16ADFBF6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355C-216C-4528-B594-682048C5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B38F-1DE0-4ADB-80D5-9CC94AF8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7FA39-DA24-4570-8EA7-9E5AFF04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2BD5-F64A-4C51-A1DD-885FF14E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6E9A-8D4B-4BC1-B276-7924C954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9815-2F3B-4E0C-9BEA-EADA816F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DB63-D2D9-4E0D-A1BE-D1E366DB9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A5E34-8BB9-4FC6-BD82-ECD1AD71D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0EA85-2DFD-4534-B0A7-7BEA5E8B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B36B6-651F-480A-8414-08B1F264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24915-A88D-42FA-BD1E-7169A1DD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5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C892-2387-4718-9C62-FFADC09A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E30C8-8801-4442-8B01-284FE176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369E-FE24-4C82-895F-A81CAAB1D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12FE3-3D93-43B2-A691-4DAD9BBFD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92AC-1738-4DED-93E4-311FC196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58354-2A3D-4D23-9B03-A51F9F0B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A4825-EDA4-4B0D-B1EB-85D7DB9A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C859C-6C43-47E9-83A1-5AF881D4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05C9-9EAE-45F8-93C8-C4F7C77C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3E574-0EBB-4F84-A9A5-9FBEF8AE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3BAEB-8E8A-4C60-A4AC-0466A7EE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8AF99-F0FB-40B9-A093-EA56B73B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F6CCE-42B9-47B1-907A-AEC8695E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7DFE6-7073-4C20-8438-6CD79C8B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FAF44-1685-41C7-8B9B-1709B8EC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3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5DB8-6B76-44DA-B64D-0FF8C115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D894-7808-42B5-B424-E2927118F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7E4FD-D038-4C09-B644-74577DB9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4E730-E6B7-4790-B0A9-AB8886C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3705C-AE55-4E67-8C67-105AA91D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36FC-3CA1-4CDD-9990-B941A53D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AB8A-8646-4498-9396-E2B8DE48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5F4D3-34BF-4782-B6B9-DDB731336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0473D-952D-428A-A579-B61213820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9492-012F-40D7-B030-5281A785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AB79-C971-49F7-871F-5816C6821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1AA99-36C0-4199-8B3F-332F2BED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32534-5735-427D-A483-38D290BB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F1FD5-7CD0-4EEE-8F38-6E236AFE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1AD03-F2A1-4CD6-954C-2E78CA2C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7914-75CD-4AEF-AD2E-D60B2BB52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AB79-C971-49F7-871F-5816C6821A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BD53-8E2D-4CAE-8B57-D2E304975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0D8B-44B3-45DA-9AC8-3C18A1C31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00EE-BDA3-43C8-A0CD-E58A1C47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hueOff val="4826211"/>
            <a:satOff val="-99777"/>
            <a:lumOff val="460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0" y="6458601"/>
            <a:ext cx="229870" cy="190501"/>
          </a:xfrm>
          <a:prstGeom prst="rect">
            <a:avLst/>
          </a:prstGeom>
          <a:ln w="25400">
            <a:miter lim="400000"/>
          </a:ln>
        </p:spPr>
        <p:txBody>
          <a:bodyPr lIns="0" tIns="0" rIns="0" bIns="0">
            <a:spAutoFit/>
          </a:bodyPr>
          <a:lstStyle>
            <a:lvl1pPr>
              <a:defRPr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35000" y="317500"/>
            <a:ext cx="10922000" cy="6350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35000" y="1016000"/>
            <a:ext cx="10922000" cy="520704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2pPr marL="457200" indent="-457200"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80000"/>
              <a:buFont typeface="Adobe Clean"/>
              <a:buChar char="&gt;"/>
            </a:lvl2pPr>
            <a:lvl3pPr marL="914400" indent="-457200"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70000"/>
              <a:buFont typeface="Adobe Clean"/>
              <a:buChar char="–"/>
            </a:lvl3pPr>
            <a:lvl4pPr marL="1371600" indent="-457200"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80000"/>
              <a:buFont typeface="Adobe Clean"/>
              <a:buChar char="•"/>
            </a:lvl4pPr>
            <a:lvl5pPr marL="1828800" indent="-457200">
              <a:buClr>
                <a:schemeClr val="accent4">
                  <a:hueOff val="-407574"/>
                  <a:satOff val="-69280"/>
                  <a:lumOff val="12350"/>
                </a:schemeClr>
              </a:buClr>
              <a:buSzPct val="80000"/>
              <a:buFont typeface="Adobe Clean"/>
              <a:buChar char="-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XE/"/>
          <p:cNvSpPr txBox="1"/>
          <p:nvPr/>
        </p:nvSpPr>
        <p:spPr>
          <a:xfrm>
            <a:off x="11309881" y="6458601"/>
            <a:ext cx="247120" cy="18466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pc="167"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pPr>
              <a:defRPr spc="0"/>
            </a:pPr>
            <a:r>
              <a:rPr spc="84"/>
              <a:t>XE/</a:t>
            </a:r>
          </a:p>
        </p:txBody>
      </p:sp>
    </p:spTree>
    <p:extLst>
      <p:ext uri="{BB962C8B-B14F-4D97-AF65-F5344CB8AC3E}">
        <p14:creationId xmlns:p14="http://schemas.microsoft.com/office/powerpoint/2010/main" val="36724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ExtraBold"/>
          <a:ea typeface="Adobe Clean ExtraBold"/>
          <a:cs typeface="Adobe Clean ExtraBold"/>
          <a:sym typeface="Adobe Clean ExtraBold"/>
        </a:defRPr>
      </a:lvl9pPr>
    </p:titleStyle>
    <p:bodyStyle>
      <a:lvl1pPr marL="0" marR="0" indent="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1pPr>
      <a:lvl2pPr marL="0" marR="0" indent="1143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2pPr>
      <a:lvl3pPr marL="0" marR="0" indent="2286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3pPr>
      <a:lvl4pPr marL="0" marR="0" indent="3429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4pPr>
      <a:lvl5pPr marL="0" marR="0" indent="4572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5pPr>
      <a:lvl6pPr marL="0" marR="0" indent="5715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6pPr>
      <a:lvl7pPr marL="0" marR="0" indent="6858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7pPr>
      <a:lvl8pPr marL="0" marR="0" indent="8001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8pPr>
      <a:lvl9pPr marL="0" marR="0" indent="91440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6">
              <a:hueOff val="10379405"/>
              <a:satOff val="-99988"/>
              <a:lumOff val="-48628"/>
            </a:schemeClr>
          </a:solidFill>
          <a:uFillTx/>
          <a:latin typeface="Adobe Clean SemiLight"/>
          <a:ea typeface="Adobe Clean SemiLight"/>
          <a:cs typeface="Adobe Clean SemiLight"/>
          <a:sym typeface="Adobe Clean SemiLigh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dobe Clean Extra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DB_44265384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C_1487AFBB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300F156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2D37CF1C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orp.adobe.com/display/DIA/Agent+Performance" TargetMode="External"/><Relationship Id="rId2" Type="http://schemas.microsoft.com/office/2018/10/relationships/comments" Target="../comments/modernComment_107_FAA27ECB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2B4FF11E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18/10/relationships/comments" Target="../comments/modernComment_1DE_D1CB6CEE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iki.corp.adobe.com/display/DIA/Agent+Performan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hyperlink" Target="https://share.streamlit.io/rainyuxia0112/agent-performance-dashbaord/main/streamlit.py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3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/>
          <a:lstStyle/>
          <a:p>
            <a:r>
              <a:rPr lang="en-US"/>
              <a:t>PoC : Smart Routing</a:t>
            </a:r>
          </a:p>
          <a:p>
            <a:endParaRPr lang="en-US"/>
          </a:p>
        </p:txBody>
      </p:sp>
      <p:sp>
        <p:nvSpPr>
          <p:cNvPr id="209" name="Content Placeholder 4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r>
              <a:rPr spc="125"/>
              <a:t>XE</a:t>
            </a:r>
            <a:r>
              <a:rPr lang="en-US" spc="125"/>
              <a:t> + CES Collaboration</a:t>
            </a:r>
            <a:endParaRPr>
              <a:latin typeface="Adobe Clean SemiLight"/>
              <a:ea typeface="Adobe Clean SemiLight"/>
              <a:cs typeface="Adobe Clean SemiLight"/>
              <a:sym typeface="Adobe Clean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143362436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61230A1C-E20A-44A9-96DD-E5C8E2049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BC0684-947A-40EC-A0CE-893ABE007EBC}"/>
              </a:ext>
            </a:extLst>
          </p:cNvPr>
          <p:cNvSpPr txBox="1">
            <a:spLocks/>
          </p:cNvSpPr>
          <p:nvPr/>
        </p:nvSpPr>
        <p:spPr>
          <a:xfrm>
            <a:off x="464926" y="339198"/>
            <a:ext cx="5087816" cy="111184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uFillTx/>
                <a:latin typeface="Adobe Clean ExtraBold"/>
                <a:ea typeface="Adobe Clean ExtraBold"/>
                <a:cs typeface="Adobe Clean ExtraBold"/>
                <a:sym typeface="Adobe Clean ExtraBold"/>
              </a:defRPr>
            </a:lvl9pPr>
          </a:lstStyle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Intent – Activation Issues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280E1-CE9C-4223-B88F-B2FD07EF0C3D}"/>
              </a:ext>
            </a:extLst>
          </p:cNvPr>
          <p:cNvSpPr txBox="1"/>
          <p:nvPr/>
        </p:nvSpPr>
        <p:spPr>
          <a:xfrm>
            <a:off x="10804" y="1544981"/>
            <a:ext cx="5086721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-28575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Utterance(s) - </a:t>
            </a:r>
            <a:r>
              <a:rPr lang="en-US">
                <a:ea typeface="+mn-lt"/>
                <a:cs typeface="+mn-lt"/>
              </a:rPr>
              <a:t>Activation error </a:t>
            </a:r>
            <a:endParaRPr lang="en-US">
              <a:cs typeface="Calibri"/>
            </a:endParaRP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30E56CBC-093C-4F03-BCA4-C74B52B8B0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959933"/>
              </p:ext>
            </p:extLst>
          </p:nvPr>
        </p:nvGraphicFramePr>
        <p:xfrm>
          <a:off x="1008184" y="2575659"/>
          <a:ext cx="2250831" cy="282320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79178">
                  <a:extLst>
                    <a:ext uri="{9D8B030D-6E8A-4147-A177-3AD203B41FA5}">
                      <a16:colId xmlns:a16="http://schemas.microsoft.com/office/drawing/2014/main" val="198840329"/>
                    </a:ext>
                  </a:extLst>
                </a:gridCol>
                <a:gridCol w="679178">
                  <a:extLst>
                    <a:ext uri="{9D8B030D-6E8A-4147-A177-3AD203B41FA5}">
                      <a16:colId xmlns:a16="http://schemas.microsoft.com/office/drawing/2014/main" val="2147826767"/>
                    </a:ext>
                  </a:extLst>
                </a:gridCol>
                <a:gridCol w="892475">
                  <a:extLst>
                    <a:ext uri="{9D8B030D-6E8A-4147-A177-3AD203B41FA5}">
                      <a16:colId xmlns:a16="http://schemas.microsoft.com/office/drawing/2014/main" val="3276443594"/>
                    </a:ext>
                  </a:extLst>
                </a:gridCol>
              </a:tblGrid>
              <a:tr h="283779"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1100" kern="1200"/>
                        <a:t>Agent</a:t>
                      </a: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100" kern="1200"/>
                        <a:t>Model Score</a:t>
                      </a: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100" kern="1200"/>
                        <a:t>Status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1965479918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1100" kern="1200"/>
                        <a:t>Debajit</a:t>
                      </a: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/>
                        <a:t>65.1815</a:t>
                      </a: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>
                          <a:solidFill>
                            <a:srgbClr val="FF0000"/>
                          </a:solidFill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2850867666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1100" kern="1200"/>
                        <a:t>Narayan</a:t>
                      </a: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/>
                        <a:t>61.0404</a:t>
                      </a: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Online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3912136387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1100" kern="1200"/>
                        <a:t>Akshay</a:t>
                      </a: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/>
                        <a:t>57.6942</a:t>
                      </a: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Online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516612988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1100" kern="1200"/>
                        <a:t>Katie</a:t>
                      </a: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/>
                        <a:t>56.7429</a:t>
                      </a: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>
                          <a:solidFill>
                            <a:schemeClr val="accent1"/>
                          </a:solidFill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2412241950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1100" kern="1200"/>
                        <a:t>Vikas</a:t>
                      </a: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/>
                        <a:t>56.6881</a:t>
                      </a: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>
                          <a:solidFill>
                            <a:schemeClr val="accent1"/>
                          </a:solidFill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872095811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1100" kern="1200"/>
                        <a:t>Prasanna</a:t>
                      </a: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/>
                        <a:t>56.6811</a:t>
                      </a: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lvl="0" algn="ctr" defTabSz="1828800" rtl="0">
                        <a:buNone/>
                      </a:pPr>
                      <a:r>
                        <a:rPr lang="en-US" sz="1100" kern="1200">
                          <a:solidFill>
                            <a:schemeClr val="accent1"/>
                          </a:solidFill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3275524039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A05CBEEF-5975-4D39-86F3-4D5B07A0E842}"/>
              </a:ext>
            </a:extLst>
          </p:cNvPr>
          <p:cNvSpPr txBox="1">
            <a:spLocks/>
          </p:cNvSpPr>
          <p:nvPr/>
        </p:nvSpPr>
        <p:spPr>
          <a:xfrm>
            <a:off x="5928467" y="394198"/>
            <a:ext cx="5087816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/>
              <a:t>Intent – Billing Failure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266221-D1B8-41D6-B2D8-28D18F51DF21}"/>
              </a:ext>
            </a:extLst>
          </p:cNvPr>
          <p:cNvSpPr/>
          <p:nvPr/>
        </p:nvSpPr>
        <p:spPr>
          <a:xfrm>
            <a:off x="6293599" y="1799593"/>
            <a:ext cx="4017510" cy="3416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Utterance(s) - I have a billing question </a:t>
            </a:r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7A7B9275-165B-453A-944B-E95BF4141B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571021"/>
              </p:ext>
            </p:extLst>
          </p:nvPr>
        </p:nvGraphicFramePr>
        <p:xfrm>
          <a:off x="6859436" y="2554845"/>
          <a:ext cx="2163034" cy="282320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9328">
                  <a:extLst>
                    <a:ext uri="{9D8B030D-6E8A-4147-A177-3AD203B41FA5}">
                      <a16:colId xmlns:a16="http://schemas.microsoft.com/office/drawing/2014/main" val="198840329"/>
                    </a:ext>
                  </a:extLst>
                </a:gridCol>
                <a:gridCol w="721853">
                  <a:extLst>
                    <a:ext uri="{9D8B030D-6E8A-4147-A177-3AD203B41FA5}">
                      <a16:colId xmlns:a16="http://schemas.microsoft.com/office/drawing/2014/main" val="2045198471"/>
                    </a:ext>
                  </a:extLst>
                </a:gridCol>
                <a:gridCol w="721853">
                  <a:extLst>
                    <a:ext uri="{9D8B030D-6E8A-4147-A177-3AD203B41FA5}">
                      <a16:colId xmlns:a16="http://schemas.microsoft.com/office/drawing/2014/main" val="635830411"/>
                    </a:ext>
                  </a:extLst>
                </a:gridCol>
              </a:tblGrid>
              <a:tr h="315310">
                <a:tc>
                  <a:txBody>
                    <a:bodyPr/>
                    <a:lstStyle/>
                    <a:p>
                      <a:pPr marL="0" marR="0" indent="0" algn="ct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Agent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Model Score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100" u="none" strike="noStrike" kern="1200" cap="none" spc="0" baseline="0">
                          <a:uFillTx/>
                          <a:sym typeface="Adobe Clean ExtraBold"/>
                        </a:rPr>
                        <a:t>Status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1965479918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marR="0" indent="0" algn="ct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Akshay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 noProof="0">
                          <a:uFillTx/>
                        </a:rPr>
                        <a:t>75.5750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solidFill>
                            <a:schemeClr val="accent4">
                              <a:lumMod val="50000"/>
                            </a:schemeClr>
                          </a:solidFill>
                          <a:uFillTx/>
                          <a:sym typeface="Adobe Clean ExtraBold"/>
                        </a:rPr>
                        <a:t>Online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2850867666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marR="0" indent="0" algn="ct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Santosh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75.4710</a:t>
                      </a:r>
                      <a:endParaRPr lang="en-US">
                        <a:sym typeface="Adobe Clean ExtraBold"/>
                      </a:endParaRP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>
                          <a:solidFill>
                            <a:schemeClr val="accent1"/>
                          </a:solidFill>
                          <a:sym typeface="Adobe Clean ExtraBold"/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3912136387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marR="0" indent="0" algn="ct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Vikas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68.4960</a:t>
                      </a:r>
                      <a:endParaRPr lang="en-US">
                        <a:sym typeface="Adobe Clean ExtraBold"/>
                      </a:endParaRP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>
                          <a:solidFill>
                            <a:schemeClr val="accent1"/>
                          </a:solidFill>
                          <a:sym typeface="Adobe Clean ExtraBold"/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516612988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marR="0" indent="0" algn="ct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Prasanna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68.4520</a:t>
                      </a:r>
                      <a:endParaRPr lang="en-US">
                        <a:sym typeface="Adobe Clean ExtraBold"/>
                      </a:endParaRP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>
                          <a:solidFill>
                            <a:schemeClr val="accent1"/>
                          </a:solidFill>
                          <a:sym typeface="Adobe Clean ExtraBold"/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2412241950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marR="0" indent="0" algn="ct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Katie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68.4490</a:t>
                      </a:r>
                      <a:endParaRPr lang="en-US">
                        <a:sym typeface="Adobe Clean ExtraBold"/>
                      </a:endParaRP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>
                          <a:solidFill>
                            <a:schemeClr val="accent1"/>
                          </a:solidFill>
                          <a:sym typeface="Adobe Clean ExtraBold"/>
                        </a:rPr>
                        <a:t>Offline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872095811"/>
                  </a:ext>
                </a:extLst>
              </a:tr>
              <a:tr h="410793">
                <a:tc>
                  <a:txBody>
                    <a:bodyPr/>
                    <a:lstStyle/>
                    <a:p>
                      <a:pPr marL="0" marR="0" lvl="0" indent="0" algn="ctr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Narayan</a:t>
                      </a:r>
                      <a:endParaRPr lang="en-US" sz="1100" u="none" strike="noStrike" kern="1200" cap="none" spc="0" baseline="0">
                        <a:uFillTx/>
                        <a:sym typeface="Adobe Clean ExtraBold"/>
                      </a:endParaRPr>
                    </a:p>
                  </a:txBody>
                  <a:tcPr marL="23172" marR="23172" marT="2317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cap="none" spc="0" baseline="0">
                          <a:uFillTx/>
                        </a:rPr>
                        <a:t>68.3840</a:t>
                      </a:r>
                      <a:endParaRPr lang="en-US">
                        <a:sym typeface="Adobe Clean ExtraBold"/>
                      </a:endParaRPr>
                    </a:p>
                  </a:txBody>
                  <a:tcPr marL="23171" marR="23171" marT="2317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Adobe Clean ExtraBold"/>
                        </a:rPr>
                        <a:t>Online</a:t>
                      </a:r>
                    </a:p>
                  </a:txBody>
                  <a:tcPr marL="23171" marR="23171" marT="23171" marB="0" anchor="ctr"/>
                </a:tc>
                <a:extLst>
                  <a:ext uri="{0D108BD9-81ED-4DB2-BD59-A6C34878D82A}">
                    <a16:rowId xmlns:a16="http://schemas.microsoft.com/office/drawing/2014/main" val="3275524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431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335018" y="168274"/>
            <a:ext cx="8427983" cy="59372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solidFill>
                  <a:schemeClr val="tx1"/>
                </a:solidFill>
                <a:latin typeface="Adobe Clean" panose="020B0503020404020204"/>
              </a:rPr>
              <a:t>Summary &amp; Next Steps</a:t>
            </a:r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601" y="35442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9A516-D533-4B95-BCAE-05C21605C4ED}"/>
              </a:ext>
            </a:extLst>
          </p:cNvPr>
          <p:cNvSpPr txBox="1"/>
          <p:nvPr/>
        </p:nvSpPr>
        <p:spPr>
          <a:xfrm>
            <a:off x="1104281" y="5764812"/>
            <a:ext cx="6741971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kern="0">
                <a:solidFill>
                  <a:schemeClr val="tx1"/>
                </a:solidFill>
                <a:latin typeface="Adobe Clean SemiLight"/>
              </a:rPr>
              <a:t>Next Steps:</a:t>
            </a:r>
            <a:endParaRPr lang="en-US" b="1" u="sng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kern="0" err="1">
                <a:solidFill>
                  <a:schemeClr val="tx1"/>
                </a:solidFill>
                <a:latin typeface="Adobe Clean SemiLight"/>
              </a:rPr>
              <a:t>PoC</a:t>
            </a:r>
            <a:r>
              <a:rPr lang="en-US" sz="1600" kern="0">
                <a:solidFill>
                  <a:schemeClr val="tx1"/>
                </a:solidFill>
                <a:latin typeface="Adobe Clean SemiLight"/>
              </a:rPr>
              <a:t> Feedback from the attendee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kern="0">
                <a:solidFill>
                  <a:schemeClr val="tx1"/>
                </a:solidFill>
                <a:latin typeface="Adobe Clean SemiLight"/>
              </a:rPr>
              <a:t>Approval to add this to </a:t>
            </a:r>
            <a:r>
              <a:rPr lang="en-US" sz="1600" kern="0" err="1">
                <a:solidFill>
                  <a:schemeClr val="tx1"/>
                </a:solidFill>
                <a:latin typeface="Adobe Clean SemiLight"/>
              </a:rPr>
              <a:t>SuperNova’s</a:t>
            </a:r>
            <a:r>
              <a:rPr lang="en-US" sz="1600" kern="0">
                <a:solidFill>
                  <a:schemeClr val="tx1"/>
                </a:solidFill>
                <a:latin typeface="Adobe Clean SemiLight"/>
              </a:rPr>
              <a:t> backlog?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049E4-9D86-4F69-BC51-50BD5107277E}"/>
              </a:ext>
            </a:extLst>
          </p:cNvPr>
          <p:cNvSpPr txBox="1"/>
          <p:nvPr/>
        </p:nvSpPr>
        <p:spPr>
          <a:xfrm>
            <a:off x="1041080" y="1219068"/>
            <a:ext cx="926531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We believe this functionality will enable us to create </a:t>
            </a:r>
            <a:r>
              <a:rPr lang="en-US" sz="1400" b="1" u="sng" kern="0">
                <a:latin typeface="Adobe Clean SemiLight"/>
              </a:rPr>
              <a:t>bespoke &amp; fulfilling experience</a:t>
            </a:r>
            <a:r>
              <a:rPr lang="en-US" sz="1400" b="1" kern="0">
                <a:latin typeface="Adobe Clean SemiLight"/>
              </a:rPr>
              <a:t> </a:t>
            </a:r>
            <a:r>
              <a:rPr lang="en-US" sz="1400" kern="0">
                <a:latin typeface="Adobe Clean SemiLight"/>
              </a:rPr>
              <a:t>for our customer agnostic of their channel preference.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kern="0">
              <a:latin typeface="Adobe Clean SemiLigh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The </a:t>
            </a:r>
            <a:r>
              <a:rPr lang="en-US" sz="1400" b="1" u="sng" kern="0">
                <a:latin typeface="Adobe Clean SemiLight"/>
              </a:rPr>
              <a:t>business KPI’s</a:t>
            </a:r>
            <a:r>
              <a:rPr lang="en-US" sz="1400" b="1" kern="0">
                <a:latin typeface="Adobe Clean SemiLight"/>
              </a:rPr>
              <a:t> </a:t>
            </a:r>
            <a:r>
              <a:rPr lang="en-US" sz="1400" kern="0">
                <a:latin typeface="Adobe Clean SemiLight"/>
              </a:rPr>
              <a:t>it will positively impact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Higher CSAT% &amp; Customer Effort Score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Higher RFT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Lower Transfer Rate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Reduction in Repeat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Faster Resolution Time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kern="0">
              <a:latin typeface="Adobe Clean SemiLigh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We have also done the preliminary </a:t>
            </a:r>
            <a:r>
              <a:rPr lang="en-US" sz="1400" b="1" u="sng" kern="0">
                <a:latin typeface="Adobe Clean SemiLight"/>
              </a:rPr>
              <a:t>technical design review</a:t>
            </a:r>
            <a:r>
              <a:rPr lang="en-US" sz="1400" b="1" kern="0">
                <a:latin typeface="Adobe Clean SemiLight"/>
              </a:rPr>
              <a:t> </a:t>
            </a:r>
            <a:r>
              <a:rPr lang="en-US" sz="1400" kern="0">
                <a:latin typeface="Adobe Clean SemiLight"/>
              </a:rPr>
              <a:t>with AWS team, and they are onboard.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We have kept the </a:t>
            </a:r>
            <a:r>
              <a:rPr lang="en-US" sz="1400" b="1" u="sng" kern="0">
                <a:latin typeface="Adobe Clean SemiLight"/>
              </a:rPr>
              <a:t>Agent Load</a:t>
            </a:r>
            <a:r>
              <a:rPr lang="en-US" sz="1400" b="1" kern="0">
                <a:latin typeface="Adobe Clean SemiLight"/>
              </a:rPr>
              <a:t> </a:t>
            </a:r>
            <a:r>
              <a:rPr lang="en-US" sz="1400" kern="0">
                <a:latin typeface="Adobe Clean SemiLight"/>
              </a:rPr>
              <a:t>as a factor to watch out for. In the current scope of </a:t>
            </a:r>
            <a:r>
              <a:rPr lang="en-US" sz="1400" kern="0" err="1">
                <a:latin typeface="Adobe Clean SemiLight"/>
              </a:rPr>
              <a:t>PoC</a:t>
            </a:r>
            <a:r>
              <a:rPr lang="en-US" sz="1400" kern="0">
                <a:latin typeface="Adobe Clean SemiLight"/>
              </a:rPr>
              <a:t> we have kept it ASIS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Future work –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A/B testing in Production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Feedback loop to continuously improve ML model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kern="0">
                <a:latin typeface="Adobe Clean SemiLight"/>
              </a:rPr>
              <a:t>Align with AWS on their roadmap</a:t>
            </a:r>
          </a:p>
        </p:txBody>
      </p:sp>
    </p:spTree>
    <p:extLst>
      <p:ext uri="{BB962C8B-B14F-4D97-AF65-F5344CB8AC3E}">
        <p14:creationId xmlns:p14="http://schemas.microsoft.com/office/powerpoint/2010/main" val="344436667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A4FCC3-3DE4-4845-8047-68D791E088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90325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120861" y="58705"/>
            <a:ext cx="3238416" cy="4243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latin typeface="Adobe Clean" panose="020B0503020404020204"/>
              </a:rPr>
              <a:t>Agent Skill – ML Model</a:t>
            </a:r>
            <a:endParaRPr sz="2600">
              <a:latin typeface="Adobe Clean" panose="020B0503020404020204"/>
            </a:endParaRPr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36" y="30870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69788006-0C54-4348-83E2-39617DD5F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035590" y="2019923"/>
            <a:ext cx="31493" cy="3370403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D216EF5B-DCAE-4D66-95DD-188ACB20E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5" y="870451"/>
            <a:ext cx="2743200" cy="61681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2495D73E-82EB-41DE-8903-F018CF9FC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5" y="1681757"/>
            <a:ext cx="2743200" cy="616814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2F095FDE-68C7-4069-BCC4-2EF71AB9C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5" y="2466169"/>
            <a:ext cx="2743200" cy="616814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FF665911-8A56-42F1-80BE-2C0C9D83C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5" y="3241616"/>
            <a:ext cx="2743200" cy="616814"/>
          </a:xfrm>
          <a:prstGeom prst="rect">
            <a:avLst/>
          </a:prstGeom>
        </p:spPr>
      </p:pic>
      <p:pic>
        <p:nvPicPr>
          <p:cNvPr id="21" name="Picture 16">
            <a:extLst>
              <a:ext uri="{FF2B5EF4-FFF2-40B4-BE49-F238E27FC236}">
                <a16:creationId xmlns:a16="http://schemas.microsoft.com/office/drawing/2014/main" id="{3E79693E-5372-4BF7-BD68-62A93DB8F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5" y="4052921"/>
            <a:ext cx="2743200" cy="616814"/>
          </a:xfrm>
          <a:prstGeom prst="rect">
            <a:avLst/>
          </a:prstGeom>
        </p:spPr>
      </p:pic>
      <p:pic>
        <p:nvPicPr>
          <p:cNvPr id="22" name="Picture 16">
            <a:extLst>
              <a:ext uri="{FF2B5EF4-FFF2-40B4-BE49-F238E27FC236}">
                <a16:creationId xmlns:a16="http://schemas.microsoft.com/office/drawing/2014/main" id="{9A6599E2-7E6C-424C-8540-B4B6D9494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5" y="4855262"/>
            <a:ext cx="2743200" cy="616814"/>
          </a:xfrm>
          <a:prstGeom prst="rect">
            <a:avLst/>
          </a:prstGeom>
        </p:spPr>
      </p:pic>
      <p:pic>
        <p:nvPicPr>
          <p:cNvPr id="17" name="Picture 22">
            <a:extLst>
              <a:ext uri="{FF2B5EF4-FFF2-40B4-BE49-F238E27FC236}">
                <a16:creationId xmlns:a16="http://schemas.microsoft.com/office/drawing/2014/main" id="{204DCAEB-62EB-445F-B20E-2994FB7A2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169" y="1032704"/>
            <a:ext cx="1921747" cy="4114800"/>
          </a:xfrm>
          <a:prstGeom prst="rect">
            <a:avLst/>
          </a:prstGeom>
        </p:spPr>
      </p:pic>
      <p:pic>
        <p:nvPicPr>
          <p:cNvPr id="23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74B217E2-A820-447E-9348-9EA661706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816" y="1918321"/>
            <a:ext cx="2340535" cy="2330574"/>
          </a:xfrm>
          <a:prstGeom prst="rect">
            <a:avLst/>
          </a:prstGeom>
        </p:spPr>
      </p:pic>
      <p:pic>
        <p:nvPicPr>
          <p:cNvPr id="24" name="Picture 24" descr="Icon&#10;&#10;Description automatically generated">
            <a:extLst>
              <a:ext uri="{FF2B5EF4-FFF2-40B4-BE49-F238E27FC236}">
                <a16:creationId xmlns:a16="http://schemas.microsoft.com/office/drawing/2014/main" id="{9A8D091E-465A-4908-B48A-EBF48D5DD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7025" y="939302"/>
            <a:ext cx="754577" cy="41148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E1AE22CC-8199-437C-AE98-D2803142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188260" y="5577257"/>
            <a:ext cx="12003740" cy="1679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6DF3FC8-D1A1-46D0-9BA3-48B47B1187AD}"/>
              </a:ext>
            </a:extLst>
          </p:cNvPr>
          <p:cNvSpPr/>
          <p:nvPr/>
        </p:nvSpPr>
        <p:spPr>
          <a:xfrm>
            <a:off x="525370" y="6007204"/>
            <a:ext cx="2192069" cy="49244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algn="ctr" defTabSz="1828800"/>
            <a:r>
              <a:rPr lang="en-US" sz="2000">
                <a:solidFill>
                  <a:schemeClr val="bg1">
                    <a:lumMod val="10000"/>
                  </a:schemeClr>
                </a:solidFill>
              </a:rPr>
              <a:t>Input parameters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5E1247-98DF-4019-858E-0EEF17DF96A6}"/>
              </a:ext>
            </a:extLst>
          </p:cNvPr>
          <p:cNvSpPr/>
          <p:nvPr/>
        </p:nvSpPr>
        <p:spPr>
          <a:xfrm>
            <a:off x="3812428" y="5977322"/>
            <a:ext cx="2192069" cy="49244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algn="ctr" defTabSz="1828800"/>
            <a:r>
              <a:rPr lang="en-US" sz="2000">
                <a:solidFill>
                  <a:schemeClr val="bg1">
                    <a:lumMod val="10000"/>
                  </a:schemeClr>
                </a:solidFill>
              </a:rPr>
              <a:t>Data wrangling</a:t>
            </a:r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4F168F-EE89-4E1E-9BBD-D4ED44F3E456}"/>
              </a:ext>
            </a:extLst>
          </p:cNvPr>
          <p:cNvSpPr/>
          <p:nvPr/>
        </p:nvSpPr>
        <p:spPr>
          <a:xfrm>
            <a:off x="6506820" y="5947439"/>
            <a:ext cx="2192069" cy="49244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algn="ctr" defTabSz="1828800"/>
            <a:r>
              <a:rPr lang="en-US" sz="2000">
                <a:solidFill>
                  <a:schemeClr val="bg1">
                    <a:lumMod val="10000"/>
                  </a:schemeClr>
                </a:solidFill>
              </a:rPr>
              <a:t>ML Model</a:t>
            </a:r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0F4E24-9944-43F9-948E-B10934981E6E}"/>
              </a:ext>
            </a:extLst>
          </p:cNvPr>
          <p:cNvSpPr/>
          <p:nvPr/>
        </p:nvSpPr>
        <p:spPr>
          <a:xfrm>
            <a:off x="9360584" y="5947439"/>
            <a:ext cx="2192069" cy="49244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algn="ctr" defTabSz="1828800"/>
            <a:r>
              <a:rPr lang="en-US" sz="2000">
                <a:solidFill>
                  <a:schemeClr val="bg1">
                    <a:lumMod val="10000"/>
                  </a:schemeClr>
                </a:solidFill>
              </a:rPr>
              <a:t>Output Scorecard</a:t>
            </a:r>
            <a:endParaRPr lang="en-US"/>
          </a:p>
        </p:txBody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31A3E0B9-2488-47EF-8F55-1C8679DEA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247700" y="837703"/>
            <a:ext cx="42536" cy="44913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81D61F5-1FC4-42FA-A7BF-063310A9130B}"/>
              </a:ext>
            </a:extLst>
          </p:cNvPr>
          <p:cNvSpPr txBox="1"/>
          <p:nvPr/>
        </p:nvSpPr>
        <p:spPr>
          <a:xfrm>
            <a:off x="10851776" y="1125071"/>
            <a:ext cx="1640542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70.0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1484F3-5772-43C2-8E5E-CC8AF480E096}"/>
              </a:ext>
            </a:extLst>
          </p:cNvPr>
          <p:cNvSpPr txBox="1"/>
          <p:nvPr/>
        </p:nvSpPr>
        <p:spPr>
          <a:xfrm>
            <a:off x="10851776" y="2182906"/>
            <a:ext cx="1640542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69.5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72D708-4649-4663-8BB5-EEE5FF5EB539}"/>
              </a:ext>
            </a:extLst>
          </p:cNvPr>
          <p:cNvSpPr txBox="1"/>
          <p:nvPr/>
        </p:nvSpPr>
        <p:spPr>
          <a:xfrm>
            <a:off x="10851776" y="3321423"/>
            <a:ext cx="1640542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68.5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3BF362-2296-408C-A787-A523B9D74914}"/>
              </a:ext>
            </a:extLst>
          </p:cNvPr>
          <p:cNvSpPr txBox="1"/>
          <p:nvPr/>
        </p:nvSpPr>
        <p:spPr>
          <a:xfrm>
            <a:off x="10815917" y="4361329"/>
            <a:ext cx="1640542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67.5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2FA35C5F-5BB1-4ED0-9693-15686F837704}"/>
              </a:ext>
            </a:extLst>
          </p:cNvPr>
          <p:cNvSpPr/>
          <p:nvPr/>
        </p:nvSpPr>
        <p:spPr>
          <a:xfrm>
            <a:off x="8846899" y="2862957"/>
            <a:ext cx="873102" cy="763532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dobe Cle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84A9D-BAFD-4A38-9693-615DEB62CAA7}"/>
              </a:ext>
            </a:extLst>
          </p:cNvPr>
          <p:cNvSpPr txBox="1"/>
          <p:nvPr/>
        </p:nvSpPr>
        <p:spPr>
          <a:xfrm>
            <a:off x="494161" y="964095"/>
            <a:ext cx="2743199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Conversation Health Score</a:t>
            </a:r>
            <a:endParaRPr lang="en-US" sz="1600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B2C0B9-7C7C-4BF8-9E57-28EADD72F22B}"/>
              </a:ext>
            </a:extLst>
          </p:cNvPr>
          <p:cNvSpPr txBox="1"/>
          <p:nvPr/>
        </p:nvSpPr>
        <p:spPr>
          <a:xfrm>
            <a:off x="538921" y="1753703"/>
            <a:ext cx="2417417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Avg. Handling Time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72281-2FCB-42A9-9F02-4925F751D376}"/>
              </a:ext>
            </a:extLst>
          </p:cNvPr>
          <p:cNvSpPr txBox="1"/>
          <p:nvPr/>
        </p:nvSpPr>
        <p:spPr>
          <a:xfrm>
            <a:off x="538921" y="2559877"/>
            <a:ext cx="2417417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# agents serving the case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81970D-FFD9-4EAA-8BB0-67AFA3AE69A5}"/>
              </a:ext>
            </a:extLst>
          </p:cNvPr>
          <p:cNvSpPr txBox="1"/>
          <p:nvPr/>
        </p:nvSpPr>
        <p:spPr>
          <a:xfrm>
            <a:off x="494747" y="3321877"/>
            <a:ext cx="2417417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CPH (Contact Per Hour)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DB3E04-8C9B-4CC9-A2D3-D4BAFF26A924}"/>
              </a:ext>
            </a:extLst>
          </p:cNvPr>
          <p:cNvSpPr txBox="1"/>
          <p:nvPr/>
        </p:nvSpPr>
        <p:spPr>
          <a:xfrm>
            <a:off x="527876" y="4950790"/>
            <a:ext cx="2417417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Wait Time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DA9F0-B73B-440C-8418-AA0DB9559A9D}"/>
              </a:ext>
            </a:extLst>
          </p:cNvPr>
          <p:cNvSpPr txBox="1"/>
          <p:nvPr/>
        </p:nvSpPr>
        <p:spPr>
          <a:xfrm>
            <a:off x="6231835" y="942007"/>
            <a:ext cx="2743199" cy="923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24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Logistic regression Model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ED2A2-B033-4691-9E03-AB65B61F3BDB}"/>
              </a:ext>
            </a:extLst>
          </p:cNvPr>
          <p:cNvSpPr txBox="1"/>
          <p:nvPr/>
        </p:nvSpPr>
        <p:spPr>
          <a:xfrm>
            <a:off x="493956" y="4113493"/>
            <a:ext cx="2417417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Agent Tenure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620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9E2A4-35EE-4F03-B2CF-1EAC9909CE93}"/>
              </a:ext>
            </a:extLst>
          </p:cNvPr>
          <p:cNvSpPr txBox="1"/>
          <p:nvPr/>
        </p:nvSpPr>
        <p:spPr>
          <a:xfrm>
            <a:off x="1815253" y="921173"/>
            <a:ext cx="7389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/>
              <a:t>Context &amp; potential impact (Hypothesis) - Debajit</a:t>
            </a:r>
          </a:p>
          <a:p>
            <a:pPr marL="342900" indent="-342900">
              <a:buAutoNum type="arabicPeriod"/>
            </a:pPr>
            <a:r>
              <a:rPr lang="en-US"/>
              <a:t>What is the ASIS (include the MVP for </a:t>
            </a:r>
            <a:r>
              <a:rPr lang="en-US" err="1"/>
              <a:t>SuperNova</a:t>
            </a:r>
            <a:r>
              <a:rPr lang="en-US"/>
              <a:t>) routing flow - Narayan</a:t>
            </a:r>
          </a:p>
          <a:p>
            <a:pPr marL="342900" indent="-342900">
              <a:buAutoNum type="arabicPeriod"/>
            </a:pPr>
            <a:r>
              <a:rPr lang="en-US"/>
              <a:t>What is the new proposed flow that we are recommending - Debajit</a:t>
            </a:r>
          </a:p>
          <a:p>
            <a:pPr marL="800100" lvl="1" indent="-342900">
              <a:buAutoNum type="arabicPeriod"/>
            </a:pPr>
            <a:r>
              <a:rPr lang="en-US"/>
              <a:t>Demo </a:t>
            </a:r>
          </a:p>
          <a:p>
            <a:pPr marL="342900" indent="-342900">
              <a:buAutoNum type="arabicPeriod"/>
            </a:pPr>
            <a:r>
              <a:rPr lang="en-US"/>
              <a:t>High level architecture of the data flow and continuous learning - Narayan</a:t>
            </a:r>
          </a:p>
          <a:p>
            <a:pPr marL="342900" indent="-342900">
              <a:buAutoNum type="arabicPeriod"/>
            </a:pPr>
            <a:r>
              <a:rPr lang="en-US"/>
              <a:t>The data model (how it is working) – Katie &amp; Prasanna</a:t>
            </a:r>
          </a:p>
          <a:p>
            <a:pPr marL="342900" indent="-342900">
              <a:buAutoNum type="arabicPeriod"/>
            </a:pPr>
            <a:r>
              <a:rPr lang="en-US"/>
              <a:t>What is the RTP plan – Narayan &amp; Vikas</a:t>
            </a:r>
          </a:p>
          <a:p>
            <a:pPr marL="342900" indent="-3429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355C-23FD-43E0-AAF8-211FC446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" y="-139511"/>
            <a:ext cx="10515600" cy="1325563"/>
          </a:xfrm>
        </p:spPr>
        <p:txBody>
          <a:bodyPr/>
          <a:lstStyle/>
          <a:p>
            <a:r>
              <a:rPr lang="en-US"/>
              <a:t>POC Use 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DB0A6-286C-47DA-8318-230450210B32}"/>
              </a:ext>
            </a:extLst>
          </p:cNvPr>
          <p:cNvSpPr txBox="1"/>
          <p:nvPr/>
        </p:nvSpPr>
        <p:spPr>
          <a:xfrm>
            <a:off x="414810" y="1000188"/>
            <a:ext cx="1056505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Functionally prove out smart routing end to end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ML model creation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Integrate ML model with AWS connect platform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Get Ranked list of Agents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Check for Availability and Capacity of Agents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Route to highest ranked agent who is available</a:t>
            </a:r>
          </a:p>
          <a:p>
            <a:pPr marL="742950" lvl="1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2948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355C-23FD-43E0-AAF8-211FC446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443" y="2847799"/>
            <a:ext cx="7103459" cy="1325563"/>
          </a:xfrm>
        </p:spPr>
        <p:txBody>
          <a:bodyPr/>
          <a:lstStyle/>
          <a:p>
            <a:r>
              <a:rPr lang="en-US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7586322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355C-23FD-43E0-AAF8-211FC446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" y="-139511"/>
            <a:ext cx="10515600" cy="1325563"/>
          </a:xfrm>
        </p:spPr>
        <p:txBody>
          <a:bodyPr/>
          <a:lstStyle/>
          <a:p>
            <a:r>
              <a:rPr lang="en-US"/>
              <a:t>Model 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DB0A6-286C-47DA-8318-230450210B32}"/>
              </a:ext>
            </a:extLst>
          </p:cNvPr>
          <p:cNvSpPr txBox="1"/>
          <p:nvPr/>
        </p:nvSpPr>
        <p:spPr>
          <a:xfrm>
            <a:off x="414810" y="1000188"/>
            <a:ext cx="10565053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What are the attributes?  </a:t>
            </a:r>
          </a:p>
          <a:p>
            <a:r>
              <a:rPr lang="en-US">
                <a:cs typeface="Calibri"/>
              </a:rPr>
              <a:t>-- We have a correlation view to show columns i.e. attributes – wiki attach. Slide 5</a:t>
            </a:r>
          </a:p>
          <a:p>
            <a:r>
              <a:rPr lang="en-US">
                <a:cs typeface="Calibri"/>
              </a:rPr>
              <a:t>What is the target variable?</a:t>
            </a:r>
          </a:p>
          <a:p>
            <a:r>
              <a:rPr lang="en-US">
                <a:cs typeface="Calibri"/>
              </a:rPr>
              <a:t>-- Conversation health score (positive or negative - -1 or 1)</a:t>
            </a:r>
            <a:endParaRPr lang="en-US"/>
          </a:p>
          <a:p>
            <a:r>
              <a:rPr lang="en-US">
                <a:cs typeface="Calibri"/>
              </a:rPr>
              <a:t>What is the type of model?</a:t>
            </a:r>
          </a:p>
          <a:p>
            <a:r>
              <a:rPr lang="en-US">
                <a:cs typeface="Calibri"/>
              </a:rPr>
              <a:t>-- Data Engineering (WOE)/ Logistic Regression Model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How are we measuring model accuracy/ performance?</a:t>
            </a:r>
            <a:endParaRPr lang="en-US"/>
          </a:p>
          <a:p>
            <a:r>
              <a:rPr lang="en-US">
                <a:cs typeface="Calibri"/>
              </a:rPr>
              <a:t>-- AUC – Area Under Curve – Wiki attach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Pre-Post testing.</a:t>
            </a:r>
          </a:p>
          <a:p>
            <a:r>
              <a:rPr lang="en-US">
                <a:cs typeface="Calibri"/>
              </a:rPr>
              <a:t>1. hypothesis : average number of agents serving per case will go down.</a:t>
            </a:r>
          </a:p>
          <a:p>
            <a:r>
              <a:rPr lang="en-US">
                <a:cs typeface="Calibri"/>
              </a:rPr>
              <a:t>2. hypothesis:  probability of having better experience goes up as experts begin to handle different user interactions </a:t>
            </a:r>
          </a:p>
          <a:p>
            <a:r>
              <a:rPr lang="en-US">
                <a:cs typeface="Calibri"/>
              </a:rPr>
              <a:t>3. hypothesis: CPH – Contact per hour will go up, hence experience will be happier, better NPS.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Insights</a:t>
            </a:r>
          </a:p>
          <a:p>
            <a:r>
              <a:rPr lang="en-US">
                <a:cs typeface="Calibri"/>
              </a:rPr>
              <a:t>1. easy to solve issue type and hard to solve issue type clustering - </a:t>
            </a:r>
            <a:r>
              <a:rPr lang="en-US">
                <a:ea typeface="+mn-lt"/>
                <a:cs typeface="+mn-lt"/>
                <a:hlinkClick r:id="rId3"/>
              </a:rPr>
              <a:t>https://wiki.corp.adobe.com/display/DIA/Agent+Performance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49532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F5CE-0963-4F7A-9E44-C30E31B9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10306050" cy="592138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What are the attributes?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E0F90-5298-43FB-8B29-82A8F423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7953"/>
              </p:ext>
            </p:extLst>
          </p:nvPr>
        </p:nvGraphicFramePr>
        <p:xfrm>
          <a:off x="781050" y="3171825"/>
          <a:ext cx="9302994" cy="341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88">
                  <a:extLst>
                    <a:ext uri="{9D8B030D-6E8A-4147-A177-3AD203B41FA5}">
                      <a16:colId xmlns:a16="http://schemas.microsoft.com/office/drawing/2014/main" val="513419498"/>
                    </a:ext>
                  </a:extLst>
                </a:gridCol>
                <a:gridCol w="495255">
                  <a:extLst>
                    <a:ext uri="{9D8B030D-6E8A-4147-A177-3AD203B41FA5}">
                      <a16:colId xmlns:a16="http://schemas.microsoft.com/office/drawing/2014/main" val="2583785156"/>
                    </a:ext>
                  </a:extLst>
                </a:gridCol>
                <a:gridCol w="586033">
                  <a:extLst>
                    <a:ext uri="{9D8B030D-6E8A-4147-A177-3AD203B41FA5}">
                      <a16:colId xmlns:a16="http://schemas.microsoft.com/office/drawing/2014/main" val="3412935263"/>
                    </a:ext>
                  </a:extLst>
                </a:gridCol>
                <a:gridCol w="790671">
                  <a:extLst>
                    <a:ext uri="{9D8B030D-6E8A-4147-A177-3AD203B41FA5}">
                      <a16:colId xmlns:a16="http://schemas.microsoft.com/office/drawing/2014/main" val="3890019746"/>
                    </a:ext>
                  </a:extLst>
                </a:gridCol>
                <a:gridCol w="712471">
                  <a:extLst>
                    <a:ext uri="{9D8B030D-6E8A-4147-A177-3AD203B41FA5}">
                      <a16:colId xmlns:a16="http://schemas.microsoft.com/office/drawing/2014/main" val="3078668231"/>
                    </a:ext>
                  </a:extLst>
                </a:gridCol>
                <a:gridCol w="862389">
                  <a:extLst>
                    <a:ext uri="{9D8B030D-6E8A-4147-A177-3AD203B41FA5}">
                      <a16:colId xmlns:a16="http://schemas.microsoft.com/office/drawing/2014/main" val="4001427733"/>
                    </a:ext>
                  </a:extLst>
                </a:gridCol>
                <a:gridCol w="764603">
                  <a:extLst>
                    <a:ext uri="{9D8B030D-6E8A-4147-A177-3AD203B41FA5}">
                      <a16:colId xmlns:a16="http://schemas.microsoft.com/office/drawing/2014/main" val="483096126"/>
                    </a:ext>
                  </a:extLst>
                </a:gridCol>
                <a:gridCol w="799359">
                  <a:extLst>
                    <a:ext uri="{9D8B030D-6E8A-4147-A177-3AD203B41FA5}">
                      <a16:colId xmlns:a16="http://schemas.microsoft.com/office/drawing/2014/main" val="1909867449"/>
                    </a:ext>
                  </a:extLst>
                </a:gridCol>
                <a:gridCol w="712473">
                  <a:extLst>
                    <a:ext uri="{9D8B030D-6E8A-4147-A177-3AD203B41FA5}">
                      <a16:colId xmlns:a16="http://schemas.microsoft.com/office/drawing/2014/main" val="2515089165"/>
                    </a:ext>
                  </a:extLst>
                </a:gridCol>
                <a:gridCol w="816737">
                  <a:extLst>
                    <a:ext uri="{9D8B030D-6E8A-4147-A177-3AD203B41FA5}">
                      <a16:colId xmlns:a16="http://schemas.microsoft.com/office/drawing/2014/main" val="827990515"/>
                    </a:ext>
                  </a:extLst>
                </a:gridCol>
                <a:gridCol w="721161">
                  <a:extLst>
                    <a:ext uri="{9D8B030D-6E8A-4147-A177-3AD203B41FA5}">
                      <a16:colId xmlns:a16="http://schemas.microsoft.com/office/drawing/2014/main" val="1743671057"/>
                    </a:ext>
                  </a:extLst>
                </a:gridCol>
                <a:gridCol w="599520">
                  <a:extLst>
                    <a:ext uri="{9D8B030D-6E8A-4147-A177-3AD203B41FA5}">
                      <a16:colId xmlns:a16="http://schemas.microsoft.com/office/drawing/2014/main" val="1299801587"/>
                    </a:ext>
                  </a:extLst>
                </a:gridCol>
                <a:gridCol w="408368">
                  <a:extLst>
                    <a:ext uri="{9D8B030D-6E8A-4147-A177-3AD203B41FA5}">
                      <a16:colId xmlns:a16="http://schemas.microsoft.com/office/drawing/2014/main" val="1573086739"/>
                    </a:ext>
                  </a:extLst>
                </a:gridCol>
                <a:gridCol w="486566">
                  <a:extLst>
                    <a:ext uri="{9D8B030D-6E8A-4147-A177-3AD203B41FA5}">
                      <a16:colId xmlns:a16="http://schemas.microsoft.com/office/drawing/2014/main" val="253950680"/>
                    </a:ext>
                  </a:extLst>
                </a:gridCol>
              </a:tblGrid>
              <a:tr h="673850"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case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agent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issue type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wait time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avg response time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agent handling time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number of turns per conversation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number of agents handling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agent tenure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resolution days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billable days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working hours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CPH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CHS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1932186"/>
                  </a:ext>
                </a:extLst>
              </a:tr>
              <a:tr h="657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download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600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2.3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9623940"/>
                  </a:ext>
                </a:extLst>
              </a:tr>
              <a:tr h="657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payment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300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29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2.5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3559853"/>
                  </a:ext>
                </a:extLst>
              </a:tr>
              <a:tr h="657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download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5173800"/>
                  </a:ext>
                </a:extLst>
              </a:tr>
              <a:tr h="69850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</a:rPr>
                        <a:t>account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700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400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0.8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-1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8605458"/>
                  </a:ext>
                </a:extLst>
              </a:tr>
            </a:tbl>
          </a:graphicData>
        </a:graphic>
      </p:graphicFrame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2DCD6747-D3E6-4FF1-819A-A007DC302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1014208"/>
            <a:ext cx="3929062" cy="218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F5CE-0963-4F7A-9E44-C30E31B9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10306050" cy="592138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model efficiency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135A221-CFBF-431C-BD4D-832016F5B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40" y="1213821"/>
            <a:ext cx="6383166" cy="42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6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dobe Clean ExtraBold"/>
                <a:sym typeface="Adobe Clean ExtraBol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 ExtraBold"/>
              <a:sym typeface="Adobe Clean ExtraBold"/>
            </a:endParaRPr>
          </a:p>
        </p:txBody>
      </p:sp>
      <p:sp>
        <p:nvSpPr>
          <p:cNvPr id="216" name="Presentation top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Agenda</a:t>
            </a:r>
            <a:endParaRPr/>
          </a:p>
        </p:txBody>
      </p:sp>
      <p:sp>
        <p:nvSpPr>
          <p:cNvPr id="217" name="Presentation Goal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anchor="t"/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/>
              <a:t>Context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err="1"/>
              <a:t>PoC</a:t>
            </a:r>
            <a:r>
              <a:rPr lang="en-US"/>
              <a:t> Use Case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/>
              <a:t>Routing Flow – High Level Technical Design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/>
              <a:t>Agent Skill ML Model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/>
              <a:t>Demo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/>
              <a:t>Summary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163118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355C-23FD-43E0-AAF8-211FC446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" y="-139511"/>
            <a:ext cx="10515600" cy="1325563"/>
          </a:xfrm>
        </p:spPr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DB0A6-286C-47DA-8318-230450210B32}"/>
              </a:ext>
            </a:extLst>
          </p:cNvPr>
          <p:cNvSpPr txBox="1"/>
          <p:nvPr/>
        </p:nvSpPr>
        <p:spPr>
          <a:xfrm>
            <a:off x="414810" y="1000188"/>
            <a:ext cx="105650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Post MVP - Integrate in </a:t>
            </a:r>
            <a:r>
              <a:rPr lang="en-US" err="1">
                <a:cs typeface="Calibri"/>
              </a:rPr>
              <a:t>SuperNova</a:t>
            </a:r>
            <a:r>
              <a:rPr lang="en-US">
                <a:cs typeface="Calibri"/>
              </a:rPr>
              <a:t> project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A/B Test (floodgate integration)</a:t>
            </a:r>
          </a:p>
          <a:p>
            <a:pPr marL="742950" lvl="1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6593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335018" y="168274"/>
            <a:ext cx="8427983" cy="5937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latin typeface="Adobe Clean" panose="020B0503020404020204"/>
              </a:rPr>
              <a:t>Context</a:t>
            </a:r>
            <a:endParaRPr sz="2600">
              <a:latin typeface="Adobe Clean" panose="020B0503020404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C0EAC-9905-413C-B58D-0388FAC1F7A2}"/>
              </a:ext>
            </a:extLst>
          </p:cNvPr>
          <p:cNvSpPr txBox="1"/>
          <p:nvPr/>
        </p:nvSpPr>
        <p:spPr>
          <a:xfrm>
            <a:off x="228502" y="1165210"/>
            <a:ext cx="465018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Customer don’t like to be bounced around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24E8E-CB9B-44E3-BF5A-28D57147E1B0}"/>
              </a:ext>
            </a:extLst>
          </p:cNvPr>
          <p:cNvSpPr txBox="1"/>
          <p:nvPr/>
        </p:nvSpPr>
        <p:spPr>
          <a:xfrm>
            <a:off x="6630892" y="1164035"/>
            <a:ext cx="493539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Over a period, Agent tends to pick up a niche</a:t>
            </a:r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601" y="35442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pic>
        <p:nvPicPr>
          <p:cNvPr id="32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AEDEDB9-6F13-46BB-81CE-09EA06E58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21" y="2028313"/>
            <a:ext cx="3256146" cy="197542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7A1DEF-7FF3-44DB-A25B-51840DA95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98251"/>
              </p:ext>
            </p:extLst>
          </p:nvPr>
        </p:nvGraphicFramePr>
        <p:xfrm>
          <a:off x="6529824" y="1978789"/>
          <a:ext cx="4466352" cy="3063620"/>
        </p:xfrm>
        <a:graphic>
          <a:graphicData uri="http://schemas.openxmlformats.org/drawingml/2006/table">
            <a:tbl>
              <a:tblPr/>
              <a:tblGrid>
                <a:gridCol w="865218">
                  <a:extLst>
                    <a:ext uri="{9D8B030D-6E8A-4147-A177-3AD203B41FA5}">
                      <a16:colId xmlns:a16="http://schemas.microsoft.com/office/drawing/2014/main" val="2297211270"/>
                    </a:ext>
                  </a:extLst>
                </a:gridCol>
                <a:gridCol w="570789">
                  <a:extLst>
                    <a:ext uri="{9D8B030D-6E8A-4147-A177-3AD203B41FA5}">
                      <a16:colId xmlns:a16="http://schemas.microsoft.com/office/drawing/2014/main" val="2905274134"/>
                    </a:ext>
                  </a:extLst>
                </a:gridCol>
                <a:gridCol w="644769">
                  <a:extLst>
                    <a:ext uri="{9D8B030D-6E8A-4147-A177-3AD203B41FA5}">
                      <a16:colId xmlns:a16="http://schemas.microsoft.com/office/drawing/2014/main" val="3494811979"/>
                    </a:ext>
                  </a:extLst>
                </a:gridCol>
                <a:gridCol w="896792">
                  <a:extLst>
                    <a:ext uri="{9D8B030D-6E8A-4147-A177-3AD203B41FA5}">
                      <a16:colId xmlns:a16="http://schemas.microsoft.com/office/drawing/2014/main" val="2148397136"/>
                    </a:ext>
                  </a:extLst>
                </a:gridCol>
                <a:gridCol w="849946">
                  <a:extLst>
                    <a:ext uri="{9D8B030D-6E8A-4147-A177-3AD203B41FA5}">
                      <a16:colId xmlns:a16="http://schemas.microsoft.com/office/drawing/2014/main" val="1526893798"/>
                    </a:ext>
                  </a:extLst>
                </a:gridCol>
                <a:gridCol w="638838">
                  <a:extLst>
                    <a:ext uri="{9D8B030D-6E8A-4147-A177-3AD203B41FA5}">
                      <a16:colId xmlns:a16="http://schemas.microsoft.com/office/drawing/2014/main" val="2970262805"/>
                    </a:ext>
                  </a:extLst>
                </a:gridCol>
              </a:tblGrid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 Name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Activation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Billing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User Account Management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Account Management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Troubleshooting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156324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Genki Ito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77.97%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88.58%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89.62%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00828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Rovin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Yeshashwik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88.67%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745743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Daisuke Itou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90.18%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82.73%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82.93%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43511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Kayo Tada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91.74%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86.84%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89.66%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582170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Shuuhei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Kaneko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0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89.97%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18020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Keiko Yoshijima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88.74%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89.34%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82.78%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819524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Ikumi Ohkawa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80.85%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6909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Himanshu Sharma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57992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Nikhath Fathima N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97.70%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30720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Erika Watanabe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84.75%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931753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Yuuya Sasaki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88.43%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3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88.49%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04174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Hiromi Sato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93.59%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87.68%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306447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Yuka Uesugi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83.85%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202393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Koutarou Hashino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92.86%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88.19%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86.65%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81.48%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846199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Sumit Sharma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83.94%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86.51%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45844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Dereck Thomas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4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153240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Abba Diana Princy Samuel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94.70%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8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91.14%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53564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Takaaki Inokuchi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85.81%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75.86%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313290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Sonali Sharma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95.82%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3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F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D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08135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Momoko Takahashi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73.81%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81.88%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478008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Kanako Hujiwara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86.54%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88.56%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81.48%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179655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Nitiysh Kalra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88.33%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90.29%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076677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Yukina Yano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93.02%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E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94.18%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87.13%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96.55%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01551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Hitomi Nakamura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78.13%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68257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Aman Jain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6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87.45%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524449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Harshal Sahu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93.35%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78.43%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849731"/>
                  </a:ext>
                </a:extLst>
              </a:tr>
              <a:tr h="10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Mayuko Izumi</a:t>
                      </a:r>
                    </a:p>
                  </a:txBody>
                  <a:tcPr marL="9298" marR="9298" marT="929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91.91%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91.77%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85.09%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75.00%</a:t>
                      </a:r>
                    </a:p>
                  </a:txBody>
                  <a:tcPr marL="9298" marR="9298" marT="92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2650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788141D-4B3B-455C-8842-4118EE0CC38F}"/>
              </a:ext>
            </a:extLst>
          </p:cNvPr>
          <p:cNvSpPr txBox="1"/>
          <p:nvPr/>
        </p:nvSpPr>
        <p:spPr>
          <a:xfrm>
            <a:off x="534891" y="5495143"/>
            <a:ext cx="10607893" cy="64633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Hypothesis: 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For the customer to have the </a:t>
            </a:r>
            <a:r>
              <a:rPr kumimoji="0" lang="en-US" sz="180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most valuable &amp; satisfying experience</a:t>
            </a:r>
            <a:r>
              <a:rPr kumimoji="0" lang="en-US" sz="1800" i="0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 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with Adobe they need to interact with the agent who is best suited to solve </a:t>
            </a:r>
            <a:r>
              <a:rPr lang="en-US">
                <a:solidFill>
                  <a:srgbClr val="0070C0"/>
                </a:solidFill>
                <a:latin typeface="Adobe Clean" panose="020B0503020404020204"/>
                <a:sym typeface="Helvetica"/>
              </a:rPr>
              <a:t>their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Clean" panose="020B0503020404020204"/>
                <a:sym typeface="Helvetica"/>
              </a:rPr>
              <a:t> issue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624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335018" y="168274"/>
            <a:ext cx="8427983" cy="59372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latin typeface="Adobe Clean" panose="020B0503020404020204"/>
              </a:rPr>
              <a:t>PoC Use Case</a:t>
            </a:r>
            <a:endParaRPr sz="2600">
              <a:latin typeface="Adobe Clean" panose="020B0503020404020204"/>
            </a:endParaRPr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601" y="35442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C608F9-43EE-480B-AA5D-1EEF4D581945}"/>
              </a:ext>
            </a:extLst>
          </p:cNvPr>
          <p:cNvSpPr txBox="1"/>
          <p:nvPr/>
        </p:nvSpPr>
        <p:spPr>
          <a:xfrm>
            <a:off x="832338" y="1044454"/>
            <a:ext cx="10034954" cy="70788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r>
              <a:rPr lang="en-US" sz="2000" b="1">
                <a:solidFill>
                  <a:srgbClr val="0070C0"/>
                </a:solidFill>
                <a:latin typeface="Adobe Clean" panose="020B0503020404020204"/>
                <a:sym typeface="Adobe Clean SemiLight"/>
              </a:rPr>
              <a:t>Ability to introduce any foreign element into the contact routing flow and use it to influence the outcome</a:t>
            </a:r>
            <a:endParaRPr lang="en-US" sz="2000" b="1">
              <a:solidFill>
                <a:srgbClr val="0070C0"/>
              </a:solidFill>
              <a:latin typeface="Adobe Clean" panose="020B050302040402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E4EA45-2A66-480A-BEE9-C777B573CE03}"/>
              </a:ext>
            </a:extLst>
          </p:cNvPr>
          <p:cNvSpPr txBox="1"/>
          <p:nvPr/>
        </p:nvSpPr>
        <p:spPr>
          <a:xfrm>
            <a:off x="1984493" y="2636960"/>
            <a:ext cx="857077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kern="0">
                <a:solidFill>
                  <a:srgbClr val="FF51F5"/>
                </a:solidFill>
                <a:latin typeface="Adobe Clean SemiLight"/>
              </a:rPr>
              <a:t>Steps taken to functionally prove out smart routing end to end</a:t>
            </a:r>
          </a:p>
          <a:p>
            <a:endParaRPr lang="en-US" sz="1600" kern="0">
              <a:solidFill>
                <a:srgbClr val="FF51F5">
                  <a:hueOff val="10379405"/>
                  <a:satOff val="-99988"/>
                  <a:lumOff val="-48628"/>
                </a:srgbClr>
              </a:solidFill>
              <a:latin typeface="Adobe Clean SemiLight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i="1" kern="0">
                <a:solidFill>
                  <a:srgbClr val="FF51F5"/>
                </a:solidFill>
                <a:latin typeface="Adobe Clean SemiLight"/>
              </a:rPr>
              <a:t>Built ML model to map agent best in solving L2 issues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i="1" kern="0">
                <a:solidFill>
                  <a:srgbClr val="FF51F5"/>
                </a:solidFill>
                <a:latin typeface="Adobe Clean SemiLight"/>
              </a:rPr>
              <a:t>Integrate ML model with AWS connect platform*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i="1" kern="0">
                <a:solidFill>
                  <a:srgbClr val="FF51F5"/>
                </a:solidFill>
                <a:latin typeface="Adobe Clean SemiLight"/>
              </a:rPr>
              <a:t>Built "Smart Routing Handler" to get ranked list of agents based on conversation context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i="1" kern="0">
                <a:solidFill>
                  <a:srgbClr val="FF51F5"/>
                </a:solidFill>
                <a:latin typeface="Adobe Clean SemiLight"/>
              </a:rPr>
              <a:t>Check for Availability and Capacity of Agents in AWS Contact Flow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i="1" kern="0">
                <a:solidFill>
                  <a:srgbClr val="FF51F5"/>
                </a:solidFill>
                <a:latin typeface="Adobe Clean SemiLight"/>
              </a:rPr>
              <a:t>Route to highest ranked agent who is available</a:t>
            </a:r>
            <a:endParaRPr lang="en-US" i="1">
              <a:solidFill>
                <a:srgbClr val="FF51F5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B0281-A1A5-419C-A25E-B7E470439BAE}"/>
              </a:ext>
            </a:extLst>
          </p:cNvPr>
          <p:cNvSpPr txBox="1"/>
          <p:nvPr/>
        </p:nvSpPr>
        <p:spPr>
          <a:xfrm>
            <a:off x="461963" y="6361508"/>
            <a:ext cx="2743199" cy="30777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8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* used AWS Hackathon environment for the PoC</a:t>
            </a:r>
            <a:endParaRPr lang="en-US" sz="800" i="1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523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335018" y="168274"/>
            <a:ext cx="8427983" cy="59372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latin typeface="Adobe Clean" panose="020B0503020404020204"/>
              </a:rPr>
              <a:t>Technical Design – Smart Routing</a:t>
            </a:r>
            <a:endParaRPr sz="2600">
              <a:latin typeface="Adobe Clean" panose="020B0503020404020204"/>
            </a:endParaRPr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601" y="35442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A2A048D-9B0F-4F1E-88FF-98C4BD01A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27" y="1044804"/>
            <a:ext cx="10470146" cy="492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975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335018" y="168274"/>
            <a:ext cx="8427983" cy="59372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latin typeface="Adobe Clean" panose="020B0503020404020204"/>
              </a:rPr>
              <a:t>Technical Design – ML Training Pipeline</a:t>
            </a:r>
            <a:endParaRPr sz="2600">
              <a:latin typeface="Adobe Clean" panose="020B0503020404020204"/>
            </a:endParaRPr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601" y="35442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4C4C4C6D-5F23-4A62-A0B1-94B38156A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70" y="847334"/>
            <a:ext cx="9220199" cy="552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255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120861" y="58705"/>
            <a:ext cx="3238416" cy="4243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solidFill>
                  <a:schemeClr val="tx1"/>
                </a:solidFill>
                <a:latin typeface="Adobe Clean" panose="020B0503020404020204"/>
              </a:rPr>
              <a:t>Agent Skill – ML Model</a:t>
            </a:r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36" y="30870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69788006-0C54-4348-83E2-39617DD5F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035590" y="2019923"/>
            <a:ext cx="31493" cy="3370403"/>
          </a:xfrm>
          <a:prstGeom prst="rect">
            <a:avLst/>
          </a:prstGeom>
        </p:spPr>
      </p:pic>
      <p:pic>
        <p:nvPicPr>
          <p:cNvPr id="17" name="Picture 22">
            <a:extLst>
              <a:ext uri="{FF2B5EF4-FFF2-40B4-BE49-F238E27FC236}">
                <a16:creationId xmlns:a16="http://schemas.microsoft.com/office/drawing/2014/main" id="{204DCAEB-62EB-445F-B20E-2994FB7A2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416" y="1355433"/>
            <a:ext cx="1921747" cy="4114800"/>
          </a:xfrm>
          <a:prstGeom prst="rect">
            <a:avLst/>
          </a:prstGeom>
        </p:spPr>
      </p:pic>
      <p:pic>
        <p:nvPicPr>
          <p:cNvPr id="23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74B217E2-A820-447E-9348-9EA661706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816" y="1918321"/>
            <a:ext cx="2340535" cy="2330574"/>
          </a:xfrm>
          <a:prstGeom prst="rect">
            <a:avLst/>
          </a:prstGeom>
        </p:spPr>
      </p:pic>
      <p:pic>
        <p:nvPicPr>
          <p:cNvPr id="24" name="Picture 24" descr="Icon&#10;&#10;Description automatically generated">
            <a:extLst>
              <a:ext uri="{FF2B5EF4-FFF2-40B4-BE49-F238E27FC236}">
                <a16:creationId xmlns:a16="http://schemas.microsoft.com/office/drawing/2014/main" id="{9A8D091E-465A-4908-B48A-EBF48D5DD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7025" y="939302"/>
            <a:ext cx="754577" cy="41148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E1AE22CC-8199-437C-AE98-D2803142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188260" y="5577257"/>
            <a:ext cx="12003740" cy="16791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85E1247-98DF-4019-858E-0EEF17DF96A6}"/>
              </a:ext>
            </a:extLst>
          </p:cNvPr>
          <p:cNvSpPr/>
          <p:nvPr/>
        </p:nvSpPr>
        <p:spPr>
          <a:xfrm rot="5400000">
            <a:off x="3151631" y="3585177"/>
            <a:ext cx="2192069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 hangingPunct="0"/>
            <a:r>
              <a:rPr lang="en-US" sz="1600">
                <a:solidFill>
                  <a:srgbClr val="757575"/>
                </a:solidFill>
                <a:latin typeface="Adobe Clean SemiLight"/>
              </a:rPr>
              <a:t>Data wrangling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4F168F-EE89-4E1E-9BBD-D4ED44F3E456}"/>
              </a:ext>
            </a:extLst>
          </p:cNvPr>
          <p:cNvSpPr/>
          <p:nvPr/>
        </p:nvSpPr>
        <p:spPr>
          <a:xfrm>
            <a:off x="6304414" y="4067263"/>
            <a:ext cx="2924303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1828800" hangingPunct="0"/>
            <a:r>
              <a:rPr lang="en-US" sz="1600">
                <a:solidFill>
                  <a:srgbClr val="757575"/>
                </a:solidFill>
                <a:latin typeface="Adobe Clean SemiLight"/>
              </a:rPr>
              <a:t>Logistic Regression ML Model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0F4E24-9944-43F9-948E-B10934981E6E}"/>
              </a:ext>
            </a:extLst>
          </p:cNvPr>
          <p:cNvSpPr/>
          <p:nvPr/>
        </p:nvSpPr>
        <p:spPr>
          <a:xfrm>
            <a:off x="10330944" y="5144778"/>
            <a:ext cx="1596757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600">
                <a:solidFill>
                  <a:srgbClr val="757575"/>
                </a:solidFill>
                <a:latin typeface="Adobe Clean SemiLight"/>
              </a:rPr>
              <a:t>Agent Scorecard</a:t>
            </a:r>
            <a:endParaRPr lang="en-US">
              <a:solidFill>
                <a:srgbClr val="757575"/>
              </a:solidFill>
            </a:endParaRPr>
          </a:p>
        </p:txBody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31A3E0B9-2488-47EF-8F55-1C8679DEA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247700" y="837703"/>
            <a:ext cx="42536" cy="44913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81D61F5-1FC4-42FA-A7BF-063310A9130B}"/>
              </a:ext>
            </a:extLst>
          </p:cNvPr>
          <p:cNvSpPr txBox="1"/>
          <p:nvPr/>
        </p:nvSpPr>
        <p:spPr>
          <a:xfrm>
            <a:off x="10685089" y="1214368"/>
            <a:ext cx="836871" cy="3539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70.0</a:t>
            </a:r>
            <a:endParaRPr lang="en-US" sz="1100" i="1">
              <a:solidFill>
                <a:schemeClr val="accent6">
                  <a:hueOff val="10379405"/>
                  <a:satOff val="-99988"/>
                  <a:lumOff val="-48628"/>
                </a:schemeClr>
              </a:solidFill>
              <a:latin typeface="Adobe Clean Semi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1484F3-5772-43C2-8E5E-CC8AF480E096}"/>
              </a:ext>
            </a:extLst>
          </p:cNvPr>
          <p:cNvSpPr txBox="1"/>
          <p:nvPr/>
        </p:nvSpPr>
        <p:spPr>
          <a:xfrm>
            <a:off x="10708901" y="2284109"/>
            <a:ext cx="938074" cy="3539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69.5</a:t>
            </a:r>
            <a:endParaRPr lang="en-US" sz="1100" i="1">
              <a:solidFill>
                <a:schemeClr val="accent6">
                  <a:hueOff val="10379405"/>
                  <a:satOff val="-99988"/>
                  <a:lumOff val="-48628"/>
                </a:schemeClr>
              </a:solidFill>
              <a:latin typeface="Adobe Clean Semi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72D708-4649-4663-8BB5-EEE5FF5EB539}"/>
              </a:ext>
            </a:extLst>
          </p:cNvPr>
          <p:cNvSpPr txBox="1"/>
          <p:nvPr/>
        </p:nvSpPr>
        <p:spPr>
          <a:xfrm>
            <a:off x="10708901" y="3351189"/>
            <a:ext cx="938074" cy="3539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68.5</a:t>
            </a:r>
            <a:endParaRPr lang="en-US" sz="1100" i="1">
              <a:solidFill>
                <a:schemeClr val="accent6">
                  <a:hueOff val="10379405"/>
                  <a:satOff val="-99988"/>
                  <a:lumOff val="-48628"/>
                </a:schemeClr>
              </a:solidFill>
              <a:latin typeface="Adobe Clean SemiLigh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3BF362-2296-408C-A787-A523B9D74914}"/>
              </a:ext>
            </a:extLst>
          </p:cNvPr>
          <p:cNvSpPr txBox="1"/>
          <p:nvPr/>
        </p:nvSpPr>
        <p:spPr>
          <a:xfrm>
            <a:off x="10708761" y="4504205"/>
            <a:ext cx="938074" cy="3539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Score: 67.5</a:t>
            </a:r>
            <a:endParaRPr lang="en-US" sz="1100" i="1">
              <a:solidFill>
                <a:schemeClr val="accent6">
                  <a:hueOff val="10379405"/>
                  <a:satOff val="-99988"/>
                  <a:lumOff val="-48628"/>
                </a:schemeClr>
              </a:solidFill>
              <a:latin typeface="Adobe Clean SemiLight"/>
            </a:endParaRP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2FA35C5F-5BB1-4ED0-9693-15686F837704}"/>
              </a:ext>
            </a:extLst>
          </p:cNvPr>
          <p:cNvSpPr/>
          <p:nvPr/>
        </p:nvSpPr>
        <p:spPr>
          <a:xfrm>
            <a:off x="8846899" y="2862957"/>
            <a:ext cx="873102" cy="763532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dobe Clean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E825AB-AAF7-49DC-B28B-D35EFC60FF2B}"/>
              </a:ext>
            </a:extLst>
          </p:cNvPr>
          <p:cNvSpPr/>
          <p:nvPr/>
        </p:nvSpPr>
        <p:spPr>
          <a:xfrm>
            <a:off x="822723" y="905529"/>
            <a:ext cx="2533648" cy="39159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Conversation Health Score (CHS)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708D795-3C15-4D6D-A35F-B1435460CEE7}"/>
              </a:ext>
            </a:extLst>
          </p:cNvPr>
          <p:cNvSpPr/>
          <p:nvPr/>
        </p:nvSpPr>
        <p:spPr>
          <a:xfrm>
            <a:off x="269081" y="1715153"/>
            <a:ext cx="1015602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Handle Time</a:t>
            </a:r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36A8F74-307E-4374-8076-D7C10B625209}"/>
              </a:ext>
            </a:extLst>
          </p:cNvPr>
          <p:cNvSpPr/>
          <p:nvPr/>
        </p:nvSpPr>
        <p:spPr>
          <a:xfrm>
            <a:off x="269081" y="2215214"/>
            <a:ext cx="1015602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ARD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930BB48-2DF5-491E-AAAD-0421AB2E7D5C}"/>
              </a:ext>
            </a:extLst>
          </p:cNvPr>
          <p:cNvSpPr/>
          <p:nvPr/>
        </p:nvSpPr>
        <p:spPr>
          <a:xfrm>
            <a:off x="269081" y="2745043"/>
            <a:ext cx="1015602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Agent Tenure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940EE81-3974-49F6-86F8-29086301D915}"/>
              </a:ext>
            </a:extLst>
          </p:cNvPr>
          <p:cNvSpPr/>
          <p:nvPr/>
        </p:nvSpPr>
        <p:spPr>
          <a:xfrm>
            <a:off x="269081" y="3239152"/>
            <a:ext cx="1015602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Wait Time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60EBA4E-1004-4A92-AE41-52AAB8FA8DC9}"/>
              </a:ext>
            </a:extLst>
          </p:cNvPr>
          <p:cNvSpPr/>
          <p:nvPr/>
        </p:nvSpPr>
        <p:spPr>
          <a:xfrm>
            <a:off x="269081" y="3721355"/>
            <a:ext cx="1527571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Agent Response Time</a:t>
            </a:r>
            <a:endParaRPr lang="en-US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F98CD4E-21E6-4873-8B13-42C5878692A2}"/>
              </a:ext>
            </a:extLst>
          </p:cNvPr>
          <p:cNvSpPr/>
          <p:nvPr/>
        </p:nvSpPr>
        <p:spPr>
          <a:xfrm>
            <a:off x="1572815" y="1768731"/>
            <a:ext cx="872727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CPH</a:t>
            </a:r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38538EC-488C-4F67-A051-11EC10B9EAD9}"/>
              </a:ext>
            </a:extLst>
          </p:cNvPr>
          <p:cNvSpPr/>
          <p:nvPr/>
        </p:nvSpPr>
        <p:spPr>
          <a:xfrm>
            <a:off x="1537097" y="2393809"/>
            <a:ext cx="1277540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Customer Tenure</a:t>
            </a:r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8E11CB1-8947-4847-A2B9-87AF1FF8AFC3}"/>
              </a:ext>
            </a:extLst>
          </p:cNvPr>
          <p:cNvSpPr/>
          <p:nvPr/>
        </p:nvSpPr>
        <p:spPr>
          <a:xfrm>
            <a:off x="1572815" y="2995075"/>
            <a:ext cx="1015603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# of agents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503AD87-4C91-43BC-9149-B4D6FD73486F}"/>
              </a:ext>
            </a:extLst>
          </p:cNvPr>
          <p:cNvSpPr/>
          <p:nvPr/>
        </p:nvSpPr>
        <p:spPr>
          <a:xfrm>
            <a:off x="2090737" y="3703496"/>
            <a:ext cx="1015603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# of turns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8847760-DC81-4518-B057-5B1BBE5567ED}"/>
              </a:ext>
            </a:extLst>
          </p:cNvPr>
          <p:cNvSpPr/>
          <p:nvPr/>
        </p:nvSpPr>
        <p:spPr>
          <a:xfrm>
            <a:off x="1037034" y="4394057"/>
            <a:ext cx="1527571" cy="391594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Customer Issue</a:t>
            </a:r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8C14921-C5E2-48B5-A52F-C77AEEA438D6}"/>
              </a:ext>
            </a:extLst>
          </p:cNvPr>
          <p:cNvSpPr/>
          <p:nvPr/>
        </p:nvSpPr>
        <p:spPr>
          <a:xfrm>
            <a:off x="548878" y="6156181"/>
            <a:ext cx="1021555" cy="323491"/>
          </a:xfrm>
          <a:prstGeom prst="roundRect">
            <a:avLst/>
          </a:prstGeom>
          <a:ln w="63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7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Input parameters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BA78F69-B3DC-46CA-A32E-F700ED113671}"/>
              </a:ext>
            </a:extLst>
          </p:cNvPr>
          <p:cNvSpPr/>
          <p:nvPr/>
        </p:nvSpPr>
        <p:spPr>
          <a:xfrm>
            <a:off x="1685927" y="6168092"/>
            <a:ext cx="1021555" cy="3064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1828800"/>
            <a:r>
              <a:rPr lang="en-US" sz="6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</a:rPr>
              <a:t>Identifier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69838"/>
      </p:ext>
    </p:extLst>
  </p:cSld>
  <p:clrMapOvr>
    <a:masterClrMapping/>
  </p:clrMapOvr>
  <p:transition spd="med"/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>
            <a:spLocks noGrp="1"/>
          </p:cNvSpPr>
          <p:nvPr>
            <p:ph type="title"/>
          </p:nvPr>
        </p:nvSpPr>
        <p:spPr>
          <a:xfrm>
            <a:off x="335018" y="168274"/>
            <a:ext cx="8427983" cy="59372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defTabSz="1217612">
              <a:defRPr sz="2900">
                <a:solidFill>
                  <a:srgbClr val="535353"/>
                </a:solidFill>
              </a:defRPr>
            </a:lvl1pPr>
          </a:lstStyle>
          <a:p>
            <a:r>
              <a:rPr lang="en-US" sz="2600">
                <a:latin typeface="Adobe Clean" panose="020B0503020404020204"/>
              </a:rPr>
              <a:t>Model Output</a:t>
            </a:r>
            <a:endParaRPr lang="en-US"/>
          </a:p>
        </p:txBody>
      </p:sp>
      <p:sp>
        <p:nvSpPr>
          <p:cNvPr id="3" name="AutoShape 2" descr="Image result for consumer icon">
            <a:extLst>
              <a:ext uri="{FF2B5EF4-FFF2-40B4-BE49-F238E27FC236}">
                <a16:creationId xmlns:a16="http://schemas.microsoft.com/office/drawing/2014/main" id="{1BC94576-8141-4556-9D16-697904287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601" y="35442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Adobe Clean" panose="020B0503020404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8CE7E-E96A-46F1-95EC-7A2C237C7B97}"/>
              </a:ext>
            </a:extLst>
          </p:cNvPr>
          <p:cNvSpPr txBox="1"/>
          <p:nvPr/>
        </p:nvSpPr>
        <p:spPr>
          <a:xfrm>
            <a:off x="323436" y="895764"/>
            <a:ext cx="2936461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 hangingPunct="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ea typeface="Adobe Clean SemiLight"/>
                <a:cs typeface="Adobe Clean SemiLight"/>
              </a:rPr>
              <a:t>L2 Issue:  Billing Failure/ Error</a:t>
            </a:r>
            <a:endParaRPr lang="en-US" sz="1600" b="0" i="0" u="none" strike="noStrike" cap="none" spc="0" normalizeH="0" baseline="0">
              <a:ln>
                <a:noFill/>
              </a:ln>
              <a:solidFill>
                <a:schemeClr val="accent6">
                  <a:hueOff val="10379405"/>
                  <a:satOff val="-99988"/>
                  <a:lumOff val="-48628"/>
                </a:schemeClr>
              </a:solidFill>
              <a:effectLst/>
              <a:uFillTx/>
              <a:latin typeface="Adobe Clean SemiLight"/>
              <a:ea typeface="Adobe Clean SemiLight"/>
              <a:cs typeface="Adobe Clean SemiLight"/>
            </a:endParaRPr>
          </a:p>
        </p:txBody>
      </p:sp>
      <p:pic>
        <p:nvPicPr>
          <p:cNvPr id="11" name="Picture 4" descr="Chart&#10;&#10;Description automatically generated">
            <a:extLst>
              <a:ext uri="{FF2B5EF4-FFF2-40B4-BE49-F238E27FC236}">
                <a16:creationId xmlns:a16="http://schemas.microsoft.com/office/drawing/2014/main" id="{58E3F163-8C55-4150-92D2-C94B5F7B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924" y="1369499"/>
            <a:ext cx="4828727" cy="322715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7D85951-544F-4F72-A138-1B9116118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" y="1442531"/>
            <a:ext cx="6199897" cy="3075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38FE7-65B4-475B-9E47-E281B31D72B7}"/>
              </a:ext>
            </a:extLst>
          </p:cNvPr>
          <p:cNvSpPr txBox="1"/>
          <p:nvPr/>
        </p:nvSpPr>
        <p:spPr>
          <a:xfrm>
            <a:off x="7481452" y="806471"/>
            <a:ext cx="3019286" cy="430885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 hangingPunct="0"/>
            <a:r>
              <a:rPr lang="en-US" sz="1600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Model accuracy ~85%</a:t>
            </a:r>
            <a:endParaRPr lang="en-US" sz="1600">
              <a:solidFill>
                <a:schemeClr val="accent6">
                  <a:hueOff val="10379405"/>
                  <a:satOff val="-99988"/>
                  <a:lumOff val="-48628"/>
                </a:schemeClr>
              </a:solidFill>
              <a:latin typeface="Adobe Clean Semi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A3412-90C4-46A5-91D3-777E94784023}"/>
              </a:ext>
            </a:extLst>
          </p:cNvPr>
          <p:cNvSpPr txBox="1"/>
          <p:nvPr/>
        </p:nvSpPr>
        <p:spPr>
          <a:xfrm>
            <a:off x="257311" y="5844447"/>
            <a:ext cx="4703329" cy="35394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/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Refer this </a:t>
            </a:r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r>
              <a:rPr lang="en-US" sz="110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 to see model in working</a:t>
            </a:r>
            <a:endParaRPr lang="en-US" sz="1200" i="1">
              <a:solidFill>
                <a:schemeClr val="accent6">
                  <a:hueOff val="10379405"/>
                  <a:satOff val="-99988"/>
                  <a:lumOff val="-48628"/>
                </a:schemeClr>
              </a:solidFill>
            </a:endParaRPr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D68EF2E9-BD80-4324-B430-D3AA4DEA22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586634" y="-1033"/>
            <a:ext cx="64623" cy="6738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41B47-F70C-4675-AD9D-8A45E1EDD774}"/>
              </a:ext>
            </a:extLst>
          </p:cNvPr>
          <p:cNvSpPr txBox="1"/>
          <p:nvPr/>
        </p:nvSpPr>
        <p:spPr>
          <a:xfrm>
            <a:off x="6998494" y="5843586"/>
            <a:ext cx="4987527" cy="35394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828800" hangingPunct="0"/>
            <a:r>
              <a:rPr lang="en-US" sz="105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Refer this </a:t>
            </a:r>
            <a:r>
              <a:rPr lang="en-US" sz="105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</a:t>
            </a:r>
            <a:r>
              <a:rPr lang="en-US" sz="1050" i="1">
                <a:solidFill>
                  <a:schemeClr val="accent6">
                    <a:hueOff val="10379405"/>
                    <a:satOff val="-99988"/>
                    <a:lumOff val="-48628"/>
                  </a:schemeClr>
                </a:solidFill>
                <a:latin typeface="Adobe Clean SemiLight"/>
                <a:sym typeface="Adobe Clean SemiLight"/>
              </a:rPr>
              <a:t> to learn more about this model</a:t>
            </a:r>
            <a:endParaRPr lang="en-US" sz="1050" i="1">
              <a:solidFill>
                <a:schemeClr val="accent6">
                  <a:hueOff val="10379405"/>
                  <a:satOff val="-99988"/>
                  <a:lumOff val="-48628"/>
                </a:schemeClr>
              </a:solidFill>
              <a:latin typeface="Adobe Clean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6150189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0B74B0-D89D-4BA8-881A-8028CFF20C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630053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obe Corporate Master 2020">
  <a:themeElements>
    <a:clrScheme name="Adobe Corporate Master 2020">
      <a:dk1>
        <a:srgbClr val="2C2C2C"/>
      </a:dk1>
      <a:lt1>
        <a:srgbClr val="EAEAEA"/>
      </a:lt1>
      <a:dk2>
        <a:srgbClr val="EED267"/>
      </a:dk2>
      <a:lt2>
        <a:srgbClr val="FF8A66"/>
      </a:lt2>
      <a:accent1>
        <a:srgbClr val="FA0F00"/>
      </a:accent1>
      <a:accent2>
        <a:srgbClr val="FF9900"/>
      </a:accent2>
      <a:accent3>
        <a:srgbClr val="FFD11F"/>
      </a:accent3>
      <a:accent4>
        <a:srgbClr val="49DE51"/>
      </a:accent4>
      <a:accent5>
        <a:srgbClr val="308FFF"/>
      </a:accent5>
      <a:accent6>
        <a:srgbClr val="FF51F5"/>
      </a:accent6>
      <a:hlink>
        <a:srgbClr val="0000FF"/>
      </a:hlink>
      <a:folHlink>
        <a:srgbClr val="FF00FF"/>
      </a:folHlink>
    </a:clrScheme>
    <a:fontScheme name="Adobe Corporate Master 2020">
      <a:majorFont>
        <a:latin typeface="Adobe Clean"/>
        <a:ea typeface="Adobe Clean"/>
        <a:cs typeface="Adobe Clean"/>
      </a:majorFont>
      <a:minorFont>
        <a:latin typeface="Adobe Clean"/>
        <a:ea typeface="Adobe Clean"/>
        <a:cs typeface="Adobe Clean"/>
      </a:minorFont>
    </a:fontScheme>
    <a:fmtScheme name="Adobe Corporate Master 202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216000"/>
            <a:satOff val="-100000"/>
            <a:lumOff val="5098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dobe Cle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5">
              <a:hueOff val="-5760875"/>
              <a:satOff val="-99990"/>
              <a:lumOff val="-16275"/>
            </a:schemeClr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chemeClr val="accent6">
                <a:hueOff val="10379405"/>
                <a:satOff val="-99988"/>
                <a:lumOff val="-48628"/>
              </a:schemeClr>
            </a:solidFill>
            <a:effectLst/>
            <a:uFillTx/>
            <a:latin typeface="Adobe Clean SemiLight"/>
            <a:ea typeface="Adobe Clean SemiLight"/>
            <a:cs typeface="Adobe Clean SemiLight"/>
            <a:sym typeface="Adobe Clean Semi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XE-TheBasicsOfStorytelling_v2" id="{876B8654-E693-E143-B173-7F9B427B3CDF}" vid="{C1E39183-AD4A-0143-97AA-660FE5D427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4348276c-e83f-4d36-8850-67c54ba8724a">
      <UserInfo>
        <DisplayName/>
        <AccountId xsi:nil="true"/>
        <AccountType/>
      </UserInfo>
    </Owner>
    <SharedWithUsers xmlns="8058b601-0ef7-4359-9ec5-3fe4d31cd67a">
      <UserInfo>
        <DisplayName>Narayan Veeramani</DisplayName>
        <AccountId>883</AccountId>
        <AccountType/>
      </UserInfo>
      <UserInfo>
        <DisplayName>Akshay Sabade</DisplayName>
        <AccountId>1450</AccountId>
        <AccountType/>
      </UserInfo>
      <UserInfo>
        <DisplayName>Yu Xia</DisplayName>
        <AccountId>978</AccountId>
        <AccountType/>
      </UserInfo>
      <UserInfo>
        <DisplayName>Prasanna Raghav</DisplayName>
        <AccountId>1265</AccountId>
        <AccountType/>
      </UserInfo>
      <UserInfo>
        <DisplayName>Vikas Sagar</DisplayName>
        <AccountId>880</AccountId>
        <AccountType/>
      </UserInfo>
      <UserInfo>
        <DisplayName>Trang Pham</DisplayName>
        <AccountId>146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7315985B76A84282A271267EBED2D6" ma:contentTypeVersion="13" ma:contentTypeDescription="Create a new document." ma:contentTypeScope="" ma:versionID="28c1b0b29ae8ffaa6aa9d6ec6c3d81c5">
  <xsd:schema xmlns:xsd="http://www.w3.org/2001/XMLSchema" xmlns:xs="http://www.w3.org/2001/XMLSchema" xmlns:p="http://schemas.microsoft.com/office/2006/metadata/properties" xmlns:ns2="4348276c-e83f-4d36-8850-67c54ba8724a" xmlns:ns3="8058b601-0ef7-4359-9ec5-3fe4d31cd67a" targetNamespace="http://schemas.microsoft.com/office/2006/metadata/properties" ma:root="true" ma:fieldsID="da8e7293b2b7785a66c93c8701c5532c" ns2:_="" ns3:_="">
    <xsd:import namespace="4348276c-e83f-4d36-8850-67c54ba8724a"/>
    <xsd:import namespace="8058b601-0ef7-4359-9ec5-3fe4d31cd6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Owne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8276c-e83f-4d36-8850-67c54ba872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Owner" ma:index="19" nillable="true" ma:displayName="Owner" ma:description="Person who owns this document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8b601-0ef7-4359-9ec5-3fe4d31cd6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14513F-10F2-415D-AECF-6497C87706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53C75F-6F65-4BAD-ADE1-37CD04ABEF59}">
  <ds:schemaRefs>
    <ds:schemaRef ds:uri="4348276c-e83f-4d36-8850-67c54ba8724a"/>
    <ds:schemaRef ds:uri="8058b601-0ef7-4359-9ec5-3fe4d31cd6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C37F3CB-7CE2-4FF0-ADCF-528F2D638D8C}">
  <ds:schemaRefs>
    <ds:schemaRef ds:uri="4348276c-e83f-4d36-8850-67c54ba8724a"/>
    <ds:schemaRef ds:uri="8058b601-0ef7-4359-9ec5-3fe4d31cd6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10</Notes>
  <HiddenSlides>1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Adobe Corporate Master 2020</vt:lpstr>
      <vt:lpstr>PowerPoint Presentation</vt:lpstr>
      <vt:lpstr>Agenda</vt:lpstr>
      <vt:lpstr>Context</vt:lpstr>
      <vt:lpstr>PoC Use Case</vt:lpstr>
      <vt:lpstr>Technical Design – Smart Routing</vt:lpstr>
      <vt:lpstr>Technical Design – ML Training Pipeline</vt:lpstr>
      <vt:lpstr>Agent Skill – ML Model</vt:lpstr>
      <vt:lpstr>Model Output</vt:lpstr>
      <vt:lpstr>PowerPoint Presentation</vt:lpstr>
      <vt:lpstr>PowerPoint Presentation</vt:lpstr>
      <vt:lpstr>Summary &amp; Next Steps</vt:lpstr>
      <vt:lpstr>PowerPoint Presentation</vt:lpstr>
      <vt:lpstr>Agent Skill – ML Model</vt:lpstr>
      <vt:lpstr>PowerPoint Presentation</vt:lpstr>
      <vt:lpstr>POC Use case</vt:lpstr>
      <vt:lpstr>DEMO TIME</vt:lpstr>
      <vt:lpstr>Model Explanation</vt:lpstr>
      <vt:lpstr>What are the attributes?</vt:lpstr>
      <vt:lpstr>model efficiency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Debajit Lahiri</dc:creator>
  <cp:revision>4</cp:revision>
  <dcterms:created xsi:type="dcterms:W3CDTF">2022-02-09T22:39:24Z</dcterms:created>
  <dcterms:modified xsi:type="dcterms:W3CDTF">2022-02-25T06:06:13Z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0x010100107315985B76A84282A271267EBED2D6</vt:lpwstr>
  </property>
</Properties>
</file>