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63" r:id="rId4"/>
    <p:sldId id="309" r:id="rId5"/>
    <p:sldId id="310" r:id="rId6"/>
    <p:sldId id="311" r:id="rId7"/>
    <p:sldId id="312" r:id="rId8"/>
    <p:sldId id="316" r:id="rId9"/>
    <p:sldId id="318" r:id="rId10"/>
    <p:sldId id="317" r:id="rId11"/>
    <p:sldId id="313" r:id="rId12"/>
    <p:sldId id="314" r:id="rId13"/>
    <p:sldId id="315" r:id="rId14"/>
    <p:sldId id="319" r:id="rId15"/>
    <p:sldId id="264" r:id="rId16"/>
  </p:sldIdLst>
  <p:sldSz cx="9144000" cy="5143500" type="screen16x9"/>
  <p:notesSz cx="6858000" cy="9144000"/>
  <p:embeddedFontLst>
    <p:embeddedFont>
      <p:font typeface="Encode Sans Semi Condensed" panose="020B0604020202020204" charset="0"/>
      <p:regular r:id="rId18"/>
      <p:bold r:id="rId19"/>
    </p:embeddedFont>
    <p:embeddedFont>
      <p:font typeface="Franklin Gothic Book" panose="020B0503020102020204" pitchFamily="34" charset="0"/>
      <p:regular r:id="rId20"/>
      <p:italic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A66E34-154A-40FF-A7E7-A41954BE1342}">
  <a:tblStyle styleId="{B4A66E34-154A-40FF-A7E7-A41954BE13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0" autoAdjust="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486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950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860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fe33d86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fe33d86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f665d9e5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f665d9e5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12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68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184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48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e33d863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e33d863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85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●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Char char="○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Char char="■"/>
              <a:defRPr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3" r:id="rId6"/>
    <p:sldLayoutId id="214748366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subTitle" idx="4294967295"/>
          </p:nvPr>
        </p:nvSpPr>
        <p:spPr>
          <a:xfrm>
            <a:off x="2650331" y="4294188"/>
            <a:ext cx="3843337" cy="8493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2021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3B1820-F6E6-436B-828E-345DCA326FAF}"/>
              </a:ext>
            </a:extLst>
          </p:cNvPr>
          <p:cNvSpPr>
            <a:spLocks noGrp="1"/>
          </p:cNvSpPr>
          <p:nvPr/>
        </p:nvSpPr>
        <p:spPr>
          <a:xfrm>
            <a:off x="437030" y="-88526"/>
            <a:ext cx="7772400" cy="1447799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 algn="ctr">
              <a:spcBef>
                <a:spcPts val="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o-RO" sz="2000" b="0" dirty="0">
                <a:solidFill>
                  <a:srgbClr val="000000"/>
                </a:solidFill>
                <a:latin typeface="Franklin Gothic Book"/>
              </a:rPr>
              <a:t>UNIVERSITATEA BABEȘ-BOLYAI CLUJ-NAPOCA </a:t>
            </a:r>
            <a:br>
              <a:rPr lang="ro-RO" sz="2000" b="0" dirty="0">
                <a:solidFill>
                  <a:srgbClr val="000000"/>
                </a:solidFill>
                <a:latin typeface="Franklin Gothic Book"/>
              </a:rPr>
            </a:br>
            <a:r>
              <a:rPr lang="ro-RO" sz="2000" b="0" dirty="0">
                <a:solidFill>
                  <a:srgbClr val="000000"/>
                </a:solidFill>
                <a:latin typeface="Franklin Gothic Book"/>
              </a:rPr>
              <a:t>FACULTATEA DE MATEMATICĂ ȘI INFORMATICĂ </a:t>
            </a:r>
            <a:br>
              <a:rPr lang="ro-RO" sz="2000" b="0" dirty="0">
                <a:solidFill>
                  <a:srgbClr val="000000"/>
                </a:solidFill>
                <a:latin typeface="Franklin Gothic Book"/>
              </a:rPr>
            </a:br>
            <a:r>
              <a:rPr lang="ro-RO" sz="2000" b="0" dirty="0">
                <a:solidFill>
                  <a:srgbClr val="000000"/>
                </a:solidFill>
                <a:latin typeface="Franklin Gothic Book"/>
              </a:rPr>
              <a:t>SPECIALIZAREA INFORMATICĂ ROMÂNĂ</a:t>
            </a:r>
            <a:br>
              <a:rPr lang="ro-RO" sz="2000" b="0" dirty="0">
                <a:solidFill>
                  <a:srgbClr val="000000"/>
                </a:solidFill>
                <a:latin typeface="Franklin Gothic Book"/>
              </a:rPr>
            </a:br>
            <a:endParaRPr lang="en-US" sz="2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568F41D-107E-416D-BFC1-A49A0EB15E28}"/>
              </a:ext>
            </a:extLst>
          </p:cNvPr>
          <p:cNvSpPr>
            <a:spLocks noGrp="1"/>
          </p:cNvSpPr>
          <p:nvPr/>
        </p:nvSpPr>
        <p:spPr>
          <a:xfrm>
            <a:off x="1618130" y="1359273"/>
            <a:ext cx="5410200" cy="53340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dirty="0" err="1">
                <a:solidFill>
                  <a:schemeClr val="tx1"/>
                </a:solidFill>
                <a:latin typeface="Encode Sans Semi Condensed" panose="020B0604020202020204" charset="0"/>
              </a:rPr>
              <a:t>Lucrare</a:t>
            </a:r>
            <a:r>
              <a:rPr lang="en-US" dirty="0">
                <a:solidFill>
                  <a:schemeClr val="tx1"/>
                </a:solidFill>
                <a:latin typeface="Encode Sans Semi Condensed" panose="020B0604020202020204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Encode Sans Semi Condensed" panose="020B0604020202020204" charset="0"/>
              </a:rPr>
              <a:t>licență</a:t>
            </a:r>
            <a:endParaRPr lang="en-US" dirty="0">
              <a:solidFill>
                <a:schemeClr val="tx1"/>
              </a:solidFill>
              <a:latin typeface="Encode Sans Semi Condensed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18BD0E-83C6-4A25-A0B6-5A16C463EE11}"/>
              </a:ext>
            </a:extLst>
          </p:cNvPr>
          <p:cNvSpPr/>
          <p:nvPr/>
        </p:nvSpPr>
        <p:spPr>
          <a:xfrm>
            <a:off x="1523999" y="2259688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err="1">
                <a:latin typeface="Encode Sans Semi Condensed" panose="020B0604020202020204" charset="0"/>
              </a:rPr>
              <a:t>Dezvoltarea</a:t>
            </a:r>
            <a:r>
              <a:rPr lang="en-US" sz="2000" dirty="0">
                <a:latin typeface="Encode Sans Semi Condensed" panose="020B0604020202020204" charset="0"/>
              </a:rPr>
              <a:t> </a:t>
            </a:r>
            <a:r>
              <a:rPr lang="en-US" sz="2000" dirty="0" err="1">
                <a:latin typeface="Encode Sans Semi Condensed" panose="020B0604020202020204" charset="0"/>
              </a:rPr>
              <a:t>aplica</a:t>
            </a:r>
            <a:r>
              <a:rPr lang="ro-RO" sz="2000" dirty="0">
                <a:latin typeface="Encode Sans Semi Condensed" panose="020B0604020202020204" charset="0"/>
              </a:rPr>
              <a:t>țiilor web containerizate</a:t>
            </a:r>
            <a:endParaRPr lang="en-US" sz="2000" dirty="0">
              <a:latin typeface="Encode Sans Semi Condensed" panose="020B0604020202020204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27406A0-0A8C-4980-8D40-5A218BF6340D}"/>
              </a:ext>
            </a:extLst>
          </p:cNvPr>
          <p:cNvSpPr txBox="1"/>
          <p:nvPr/>
        </p:nvSpPr>
        <p:spPr>
          <a:xfrm>
            <a:off x="0" y="3560213"/>
            <a:ext cx="23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>
                <a:latin typeface="Encode Sans Semi Condensed" panose="020B0604020202020204" charset="0"/>
              </a:rPr>
              <a:t>Coordonator</a:t>
            </a:r>
            <a:r>
              <a:rPr lang="en-US" sz="1200" dirty="0">
                <a:latin typeface="Encode Sans Semi Condensed" panose="020B0604020202020204" charset="0"/>
              </a:rPr>
              <a:t> </a:t>
            </a:r>
            <a:r>
              <a:rPr lang="en-US" sz="1200" dirty="0" err="1">
                <a:latin typeface="Encode Sans Semi Condensed" panose="020B0604020202020204" charset="0"/>
              </a:rPr>
              <a:t>ştiinţific</a:t>
            </a:r>
            <a:r>
              <a:rPr lang="en-US" sz="1200" dirty="0">
                <a:latin typeface="Encode Sans Semi Condensed" panose="020B0604020202020204" charset="0"/>
              </a:rPr>
              <a:t>:</a:t>
            </a:r>
          </a:p>
          <a:p>
            <a:r>
              <a:rPr lang="en-US" sz="1200" dirty="0">
                <a:latin typeface="Encode Sans Semi Condensed" panose="020B0604020202020204" charset="0"/>
              </a:rPr>
              <a:t>Lector dr. </a:t>
            </a:r>
            <a:r>
              <a:rPr lang="ro-RO" sz="1200" dirty="0">
                <a:latin typeface="Encode Sans Semi Condensed" panose="020B0604020202020204" charset="0"/>
              </a:rPr>
              <a:t>Camelia Chisăliță-Crețu</a:t>
            </a:r>
            <a:endParaRPr lang="en-US" sz="1200" dirty="0">
              <a:latin typeface="Encode Sans Semi Condensed" panose="020B0604020202020204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6F414060-B5EB-49BF-819D-A533C3A63573}"/>
              </a:ext>
            </a:extLst>
          </p:cNvPr>
          <p:cNvSpPr txBox="1"/>
          <p:nvPr/>
        </p:nvSpPr>
        <p:spPr>
          <a:xfrm>
            <a:off x="7378791" y="3560213"/>
            <a:ext cx="16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1200" dirty="0">
                <a:latin typeface="Encode Sans Semi Condensed" panose="020B0604020202020204" charset="0"/>
              </a:rPr>
              <a:t>Absolvent:</a:t>
            </a:r>
          </a:p>
          <a:p>
            <a:r>
              <a:rPr lang="ro-RO" sz="1200" dirty="0">
                <a:latin typeface="Encode Sans Semi Condensed" panose="020B0604020202020204" charset="0"/>
              </a:rPr>
              <a:t>Alexandru Mihai Sabou</a:t>
            </a:r>
            <a:endParaRPr lang="en-US" sz="1200" dirty="0">
              <a:latin typeface="Encode Sans Semi Condense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E72-B819-4BA4-8C6A-3B86781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310"/>
            <a:ext cx="2624100" cy="819300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Diagrame (4)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4EF40AD-4DC7-4DC5-B5BB-4E5BE4AE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94" y="854420"/>
            <a:ext cx="3924887" cy="376464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35FC77B-3919-4232-95DF-5C0093633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6" y="854422"/>
            <a:ext cx="3777711" cy="3764644"/>
          </a:xfrm>
          <a:prstGeom prst="rect">
            <a:avLst/>
          </a:prstGeom>
        </p:spPr>
      </p:pic>
      <p:sp>
        <p:nvSpPr>
          <p:cNvPr id="8" name="Google Shape;225;p35">
            <a:extLst>
              <a:ext uri="{FF2B5EF4-FFF2-40B4-BE49-F238E27FC236}">
                <a16:creationId xmlns:a16="http://schemas.microsoft.com/office/drawing/2014/main" id="{DC3AF07A-0256-40C6-9209-927D94833656}"/>
              </a:ext>
            </a:extLst>
          </p:cNvPr>
          <p:cNvSpPr txBox="1">
            <a:spLocks/>
          </p:cNvSpPr>
          <p:nvPr/>
        </p:nvSpPr>
        <p:spPr>
          <a:xfrm flipH="1">
            <a:off x="263352" y="4510061"/>
            <a:ext cx="3448036" cy="4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ro-RO" sz="1400" b="1" dirty="0">
                <a:solidFill>
                  <a:schemeClr val="tx1"/>
                </a:solidFill>
              </a:rPr>
              <a:t>Cazuri de utilizare pentru utilizatorii cu rol de „OWNER”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Google Shape;225;p35">
            <a:extLst>
              <a:ext uri="{FF2B5EF4-FFF2-40B4-BE49-F238E27FC236}">
                <a16:creationId xmlns:a16="http://schemas.microsoft.com/office/drawing/2014/main" id="{BD1A97B9-A369-462E-BA46-BBDD82890692}"/>
              </a:ext>
            </a:extLst>
          </p:cNvPr>
          <p:cNvSpPr txBox="1">
            <a:spLocks/>
          </p:cNvSpPr>
          <p:nvPr/>
        </p:nvSpPr>
        <p:spPr>
          <a:xfrm flipH="1">
            <a:off x="5366289" y="4565277"/>
            <a:ext cx="3777711" cy="4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ro-RO" sz="1400" b="1" dirty="0">
                <a:solidFill>
                  <a:schemeClr val="tx1"/>
                </a:solidFill>
              </a:rPr>
              <a:t>Cazuri de utilizare pentru utilizatorii cu rol de „RENTER”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3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086097" y="195941"/>
            <a:ext cx="4746813" cy="1117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Integrare, livrare </a:t>
            </a:r>
            <a:r>
              <a:rPr lang="ro-RO" dirty="0"/>
              <a:t>și analiză continuă</a:t>
            </a:r>
            <a:endParaRPr lang="it-IT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8528C39-9502-45E5-AD70-613A624D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82" y="1364766"/>
            <a:ext cx="2803712" cy="3415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CAF37-879E-46CA-8F5D-488CBEDAA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229" y="1364766"/>
            <a:ext cx="3005911" cy="3415173"/>
          </a:xfrm>
          <a:prstGeom prst="rect">
            <a:avLst/>
          </a:prstGeom>
        </p:spPr>
      </p:pic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4498041" y="1469937"/>
            <a:ext cx="2908418" cy="1717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000080"/>
                </a:highlight>
              </a:rPr>
              <a:t>Jenkins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000080"/>
                </a:highlight>
              </a:rPr>
              <a:t>SonarQube</a:t>
            </a: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dirty="0">
                <a:highlight>
                  <a:srgbClr val="000080"/>
                </a:highlight>
              </a:rPr>
              <a:t>Ubuntu Server</a:t>
            </a:r>
            <a:endParaRPr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4173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4" y="1786425"/>
            <a:ext cx="4150537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Studiu de caz: Renty</a:t>
            </a:r>
            <a:endParaRPr lang="it-IT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3130650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Prezentarea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ției Renty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17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Q &amp; A</a:t>
            </a:r>
            <a:endParaRPr lang="it-IT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3130650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dirty="0"/>
              <a:t>Întrebări și răspunsuri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4453096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Referin</a:t>
            </a:r>
            <a:r>
              <a:rPr lang="ro-RO" dirty="0"/>
              <a:t>țe bibliografice</a:t>
            </a:r>
            <a:endParaRPr lang="it-IT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2893499" y="2438125"/>
            <a:ext cx="6266329" cy="2402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100" b="0" i="0" dirty="0" err="1">
                <a:effectLst/>
                <a:latin typeface="Arial" panose="020B0604020202020204" pitchFamily="34" charset="0"/>
              </a:rPr>
              <a:t>MicroFocus.Using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 Enterprise Test Server with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Docker.</a:t>
            </a:r>
            <a:r>
              <a:rPr lang="en-US" sz="1100" b="0" i="0" dirty="0" err="1">
                <a:effectLst/>
                <a:latin typeface="Courier New" panose="02070309020205020404" pitchFamily="49" charset="0"/>
              </a:rPr>
              <a:t>https</a:t>
            </a:r>
            <a:r>
              <a:rPr lang="en-US" sz="1100" b="0" i="0" dirty="0">
                <a:effectLst/>
                <a:latin typeface="Courier New" panose="02070309020205020404" pitchFamily="49" charset="0"/>
              </a:rPr>
              <a:t>://www.microfocus.com/documentation/enterprise-developer/ed40pu5/ETS-help/GUID-D2F52B32-3C20-40D8-9B33-8CAB49AA2E1D.html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. Ultima </a:t>
            </a:r>
            <a:r>
              <a:rPr lang="en-US" sz="1100" b="0" i="0" dirty="0" err="1">
                <a:effectLst/>
                <a:latin typeface="Arial" panose="020B0604020202020204" pitchFamily="34" charset="0"/>
              </a:rPr>
              <a:t>acce-sare</a:t>
            </a:r>
            <a:r>
              <a:rPr lang="en-US" sz="1100" b="0" i="0" dirty="0">
                <a:effectLst/>
                <a:latin typeface="Arial" panose="020B0604020202020204" pitchFamily="34" charset="0"/>
              </a:rPr>
              <a:t>: 08.06.2021</a:t>
            </a:r>
            <a:endParaRPr lang="ro-RO" sz="1100" dirty="0">
              <a:latin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1050" b="0" i="0" dirty="0">
                <a:effectLst/>
                <a:latin typeface="Arial" panose="020B0604020202020204" pitchFamily="34" charset="0"/>
              </a:rPr>
              <a:t>Alex Rodriguez. “Restful web services: The basics”.</a:t>
            </a:r>
            <a:r>
              <a:rPr lang="en-US" sz="1050" b="0" i="0" dirty="0" err="1">
                <a:effectLst/>
                <a:latin typeface="Arial" panose="020B0604020202020204" pitchFamily="34" charset="0"/>
              </a:rPr>
              <a:t>in:IBM</a:t>
            </a:r>
            <a:r>
              <a:rPr lang="en-US" sz="1050" b="0" i="0" dirty="0">
                <a:effectLst/>
                <a:latin typeface="Arial" panose="020B0604020202020204" pitchFamily="34" charset="0"/>
              </a:rPr>
              <a:t> developerWorks33(2008),page18.</a:t>
            </a:r>
            <a:endParaRPr lang="ro-RO" sz="1050" b="0" i="0" dirty="0">
              <a:effectLst/>
              <a:latin typeface="Arial" panose="020B060402020202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+mj-lt"/>
              <a:buAutoNum type="arabicPeriod"/>
            </a:pPr>
            <a:endParaRPr lang="ro-RO" sz="1100" b="0" i="0" dirty="0"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-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320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5400" dirty="0"/>
              <a:t>Vă mulțumesc!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subTitle" idx="1"/>
          </p:nvPr>
        </p:nvSpPr>
        <p:spPr>
          <a:xfrm>
            <a:off x="3512200" y="18775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01</a:t>
            </a:r>
            <a:endParaRPr b="1" dirty="0"/>
          </a:p>
        </p:txBody>
      </p:sp>
      <p:sp>
        <p:nvSpPr>
          <p:cNvPr id="184" name="Google Shape;184;p30"/>
          <p:cNvSpPr txBox="1">
            <a:spLocks noGrp="1"/>
          </p:cNvSpPr>
          <p:nvPr>
            <p:ph type="subTitle" idx="2"/>
          </p:nvPr>
        </p:nvSpPr>
        <p:spPr>
          <a:xfrm>
            <a:off x="3512200" y="6860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Motiva</a:t>
            </a:r>
            <a:r>
              <a:rPr lang="en-US" dirty="0"/>
              <a:t>rea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temei</a:t>
            </a:r>
            <a:endParaRPr dirty="0"/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3"/>
          </p:nvPr>
        </p:nvSpPr>
        <p:spPr>
          <a:xfrm>
            <a:off x="3512200" y="2489665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03</a:t>
            </a:r>
            <a:endParaRPr b="1" dirty="0"/>
          </a:p>
        </p:txBody>
      </p:sp>
      <p:sp>
        <p:nvSpPr>
          <p:cNvPr id="187" name="Google Shape;187;p30"/>
          <p:cNvSpPr txBox="1">
            <a:spLocks noGrp="1"/>
          </p:cNvSpPr>
          <p:nvPr>
            <p:ph type="subTitle" idx="4"/>
          </p:nvPr>
        </p:nvSpPr>
        <p:spPr>
          <a:xfrm>
            <a:off x="3512200" y="2991858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Containerizarea </a:t>
            </a:r>
            <a:endParaRPr dirty="0"/>
          </a:p>
        </p:txBody>
      </p:sp>
      <p:sp>
        <p:nvSpPr>
          <p:cNvPr id="181" name="Google Shape;181;p30"/>
          <p:cNvSpPr txBox="1">
            <a:spLocks noGrp="1"/>
          </p:cNvSpPr>
          <p:nvPr>
            <p:ph type="subTitle" idx="5"/>
          </p:nvPr>
        </p:nvSpPr>
        <p:spPr>
          <a:xfrm>
            <a:off x="3512200" y="137375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02</a:t>
            </a:r>
            <a:endParaRPr b="1" dirty="0"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6"/>
          </p:nvPr>
        </p:nvSpPr>
        <p:spPr>
          <a:xfrm>
            <a:off x="3512200" y="1825086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Servicii RESTfull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7"/>
          </p:nvPr>
        </p:nvSpPr>
        <p:spPr>
          <a:xfrm>
            <a:off x="6362898" y="200996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05</a:t>
            </a:r>
            <a:endParaRPr b="1" dirty="0"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8"/>
          </p:nvPr>
        </p:nvSpPr>
        <p:spPr>
          <a:xfrm>
            <a:off x="6308366" y="693912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Diagrame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2899445-1FA3-4BB1-8744-E4651AA12088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305666" y="2489665"/>
            <a:ext cx="2362200" cy="444300"/>
          </a:xfrm>
        </p:spPr>
        <p:txBody>
          <a:bodyPr/>
          <a:lstStyle/>
          <a:p>
            <a:r>
              <a:rPr lang="ro-RO" dirty="0"/>
              <a:t>07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8B2D-6CB8-4E62-9066-2D3103BA3EC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6305666" y="2991858"/>
            <a:ext cx="2361000" cy="606600"/>
          </a:xfrm>
        </p:spPr>
        <p:txBody>
          <a:bodyPr/>
          <a:lstStyle/>
          <a:p>
            <a:r>
              <a:rPr lang="ro-RO" dirty="0"/>
              <a:t>Studiu de caz: Renty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A0CF97-C787-44C3-A96C-969EF3B61FA2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308366" y="1373750"/>
            <a:ext cx="2362200" cy="444300"/>
          </a:xfrm>
        </p:spPr>
        <p:txBody>
          <a:bodyPr/>
          <a:lstStyle/>
          <a:p>
            <a:r>
              <a:rPr lang="ro-RO" dirty="0"/>
              <a:t>06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EC232A-1C04-4486-BEF5-32FE06581A7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308366" y="1828296"/>
            <a:ext cx="2361000" cy="606600"/>
          </a:xfrm>
        </p:spPr>
        <p:txBody>
          <a:bodyPr/>
          <a:lstStyle/>
          <a:p>
            <a:r>
              <a:rPr lang="ro-RO" dirty="0"/>
              <a:t>Integrare, livrare și analiză continuă</a:t>
            </a:r>
            <a:endParaRPr lang="en-US" dirty="0"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 idx="4294967295"/>
          </p:nvPr>
        </p:nvSpPr>
        <p:spPr>
          <a:xfrm>
            <a:off x="0" y="3249613"/>
            <a:ext cx="2101850" cy="4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C5C92-CEE9-456B-AE57-C1BFF29D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75" y="1712250"/>
            <a:ext cx="2101850" cy="1719000"/>
          </a:xfrm>
        </p:spPr>
        <p:txBody>
          <a:bodyPr/>
          <a:lstStyle/>
          <a:p>
            <a:r>
              <a:rPr lang="ro-RO" dirty="0"/>
              <a:t>Cuprinsul prezentării</a:t>
            </a:r>
            <a:endParaRPr lang="en-US" dirty="0"/>
          </a:p>
        </p:txBody>
      </p:sp>
      <p:sp>
        <p:nvSpPr>
          <p:cNvPr id="21" name="Google Shape;186;p30">
            <a:extLst>
              <a:ext uri="{FF2B5EF4-FFF2-40B4-BE49-F238E27FC236}">
                <a16:creationId xmlns:a16="http://schemas.microsoft.com/office/drawing/2014/main" id="{31C8F66F-B1C8-4BA0-97C2-F460FC76AEBD}"/>
              </a:ext>
            </a:extLst>
          </p:cNvPr>
          <p:cNvSpPr txBox="1">
            <a:spLocks/>
          </p:cNvSpPr>
          <p:nvPr/>
        </p:nvSpPr>
        <p:spPr>
          <a:xfrm>
            <a:off x="3512200" y="3598458"/>
            <a:ext cx="23637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ro-RO" dirty="0"/>
              <a:t>04</a:t>
            </a:r>
          </a:p>
        </p:txBody>
      </p:sp>
      <p:sp>
        <p:nvSpPr>
          <p:cNvPr id="22" name="Google Shape;187;p30">
            <a:extLst>
              <a:ext uri="{FF2B5EF4-FFF2-40B4-BE49-F238E27FC236}">
                <a16:creationId xmlns:a16="http://schemas.microsoft.com/office/drawing/2014/main" id="{724C308B-93A6-45C2-89E5-EF2FF4DD5C8A}"/>
              </a:ext>
            </a:extLst>
          </p:cNvPr>
          <p:cNvSpPr txBox="1">
            <a:spLocks/>
          </p:cNvSpPr>
          <p:nvPr/>
        </p:nvSpPr>
        <p:spPr>
          <a:xfrm>
            <a:off x="3512200" y="3988857"/>
            <a:ext cx="23637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ro-RO" dirty="0"/>
              <a:t>Descrierea aplicației Renty</a:t>
            </a:r>
            <a:endParaRPr lang="en-US" dirty="0"/>
          </a:p>
        </p:txBody>
      </p:sp>
      <p:sp>
        <p:nvSpPr>
          <p:cNvPr id="23" name="Subtitle 1">
            <a:extLst>
              <a:ext uri="{FF2B5EF4-FFF2-40B4-BE49-F238E27FC236}">
                <a16:creationId xmlns:a16="http://schemas.microsoft.com/office/drawing/2014/main" id="{9E9FBDAC-7E00-4009-B117-88B1F5170B64}"/>
              </a:ext>
            </a:extLst>
          </p:cNvPr>
          <p:cNvSpPr txBox="1">
            <a:spLocks/>
          </p:cNvSpPr>
          <p:nvPr/>
        </p:nvSpPr>
        <p:spPr>
          <a:xfrm>
            <a:off x="6302966" y="3598458"/>
            <a:ext cx="23622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127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ncode Sans Semi Condensed"/>
              <a:buNone/>
              <a:defRPr sz="2000" b="1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ro-RO" dirty="0"/>
              <a:t>08</a:t>
            </a:r>
            <a:endParaRPr lang="en-US" dirty="0"/>
          </a:p>
        </p:txBody>
      </p:sp>
      <p:sp>
        <p:nvSpPr>
          <p:cNvPr id="24" name="Google Shape;187;p30">
            <a:extLst>
              <a:ext uri="{FF2B5EF4-FFF2-40B4-BE49-F238E27FC236}">
                <a16:creationId xmlns:a16="http://schemas.microsoft.com/office/drawing/2014/main" id="{FA59201A-8F5E-4B33-B6F6-CA58F551C479}"/>
              </a:ext>
            </a:extLst>
          </p:cNvPr>
          <p:cNvSpPr txBox="1">
            <a:spLocks/>
          </p:cNvSpPr>
          <p:nvPr/>
        </p:nvSpPr>
        <p:spPr>
          <a:xfrm>
            <a:off x="6302966" y="3988857"/>
            <a:ext cx="2363700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indent="0"/>
            <a:r>
              <a:rPr lang="ro-RO" dirty="0"/>
              <a:t>Q </a:t>
            </a:r>
            <a:r>
              <a:rPr lang="ro-RO" dirty="0">
                <a:latin typeface="+mn-lt"/>
              </a:rPr>
              <a:t>&amp;</a:t>
            </a:r>
            <a:r>
              <a:rPr lang="ro-RO" dirty="0"/>
              <a:t> 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Motivarea alegerii temei</a:t>
            </a:r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3130649"/>
            <a:ext cx="4049684" cy="977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/>
              <a:t>Aplicațiile web: soluții simple, rapide, la îndemână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chemeClr val="bg1"/>
                </a:solidFill>
              </a:rPr>
              <a:t>Containerizarea aplicației: portabilitate, izolare, performanță</a:t>
            </a:r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Servicii RESTfull</a:t>
            </a:r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4" y="2571750"/>
            <a:ext cx="3747125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/>
              <a:t>Roy Fielding, anul 2000, lucrarea lui de dizertație</a:t>
            </a:r>
            <a:r>
              <a:rPr lang="en-US" sz="1200" dirty="0"/>
              <a:t> [2]</a:t>
            </a:r>
            <a:endParaRPr lang="ro-RO" sz="1200" dirty="0"/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/>
              <a:t>Client-server, nu are stare, cacheable, interfață uniformă, sistem stratificat, cod la cerere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/>
              <a:t>Metode http: GET, POST, PUT, DELETE</a:t>
            </a:r>
            <a:endParaRPr sz="12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45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4334558" y="21844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Containerizarea</a:t>
            </a:r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2893499" y="607951"/>
            <a:ext cx="3056824" cy="361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-RO" sz="1200" dirty="0"/>
              <a:t>Containere Docker pe sistemul de operare</a:t>
            </a:r>
            <a:r>
              <a:rPr lang="en-US" sz="1200" dirty="0"/>
              <a:t> [1]</a:t>
            </a:r>
            <a:r>
              <a:rPr lang="ro-RO" sz="1200" dirty="0"/>
              <a:t> </a:t>
            </a:r>
            <a:endParaRPr sz="12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-14146" y="21844"/>
            <a:ext cx="2893500" cy="690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3E02D25-6AB5-4E57-BD51-563611679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322" y="1034432"/>
            <a:ext cx="2682472" cy="218713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28AD4AA-07AB-4550-AAC1-3CEBB9CCA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05" y="1019191"/>
            <a:ext cx="2743438" cy="2202371"/>
          </a:xfrm>
          <a:prstGeom prst="rect">
            <a:avLst/>
          </a:prstGeom>
        </p:spPr>
      </p:pic>
      <p:sp>
        <p:nvSpPr>
          <p:cNvPr id="9" name="Google Shape;225;p35">
            <a:extLst>
              <a:ext uri="{FF2B5EF4-FFF2-40B4-BE49-F238E27FC236}">
                <a16:creationId xmlns:a16="http://schemas.microsoft.com/office/drawing/2014/main" id="{F4DCEB19-1931-458F-8003-749ADC118BBF}"/>
              </a:ext>
            </a:extLst>
          </p:cNvPr>
          <p:cNvSpPr txBox="1">
            <a:spLocks/>
          </p:cNvSpPr>
          <p:nvPr/>
        </p:nvSpPr>
        <p:spPr>
          <a:xfrm flipH="1">
            <a:off x="6178260" y="621096"/>
            <a:ext cx="2743438" cy="39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ro-RO" sz="1200" dirty="0"/>
              <a:t>Mașini virtuale pe sistemul de operare</a:t>
            </a:r>
            <a:r>
              <a:rPr lang="en-US" sz="1200" dirty="0"/>
              <a:t> [1]</a:t>
            </a:r>
          </a:p>
        </p:txBody>
      </p:sp>
      <p:sp>
        <p:nvSpPr>
          <p:cNvPr id="10" name="Google Shape;225;p35">
            <a:extLst>
              <a:ext uri="{FF2B5EF4-FFF2-40B4-BE49-F238E27FC236}">
                <a16:creationId xmlns:a16="http://schemas.microsoft.com/office/drawing/2014/main" id="{6A17B12B-8672-486E-9634-A1727E1C0FA4}"/>
              </a:ext>
            </a:extLst>
          </p:cNvPr>
          <p:cNvSpPr txBox="1">
            <a:spLocks/>
          </p:cNvSpPr>
          <p:nvPr/>
        </p:nvSpPr>
        <p:spPr>
          <a:xfrm flipH="1">
            <a:off x="6178260" y="3859167"/>
            <a:ext cx="2532954" cy="106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800" dirty="0"/>
              <a:t>Probleme de compatibilitate cu sistemul de operare</a:t>
            </a: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800" dirty="0"/>
              <a:t>Probleme când un serviciu depinde de altul</a:t>
            </a: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800" dirty="0"/>
              <a:t>Probleme când se schimbă arhitectura aplicației</a:t>
            </a:r>
            <a:endParaRPr 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219830-C007-4176-AA57-50E92C2E062B}"/>
              </a:ext>
            </a:extLst>
          </p:cNvPr>
          <p:cNvCxnSpPr>
            <a:cxnSpLocks/>
          </p:cNvCxnSpPr>
          <p:nvPr/>
        </p:nvCxnSpPr>
        <p:spPr>
          <a:xfrm>
            <a:off x="2893500" y="3591849"/>
            <a:ext cx="620343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Google Shape;225;p35">
            <a:extLst>
              <a:ext uri="{FF2B5EF4-FFF2-40B4-BE49-F238E27FC236}">
                <a16:creationId xmlns:a16="http://schemas.microsoft.com/office/drawing/2014/main" id="{A88A89F3-E279-4512-8E3B-779410B45BE4}"/>
              </a:ext>
            </a:extLst>
          </p:cNvPr>
          <p:cNvSpPr txBox="1">
            <a:spLocks/>
          </p:cNvSpPr>
          <p:nvPr/>
        </p:nvSpPr>
        <p:spPr>
          <a:xfrm flipH="1">
            <a:off x="3228430" y="3774452"/>
            <a:ext cx="2447364" cy="105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800" dirty="0"/>
              <a:t>Eficiență</a:t>
            </a: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800" dirty="0"/>
              <a:t>Izolare</a:t>
            </a:r>
          </a:p>
          <a:p>
            <a:pPr marL="171450" indent="-17145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800" dirty="0"/>
              <a:t>Portabilitate</a:t>
            </a:r>
            <a:endParaRPr lang="en-US"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9CEEE5-1C89-4548-8C16-F6F50AEEF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60" y="3900353"/>
            <a:ext cx="213802" cy="2199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FC68E6-DB66-4A14-AA86-2C484A074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60" y="4223132"/>
            <a:ext cx="213802" cy="21998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5FB6D1-B569-4881-A711-249DEA55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260" y="4571291"/>
            <a:ext cx="213802" cy="2199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C484D8-F170-4D60-B05E-4F5426DA5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243" y="3822716"/>
            <a:ext cx="213802" cy="22493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4B235E-BC30-414A-A095-B2496787E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243" y="4142223"/>
            <a:ext cx="213802" cy="22493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83823D7-2FCA-4997-B3E8-C8B64EEF3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243" y="4481110"/>
            <a:ext cx="213802" cy="2249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1FD747-06D3-44A2-958D-A2B0256A6B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65" y="813549"/>
            <a:ext cx="2643712" cy="43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7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677771" y="107577"/>
            <a:ext cx="4867834" cy="7328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Descrierea aplicației Renty</a:t>
            </a:r>
            <a:endParaRPr lang="it-IT"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2932648" y="1089211"/>
            <a:ext cx="2590375" cy="3946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Vizualizarea</a:t>
            </a:r>
            <a:r>
              <a:rPr lang="ro-RO" sz="1200" dirty="0">
                <a:solidFill>
                  <a:schemeClr val="bg1"/>
                </a:solidFill>
              </a:rPr>
              <a:t>/editarea/stergerea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bazelor</a:t>
            </a:r>
            <a:r>
              <a:rPr lang="en-US" sz="1200" dirty="0">
                <a:solidFill>
                  <a:schemeClr val="bg1"/>
                </a:solidFill>
              </a:rPr>
              <a:t> sportive</a:t>
            </a: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Vizualizarea</a:t>
            </a:r>
            <a:r>
              <a:rPr lang="ro-RO" sz="1200" dirty="0">
                <a:solidFill>
                  <a:schemeClr val="bg1"/>
                </a:solidFill>
              </a:rPr>
              <a:t>/editarea/stergerea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activit</a:t>
            </a:r>
            <a:r>
              <a:rPr lang="ro-RO" sz="1200" dirty="0">
                <a:solidFill>
                  <a:schemeClr val="bg1"/>
                </a:solidFill>
              </a:rPr>
              <a:t>ăților corespunzătoare</a:t>
            </a: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chemeClr val="bg1"/>
                </a:solidFill>
              </a:rPr>
              <a:t>Re</a:t>
            </a:r>
            <a:r>
              <a:rPr lang="en-US" sz="1200" dirty="0">
                <a:solidFill>
                  <a:schemeClr val="bg1"/>
                </a:solidFill>
              </a:rPr>
              <a:t>z</a:t>
            </a:r>
            <a:r>
              <a:rPr lang="ro-RO" sz="1200" dirty="0">
                <a:solidFill>
                  <a:schemeClr val="bg1"/>
                </a:solidFill>
              </a:rPr>
              <a:t>ervare loc/anulare rezervare pentru activitatea aleasă </a:t>
            </a: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chemeClr val="bg1"/>
                </a:solidFill>
              </a:rPr>
              <a:t>Vizualizare statistici și descărcare în format PNG sau </a:t>
            </a:r>
            <a:r>
              <a:rPr lang="en-US" sz="1200" dirty="0">
                <a:solidFill>
                  <a:schemeClr val="bg1"/>
                </a:solidFill>
              </a:rPr>
              <a:t>CSV</a:t>
            </a:r>
            <a:endParaRPr lang="ro-RO" sz="1200" dirty="0">
              <a:solidFill>
                <a:schemeClr val="bg1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200" dirty="0">
                <a:solidFill>
                  <a:schemeClr val="bg1"/>
                </a:solidFill>
              </a:rPr>
              <a:t>Vizualizare roluri/utilizatori</a:t>
            </a:r>
            <a:endParaRPr lang="en-US" sz="1200" dirty="0">
              <a:solidFill>
                <a:schemeClr val="bg1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Plata cu </a:t>
            </a:r>
            <a:r>
              <a:rPr lang="en-US" sz="1200" dirty="0" err="1">
                <a:solidFill>
                  <a:schemeClr val="bg1"/>
                </a:solidFill>
              </a:rPr>
              <a:t>cardul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ro-RO" sz="1200" dirty="0">
              <a:solidFill>
                <a:schemeClr val="bg1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ro-RO" sz="1200" dirty="0">
              <a:solidFill>
                <a:schemeClr val="bg1"/>
              </a:solidFill>
            </a:endParaRPr>
          </a:p>
          <a:p>
            <a:pPr marL="628650" lvl="1" indent="-17145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0FA30-9BE8-46E8-9C4B-526C6B783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73" y="1089212"/>
            <a:ext cx="3532283" cy="40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Diagrame</a:t>
            </a:r>
          </a:p>
        </p:txBody>
      </p:sp>
      <p:sp>
        <p:nvSpPr>
          <p:cNvPr id="225" name="Google Shape;225;p35"/>
          <p:cNvSpPr txBox="1">
            <a:spLocks noGrp="1"/>
          </p:cNvSpPr>
          <p:nvPr>
            <p:ph type="subTitle" idx="1"/>
          </p:nvPr>
        </p:nvSpPr>
        <p:spPr>
          <a:xfrm flipH="1">
            <a:off x="3796675" y="2571750"/>
            <a:ext cx="34800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600" dirty="0"/>
              <a:t>Arhitectură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600" dirty="0"/>
              <a:t>Cazuri de utilizare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o-RO" sz="1600" dirty="0"/>
              <a:t>Arhitectura proiectului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5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E72-B819-4BA4-8C6A-3B86781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310"/>
            <a:ext cx="2624100" cy="819300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Diagrame (2)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42DB97F-886A-4546-8F46-BD04A62E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2" y="868310"/>
            <a:ext cx="4044233" cy="3515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033CEA-3ED6-46E5-9B81-6E392684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868310"/>
            <a:ext cx="4591247" cy="3515431"/>
          </a:xfrm>
          <a:prstGeom prst="rect">
            <a:avLst/>
          </a:prstGeom>
        </p:spPr>
      </p:pic>
      <p:sp>
        <p:nvSpPr>
          <p:cNvPr id="14" name="Google Shape;225;p35">
            <a:extLst>
              <a:ext uri="{FF2B5EF4-FFF2-40B4-BE49-F238E27FC236}">
                <a16:creationId xmlns:a16="http://schemas.microsoft.com/office/drawing/2014/main" id="{B5F83BC1-0848-44F8-99FF-C87AA088CCC2}"/>
              </a:ext>
            </a:extLst>
          </p:cNvPr>
          <p:cNvSpPr txBox="1">
            <a:spLocks/>
          </p:cNvSpPr>
          <p:nvPr/>
        </p:nvSpPr>
        <p:spPr>
          <a:xfrm flipH="1">
            <a:off x="263352" y="4510061"/>
            <a:ext cx="3878342" cy="4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ro-RO" sz="1400" b="1" dirty="0">
                <a:solidFill>
                  <a:schemeClr val="tx1"/>
                </a:solidFill>
              </a:rPr>
              <a:t>Arhitectura aplicației Renty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Google Shape;225;p35">
            <a:extLst>
              <a:ext uri="{FF2B5EF4-FFF2-40B4-BE49-F238E27FC236}">
                <a16:creationId xmlns:a16="http://schemas.microsoft.com/office/drawing/2014/main" id="{35457B16-459A-465C-8A47-CAB5BF2E39A6}"/>
              </a:ext>
            </a:extLst>
          </p:cNvPr>
          <p:cNvSpPr txBox="1">
            <a:spLocks/>
          </p:cNvSpPr>
          <p:nvPr/>
        </p:nvSpPr>
        <p:spPr>
          <a:xfrm flipH="1">
            <a:off x="5057229" y="4510060"/>
            <a:ext cx="2957217" cy="4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bg1"/>
              </a:buClr>
            </a:pPr>
            <a:r>
              <a:rPr lang="ro-RO" sz="1200" b="1" dirty="0">
                <a:solidFill>
                  <a:schemeClr val="tx1"/>
                </a:solidFill>
              </a:rPr>
              <a:t>Arhitectura proiectului</a:t>
            </a:r>
          </a:p>
        </p:txBody>
      </p:sp>
    </p:spTree>
    <p:extLst>
      <p:ext uri="{BB962C8B-B14F-4D97-AF65-F5344CB8AC3E}">
        <p14:creationId xmlns:p14="http://schemas.microsoft.com/office/powerpoint/2010/main" val="38218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4E72-B819-4BA4-8C6A-3B867813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7310"/>
            <a:ext cx="2624100" cy="819300"/>
          </a:xfrm>
        </p:spPr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Diagrame (3)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2989959-48B0-45AF-84D5-31C0FDC5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99" y="1174690"/>
            <a:ext cx="3962767" cy="323594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CEA91E-C7AE-4B26-889F-3E183607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23" y="1174689"/>
            <a:ext cx="4022631" cy="3235946"/>
          </a:xfrm>
          <a:prstGeom prst="rect">
            <a:avLst/>
          </a:prstGeom>
        </p:spPr>
      </p:pic>
      <p:sp>
        <p:nvSpPr>
          <p:cNvPr id="9" name="Google Shape;225;p35">
            <a:extLst>
              <a:ext uri="{FF2B5EF4-FFF2-40B4-BE49-F238E27FC236}">
                <a16:creationId xmlns:a16="http://schemas.microsoft.com/office/drawing/2014/main" id="{B346281B-B154-425C-8926-536D8939627B}"/>
              </a:ext>
            </a:extLst>
          </p:cNvPr>
          <p:cNvSpPr txBox="1">
            <a:spLocks/>
          </p:cNvSpPr>
          <p:nvPr/>
        </p:nvSpPr>
        <p:spPr>
          <a:xfrm flipH="1">
            <a:off x="1095934" y="4510061"/>
            <a:ext cx="3045759" cy="4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ro-RO" sz="1400" b="1" dirty="0">
                <a:solidFill>
                  <a:schemeClr val="tx1"/>
                </a:solidFill>
              </a:rPr>
              <a:t>Cazuri de utilizare pentru utilizatorii cu rol de „GUEST”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Google Shape;225;p35">
            <a:extLst>
              <a:ext uri="{FF2B5EF4-FFF2-40B4-BE49-F238E27FC236}">
                <a16:creationId xmlns:a16="http://schemas.microsoft.com/office/drawing/2014/main" id="{CA8BABC3-113E-4E8C-9BB4-26A2CDA7C718}"/>
              </a:ext>
            </a:extLst>
          </p:cNvPr>
          <p:cNvSpPr txBox="1">
            <a:spLocks/>
          </p:cNvSpPr>
          <p:nvPr/>
        </p:nvSpPr>
        <p:spPr>
          <a:xfrm flipH="1">
            <a:off x="5909981" y="4510061"/>
            <a:ext cx="3045759" cy="48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2000" b="0" i="0" u="none" strike="noStrike" cap="none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Encode Sans Semi Condensed"/>
              <a:buNone/>
              <a:defRPr sz="1400" b="0" i="0" u="none" strike="noStrike" cap="none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pPr marL="0" indent="0" algn="ctr">
              <a:spcAft>
                <a:spcPts val="16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ro-RO" sz="1400" b="1" dirty="0">
                <a:solidFill>
                  <a:schemeClr val="tx1"/>
                </a:solidFill>
              </a:rPr>
              <a:t>Cazuri de utilizare pentru utilizatorii cu rol de „ADMIN”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630009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380</Words>
  <Application>Microsoft Office PowerPoint</Application>
  <PresentationFormat>On-screen Show (16:9)</PresentationFormat>
  <Paragraphs>83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Wingdings 3</vt:lpstr>
      <vt:lpstr>Franklin Gothic Book</vt:lpstr>
      <vt:lpstr>Encode Sans Semi Condensed</vt:lpstr>
      <vt:lpstr>Courier New</vt:lpstr>
      <vt:lpstr>Modern Annual Report by Slidesgo</vt:lpstr>
      <vt:lpstr>PowerPoint Presentation</vt:lpstr>
      <vt:lpstr>03</vt:lpstr>
      <vt:lpstr>Motivarea alegerii temei</vt:lpstr>
      <vt:lpstr>Servicii RESTfull</vt:lpstr>
      <vt:lpstr>Containerizarea</vt:lpstr>
      <vt:lpstr>Descrierea aplicației Renty</vt:lpstr>
      <vt:lpstr>Diagrame</vt:lpstr>
      <vt:lpstr>Diagrame (2)</vt:lpstr>
      <vt:lpstr>Diagrame (3)</vt:lpstr>
      <vt:lpstr>Diagrame (4)</vt:lpstr>
      <vt:lpstr>Integrare, livrare și analiză continuă</vt:lpstr>
      <vt:lpstr>Studiu de caz: Renty</vt:lpstr>
      <vt:lpstr>Q &amp; A</vt:lpstr>
      <vt:lpstr>Referințe bibliografice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Alexandru-Mihai Sabou</cp:lastModifiedBy>
  <cp:revision>11</cp:revision>
  <dcterms:modified xsi:type="dcterms:W3CDTF">2021-07-01T04:31:39Z</dcterms:modified>
</cp:coreProperties>
</file>