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4" r:id="rId8"/>
    <p:sldId id="312" r:id="rId9"/>
    <p:sldId id="313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jsphyg/weather-dataset-rattle-pack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BA1780-A246-4C7F-9267-727EF2F4E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sz="4400" smtClean="0">
                <a:solidFill>
                  <a:schemeClr val="tx1"/>
                </a:solidFill>
              </a:rPr>
              <a:t>Algoritmi ML de predictie a sansei de ploaie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Alexandru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Sabou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Adam </a:t>
            </a:r>
            <a:r>
              <a:rPr lang="en-US" dirty="0" err="1" smtClean="0">
                <a:solidFill>
                  <a:schemeClr val="tx1"/>
                </a:solidFill>
              </a:rPr>
              <a:t>Varga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Anca Trandafir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534356-4D50-4828-8276-9C5B8696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9806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Model training</a:t>
            </a:r>
            <a:br>
              <a:rPr lang="en-US" sz="1800" dirty="0"/>
            </a:br>
            <a:r>
              <a:rPr lang="en-US" sz="1800" dirty="0"/>
              <a:t>Model building</a:t>
            </a:r>
            <a:br>
              <a:rPr lang="en-US" sz="1800" dirty="0"/>
            </a:br>
            <a:r>
              <a:rPr lang="en-US" sz="1800" dirty="0"/>
              <a:t>Evaluating model performance using Accuracy and Confusion Matrix and Classification report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EA66A172-B444-4B44-8BFA-D573647A2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85428"/>
            <a:ext cx="5638800" cy="4421615"/>
          </a:xfrm>
        </p:spPr>
      </p:pic>
    </p:spTree>
    <p:extLst>
      <p:ext uri="{BB962C8B-B14F-4D97-AF65-F5344CB8AC3E}">
        <p14:creationId xmlns="" xmlns:p14="http://schemas.microsoft.com/office/powerpoint/2010/main" val="27788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109DDC-F50F-4BEE-BAB5-19618758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algoritmului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raportam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parametrii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acuratete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precizie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sensibilitate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cu alti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algoritmi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Acuratețea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reprezintă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măsură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instanțelor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clasificate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Precizia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proporția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identificărilor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pozitive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făcute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correct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Sensibilitatea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Recuperarea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reprezintă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ponderea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dintre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exemplarele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pozitive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recunoscute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corespunzător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către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clasificator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pozitive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3A0E9B86-1784-459B-9201-CA72AB7F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28467"/>
            <a:ext cx="5068007" cy="4039164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="" xmlns:a16="http://schemas.microsoft.com/office/drawing/2014/main" id="{15159FB6-5986-4B6A-A2B2-97887E67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82" y="2385667"/>
            <a:ext cx="4517620" cy="26679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053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BB512-7D2A-4187-843A-444A7885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28126-B04C-4273-8CE7-76C13148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24641"/>
          </a:xfrm>
        </p:spPr>
        <p:txBody>
          <a:bodyPr/>
          <a:lstStyle/>
          <a:p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de </a:t>
            </a:r>
            <a:r>
              <a:rPr lang="en-US" dirty="0" err="1"/>
              <a:t>predictie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Machine Learning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prezice</a:t>
            </a:r>
            <a:r>
              <a:rPr lang="en-US" dirty="0"/>
              <a:t> </a:t>
            </a:r>
            <a:r>
              <a:rPr lang="en-US" dirty="0" err="1"/>
              <a:t>sansa</a:t>
            </a:r>
            <a:r>
              <a:rPr lang="en-US" dirty="0"/>
              <a:t> de </a:t>
            </a:r>
            <a:r>
              <a:rPr lang="en-US" dirty="0" err="1"/>
              <a:t>ploaie</a:t>
            </a:r>
            <a:r>
              <a:rPr lang="en-US" dirty="0"/>
              <a:t> de a </a:t>
            </a:r>
            <a:r>
              <a:rPr lang="en-US" dirty="0" err="1"/>
              <a:t>doua</a:t>
            </a:r>
            <a:r>
              <a:rPr lang="en-US" dirty="0"/>
              <a:t> zi in Australia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D6C2492-71B3-4CD3-8498-95386A3887B8}"/>
              </a:ext>
            </a:extLst>
          </p:cNvPr>
          <p:cNvSpPr txBox="1">
            <a:spLocks/>
          </p:cNvSpPr>
          <p:nvPr/>
        </p:nvSpPr>
        <p:spPr>
          <a:xfrm>
            <a:off x="1066800" y="27432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Data Source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98641DA-CDC6-4450-B297-C41A8DABA841}"/>
              </a:ext>
            </a:extLst>
          </p:cNvPr>
          <p:cNvSpPr txBox="1">
            <a:spLocks/>
          </p:cNvSpPr>
          <p:nvPr/>
        </p:nvSpPr>
        <p:spPr>
          <a:xfrm>
            <a:off x="971371" y="3964679"/>
            <a:ext cx="10058400" cy="102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Dataset </a:t>
            </a:r>
            <a:r>
              <a:rPr lang="en-US" dirty="0" err="1"/>
              <a:t>obtinut</a:t>
            </a:r>
            <a:r>
              <a:rPr lang="en-US" dirty="0"/>
              <a:t> de pe site-ul </a:t>
            </a:r>
            <a:r>
              <a:rPr lang="en-US" dirty="0">
                <a:hlinkClick r:id="rId2"/>
              </a:rPr>
              <a:t>Kaggle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observatii</a:t>
            </a:r>
            <a:r>
              <a:rPr lang="en-US" dirty="0"/>
              <a:t> </a:t>
            </a:r>
            <a:r>
              <a:rPr lang="en-US" dirty="0" err="1"/>
              <a:t>zilnice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meteo</a:t>
            </a:r>
            <a:r>
              <a:rPr lang="en-US" dirty="0"/>
              <a:t> pe un </a:t>
            </a:r>
            <a:r>
              <a:rPr lang="en-US" dirty="0" err="1"/>
              <a:t>parcurs</a:t>
            </a:r>
            <a:r>
              <a:rPr lang="en-US" dirty="0"/>
              <a:t> de 10 ani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localitati</a:t>
            </a:r>
            <a:r>
              <a:rPr lang="en-US" dirty="0"/>
              <a:t> din Australia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84E79055-E290-4D59-8733-D4A54308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31" y="5078246"/>
            <a:ext cx="2295845" cy="9335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BD63E92-C119-47F8-BC00-74888FD1537E}"/>
              </a:ext>
            </a:extLst>
          </p:cNvPr>
          <p:cNvSpPr txBox="1">
            <a:spLocks/>
          </p:cNvSpPr>
          <p:nvPr/>
        </p:nvSpPr>
        <p:spPr>
          <a:xfrm>
            <a:off x="4242985" y="4951718"/>
            <a:ext cx="5601770" cy="102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Numar</a:t>
            </a:r>
            <a:r>
              <a:rPr lang="en-US" dirty="0"/>
              <a:t> de linii:145460</a:t>
            </a:r>
          </a:p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coloane</a:t>
            </a:r>
            <a:r>
              <a:rPr lang="en-US" dirty="0"/>
              <a:t>: 23</a:t>
            </a:r>
          </a:p>
        </p:txBody>
      </p:sp>
    </p:spTree>
    <p:extLst>
      <p:ext uri="{BB962C8B-B14F-4D97-AF65-F5344CB8AC3E}">
        <p14:creationId xmlns="" xmlns:p14="http://schemas.microsoft.com/office/powerpoint/2010/main" val="17422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29648-E7DA-4FBF-B38F-AC8DC488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940"/>
            <a:ext cx="10058400" cy="1371600"/>
          </a:xfrm>
        </p:spPr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0E5146-E606-4441-BD29-38628A83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28" y="1074545"/>
            <a:ext cx="10616944" cy="3849624"/>
          </a:xfrm>
        </p:spPr>
        <p:txBody>
          <a:bodyPr/>
          <a:lstStyle/>
          <a:p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Preprocesarea datelor este un proces de conversie a datelor brute într-un format adecvat pentru a extrage informații. Este primul și cel mai important pas în ciclul de viață al științei datelor. Preprocesarea datelor se asigură că datele sunt curate, organizate și citite pentru a fi transmise modelului de învățare automată.</a:t>
            </a:r>
            <a:r>
              <a:rPr kumimoji="0" lang="ro-RO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100" dirty="0" err="1"/>
              <a:t>Fara</a:t>
            </a:r>
            <a:r>
              <a:rPr lang="en-US" sz="1100" dirty="0"/>
              <a:t> </a:t>
            </a:r>
            <a:r>
              <a:rPr lang="en-US" sz="1100" dirty="0" err="1"/>
              <a:t>tehnici</a:t>
            </a:r>
            <a:r>
              <a:rPr lang="en-US" sz="1100" dirty="0"/>
              <a:t> de </a:t>
            </a:r>
            <a:r>
              <a:rPr lang="en-US" sz="1100" dirty="0" err="1"/>
              <a:t>preprocesare</a:t>
            </a:r>
            <a:r>
              <a:rPr lang="en-US" sz="1100" dirty="0"/>
              <a:t> a </a:t>
            </a:r>
            <a:r>
              <a:rPr lang="en-US" sz="1100" dirty="0" err="1"/>
              <a:t>datelor</a:t>
            </a:r>
            <a:r>
              <a:rPr lang="en-US" sz="1100" dirty="0"/>
              <a:t> </a:t>
            </a:r>
            <a:r>
              <a:rPr lang="en-US" sz="1100" dirty="0" err="1"/>
              <a:t>ar</a:t>
            </a:r>
            <a:r>
              <a:rPr lang="en-US" sz="1100" dirty="0"/>
              <a:t> fi </a:t>
            </a:r>
            <a:r>
              <a:rPr lang="en-US" sz="1100" dirty="0" err="1"/>
              <a:t>aproape</a:t>
            </a:r>
            <a:r>
              <a:rPr lang="en-US" sz="1100" dirty="0"/>
              <a:t> </a:t>
            </a:r>
            <a:r>
              <a:rPr lang="en-US" sz="1100" dirty="0" err="1"/>
              <a:t>imposibil</a:t>
            </a:r>
            <a:r>
              <a:rPr lang="en-US" sz="1100" dirty="0"/>
              <a:t> </a:t>
            </a:r>
            <a:r>
              <a:rPr lang="en-US" sz="1100" dirty="0" err="1"/>
              <a:t>sa</a:t>
            </a:r>
            <a:r>
              <a:rPr lang="en-US" sz="1100" dirty="0"/>
              <a:t> </a:t>
            </a:r>
            <a:r>
              <a:rPr lang="en-US" sz="1100" dirty="0" err="1"/>
              <a:t>follosim</a:t>
            </a:r>
            <a:r>
              <a:rPr lang="en-US" sz="1100" dirty="0"/>
              <a:t> </a:t>
            </a:r>
            <a:r>
              <a:rPr lang="en-US" sz="1100" dirty="0" err="1"/>
              <a:t>dateset</a:t>
            </a:r>
            <a:r>
              <a:rPr lang="en-US" sz="1100" dirty="0"/>
              <a:t>-ul </a:t>
            </a:r>
            <a:r>
              <a:rPr lang="en-US" sz="1100" dirty="0" err="1"/>
              <a:t>disponibil</a:t>
            </a:r>
            <a:r>
              <a:rPr lang="en-US" sz="1100" dirty="0"/>
              <a:t> </a:t>
            </a:r>
            <a:r>
              <a:rPr lang="en-US" sz="1100" dirty="0" err="1"/>
              <a:t>intrucat</a:t>
            </a:r>
            <a:r>
              <a:rPr lang="en-US" sz="1100" dirty="0"/>
              <a:t> continue date </a:t>
            </a:r>
            <a:r>
              <a:rPr lang="en-US" sz="1100" dirty="0" err="1"/>
              <a:t>inconsistente</a:t>
            </a:r>
            <a:r>
              <a:rPr lang="en-US" sz="1100" dirty="0"/>
              <a:t>, </a:t>
            </a:r>
            <a:r>
              <a:rPr lang="en-US" sz="1100" dirty="0" err="1"/>
              <a:t>valori</a:t>
            </a:r>
            <a:r>
              <a:rPr lang="en-US" sz="1100" dirty="0"/>
              <a:t> </a:t>
            </a:r>
            <a:r>
              <a:rPr lang="en-US" sz="1100" dirty="0" err="1"/>
              <a:t>nule</a:t>
            </a:r>
            <a:r>
              <a:rPr lang="en-US" sz="1100" dirty="0"/>
              <a:t> etc.</a:t>
            </a:r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b="1" dirty="0"/>
              <a:t>#Encodarea </a:t>
            </a:r>
            <a:r>
              <a:rPr lang="en-US" b="1" dirty="0" err="1"/>
              <a:t>datelor</a:t>
            </a:r>
            <a:r>
              <a:rPr lang="en-US" b="1" dirty="0"/>
              <a:t> non-</a:t>
            </a:r>
            <a:r>
              <a:rPr lang="en-US" b="1" dirty="0" err="1"/>
              <a:t>numerice</a:t>
            </a:r>
            <a:endParaRPr lang="en-US" b="1" dirty="0"/>
          </a:p>
          <a:p>
            <a:r>
              <a:rPr lang="en-US" sz="1200" dirty="0" err="1"/>
              <a:t>Foarte</a:t>
            </a:r>
            <a:r>
              <a:rPr lang="en-US" sz="1200" dirty="0"/>
              <a:t> multi </a:t>
            </a:r>
            <a:r>
              <a:rPr lang="en-US" sz="1200" dirty="0" err="1"/>
              <a:t>algoritmi</a:t>
            </a:r>
            <a:r>
              <a:rPr lang="en-US" sz="1200" dirty="0"/>
              <a:t> de ML nu pot </a:t>
            </a:r>
            <a:r>
              <a:rPr lang="en-US" sz="1200" dirty="0" err="1"/>
              <a:t>gestiona</a:t>
            </a:r>
            <a:r>
              <a:rPr lang="en-US" sz="1200" dirty="0"/>
              <a:t> date non-</a:t>
            </a:r>
            <a:r>
              <a:rPr lang="en-US" sz="1200" dirty="0" err="1"/>
              <a:t>numerice</a:t>
            </a:r>
            <a:r>
              <a:rPr lang="en-US" sz="1200" dirty="0"/>
              <a:t> de </a:t>
            </a:r>
            <a:r>
              <a:rPr lang="en-US" sz="1200" dirty="0" err="1"/>
              <a:t>aceea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necesar</a:t>
            </a:r>
            <a:r>
              <a:rPr lang="en-US" sz="1200" dirty="0"/>
              <a:t> a le </a:t>
            </a:r>
            <a:r>
              <a:rPr lang="en-US" sz="1200" dirty="0" err="1"/>
              <a:t>modela</a:t>
            </a:r>
            <a:r>
              <a:rPr lang="en-US" sz="1200" dirty="0"/>
              <a:t> in date </a:t>
            </a:r>
            <a:r>
              <a:rPr lang="en-US" sz="1200" dirty="0" err="1"/>
              <a:t>numerice</a:t>
            </a:r>
            <a:r>
              <a:rPr lang="en-US" sz="1200" dirty="0"/>
              <a:t>, </a:t>
            </a:r>
            <a:r>
              <a:rPr lang="en-US" sz="1200" dirty="0" err="1"/>
              <a:t>folosind</a:t>
            </a:r>
            <a:r>
              <a:rPr lang="en-US" sz="1200" dirty="0"/>
              <a:t> </a:t>
            </a:r>
            <a:r>
              <a:rPr lang="en-US" sz="1200" dirty="0" err="1"/>
              <a:t>functia</a:t>
            </a:r>
            <a:r>
              <a:rPr lang="en-US" sz="1200" dirty="0"/>
              <a:t> </a:t>
            </a:r>
            <a:r>
              <a:rPr lang="en-US" sz="1200" dirty="0" smtClean="0"/>
              <a:t>replace(</a:t>
            </a:r>
            <a:r>
              <a:rPr lang="en-US" sz="1200" dirty="0" err="1" smtClean="0"/>
              <a:t>encode_data</a:t>
            </a:r>
            <a:r>
              <a:rPr lang="en-US" sz="1200" dirty="0" smtClean="0"/>
              <a:t>())</a:t>
            </a:r>
            <a:endParaRPr lang="en-US" sz="1200" dirty="0"/>
          </a:p>
          <a:p>
            <a:endParaRPr lang="en-US" sz="12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="" xmlns:a16="http://schemas.microsoft.com/office/drawing/2014/main" id="{59361855-5557-449F-91D7-9900D05E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20" y="3807634"/>
            <a:ext cx="7811590" cy="2562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773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C3EDA3-6371-42DB-8EE1-868794BB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41825"/>
          </a:xfrm>
        </p:spPr>
        <p:txBody>
          <a:bodyPr>
            <a:normAutofit fontScale="90000"/>
          </a:bodyPr>
          <a:lstStyle/>
          <a:p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#Gestionarea 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valorilor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lipsa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din 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cadrul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caracteristicilor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non-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numerice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–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folosind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valoarea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cea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mai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frecvent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intalnita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7E978DF6-D828-4DCA-9236-5C80432F6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19435"/>
            <a:ext cx="8268854" cy="1533739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2947592C-CA70-472E-AB1D-7F846D03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95033"/>
            <a:ext cx="6582694" cy="2610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34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application&#10;&#10;Description automatically generated">
            <a:extLst>
              <a:ext uri="{FF2B5EF4-FFF2-40B4-BE49-F238E27FC236}">
                <a16:creationId xmlns="" xmlns:a16="http://schemas.microsoft.com/office/drawing/2014/main" id="{9B5E46CF-BBF4-46A7-9F78-2C02DBFE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04" y="1529165"/>
            <a:ext cx="6725589" cy="3496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AC37DB-3D33-45D6-961B-FF73493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17" y="734337"/>
            <a:ext cx="10275455" cy="5389326"/>
          </a:xfrm>
        </p:spPr>
        <p:txBody>
          <a:bodyPr/>
          <a:lstStyle/>
          <a:p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#Gestionarea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valorilor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lipsa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din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cadrul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caracteristicilor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numerice</a:t>
            </a:r>
            <a:r>
              <a:rPr lang="en-GB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</a:p>
          <a:p>
            <a:pPr lvl="1"/>
            <a:r>
              <a:rPr lang="en-GB" b="1" dirty="0">
                <a:solidFill>
                  <a:srgbClr val="222222"/>
                </a:solidFill>
                <a:latin typeface="Lato" panose="020F0502020204030203" pitchFamily="34" charset="0"/>
              </a:rPr>
              <a:t> 1. </a:t>
            </a:r>
            <a:r>
              <a:rPr lang="en-GB" b="1" dirty="0" err="1">
                <a:solidFill>
                  <a:srgbClr val="222222"/>
                </a:solidFill>
                <a:latin typeface="Lato" panose="020F0502020204030203" pitchFamily="34" charset="0"/>
              </a:rPr>
              <a:t>Gasirea</a:t>
            </a:r>
            <a:r>
              <a:rPr lang="en-GB" b="1" dirty="0">
                <a:solidFill>
                  <a:srgbClr val="222222"/>
                </a:solidFill>
                <a:latin typeface="Lato" panose="020F0502020204030203" pitchFamily="34" charset="0"/>
              </a:rPr>
              <a:t> Outlier-</a:t>
            </a:r>
            <a:r>
              <a:rPr lang="en-GB" b="1" dirty="0" err="1">
                <a:solidFill>
                  <a:srgbClr val="222222"/>
                </a:solidFill>
                <a:latin typeface="Lato" panose="020F0502020204030203" pitchFamily="34" charset="0"/>
              </a:rPr>
              <a:t>ilor</a:t>
            </a:r>
            <a:endParaRPr lang="en-GB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2"/>
            <a:r>
              <a:rPr lang="en-US" dirty="0"/>
              <a:t>Un outlier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care se </a:t>
            </a:r>
            <a:r>
              <a:rPr lang="en-US" dirty="0" err="1"/>
              <a:t>afla</a:t>
            </a:r>
            <a:r>
              <a:rPr lang="en-US" dirty="0"/>
              <a:t> la o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anormala</a:t>
            </a:r>
            <a:r>
              <a:rPr lang="en-US" dirty="0"/>
              <a:t> fata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esantion</a:t>
            </a:r>
            <a:r>
              <a:rPr lang="en-US" dirty="0"/>
              <a:t> dat.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1"/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1"/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2.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Inlocuirea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valorilor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lipsa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cu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valoarea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mediana</a:t>
            </a:r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1"/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05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4A01A9-9769-4A82-8FB9-E8FBB30D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exploratorie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385979F7-91B1-4524-8343-02A238EF5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073" y="1848607"/>
            <a:ext cx="9822873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o-RO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ehnică utilizată pentru analiza, vizualizarea, investigarea, interpretarea, descoperirea și rezumarea datelor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folosita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pentru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 </a:t>
            </a:r>
            <a:r>
              <a:rPr kumimoji="0" lang="ro-RO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extrag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</a:t>
            </a:r>
            <a:r>
              <a:rPr kumimoji="0" lang="ro-RO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tendințe, modele și relații în date.</a:t>
            </a:r>
            <a:r>
              <a:rPr kumimoji="0" lang="ro-RO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="" xmlns:a16="http://schemas.microsoft.com/office/drawing/2014/main" id="{CD7EE484-7C3D-4DDD-81E8-D487992B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3" y="2702542"/>
            <a:ext cx="5239481" cy="33723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815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95949-5F63-4492-BFAE-94683A3B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076" y="642594"/>
            <a:ext cx="4403124" cy="383879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Matricea</a:t>
            </a:r>
            <a:r>
              <a:rPr lang="en-US" sz="2800" dirty="0"/>
              <a:t> de </a:t>
            </a:r>
            <a:r>
              <a:rPr lang="en-US" sz="2800" dirty="0" err="1" smtClean="0"/>
              <a:t>corelatie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err="1" smtClean="0"/>
              <a:t>arata</a:t>
            </a:r>
            <a:r>
              <a:rPr lang="en-US" sz="2000" dirty="0" smtClean="0"/>
              <a:t> </a:t>
            </a:r>
            <a:r>
              <a:rPr lang="en-US" sz="2000" dirty="0" err="1" smtClean="0"/>
              <a:t>corelatia</a:t>
            </a:r>
            <a:r>
              <a:rPr lang="en-US" sz="2000" dirty="0" smtClean="0"/>
              <a:t> </a:t>
            </a:r>
            <a:r>
              <a:rPr lang="en-US" sz="2000" dirty="0" err="1" smtClean="0"/>
              <a:t>dintre</a:t>
            </a:r>
            <a:r>
              <a:rPr lang="en-US" sz="2000" dirty="0" smtClean="0"/>
              <a:t> </a:t>
            </a:r>
            <a:r>
              <a:rPr lang="en-US" sz="2000" dirty="0" err="1" smtClean="0"/>
              <a:t>doua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variabile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baza</a:t>
            </a:r>
            <a:r>
              <a:rPr lang="en-US" sz="2000" dirty="0" smtClean="0"/>
              <a:t> </a:t>
            </a:r>
            <a:r>
              <a:rPr lang="en-US" sz="2000" dirty="0" err="1" smtClean="0"/>
              <a:t>coeficientilor</a:t>
            </a:r>
            <a:r>
              <a:rPr lang="en-US" sz="2000" dirty="0" smtClean="0"/>
              <a:t> de </a:t>
            </a:r>
            <a:r>
              <a:rPr lang="en-US" sz="2000" dirty="0" err="1" smtClean="0"/>
              <a:t>corelatie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79" y="362888"/>
            <a:ext cx="5980670" cy="6127075"/>
          </a:xfrm>
        </p:spPr>
      </p:pic>
    </p:spTree>
    <p:extLst>
      <p:ext uri="{BB962C8B-B14F-4D97-AF65-F5344CB8AC3E}">
        <p14:creationId xmlns="" xmlns:p14="http://schemas.microsoft.com/office/powerpoint/2010/main" val="35569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8F45A-B42E-45E7-BA7D-14B7093D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dateset-ului</a:t>
            </a:r>
            <a:r>
              <a:rPr lang="en-US" dirty="0"/>
              <a:t> in date de </a:t>
            </a:r>
            <a:r>
              <a:rPr lang="en-US" dirty="0" err="1"/>
              <a:t>antrenament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 de test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DD8C13EE-AD80-4051-8D7D-75812A24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2273"/>
            <a:ext cx="7430537" cy="2038635"/>
          </a:xfrm>
        </p:spPr>
      </p:pic>
    </p:spTree>
    <p:extLst>
      <p:ext uri="{BB962C8B-B14F-4D97-AF65-F5344CB8AC3E}">
        <p14:creationId xmlns="" xmlns:p14="http://schemas.microsoft.com/office/powerpoint/2010/main" val="121588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430948-8D72-406B-B7F9-4A09368D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C33791-778D-48C2-AEDA-84280D48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Forest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clasificare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bazată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ansamburi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operează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noțiunea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arbore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decizie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Un arbore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decizie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singular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construiește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pornind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întregul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 de date,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deciziile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simbolizate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nodurile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arborelui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generează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atributelor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Ramurile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aferente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atributului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corespunzător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Forest,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generează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decizie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pornind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submulțimi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inițial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arbore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instanța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clasificată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rezultând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arbore.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final 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clasificării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majoritară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 cat avem mai multi arbori de decizie cu atat avem o precizie mai mare a rezultatului și prevenim obținerea unui fals pozitiv. Practic Random Forest lucrează mai întâi într-o fază pentru a crea un tabel prin combinarea celor n rezultate din cei n arbori de decizie și a doua faza este de a face predicții din media rezultatelor din prima fază.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257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{617A8BC7-4E4E-40DA-B8D6-3234876DBA34}tf78829772_win32</Template>
  <TotalTime>127</TotalTime>
  <Words>532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SavonVTI</vt:lpstr>
      <vt:lpstr>Algoritmi ML de predictie a sansei de ploaie</vt:lpstr>
      <vt:lpstr>Problem Statement</vt:lpstr>
      <vt:lpstr>Pre-procesarea datelor</vt:lpstr>
      <vt:lpstr>#Gestionarea valorilor lipsa din cadrul caracteristicilor non-numerice – folosind valoarea cea mai frecvent intalnita  </vt:lpstr>
      <vt:lpstr>Slide 5</vt:lpstr>
      <vt:lpstr>Analiza exploratorie a datelor</vt:lpstr>
      <vt:lpstr>Matricea de corelatie  arata corelatia dintre doua variabile pe baza coeficientilor de corelatie </vt:lpstr>
      <vt:lpstr>Impartirea dateset-ului in date de antrenament si date de test</vt:lpstr>
      <vt:lpstr>Model building – Random Forest Classifier</vt:lpstr>
      <vt:lpstr>Model training Model building Evaluating model performance using Accuracy and Confusion Matrix and Classification report</vt:lpstr>
      <vt:lpstr>Pentru validarea algoritmului, ne raportam la parametrii acuratete, precizie si sensibilitate in raport cu alti algoritmi. Acuratețea: reprezintă o măsură a instanțelor corect clasificate, Precizia: proporția identificărilor pozitive făcute correct si Sensibilitatea (Recuperarea): reprezintă ponderea dintre exemplarele reale pozitive recunoscute în mod corespunzător de către clasificator ca fiind pozitive.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ANCA-FLORENTINA TRANDAFIR</dc:creator>
  <cp:lastModifiedBy>Anca Trandafir</cp:lastModifiedBy>
  <cp:revision>5</cp:revision>
  <dcterms:created xsi:type="dcterms:W3CDTF">2022-01-09T14:10:59Z</dcterms:created>
  <dcterms:modified xsi:type="dcterms:W3CDTF">2022-01-10T15:18:25Z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