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4" r:id="rId8"/>
    <p:sldId id="312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u-Mihai Sabou" initials="AS" lastIdx="1" clrIdx="0">
    <p:extLst>
      <p:ext uri="{19B8F6BF-5375-455C-9EA6-DF929625EA0E}">
        <p15:presenceInfo xmlns:p15="http://schemas.microsoft.com/office/powerpoint/2012/main" userId="S::alexandru.sabou@fortech.ro::8d43dea7-1c75-4599-8bd1-8053ae7b1f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1T14:16:23.80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11-Jan-22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bbcluj.ro/~lauras/test/docs/school/IA/2019-2020/lectures/curs05_ML_GD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jsphyg/weather-dataset-rattle-pack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sz="4400">
                <a:solidFill>
                  <a:schemeClr val="tx1"/>
                </a:solidFill>
              </a:rPr>
              <a:t>Algoritmi ML de predictie a sansei de ploaie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Alexandru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Sabou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Adam </a:t>
            </a:r>
            <a:r>
              <a:rPr lang="en-US" dirty="0" err="1">
                <a:solidFill>
                  <a:schemeClr val="tx1"/>
                </a:solidFill>
              </a:rPr>
              <a:t>Varga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Anca Trandafir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4356-4D50-4828-8276-9C5B8696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79806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Model training</a:t>
            </a:r>
            <a:br>
              <a:rPr lang="en-US" sz="1800" dirty="0"/>
            </a:br>
            <a:r>
              <a:rPr lang="en-US" sz="1800" dirty="0"/>
              <a:t>Model building</a:t>
            </a:r>
            <a:br>
              <a:rPr lang="en-US" sz="1800" dirty="0"/>
            </a:br>
            <a:r>
              <a:rPr lang="en-US" sz="1800" dirty="0"/>
              <a:t>Evaluating model performance using Accuracy and Confusion Matrix and Classification report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A66A172-B444-4B44-8BFA-D573647A2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85428"/>
            <a:ext cx="5638800" cy="4421615"/>
          </a:xfrm>
        </p:spPr>
      </p:pic>
    </p:spTree>
    <p:extLst>
      <p:ext uri="{BB962C8B-B14F-4D97-AF65-F5344CB8AC3E}">
        <p14:creationId xmlns:p14="http://schemas.microsoft.com/office/powerpoint/2010/main" val="277887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9DDC-F50F-4BEE-BAB5-19618758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algoritmului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raportam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parametrii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acuratete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precizie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sensibilitate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cu alti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algoritmi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Acuratețea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reprezintă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măsură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instanțelor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clasificate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Precizia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proporția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identificărilor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pozitive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făcute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correct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Sensibilitatea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Recuperarea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reprezintă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ponderea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dintre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exemplarele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pozitive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recunoscute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corespunzător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către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clasificator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pozitive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A0E9B86-1784-459B-9201-CA72AB7F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28467"/>
            <a:ext cx="5068007" cy="4039164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5159FB6-5986-4B6A-A2B2-97887E67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82" y="2385667"/>
            <a:ext cx="4517620" cy="26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3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D823-DFF9-45B1-B8D9-CFE5A6B5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patrate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9CE0DB-0873-4F81-B623-05F595F23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945" y="1877335"/>
            <a:ext cx="8286997" cy="3849687"/>
          </a:xfrm>
        </p:spPr>
      </p:pic>
    </p:spTree>
    <p:extLst>
      <p:ext uri="{BB962C8B-B14F-4D97-AF65-F5344CB8AC3E}">
        <p14:creationId xmlns:p14="http://schemas.microsoft.com/office/powerpoint/2010/main" val="182651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F89A-ADD2-402C-A5AE-89EC5BF9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8B693-1A88-4AE0-B032-3D28DD9EB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03413"/>
            <a:ext cx="7984794" cy="3849687"/>
          </a:xfrm>
        </p:spPr>
      </p:pic>
    </p:spTree>
    <p:extLst>
      <p:ext uri="{BB962C8B-B14F-4D97-AF65-F5344CB8AC3E}">
        <p14:creationId xmlns:p14="http://schemas.microsoft.com/office/powerpoint/2010/main" val="357924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17A6-28AA-4487-8B71-A8EACF35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Regresie</a:t>
            </a:r>
            <a:r>
              <a:rPr lang="en-US" dirty="0"/>
              <a:t> </a:t>
            </a:r>
            <a:r>
              <a:rPr lang="en-US" dirty="0" err="1"/>
              <a:t>logistica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79B76-2864-46DA-B7C4-A9847503F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48331"/>
            <a:ext cx="7104192" cy="3849687"/>
          </a:xfrm>
        </p:spPr>
      </p:pic>
    </p:spTree>
    <p:extLst>
      <p:ext uri="{BB962C8B-B14F-4D97-AF65-F5344CB8AC3E}">
        <p14:creationId xmlns:p14="http://schemas.microsoft.com/office/powerpoint/2010/main" val="83380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0AF0-0501-402B-9CDC-3B7802F7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C1AB-E3BA-444F-8412-16944411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http://www.cs.ubbcluj.ro/~lauras/test/docs/school/IA/2019-2020/lectures/curs05_ML_GD.pdf</a:t>
            </a:r>
            <a:r>
              <a:rPr lang="en-US" dirty="0"/>
              <a:t>, </a:t>
            </a:r>
            <a:r>
              <a:rPr lang="en-US" dirty="0" err="1"/>
              <a:t>Lauura</a:t>
            </a:r>
            <a:r>
              <a:rPr lang="en-US" dirty="0"/>
              <a:t> </a:t>
            </a:r>
            <a:r>
              <a:rPr lang="en-US" dirty="0" err="1"/>
              <a:t>Diosan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2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B512-7D2A-4187-843A-444A7885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8126-B04C-4273-8CE7-76C13148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024641"/>
          </a:xfrm>
        </p:spPr>
        <p:txBody>
          <a:bodyPr/>
          <a:lstStyle/>
          <a:p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de </a:t>
            </a:r>
            <a:r>
              <a:rPr lang="en-US" dirty="0" err="1"/>
              <a:t>predictie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de Machine Learning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prezice</a:t>
            </a:r>
            <a:r>
              <a:rPr lang="en-US" dirty="0"/>
              <a:t> </a:t>
            </a:r>
            <a:r>
              <a:rPr lang="en-US" dirty="0" err="1"/>
              <a:t>sansa</a:t>
            </a:r>
            <a:r>
              <a:rPr lang="en-US" dirty="0"/>
              <a:t> de </a:t>
            </a:r>
            <a:r>
              <a:rPr lang="en-US" dirty="0" err="1"/>
              <a:t>ploaie</a:t>
            </a:r>
            <a:r>
              <a:rPr lang="en-US" dirty="0"/>
              <a:t> de a </a:t>
            </a:r>
            <a:r>
              <a:rPr lang="en-US" dirty="0" err="1"/>
              <a:t>doua</a:t>
            </a:r>
            <a:r>
              <a:rPr lang="en-US" dirty="0"/>
              <a:t> zi in Australia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6C2492-71B3-4CD3-8498-95386A3887B8}"/>
              </a:ext>
            </a:extLst>
          </p:cNvPr>
          <p:cNvSpPr txBox="1">
            <a:spLocks/>
          </p:cNvSpPr>
          <p:nvPr/>
        </p:nvSpPr>
        <p:spPr>
          <a:xfrm>
            <a:off x="1066800" y="274320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Data Source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641DA-CDC6-4450-B297-C41A8DABA841}"/>
              </a:ext>
            </a:extLst>
          </p:cNvPr>
          <p:cNvSpPr txBox="1">
            <a:spLocks/>
          </p:cNvSpPr>
          <p:nvPr/>
        </p:nvSpPr>
        <p:spPr>
          <a:xfrm>
            <a:off x="971371" y="3964679"/>
            <a:ext cx="10058400" cy="102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 </a:t>
            </a:r>
            <a:r>
              <a:rPr lang="en-US" dirty="0" err="1"/>
              <a:t>obtinut</a:t>
            </a:r>
            <a:r>
              <a:rPr lang="en-US" dirty="0"/>
              <a:t> de pe site-ul </a:t>
            </a:r>
            <a:r>
              <a:rPr lang="en-US" dirty="0">
                <a:hlinkClick r:id="rId2"/>
              </a:rPr>
              <a:t>Kaggle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observatii</a:t>
            </a:r>
            <a:r>
              <a:rPr lang="en-US" dirty="0"/>
              <a:t> </a:t>
            </a:r>
            <a:r>
              <a:rPr lang="en-US" dirty="0" err="1"/>
              <a:t>zilnice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meteo</a:t>
            </a:r>
            <a:r>
              <a:rPr lang="en-US" dirty="0"/>
              <a:t> pe un </a:t>
            </a:r>
            <a:r>
              <a:rPr lang="en-US" dirty="0" err="1"/>
              <a:t>parcurs</a:t>
            </a:r>
            <a:r>
              <a:rPr lang="en-US" dirty="0"/>
              <a:t> de 10 ani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localitati</a:t>
            </a:r>
            <a:r>
              <a:rPr lang="en-US" dirty="0"/>
              <a:t> din Australia</a:t>
            </a:r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E79055-E290-4D59-8733-D4A54308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931" y="5078246"/>
            <a:ext cx="2295845" cy="9335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D63E92-C119-47F8-BC00-74888FD1537E}"/>
              </a:ext>
            </a:extLst>
          </p:cNvPr>
          <p:cNvSpPr txBox="1">
            <a:spLocks/>
          </p:cNvSpPr>
          <p:nvPr/>
        </p:nvSpPr>
        <p:spPr>
          <a:xfrm>
            <a:off x="4242985" y="4951718"/>
            <a:ext cx="5601770" cy="102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Numar</a:t>
            </a:r>
            <a:r>
              <a:rPr lang="en-US" dirty="0"/>
              <a:t> de linii:145460</a:t>
            </a:r>
          </a:p>
          <a:p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coloane</a:t>
            </a:r>
            <a:r>
              <a:rPr lang="en-US" dirty="0"/>
              <a:t>: 23</a:t>
            </a:r>
          </a:p>
        </p:txBody>
      </p:sp>
    </p:spTree>
    <p:extLst>
      <p:ext uri="{BB962C8B-B14F-4D97-AF65-F5344CB8AC3E}">
        <p14:creationId xmlns:p14="http://schemas.microsoft.com/office/powerpoint/2010/main" val="174224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29648-E7DA-4FBF-B38F-AC8DC488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940"/>
            <a:ext cx="10058400" cy="1371600"/>
          </a:xfrm>
        </p:spPr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5146-E606-4441-BD29-38628A83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528" y="1074545"/>
            <a:ext cx="10616944" cy="3849624"/>
          </a:xfrm>
        </p:spPr>
        <p:txBody>
          <a:bodyPr/>
          <a:lstStyle/>
          <a:p>
            <a:r>
              <a:rPr kumimoji="0" lang="ro-RO" altLang="en-US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Preprocesarea datelor este un proces de conversie a datelor brute într-un format adecvat pentru a extrage informații. Este primul și cel mai important pas în ciclul de viață al științei datelor. Preprocesarea datelor se asigură că datele sunt curate, organizate și citite pentru a fi transmise modelului de învățare automată.</a:t>
            </a:r>
            <a:r>
              <a:rPr kumimoji="0" lang="ro-RO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1100" dirty="0" err="1"/>
              <a:t>Fara</a:t>
            </a:r>
            <a:r>
              <a:rPr lang="en-US" sz="1100" dirty="0"/>
              <a:t> </a:t>
            </a:r>
            <a:r>
              <a:rPr lang="en-US" sz="1100" dirty="0" err="1"/>
              <a:t>tehnici</a:t>
            </a:r>
            <a:r>
              <a:rPr lang="en-US" sz="1100" dirty="0"/>
              <a:t> de </a:t>
            </a:r>
            <a:r>
              <a:rPr lang="en-US" sz="1100" dirty="0" err="1"/>
              <a:t>preprocesare</a:t>
            </a:r>
            <a:r>
              <a:rPr lang="en-US" sz="1100" dirty="0"/>
              <a:t> a </a:t>
            </a:r>
            <a:r>
              <a:rPr lang="en-US" sz="1100" dirty="0" err="1"/>
              <a:t>datelor</a:t>
            </a:r>
            <a:r>
              <a:rPr lang="en-US" sz="1100" dirty="0"/>
              <a:t> </a:t>
            </a:r>
            <a:r>
              <a:rPr lang="en-US" sz="1100" dirty="0" err="1"/>
              <a:t>ar</a:t>
            </a:r>
            <a:r>
              <a:rPr lang="en-US" sz="1100" dirty="0"/>
              <a:t> fi </a:t>
            </a:r>
            <a:r>
              <a:rPr lang="en-US" sz="1100" dirty="0" err="1"/>
              <a:t>aproape</a:t>
            </a:r>
            <a:r>
              <a:rPr lang="en-US" sz="1100" dirty="0"/>
              <a:t> </a:t>
            </a:r>
            <a:r>
              <a:rPr lang="en-US" sz="1100" dirty="0" err="1"/>
              <a:t>imposibil</a:t>
            </a:r>
            <a:r>
              <a:rPr lang="en-US" sz="1100" dirty="0"/>
              <a:t> </a:t>
            </a:r>
            <a:r>
              <a:rPr lang="en-US" sz="1100" dirty="0" err="1"/>
              <a:t>sa</a:t>
            </a:r>
            <a:r>
              <a:rPr lang="en-US" sz="1100" dirty="0"/>
              <a:t> </a:t>
            </a:r>
            <a:r>
              <a:rPr lang="en-US" sz="1100" dirty="0" err="1"/>
              <a:t>follosim</a:t>
            </a:r>
            <a:r>
              <a:rPr lang="en-US" sz="1100" dirty="0"/>
              <a:t> </a:t>
            </a:r>
            <a:r>
              <a:rPr lang="en-US" sz="1100" dirty="0" err="1"/>
              <a:t>dateset</a:t>
            </a:r>
            <a:r>
              <a:rPr lang="en-US" sz="1100" dirty="0"/>
              <a:t>-ul </a:t>
            </a:r>
            <a:r>
              <a:rPr lang="en-US" sz="1100" dirty="0" err="1"/>
              <a:t>disponibil</a:t>
            </a:r>
            <a:r>
              <a:rPr lang="en-US" sz="1100" dirty="0"/>
              <a:t> </a:t>
            </a:r>
            <a:r>
              <a:rPr lang="en-US" sz="1100" dirty="0" err="1"/>
              <a:t>intrucat</a:t>
            </a:r>
            <a:r>
              <a:rPr lang="en-US" sz="1100" dirty="0"/>
              <a:t> continue date </a:t>
            </a:r>
            <a:r>
              <a:rPr lang="en-US" sz="1100" dirty="0" err="1"/>
              <a:t>inconsistente</a:t>
            </a:r>
            <a:r>
              <a:rPr lang="en-US" sz="1100" dirty="0"/>
              <a:t>, </a:t>
            </a:r>
            <a:r>
              <a:rPr lang="en-US" sz="1100" dirty="0" err="1"/>
              <a:t>valori</a:t>
            </a:r>
            <a:r>
              <a:rPr lang="en-US" sz="1100" dirty="0"/>
              <a:t> </a:t>
            </a:r>
            <a:r>
              <a:rPr lang="en-US" sz="1100" dirty="0" err="1"/>
              <a:t>nule</a:t>
            </a:r>
            <a:r>
              <a:rPr lang="en-US" sz="1100" dirty="0"/>
              <a:t> etc.</a:t>
            </a:r>
          </a:p>
          <a:p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b="1" dirty="0"/>
              <a:t>#Encodarea </a:t>
            </a:r>
            <a:r>
              <a:rPr lang="en-US" b="1" dirty="0" err="1"/>
              <a:t>datelor</a:t>
            </a:r>
            <a:r>
              <a:rPr lang="en-US" b="1" dirty="0"/>
              <a:t> non-</a:t>
            </a:r>
            <a:r>
              <a:rPr lang="en-US" b="1" dirty="0" err="1"/>
              <a:t>numerice</a:t>
            </a:r>
            <a:endParaRPr lang="en-US" b="1" dirty="0"/>
          </a:p>
          <a:p>
            <a:r>
              <a:rPr lang="en-US" sz="1200" dirty="0" err="1"/>
              <a:t>Foarte</a:t>
            </a:r>
            <a:r>
              <a:rPr lang="en-US" sz="1200" dirty="0"/>
              <a:t> multi </a:t>
            </a:r>
            <a:r>
              <a:rPr lang="en-US" sz="1200" dirty="0" err="1"/>
              <a:t>algoritmi</a:t>
            </a:r>
            <a:r>
              <a:rPr lang="en-US" sz="1200" dirty="0"/>
              <a:t> de ML nu pot </a:t>
            </a:r>
            <a:r>
              <a:rPr lang="en-US" sz="1200" dirty="0" err="1"/>
              <a:t>gestiona</a:t>
            </a:r>
            <a:r>
              <a:rPr lang="en-US" sz="1200" dirty="0"/>
              <a:t> date non-</a:t>
            </a:r>
            <a:r>
              <a:rPr lang="en-US" sz="1200" dirty="0" err="1"/>
              <a:t>numerice</a:t>
            </a:r>
            <a:r>
              <a:rPr lang="en-US" sz="1200" dirty="0"/>
              <a:t> de </a:t>
            </a:r>
            <a:r>
              <a:rPr lang="en-US" sz="1200" dirty="0" err="1"/>
              <a:t>aceea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necesar</a:t>
            </a:r>
            <a:r>
              <a:rPr lang="en-US" sz="1200" dirty="0"/>
              <a:t> a le </a:t>
            </a:r>
            <a:r>
              <a:rPr lang="en-US" sz="1200" dirty="0" err="1"/>
              <a:t>modela</a:t>
            </a:r>
            <a:r>
              <a:rPr lang="en-US" sz="1200" dirty="0"/>
              <a:t> in date </a:t>
            </a:r>
            <a:r>
              <a:rPr lang="en-US" sz="1200" dirty="0" err="1"/>
              <a:t>numerice</a:t>
            </a:r>
            <a:r>
              <a:rPr lang="en-US" sz="1200" dirty="0"/>
              <a:t>, </a:t>
            </a:r>
            <a:r>
              <a:rPr lang="en-US" sz="1200" dirty="0" err="1"/>
              <a:t>folosind</a:t>
            </a:r>
            <a:r>
              <a:rPr lang="en-US" sz="1200" dirty="0"/>
              <a:t> </a:t>
            </a:r>
            <a:r>
              <a:rPr lang="en-US" sz="1200" dirty="0" err="1"/>
              <a:t>functia</a:t>
            </a:r>
            <a:r>
              <a:rPr lang="en-US" sz="1200" dirty="0"/>
              <a:t> replace(</a:t>
            </a:r>
            <a:r>
              <a:rPr lang="en-US" sz="1200" dirty="0" err="1"/>
              <a:t>encode_data</a:t>
            </a:r>
            <a:r>
              <a:rPr lang="en-US" sz="1200" dirty="0"/>
              <a:t>())</a:t>
            </a:r>
          </a:p>
          <a:p>
            <a:endParaRPr lang="en-US" sz="1200" dirty="0"/>
          </a:p>
          <a:p>
            <a:endParaRPr lang="en-US" sz="1100" dirty="0"/>
          </a:p>
          <a:p>
            <a:endParaRPr lang="en-US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9361855-5557-449F-91D7-9900D05E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20" y="3807634"/>
            <a:ext cx="781159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3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EDA3-6371-42DB-8EE1-868794BB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41825"/>
          </a:xfrm>
        </p:spPr>
        <p:txBody>
          <a:bodyPr>
            <a:normAutofit fontScale="90000"/>
          </a:bodyPr>
          <a:lstStyle/>
          <a:p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#Gestionarea 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valorilor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lipsa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din 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cadrul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caracteristicilor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non-</a:t>
            </a:r>
            <a:r>
              <a:rPr lang="en-GB" sz="16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numerice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–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folosind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valoarea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cea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mai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frecvent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GB" sz="1600" b="1" dirty="0" err="1">
                <a:solidFill>
                  <a:srgbClr val="222222"/>
                </a:solidFill>
                <a:latin typeface="Lato" panose="020F0502020204030203" pitchFamily="34" charset="0"/>
              </a:rPr>
              <a:t>intalnita</a:t>
            </a:r>
            <a:r>
              <a:rPr lang="en-GB" sz="1600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978DF6-D828-4DCA-9236-5C80432F6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19435"/>
            <a:ext cx="8268854" cy="1533739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47592C-CA70-472E-AB1D-7F846D03F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95033"/>
            <a:ext cx="6582694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1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application&#10;&#10;Description automatically generated">
            <a:extLst>
              <a:ext uri="{FF2B5EF4-FFF2-40B4-BE49-F238E27FC236}">
                <a16:creationId xmlns:a16="http://schemas.microsoft.com/office/drawing/2014/main" id="{9B5E46CF-BBF4-46A7-9F78-2C02DBFE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04" y="1529165"/>
            <a:ext cx="6725589" cy="3496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37DB-3D33-45D6-961B-FF734936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17" y="734337"/>
            <a:ext cx="10275455" cy="5389326"/>
          </a:xfrm>
        </p:spPr>
        <p:txBody>
          <a:bodyPr/>
          <a:lstStyle/>
          <a:p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#Gestionarea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valorilor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lipsa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din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cadrul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caracteristicilor</a:t>
            </a:r>
            <a:r>
              <a:rPr lang="en-GB" sz="1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GB" sz="1400" b="1" i="0" dirty="0" err="1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numerice</a:t>
            </a:r>
            <a:r>
              <a:rPr lang="en-GB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</a:p>
          <a:p>
            <a:pPr lvl="1"/>
            <a:r>
              <a:rPr lang="en-GB" b="1" dirty="0">
                <a:solidFill>
                  <a:srgbClr val="222222"/>
                </a:solidFill>
                <a:latin typeface="Lato" panose="020F0502020204030203" pitchFamily="34" charset="0"/>
              </a:rPr>
              <a:t> 1. </a:t>
            </a:r>
            <a:r>
              <a:rPr lang="en-GB" b="1" dirty="0" err="1">
                <a:solidFill>
                  <a:srgbClr val="222222"/>
                </a:solidFill>
                <a:latin typeface="Lato" panose="020F0502020204030203" pitchFamily="34" charset="0"/>
              </a:rPr>
              <a:t>Gasirea</a:t>
            </a:r>
            <a:r>
              <a:rPr lang="en-GB" b="1" dirty="0">
                <a:solidFill>
                  <a:srgbClr val="222222"/>
                </a:solidFill>
                <a:latin typeface="Lato" panose="020F0502020204030203" pitchFamily="34" charset="0"/>
              </a:rPr>
              <a:t> Outlier-</a:t>
            </a:r>
            <a:r>
              <a:rPr lang="en-GB" b="1" dirty="0" err="1">
                <a:solidFill>
                  <a:srgbClr val="222222"/>
                </a:solidFill>
                <a:latin typeface="Lato" panose="020F0502020204030203" pitchFamily="34" charset="0"/>
              </a:rPr>
              <a:t>ilor</a:t>
            </a:r>
            <a:endParaRPr lang="en-GB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2"/>
            <a:r>
              <a:rPr lang="en-US" dirty="0"/>
              <a:t>Un outlier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valoare</a:t>
            </a:r>
            <a:r>
              <a:rPr lang="en-US" dirty="0"/>
              <a:t> care se </a:t>
            </a:r>
            <a:r>
              <a:rPr lang="en-US" dirty="0" err="1"/>
              <a:t>afla</a:t>
            </a:r>
            <a:r>
              <a:rPr lang="en-US" dirty="0"/>
              <a:t> la o </a:t>
            </a:r>
            <a:r>
              <a:rPr lang="en-US" dirty="0" err="1"/>
              <a:t>distanta</a:t>
            </a:r>
            <a:r>
              <a:rPr lang="en-US" dirty="0"/>
              <a:t> </a:t>
            </a:r>
            <a:r>
              <a:rPr lang="en-US" dirty="0" err="1"/>
              <a:t>anormala</a:t>
            </a:r>
            <a:r>
              <a:rPr lang="en-US" dirty="0"/>
              <a:t> fata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</a:t>
            </a:r>
            <a:r>
              <a:rPr lang="en-US" dirty="0" err="1"/>
              <a:t>esantion</a:t>
            </a:r>
            <a:r>
              <a:rPr lang="en-US" dirty="0"/>
              <a:t> dat.</a:t>
            </a:r>
          </a:p>
          <a:p>
            <a:pPr marL="54864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lvl="1"/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1"/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2.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Inlocuirea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valorilor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lipsa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cu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valoarea</a:t>
            </a:r>
            <a:r>
              <a:rPr lang="en-US" b="1" dirty="0">
                <a:solidFill>
                  <a:srgbClr val="222222"/>
                </a:solidFill>
                <a:latin typeface="Lato" panose="020F0502020204030203" pitchFamily="34" charset="0"/>
              </a:rPr>
              <a:t> </a:t>
            </a:r>
            <a:r>
              <a:rPr lang="en-US" b="1" dirty="0" err="1">
                <a:solidFill>
                  <a:srgbClr val="222222"/>
                </a:solidFill>
                <a:latin typeface="Lato" panose="020F0502020204030203" pitchFamily="34" charset="0"/>
              </a:rPr>
              <a:t>mediana</a:t>
            </a:r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lvl="1"/>
            <a:endParaRPr lang="en-US" b="1" dirty="0">
              <a:solidFill>
                <a:srgbClr val="222222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01A9-9769-4A82-8FB9-E8FBB30D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exploratorie</a:t>
            </a:r>
            <a:r>
              <a:rPr lang="en-US" dirty="0"/>
              <a:t> a </a:t>
            </a:r>
            <a:r>
              <a:rPr lang="en-US" dirty="0" err="1"/>
              <a:t>datelor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5979F7-91B1-4524-8343-02A238EF5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073" y="1848607"/>
            <a:ext cx="9822873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T</a:t>
            </a:r>
            <a:r>
              <a:rPr kumimoji="0" lang="ro-RO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ehnică utilizată pentru analiza, vizualizarea, investigarea, interpretarea, descoperirea și rezumarea datelor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,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folosita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pentru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 </a:t>
            </a:r>
            <a:r>
              <a:rPr kumimoji="0" lang="ro-RO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extrag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</a:t>
            </a:r>
            <a:r>
              <a:rPr kumimoji="0" lang="ro-RO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tendințe, modele și relații în date.</a:t>
            </a:r>
            <a:r>
              <a:rPr kumimoji="0" lang="ro-RO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D7EE484-7C3D-4DDD-81E8-D487992B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3" y="2702542"/>
            <a:ext cx="523948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5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5949-5F63-4492-BFAE-94683A3B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076" y="642594"/>
            <a:ext cx="4403124" cy="383879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Matricea</a:t>
            </a:r>
            <a:r>
              <a:rPr lang="en-US" sz="2800" dirty="0"/>
              <a:t> de </a:t>
            </a:r>
            <a:r>
              <a:rPr lang="en-US" sz="2800" dirty="0" err="1"/>
              <a:t>corelatie</a:t>
            </a:r>
            <a:br>
              <a:rPr lang="en-US" sz="2800" dirty="0"/>
            </a:br>
            <a:br>
              <a:rPr lang="en-US" sz="2800" dirty="0"/>
            </a:br>
            <a:r>
              <a:rPr lang="en-US" sz="2000" dirty="0" err="1"/>
              <a:t>arata</a:t>
            </a:r>
            <a:r>
              <a:rPr lang="en-US" sz="2000" dirty="0"/>
              <a:t> </a:t>
            </a:r>
            <a:r>
              <a:rPr lang="en-US" sz="2000" dirty="0" err="1"/>
              <a:t>corelatia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coeficientilor</a:t>
            </a:r>
            <a:r>
              <a:rPr lang="en-US" sz="2000" dirty="0"/>
              <a:t> de </a:t>
            </a:r>
            <a:r>
              <a:rPr lang="en-US" sz="2000" dirty="0" err="1"/>
              <a:t>corelatie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79" y="362888"/>
            <a:ext cx="5980670" cy="6127075"/>
          </a:xfrm>
        </p:spPr>
      </p:pic>
    </p:spTree>
    <p:extLst>
      <p:ext uri="{BB962C8B-B14F-4D97-AF65-F5344CB8AC3E}">
        <p14:creationId xmlns:p14="http://schemas.microsoft.com/office/powerpoint/2010/main" val="355693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F45A-B42E-45E7-BA7D-14B7093D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dateset-ului</a:t>
            </a:r>
            <a:r>
              <a:rPr lang="en-US" dirty="0"/>
              <a:t> in date de </a:t>
            </a:r>
            <a:r>
              <a:rPr lang="en-US" dirty="0" err="1"/>
              <a:t>antrenament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date de test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8C13EE-AD80-4051-8D7D-75812A241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22273"/>
            <a:ext cx="7430537" cy="2038635"/>
          </a:xfrm>
        </p:spPr>
      </p:pic>
    </p:spTree>
    <p:extLst>
      <p:ext uri="{BB962C8B-B14F-4D97-AF65-F5344CB8AC3E}">
        <p14:creationId xmlns:p14="http://schemas.microsoft.com/office/powerpoint/2010/main" val="121588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0948-8D72-406B-B7F9-4A09368D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3791-778D-48C2-AEDA-84280D48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Random Forest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clasificare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bazată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ansamburi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operează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noțiunea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arbore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decizie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Un arbore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decizie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singular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construiește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pornind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întregul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 de date,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deciziile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simbolizate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nodurile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arborelui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generează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baza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atributelor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Ramurile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aferente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atributului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corespunzător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Random Forest,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generează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decizie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pornind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submulțimi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setului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inițial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arbore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instanța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clasificată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rezultând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arbore.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Rezultatul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final 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clasificării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majoritară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o-RO" sz="18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 cat avem mai multi arbori de decizie cu atat avem o precizie mai mare a rezultatului și prevenim obținerea unui fals pozitiv. Practic Random Forest lucrează mai întâi într-o fază pentru a crea un tabel prin combinarea celor n rezultate din cei n arbori de decizie și a doua faza este de a face predicții din media rezultatelor din prima fază.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76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{617A8BC7-4E4E-40DA-B8D6-3234876DBA34}tf78829772_win32</Template>
  <TotalTime>210</TotalTime>
  <Words>612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Garamond</vt:lpstr>
      <vt:lpstr>inherit</vt:lpstr>
      <vt:lpstr>Lato</vt:lpstr>
      <vt:lpstr>Sagona Book</vt:lpstr>
      <vt:lpstr>Sagona ExtraLight</vt:lpstr>
      <vt:lpstr>SavonVTI</vt:lpstr>
      <vt:lpstr>Algoritmi ML de predictie a sansei de ploaie</vt:lpstr>
      <vt:lpstr>Problem Statement</vt:lpstr>
      <vt:lpstr>Pre-procesarea datelor</vt:lpstr>
      <vt:lpstr>#Gestionarea valorilor lipsa din cadrul caracteristicilor non-numerice – folosind valoarea cea mai frecvent intalnita  </vt:lpstr>
      <vt:lpstr>PowerPoint Presentation</vt:lpstr>
      <vt:lpstr>Analiza exploratorie a datelor</vt:lpstr>
      <vt:lpstr>Matricea de corelatie  arata corelatia dintre doua variabile pe baza coeficientilor de corelatie </vt:lpstr>
      <vt:lpstr>Impartirea dateset-ului in date de antrenament si date de test</vt:lpstr>
      <vt:lpstr>Model building – Random Forest Classifier</vt:lpstr>
      <vt:lpstr>Model training Model building Evaluating model performance using Accuracy and Confusion Matrix and Classification report</vt:lpstr>
      <vt:lpstr>Pentru validarea algoritmului, ne raportam la parametrii acuratete, precizie si sensibilitate in raport cu alti algoritmi. Acuratețea: reprezintă o măsură a instanțelor corect clasificate, Precizia: proporția identificărilor pozitive făcute correct si Sensibilitatea (Recuperarea): reprezintă ponderea dintre exemplarele reale pozitive recunoscute în mod corespunzător de către clasificator ca fiind pozitive.  </vt:lpstr>
      <vt:lpstr>Metoda celor mai mici patrate</vt:lpstr>
      <vt:lpstr>Gradient descending</vt:lpstr>
      <vt:lpstr>Regresie logistica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ANCA-FLORENTINA TRANDAFIR</dc:creator>
  <cp:lastModifiedBy>Alexandru-Mihai Sabou</cp:lastModifiedBy>
  <cp:revision>6</cp:revision>
  <dcterms:created xsi:type="dcterms:W3CDTF">2022-01-09T14:10:59Z</dcterms:created>
  <dcterms:modified xsi:type="dcterms:W3CDTF">2022-01-11T13:15:50Z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