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handoutMasterIdLst>
    <p:handoutMasterId r:id="rId18"/>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D87D4B0-C91A-4632-96A2-97149834FE7B}">
          <p14:sldIdLst>
            <p14:sldId id="256"/>
            <p14:sldId id="257"/>
            <p14:sldId id="258"/>
            <p14:sldId id="259"/>
            <p14:sldId id="260"/>
            <p14:sldId id="261"/>
            <p14:sldId id="262"/>
            <p14:sldId id="263"/>
            <p14:sldId id="264"/>
            <p14:sldId id="265"/>
            <p14:sldId id="266"/>
            <p14:sldId id="267"/>
            <p14:sldId id="268"/>
            <p14:sldId id="269"/>
            <p14:sldId id="270"/>
          </p14:sldIdLst>
        </p14:section>
      </p14:sectionLst>
    </p:ext>
    <p:ext uri="{EFAFB233-063F-42B5-8137-9DF3F51BA10A}">
      <p15:sldGuideLst xmlns:p15="http://schemas.microsoft.com/office/powerpoint/2012/main">
        <p15:guide id="1" orient="horz" pos="2160">
          <p15:clr>
            <a:srgbClr val="A4A3A4"/>
          </p15:clr>
        </p15:guide>
        <p15:guide id="5" pos="3839">
          <p15:clr>
            <a:srgbClr val="A4A3A4"/>
          </p15:clr>
        </p15:guide>
        <p15:guide id="6" pos="100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73A0DAA-6AF3-43AB-8588-CEC1D06C72B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574" autoAdjust="0"/>
    <p:restoredTop sz="94660"/>
  </p:normalViewPr>
  <p:slideViewPr>
    <p:cSldViewPr showGuides="1">
      <p:cViewPr>
        <p:scale>
          <a:sx n="78" d="100"/>
          <a:sy n="78" d="100"/>
        </p:scale>
        <p:origin x="558" y="12"/>
      </p:cViewPr>
      <p:guideLst>
        <p:guide orient="horz" pos="2160"/>
        <p:guide pos="3839"/>
        <p:guide pos="1007"/>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DB7646E-8811-423A-9C42-2CBFADA00A96}" type="datetimeFigureOut">
              <a:rPr lang="en-US" smtClean="0"/>
              <a:t>28/11/2017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4360E59-1627-4404-ACC5-51C744AB0F27}" type="slidenum">
              <a:rPr lang="en-US" smtClean="0"/>
              <a:t>‹#›</a:t>
            </a:fld>
            <a:endParaRPr lang="en-US"/>
          </a:p>
        </p:txBody>
      </p:sp>
    </p:spTree>
    <p:extLst>
      <p:ext uri="{BB962C8B-B14F-4D97-AF65-F5344CB8AC3E}">
        <p14:creationId xmlns:p14="http://schemas.microsoft.com/office/powerpoint/2010/main" val="5162254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1"/>
                </a:solidFill>
              </a:defRPr>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1"/>
                </a:solidFill>
              </a:defRPr>
            </a:lvl1pPr>
          </a:lstStyle>
          <a:p>
            <a:fld id="{D677E230-58DD-43ED-96A1-552DDAB53532}" type="datetimeFigureOut">
              <a:rPr lang="en-US" smtClean="0"/>
              <a:pPr/>
              <a:t>28/11/2017</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solidFill>
                  <a:schemeClr val="tx1"/>
                </a:solidFill>
              </a:defRPr>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solidFill>
                  <a:schemeClr val="tx1"/>
                </a:solidFill>
              </a:defRPr>
            </a:lvl1pPr>
          </a:lstStyle>
          <a:p>
            <a:fld id="{841221E5-7225-48EB-A4EE-420E7BFCF705}" type="slidenum">
              <a:rPr lang="en-US" smtClean="0"/>
              <a:pPr/>
              <a:t>‹#›</a:t>
            </a:fld>
            <a:endParaRPr lang="en-US"/>
          </a:p>
        </p:txBody>
      </p:sp>
    </p:spTree>
    <p:extLst>
      <p:ext uri="{BB962C8B-B14F-4D97-AF65-F5344CB8AC3E}">
        <p14:creationId xmlns:p14="http://schemas.microsoft.com/office/powerpoint/2010/main" val="15566699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200" kern="1200">
        <a:solidFill>
          <a:schemeClr val="tx2"/>
        </a:solidFill>
        <a:latin typeface="+mn-lt"/>
        <a:ea typeface="+mn-ea"/>
        <a:cs typeface="+mn-cs"/>
      </a:defRPr>
    </a:lvl2pPr>
    <a:lvl3pPr marL="914400" algn="l" defTabSz="914400" rtl="0" eaLnBrk="1" latinLnBrk="0" hangingPunct="1">
      <a:defRPr sz="1200" kern="1200">
        <a:solidFill>
          <a:schemeClr val="tx2"/>
        </a:solidFill>
        <a:latin typeface="+mn-lt"/>
        <a:ea typeface="+mn-ea"/>
        <a:cs typeface="+mn-cs"/>
      </a:defRPr>
    </a:lvl3pPr>
    <a:lvl4pPr marL="1371600" algn="l" defTabSz="914400" rtl="0" eaLnBrk="1" latinLnBrk="0" hangingPunct="1">
      <a:defRPr sz="1200" kern="1200">
        <a:solidFill>
          <a:schemeClr val="tx2"/>
        </a:solidFill>
        <a:latin typeface="+mn-lt"/>
        <a:ea typeface="+mn-ea"/>
        <a:cs typeface="+mn-cs"/>
      </a:defRPr>
    </a:lvl4pPr>
    <a:lvl5pPr marL="1828800" algn="l" defTabSz="914400" rtl="0" eaLnBrk="1" latinLnBrk="0" hangingPunct="1">
      <a:defRPr sz="1200" kern="1200">
        <a:solidFill>
          <a:schemeClr val="tx2"/>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41221E5-7225-48EB-A4EE-420E7BFCF705}" type="slidenum">
              <a:rPr lang="en-US" smtClean="0"/>
              <a:pPr/>
              <a:t>1</a:t>
            </a:fld>
            <a:endParaRPr lang="en-US" dirty="0"/>
          </a:p>
        </p:txBody>
      </p:sp>
    </p:spTree>
    <p:extLst>
      <p:ext uri="{BB962C8B-B14F-4D97-AF65-F5344CB8AC3E}">
        <p14:creationId xmlns:p14="http://schemas.microsoft.com/office/powerpoint/2010/main" val="40868545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Rectangle 7"/>
          <p:cNvSpPr/>
          <p:nvPr/>
        </p:nvSpPr>
        <p:spPr bwMode="ltGray">
          <a:xfrm>
            <a:off x="11579384"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dirty="0"/>
          </a:p>
        </p:txBody>
      </p:sp>
      <p:sp>
        <p:nvSpPr>
          <p:cNvPr id="9" name="Rectangle 8"/>
          <p:cNvSpPr/>
          <p:nvPr/>
        </p:nvSpPr>
        <p:spPr bwMode="gray">
          <a:xfrm>
            <a:off x="11274663" y="5638800"/>
            <a:ext cx="304721" cy="121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dirty="0"/>
          </a:p>
        </p:txBody>
      </p:sp>
      <p:sp>
        <p:nvSpPr>
          <p:cNvPr id="10" name="Rectangle 9"/>
          <p:cNvSpPr/>
          <p:nvPr/>
        </p:nvSpPr>
        <p:spPr bwMode="ltGray">
          <a:xfrm>
            <a:off x="121888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dirty="0"/>
          </a:p>
        </p:txBody>
      </p:sp>
      <p:sp>
        <p:nvSpPr>
          <p:cNvPr id="11" name="Rectangle 10"/>
          <p:cNvSpPr/>
          <p:nvPr/>
        </p:nvSpPr>
        <p:spPr bwMode="gray">
          <a:xfrm>
            <a:off x="0" y="0"/>
            <a:ext cx="1218883"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dirty="0"/>
          </a:p>
        </p:txBody>
      </p:sp>
      <p:sp>
        <p:nvSpPr>
          <p:cNvPr id="12" name="Rectangle 11"/>
          <p:cNvSpPr/>
          <p:nvPr/>
        </p:nvSpPr>
        <p:spPr bwMode="ltGray">
          <a:xfrm>
            <a:off x="0" y="5638800"/>
            <a:ext cx="12188825" cy="12192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dirty="0"/>
          </a:p>
        </p:txBody>
      </p:sp>
      <p:cxnSp>
        <p:nvCxnSpPr>
          <p:cNvPr id="13" name="Straight Connector 12"/>
          <p:cNvCxnSpPr/>
          <p:nvPr/>
        </p:nvCxnSpPr>
        <p:spPr bwMode="white">
          <a:xfrm>
            <a:off x="11573293"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bwMode="black">
          <a:xfrm>
            <a:off x="0" y="5643132"/>
            <a:ext cx="1216152" cy="1214868"/>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dirty="0"/>
          </a:p>
        </p:txBody>
      </p:sp>
      <p:cxnSp>
        <p:nvCxnSpPr>
          <p:cNvPr id="15" name="Straight Connector 14"/>
          <p:cNvCxnSpPr/>
          <p:nvPr/>
        </p:nvCxnSpPr>
        <p:spPr bwMode="white">
          <a:xfrm>
            <a:off x="1218884"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white">
          <a:xfrm>
            <a:off x="0" y="5631204"/>
            <a:ext cx="182832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Pi"/>
          <p:cNvSpPr>
            <a:spLocks/>
          </p:cNvSpPr>
          <p:nvPr/>
        </p:nvSpPr>
        <p:spPr bwMode="white">
          <a:xfrm>
            <a:off x="276462" y="6032500"/>
            <a:ext cx="593189" cy="519176"/>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solidFill>
              <a:schemeClr val="bg1"/>
            </a:solidFill>
          </a:ln>
          <a:extLst/>
        </p:spPr>
        <p:txBody>
          <a:bodyPr vert="horz" wrap="square" lIns="121899" tIns="60949" rIns="121899" bIns="60949" numCol="1" anchor="t" anchorCtr="0" compatLnSpc="1">
            <a:prstTxWarp prst="textNoShape">
              <a:avLst/>
            </a:prstTxWarp>
          </a:bodyPr>
          <a:lstStyle/>
          <a:p>
            <a:endParaRPr dirty="0"/>
          </a:p>
        </p:txBody>
      </p:sp>
      <p:sp>
        <p:nvSpPr>
          <p:cNvPr id="2" name="Title 1"/>
          <p:cNvSpPr>
            <a:spLocks noGrp="1"/>
          </p:cNvSpPr>
          <p:nvPr>
            <p:ph type="ctrTitle"/>
          </p:nvPr>
        </p:nvSpPr>
        <p:spPr>
          <a:xfrm>
            <a:off x="2428669" y="1600200"/>
            <a:ext cx="8329031" cy="2680127"/>
          </a:xfrm>
        </p:spPr>
        <p:txBody>
          <a:bodyPr>
            <a:noAutofit/>
          </a:bodyPr>
          <a:lstStyle>
            <a:lvl1pPr>
              <a:defRPr sz="5400"/>
            </a:lvl1pPr>
          </a:lstStyle>
          <a:p>
            <a:r>
              <a:rPr lang="en-US" dirty="0" smtClean="0"/>
              <a:t>Click to edit Master title style</a:t>
            </a:r>
            <a:endParaRPr dirty="0"/>
          </a:p>
        </p:txBody>
      </p:sp>
      <p:sp>
        <p:nvSpPr>
          <p:cNvPr id="3" name="Subtitle 2"/>
          <p:cNvSpPr>
            <a:spLocks noGrp="1"/>
          </p:cNvSpPr>
          <p:nvPr>
            <p:ph type="subTitle" idx="1"/>
          </p:nvPr>
        </p:nvSpPr>
        <p:spPr>
          <a:xfrm>
            <a:off x="2428669" y="4344915"/>
            <a:ext cx="7516442" cy="1116085"/>
          </a:xfrm>
        </p:spPr>
        <p:txBody>
          <a:bodyPr>
            <a:normAutofit/>
          </a:bodyPr>
          <a:lstStyle>
            <a:lvl1pPr marL="0" indent="0" algn="l">
              <a:spcBef>
                <a:spcPts val="0"/>
              </a:spcBef>
              <a:buNone/>
              <a:defRPr sz="3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dirty="0"/>
          </a:p>
        </p:txBody>
      </p:sp>
      <p:sp>
        <p:nvSpPr>
          <p:cNvPr id="4" name="Date Placeholder 3"/>
          <p:cNvSpPr>
            <a:spLocks noGrp="1"/>
          </p:cNvSpPr>
          <p:nvPr>
            <p:ph type="dt" sz="half" idx="10"/>
          </p:nvPr>
        </p:nvSpPr>
        <p:spPr/>
        <p:txBody>
          <a:bodyPr/>
          <a:lstStyle>
            <a:lvl1pPr>
              <a:defRPr baseline="0">
                <a:solidFill>
                  <a:schemeClr val="tx2"/>
                </a:solidFill>
              </a:defRPr>
            </a:lvl1pPr>
          </a:lstStyle>
          <a:p>
            <a:fld id="{C2C6F8EA-316C-41DE-B9A4-EDCC3A85ED9A}" type="datetimeFigureOut">
              <a:rPr lang="en-US" smtClean="0"/>
              <a:pPr/>
              <a:t>28/11/2017</a:t>
            </a:fld>
            <a:endParaRPr lang="en-US" dirty="0"/>
          </a:p>
        </p:txBody>
      </p:sp>
      <p:sp>
        <p:nvSpPr>
          <p:cNvPr id="5" name="Footer Placeholder 4"/>
          <p:cNvSpPr>
            <a:spLocks noGrp="1"/>
          </p:cNvSpPr>
          <p:nvPr>
            <p:ph type="ftr" sz="quarter" idx="11"/>
          </p:nvPr>
        </p:nvSpPr>
        <p:spPr/>
        <p:txBody>
          <a:bodyPr/>
          <a:lstStyle>
            <a:lvl1pPr>
              <a:defRPr baseline="0">
                <a:solidFill>
                  <a:schemeClr val="tx2"/>
                </a:solidFill>
              </a:defRPr>
            </a:lvl1pPr>
          </a:lstStyle>
          <a:p>
            <a:r>
              <a:rPr lang="en-US" dirty="0" smtClean="0"/>
              <a:t>Add a </a:t>
            </a:r>
            <a:r>
              <a:rPr lang="en-US" dirty="0" err="1" smtClean="0"/>
              <a:t>fasdasdaasooter</a:t>
            </a:r>
            <a:endParaRPr lang="en-US" dirty="0"/>
          </a:p>
        </p:txBody>
      </p:sp>
      <p:sp>
        <p:nvSpPr>
          <p:cNvPr id="6" name="Slide Number Placeholder 5"/>
          <p:cNvSpPr>
            <a:spLocks noGrp="1"/>
          </p:cNvSpPr>
          <p:nvPr>
            <p:ph type="sldNum" sz="quarter" idx="12"/>
          </p:nvPr>
        </p:nvSpPr>
        <p:spPr>
          <a:xfrm>
            <a:off x="10666412" y="6356351"/>
            <a:ext cx="609441" cy="365125"/>
          </a:xfrm>
        </p:spPr>
        <p:txBody>
          <a:bodyPr/>
          <a:lstStyle>
            <a:lvl1pPr>
              <a:defRPr baseline="0">
                <a:solidFill>
                  <a:schemeClr val="tx2"/>
                </a:solidFill>
              </a:defRPr>
            </a:lvl1pPr>
          </a:lstStyle>
          <a:p>
            <a:fld id="{7DC1BBB0-96F0-4077-A278-0F3FB5C104D3}" type="slidenum">
              <a:rPr lang="en-US" smtClean="0"/>
              <a:pPr/>
              <a:t>‹#›</a:t>
            </a:fld>
            <a:endParaRPr lang="en-US"/>
          </a:p>
        </p:txBody>
      </p:sp>
    </p:spTree>
    <p:extLst>
      <p:ext uri="{BB962C8B-B14F-4D97-AF65-F5344CB8AC3E}">
        <p14:creationId xmlns:p14="http://schemas.microsoft.com/office/powerpoint/2010/main" val="3817955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C2C6F8EA-316C-41DE-B9A4-EDCC3A85ED9A}" type="datetimeFigureOut">
              <a:rPr lang="en-US"/>
              <a:t>28/11/2017</a:t>
            </a:fld>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6" name="Slide Number Placeholder 5"/>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2040880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black">
          <a:xfrm>
            <a:off x="11884104"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8" name="Rectangle 7"/>
          <p:cNvSpPr/>
          <p:nvPr/>
        </p:nvSpPr>
        <p:spPr bwMode="ltGray">
          <a:xfrm>
            <a:off x="61714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9" name="Rectangle 8"/>
          <p:cNvSpPr/>
          <p:nvPr/>
        </p:nvSpPr>
        <p:spPr bwMode="gray">
          <a:xfrm>
            <a:off x="0" y="0"/>
            <a:ext cx="609441" cy="6858000"/>
          </a:xfrm>
          <a:prstGeom prst="rect">
            <a:avLst/>
          </a:prstGeom>
          <a:solidFill>
            <a:schemeClr val="accent1">
              <a:lumMod val="75000"/>
              <a:alpha val="8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0" name="Rectangle 9"/>
          <p:cNvSpPr/>
          <p:nvPr/>
        </p:nvSpPr>
        <p:spPr bwMode="black">
          <a:xfrm>
            <a:off x="617143" y="736219"/>
            <a:ext cx="609441"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1" name="Straight Connector 10"/>
          <p:cNvCxnSpPr/>
          <p:nvPr/>
        </p:nvCxnSpPr>
        <p:spPr bwMode="white">
          <a:xfrm>
            <a:off x="617143" y="7362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white">
          <a:xfrm>
            <a:off x="617143" y="13458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Pi"/>
          <p:cNvSpPr>
            <a:spLocks/>
          </p:cNvSpPr>
          <p:nvPr/>
        </p:nvSpPr>
        <p:spPr bwMode="white">
          <a:xfrm rot="5400000">
            <a:off x="756095" y="898102"/>
            <a:ext cx="336023" cy="294097"/>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a:p>
        </p:txBody>
      </p:sp>
      <p:cxnSp>
        <p:nvCxnSpPr>
          <p:cNvPr id="14" name="Straight Connector 13"/>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Vertical Title 1"/>
          <p:cNvSpPr>
            <a:spLocks noGrp="1"/>
          </p:cNvSpPr>
          <p:nvPr>
            <p:ph type="title" orient="vert"/>
          </p:nvPr>
        </p:nvSpPr>
        <p:spPr>
          <a:xfrm>
            <a:off x="9599612" y="685800"/>
            <a:ext cx="1787526" cy="54864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1598613" y="685800"/>
            <a:ext cx="7848599"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C2C6F8EA-316C-41DE-B9A4-EDCC3A85ED9A}" type="datetimeFigureOut">
              <a:rPr lang="en-US"/>
              <a:t>28/11/2017</a:t>
            </a:fld>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6" name="Slide Number Placeholder 5"/>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612817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C2C6F8EA-316C-41DE-B9A4-EDCC3A85ED9A}" type="datetimeFigureOut">
              <a:rPr lang="en-US"/>
              <a:t>28/11/2017</a:t>
            </a:fld>
            <a:endParaRPr dirty="0"/>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6" name="Slide Number Placeholder 5"/>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2185532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9" name="Rectangle 18"/>
          <p:cNvSpPr/>
          <p:nvPr/>
        </p:nvSpPr>
        <p:spPr bwMode="black">
          <a:xfrm>
            <a:off x="11579384"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0" name="Rectangle 19"/>
          <p:cNvSpPr/>
          <p:nvPr/>
        </p:nvSpPr>
        <p:spPr bwMode="gray">
          <a:xfrm>
            <a:off x="11274663" y="5638800"/>
            <a:ext cx="304721" cy="121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4" name="Rectangle 23"/>
          <p:cNvSpPr/>
          <p:nvPr/>
        </p:nvSpPr>
        <p:spPr bwMode="gray">
          <a:xfrm>
            <a:off x="1216152"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1" name="Rectangle 20"/>
          <p:cNvSpPr/>
          <p:nvPr/>
        </p:nvSpPr>
        <p:spPr bwMode="ltGray">
          <a:xfrm>
            <a:off x="0" y="5638800"/>
            <a:ext cx="12188825" cy="12192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22" name="Straight Connector 21"/>
          <p:cNvCxnSpPr/>
          <p:nvPr/>
        </p:nvCxnSpPr>
        <p:spPr bwMode="white">
          <a:xfrm>
            <a:off x="11573293"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bwMode="black">
          <a:xfrm>
            <a:off x="0" y="5643132"/>
            <a:ext cx="1216152" cy="1214868"/>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8" name="Pi"/>
          <p:cNvSpPr>
            <a:spLocks/>
          </p:cNvSpPr>
          <p:nvPr/>
        </p:nvSpPr>
        <p:spPr bwMode="white">
          <a:xfrm>
            <a:off x="276462" y="6032500"/>
            <a:ext cx="593189" cy="519176"/>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solidFill>
              <a:schemeClr val="bg1"/>
            </a:solidFill>
          </a:ln>
          <a:extLst/>
        </p:spPr>
        <p:txBody>
          <a:bodyPr vert="horz" wrap="square" lIns="121899" tIns="60949" rIns="121899" bIns="60949" numCol="1" anchor="t" anchorCtr="0" compatLnSpc="1">
            <a:prstTxWarp prst="textNoShape">
              <a:avLst/>
            </a:prstTxWarp>
          </a:bodyPr>
          <a:lstStyle/>
          <a:p>
            <a:endParaRPr/>
          </a:p>
        </p:txBody>
      </p:sp>
      <p:cxnSp>
        <p:nvCxnSpPr>
          <p:cNvPr id="23" name="Straight Connector 22"/>
          <p:cNvCxnSpPr/>
          <p:nvPr/>
        </p:nvCxnSpPr>
        <p:spPr bwMode="white">
          <a:xfrm>
            <a:off x="1216152"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bwMode="black">
          <a:xfrm>
            <a:off x="11579384" y="0"/>
            <a:ext cx="609441"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7" name="Rectangle 26"/>
          <p:cNvSpPr/>
          <p:nvPr/>
        </p:nvSpPr>
        <p:spPr bwMode="gray">
          <a:xfrm>
            <a:off x="11274663" y="0"/>
            <a:ext cx="304721"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8" name="Rectangle 27"/>
          <p:cNvSpPr/>
          <p:nvPr/>
        </p:nvSpPr>
        <p:spPr bwMode="gray">
          <a:xfrm>
            <a:off x="1218883" y="0"/>
            <a:ext cx="609441"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9" name="Rectangle 28"/>
          <p:cNvSpPr/>
          <p:nvPr/>
        </p:nvSpPr>
        <p:spPr>
          <a:xfrm>
            <a:off x="-2" y="0"/>
            <a:ext cx="1218883"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30" name="Rectangle 29"/>
          <p:cNvSpPr/>
          <p:nvPr/>
        </p:nvSpPr>
        <p:spPr bwMode="ltGray">
          <a:xfrm>
            <a:off x="0" y="0"/>
            <a:ext cx="12188825" cy="6096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31" name="Straight Connector 30"/>
          <p:cNvCxnSpPr/>
          <p:nvPr/>
        </p:nvCxnSpPr>
        <p:spPr bwMode="white">
          <a:xfrm>
            <a:off x="11573293"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bwMode="black">
          <a:xfrm>
            <a:off x="0" y="0"/>
            <a:ext cx="1216152"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33" name="Straight Connector 32"/>
          <p:cNvCxnSpPr/>
          <p:nvPr/>
        </p:nvCxnSpPr>
        <p:spPr bwMode="white">
          <a:xfrm>
            <a:off x="1218884"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598613" y="1600201"/>
            <a:ext cx="8283272" cy="2654064"/>
          </a:xfrm>
        </p:spPr>
        <p:txBody>
          <a:bodyPr anchor="b">
            <a:normAutofit/>
          </a:bodyPr>
          <a:lstStyle>
            <a:lvl1pPr algn="l">
              <a:defRPr sz="5400" b="0" cap="none" baseline="0"/>
            </a:lvl1pPr>
          </a:lstStyle>
          <a:p>
            <a:r>
              <a:rPr lang="en-US" smtClean="0"/>
              <a:t>Click to edit Master title style</a:t>
            </a:r>
            <a:endParaRPr/>
          </a:p>
        </p:txBody>
      </p:sp>
      <p:sp>
        <p:nvSpPr>
          <p:cNvPr id="3" name="Text Placeholder 2"/>
          <p:cNvSpPr>
            <a:spLocks noGrp="1"/>
          </p:cNvSpPr>
          <p:nvPr>
            <p:ph type="body" idx="1"/>
          </p:nvPr>
        </p:nvSpPr>
        <p:spPr>
          <a:xfrm>
            <a:off x="1598613" y="4259996"/>
            <a:ext cx="7264623" cy="1150203"/>
          </a:xfrm>
        </p:spPr>
        <p:txBody>
          <a:bodyPr anchor="t">
            <a:normAutofit/>
          </a:bodyPr>
          <a:lstStyle>
            <a:lvl1pPr marL="0" indent="0">
              <a:spcBef>
                <a:spcPts val="0"/>
              </a:spcBef>
              <a:buNone/>
              <a:defRPr sz="32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baseline="0">
                <a:solidFill>
                  <a:schemeClr val="tx2"/>
                </a:solidFill>
              </a:defRPr>
            </a:lvl1pPr>
          </a:lstStyle>
          <a:p>
            <a:fld id="{C2C6F8EA-316C-41DE-B9A4-EDCC3A85ED9A}" type="datetimeFigureOut">
              <a:rPr lang="en-US" smtClean="0"/>
              <a:pPr/>
              <a:t>28/11/2017</a:t>
            </a:fld>
            <a:endParaRPr lang="en-US" dirty="0"/>
          </a:p>
        </p:txBody>
      </p:sp>
      <p:sp>
        <p:nvSpPr>
          <p:cNvPr id="5" name="Footer Placeholder 4"/>
          <p:cNvSpPr>
            <a:spLocks noGrp="1"/>
          </p:cNvSpPr>
          <p:nvPr>
            <p:ph type="ftr" sz="quarter" idx="11"/>
          </p:nvPr>
        </p:nvSpPr>
        <p:spPr/>
        <p:txBody>
          <a:bodyPr/>
          <a:lstStyle>
            <a:lvl1pPr>
              <a:defRPr baseline="0">
                <a:solidFill>
                  <a:schemeClr val="tx2"/>
                </a:solidFill>
              </a:defRPr>
            </a:lvl1pPr>
          </a:lstStyle>
          <a:p>
            <a:r>
              <a:rPr lang="en-US"/>
              <a:t>Add a footer</a:t>
            </a:r>
            <a:endParaRPr lang="en-US" dirty="0"/>
          </a:p>
        </p:txBody>
      </p:sp>
      <p:sp>
        <p:nvSpPr>
          <p:cNvPr id="6" name="Slide Number Placeholder 5"/>
          <p:cNvSpPr>
            <a:spLocks noGrp="1"/>
          </p:cNvSpPr>
          <p:nvPr>
            <p:ph type="sldNum" sz="quarter" idx="12"/>
          </p:nvPr>
        </p:nvSpPr>
        <p:spPr>
          <a:xfrm>
            <a:off x="10666571" y="6356351"/>
            <a:ext cx="609441" cy="365125"/>
          </a:xfrm>
        </p:spPr>
        <p:txBody>
          <a:bodyPr/>
          <a:lstStyle>
            <a:lvl1pPr>
              <a:defRPr baseline="0">
                <a:solidFill>
                  <a:schemeClr val="tx2"/>
                </a:solidFill>
              </a:defRPr>
            </a:lvl1pPr>
          </a:lstStyle>
          <a:p>
            <a:fld id="{7DC1BBB0-96F0-4077-A278-0F3FB5C104D3}" type="slidenum">
              <a:rPr lang="en-US" smtClean="0"/>
              <a:pPr/>
              <a:t>‹#›</a:t>
            </a:fld>
            <a:endParaRPr lang="en-US"/>
          </a:p>
        </p:txBody>
      </p:sp>
    </p:spTree>
    <p:extLst>
      <p:ext uri="{BB962C8B-B14F-4D97-AF65-F5344CB8AC3E}">
        <p14:creationId xmlns:p14="http://schemas.microsoft.com/office/powerpoint/2010/main" val="3234467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593436" y="1600200"/>
            <a:ext cx="4814586"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561651" y="1600200"/>
            <a:ext cx="4814586" cy="4572000"/>
          </a:xfrm>
        </p:spPr>
        <p:txBody>
          <a:bodyPr/>
          <a:lstStyle>
            <a:lvl1pPr>
              <a:defRPr sz="2800"/>
            </a:lvl1pPr>
            <a:lvl2pPr>
              <a:defRPr sz="2400"/>
            </a:lvl2pPr>
            <a:lvl3pPr>
              <a:defRPr sz="2000"/>
            </a:lvl3pPr>
            <a:lvl4pPr>
              <a:defRPr sz="1800"/>
            </a:lvl4pPr>
            <a:lvl5pPr>
              <a:defRPr sz="1800"/>
            </a:lvl5pPr>
            <a:lvl6pPr>
              <a:defRPr sz="1800" baseline="0"/>
            </a:lvl6pPr>
            <a:lvl7pPr>
              <a:defRPr sz="1800" baseline="0"/>
            </a:lvl7pPr>
            <a:lvl8pPr>
              <a:defRPr sz="1800" baseline="0"/>
            </a:lvl8pPr>
            <a:lvl9pPr>
              <a:defRPr sz="18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C2C6F8EA-316C-41DE-B9A4-EDCC3A85ED9A}" type="datetimeFigureOut">
              <a:rPr lang="en-US"/>
              <a:t>28/11/2017</a:t>
            </a:fld>
            <a:endParaRP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7" name="Slide Number Placeholder 6"/>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1239113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593436" y="1499616"/>
            <a:ext cx="4818888" cy="938784"/>
          </a:xfrm>
        </p:spPr>
        <p:txBody>
          <a:bodyPr anchor="b">
            <a:noAutofit/>
          </a:bodyPr>
          <a:lstStyle>
            <a:lvl1pPr marL="0" indent="0">
              <a:spcBef>
                <a:spcPts val="0"/>
              </a:spcBef>
              <a:buNone/>
              <a:defRPr sz="24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593436" y="2514706"/>
            <a:ext cx="4814586" cy="365749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baseline="0"/>
            </a:lvl8pPr>
            <a:lvl9pPr>
              <a:defRPr sz="16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6557349" y="1499616"/>
            <a:ext cx="4818888" cy="938784"/>
          </a:xfrm>
        </p:spPr>
        <p:txBody>
          <a:bodyPr anchor="b">
            <a:noAutofit/>
          </a:bodyPr>
          <a:lstStyle>
            <a:lvl1pPr marL="0" indent="0">
              <a:spcBef>
                <a:spcPts val="0"/>
              </a:spcBef>
              <a:buNone/>
              <a:defRPr sz="24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557349" y="2514600"/>
            <a:ext cx="4818888" cy="365556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C2C6F8EA-316C-41DE-B9A4-EDCC3A85ED9A}" type="datetimeFigureOut">
              <a:rPr lang="en-US"/>
              <a:t>28/11/2017</a:t>
            </a:fld>
            <a:endParaRPr/>
          </a:p>
        </p:txBody>
      </p:sp>
      <p:sp>
        <p:nvSpPr>
          <p:cNvPr id="8" name="Footer Placeholder 7"/>
          <p:cNvSpPr>
            <a:spLocks noGrp="1"/>
          </p:cNvSpPr>
          <p:nvPr>
            <p:ph type="ftr" sz="quarter" idx="11"/>
          </p:nvPr>
        </p:nvSpPr>
        <p:spPr/>
        <p:txBody>
          <a:bodyPr/>
          <a:lstStyle/>
          <a:p>
            <a:r>
              <a:rPr lang="en-US" dirty="0"/>
              <a:t>Add a footer</a:t>
            </a:r>
            <a:endParaRPr dirty="0"/>
          </a:p>
        </p:txBody>
      </p:sp>
      <p:sp>
        <p:nvSpPr>
          <p:cNvPr id="9" name="Slide Number Placeholder 8"/>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2138358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C2C6F8EA-316C-41DE-B9A4-EDCC3A85ED9A}" type="datetimeFigureOut">
              <a:rPr lang="en-US"/>
              <a:t>28/11/2017</a:t>
            </a:fld>
            <a:endParaRPr/>
          </a:p>
        </p:txBody>
      </p:sp>
      <p:sp>
        <p:nvSpPr>
          <p:cNvPr id="4" name="Footer Placeholder 3"/>
          <p:cNvSpPr>
            <a:spLocks noGrp="1"/>
          </p:cNvSpPr>
          <p:nvPr>
            <p:ph type="ftr" sz="quarter" idx="11"/>
          </p:nvPr>
        </p:nvSpPr>
        <p:spPr/>
        <p:txBody>
          <a:bodyPr/>
          <a:lstStyle/>
          <a:p>
            <a:r>
              <a:rPr lang="en-US" dirty="0"/>
              <a:t>Add a footer</a:t>
            </a:r>
            <a:endParaRPr dirty="0"/>
          </a:p>
        </p:txBody>
      </p:sp>
      <p:sp>
        <p:nvSpPr>
          <p:cNvPr id="5" name="Slide Number Placeholder 4"/>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3163578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bwMode="ltGray">
          <a:xfrm>
            <a:off x="626239" y="0"/>
            <a:ext cx="30472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6" name="Rectangle 5"/>
          <p:cNvSpPr/>
          <p:nvPr/>
        </p:nvSpPr>
        <p:spPr bwMode="gray">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cxnSp>
        <p:nvCxnSpPr>
          <p:cNvPr id="7" name="Straight Connector 6"/>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bwMode="gray">
          <a:xfrm>
            <a:off x="10969942" y="0"/>
            <a:ext cx="922621" cy="6858000"/>
          </a:xfrm>
          <a:prstGeom prst="rect">
            <a:avLst/>
          </a:prstGeom>
          <a:solidFill>
            <a:schemeClr val="accent1">
              <a:lumMod val="75000"/>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9" name="Rectangle 8"/>
          <p:cNvSpPr/>
          <p:nvPr/>
        </p:nvSpPr>
        <p:spPr bwMode="black">
          <a:xfrm>
            <a:off x="11892563"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2" name="Date Placeholder 1"/>
          <p:cNvSpPr>
            <a:spLocks noGrp="1"/>
          </p:cNvSpPr>
          <p:nvPr>
            <p:ph type="dt" sz="half" idx="10"/>
          </p:nvPr>
        </p:nvSpPr>
        <p:spPr/>
        <p:txBody>
          <a:bodyPr/>
          <a:lstStyle/>
          <a:p>
            <a:fld id="{C2C6F8EA-316C-41DE-B9A4-EDCC3A85ED9A}" type="datetimeFigureOut">
              <a:rPr lang="en-US"/>
              <a:t>28/11/2017</a:t>
            </a:fld>
            <a:endParaRPr/>
          </a:p>
        </p:txBody>
      </p:sp>
      <p:sp>
        <p:nvSpPr>
          <p:cNvPr id="3" name="Footer Placeholder 2"/>
          <p:cNvSpPr>
            <a:spLocks noGrp="1"/>
          </p:cNvSpPr>
          <p:nvPr>
            <p:ph type="ftr" sz="quarter" idx="11"/>
          </p:nvPr>
        </p:nvSpPr>
        <p:spPr/>
        <p:txBody>
          <a:bodyPr/>
          <a:lstStyle/>
          <a:p>
            <a:r>
              <a:rPr lang="en-US" dirty="0"/>
              <a:t>Add a footer</a:t>
            </a:r>
            <a:endParaRPr dirty="0"/>
          </a:p>
        </p:txBody>
      </p:sp>
      <p:sp>
        <p:nvSpPr>
          <p:cNvPr id="4" name="Slide Number Placeholder 3"/>
          <p:cNvSpPr>
            <a:spLocks noGrp="1"/>
          </p:cNvSpPr>
          <p:nvPr>
            <p:ph type="sldNum" sz="quarter" idx="12"/>
          </p:nvPr>
        </p:nvSpPr>
        <p:spPr/>
        <p:txBody>
          <a:bodyPr/>
          <a:lstStyle>
            <a:lvl1pPr>
              <a:defRPr>
                <a:solidFill>
                  <a:schemeClr val="bg1"/>
                </a:solidFill>
              </a:defRPr>
            </a:lvl1pPr>
          </a:lstStyle>
          <a:p>
            <a:fld id="{7DC1BBB0-96F0-4077-A278-0F3FB5C104D3}" type="slidenum">
              <a:rPr/>
              <a:pPr/>
              <a:t>‹#›</a:t>
            </a:fld>
            <a:endParaRPr/>
          </a:p>
        </p:txBody>
      </p:sp>
    </p:spTree>
    <p:extLst>
      <p:ext uri="{BB962C8B-B14F-4D97-AF65-F5344CB8AC3E}">
        <p14:creationId xmlns:p14="http://schemas.microsoft.com/office/powerpoint/2010/main" val="178381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bwMode="gray">
          <a:xfrm>
            <a:off x="621792" y="0"/>
            <a:ext cx="4147717"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9" name="Rectangle 8"/>
          <p:cNvSpPr/>
          <p:nvPr/>
        </p:nvSpPr>
        <p:spPr bwMode="ltGray">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cxnSp>
        <p:nvCxnSpPr>
          <p:cNvPr id="10" name="Straight Connector 9"/>
          <p:cNvCxnSpPr/>
          <p:nvPr/>
        </p:nvCxnSpPr>
        <p:spPr bwMode="white">
          <a:xfrm>
            <a:off x="621792"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bwMode="gray">
          <a:xfrm>
            <a:off x="11884104" y="0"/>
            <a:ext cx="304721"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2" name="Title 1"/>
          <p:cNvSpPr>
            <a:spLocks noGrp="1"/>
          </p:cNvSpPr>
          <p:nvPr>
            <p:ph type="title"/>
          </p:nvPr>
        </p:nvSpPr>
        <p:spPr bwMode="white">
          <a:xfrm>
            <a:off x="1074240" y="381000"/>
            <a:ext cx="3293422" cy="1371600"/>
          </a:xfrm>
        </p:spPr>
        <p:txBody>
          <a:bodyPr anchor="b">
            <a:normAutofit/>
          </a:bodyPr>
          <a:lstStyle>
            <a:lvl1pPr algn="l">
              <a:defRPr sz="2800" b="0" cap="all" baseline="0">
                <a:solidFill>
                  <a:schemeClr val="bg1"/>
                </a:solidFill>
              </a:defRPr>
            </a:lvl1pPr>
          </a:lstStyle>
          <a:p>
            <a:r>
              <a:rPr lang="en-US" smtClean="0"/>
              <a:t>Click to edit Master title style</a:t>
            </a:r>
            <a:endParaRPr/>
          </a:p>
        </p:txBody>
      </p:sp>
      <p:sp>
        <p:nvSpPr>
          <p:cNvPr id="3" name="Content Placeholder 2"/>
          <p:cNvSpPr>
            <a:spLocks noGrp="1"/>
          </p:cNvSpPr>
          <p:nvPr>
            <p:ph idx="1"/>
          </p:nvPr>
        </p:nvSpPr>
        <p:spPr>
          <a:xfrm>
            <a:off x="5180251" y="482600"/>
            <a:ext cx="6195986" cy="56896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baseline="0"/>
            </a:lvl8pPr>
            <a:lvl9pPr>
              <a:defRPr sz="18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bwMode="white">
          <a:xfrm>
            <a:off x="1074240" y="1828800"/>
            <a:ext cx="3293422" cy="4343400"/>
          </a:xfrm>
        </p:spPr>
        <p:txBody>
          <a:bodyPr>
            <a:normAutofit/>
          </a:bodyPr>
          <a:lstStyle>
            <a:lvl1pPr marL="0" indent="0">
              <a:buNone/>
              <a:defRPr sz="20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2C6F8EA-316C-41DE-B9A4-EDCC3A85ED9A}" type="datetimeFigureOut">
              <a:rPr lang="en-US"/>
              <a:t>28/11/2017</a:t>
            </a:fld>
            <a:endParaRP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7" name="Slide Number Placeholder 6"/>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3518043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Rectangle 10"/>
          <p:cNvSpPr/>
          <p:nvPr/>
        </p:nvSpPr>
        <p:spPr bwMode="gray">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8" name="Rectangle 7"/>
          <p:cNvSpPr/>
          <p:nvPr/>
        </p:nvSpPr>
        <p:spPr bwMode="black">
          <a:xfrm>
            <a:off x="11884104" y="0"/>
            <a:ext cx="304721"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9" name="Rectangle 8"/>
          <p:cNvSpPr/>
          <p:nvPr/>
        </p:nvSpPr>
        <p:spPr bwMode="ltGray">
          <a:xfrm>
            <a:off x="4875530" y="0"/>
            <a:ext cx="7017034"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2" name="Title 1"/>
          <p:cNvSpPr>
            <a:spLocks noGrp="1"/>
          </p:cNvSpPr>
          <p:nvPr>
            <p:ph type="title"/>
          </p:nvPr>
        </p:nvSpPr>
        <p:spPr>
          <a:xfrm>
            <a:off x="1074240" y="381000"/>
            <a:ext cx="3293422" cy="1371600"/>
          </a:xfrm>
        </p:spPr>
        <p:txBody>
          <a:bodyPr anchor="b">
            <a:normAutofit/>
          </a:bodyPr>
          <a:lstStyle>
            <a:lvl1pPr algn="l">
              <a:defRPr sz="2800" b="0" cap="all" baseline="0">
                <a:solidFill>
                  <a:schemeClr val="tx1">
                    <a:lumMod val="75000"/>
                  </a:schemeClr>
                </a:solidFill>
              </a:defRPr>
            </a:lvl1pPr>
          </a:lstStyle>
          <a:p>
            <a:r>
              <a:rPr lang="en-US" smtClean="0"/>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bwMode="auto">
          <a:xfrm>
            <a:off x="5180251" y="482600"/>
            <a:ext cx="6195986" cy="5689600"/>
          </a:xfrm>
          <a:ln w="19050">
            <a:solidFill>
              <a:schemeClr val="bg1"/>
            </a:solidFill>
          </a:ln>
        </p:spPr>
        <p:txBody>
          <a:bodyPr>
            <a:normAutofit/>
          </a:bodyPr>
          <a:lstStyle>
            <a:lvl1pPr marL="0" indent="0">
              <a:buNone/>
              <a:defRPr sz="2800" baseline="0">
                <a:solidFill>
                  <a:schemeClr val="tx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dirty="0"/>
          </a:p>
        </p:txBody>
      </p:sp>
      <p:sp>
        <p:nvSpPr>
          <p:cNvPr id="4" name="Text Placeholder 3"/>
          <p:cNvSpPr>
            <a:spLocks noGrp="1"/>
          </p:cNvSpPr>
          <p:nvPr>
            <p:ph type="body" sz="half" idx="2"/>
          </p:nvPr>
        </p:nvSpPr>
        <p:spPr>
          <a:xfrm>
            <a:off x="1074240" y="1828800"/>
            <a:ext cx="3293422" cy="4343400"/>
          </a:xfrm>
        </p:spPr>
        <p:txBody>
          <a:bodyPr>
            <a:normAutofit/>
          </a:bodyPr>
          <a:lstStyle>
            <a:lvl1pPr marL="0" indent="0">
              <a:buNone/>
              <a:defRPr sz="20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baseline="0">
                <a:solidFill>
                  <a:schemeClr val="tx2"/>
                </a:solidFill>
              </a:defRPr>
            </a:lvl1pPr>
          </a:lstStyle>
          <a:p>
            <a:fld id="{C2C6F8EA-316C-41DE-B9A4-EDCC3A85ED9A}" type="datetimeFigureOut">
              <a:rPr lang="en-US" smtClean="0"/>
              <a:pPr/>
              <a:t>28/11/2017</a:t>
            </a:fld>
            <a:endParaRPr lang="en-US" dirty="0"/>
          </a:p>
        </p:txBody>
      </p:sp>
      <p:sp>
        <p:nvSpPr>
          <p:cNvPr id="6" name="Footer Placeholder 5"/>
          <p:cNvSpPr>
            <a:spLocks noGrp="1"/>
          </p:cNvSpPr>
          <p:nvPr>
            <p:ph type="ftr" sz="quarter" idx="11"/>
          </p:nvPr>
        </p:nvSpPr>
        <p:spPr/>
        <p:txBody>
          <a:bodyPr/>
          <a:lstStyle>
            <a:lvl1pPr>
              <a:defRPr baseline="0">
                <a:solidFill>
                  <a:schemeClr val="tx2"/>
                </a:solidFill>
              </a:defRPr>
            </a:lvl1pPr>
          </a:lstStyle>
          <a:p>
            <a:r>
              <a:rPr lang="en-US"/>
              <a:t>Add a footer</a:t>
            </a:r>
            <a:endParaRPr lang="en-US" dirty="0"/>
          </a:p>
        </p:txBody>
      </p:sp>
      <p:sp>
        <p:nvSpPr>
          <p:cNvPr id="7" name="Slide Number Placeholder 6"/>
          <p:cNvSpPr>
            <a:spLocks noGrp="1"/>
          </p:cNvSpPr>
          <p:nvPr>
            <p:ph type="sldNum" sz="quarter" idx="12"/>
          </p:nvPr>
        </p:nvSpPr>
        <p:spPr/>
        <p:txBody>
          <a:bodyPr/>
          <a:lstStyle>
            <a:lvl1pPr>
              <a:defRPr baseline="0">
                <a:solidFill>
                  <a:schemeClr val="tx2"/>
                </a:solidFill>
              </a:defRPr>
            </a:lvl1pPr>
          </a:lstStyle>
          <a:p>
            <a:fld id="{7DC1BBB0-96F0-4077-A278-0F3FB5C104D3}" type="slidenum">
              <a:rPr lang="en-US" smtClean="0"/>
              <a:pPr/>
              <a:t>‹#›</a:t>
            </a:fld>
            <a:endParaRPr lang="en-US"/>
          </a:p>
        </p:txBody>
      </p:sp>
      <p:cxnSp>
        <p:nvCxnSpPr>
          <p:cNvPr id="10" name="Straight Connector 9"/>
          <p:cNvCxnSpPr/>
          <p:nvPr/>
        </p:nvCxnSpPr>
        <p:spPr bwMode="white">
          <a:xfrm>
            <a:off x="11879867"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3900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bwMode="gray">
          <a:xfrm>
            <a:off x="11884104"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dirty="0"/>
          </a:p>
        </p:txBody>
      </p:sp>
      <p:sp>
        <p:nvSpPr>
          <p:cNvPr id="8" name="Rectangle 7"/>
          <p:cNvSpPr/>
          <p:nvPr/>
        </p:nvSpPr>
        <p:spPr bwMode="ltGray">
          <a:xfrm>
            <a:off x="61714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dirty="0"/>
          </a:p>
        </p:txBody>
      </p:sp>
      <p:sp>
        <p:nvSpPr>
          <p:cNvPr id="9" name="Rectangle 8"/>
          <p:cNvSpPr/>
          <p:nvPr/>
        </p:nvSpPr>
        <p:spPr bwMode="gray">
          <a:xfrm>
            <a:off x="0" y="0"/>
            <a:ext cx="609441" cy="6858000"/>
          </a:xfrm>
          <a:prstGeom prst="rect">
            <a:avLst/>
          </a:prstGeom>
          <a:solidFill>
            <a:schemeClr val="accent1">
              <a:lumMod val="75000"/>
              <a:alpha val="8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dirty="0"/>
          </a:p>
        </p:txBody>
      </p:sp>
      <p:sp>
        <p:nvSpPr>
          <p:cNvPr id="13" name="Rectangle 12"/>
          <p:cNvSpPr/>
          <p:nvPr/>
        </p:nvSpPr>
        <p:spPr bwMode="black">
          <a:xfrm>
            <a:off x="617143" y="736219"/>
            <a:ext cx="609441"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cxnSp>
        <p:nvCxnSpPr>
          <p:cNvPr id="14" name="Straight Connector 13"/>
          <p:cNvCxnSpPr/>
          <p:nvPr/>
        </p:nvCxnSpPr>
        <p:spPr bwMode="white">
          <a:xfrm>
            <a:off x="617143" y="7362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white">
          <a:xfrm>
            <a:off x="617143" y="13458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Pi"/>
          <p:cNvSpPr>
            <a:spLocks/>
          </p:cNvSpPr>
          <p:nvPr/>
        </p:nvSpPr>
        <p:spPr bwMode="white">
          <a:xfrm>
            <a:off x="756095" y="898102"/>
            <a:ext cx="336023" cy="294097"/>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dirty="0"/>
          </a:p>
        </p:txBody>
      </p:sp>
      <p:cxnSp>
        <p:nvCxnSpPr>
          <p:cNvPr id="16" name="Straight Connector 15"/>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593436" y="177800"/>
            <a:ext cx="9782801" cy="1239837"/>
          </a:xfrm>
          <a:prstGeom prst="rect">
            <a:avLst/>
          </a:prstGeom>
        </p:spPr>
        <p:txBody>
          <a:bodyPr vert="horz" lIns="91440" tIns="45720" rIns="91440" bIns="45720"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593436" y="1600200"/>
            <a:ext cx="9782801" cy="45720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5180250" y="6356351"/>
            <a:ext cx="1218883" cy="365125"/>
          </a:xfrm>
          <a:prstGeom prst="rect">
            <a:avLst/>
          </a:prstGeom>
        </p:spPr>
        <p:txBody>
          <a:bodyPr vert="horz" lIns="91440" tIns="45720" rIns="91440" bIns="45720" rtlCol="0" anchor="ctr"/>
          <a:lstStyle>
            <a:lvl1pPr algn="l">
              <a:defRPr sz="1200" cap="all" baseline="0">
                <a:solidFill>
                  <a:schemeClr val="tx1"/>
                </a:solidFill>
              </a:defRPr>
            </a:lvl1pPr>
          </a:lstStyle>
          <a:p>
            <a:fld id="{C2C6F8EA-316C-41DE-B9A4-EDCC3A85ED9A}" type="datetimeFigureOut">
              <a:rPr lang="en-US" smtClean="0"/>
              <a:pPr/>
              <a:t>28/11/2017</a:t>
            </a:fld>
            <a:endParaRPr lang="en-US" dirty="0"/>
          </a:p>
        </p:txBody>
      </p:sp>
      <p:sp>
        <p:nvSpPr>
          <p:cNvPr id="5" name="Footer Placeholder 4"/>
          <p:cNvSpPr>
            <a:spLocks noGrp="1"/>
          </p:cNvSpPr>
          <p:nvPr>
            <p:ph type="ftr" sz="quarter" idx="3"/>
          </p:nvPr>
        </p:nvSpPr>
        <p:spPr>
          <a:xfrm>
            <a:off x="6595933" y="6356351"/>
            <a:ext cx="3974065" cy="365125"/>
          </a:xfrm>
          <a:prstGeom prst="rect">
            <a:avLst/>
          </a:prstGeom>
        </p:spPr>
        <p:txBody>
          <a:bodyPr vert="horz" lIns="91440" tIns="45720" rIns="91440" bIns="45720" rtlCol="0" anchor="ctr"/>
          <a:lstStyle>
            <a:lvl1pPr algn="ctr">
              <a:defRPr sz="1200" cap="all" baseline="0">
                <a:solidFill>
                  <a:schemeClr val="tx1"/>
                </a:solidFill>
              </a:defRPr>
            </a:lvl1pPr>
          </a:lstStyle>
          <a:p>
            <a:r>
              <a:rPr lang="en-US" dirty="0" smtClean="0"/>
              <a:t>Scienter technologies </a:t>
            </a:r>
            <a:endParaRPr lang="en-US" dirty="0"/>
          </a:p>
        </p:txBody>
      </p:sp>
      <p:sp>
        <p:nvSpPr>
          <p:cNvPr id="6" name="Slide Number Placeholder 5"/>
          <p:cNvSpPr>
            <a:spLocks noGrp="1"/>
          </p:cNvSpPr>
          <p:nvPr>
            <p:ph type="sldNum" sz="quarter" idx="4"/>
          </p:nvPr>
        </p:nvSpPr>
        <p:spPr>
          <a:xfrm>
            <a:off x="10766796" y="6356351"/>
            <a:ext cx="609441" cy="365125"/>
          </a:xfrm>
          <a:prstGeom prst="rect">
            <a:avLst/>
          </a:prstGeom>
        </p:spPr>
        <p:txBody>
          <a:bodyPr vert="horz" lIns="91440" tIns="45720" rIns="91440" bIns="45720" rtlCol="0" anchor="ctr"/>
          <a:lstStyle>
            <a:lvl1pPr algn="r">
              <a:defRPr sz="1200" cap="all" baseline="0">
                <a:solidFill>
                  <a:schemeClr val="tx1"/>
                </a:solidFill>
              </a:defRPr>
            </a:lvl1pPr>
          </a:lstStyle>
          <a:p>
            <a:fld id="{7DC1BBB0-96F0-4077-A278-0F3FB5C104D3}" type="slidenum">
              <a:rPr lang="en-US" smtClean="0"/>
              <a:pPr/>
              <a:t>‹#›</a:t>
            </a:fld>
            <a:endParaRPr lang="en-US" dirty="0"/>
          </a:p>
        </p:txBody>
      </p:sp>
    </p:spTree>
    <p:extLst>
      <p:ext uri="{BB962C8B-B14F-4D97-AF65-F5344CB8AC3E}">
        <p14:creationId xmlns:p14="http://schemas.microsoft.com/office/powerpoint/2010/main" val="20543223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p:titleStyle>
    <p:bodyStyle>
      <a:lvl1pPr marL="246888" indent="-246888" algn="l" defTabSz="914400" rtl="0" eaLnBrk="1" latinLnBrk="0" hangingPunct="1">
        <a:lnSpc>
          <a:spcPct val="90000"/>
        </a:lnSpc>
        <a:spcBef>
          <a:spcPts val="1400"/>
        </a:spcBef>
        <a:buFont typeface="Euphemia" pitchFamily="34" charset="0"/>
        <a:buChar char="›"/>
        <a:defRPr sz="2800" kern="1200">
          <a:solidFill>
            <a:schemeClr val="tx1"/>
          </a:solidFill>
          <a:latin typeface="+mn-lt"/>
          <a:ea typeface="+mn-ea"/>
          <a:cs typeface="+mn-cs"/>
        </a:defRPr>
      </a:lvl1pPr>
      <a:lvl2pPr marL="612648" indent="-246888" algn="l" defTabSz="914400" rtl="0" eaLnBrk="1" latinLnBrk="0" hangingPunct="1">
        <a:lnSpc>
          <a:spcPct val="90000"/>
        </a:lnSpc>
        <a:spcBef>
          <a:spcPts val="600"/>
        </a:spcBef>
        <a:buFont typeface="Euphemia" pitchFamily="34" charset="0"/>
        <a:buChar char="–"/>
        <a:defRPr sz="2400" kern="1200">
          <a:solidFill>
            <a:schemeClr val="tx1"/>
          </a:solidFill>
          <a:latin typeface="+mn-lt"/>
          <a:ea typeface="+mn-ea"/>
          <a:cs typeface="+mn-cs"/>
        </a:defRPr>
      </a:lvl2pPr>
      <a:lvl3pPr marL="978408" indent="-246888" algn="l" defTabSz="914400" rtl="0" eaLnBrk="1" latinLnBrk="0" hangingPunct="1">
        <a:lnSpc>
          <a:spcPct val="90000"/>
        </a:lnSpc>
        <a:spcBef>
          <a:spcPts val="600"/>
        </a:spcBef>
        <a:buFont typeface="Euphemia" pitchFamily="34" charset="0"/>
        <a:buChar char="›"/>
        <a:defRPr sz="2000" kern="1200">
          <a:solidFill>
            <a:schemeClr val="tx1"/>
          </a:solidFill>
          <a:latin typeface="+mn-lt"/>
          <a:ea typeface="+mn-ea"/>
          <a:cs typeface="+mn-cs"/>
        </a:defRPr>
      </a:lvl3pPr>
      <a:lvl4pPr marL="1344168" indent="-2468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4pPr>
      <a:lvl5pPr marL="170992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5pPr>
      <a:lvl6pPr marL="207568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Angular 4</a:t>
            </a:r>
            <a:endParaRPr lang="en-US" dirty="0"/>
          </a:p>
        </p:txBody>
      </p:sp>
      <p:sp>
        <p:nvSpPr>
          <p:cNvPr id="3" name="Subtitle 2"/>
          <p:cNvSpPr>
            <a:spLocks noGrp="1"/>
          </p:cNvSpPr>
          <p:nvPr>
            <p:ph type="subTitle" idx="1"/>
          </p:nvPr>
        </p:nvSpPr>
        <p:spPr>
          <a:xfrm>
            <a:off x="2428669" y="4344915"/>
            <a:ext cx="7516442" cy="608085"/>
          </a:xfrm>
        </p:spPr>
        <p:txBody>
          <a:bodyPr/>
          <a:lstStyle/>
          <a:p>
            <a:r>
              <a:rPr lang="en-US" dirty="0" smtClean="0"/>
              <a:t>Angular 4 </a:t>
            </a:r>
            <a:r>
              <a:rPr lang="en-US" dirty="0" smtClean="0"/>
              <a:t>Architecture and </a:t>
            </a:r>
            <a:r>
              <a:rPr lang="en-US" dirty="0" smtClean="0"/>
              <a:t>Components </a:t>
            </a:r>
            <a:endParaRPr lang="en-US" dirty="0"/>
          </a:p>
        </p:txBody>
      </p:sp>
      <p:pic>
        <p:nvPicPr>
          <p:cNvPr id="1026" name="Picture 2" descr="Image result for angular logo 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8669" y="546313"/>
            <a:ext cx="2381250" cy="238125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scient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47212" y="610784"/>
            <a:ext cx="1600200" cy="3160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6761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93436" y="3886200"/>
            <a:ext cx="9782801" cy="2743200"/>
          </a:xfrm>
        </p:spPr>
        <p:txBody>
          <a:bodyPr>
            <a:normAutofit fontScale="92500" lnSpcReduction="20000"/>
          </a:bodyPr>
          <a:lstStyle/>
          <a:p>
            <a:r>
              <a:rPr lang="en-US" dirty="0" smtClean="0"/>
              <a:t>In this example there are 4 string variables and a inline template. We inject the variable to the template using </a:t>
            </a:r>
            <a:r>
              <a:rPr lang="en-US" dirty="0" smtClean="0">
                <a:solidFill>
                  <a:schemeClr val="accent4">
                    <a:lumMod val="75000"/>
                  </a:schemeClr>
                </a:solidFill>
              </a:rPr>
              <a:t>{{}}</a:t>
            </a:r>
            <a:r>
              <a:rPr lang="en-US" dirty="0" smtClean="0"/>
              <a:t>. </a:t>
            </a:r>
          </a:p>
          <a:p>
            <a:r>
              <a:rPr lang="en-US" dirty="0" smtClean="0"/>
              <a:t>When angular sees </a:t>
            </a:r>
            <a:r>
              <a:rPr lang="en-US" dirty="0" smtClean="0">
                <a:solidFill>
                  <a:schemeClr val="accent4">
                    <a:lumMod val="75000"/>
                  </a:schemeClr>
                </a:solidFill>
              </a:rPr>
              <a:t>{{name}} </a:t>
            </a:r>
            <a:r>
              <a:rPr lang="en-US" dirty="0" smtClean="0"/>
              <a:t> this , it will look a variable name “</a:t>
            </a:r>
            <a:r>
              <a:rPr lang="en-US" dirty="0" smtClean="0">
                <a:solidFill>
                  <a:schemeClr val="accent4">
                    <a:lumMod val="75000"/>
                  </a:schemeClr>
                </a:solidFill>
              </a:rPr>
              <a:t>name</a:t>
            </a:r>
            <a:r>
              <a:rPr lang="en-US" dirty="0" smtClean="0"/>
              <a:t>” in the corresponding class .if it found it will display the value inside </a:t>
            </a:r>
            <a:r>
              <a:rPr lang="en-US" dirty="0" smtClean="0">
                <a:solidFill>
                  <a:schemeClr val="accent4">
                    <a:lumMod val="75000"/>
                  </a:schemeClr>
                </a:solidFill>
              </a:rPr>
              <a:t>{{}}</a:t>
            </a:r>
            <a:r>
              <a:rPr lang="en-US" dirty="0" smtClean="0"/>
              <a:t>. Otherwise it will not throw an error instead it will ignore and will not display the value.</a:t>
            </a:r>
          </a:p>
          <a:p>
            <a:r>
              <a:rPr lang="en-US" dirty="0" smtClean="0">
                <a:solidFill>
                  <a:srgbClr val="FF0000"/>
                </a:solidFill>
              </a:rPr>
              <a:t>In above code there is an error. What is it . Take a closer look and find that out</a:t>
            </a:r>
            <a:endParaRPr lang="en-US" dirty="0">
              <a:solidFill>
                <a:srgbClr val="FF0000"/>
              </a:solidFill>
            </a:endParaRPr>
          </a:p>
        </p:txBody>
      </p:sp>
      <p:pic>
        <p:nvPicPr>
          <p:cNvPr id="4" name="Picture 3"/>
          <p:cNvPicPr>
            <a:picLocks noChangeAspect="1"/>
          </p:cNvPicPr>
          <p:nvPr/>
        </p:nvPicPr>
        <p:blipFill>
          <a:blip r:embed="rId2"/>
          <a:stretch>
            <a:fillRect/>
          </a:stretch>
        </p:blipFill>
        <p:spPr>
          <a:xfrm>
            <a:off x="1593436" y="228600"/>
            <a:ext cx="4667250" cy="3505200"/>
          </a:xfrm>
          <a:prstGeom prst="rect">
            <a:avLst/>
          </a:prstGeom>
        </p:spPr>
      </p:pic>
      <p:pic>
        <p:nvPicPr>
          <p:cNvPr id="5" name="Picture 4"/>
          <p:cNvPicPr>
            <a:picLocks noChangeAspect="1"/>
          </p:cNvPicPr>
          <p:nvPr/>
        </p:nvPicPr>
        <p:blipFill>
          <a:blip r:embed="rId3"/>
          <a:stretch>
            <a:fillRect/>
          </a:stretch>
        </p:blipFill>
        <p:spPr>
          <a:xfrm>
            <a:off x="6484836" y="210064"/>
            <a:ext cx="4562356" cy="2304535"/>
          </a:xfrm>
          <a:prstGeom prst="rect">
            <a:avLst/>
          </a:prstGeom>
        </p:spPr>
      </p:pic>
    </p:spTree>
    <p:extLst>
      <p:ext uri="{BB962C8B-B14F-4D97-AF65-F5344CB8AC3E}">
        <p14:creationId xmlns:p14="http://schemas.microsoft.com/office/powerpoint/2010/main" val="32207970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3436" y="177801"/>
            <a:ext cx="9782801" cy="508000"/>
          </a:xfrm>
        </p:spPr>
        <p:txBody>
          <a:bodyPr>
            <a:normAutofit fontScale="90000"/>
          </a:bodyPr>
          <a:lstStyle/>
          <a:p>
            <a:r>
              <a:rPr lang="en-US" b="1" dirty="0" err="1" smtClean="0"/>
              <a:t>Transpile</a:t>
            </a:r>
            <a:r>
              <a:rPr lang="en-US" b="1" dirty="0" smtClean="0"/>
              <a:t> errors </a:t>
            </a:r>
            <a:endParaRPr lang="en-US" b="1" dirty="0"/>
          </a:p>
        </p:txBody>
      </p:sp>
      <p:sp>
        <p:nvSpPr>
          <p:cNvPr id="3" name="Content Placeholder 2"/>
          <p:cNvSpPr>
            <a:spLocks noGrp="1"/>
          </p:cNvSpPr>
          <p:nvPr>
            <p:ph idx="1"/>
          </p:nvPr>
        </p:nvSpPr>
        <p:spPr>
          <a:xfrm>
            <a:off x="1593436" y="838200"/>
            <a:ext cx="9782801" cy="1295400"/>
          </a:xfrm>
        </p:spPr>
        <p:txBody>
          <a:bodyPr/>
          <a:lstStyle/>
          <a:p>
            <a:r>
              <a:rPr lang="en-US" dirty="0" smtClean="0"/>
              <a:t>In last slide there is an error. It that we miss use the </a:t>
            </a:r>
            <a:r>
              <a:rPr lang="en-US" dirty="0" err="1" smtClean="0">
                <a:solidFill>
                  <a:schemeClr val="accent4">
                    <a:lumMod val="75000"/>
                  </a:schemeClr>
                </a:solidFill>
              </a:rPr>
              <a:t>templateurl</a:t>
            </a:r>
            <a:r>
              <a:rPr lang="en-US" dirty="0" smtClean="0">
                <a:solidFill>
                  <a:schemeClr val="accent4">
                    <a:lumMod val="75000"/>
                  </a:schemeClr>
                </a:solidFill>
              </a:rPr>
              <a:t> </a:t>
            </a:r>
            <a:r>
              <a:rPr lang="en-US" dirty="0" smtClean="0"/>
              <a:t>instead of template. so angular will throw a very large descriptive error </a:t>
            </a:r>
            <a:endParaRPr lang="en-US" dirty="0"/>
          </a:p>
        </p:txBody>
      </p:sp>
      <p:pic>
        <p:nvPicPr>
          <p:cNvPr id="4" name="Picture 3"/>
          <p:cNvPicPr>
            <a:picLocks noChangeAspect="1"/>
          </p:cNvPicPr>
          <p:nvPr/>
        </p:nvPicPr>
        <p:blipFill>
          <a:blip r:embed="rId2"/>
          <a:stretch>
            <a:fillRect/>
          </a:stretch>
        </p:blipFill>
        <p:spPr>
          <a:xfrm>
            <a:off x="1979612" y="2133600"/>
            <a:ext cx="5943600" cy="2220686"/>
          </a:xfrm>
          <a:prstGeom prst="rect">
            <a:avLst/>
          </a:prstGeom>
        </p:spPr>
      </p:pic>
      <p:sp>
        <p:nvSpPr>
          <p:cNvPr id="5" name="Content Placeholder 2"/>
          <p:cNvSpPr txBox="1">
            <a:spLocks/>
          </p:cNvSpPr>
          <p:nvPr/>
        </p:nvSpPr>
        <p:spPr>
          <a:xfrm>
            <a:off x="1674812" y="4495800"/>
            <a:ext cx="9782801" cy="2133600"/>
          </a:xfrm>
          <a:prstGeom prst="rect">
            <a:avLst/>
          </a:prstGeom>
        </p:spPr>
        <p:txBody>
          <a:bodyPr vert="horz" lIns="91440" tIns="45720" rIns="91440" bIns="45720" rtlCol="0">
            <a:normAutofit fontScale="85000" lnSpcReduction="20000"/>
          </a:bodyPr>
          <a:lstStyle>
            <a:lvl1pPr marL="246888" indent="-246888" algn="l" defTabSz="914400" rtl="0" eaLnBrk="1" latinLnBrk="0" hangingPunct="1">
              <a:lnSpc>
                <a:spcPct val="90000"/>
              </a:lnSpc>
              <a:spcBef>
                <a:spcPts val="1400"/>
              </a:spcBef>
              <a:buFont typeface="Euphemia" pitchFamily="34" charset="0"/>
              <a:buChar char="›"/>
              <a:defRPr sz="2800" kern="1200">
                <a:solidFill>
                  <a:schemeClr val="tx1"/>
                </a:solidFill>
                <a:latin typeface="+mn-lt"/>
                <a:ea typeface="+mn-ea"/>
                <a:cs typeface="+mn-cs"/>
              </a:defRPr>
            </a:lvl1pPr>
            <a:lvl2pPr marL="612648" indent="-246888" algn="l" defTabSz="914400" rtl="0" eaLnBrk="1" latinLnBrk="0" hangingPunct="1">
              <a:lnSpc>
                <a:spcPct val="90000"/>
              </a:lnSpc>
              <a:spcBef>
                <a:spcPts val="600"/>
              </a:spcBef>
              <a:buFont typeface="Euphemia" pitchFamily="34" charset="0"/>
              <a:buChar char="–"/>
              <a:defRPr sz="2400" kern="1200">
                <a:solidFill>
                  <a:schemeClr val="tx1"/>
                </a:solidFill>
                <a:latin typeface="+mn-lt"/>
                <a:ea typeface="+mn-ea"/>
                <a:cs typeface="+mn-cs"/>
              </a:defRPr>
            </a:lvl2pPr>
            <a:lvl3pPr marL="978408" indent="-246888" algn="l" defTabSz="914400" rtl="0" eaLnBrk="1" latinLnBrk="0" hangingPunct="1">
              <a:lnSpc>
                <a:spcPct val="90000"/>
              </a:lnSpc>
              <a:spcBef>
                <a:spcPts val="600"/>
              </a:spcBef>
              <a:buFont typeface="Euphemia" pitchFamily="34" charset="0"/>
              <a:buChar char="›"/>
              <a:defRPr sz="2000" kern="1200">
                <a:solidFill>
                  <a:schemeClr val="tx1"/>
                </a:solidFill>
                <a:latin typeface="+mn-lt"/>
                <a:ea typeface="+mn-ea"/>
                <a:cs typeface="+mn-cs"/>
              </a:defRPr>
            </a:lvl3pPr>
            <a:lvl4pPr marL="1344168" indent="-2468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4pPr>
            <a:lvl5pPr marL="170992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5pPr>
            <a:lvl6pPr marL="207568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9pPr>
          </a:lstStyle>
          <a:p>
            <a:r>
              <a:rPr lang="en-US" dirty="0" smtClean="0"/>
              <a:t>If you look at the command prompt it will display a very nice error message that you will never read till end. Don’t ever read it until you know more about angular. Instead of that read the error message on the browser. It is short in details but give clear details of the error.</a:t>
            </a:r>
          </a:p>
          <a:p>
            <a:r>
              <a:rPr lang="en-US" dirty="0" smtClean="0"/>
              <a:t>In this case angular give you can’t resolve `  . It means when put </a:t>
            </a:r>
            <a:r>
              <a:rPr lang="en-US" dirty="0" err="1" smtClean="0">
                <a:solidFill>
                  <a:schemeClr val="accent4">
                    <a:lumMod val="75000"/>
                  </a:schemeClr>
                </a:solidFill>
              </a:rPr>
              <a:t>templateurl</a:t>
            </a:r>
            <a:r>
              <a:rPr lang="en-US" dirty="0" smtClean="0">
                <a:solidFill>
                  <a:schemeClr val="accent4">
                    <a:lumMod val="75000"/>
                  </a:schemeClr>
                </a:solidFill>
              </a:rPr>
              <a:t> </a:t>
            </a:r>
            <a:r>
              <a:rPr lang="en-US" dirty="0" smtClean="0"/>
              <a:t>angular expects a file. But there is no file in the </a:t>
            </a:r>
            <a:r>
              <a:rPr lang="en-US" dirty="0" smtClean="0">
                <a:solidFill>
                  <a:schemeClr val="accent4">
                    <a:lumMod val="75000"/>
                  </a:schemeClr>
                </a:solidFill>
              </a:rPr>
              <a:t>template </a:t>
            </a:r>
            <a:r>
              <a:rPr lang="en-US" dirty="0" err="1" smtClean="0">
                <a:solidFill>
                  <a:schemeClr val="accent4">
                    <a:lumMod val="75000"/>
                  </a:schemeClr>
                </a:solidFill>
              </a:rPr>
              <a:t>url</a:t>
            </a:r>
            <a:r>
              <a:rPr lang="en-US" dirty="0" smtClean="0"/>
              <a:t>. That’s why angular gave that error</a:t>
            </a:r>
            <a:endParaRPr lang="en-US" dirty="0"/>
          </a:p>
        </p:txBody>
      </p:sp>
      <p:sp>
        <p:nvSpPr>
          <p:cNvPr id="6" name="TextBox 5"/>
          <p:cNvSpPr txBox="1"/>
          <p:nvPr/>
        </p:nvSpPr>
        <p:spPr>
          <a:xfrm>
            <a:off x="8151811" y="2133600"/>
            <a:ext cx="3305801" cy="1754326"/>
          </a:xfrm>
          <a:prstGeom prst="rect">
            <a:avLst/>
          </a:prstGeom>
        </p:spPr>
        <p:style>
          <a:lnRef idx="2">
            <a:schemeClr val="accent2"/>
          </a:lnRef>
          <a:fillRef idx="1001">
            <a:schemeClr val="dk2"/>
          </a:fillRef>
          <a:effectRef idx="0">
            <a:schemeClr val="accent2"/>
          </a:effectRef>
          <a:fontRef idx="minor">
            <a:schemeClr val="dk1"/>
          </a:fontRef>
        </p:style>
        <p:txBody>
          <a:bodyPr wrap="square" rtlCol="0">
            <a:spAutoFit/>
          </a:bodyPr>
          <a:lstStyle/>
          <a:p>
            <a:r>
              <a:rPr lang="en-US" b="1" dirty="0" smtClean="0">
                <a:solidFill>
                  <a:schemeClr val="accent4">
                    <a:lumMod val="75000"/>
                  </a:schemeClr>
                </a:solidFill>
              </a:rPr>
              <a:t>Filled to compile???Really?</a:t>
            </a:r>
          </a:p>
          <a:p>
            <a:endParaRPr lang="en-US" b="1" dirty="0" smtClean="0">
              <a:solidFill>
                <a:schemeClr val="accent4">
                  <a:lumMod val="75000"/>
                </a:schemeClr>
              </a:solidFill>
            </a:endParaRPr>
          </a:p>
          <a:p>
            <a:r>
              <a:rPr lang="en-US" b="1" dirty="0" smtClean="0">
                <a:solidFill>
                  <a:schemeClr val="accent4">
                    <a:lumMod val="75000"/>
                  </a:schemeClr>
                </a:solidFill>
              </a:rPr>
              <a:t>Angular app never compiles .they are </a:t>
            </a:r>
            <a:r>
              <a:rPr lang="en-US" b="1" dirty="0" err="1" smtClean="0">
                <a:solidFill>
                  <a:schemeClr val="accent4">
                    <a:lumMod val="75000"/>
                  </a:schemeClr>
                </a:solidFill>
              </a:rPr>
              <a:t>Transpiles</a:t>
            </a:r>
            <a:r>
              <a:rPr lang="en-US" b="1" dirty="0" smtClean="0">
                <a:solidFill>
                  <a:schemeClr val="accent4">
                    <a:lumMod val="75000"/>
                  </a:schemeClr>
                </a:solidFill>
              </a:rPr>
              <a:t> . So this is a mistake of angular putting compile in there </a:t>
            </a:r>
            <a:endParaRPr lang="en-US" b="1" dirty="0">
              <a:solidFill>
                <a:schemeClr val="accent4">
                  <a:lumMod val="75000"/>
                </a:schemeClr>
              </a:solidFill>
            </a:endParaRPr>
          </a:p>
        </p:txBody>
      </p:sp>
    </p:spTree>
    <p:extLst>
      <p:ext uri="{BB962C8B-B14F-4D97-AF65-F5344CB8AC3E}">
        <p14:creationId xmlns:p14="http://schemas.microsoft.com/office/powerpoint/2010/main" val="3035154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3436" y="177801"/>
            <a:ext cx="9782801" cy="508000"/>
          </a:xfrm>
        </p:spPr>
        <p:txBody>
          <a:bodyPr>
            <a:normAutofit fontScale="90000"/>
          </a:bodyPr>
          <a:lstStyle/>
          <a:p>
            <a:r>
              <a:rPr lang="en-US" b="1" dirty="0" smtClean="0"/>
              <a:t>Bootstrapping App Component</a:t>
            </a:r>
            <a:endParaRPr lang="en-US" b="1" dirty="0"/>
          </a:p>
        </p:txBody>
      </p:sp>
      <p:sp>
        <p:nvSpPr>
          <p:cNvPr id="3" name="Content Placeholder 2"/>
          <p:cNvSpPr>
            <a:spLocks noGrp="1"/>
          </p:cNvSpPr>
          <p:nvPr>
            <p:ph idx="1"/>
          </p:nvPr>
        </p:nvSpPr>
        <p:spPr>
          <a:xfrm>
            <a:off x="1593436" y="990600"/>
            <a:ext cx="9782801" cy="5181600"/>
          </a:xfrm>
        </p:spPr>
        <p:txBody>
          <a:bodyPr>
            <a:normAutofit fontScale="92500"/>
          </a:bodyPr>
          <a:lstStyle/>
          <a:p>
            <a:r>
              <a:rPr lang="en-US" dirty="0" smtClean="0"/>
              <a:t>Most people misunderstand the bootstrap. This is not twitter bootstrap. This process means load and goes our angular app.</a:t>
            </a:r>
          </a:p>
          <a:p>
            <a:r>
              <a:rPr lang="en-US" dirty="0" smtClean="0"/>
              <a:t>Most of the angular apps has index.html file . This is the main page of the application. It’s a plain html5 file with header body and html tags. </a:t>
            </a:r>
          </a:p>
          <a:p>
            <a:r>
              <a:rPr lang="en-US" dirty="0" smtClean="0"/>
              <a:t>Angular architecture is built –in SPA style. SPA –single page application. There only have one html main page. And calling different component inside that html page will looks like to users that there are many pages in the application. </a:t>
            </a:r>
          </a:p>
          <a:p>
            <a:r>
              <a:rPr lang="en-US" dirty="0" smtClean="0"/>
              <a:t>Simply put inside our index.html file we will inject the selector of our component and not the main page but certain part of the page is changed with this injection</a:t>
            </a:r>
            <a:endParaRPr lang="en-US" dirty="0"/>
          </a:p>
        </p:txBody>
      </p:sp>
    </p:spTree>
    <p:extLst>
      <p:ext uri="{BB962C8B-B14F-4D97-AF65-F5344CB8AC3E}">
        <p14:creationId xmlns:p14="http://schemas.microsoft.com/office/powerpoint/2010/main" val="38473761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59368" y="3695700"/>
            <a:ext cx="9782801" cy="2933700"/>
          </a:xfrm>
        </p:spPr>
        <p:txBody>
          <a:bodyPr>
            <a:normAutofit/>
          </a:bodyPr>
          <a:lstStyle/>
          <a:p>
            <a:r>
              <a:rPr lang="en-US" dirty="0" smtClean="0"/>
              <a:t>In here left side is the index.html and right side is the </a:t>
            </a:r>
            <a:r>
              <a:rPr lang="en-US" dirty="0" err="1" smtClean="0"/>
              <a:t>currespondent</a:t>
            </a:r>
            <a:r>
              <a:rPr lang="en-US" dirty="0" smtClean="0"/>
              <a:t> component. In the metadata you can see the app-root as the selector. In html file it is used like any other html tag and angular knows what it is. </a:t>
            </a:r>
          </a:p>
          <a:p>
            <a:r>
              <a:rPr lang="en-US" dirty="0" smtClean="0"/>
              <a:t>What it will do is that it will get the inline content of the template and inject it in side the tags </a:t>
            </a:r>
            <a:endParaRPr lang="en-US" dirty="0"/>
          </a:p>
        </p:txBody>
      </p:sp>
      <p:pic>
        <p:nvPicPr>
          <p:cNvPr id="4" name="Picture 3"/>
          <p:cNvPicPr>
            <a:picLocks noChangeAspect="1"/>
          </p:cNvPicPr>
          <p:nvPr/>
        </p:nvPicPr>
        <p:blipFill rotWithShape="1">
          <a:blip r:embed="rId2"/>
          <a:srcRect r="22392"/>
          <a:stretch/>
        </p:blipFill>
        <p:spPr>
          <a:xfrm>
            <a:off x="1446213" y="228600"/>
            <a:ext cx="5029200" cy="3200400"/>
          </a:xfrm>
          <a:prstGeom prst="rect">
            <a:avLst/>
          </a:prstGeom>
        </p:spPr>
      </p:pic>
      <p:pic>
        <p:nvPicPr>
          <p:cNvPr id="5" name="Picture 4"/>
          <p:cNvPicPr>
            <a:picLocks noChangeAspect="1"/>
          </p:cNvPicPr>
          <p:nvPr/>
        </p:nvPicPr>
        <p:blipFill rotWithShape="1">
          <a:blip r:embed="rId3"/>
          <a:srcRect r="34247"/>
          <a:stretch/>
        </p:blipFill>
        <p:spPr>
          <a:xfrm>
            <a:off x="6704012" y="381000"/>
            <a:ext cx="4913746" cy="2895600"/>
          </a:xfrm>
          <a:prstGeom prst="rect">
            <a:avLst/>
          </a:prstGeom>
        </p:spPr>
      </p:pic>
      <p:sp>
        <p:nvSpPr>
          <p:cNvPr id="6" name="Oval 5"/>
          <p:cNvSpPr/>
          <p:nvPr/>
        </p:nvSpPr>
        <p:spPr>
          <a:xfrm>
            <a:off x="1585670" y="2514600"/>
            <a:ext cx="2298942" cy="381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8456612" y="1219200"/>
            <a:ext cx="1600200" cy="381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p:cNvCxnSpPr>
            <a:stCxn id="7" idx="2"/>
            <a:endCxn id="6" idx="6"/>
          </p:cNvCxnSpPr>
          <p:nvPr/>
        </p:nvCxnSpPr>
        <p:spPr>
          <a:xfrm flipH="1">
            <a:off x="3884612" y="1409700"/>
            <a:ext cx="4572000" cy="129540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6533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3436" y="177801"/>
            <a:ext cx="9782801" cy="431800"/>
          </a:xfrm>
        </p:spPr>
        <p:txBody>
          <a:bodyPr>
            <a:normAutofit fontScale="90000"/>
          </a:bodyPr>
          <a:lstStyle/>
          <a:p>
            <a:r>
              <a:rPr lang="en-US" b="1" dirty="0" smtClean="0"/>
              <a:t>How angular knows app-root ?</a:t>
            </a:r>
            <a:endParaRPr lang="en-US" b="1" dirty="0"/>
          </a:p>
        </p:txBody>
      </p:sp>
      <p:sp>
        <p:nvSpPr>
          <p:cNvPr id="3" name="Content Placeholder 2"/>
          <p:cNvSpPr>
            <a:spLocks noGrp="1"/>
          </p:cNvSpPr>
          <p:nvPr>
            <p:ph idx="1"/>
          </p:nvPr>
        </p:nvSpPr>
        <p:spPr>
          <a:xfrm>
            <a:off x="6780212" y="640492"/>
            <a:ext cx="4858376" cy="3702907"/>
          </a:xfrm>
        </p:spPr>
        <p:txBody>
          <a:bodyPr/>
          <a:lstStyle/>
          <a:p>
            <a:r>
              <a:rPr lang="en-US" dirty="0" smtClean="0"/>
              <a:t>Angular modules help us arrange our components.</a:t>
            </a:r>
          </a:p>
          <a:p>
            <a:r>
              <a:rPr lang="en-US" dirty="0" smtClean="0"/>
              <a:t>It also give us a place to import things that can use throw-out the application.</a:t>
            </a:r>
          </a:p>
          <a:p>
            <a:r>
              <a:rPr lang="en-US" dirty="0" smtClean="0"/>
              <a:t>They also provide a boundary for the application. </a:t>
            </a:r>
            <a:endParaRPr lang="en-US" dirty="0"/>
          </a:p>
        </p:txBody>
      </p:sp>
      <p:pic>
        <p:nvPicPr>
          <p:cNvPr id="4" name="Picture 3"/>
          <p:cNvPicPr>
            <a:picLocks noChangeAspect="1"/>
          </p:cNvPicPr>
          <p:nvPr/>
        </p:nvPicPr>
        <p:blipFill>
          <a:blip r:embed="rId2"/>
          <a:stretch>
            <a:fillRect/>
          </a:stretch>
        </p:blipFill>
        <p:spPr>
          <a:xfrm>
            <a:off x="1593436" y="609601"/>
            <a:ext cx="5076825" cy="3990975"/>
          </a:xfrm>
          <a:prstGeom prst="rect">
            <a:avLst/>
          </a:prstGeom>
        </p:spPr>
      </p:pic>
      <p:sp>
        <p:nvSpPr>
          <p:cNvPr id="5" name="Content Placeholder 2"/>
          <p:cNvSpPr txBox="1">
            <a:spLocks/>
          </p:cNvSpPr>
          <p:nvPr/>
        </p:nvSpPr>
        <p:spPr>
          <a:xfrm>
            <a:off x="1593435" y="4495800"/>
            <a:ext cx="9782801" cy="2209800"/>
          </a:xfrm>
          <a:prstGeom prst="rect">
            <a:avLst/>
          </a:prstGeom>
        </p:spPr>
        <p:txBody>
          <a:bodyPr vert="horz" lIns="91440" tIns="45720" rIns="91440" bIns="45720" rtlCol="0">
            <a:normAutofit fontScale="85000" lnSpcReduction="20000"/>
          </a:bodyPr>
          <a:lstStyle>
            <a:lvl1pPr marL="246888" indent="-246888" algn="l" defTabSz="914400" rtl="0" eaLnBrk="1" latinLnBrk="0" hangingPunct="1">
              <a:lnSpc>
                <a:spcPct val="90000"/>
              </a:lnSpc>
              <a:spcBef>
                <a:spcPts val="1400"/>
              </a:spcBef>
              <a:buFont typeface="Euphemia" pitchFamily="34" charset="0"/>
              <a:buChar char="›"/>
              <a:defRPr sz="2800" kern="1200">
                <a:solidFill>
                  <a:schemeClr val="tx1"/>
                </a:solidFill>
                <a:latin typeface="+mn-lt"/>
                <a:ea typeface="+mn-ea"/>
                <a:cs typeface="+mn-cs"/>
              </a:defRPr>
            </a:lvl1pPr>
            <a:lvl2pPr marL="612648" indent="-246888" algn="l" defTabSz="914400" rtl="0" eaLnBrk="1" latinLnBrk="0" hangingPunct="1">
              <a:lnSpc>
                <a:spcPct val="90000"/>
              </a:lnSpc>
              <a:spcBef>
                <a:spcPts val="600"/>
              </a:spcBef>
              <a:buFont typeface="Euphemia" pitchFamily="34" charset="0"/>
              <a:buChar char="–"/>
              <a:defRPr sz="2400" kern="1200">
                <a:solidFill>
                  <a:schemeClr val="tx1"/>
                </a:solidFill>
                <a:latin typeface="+mn-lt"/>
                <a:ea typeface="+mn-ea"/>
                <a:cs typeface="+mn-cs"/>
              </a:defRPr>
            </a:lvl2pPr>
            <a:lvl3pPr marL="978408" indent="-246888" algn="l" defTabSz="914400" rtl="0" eaLnBrk="1" latinLnBrk="0" hangingPunct="1">
              <a:lnSpc>
                <a:spcPct val="90000"/>
              </a:lnSpc>
              <a:spcBef>
                <a:spcPts val="600"/>
              </a:spcBef>
              <a:buFont typeface="Euphemia" pitchFamily="34" charset="0"/>
              <a:buChar char="›"/>
              <a:defRPr sz="2000" kern="1200">
                <a:solidFill>
                  <a:schemeClr val="tx1"/>
                </a:solidFill>
                <a:latin typeface="+mn-lt"/>
                <a:ea typeface="+mn-ea"/>
                <a:cs typeface="+mn-cs"/>
              </a:defRPr>
            </a:lvl3pPr>
            <a:lvl4pPr marL="1344168" indent="-2468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4pPr>
            <a:lvl5pPr marL="170992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5pPr>
            <a:lvl6pPr marL="207568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9pPr>
          </a:lstStyle>
          <a:p>
            <a:r>
              <a:rPr lang="en-US" dirty="0" smtClean="0"/>
              <a:t>This module also provide us a </a:t>
            </a:r>
            <a:r>
              <a:rPr lang="en-US" dirty="0" smtClean="0">
                <a:solidFill>
                  <a:schemeClr val="accent4">
                    <a:lumMod val="75000"/>
                  </a:schemeClr>
                </a:solidFill>
              </a:rPr>
              <a:t>Template Resolution Environment (TRE)</a:t>
            </a:r>
            <a:r>
              <a:rPr lang="en-US" dirty="0" smtClean="0"/>
              <a:t>. It means is that when ever angular </a:t>
            </a:r>
            <a:r>
              <a:rPr lang="en-US" dirty="0" err="1" smtClean="0"/>
              <a:t>transpiler</a:t>
            </a:r>
            <a:r>
              <a:rPr lang="en-US" dirty="0"/>
              <a:t> </a:t>
            </a:r>
            <a:r>
              <a:rPr lang="en-US" dirty="0" smtClean="0"/>
              <a:t>sees an </a:t>
            </a:r>
            <a:r>
              <a:rPr lang="en-US" dirty="0" smtClean="0">
                <a:solidFill>
                  <a:schemeClr val="accent4">
                    <a:lumMod val="75000"/>
                  </a:schemeClr>
                </a:solidFill>
              </a:rPr>
              <a:t>selector</a:t>
            </a:r>
            <a:r>
              <a:rPr lang="en-US" dirty="0" smtClean="0"/>
              <a:t> and correspondent tag inside a html file , it will look at the app module that those are imported in module. If not angular will gave and error.</a:t>
            </a:r>
          </a:p>
          <a:p>
            <a:r>
              <a:rPr lang="en-US" dirty="0" smtClean="0"/>
              <a:t> also we need this component work correctly in the browser so we load </a:t>
            </a:r>
            <a:r>
              <a:rPr lang="en-US" dirty="0" err="1" smtClean="0">
                <a:solidFill>
                  <a:schemeClr val="accent4">
                    <a:lumMod val="75000"/>
                  </a:schemeClr>
                </a:solidFill>
              </a:rPr>
              <a:t>BrowserModule</a:t>
            </a:r>
            <a:r>
              <a:rPr lang="en-US" dirty="0"/>
              <a:t>.</a:t>
            </a:r>
          </a:p>
        </p:txBody>
      </p:sp>
    </p:spTree>
    <p:extLst>
      <p:ext uri="{BB962C8B-B14F-4D97-AF65-F5344CB8AC3E}">
        <p14:creationId xmlns:p14="http://schemas.microsoft.com/office/powerpoint/2010/main" val="910969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20044097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3436" y="177801"/>
            <a:ext cx="9782801" cy="584200"/>
          </a:xfrm>
        </p:spPr>
        <p:txBody>
          <a:bodyPr>
            <a:normAutofit fontScale="90000"/>
          </a:bodyPr>
          <a:lstStyle/>
          <a:p>
            <a:r>
              <a:rPr lang="en-US" b="1" dirty="0" smtClean="0"/>
              <a:t>Angular Application Architecture  </a:t>
            </a:r>
            <a:endParaRPr lang="en-US" b="1" dirty="0"/>
          </a:p>
        </p:txBody>
      </p:sp>
      <p:sp>
        <p:nvSpPr>
          <p:cNvPr id="4" name="Content Placeholder 3"/>
          <p:cNvSpPr>
            <a:spLocks noGrp="1"/>
          </p:cNvSpPr>
          <p:nvPr>
            <p:ph idx="1"/>
          </p:nvPr>
        </p:nvSpPr>
        <p:spPr>
          <a:xfrm>
            <a:off x="1593436" y="3768738"/>
            <a:ext cx="9782801" cy="2555862"/>
          </a:xfrm>
        </p:spPr>
        <p:txBody>
          <a:bodyPr>
            <a:normAutofit lnSpcReduction="10000"/>
          </a:bodyPr>
          <a:lstStyle/>
          <a:p>
            <a:r>
              <a:rPr lang="en-US" dirty="0" smtClean="0"/>
              <a:t>An application is a set of interconnected components and set of services provide functionality across them.</a:t>
            </a:r>
          </a:p>
          <a:p>
            <a:r>
              <a:rPr lang="en-US" dirty="0" smtClean="0"/>
              <a:t>Components are bundled in to Modules and there can be one or more modules for an angular application</a:t>
            </a:r>
          </a:p>
          <a:p>
            <a:r>
              <a:rPr lang="en-US" dirty="0" smtClean="0"/>
              <a:t>Because we have no use of modules other than bundling components, we call app as collection of components  </a:t>
            </a:r>
            <a:endParaRPr lang="en-US" dirty="0"/>
          </a:p>
        </p:txBody>
      </p:sp>
      <p:pic>
        <p:nvPicPr>
          <p:cNvPr id="5" name="Picture 4"/>
          <p:cNvPicPr>
            <a:picLocks noChangeAspect="1"/>
          </p:cNvPicPr>
          <p:nvPr/>
        </p:nvPicPr>
        <p:blipFill>
          <a:blip r:embed="rId2"/>
          <a:stretch>
            <a:fillRect/>
          </a:stretch>
        </p:blipFill>
        <p:spPr>
          <a:xfrm>
            <a:off x="1593436" y="762001"/>
            <a:ext cx="9012237" cy="3006737"/>
          </a:xfrm>
          <a:prstGeom prst="rect">
            <a:avLst/>
          </a:prstGeom>
        </p:spPr>
      </p:pic>
    </p:spTree>
    <p:extLst>
      <p:ext uri="{BB962C8B-B14F-4D97-AF65-F5344CB8AC3E}">
        <p14:creationId xmlns:p14="http://schemas.microsoft.com/office/powerpoint/2010/main" val="215507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3436" y="101600"/>
            <a:ext cx="9782801" cy="660400"/>
          </a:xfrm>
        </p:spPr>
        <p:txBody>
          <a:bodyPr/>
          <a:lstStyle/>
          <a:p>
            <a:r>
              <a:rPr lang="en-US" b="1" dirty="0" smtClean="0"/>
              <a:t>Basic Module of an </a:t>
            </a:r>
            <a:r>
              <a:rPr lang="en-US" b="1" dirty="0"/>
              <a:t>A</a:t>
            </a:r>
            <a:r>
              <a:rPr lang="en-US" b="1" dirty="0" smtClean="0"/>
              <a:t>ngular application</a:t>
            </a:r>
            <a:endParaRPr lang="en-US" b="1" dirty="0"/>
          </a:p>
        </p:txBody>
      </p:sp>
      <p:sp>
        <p:nvSpPr>
          <p:cNvPr id="3" name="Content Placeholder 2"/>
          <p:cNvSpPr>
            <a:spLocks noGrp="1"/>
          </p:cNvSpPr>
          <p:nvPr>
            <p:ph idx="1"/>
          </p:nvPr>
        </p:nvSpPr>
        <p:spPr>
          <a:xfrm>
            <a:off x="6399212" y="990601"/>
            <a:ext cx="5408000" cy="3124200"/>
          </a:xfrm>
        </p:spPr>
        <p:txBody>
          <a:bodyPr>
            <a:normAutofit lnSpcReduction="10000"/>
          </a:bodyPr>
          <a:lstStyle/>
          <a:p>
            <a:r>
              <a:rPr lang="en-US" sz="2000" dirty="0" smtClean="0"/>
              <a:t>This is a sample Module written in Typescript. You may don’t know what the typescript is but you are going to find out it in later lessons. For now think of it as a Object oriented language. </a:t>
            </a:r>
          </a:p>
          <a:p>
            <a:r>
              <a:rPr lang="en-US" sz="2000" dirty="0" smtClean="0"/>
              <a:t>Import section will import the needful files and their functions to the module. We can globally import things here.</a:t>
            </a:r>
          </a:p>
          <a:p>
            <a:r>
              <a:rPr lang="en-US" sz="2000" dirty="0" smtClean="0"/>
              <a:t>@</a:t>
            </a:r>
            <a:r>
              <a:rPr lang="en-US" sz="2000" dirty="0" err="1" smtClean="0"/>
              <a:t>NgModule</a:t>
            </a:r>
            <a:r>
              <a:rPr lang="en-US" sz="2000" dirty="0" smtClean="0"/>
              <a:t> is a decorator and will find out later</a:t>
            </a:r>
          </a:p>
          <a:p>
            <a:endParaRPr lang="en-US" sz="2000" dirty="0"/>
          </a:p>
        </p:txBody>
      </p:sp>
      <p:pic>
        <p:nvPicPr>
          <p:cNvPr id="4" name="Picture 3"/>
          <p:cNvPicPr>
            <a:picLocks noChangeAspect="1"/>
          </p:cNvPicPr>
          <p:nvPr/>
        </p:nvPicPr>
        <p:blipFill>
          <a:blip r:embed="rId2"/>
          <a:stretch>
            <a:fillRect/>
          </a:stretch>
        </p:blipFill>
        <p:spPr>
          <a:xfrm>
            <a:off x="1593436" y="990601"/>
            <a:ext cx="4510623" cy="3124200"/>
          </a:xfrm>
          <a:prstGeom prst="rect">
            <a:avLst/>
          </a:prstGeom>
        </p:spPr>
      </p:pic>
      <p:sp>
        <p:nvSpPr>
          <p:cNvPr id="5" name="Content Placeholder 2"/>
          <p:cNvSpPr txBox="1">
            <a:spLocks/>
          </p:cNvSpPr>
          <p:nvPr/>
        </p:nvSpPr>
        <p:spPr>
          <a:xfrm>
            <a:off x="1593436" y="4267201"/>
            <a:ext cx="9987376" cy="2438399"/>
          </a:xfrm>
          <a:prstGeom prst="rect">
            <a:avLst/>
          </a:prstGeom>
        </p:spPr>
        <p:txBody>
          <a:bodyPr vert="horz" lIns="91440" tIns="45720" rIns="91440" bIns="45720" rtlCol="0">
            <a:normAutofit/>
          </a:bodyPr>
          <a:lstStyle>
            <a:lvl1pPr marL="246888" indent="-246888" algn="l" defTabSz="914400" rtl="0" eaLnBrk="1" latinLnBrk="0" hangingPunct="1">
              <a:lnSpc>
                <a:spcPct val="90000"/>
              </a:lnSpc>
              <a:spcBef>
                <a:spcPts val="1400"/>
              </a:spcBef>
              <a:buFont typeface="Euphemia" pitchFamily="34" charset="0"/>
              <a:buChar char="›"/>
              <a:defRPr sz="2800" kern="1200">
                <a:solidFill>
                  <a:schemeClr val="tx1"/>
                </a:solidFill>
                <a:latin typeface="+mn-lt"/>
                <a:ea typeface="+mn-ea"/>
                <a:cs typeface="+mn-cs"/>
              </a:defRPr>
            </a:lvl1pPr>
            <a:lvl2pPr marL="612648" indent="-246888" algn="l" defTabSz="914400" rtl="0" eaLnBrk="1" latinLnBrk="0" hangingPunct="1">
              <a:lnSpc>
                <a:spcPct val="90000"/>
              </a:lnSpc>
              <a:spcBef>
                <a:spcPts val="600"/>
              </a:spcBef>
              <a:buFont typeface="Euphemia" pitchFamily="34" charset="0"/>
              <a:buChar char="–"/>
              <a:defRPr sz="2400" kern="1200">
                <a:solidFill>
                  <a:schemeClr val="tx1"/>
                </a:solidFill>
                <a:latin typeface="+mn-lt"/>
                <a:ea typeface="+mn-ea"/>
                <a:cs typeface="+mn-cs"/>
              </a:defRPr>
            </a:lvl2pPr>
            <a:lvl3pPr marL="978408" indent="-246888" algn="l" defTabSz="914400" rtl="0" eaLnBrk="1" latinLnBrk="0" hangingPunct="1">
              <a:lnSpc>
                <a:spcPct val="90000"/>
              </a:lnSpc>
              <a:spcBef>
                <a:spcPts val="600"/>
              </a:spcBef>
              <a:buFont typeface="Euphemia" pitchFamily="34" charset="0"/>
              <a:buChar char="›"/>
              <a:defRPr sz="2000" kern="1200">
                <a:solidFill>
                  <a:schemeClr val="tx1"/>
                </a:solidFill>
                <a:latin typeface="+mn-lt"/>
                <a:ea typeface="+mn-ea"/>
                <a:cs typeface="+mn-cs"/>
              </a:defRPr>
            </a:lvl3pPr>
            <a:lvl4pPr marL="1344168" indent="-2468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4pPr>
            <a:lvl5pPr marL="170992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5pPr>
            <a:lvl6pPr marL="207568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9pPr>
          </a:lstStyle>
          <a:p>
            <a:r>
              <a:rPr lang="en-US" sz="2000" b="1" dirty="0"/>
              <a:t>bootstrap: [</a:t>
            </a:r>
            <a:r>
              <a:rPr lang="en-US" sz="2000" b="1" dirty="0" err="1" smtClean="0"/>
              <a:t>AppComponent</a:t>
            </a:r>
            <a:r>
              <a:rPr lang="en-US" sz="2000" b="1" dirty="0" smtClean="0"/>
              <a:t>]</a:t>
            </a:r>
            <a:r>
              <a:rPr lang="en-US" sz="2000" dirty="0" smtClean="0"/>
              <a:t> this will find the main </a:t>
            </a:r>
            <a:r>
              <a:rPr lang="en-US" sz="2000" dirty="0" err="1" smtClean="0"/>
              <a:t>AppComponent</a:t>
            </a:r>
            <a:r>
              <a:rPr lang="en-US" sz="2000" dirty="0" smtClean="0"/>
              <a:t> witch we look at later and runs it in the browser (the actual functionality is bit more complex . But for now let’s say that it display this component in the browser.)</a:t>
            </a:r>
          </a:p>
          <a:p>
            <a:r>
              <a:rPr lang="en-US" sz="2000" dirty="0" smtClean="0"/>
              <a:t>Things you imported have no use until you put them in </a:t>
            </a:r>
            <a:r>
              <a:rPr lang="en-US" sz="2000" b="1" dirty="0" smtClean="0"/>
              <a:t>imports[] </a:t>
            </a:r>
            <a:r>
              <a:rPr lang="en-US" sz="2000" dirty="0" smtClean="0"/>
              <a:t>array. </a:t>
            </a:r>
            <a:endParaRPr lang="en-US" sz="2000" dirty="0"/>
          </a:p>
          <a:p>
            <a:r>
              <a:rPr lang="en-US" sz="2000" b="1" dirty="0" smtClean="0"/>
              <a:t>Declarations </a:t>
            </a:r>
            <a:r>
              <a:rPr lang="en-US" sz="2000" dirty="0" smtClean="0"/>
              <a:t>are </a:t>
            </a:r>
            <a:r>
              <a:rPr lang="en-US" sz="2000" dirty="0"/>
              <a:t>the class types—components, directives, and pipes—that you can add to an </a:t>
            </a:r>
            <a:r>
              <a:rPr lang="en-US" sz="2000" dirty="0" err="1"/>
              <a:t>NgModule's</a:t>
            </a:r>
            <a:r>
              <a:rPr lang="en-US" sz="2000" dirty="0"/>
              <a:t> </a:t>
            </a:r>
            <a:endParaRPr lang="en-US" sz="2000" dirty="0" smtClean="0"/>
          </a:p>
          <a:p>
            <a:endParaRPr lang="en-US" sz="2000" dirty="0"/>
          </a:p>
          <a:p>
            <a:endParaRPr lang="en-US" sz="2000" dirty="0" smtClean="0"/>
          </a:p>
          <a:p>
            <a:endParaRPr lang="en-US" sz="2000" dirty="0"/>
          </a:p>
          <a:p>
            <a:endParaRPr lang="en-US" sz="2000" dirty="0"/>
          </a:p>
        </p:txBody>
      </p:sp>
      <p:cxnSp>
        <p:nvCxnSpPr>
          <p:cNvPr id="7" name="Straight Arrow Connector 6"/>
          <p:cNvCxnSpPr/>
          <p:nvPr/>
        </p:nvCxnSpPr>
        <p:spPr>
          <a:xfrm flipH="1" flipV="1">
            <a:off x="3884612" y="1447800"/>
            <a:ext cx="2819400" cy="129540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H="1" flipV="1">
            <a:off x="2360612" y="2095500"/>
            <a:ext cx="4495800" cy="137160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flipV="1">
            <a:off x="2436812" y="3467100"/>
            <a:ext cx="609600" cy="102870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flipV="1">
            <a:off x="2053224" y="2190751"/>
            <a:ext cx="307388" cy="367664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1517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98612" y="228600"/>
            <a:ext cx="9782801" cy="6324600"/>
          </a:xfrm>
        </p:spPr>
        <p:txBody>
          <a:bodyPr>
            <a:normAutofit fontScale="85000" lnSpcReduction="20000"/>
          </a:bodyPr>
          <a:lstStyle/>
          <a:p>
            <a:endParaRPr lang="en-US" dirty="0"/>
          </a:p>
          <a:p>
            <a:r>
              <a:rPr lang="en-US" dirty="0" smtClean="0">
                <a:solidFill>
                  <a:schemeClr val="accent4">
                    <a:lumMod val="75000"/>
                  </a:schemeClr>
                </a:solidFill>
              </a:rPr>
              <a:t>Declarations</a:t>
            </a:r>
            <a:r>
              <a:rPr lang="en-US" dirty="0" smtClean="0"/>
              <a:t> </a:t>
            </a:r>
            <a:r>
              <a:rPr lang="en-US" dirty="0"/>
              <a:t>- the view classes that belong to this module. Angular has three kinds of view classes: components, directives, and pipes</a:t>
            </a:r>
            <a:r>
              <a:rPr lang="en-US" dirty="0" smtClean="0"/>
              <a:t>.(more details are on the way)</a:t>
            </a:r>
            <a:endParaRPr lang="en-US" dirty="0"/>
          </a:p>
          <a:p>
            <a:endParaRPr lang="en-US" dirty="0"/>
          </a:p>
          <a:p>
            <a:r>
              <a:rPr lang="en-US" dirty="0" smtClean="0">
                <a:solidFill>
                  <a:schemeClr val="accent4">
                    <a:lumMod val="75000"/>
                  </a:schemeClr>
                </a:solidFill>
              </a:rPr>
              <a:t>Exports</a:t>
            </a:r>
            <a:r>
              <a:rPr lang="en-US" dirty="0" smtClean="0"/>
              <a:t> </a:t>
            </a:r>
            <a:r>
              <a:rPr lang="en-US" dirty="0"/>
              <a:t>- the subset of declarations that should be visible and usable in the component templates of other modules.</a:t>
            </a:r>
          </a:p>
          <a:p>
            <a:endParaRPr lang="en-US" dirty="0"/>
          </a:p>
          <a:p>
            <a:r>
              <a:rPr lang="en-US" dirty="0" smtClean="0">
                <a:solidFill>
                  <a:schemeClr val="accent4">
                    <a:lumMod val="75000"/>
                  </a:schemeClr>
                </a:solidFill>
              </a:rPr>
              <a:t>Imports</a:t>
            </a:r>
            <a:r>
              <a:rPr lang="en-US" dirty="0" smtClean="0"/>
              <a:t> </a:t>
            </a:r>
            <a:r>
              <a:rPr lang="en-US" dirty="0"/>
              <a:t>- other modules whose exported classes are needed by component templates declared in </a:t>
            </a:r>
            <a:r>
              <a:rPr lang="en-US" dirty="0" smtClean="0"/>
              <a:t>this module.</a:t>
            </a:r>
            <a:endParaRPr lang="en-US" dirty="0"/>
          </a:p>
          <a:p>
            <a:endParaRPr lang="en-US" dirty="0"/>
          </a:p>
          <a:p>
            <a:r>
              <a:rPr lang="en-US" dirty="0" smtClean="0">
                <a:solidFill>
                  <a:schemeClr val="accent4">
                    <a:lumMod val="75000"/>
                  </a:schemeClr>
                </a:solidFill>
              </a:rPr>
              <a:t>Providers</a:t>
            </a:r>
            <a:r>
              <a:rPr lang="en-US" dirty="0" smtClean="0"/>
              <a:t> </a:t>
            </a:r>
            <a:r>
              <a:rPr lang="en-US" dirty="0"/>
              <a:t>- creators of services that this module contributes to the global collection of services; they become accessible in all parts of the app.</a:t>
            </a:r>
          </a:p>
          <a:p>
            <a:endParaRPr lang="en-US" dirty="0"/>
          </a:p>
          <a:p>
            <a:r>
              <a:rPr lang="en-US" dirty="0" smtClean="0">
                <a:solidFill>
                  <a:schemeClr val="accent4">
                    <a:lumMod val="75000"/>
                  </a:schemeClr>
                </a:solidFill>
              </a:rPr>
              <a:t>Bootstrap</a:t>
            </a:r>
            <a:r>
              <a:rPr lang="en-US" dirty="0" smtClean="0"/>
              <a:t> </a:t>
            </a:r>
            <a:r>
              <a:rPr lang="en-US" dirty="0"/>
              <a:t>- the main application view, called the root component, that hosts all other app views. </a:t>
            </a:r>
            <a:r>
              <a:rPr lang="en-US" u="sng" dirty="0"/>
              <a:t>Only the root module should set this bootstrap property.</a:t>
            </a:r>
          </a:p>
          <a:p>
            <a:endParaRPr lang="en-US" dirty="0"/>
          </a:p>
        </p:txBody>
      </p:sp>
    </p:spTree>
    <p:extLst>
      <p:ext uri="{BB962C8B-B14F-4D97-AF65-F5344CB8AC3E}">
        <p14:creationId xmlns:p14="http://schemas.microsoft.com/office/powerpoint/2010/main" val="715032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3436" y="177801"/>
            <a:ext cx="9782801" cy="584199"/>
          </a:xfrm>
        </p:spPr>
        <p:txBody>
          <a:bodyPr>
            <a:normAutofit fontScale="90000"/>
          </a:bodyPr>
          <a:lstStyle/>
          <a:p>
            <a:r>
              <a:rPr lang="en-US" b="1" dirty="0" smtClean="0"/>
              <a:t>Components</a:t>
            </a:r>
            <a:endParaRPr lang="en-US" b="1" dirty="0"/>
          </a:p>
        </p:txBody>
      </p:sp>
      <p:sp>
        <p:nvSpPr>
          <p:cNvPr id="3" name="Content Placeholder 2"/>
          <p:cNvSpPr>
            <a:spLocks noGrp="1"/>
          </p:cNvSpPr>
          <p:nvPr>
            <p:ph idx="1"/>
          </p:nvPr>
        </p:nvSpPr>
        <p:spPr>
          <a:xfrm>
            <a:off x="1593436" y="2743200"/>
            <a:ext cx="9782801" cy="3429000"/>
          </a:xfrm>
        </p:spPr>
        <p:txBody>
          <a:bodyPr>
            <a:normAutofit fontScale="92500" lnSpcReduction="10000"/>
          </a:bodyPr>
          <a:lstStyle/>
          <a:p>
            <a:r>
              <a:rPr lang="en-US" dirty="0" smtClean="0"/>
              <a:t>Template is a html5 file or code segment that represent the view of the component. With is the part witch displays to in the UI.</a:t>
            </a:r>
          </a:p>
          <a:p>
            <a:r>
              <a:rPr lang="en-US" dirty="0" smtClean="0"/>
              <a:t>Class is the code associated with the view (you may think of this as code behind file.). This has properties to hold data and methods to carrying out template functionality.</a:t>
            </a:r>
          </a:p>
          <a:p>
            <a:r>
              <a:rPr lang="en-US" dirty="0" smtClean="0"/>
              <a:t>Metadata provide additional details about the component to angular </a:t>
            </a:r>
            <a:r>
              <a:rPr lang="en-US" dirty="0" err="1" smtClean="0"/>
              <a:t>transpilor</a:t>
            </a:r>
            <a:r>
              <a:rPr lang="en-US" dirty="0" smtClean="0"/>
              <a:t> . This </a:t>
            </a:r>
            <a:r>
              <a:rPr lang="en-US" dirty="0" err="1" smtClean="0"/>
              <a:t>medadata</a:t>
            </a:r>
            <a:r>
              <a:rPr lang="en-US" dirty="0" smtClean="0"/>
              <a:t> used to identify this class as an angular component. </a:t>
            </a:r>
            <a:endParaRPr lang="en-US" dirty="0"/>
          </a:p>
        </p:txBody>
      </p:sp>
      <p:pic>
        <p:nvPicPr>
          <p:cNvPr id="4" name="Picture 3"/>
          <p:cNvPicPr>
            <a:picLocks noChangeAspect="1"/>
          </p:cNvPicPr>
          <p:nvPr/>
        </p:nvPicPr>
        <p:blipFill rotWithShape="1">
          <a:blip r:embed="rId2"/>
          <a:srcRect t="17267" b="13665"/>
          <a:stretch/>
        </p:blipFill>
        <p:spPr>
          <a:xfrm>
            <a:off x="1556837" y="914400"/>
            <a:ext cx="9296400" cy="1828800"/>
          </a:xfrm>
          <a:prstGeom prst="rect">
            <a:avLst/>
          </a:prstGeom>
        </p:spPr>
      </p:pic>
    </p:spTree>
    <p:extLst>
      <p:ext uri="{BB962C8B-B14F-4D97-AF65-F5344CB8AC3E}">
        <p14:creationId xmlns:p14="http://schemas.microsoft.com/office/powerpoint/2010/main" val="95940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3436" y="177801"/>
            <a:ext cx="9782801" cy="508000"/>
          </a:xfrm>
        </p:spPr>
        <p:txBody>
          <a:bodyPr>
            <a:normAutofit fontScale="90000"/>
          </a:bodyPr>
          <a:lstStyle/>
          <a:p>
            <a:r>
              <a:rPr lang="en-US" b="1" dirty="0" smtClean="0"/>
              <a:t>Sample Angular Component</a:t>
            </a:r>
            <a:endParaRPr lang="en-US" b="1" dirty="0"/>
          </a:p>
        </p:txBody>
      </p:sp>
      <p:sp>
        <p:nvSpPr>
          <p:cNvPr id="3" name="Content Placeholder 2"/>
          <p:cNvSpPr>
            <a:spLocks noGrp="1"/>
          </p:cNvSpPr>
          <p:nvPr>
            <p:ph idx="1"/>
          </p:nvPr>
        </p:nvSpPr>
        <p:spPr>
          <a:xfrm>
            <a:off x="6564440" y="762000"/>
            <a:ext cx="4824625" cy="3810000"/>
          </a:xfrm>
        </p:spPr>
        <p:txBody>
          <a:bodyPr/>
          <a:lstStyle/>
          <a:p>
            <a:r>
              <a:rPr lang="en-US" dirty="0" smtClean="0"/>
              <a:t>First line will import the Component Directive from the angular core namespace.</a:t>
            </a:r>
          </a:p>
          <a:p>
            <a:r>
              <a:rPr lang="en-US" dirty="0" smtClean="0"/>
              <a:t>@component is the metadata that will make this file as an angular component.</a:t>
            </a:r>
          </a:p>
          <a:p>
            <a:endParaRPr lang="en-US" dirty="0" smtClean="0"/>
          </a:p>
          <a:p>
            <a:endParaRPr lang="en-US" dirty="0"/>
          </a:p>
        </p:txBody>
      </p:sp>
      <p:pic>
        <p:nvPicPr>
          <p:cNvPr id="4" name="Picture 3"/>
          <p:cNvPicPr>
            <a:picLocks noChangeAspect="1"/>
          </p:cNvPicPr>
          <p:nvPr/>
        </p:nvPicPr>
        <p:blipFill>
          <a:blip r:embed="rId2"/>
          <a:stretch>
            <a:fillRect/>
          </a:stretch>
        </p:blipFill>
        <p:spPr>
          <a:xfrm>
            <a:off x="1674812" y="762000"/>
            <a:ext cx="4762856" cy="3657600"/>
          </a:xfrm>
          <a:prstGeom prst="rect">
            <a:avLst/>
          </a:prstGeom>
        </p:spPr>
      </p:pic>
      <p:sp>
        <p:nvSpPr>
          <p:cNvPr id="5" name="Content Placeholder 2"/>
          <p:cNvSpPr txBox="1">
            <a:spLocks/>
          </p:cNvSpPr>
          <p:nvPr/>
        </p:nvSpPr>
        <p:spPr>
          <a:xfrm>
            <a:off x="1593436" y="4648198"/>
            <a:ext cx="9911176" cy="1905002"/>
          </a:xfrm>
          <a:prstGeom prst="rect">
            <a:avLst/>
          </a:prstGeom>
        </p:spPr>
        <p:txBody>
          <a:bodyPr vert="horz" lIns="91440" tIns="45720" rIns="91440" bIns="45720" rtlCol="0">
            <a:normAutofit/>
          </a:bodyPr>
          <a:lstStyle>
            <a:lvl1pPr marL="246888" indent="-246888" algn="l" defTabSz="914400" rtl="0" eaLnBrk="1" latinLnBrk="0" hangingPunct="1">
              <a:lnSpc>
                <a:spcPct val="90000"/>
              </a:lnSpc>
              <a:spcBef>
                <a:spcPts val="1400"/>
              </a:spcBef>
              <a:buFont typeface="Euphemia" pitchFamily="34" charset="0"/>
              <a:buChar char="›"/>
              <a:defRPr sz="2800" kern="1200">
                <a:solidFill>
                  <a:schemeClr val="tx1"/>
                </a:solidFill>
                <a:latin typeface="+mn-lt"/>
                <a:ea typeface="+mn-ea"/>
                <a:cs typeface="+mn-cs"/>
              </a:defRPr>
            </a:lvl1pPr>
            <a:lvl2pPr marL="612648" indent="-246888" algn="l" defTabSz="914400" rtl="0" eaLnBrk="1" latinLnBrk="0" hangingPunct="1">
              <a:lnSpc>
                <a:spcPct val="90000"/>
              </a:lnSpc>
              <a:spcBef>
                <a:spcPts val="600"/>
              </a:spcBef>
              <a:buFont typeface="Euphemia" pitchFamily="34" charset="0"/>
              <a:buChar char="–"/>
              <a:defRPr sz="2400" kern="1200">
                <a:solidFill>
                  <a:schemeClr val="tx1"/>
                </a:solidFill>
                <a:latin typeface="+mn-lt"/>
                <a:ea typeface="+mn-ea"/>
                <a:cs typeface="+mn-cs"/>
              </a:defRPr>
            </a:lvl2pPr>
            <a:lvl3pPr marL="978408" indent="-246888" algn="l" defTabSz="914400" rtl="0" eaLnBrk="1" latinLnBrk="0" hangingPunct="1">
              <a:lnSpc>
                <a:spcPct val="90000"/>
              </a:lnSpc>
              <a:spcBef>
                <a:spcPts val="600"/>
              </a:spcBef>
              <a:buFont typeface="Euphemia" pitchFamily="34" charset="0"/>
              <a:buChar char="›"/>
              <a:defRPr sz="2000" kern="1200">
                <a:solidFill>
                  <a:schemeClr val="tx1"/>
                </a:solidFill>
                <a:latin typeface="+mn-lt"/>
                <a:ea typeface="+mn-ea"/>
                <a:cs typeface="+mn-cs"/>
              </a:defRPr>
            </a:lvl3pPr>
            <a:lvl4pPr marL="1344168" indent="-2468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4pPr>
            <a:lvl5pPr marL="170992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5pPr>
            <a:lvl6pPr marL="207568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9pPr>
          </a:lstStyle>
          <a:p>
            <a:r>
              <a:rPr lang="en-US" dirty="0" smtClean="0"/>
              <a:t>selector ,</a:t>
            </a:r>
            <a:r>
              <a:rPr lang="en-US" dirty="0" err="1" smtClean="0"/>
              <a:t>templateURL</a:t>
            </a:r>
            <a:r>
              <a:rPr lang="en-US" dirty="0" smtClean="0"/>
              <a:t> and </a:t>
            </a:r>
            <a:r>
              <a:rPr lang="en-US" dirty="0" err="1"/>
              <a:t>s</a:t>
            </a:r>
            <a:r>
              <a:rPr lang="en-US" dirty="0" err="1" smtClean="0"/>
              <a:t>tyleUrl</a:t>
            </a:r>
            <a:r>
              <a:rPr lang="en-US" dirty="0" smtClean="0"/>
              <a:t> are the links to the view witch will implement in this component. This will represent the metadata and the template.</a:t>
            </a:r>
          </a:p>
          <a:p>
            <a:r>
              <a:rPr lang="en-US" dirty="0" smtClean="0"/>
              <a:t>Rest of the file defines the code behind function</a:t>
            </a:r>
          </a:p>
          <a:p>
            <a:endParaRPr lang="en-US" dirty="0" smtClean="0"/>
          </a:p>
          <a:p>
            <a:endParaRPr lang="en-US" dirty="0" smtClean="0"/>
          </a:p>
          <a:p>
            <a:endParaRPr lang="en-US" dirty="0"/>
          </a:p>
        </p:txBody>
      </p:sp>
      <p:cxnSp>
        <p:nvCxnSpPr>
          <p:cNvPr id="6" name="Straight Arrow Connector 5"/>
          <p:cNvCxnSpPr/>
          <p:nvPr/>
        </p:nvCxnSpPr>
        <p:spPr>
          <a:xfrm flipH="1" flipV="1">
            <a:off x="3427412" y="914399"/>
            <a:ext cx="3505200" cy="76200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flipV="1">
            <a:off x="2665412" y="1371598"/>
            <a:ext cx="4572000" cy="190500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flipV="1">
            <a:off x="2665412" y="1828799"/>
            <a:ext cx="4553936" cy="320039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2412787" y="2438402"/>
            <a:ext cx="633626" cy="335279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98255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3436" y="101600"/>
            <a:ext cx="9782801" cy="508000"/>
          </a:xfrm>
        </p:spPr>
        <p:txBody>
          <a:bodyPr>
            <a:normAutofit fontScale="90000"/>
          </a:bodyPr>
          <a:lstStyle/>
          <a:p>
            <a:r>
              <a:rPr lang="en-US" b="1" dirty="0" smtClean="0"/>
              <a:t>Classes</a:t>
            </a:r>
            <a:endParaRPr lang="en-US" b="1" dirty="0"/>
          </a:p>
        </p:txBody>
      </p:sp>
      <p:sp>
        <p:nvSpPr>
          <p:cNvPr id="3" name="Content Placeholder 2"/>
          <p:cNvSpPr>
            <a:spLocks noGrp="1"/>
          </p:cNvSpPr>
          <p:nvPr>
            <p:ph idx="1"/>
          </p:nvPr>
        </p:nvSpPr>
        <p:spPr>
          <a:xfrm>
            <a:off x="1593436" y="2286000"/>
            <a:ext cx="9782801" cy="4419600"/>
          </a:xfrm>
        </p:spPr>
        <p:txBody>
          <a:bodyPr>
            <a:normAutofit fontScale="77500" lnSpcReduction="20000"/>
          </a:bodyPr>
          <a:lstStyle/>
          <a:p>
            <a:r>
              <a:rPr lang="en-US" dirty="0" smtClean="0"/>
              <a:t>We declare a class using </a:t>
            </a:r>
            <a:r>
              <a:rPr lang="en-US" b="1" dirty="0" smtClean="0">
                <a:solidFill>
                  <a:schemeClr val="accent4">
                    <a:lumMod val="75000"/>
                  </a:schemeClr>
                </a:solidFill>
              </a:rPr>
              <a:t>class</a:t>
            </a:r>
            <a:r>
              <a:rPr lang="en-US" dirty="0" smtClean="0"/>
              <a:t> key word just like any other programing language followed by the class name </a:t>
            </a:r>
            <a:r>
              <a:rPr lang="en-US" dirty="0" err="1" smtClean="0">
                <a:solidFill>
                  <a:schemeClr val="accent4">
                    <a:lumMod val="75000"/>
                  </a:schemeClr>
                </a:solidFill>
              </a:rPr>
              <a:t>AppComponent</a:t>
            </a:r>
            <a:r>
              <a:rPr lang="en-US" dirty="0" smtClean="0"/>
              <a:t> . We follow a naming convention when naming this components. </a:t>
            </a:r>
          </a:p>
          <a:p>
            <a:r>
              <a:rPr lang="en-US" dirty="0" smtClean="0"/>
              <a:t>By convention a root component has given the name </a:t>
            </a:r>
            <a:r>
              <a:rPr lang="en-US" dirty="0" err="1" smtClean="0"/>
              <a:t>AppComponent</a:t>
            </a:r>
            <a:r>
              <a:rPr lang="en-US" dirty="0" smtClean="0"/>
              <a:t> . You can give any another name but following these convention makes thing very easy to others to follow.</a:t>
            </a:r>
          </a:p>
          <a:p>
            <a:r>
              <a:rPr lang="en-US" dirty="0" smtClean="0"/>
              <a:t> </a:t>
            </a:r>
            <a:r>
              <a:rPr lang="en-US" dirty="0" smtClean="0">
                <a:solidFill>
                  <a:schemeClr val="accent4">
                    <a:lumMod val="75000"/>
                  </a:schemeClr>
                </a:solidFill>
              </a:rPr>
              <a:t>export</a:t>
            </a:r>
            <a:r>
              <a:rPr lang="en-US" dirty="0" smtClean="0"/>
              <a:t> key word will export this class and then other components can use this class. This will make this class publicly visible to other classes.</a:t>
            </a:r>
          </a:p>
          <a:p>
            <a:r>
              <a:rPr lang="en-US" dirty="0" smtClean="0"/>
              <a:t>We have </a:t>
            </a:r>
            <a:r>
              <a:rPr lang="en-US" dirty="0" smtClean="0">
                <a:solidFill>
                  <a:schemeClr val="accent4">
                    <a:lumMod val="75000"/>
                  </a:schemeClr>
                </a:solidFill>
              </a:rPr>
              <a:t>one property and one method </a:t>
            </a:r>
            <a:r>
              <a:rPr lang="en-US" dirty="0" smtClean="0"/>
              <a:t>in the class. And we will dig them later on.</a:t>
            </a:r>
          </a:p>
          <a:p>
            <a:r>
              <a:rPr lang="en-US" dirty="0" smtClean="0"/>
              <a:t>Method names are camel case (first later is simple and other starting  letters in the words are capital)</a:t>
            </a:r>
          </a:p>
          <a:p>
            <a:r>
              <a:rPr lang="en-US" dirty="0" smtClean="0"/>
              <a:t>Title will have string data type in runtime but we can explicitly make title as string at design time </a:t>
            </a:r>
            <a:endParaRPr lang="en-US" dirty="0"/>
          </a:p>
        </p:txBody>
      </p:sp>
      <p:pic>
        <p:nvPicPr>
          <p:cNvPr id="4" name="Picture 3"/>
          <p:cNvPicPr>
            <a:picLocks noChangeAspect="1"/>
          </p:cNvPicPr>
          <p:nvPr/>
        </p:nvPicPr>
        <p:blipFill>
          <a:blip r:embed="rId2"/>
          <a:stretch>
            <a:fillRect/>
          </a:stretch>
        </p:blipFill>
        <p:spPr>
          <a:xfrm>
            <a:off x="1593436" y="844379"/>
            <a:ext cx="6654562" cy="1136821"/>
          </a:xfrm>
          <a:prstGeom prst="rect">
            <a:avLst/>
          </a:prstGeom>
        </p:spPr>
      </p:pic>
    </p:spTree>
    <p:extLst>
      <p:ext uri="{BB962C8B-B14F-4D97-AF65-F5344CB8AC3E}">
        <p14:creationId xmlns:p14="http://schemas.microsoft.com/office/powerpoint/2010/main" val="950619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3436" y="177801"/>
            <a:ext cx="9782801" cy="508000"/>
          </a:xfrm>
        </p:spPr>
        <p:txBody>
          <a:bodyPr>
            <a:normAutofit fontScale="90000"/>
          </a:bodyPr>
          <a:lstStyle/>
          <a:p>
            <a:r>
              <a:rPr lang="en-US" b="1" dirty="0" smtClean="0"/>
              <a:t>Meta data </a:t>
            </a:r>
            <a:endParaRPr lang="en-US" b="1" dirty="0"/>
          </a:p>
        </p:txBody>
      </p:sp>
      <p:sp>
        <p:nvSpPr>
          <p:cNvPr id="3" name="Content Placeholder 2"/>
          <p:cNvSpPr>
            <a:spLocks noGrp="1"/>
          </p:cNvSpPr>
          <p:nvPr>
            <p:ph idx="1"/>
          </p:nvPr>
        </p:nvSpPr>
        <p:spPr>
          <a:xfrm>
            <a:off x="1593436" y="2222500"/>
            <a:ext cx="9782801" cy="4406900"/>
          </a:xfrm>
        </p:spPr>
        <p:txBody>
          <a:bodyPr>
            <a:normAutofit lnSpcReduction="10000"/>
          </a:bodyPr>
          <a:lstStyle/>
          <a:p>
            <a:r>
              <a:rPr lang="en-US" sz="2000" dirty="0" smtClean="0"/>
              <a:t>Angular class becomes a component when we give it it’s Mata data. After then angular will knows how to construct the view and work with the class.</a:t>
            </a:r>
          </a:p>
          <a:p>
            <a:r>
              <a:rPr lang="en-US" sz="2000" dirty="0" smtClean="0"/>
              <a:t>We make this happen by apply a function call </a:t>
            </a:r>
            <a:r>
              <a:rPr lang="en-US" sz="2000" dirty="0" smtClean="0">
                <a:solidFill>
                  <a:schemeClr val="accent4">
                    <a:lumMod val="75000"/>
                  </a:schemeClr>
                </a:solidFill>
              </a:rPr>
              <a:t>Component and </a:t>
            </a:r>
            <a:r>
              <a:rPr lang="en-US" sz="2000" dirty="0">
                <a:solidFill>
                  <a:schemeClr val="accent4">
                    <a:lumMod val="75000"/>
                  </a:schemeClr>
                </a:solidFill>
              </a:rPr>
              <a:t>prefixed </a:t>
            </a:r>
            <a:r>
              <a:rPr lang="en-US" sz="2000" dirty="0" smtClean="0">
                <a:solidFill>
                  <a:schemeClr val="accent4">
                    <a:lumMod val="75000"/>
                  </a:schemeClr>
                </a:solidFill>
              </a:rPr>
              <a:t>with the @ </a:t>
            </a:r>
            <a:r>
              <a:rPr lang="en-US" sz="2000" dirty="0" smtClean="0"/>
              <a:t>sign. So this will become an angular decorator.</a:t>
            </a:r>
          </a:p>
          <a:p>
            <a:endParaRPr lang="en-US" sz="2000" dirty="0"/>
          </a:p>
          <a:p>
            <a:endParaRPr lang="en-US" sz="2000" dirty="0" smtClean="0"/>
          </a:p>
          <a:p>
            <a:endParaRPr lang="en-US" sz="2000" dirty="0"/>
          </a:p>
          <a:p>
            <a:r>
              <a:rPr lang="en-US" sz="2000" dirty="0" smtClean="0">
                <a:solidFill>
                  <a:schemeClr val="accent4">
                    <a:lumMod val="75000"/>
                  </a:schemeClr>
                </a:solidFill>
              </a:rPr>
              <a:t>@component</a:t>
            </a:r>
            <a:r>
              <a:rPr lang="en-US" sz="2000" dirty="0" smtClean="0"/>
              <a:t> is a built-in decorator to angular. There are lot of these EX: </a:t>
            </a:r>
            <a:r>
              <a:rPr lang="en-US" sz="2000" dirty="0" smtClean="0">
                <a:solidFill>
                  <a:schemeClr val="accent4">
                    <a:lumMod val="75000"/>
                  </a:schemeClr>
                </a:solidFill>
              </a:rPr>
              <a:t>@</a:t>
            </a:r>
            <a:r>
              <a:rPr lang="en-US" sz="2000" dirty="0" err="1" smtClean="0">
                <a:solidFill>
                  <a:schemeClr val="accent4">
                    <a:lumMod val="75000"/>
                  </a:schemeClr>
                </a:solidFill>
              </a:rPr>
              <a:t>NgModule</a:t>
            </a:r>
            <a:endParaRPr lang="en-US" sz="2000" dirty="0" smtClean="0">
              <a:solidFill>
                <a:schemeClr val="accent4">
                  <a:lumMod val="75000"/>
                </a:schemeClr>
              </a:solidFill>
            </a:endParaRPr>
          </a:p>
          <a:p>
            <a:r>
              <a:rPr lang="en-US" sz="2000" dirty="0" smtClean="0"/>
              <a:t>Selector is the directive name used in html template. This means where ever you put this directive (like </a:t>
            </a:r>
            <a:r>
              <a:rPr lang="en-US" sz="2000" dirty="0" smtClean="0">
                <a:solidFill>
                  <a:schemeClr val="accent4">
                    <a:lumMod val="75000"/>
                  </a:schemeClr>
                </a:solidFill>
              </a:rPr>
              <a:t>&lt;app-root&gt;&lt;/app-root&gt;</a:t>
            </a:r>
            <a:r>
              <a:rPr lang="en-US" sz="2000" dirty="0" smtClean="0"/>
              <a:t>) angular display the template inside these tags</a:t>
            </a:r>
            <a:endParaRPr lang="en-US" sz="2000" dirty="0"/>
          </a:p>
        </p:txBody>
      </p:sp>
      <p:pic>
        <p:nvPicPr>
          <p:cNvPr id="4" name="Picture 3"/>
          <p:cNvPicPr>
            <a:picLocks noChangeAspect="1"/>
          </p:cNvPicPr>
          <p:nvPr/>
        </p:nvPicPr>
        <p:blipFill>
          <a:blip r:embed="rId2"/>
          <a:stretch>
            <a:fillRect/>
          </a:stretch>
        </p:blipFill>
        <p:spPr>
          <a:xfrm>
            <a:off x="1602144" y="762000"/>
            <a:ext cx="4989685" cy="1295399"/>
          </a:xfrm>
          <a:prstGeom prst="rect">
            <a:avLst/>
          </a:prstGeom>
        </p:spPr>
      </p:pic>
      <p:pic>
        <p:nvPicPr>
          <p:cNvPr id="5" name="Picture 4"/>
          <p:cNvPicPr>
            <a:picLocks noChangeAspect="1"/>
          </p:cNvPicPr>
          <p:nvPr/>
        </p:nvPicPr>
        <p:blipFill>
          <a:blip r:embed="rId3"/>
          <a:stretch>
            <a:fillRect/>
          </a:stretch>
        </p:blipFill>
        <p:spPr>
          <a:xfrm>
            <a:off x="1751012" y="3733800"/>
            <a:ext cx="5872576" cy="887062"/>
          </a:xfrm>
          <a:prstGeom prst="rect">
            <a:avLst/>
          </a:prstGeom>
        </p:spPr>
      </p:pic>
    </p:spTree>
    <p:extLst>
      <p:ext uri="{BB962C8B-B14F-4D97-AF65-F5344CB8AC3E}">
        <p14:creationId xmlns:p14="http://schemas.microsoft.com/office/powerpoint/2010/main" val="632203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3436" y="177801"/>
            <a:ext cx="9782801" cy="431800"/>
          </a:xfrm>
        </p:spPr>
        <p:txBody>
          <a:bodyPr>
            <a:normAutofit fontScale="90000"/>
          </a:bodyPr>
          <a:lstStyle/>
          <a:p>
            <a:r>
              <a:rPr lang="en-US" b="1" dirty="0" smtClean="0"/>
              <a:t>2 ways </a:t>
            </a:r>
            <a:endParaRPr lang="en-US" b="1" dirty="0"/>
          </a:p>
        </p:txBody>
      </p:sp>
      <p:sp>
        <p:nvSpPr>
          <p:cNvPr id="3" name="Content Placeholder 2"/>
          <p:cNvSpPr>
            <a:spLocks noGrp="1"/>
          </p:cNvSpPr>
          <p:nvPr>
            <p:ph idx="1"/>
          </p:nvPr>
        </p:nvSpPr>
        <p:spPr>
          <a:xfrm>
            <a:off x="1593436" y="2275014"/>
            <a:ext cx="9782801" cy="4278186"/>
          </a:xfrm>
        </p:spPr>
        <p:txBody>
          <a:bodyPr>
            <a:normAutofit lnSpcReduction="10000"/>
          </a:bodyPr>
          <a:lstStyle/>
          <a:p>
            <a:r>
              <a:rPr lang="en-US" dirty="0" smtClean="0"/>
              <a:t>This is different ways to define metadata. In the first case template will get from a file call app.component.html. And </a:t>
            </a:r>
            <a:r>
              <a:rPr lang="en-US" dirty="0" err="1" smtClean="0">
                <a:solidFill>
                  <a:schemeClr val="accent4">
                    <a:lumMod val="75000"/>
                  </a:schemeClr>
                </a:solidFill>
              </a:rPr>
              <a:t>styleurl</a:t>
            </a:r>
            <a:r>
              <a:rPr lang="en-US" dirty="0" smtClean="0">
                <a:solidFill>
                  <a:schemeClr val="accent4">
                    <a:lumMod val="75000"/>
                  </a:schemeClr>
                </a:solidFill>
              </a:rPr>
              <a:t> </a:t>
            </a:r>
            <a:r>
              <a:rPr lang="en-US" dirty="0" smtClean="0"/>
              <a:t>means styles specific to this component will get from the app.component.css. </a:t>
            </a:r>
          </a:p>
          <a:p>
            <a:r>
              <a:rPr lang="en-US" dirty="0" smtClean="0"/>
              <a:t>In the second case we define template inline. Look the </a:t>
            </a:r>
            <a:r>
              <a:rPr lang="en-US" dirty="0" err="1" smtClean="0">
                <a:solidFill>
                  <a:schemeClr val="accent4">
                    <a:lumMod val="75000"/>
                  </a:schemeClr>
                </a:solidFill>
              </a:rPr>
              <a:t>templateurl</a:t>
            </a:r>
            <a:r>
              <a:rPr lang="en-US" dirty="0" smtClean="0">
                <a:solidFill>
                  <a:schemeClr val="accent4">
                    <a:lumMod val="75000"/>
                  </a:schemeClr>
                </a:solidFill>
              </a:rPr>
              <a:t> </a:t>
            </a:r>
            <a:r>
              <a:rPr lang="en-US" dirty="0" smtClean="0"/>
              <a:t>decorator now have changed to </a:t>
            </a:r>
            <a:r>
              <a:rPr lang="en-US" dirty="0" smtClean="0">
                <a:solidFill>
                  <a:schemeClr val="accent4">
                    <a:lumMod val="75000"/>
                  </a:schemeClr>
                </a:solidFill>
              </a:rPr>
              <a:t>template.</a:t>
            </a:r>
          </a:p>
          <a:p>
            <a:r>
              <a:rPr lang="en-US" dirty="0" smtClean="0"/>
              <a:t>You can use ‘’ or `` (</a:t>
            </a:r>
            <a:r>
              <a:rPr lang="en-US" dirty="0" err="1" smtClean="0"/>
              <a:t>tidle</a:t>
            </a:r>
            <a:r>
              <a:rPr lang="en-US" dirty="0" smtClean="0"/>
              <a:t>) to define inline template. When use ‘’ it limit to one line. To get multiple lines use `` (</a:t>
            </a:r>
            <a:r>
              <a:rPr lang="en-US" dirty="0" err="1" smtClean="0"/>
              <a:t>tidle</a:t>
            </a:r>
            <a:r>
              <a:rPr lang="en-US" dirty="0" smtClean="0"/>
              <a:t>) instead.</a:t>
            </a:r>
          </a:p>
          <a:p>
            <a:r>
              <a:rPr lang="en-US" dirty="0" smtClean="0"/>
              <a:t>Styles can also define inline or separate file like above .</a:t>
            </a:r>
            <a:endParaRPr lang="en-US" dirty="0" smtClean="0">
              <a:solidFill>
                <a:schemeClr val="accent4">
                  <a:lumMod val="75000"/>
                </a:schemeClr>
              </a:solidFill>
            </a:endParaRPr>
          </a:p>
          <a:p>
            <a:endParaRPr lang="en-US" dirty="0"/>
          </a:p>
        </p:txBody>
      </p:sp>
      <p:pic>
        <p:nvPicPr>
          <p:cNvPr id="4" name="Picture 3"/>
          <p:cNvPicPr>
            <a:picLocks noChangeAspect="1"/>
          </p:cNvPicPr>
          <p:nvPr/>
        </p:nvPicPr>
        <p:blipFill>
          <a:blip r:embed="rId2"/>
          <a:stretch>
            <a:fillRect/>
          </a:stretch>
        </p:blipFill>
        <p:spPr>
          <a:xfrm>
            <a:off x="1751012" y="735871"/>
            <a:ext cx="4185126" cy="1271587"/>
          </a:xfrm>
          <a:prstGeom prst="rect">
            <a:avLst/>
          </a:prstGeom>
        </p:spPr>
      </p:pic>
      <p:pic>
        <p:nvPicPr>
          <p:cNvPr id="6" name="Picture 5"/>
          <p:cNvPicPr>
            <a:picLocks noChangeAspect="1"/>
          </p:cNvPicPr>
          <p:nvPr/>
        </p:nvPicPr>
        <p:blipFill rotWithShape="1">
          <a:blip r:embed="rId3"/>
          <a:srcRect r="22795"/>
          <a:stretch/>
        </p:blipFill>
        <p:spPr>
          <a:xfrm>
            <a:off x="6507962" y="416783"/>
            <a:ext cx="4419600" cy="1590675"/>
          </a:xfrm>
          <a:prstGeom prst="rect">
            <a:avLst/>
          </a:prstGeom>
        </p:spPr>
      </p:pic>
    </p:spTree>
    <p:extLst>
      <p:ext uri="{BB962C8B-B14F-4D97-AF65-F5344CB8AC3E}">
        <p14:creationId xmlns:p14="http://schemas.microsoft.com/office/powerpoint/2010/main" val="4003189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Math 16x9">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9696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ath education presentation with Pi  (widescreen).potx" id="{DF132673-7A8C-4FB7-A35E-0123B6C0D98B}" vid="{CCAAB50D-2EF2-4925-80C2-C83131AE58AC}"/>
    </a:ext>
  </a:extLst>
</a:theme>
</file>

<file path=ppt/theme/theme2.xml><?xml version="1.0" encoding="utf-8"?>
<a:theme xmlns:a="http://schemas.openxmlformats.org/drawingml/2006/main" name="Office Theme">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A97C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A97C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Math education presentation with Pi  (widescreen)</Template>
  <TotalTime>741</TotalTime>
  <Words>1396</Words>
  <Application>Microsoft Office PowerPoint</Application>
  <PresentationFormat>Custom</PresentationFormat>
  <Paragraphs>80</Paragraphs>
  <Slides>15</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Euphemia</vt:lpstr>
      <vt:lpstr>Math 16x9</vt:lpstr>
      <vt:lpstr>Angular 4</vt:lpstr>
      <vt:lpstr>Angular Application Architecture  </vt:lpstr>
      <vt:lpstr>Basic Module of an Angular application</vt:lpstr>
      <vt:lpstr>PowerPoint Presentation</vt:lpstr>
      <vt:lpstr>Components</vt:lpstr>
      <vt:lpstr>Sample Angular Component</vt:lpstr>
      <vt:lpstr>Classes</vt:lpstr>
      <vt:lpstr>Meta data </vt:lpstr>
      <vt:lpstr>2 ways </vt:lpstr>
      <vt:lpstr>PowerPoint Presentation</vt:lpstr>
      <vt:lpstr>Transpile errors </vt:lpstr>
      <vt:lpstr>Bootstrapping App Component</vt:lpstr>
      <vt:lpstr>PowerPoint Presentation</vt:lpstr>
      <vt:lpstr>How angular knows app-root ?</vt:lpstr>
      <vt:lpstr>1</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ishara denawaka</dc:creator>
  <cp:lastModifiedBy>ishara denawaka</cp:lastModifiedBy>
  <cp:revision>94</cp:revision>
  <dcterms:created xsi:type="dcterms:W3CDTF">2017-11-20T16:04:33Z</dcterms:created>
  <dcterms:modified xsi:type="dcterms:W3CDTF">2017-11-28T19:42:54Z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