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handoutMasterIdLst>
    <p:handoutMasterId r:id="rId32"/>
  </p:handoutMasterIdLst>
  <p:sldIdLst>
    <p:sldId id="256" r:id="rId2"/>
    <p:sldId id="257" r:id="rId3"/>
    <p:sldId id="258" r:id="rId4"/>
    <p:sldId id="259" r:id="rId5"/>
    <p:sldId id="260" r:id="rId6"/>
    <p:sldId id="262" r:id="rId7"/>
    <p:sldId id="266" r:id="rId8"/>
    <p:sldId id="263" r:id="rId9"/>
    <p:sldId id="264" r:id="rId10"/>
    <p:sldId id="267" r:id="rId11"/>
    <p:sldId id="268" r:id="rId12"/>
    <p:sldId id="269" r:id="rId13"/>
    <p:sldId id="270" r:id="rId14"/>
    <p:sldId id="271" r:id="rId15"/>
    <p:sldId id="265" r:id="rId16"/>
    <p:sldId id="272" r:id="rId17"/>
    <p:sldId id="273" r:id="rId18"/>
    <p:sldId id="274" r:id="rId19"/>
    <p:sldId id="261" r:id="rId20"/>
    <p:sldId id="281" r:id="rId21"/>
    <p:sldId id="275" r:id="rId22"/>
    <p:sldId id="276" r:id="rId23"/>
    <p:sldId id="277" r:id="rId24"/>
    <p:sldId id="278" r:id="rId25"/>
    <p:sldId id="282" r:id="rId26"/>
    <p:sldId id="283" r:id="rId27"/>
    <p:sldId id="284" r:id="rId28"/>
    <p:sldId id="280" r:id="rId29"/>
    <p:sldId id="285" r:id="rId3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Default Section" id="{ED87D4B0-C91A-4632-96A2-97149834FE7B}">
          <p14:sldIdLst>
            <p14:sldId id="256"/>
            <p14:sldId id="257"/>
            <p14:sldId id="258"/>
            <p14:sldId id="259"/>
            <p14:sldId id="260"/>
            <p14:sldId id="262"/>
            <p14:sldId id="266"/>
            <p14:sldId id="263"/>
            <p14:sldId id="264"/>
            <p14:sldId id="267"/>
            <p14:sldId id="268"/>
            <p14:sldId id="269"/>
            <p14:sldId id="270"/>
            <p14:sldId id="271"/>
            <p14:sldId id="265"/>
            <p14:sldId id="272"/>
            <p14:sldId id="273"/>
            <p14:sldId id="274"/>
            <p14:sldId id="275"/>
            <p14:sldId id="276"/>
            <p14:sldId id="261"/>
          </p14:sldIdLst>
        </p14:section>
      </p14:sectionLst>
    </p:ext>
    <p:ext uri="{EFAFB233-063F-42B5-8137-9DF3F51BA10A}">
      <p15:sldGuideLst xmlns=""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2574" autoAdjust="0"/>
    <p:restoredTop sz="94660"/>
  </p:normalViewPr>
  <p:slideViewPr>
    <p:cSldViewPr showGuides="1">
      <p:cViewPr varScale="1">
        <p:scale>
          <a:sx n="73" d="100"/>
          <a:sy n="73" d="100"/>
        </p:scale>
        <p:origin x="-708" y="-102"/>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pPr/>
              <a:t>08/12/2017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pPr/>
              <a:t>‹#›</a:t>
            </a:fld>
            <a:endParaRPr lang="en-US"/>
          </a:p>
        </p:txBody>
      </p:sp>
    </p:spTree>
    <p:extLst>
      <p:ext uri="{BB962C8B-B14F-4D97-AF65-F5344CB8AC3E}">
        <p14:creationId xmlns=""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08/12/2017</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1221E5-7225-48EB-A4EE-420E7BFCF705}" type="slidenum">
              <a:rPr lang="en-US" smtClean="0"/>
              <a:pPr/>
              <a:t>1</a:t>
            </a:fld>
            <a:endParaRPr lang="en-US"/>
          </a:p>
        </p:txBody>
      </p:sp>
    </p:spTree>
    <p:extLst>
      <p:ext uri="{BB962C8B-B14F-4D97-AF65-F5344CB8AC3E}">
        <p14:creationId xmlns="" xmlns:p14="http://schemas.microsoft.com/office/powerpoint/2010/main" val="4086854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dirty="0" smtClean="0"/>
              <a:t>Click to edit Master title style</a:t>
            </a:r>
            <a:endParaRPr dirty="0"/>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08/12/2017</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dirty="0" smtClean="0"/>
              <a:t>Add a </a:t>
            </a:r>
            <a:r>
              <a:rPr lang="en-US" dirty="0" err="1" smtClean="0"/>
              <a:t>fasdasdaasooter</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 xmlns:p14="http://schemas.microsoft.com/office/powerpoint/2010/main" val="381795598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pPr/>
              <a:t>08/12/2017</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 xmlns:p14="http://schemas.microsoft.com/office/powerpoint/2010/main" val="204088088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pPr/>
              <a:t>08/12/2017</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 xmlns:p14="http://schemas.microsoft.com/office/powerpoint/2010/main" val="61281768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pPr/>
              <a:t>08/12/2017</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 xmlns:p14="http://schemas.microsoft.com/office/powerpoint/2010/main" val="218553284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08/12/2017</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 xmlns:p14="http://schemas.microsoft.com/office/powerpoint/2010/main" val="323446754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pPr/>
              <a:t>08/12/2017</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 xmlns:p14="http://schemas.microsoft.com/office/powerpoint/2010/main" val="123911371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pPr/>
              <a:t>08/12/2017</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 xmlns:p14="http://schemas.microsoft.com/office/powerpoint/2010/main" val="213835803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pPr/>
              <a:t>08/12/2017</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 xmlns:p14="http://schemas.microsoft.com/office/powerpoint/2010/main" val="316357880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pPr/>
              <a:t>08/12/2017</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 xmlns:p14="http://schemas.microsoft.com/office/powerpoint/2010/main" val="17838161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pPr/>
              <a:t>08/12/2017</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pPr/>
              <a:t>‹#›</a:t>
            </a:fld>
            <a:endParaRPr/>
          </a:p>
        </p:txBody>
      </p:sp>
    </p:spTree>
    <p:extLst>
      <p:ext uri="{BB962C8B-B14F-4D97-AF65-F5344CB8AC3E}">
        <p14:creationId xmlns="" xmlns:p14="http://schemas.microsoft.com/office/powerpoint/2010/main" val="351804318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08/12/2017</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97390026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08/12/2017</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dirty="0" smtClean="0"/>
              <a:t>Scienter technologies </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dirty="0"/>
          </a:p>
        </p:txBody>
      </p:sp>
    </p:spTree>
    <p:extLst>
      <p:ext uri="{BB962C8B-B14F-4D97-AF65-F5344CB8AC3E}">
        <p14:creationId xmlns=""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esktop.github.com/" TargetMode="External"/><Relationship Id="rId2" Type="http://schemas.openxmlformats.org/officeDocument/2006/relationships/hyperlink" Target="https://git-scm.com/download/win"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cybarlab.com/linq"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API 2.0 </a:t>
            </a:r>
            <a:endParaRPr lang="en-US" dirty="0"/>
          </a:p>
        </p:txBody>
      </p:sp>
      <p:sp>
        <p:nvSpPr>
          <p:cNvPr id="3" name="Subtitle 2"/>
          <p:cNvSpPr>
            <a:spLocks noGrp="1"/>
          </p:cNvSpPr>
          <p:nvPr>
            <p:ph type="subTitle" idx="1"/>
          </p:nvPr>
        </p:nvSpPr>
        <p:spPr>
          <a:xfrm>
            <a:off x="2413000" y="4344915"/>
            <a:ext cx="7532111" cy="608085"/>
          </a:xfrm>
        </p:spPr>
        <p:txBody>
          <a:bodyPr>
            <a:normAutofit fontScale="70000" lnSpcReduction="20000"/>
          </a:bodyPr>
          <a:lstStyle/>
          <a:p>
            <a:r>
              <a:rPr lang="en-US" dirty="0"/>
              <a:t>Implement First Bound Context Using Entity Framework</a:t>
            </a:r>
          </a:p>
        </p:txBody>
      </p:sp>
      <p:pic>
        <p:nvPicPr>
          <p:cNvPr id="1028" name="Picture 4" descr="Image result for sciente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9447212" y="610784"/>
            <a:ext cx="1600200" cy="316040"/>
          </a:xfrm>
          <a:prstGeom prst="rect">
            <a:avLst/>
          </a:prstGeom>
          <a:noFill/>
          <a:extLst>
            <a:ext uri="{909E8E84-426E-40DD-AFC4-6F175D3DCCD1}">
              <a14:hiddenFill xmlns="" xmlns:a14="http://schemas.microsoft.com/office/drawing/2010/main">
                <a:solidFill>
                  <a:srgbClr val="FFFFFF"/>
                </a:solidFill>
              </a14:hiddenFill>
            </a:ext>
          </a:extLst>
        </p:spPr>
      </p:pic>
      <p:pic>
        <p:nvPicPr>
          <p:cNvPr id="4" name="Picture 2" descr="https://2.bp.blogspot.com/-Bp58XyuBJuQ/V-E2_McyGvI/AAAAAAAAAlQ/zdIsRM2-wKMlMPP8EZ4pTIphxHpiehPPgCLcB/s1600/ASP.Net-Web-API.pn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018212" y="1316650"/>
            <a:ext cx="3088870" cy="1256116"/>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4" descr="Image result for visual studio 2015"/>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2427081" y="1825584"/>
            <a:ext cx="3295650" cy="1070016"/>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5"/>
          <p:cNvPicPr>
            <a:picLocks noChangeAspect="1"/>
          </p:cNvPicPr>
          <p:nvPr/>
        </p:nvPicPr>
        <p:blipFill>
          <a:blip r:embed="rId6"/>
          <a:stretch>
            <a:fillRect/>
          </a:stretch>
        </p:blipFill>
        <p:spPr>
          <a:xfrm>
            <a:off x="9483724" y="1529897"/>
            <a:ext cx="1828800" cy="1042869"/>
          </a:xfrm>
          <a:prstGeom prst="rect">
            <a:avLst/>
          </a:prstGeom>
        </p:spPr>
      </p:pic>
    </p:spTree>
    <p:extLst>
      <p:ext uri="{BB962C8B-B14F-4D97-AF65-F5344CB8AC3E}">
        <p14:creationId xmlns="" xmlns:p14="http://schemas.microsoft.com/office/powerpoint/2010/main" val="50676145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660400"/>
          </a:xfrm>
        </p:spPr>
        <p:txBody>
          <a:bodyPr/>
          <a:lstStyle/>
          <a:p>
            <a:r>
              <a:rPr lang="en-US" dirty="0" smtClean="0">
                <a:solidFill>
                  <a:srgbClr val="0070C0"/>
                </a:solidFill>
              </a:rPr>
              <a:t>Visual studio Team Foundation Online</a:t>
            </a:r>
            <a:endParaRPr lang="en-US" dirty="0">
              <a:solidFill>
                <a:srgbClr val="0070C0"/>
              </a:solidFill>
            </a:endParaRPr>
          </a:p>
        </p:txBody>
      </p:sp>
      <p:sp>
        <p:nvSpPr>
          <p:cNvPr id="4" name="Content Placeholder 3"/>
          <p:cNvSpPr>
            <a:spLocks noGrp="1"/>
          </p:cNvSpPr>
          <p:nvPr>
            <p:ph idx="1"/>
          </p:nvPr>
        </p:nvSpPr>
        <p:spPr>
          <a:xfrm>
            <a:off x="1593436" y="1066800"/>
            <a:ext cx="9782801" cy="1905000"/>
          </a:xfrm>
        </p:spPr>
        <p:txBody>
          <a:bodyPr>
            <a:normAutofit fontScale="92500" lnSpcReduction="10000"/>
          </a:bodyPr>
          <a:lstStyle/>
          <a:p>
            <a:r>
              <a:rPr lang="en-US" sz="2000" dirty="0" smtClean="0"/>
              <a:t>To make things done in proper manner we must implement a collaboration pattern. So for Microsoft products TFS is a batter choice at all.</a:t>
            </a:r>
          </a:p>
          <a:p>
            <a:r>
              <a:rPr lang="en-US" sz="2000" dirty="0" smtClean="0"/>
              <a:t>You can use your cooperate TFS or Visual studio online version of TFS. I use TFS online for this lesson. </a:t>
            </a:r>
          </a:p>
          <a:p>
            <a:r>
              <a:rPr lang="en-US" sz="2000" dirty="0" smtClean="0"/>
              <a:t>Log in to your visual studio online and create a new project. You can use either GIT or </a:t>
            </a:r>
            <a:r>
              <a:rPr lang="en-US" sz="2000" dirty="0" err="1" smtClean="0"/>
              <a:t>tfs</a:t>
            </a:r>
            <a:r>
              <a:rPr lang="en-US" sz="2000" dirty="0" smtClean="0"/>
              <a:t> it self to handle version control. I use </a:t>
            </a:r>
            <a:r>
              <a:rPr lang="en-US" sz="2000" dirty="0" err="1" smtClean="0"/>
              <a:t>git</a:t>
            </a:r>
            <a:r>
              <a:rPr lang="en-US" sz="2000" dirty="0"/>
              <a:t>.</a:t>
            </a:r>
          </a:p>
        </p:txBody>
      </p:sp>
      <p:pic>
        <p:nvPicPr>
          <p:cNvPr id="5" name="Picture 4"/>
          <p:cNvPicPr>
            <a:picLocks noChangeAspect="1"/>
          </p:cNvPicPr>
          <p:nvPr/>
        </p:nvPicPr>
        <p:blipFill>
          <a:blip r:embed="rId2"/>
          <a:stretch>
            <a:fillRect/>
          </a:stretch>
        </p:blipFill>
        <p:spPr>
          <a:xfrm>
            <a:off x="1751012" y="2959100"/>
            <a:ext cx="4953000" cy="3600346"/>
          </a:xfrm>
          <a:prstGeom prst="rect">
            <a:avLst/>
          </a:prstGeom>
        </p:spPr>
      </p:pic>
      <p:sp>
        <p:nvSpPr>
          <p:cNvPr id="6" name="Content Placeholder 3"/>
          <p:cNvSpPr txBox="1">
            <a:spLocks/>
          </p:cNvSpPr>
          <p:nvPr/>
        </p:nvSpPr>
        <p:spPr>
          <a:xfrm>
            <a:off x="6715125" y="2971800"/>
            <a:ext cx="4941888" cy="3587646"/>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sz="2000" dirty="0" smtClean="0"/>
              <a:t>Put name and version control as GIT</a:t>
            </a:r>
          </a:p>
          <a:p>
            <a:r>
              <a:rPr lang="en-US" sz="2000" dirty="0" smtClean="0"/>
              <a:t>Work item project will be agile. When you use scrum master you cannot do testing. So use agile instead.</a:t>
            </a:r>
          </a:p>
          <a:p>
            <a:r>
              <a:rPr lang="en-US" sz="2000" dirty="0" smtClean="0"/>
              <a:t>Then create the project. And you will redirect project’s dashboard </a:t>
            </a:r>
            <a:endParaRPr lang="en-US" sz="2000" dirty="0"/>
          </a:p>
        </p:txBody>
      </p:sp>
    </p:spTree>
    <p:extLst>
      <p:ext uri="{BB962C8B-B14F-4D97-AF65-F5344CB8AC3E}">
        <p14:creationId xmlns="" xmlns:p14="http://schemas.microsoft.com/office/powerpoint/2010/main" val="333551849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660400"/>
          </a:xfrm>
        </p:spPr>
        <p:txBody>
          <a:bodyPr/>
          <a:lstStyle/>
          <a:p>
            <a:r>
              <a:rPr lang="en-US" dirty="0" smtClean="0">
                <a:solidFill>
                  <a:srgbClr val="0070C0"/>
                </a:solidFill>
              </a:rPr>
              <a:t>Little Bit of GIT </a:t>
            </a:r>
            <a:endParaRPr lang="en-US" dirty="0">
              <a:solidFill>
                <a:srgbClr val="0070C0"/>
              </a:solidFill>
            </a:endParaRPr>
          </a:p>
        </p:txBody>
      </p:sp>
      <p:sp>
        <p:nvSpPr>
          <p:cNvPr id="4" name="Content Placeholder 3"/>
          <p:cNvSpPr>
            <a:spLocks noGrp="1"/>
          </p:cNvSpPr>
          <p:nvPr>
            <p:ph idx="1"/>
          </p:nvPr>
        </p:nvSpPr>
        <p:spPr>
          <a:xfrm>
            <a:off x="1593436" y="1066800"/>
            <a:ext cx="9782801" cy="4572000"/>
          </a:xfrm>
        </p:spPr>
        <p:txBody>
          <a:bodyPr>
            <a:normAutofit/>
          </a:bodyPr>
          <a:lstStyle/>
          <a:p>
            <a:r>
              <a:rPr lang="en-US" sz="2000" dirty="0" smtClean="0"/>
              <a:t>GIT is an open source version control system that is now no 1 in the world. Most of the open source repositories reside here . Most of the best developers are participating for development in here. </a:t>
            </a:r>
          </a:p>
          <a:p>
            <a:r>
              <a:rPr lang="en-US" sz="2000" dirty="0" smtClean="0"/>
              <a:t>You will need GIT for windows and GIT bash for start development using GIT in windows. Go to these links and download those.</a:t>
            </a:r>
          </a:p>
          <a:p>
            <a:pPr lvl="1"/>
            <a:r>
              <a:rPr lang="en-US" sz="1600" dirty="0" err="1" smtClean="0"/>
              <a:t>Git</a:t>
            </a:r>
            <a:r>
              <a:rPr lang="en-US" sz="1600" dirty="0" smtClean="0"/>
              <a:t> bash </a:t>
            </a:r>
            <a:r>
              <a:rPr lang="en-US" sz="1600" dirty="0"/>
              <a:t>- </a:t>
            </a:r>
            <a:r>
              <a:rPr lang="en-US" sz="1600" dirty="0">
                <a:hlinkClick r:id="rId2"/>
              </a:rPr>
              <a:t>https://</a:t>
            </a:r>
            <a:r>
              <a:rPr lang="en-US" sz="1600" dirty="0" smtClean="0">
                <a:hlinkClick r:id="rId2"/>
              </a:rPr>
              <a:t>git-scm.com/download/win</a:t>
            </a:r>
            <a:endParaRPr lang="en-US" sz="1600" dirty="0" smtClean="0"/>
          </a:p>
          <a:p>
            <a:pPr lvl="1"/>
            <a:r>
              <a:rPr lang="en-US" sz="1600" dirty="0" err="1" smtClean="0"/>
              <a:t>Git</a:t>
            </a:r>
            <a:r>
              <a:rPr lang="en-US" sz="1600" dirty="0"/>
              <a:t> desktop-  </a:t>
            </a:r>
            <a:r>
              <a:rPr lang="en-US" sz="1600" dirty="0">
                <a:hlinkClick r:id="rId3"/>
              </a:rPr>
              <a:t>https://desktop.github.com</a:t>
            </a:r>
            <a:r>
              <a:rPr lang="en-US" sz="1600" dirty="0" smtClean="0">
                <a:hlinkClick r:id="rId3"/>
              </a:rPr>
              <a:t>/</a:t>
            </a:r>
            <a:endParaRPr lang="en-US" sz="1600" dirty="0" smtClean="0"/>
          </a:p>
          <a:p>
            <a:r>
              <a:rPr lang="en-US" sz="2000" dirty="0" smtClean="0"/>
              <a:t>GIT bash is a command line tool and GIT desktop is UI tool. I will show you how to do this in GIT desktop. But you have to master GIT bash to be more elite </a:t>
            </a:r>
          </a:p>
          <a:p>
            <a:r>
              <a:rPr lang="en-US" sz="2000" dirty="0" smtClean="0"/>
              <a:t>In the your vs online project dashboard there is a link says clone this repo. Copy that link and put it in the GIT desktop tool by go to file &gt;&gt; Clone Repository </a:t>
            </a:r>
          </a:p>
          <a:p>
            <a:endParaRPr lang="en-US" sz="2000" dirty="0"/>
          </a:p>
        </p:txBody>
      </p:sp>
      <p:pic>
        <p:nvPicPr>
          <p:cNvPr id="3" name="Picture 2"/>
          <p:cNvPicPr>
            <a:picLocks noChangeAspect="1"/>
          </p:cNvPicPr>
          <p:nvPr/>
        </p:nvPicPr>
        <p:blipFill>
          <a:blip r:embed="rId4"/>
          <a:stretch>
            <a:fillRect/>
          </a:stretch>
        </p:blipFill>
        <p:spPr>
          <a:xfrm>
            <a:off x="1903412" y="4784729"/>
            <a:ext cx="5181600" cy="1708141"/>
          </a:xfrm>
          <a:prstGeom prst="rect">
            <a:avLst/>
          </a:prstGeom>
        </p:spPr>
      </p:pic>
    </p:spTree>
    <p:extLst>
      <p:ext uri="{BB962C8B-B14F-4D97-AF65-F5344CB8AC3E}">
        <p14:creationId xmlns="" xmlns:p14="http://schemas.microsoft.com/office/powerpoint/2010/main" val="108342419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593436" y="304800"/>
            <a:ext cx="9782801" cy="6324600"/>
          </a:xfrm>
        </p:spPr>
        <p:txBody>
          <a:bodyPr>
            <a:normAutofit/>
          </a:bodyPr>
          <a:lstStyle/>
          <a:p>
            <a:r>
              <a:rPr lang="en-US" sz="2000" dirty="0" smtClean="0"/>
              <a:t>Go to visual studio and go to team explorer. Then manage connections . </a:t>
            </a:r>
          </a:p>
          <a:p>
            <a:endParaRPr lang="en-US" sz="2000" dirty="0"/>
          </a:p>
          <a:p>
            <a:endParaRPr lang="en-US" sz="2000" dirty="0" smtClean="0"/>
          </a:p>
          <a:p>
            <a:endParaRPr lang="en-US" sz="2000" dirty="0"/>
          </a:p>
          <a:p>
            <a:r>
              <a:rPr lang="en-US" sz="2000" dirty="0" smtClean="0"/>
              <a:t>Clone the repository to a local folder. </a:t>
            </a:r>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r>
              <a:rPr lang="en-US" sz="2000" dirty="0" smtClean="0"/>
              <a:t>Now all done and set for development</a:t>
            </a:r>
          </a:p>
          <a:p>
            <a:endParaRPr lang="en-US" sz="2000" dirty="0" smtClean="0"/>
          </a:p>
          <a:p>
            <a:endParaRPr lang="en-US" sz="2000" dirty="0"/>
          </a:p>
        </p:txBody>
      </p:sp>
      <p:pic>
        <p:nvPicPr>
          <p:cNvPr id="5" name="Picture 4"/>
          <p:cNvPicPr>
            <a:picLocks noChangeAspect="1"/>
          </p:cNvPicPr>
          <p:nvPr/>
        </p:nvPicPr>
        <p:blipFill>
          <a:blip r:embed="rId2"/>
          <a:stretch>
            <a:fillRect/>
          </a:stretch>
        </p:blipFill>
        <p:spPr>
          <a:xfrm>
            <a:off x="1903412" y="762000"/>
            <a:ext cx="5819775" cy="1323975"/>
          </a:xfrm>
          <a:prstGeom prst="rect">
            <a:avLst/>
          </a:prstGeom>
        </p:spPr>
      </p:pic>
      <p:pic>
        <p:nvPicPr>
          <p:cNvPr id="3076" name="Picture 4" descr="Cloning a VSTS Repository in Visual Studi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939924" y="2543175"/>
            <a:ext cx="3867150" cy="328612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61190539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660400"/>
          </a:xfrm>
        </p:spPr>
        <p:txBody>
          <a:bodyPr/>
          <a:lstStyle/>
          <a:p>
            <a:r>
              <a:rPr lang="en-US" dirty="0" smtClean="0">
                <a:solidFill>
                  <a:srgbClr val="0070C0"/>
                </a:solidFill>
              </a:rPr>
              <a:t>Adding Use-cases to backlog</a:t>
            </a:r>
            <a:endParaRPr lang="en-US" dirty="0">
              <a:solidFill>
                <a:srgbClr val="0070C0"/>
              </a:solidFill>
            </a:endParaRPr>
          </a:p>
        </p:txBody>
      </p:sp>
      <p:sp>
        <p:nvSpPr>
          <p:cNvPr id="4" name="Content Placeholder 3"/>
          <p:cNvSpPr>
            <a:spLocks noGrp="1"/>
          </p:cNvSpPr>
          <p:nvPr>
            <p:ph idx="1"/>
          </p:nvPr>
        </p:nvSpPr>
        <p:spPr>
          <a:xfrm>
            <a:off x="1593436" y="1066800"/>
            <a:ext cx="9782801" cy="5334000"/>
          </a:xfrm>
        </p:spPr>
        <p:txBody>
          <a:bodyPr>
            <a:normAutofit/>
          </a:bodyPr>
          <a:lstStyle/>
          <a:p>
            <a:r>
              <a:rPr lang="en-US" sz="2400" dirty="0" smtClean="0"/>
              <a:t>Backlog is something like to-do list. We add all our planed to-do things in here. So we know what has to be done to achieve targets .</a:t>
            </a:r>
          </a:p>
          <a:p>
            <a:r>
              <a:rPr lang="en-US" sz="2400" dirty="0" smtClean="0"/>
              <a:t>So go to work &gt;&gt; backlog in the dashboard </a:t>
            </a:r>
          </a:p>
          <a:p>
            <a:endParaRPr lang="en-US" sz="2400" dirty="0"/>
          </a:p>
          <a:p>
            <a:endParaRPr lang="en-US" sz="2400" dirty="0" smtClean="0"/>
          </a:p>
          <a:p>
            <a:endParaRPr lang="en-US" sz="2400" dirty="0"/>
          </a:p>
          <a:p>
            <a:endParaRPr lang="en-US" sz="2400" dirty="0" smtClean="0"/>
          </a:p>
          <a:p>
            <a:endParaRPr lang="en-US" sz="2400" dirty="0"/>
          </a:p>
          <a:p>
            <a:r>
              <a:rPr lang="en-US" sz="2400" dirty="0" smtClean="0"/>
              <a:t>Add all your planned use-cases in here for future references . Then later on we can add these in to iterations and start working on iterations.  </a:t>
            </a:r>
          </a:p>
          <a:p>
            <a:endParaRPr lang="en-US" sz="2400" dirty="0"/>
          </a:p>
        </p:txBody>
      </p:sp>
      <p:pic>
        <p:nvPicPr>
          <p:cNvPr id="3" name="Picture 2"/>
          <p:cNvPicPr>
            <a:picLocks noChangeAspect="1"/>
          </p:cNvPicPr>
          <p:nvPr/>
        </p:nvPicPr>
        <p:blipFill>
          <a:blip r:embed="rId2"/>
          <a:stretch>
            <a:fillRect/>
          </a:stretch>
        </p:blipFill>
        <p:spPr>
          <a:xfrm>
            <a:off x="1979612" y="2362200"/>
            <a:ext cx="7877175" cy="2305050"/>
          </a:xfrm>
          <a:prstGeom prst="rect">
            <a:avLst/>
          </a:prstGeom>
        </p:spPr>
      </p:pic>
    </p:spTree>
    <p:extLst>
      <p:ext uri="{BB962C8B-B14F-4D97-AF65-F5344CB8AC3E}">
        <p14:creationId xmlns="" xmlns:p14="http://schemas.microsoft.com/office/powerpoint/2010/main" val="293246175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660400"/>
          </a:xfrm>
        </p:spPr>
        <p:txBody>
          <a:bodyPr/>
          <a:lstStyle/>
          <a:p>
            <a:r>
              <a:rPr lang="en-US" dirty="0" smtClean="0">
                <a:solidFill>
                  <a:srgbClr val="0070C0"/>
                </a:solidFill>
              </a:rPr>
              <a:t>Dependency and Order of the Use-Cases</a:t>
            </a:r>
            <a:endParaRPr lang="en-US" dirty="0">
              <a:solidFill>
                <a:srgbClr val="0070C0"/>
              </a:solidFill>
            </a:endParaRPr>
          </a:p>
        </p:txBody>
      </p:sp>
      <p:graphicFrame>
        <p:nvGraphicFramePr>
          <p:cNvPr id="3" name="Content Placeholder 2"/>
          <p:cNvGraphicFramePr>
            <a:graphicFrameLocks noGrp="1"/>
          </p:cNvGraphicFramePr>
          <p:nvPr>
            <p:ph idx="1"/>
            <p:extLst>
              <p:ext uri="{D42A27DB-BD31-4B8C-83A1-F6EECF244321}">
                <p14:modId xmlns="" xmlns:p14="http://schemas.microsoft.com/office/powerpoint/2010/main" val="42493339"/>
              </p:ext>
            </p:extLst>
          </p:nvPr>
        </p:nvGraphicFramePr>
        <p:xfrm>
          <a:off x="1604548" y="3513019"/>
          <a:ext cx="9782175" cy="1824891"/>
        </p:xfrm>
        <a:graphic>
          <a:graphicData uri="http://schemas.openxmlformats.org/drawingml/2006/table">
            <a:tbl>
              <a:tblPr firstRow="1" bandRow="1">
                <a:tableStyleId>{073A0DAA-6AF3-43AB-8588-CEC1D06C72B9}</a:tableStyleId>
              </a:tblPr>
              <a:tblGrid>
                <a:gridCol w="1956435"/>
                <a:gridCol w="1923829"/>
                <a:gridCol w="2209800"/>
                <a:gridCol w="1735676"/>
                <a:gridCol w="1956435"/>
              </a:tblGrid>
              <a:tr h="453291">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r>
              <a:tr h="453291">
                <a:tc>
                  <a:txBody>
                    <a:bodyPr/>
                    <a:lstStyle/>
                    <a:p>
                      <a:pPr marL="285750" indent="-285750">
                        <a:buFont typeface="Arial" panose="020B0604020202020204" pitchFamily="34" charset="0"/>
                        <a:buChar char="•"/>
                      </a:pPr>
                      <a:r>
                        <a:rPr lang="en-US" sz="1600" dirty="0" smtClean="0"/>
                        <a:t>Add a gig </a:t>
                      </a:r>
                    </a:p>
                    <a:p>
                      <a:endParaRPr lang="en-US" dirty="0"/>
                    </a:p>
                  </a:txBody>
                  <a:tcPr/>
                </a:tc>
                <a:tc>
                  <a:txBody>
                    <a:bodyPr/>
                    <a:lstStyle/>
                    <a:p>
                      <a:pPr marL="285750" indent="-285750">
                        <a:buFont typeface="Arial" panose="020B0604020202020204" pitchFamily="34" charset="0"/>
                        <a:buChar char="•"/>
                      </a:pPr>
                      <a:r>
                        <a:rPr lang="en-US" sz="1400" dirty="0" smtClean="0"/>
                        <a:t>View Upcoming</a:t>
                      </a:r>
                      <a:r>
                        <a:rPr lang="en-US" sz="1400" baseline="0" dirty="0" smtClean="0"/>
                        <a:t> Gigs</a:t>
                      </a:r>
                    </a:p>
                    <a:p>
                      <a:pPr marL="285750" indent="-285750">
                        <a:buFont typeface="Arial" panose="020B0604020202020204" pitchFamily="34" charset="0"/>
                        <a:buChar char="•"/>
                      </a:pPr>
                      <a:r>
                        <a:rPr lang="en-US" sz="1400" baseline="0" dirty="0" smtClean="0"/>
                        <a:t>All upcoming gigs</a:t>
                      </a:r>
                      <a:endParaRPr lang="en-US" sz="1400" dirty="0"/>
                    </a:p>
                  </a:txBody>
                  <a:tcPr/>
                </a:tc>
                <a:tc>
                  <a:txBody>
                    <a:bodyPr/>
                    <a:lstStyle/>
                    <a:p>
                      <a:pPr marL="285750" lvl="0" indent="-285750">
                        <a:buFont typeface="Arial" panose="020B0604020202020204" pitchFamily="34" charset="0"/>
                        <a:buChar char="•"/>
                      </a:pPr>
                      <a:r>
                        <a:rPr lang="en-US" sz="1400" dirty="0" smtClean="0"/>
                        <a:t>Edit a gig</a:t>
                      </a:r>
                    </a:p>
                    <a:p>
                      <a:pPr marL="285750" lvl="0" indent="-285750">
                        <a:buFont typeface="Arial" panose="020B0604020202020204" pitchFamily="34" charset="0"/>
                        <a:buChar char="•"/>
                      </a:pPr>
                      <a:r>
                        <a:rPr lang="en-US" sz="1400" dirty="0" smtClean="0"/>
                        <a:t>Remove a gig</a:t>
                      </a:r>
                    </a:p>
                    <a:p>
                      <a:pPr marL="285750" lvl="0" indent="-285750">
                        <a:buFont typeface="Arial" panose="020B0604020202020204" pitchFamily="34" charset="0"/>
                        <a:buChar char="•"/>
                      </a:pPr>
                      <a:r>
                        <a:rPr lang="en-US" sz="1400" dirty="0" smtClean="0"/>
                        <a:t>Add a gig to calendar </a:t>
                      </a:r>
                    </a:p>
                    <a:p>
                      <a:pPr marL="285750" lvl="0" indent="-285750">
                        <a:buFont typeface="Arial" panose="020B0604020202020204" pitchFamily="34" charset="0"/>
                        <a:buChar char="•"/>
                      </a:pPr>
                      <a:r>
                        <a:rPr lang="en-US" sz="1400" dirty="0" smtClean="0"/>
                        <a:t>Follow an artist </a:t>
                      </a:r>
                    </a:p>
                    <a:p>
                      <a:pPr marL="285750" lvl="0" indent="-285750">
                        <a:buFont typeface="Arial" panose="020B0604020202020204" pitchFamily="34" charset="0"/>
                        <a:buChar char="•"/>
                      </a:pPr>
                      <a:r>
                        <a:rPr lang="en-US" sz="1400" dirty="0" smtClean="0"/>
                        <a:t>Search</a:t>
                      </a:r>
                    </a:p>
                    <a:p>
                      <a:pPr marL="285750" lvl="0" indent="-285750">
                        <a:buFont typeface="Arial" panose="020B0604020202020204" pitchFamily="34" charset="0"/>
                        <a:buChar char="•"/>
                      </a:pPr>
                      <a:r>
                        <a:rPr lang="en-US" sz="1400" dirty="0" smtClean="0"/>
                        <a:t>View gig details</a:t>
                      </a:r>
                      <a:endParaRPr lang="en-US" sz="1400" dirty="0"/>
                    </a:p>
                  </a:txBody>
                  <a:tcPr/>
                </a:tc>
                <a:tc>
                  <a:txBody>
                    <a:bodyPr/>
                    <a:lstStyle/>
                    <a:p>
                      <a:pPr marL="285750" indent="-285750">
                        <a:buFont typeface="Arial" panose="020B0604020202020204" pitchFamily="34" charset="0"/>
                        <a:buChar char="•"/>
                      </a:pPr>
                      <a:r>
                        <a:rPr lang="en-US" sz="1400" dirty="0" smtClean="0"/>
                        <a:t>View gigs I’m attending</a:t>
                      </a:r>
                    </a:p>
                    <a:p>
                      <a:pPr marL="285750" indent="-285750">
                        <a:buFont typeface="Arial" panose="020B0604020202020204" pitchFamily="34" charset="0"/>
                        <a:buChar char="•"/>
                      </a:pPr>
                      <a:r>
                        <a:rPr lang="en-US" sz="1400" dirty="0" smtClean="0"/>
                        <a:t>Who I am following</a:t>
                      </a:r>
                      <a:endParaRPr lang="en-US" sz="1400" dirty="0"/>
                    </a:p>
                  </a:txBody>
                  <a:tcPr/>
                </a:tc>
                <a:tc>
                  <a:txBody>
                    <a:bodyPr/>
                    <a:lstStyle/>
                    <a:p>
                      <a:pPr marL="285750" indent="-285750">
                        <a:buFont typeface="Arial" panose="020B0604020202020204" pitchFamily="34" charset="0"/>
                        <a:buChar char="•"/>
                      </a:pPr>
                      <a:r>
                        <a:rPr lang="en-US" sz="1400" dirty="0" smtClean="0"/>
                        <a:t>Remove a gig from calendar </a:t>
                      </a:r>
                    </a:p>
                    <a:p>
                      <a:pPr marL="285750" indent="-285750">
                        <a:buFont typeface="Arial" panose="020B0604020202020204" pitchFamily="34" charset="0"/>
                        <a:buChar char="•"/>
                      </a:pPr>
                      <a:r>
                        <a:rPr lang="en-US" sz="1400" dirty="0" smtClean="0"/>
                        <a:t>Unfollow and artist </a:t>
                      </a:r>
                      <a:endParaRPr lang="en-US" sz="1400" dirty="0"/>
                    </a:p>
                  </a:txBody>
                  <a:tcPr/>
                </a:tc>
              </a:tr>
            </a:tbl>
          </a:graphicData>
        </a:graphic>
      </p:graphicFrame>
      <p:sp>
        <p:nvSpPr>
          <p:cNvPr id="5" name="Content Placeholder 3"/>
          <p:cNvSpPr txBox="1">
            <a:spLocks/>
          </p:cNvSpPr>
          <p:nvPr/>
        </p:nvSpPr>
        <p:spPr>
          <a:xfrm>
            <a:off x="1593436" y="1066800"/>
            <a:ext cx="9782801" cy="1900119"/>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sz="2000" dirty="0" smtClean="0"/>
              <a:t>We need to find out what are the dependencies between each use cases and arrange them less dependence first wise .find out the number of occurrences. </a:t>
            </a:r>
          </a:p>
          <a:p>
            <a:r>
              <a:rPr lang="en-US" sz="2000" dirty="0" smtClean="0"/>
              <a:t>Then order them like showing in following table </a:t>
            </a:r>
            <a:endParaRPr lang="en-US" sz="2000" dirty="0"/>
          </a:p>
          <a:p>
            <a:pPr marL="0" indent="0">
              <a:buNone/>
            </a:pPr>
            <a:endParaRPr lang="en-US" sz="2000" dirty="0"/>
          </a:p>
        </p:txBody>
      </p:sp>
      <p:pic>
        <p:nvPicPr>
          <p:cNvPr id="6" name="Picture 5"/>
          <p:cNvPicPr>
            <a:picLocks noChangeAspect="1"/>
          </p:cNvPicPr>
          <p:nvPr/>
        </p:nvPicPr>
        <p:blipFill>
          <a:blip r:embed="rId2"/>
          <a:stretch>
            <a:fillRect/>
          </a:stretch>
        </p:blipFill>
        <p:spPr>
          <a:xfrm>
            <a:off x="7718011" y="1757481"/>
            <a:ext cx="3657600" cy="1366719"/>
          </a:xfrm>
          <a:prstGeom prst="rect">
            <a:avLst/>
          </a:prstGeom>
        </p:spPr>
      </p:pic>
      <p:sp>
        <p:nvSpPr>
          <p:cNvPr id="7" name="Content Placeholder 3"/>
          <p:cNvSpPr txBox="1">
            <a:spLocks/>
          </p:cNvSpPr>
          <p:nvPr/>
        </p:nvSpPr>
        <p:spPr>
          <a:xfrm>
            <a:off x="1446212" y="5363310"/>
            <a:ext cx="9782801" cy="1295400"/>
          </a:xfrm>
          <a:prstGeom prst="rect">
            <a:avLst/>
          </a:prstGeom>
        </p:spPr>
        <p:txBody>
          <a:bodyPr vert="horz" lIns="91440" tIns="45720" rIns="91440" bIns="45720" rtlCol="0">
            <a:normAutofit lnSpcReduction="10000"/>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sz="2000" dirty="0" smtClean="0"/>
              <a:t>Add a gig is the most fundamental use case. So it need to implement at the first iteration. In other words if we didn’t add a gig how can we view upcoming gigs? Or remove a gig? </a:t>
            </a:r>
            <a:endParaRPr lang="en-US" sz="2000" dirty="0"/>
          </a:p>
          <a:p>
            <a:r>
              <a:rPr lang="en-US" sz="2000" dirty="0" smtClean="0"/>
              <a:t>So this order in the iterations of our work phase. </a:t>
            </a:r>
            <a:endParaRPr lang="en-US" sz="2000" dirty="0"/>
          </a:p>
          <a:p>
            <a:pPr marL="0" indent="0">
              <a:buNone/>
            </a:pPr>
            <a:endParaRPr lang="en-US" sz="2000" dirty="0"/>
          </a:p>
        </p:txBody>
      </p:sp>
    </p:spTree>
    <p:extLst>
      <p:ext uri="{BB962C8B-B14F-4D97-AF65-F5344CB8AC3E}">
        <p14:creationId xmlns="" xmlns:p14="http://schemas.microsoft.com/office/powerpoint/2010/main" val="21701325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660400"/>
          </a:xfrm>
        </p:spPr>
        <p:txBody>
          <a:bodyPr/>
          <a:lstStyle/>
          <a:p>
            <a:r>
              <a:rPr lang="en-US" dirty="0" smtClean="0">
                <a:solidFill>
                  <a:srgbClr val="0070C0"/>
                </a:solidFill>
              </a:rPr>
              <a:t>Extract use-cases and planning first Iteration </a:t>
            </a:r>
            <a:endParaRPr lang="en-US" dirty="0">
              <a:solidFill>
                <a:srgbClr val="0070C0"/>
              </a:solidFill>
            </a:endParaRPr>
          </a:p>
        </p:txBody>
      </p:sp>
      <p:sp>
        <p:nvSpPr>
          <p:cNvPr id="4" name="Content Placeholder 3"/>
          <p:cNvSpPr>
            <a:spLocks noGrp="1"/>
          </p:cNvSpPr>
          <p:nvPr>
            <p:ph idx="1"/>
          </p:nvPr>
        </p:nvSpPr>
        <p:spPr>
          <a:xfrm>
            <a:off x="1593436" y="1066800"/>
            <a:ext cx="9782801" cy="5334000"/>
          </a:xfrm>
        </p:spPr>
        <p:txBody>
          <a:bodyPr>
            <a:normAutofit/>
          </a:bodyPr>
          <a:lstStyle/>
          <a:p>
            <a:r>
              <a:rPr lang="en-US" sz="2000" dirty="0" smtClean="0"/>
              <a:t>Let’s remind our last use cases. And find out core use-cases and put them in the first iteration. because without them we cannot implement rest of the use-cases. So let’s do it now. We do it by find out what use-case effect to change our domain model.</a:t>
            </a:r>
          </a:p>
          <a:p>
            <a:pPr lvl="1"/>
            <a:r>
              <a:rPr lang="en-US" sz="1600" dirty="0" smtClean="0"/>
              <a:t>“Add a gig” is the base of all use cases. So we put it top of the stack </a:t>
            </a:r>
          </a:p>
          <a:p>
            <a:pPr lvl="1"/>
            <a:r>
              <a:rPr lang="en-US" sz="1600" dirty="0" smtClean="0"/>
              <a:t>In the 3</a:t>
            </a:r>
            <a:r>
              <a:rPr lang="en-US" sz="1600" baseline="30000" dirty="0" smtClean="0"/>
              <a:t>rd</a:t>
            </a:r>
            <a:r>
              <a:rPr lang="en-US" sz="1600" dirty="0" smtClean="0"/>
              <a:t> column edit a gig and remove a gig kind of similar to add a gig. So there will be no impact on domain model.</a:t>
            </a:r>
          </a:p>
          <a:p>
            <a:pPr lvl="1"/>
            <a:r>
              <a:rPr lang="en-US" sz="1600" dirty="0" smtClean="0"/>
              <a:t>But “Add a gig to calendar” will has some effects to the model. So we put it next to the stack . Also “Follow an artist” has the same effect .</a:t>
            </a:r>
          </a:p>
          <a:p>
            <a:pPr lvl="1"/>
            <a:r>
              <a:rPr lang="en-US" sz="1600" dirty="0" smtClean="0"/>
              <a:t>These 3 are the only core use cases . But if we implement these 3 in our first iteration , it will be incomplete . On the other hand we cannot see this iteration to client . They will not see a functioning unit in this </a:t>
            </a:r>
          </a:p>
          <a:p>
            <a:pPr lvl="1"/>
            <a:r>
              <a:rPr lang="en-US" sz="1600" dirty="0" smtClean="0"/>
              <a:t>So for supporting use-cases for above 3 we get “All upcoming gigs” from second column . Also “view gigs I am following” and “Who I am following” gigs from the 4</a:t>
            </a:r>
            <a:r>
              <a:rPr lang="en-US" sz="1600" baseline="30000" dirty="0" smtClean="0"/>
              <a:t>th</a:t>
            </a:r>
            <a:r>
              <a:rPr lang="en-US" sz="1600" dirty="0" smtClean="0"/>
              <a:t> column .</a:t>
            </a:r>
          </a:p>
          <a:p>
            <a:pPr lvl="1"/>
            <a:r>
              <a:rPr lang="en-US" sz="1600" dirty="0" smtClean="0"/>
              <a:t>Now we can move these 6 back log items to first iteration and process that iteration</a:t>
            </a:r>
          </a:p>
          <a:p>
            <a:pPr lvl="1"/>
            <a:endParaRPr lang="en-US" sz="1600" dirty="0" smtClean="0"/>
          </a:p>
          <a:p>
            <a:pPr lvl="1"/>
            <a:endParaRPr lang="en-US" sz="1600" dirty="0" smtClean="0"/>
          </a:p>
          <a:p>
            <a:pPr lvl="1"/>
            <a:endParaRPr lang="en-US" sz="1800" dirty="0"/>
          </a:p>
        </p:txBody>
      </p:sp>
    </p:spTree>
    <p:extLst>
      <p:ext uri="{BB962C8B-B14F-4D97-AF65-F5344CB8AC3E}">
        <p14:creationId xmlns="" xmlns:p14="http://schemas.microsoft.com/office/powerpoint/2010/main" val="426438941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507999"/>
          </a:xfrm>
        </p:spPr>
        <p:txBody>
          <a:bodyPr>
            <a:normAutofit fontScale="90000"/>
          </a:bodyPr>
          <a:lstStyle/>
          <a:p>
            <a:r>
              <a:rPr lang="en-US" dirty="0" smtClean="0">
                <a:solidFill>
                  <a:srgbClr val="0070C0"/>
                </a:solidFill>
              </a:rPr>
              <a:t>Adding Use-Cases to Iterations </a:t>
            </a:r>
            <a:endParaRPr lang="en-US" dirty="0">
              <a:solidFill>
                <a:srgbClr val="0070C0"/>
              </a:solidFill>
            </a:endParaRPr>
          </a:p>
        </p:txBody>
      </p:sp>
      <p:sp>
        <p:nvSpPr>
          <p:cNvPr id="4" name="Content Placeholder 3"/>
          <p:cNvSpPr>
            <a:spLocks noGrp="1"/>
          </p:cNvSpPr>
          <p:nvPr>
            <p:ph idx="1"/>
          </p:nvPr>
        </p:nvSpPr>
        <p:spPr>
          <a:xfrm>
            <a:off x="5942012" y="1143000"/>
            <a:ext cx="5638800" cy="2819400"/>
          </a:xfrm>
        </p:spPr>
        <p:txBody>
          <a:bodyPr>
            <a:normAutofit/>
          </a:bodyPr>
          <a:lstStyle/>
          <a:p>
            <a:r>
              <a:rPr lang="en-US" sz="2400" dirty="0" smtClean="0"/>
              <a:t>We can first add all our use-cases to the backlog and then prioritize them accordingly and move them in to first iteration</a:t>
            </a:r>
          </a:p>
          <a:p>
            <a:endParaRPr lang="en-US" sz="2400" dirty="0"/>
          </a:p>
        </p:txBody>
      </p:sp>
      <p:sp>
        <p:nvSpPr>
          <p:cNvPr id="5" name="Title 1"/>
          <p:cNvSpPr txBox="1">
            <a:spLocks/>
          </p:cNvSpPr>
          <p:nvPr/>
        </p:nvSpPr>
        <p:spPr>
          <a:xfrm>
            <a:off x="1522412" y="990600"/>
            <a:ext cx="5105399" cy="507999"/>
          </a:xfrm>
          <a:prstGeom prst="rect">
            <a:avLst/>
          </a:prstGeom>
        </p:spPr>
        <p:txBody>
          <a:bodyPr vert="horz" lIns="91440" tIns="45720" rIns="91440" bIns="45720" rtlCol="0" anchor="b">
            <a:normAutofit fontScale="97500"/>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sng" strike="noStrike" kern="1200" cap="none" spc="0" normalizeH="0" baseline="0" noProof="0" dirty="0" smtClean="0">
                <a:ln>
                  <a:noFill/>
                </a:ln>
                <a:solidFill>
                  <a:srgbClr val="0070C0"/>
                </a:solidFill>
                <a:effectLst/>
                <a:uLnTx/>
                <a:uFillTx/>
                <a:latin typeface="+mj-lt"/>
                <a:ea typeface="+mj-ea"/>
                <a:cs typeface="+mj-cs"/>
              </a:rPr>
              <a:t>1</a:t>
            </a:r>
            <a:r>
              <a:rPr kumimoji="0" lang="en-US" sz="2800" b="0" i="0" u="sng" strike="noStrike" kern="1200" cap="none" spc="0" normalizeH="0" baseline="30000" noProof="0" dirty="0" smtClean="0">
                <a:ln>
                  <a:noFill/>
                </a:ln>
                <a:solidFill>
                  <a:srgbClr val="0070C0"/>
                </a:solidFill>
                <a:effectLst/>
                <a:uLnTx/>
                <a:uFillTx/>
                <a:latin typeface="+mj-lt"/>
                <a:ea typeface="+mj-ea"/>
                <a:cs typeface="+mj-cs"/>
              </a:rPr>
              <a:t>st</a:t>
            </a:r>
            <a:r>
              <a:rPr kumimoji="0" lang="en-US" sz="2800" b="0" i="0" u="sng" strike="noStrike" kern="1200" cap="none" spc="0" normalizeH="0" baseline="0" noProof="0" dirty="0" smtClean="0">
                <a:ln>
                  <a:noFill/>
                </a:ln>
                <a:solidFill>
                  <a:srgbClr val="0070C0"/>
                </a:solidFill>
                <a:effectLst/>
                <a:uLnTx/>
                <a:uFillTx/>
                <a:latin typeface="+mj-lt"/>
                <a:ea typeface="+mj-ea"/>
                <a:cs typeface="+mj-cs"/>
              </a:rPr>
              <a:t> Priority</a:t>
            </a:r>
            <a:r>
              <a:rPr kumimoji="0" lang="en-US" sz="2800" b="0" i="0" u="sng" strike="noStrike" kern="1200" cap="none" spc="0" normalizeH="0" noProof="0" dirty="0" smtClean="0">
                <a:ln>
                  <a:noFill/>
                </a:ln>
                <a:solidFill>
                  <a:srgbClr val="0070C0"/>
                </a:solidFill>
                <a:effectLst/>
                <a:uLnTx/>
                <a:uFillTx/>
                <a:latin typeface="+mj-lt"/>
                <a:ea typeface="+mj-ea"/>
                <a:cs typeface="+mj-cs"/>
              </a:rPr>
              <a:t> use cases list</a:t>
            </a:r>
            <a:endParaRPr kumimoji="0" lang="en-US" sz="2800" b="0" i="0" u="sng" strike="noStrike" kern="1200" cap="none" spc="0" normalizeH="0" baseline="0" noProof="0" dirty="0">
              <a:ln>
                <a:noFill/>
              </a:ln>
              <a:solidFill>
                <a:srgbClr val="0070C0"/>
              </a:solidFill>
              <a:effectLst/>
              <a:uLnTx/>
              <a:uFillTx/>
              <a:latin typeface="+mj-lt"/>
              <a:ea typeface="+mj-ea"/>
              <a:cs typeface="+mj-cs"/>
            </a:endParaRPr>
          </a:p>
        </p:txBody>
      </p:sp>
      <p:sp>
        <p:nvSpPr>
          <p:cNvPr id="6" name="TextBox 5"/>
          <p:cNvSpPr txBox="1"/>
          <p:nvPr/>
        </p:nvSpPr>
        <p:spPr>
          <a:xfrm>
            <a:off x="1598612" y="1600200"/>
            <a:ext cx="3886200" cy="1754326"/>
          </a:xfrm>
          <a:prstGeom prst="rect">
            <a:avLst/>
          </a:prstGeom>
          <a:noFill/>
        </p:spPr>
        <p:txBody>
          <a:bodyPr wrap="square" rtlCol="0">
            <a:spAutoFit/>
          </a:bodyPr>
          <a:lstStyle/>
          <a:p>
            <a:pPr>
              <a:buFont typeface="Arial" pitchFamily="34" charset="0"/>
              <a:buChar char="•"/>
            </a:pPr>
            <a:r>
              <a:rPr lang="en-US" dirty="0" smtClean="0">
                <a:solidFill>
                  <a:schemeClr val="accent5">
                    <a:lumMod val="75000"/>
                  </a:schemeClr>
                </a:solidFill>
              </a:rPr>
              <a:t>Add a gig</a:t>
            </a:r>
          </a:p>
          <a:p>
            <a:pPr>
              <a:buFont typeface="Arial" pitchFamily="34" charset="0"/>
              <a:buChar char="•"/>
            </a:pPr>
            <a:r>
              <a:rPr lang="en-US" dirty="0" smtClean="0">
                <a:solidFill>
                  <a:schemeClr val="accent5">
                    <a:lumMod val="75000"/>
                  </a:schemeClr>
                </a:solidFill>
              </a:rPr>
              <a:t>All upcoming gigs</a:t>
            </a:r>
          </a:p>
          <a:p>
            <a:pPr lvl="0">
              <a:buFont typeface="Arial" pitchFamily="34" charset="0"/>
              <a:buChar char="•"/>
            </a:pPr>
            <a:r>
              <a:rPr lang="en-US" dirty="0" smtClean="0">
                <a:solidFill>
                  <a:schemeClr val="accent5">
                    <a:lumMod val="75000"/>
                  </a:schemeClr>
                </a:solidFill>
              </a:rPr>
              <a:t>Add a gig to calendar</a:t>
            </a:r>
          </a:p>
          <a:p>
            <a:pPr>
              <a:buFont typeface="Arial" pitchFamily="34" charset="0"/>
              <a:buChar char="•"/>
            </a:pPr>
            <a:r>
              <a:rPr lang="en-US" dirty="0" smtClean="0">
                <a:solidFill>
                  <a:schemeClr val="accent5">
                    <a:lumMod val="75000"/>
                  </a:schemeClr>
                </a:solidFill>
              </a:rPr>
              <a:t>Follow an artist </a:t>
            </a:r>
          </a:p>
          <a:p>
            <a:pPr>
              <a:buFont typeface="Arial" pitchFamily="34" charset="0"/>
              <a:buChar char="•"/>
            </a:pPr>
            <a:r>
              <a:rPr lang="en-US" dirty="0" smtClean="0">
                <a:solidFill>
                  <a:schemeClr val="accent5">
                    <a:lumMod val="75000"/>
                  </a:schemeClr>
                </a:solidFill>
              </a:rPr>
              <a:t>View gigs I’m attending</a:t>
            </a:r>
          </a:p>
          <a:p>
            <a:pPr>
              <a:buFont typeface="Arial" pitchFamily="34" charset="0"/>
              <a:buChar char="•"/>
            </a:pPr>
            <a:r>
              <a:rPr lang="en-US" dirty="0" smtClean="0">
                <a:solidFill>
                  <a:schemeClr val="accent5">
                    <a:lumMod val="75000"/>
                  </a:schemeClr>
                </a:solidFill>
              </a:rPr>
              <a:t>Who I am following</a:t>
            </a:r>
          </a:p>
        </p:txBody>
      </p:sp>
      <p:pic>
        <p:nvPicPr>
          <p:cNvPr id="1026" name="Picture 2"/>
          <p:cNvPicPr>
            <a:picLocks noChangeAspect="1" noChangeArrowheads="1"/>
          </p:cNvPicPr>
          <p:nvPr/>
        </p:nvPicPr>
        <p:blipFill>
          <a:blip r:embed="rId2"/>
          <a:srcRect/>
          <a:stretch>
            <a:fillRect/>
          </a:stretch>
        </p:blipFill>
        <p:spPr bwMode="auto">
          <a:xfrm>
            <a:off x="1598612" y="3505200"/>
            <a:ext cx="4953000" cy="2721798"/>
          </a:xfrm>
          <a:prstGeom prst="rect">
            <a:avLst/>
          </a:prstGeom>
          <a:noFill/>
          <a:ln w="9525">
            <a:solidFill>
              <a:schemeClr val="tx1">
                <a:lumMod val="50000"/>
              </a:schemeClr>
            </a:solid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932612" y="2667000"/>
            <a:ext cx="4844705" cy="2819400"/>
          </a:xfrm>
          <a:prstGeom prst="rect">
            <a:avLst/>
          </a:prstGeom>
          <a:noFill/>
          <a:ln w="9525">
            <a:solidFill>
              <a:schemeClr val="tx2">
                <a:lumMod val="95000"/>
                <a:lumOff val="5000"/>
              </a:schemeClr>
            </a:solidFill>
            <a:miter lim="800000"/>
            <a:headEnd/>
            <a:tailEnd/>
          </a:ln>
          <a:effectLst/>
        </p:spPr>
      </p:pic>
      <p:sp>
        <p:nvSpPr>
          <p:cNvPr id="8" name="Curved Up Arrow 7"/>
          <p:cNvSpPr/>
          <p:nvPr/>
        </p:nvSpPr>
        <p:spPr>
          <a:xfrm>
            <a:off x="5637212" y="5181600"/>
            <a:ext cx="3124200" cy="9144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106739313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660400"/>
          </a:xfrm>
        </p:spPr>
        <p:txBody>
          <a:bodyPr/>
          <a:lstStyle/>
          <a:p>
            <a:r>
              <a:rPr lang="en-US" dirty="0" smtClean="0">
                <a:solidFill>
                  <a:srgbClr val="0070C0"/>
                </a:solidFill>
              </a:rPr>
              <a:t>Entity Framework and Migrations </a:t>
            </a:r>
            <a:endParaRPr lang="en-US" dirty="0">
              <a:solidFill>
                <a:srgbClr val="0070C0"/>
              </a:solidFill>
            </a:endParaRPr>
          </a:p>
        </p:txBody>
      </p:sp>
      <p:sp>
        <p:nvSpPr>
          <p:cNvPr id="4" name="Content Placeholder 3"/>
          <p:cNvSpPr>
            <a:spLocks noGrp="1"/>
          </p:cNvSpPr>
          <p:nvPr>
            <p:ph idx="1"/>
          </p:nvPr>
        </p:nvSpPr>
        <p:spPr>
          <a:xfrm>
            <a:off x="1446212" y="3581400"/>
            <a:ext cx="9982200" cy="2971800"/>
          </a:xfrm>
        </p:spPr>
        <p:txBody>
          <a:bodyPr>
            <a:normAutofit/>
          </a:bodyPr>
          <a:lstStyle/>
          <a:p>
            <a:r>
              <a:rPr lang="en-GB" sz="1800" i="1" dirty="0" smtClean="0">
                <a:solidFill>
                  <a:srgbClr val="00B0F0"/>
                </a:solidFill>
              </a:rPr>
              <a:t>Object/Relational Mapping (ORM) </a:t>
            </a:r>
            <a:r>
              <a:rPr lang="en-GB" sz="1800" i="1" dirty="0" smtClean="0">
                <a:solidFill>
                  <a:schemeClr val="tx2"/>
                </a:solidFill>
              </a:rPr>
              <a:t>What this means is that if you have a class called </a:t>
            </a:r>
            <a:r>
              <a:rPr lang="en-GB" sz="1800" i="1" dirty="0" smtClean="0">
                <a:solidFill>
                  <a:schemeClr val="accent4">
                    <a:lumMod val="75000"/>
                  </a:schemeClr>
                </a:solidFill>
              </a:rPr>
              <a:t>customer</a:t>
            </a:r>
            <a:r>
              <a:rPr lang="en-GB" sz="1800" i="1" dirty="0" smtClean="0">
                <a:solidFill>
                  <a:schemeClr val="tx2"/>
                </a:solidFill>
              </a:rPr>
              <a:t> and fields and </a:t>
            </a:r>
            <a:r>
              <a:rPr lang="en-GB" sz="1800" i="1" dirty="0" smtClean="0">
                <a:solidFill>
                  <a:schemeClr val="accent4">
                    <a:lumMod val="75000"/>
                  </a:schemeClr>
                </a:solidFill>
              </a:rPr>
              <a:t>methods of that class </a:t>
            </a:r>
            <a:r>
              <a:rPr lang="en-GB" sz="1800" i="1" dirty="0" smtClean="0">
                <a:solidFill>
                  <a:schemeClr val="tx2"/>
                </a:solidFill>
              </a:rPr>
              <a:t>will be mapped to a </a:t>
            </a:r>
            <a:r>
              <a:rPr lang="en-GB" sz="1800" i="1" dirty="0" smtClean="0">
                <a:solidFill>
                  <a:schemeClr val="accent4">
                    <a:lumMod val="75000"/>
                  </a:schemeClr>
                </a:solidFill>
              </a:rPr>
              <a:t>database</a:t>
            </a:r>
            <a:r>
              <a:rPr lang="en-GB" sz="1800" i="1" dirty="0" smtClean="0">
                <a:solidFill>
                  <a:schemeClr val="tx2"/>
                </a:solidFill>
              </a:rPr>
              <a:t> </a:t>
            </a:r>
            <a:r>
              <a:rPr lang="en-GB" sz="1800" i="1" dirty="0" smtClean="0">
                <a:solidFill>
                  <a:schemeClr val="accent4">
                    <a:lumMod val="75000"/>
                  </a:schemeClr>
                </a:solidFill>
              </a:rPr>
              <a:t>table columns</a:t>
            </a:r>
            <a:r>
              <a:rPr lang="en-GB" sz="1800" i="1" dirty="0" smtClean="0">
                <a:solidFill>
                  <a:schemeClr val="tx2"/>
                </a:solidFill>
              </a:rPr>
              <a:t>. Each row of that table will be a object inside the program. </a:t>
            </a:r>
          </a:p>
          <a:p>
            <a:r>
              <a:rPr lang="en-GB" sz="1800" i="1" dirty="0" smtClean="0">
                <a:solidFill>
                  <a:srgbClr val="00B0F0"/>
                </a:solidFill>
              </a:rPr>
              <a:t>eliminating the need for most of the data access plumbing code </a:t>
            </a:r>
            <a:r>
              <a:rPr lang="en-GB" sz="1800" i="1" dirty="0" smtClean="0">
                <a:solidFill>
                  <a:schemeClr val="tx2"/>
                </a:solidFill>
              </a:rPr>
              <a:t>with ado.net you have to write data access methods involving </a:t>
            </a:r>
            <a:r>
              <a:rPr lang="en-GB" sz="1800" i="1" dirty="0" smtClean="0">
                <a:solidFill>
                  <a:schemeClr val="accent4">
                    <a:lumMod val="75000"/>
                  </a:schemeClr>
                </a:solidFill>
              </a:rPr>
              <a:t>connection , command objects , data adapters and readers </a:t>
            </a:r>
            <a:r>
              <a:rPr lang="en-GB" sz="1800" i="1" dirty="0" smtClean="0">
                <a:solidFill>
                  <a:schemeClr val="tx2"/>
                </a:solidFill>
              </a:rPr>
              <a:t>. There are lot more things to get all columns of a table in to collection of objects inside a program. But with this kind of mapping EF will take care of all the connection , command objects , data adapters and readers  things and you just have to do is to give EF the filtering criteria.</a:t>
            </a:r>
          </a:p>
          <a:p>
            <a:r>
              <a:rPr lang="en-GB" sz="1800" i="1" dirty="0" smtClean="0">
                <a:solidFill>
                  <a:schemeClr val="tx2"/>
                </a:solidFill>
              </a:rPr>
              <a:t>Migration means that EF has power to update database when ever your model changes. </a:t>
            </a:r>
            <a:endParaRPr lang="en-US" sz="1800" dirty="0"/>
          </a:p>
        </p:txBody>
      </p:sp>
      <p:sp>
        <p:nvSpPr>
          <p:cNvPr id="5" name="TextBox 4"/>
          <p:cNvSpPr txBox="1"/>
          <p:nvPr/>
        </p:nvSpPr>
        <p:spPr>
          <a:xfrm>
            <a:off x="1446212" y="1143000"/>
            <a:ext cx="10363201" cy="923330"/>
          </a:xfrm>
          <a:prstGeom prst="rect">
            <a:avLst/>
          </a:prstGeom>
          <a:noFill/>
        </p:spPr>
        <p:txBody>
          <a:bodyPr wrap="square" rtlCol="0">
            <a:spAutoFit/>
          </a:bodyPr>
          <a:lstStyle/>
          <a:p>
            <a:r>
              <a:rPr lang="en-GB" i="1" dirty="0" smtClean="0">
                <a:solidFill>
                  <a:srgbClr val="00B0F0"/>
                </a:solidFill>
              </a:rPr>
              <a:t>The Microsoft ADO.NET Entity Framework is an Object/Relational Mapping (ORM) framework </a:t>
            </a:r>
          </a:p>
          <a:p>
            <a:r>
              <a:rPr lang="en-GB" i="1" dirty="0" smtClean="0">
                <a:solidFill>
                  <a:srgbClr val="00B0F0"/>
                </a:solidFill>
              </a:rPr>
              <a:t>that enables developers to work with relational data as domain-specific objects, eliminating the need for most of the data access plumbing code that developers usually need to write </a:t>
            </a:r>
            <a:endParaRPr lang="en-US" dirty="0">
              <a:solidFill>
                <a:srgbClr val="00B0F0"/>
              </a:solidFill>
            </a:endParaRPr>
          </a:p>
        </p:txBody>
      </p:sp>
      <p:sp>
        <p:nvSpPr>
          <p:cNvPr id="6" name="TextBox 5"/>
          <p:cNvSpPr txBox="1"/>
          <p:nvPr/>
        </p:nvSpPr>
        <p:spPr>
          <a:xfrm>
            <a:off x="1483622" y="838200"/>
            <a:ext cx="2172390" cy="338554"/>
          </a:xfrm>
          <a:prstGeom prst="rect">
            <a:avLst/>
          </a:prstGeom>
          <a:noFill/>
        </p:spPr>
        <p:txBody>
          <a:bodyPr wrap="none" rtlCol="0">
            <a:spAutoFit/>
          </a:bodyPr>
          <a:lstStyle/>
          <a:p>
            <a:r>
              <a:rPr lang="en-GB" sz="1600" b="1" i="1" u="sng" dirty="0" smtClean="0"/>
              <a:t>Microsoft Definition </a:t>
            </a:r>
            <a:endParaRPr lang="en-US" sz="1600" b="1" u="sng" dirty="0"/>
          </a:p>
        </p:txBody>
      </p:sp>
      <p:pic>
        <p:nvPicPr>
          <p:cNvPr id="7170" name="Picture 2" descr="http://www.entityframeworktutorial.net/Images/ORM.png"/>
          <p:cNvPicPr>
            <a:picLocks noChangeAspect="1" noChangeArrowheads="1"/>
          </p:cNvPicPr>
          <p:nvPr/>
        </p:nvPicPr>
        <p:blipFill>
          <a:blip r:embed="rId2"/>
          <a:srcRect/>
          <a:stretch>
            <a:fillRect/>
          </a:stretch>
        </p:blipFill>
        <p:spPr bwMode="auto">
          <a:xfrm>
            <a:off x="1827212" y="2209800"/>
            <a:ext cx="4572000" cy="1228726"/>
          </a:xfrm>
          <a:prstGeom prst="rect">
            <a:avLst/>
          </a:prstGeom>
          <a:noFill/>
        </p:spPr>
      </p:pic>
    </p:spTree>
    <p:extLst>
      <p:ext uri="{BB962C8B-B14F-4D97-AF65-F5344CB8AC3E}">
        <p14:creationId xmlns="" xmlns:p14="http://schemas.microsoft.com/office/powerpoint/2010/main" val="158543923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507999"/>
          </a:xfrm>
        </p:spPr>
        <p:txBody>
          <a:bodyPr>
            <a:normAutofit fontScale="90000"/>
          </a:bodyPr>
          <a:lstStyle/>
          <a:p>
            <a:r>
              <a:rPr lang="en-US" dirty="0" smtClean="0">
                <a:solidFill>
                  <a:srgbClr val="0070C0"/>
                </a:solidFill>
              </a:rPr>
              <a:t>Configure EF first time</a:t>
            </a:r>
            <a:endParaRPr lang="en-US" dirty="0">
              <a:solidFill>
                <a:srgbClr val="0070C0"/>
              </a:solidFill>
            </a:endParaRPr>
          </a:p>
        </p:txBody>
      </p:sp>
      <p:sp>
        <p:nvSpPr>
          <p:cNvPr id="4" name="Content Placeholder 3"/>
          <p:cNvSpPr>
            <a:spLocks noGrp="1"/>
          </p:cNvSpPr>
          <p:nvPr>
            <p:ph idx="1"/>
          </p:nvPr>
        </p:nvSpPr>
        <p:spPr>
          <a:xfrm>
            <a:off x="1598612" y="838200"/>
            <a:ext cx="9782801" cy="5410200"/>
          </a:xfrm>
        </p:spPr>
        <p:txBody>
          <a:bodyPr>
            <a:normAutofit/>
          </a:bodyPr>
          <a:lstStyle/>
          <a:p>
            <a:r>
              <a:rPr lang="en-US" sz="2000" dirty="0" smtClean="0"/>
              <a:t>Since we are planning to implement n-tire architecture we separate the system in to few peaces.  In this stage we planning </a:t>
            </a:r>
          </a:p>
          <a:p>
            <a:pPr lvl="1"/>
            <a:r>
              <a:rPr lang="en-US" sz="1800" dirty="0" smtClean="0"/>
              <a:t>Data access </a:t>
            </a:r>
          </a:p>
          <a:p>
            <a:pPr lvl="1"/>
            <a:r>
              <a:rPr lang="en-US" sz="1800" dirty="0" smtClean="0"/>
              <a:t>Model</a:t>
            </a:r>
          </a:p>
          <a:p>
            <a:r>
              <a:rPr lang="en-US" sz="2000" dirty="0" smtClean="0"/>
              <a:t>We can implement EF in data access component. First of all we have to create our Model.</a:t>
            </a:r>
          </a:p>
          <a:p>
            <a:r>
              <a:rPr lang="en-US" sz="2000" dirty="0" smtClean="0"/>
              <a:t>In order to implement data access component we first have to implement the domain model of our project</a:t>
            </a:r>
          </a:p>
          <a:p>
            <a:r>
              <a:rPr lang="en-US" sz="2000" dirty="0" smtClean="0"/>
              <a:t>Then we add all the models to EF model that will represent In-memory database of our actual database. The only different is that EF Model does not have data yet. But it has all the schema mappings and predefined query parameters already written behind the scene </a:t>
            </a:r>
            <a:endParaRPr lang="en-US" sz="2000" dirty="0"/>
          </a:p>
        </p:txBody>
      </p:sp>
    </p:spTree>
    <p:extLst>
      <p:ext uri="{BB962C8B-B14F-4D97-AF65-F5344CB8AC3E}">
        <p14:creationId xmlns="" xmlns:p14="http://schemas.microsoft.com/office/powerpoint/2010/main" val="311253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508000"/>
          </a:xfrm>
        </p:spPr>
        <p:txBody>
          <a:bodyPr>
            <a:normAutofit fontScale="90000"/>
          </a:bodyPr>
          <a:lstStyle/>
          <a:p>
            <a:r>
              <a:rPr lang="en-US" dirty="0" smtClean="0">
                <a:solidFill>
                  <a:srgbClr val="0070C0"/>
                </a:solidFill>
              </a:rPr>
              <a:t>Enough talking let’s do some coding</a:t>
            </a:r>
            <a:endParaRPr lang="en-US" dirty="0">
              <a:solidFill>
                <a:srgbClr val="0070C0"/>
              </a:solidFill>
            </a:endParaRPr>
          </a:p>
        </p:txBody>
      </p:sp>
      <p:sp>
        <p:nvSpPr>
          <p:cNvPr id="3" name="Content Placeholder 2"/>
          <p:cNvSpPr>
            <a:spLocks noGrp="1"/>
          </p:cNvSpPr>
          <p:nvPr>
            <p:ph idx="1"/>
          </p:nvPr>
        </p:nvSpPr>
        <p:spPr>
          <a:xfrm>
            <a:off x="1593436" y="914400"/>
            <a:ext cx="9782801" cy="5562600"/>
          </a:xfrm>
        </p:spPr>
        <p:txBody>
          <a:bodyPr/>
          <a:lstStyle/>
          <a:p>
            <a:r>
              <a:rPr lang="en-US" dirty="0" smtClean="0"/>
              <a:t>We use Visual Studio 2005 Enterprise edition for this lessons. because other editions does not support Architecting tools</a:t>
            </a:r>
          </a:p>
          <a:p>
            <a:r>
              <a:rPr lang="en-US" dirty="0" smtClean="0"/>
              <a:t>Open the vs 2015 and chose new Project from the startup.</a:t>
            </a:r>
          </a:p>
          <a:p>
            <a:pPr lvl="1"/>
            <a:r>
              <a:rPr lang="en-US" sz="2000" dirty="0" smtClean="0"/>
              <a:t>For the </a:t>
            </a:r>
            <a:r>
              <a:rPr lang="en-US" sz="2000" dirty="0"/>
              <a:t>Name enter </a:t>
            </a:r>
            <a:r>
              <a:rPr lang="en-US" sz="2000" dirty="0" smtClean="0"/>
              <a:t>“lesson1.Model” and for the </a:t>
            </a:r>
            <a:r>
              <a:rPr lang="en-US" sz="2000" dirty="0"/>
              <a:t>solution name as “</a:t>
            </a:r>
            <a:r>
              <a:rPr lang="en-US" sz="2000" dirty="0" smtClean="0"/>
              <a:t>lesson1”</a:t>
            </a:r>
          </a:p>
          <a:p>
            <a:pPr lvl="1"/>
            <a:r>
              <a:rPr lang="en-US" sz="2000" dirty="0" smtClean="0"/>
              <a:t>What this does </a:t>
            </a:r>
            <a:r>
              <a:rPr lang="en-US" sz="2000" smtClean="0"/>
              <a:t>is that it makes </a:t>
            </a:r>
            <a:r>
              <a:rPr lang="en-US" sz="2000" dirty="0"/>
              <a:t>the solution as </a:t>
            </a:r>
            <a:r>
              <a:rPr lang="en-US" sz="2000" dirty="0" smtClean="0"/>
              <a:t>lesson1 and then created </a:t>
            </a:r>
            <a:r>
              <a:rPr lang="en-US" sz="2000" dirty="0"/>
              <a:t>project name </a:t>
            </a:r>
            <a:r>
              <a:rPr lang="en-US" sz="2000" dirty="0" smtClean="0"/>
              <a:t>“lesson1.Model” inside the solution. This is the best practice and we keep a proper naming convention for our name spaces</a:t>
            </a:r>
          </a:p>
          <a:p>
            <a:pPr lvl="1"/>
            <a:r>
              <a:rPr lang="en-US" sz="2000" dirty="0" smtClean="0"/>
              <a:t>The default namespace for the project will be “</a:t>
            </a:r>
            <a:r>
              <a:rPr lang="en-US" sz="2000" dirty="0"/>
              <a:t>lesson1.Model</a:t>
            </a:r>
            <a:r>
              <a:rPr lang="en-US" sz="2000" dirty="0" smtClean="0"/>
              <a:t>”</a:t>
            </a:r>
          </a:p>
          <a:p>
            <a:endParaRPr lang="en-US" dirty="0"/>
          </a:p>
        </p:txBody>
      </p:sp>
      <p:pic>
        <p:nvPicPr>
          <p:cNvPr id="4" name="Picture 3"/>
          <p:cNvPicPr>
            <a:picLocks noChangeAspect="1"/>
          </p:cNvPicPr>
          <p:nvPr/>
        </p:nvPicPr>
        <p:blipFill>
          <a:blip r:embed="rId2"/>
          <a:stretch>
            <a:fillRect/>
          </a:stretch>
        </p:blipFill>
        <p:spPr>
          <a:xfrm>
            <a:off x="1903412" y="4600574"/>
            <a:ext cx="5067300" cy="695325"/>
          </a:xfrm>
          <a:prstGeom prst="rect">
            <a:avLst/>
          </a:prstGeom>
        </p:spPr>
      </p:pic>
      <p:pic>
        <p:nvPicPr>
          <p:cNvPr id="5" name="Picture 4"/>
          <p:cNvPicPr>
            <a:picLocks noChangeAspect="1"/>
          </p:cNvPicPr>
          <p:nvPr/>
        </p:nvPicPr>
        <p:blipFill>
          <a:blip r:embed="rId3"/>
          <a:stretch>
            <a:fillRect/>
          </a:stretch>
        </p:blipFill>
        <p:spPr>
          <a:xfrm>
            <a:off x="1903412" y="5410199"/>
            <a:ext cx="8191500" cy="1295400"/>
          </a:xfrm>
          <a:prstGeom prst="rect">
            <a:avLst/>
          </a:prstGeom>
        </p:spPr>
      </p:pic>
    </p:spTree>
    <p:extLst>
      <p:ext uri="{BB962C8B-B14F-4D97-AF65-F5344CB8AC3E}">
        <p14:creationId xmlns="" xmlns:p14="http://schemas.microsoft.com/office/powerpoint/2010/main" val="206037482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584200"/>
          </a:xfrm>
        </p:spPr>
        <p:txBody>
          <a:bodyPr>
            <a:normAutofit fontScale="90000"/>
          </a:bodyPr>
          <a:lstStyle/>
          <a:p>
            <a:r>
              <a:rPr lang="en-US" dirty="0" smtClean="0">
                <a:solidFill>
                  <a:srgbClr val="0070C0"/>
                </a:solidFill>
              </a:rPr>
              <a:t>Why Entity Framework</a:t>
            </a:r>
            <a:endParaRPr lang="en-US" dirty="0">
              <a:solidFill>
                <a:srgbClr val="0070C0"/>
              </a:solidFill>
            </a:endParaRPr>
          </a:p>
        </p:txBody>
      </p:sp>
      <p:sp>
        <p:nvSpPr>
          <p:cNvPr id="3" name="Content Placeholder 2"/>
          <p:cNvSpPr>
            <a:spLocks noGrp="1"/>
          </p:cNvSpPr>
          <p:nvPr>
            <p:ph idx="1"/>
          </p:nvPr>
        </p:nvSpPr>
        <p:spPr>
          <a:xfrm>
            <a:off x="1593436" y="914400"/>
            <a:ext cx="9782801" cy="5562600"/>
          </a:xfrm>
        </p:spPr>
        <p:txBody>
          <a:bodyPr/>
          <a:lstStyle/>
          <a:p>
            <a:r>
              <a:rPr lang="en-US" dirty="0"/>
              <a:t>It provides auto generated </a:t>
            </a:r>
            <a:r>
              <a:rPr lang="en-US" dirty="0" smtClean="0"/>
              <a:t>code</a:t>
            </a:r>
          </a:p>
          <a:p>
            <a:pPr lvl="1"/>
            <a:r>
              <a:rPr lang="en-US" sz="1600" dirty="0" smtClean="0"/>
              <a:t>EF has fully automated code generation engine. When we define a model or mapped to an existing database, it will automatically create model or database.</a:t>
            </a:r>
            <a:endParaRPr lang="en-US" sz="1600" dirty="0"/>
          </a:p>
          <a:p>
            <a:r>
              <a:rPr lang="en-US" dirty="0"/>
              <a:t>It provides capability of programming a conceptual model</a:t>
            </a:r>
            <a:r>
              <a:rPr lang="en-US" dirty="0" smtClean="0"/>
              <a:t>.</a:t>
            </a:r>
          </a:p>
          <a:p>
            <a:pPr lvl="1"/>
            <a:r>
              <a:rPr lang="en-US" sz="1600" dirty="0" smtClean="0"/>
              <a:t>We can make a code first model conceptually and expand it when business model changes. When this happens EF will generate the relevant code automatically using minimum command set </a:t>
            </a:r>
          </a:p>
          <a:p>
            <a:r>
              <a:rPr lang="en-US" sz="2400" dirty="0"/>
              <a:t>It provides unique syntax (</a:t>
            </a:r>
            <a:r>
              <a:rPr lang="en-US" sz="2400" dirty="0" smtClean="0">
                <a:hlinkClick r:id="rId2" tooltip="LINQ"/>
              </a:rPr>
              <a:t>LINQ</a:t>
            </a:r>
            <a:r>
              <a:rPr lang="en-US" sz="2400" dirty="0" smtClean="0"/>
              <a:t>) </a:t>
            </a:r>
            <a:r>
              <a:rPr lang="en-US" sz="2400" dirty="0"/>
              <a:t>for all object queries whether it is database or </a:t>
            </a:r>
            <a:r>
              <a:rPr lang="en-US" sz="2400" dirty="0" smtClean="0"/>
              <a:t>not</a:t>
            </a:r>
          </a:p>
          <a:p>
            <a:pPr lvl="1"/>
            <a:r>
              <a:rPr lang="en-US" sz="1600" dirty="0" smtClean="0"/>
              <a:t>When an object mapped to an database entity we need to query those data. EF fully support the LINQ query engine and it will provide a rich set of DB queries . When we get in-memory list of objects LINQ will also provided those set of functions.</a:t>
            </a:r>
          </a:p>
          <a:p>
            <a:r>
              <a:rPr lang="en-US" sz="2400" dirty="0"/>
              <a:t>It allow multiple conceptual models to mapped to a single storage </a:t>
            </a:r>
            <a:r>
              <a:rPr lang="en-US" sz="2400" dirty="0" smtClean="0"/>
              <a:t>schema</a:t>
            </a:r>
          </a:p>
          <a:p>
            <a:pPr lvl="1"/>
            <a:r>
              <a:rPr lang="en-US" sz="2000" dirty="0" smtClean="0"/>
              <a:t>Assume we have 2 models that need to combine in to one database. EF will provide set of tools to  combine more models to one database schema.</a:t>
            </a:r>
            <a:endParaRPr lang="en-US" sz="2000" dirty="0"/>
          </a:p>
          <a:p>
            <a:endParaRPr lang="en-US" sz="2000" dirty="0" smtClean="0"/>
          </a:p>
          <a:p>
            <a:pPr lvl="1"/>
            <a:endParaRPr lang="en-US" sz="1600" dirty="0"/>
          </a:p>
          <a:p>
            <a:endParaRPr lang="en-US" sz="2000" dirty="0"/>
          </a:p>
          <a:p>
            <a:endParaRPr lang="en-US" dirty="0"/>
          </a:p>
        </p:txBody>
      </p:sp>
    </p:spTree>
    <p:extLst>
      <p:ext uri="{BB962C8B-B14F-4D97-AF65-F5344CB8AC3E}">
        <p14:creationId xmlns="" xmlns:p14="http://schemas.microsoft.com/office/powerpoint/2010/main" val="273066204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584199"/>
          </a:xfrm>
        </p:spPr>
        <p:txBody>
          <a:bodyPr>
            <a:normAutofit fontScale="90000"/>
          </a:bodyPr>
          <a:lstStyle/>
          <a:p>
            <a:r>
              <a:rPr lang="en-US" dirty="0" smtClean="0">
                <a:solidFill>
                  <a:srgbClr val="0070C0"/>
                </a:solidFill>
              </a:rPr>
              <a:t>Adding Entity Framework to Project</a:t>
            </a:r>
            <a:endParaRPr lang="en-US" dirty="0">
              <a:solidFill>
                <a:srgbClr val="0070C0"/>
              </a:solidFill>
            </a:endParaRPr>
          </a:p>
        </p:txBody>
      </p:sp>
      <p:sp>
        <p:nvSpPr>
          <p:cNvPr id="4" name="Content Placeholder 3"/>
          <p:cNvSpPr>
            <a:spLocks noGrp="1"/>
          </p:cNvSpPr>
          <p:nvPr>
            <p:ph idx="1"/>
          </p:nvPr>
        </p:nvSpPr>
        <p:spPr>
          <a:xfrm>
            <a:off x="1593436" y="1066800"/>
            <a:ext cx="9782801" cy="4572000"/>
          </a:xfrm>
        </p:spPr>
        <p:txBody>
          <a:bodyPr>
            <a:normAutofit/>
          </a:bodyPr>
          <a:lstStyle/>
          <a:p>
            <a:r>
              <a:rPr lang="en-US" sz="2400" dirty="0" smtClean="0"/>
              <a:t>Adding EF is very easy. Right click on the solution and click “Manage </a:t>
            </a:r>
            <a:r>
              <a:rPr lang="en-US" sz="2400" dirty="0" err="1" smtClean="0"/>
              <a:t>NuGet</a:t>
            </a:r>
            <a:r>
              <a:rPr lang="en-US" sz="2400" dirty="0" smtClean="0"/>
              <a:t> packages for solution”. </a:t>
            </a:r>
          </a:p>
          <a:p>
            <a:r>
              <a:rPr lang="en-US" sz="2400" dirty="0" smtClean="0"/>
              <a:t>Then in the second of the list or in first screen depending on the </a:t>
            </a:r>
            <a:r>
              <a:rPr lang="en-US" sz="2400" dirty="0" err="1" smtClean="0"/>
              <a:t>vs</a:t>
            </a:r>
            <a:r>
              <a:rPr lang="en-US" sz="2400" dirty="0" smtClean="0"/>
              <a:t> version there is a item call </a:t>
            </a:r>
            <a:r>
              <a:rPr lang="en-US" sz="2400" dirty="0" err="1" smtClean="0"/>
              <a:t>EntityFreamwork</a:t>
            </a:r>
            <a:r>
              <a:rPr lang="en-US" sz="2400" dirty="0" smtClean="0"/>
              <a:t>.  </a:t>
            </a:r>
          </a:p>
          <a:p>
            <a:endParaRPr lang="en-US" sz="2400" dirty="0" smtClean="0"/>
          </a:p>
          <a:p>
            <a:endParaRPr lang="en-US" sz="2400" dirty="0" smtClean="0"/>
          </a:p>
          <a:p>
            <a:endParaRPr lang="en-US" sz="2400" dirty="0" smtClean="0"/>
          </a:p>
          <a:p>
            <a:endParaRPr lang="en-US" sz="2400" dirty="0" smtClean="0"/>
          </a:p>
          <a:p>
            <a:r>
              <a:rPr lang="en-US" sz="2400" dirty="0" smtClean="0"/>
              <a:t>Then </a:t>
            </a:r>
            <a:r>
              <a:rPr lang="en-US" sz="2400" dirty="0" err="1" smtClean="0"/>
              <a:t>NuGet</a:t>
            </a:r>
            <a:r>
              <a:rPr lang="en-US" sz="2400" dirty="0" smtClean="0"/>
              <a:t> manager will take care of the rest and will add the EF to the reference array of the project </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a:p>
        </p:txBody>
      </p:sp>
      <p:pic>
        <p:nvPicPr>
          <p:cNvPr id="5" name="Picture 3"/>
          <p:cNvPicPr>
            <a:picLocks noChangeAspect="1" noChangeArrowheads="1"/>
          </p:cNvPicPr>
          <p:nvPr/>
        </p:nvPicPr>
        <p:blipFill>
          <a:blip r:embed="rId2"/>
          <a:srcRect/>
          <a:stretch>
            <a:fillRect/>
          </a:stretch>
        </p:blipFill>
        <p:spPr bwMode="auto">
          <a:xfrm>
            <a:off x="1979612" y="2743200"/>
            <a:ext cx="5715000" cy="92392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7923212" y="2743200"/>
            <a:ext cx="3343275" cy="1733550"/>
          </a:xfrm>
          <a:prstGeom prst="rect">
            <a:avLst/>
          </a:prstGeom>
          <a:noFill/>
          <a:ln w="9525">
            <a:noFill/>
            <a:miter lim="800000"/>
            <a:headEnd/>
            <a:tailEnd/>
          </a:ln>
          <a:effectLst/>
        </p:spPr>
      </p:pic>
      <p:pic>
        <p:nvPicPr>
          <p:cNvPr id="5128" name="Picture 8"/>
          <p:cNvPicPr>
            <a:picLocks noChangeAspect="1" noChangeArrowheads="1"/>
          </p:cNvPicPr>
          <p:nvPr/>
        </p:nvPicPr>
        <p:blipFill>
          <a:blip r:embed="rId4"/>
          <a:srcRect/>
          <a:stretch>
            <a:fillRect/>
          </a:stretch>
        </p:blipFill>
        <p:spPr bwMode="auto">
          <a:xfrm>
            <a:off x="2132012" y="5638800"/>
            <a:ext cx="2705100" cy="762000"/>
          </a:xfrm>
          <a:prstGeom prst="rect">
            <a:avLst/>
          </a:prstGeom>
          <a:noFill/>
          <a:ln w="9525">
            <a:noFill/>
            <a:miter lim="800000"/>
            <a:headEnd/>
            <a:tailEnd/>
          </a:ln>
          <a:effectLst/>
        </p:spPr>
      </p:pic>
    </p:spTree>
    <p:extLst>
      <p:ext uri="{BB962C8B-B14F-4D97-AF65-F5344CB8AC3E}">
        <p14:creationId xmlns="" xmlns:p14="http://schemas.microsoft.com/office/powerpoint/2010/main" val="271682524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507999"/>
          </a:xfrm>
        </p:spPr>
        <p:txBody>
          <a:bodyPr>
            <a:normAutofit fontScale="90000"/>
          </a:bodyPr>
          <a:lstStyle/>
          <a:p>
            <a:r>
              <a:rPr lang="en-US" dirty="0" smtClean="0">
                <a:solidFill>
                  <a:srgbClr val="0070C0"/>
                </a:solidFill>
              </a:rPr>
              <a:t>Extending the model</a:t>
            </a:r>
            <a:endParaRPr lang="en-US" dirty="0">
              <a:solidFill>
                <a:srgbClr val="0070C0"/>
              </a:solidFill>
            </a:endParaRPr>
          </a:p>
        </p:txBody>
      </p:sp>
      <p:sp>
        <p:nvSpPr>
          <p:cNvPr id="4" name="Content Placeholder 3"/>
          <p:cNvSpPr>
            <a:spLocks noGrp="1"/>
          </p:cNvSpPr>
          <p:nvPr>
            <p:ph idx="1"/>
          </p:nvPr>
        </p:nvSpPr>
        <p:spPr>
          <a:xfrm>
            <a:off x="1674812" y="838200"/>
            <a:ext cx="9782801" cy="2133600"/>
          </a:xfrm>
        </p:spPr>
        <p:txBody>
          <a:bodyPr>
            <a:normAutofit/>
          </a:bodyPr>
          <a:lstStyle/>
          <a:p>
            <a:r>
              <a:rPr lang="en-US" sz="2400" dirty="0" smtClean="0"/>
              <a:t>Now with a quick analysis we can guess the classes we want. But when it comes to a large enterprise system you have to follow rest of the object oriented design process and come up with a final class diagram .</a:t>
            </a:r>
          </a:p>
          <a:p>
            <a:r>
              <a:rPr lang="en-US" sz="2400" dirty="0" smtClean="0"/>
              <a:t>So as following we add the classes one by one.</a:t>
            </a:r>
            <a:endParaRPr lang="en-US" sz="2400" dirty="0"/>
          </a:p>
        </p:txBody>
      </p:sp>
      <p:pic>
        <p:nvPicPr>
          <p:cNvPr id="3074" name="Picture 2"/>
          <p:cNvPicPr>
            <a:picLocks noChangeAspect="1" noChangeArrowheads="1"/>
          </p:cNvPicPr>
          <p:nvPr/>
        </p:nvPicPr>
        <p:blipFill>
          <a:blip r:embed="rId2"/>
          <a:srcRect/>
          <a:stretch>
            <a:fillRect/>
          </a:stretch>
        </p:blipFill>
        <p:spPr bwMode="auto">
          <a:xfrm>
            <a:off x="1674812" y="2895600"/>
            <a:ext cx="3200400" cy="3071168"/>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4951412" y="2819400"/>
            <a:ext cx="2924175" cy="226695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7923212" y="2743200"/>
            <a:ext cx="3810000" cy="2647950"/>
          </a:xfrm>
          <a:prstGeom prst="rect">
            <a:avLst/>
          </a:prstGeom>
          <a:noFill/>
          <a:ln w="9525">
            <a:noFill/>
            <a:miter lim="800000"/>
            <a:headEnd/>
            <a:tailEnd/>
          </a:ln>
          <a:effectLst/>
        </p:spPr>
      </p:pic>
    </p:spTree>
    <p:extLst>
      <p:ext uri="{BB962C8B-B14F-4D97-AF65-F5344CB8AC3E}">
        <p14:creationId xmlns="" xmlns:p14="http://schemas.microsoft.com/office/powerpoint/2010/main" val="263298726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584199"/>
          </a:xfrm>
        </p:spPr>
        <p:txBody>
          <a:bodyPr>
            <a:normAutofit fontScale="90000"/>
          </a:bodyPr>
          <a:lstStyle/>
          <a:p>
            <a:r>
              <a:rPr lang="en-US" dirty="0" smtClean="0">
                <a:solidFill>
                  <a:srgbClr val="0070C0"/>
                </a:solidFill>
              </a:rPr>
              <a:t>Property Attributes </a:t>
            </a:r>
            <a:endParaRPr lang="en-US" dirty="0">
              <a:solidFill>
                <a:srgbClr val="0070C0"/>
              </a:solidFill>
            </a:endParaRPr>
          </a:p>
        </p:txBody>
      </p:sp>
      <p:sp>
        <p:nvSpPr>
          <p:cNvPr id="4" name="Content Placeholder 3"/>
          <p:cNvSpPr>
            <a:spLocks noGrp="1"/>
          </p:cNvSpPr>
          <p:nvPr>
            <p:ph idx="1"/>
          </p:nvPr>
        </p:nvSpPr>
        <p:spPr>
          <a:xfrm>
            <a:off x="1751012" y="2209800"/>
            <a:ext cx="9782801" cy="3886200"/>
          </a:xfrm>
        </p:spPr>
        <p:txBody>
          <a:bodyPr>
            <a:normAutofit/>
          </a:bodyPr>
          <a:lstStyle/>
          <a:p>
            <a:r>
              <a:rPr lang="en-US" sz="2400" dirty="0" smtClean="0"/>
              <a:t>These are called property attribute. They are enhancing and give the new features to properties. </a:t>
            </a:r>
          </a:p>
          <a:p>
            <a:r>
              <a:rPr lang="en-US" sz="2400" dirty="0" smtClean="0"/>
              <a:t>When we set these attributes EF will track them and covert them in to relevant schema attributes when needed.</a:t>
            </a:r>
          </a:p>
          <a:p>
            <a:r>
              <a:rPr lang="en-US" sz="2400" dirty="0" smtClean="0"/>
              <a:t>For example when put </a:t>
            </a:r>
            <a:r>
              <a:rPr lang="en-US" sz="2400" dirty="0" smtClean="0">
                <a:solidFill>
                  <a:schemeClr val="accent4">
                    <a:lumMod val="75000"/>
                  </a:schemeClr>
                </a:solidFill>
              </a:rPr>
              <a:t>REQUIRED</a:t>
            </a:r>
            <a:r>
              <a:rPr lang="en-US" sz="2400" dirty="0" smtClean="0"/>
              <a:t> then EF mark it as Not null in the SQL schema. </a:t>
            </a:r>
          </a:p>
          <a:p>
            <a:r>
              <a:rPr lang="en-US" sz="2400" dirty="0" smtClean="0"/>
              <a:t>You can specify </a:t>
            </a:r>
            <a:r>
              <a:rPr lang="en-US" sz="2400" dirty="0" smtClean="0">
                <a:solidFill>
                  <a:schemeClr val="accent4">
                    <a:lumMod val="75000"/>
                  </a:schemeClr>
                </a:solidFill>
              </a:rPr>
              <a:t>STRINGLENGTH</a:t>
            </a:r>
            <a:r>
              <a:rPr lang="en-US" sz="2400" dirty="0" smtClean="0"/>
              <a:t> when you need </a:t>
            </a:r>
            <a:r>
              <a:rPr lang="en-US" sz="2400" dirty="0" err="1" smtClean="0"/>
              <a:t>nvachar</a:t>
            </a:r>
            <a:r>
              <a:rPr lang="en-US" sz="2400" dirty="0" smtClean="0"/>
              <a:t> length of the SQL column </a:t>
            </a:r>
            <a:endParaRPr lang="en-US" sz="2400" dirty="0"/>
          </a:p>
        </p:txBody>
      </p:sp>
      <p:sp>
        <p:nvSpPr>
          <p:cNvPr id="5" name="TextBox 4"/>
          <p:cNvSpPr txBox="1"/>
          <p:nvPr/>
        </p:nvSpPr>
        <p:spPr>
          <a:xfrm>
            <a:off x="1674812" y="914400"/>
            <a:ext cx="3147015" cy="369332"/>
          </a:xfrm>
          <a:prstGeom prst="rect">
            <a:avLst/>
          </a:prstGeom>
          <a:noFill/>
        </p:spPr>
        <p:txBody>
          <a:bodyPr wrap="none" rtlCol="0">
            <a:spAutoFit/>
          </a:bodyPr>
          <a:lstStyle/>
          <a:p>
            <a:r>
              <a:rPr lang="en-US" dirty="0" smtClean="0">
                <a:solidFill>
                  <a:srgbClr val="FF0000"/>
                </a:solidFill>
              </a:rPr>
              <a:t>Where did these come from?</a:t>
            </a:r>
            <a:endParaRPr lang="en-US" dirty="0">
              <a:solidFill>
                <a:srgbClr val="FF0000"/>
              </a:solidFill>
            </a:endParaRPr>
          </a:p>
        </p:txBody>
      </p:sp>
      <p:pic>
        <p:nvPicPr>
          <p:cNvPr id="1027" name="Picture 3"/>
          <p:cNvPicPr>
            <a:picLocks noChangeAspect="1" noChangeArrowheads="1"/>
          </p:cNvPicPr>
          <p:nvPr/>
        </p:nvPicPr>
        <p:blipFill>
          <a:blip r:embed="rId2"/>
          <a:srcRect/>
          <a:stretch>
            <a:fillRect/>
          </a:stretch>
        </p:blipFill>
        <p:spPr bwMode="auto">
          <a:xfrm>
            <a:off x="1751012" y="1447800"/>
            <a:ext cx="3219450" cy="6858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5180012" y="1371600"/>
            <a:ext cx="2581275" cy="752475"/>
          </a:xfrm>
          <a:prstGeom prst="rect">
            <a:avLst/>
          </a:prstGeom>
          <a:noFill/>
          <a:ln w="9525">
            <a:noFill/>
            <a:miter lim="800000"/>
            <a:headEnd/>
            <a:tailEnd/>
          </a:ln>
          <a:effectLst/>
        </p:spPr>
      </p:pic>
    </p:spTree>
    <p:extLst>
      <p:ext uri="{BB962C8B-B14F-4D97-AF65-F5344CB8AC3E}">
        <p14:creationId xmlns="" xmlns:p14="http://schemas.microsoft.com/office/powerpoint/2010/main" val="271682524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660400"/>
          </a:xfrm>
        </p:spPr>
        <p:txBody>
          <a:bodyPr/>
          <a:lstStyle/>
          <a:p>
            <a:r>
              <a:rPr lang="en-US" dirty="0" smtClean="0">
                <a:solidFill>
                  <a:srgbClr val="0070C0"/>
                </a:solidFill>
              </a:rPr>
              <a:t>Data Access Project</a:t>
            </a:r>
            <a:endParaRPr lang="en-US" dirty="0">
              <a:solidFill>
                <a:srgbClr val="0070C0"/>
              </a:solidFill>
            </a:endParaRPr>
          </a:p>
        </p:txBody>
      </p:sp>
      <p:sp>
        <p:nvSpPr>
          <p:cNvPr id="4" name="Content Placeholder 3"/>
          <p:cNvSpPr>
            <a:spLocks noGrp="1"/>
          </p:cNvSpPr>
          <p:nvPr>
            <p:ph idx="1"/>
          </p:nvPr>
        </p:nvSpPr>
        <p:spPr>
          <a:xfrm>
            <a:off x="1598612" y="914400"/>
            <a:ext cx="9782801" cy="4572000"/>
          </a:xfrm>
        </p:spPr>
        <p:txBody>
          <a:bodyPr>
            <a:normAutofit/>
          </a:bodyPr>
          <a:lstStyle/>
          <a:p>
            <a:r>
              <a:rPr lang="en-US" sz="2000" dirty="0" smtClean="0"/>
              <a:t>Next thing we have to do is adding the </a:t>
            </a:r>
            <a:r>
              <a:rPr lang="en-US" sz="2000" dirty="0" err="1" smtClean="0">
                <a:solidFill>
                  <a:schemeClr val="accent4">
                    <a:lumMod val="75000"/>
                  </a:schemeClr>
                </a:solidFill>
              </a:rPr>
              <a:t>dataacces</a:t>
            </a:r>
            <a:r>
              <a:rPr lang="en-US" sz="2000" dirty="0" smtClean="0"/>
              <a:t> project to our solution. Right click on the solution and add new class library project named “lesson1.Data”</a:t>
            </a:r>
          </a:p>
          <a:p>
            <a:endParaRPr lang="en-US" sz="2000" dirty="0" smtClean="0"/>
          </a:p>
          <a:p>
            <a:r>
              <a:rPr lang="en-US" sz="2000" dirty="0" smtClean="0"/>
              <a:t>then configure Entity Framework to that project as we do it in the model project</a:t>
            </a:r>
          </a:p>
          <a:p>
            <a:r>
              <a:rPr lang="en-US" sz="2000" dirty="0" smtClean="0"/>
              <a:t>Add a class name </a:t>
            </a:r>
            <a:r>
              <a:rPr lang="en-US" sz="2000" dirty="0" err="1" smtClean="0">
                <a:solidFill>
                  <a:schemeClr val="accent4">
                    <a:lumMod val="75000"/>
                  </a:schemeClr>
                </a:solidFill>
              </a:rPr>
              <a:t>MainDbContext</a:t>
            </a:r>
            <a:r>
              <a:rPr lang="en-US" sz="2000" dirty="0" smtClean="0"/>
              <a:t> to the project. This class will represent the context of our logical model. In other words this file represent in memory database schema of our actual database.</a:t>
            </a:r>
          </a:p>
          <a:p>
            <a:r>
              <a:rPr lang="en-US" sz="2000" dirty="0" smtClean="0"/>
              <a:t>Then we implement </a:t>
            </a:r>
            <a:r>
              <a:rPr lang="en-US" sz="2000" dirty="0" err="1" smtClean="0">
                <a:solidFill>
                  <a:schemeClr val="accent4">
                    <a:lumMod val="75000"/>
                  </a:schemeClr>
                </a:solidFill>
              </a:rPr>
              <a:t>DbContext</a:t>
            </a:r>
            <a:r>
              <a:rPr lang="en-US" sz="2000" dirty="0" smtClean="0"/>
              <a:t> base class from the entity </a:t>
            </a:r>
            <a:r>
              <a:rPr lang="en-US" sz="2000" dirty="0" err="1" smtClean="0"/>
              <a:t>freamwork</a:t>
            </a:r>
            <a:r>
              <a:rPr lang="en-US" sz="2000" dirty="0" smtClean="0"/>
              <a:t> to </a:t>
            </a:r>
            <a:r>
              <a:rPr lang="en-US" sz="2000" dirty="0" err="1" smtClean="0">
                <a:solidFill>
                  <a:schemeClr val="accent4">
                    <a:lumMod val="75000"/>
                  </a:schemeClr>
                </a:solidFill>
              </a:rPr>
              <a:t>MainDbContext</a:t>
            </a:r>
            <a:r>
              <a:rPr lang="en-US" sz="2000" dirty="0" smtClean="0"/>
              <a:t>  class. This will officially make </a:t>
            </a:r>
            <a:r>
              <a:rPr lang="en-US" sz="2000" dirty="0" err="1" smtClean="0">
                <a:solidFill>
                  <a:schemeClr val="accent4">
                    <a:lumMod val="75000"/>
                  </a:schemeClr>
                </a:solidFill>
              </a:rPr>
              <a:t>MainDbContext</a:t>
            </a:r>
            <a:r>
              <a:rPr lang="en-US" sz="2000" dirty="0" smtClean="0"/>
              <a:t>  class as a Logical model in the project. </a:t>
            </a:r>
          </a:p>
          <a:p>
            <a:r>
              <a:rPr lang="en-US" sz="2000" dirty="0" smtClean="0"/>
              <a:t>Then we call the base class’s constructor and </a:t>
            </a:r>
            <a:br>
              <a:rPr lang="en-US" sz="2000" dirty="0" smtClean="0"/>
            </a:br>
            <a:r>
              <a:rPr lang="en-US" sz="2000" dirty="0" smtClean="0"/>
              <a:t>give it the connection string’s name witch will</a:t>
            </a:r>
            <a:br>
              <a:rPr lang="en-US" sz="2000" dirty="0" smtClean="0"/>
            </a:br>
            <a:r>
              <a:rPr lang="en-US" sz="2000" dirty="0" smtClean="0"/>
              <a:t> be on our </a:t>
            </a:r>
            <a:r>
              <a:rPr lang="en-US" sz="2000" dirty="0" err="1" smtClean="0"/>
              <a:t>app.config</a:t>
            </a:r>
            <a:r>
              <a:rPr lang="en-US" sz="2000" dirty="0" smtClean="0"/>
              <a:t> file.</a:t>
            </a:r>
          </a:p>
          <a:p>
            <a:endParaRPr lang="en-US" sz="2000" dirty="0"/>
          </a:p>
        </p:txBody>
      </p:sp>
      <p:pic>
        <p:nvPicPr>
          <p:cNvPr id="4098" name="Picture 2"/>
          <p:cNvPicPr>
            <a:picLocks noChangeAspect="1" noChangeArrowheads="1"/>
          </p:cNvPicPr>
          <p:nvPr/>
        </p:nvPicPr>
        <p:blipFill>
          <a:blip r:embed="rId2"/>
          <a:srcRect/>
          <a:stretch>
            <a:fillRect/>
          </a:stretch>
        </p:blipFill>
        <p:spPr bwMode="auto">
          <a:xfrm>
            <a:off x="1979612" y="1828800"/>
            <a:ext cx="7134225" cy="333375"/>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7313612" y="4343400"/>
            <a:ext cx="3981450" cy="1885950"/>
          </a:xfrm>
          <a:prstGeom prst="rect">
            <a:avLst/>
          </a:prstGeom>
          <a:noFill/>
          <a:ln w="9525">
            <a:noFill/>
            <a:miter lim="800000"/>
            <a:headEnd/>
            <a:tailEnd/>
          </a:ln>
          <a:effectLst/>
        </p:spPr>
      </p:pic>
    </p:spTree>
    <p:extLst>
      <p:ext uri="{BB962C8B-B14F-4D97-AF65-F5344CB8AC3E}">
        <p14:creationId xmlns="" xmlns:p14="http://schemas.microsoft.com/office/powerpoint/2010/main" val="271682524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660400"/>
          </a:xfrm>
        </p:spPr>
        <p:txBody>
          <a:bodyPr/>
          <a:lstStyle/>
          <a:p>
            <a:r>
              <a:rPr lang="en-US" dirty="0" err="1" smtClean="0">
                <a:solidFill>
                  <a:srgbClr val="0070C0"/>
                </a:solidFill>
              </a:rPr>
              <a:t>DbContext</a:t>
            </a:r>
            <a:r>
              <a:rPr lang="en-US" dirty="0" smtClean="0">
                <a:solidFill>
                  <a:srgbClr val="0070C0"/>
                </a:solidFill>
              </a:rPr>
              <a:t> and </a:t>
            </a:r>
            <a:r>
              <a:rPr lang="en-US" dirty="0" err="1" smtClean="0">
                <a:solidFill>
                  <a:srgbClr val="0070C0"/>
                </a:solidFill>
              </a:rPr>
              <a:t>DbSet</a:t>
            </a:r>
            <a:r>
              <a:rPr lang="en-US" dirty="0" smtClean="0">
                <a:solidFill>
                  <a:srgbClr val="0070C0"/>
                </a:solidFill>
              </a:rPr>
              <a:t>&lt;&gt;</a:t>
            </a:r>
            <a:endParaRPr lang="en-US" dirty="0">
              <a:solidFill>
                <a:srgbClr val="0070C0"/>
              </a:solidFill>
            </a:endParaRPr>
          </a:p>
        </p:txBody>
      </p:sp>
      <p:sp>
        <p:nvSpPr>
          <p:cNvPr id="4" name="Content Placeholder 3"/>
          <p:cNvSpPr>
            <a:spLocks noGrp="1"/>
          </p:cNvSpPr>
          <p:nvPr>
            <p:ph idx="1"/>
          </p:nvPr>
        </p:nvSpPr>
        <p:spPr>
          <a:xfrm>
            <a:off x="1593436" y="1066800"/>
            <a:ext cx="9782801" cy="4724400"/>
          </a:xfrm>
        </p:spPr>
        <p:txBody>
          <a:bodyPr>
            <a:normAutofit/>
          </a:bodyPr>
          <a:lstStyle/>
          <a:p>
            <a:r>
              <a:rPr lang="en-GB" sz="2000" b="1" dirty="0" err="1" smtClean="0">
                <a:solidFill>
                  <a:schemeClr val="accent4">
                    <a:lumMod val="75000"/>
                  </a:schemeClr>
                </a:solidFill>
              </a:rPr>
              <a:t>DbContext</a:t>
            </a:r>
            <a:r>
              <a:rPr lang="en-GB" sz="2000" dirty="0" smtClean="0"/>
              <a:t> is an important part of Entity Framework. It is a bridge between your domain or entity classes and the database.</a:t>
            </a:r>
          </a:p>
          <a:p>
            <a:endParaRPr lang="en-GB" sz="2000" dirty="0" smtClean="0"/>
          </a:p>
          <a:p>
            <a:endParaRPr lang="en-GB" sz="2000" dirty="0" smtClean="0"/>
          </a:p>
          <a:p>
            <a:endParaRPr lang="en-GB" sz="2000" dirty="0" smtClean="0"/>
          </a:p>
          <a:p>
            <a:endParaRPr lang="en-GB" sz="2000" dirty="0" smtClean="0"/>
          </a:p>
          <a:p>
            <a:r>
              <a:rPr lang="en-GB" sz="2000" dirty="0" smtClean="0"/>
              <a:t>As shown in the above figure </a:t>
            </a:r>
            <a:r>
              <a:rPr lang="en-GB" sz="2000" b="1" dirty="0" err="1" smtClean="0">
                <a:solidFill>
                  <a:schemeClr val="accent4">
                    <a:lumMod val="75000"/>
                  </a:schemeClr>
                </a:solidFill>
              </a:rPr>
              <a:t>DbContext</a:t>
            </a:r>
            <a:r>
              <a:rPr lang="en-GB" sz="2000" dirty="0" smtClean="0"/>
              <a:t> has lots of configurable lists those represent and manage the database. One we more interested here is </a:t>
            </a:r>
            <a:r>
              <a:rPr lang="en-US" sz="2000" b="1" dirty="0" err="1" smtClean="0"/>
              <a:t>EntitySet</a:t>
            </a:r>
            <a:endParaRPr lang="en-US" sz="2000" b="1" dirty="0" smtClean="0"/>
          </a:p>
          <a:p>
            <a:r>
              <a:rPr lang="en-US" sz="2000" b="1" dirty="0" err="1" smtClean="0"/>
              <a:t>EntitySet</a:t>
            </a:r>
            <a:r>
              <a:rPr lang="en-US" sz="2000" b="1" dirty="0" smtClean="0"/>
              <a:t> </a:t>
            </a:r>
            <a:r>
              <a:rPr lang="en-GB" sz="1800" dirty="0" smtClean="0"/>
              <a:t>represent one data table on the actual database. This </a:t>
            </a:r>
            <a:r>
              <a:rPr lang="en-US" sz="1800" b="1" dirty="0" err="1" smtClean="0"/>
              <a:t>EntitySet</a:t>
            </a:r>
            <a:r>
              <a:rPr lang="en-GB" sz="1800" dirty="0" smtClean="0"/>
              <a:t> </a:t>
            </a:r>
            <a:r>
              <a:rPr lang="en-GB" sz="2000" dirty="0" smtClean="0"/>
              <a:t>will represent the </a:t>
            </a:r>
            <a:r>
              <a:rPr lang="en-GB" sz="2000" b="1" dirty="0" err="1" smtClean="0"/>
              <a:t>DbSet</a:t>
            </a:r>
            <a:r>
              <a:rPr lang="en-GB" sz="2000" b="1" dirty="0" smtClean="0"/>
              <a:t>&lt;</a:t>
            </a:r>
            <a:r>
              <a:rPr lang="en-GB" sz="2000" b="1" dirty="0" err="1" smtClean="0"/>
              <a:t>TEntity</a:t>
            </a:r>
            <a:r>
              <a:rPr lang="en-GB" sz="2000" b="1" dirty="0" smtClean="0"/>
              <a:t>&gt;</a:t>
            </a:r>
            <a:r>
              <a:rPr lang="en-GB" sz="2000" dirty="0" smtClean="0"/>
              <a:t> where  </a:t>
            </a:r>
            <a:r>
              <a:rPr lang="en-GB" sz="2000" b="1" dirty="0" err="1" smtClean="0"/>
              <a:t>Tentity</a:t>
            </a:r>
            <a:r>
              <a:rPr lang="en-GB" sz="2000" dirty="0" smtClean="0"/>
              <a:t> is a class of our model</a:t>
            </a:r>
          </a:p>
          <a:p>
            <a:r>
              <a:rPr lang="en-GB" sz="2000" dirty="0" smtClean="0"/>
              <a:t>So far we have 3 classes in our model and we put them as 3 properties in our context class</a:t>
            </a:r>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pPr>
              <a:buNone/>
            </a:pPr>
            <a:endParaRPr lang="en-US" sz="2000" dirty="0"/>
          </a:p>
        </p:txBody>
      </p:sp>
      <p:pic>
        <p:nvPicPr>
          <p:cNvPr id="9218" name="Picture 2" descr="Entity Framework dbcontext"/>
          <p:cNvPicPr>
            <a:picLocks noChangeAspect="1" noChangeArrowheads="1"/>
          </p:cNvPicPr>
          <p:nvPr/>
        </p:nvPicPr>
        <p:blipFill>
          <a:blip r:embed="rId2"/>
          <a:srcRect/>
          <a:stretch>
            <a:fillRect/>
          </a:stretch>
        </p:blipFill>
        <p:spPr bwMode="auto">
          <a:xfrm>
            <a:off x="3427412" y="1828800"/>
            <a:ext cx="4572000" cy="1676152"/>
          </a:xfrm>
          <a:prstGeom prst="rect">
            <a:avLst/>
          </a:prstGeom>
          <a:noFill/>
        </p:spPr>
      </p:pic>
    </p:spTree>
    <p:extLst>
      <p:ext uri="{BB962C8B-B14F-4D97-AF65-F5344CB8AC3E}">
        <p14:creationId xmlns="" xmlns:p14="http://schemas.microsoft.com/office/powerpoint/2010/main" val="271682524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660400"/>
          </a:xfrm>
        </p:spPr>
        <p:txBody>
          <a:bodyPr/>
          <a:lstStyle/>
          <a:p>
            <a:r>
              <a:rPr lang="en-US" dirty="0" smtClean="0">
                <a:solidFill>
                  <a:srgbClr val="0070C0"/>
                </a:solidFill>
              </a:rPr>
              <a:t>Database Migrations</a:t>
            </a:r>
            <a:endParaRPr lang="en-US" dirty="0">
              <a:solidFill>
                <a:srgbClr val="0070C0"/>
              </a:solidFill>
            </a:endParaRPr>
          </a:p>
        </p:txBody>
      </p:sp>
      <p:sp>
        <p:nvSpPr>
          <p:cNvPr id="4" name="Content Placeholder 3"/>
          <p:cNvSpPr>
            <a:spLocks noGrp="1"/>
          </p:cNvSpPr>
          <p:nvPr>
            <p:ph idx="1"/>
          </p:nvPr>
        </p:nvSpPr>
        <p:spPr>
          <a:xfrm>
            <a:off x="1593436" y="1066800"/>
            <a:ext cx="9782801" cy="4572000"/>
          </a:xfrm>
        </p:spPr>
        <p:txBody>
          <a:bodyPr>
            <a:normAutofit/>
          </a:bodyPr>
          <a:lstStyle/>
          <a:p>
            <a:r>
              <a:rPr lang="en-US" sz="2400" dirty="0" smtClean="0"/>
              <a:t>Now we added our classes to context and it’s time for the migrations. On the project search type pack and click on the package manager console.</a:t>
            </a:r>
          </a:p>
          <a:p>
            <a:r>
              <a:rPr lang="en-US" sz="2400" dirty="0" smtClean="0"/>
              <a:t>And then select the data project</a:t>
            </a:r>
            <a:br>
              <a:rPr lang="en-US" sz="2400" dirty="0" smtClean="0"/>
            </a:br>
            <a:r>
              <a:rPr lang="en-US" sz="2400" dirty="0" smtClean="0"/>
              <a:t>that on the top list . </a:t>
            </a:r>
          </a:p>
          <a:p>
            <a:r>
              <a:rPr lang="en-US" sz="2400" dirty="0" smtClean="0"/>
              <a:t>And type following command to Enable migrations on the project</a:t>
            </a:r>
          </a:p>
          <a:p>
            <a:pPr lvl="1"/>
            <a:r>
              <a:rPr lang="en-US" sz="2000" dirty="0" smtClean="0"/>
              <a:t>(enable-migrations)</a:t>
            </a:r>
          </a:p>
          <a:p>
            <a:r>
              <a:rPr lang="en-US" sz="2400" dirty="0" smtClean="0"/>
              <a:t>This will add the migration metadata in to the project. What this does is it will make stage for the next events to come. </a:t>
            </a:r>
            <a:br>
              <a:rPr lang="en-US" sz="2400" dirty="0" smtClean="0"/>
            </a:br>
            <a:endParaRPr lang="en-US" sz="2400" dirty="0" smtClean="0"/>
          </a:p>
          <a:p>
            <a:endParaRPr lang="en-US" sz="2400" dirty="0"/>
          </a:p>
        </p:txBody>
      </p:sp>
      <p:pic>
        <p:nvPicPr>
          <p:cNvPr id="7170" name="Picture 2"/>
          <p:cNvPicPr>
            <a:picLocks noChangeAspect="1" noChangeArrowheads="1"/>
          </p:cNvPicPr>
          <p:nvPr/>
        </p:nvPicPr>
        <p:blipFill>
          <a:blip r:embed="rId2"/>
          <a:srcRect/>
          <a:stretch>
            <a:fillRect/>
          </a:stretch>
        </p:blipFill>
        <p:spPr bwMode="auto">
          <a:xfrm>
            <a:off x="6780212" y="1905000"/>
            <a:ext cx="4421187" cy="1186477"/>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1903412" y="4876800"/>
            <a:ext cx="2124075" cy="1390650"/>
          </a:xfrm>
          <a:prstGeom prst="rect">
            <a:avLst/>
          </a:prstGeom>
          <a:noFill/>
          <a:ln w="9525">
            <a:noFill/>
            <a:miter lim="800000"/>
            <a:headEnd/>
            <a:tailEnd/>
          </a:ln>
          <a:effectLst/>
        </p:spPr>
      </p:pic>
    </p:spTree>
    <p:extLst>
      <p:ext uri="{BB962C8B-B14F-4D97-AF65-F5344CB8AC3E}">
        <p14:creationId xmlns="" xmlns:p14="http://schemas.microsoft.com/office/powerpoint/2010/main" val="271682524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584199"/>
          </a:xfrm>
        </p:spPr>
        <p:txBody>
          <a:bodyPr>
            <a:normAutofit fontScale="90000"/>
          </a:bodyPr>
          <a:lstStyle/>
          <a:p>
            <a:r>
              <a:rPr lang="en-US" dirty="0" smtClean="0">
                <a:solidFill>
                  <a:srgbClr val="0070C0"/>
                </a:solidFill>
              </a:rPr>
              <a:t>Adding Migrations</a:t>
            </a:r>
            <a:endParaRPr lang="en-US" dirty="0">
              <a:solidFill>
                <a:srgbClr val="0070C0"/>
              </a:solidFill>
            </a:endParaRPr>
          </a:p>
        </p:txBody>
      </p:sp>
      <p:sp>
        <p:nvSpPr>
          <p:cNvPr id="4" name="Content Placeholder 3"/>
          <p:cNvSpPr>
            <a:spLocks noGrp="1"/>
          </p:cNvSpPr>
          <p:nvPr>
            <p:ph idx="1"/>
          </p:nvPr>
        </p:nvSpPr>
        <p:spPr>
          <a:xfrm>
            <a:off x="1598612" y="838200"/>
            <a:ext cx="9782801" cy="5257800"/>
          </a:xfrm>
        </p:spPr>
        <p:txBody>
          <a:bodyPr>
            <a:normAutofit/>
          </a:bodyPr>
          <a:lstStyle/>
          <a:p>
            <a:r>
              <a:rPr lang="en-US" sz="1600" dirty="0" smtClean="0"/>
              <a:t>When a project build is in progress we have to make changes to the database. Like that we have to change this context time to time. Each time logical model changes we change the our model. When model changes we have to add one migration to put those changes to the database </a:t>
            </a:r>
          </a:p>
          <a:p>
            <a:r>
              <a:rPr lang="en-US" sz="1600" dirty="0" smtClean="0"/>
              <a:t>This will done using following command </a:t>
            </a:r>
          </a:p>
          <a:p>
            <a:pPr lvl="1"/>
            <a:r>
              <a:rPr lang="en-US" sz="1600" dirty="0" smtClean="0">
                <a:solidFill>
                  <a:schemeClr val="accent4">
                    <a:lumMod val="75000"/>
                  </a:schemeClr>
                </a:solidFill>
              </a:rPr>
              <a:t>add-migration </a:t>
            </a:r>
            <a:r>
              <a:rPr lang="en-US" sz="1600" dirty="0" err="1" smtClean="0">
                <a:solidFill>
                  <a:schemeClr val="accent4">
                    <a:lumMod val="75000"/>
                  </a:schemeClr>
                </a:solidFill>
              </a:rPr>
              <a:t>InitialCreate</a:t>
            </a:r>
            <a:endParaRPr lang="en-US" sz="1600" dirty="0" smtClean="0">
              <a:solidFill>
                <a:schemeClr val="accent4">
                  <a:lumMod val="75000"/>
                </a:schemeClr>
              </a:solidFill>
            </a:endParaRPr>
          </a:p>
          <a:p>
            <a:r>
              <a:rPr lang="en-US" sz="1600" dirty="0" smtClean="0"/>
              <a:t>When the first time create we name this migration as initial Create. When you change model again and again name this accordantly. </a:t>
            </a:r>
          </a:p>
          <a:p>
            <a:endParaRPr lang="en-US" sz="1600" dirty="0" smtClean="0"/>
          </a:p>
          <a:p>
            <a:endParaRPr lang="en-US" sz="1600" dirty="0" smtClean="0"/>
          </a:p>
          <a:p>
            <a:endParaRPr lang="en-US" sz="1600" dirty="0" smtClean="0"/>
          </a:p>
          <a:p>
            <a:endParaRPr lang="en-US" sz="1600" dirty="0" smtClean="0"/>
          </a:p>
          <a:p>
            <a:r>
              <a:rPr lang="en-US" sz="1600" dirty="0" smtClean="0"/>
              <a:t>This will add </a:t>
            </a:r>
            <a:r>
              <a:rPr lang="en-US" sz="1600" b="1" dirty="0" smtClean="0"/>
              <a:t>&lt;</a:t>
            </a:r>
            <a:r>
              <a:rPr lang="en-US" sz="1600" b="1" dirty="0" err="1" smtClean="0"/>
              <a:t>datestamp</a:t>
            </a:r>
            <a:r>
              <a:rPr lang="en-US" sz="1600" b="1" dirty="0" smtClean="0"/>
              <a:t>&gt;_</a:t>
            </a:r>
            <a:r>
              <a:rPr lang="en-US" sz="1600" b="1" dirty="0" err="1" smtClean="0"/>
              <a:t>InitialCreate.cs</a:t>
            </a:r>
            <a:r>
              <a:rPr lang="en-US" sz="1600" b="1" dirty="0" smtClean="0"/>
              <a:t> </a:t>
            </a:r>
            <a:r>
              <a:rPr lang="en-US" sz="1600" dirty="0" smtClean="0"/>
              <a:t>file in the data project that will hold the meta data for this migrations.</a:t>
            </a:r>
          </a:p>
          <a:p>
            <a:r>
              <a:rPr lang="en-US" sz="1600" dirty="0" smtClean="0"/>
              <a:t>UP() method will responsible for implement this changes on the database . The Down() method will responsible for rollback of that changes from the database. You can customize this when ever you nee </a:t>
            </a:r>
          </a:p>
          <a:p>
            <a:endParaRPr lang="en-US" sz="1600" dirty="0"/>
          </a:p>
        </p:txBody>
      </p:sp>
      <p:pic>
        <p:nvPicPr>
          <p:cNvPr id="6145" name="Picture 1"/>
          <p:cNvPicPr>
            <a:picLocks noChangeAspect="1" noChangeArrowheads="1"/>
          </p:cNvPicPr>
          <p:nvPr/>
        </p:nvPicPr>
        <p:blipFill>
          <a:blip r:embed="rId2"/>
          <a:srcRect/>
          <a:stretch>
            <a:fillRect/>
          </a:stretch>
        </p:blipFill>
        <p:spPr bwMode="auto">
          <a:xfrm>
            <a:off x="2055812" y="2971800"/>
            <a:ext cx="5838825" cy="1095375"/>
          </a:xfrm>
          <a:prstGeom prst="rect">
            <a:avLst/>
          </a:prstGeom>
          <a:noFill/>
          <a:ln w="9525">
            <a:noFill/>
            <a:miter lim="800000"/>
            <a:headEnd/>
            <a:tailEnd/>
          </a:ln>
          <a:effectLst/>
        </p:spPr>
      </p:pic>
    </p:spTree>
    <p:extLst>
      <p:ext uri="{BB962C8B-B14F-4D97-AF65-F5344CB8AC3E}">
        <p14:creationId xmlns="" xmlns:p14="http://schemas.microsoft.com/office/powerpoint/2010/main" val="271682524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660400"/>
          </a:xfrm>
        </p:spPr>
        <p:txBody>
          <a:bodyPr/>
          <a:lstStyle/>
          <a:p>
            <a:r>
              <a:rPr lang="en-US" dirty="0" smtClean="0">
                <a:solidFill>
                  <a:srgbClr val="0070C0"/>
                </a:solidFill>
              </a:rPr>
              <a:t>Update the Database</a:t>
            </a:r>
            <a:endParaRPr lang="en-US" dirty="0">
              <a:solidFill>
                <a:srgbClr val="0070C0"/>
              </a:solidFill>
            </a:endParaRPr>
          </a:p>
        </p:txBody>
      </p:sp>
      <p:sp>
        <p:nvSpPr>
          <p:cNvPr id="4" name="Content Placeholder 3"/>
          <p:cNvSpPr>
            <a:spLocks noGrp="1"/>
          </p:cNvSpPr>
          <p:nvPr>
            <p:ph idx="1"/>
          </p:nvPr>
        </p:nvSpPr>
        <p:spPr>
          <a:xfrm>
            <a:off x="1593436" y="1066800"/>
            <a:ext cx="9782801" cy="5486400"/>
          </a:xfrm>
        </p:spPr>
        <p:txBody>
          <a:bodyPr>
            <a:normAutofit lnSpcReduction="10000"/>
          </a:bodyPr>
          <a:lstStyle/>
          <a:p>
            <a:r>
              <a:rPr lang="en-US" dirty="0" smtClean="0"/>
              <a:t>With every thing ready we can update the migrations to database. This can be done by running following command</a:t>
            </a:r>
          </a:p>
          <a:p>
            <a:pPr lvl="1"/>
            <a:r>
              <a:rPr lang="en-US" dirty="0" smtClean="0">
                <a:solidFill>
                  <a:schemeClr val="accent4">
                    <a:lumMod val="75000"/>
                  </a:schemeClr>
                </a:solidFill>
              </a:rPr>
              <a:t>update-database.</a:t>
            </a:r>
          </a:p>
          <a:p>
            <a:r>
              <a:rPr lang="en-US" dirty="0" smtClean="0"/>
              <a:t>And if you need to show the </a:t>
            </a:r>
            <a:r>
              <a:rPr lang="en-US" dirty="0" err="1" smtClean="0"/>
              <a:t>sql</a:t>
            </a:r>
            <a:r>
              <a:rPr lang="en-US" dirty="0" smtClean="0"/>
              <a:t> script is being running behind the screen you can run following command instead</a:t>
            </a:r>
          </a:p>
          <a:p>
            <a:pPr lvl="1"/>
            <a:r>
              <a:rPr lang="en-US" dirty="0" smtClean="0">
                <a:solidFill>
                  <a:schemeClr val="accent4">
                    <a:lumMod val="75000"/>
                  </a:schemeClr>
                </a:solidFill>
              </a:rPr>
              <a:t>update-database –script </a:t>
            </a:r>
          </a:p>
          <a:p>
            <a:pPr lvl="1"/>
            <a:endParaRPr lang="en-US" dirty="0" smtClean="0">
              <a:solidFill>
                <a:schemeClr val="accent4">
                  <a:lumMod val="75000"/>
                </a:schemeClr>
              </a:solidFill>
            </a:endParaRPr>
          </a:p>
          <a:p>
            <a:pPr lvl="1"/>
            <a:endParaRPr lang="en-US" dirty="0" smtClean="0">
              <a:solidFill>
                <a:schemeClr val="accent4">
                  <a:lumMod val="75000"/>
                </a:schemeClr>
              </a:solidFill>
            </a:endParaRPr>
          </a:p>
          <a:p>
            <a:pPr lvl="1"/>
            <a:endParaRPr lang="en-US" dirty="0" smtClean="0">
              <a:solidFill>
                <a:schemeClr val="accent4">
                  <a:lumMod val="75000"/>
                </a:schemeClr>
              </a:solidFill>
            </a:endParaRPr>
          </a:p>
          <a:p>
            <a:r>
              <a:rPr lang="en-US" dirty="0" smtClean="0"/>
              <a:t>By showing the scripts helps every time because we can show what’s going on when schema updating and if something wrong then we can make changes and update the model again.</a:t>
            </a:r>
            <a:endParaRPr lang="en-US" dirty="0" smtClean="0">
              <a:solidFill>
                <a:schemeClr val="accent4">
                  <a:lumMod val="75000"/>
                </a:schemeClr>
              </a:solidFill>
            </a:endParaRPr>
          </a:p>
          <a:p>
            <a:endParaRPr lang="en-US" dirty="0" smtClean="0"/>
          </a:p>
          <a:p>
            <a:pPr lvl="1"/>
            <a:endParaRPr lang="en-US" dirty="0"/>
          </a:p>
        </p:txBody>
      </p:sp>
      <p:pic>
        <p:nvPicPr>
          <p:cNvPr id="45059" name="Picture 3"/>
          <p:cNvPicPr>
            <a:picLocks noChangeAspect="1" noChangeArrowheads="1"/>
          </p:cNvPicPr>
          <p:nvPr/>
        </p:nvPicPr>
        <p:blipFill>
          <a:blip r:embed="rId2"/>
          <a:srcRect/>
          <a:stretch>
            <a:fillRect/>
          </a:stretch>
        </p:blipFill>
        <p:spPr bwMode="auto">
          <a:xfrm>
            <a:off x="2208212" y="3581400"/>
            <a:ext cx="4991100" cy="923925"/>
          </a:xfrm>
          <a:prstGeom prst="rect">
            <a:avLst/>
          </a:prstGeom>
          <a:noFill/>
          <a:ln w="9525">
            <a:noFill/>
            <a:miter lim="800000"/>
            <a:headEnd/>
            <a:tailEnd/>
          </a:ln>
          <a:effectLst/>
        </p:spPr>
      </p:pic>
    </p:spTree>
    <p:extLst>
      <p:ext uri="{BB962C8B-B14F-4D97-AF65-F5344CB8AC3E}">
        <p14:creationId xmlns="" xmlns:p14="http://schemas.microsoft.com/office/powerpoint/2010/main" val="271682524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660400"/>
          </a:xfrm>
        </p:spPr>
        <p:txBody>
          <a:bodyPr/>
          <a:lstStyle/>
          <a:p>
            <a:r>
              <a:rPr lang="en-US" dirty="0" smtClean="0">
                <a:solidFill>
                  <a:srgbClr val="0070C0"/>
                </a:solidFill>
              </a:rPr>
              <a:t>CRUD Operations</a:t>
            </a:r>
            <a:endParaRPr lang="en-US" dirty="0">
              <a:solidFill>
                <a:srgbClr val="0070C0"/>
              </a:solidFill>
            </a:endParaRPr>
          </a:p>
        </p:txBody>
      </p:sp>
      <p:sp>
        <p:nvSpPr>
          <p:cNvPr id="4" name="Content Placeholder 3"/>
          <p:cNvSpPr>
            <a:spLocks noGrp="1"/>
          </p:cNvSpPr>
          <p:nvPr>
            <p:ph idx="1"/>
          </p:nvPr>
        </p:nvSpPr>
        <p:spPr>
          <a:xfrm>
            <a:off x="1593436" y="1066800"/>
            <a:ext cx="9782801" cy="5410200"/>
          </a:xfrm>
        </p:spPr>
        <p:txBody>
          <a:bodyPr>
            <a:normAutofit/>
          </a:bodyPr>
          <a:lstStyle/>
          <a:p>
            <a:r>
              <a:rPr lang="en-US" sz="2400" dirty="0" smtClean="0"/>
              <a:t>To add data to the database we first have to </a:t>
            </a:r>
            <a:r>
              <a:rPr lang="en-US" sz="2400" dirty="0" smtClean="0"/>
              <a:t>get an instance of the context. Then we can access the </a:t>
            </a:r>
            <a:r>
              <a:rPr lang="en-US" sz="2400" dirty="0" err="1" smtClean="0"/>
              <a:t>DbSets</a:t>
            </a:r>
            <a:r>
              <a:rPr lang="en-US" sz="2400" dirty="0" smtClean="0"/>
              <a:t> associated with it.</a:t>
            </a:r>
          </a:p>
          <a:p>
            <a:endParaRPr lang="en-US" sz="2400" dirty="0" smtClean="0"/>
          </a:p>
          <a:p>
            <a:endParaRPr lang="en-US" sz="2400" dirty="0" smtClean="0"/>
          </a:p>
          <a:p>
            <a:r>
              <a:rPr lang="en-US" sz="2400" dirty="0" smtClean="0"/>
              <a:t>To update add we can select existing record and then update it using </a:t>
            </a:r>
            <a:r>
              <a:rPr lang="en-US" sz="2400" dirty="0" err="1" smtClean="0"/>
              <a:t>SaveChanges</a:t>
            </a:r>
            <a:r>
              <a:rPr lang="en-US" sz="2400" dirty="0" smtClean="0"/>
              <a:t>() on context. we can use the Entry update that will attach the object in to the </a:t>
            </a:r>
            <a:r>
              <a:rPr lang="en-US" sz="2400" dirty="0" err="1" smtClean="0"/>
              <a:t>DbSet</a:t>
            </a:r>
            <a:r>
              <a:rPr lang="en-US" sz="2400" dirty="0" smtClean="0"/>
              <a:t> and mark the state as updated.</a:t>
            </a:r>
          </a:p>
          <a:p>
            <a:endParaRPr lang="en-US" sz="2400" dirty="0" smtClean="0"/>
          </a:p>
          <a:p>
            <a:endParaRPr lang="en-US" sz="2400" dirty="0"/>
          </a:p>
        </p:txBody>
      </p:sp>
      <p:pic>
        <p:nvPicPr>
          <p:cNvPr id="1027" name="Picture 3"/>
          <p:cNvPicPr>
            <a:picLocks noChangeAspect="1" noChangeArrowheads="1"/>
          </p:cNvPicPr>
          <p:nvPr/>
        </p:nvPicPr>
        <p:blipFill>
          <a:blip r:embed="rId2"/>
          <a:srcRect/>
          <a:stretch>
            <a:fillRect/>
          </a:stretch>
        </p:blipFill>
        <p:spPr bwMode="auto">
          <a:xfrm>
            <a:off x="1979612" y="1905000"/>
            <a:ext cx="3752850" cy="8858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1903412" y="4038600"/>
            <a:ext cx="4438650" cy="1828800"/>
          </a:xfrm>
          <a:prstGeom prst="rect">
            <a:avLst/>
          </a:prstGeom>
          <a:noFill/>
          <a:ln w="9525">
            <a:noFill/>
            <a:miter lim="800000"/>
            <a:headEnd/>
            <a:tailEnd/>
          </a:ln>
          <a:effectLst/>
        </p:spPr>
      </p:pic>
    </p:spTree>
    <p:extLst>
      <p:ext uri="{BB962C8B-B14F-4D97-AF65-F5344CB8AC3E}">
        <p14:creationId xmlns="" xmlns:p14="http://schemas.microsoft.com/office/powerpoint/2010/main" val="271682524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508000"/>
          </a:xfrm>
        </p:spPr>
        <p:txBody>
          <a:bodyPr>
            <a:normAutofit fontScale="90000"/>
          </a:bodyPr>
          <a:lstStyle/>
          <a:p>
            <a:r>
              <a:rPr lang="en-US" dirty="0" smtClean="0"/>
              <a:t>Delete And Filtering</a:t>
            </a:r>
            <a:endParaRPr lang="en-US" dirty="0"/>
          </a:p>
        </p:txBody>
      </p:sp>
      <p:sp>
        <p:nvSpPr>
          <p:cNvPr id="3" name="Content Placeholder 2"/>
          <p:cNvSpPr>
            <a:spLocks noGrp="1"/>
          </p:cNvSpPr>
          <p:nvPr>
            <p:ph idx="1"/>
          </p:nvPr>
        </p:nvSpPr>
        <p:spPr>
          <a:xfrm>
            <a:off x="1593436" y="838200"/>
            <a:ext cx="9782801" cy="5334000"/>
          </a:xfrm>
        </p:spPr>
        <p:txBody>
          <a:bodyPr>
            <a:normAutofit/>
          </a:bodyPr>
          <a:lstStyle/>
          <a:p>
            <a:r>
              <a:rPr lang="en-US" sz="2400" dirty="0" smtClean="0"/>
              <a:t>To delete just change the </a:t>
            </a:r>
            <a:r>
              <a:rPr lang="en-US" sz="2400" dirty="0" err="1" smtClean="0"/>
              <a:t>DbSet</a:t>
            </a:r>
            <a:r>
              <a:rPr lang="en-US" sz="2400" dirty="0" smtClean="0"/>
              <a:t> state to deleted. And save changes</a:t>
            </a:r>
          </a:p>
          <a:p>
            <a:endParaRPr lang="en-US" sz="2400" dirty="0" smtClean="0"/>
          </a:p>
          <a:p>
            <a:endParaRPr lang="en-US" sz="2400" dirty="0" smtClean="0"/>
          </a:p>
          <a:p>
            <a:endParaRPr lang="en-US" sz="2400" dirty="0" smtClean="0"/>
          </a:p>
          <a:p>
            <a:r>
              <a:rPr lang="en-US" sz="2400" dirty="0" smtClean="0"/>
              <a:t>Get all the records</a:t>
            </a:r>
          </a:p>
          <a:p>
            <a:pPr>
              <a:buNone/>
            </a:pPr>
            <a:r>
              <a:rPr lang="en-US" sz="2400" dirty="0" smtClean="0"/>
              <a:t> </a:t>
            </a:r>
            <a:endParaRPr lang="en-US" sz="2400" dirty="0"/>
          </a:p>
        </p:txBody>
      </p:sp>
      <p:pic>
        <p:nvPicPr>
          <p:cNvPr id="2050" name="Picture 2"/>
          <p:cNvPicPr>
            <a:picLocks noChangeAspect="1" noChangeArrowheads="1"/>
          </p:cNvPicPr>
          <p:nvPr/>
        </p:nvPicPr>
        <p:blipFill>
          <a:blip r:embed="rId2"/>
          <a:srcRect/>
          <a:stretch>
            <a:fillRect/>
          </a:stretch>
        </p:blipFill>
        <p:spPr bwMode="auto">
          <a:xfrm>
            <a:off x="1979612" y="1295400"/>
            <a:ext cx="4495800" cy="1609725"/>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1979612" y="3429000"/>
            <a:ext cx="4152900" cy="800100"/>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508000"/>
          </a:xfrm>
        </p:spPr>
        <p:txBody>
          <a:bodyPr>
            <a:normAutofit fontScale="90000"/>
          </a:bodyPr>
          <a:lstStyle/>
          <a:p>
            <a:r>
              <a:rPr lang="en-US" dirty="0" smtClean="0">
                <a:solidFill>
                  <a:srgbClr val="0070C0"/>
                </a:solidFill>
              </a:rPr>
              <a:t>Model Types in EF</a:t>
            </a:r>
            <a:endParaRPr lang="en-US" dirty="0">
              <a:solidFill>
                <a:srgbClr val="0070C0"/>
              </a:solidFill>
            </a:endParaRPr>
          </a:p>
        </p:txBody>
      </p:sp>
      <p:sp>
        <p:nvSpPr>
          <p:cNvPr id="3" name="Content Placeholder 2"/>
          <p:cNvSpPr>
            <a:spLocks noGrp="1"/>
          </p:cNvSpPr>
          <p:nvPr>
            <p:ph idx="1"/>
          </p:nvPr>
        </p:nvSpPr>
        <p:spPr>
          <a:xfrm>
            <a:off x="1593436" y="838200"/>
            <a:ext cx="9782801" cy="5334000"/>
          </a:xfrm>
        </p:spPr>
        <p:txBody>
          <a:bodyPr>
            <a:normAutofit lnSpcReduction="10000"/>
          </a:bodyPr>
          <a:lstStyle/>
          <a:p>
            <a:r>
              <a:rPr lang="en-US" dirty="0"/>
              <a:t>Database </a:t>
            </a:r>
            <a:r>
              <a:rPr lang="en-US" dirty="0" smtClean="0"/>
              <a:t>First</a:t>
            </a:r>
          </a:p>
          <a:p>
            <a:pPr lvl="1"/>
            <a:r>
              <a:rPr lang="en-US" sz="1800" dirty="0"/>
              <a:t>If you already have a database, the Entity Framework can automatically generate a data model that consists of classes and properties that correspond to existing </a:t>
            </a:r>
            <a:r>
              <a:rPr lang="en-US" sz="1800" dirty="0" smtClean="0"/>
              <a:t>database. The </a:t>
            </a:r>
            <a:r>
              <a:rPr lang="en-US" sz="1800" dirty="0"/>
              <a:t>information about your database </a:t>
            </a:r>
            <a:r>
              <a:rPr lang="en-US" sz="1800" dirty="0" smtClean="0"/>
              <a:t>structure, </a:t>
            </a:r>
            <a:r>
              <a:rPr lang="en-US" sz="1800" dirty="0"/>
              <a:t>your data </a:t>
            </a:r>
            <a:r>
              <a:rPr lang="en-US" sz="1800" dirty="0" smtClean="0"/>
              <a:t>model, </a:t>
            </a:r>
            <a:r>
              <a:rPr lang="en-US" sz="1800" dirty="0"/>
              <a:t>and the mapping between them is stored in XML in an </a:t>
            </a:r>
            <a:r>
              <a:rPr lang="en-US" sz="1800" i="1" dirty="0"/>
              <a:t>.</a:t>
            </a:r>
            <a:r>
              <a:rPr lang="en-US" sz="1800" i="1" dirty="0" err="1"/>
              <a:t>edmx</a:t>
            </a:r>
            <a:r>
              <a:rPr lang="en-US" sz="1800" dirty="0"/>
              <a:t> file</a:t>
            </a:r>
            <a:r>
              <a:rPr lang="en-US" sz="1800" dirty="0" smtClean="0"/>
              <a:t>.</a:t>
            </a:r>
          </a:p>
          <a:p>
            <a:r>
              <a:rPr lang="en-US" sz="2200" i="1" dirty="0" smtClean="0"/>
              <a:t> </a:t>
            </a:r>
            <a:r>
              <a:rPr lang="en-US" dirty="0" smtClean="0"/>
              <a:t>Model First</a:t>
            </a:r>
          </a:p>
          <a:p>
            <a:pPr lvl="1"/>
            <a:r>
              <a:rPr lang="en-US" sz="1800" dirty="0"/>
              <a:t>If you don't yet have a database, you can begin by creating a model using the Entity Framework designer in Visual Studio. When the model is finished, the designer can generate DDL (</a:t>
            </a:r>
            <a:r>
              <a:rPr lang="en-US" sz="1800" i="1" dirty="0"/>
              <a:t>data definition language</a:t>
            </a:r>
            <a:r>
              <a:rPr lang="en-US" sz="1800" dirty="0"/>
              <a:t>) statements to create the database. This approach also uses an </a:t>
            </a:r>
            <a:r>
              <a:rPr lang="en-US" sz="1800" i="1" dirty="0"/>
              <a:t>.</a:t>
            </a:r>
            <a:r>
              <a:rPr lang="en-US" sz="1800" i="1" dirty="0" err="1"/>
              <a:t>edmx</a:t>
            </a:r>
            <a:r>
              <a:rPr lang="en-US" sz="1800" dirty="0"/>
              <a:t> file to store model and mapping information.</a:t>
            </a:r>
            <a:endParaRPr lang="en-US" sz="1800" dirty="0" smtClean="0"/>
          </a:p>
          <a:p>
            <a:r>
              <a:rPr lang="en-US" dirty="0" smtClean="0"/>
              <a:t>Code </a:t>
            </a:r>
            <a:r>
              <a:rPr lang="en-US" dirty="0"/>
              <a:t>First</a:t>
            </a:r>
          </a:p>
          <a:p>
            <a:pPr lvl="1"/>
            <a:r>
              <a:rPr lang="en-US" sz="1700" dirty="0"/>
              <a:t>Whether you have an existing database or not, you can code your own classes and properties that correspond to tables and columns and use them with the Entity Framework without an </a:t>
            </a:r>
            <a:r>
              <a:rPr lang="en-US" sz="1700" i="1" dirty="0"/>
              <a:t>.</a:t>
            </a:r>
            <a:r>
              <a:rPr lang="en-US" sz="1700" i="1" dirty="0" err="1"/>
              <a:t>edmx</a:t>
            </a:r>
            <a:r>
              <a:rPr lang="en-US" sz="1700" dirty="0"/>
              <a:t> file. That's why you sometimes see this approach called </a:t>
            </a:r>
            <a:r>
              <a:rPr lang="en-US" sz="1700" i="1" dirty="0"/>
              <a:t>code only</a:t>
            </a:r>
            <a:r>
              <a:rPr lang="en-US" sz="1700" dirty="0"/>
              <a:t>, although the official name is Code First. The mapping between the store schema and the conceptual model represented by your code is handled by convention and by a special mapping API. If you don't yet have a database, the Entity Framework can automatically create the database for you, or drop and re-create it if the model changes. </a:t>
            </a:r>
          </a:p>
        </p:txBody>
      </p:sp>
    </p:spTree>
    <p:extLst>
      <p:ext uri="{BB962C8B-B14F-4D97-AF65-F5344CB8AC3E}">
        <p14:creationId xmlns="" xmlns:p14="http://schemas.microsoft.com/office/powerpoint/2010/main" val="4793633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2" y="1524000"/>
            <a:ext cx="9782801" cy="508000"/>
          </a:xfrm>
        </p:spPr>
        <p:txBody>
          <a:bodyPr>
            <a:normAutofit fontScale="90000"/>
          </a:bodyPr>
          <a:lstStyle/>
          <a:p>
            <a:r>
              <a:rPr lang="en-US" dirty="0" smtClean="0"/>
              <a:t>We are planning to use Code-first approach …</a:t>
            </a:r>
            <a:endParaRPr lang="en-US" dirty="0"/>
          </a:p>
        </p:txBody>
      </p:sp>
      <p:sp>
        <p:nvSpPr>
          <p:cNvPr id="4" name="Title 1"/>
          <p:cNvSpPr txBox="1">
            <a:spLocks/>
          </p:cNvSpPr>
          <p:nvPr/>
        </p:nvSpPr>
        <p:spPr>
          <a:xfrm>
            <a:off x="3732212" y="2895600"/>
            <a:ext cx="4191000" cy="9906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en-US" sz="4800" dirty="0" smtClean="0">
                <a:solidFill>
                  <a:srgbClr val="0070C0"/>
                </a:solidFill>
              </a:rPr>
              <a:t>Ask me why?</a:t>
            </a:r>
            <a:endParaRPr lang="en-US" sz="4800" dirty="0">
              <a:solidFill>
                <a:srgbClr val="0070C0"/>
              </a:solidFill>
            </a:endParaRPr>
          </a:p>
        </p:txBody>
      </p:sp>
    </p:spTree>
    <p:extLst>
      <p:ext uri="{BB962C8B-B14F-4D97-AF65-F5344CB8AC3E}">
        <p14:creationId xmlns="" xmlns:p14="http://schemas.microsoft.com/office/powerpoint/2010/main" val="305548727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660400"/>
          </a:xfrm>
        </p:spPr>
        <p:txBody>
          <a:bodyPr/>
          <a:lstStyle/>
          <a:p>
            <a:r>
              <a:rPr lang="en-US" dirty="0" smtClean="0">
                <a:solidFill>
                  <a:srgbClr val="0070C0"/>
                </a:solidFill>
              </a:rPr>
              <a:t>Code-First Model</a:t>
            </a:r>
            <a:endParaRPr lang="en-US" dirty="0">
              <a:solidFill>
                <a:srgbClr val="0070C0"/>
              </a:solidFill>
            </a:endParaRPr>
          </a:p>
        </p:txBody>
      </p:sp>
      <p:sp>
        <p:nvSpPr>
          <p:cNvPr id="3" name="Content Placeholder 2"/>
          <p:cNvSpPr>
            <a:spLocks noGrp="1"/>
          </p:cNvSpPr>
          <p:nvPr>
            <p:ph idx="1"/>
          </p:nvPr>
        </p:nvSpPr>
        <p:spPr>
          <a:xfrm>
            <a:off x="1593436" y="1066800"/>
            <a:ext cx="9782801" cy="1066800"/>
          </a:xfrm>
        </p:spPr>
        <p:txBody>
          <a:bodyPr>
            <a:normAutofit/>
          </a:bodyPr>
          <a:lstStyle/>
          <a:p>
            <a:r>
              <a:rPr lang="en-US" sz="2000" dirty="0"/>
              <a:t>Code-First approach, you can focus on the </a:t>
            </a:r>
            <a:r>
              <a:rPr lang="en-US" sz="2000" dirty="0">
                <a:solidFill>
                  <a:srgbClr val="0070C0"/>
                </a:solidFill>
              </a:rPr>
              <a:t>domain design </a:t>
            </a:r>
            <a:r>
              <a:rPr lang="en-US" sz="2000" dirty="0"/>
              <a:t>and start creating classes as per your domain requirement rather than design your database first and then create the classes which match your database design</a:t>
            </a:r>
          </a:p>
        </p:txBody>
      </p:sp>
      <p:pic>
        <p:nvPicPr>
          <p:cNvPr id="2050" name="Picture 2" descr="http://www.entityframeworktutorial.net/images/EF5/code-first.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055812" y="2286000"/>
            <a:ext cx="6096000" cy="153915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Content Placeholder 2"/>
          <p:cNvSpPr txBox="1">
            <a:spLocks/>
          </p:cNvSpPr>
          <p:nvPr/>
        </p:nvSpPr>
        <p:spPr>
          <a:xfrm>
            <a:off x="1593436" y="3977550"/>
            <a:ext cx="9782801" cy="10668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sz="1800" dirty="0" smtClean="0"/>
              <a:t>What that means is you can create some classes right away and create a database using that classes. This collection of class we call Context or Model. These classes are interconnected and implement single responsibility principle.</a:t>
            </a:r>
            <a:endParaRPr lang="en-US" sz="1800" dirty="0"/>
          </a:p>
        </p:txBody>
      </p:sp>
      <p:sp>
        <p:nvSpPr>
          <p:cNvPr id="6" name="Content Placeholder 2"/>
          <p:cNvSpPr txBox="1">
            <a:spLocks/>
          </p:cNvSpPr>
          <p:nvPr/>
        </p:nvSpPr>
        <p:spPr>
          <a:xfrm>
            <a:off x="1593436" y="4953000"/>
            <a:ext cx="9782801" cy="10668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sz="1800" dirty="0" smtClean="0">
                <a:solidFill>
                  <a:srgbClr val="0070C0"/>
                </a:solidFill>
              </a:rPr>
              <a:t>SRP – single responsible principle </a:t>
            </a:r>
            <a:r>
              <a:rPr lang="en-US" sz="1800" dirty="0" smtClean="0"/>
              <a:t>means that each class of the context has very specific and task oriented responsibility. In other word each class will do one thing and do that perfectly . When implemented code is more cleaner and easy to others to handle.</a:t>
            </a:r>
            <a:endParaRPr lang="en-US" sz="1800" dirty="0"/>
          </a:p>
        </p:txBody>
      </p:sp>
      <p:sp>
        <p:nvSpPr>
          <p:cNvPr id="7" name="Content Placeholder 2"/>
          <p:cNvSpPr txBox="1">
            <a:spLocks/>
          </p:cNvSpPr>
          <p:nvPr/>
        </p:nvSpPr>
        <p:spPr>
          <a:xfrm>
            <a:off x="1593436" y="5821500"/>
            <a:ext cx="9782801" cy="10668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sz="1800" dirty="0" smtClean="0"/>
              <a:t>Because this context handled automatically when ever changed, code first model is the best choice for </a:t>
            </a:r>
            <a:r>
              <a:rPr lang="en-US" sz="1800" dirty="0" smtClean="0">
                <a:solidFill>
                  <a:srgbClr val="0070C0"/>
                </a:solidFill>
              </a:rPr>
              <a:t>RAD – Rapid application development.</a:t>
            </a:r>
            <a:r>
              <a:rPr lang="en-US" sz="1800" dirty="0" smtClean="0"/>
              <a:t>  You will see this in action later on. </a:t>
            </a:r>
            <a:endParaRPr lang="en-US" sz="1800" dirty="0"/>
          </a:p>
        </p:txBody>
      </p:sp>
    </p:spTree>
    <p:extLst>
      <p:ext uri="{BB962C8B-B14F-4D97-AF65-F5344CB8AC3E}">
        <p14:creationId xmlns="" xmlns:p14="http://schemas.microsoft.com/office/powerpoint/2010/main" val="66099793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660400"/>
          </a:xfrm>
        </p:spPr>
        <p:txBody>
          <a:bodyPr/>
          <a:lstStyle/>
          <a:p>
            <a:r>
              <a:rPr lang="en-US" dirty="0" smtClean="0">
                <a:solidFill>
                  <a:srgbClr val="0070C0"/>
                </a:solidFill>
              </a:rPr>
              <a:t>Requirement Document</a:t>
            </a:r>
            <a:endParaRPr lang="en-US" dirty="0">
              <a:solidFill>
                <a:srgbClr val="0070C0"/>
              </a:solidFill>
            </a:endParaRPr>
          </a:p>
        </p:txBody>
      </p:sp>
      <p:sp>
        <p:nvSpPr>
          <p:cNvPr id="3" name="Content Placeholder 2"/>
          <p:cNvSpPr>
            <a:spLocks noGrp="1"/>
          </p:cNvSpPr>
          <p:nvPr>
            <p:ph idx="1"/>
          </p:nvPr>
        </p:nvSpPr>
        <p:spPr>
          <a:xfrm>
            <a:off x="1745836" y="2755898"/>
            <a:ext cx="9747665" cy="2819402"/>
          </a:xfrm>
        </p:spPr>
        <p:style>
          <a:lnRef idx="2">
            <a:schemeClr val="accent2"/>
          </a:lnRef>
          <a:fillRef idx="1">
            <a:schemeClr val="lt1"/>
          </a:fillRef>
          <a:effectRef idx="0">
            <a:schemeClr val="accent2"/>
          </a:effectRef>
          <a:fontRef idx="minor">
            <a:schemeClr val="dk1"/>
          </a:fontRef>
        </p:style>
        <p:txBody>
          <a:bodyPr>
            <a:normAutofit/>
          </a:bodyPr>
          <a:lstStyle/>
          <a:p>
            <a:pPr lvl="1"/>
            <a:r>
              <a:rPr lang="en-US" sz="1600" dirty="0" err="1">
                <a:solidFill>
                  <a:schemeClr val="accent2">
                    <a:lumMod val="50000"/>
                  </a:schemeClr>
                </a:solidFill>
              </a:rPr>
              <a:t>GigHub</a:t>
            </a:r>
            <a:r>
              <a:rPr lang="en-US" sz="1600" dirty="0">
                <a:solidFill>
                  <a:schemeClr val="accent2">
                    <a:lumMod val="50000"/>
                  </a:schemeClr>
                </a:solidFill>
              </a:rPr>
              <a:t> is a </a:t>
            </a:r>
            <a:r>
              <a:rPr lang="en-US" sz="1600" dirty="0" smtClean="0">
                <a:solidFill>
                  <a:schemeClr val="accent2">
                    <a:lumMod val="50000"/>
                  </a:schemeClr>
                </a:solidFill>
              </a:rPr>
              <a:t> </a:t>
            </a:r>
            <a:r>
              <a:rPr lang="en-US" sz="1600" dirty="0">
                <a:solidFill>
                  <a:schemeClr val="accent2">
                    <a:lumMod val="50000"/>
                  </a:schemeClr>
                </a:solidFill>
              </a:rPr>
              <a:t>mini social network that makes it really easy for live music lovers to track the gigs of their favorite artists. </a:t>
            </a:r>
          </a:p>
          <a:p>
            <a:pPr lvl="1"/>
            <a:r>
              <a:rPr lang="en-US" sz="1600" dirty="0">
                <a:solidFill>
                  <a:schemeClr val="accent2">
                    <a:lumMod val="50000"/>
                  </a:schemeClr>
                </a:solidFill>
              </a:rPr>
              <a:t>Artists can sign up and list their gigs. When adding a gig, they should specify the date and time, location, and genre of the gig</a:t>
            </a:r>
            <a:r>
              <a:rPr lang="en-US" sz="1600" dirty="0" smtClean="0">
                <a:solidFill>
                  <a:schemeClr val="accent2">
                    <a:lumMod val="50000"/>
                  </a:schemeClr>
                </a:solidFill>
              </a:rPr>
              <a:t>.</a:t>
            </a:r>
          </a:p>
          <a:p>
            <a:pPr lvl="1"/>
            <a:r>
              <a:rPr lang="en-US" sz="1600" dirty="0">
                <a:solidFill>
                  <a:schemeClr val="accent2">
                    <a:lumMod val="50000"/>
                  </a:schemeClr>
                </a:solidFill>
              </a:rPr>
              <a:t>An artist should have a page called My Upcoming Gigs. From there, they should be able to edit or remove an existing gig, or add another one to the list. </a:t>
            </a:r>
            <a:endParaRPr lang="en-US" sz="1600" dirty="0" smtClean="0">
              <a:solidFill>
                <a:schemeClr val="accent2">
                  <a:lumMod val="50000"/>
                </a:schemeClr>
              </a:solidFill>
            </a:endParaRPr>
          </a:p>
          <a:p>
            <a:pPr lvl="1"/>
            <a:r>
              <a:rPr lang="en-US" sz="1600" dirty="0">
                <a:solidFill>
                  <a:schemeClr val="accent2">
                    <a:lumMod val="50000"/>
                  </a:schemeClr>
                </a:solidFill>
              </a:rPr>
              <a:t>Users should be able to view all upcoming gigs or search them by artist, genre, or location. </a:t>
            </a:r>
          </a:p>
          <a:p>
            <a:pPr lvl="1"/>
            <a:r>
              <a:rPr lang="en-US" sz="1600" dirty="0">
                <a:solidFill>
                  <a:schemeClr val="accent2">
                    <a:lumMod val="50000"/>
                  </a:schemeClr>
                </a:solidFill>
              </a:rPr>
              <a:t>They should be able to view the details of a gig and add it to their calendar. Additionally, users should be able to follow their favorite artists. When they follow an artist, they should see the upcoming gigs of their favorite artists in the Gig Feed. </a:t>
            </a:r>
            <a:endParaRPr lang="en-US" sz="1600" dirty="0" smtClean="0">
              <a:solidFill>
                <a:schemeClr val="accent2">
                  <a:lumMod val="50000"/>
                </a:schemeClr>
              </a:solidFill>
            </a:endParaRPr>
          </a:p>
          <a:p>
            <a:pPr lvl="1"/>
            <a:endParaRPr lang="en-US" sz="1600" dirty="0">
              <a:solidFill>
                <a:schemeClr val="accent2">
                  <a:lumMod val="50000"/>
                </a:schemeClr>
              </a:solidFill>
            </a:endParaRPr>
          </a:p>
        </p:txBody>
      </p:sp>
      <p:sp>
        <p:nvSpPr>
          <p:cNvPr id="5" name="Content Placeholder 2"/>
          <p:cNvSpPr txBox="1">
            <a:spLocks/>
          </p:cNvSpPr>
          <p:nvPr/>
        </p:nvSpPr>
        <p:spPr>
          <a:xfrm>
            <a:off x="1745836" y="1143000"/>
            <a:ext cx="9782801" cy="14478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sz="2400" dirty="0" smtClean="0"/>
              <a:t>An elite software engineer don’t just jump in to coding. They are keen to details and first examine the business model . Because of the RAD environment they are not wasting time for dig deeper. Instead they scratch the surface and make a requirement document.</a:t>
            </a:r>
            <a:endParaRPr lang="en-US" sz="2400" dirty="0"/>
          </a:p>
        </p:txBody>
      </p:sp>
      <p:sp>
        <p:nvSpPr>
          <p:cNvPr id="6" name="Content Placeholder 2"/>
          <p:cNvSpPr txBox="1">
            <a:spLocks/>
          </p:cNvSpPr>
          <p:nvPr/>
        </p:nvSpPr>
        <p:spPr>
          <a:xfrm>
            <a:off x="1593435" y="5715000"/>
            <a:ext cx="9782801" cy="1028699"/>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sz="2400" dirty="0" smtClean="0"/>
              <a:t>This is a simple requirement document. The next step will be extracting the use cases from the list. </a:t>
            </a:r>
            <a:endParaRPr lang="en-US" sz="2400" dirty="0"/>
          </a:p>
        </p:txBody>
      </p:sp>
    </p:spTree>
    <p:extLst>
      <p:ext uri="{BB962C8B-B14F-4D97-AF65-F5344CB8AC3E}">
        <p14:creationId xmlns="" xmlns:p14="http://schemas.microsoft.com/office/powerpoint/2010/main" val="269585525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212" y="1828800"/>
            <a:ext cx="9782801" cy="1981200"/>
          </a:xfrm>
        </p:spPr>
        <p:txBody>
          <a:bodyPr>
            <a:normAutofit fontScale="90000"/>
          </a:bodyPr>
          <a:lstStyle/>
          <a:p>
            <a:pPr algn="ctr"/>
            <a:r>
              <a:rPr lang="en-US" sz="5400" dirty="0" smtClean="0">
                <a:solidFill>
                  <a:srgbClr val="0070C0"/>
                </a:solidFill>
              </a:rPr>
              <a:t>Get a paper and try to extract use-cases as much as you can!!</a:t>
            </a:r>
            <a:endParaRPr lang="en-US" sz="5400" dirty="0">
              <a:solidFill>
                <a:srgbClr val="0070C0"/>
              </a:solidFill>
            </a:endParaRPr>
          </a:p>
        </p:txBody>
      </p:sp>
    </p:spTree>
    <p:extLst>
      <p:ext uri="{BB962C8B-B14F-4D97-AF65-F5344CB8AC3E}">
        <p14:creationId xmlns="" xmlns:p14="http://schemas.microsoft.com/office/powerpoint/2010/main" val="418343984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660400"/>
          </a:xfrm>
        </p:spPr>
        <p:txBody>
          <a:bodyPr/>
          <a:lstStyle/>
          <a:p>
            <a:r>
              <a:rPr lang="en-US" dirty="0" smtClean="0">
                <a:solidFill>
                  <a:srgbClr val="0070C0"/>
                </a:solidFill>
              </a:rPr>
              <a:t>Extracting use-cases</a:t>
            </a:r>
            <a:endParaRPr lang="en-US" dirty="0">
              <a:solidFill>
                <a:srgbClr val="0070C0"/>
              </a:solidFill>
            </a:endParaRPr>
          </a:p>
        </p:txBody>
      </p:sp>
      <p:sp>
        <p:nvSpPr>
          <p:cNvPr id="4" name="Content Placeholder 3"/>
          <p:cNvSpPr>
            <a:spLocks noGrp="1"/>
          </p:cNvSpPr>
          <p:nvPr>
            <p:ph idx="1"/>
          </p:nvPr>
        </p:nvSpPr>
        <p:spPr>
          <a:xfrm>
            <a:off x="1593436" y="1066800"/>
            <a:ext cx="9782801" cy="5562600"/>
          </a:xfrm>
        </p:spPr>
        <p:txBody>
          <a:bodyPr/>
          <a:lstStyle/>
          <a:p>
            <a:r>
              <a:rPr lang="en-US" sz="2400" dirty="0" smtClean="0"/>
              <a:t>From the list we clearly see we need some </a:t>
            </a:r>
            <a:r>
              <a:rPr lang="en-US" sz="2400" dirty="0" smtClean="0">
                <a:solidFill>
                  <a:srgbClr val="0070C0"/>
                </a:solidFill>
              </a:rPr>
              <a:t>authentication</a:t>
            </a:r>
            <a:r>
              <a:rPr lang="en-US" sz="2400" dirty="0" smtClean="0"/>
              <a:t> work done. So we create a separate component for that</a:t>
            </a:r>
          </a:p>
          <a:p>
            <a:pPr lvl="1"/>
            <a:r>
              <a:rPr lang="en-US" sz="1800" dirty="0" smtClean="0"/>
              <a:t>Sign Up</a:t>
            </a:r>
          </a:p>
          <a:p>
            <a:pPr lvl="1"/>
            <a:r>
              <a:rPr lang="en-US" sz="1800" dirty="0" smtClean="0"/>
              <a:t>Log in</a:t>
            </a:r>
          </a:p>
          <a:p>
            <a:pPr lvl="1"/>
            <a:r>
              <a:rPr lang="en-US" sz="1800" dirty="0" smtClean="0"/>
              <a:t>Log out</a:t>
            </a:r>
          </a:p>
          <a:p>
            <a:pPr lvl="1"/>
            <a:r>
              <a:rPr lang="en-US" sz="1800" dirty="0" smtClean="0"/>
              <a:t>Change password </a:t>
            </a:r>
          </a:p>
          <a:p>
            <a:pPr lvl="1"/>
            <a:r>
              <a:rPr lang="en-US" sz="1800" dirty="0" smtClean="0"/>
              <a:t>Edit Profile </a:t>
            </a:r>
          </a:p>
          <a:p>
            <a:r>
              <a:rPr lang="en-US" sz="2200" dirty="0" smtClean="0"/>
              <a:t>Clearly we can see we need to handle gigs . And we can put it in a separate component </a:t>
            </a:r>
          </a:p>
          <a:p>
            <a:pPr lvl="1"/>
            <a:r>
              <a:rPr lang="en-US" sz="1800" dirty="0" smtClean="0"/>
              <a:t>Add a gig</a:t>
            </a:r>
          </a:p>
          <a:p>
            <a:pPr lvl="1"/>
            <a:r>
              <a:rPr lang="en-US" sz="1800" dirty="0" smtClean="0"/>
              <a:t>Upcoming gigs (for artist) – need separate one for artist </a:t>
            </a:r>
          </a:p>
          <a:p>
            <a:pPr lvl="1"/>
            <a:r>
              <a:rPr lang="en-US" sz="1800" dirty="0" smtClean="0"/>
              <a:t>Remove a gig</a:t>
            </a:r>
          </a:p>
          <a:p>
            <a:pPr lvl="1"/>
            <a:r>
              <a:rPr lang="en-US" sz="1800" dirty="0" smtClean="0"/>
              <a:t>View all upcoming gigs</a:t>
            </a:r>
          </a:p>
          <a:p>
            <a:pPr lvl="1"/>
            <a:r>
              <a:rPr lang="en-US" sz="1800" dirty="0" smtClean="0"/>
              <a:t>Search (there can be a lot of gigs . So at this point it’s better to implement a search)</a:t>
            </a:r>
          </a:p>
          <a:p>
            <a:pPr lvl="1"/>
            <a:r>
              <a:rPr lang="en-US" sz="1800" dirty="0" smtClean="0"/>
              <a:t>View gig details</a:t>
            </a:r>
          </a:p>
          <a:p>
            <a:pPr lvl="1"/>
            <a:endParaRPr lang="en-US" sz="1800" dirty="0"/>
          </a:p>
        </p:txBody>
      </p:sp>
    </p:spTree>
    <p:extLst>
      <p:ext uri="{BB962C8B-B14F-4D97-AF65-F5344CB8AC3E}">
        <p14:creationId xmlns="" xmlns:p14="http://schemas.microsoft.com/office/powerpoint/2010/main" val="225266603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522412" y="533400"/>
            <a:ext cx="9782801" cy="5257800"/>
          </a:xfrm>
        </p:spPr>
        <p:txBody>
          <a:bodyPr/>
          <a:lstStyle/>
          <a:p>
            <a:r>
              <a:rPr lang="en-US" dirty="0" smtClean="0"/>
              <a:t>We need gigs on calendar . </a:t>
            </a:r>
          </a:p>
          <a:p>
            <a:pPr lvl="1"/>
            <a:r>
              <a:rPr lang="en-US" dirty="0" smtClean="0"/>
              <a:t>Add a gig to calendar </a:t>
            </a:r>
          </a:p>
          <a:p>
            <a:pPr lvl="1"/>
            <a:r>
              <a:rPr lang="en-US" dirty="0" smtClean="0"/>
              <a:t>Remove a gig from calendar</a:t>
            </a:r>
          </a:p>
          <a:p>
            <a:pPr lvl="1"/>
            <a:r>
              <a:rPr lang="en-US" dirty="0" smtClean="0"/>
              <a:t>View gigs I am attending (for users)</a:t>
            </a:r>
          </a:p>
          <a:p>
            <a:r>
              <a:rPr lang="en-US" dirty="0" smtClean="0"/>
              <a:t>Users need to follow artists. So there must be a place to them</a:t>
            </a:r>
          </a:p>
          <a:p>
            <a:pPr lvl="1"/>
            <a:r>
              <a:rPr lang="en-US" dirty="0" smtClean="0"/>
              <a:t>Follow an artist </a:t>
            </a:r>
          </a:p>
          <a:p>
            <a:pPr lvl="1"/>
            <a:r>
              <a:rPr lang="en-US" dirty="0" smtClean="0"/>
              <a:t>Unfollow an artist </a:t>
            </a:r>
          </a:p>
          <a:p>
            <a:pPr lvl="1"/>
            <a:r>
              <a:rPr lang="en-US" dirty="0" smtClean="0"/>
              <a:t>Who’s I am following </a:t>
            </a:r>
          </a:p>
          <a:p>
            <a:pPr lvl="1"/>
            <a:r>
              <a:rPr lang="en-US" dirty="0" smtClean="0"/>
              <a:t>Gig feed (we need a central place for this gigs . So gig feed will be it )</a:t>
            </a:r>
            <a:endParaRPr lang="en-US" dirty="0"/>
          </a:p>
        </p:txBody>
      </p:sp>
    </p:spTree>
    <p:extLst>
      <p:ext uri="{BB962C8B-B14F-4D97-AF65-F5344CB8AC3E}">
        <p14:creationId xmlns="" xmlns:p14="http://schemas.microsoft.com/office/powerpoint/2010/main" val="6617489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1519</TotalTime>
  <Words>2823</Words>
  <Application>Microsoft Office PowerPoint</Application>
  <PresentationFormat>Custom</PresentationFormat>
  <Paragraphs>242</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Math 16x9</vt:lpstr>
      <vt:lpstr>Web API 2.0 </vt:lpstr>
      <vt:lpstr>Why Entity Framework</vt:lpstr>
      <vt:lpstr>Model Types in EF</vt:lpstr>
      <vt:lpstr>We are planning to use Code-first approach …</vt:lpstr>
      <vt:lpstr>Code-First Model</vt:lpstr>
      <vt:lpstr>Requirement Document</vt:lpstr>
      <vt:lpstr>Get a paper and try to extract use-cases as much as you can!!</vt:lpstr>
      <vt:lpstr>Extracting use-cases</vt:lpstr>
      <vt:lpstr>Slide 9</vt:lpstr>
      <vt:lpstr>Visual studio Team Foundation Online</vt:lpstr>
      <vt:lpstr>Little Bit of GIT </vt:lpstr>
      <vt:lpstr>Slide 12</vt:lpstr>
      <vt:lpstr>Adding Use-cases to backlog</vt:lpstr>
      <vt:lpstr>Dependency and Order of the Use-Cases</vt:lpstr>
      <vt:lpstr>Extract use-cases and planning first Iteration </vt:lpstr>
      <vt:lpstr>Adding Use-Cases to Iterations </vt:lpstr>
      <vt:lpstr>Entity Framework and Migrations </vt:lpstr>
      <vt:lpstr>Configure EF first time</vt:lpstr>
      <vt:lpstr>Enough talking let’s do some coding</vt:lpstr>
      <vt:lpstr>Adding Entity Framework to Project</vt:lpstr>
      <vt:lpstr>Extending the model</vt:lpstr>
      <vt:lpstr>Property Attributes </vt:lpstr>
      <vt:lpstr>Data Access Project</vt:lpstr>
      <vt:lpstr>DbContext and DbSet&lt;&gt;</vt:lpstr>
      <vt:lpstr>Database Migrations</vt:lpstr>
      <vt:lpstr>Adding Migrations</vt:lpstr>
      <vt:lpstr>Update the Database</vt:lpstr>
      <vt:lpstr>CRUD Operations</vt:lpstr>
      <vt:lpstr>Delete And Filtering</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ishara denawaka</dc:creator>
  <cp:lastModifiedBy>Asanga</cp:lastModifiedBy>
  <cp:revision>192</cp:revision>
  <dcterms:created xsi:type="dcterms:W3CDTF">2017-11-20T16:04:33Z</dcterms:created>
  <dcterms:modified xsi:type="dcterms:W3CDTF">2017-12-08T09:55:36Z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