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62" r:id="rId7"/>
    <p:sldId id="266" r:id="rId8"/>
    <p:sldId id="263" r:id="rId9"/>
    <p:sldId id="264" r:id="rId10"/>
    <p:sldId id="267" r:id="rId11"/>
    <p:sldId id="268" r:id="rId12"/>
    <p:sldId id="269" r:id="rId13"/>
    <p:sldId id="270" r:id="rId14"/>
    <p:sldId id="271" r:id="rId15"/>
    <p:sldId id="265" r:id="rId16"/>
    <p:sldId id="272" r:id="rId17"/>
    <p:sldId id="273" r:id="rId18"/>
    <p:sldId id="274" r:id="rId19"/>
    <p:sldId id="275" r:id="rId20"/>
    <p:sldId id="276" r:id="rId21"/>
    <p:sldId id="261"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87D4B0-C91A-4632-96A2-97149834FE7B}">
          <p14:sldIdLst>
            <p14:sldId id="256"/>
            <p14:sldId id="257"/>
            <p14:sldId id="258"/>
            <p14:sldId id="259"/>
            <p14:sldId id="260"/>
            <p14:sldId id="262"/>
            <p14:sldId id="266"/>
            <p14:sldId id="263"/>
            <p14:sldId id="264"/>
            <p14:sldId id="267"/>
            <p14:sldId id="268"/>
            <p14:sldId id="269"/>
            <p14:sldId id="270"/>
            <p14:sldId id="271"/>
            <p14:sldId id="265"/>
            <p14:sldId id="272"/>
            <p14:sldId id="273"/>
            <p14:sldId id="274"/>
            <p14:sldId id="275"/>
            <p14:sldId id="276"/>
            <p14:sldId id="261"/>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howGuides="1">
      <p:cViewPr varScale="1">
        <p:scale>
          <a:sx n="76" d="100"/>
          <a:sy n="76" d="100"/>
        </p:scale>
        <p:origin x="636" y="8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28/11/2017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28/11/2017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408685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dirty="0" smtClean="0"/>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28/11/2017</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smtClean="0"/>
              <a:t>Add a </a:t>
            </a:r>
            <a:r>
              <a:rPr lang="en-US" dirty="0" err="1" smtClean="0"/>
              <a:t>fasdasdaasooter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28/11/2017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28/11/2017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28/11/2017</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28/11/2017</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28/11/2017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28/11/2017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28/11/2017</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28/11/2017</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28/11/2017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28/11/2017</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28/11/2017</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Scienter technologies </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ybarlab.com/linq"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API 2.0 </a:t>
            </a:r>
            <a:endParaRPr lang="en-US" dirty="0"/>
          </a:p>
        </p:txBody>
      </p:sp>
      <p:sp>
        <p:nvSpPr>
          <p:cNvPr id="3" name="Subtitle 2"/>
          <p:cNvSpPr>
            <a:spLocks noGrp="1"/>
          </p:cNvSpPr>
          <p:nvPr>
            <p:ph type="subTitle" idx="1"/>
          </p:nvPr>
        </p:nvSpPr>
        <p:spPr>
          <a:xfrm>
            <a:off x="2413000" y="4344915"/>
            <a:ext cx="7532111" cy="608085"/>
          </a:xfrm>
        </p:spPr>
        <p:txBody>
          <a:bodyPr>
            <a:normAutofit fontScale="70000" lnSpcReduction="20000"/>
          </a:bodyPr>
          <a:lstStyle/>
          <a:p>
            <a:r>
              <a:rPr lang="en-US" dirty="0"/>
              <a:t>Implement First Bound Context Using Entity Framework</a:t>
            </a:r>
            <a:endParaRPr lang="en-US" dirty="0"/>
          </a:p>
        </p:txBody>
      </p:sp>
      <p:pic>
        <p:nvPicPr>
          <p:cNvPr id="1028" name="Picture 4" descr="Image result for sci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7212" y="610784"/>
            <a:ext cx="1600200" cy="3160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2.bp.blogspot.com/-Bp58XyuBJuQ/V-E2_McyGvI/AAAAAAAAAlQ/zdIsRM2-wKMlMPP8EZ4pTIphxHpiehPPgCLcB/s1600/ASP.Net-Web-AP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212" y="1316650"/>
            <a:ext cx="3088870" cy="12561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visual studio 20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7081" y="1825584"/>
            <a:ext cx="3295650" cy="1070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9483724" y="1529897"/>
            <a:ext cx="1828800" cy="1042869"/>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Visual studio Team Foundation Online</a:t>
            </a:r>
            <a:endParaRPr lang="en-US" dirty="0">
              <a:solidFill>
                <a:srgbClr val="0070C0"/>
              </a:solidFill>
            </a:endParaRPr>
          </a:p>
        </p:txBody>
      </p:sp>
      <p:sp>
        <p:nvSpPr>
          <p:cNvPr id="4" name="Content Placeholder 3"/>
          <p:cNvSpPr>
            <a:spLocks noGrp="1"/>
          </p:cNvSpPr>
          <p:nvPr>
            <p:ph idx="1"/>
          </p:nvPr>
        </p:nvSpPr>
        <p:spPr>
          <a:xfrm>
            <a:off x="1593436" y="1066800"/>
            <a:ext cx="9782801" cy="1905000"/>
          </a:xfrm>
        </p:spPr>
        <p:txBody>
          <a:bodyPr>
            <a:normAutofit fontScale="92500" lnSpcReduction="10000"/>
          </a:bodyPr>
          <a:lstStyle/>
          <a:p>
            <a:r>
              <a:rPr lang="en-US" sz="2000" dirty="0" smtClean="0"/>
              <a:t>To make things done in proper manner we must implement a collaboration pattern. So for Microsoft products TFS is a batter choice at all.</a:t>
            </a:r>
          </a:p>
          <a:p>
            <a:r>
              <a:rPr lang="en-US" sz="2000" dirty="0" smtClean="0"/>
              <a:t>You can use your cooperate TFS or Visual studio online version of TFS. I use TFS online for this lesson. </a:t>
            </a:r>
          </a:p>
          <a:p>
            <a:r>
              <a:rPr lang="en-US" sz="2000" dirty="0" smtClean="0"/>
              <a:t>Log in to your visual studio online and create a new project. You can use either GIT or </a:t>
            </a:r>
            <a:r>
              <a:rPr lang="en-US" sz="2000" dirty="0" err="1" smtClean="0"/>
              <a:t>tfs</a:t>
            </a:r>
            <a:r>
              <a:rPr lang="en-US" sz="2000" dirty="0" smtClean="0"/>
              <a:t> it self to handle version control. I use </a:t>
            </a:r>
            <a:r>
              <a:rPr lang="en-US" sz="2000" dirty="0" err="1" smtClean="0"/>
              <a:t>git</a:t>
            </a:r>
            <a:r>
              <a:rPr lang="en-US" sz="2000" dirty="0"/>
              <a:t>.</a:t>
            </a:r>
          </a:p>
        </p:txBody>
      </p:sp>
      <p:pic>
        <p:nvPicPr>
          <p:cNvPr id="5" name="Picture 4"/>
          <p:cNvPicPr>
            <a:picLocks noChangeAspect="1"/>
          </p:cNvPicPr>
          <p:nvPr/>
        </p:nvPicPr>
        <p:blipFill>
          <a:blip r:embed="rId2"/>
          <a:stretch>
            <a:fillRect/>
          </a:stretch>
        </p:blipFill>
        <p:spPr>
          <a:xfrm>
            <a:off x="1751012" y="2959100"/>
            <a:ext cx="4953000" cy="3600346"/>
          </a:xfrm>
          <a:prstGeom prst="rect">
            <a:avLst/>
          </a:prstGeom>
        </p:spPr>
      </p:pic>
      <p:sp>
        <p:nvSpPr>
          <p:cNvPr id="6" name="Content Placeholder 3"/>
          <p:cNvSpPr txBox="1">
            <a:spLocks/>
          </p:cNvSpPr>
          <p:nvPr/>
        </p:nvSpPr>
        <p:spPr>
          <a:xfrm>
            <a:off x="6715125" y="2971800"/>
            <a:ext cx="4941888" cy="3587646"/>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smtClean="0"/>
              <a:t>Put name and version control as GIT</a:t>
            </a:r>
          </a:p>
          <a:p>
            <a:r>
              <a:rPr lang="en-US" sz="2000" dirty="0" smtClean="0"/>
              <a:t>Work item project will be agile. When you use scrum master you cannot do testing. So use agile instead.</a:t>
            </a:r>
          </a:p>
          <a:p>
            <a:r>
              <a:rPr lang="en-US" sz="2000" dirty="0" smtClean="0"/>
              <a:t>Then create the project. And you will redirect project’s dashboard </a:t>
            </a:r>
            <a:endParaRPr lang="en-US" sz="2000" dirty="0"/>
          </a:p>
        </p:txBody>
      </p:sp>
    </p:spTree>
    <p:extLst>
      <p:ext uri="{BB962C8B-B14F-4D97-AF65-F5344CB8AC3E}">
        <p14:creationId xmlns:p14="http://schemas.microsoft.com/office/powerpoint/2010/main" val="333551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Little Bit of GIT </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normAutofit/>
          </a:bodyPr>
          <a:lstStyle/>
          <a:p>
            <a:r>
              <a:rPr lang="en-US" sz="2000" dirty="0" smtClean="0"/>
              <a:t>GIT is an open source version control system that is now no 1 in the world. Most of the open source repositories reside here . Most of the best developers are participating for development in here. </a:t>
            </a:r>
          </a:p>
          <a:p>
            <a:r>
              <a:rPr lang="en-US" sz="2000" dirty="0" smtClean="0"/>
              <a:t>You will need GIT for windows and GIT bash for start development using GIT in windows. Go to these links and download those.</a:t>
            </a:r>
          </a:p>
          <a:p>
            <a:pPr lvl="1"/>
            <a:r>
              <a:rPr lang="en-US" sz="1600" dirty="0" err="1" smtClean="0"/>
              <a:t>Git</a:t>
            </a:r>
            <a:r>
              <a:rPr lang="en-US" sz="1600" dirty="0" smtClean="0"/>
              <a:t> bash </a:t>
            </a:r>
            <a:r>
              <a:rPr lang="en-US" sz="1600" dirty="0"/>
              <a:t>- </a:t>
            </a:r>
            <a:r>
              <a:rPr lang="en-US" sz="1600" dirty="0">
                <a:hlinkClick r:id="rId2"/>
              </a:rPr>
              <a:t>https://</a:t>
            </a:r>
            <a:r>
              <a:rPr lang="en-US" sz="1600" dirty="0" smtClean="0">
                <a:hlinkClick r:id="rId2"/>
              </a:rPr>
              <a:t>git-scm.com/download/win</a:t>
            </a:r>
            <a:endParaRPr lang="en-US" sz="1600" dirty="0" smtClean="0"/>
          </a:p>
          <a:p>
            <a:pPr lvl="1"/>
            <a:r>
              <a:rPr lang="en-US" sz="1600" dirty="0" err="1" smtClean="0"/>
              <a:t>Git</a:t>
            </a:r>
            <a:r>
              <a:rPr lang="en-US" sz="1600" dirty="0"/>
              <a:t> desktop-  </a:t>
            </a:r>
            <a:r>
              <a:rPr lang="en-US" sz="1600" dirty="0">
                <a:hlinkClick r:id="rId3"/>
              </a:rPr>
              <a:t>https://desktop.github.com</a:t>
            </a:r>
            <a:r>
              <a:rPr lang="en-US" sz="1600" dirty="0" smtClean="0">
                <a:hlinkClick r:id="rId3"/>
              </a:rPr>
              <a:t>/</a:t>
            </a:r>
            <a:endParaRPr lang="en-US" sz="1600" dirty="0" smtClean="0"/>
          </a:p>
          <a:p>
            <a:r>
              <a:rPr lang="en-US" sz="2000" dirty="0" smtClean="0"/>
              <a:t>GIT bash is a command line tool and GIT desktop is UI tool. I will show you how to do this in GIT desktop. But you have to master GIT bash to be more elite </a:t>
            </a:r>
          </a:p>
          <a:p>
            <a:r>
              <a:rPr lang="en-US" sz="2000" dirty="0" smtClean="0"/>
              <a:t>In the your vs online project dashboard there is a link says clone this repo. Copy that link and put it in the GIT desktop tool by go to file &gt;&gt; Clone Repository </a:t>
            </a:r>
          </a:p>
          <a:p>
            <a:endParaRPr lang="en-US" sz="2000" dirty="0"/>
          </a:p>
        </p:txBody>
      </p:sp>
      <p:pic>
        <p:nvPicPr>
          <p:cNvPr id="3" name="Picture 2"/>
          <p:cNvPicPr>
            <a:picLocks noChangeAspect="1"/>
          </p:cNvPicPr>
          <p:nvPr/>
        </p:nvPicPr>
        <p:blipFill>
          <a:blip r:embed="rId4"/>
          <a:stretch>
            <a:fillRect/>
          </a:stretch>
        </p:blipFill>
        <p:spPr>
          <a:xfrm>
            <a:off x="1903412" y="4784729"/>
            <a:ext cx="5181600" cy="1708141"/>
          </a:xfrm>
          <a:prstGeom prst="rect">
            <a:avLst/>
          </a:prstGeom>
        </p:spPr>
      </p:pic>
    </p:spTree>
    <p:extLst>
      <p:ext uri="{BB962C8B-B14F-4D97-AF65-F5344CB8AC3E}">
        <p14:creationId xmlns:p14="http://schemas.microsoft.com/office/powerpoint/2010/main" val="108342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436" y="304800"/>
            <a:ext cx="9782801" cy="6324600"/>
          </a:xfrm>
        </p:spPr>
        <p:txBody>
          <a:bodyPr>
            <a:normAutofit/>
          </a:bodyPr>
          <a:lstStyle/>
          <a:p>
            <a:r>
              <a:rPr lang="en-US" sz="2000" dirty="0" smtClean="0"/>
              <a:t>Go to visual studio and go to team explorer. Then manage connections . </a:t>
            </a:r>
          </a:p>
          <a:p>
            <a:endParaRPr lang="en-US" sz="2000" dirty="0"/>
          </a:p>
          <a:p>
            <a:endParaRPr lang="en-US" sz="2000" dirty="0" smtClean="0"/>
          </a:p>
          <a:p>
            <a:endParaRPr lang="en-US" sz="2000" dirty="0"/>
          </a:p>
          <a:p>
            <a:r>
              <a:rPr lang="en-US" sz="2000" dirty="0" smtClean="0"/>
              <a:t>Clone the repository to a local folder. </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Now all done and set for development</a:t>
            </a:r>
          </a:p>
          <a:p>
            <a:endParaRPr lang="en-US" sz="2000" dirty="0" smtClean="0"/>
          </a:p>
          <a:p>
            <a:endParaRPr lang="en-US" sz="2000" dirty="0"/>
          </a:p>
        </p:txBody>
      </p:sp>
      <p:pic>
        <p:nvPicPr>
          <p:cNvPr id="5" name="Picture 4"/>
          <p:cNvPicPr>
            <a:picLocks noChangeAspect="1"/>
          </p:cNvPicPr>
          <p:nvPr/>
        </p:nvPicPr>
        <p:blipFill>
          <a:blip r:embed="rId2"/>
          <a:stretch>
            <a:fillRect/>
          </a:stretch>
        </p:blipFill>
        <p:spPr>
          <a:xfrm>
            <a:off x="1903412" y="762000"/>
            <a:ext cx="5819775" cy="1323975"/>
          </a:xfrm>
          <a:prstGeom prst="rect">
            <a:avLst/>
          </a:prstGeom>
        </p:spPr>
      </p:pic>
      <p:pic>
        <p:nvPicPr>
          <p:cNvPr id="3076" name="Picture 4" descr="Cloning a VSTS Repository in Visual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924" y="2543175"/>
            <a:ext cx="386715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9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Adding Use-cases to backlog</a:t>
            </a:r>
            <a:endParaRPr lang="en-US" dirty="0">
              <a:solidFill>
                <a:srgbClr val="0070C0"/>
              </a:solidFill>
            </a:endParaRPr>
          </a:p>
        </p:txBody>
      </p:sp>
      <p:sp>
        <p:nvSpPr>
          <p:cNvPr id="4" name="Content Placeholder 3"/>
          <p:cNvSpPr>
            <a:spLocks noGrp="1"/>
          </p:cNvSpPr>
          <p:nvPr>
            <p:ph idx="1"/>
          </p:nvPr>
        </p:nvSpPr>
        <p:spPr>
          <a:xfrm>
            <a:off x="1593436" y="1066800"/>
            <a:ext cx="9782801" cy="5334000"/>
          </a:xfrm>
        </p:spPr>
        <p:txBody>
          <a:bodyPr>
            <a:normAutofit/>
          </a:bodyPr>
          <a:lstStyle/>
          <a:p>
            <a:r>
              <a:rPr lang="en-US" sz="2400" dirty="0" smtClean="0"/>
              <a:t>Backlog is something like to-do list. We add all our planed to-do things in here. So we know what has to be done to achieve targets .</a:t>
            </a:r>
          </a:p>
          <a:p>
            <a:r>
              <a:rPr lang="en-US" sz="2400" dirty="0" smtClean="0"/>
              <a:t>So go to work &gt;&gt; backlog in the dashboard </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Add all your planned use-cases in here for future references . Then later on we can add these in to iterations and start working on iterations.  </a:t>
            </a:r>
          </a:p>
          <a:p>
            <a:endParaRPr lang="en-US" sz="2400" dirty="0"/>
          </a:p>
        </p:txBody>
      </p:sp>
      <p:pic>
        <p:nvPicPr>
          <p:cNvPr id="3" name="Picture 2"/>
          <p:cNvPicPr>
            <a:picLocks noChangeAspect="1"/>
          </p:cNvPicPr>
          <p:nvPr/>
        </p:nvPicPr>
        <p:blipFill>
          <a:blip r:embed="rId2"/>
          <a:stretch>
            <a:fillRect/>
          </a:stretch>
        </p:blipFill>
        <p:spPr>
          <a:xfrm>
            <a:off x="1979612" y="2362200"/>
            <a:ext cx="7877175" cy="2305050"/>
          </a:xfrm>
          <a:prstGeom prst="rect">
            <a:avLst/>
          </a:prstGeom>
        </p:spPr>
      </p:pic>
    </p:spTree>
    <p:extLst>
      <p:ext uri="{BB962C8B-B14F-4D97-AF65-F5344CB8AC3E}">
        <p14:creationId xmlns:p14="http://schemas.microsoft.com/office/powerpoint/2010/main" val="293246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Dependency and Order of the Use-Cases</a:t>
            </a:r>
            <a:endParaRPr lang="en-US" dirty="0">
              <a:solidFill>
                <a:srgbClr val="0070C0"/>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493339"/>
              </p:ext>
            </p:extLst>
          </p:nvPr>
        </p:nvGraphicFramePr>
        <p:xfrm>
          <a:off x="1604548" y="3513019"/>
          <a:ext cx="9782175" cy="1824891"/>
        </p:xfrm>
        <a:graphic>
          <a:graphicData uri="http://schemas.openxmlformats.org/drawingml/2006/table">
            <a:tbl>
              <a:tblPr firstRow="1" bandRow="1">
                <a:tableStyleId>{073A0DAA-6AF3-43AB-8588-CEC1D06C72B9}</a:tableStyleId>
              </a:tblPr>
              <a:tblGrid>
                <a:gridCol w="1956435"/>
                <a:gridCol w="1923829"/>
                <a:gridCol w="2209800"/>
                <a:gridCol w="1735676"/>
                <a:gridCol w="1956435"/>
              </a:tblGrid>
              <a:tr h="453291">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453291">
                <a:tc>
                  <a:txBody>
                    <a:bodyPr/>
                    <a:lstStyle/>
                    <a:p>
                      <a:pPr marL="285750" indent="-285750">
                        <a:buFont typeface="Arial" panose="020B0604020202020204" pitchFamily="34" charset="0"/>
                        <a:buChar char="•"/>
                      </a:pPr>
                      <a:r>
                        <a:rPr lang="en-US" sz="1600" dirty="0" smtClean="0"/>
                        <a:t>Add a gig </a:t>
                      </a:r>
                    </a:p>
                    <a:p>
                      <a:endParaRPr lang="en-US" dirty="0"/>
                    </a:p>
                  </a:txBody>
                  <a:tcPr/>
                </a:tc>
                <a:tc>
                  <a:txBody>
                    <a:bodyPr/>
                    <a:lstStyle/>
                    <a:p>
                      <a:pPr marL="285750" indent="-285750">
                        <a:buFont typeface="Arial" panose="020B0604020202020204" pitchFamily="34" charset="0"/>
                        <a:buChar char="•"/>
                      </a:pPr>
                      <a:r>
                        <a:rPr lang="en-US" sz="1400" dirty="0" smtClean="0"/>
                        <a:t>View Upcoming</a:t>
                      </a:r>
                      <a:r>
                        <a:rPr lang="en-US" sz="1400" baseline="0" dirty="0" smtClean="0"/>
                        <a:t> Gigs</a:t>
                      </a:r>
                    </a:p>
                    <a:p>
                      <a:pPr marL="285750" indent="-285750">
                        <a:buFont typeface="Arial" panose="020B0604020202020204" pitchFamily="34" charset="0"/>
                        <a:buChar char="•"/>
                      </a:pPr>
                      <a:r>
                        <a:rPr lang="en-US" sz="1400" baseline="0" dirty="0" smtClean="0"/>
                        <a:t>All upcoming gigs</a:t>
                      </a:r>
                      <a:endParaRPr lang="en-US" sz="1400" dirty="0"/>
                    </a:p>
                  </a:txBody>
                  <a:tcPr/>
                </a:tc>
                <a:tc>
                  <a:txBody>
                    <a:bodyPr/>
                    <a:lstStyle/>
                    <a:p>
                      <a:pPr marL="285750" lvl="0" indent="-285750">
                        <a:buFont typeface="Arial" panose="020B0604020202020204" pitchFamily="34" charset="0"/>
                        <a:buChar char="•"/>
                      </a:pPr>
                      <a:r>
                        <a:rPr lang="en-US" sz="1400" dirty="0" smtClean="0"/>
                        <a:t>Edit a gig</a:t>
                      </a:r>
                    </a:p>
                    <a:p>
                      <a:pPr marL="285750" lvl="0" indent="-285750">
                        <a:buFont typeface="Arial" panose="020B0604020202020204" pitchFamily="34" charset="0"/>
                        <a:buChar char="•"/>
                      </a:pPr>
                      <a:r>
                        <a:rPr lang="en-US" sz="1400" dirty="0" smtClean="0"/>
                        <a:t>Remove a gig</a:t>
                      </a:r>
                    </a:p>
                    <a:p>
                      <a:pPr marL="285750" lvl="0" indent="-285750">
                        <a:buFont typeface="Arial" panose="020B0604020202020204" pitchFamily="34" charset="0"/>
                        <a:buChar char="•"/>
                      </a:pPr>
                      <a:r>
                        <a:rPr lang="en-US" sz="1400" dirty="0" smtClean="0"/>
                        <a:t>Add a gig to calendar </a:t>
                      </a:r>
                    </a:p>
                    <a:p>
                      <a:pPr marL="285750" lvl="0" indent="-285750">
                        <a:buFont typeface="Arial" panose="020B0604020202020204" pitchFamily="34" charset="0"/>
                        <a:buChar char="•"/>
                      </a:pPr>
                      <a:r>
                        <a:rPr lang="en-US" sz="1400" dirty="0" smtClean="0"/>
                        <a:t>Follow an artist </a:t>
                      </a:r>
                    </a:p>
                    <a:p>
                      <a:pPr marL="285750" lvl="0" indent="-285750">
                        <a:buFont typeface="Arial" panose="020B0604020202020204" pitchFamily="34" charset="0"/>
                        <a:buChar char="•"/>
                      </a:pPr>
                      <a:r>
                        <a:rPr lang="en-US" sz="1400" dirty="0" smtClean="0"/>
                        <a:t>Search</a:t>
                      </a:r>
                    </a:p>
                    <a:p>
                      <a:pPr marL="285750" lvl="0" indent="-285750">
                        <a:buFont typeface="Arial" panose="020B0604020202020204" pitchFamily="34" charset="0"/>
                        <a:buChar char="•"/>
                      </a:pPr>
                      <a:r>
                        <a:rPr lang="en-US" sz="1400" dirty="0" smtClean="0"/>
                        <a:t>View gig details</a:t>
                      </a:r>
                      <a:endParaRPr lang="en-US" sz="1400" dirty="0"/>
                    </a:p>
                  </a:txBody>
                  <a:tcPr/>
                </a:tc>
                <a:tc>
                  <a:txBody>
                    <a:bodyPr/>
                    <a:lstStyle/>
                    <a:p>
                      <a:pPr marL="285750" indent="-285750">
                        <a:buFont typeface="Arial" panose="020B0604020202020204" pitchFamily="34" charset="0"/>
                        <a:buChar char="•"/>
                      </a:pPr>
                      <a:r>
                        <a:rPr lang="en-US" sz="1400" dirty="0" smtClean="0"/>
                        <a:t>View gigs I’m attending</a:t>
                      </a:r>
                    </a:p>
                    <a:p>
                      <a:pPr marL="285750" indent="-285750">
                        <a:buFont typeface="Arial" panose="020B0604020202020204" pitchFamily="34" charset="0"/>
                        <a:buChar char="•"/>
                      </a:pPr>
                      <a:r>
                        <a:rPr lang="en-US" sz="1400" dirty="0" smtClean="0"/>
                        <a:t>Who I am following</a:t>
                      </a:r>
                      <a:endParaRPr lang="en-US" sz="1400" dirty="0"/>
                    </a:p>
                  </a:txBody>
                  <a:tcPr/>
                </a:tc>
                <a:tc>
                  <a:txBody>
                    <a:bodyPr/>
                    <a:lstStyle/>
                    <a:p>
                      <a:pPr marL="285750" indent="-285750">
                        <a:buFont typeface="Arial" panose="020B0604020202020204" pitchFamily="34" charset="0"/>
                        <a:buChar char="•"/>
                      </a:pPr>
                      <a:r>
                        <a:rPr lang="en-US" sz="1400" dirty="0" smtClean="0"/>
                        <a:t>Remove a gig from calendar </a:t>
                      </a:r>
                    </a:p>
                    <a:p>
                      <a:pPr marL="285750" indent="-285750">
                        <a:buFont typeface="Arial" panose="020B0604020202020204" pitchFamily="34" charset="0"/>
                        <a:buChar char="•"/>
                      </a:pPr>
                      <a:r>
                        <a:rPr lang="en-US" sz="1400" dirty="0" smtClean="0"/>
                        <a:t>Unfollow and artist </a:t>
                      </a:r>
                      <a:endParaRPr lang="en-US" sz="1400" dirty="0"/>
                    </a:p>
                  </a:txBody>
                  <a:tcPr/>
                </a:tc>
              </a:tr>
            </a:tbl>
          </a:graphicData>
        </a:graphic>
      </p:graphicFrame>
      <p:sp>
        <p:nvSpPr>
          <p:cNvPr id="5" name="Content Placeholder 3"/>
          <p:cNvSpPr txBox="1">
            <a:spLocks/>
          </p:cNvSpPr>
          <p:nvPr/>
        </p:nvSpPr>
        <p:spPr>
          <a:xfrm>
            <a:off x="1593436" y="1066800"/>
            <a:ext cx="9782801" cy="190011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smtClean="0"/>
              <a:t>We need to find out what are the dependencies between each use cases and arrange them less dependence first wise .find out the number of occurrences. </a:t>
            </a:r>
          </a:p>
          <a:p>
            <a:r>
              <a:rPr lang="en-US" sz="2000" dirty="0" smtClean="0"/>
              <a:t>Then order them like showing in following table </a:t>
            </a:r>
            <a:endParaRPr lang="en-US" sz="2000" dirty="0"/>
          </a:p>
          <a:p>
            <a:pPr marL="0" indent="0">
              <a:buNone/>
            </a:pPr>
            <a:endParaRPr lang="en-US" sz="2000" dirty="0"/>
          </a:p>
        </p:txBody>
      </p:sp>
      <p:pic>
        <p:nvPicPr>
          <p:cNvPr id="6" name="Picture 5"/>
          <p:cNvPicPr>
            <a:picLocks noChangeAspect="1"/>
          </p:cNvPicPr>
          <p:nvPr/>
        </p:nvPicPr>
        <p:blipFill>
          <a:blip r:embed="rId2"/>
          <a:stretch>
            <a:fillRect/>
          </a:stretch>
        </p:blipFill>
        <p:spPr>
          <a:xfrm>
            <a:off x="7718011" y="1757481"/>
            <a:ext cx="3657600" cy="1366719"/>
          </a:xfrm>
          <a:prstGeom prst="rect">
            <a:avLst/>
          </a:prstGeom>
        </p:spPr>
      </p:pic>
      <p:sp>
        <p:nvSpPr>
          <p:cNvPr id="7" name="Content Placeholder 3"/>
          <p:cNvSpPr txBox="1">
            <a:spLocks/>
          </p:cNvSpPr>
          <p:nvPr/>
        </p:nvSpPr>
        <p:spPr>
          <a:xfrm>
            <a:off x="1446212" y="5363310"/>
            <a:ext cx="9782801" cy="1295400"/>
          </a:xfrm>
          <a:prstGeom prst="rect">
            <a:avLst/>
          </a:prstGeom>
        </p:spPr>
        <p:txBody>
          <a:bodyPr vert="horz" lIns="91440" tIns="45720" rIns="91440" bIns="45720" rtlCol="0">
            <a:normAutofit lnSpcReduction="1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smtClean="0"/>
              <a:t>Add a gig is the most fundamental use case. So it need to implement at the first iteration. In other words if we didn’t add a gig how can we view upcoming gigs? Or remove a gig? </a:t>
            </a:r>
            <a:endParaRPr lang="en-US" sz="2000" dirty="0"/>
          </a:p>
          <a:p>
            <a:r>
              <a:rPr lang="en-US" sz="2000" dirty="0" smtClean="0"/>
              <a:t>So this order in the iterations of our work phase. </a:t>
            </a:r>
            <a:endParaRPr lang="en-US" sz="2000" dirty="0"/>
          </a:p>
          <a:p>
            <a:pPr marL="0" indent="0">
              <a:buNone/>
            </a:pPr>
            <a:endParaRPr lang="en-US" sz="2000" dirty="0"/>
          </a:p>
        </p:txBody>
      </p:sp>
    </p:spTree>
    <p:extLst>
      <p:ext uri="{BB962C8B-B14F-4D97-AF65-F5344CB8AC3E}">
        <p14:creationId xmlns:p14="http://schemas.microsoft.com/office/powerpoint/2010/main" val="21701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Extract use-cases and planning first Iteration </a:t>
            </a:r>
            <a:endParaRPr lang="en-US" dirty="0">
              <a:solidFill>
                <a:srgbClr val="0070C0"/>
              </a:solidFill>
            </a:endParaRPr>
          </a:p>
        </p:txBody>
      </p:sp>
      <p:sp>
        <p:nvSpPr>
          <p:cNvPr id="4" name="Content Placeholder 3"/>
          <p:cNvSpPr>
            <a:spLocks noGrp="1"/>
          </p:cNvSpPr>
          <p:nvPr>
            <p:ph idx="1"/>
          </p:nvPr>
        </p:nvSpPr>
        <p:spPr>
          <a:xfrm>
            <a:off x="1593436" y="1066800"/>
            <a:ext cx="9782801" cy="5334000"/>
          </a:xfrm>
        </p:spPr>
        <p:txBody>
          <a:bodyPr>
            <a:normAutofit/>
          </a:bodyPr>
          <a:lstStyle/>
          <a:p>
            <a:r>
              <a:rPr lang="en-US" sz="2000" dirty="0" smtClean="0"/>
              <a:t>Let’s remind our last use cases. And find out core use-cases and put them in the first iteration. because without them we cannot implement rest of the use-cases. So let’s do it now. We do it by find out what use-case effect to change our domain model.</a:t>
            </a:r>
          </a:p>
          <a:p>
            <a:pPr lvl="1"/>
            <a:r>
              <a:rPr lang="en-US" sz="1600" dirty="0" smtClean="0"/>
              <a:t>“Add a gig” is the base of all use cases. So we put it top of the stack </a:t>
            </a:r>
          </a:p>
          <a:p>
            <a:pPr lvl="1"/>
            <a:r>
              <a:rPr lang="en-US" sz="1600" dirty="0" smtClean="0"/>
              <a:t>In the 3</a:t>
            </a:r>
            <a:r>
              <a:rPr lang="en-US" sz="1600" baseline="30000" dirty="0" smtClean="0"/>
              <a:t>rd</a:t>
            </a:r>
            <a:r>
              <a:rPr lang="en-US" sz="1600" dirty="0" smtClean="0"/>
              <a:t> column edit a gig and remove a gig kind of similar to add a gig. So there will be no impact on domain model.</a:t>
            </a:r>
          </a:p>
          <a:p>
            <a:pPr lvl="1"/>
            <a:r>
              <a:rPr lang="en-US" sz="1600" dirty="0" smtClean="0"/>
              <a:t>But “Add a gig to calendar” will has some effects to the model. So we put it next to the stack . Also “Follow an artist” has the same effect .</a:t>
            </a:r>
          </a:p>
          <a:p>
            <a:pPr lvl="1"/>
            <a:r>
              <a:rPr lang="en-US" sz="1600" dirty="0" smtClean="0"/>
              <a:t>These 3 are the only core use cases . But if we implement these 3 in our first iteration , it will be incomplete . On the other hand we cannot see this iteration to client . They will not see a functioning unit in this </a:t>
            </a:r>
          </a:p>
          <a:p>
            <a:pPr lvl="1"/>
            <a:r>
              <a:rPr lang="en-US" sz="1600" dirty="0" smtClean="0"/>
              <a:t>So for supporting use-cases for above 3 we get “All upcoming gigs” from second column . Also “view gigs I am following” and “Who I am following” gigs from the 4</a:t>
            </a:r>
            <a:r>
              <a:rPr lang="en-US" sz="1600" baseline="30000" dirty="0" smtClean="0"/>
              <a:t>th</a:t>
            </a:r>
            <a:r>
              <a:rPr lang="en-US" sz="1600" dirty="0" smtClean="0"/>
              <a:t> column .</a:t>
            </a:r>
          </a:p>
          <a:p>
            <a:pPr lvl="1"/>
            <a:r>
              <a:rPr lang="en-US" sz="1600" dirty="0" smtClean="0"/>
              <a:t>Now we can move these 6 back log items to first iteration and process that iteration</a:t>
            </a:r>
          </a:p>
          <a:p>
            <a:pPr lvl="1"/>
            <a:endParaRPr lang="en-US" sz="1600" dirty="0" smtClean="0"/>
          </a:p>
          <a:p>
            <a:pPr lvl="1"/>
            <a:endParaRPr lang="en-US" sz="1600" dirty="0" smtClean="0"/>
          </a:p>
          <a:p>
            <a:pPr lvl="1"/>
            <a:endParaRPr lang="en-US" sz="1800" dirty="0"/>
          </a:p>
        </p:txBody>
      </p:sp>
    </p:spTree>
    <p:extLst>
      <p:ext uri="{BB962C8B-B14F-4D97-AF65-F5344CB8AC3E}">
        <p14:creationId xmlns:p14="http://schemas.microsoft.com/office/powerpoint/2010/main" val="426438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lstStyle/>
          <a:p>
            <a:endParaRPr lang="en-US" dirty="0"/>
          </a:p>
        </p:txBody>
      </p:sp>
    </p:spTree>
    <p:extLst>
      <p:ext uri="{BB962C8B-B14F-4D97-AF65-F5344CB8AC3E}">
        <p14:creationId xmlns:p14="http://schemas.microsoft.com/office/powerpoint/2010/main" val="106739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lstStyle/>
          <a:p>
            <a:endParaRPr lang="en-US" dirty="0"/>
          </a:p>
        </p:txBody>
      </p:sp>
    </p:spTree>
    <p:extLst>
      <p:ext uri="{BB962C8B-B14F-4D97-AF65-F5344CB8AC3E}">
        <p14:creationId xmlns:p14="http://schemas.microsoft.com/office/powerpoint/2010/main" val="158543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lstStyle/>
          <a:p>
            <a:endParaRPr lang="en-US" dirty="0"/>
          </a:p>
        </p:txBody>
      </p:sp>
    </p:spTree>
    <p:extLst>
      <p:ext uri="{BB962C8B-B14F-4D97-AF65-F5344CB8AC3E}">
        <p14:creationId xmlns:p14="http://schemas.microsoft.com/office/powerpoint/2010/main" val="3112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lstStyle/>
          <a:p>
            <a:endParaRPr lang="en-US" dirty="0"/>
          </a:p>
        </p:txBody>
      </p:sp>
    </p:spTree>
    <p:extLst>
      <p:ext uri="{BB962C8B-B14F-4D97-AF65-F5344CB8AC3E}">
        <p14:creationId xmlns:p14="http://schemas.microsoft.com/office/powerpoint/2010/main" val="263298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200"/>
          </a:xfrm>
        </p:spPr>
        <p:txBody>
          <a:bodyPr>
            <a:normAutofit fontScale="90000"/>
          </a:bodyPr>
          <a:lstStyle/>
          <a:p>
            <a:r>
              <a:rPr lang="en-US" dirty="0" smtClean="0">
                <a:solidFill>
                  <a:srgbClr val="0070C0"/>
                </a:solidFill>
              </a:rPr>
              <a:t>Why Entity Framework</a:t>
            </a:r>
            <a:endParaRPr lang="en-US" dirty="0">
              <a:solidFill>
                <a:srgbClr val="0070C0"/>
              </a:solidFill>
            </a:endParaRPr>
          </a:p>
        </p:txBody>
      </p:sp>
      <p:sp>
        <p:nvSpPr>
          <p:cNvPr id="3" name="Content Placeholder 2"/>
          <p:cNvSpPr>
            <a:spLocks noGrp="1"/>
          </p:cNvSpPr>
          <p:nvPr>
            <p:ph idx="1"/>
          </p:nvPr>
        </p:nvSpPr>
        <p:spPr>
          <a:xfrm>
            <a:off x="1593436" y="914400"/>
            <a:ext cx="9782801" cy="5562600"/>
          </a:xfrm>
        </p:spPr>
        <p:txBody>
          <a:bodyPr/>
          <a:lstStyle/>
          <a:p>
            <a:r>
              <a:rPr lang="en-US" dirty="0"/>
              <a:t>It provides auto generated </a:t>
            </a:r>
            <a:r>
              <a:rPr lang="en-US" dirty="0" smtClean="0"/>
              <a:t>code</a:t>
            </a:r>
          </a:p>
          <a:p>
            <a:pPr lvl="1"/>
            <a:r>
              <a:rPr lang="en-US" sz="1600" dirty="0" smtClean="0"/>
              <a:t>EF has fully automated code generation engine. When we define a model or mapped to an existing database, it will automatically create model or database.</a:t>
            </a:r>
            <a:endParaRPr lang="en-US" sz="1600" dirty="0"/>
          </a:p>
          <a:p>
            <a:r>
              <a:rPr lang="en-US" dirty="0"/>
              <a:t>It provides capability of programming a conceptual model</a:t>
            </a:r>
            <a:r>
              <a:rPr lang="en-US" dirty="0" smtClean="0"/>
              <a:t>.</a:t>
            </a:r>
          </a:p>
          <a:p>
            <a:pPr lvl="1"/>
            <a:r>
              <a:rPr lang="en-US" sz="1600" dirty="0" smtClean="0"/>
              <a:t>We can make a code first model conceptually and expand it when business model changes. When this happens EF will generate the relevant code automatically using minimum command set </a:t>
            </a:r>
          </a:p>
          <a:p>
            <a:r>
              <a:rPr lang="en-US" sz="2400" dirty="0"/>
              <a:t>It provides unique syntax (</a:t>
            </a:r>
            <a:r>
              <a:rPr lang="en-US" sz="2400" dirty="0" smtClean="0">
                <a:hlinkClick r:id="rId2" tooltip="LINQ"/>
              </a:rPr>
              <a:t>LINQ</a:t>
            </a:r>
            <a:r>
              <a:rPr lang="en-US" sz="2400" dirty="0" smtClean="0"/>
              <a:t>) </a:t>
            </a:r>
            <a:r>
              <a:rPr lang="en-US" sz="2400" dirty="0"/>
              <a:t>for all object queries whether it is database or </a:t>
            </a:r>
            <a:r>
              <a:rPr lang="en-US" sz="2400" dirty="0" smtClean="0"/>
              <a:t>not</a:t>
            </a:r>
          </a:p>
          <a:p>
            <a:pPr lvl="1"/>
            <a:r>
              <a:rPr lang="en-US" sz="1600" dirty="0" smtClean="0"/>
              <a:t>When an object mapped to an database entity we need to query those data. EF fully support the LINQ query engine and it will provide a rich set of DB queries . When we get in-memory list of objects LINQ will also provided those set of functions.</a:t>
            </a:r>
          </a:p>
          <a:p>
            <a:r>
              <a:rPr lang="en-US" sz="2400" dirty="0"/>
              <a:t>It allow multiple conceptual models to mapped to a single storage </a:t>
            </a:r>
            <a:r>
              <a:rPr lang="en-US" sz="2400" dirty="0" smtClean="0"/>
              <a:t>schema</a:t>
            </a:r>
          </a:p>
          <a:p>
            <a:pPr lvl="1"/>
            <a:r>
              <a:rPr lang="en-US" sz="2000" dirty="0" smtClean="0"/>
              <a:t>Assume we have 2 models that need to combine in to one database. EF will provide set of tools to  combine more models to one database schema.</a:t>
            </a:r>
            <a:endParaRPr lang="en-US" sz="2000" dirty="0"/>
          </a:p>
          <a:p>
            <a:endParaRPr lang="en-US" sz="2000" dirty="0" smtClean="0"/>
          </a:p>
          <a:p>
            <a:pPr lvl="1"/>
            <a:endParaRPr lang="en-US" sz="1600" dirty="0"/>
          </a:p>
          <a:p>
            <a:endParaRPr lang="en-US" sz="2000" dirty="0"/>
          </a:p>
          <a:p>
            <a:endParaRPr lang="en-US" dirty="0"/>
          </a:p>
        </p:txBody>
      </p:sp>
    </p:spTree>
    <p:extLst>
      <p:ext uri="{BB962C8B-B14F-4D97-AF65-F5344CB8AC3E}">
        <p14:creationId xmlns:p14="http://schemas.microsoft.com/office/powerpoint/2010/main" val="273066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4" name="Content Placeholder 3"/>
          <p:cNvSpPr>
            <a:spLocks noGrp="1"/>
          </p:cNvSpPr>
          <p:nvPr>
            <p:ph idx="1"/>
          </p:nvPr>
        </p:nvSpPr>
        <p:spPr>
          <a:xfrm>
            <a:off x="1593436" y="1066800"/>
            <a:ext cx="9782801" cy="4572000"/>
          </a:xfrm>
        </p:spPr>
        <p:txBody>
          <a:bodyPr/>
          <a:lstStyle/>
          <a:p>
            <a:endParaRPr lang="en-US" dirty="0"/>
          </a:p>
        </p:txBody>
      </p:sp>
    </p:spTree>
    <p:extLst>
      <p:ext uri="{BB962C8B-B14F-4D97-AF65-F5344CB8AC3E}">
        <p14:creationId xmlns:p14="http://schemas.microsoft.com/office/powerpoint/2010/main" val="271682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dirty="0" smtClean="0">
                <a:solidFill>
                  <a:srgbClr val="0070C0"/>
                </a:solidFill>
              </a:rPr>
              <a:t>Enough talking let’s do some coding</a:t>
            </a:r>
            <a:endParaRPr lang="en-US" dirty="0">
              <a:solidFill>
                <a:srgbClr val="0070C0"/>
              </a:solidFill>
            </a:endParaRPr>
          </a:p>
        </p:txBody>
      </p:sp>
      <p:sp>
        <p:nvSpPr>
          <p:cNvPr id="3" name="Content Placeholder 2"/>
          <p:cNvSpPr>
            <a:spLocks noGrp="1"/>
          </p:cNvSpPr>
          <p:nvPr>
            <p:ph idx="1"/>
          </p:nvPr>
        </p:nvSpPr>
        <p:spPr>
          <a:xfrm>
            <a:off x="1593436" y="914400"/>
            <a:ext cx="9782801" cy="5562600"/>
          </a:xfrm>
        </p:spPr>
        <p:txBody>
          <a:bodyPr/>
          <a:lstStyle/>
          <a:p>
            <a:r>
              <a:rPr lang="en-US" dirty="0" smtClean="0"/>
              <a:t>We use Visual Studio 2005 Enterprise edition for this lessons. because other editions does not support Architecting tools</a:t>
            </a:r>
          </a:p>
          <a:p>
            <a:r>
              <a:rPr lang="en-US" dirty="0" smtClean="0"/>
              <a:t>Open the vs 2015 and chose new Project from the startup.</a:t>
            </a:r>
          </a:p>
          <a:p>
            <a:pPr lvl="1"/>
            <a:r>
              <a:rPr lang="en-US" sz="2000" dirty="0" smtClean="0"/>
              <a:t>For the </a:t>
            </a:r>
            <a:r>
              <a:rPr lang="en-US" sz="2000" dirty="0"/>
              <a:t>Name enter </a:t>
            </a:r>
            <a:r>
              <a:rPr lang="en-US" sz="2000" dirty="0" smtClean="0"/>
              <a:t>“lesson1.Model” and for the </a:t>
            </a:r>
            <a:r>
              <a:rPr lang="en-US" sz="2000" dirty="0"/>
              <a:t>solution name as “</a:t>
            </a:r>
            <a:r>
              <a:rPr lang="en-US" sz="2000" dirty="0" smtClean="0"/>
              <a:t>lesson1”</a:t>
            </a:r>
          </a:p>
          <a:p>
            <a:pPr lvl="1"/>
            <a:r>
              <a:rPr lang="en-US" sz="2000" dirty="0" smtClean="0"/>
              <a:t>What this does it make </a:t>
            </a:r>
            <a:r>
              <a:rPr lang="en-US" sz="2000" dirty="0"/>
              <a:t>the solution as </a:t>
            </a:r>
            <a:r>
              <a:rPr lang="en-US" sz="2000" dirty="0" smtClean="0"/>
              <a:t>lesson1 and then created </a:t>
            </a:r>
            <a:r>
              <a:rPr lang="en-US" sz="2000" dirty="0"/>
              <a:t>project name </a:t>
            </a:r>
            <a:r>
              <a:rPr lang="en-US" sz="2000" dirty="0" smtClean="0"/>
              <a:t>“lesson1.Model” inside the solution. This is the best practice and we keep a proper naming convention for our name spaces</a:t>
            </a:r>
          </a:p>
          <a:p>
            <a:pPr lvl="1"/>
            <a:r>
              <a:rPr lang="en-US" sz="2000" dirty="0" smtClean="0"/>
              <a:t>The default namespace for the project will be “</a:t>
            </a:r>
            <a:r>
              <a:rPr lang="en-US" sz="2000" dirty="0"/>
              <a:t>lesson1.Model</a:t>
            </a:r>
            <a:r>
              <a:rPr lang="en-US" sz="2000" dirty="0" smtClean="0"/>
              <a:t>”</a:t>
            </a:r>
          </a:p>
          <a:p>
            <a:endParaRPr lang="en-US" dirty="0"/>
          </a:p>
        </p:txBody>
      </p:sp>
      <p:pic>
        <p:nvPicPr>
          <p:cNvPr id="4" name="Picture 3"/>
          <p:cNvPicPr>
            <a:picLocks noChangeAspect="1"/>
          </p:cNvPicPr>
          <p:nvPr/>
        </p:nvPicPr>
        <p:blipFill>
          <a:blip r:embed="rId2"/>
          <a:stretch>
            <a:fillRect/>
          </a:stretch>
        </p:blipFill>
        <p:spPr>
          <a:xfrm>
            <a:off x="1903412" y="4600574"/>
            <a:ext cx="5067300" cy="695325"/>
          </a:xfrm>
          <a:prstGeom prst="rect">
            <a:avLst/>
          </a:prstGeom>
        </p:spPr>
      </p:pic>
      <p:pic>
        <p:nvPicPr>
          <p:cNvPr id="5" name="Picture 4"/>
          <p:cNvPicPr>
            <a:picLocks noChangeAspect="1"/>
          </p:cNvPicPr>
          <p:nvPr/>
        </p:nvPicPr>
        <p:blipFill>
          <a:blip r:embed="rId3"/>
          <a:stretch>
            <a:fillRect/>
          </a:stretch>
        </p:blipFill>
        <p:spPr>
          <a:xfrm>
            <a:off x="1903412" y="5410199"/>
            <a:ext cx="8191500" cy="1295400"/>
          </a:xfrm>
          <a:prstGeom prst="rect">
            <a:avLst/>
          </a:prstGeom>
        </p:spPr>
      </p:pic>
    </p:spTree>
    <p:extLst>
      <p:ext uri="{BB962C8B-B14F-4D97-AF65-F5344CB8AC3E}">
        <p14:creationId xmlns:p14="http://schemas.microsoft.com/office/powerpoint/2010/main" val="206037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08000"/>
          </a:xfrm>
        </p:spPr>
        <p:txBody>
          <a:bodyPr>
            <a:normAutofit fontScale="90000"/>
          </a:bodyPr>
          <a:lstStyle/>
          <a:p>
            <a:r>
              <a:rPr lang="en-US" dirty="0" smtClean="0">
                <a:solidFill>
                  <a:srgbClr val="0070C0"/>
                </a:solidFill>
              </a:rPr>
              <a:t>Model Types in EF</a:t>
            </a:r>
            <a:endParaRPr lang="en-US" dirty="0">
              <a:solidFill>
                <a:srgbClr val="0070C0"/>
              </a:solidFill>
            </a:endParaRPr>
          </a:p>
        </p:txBody>
      </p:sp>
      <p:sp>
        <p:nvSpPr>
          <p:cNvPr id="3" name="Content Placeholder 2"/>
          <p:cNvSpPr>
            <a:spLocks noGrp="1"/>
          </p:cNvSpPr>
          <p:nvPr>
            <p:ph idx="1"/>
          </p:nvPr>
        </p:nvSpPr>
        <p:spPr>
          <a:xfrm>
            <a:off x="1593436" y="838200"/>
            <a:ext cx="9782801" cy="5334000"/>
          </a:xfrm>
        </p:spPr>
        <p:txBody>
          <a:bodyPr>
            <a:normAutofit lnSpcReduction="10000"/>
          </a:bodyPr>
          <a:lstStyle/>
          <a:p>
            <a:r>
              <a:rPr lang="en-US" dirty="0"/>
              <a:t>Database </a:t>
            </a:r>
            <a:r>
              <a:rPr lang="en-US" dirty="0" smtClean="0"/>
              <a:t>First</a:t>
            </a:r>
          </a:p>
          <a:p>
            <a:pPr lvl="1"/>
            <a:r>
              <a:rPr lang="en-US" sz="1800" dirty="0"/>
              <a:t>If you already have a database, the Entity Framework can automatically generate a data model that consists of classes and properties that correspond to existing </a:t>
            </a:r>
            <a:r>
              <a:rPr lang="en-US" sz="1800" dirty="0" smtClean="0"/>
              <a:t>database. The </a:t>
            </a:r>
            <a:r>
              <a:rPr lang="en-US" sz="1800" dirty="0"/>
              <a:t>information about your database </a:t>
            </a:r>
            <a:r>
              <a:rPr lang="en-US" sz="1800" dirty="0" smtClean="0"/>
              <a:t>structure, </a:t>
            </a:r>
            <a:r>
              <a:rPr lang="en-US" sz="1800" dirty="0"/>
              <a:t>your data </a:t>
            </a:r>
            <a:r>
              <a:rPr lang="en-US" sz="1800" dirty="0" smtClean="0"/>
              <a:t>model, </a:t>
            </a:r>
            <a:r>
              <a:rPr lang="en-US" sz="1800" dirty="0"/>
              <a:t>and the mapping between them is stored in XML in an </a:t>
            </a:r>
            <a:r>
              <a:rPr lang="en-US" sz="1800" i="1" dirty="0"/>
              <a:t>.</a:t>
            </a:r>
            <a:r>
              <a:rPr lang="en-US" sz="1800" i="1" dirty="0" err="1"/>
              <a:t>edmx</a:t>
            </a:r>
            <a:r>
              <a:rPr lang="en-US" sz="1800" dirty="0"/>
              <a:t> file</a:t>
            </a:r>
            <a:r>
              <a:rPr lang="en-US" sz="1800" dirty="0" smtClean="0"/>
              <a:t>.</a:t>
            </a:r>
          </a:p>
          <a:p>
            <a:r>
              <a:rPr lang="en-US" sz="2200" i="1" dirty="0" smtClean="0"/>
              <a:t> </a:t>
            </a:r>
            <a:r>
              <a:rPr lang="en-US" dirty="0" smtClean="0"/>
              <a:t>Model First</a:t>
            </a:r>
          </a:p>
          <a:p>
            <a:pPr lvl="1"/>
            <a:r>
              <a:rPr lang="en-US" sz="1800" dirty="0"/>
              <a:t>If you don't yet have a database, you can begin by creating a model using the Entity Framework designer in Visual Studio. When the model is finished, the designer can generate DDL (</a:t>
            </a:r>
            <a:r>
              <a:rPr lang="en-US" sz="1800" i="1" dirty="0"/>
              <a:t>data definition language</a:t>
            </a:r>
            <a:r>
              <a:rPr lang="en-US" sz="1800" dirty="0"/>
              <a:t>) statements to create the database. This approach also uses an </a:t>
            </a:r>
            <a:r>
              <a:rPr lang="en-US" sz="1800" i="1" dirty="0"/>
              <a:t>.</a:t>
            </a:r>
            <a:r>
              <a:rPr lang="en-US" sz="1800" i="1" dirty="0" err="1"/>
              <a:t>edmx</a:t>
            </a:r>
            <a:r>
              <a:rPr lang="en-US" sz="1800" dirty="0"/>
              <a:t> file to store model and mapping information.</a:t>
            </a:r>
            <a:endParaRPr lang="en-US" sz="1800" dirty="0" smtClean="0"/>
          </a:p>
          <a:p>
            <a:r>
              <a:rPr lang="en-US" dirty="0" smtClean="0"/>
              <a:t>Code </a:t>
            </a:r>
            <a:r>
              <a:rPr lang="en-US" dirty="0"/>
              <a:t>First</a:t>
            </a:r>
          </a:p>
          <a:p>
            <a:pPr lvl="1"/>
            <a:r>
              <a:rPr lang="en-US" sz="1700" dirty="0"/>
              <a:t>Whether you have an existing database or not, you can code your own classes and properties that correspond to tables and columns and use them with the Entity Framework without an </a:t>
            </a:r>
            <a:r>
              <a:rPr lang="en-US" sz="1700" i="1" dirty="0"/>
              <a:t>.</a:t>
            </a:r>
            <a:r>
              <a:rPr lang="en-US" sz="1700" i="1" dirty="0" err="1"/>
              <a:t>edmx</a:t>
            </a:r>
            <a:r>
              <a:rPr lang="en-US" sz="1700" dirty="0"/>
              <a:t> file. That's why you sometimes see this approach called </a:t>
            </a:r>
            <a:r>
              <a:rPr lang="en-US" sz="1700" i="1" dirty="0"/>
              <a:t>code only</a:t>
            </a:r>
            <a:r>
              <a:rPr lang="en-US" sz="1700" dirty="0"/>
              <a:t>, although the official name is Code First. The mapping between the store schema and the conceptual model represented by your code is handled by convention and by a special mapping API. If you don't yet have a database, the Entity Framework can automatically create the database for you, or drop and re-create it if the model changes. </a:t>
            </a:r>
            <a:endParaRPr lang="en-US" sz="1700" dirty="0"/>
          </a:p>
        </p:txBody>
      </p:sp>
    </p:spTree>
    <p:extLst>
      <p:ext uri="{BB962C8B-B14F-4D97-AF65-F5344CB8AC3E}">
        <p14:creationId xmlns:p14="http://schemas.microsoft.com/office/powerpoint/2010/main" val="4793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1524000"/>
            <a:ext cx="9782801" cy="508000"/>
          </a:xfrm>
        </p:spPr>
        <p:txBody>
          <a:bodyPr>
            <a:normAutofit fontScale="90000"/>
          </a:bodyPr>
          <a:lstStyle/>
          <a:p>
            <a:r>
              <a:rPr lang="en-US" dirty="0" smtClean="0"/>
              <a:t>We are planning to use Code-first approach …</a:t>
            </a:r>
            <a:endParaRPr lang="en-US" dirty="0"/>
          </a:p>
        </p:txBody>
      </p:sp>
      <p:sp>
        <p:nvSpPr>
          <p:cNvPr id="4" name="Title 1"/>
          <p:cNvSpPr txBox="1">
            <a:spLocks/>
          </p:cNvSpPr>
          <p:nvPr/>
        </p:nvSpPr>
        <p:spPr>
          <a:xfrm>
            <a:off x="3732212" y="2895600"/>
            <a:ext cx="4191000" cy="9906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sz="4800" dirty="0" smtClean="0">
                <a:solidFill>
                  <a:srgbClr val="0070C0"/>
                </a:solidFill>
              </a:rPr>
              <a:t>Ask me why?</a:t>
            </a:r>
            <a:endParaRPr lang="en-US" sz="4800" dirty="0">
              <a:solidFill>
                <a:srgbClr val="0070C0"/>
              </a:solidFill>
            </a:endParaRPr>
          </a:p>
        </p:txBody>
      </p:sp>
    </p:spTree>
    <p:extLst>
      <p:ext uri="{BB962C8B-B14F-4D97-AF65-F5344CB8AC3E}">
        <p14:creationId xmlns:p14="http://schemas.microsoft.com/office/powerpoint/2010/main" val="305548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Code-First Model</a:t>
            </a:r>
            <a:endParaRPr lang="en-US" dirty="0">
              <a:solidFill>
                <a:srgbClr val="0070C0"/>
              </a:solidFill>
            </a:endParaRPr>
          </a:p>
        </p:txBody>
      </p:sp>
      <p:sp>
        <p:nvSpPr>
          <p:cNvPr id="3" name="Content Placeholder 2"/>
          <p:cNvSpPr>
            <a:spLocks noGrp="1"/>
          </p:cNvSpPr>
          <p:nvPr>
            <p:ph idx="1"/>
          </p:nvPr>
        </p:nvSpPr>
        <p:spPr>
          <a:xfrm>
            <a:off x="1593436" y="1066800"/>
            <a:ext cx="9782801" cy="1066800"/>
          </a:xfrm>
        </p:spPr>
        <p:txBody>
          <a:bodyPr>
            <a:normAutofit/>
          </a:bodyPr>
          <a:lstStyle/>
          <a:p>
            <a:r>
              <a:rPr lang="en-US" sz="2000" dirty="0"/>
              <a:t>Code-First approach, you can focus on the </a:t>
            </a:r>
            <a:r>
              <a:rPr lang="en-US" sz="2000" dirty="0">
                <a:solidFill>
                  <a:srgbClr val="0070C0"/>
                </a:solidFill>
              </a:rPr>
              <a:t>domain design </a:t>
            </a:r>
            <a:r>
              <a:rPr lang="en-US" sz="2000" dirty="0"/>
              <a:t>and start creating classes as per your domain requirement rather than design your database first and then create the classes which match your database design</a:t>
            </a:r>
            <a:endParaRPr lang="en-US" sz="2000" dirty="0"/>
          </a:p>
        </p:txBody>
      </p:sp>
      <p:pic>
        <p:nvPicPr>
          <p:cNvPr id="2050" name="Picture 2" descr="http://www.entityframeworktutorial.net/images/EF5/code-fir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2286000"/>
            <a:ext cx="6096000" cy="15391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593436" y="3977550"/>
            <a:ext cx="9782801" cy="1066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smtClean="0"/>
              <a:t>What that means is you can create some classes right away and create a database using that classes. This collection of class we call Context or Model. These classes are interconnected and implement single responsibility principle.</a:t>
            </a:r>
            <a:endParaRPr lang="en-US" sz="1800" dirty="0"/>
          </a:p>
        </p:txBody>
      </p:sp>
      <p:sp>
        <p:nvSpPr>
          <p:cNvPr id="6" name="Content Placeholder 2"/>
          <p:cNvSpPr txBox="1">
            <a:spLocks/>
          </p:cNvSpPr>
          <p:nvPr/>
        </p:nvSpPr>
        <p:spPr>
          <a:xfrm>
            <a:off x="1593436" y="4953000"/>
            <a:ext cx="9782801" cy="1066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smtClean="0">
                <a:solidFill>
                  <a:srgbClr val="0070C0"/>
                </a:solidFill>
              </a:rPr>
              <a:t>SRP – single responsible principle </a:t>
            </a:r>
            <a:r>
              <a:rPr lang="en-US" sz="1800" dirty="0" smtClean="0"/>
              <a:t>means that each class of the context has very specific and task oriented responsibility. In other word each class will do one thing and do that perfectly . When implemented code is more cleaner and easy to others to handle.</a:t>
            </a:r>
            <a:endParaRPr lang="en-US" sz="1800" dirty="0"/>
          </a:p>
        </p:txBody>
      </p:sp>
      <p:sp>
        <p:nvSpPr>
          <p:cNvPr id="7" name="Content Placeholder 2"/>
          <p:cNvSpPr txBox="1">
            <a:spLocks/>
          </p:cNvSpPr>
          <p:nvPr/>
        </p:nvSpPr>
        <p:spPr>
          <a:xfrm>
            <a:off x="1593436" y="5821500"/>
            <a:ext cx="9782801" cy="1066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1800" dirty="0" smtClean="0"/>
              <a:t>Because this context handled automatically when ever changed, code first model is the best choice for </a:t>
            </a:r>
            <a:r>
              <a:rPr lang="en-US" sz="1800" dirty="0" smtClean="0">
                <a:solidFill>
                  <a:srgbClr val="0070C0"/>
                </a:solidFill>
              </a:rPr>
              <a:t>RAD – Rapid application development.</a:t>
            </a:r>
            <a:r>
              <a:rPr lang="en-US" sz="1800" dirty="0" smtClean="0"/>
              <a:t>  You will see this in action later on. </a:t>
            </a:r>
            <a:endParaRPr lang="en-US" sz="1800" dirty="0"/>
          </a:p>
        </p:txBody>
      </p:sp>
    </p:spTree>
    <p:extLst>
      <p:ext uri="{BB962C8B-B14F-4D97-AF65-F5344CB8AC3E}">
        <p14:creationId xmlns:p14="http://schemas.microsoft.com/office/powerpoint/2010/main" val="66099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Requirement Document</a:t>
            </a:r>
            <a:endParaRPr lang="en-US" dirty="0">
              <a:solidFill>
                <a:srgbClr val="0070C0"/>
              </a:solidFill>
            </a:endParaRPr>
          </a:p>
        </p:txBody>
      </p:sp>
      <p:sp>
        <p:nvSpPr>
          <p:cNvPr id="3" name="Content Placeholder 2"/>
          <p:cNvSpPr>
            <a:spLocks noGrp="1"/>
          </p:cNvSpPr>
          <p:nvPr>
            <p:ph idx="1"/>
          </p:nvPr>
        </p:nvSpPr>
        <p:spPr>
          <a:xfrm>
            <a:off x="1745836" y="2755898"/>
            <a:ext cx="9747665" cy="2819402"/>
          </a:xfrm>
        </p:spPr>
        <p:style>
          <a:lnRef idx="2">
            <a:schemeClr val="accent2"/>
          </a:lnRef>
          <a:fillRef idx="1">
            <a:schemeClr val="lt1"/>
          </a:fillRef>
          <a:effectRef idx="0">
            <a:schemeClr val="accent2"/>
          </a:effectRef>
          <a:fontRef idx="minor">
            <a:schemeClr val="dk1"/>
          </a:fontRef>
        </p:style>
        <p:txBody>
          <a:bodyPr>
            <a:normAutofit/>
          </a:bodyPr>
          <a:lstStyle/>
          <a:p>
            <a:pPr lvl="1"/>
            <a:r>
              <a:rPr lang="en-US" sz="1600" dirty="0" err="1">
                <a:solidFill>
                  <a:schemeClr val="accent2">
                    <a:lumMod val="50000"/>
                  </a:schemeClr>
                </a:solidFill>
              </a:rPr>
              <a:t>GigHub</a:t>
            </a:r>
            <a:r>
              <a:rPr lang="en-US" sz="1600" dirty="0">
                <a:solidFill>
                  <a:schemeClr val="accent2">
                    <a:lumMod val="50000"/>
                  </a:schemeClr>
                </a:solidFill>
              </a:rPr>
              <a:t> is a </a:t>
            </a:r>
            <a:r>
              <a:rPr lang="en-US" sz="1600" dirty="0" smtClean="0">
                <a:solidFill>
                  <a:schemeClr val="accent2">
                    <a:lumMod val="50000"/>
                  </a:schemeClr>
                </a:solidFill>
              </a:rPr>
              <a:t> </a:t>
            </a:r>
            <a:r>
              <a:rPr lang="en-US" sz="1600" dirty="0">
                <a:solidFill>
                  <a:schemeClr val="accent2">
                    <a:lumMod val="50000"/>
                  </a:schemeClr>
                </a:solidFill>
              </a:rPr>
              <a:t>mini social network that makes it really easy for live music lovers to track the gigs of their favorite artists. </a:t>
            </a:r>
          </a:p>
          <a:p>
            <a:pPr lvl="1"/>
            <a:r>
              <a:rPr lang="en-US" sz="1600" dirty="0">
                <a:solidFill>
                  <a:schemeClr val="accent2">
                    <a:lumMod val="50000"/>
                  </a:schemeClr>
                </a:solidFill>
              </a:rPr>
              <a:t>Artists can sign up and list their gigs. When adding a gig, they should specify the date and time, location, and genre of the gig</a:t>
            </a:r>
            <a:r>
              <a:rPr lang="en-US" sz="1600" dirty="0" smtClean="0">
                <a:solidFill>
                  <a:schemeClr val="accent2">
                    <a:lumMod val="50000"/>
                  </a:schemeClr>
                </a:solidFill>
              </a:rPr>
              <a:t>.</a:t>
            </a:r>
          </a:p>
          <a:p>
            <a:pPr lvl="1"/>
            <a:r>
              <a:rPr lang="en-US" sz="1600" dirty="0">
                <a:solidFill>
                  <a:schemeClr val="accent2">
                    <a:lumMod val="50000"/>
                  </a:schemeClr>
                </a:solidFill>
              </a:rPr>
              <a:t>An artist should have a page called My Upcoming Gigs. From there, they should be able to edit or remove an existing gig, or add another one to the list. </a:t>
            </a:r>
            <a:endParaRPr lang="en-US" sz="1600" dirty="0" smtClean="0">
              <a:solidFill>
                <a:schemeClr val="accent2">
                  <a:lumMod val="50000"/>
                </a:schemeClr>
              </a:solidFill>
            </a:endParaRPr>
          </a:p>
          <a:p>
            <a:pPr lvl="1"/>
            <a:r>
              <a:rPr lang="en-US" sz="1600" dirty="0">
                <a:solidFill>
                  <a:schemeClr val="accent2">
                    <a:lumMod val="50000"/>
                  </a:schemeClr>
                </a:solidFill>
              </a:rPr>
              <a:t>Users should be able to view all upcoming gigs or search them by artist, genre, or location. </a:t>
            </a:r>
          </a:p>
          <a:p>
            <a:pPr lvl="1"/>
            <a:r>
              <a:rPr lang="en-US" sz="1600" dirty="0">
                <a:solidFill>
                  <a:schemeClr val="accent2">
                    <a:lumMod val="50000"/>
                  </a:schemeClr>
                </a:solidFill>
              </a:rPr>
              <a:t>They should be able to view the details of a gig and add it to their calendar. Additionally, users should be able to follow their favorite artists. When they follow an artist, they should see the upcoming gigs of their favorite artists in the Gig Feed. </a:t>
            </a:r>
            <a:endParaRPr lang="en-US" sz="1600" dirty="0" smtClean="0">
              <a:solidFill>
                <a:schemeClr val="accent2">
                  <a:lumMod val="50000"/>
                </a:schemeClr>
              </a:solidFill>
            </a:endParaRPr>
          </a:p>
          <a:p>
            <a:pPr lvl="1"/>
            <a:endParaRPr lang="en-US" sz="1600" dirty="0">
              <a:solidFill>
                <a:schemeClr val="accent2">
                  <a:lumMod val="50000"/>
                </a:schemeClr>
              </a:solidFill>
            </a:endParaRPr>
          </a:p>
        </p:txBody>
      </p:sp>
      <p:sp>
        <p:nvSpPr>
          <p:cNvPr id="5" name="Content Placeholder 2"/>
          <p:cNvSpPr txBox="1">
            <a:spLocks/>
          </p:cNvSpPr>
          <p:nvPr/>
        </p:nvSpPr>
        <p:spPr>
          <a:xfrm>
            <a:off x="1745836" y="1143000"/>
            <a:ext cx="9782801" cy="14478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400" dirty="0" smtClean="0"/>
              <a:t>A elite software engineer don’t just jump in to coding. They are keen to details and first examine the business model . Because of the RAD environment they are not wasting time for dig deeper. Instead they scratch the surface and make a requirement document.</a:t>
            </a:r>
            <a:endParaRPr lang="en-US" sz="2400" dirty="0"/>
          </a:p>
        </p:txBody>
      </p:sp>
      <p:sp>
        <p:nvSpPr>
          <p:cNvPr id="6" name="Content Placeholder 2"/>
          <p:cNvSpPr txBox="1">
            <a:spLocks/>
          </p:cNvSpPr>
          <p:nvPr/>
        </p:nvSpPr>
        <p:spPr>
          <a:xfrm>
            <a:off x="1593435" y="5715000"/>
            <a:ext cx="9782801" cy="102869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400" dirty="0" smtClean="0"/>
              <a:t>This is a simple requirement document. The next step will be extracting the use cases from the list. </a:t>
            </a:r>
            <a:endParaRPr lang="en-US" sz="2400" dirty="0"/>
          </a:p>
        </p:txBody>
      </p:sp>
    </p:spTree>
    <p:extLst>
      <p:ext uri="{BB962C8B-B14F-4D97-AF65-F5344CB8AC3E}">
        <p14:creationId xmlns:p14="http://schemas.microsoft.com/office/powerpoint/2010/main" val="269585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1828800"/>
            <a:ext cx="9782801" cy="1981200"/>
          </a:xfrm>
        </p:spPr>
        <p:txBody>
          <a:bodyPr>
            <a:normAutofit fontScale="90000"/>
          </a:bodyPr>
          <a:lstStyle/>
          <a:p>
            <a:pPr algn="ctr"/>
            <a:r>
              <a:rPr lang="en-US" sz="5400" dirty="0" smtClean="0">
                <a:solidFill>
                  <a:srgbClr val="0070C0"/>
                </a:solidFill>
              </a:rPr>
              <a:t>Get a paper and try to extract use-cases as much as you can!!</a:t>
            </a:r>
            <a:endParaRPr lang="en-US" sz="5400" dirty="0">
              <a:solidFill>
                <a:srgbClr val="0070C0"/>
              </a:solidFill>
            </a:endParaRPr>
          </a:p>
        </p:txBody>
      </p:sp>
    </p:spTree>
    <p:extLst>
      <p:ext uri="{BB962C8B-B14F-4D97-AF65-F5344CB8AC3E}">
        <p14:creationId xmlns:p14="http://schemas.microsoft.com/office/powerpoint/2010/main" val="418343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660400"/>
          </a:xfrm>
        </p:spPr>
        <p:txBody>
          <a:bodyPr/>
          <a:lstStyle/>
          <a:p>
            <a:r>
              <a:rPr lang="en-US" dirty="0" smtClean="0">
                <a:solidFill>
                  <a:srgbClr val="0070C0"/>
                </a:solidFill>
              </a:rPr>
              <a:t>Extracting use-cases</a:t>
            </a:r>
            <a:endParaRPr lang="en-US" dirty="0">
              <a:solidFill>
                <a:srgbClr val="0070C0"/>
              </a:solidFill>
            </a:endParaRPr>
          </a:p>
        </p:txBody>
      </p:sp>
      <p:sp>
        <p:nvSpPr>
          <p:cNvPr id="4" name="Content Placeholder 3"/>
          <p:cNvSpPr>
            <a:spLocks noGrp="1"/>
          </p:cNvSpPr>
          <p:nvPr>
            <p:ph idx="1"/>
          </p:nvPr>
        </p:nvSpPr>
        <p:spPr>
          <a:xfrm>
            <a:off x="1593436" y="1066800"/>
            <a:ext cx="9782801" cy="5562600"/>
          </a:xfrm>
        </p:spPr>
        <p:txBody>
          <a:bodyPr/>
          <a:lstStyle/>
          <a:p>
            <a:r>
              <a:rPr lang="en-US" sz="2400" dirty="0" smtClean="0"/>
              <a:t>From the list we clearly see we need some </a:t>
            </a:r>
            <a:r>
              <a:rPr lang="en-US" sz="2400" dirty="0" smtClean="0">
                <a:solidFill>
                  <a:srgbClr val="0070C0"/>
                </a:solidFill>
              </a:rPr>
              <a:t>authentication</a:t>
            </a:r>
            <a:r>
              <a:rPr lang="en-US" sz="2400" dirty="0" smtClean="0"/>
              <a:t> work done. So we create a separate component for that</a:t>
            </a:r>
          </a:p>
          <a:p>
            <a:pPr lvl="1"/>
            <a:r>
              <a:rPr lang="en-US" sz="1800" dirty="0" smtClean="0"/>
              <a:t>Sign Up</a:t>
            </a:r>
          </a:p>
          <a:p>
            <a:pPr lvl="1"/>
            <a:r>
              <a:rPr lang="en-US" sz="1800" dirty="0" smtClean="0"/>
              <a:t>Log in</a:t>
            </a:r>
          </a:p>
          <a:p>
            <a:pPr lvl="1"/>
            <a:r>
              <a:rPr lang="en-US" sz="1800" dirty="0" smtClean="0"/>
              <a:t>Log out</a:t>
            </a:r>
          </a:p>
          <a:p>
            <a:pPr lvl="1"/>
            <a:r>
              <a:rPr lang="en-US" sz="1800" dirty="0" smtClean="0"/>
              <a:t>Change password </a:t>
            </a:r>
          </a:p>
          <a:p>
            <a:pPr lvl="1"/>
            <a:r>
              <a:rPr lang="en-US" sz="1800" dirty="0" smtClean="0"/>
              <a:t>Edit Profile </a:t>
            </a:r>
          </a:p>
          <a:p>
            <a:r>
              <a:rPr lang="en-US" sz="2200" dirty="0" smtClean="0"/>
              <a:t>Clearly we can see we need to handle gigs . And we can put it in a separate component </a:t>
            </a:r>
          </a:p>
          <a:p>
            <a:pPr lvl="1"/>
            <a:r>
              <a:rPr lang="en-US" sz="1800" dirty="0" smtClean="0"/>
              <a:t>Add a gig</a:t>
            </a:r>
          </a:p>
          <a:p>
            <a:pPr lvl="1"/>
            <a:r>
              <a:rPr lang="en-US" sz="1800" dirty="0" smtClean="0"/>
              <a:t>Upcoming gigs (for artist) – need separate one for artist </a:t>
            </a:r>
          </a:p>
          <a:p>
            <a:pPr lvl="1"/>
            <a:r>
              <a:rPr lang="en-US" sz="1800" dirty="0" smtClean="0"/>
              <a:t>Remove a gig</a:t>
            </a:r>
          </a:p>
          <a:p>
            <a:pPr lvl="1"/>
            <a:r>
              <a:rPr lang="en-US" sz="1800" dirty="0" smtClean="0"/>
              <a:t>View all upcoming gigs</a:t>
            </a:r>
          </a:p>
          <a:p>
            <a:pPr lvl="1"/>
            <a:r>
              <a:rPr lang="en-US" sz="1800" dirty="0" smtClean="0"/>
              <a:t>Search (there can be a lot of gigs . So at this point it’s better to implement a search)</a:t>
            </a:r>
          </a:p>
          <a:p>
            <a:pPr lvl="1"/>
            <a:r>
              <a:rPr lang="en-US" sz="1800" dirty="0" smtClean="0"/>
              <a:t>View gig details</a:t>
            </a:r>
          </a:p>
          <a:p>
            <a:pPr lvl="1"/>
            <a:endParaRPr lang="en-US" sz="1800" dirty="0"/>
          </a:p>
        </p:txBody>
      </p:sp>
    </p:spTree>
    <p:extLst>
      <p:ext uri="{BB962C8B-B14F-4D97-AF65-F5344CB8AC3E}">
        <p14:creationId xmlns:p14="http://schemas.microsoft.com/office/powerpoint/2010/main" val="225266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2412" y="533400"/>
            <a:ext cx="9782801" cy="5257800"/>
          </a:xfrm>
        </p:spPr>
        <p:txBody>
          <a:bodyPr/>
          <a:lstStyle/>
          <a:p>
            <a:r>
              <a:rPr lang="en-US" dirty="0" smtClean="0"/>
              <a:t>We need gigs on calendar . </a:t>
            </a:r>
          </a:p>
          <a:p>
            <a:pPr lvl="1"/>
            <a:r>
              <a:rPr lang="en-US" dirty="0" smtClean="0"/>
              <a:t>Add a gig to calendar </a:t>
            </a:r>
          </a:p>
          <a:p>
            <a:pPr lvl="1"/>
            <a:r>
              <a:rPr lang="en-US" dirty="0" smtClean="0"/>
              <a:t>Remove a gig from calendar</a:t>
            </a:r>
          </a:p>
          <a:p>
            <a:pPr lvl="1"/>
            <a:r>
              <a:rPr lang="en-US" dirty="0" smtClean="0"/>
              <a:t>View gigs I am attending (for users)</a:t>
            </a:r>
          </a:p>
          <a:p>
            <a:r>
              <a:rPr lang="en-US" dirty="0" smtClean="0"/>
              <a:t>Users need to follow artists. So there must be a place to them</a:t>
            </a:r>
          </a:p>
          <a:p>
            <a:pPr lvl="1"/>
            <a:r>
              <a:rPr lang="en-US" dirty="0" smtClean="0"/>
              <a:t>Follow an artist </a:t>
            </a:r>
          </a:p>
          <a:p>
            <a:pPr lvl="1"/>
            <a:r>
              <a:rPr lang="en-US" dirty="0" smtClean="0"/>
              <a:t>Unfollow an artist </a:t>
            </a:r>
          </a:p>
          <a:p>
            <a:pPr lvl="1"/>
            <a:r>
              <a:rPr lang="en-US" dirty="0" smtClean="0"/>
              <a:t>Who’s I am following </a:t>
            </a:r>
          </a:p>
          <a:p>
            <a:pPr lvl="1"/>
            <a:r>
              <a:rPr lang="en-US" dirty="0" smtClean="0"/>
              <a:t>Gig feed (we need a central place for this gigs . So gig feed will be it )</a:t>
            </a:r>
            <a:endParaRPr lang="en-US" dirty="0"/>
          </a:p>
        </p:txBody>
      </p:sp>
    </p:spTree>
    <p:extLst>
      <p:ext uri="{BB962C8B-B14F-4D97-AF65-F5344CB8AC3E}">
        <p14:creationId xmlns:p14="http://schemas.microsoft.com/office/powerpoint/2010/main" val="6617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394</TotalTime>
  <Words>1695</Words>
  <Application>Microsoft Office PowerPoint</Application>
  <PresentationFormat>Custom</PresentationFormat>
  <Paragraphs>140</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Euphemia</vt:lpstr>
      <vt:lpstr>Math 16x9</vt:lpstr>
      <vt:lpstr>Web API 2.0 </vt:lpstr>
      <vt:lpstr>Why Entity Framework</vt:lpstr>
      <vt:lpstr>Model Types in EF</vt:lpstr>
      <vt:lpstr>We are planning to use Code-first approach …</vt:lpstr>
      <vt:lpstr>Code-First Model</vt:lpstr>
      <vt:lpstr>Requirement Document</vt:lpstr>
      <vt:lpstr>Get a paper and try to extract use-cases as much as you can!!</vt:lpstr>
      <vt:lpstr>Extracting use-cases</vt:lpstr>
      <vt:lpstr>PowerPoint Presentation</vt:lpstr>
      <vt:lpstr>Visual studio Team Foundation Online</vt:lpstr>
      <vt:lpstr>Little Bit of GIT </vt:lpstr>
      <vt:lpstr>PowerPoint Presentation</vt:lpstr>
      <vt:lpstr>Adding Use-cases to backlog</vt:lpstr>
      <vt:lpstr>Dependency and Order of the Use-Cases</vt:lpstr>
      <vt:lpstr>Extract use-cases and planning first Iteration </vt:lpstr>
      <vt:lpstr>Requirement Document</vt:lpstr>
      <vt:lpstr>Requirement Document</vt:lpstr>
      <vt:lpstr>Requirement Document</vt:lpstr>
      <vt:lpstr>Requirement Document</vt:lpstr>
      <vt:lpstr>Requirement Document</vt:lpstr>
      <vt:lpstr>Enough talking let’s do some coding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ishara denawaka</dc:creator>
  <cp:lastModifiedBy>ishara denawaka</cp:lastModifiedBy>
  <cp:revision>105</cp:revision>
  <dcterms:created xsi:type="dcterms:W3CDTF">2017-11-20T16:04:33Z</dcterms:created>
  <dcterms:modified xsi:type="dcterms:W3CDTF">2017-11-28T19:53:55Z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