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58" r:id="rId4"/>
  </p:sldMasterIdLst>
  <p:notesMasterIdLst>
    <p:notesMasterId r:id="rId19"/>
  </p:notesMasterIdLst>
  <p:handoutMasterIdLst>
    <p:handoutMasterId r:id="rId20"/>
  </p:handoutMasterIdLst>
  <p:sldIdLst>
    <p:sldId id="256" r:id="rId5"/>
    <p:sldId id="257" r:id="rId6"/>
    <p:sldId id="259" r:id="rId7"/>
    <p:sldId id="260" r:id="rId8"/>
    <p:sldId id="268" r:id="rId9"/>
    <p:sldId id="261" r:id="rId10"/>
    <p:sldId id="262" r:id="rId11"/>
    <p:sldId id="266" r:id="rId12"/>
    <p:sldId id="264" r:id="rId13"/>
    <p:sldId id="265" r:id="rId14"/>
    <p:sldId id="263" r:id="rId15"/>
    <p:sldId id="267"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sorterViewPr>
    <p:cViewPr>
      <p:scale>
        <a:sx n="100" d="100"/>
        <a:sy n="100" d="100"/>
      </p:scale>
      <p:origin x="0" y="-378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C8FD74-3663-4C8F-823C-166F636BD076}" type="datetimeFigureOut">
              <a:rPr lang="en-US" smtClean="0"/>
              <a:t>12/12/2023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B3DCB0-F1DB-42EC-8EBD-B93886925317}" type="slidenum">
              <a:rPr lang="en-US" smtClean="0"/>
              <a:t>‹#›</a:t>
            </a:fld>
            <a:endParaRPr lang="en-US"/>
          </a:p>
        </p:txBody>
      </p:sp>
    </p:spTree>
    <p:extLst>
      <p:ext uri="{BB962C8B-B14F-4D97-AF65-F5344CB8AC3E}">
        <p14:creationId xmlns:p14="http://schemas.microsoft.com/office/powerpoint/2010/main" val="3488447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12/12/2023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05E26E-BCB2-4FD5-8FD5-81A5EAE94C21}"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730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17271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81124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731200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58839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7482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36049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1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5807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056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39442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4687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9739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12/12/2023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3243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4710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95424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E424C-FCA3-4EDD-B274-8E055D649B7D}" type="datetime1">
              <a:rPr lang="en-US" smtClean="0"/>
              <a:t>12/12/2023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75744634"/>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0BD1B1-AA22-48F1-B3ED-579CD284605D}"/>
              </a:ext>
              <a:ext uri="{C183D7F6-B498-43B3-948B-1728B52AA6E4}">
                <adec:decorative xmlns="" xmlns:adec="http://schemas.microsoft.com/office/drawing/2017/decorative" val="1"/>
              </a:ext>
            </a:extLst>
          </p:cNvPr>
          <p:cNvPicPr>
            <a:picLocks noChangeAspect="1"/>
          </p:cNvPicPr>
          <p:nvPr/>
        </p:nvPicPr>
        <p:blipFill rotWithShape="1">
          <a:blip r:embed="rId2"/>
          <a:srcRect r="52444" b="-1"/>
          <a:stretch/>
        </p:blipFill>
        <p:spPr>
          <a:xfrm>
            <a:off x="0" y="39189"/>
            <a:ext cx="12191980" cy="6858000"/>
          </a:xfrm>
          <a:prstGeom prst="rect">
            <a:avLst/>
          </a:prstGeom>
          <a:ln>
            <a:noFill/>
          </a:ln>
          <a:effectLst>
            <a:softEdge rad="112500"/>
          </a:effectLst>
        </p:spPr>
      </p:pic>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Title Lorem Ipsum</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Sit Dolor Amet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6786" y="1234586"/>
            <a:ext cx="8295214" cy="3672448"/>
          </a:xfrm>
          <a:prstGeom prst="rect">
            <a:avLst/>
          </a:prstGeom>
          <a:ln>
            <a:noFill/>
          </a:ln>
          <a:effectLst>
            <a:softEdge rad="112500"/>
          </a:effectLst>
        </p:spPr>
      </p:pic>
      <p:sp>
        <p:nvSpPr>
          <p:cNvPr id="6" name="TextBox 5"/>
          <p:cNvSpPr txBox="1"/>
          <p:nvPr/>
        </p:nvSpPr>
        <p:spPr>
          <a:xfrm>
            <a:off x="9025021" y="5329357"/>
            <a:ext cx="4023360" cy="1384995"/>
          </a:xfrm>
          <a:prstGeom prst="rect">
            <a:avLst/>
          </a:prstGeom>
          <a:noFill/>
        </p:spPr>
        <p:txBody>
          <a:bodyPr wrap="square" rtlCol="0">
            <a:spAutoFit/>
          </a:bodyPr>
          <a:lstStyle/>
          <a:p>
            <a:r>
              <a:rPr lang="en-US" sz="2800" b="1" dirty="0" err="1" smtClean="0"/>
              <a:t>a</a:t>
            </a:r>
            <a:r>
              <a:rPr lang="en-US" sz="2800" b="1" dirty="0" err="1" smtClean="0">
                <a:solidFill>
                  <a:schemeClr val="bg1"/>
                </a:solidFill>
              </a:rPr>
              <a:t>Asad</a:t>
            </a:r>
            <a:r>
              <a:rPr lang="en-US" sz="2800" b="1" dirty="0" smtClean="0">
                <a:solidFill>
                  <a:schemeClr val="bg1"/>
                </a:solidFill>
              </a:rPr>
              <a:t> </a:t>
            </a:r>
            <a:r>
              <a:rPr lang="en-US" sz="2800" b="1" dirty="0" err="1" smtClean="0">
                <a:solidFill>
                  <a:schemeClr val="bg1"/>
                </a:solidFill>
              </a:rPr>
              <a:t>Gulshair</a:t>
            </a:r>
            <a:endParaRPr lang="en-US" sz="2800" b="1" dirty="0" smtClean="0">
              <a:solidFill>
                <a:schemeClr val="bg1"/>
              </a:solidFill>
            </a:endParaRPr>
          </a:p>
          <a:p>
            <a:r>
              <a:rPr lang="en-US" sz="2800" b="1" dirty="0">
                <a:solidFill>
                  <a:schemeClr val="bg1"/>
                </a:solidFill>
              </a:rPr>
              <a:t> </a:t>
            </a:r>
            <a:r>
              <a:rPr lang="en-US" sz="2800" b="1" dirty="0" smtClean="0">
                <a:solidFill>
                  <a:schemeClr val="bg1"/>
                </a:solidFill>
              </a:rPr>
              <a:t> 5121115</a:t>
            </a:r>
          </a:p>
          <a:p>
            <a:r>
              <a:rPr lang="en-US" sz="2800" b="1" dirty="0">
                <a:solidFill>
                  <a:schemeClr val="bg1"/>
                </a:solidFill>
              </a:rPr>
              <a:t> </a:t>
            </a:r>
            <a:r>
              <a:rPr lang="en-US" sz="2800" b="1" dirty="0" smtClean="0">
                <a:solidFill>
                  <a:schemeClr val="bg1"/>
                </a:solidFill>
              </a:rPr>
              <a:t> BS Data Science </a:t>
            </a:r>
            <a:endParaRPr lang="en-US" sz="2800" b="1" dirty="0"/>
          </a:p>
        </p:txBody>
      </p:sp>
    </p:spTree>
    <p:extLst>
      <p:ext uri="{BB962C8B-B14F-4D97-AF65-F5344CB8AC3E}">
        <p14:creationId xmlns:p14="http://schemas.microsoft.com/office/powerpoint/2010/main" val="280625702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077" y="389956"/>
            <a:ext cx="5867157" cy="1278466"/>
          </a:xfrm>
        </p:spPr>
        <p:txBody>
          <a:bodyPr>
            <a:normAutofit/>
          </a:bodyPr>
          <a:lstStyle/>
          <a:p>
            <a:r>
              <a:rPr lang="en-US" sz="2800" b="1" dirty="0" smtClean="0"/>
              <a:t>Startups Trend Joining Unicorn</a:t>
            </a:r>
            <a:endParaRPr lang="en-US" sz="28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7850" y="1668422"/>
            <a:ext cx="5676310" cy="3452217"/>
          </a:xfrm>
        </p:spPr>
      </p:pic>
      <p:sp>
        <p:nvSpPr>
          <p:cNvPr id="4" name="Text Placeholder 3"/>
          <p:cNvSpPr>
            <a:spLocks noGrp="1"/>
          </p:cNvSpPr>
          <p:nvPr>
            <p:ph type="body" sz="half" idx="2"/>
          </p:nvPr>
        </p:nvSpPr>
        <p:spPr>
          <a:xfrm>
            <a:off x="533642" y="1771229"/>
            <a:ext cx="3854528" cy="3689045"/>
          </a:xfrm>
        </p:spPr>
        <p:txBody>
          <a:bodyPr>
            <a:normAutofit fontScale="92500" lnSpcReduction="20000"/>
          </a:bodyPr>
          <a:lstStyle/>
          <a:p>
            <a:pPr marL="342900" indent="-342900">
              <a:buFont typeface="+mj-lt"/>
              <a:buAutoNum type="arabicPeriod"/>
            </a:pPr>
            <a:r>
              <a:rPr lang="en-US" sz="1800" dirty="0"/>
              <a:t>In 2021, the number of new unicorns created increased by 68%, compared to 115% in 2020 and 109% in 2019. In the first three months of 2022, the number of new unicorns created decreased by 18% compared to the same period in 2021</a:t>
            </a:r>
            <a:r>
              <a:rPr lang="en-US" sz="1800" dirty="0" smtClean="0"/>
              <a:t>.</a:t>
            </a:r>
          </a:p>
          <a:p>
            <a:r>
              <a:rPr lang="en-US" sz="2200" dirty="0"/>
              <a:t>Likely that yearly growth of unicorn startups in 2022 will be lower than the previous two years, but difficult to make a precise prediction without more data.</a:t>
            </a:r>
          </a:p>
          <a:p>
            <a:endParaRPr lang="en-US" sz="1800" dirty="0"/>
          </a:p>
        </p:txBody>
      </p:sp>
    </p:spTree>
    <p:extLst>
      <p:ext uri="{BB962C8B-B14F-4D97-AF65-F5344CB8AC3E}">
        <p14:creationId xmlns:p14="http://schemas.microsoft.com/office/powerpoint/2010/main" val="208314844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579" y="609600"/>
            <a:ext cx="8596668" cy="1320800"/>
          </a:xfrm>
        </p:spPr>
        <p:txBody>
          <a:bodyPr/>
          <a:lstStyle/>
          <a:p>
            <a:r>
              <a:rPr lang="en-US" dirty="0"/>
              <a:t>Unicorn Companies</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2971" y="609600"/>
            <a:ext cx="3461031" cy="5621383"/>
          </a:xfrm>
        </p:spPr>
      </p:pic>
      <p:sp>
        <p:nvSpPr>
          <p:cNvPr id="5" name="TextBox 4"/>
          <p:cNvSpPr txBox="1"/>
          <p:nvPr/>
        </p:nvSpPr>
        <p:spPr>
          <a:xfrm>
            <a:off x="670802" y="1473200"/>
            <a:ext cx="4991946" cy="4308872"/>
          </a:xfrm>
          <a:prstGeom prst="rect">
            <a:avLst/>
          </a:prstGeom>
          <a:noFill/>
        </p:spPr>
        <p:txBody>
          <a:bodyPr wrap="square" rtlCol="0">
            <a:spAutoFit/>
          </a:bodyPr>
          <a:lstStyle/>
          <a:p>
            <a:pPr marL="342900" indent="-342900">
              <a:buAutoNum type="arabicPeriod"/>
            </a:pPr>
            <a:r>
              <a:rPr lang="en-US" b="1" dirty="0" err="1" smtClean="0"/>
              <a:t>ByteDance</a:t>
            </a:r>
            <a:r>
              <a:rPr lang="en-US" dirty="0"/>
              <a:t>, the parent company of </a:t>
            </a:r>
            <a:r>
              <a:rPr lang="en-US" dirty="0" err="1"/>
              <a:t>TikTok</a:t>
            </a:r>
            <a:r>
              <a:rPr lang="en-US" dirty="0"/>
              <a:t>, reigns supreme as the most valuable unicorn startup in the world, with a valuation of over $100 billion. </a:t>
            </a:r>
            <a:endParaRPr lang="en-US" dirty="0" smtClean="0"/>
          </a:p>
          <a:p>
            <a:pPr marL="342900" indent="-342900">
              <a:buAutoNum type="arabicPeriod"/>
            </a:pPr>
            <a:r>
              <a:rPr lang="en-US" b="1" dirty="0" smtClean="0"/>
              <a:t> </a:t>
            </a:r>
            <a:r>
              <a:rPr lang="en-US" b="1" dirty="0"/>
              <a:t>Space Exploration Technologies </a:t>
            </a:r>
            <a:r>
              <a:rPr lang="en-US" dirty="0"/>
              <a:t>Corporation (</a:t>
            </a:r>
            <a:r>
              <a:rPr lang="en-US" dirty="0" err="1"/>
              <a:t>SpaceX</a:t>
            </a:r>
            <a:r>
              <a:rPr lang="en-US" dirty="0"/>
              <a:t>) and SHEIN follow closely behind, with valuations of $100 billion and $100 billion, respectively</a:t>
            </a:r>
            <a:r>
              <a:rPr lang="en-US" dirty="0" smtClean="0"/>
              <a:t>.</a:t>
            </a:r>
          </a:p>
          <a:p>
            <a:endParaRPr lang="en-US" sz="1600" dirty="0" smtClean="0"/>
          </a:p>
          <a:p>
            <a:r>
              <a:rPr lang="en-US" sz="1600" dirty="0" smtClean="0"/>
              <a:t>This </a:t>
            </a:r>
            <a:r>
              <a:rPr lang="en-US" sz="1600" dirty="0"/>
              <a:t>graph illustrates the dominance of Chinese and American unicorn startups, with seven out of the top 10 companies headquartered in either country. It also highlights the growing significance of the technology sector, as eight out of the top 10 companies operate in this field.</a:t>
            </a:r>
            <a:endParaRPr lang="en-US" sz="1600" dirty="0" smtClean="0"/>
          </a:p>
          <a:p>
            <a:pPr marL="342900" indent="-342900">
              <a:buAutoNum type="arabicPeriod"/>
            </a:pPr>
            <a:endParaRPr lang="en-US" dirty="0"/>
          </a:p>
        </p:txBody>
      </p:sp>
    </p:spTree>
    <p:extLst>
      <p:ext uri="{BB962C8B-B14F-4D97-AF65-F5344CB8AC3E}">
        <p14:creationId xmlns:p14="http://schemas.microsoft.com/office/powerpoint/2010/main" val="289588183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600" y="1394101"/>
            <a:ext cx="3854528" cy="1026647"/>
          </a:xfrm>
        </p:spPr>
        <p:txBody>
          <a:bodyPr/>
          <a:lstStyle/>
          <a:p>
            <a:r>
              <a:rPr lang="en-US" sz="2800" b="1" dirty="0"/>
              <a:t>Summery</a:t>
            </a:r>
            <a:r>
              <a:rPr lang="en-US" dirty="0"/>
              <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3976" y="1394101"/>
            <a:ext cx="5833064" cy="3713475"/>
          </a:xfrm>
        </p:spPr>
      </p:pic>
      <p:sp>
        <p:nvSpPr>
          <p:cNvPr id="4" name="Text Placeholder 3"/>
          <p:cNvSpPr>
            <a:spLocks noGrp="1"/>
          </p:cNvSpPr>
          <p:nvPr>
            <p:ph type="body" sz="half" idx="2"/>
          </p:nvPr>
        </p:nvSpPr>
        <p:spPr>
          <a:xfrm>
            <a:off x="620600" y="2123925"/>
            <a:ext cx="3854528" cy="3166531"/>
          </a:xfrm>
        </p:spPr>
        <p:txBody>
          <a:bodyPr>
            <a:noAutofit/>
          </a:bodyPr>
          <a:lstStyle/>
          <a:p>
            <a:r>
              <a:rPr lang="en-US" sz="2400" dirty="0"/>
              <a:t>This matrix provides valuable insights into the unicorn startup landscape, highlighting the key countries, industries, and investors driving this exciting ecosystem</a:t>
            </a:r>
          </a:p>
        </p:txBody>
      </p:sp>
    </p:spTree>
    <p:extLst>
      <p:ext uri="{BB962C8B-B14F-4D97-AF65-F5344CB8AC3E}">
        <p14:creationId xmlns:p14="http://schemas.microsoft.com/office/powerpoint/2010/main" val="240857487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878" y="490622"/>
            <a:ext cx="8596668" cy="722811"/>
          </a:xfrm>
        </p:spPr>
        <p:txBody>
          <a:bodyPr>
            <a:normAutofit fontScale="90000"/>
          </a:bodyPr>
          <a:lstStyle/>
          <a:p>
            <a:r>
              <a:rPr lang="en-US" dirty="0"/>
              <a:t>Benefits for  Audience</a:t>
            </a:r>
            <a:br>
              <a:rPr lang="en-US" dirty="0"/>
            </a:br>
            <a:r>
              <a:rPr lang="en-US" dirty="0"/>
              <a:t/>
            </a:r>
            <a:br>
              <a:rPr lang="en-US" dirty="0"/>
            </a:br>
            <a:endParaRPr lang="en-US" dirty="0"/>
          </a:p>
        </p:txBody>
      </p:sp>
      <p:sp>
        <p:nvSpPr>
          <p:cNvPr id="4" name="TextBox 3"/>
          <p:cNvSpPr txBox="1"/>
          <p:nvPr/>
        </p:nvSpPr>
        <p:spPr>
          <a:xfrm flipH="1">
            <a:off x="973179" y="1213433"/>
            <a:ext cx="4526281" cy="2092881"/>
          </a:xfrm>
          <a:prstGeom prst="rect">
            <a:avLst/>
          </a:prstGeom>
          <a:noFill/>
        </p:spPr>
        <p:txBody>
          <a:bodyPr wrap="square" rtlCol="0">
            <a:spAutoFit/>
          </a:bodyPr>
          <a:lstStyle/>
          <a:p>
            <a:r>
              <a:rPr lang="en-US" b="1" dirty="0"/>
              <a:t>Students:</a:t>
            </a:r>
          </a:p>
          <a:p>
            <a:pPr marL="285750" indent="-285750">
              <a:buFont typeface="Wingdings" panose="05000000000000000000" pitchFamily="2" charset="2"/>
              <a:buChar char="v"/>
            </a:pPr>
            <a:r>
              <a:rPr lang="en-US" sz="1600" dirty="0"/>
              <a:t>Enhance understanding of the startup world and its dynamics.</a:t>
            </a:r>
          </a:p>
          <a:p>
            <a:pPr marL="285750" indent="-285750">
              <a:buFont typeface="Wingdings" panose="05000000000000000000" pitchFamily="2" charset="2"/>
              <a:buChar char="v"/>
            </a:pPr>
            <a:r>
              <a:rPr lang="en-US" sz="1600" dirty="0"/>
              <a:t>Explore potential career paths and entrepreneurial opportunities.</a:t>
            </a:r>
          </a:p>
          <a:p>
            <a:pPr marL="285750" indent="-285750">
              <a:buFont typeface="Wingdings" panose="05000000000000000000" pitchFamily="2" charset="2"/>
              <a:buChar char="v"/>
            </a:pPr>
            <a:r>
              <a:rPr lang="en-US" sz="1600" dirty="0"/>
              <a:t>Develop critical thinking and problem-solving skills relevant to the startup ecosystem.</a:t>
            </a:r>
          </a:p>
        </p:txBody>
      </p:sp>
      <p:sp>
        <p:nvSpPr>
          <p:cNvPr id="6" name="TextBox 5"/>
          <p:cNvSpPr txBox="1"/>
          <p:nvPr/>
        </p:nvSpPr>
        <p:spPr>
          <a:xfrm>
            <a:off x="5447212" y="2785329"/>
            <a:ext cx="4206894" cy="2092881"/>
          </a:xfrm>
          <a:prstGeom prst="rect">
            <a:avLst/>
          </a:prstGeom>
          <a:noFill/>
        </p:spPr>
        <p:txBody>
          <a:bodyPr wrap="square" rtlCol="0">
            <a:spAutoFit/>
          </a:bodyPr>
          <a:lstStyle/>
          <a:p>
            <a:r>
              <a:rPr lang="en-US" b="1" dirty="0"/>
              <a:t>Investors:</a:t>
            </a:r>
          </a:p>
          <a:p>
            <a:pPr marL="285750" indent="-285750">
              <a:buFont typeface="Wingdings" panose="05000000000000000000" pitchFamily="2" charset="2"/>
              <a:buChar char="v"/>
            </a:pPr>
            <a:r>
              <a:rPr lang="en-US" sz="1600" dirty="0"/>
              <a:t>Identify promising sectors and geographical hotspots for investment opportunities.</a:t>
            </a:r>
          </a:p>
          <a:p>
            <a:pPr marL="285750" indent="-285750">
              <a:buFont typeface="Wingdings" panose="05000000000000000000" pitchFamily="2" charset="2"/>
              <a:buChar char="v"/>
            </a:pPr>
            <a:r>
              <a:rPr lang="en-US" sz="1600" dirty="0"/>
              <a:t>Evaluate potential investments with a data-driven approach.</a:t>
            </a:r>
          </a:p>
          <a:p>
            <a:pPr marL="285750" indent="-285750">
              <a:buFont typeface="Wingdings" panose="05000000000000000000" pitchFamily="2" charset="2"/>
              <a:buChar char="v"/>
            </a:pPr>
            <a:r>
              <a:rPr lang="en-US" sz="1600" dirty="0"/>
              <a:t>Optimize portfolio diversification strategies.</a:t>
            </a:r>
          </a:p>
        </p:txBody>
      </p:sp>
      <p:sp>
        <p:nvSpPr>
          <p:cNvPr id="7" name="TextBox 6"/>
          <p:cNvSpPr txBox="1"/>
          <p:nvPr/>
        </p:nvSpPr>
        <p:spPr>
          <a:xfrm>
            <a:off x="1015635" y="4323807"/>
            <a:ext cx="3840480" cy="1846659"/>
          </a:xfrm>
          <a:prstGeom prst="rect">
            <a:avLst/>
          </a:prstGeom>
          <a:noFill/>
        </p:spPr>
        <p:txBody>
          <a:bodyPr wrap="square" rtlCol="0">
            <a:spAutoFit/>
          </a:bodyPr>
          <a:lstStyle/>
          <a:p>
            <a:r>
              <a:rPr lang="en-US" dirty="0"/>
              <a:t>Entrepreneurs:</a:t>
            </a:r>
          </a:p>
          <a:p>
            <a:pPr marL="285750" indent="-285750">
              <a:buFont typeface="Wingdings" panose="05000000000000000000" pitchFamily="2" charset="2"/>
              <a:buChar char="v"/>
            </a:pPr>
            <a:r>
              <a:rPr lang="en-US" sz="1600" dirty="0"/>
              <a:t>Learn from the success stories of unicorn startups.</a:t>
            </a:r>
          </a:p>
          <a:p>
            <a:pPr marL="285750" indent="-285750">
              <a:buFont typeface="Wingdings" panose="05000000000000000000" pitchFamily="2" charset="2"/>
              <a:buChar char="v"/>
            </a:pPr>
            <a:r>
              <a:rPr lang="en-US" sz="1600" dirty="0"/>
              <a:t>Identify potential benchmarks and best practices within their industry.</a:t>
            </a:r>
          </a:p>
          <a:p>
            <a:pPr marL="285750" indent="-285750">
              <a:buFont typeface="Wingdings" panose="05000000000000000000" pitchFamily="2" charset="2"/>
              <a:buChar char="v"/>
            </a:pPr>
            <a:r>
              <a:rPr lang="en-US" sz="1600" dirty="0"/>
              <a:t>Gain valuable insights into scaling and achieving unicorn status.</a:t>
            </a:r>
          </a:p>
        </p:txBody>
      </p:sp>
    </p:spTree>
    <p:extLst>
      <p:ext uri="{BB962C8B-B14F-4D97-AF65-F5344CB8AC3E}">
        <p14:creationId xmlns:p14="http://schemas.microsoft.com/office/powerpoint/2010/main" val="280466554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1406"/>
            <a:ext cx="8596668" cy="1320800"/>
          </a:xfrm>
        </p:spPr>
        <p:txBody>
          <a:bodyPr/>
          <a:lstStyle/>
          <a:p>
            <a:r>
              <a:rPr lang="en-US" dirty="0"/>
              <a:t>Conclusion:</a:t>
            </a:r>
            <a:br>
              <a:rPr lang="en-US" dirty="0"/>
            </a:br>
            <a:endParaRPr lang="en-US" dirty="0"/>
          </a:p>
        </p:txBody>
      </p:sp>
      <p:sp>
        <p:nvSpPr>
          <p:cNvPr id="3" name="TextBox 2"/>
          <p:cNvSpPr txBox="1"/>
          <p:nvPr/>
        </p:nvSpPr>
        <p:spPr>
          <a:xfrm>
            <a:off x="677334" y="2390503"/>
            <a:ext cx="6807683" cy="1477328"/>
          </a:xfrm>
          <a:prstGeom prst="rect">
            <a:avLst/>
          </a:prstGeom>
          <a:noFill/>
        </p:spPr>
        <p:txBody>
          <a:bodyPr wrap="square" rtlCol="0">
            <a:spAutoFit/>
          </a:bodyPr>
          <a:lstStyle/>
          <a:p>
            <a:r>
              <a:rPr lang="en-US" dirty="0" smtClean="0"/>
              <a:t>The </a:t>
            </a:r>
            <a:r>
              <a:rPr lang="en-US" dirty="0"/>
              <a:t>unicorn startup landscape is a dynamic and fascinating one, offering invaluable insights for diverse stakeholders. By analyzing the data presented, we can better understand the drivers of success, predict future trends, and pave the way for the next generation of entrepreneurial </a:t>
            </a:r>
            <a:r>
              <a:rPr lang="en-US" dirty="0" smtClean="0"/>
              <a:t>ventures!</a:t>
            </a:r>
            <a:endParaRPr lang="en-US" dirty="0"/>
          </a:p>
        </p:txBody>
      </p:sp>
    </p:spTree>
    <p:extLst>
      <p:ext uri="{BB962C8B-B14F-4D97-AF65-F5344CB8AC3E}">
        <p14:creationId xmlns:p14="http://schemas.microsoft.com/office/powerpoint/2010/main" val="313787960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951" y="342246"/>
            <a:ext cx="9720072" cy="1499616"/>
          </a:xfrm>
        </p:spPr>
        <p:txBody>
          <a:bodyPr/>
          <a:lstStyle/>
          <a:p>
            <a:r>
              <a:rPr lang="en-US" dirty="0" smtClean="0"/>
              <a:t>Agenda:</a:t>
            </a:r>
            <a:endParaRPr lang="en-US" dirty="0"/>
          </a:p>
        </p:txBody>
      </p:sp>
      <p:sp>
        <p:nvSpPr>
          <p:cNvPr id="3" name="Content Placeholder 2"/>
          <p:cNvSpPr>
            <a:spLocks noGrp="1"/>
          </p:cNvSpPr>
          <p:nvPr>
            <p:ph idx="1"/>
          </p:nvPr>
        </p:nvSpPr>
        <p:spPr>
          <a:xfrm>
            <a:off x="1402950" y="1078991"/>
            <a:ext cx="9720073" cy="5277396"/>
          </a:xfrm>
        </p:spPr>
        <p:txBody>
          <a:bodyPr>
            <a:normAutofit fontScale="92500" lnSpcReduction="10000"/>
          </a:bodyPr>
          <a:lstStyle/>
          <a:p>
            <a:r>
              <a:rPr lang="en-US" sz="2000" dirty="0"/>
              <a:t>1</a:t>
            </a:r>
            <a:r>
              <a:rPr lang="en-US" sz="2000" dirty="0" smtClean="0"/>
              <a:t>-project Details</a:t>
            </a:r>
          </a:p>
          <a:p>
            <a:r>
              <a:rPr lang="en-US" sz="2000" dirty="0" smtClean="0"/>
              <a:t>2-Introduction </a:t>
            </a:r>
          </a:p>
          <a:p>
            <a:r>
              <a:rPr lang="en-US" sz="2000" dirty="0"/>
              <a:t>3</a:t>
            </a:r>
            <a:r>
              <a:rPr lang="en-US" sz="2000" dirty="0" smtClean="0"/>
              <a:t>-Goals</a:t>
            </a:r>
          </a:p>
          <a:p>
            <a:r>
              <a:rPr lang="en-US" sz="2000" dirty="0"/>
              <a:t>4</a:t>
            </a:r>
            <a:r>
              <a:rPr lang="en-US" sz="2000" dirty="0" smtClean="0"/>
              <a:t>-Objectives</a:t>
            </a:r>
          </a:p>
          <a:p>
            <a:pPr>
              <a:buFont typeface="Wingdings" panose="05000000000000000000" pitchFamily="2" charset="2"/>
              <a:buChar char="§"/>
            </a:pPr>
            <a:r>
              <a:rPr lang="en-US" sz="2000" dirty="0" smtClean="0"/>
              <a:t>Global </a:t>
            </a:r>
            <a:r>
              <a:rPr lang="en-US" sz="2000" dirty="0"/>
              <a:t>Unicorn </a:t>
            </a:r>
            <a:r>
              <a:rPr lang="en-US" sz="2000" dirty="0" smtClean="0"/>
              <a:t>Landscape</a:t>
            </a:r>
          </a:p>
          <a:p>
            <a:pPr>
              <a:buFont typeface="Wingdings" panose="05000000000000000000" pitchFamily="2" charset="2"/>
              <a:buChar char="§"/>
            </a:pPr>
            <a:r>
              <a:rPr lang="en-US" sz="2000" dirty="0"/>
              <a:t>Industry Insights </a:t>
            </a:r>
            <a:endParaRPr lang="en-US" sz="2000" dirty="0" smtClean="0"/>
          </a:p>
          <a:p>
            <a:pPr>
              <a:buFont typeface="Wingdings" panose="05000000000000000000" pitchFamily="2" charset="2"/>
              <a:buChar char="§"/>
            </a:pPr>
            <a:r>
              <a:rPr lang="en-US" sz="2000" dirty="0"/>
              <a:t>Country-Industry </a:t>
            </a:r>
            <a:r>
              <a:rPr lang="en-US" sz="2000" dirty="0" smtClean="0"/>
              <a:t>Distribution</a:t>
            </a:r>
          </a:p>
          <a:p>
            <a:pPr>
              <a:buFont typeface="Wingdings" panose="05000000000000000000" pitchFamily="2" charset="2"/>
              <a:buChar char="§"/>
            </a:pPr>
            <a:r>
              <a:rPr lang="en-US" sz="2000" dirty="0" smtClean="0"/>
              <a:t>Pathway </a:t>
            </a:r>
            <a:r>
              <a:rPr lang="en-US" sz="2000" dirty="0"/>
              <a:t>to Unicorn </a:t>
            </a:r>
            <a:r>
              <a:rPr lang="en-US" sz="2000" dirty="0" smtClean="0"/>
              <a:t>Status </a:t>
            </a:r>
            <a:r>
              <a:rPr lang="en-US" sz="2000" b="1" dirty="0"/>
              <a:t>Yearly Growth</a:t>
            </a:r>
            <a:endParaRPr lang="en-US" sz="2000" dirty="0" smtClean="0"/>
          </a:p>
          <a:p>
            <a:pPr>
              <a:buFont typeface="Wingdings" panose="05000000000000000000" pitchFamily="2" charset="2"/>
              <a:buChar char="§"/>
            </a:pPr>
            <a:r>
              <a:rPr lang="en-US" sz="2000" b="1" dirty="0"/>
              <a:t>Startups Trend Joining </a:t>
            </a:r>
            <a:r>
              <a:rPr lang="en-US" sz="2000" b="1" dirty="0" smtClean="0"/>
              <a:t>Unicorn</a:t>
            </a:r>
            <a:endParaRPr lang="en-US" sz="2000" dirty="0" smtClean="0"/>
          </a:p>
          <a:p>
            <a:pPr>
              <a:buFont typeface="Wingdings" panose="05000000000000000000" pitchFamily="2" charset="2"/>
              <a:buChar char="§"/>
            </a:pPr>
            <a:r>
              <a:rPr lang="en-US" sz="2000" dirty="0"/>
              <a:t>Unicorn </a:t>
            </a:r>
            <a:r>
              <a:rPr lang="en-US" sz="2000" dirty="0" smtClean="0"/>
              <a:t>Companies</a:t>
            </a:r>
          </a:p>
          <a:p>
            <a:pPr>
              <a:buFont typeface="Wingdings" panose="05000000000000000000" pitchFamily="2" charset="2"/>
              <a:buChar char="§"/>
            </a:pPr>
            <a:r>
              <a:rPr lang="en-US" sz="2000" dirty="0" smtClean="0"/>
              <a:t>Summery</a:t>
            </a:r>
          </a:p>
          <a:p>
            <a:pPr>
              <a:buFont typeface="Wingdings" panose="05000000000000000000" pitchFamily="2" charset="2"/>
              <a:buChar char="§"/>
            </a:pPr>
            <a:r>
              <a:rPr lang="en-US" dirty="0"/>
              <a:t>Benefits for </a:t>
            </a:r>
            <a:r>
              <a:rPr lang="en-US" dirty="0" smtClean="0"/>
              <a:t> </a:t>
            </a:r>
            <a:r>
              <a:rPr lang="en-US" dirty="0"/>
              <a:t>Audience</a:t>
            </a:r>
          </a:p>
          <a:p>
            <a:pPr marL="0" indent="0">
              <a:buNone/>
            </a:pPr>
            <a:r>
              <a:rPr lang="en-US" sz="2000" dirty="0" smtClean="0"/>
              <a:t> </a:t>
            </a:r>
            <a:r>
              <a:rPr lang="en-US" sz="2000" dirty="0"/>
              <a:t>5</a:t>
            </a:r>
            <a:r>
              <a:rPr lang="en-US" sz="2000" dirty="0" smtClean="0"/>
              <a:t>-Conclusion</a:t>
            </a:r>
            <a:r>
              <a:rPr lang="en-US" sz="2000" dirty="0"/>
              <a:t>:</a:t>
            </a:r>
            <a:endParaRPr lang="en-US" sz="2000" dirty="0" smtClean="0"/>
          </a:p>
          <a:p>
            <a:pPr>
              <a:buFont typeface="Wingdings" panose="05000000000000000000" pitchFamily="2" charset="2"/>
              <a:buChar char="§"/>
            </a:pPr>
            <a:endParaRPr lang="en-US" dirty="0" smtClean="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089116514"/>
      </p:ext>
    </p:extLst>
  </p:cSld>
  <p:clrMapOvr>
    <a:masterClrMapping/>
  </p:clrMapOvr>
  <mc:AlternateContent xmlns:mc="http://schemas.openxmlformats.org/markup-compatibility/2006" xmlns:p14="http://schemas.microsoft.com/office/powerpoint/2010/main">
    <mc:Choice Requires="p14">
      <p:transition p14:dur="10" advClick="0">
        <p:push dir="u"/>
      </p:transition>
    </mc:Choice>
    <mc:Fallback xmlns="">
      <p:transition advClick="0">
        <p:push dir="u"/>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555" y="831668"/>
            <a:ext cx="8596668" cy="931817"/>
          </a:xfrm>
        </p:spPr>
        <p:txBody>
          <a:bodyPr>
            <a:noAutofit/>
          </a:bodyPr>
          <a:lstStyle/>
          <a:p>
            <a:r>
              <a:rPr lang="en-US" dirty="0" smtClean="0"/>
              <a:t>1-project </a:t>
            </a:r>
            <a:r>
              <a:rPr lang="en-US" dirty="0"/>
              <a:t>Details</a:t>
            </a:r>
            <a:br>
              <a:rPr lang="en-US" dirty="0"/>
            </a:br>
            <a:endParaRPr lang="en-US" dirty="0"/>
          </a:p>
        </p:txBody>
      </p:sp>
      <p:sp>
        <p:nvSpPr>
          <p:cNvPr id="7" name="TextBox 6"/>
          <p:cNvSpPr txBox="1"/>
          <p:nvPr/>
        </p:nvSpPr>
        <p:spPr>
          <a:xfrm>
            <a:off x="780555" y="1580606"/>
            <a:ext cx="8010748" cy="3970318"/>
          </a:xfrm>
          <a:prstGeom prst="rect">
            <a:avLst/>
          </a:prstGeom>
          <a:noFill/>
        </p:spPr>
        <p:txBody>
          <a:bodyPr wrap="square" rtlCol="0">
            <a:spAutoFit/>
          </a:bodyPr>
          <a:lstStyle/>
          <a:p>
            <a:r>
              <a:rPr lang="en-US" sz="2800" dirty="0"/>
              <a:t>Phase 1: Data Acquisition from Multiple </a:t>
            </a:r>
            <a:r>
              <a:rPr lang="en-US" sz="2800" dirty="0" smtClean="0"/>
              <a:t>Sources</a:t>
            </a:r>
          </a:p>
          <a:p>
            <a:endParaRPr lang="en-US" sz="2800" dirty="0" smtClean="0"/>
          </a:p>
          <a:p>
            <a:r>
              <a:rPr lang="en-US" sz="2800" dirty="0"/>
              <a:t>Phase 2: Data Cleaning and </a:t>
            </a:r>
            <a:r>
              <a:rPr lang="en-US" sz="2800" dirty="0" smtClean="0"/>
              <a:t>Preprocessing</a:t>
            </a:r>
          </a:p>
          <a:p>
            <a:endParaRPr lang="en-US" sz="2800" dirty="0" smtClean="0"/>
          </a:p>
          <a:p>
            <a:r>
              <a:rPr lang="en-US" sz="2800" dirty="0"/>
              <a:t>Phase 3: Data </a:t>
            </a:r>
            <a:r>
              <a:rPr lang="en-US" sz="2800" dirty="0" smtClean="0"/>
              <a:t>Modeling</a:t>
            </a:r>
          </a:p>
          <a:p>
            <a:endParaRPr lang="en-US" sz="2800" dirty="0" smtClean="0"/>
          </a:p>
          <a:p>
            <a:r>
              <a:rPr lang="en-US" sz="2800" dirty="0"/>
              <a:t>Phase 4: Visualization </a:t>
            </a:r>
            <a:r>
              <a:rPr lang="en-US" sz="2800" dirty="0" smtClean="0"/>
              <a:t>Creation</a:t>
            </a:r>
          </a:p>
          <a:p>
            <a:endParaRPr lang="en-US" sz="2800" dirty="0" smtClean="0"/>
          </a:p>
          <a:p>
            <a:r>
              <a:rPr lang="en-US" sz="2800" dirty="0"/>
              <a:t>Conclusion: Delivering Actionable Insights</a:t>
            </a:r>
          </a:p>
        </p:txBody>
      </p:sp>
    </p:spTree>
    <p:extLst>
      <p:ext uri="{BB962C8B-B14F-4D97-AF65-F5344CB8AC3E}">
        <p14:creationId xmlns:p14="http://schemas.microsoft.com/office/powerpoint/2010/main" val="185042318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585" y="1184366"/>
            <a:ext cx="8596668" cy="762000"/>
          </a:xfrm>
        </p:spPr>
        <p:txBody>
          <a:bodyPr>
            <a:normAutofit fontScale="90000"/>
          </a:bodyPr>
          <a:lstStyle/>
          <a:p>
            <a:r>
              <a:rPr lang="en-US" dirty="0" smtClean="0"/>
              <a:t>2-Introduction </a:t>
            </a:r>
            <a:r>
              <a:rPr lang="en-US" dirty="0"/>
              <a:t/>
            </a:r>
            <a:br>
              <a:rPr lang="en-US" dirty="0"/>
            </a:br>
            <a:r>
              <a:rPr lang="en-US" dirty="0"/>
              <a:t/>
            </a:r>
            <a:br>
              <a:rPr lang="en-US" dirty="0"/>
            </a:br>
            <a:endParaRPr lang="en-US" dirty="0"/>
          </a:p>
        </p:txBody>
      </p:sp>
      <p:sp>
        <p:nvSpPr>
          <p:cNvPr id="3" name="TextBox 2"/>
          <p:cNvSpPr txBox="1"/>
          <p:nvPr/>
        </p:nvSpPr>
        <p:spPr>
          <a:xfrm>
            <a:off x="729585" y="1753326"/>
            <a:ext cx="7029752" cy="3539430"/>
          </a:xfrm>
          <a:prstGeom prst="rect">
            <a:avLst/>
          </a:prstGeom>
          <a:noFill/>
        </p:spPr>
        <p:txBody>
          <a:bodyPr wrap="square" rtlCol="0">
            <a:spAutoFit/>
          </a:bodyPr>
          <a:lstStyle/>
          <a:p>
            <a:r>
              <a:rPr lang="en-US" sz="2800" dirty="0"/>
              <a:t>What are Unicorn Startups</a:t>
            </a:r>
            <a:r>
              <a:rPr lang="en-US" sz="2800" dirty="0" smtClean="0"/>
              <a:t>?</a:t>
            </a:r>
          </a:p>
          <a:p>
            <a:r>
              <a:rPr lang="en-US" sz="2800" dirty="0" smtClean="0"/>
              <a:t>1-Imagine </a:t>
            </a:r>
            <a:r>
              <a:rPr lang="en-US" sz="2800" dirty="0"/>
              <a:t>a magical creature, rare and </a:t>
            </a:r>
            <a:r>
              <a:rPr lang="en-US" sz="2800" dirty="0" smtClean="0"/>
              <a:t>   powerful</a:t>
            </a:r>
            <a:r>
              <a:rPr lang="en-US" sz="2800" dirty="0"/>
              <a:t>, known as a unicorn. In the business world, unicorns are startups, </a:t>
            </a:r>
            <a:endParaRPr lang="en-US" sz="2800" dirty="0" smtClean="0"/>
          </a:p>
          <a:p>
            <a:r>
              <a:rPr lang="en-US" sz="2800" dirty="0" smtClean="0"/>
              <a:t>but </a:t>
            </a:r>
            <a:r>
              <a:rPr lang="en-US" sz="2800" dirty="0"/>
              <a:t>not just any startups. They're special! They're worth over $1 billion, and they grow fast, changing the world around them.</a:t>
            </a:r>
          </a:p>
        </p:txBody>
      </p:sp>
    </p:spTree>
    <p:extLst>
      <p:ext uri="{BB962C8B-B14F-4D97-AF65-F5344CB8AC3E}">
        <p14:creationId xmlns:p14="http://schemas.microsoft.com/office/powerpoint/2010/main" val="11270586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715312"/>
            <a:ext cx="8596668" cy="956733"/>
          </a:xfrm>
        </p:spPr>
        <p:txBody>
          <a:bodyPr/>
          <a:lstStyle/>
          <a:p>
            <a:r>
              <a:rPr lang="en-US" dirty="0" smtClean="0"/>
              <a:t>3-Goals:</a:t>
            </a:r>
            <a:endParaRPr lang="en-US" dirty="0"/>
          </a:p>
        </p:txBody>
      </p:sp>
      <p:sp>
        <p:nvSpPr>
          <p:cNvPr id="3" name="Text Placeholder 2"/>
          <p:cNvSpPr>
            <a:spLocks noGrp="1"/>
          </p:cNvSpPr>
          <p:nvPr>
            <p:ph type="body" idx="1"/>
          </p:nvPr>
        </p:nvSpPr>
        <p:spPr>
          <a:xfrm>
            <a:off x="677335" y="1672044"/>
            <a:ext cx="8596668" cy="4480561"/>
          </a:xfrm>
        </p:spPr>
        <p:txBody>
          <a:bodyPr>
            <a:normAutofit/>
          </a:bodyPr>
          <a:lstStyle/>
          <a:p>
            <a:r>
              <a:rPr lang="en-US" b="1" dirty="0"/>
              <a:t>Project Goals:</a:t>
            </a:r>
          </a:p>
          <a:p>
            <a:pPr marL="342900" indent="-342900">
              <a:buFont typeface="Wingdings" panose="05000000000000000000" pitchFamily="2" charset="2"/>
              <a:buChar char="v"/>
            </a:pPr>
            <a:r>
              <a:rPr lang="en-US" sz="2400" b="1" dirty="0"/>
              <a:t>Identify:</a:t>
            </a:r>
            <a:r>
              <a:rPr lang="en-US" dirty="0"/>
              <a:t> Analyze and identify the geographical and industrial landscape of unicorn startups.</a:t>
            </a:r>
          </a:p>
          <a:p>
            <a:pPr marL="342900" indent="-342900">
              <a:buFont typeface="Wingdings" panose="05000000000000000000" pitchFamily="2" charset="2"/>
              <a:buChar char="v"/>
            </a:pPr>
            <a:r>
              <a:rPr lang="en-US" b="1" dirty="0"/>
              <a:t>Examine:</a:t>
            </a:r>
            <a:r>
              <a:rPr lang="en-US" dirty="0"/>
              <a:t> Investigate the trends associated with startups reaching unicorn status.</a:t>
            </a:r>
          </a:p>
          <a:p>
            <a:pPr marL="342900" indent="-342900">
              <a:buFont typeface="Wingdings" panose="05000000000000000000" pitchFamily="2" charset="2"/>
              <a:buChar char="v"/>
            </a:pPr>
            <a:r>
              <a:rPr lang="en-US" b="1" dirty="0"/>
              <a:t>Visualize:</a:t>
            </a:r>
            <a:r>
              <a:rPr lang="en-US" dirty="0"/>
              <a:t> Provide a clear understanding of the distribution and concentration of unicorn startups across different regions and industries.</a:t>
            </a:r>
          </a:p>
          <a:p>
            <a:pPr marL="342900" indent="-342900">
              <a:buFont typeface="Wingdings" panose="05000000000000000000" pitchFamily="2" charset="2"/>
              <a:buChar char="v"/>
            </a:pPr>
            <a:r>
              <a:rPr lang="en-US" b="1" dirty="0"/>
              <a:t>Inform:</a:t>
            </a:r>
            <a:r>
              <a:rPr lang="en-US" dirty="0"/>
              <a:t> Equip academics, investors, entrepreneurs, and students with valuable insights into the unicorn startup ecosystem.</a:t>
            </a:r>
          </a:p>
          <a:p>
            <a:pPr marL="342900" indent="-342900">
              <a:buFont typeface="Wingdings" panose="05000000000000000000" pitchFamily="2" charset="2"/>
              <a:buChar char="v"/>
            </a:pPr>
            <a:r>
              <a:rPr lang="en-US" b="1" dirty="0"/>
              <a:t>Support:</a:t>
            </a:r>
            <a:r>
              <a:rPr lang="en-US" dirty="0"/>
              <a:t> Facilitate informed decision-making and strategic planning across diverse stakeholders.</a:t>
            </a:r>
          </a:p>
          <a:p>
            <a:endParaRPr lang="en-US" dirty="0"/>
          </a:p>
        </p:txBody>
      </p:sp>
    </p:spTree>
    <p:extLst>
      <p:ext uri="{BB962C8B-B14F-4D97-AF65-F5344CB8AC3E}">
        <p14:creationId xmlns:p14="http://schemas.microsoft.com/office/powerpoint/2010/main" val="215416759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4" y="608897"/>
            <a:ext cx="8596668" cy="801189"/>
          </a:xfrm>
        </p:spPr>
        <p:txBody>
          <a:bodyPr>
            <a:normAutofit fontScale="90000"/>
          </a:bodyPr>
          <a:lstStyle/>
          <a:p>
            <a:r>
              <a:rPr lang="en-US" dirty="0"/>
              <a:t>Global Unicorn Landscape</a:t>
            </a:r>
            <a:br>
              <a:rPr lang="en-US" dirty="0"/>
            </a:b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00856" y="1501527"/>
            <a:ext cx="4239532" cy="3161913"/>
          </a:xfrm>
        </p:spPr>
      </p:pic>
      <p:sp>
        <p:nvSpPr>
          <p:cNvPr id="9" name="TextBox 8"/>
          <p:cNvSpPr txBox="1"/>
          <p:nvPr/>
        </p:nvSpPr>
        <p:spPr>
          <a:xfrm>
            <a:off x="768774" y="4859383"/>
            <a:ext cx="7865775" cy="923330"/>
          </a:xfrm>
          <a:prstGeom prst="rect">
            <a:avLst/>
          </a:prstGeom>
          <a:noFill/>
        </p:spPr>
        <p:txBody>
          <a:bodyPr wrap="square" rtlCol="0">
            <a:spAutoFit/>
          </a:bodyPr>
          <a:lstStyle/>
          <a:p>
            <a:pPr marL="285750" indent="-285750">
              <a:buFont typeface="Arial" panose="020B0604020202020204" pitchFamily="34" charset="0"/>
              <a:buChar char="•"/>
            </a:pPr>
            <a:r>
              <a:rPr lang="en-US" dirty="0"/>
              <a:t>Explore the geographical distribution of unicorn startups, identifying countries and cities with the highest </a:t>
            </a:r>
            <a:r>
              <a:rPr lang="en-US" dirty="0" smtClean="0"/>
              <a:t>concentration</a:t>
            </a:r>
          </a:p>
          <a:p>
            <a:pPr marL="285750" indent="-285750">
              <a:buFont typeface="Arial" panose="020B0604020202020204" pitchFamily="34" charset="0"/>
              <a:buChar char="•"/>
            </a:pPr>
            <a:r>
              <a:rPr lang="en-US" dirty="0"/>
              <a:t>Analyze potential trends and factors influencing geographical patterns</a:t>
            </a:r>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68773" y="1501526"/>
            <a:ext cx="4521683" cy="3161913"/>
          </a:xfrm>
        </p:spPr>
      </p:pic>
    </p:spTree>
    <p:extLst>
      <p:ext uri="{BB962C8B-B14F-4D97-AF65-F5344CB8AC3E}">
        <p14:creationId xmlns:p14="http://schemas.microsoft.com/office/powerpoint/2010/main" val="128233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184" y="419169"/>
            <a:ext cx="3854528" cy="1278466"/>
          </a:xfrm>
        </p:spPr>
        <p:txBody>
          <a:bodyPr>
            <a:normAutofit/>
          </a:bodyPr>
          <a:lstStyle/>
          <a:p>
            <a:r>
              <a:rPr lang="en-US" sz="2800" dirty="0"/>
              <a:t>Industry Insights</a:t>
            </a:r>
          </a:p>
        </p:txBody>
      </p:sp>
      <p:sp>
        <p:nvSpPr>
          <p:cNvPr id="4" name="Text Placeholder 3"/>
          <p:cNvSpPr>
            <a:spLocks noGrp="1"/>
          </p:cNvSpPr>
          <p:nvPr>
            <p:ph type="body" sz="half" idx="2"/>
          </p:nvPr>
        </p:nvSpPr>
        <p:spPr>
          <a:xfrm>
            <a:off x="632571" y="1697635"/>
            <a:ext cx="3854528" cy="4468034"/>
          </a:xfrm>
        </p:spPr>
        <p:txBody>
          <a:bodyPr>
            <a:noAutofit/>
          </a:bodyPr>
          <a:lstStyle/>
          <a:p>
            <a:pPr marL="342900" indent="-342900">
              <a:buAutoNum type="arabicPeriod"/>
            </a:pPr>
            <a:r>
              <a:rPr lang="en-US" sz="1800" dirty="0" smtClean="0"/>
              <a:t>Fintech </a:t>
            </a:r>
            <a:r>
              <a:rPr lang="en-US" sz="1800" dirty="0"/>
              <a:t>leads the pack, accounting for over 30% of all unicorn </a:t>
            </a:r>
            <a:r>
              <a:rPr lang="en-US" sz="1800" dirty="0" smtClean="0"/>
              <a:t>startups and second Internet Services.</a:t>
            </a:r>
          </a:p>
          <a:p>
            <a:pPr marL="342900" indent="-342900">
              <a:buAutoNum type="arabicPeriod"/>
            </a:pPr>
            <a:r>
              <a:rPr lang="en-US" sz="1800" dirty="0"/>
              <a:t> Diverse industries emerge as key drivers of unicorn growth, with healthcare, e-commerce, and artificial intelligence gaining traction</a:t>
            </a:r>
            <a:r>
              <a:rPr lang="en-US" sz="1800" dirty="0" smtClean="0"/>
              <a:t>.</a:t>
            </a:r>
          </a:p>
          <a:p>
            <a:r>
              <a:rPr lang="en-US" sz="1800" dirty="0"/>
              <a:t>This highlights the </a:t>
            </a:r>
            <a:r>
              <a:rPr lang="en-US" sz="1800" dirty="0" err="1" smtClean="0"/>
              <a:t>fintech</a:t>
            </a:r>
            <a:r>
              <a:rPr lang="en-US" sz="1800" dirty="0" smtClean="0"/>
              <a:t> and Internet Software and Services industry's </a:t>
            </a:r>
            <a:r>
              <a:rPr lang="en-US" sz="1800" dirty="0"/>
              <a:t>dominance in the unicorn startup landscape, while also showcasing the growing importance of other emerging sectors.</a:t>
            </a:r>
            <a:endParaRPr lang="en-US" sz="1800" dirty="0" smtClean="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4324" y="1549777"/>
            <a:ext cx="5400201" cy="3505548"/>
          </a:xfrm>
        </p:spPr>
      </p:pic>
    </p:spTree>
    <p:extLst>
      <p:ext uri="{BB962C8B-B14F-4D97-AF65-F5344CB8AC3E}">
        <p14:creationId xmlns:p14="http://schemas.microsoft.com/office/powerpoint/2010/main" val="85193862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22" y="553246"/>
            <a:ext cx="6439989" cy="1753025"/>
          </a:xfrm>
        </p:spPr>
        <p:txBody>
          <a:bodyPr>
            <a:normAutofit/>
          </a:bodyPr>
          <a:lstStyle/>
          <a:p>
            <a:r>
              <a:rPr lang="en-US" sz="3200" dirty="0"/>
              <a:t>Country-Industry Distribution</a:t>
            </a:r>
            <a:br>
              <a:rPr lang="en-US" sz="3200" dirty="0"/>
            </a:br>
            <a:r>
              <a:rPr lang="en-US" sz="3200" dirty="0"/>
              <a:t/>
            </a:r>
            <a:br>
              <a:rPr lang="en-US" sz="3200" dirty="0"/>
            </a:br>
            <a:endParaRPr lang="en-US" sz="2800" dirty="0"/>
          </a:p>
        </p:txBody>
      </p:sp>
      <p:sp>
        <p:nvSpPr>
          <p:cNvPr id="4" name="Text Placeholder 3"/>
          <p:cNvSpPr>
            <a:spLocks noGrp="1"/>
          </p:cNvSpPr>
          <p:nvPr>
            <p:ph type="body" sz="half" idx="2"/>
          </p:nvPr>
        </p:nvSpPr>
        <p:spPr>
          <a:xfrm>
            <a:off x="7286092" y="1330717"/>
            <a:ext cx="1412723" cy="455023"/>
          </a:xfrm>
        </p:spPr>
        <p:txBody>
          <a:bodyPr>
            <a:normAutofit/>
          </a:bodyPr>
          <a:lstStyle/>
          <a:p>
            <a:r>
              <a:rPr lang="en-US" sz="2000" dirty="0" err="1" smtClean="0"/>
              <a:t>Treemap</a:t>
            </a:r>
            <a:endParaRPr lang="en-US" sz="2000" dirty="0"/>
          </a:p>
        </p:txBody>
      </p:sp>
      <p:sp>
        <p:nvSpPr>
          <p:cNvPr id="7" name="TextBox 6"/>
          <p:cNvSpPr txBox="1"/>
          <p:nvPr/>
        </p:nvSpPr>
        <p:spPr>
          <a:xfrm>
            <a:off x="522514" y="1429758"/>
            <a:ext cx="4218256" cy="5170646"/>
          </a:xfrm>
          <a:prstGeom prst="rect">
            <a:avLst/>
          </a:prstGeom>
          <a:noFill/>
        </p:spPr>
        <p:txBody>
          <a:bodyPr wrap="square" rtlCol="0">
            <a:spAutoFit/>
          </a:bodyPr>
          <a:lstStyle/>
          <a:p>
            <a:pPr marL="342900" indent="-342900">
              <a:buFont typeface="Arial" panose="020B0604020202020204" pitchFamily="34" charset="0"/>
              <a:buChar char="•"/>
            </a:pPr>
            <a:r>
              <a:rPr lang="en-US" sz="2400" dirty="0"/>
              <a:t>Global Unicorn Startup Landscape: Industry Distribution</a:t>
            </a:r>
            <a:endParaRPr lang="en-US" sz="2400" dirty="0" smtClean="0"/>
          </a:p>
          <a:p>
            <a:pPr marL="342900" indent="-342900">
              <a:buFont typeface="Arial" panose="020B0604020202020204" pitchFamily="34" charset="0"/>
              <a:buChar char="•"/>
            </a:pPr>
            <a:r>
              <a:rPr lang="en-US" sz="2400" dirty="0" smtClean="0"/>
              <a:t>It </a:t>
            </a:r>
            <a:r>
              <a:rPr lang="en-US" sz="2400" dirty="0"/>
              <a:t>shows the distribution of unicorn startups across different industries</a:t>
            </a:r>
            <a:r>
              <a:rPr lang="en-US" dirty="0" smtClean="0"/>
              <a:t>.</a:t>
            </a:r>
          </a:p>
          <a:p>
            <a:endParaRPr lang="en-US" dirty="0" smtClean="0"/>
          </a:p>
          <a:p>
            <a:r>
              <a:rPr lang="en-US" sz="2400" dirty="0"/>
              <a:t>This highlights the dominance of the </a:t>
            </a:r>
            <a:r>
              <a:rPr lang="en-US" sz="2400" dirty="0" err="1"/>
              <a:t>fintech</a:t>
            </a:r>
            <a:r>
              <a:rPr lang="en-US" sz="2400" dirty="0"/>
              <a:t> industry in the unicorn startup landscape, while also showcasing the growing importance of other emerging sectors.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6949" y="1785740"/>
            <a:ext cx="5601472" cy="4066420"/>
          </a:xfrm>
        </p:spPr>
      </p:pic>
    </p:spTree>
    <p:extLst>
      <p:ext uri="{BB962C8B-B14F-4D97-AF65-F5344CB8AC3E}">
        <p14:creationId xmlns:p14="http://schemas.microsoft.com/office/powerpoint/2010/main" val="205945514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64" y="590250"/>
            <a:ext cx="4789970" cy="1278466"/>
          </a:xfrm>
        </p:spPr>
        <p:txBody>
          <a:bodyPr>
            <a:normAutofit fontScale="90000"/>
          </a:bodyPr>
          <a:lstStyle/>
          <a:p>
            <a:r>
              <a:rPr lang="en-US" sz="3200" b="1" dirty="0"/>
              <a:t>Pathway to Unicorn </a:t>
            </a:r>
            <a:r>
              <a:rPr lang="en-US" sz="3200" b="1" dirty="0" smtClean="0"/>
              <a:t>Status and Yearly Growth</a:t>
            </a:r>
            <a:r>
              <a:rPr lang="en-US" dirty="0"/>
              <a:t/>
            </a:r>
            <a:br>
              <a:rPr lang="en-US" dirty="0"/>
            </a:br>
            <a:endParaRPr lang="en-US" dirty="0"/>
          </a:p>
        </p:txBody>
      </p:sp>
      <p:sp>
        <p:nvSpPr>
          <p:cNvPr id="4" name="Text Placeholder 3"/>
          <p:cNvSpPr>
            <a:spLocks noGrp="1"/>
          </p:cNvSpPr>
          <p:nvPr>
            <p:ph type="body" sz="half" idx="2"/>
          </p:nvPr>
        </p:nvSpPr>
        <p:spPr>
          <a:xfrm>
            <a:off x="578864" y="1640599"/>
            <a:ext cx="4149890" cy="4864704"/>
          </a:xfrm>
        </p:spPr>
        <p:txBody>
          <a:bodyPr>
            <a:noAutofit/>
          </a:bodyPr>
          <a:lstStyle/>
          <a:p>
            <a:pPr marL="342900" indent="-342900">
              <a:buFont typeface="+mj-lt"/>
              <a:buAutoNum type="arabicPeriod"/>
            </a:pPr>
            <a:r>
              <a:rPr lang="en-US" sz="1800" dirty="0"/>
              <a:t>1. Fintech is the leading industry for unicorn startups, accounting for over 30% of all unicorns. </a:t>
            </a:r>
            <a:endParaRPr lang="en-US" sz="1800" dirty="0" smtClean="0"/>
          </a:p>
          <a:p>
            <a:pPr marL="342900" indent="-342900">
              <a:buFont typeface="+mj-lt"/>
              <a:buAutoNum type="arabicPeriod"/>
            </a:pPr>
            <a:r>
              <a:rPr lang="en-US" sz="1800" dirty="0" smtClean="0"/>
              <a:t> </a:t>
            </a:r>
            <a:r>
              <a:rPr lang="en-US" sz="1800" dirty="0"/>
              <a:t>The top 5 industries for unicorn startups are </a:t>
            </a:r>
            <a:r>
              <a:rPr lang="en-US" sz="1800" dirty="0" err="1"/>
              <a:t>fintech</a:t>
            </a:r>
            <a:r>
              <a:rPr lang="en-US" sz="1800" dirty="0"/>
              <a:t>, internet software and services, e-commerce, artificial intelligence (AI), and healthcare.</a:t>
            </a:r>
          </a:p>
          <a:p>
            <a:r>
              <a:rPr lang="en-US" sz="1600" dirty="0"/>
              <a:t>This highlights the dominance of the </a:t>
            </a:r>
            <a:r>
              <a:rPr lang="en-US" sz="1600" dirty="0" err="1"/>
              <a:t>fintech</a:t>
            </a:r>
            <a:r>
              <a:rPr lang="en-US" sz="1600" dirty="0"/>
              <a:t> industry in the unicorn startup landscape, as well as the growing importance of other emerging sectors such as AI and healthcare.</a:t>
            </a:r>
          </a:p>
          <a:p>
            <a:pPr marL="342900" indent="-342900">
              <a:buAutoNum type="arabicPeriod"/>
            </a:pPr>
            <a:endParaRPr lang="en-US" sz="16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653662"/>
            <a:ext cx="5401990" cy="3205721"/>
          </a:xfrm>
        </p:spPr>
      </p:pic>
    </p:spTree>
    <p:extLst>
      <p:ext uri="{BB962C8B-B14F-4D97-AF65-F5344CB8AC3E}">
        <p14:creationId xmlns:p14="http://schemas.microsoft.com/office/powerpoint/2010/main" val="16767605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711</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Trebuchet MS</vt:lpstr>
      <vt:lpstr>Wingdings</vt:lpstr>
      <vt:lpstr>Wingdings 3</vt:lpstr>
      <vt:lpstr>Facet</vt:lpstr>
      <vt:lpstr>Title Lorem Ipsum</vt:lpstr>
      <vt:lpstr>Agenda:</vt:lpstr>
      <vt:lpstr>1-project Details </vt:lpstr>
      <vt:lpstr>2-Introduction   </vt:lpstr>
      <vt:lpstr>3-Goals:</vt:lpstr>
      <vt:lpstr>Global Unicorn Landscape </vt:lpstr>
      <vt:lpstr>Industry Insights</vt:lpstr>
      <vt:lpstr>Country-Industry Distribution  </vt:lpstr>
      <vt:lpstr>Pathway to Unicorn Status and Yearly Growth </vt:lpstr>
      <vt:lpstr>Startups Trend Joining Unicorn</vt:lpstr>
      <vt:lpstr>Unicorn Companies </vt:lpstr>
      <vt:lpstr>Summery </vt:lpstr>
      <vt:lpstr>Benefits for  Audience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2023-12-09T08:40:52Z</dcterms:created>
  <dcterms:modified xsi:type="dcterms:W3CDTF">2023-12-12T12:06:54Z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