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0" r:id="rId9"/>
    <p:sldId id="264" r:id="rId10"/>
    <p:sldId id="272" r:id="rId11"/>
    <p:sldId id="271" r:id="rId12"/>
    <p:sldId id="267" r:id="rId13"/>
    <p:sldId id="268" r:id="rId14"/>
    <p:sldId id="269" r:id="rId15"/>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alibri (M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5" d="100"/>
          <a:sy n="105" d="100"/>
        </p:scale>
        <p:origin x="76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Freeform 3"/>
          <p:cNvSpPr/>
          <p:nvPr/>
        </p:nvSpPr>
        <p:spPr>
          <a:xfrm>
            <a:off x="5980420" y="0"/>
            <a:ext cx="3163580" cy="5143500"/>
          </a:xfrm>
          <a:custGeom>
            <a:avLst/>
            <a:gdLst/>
            <a:ahLst/>
            <a:cxnLst/>
            <a:rect l="l" t="t" r="r" b="b"/>
            <a:pathLst>
              <a:path w="3163580" h="5143500">
                <a:moveTo>
                  <a:pt x="0" y="0"/>
                </a:moveTo>
                <a:lnTo>
                  <a:pt x="3163580" y="0"/>
                </a:lnTo>
                <a:lnTo>
                  <a:pt x="3163580" y="5143500"/>
                </a:lnTo>
                <a:lnTo>
                  <a:pt x="0" y="5143500"/>
                </a:lnTo>
                <a:lnTo>
                  <a:pt x="0" y="0"/>
                </a:lnTo>
                <a:close/>
              </a:path>
            </a:pathLst>
          </a:custGeom>
          <a:blipFill>
            <a:blip r:embed="rId3"/>
            <a:stretch>
              <a:fillRect l="-27368" r="-35215"/>
            </a:stretch>
          </a:blipFill>
        </p:spPr>
      </p:sp>
      <p:sp>
        <p:nvSpPr>
          <p:cNvPr id="4" name="TextBox 4"/>
          <p:cNvSpPr txBox="1"/>
          <p:nvPr/>
        </p:nvSpPr>
        <p:spPr>
          <a:xfrm>
            <a:off x="1926321" y="1217463"/>
            <a:ext cx="4184542" cy="745893"/>
          </a:xfrm>
          <a:prstGeom prst="rect">
            <a:avLst/>
          </a:prstGeom>
        </p:spPr>
        <p:txBody>
          <a:bodyPr lIns="0" tIns="0" rIns="0" bIns="0" rtlCol="0" anchor="t">
            <a:spAutoFit/>
          </a:bodyPr>
          <a:lstStyle/>
          <a:p>
            <a:pPr algn="l">
              <a:lnSpc>
                <a:spcPts val="5597"/>
              </a:lnSpc>
            </a:pPr>
            <a:r>
              <a:rPr lang="en-US" sz="3998">
                <a:solidFill>
                  <a:srgbClr val="FFFFFF"/>
                </a:solidFill>
                <a:latin typeface="Calibri (MS)"/>
                <a:ea typeface="Calibri (MS)"/>
                <a:cs typeface="Calibri (MS)"/>
                <a:sym typeface="Calibri (MS)"/>
              </a:rPr>
              <a:t>Bank Management </a:t>
            </a:r>
          </a:p>
        </p:txBody>
      </p:sp>
      <p:sp>
        <p:nvSpPr>
          <p:cNvPr id="5" name="TextBox 5"/>
          <p:cNvSpPr txBox="1"/>
          <p:nvPr/>
        </p:nvSpPr>
        <p:spPr>
          <a:xfrm>
            <a:off x="3023601" y="1856103"/>
            <a:ext cx="1827943" cy="1269368"/>
          </a:xfrm>
          <a:prstGeom prst="rect">
            <a:avLst/>
          </a:prstGeom>
        </p:spPr>
        <p:txBody>
          <a:bodyPr lIns="0" tIns="0" rIns="0" bIns="0" rtlCol="0" anchor="t">
            <a:spAutoFit/>
          </a:bodyPr>
          <a:lstStyle/>
          <a:p>
            <a:pPr algn="ctr">
              <a:lnSpc>
                <a:spcPts val="5594"/>
              </a:lnSpc>
            </a:pPr>
            <a:r>
              <a:rPr lang="en-US" sz="3995">
                <a:solidFill>
                  <a:srgbClr val="FFFFFF"/>
                </a:solidFill>
                <a:latin typeface="Calibri (MS)"/>
                <a:ea typeface="Calibri (MS)"/>
                <a:cs typeface="Calibri (MS)"/>
                <a:sym typeface="Calibri (MS)"/>
              </a:rPr>
              <a:t>System</a:t>
            </a:r>
          </a:p>
          <a:p>
            <a:pPr algn="ctr">
              <a:lnSpc>
                <a:spcPts val="2808"/>
              </a:lnSpc>
            </a:pPr>
            <a:r>
              <a:rPr lang="en-US" sz="2006">
                <a:solidFill>
                  <a:srgbClr val="FFAB40"/>
                </a:solidFill>
                <a:latin typeface="Calibri (MS)"/>
                <a:ea typeface="Calibri (MS)"/>
                <a:cs typeface="Calibri (MS)"/>
                <a:sym typeface="Calibri (MS)"/>
              </a:rPr>
              <a:t>Semester Project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638525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381000" y="514350"/>
            <a:ext cx="5029200" cy="3539430"/>
          </a:xfrm>
          <a:prstGeom prst="rect">
            <a:avLst/>
          </a:prstGeom>
        </p:spPr>
        <p:txBody>
          <a:bodyPr wrap="square" lIns="0" tIns="0" rIns="0" bIns="0" rtlCol="0" anchor="t">
            <a:spAutoFit/>
          </a:bodyPr>
          <a:lstStyle/>
          <a:p>
            <a:pPr>
              <a:lnSpc>
                <a:spcPts val="5360"/>
              </a:lnSpc>
            </a:pPr>
            <a:r>
              <a:rPr lang="en-US" sz="4400" dirty="0">
                <a:solidFill>
                  <a:srgbClr val="FFAB40"/>
                </a:solidFill>
                <a:latin typeface="Calibri (MS)"/>
                <a:ea typeface="Calibri (MS)"/>
                <a:cs typeface="Calibri (MS)"/>
                <a:sym typeface="Calibri (MS)"/>
              </a:rPr>
              <a:t>Challenges Faced</a:t>
            </a:r>
          </a:p>
          <a:p>
            <a:pPr>
              <a:lnSpc>
                <a:spcPts val="3284"/>
              </a:lnSpc>
            </a:pPr>
            <a:r>
              <a:rPr lang="en-US" sz="3200" dirty="0">
                <a:solidFill>
                  <a:srgbClr val="FFFFFF"/>
                </a:solidFill>
                <a:latin typeface="Calibri (MS)"/>
                <a:ea typeface="Calibri (MS)"/>
                <a:cs typeface="Calibri (MS)"/>
                <a:sym typeface="Calibri (MS)"/>
              </a:rPr>
              <a:t>-</a:t>
            </a:r>
            <a:r>
              <a:rPr lang="en-US" sz="2400" dirty="0">
                <a:solidFill>
                  <a:srgbClr val="FFFFFF"/>
                </a:solidFill>
                <a:latin typeface="Calibri (MS)"/>
                <a:ea typeface="Calibri (MS)"/>
                <a:cs typeface="Calibri (MS)"/>
                <a:sym typeface="Calibri (MS)"/>
              </a:rPr>
              <a:t>Handling SQL exceptions gracefully.</a:t>
            </a:r>
          </a:p>
          <a:p>
            <a:pPr>
              <a:lnSpc>
                <a:spcPts val="3284"/>
              </a:lnSpc>
            </a:pPr>
            <a:r>
              <a:rPr lang="en-US" sz="2400" dirty="0" smtClean="0">
                <a:solidFill>
                  <a:srgbClr val="FFFFFF"/>
                </a:solidFill>
                <a:latin typeface="Calibri (MS)"/>
                <a:ea typeface="Calibri (MS)"/>
                <a:cs typeface="Calibri (MS)"/>
                <a:sym typeface="Calibri (MS)"/>
              </a:rPr>
              <a:t>-</a:t>
            </a:r>
            <a:r>
              <a:rPr lang="en-US" sz="2400" dirty="0">
                <a:solidFill>
                  <a:srgbClr val="FFFFFF"/>
                </a:solidFill>
                <a:latin typeface="Calibri (MS)"/>
                <a:ea typeface="Calibri (MS)"/>
                <a:cs typeface="Calibri (MS)"/>
                <a:sym typeface="Calibri (MS)"/>
              </a:rPr>
              <a:t>Linking Flask with MySQL stored</a:t>
            </a:r>
          </a:p>
          <a:p>
            <a:pPr>
              <a:lnSpc>
                <a:spcPts val="3284"/>
              </a:lnSpc>
            </a:pPr>
            <a:r>
              <a:rPr lang="en-US" sz="2400" dirty="0">
                <a:solidFill>
                  <a:srgbClr val="FFFFFF"/>
                </a:solidFill>
                <a:latin typeface="Calibri (MS)"/>
                <a:ea typeface="Calibri (MS)"/>
                <a:cs typeface="Calibri (MS)"/>
                <a:sym typeface="Calibri (MS)"/>
              </a:rPr>
              <a:t> procedures.</a:t>
            </a:r>
          </a:p>
          <a:p>
            <a:pPr>
              <a:lnSpc>
                <a:spcPts val="3284"/>
              </a:lnSpc>
            </a:pPr>
            <a:r>
              <a:rPr lang="en-US" sz="2400" dirty="0" smtClean="0">
                <a:solidFill>
                  <a:srgbClr val="FFFFFF"/>
                </a:solidFill>
                <a:latin typeface="Calibri (MS)"/>
                <a:ea typeface="Calibri (MS)"/>
                <a:cs typeface="Calibri (MS)"/>
                <a:sym typeface="Calibri (MS)"/>
              </a:rPr>
              <a:t>-</a:t>
            </a:r>
            <a:r>
              <a:rPr lang="en-US" sz="2400" dirty="0">
                <a:solidFill>
                  <a:srgbClr val="FFFFFF"/>
                </a:solidFill>
                <a:latin typeface="Calibri (MS)"/>
                <a:ea typeface="Calibri (MS)"/>
                <a:cs typeface="Calibri (MS)"/>
                <a:sym typeface="Calibri (MS)"/>
              </a:rPr>
              <a:t>Managing user sessions securely.</a:t>
            </a:r>
          </a:p>
          <a:p>
            <a:pPr>
              <a:lnSpc>
                <a:spcPts val="3284"/>
              </a:lnSpc>
            </a:pPr>
            <a:r>
              <a:rPr lang="en-US" sz="2400" dirty="0" smtClean="0">
                <a:solidFill>
                  <a:srgbClr val="FFFFFF"/>
                </a:solidFill>
                <a:latin typeface="Calibri (MS)"/>
                <a:ea typeface="Calibri (MS)"/>
                <a:cs typeface="Calibri (MS)"/>
                <a:sym typeface="Calibri (MS)"/>
              </a:rPr>
              <a:t>-</a:t>
            </a:r>
            <a:r>
              <a:rPr lang="en-US" sz="2400" dirty="0">
                <a:solidFill>
                  <a:srgbClr val="FFFFFF"/>
                </a:solidFill>
                <a:latin typeface="Calibri (MS)"/>
                <a:ea typeface="Calibri (MS)"/>
                <a:cs typeface="Calibri (MS)"/>
                <a:sym typeface="Calibri (MS)"/>
              </a:rPr>
              <a:t>Displaying meaningful error and</a:t>
            </a:r>
          </a:p>
          <a:p>
            <a:pPr>
              <a:lnSpc>
                <a:spcPts val="3284"/>
              </a:lnSpc>
            </a:pPr>
            <a:r>
              <a:rPr lang="en-US" sz="2400" dirty="0" smtClean="0">
                <a:solidFill>
                  <a:srgbClr val="FFFFFF"/>
                </a:solidFill>
                <a:latin typeface="Calibri (MS)"/>
                <a:ea typeface="Calibri (MS)"/>
                <a:cs typeface="Calibri (MS)"/>
                <a:sym typeface="Calibri (MS)"/>
              </a:rPr>
              <a:t>success </a:t>
            </a:r>
            <a:r>
              <a:rPr lang="en-US" sz="2400" dirty="0">
                <a:solidFill>
                  <a:srgbClr val="FFFFFF"/>
                </a:solidFill>
                <a:latin typeface="Calibri (MS)"/>
                <a:ea typeface="Calibri (MS)"/>
                <a:cs typeface="Calibri (MS)"/>
                <a:sym typeface="Calibri (MS)"/>
              </a:rPr>
              <a:t>messages.</a:t>
            </a:r>
          </a:p>
          <a:p>
            <a:pPr algn="l">
              <a:lnSpc>
                <a:spcPts val="2400"/>
              </a:lnSpc>
            </a:pPr>
            <a:endParaRPr lang="en-US" sz="2004" dirty="0">
              <a:solidFill>
                <a:srgbClr val="FFFFFF"/>
              </a:solidFill>
              <a:latin typeface="Calibri (MS)"/>
              <a:ea typeface="Calibri (MS)"/>
              <a:cs typeface="Calibri (MS)"/>
              <a:sym typeface="Calibri (MS)"/>
            </a:endParaRPr>
          </a:p>
        </p:txBody>
      </p:sp>
      <p:sp>
        <p:nvSpPr>
          <p:cNvPr id="4" name="Freeform 3"/>
          <p:cNvSpPr/>
          <p:nvPr/>
        </p:nvSpPr>
        <p:spPr>
          <a:xfrm>
            <a:off x="5520771" y="0"/>
            <a:ext cx="3623229" cy="5143500"/>
          </a:xfrm>
          <a:custGeom>
            <a:avLst/>
            <a:gdLst/>
            <a:ahLst/>
            <a:cxnLst/>
            <a:rect l="l" t="t" r="r" b="b"/>
            <a:pathLst>
              <a:path w="3623229" h="5115656">
                <a:moveTo>
                  <a:pt x="0" y="0"/>
                </a:moveTo>
                <a:lnTo>
                  <a:pt x="3623229" y="0"/>
                </a:lnTo>
                <a:lnTo>
                  <a:pt x="3623229" y="5115656"/>
                </a:lnTo>
                <a:lnTo>
                  <a:pt x="0" y="5115656"/>
                </a:lnTo>
                <a:lnTo>
                  <a:pt x="0" y="0"/>
                </a:lnTo>
                <a:close/>
              </a:path>
            </a:pathLst>
          </a:custGeom>
          <a:blipFill>
            <a:blip r:embed="rId3"/>
            <a:stretch>
              <a:fillRect l="-14928" r="-26262"/>
            </a:stretch>
          </a:blipFill>
        </p:spPr>
      </p:sp>
    </p:spTree>
    <p:extLst>
      <p:ext uri="{BB962C8B-B14F-4D97-AF65-F5344CB8AC3E}">
        <p14:creationId xmlns:p14="http://schemas.microsoft.com/office/powerpoint/2010/main" val="3152537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1143000" y="514350"/>
            <a:ext cx="6466846" cy="3577903"/>
          </a:xfrm>
          <a:prstGeom prst="rect">
            <a:avLst/>
          </a:prstGeom>
        </p:spPr>
        <p:txBody>
          <a:bodyPr lIns="0" tIns="0" rIns="0" bIns="0" rtlCol="0" anchor="t">
            <a:spAutoFit/>
          </a:bodyPr>
          <a:lstStyle/>
          <a:p>
            <a:pPr algn="l">
              <a:lnSpc>
                <a:spcPts val="3917"/>
              </a:lnSpc>
            </a:pPr>
            <a:r>
              <a:rPr lang="en-US" sz="2798" dirty="0">
                <a:solidFill>
                  <a:srgbClr val="FFAB40"/>
                </a:solidFill>
                <a:latin typeface="Calibri (MS)"/>
                <a:ea typeface="Calibri (MS)"/>
                <a:cs typeface="Calibri (MS)"/>
                <a:sym typeface="Calibri (MS)"/>
              </a:rPr>
              <a:t>Future Improvements</a:t>
            </a:r>
          </a:p>
          <a:p>
            <a:pPr algn="l">
              <a:lnSpc>
                <a:spcPts val="2400"/>
              </a:lnSpc>
            </a:pPr>
            <a:r>
              <a:rPr lang="en-US" sz="2004" dirty="0" smtClean="0">
                <a:solidFill>
                  <a:srgbClr val="FFFFFF"/>
                </a:solidFill>
                <a:latin typeface="Calibri (MS)"/>
                <a:ea typeface="Calibri (MS)"/>
                <a:cs typeface="Calibri (MS)"/>
                <a:sym typeface="Calibri (MS)"/>
              </a:rPr>
              <a:t>-Implementing </a:t>
            </a:r>
            <a:r>
              <a:rPr lang="en-US" sz="2004" dirty="0">
                <a:solidFill>
                  <a:srgbClr val="FFFFFF"/>
                </a:solidFill>
                <a:latin typeface="Calibri (MS)"/>
                <a:ea typeface="Calibri (MS)"/>
                <a:cs typeface="Calibri (MS)"/>
                <a:sym typeface="Calibri (MS)"/>
              </a:rPr>
              <a:t>password encryption with hashing</a:t>
            </a:r>
            <a:r>
              <a:rPr lang="en-US" sz="2004" dirty="0" smtClean="0">
                <a:solidFill>
                  <a:srgbClr val="FFFFFF"/>
                </a:solidFill>
                <a:latin typeface="Calibri (MS)"/>
                <a:ea typeface="Calibri (MS)"/>
                <a:cs typeface="Calibri (MS)"/>
                <a:sym typeface="Calibri (MS)"/>
              </a:rPr>
              <a:t>.</a:t>
            </a:r>
          </a:p>
          <a:p>
            <a:pPr algn="l">
              <a:lnSpc>
                <a:spcPts val="2400"/>
              </a:lnSpc>
            </a:pPr>
            <a:endParaRPr lang="en-US" sz="2004" dirty="0" smtClean="0">
              <a:solidFill>
                <a:srgbClr val="FFFFFF"/>
              </a:solidFill>
              <a:latin typeface="Calibri (MS)"/>
              <a:ea typeface="Calibri (MS)"/>
              <a:cs typeface="Calibri (MS)"/>
              <a:sym typeface="Calibri (MS)"/>
            </a:endParaRPr>
          </a:p>
          <a:p>
            <a:pPr algn="l">
              <a:lnSpc>
                <a:spcPts val="2400"/>
              </a:lnSpc>
            </a:pPr>
            <a:r>
              <a:rPr lang="en-US" sz="2004" dirty="0">
                <a:solidFill>
                  <a:srgbClr val="FFFFFF"/>
                </a:solidFill>
                <a:latin typeface="Calibri (MS)"/>
                <a:ea typeface="Calibri (MS)"/>
                <a:cs typeface="Calibri (MS)"/>
                <a:sym typeface="Calibri (MS)"/>
              </a:rPr>
              <a:t>-</a:t>
            </a:r>
            <a:r>
              <a:rPr lang="en-US" sz="2004" dirty="0" smtClean="0">
                <a:solidFill>
                  <a:srgbClr val="FFFFFF"/>
                </a:solidFill>
                <a:latin typeface="Calibri (MS)"/>
                <a:ea typeface="Calibri (MS)"/>
                <a:cs typeface="Calibri (MS)"/>
                <a:sym typeface="Calibri (MS)"/>
              </a:rPr>
              <a:t>Creating </a:t>
            </a:r>
            <a:r>
              <a:rPr lang="en-US" sz="2004" dirty="0">
                <a:solidFill>
                  <a:srgbClr val="FFFFFF"/>
                </a:solidFill>
                <a:latin typeface="Calibri (MS)"/>
                <a:ea typeface="Calibri (MS)"/>
                <a:cs typeface="Calibri (MS)"/>
                <a:sym typeface="Calibri (MS)"/>
              </a:rPr>
              <a:t>a responsive frontend with Bootstrap or React.js</a:t>
            </a:r>
            <a:r>
              <a:rPr lang="en-US" sz="2004" dirty="0" smtClean="0">
                <a:solidFill>
                  <a:srgbClr val="FFFFFF"/>
                </a:solidFill>
                <a:latin typeface="Calibri (MS)"/>
                <a:ea typeface="Calibri (MS)"/>
                <a:cs typeface="Calibri (MS)"/>
                <a:sym typeface="Calibri (MS)"/>
              </a:rPr>
              <a:t>.</a:t>
            </a:r>
          </a:p>
          <a:p>
            <a:pPr algn="l">
              <a:lnSpc>
                <a:spcPts val="2400"/>
              </a:lnSpc>
            </a:pPr>
            <a:endParaRPr lang="en-US" sz="2004" dirty="0">
              <a:solidFill>
                <a:srgbClr val="FFFFFF"/>
              </a:solidFill>
              <a:latin typeface="Calibri (MS)"/>
              <a:ea typeface="Calibri (MS)"/>
              <a:cs typeface="Calibri (MS)"/>
              <a:sym typeface="Calibri (MS)"/>
            </a:endParaRPr>
          </a:p>
          <a:p>
            <a:pPr algn="l">
              <a:lnSpc>
                <a:spcPts val="2400"/>
              </a:lnSpc>
            </a:pPr>
            <a:r>
              <a:rPr lang="en-US" sz="2004" dirty="0">
                <a:solidFill>
                  <a:srgbClr val="FFFFFF"/>
                </a:solidFill>
                <a:latin typeface="Calibri (MS)"/>
                <a:ea typeface="Calibri (MS)"/>
                <a:cs typeface="Calibri (MS)"/>
                <a:sym typeface="Calibri (MS)"/>
              </a:rPr>
              <a:t>-</a:t>
            </a:r>
            <a:r>
              <a:rPr lang="en-US" sz="2004" dirty="0" smtClean="0">
                <a:solidFill>
                  <a:srgbClr val="FFFFFF"/>
                </a:solidFill>
                <a:latin typeface="Calibri (MS)"/>
                <a:ea typeface="Calibri (MS)"/>
                <a:cs typeface="Calibri (MS)"/>
                <a:sym typeface="Calibri (MS)"/>
              </a:rPr>
              <a:t>Developing </a:t>
            </a:r>
            <a:r>
              <a:rPr lang="en-US" sz="2004" dirty="0">
                <a:solidFill>
                  <a:srgbClr val="FFFFFF"/>
                </a:solidFill>
                <a:latin typeface="Calibri (MS)"/>
                <a:ea typeface="Calibri (MS)"/>
                <a:cs typeface="Calibri (MS)"/>
                <a:sym typeface="Calibri (MS)"/>
              </a:rPr>
              <a:t>an admin dashboard for complete system control</a:t>
            </a:r>
            <a:r>
              <a:rPr lang="en-US" sz="2004" dirty="0" smtClean="0">
                <a:solidFill>
                  <a:srgbClr val="FFFFFF"/>
                </a:solidFill>
                <a:latin typeface="Calibri (MS)"/>
                <a:ea typeface="Calibri (MS)"/>
                <a:cs typeface="Calibri (MS)"/>
                <a:sym typeface="Calibri (MS)"/>
              </a:rPr>
              <a:t>.</a:t>
            </a:r>
          </a:p>
          <a:p>
            <a:pPr algn="l">
              <a:lnSpc>
                <a:spcPts val="2400"/>
              </a:lnSpc>
            </a:pPr>
            <a:endParaRPr lang="en-US" sz="2004" dirty="0">
              <a:solidFill>
                <a:srgbClr val="FFFFFF"/>
              </a:solidFill>
              <a:latin typeface="Calibri (MS)"/>
              <a:ea typeface="Calibri (MS)"/>
              <a:cs typeface="Calibri (MS)"/>
              <a:sym typeface="Calibri (MS)"/>
            </a:endParaRPr>
          </a:p>
          <a:p>
            <a:pPr algn="l">
              <a:lnSpc>
                <a:spcPts val="2400"/>
              </a:lnSpc>
            </a:pPr>
            <a:r>
              <a:rPr lang="en-US" sz="2004" dirty="0">
                <a:solidFill>
                  <a:srgbClr val="FFFFFF"/>
                </a:solidFill>
                <a:latin typeface="Calibri (MS)"/>
                <a:ea typeface="Calibri (MS)"/>
                <a:cs typeface="Calibri (MS)"/>
                <a:sym typeface="Calibri (MS)"/>
              </a:rPr>
              <a:t>-</a:t>
            </a:r>
            <a:r>
              <a:rPr lang="en-US" sz="2004" dirty="0" smtClean="0">
                <a:solidFill>
                  <a:srgbClr val="FFFFFF"/>
                </a:solidFill>
                <a:latin typeface="Calibri (MS)"/>
                <a:ea typeface="Calibri (MS)"/>
                <a:cs typeface="Calibri (MS)"/>
                <a:sym typeface="Calibri (MS)"/>
              </a:rPr>
              <a:t>Adding </a:t>
            </a:r>
            <a:r>
              <a:rPr lang="en-US" sz="2004" dirty="0">
                <a:solidFill>
                  <a:srgbClr val="FFFFFF"/>
                </a:solidFill>
                <a:latin typeface="Calibri (MS)"/>
                <a:ea typeface="Calibri (MS)"/>
                <a:cs typeface="Calibri (MS)"/>
                <a:sym typeface="Calibri (MS)"/>
              </a:rPr>
              <a:t>email and SMS notifications for transactions</a:t>
            </a:r>
            <a:r>
              <a:rPr lang="en-US" sz="2004" dirty="0" smtClean="0">
                <a:solidFill>
                  <a:srgbClr val="FFFFFF"/>
                </a:solidFill>
                <a:latin typeface="Calibri (MS)"/>
                <a:ea typeface="Calibri (MS)"/>
                <a:cs typeface="Calibri (MS)"/>
                <a:sym typeface="Calibri (MS)"/>
              </a:rPr>
              <a:t>.</a:t>
            </a:r>
          </a:p>
          <a:p>
            <a:pPr algn="l">
              <a:lnSpc>
                <a:spcPts val="2400"/>
              </a:lnSpc>
            </a:pPr>
            <a:endParaRPr lang="en-US" sz="2004" dirty="0" smtClean="0">
              <a:solidFill>
                <a:srgbClr val="FFFFFF"/>
              </a:solidFill>
              <a:latin typeface="Calibri (MS)"/>
              <a:ea typeface="Calibri (MS)"/>
              <a:cs typeface="Calibri (MS)"/>
              <a:sym typeface="Calibri (MS)"/>
            </a:endParaRPr>
          </a:p>
          <a:p>
            <a:pPr>
              <a:lnSpc>
                <a:spcPts val="2400"/>
              </a:lnSpc>
            </a:pPr>
            <a:r>
              <a:rPr lang="en-US" sz="2004" dirty="0" smtClean="0">
                <a:solidFill>
                  <a:srgbClr val="FFFFFF"/>
                </a:solidFill>
                <a:latin typeface="Calibri (MS)"/>
                <a:ea typeface="Calibri (MS)"/>
                <a:cs typeface="Calibri (MS)"/>
                <a:sym typeface="Calibri (MS)"/>
              </a:rPr>
              <a:t>-OTP </a:t>
            </a:r>
            <a:r>
              <a:rPr lang="en-US" sz="2004" dirty="0">
                <a:solidFill>
                  <a:srgbClr val="FFFFFF"/>
                </a:solidFill>
                <a:latin typeface="Calibri (MS)"/>
                <a:ea typeface="Calibri (MS)"/>
                <a:cs typeface="Calibri (MS)"/>
                <a:sym typeface="Calibri (MS)"/>
              </a:rPr>
              <a:t>Verification for </a:t>
            </a:r>
            <a:r>
              <a:rPr lang="en-US" sz="2004" dirty="0" err="1">
                <a:solidFill>
                  <a:srgbClr val="FFFFFF"/>
                </a:solidFill>
                <a:latin typeface="Calibri (MS)"/>
                <a:ea typeface="Calibri (MS)"/>
                <a:cs typeface="Calibri (MS)"/>
                <a:sym typeface="Calibri (MS)"/>
              </a:rPr>
              <a:t>TransfersFor</a:t>
            </a:r>
            <a:r>
              <a:rPr lang="en-US" sz="2004" dirty="0">
                <a:solidFill>
                  <a:srgbClr val="FFFFFF"/>
                </a:solidFill>
                <a:latin typeface="Calibri (MS)"/>
                <a:ea typeface="Calibri (MS)"/>
                <a:cs typeface="Calibri (MS)"/>
                <a:sym typeface="Calibri (MS)"/>
              </a:rPr>
              <a:t> transferring money between accounts, add OTP (One-Time Password) via email or SMS.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2926966" y="576110"/>
            <a:ext cx="2342331" cy="745541"/>
          </a:xfrm>
          <a:prstGeom prst="rect">
            <a:avLst/>
          </a:prstGeom>
        </p:spPr>
        <p:txBody>
          <a:bodyPr lIns="0" tIns="0" rIns="0" bIns="0" rtlCol="0" anchor="t">
            <a:spAutoFit/>
          </a:bodyPr>
          <a:lstStyle/>
          <a:p>
            <a:pPr algn="l">
              <a:lnSpc>
                <a:spcPts val="5594"/>
              </a:lnSpc>
            </a:pPr>
            <a:r>
              <a:rPr lang="en-US" sz="3995" dirty="0">
                <a:solidFill>
                  <a:srgbClr val="FFAB40"/>
                </a:solidFill>
                <a:latin typeface="Calibri (MS)"/>
                <a:ea typeface="Calibri (MS)"/>
                <a:cs typeface="Calibri (MS)"/>
                <a:sym typeface="Calibri (MS)"/>
              </a:rPr>
              <a:t>Conclusion</a:t>
            </a:r>
          </a:p>
        </p:txBody>
      </p:sp>
      <p:sp>
        <p:nvSpPr>
          <p:cNvPr id="4" name="TextBox 4"/>
          <p:cNvSpPr txBox="1"/>
          <p:nvPr/>
        </p:nvSpPr>
        <p:spPr>
          <a:xfrm>
            <a:off x="914400" y="1353468"/>
            <a:ext cx="6738414" cy="2769989"/>
          </a:xfrm>
          <a:prstGeom prst="rect">
            <a:avLst/>
          </a:prstGeom>
        </p:spPr>
        <p:txBody>
          <a:bodyPr lIns="0" tIns="0" rIns="0" bIns="0" rtlCol="0" anchor="t">
            <a:spAutoFit/>
          </a:bodyPr>
          <a:lstStyle/>
          <a:p>
            <a:pPr algn="ctr">
              <a:lnSpc>
                <a:spcPct val="150000"/>
              </a:lnSpc>
            </a:pPr>
            <a:r>
              <a:rPr lang="en-US" sz="2400" dirty="0">
                <a:solidFill>
                  <a:srgbClr val="FFFFFF"/>
                </a:solidFill>
                <a:latin typeface="Calibri (MS)"/>
                <a:ea typeface="Calibri (MS)"/>
                <a:cs typeface="Calibri (MS)"/>
                <a:sym typeface="Calibri (MS)"/>
              </a:rPr>
              <a:t>Skills learned from this project </a:t>
            </a:r>
            <a:r>
              <a:rPr lang="en-US" sz="2400" dirty="0" smtClean="0">
                <a:solidFill>
                  <a:srgbClr val="FFFFFF"/>
                </a:solidFill>
                <a:latin typeface="Calibri (MS)"/>
                <a:ea typeface="Calibri (MS)"/>
                <a:cs typeface="Calibri (MS)"/>
                <a:sym typeface="Calibri (MS)"/>
              </a:rPr>
              <a:t>include:</a:t>
            </a:r>
          </a:p>
          <a:p>
            <a:pPr algn="ctr">
              <a:lnSpc>
                <a:spcPct val="150000"/>
              </a:lnSpc>
            </a:pPr>
            <a:r>
              <a:rPr lang="en-US" sz="2400" dirty="0" smtClean="0">
                <a:solidFill>
                  <a:srgbClr val="FFFFFF"/>
                </a:solidFill>
                <a:latin typeface="Calibri (MS)"/>
                <a:ea typeface="Calibri (MS)"/>
                <a:cs typeface="Calibri (MS)"/>
                <a:sym typeface="Calibri (MS)"/>
              </a:rPr>
              <a:t>-&gt; backend integration</a:t>
            </a:r>
          </a:p>
          <a:p>
            <a:pPr algn="ctr">
              <a:lnSpc>
                <a:spcPct val="150000"/>
              </a:lnSpc>
            </a:pPr>
            <a:r>
              <a:rPr lang="en-US" sz="2400" dirty="0" smtClean="0">
                <a:solidFill>
                  <a:srgbClr val="FFFFFF"/>
                </a:solidFill>
                <a:latin typeface="Calibri (MS)"/>
                <a:ea typeface="Calibri (MS)"/>
                <a:cs typeface="Calibri (MS)"/>
                <a:sym typeface="Calibri (MS)"/>
              </a:rPr>
              <a:t>      -&gt; </a:t>
            </a:r>
            <a:r>
              <a:rPr lang="en-US" sz="2400" dirty="0">
                <a:solidFill>
                  <a:srgbClr val="FFFFFF"/>
                </a:solidFill>
                <a:latin typeface="Calibri (MS)"/>
                <a:ea typeface="Calibri (MS)"/>
                <a:cs typeface="Calibri (MS)"/>
                <a:sym typeface="Calibri (MS)"/>
              </a:rPr>
              <a:t>database </a:t>
            </a:r>
            <a:r>
              <a:rPr lang="en-US" sz="2400" dirty="0" smtClean="0">
                <a:solidFill>
                  <a:srgbClr val="FFFFFF"/>
                </a:solidFill>
                <a:latin typeface="Calibri (MS)"/>
                <a:ea typeface="Calibri (MS)"/>
                <a:cs typeface="Calibri (MS)"/>
                <a:sym typeface="Calibri (MS)"/>
              </a:rPr>
              <a:t>management</a:t>
            </a:r>
          </a:p>
          <a:p>
            <a:pPr algn="ctr">
              <a:lnSpc>
                <a:spcPct val="150000"/>
              </a:lnSpc>
            </a:pPr>
            <a:r>
              <a:rPr lang="en-US" sz="2400" dirty="0" smtClean="0">
                <a:solidFill>
                  <a:srgbClr val="FFFFFF"/>
                </a:solidFill>
                <a:latin typeface="Calibri (MS)"/>
                <a:ea typeface="Calibri (MS)"/>
                <a:cs typeface="Calibri (MS)"/>
                <a:sym typeface="Calibri (MS)"/>
              </a:rPr>
              <a:t>-&gt; </a:t>
            </a:r>
            <a:r>
              <a:rPr lang="en-US" sz="2400" dirty="0">
                <a:solidFill>
                  <a:srgbClr val="FFFFFF"/>
                </a:solidFill>
                <a:latin typeface="Calibri (MS)"/>
                <a:ea typeface="Calibri (MS)"/>
                <a:cs typeface="Calibri (MS)"/>
                <a:sym typeface="Calibri (MS)"/>
              </a:rPr>
              <a:t>Flask web </a:t>
            </a:r>
          </a:p>
          <a:p>
            <a:pPr algn="ctr">
              <a:lnSpc>
                <a:spcPct val="150000"/>
              </a:lnSpc>
            </a:pPr>
            <a:r>
              <a:rPr lang="en-US" sz="2400" dirty="0" smtClean="0">
                <a:solidFill>
                  <a:srgbClr val="FFFFFF"/>
                </a:solidFill>
                <a:latin typeface="Calibri (MS)"/>
                <a:ea typeface="Calibri (MS)"/>
                <a:cs typeface="Calibri (MS)"/>
                <a:sym typeface="Calibri (MS)"/>
              </a:rPr>
              <a:t>         -&gt;development</a:t>
            </a:r>
            <a:r>
              <a:rPr lang="en-US" sz="2400" dirty="0">
                <a:solidFill>
                  <a:srgbClr val="FFFFFF"/>
                </a:solidFill>
                <a:latin typeface="Calibri (MS)"/>
                <a:ea typeface="Calibri (MS)"/>
                <a:cs typeface="Calibri (MS)"/>
                <a:sym typeface="Calibri (MS)"/>
              </a:rPr>
              <a:t>, and exception </a:t>
            </a:r>
            <a:r>
              <a:rPr lang="en-US" sz="2400" dirty="0" smtClean="0">
                <a:solidFill>
                  <a:srgbClr val="FFFFFF"/>
                </a:solidFill>
                <a:latin typeface="Calibri (MS)"/>
                <a:ea typeface="Calibri (MS)"/>
                <a:cs typeface="Calibri (MS)"/>
                <a:sym typeface="Calibri (MS)"/>
              </a:rPr>
              <a:t>handling</a:t>
            </a:r>
          </a:p>
        </p:txBody>
      </p:sp>
      <p:sp>
        <p:nvSpPr>
          <p:cNvPr id="5" name="TextBox 5"/>
          <p:cNvSpPr txBox="1"/>
          <p:nvPr/>
        </p:nvSpPr>
        <p:spPr>
          <a:xfrm>
            <a:off x="2667000" y="3943350"/>
            <a:ext cx="7023202" cy="658385"/>
          </a:xfrm>
          <a:prstGeom prst="rect">
            <a:avLst/>
          </a:prstGeom>
        </p:spPr>
        <p:txBody>
          <a:bodyPr wrap="square" lIns="0" tIns="0" rIns="0" bIns="0" rtlCol="0" anchor="t">
            <a:spAutoFit/>
          </a:bodyPr>
          <a:lstStyle/>
          <a:p>
            <a:pPr algn="l">
              <a:lnSpc>
                <a:spcPts val="6006"/>
              </a:lnSpc>
            </a:pPr>
            <a:r>
              <a:rPr lang="en-US" sz="2402" dirty="0" smtClean="0">
                <a:solidFill>
                  <a:srgbClr val="FFFFFF"/>
                </a:solidFill>
                <a:latin typeface="Calibri (MS)"/>
                <a:ea typeface="Calibri (MS)"/>
                <a:cs typeface="Calibri (MS)"/>
                <a:sym typeface="Calibri (MS)"/>
              </a:rPr>
              <a:t>-&gt;practical </a:t>
            </a:r>
            <a:r>
              <a:rPr lang="en-US" sz="2402" dirty="0">
                <a:solidFill>
                  <a:srgbClr val="FFFFFF"/>
                </a:solidFill>
                <a:latin typeface="Calibri (MS)"/>
                <a:ea typeface="Calibri (MS)"/>
                <a:cs typeface="Calibri (MS)"/>
                <a:sym typeface="Calibri (MS)"/>
              </a:rPr>
              <a:t>experience in </a:t>
            </a:r>
            <a:r>
              <a:rPr lang="en-US" sz="2402" dirty="0" smtClean="0">
                <a:solidFill>
                  <a:srgbClr val="FFFFFF"/>
                </a:solidFill>
                <a:latin typeface="Calibri (MS)"/>
                <a:ea typeface="Calibri (MS)"/>
                <a:cs typeface="Calibri (MS)"/>
                <a:sym typeface="Calibri (MS)"/>
              </a:rPr>
              <a:t>web</a:t>
            </a:r>
            <a:endParaRPr lang="en-US" sz="2402" dirty="0">
              <a:solidFill>
                <a:srgbClr val="FFFFFF"/>
              </a:solidFill>
              <a:latin typeface="Calibri (MS)"/>
              <a:ea typeface="Calibri (MS)"/>
              <a:cs typeface="Calibri (MS)"/>
              <a:sym typeface="Calibri (M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2806570" y="1848355"/>
            <a:ext cx="3603155" cy="1114425"/>
          </a:xfrm>
          <a:prstGeom prst="rect">
            <a:avLst/>
          </a:prstGeom>
        </p:spPr>
        <p:txBody>
          <a:bodyPr lIns="0" tIns="0" rIns="0" bIns="0" rtlCol="0" anchor="t">
            <a:spAutoFit/>
          </a:bodyPr>
          <a:lstStyle/>
          <a:p>
            <a:pPr algn="l">
              <a:lnSpc>
                <a:spcPts val="8400"/>
              </a:lnSpc>
            </a:pPr>
            <a:r>
              <a:rPr lang="en-US" sz="6000">
                <a:solidFill>
                  <a:srgbClr val="FFFFFF"/>
                </a:solidFill>
                <a:latin typeface="Calibri (MS)"/>
                <a:ea typeface="Calibri (MS)"/>
                <a:cs typeface="Calibri (MS)"/>
                <a:sym typeface="Calibri (MS)"/>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2205228" y="647738"/>
            <a:ext cx="3518449" cy="745893"/>
          </a:xfrm>
          <a:prstGeom prst="rect">
            <a:avLst/>
          </a:prstGeom>
        </p:spPr>
        <p:txBody>
          <a:bodyPr lIns="0" tIns="0" rIns="0" bIns="0" rtlCol="0" anchor="t">
            <a:spAutoFit/>
          </a:bodyPr>
          <a:lstStyle/>
          <a:p>
            <a:pPr algn="l">
              <a:lnSpc>
                <a:spcPts val="5597"/>
              </a:lnSpc>
            </a:pPr>
            <a:r>
              <a:rPr lang="en-US" sz="3998">
                <a:solidFill>
                  <a:srgbClr val="EF8600"/>
                </a:solidFill>
                <a:latin typeface="Calibri (MS)"/>
                <a:ea typeface="Calibri (MS)"/>
                <a:cs typeface="Calibri (MS)"/>
                <a:sym typeface="Calibri (MS)"/>
              </a:rPr>
              <a:t>Group Members</a:t>
            </a:r>
          </a:p>
        </p:txBody>
      </p:sp>
      <p:sp>
        <p:nvSpPr>
          <p:cNvPr id="4" name="TextBox 4"/>
          <p:cNvSpPr txBox="1"/>
          <p:nvPr/>
        </p:nvSpPr>
        <p:spPr>
          <a:xfrm>
            <a:off x="2238499" y="1566129"/>
            <a:ext cx="3449555" cy="2467342"/>
          </a:xfrm>
          <a:prstGeom prst="rect">
            <a:avLst/>
          </a:prstGeom>
        </p:spPr>
        <p:txBody>
          <a:bodyPr lIns="0" tIns="0" rIns="0" bIns="0" rtlCol="0" anchor="t">
            <a:spAutoFit/>
          </a:bodyPr>
          <a:lstStyle/>
          <a:p>
            <a:pPr algn="l">
              <a:lnSpc>
                <a:spcPct val="200000"/>
              </a:lnSpc>
            </a:pPr>
            <a:r>
              <a:rPr lang="en-US" sz="2004" dirty="0" err="1">
                <a:solidFill>
                  <a:srgbClr val="FFFFFF"/>
                </a:solidFill>
                <a:latin typeface="Calibri (MS)"/>
                <a:ea typeface="Calibri (MS)"/>
                <a:cs typeface="Calibri (MS)"/>
                <a:sym typeface="Calibri (MS)"/>
              </a:rPr>
              <a:t>Asaad</a:t>
            </a:r>
            <a:r>
              <a:rPr lang="en-US" sz="2004" dirty="0">
                <a:solidFill>
                  <a:srgbClr val="FFFFFF"/>
                </a:solidFill>
                <a:latin typeface="Calibri (MS)"/>
                <a:ea typeface="Calibri (MS)"/>
                <a:cs typeface="Calibri (MS)"/>
                <a:sym typeface="Calibri (MS)"/>
              </a:rPr>
              <a:t> Iqbal -&gt; DS-4A-020 </a:t>
            </a:r>
            <a:endParaRPr lang="en-US" sz="2004" dirty="0" smtClean="0">
              <a:solidFill>
                <a:srgbClr val="FFFFFF"/>
              </a:solidFill>
              <a:latin typeface="Calibri (MS)"/>
              <a:ea typeface="Calibri (MS)"/>
              <a:cs typeface="Calibri (MS)"/>
              <a:sym typeface="Calibri (MS)"/>
            </a:endParaRPr>
          </a:p>
          <a:p>
            <a:pPr algn="l">
              <a:lnSpc>
                <a:spcPct val="200000"/>
              </a:lnSpc>
            </a:pPr>
            <a:r>
              <a:rPr lang="en-US" sz="2004" dirty="0" smtClean="0">
                <a:solidFill>
                  <a:srgbClr val="FFFFFF"/>
                </a:solidFill>
                <a:latin typeface="Calibri (MS)"/>
                <a:ea typeface="Calibri (MS)"/>
                <a:cs typeface="Calibri (MS)"/>
                <a:sym typeface="Calibri (MS)"/>
              </a:rPr>
              <a:t>Syed </a:t>
            </a:r>
            <a:r>
              <a:rPr lang="en-US" sz="2004" dirty="0" err="1">
                <a:solidFill>
                  <a:srgbClr val="FFFFFF"/>
                </a:solidFill>
                <a:latin typeface="Calibri (MS)"/>
                <a:ea typeface="Calibri (MS)"/>
                <a:cs typeface="Calibri (MS)"/>
                <a:sym typeface="Calibri (MS)"/>
              </a:rPr>
              <a:t>Ejiz</a:t>
            </a:r>
            <a:r>
              <a:rPr lang="en-US" sz="2004" dirty="0">
                <a:solidFill>
                  <a:srgbClr val="FFFFFF"/>
                </a:solidFill>
                <a:latin typeface="Calibri (MS)"/>
                <a:ea typeface="Calibri (MS)"/>
                <a:cs typeface="Calibri (MS)"/>
                <a:sym typeface="Calibri (MS)"/>
              </a:rPr>
              <a:t> </a:t>
            </a:r>
            <a:r>
              <a:rPr lang="en-US" sz="2004" dirty="0" err="1">
                <a:solidFill>
                  <a:srgbClr val="FFFFFF"/>
                </a:solidFill>
                <a:latin typeface="Calibri (MS)"/>
                <a:ea typeface="Calibri (MS)"/>
                <a:cs typeface="Calibri (MS)"/>
                <a:sym typeface="Calibri (MS)"/>
              </a:rPr>
              <a:t>Ul</a:t>
            </a:r>
            <a:r>
              <a:rPr lang="en-US" sz="2004" dirty="0">
                <a:solidFill>
                  <a:srgbClr val="FFFFFF"/>
                </a:solidFill>
                <a:latin typeface="Calibri (MS)"/>
                <a:ea typeface="Calibri (MS)"/>
                <a:cs typeface="Calibri (MS)"/>
                <a:sym typeface="Calibri (MS)"/>
              </a:rPr>
              <a:t> Hassan-&gt; DS-4A-025</a:t>
            </a:r>
          </a:p>
          <a:p>
            <a:pPr algn="l">
              <a:lnSpc>
                <a:spcPct val="200000"/>
              </a:lnSpc>
            </a:pPr>
            <a:r>
              <a:rPr lang="en-US" sz="2004" dirty="0">
                <a:solidFill>
                  <a:srgbClr val="FFFFFF"/>
                </a:solidFill>
                <a:latin typeface="Calibri (MS)"/>
                <a:ea typeface="Calibri (MS)"/>
                <a:cs typeface="Calibri (MS)"/>
                <a:sym typeface="Calibri (MS)"/>
              </a:rPr>
              <a:t>Syed Basit Abbas-&gt;DS-4A-013 Abdul Majid-</a:t>
            </a:r>
            <a:r>
              <a:rPr lang="en-US" sz="2004">
                <a:solidFill>
                  <a:srgbClr val="FFFFFF"/>
                </a:solidFill>
                <a:latin typeface="Calibri (MS)"/>
                <a:ea typeface="Calibri (MS)"/>
                <a:cs typeface="Calibri (MS)"/>
                <a:sym typeface="Calibri (MS)"/>
              </a:rPr>
              <a:t>&gt;</a:t>
            </a:r>
            <a:r>
              <a:rPr lang="en-US" sz="2004" smtClean="0">
                <a:solidFill>
                  <a:srgbClr val="FFFFFF"/>
                </a:solidFill>
                <a:latin typeface="Calibri (MS)"/>
                <a:ea typeface="Calibri (MS)"/>
                <a:cs typeface="Calibri (MS)"/>
                <a:sym typeface="Calibri (MS)"/>
              </a:rPr>
              <a:t>DS-4A-009</a:t>
            </a:r>
            <a:endParaRPr lang="en-US" sz="2004" dirty="0">
              <a:solidFill>
                <a:srgbClr val="FFFFFF"/>
              </a:solidFill>
              <a:latin typeface="Calibri (MS)"/>
              <a:ea typeface="Calibri (MS)"/>
              <a:cs typeface="Calibri (MS)"/>
              <a:sym typeface="Calibri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031696" cy="5143500"/>
          </a:xfrm>
          <a:custGeom>
            <a:avLst/>
            <a:gdLst/>
            <a:ahLst/>
            <a:cxnLst/>
            <a:rect l="l" t="t" r="r" b="b"/>
            <a:pathLst>
              <a:path w="9031696" h="5143500">
                <a:moveTo>
                  <a:pt x="0" y="0"/>
                </a:moveTo>
                <a:lnTo>
                  <a:pt x="9031696" y="0"/>
                </a:lnTo>
                <a:lnTo>
                  <a:pt x="9031696" y="5143500"/>
                </a:lnTo>
                <a:lnTo>
                  <a:pt x="0" y="5143500"/>
                </a:lnTo>
                <a:lnTo>
                  <a:pt x="0" y="0"/>
                </a:lnTo>
                <a:close/>
              </a:path>
            </a:pathLst>
          </a:custGeom>
          <a:blipFill>
            <a:blip r:embed="rId2"/>
            <a:stretch>
              <a:fillRect r="-1243"/>
            </a:stretch>
          </a:blipFill>
        </p:spPr>
      </p:sp>
      <p:sp>
        <p:nvSpPr>
          <p:cNvPr id="3" name="TextBox 3"/>
          <p:cNvSpPr txBox="1"/>
          <p:nvPr/>
        </p:nvSpPr>
        <p:spPr>
          <a:xfrm>
            <a:off x="181799" y="646917"/>
            <a:ext cx="5522141" cy="3693396"/>
          </a:xfrm>
          <a:prstGeom prst="rect">
            <a:avLst/>
          </a:prstGeom>
        </p:spPr>
        <p:txBody>
          <a:bodyPr lIns="0" tIns="0" rIns="0" bIns="0" rtlCol="0" anchor="t">
            <a:spAutoFit/>
          </a:bodyPr>
          <a:lstStyle/>
          <a:p>
            <a:pPr algn="ctr">
              <a:lnSpc>
                <a:spcPts val="3601"/>
              </a:lnSpc>
            </a:pPr>
            <a:r>
              <a:rPr lang="en-US" sz="2502">
                <a:solidFill>
                  <a:srgbClr val="FFFFFF"/>
                </a:solidFill>
                <a:latin typeface="Calibri (MS)"/>
                <a:ea typeface="Calibri (MS)"/>
                <a:cs typeface="Calibri (MS)"/>
                <a:sym typeface="Calibri (MS)"/>
              </a:rPr>
              <a:t>A Bank Management System</a:t>
            </a:r>
          </a:p>
          <a:p>
            <a:pPr algn="ctr">
              <a:lnSpc>
                <a:spcPts val="3601"/>
              </a:lnSpc>
            </a:pPr>
            <a:r>
              <a:rPr lang="en-US" sz="2502">
                <a:solidFill>
                  <a:srgbClr val="FFFFFF"/>
                </a:solidFill>
                <a:latin typeface="Calibri (MS)"/>
                <a:ea typeface="Calibri (MS)"/>
                <a:cs typeface="Calibri (MS)"/>
                <a:sym typeface="Calibri (MS)"/>
              </a:rPr>
              <a:t> provides an organized platform to manage customers, accounts, transactions, and loans. The purpose is to simplify banking operations and enable staff to manage customer and account data efficiently. Tools used include Python with Flask </a:t>
            </a:r>
          </a:p>
        </p:txBody>
      </p:sp>
      <p:sp>
        <p:nvSpPr>
          <p:cNvPr id="4" name="Freeform 4"/>
          <p:cNvSpPr/>
          <p:nvPr/>
        </p:nvSpPr>
        <p:spPr>
          <a:xfrm>
            <a:off x="5976620" y="0"/>
            <a:ext cx="3167380" cy="5143500"/>
          </a:xfrm>
          <a:custGeom>
            <a:avLst/>
            <a:gdLst/>
            <a:ahLst/>
            <a:cxnLst/>
            <a:rect l="l" t="t" r="r" b="b"/>
            <a:pathLst>
              <a:path w="3055076" h="5143500">
                <a:moveTo>
                  <a:pt x="0" y="0"/>
                </a:moveTo>
                <a:lnTo>
                  <a:pt x="3055076" y="0"/>
                </a:lnTo>
                <a:lnTo>
                  <a:pt x="3055076" y="5143500"/>
                </a:lnTo>
                <a:lnTo>
                  <a:pt x="0" y="5143500"/>
                </a:lnTo>
                <a:lnTo>
                  <a:pt x="0" y="0"/>
                </a:lnTo>
                <a:close/>
              </a:path>
            </a:pathLst>
          </a:custGeom>
          <a:blipFill>
            <a:blip r:embed="rId3"/>
            <a:stretch>
              <a:fillRect l="-32122" r="-36237"/>
            </a:stretch>
          </a:blipFill>
        </p:spPr>
      </p:sp>
      <p:sp>
        <p:nvSpPr>
          <p:cNvPr id="5" name="TextBox 5"/>
          <p:cNvSpPr txBox="1"/>
          <p:nvPr/>
        </p:nvSpPr>
        <p:spPr>
          <a:xfrm>
            <a:off x="1393804" y="-52794"/>
            <a:ext cx="2682421" cy="745541"/>
          </a:xfrm>
          <a:prstGeom prst="rect">
            <a:avLst/>
          </a:prstGeom>
        </p:spPr>
        <p:txBody>
          <a:bodyPr lIns="0" tIns="0" rIns="0" bIns="0" rtlCol="0" anchor="t">
            <a:spAutoFit/>
          </a:bodyPr>
          <a:lstStyle/>
          <a:p>
            <a:pPr algn="l">
              <a:lnSpc>
                <a:spcPts val="5594"/>
              </a:lnSpc>
            </a:pPr>
            <a:r>
              <a:rPr lang="en-US" sz="3995">
                <a:solidFill>
                  <a:srgbClr val="FFAB40"/>
                </a:solidFill>
                <a:latin typeface="Calibri (MS)"/>
                <a:ea typeface="Calibri (MS)"/>
                <a:cs typeface="Calibri (MS)"/>
                <a:sym typeface="Calibri (MS)"/>
              </a:rPr>
              <a:t>Introduction</a:t>
            </a:r>
          </a:p>
        </p:txBody>
      </p:sp>
      <p:sp>
        <p:nvSpPr>
          <p:cNvPr id="6" name="TextBox 6"/>
          <p:cNvSpPr txBox="1"/>
          <p:nvPr/>
        </p:nvSpPr>
        <p:spPr>
          <a:xfrm>
            <a:off x="556099" y="4311738"/>
            <a:ext cx="4357830" cy="445770"/>
          </a:xfrm>
          <a:prstGeom prst="rect">
            <a:avLst/>
          </a:prstGeom>
        </p:spPr>
        <p:txBody>
          <a:bodyPr lIns="0" tIns="0" rIns="0" bIns="0" rtlCol="0" anchor="t">
            <a:spAutoFit/>
          </a:bodyPr>
          <a:lstStyle/>
          <a:p>
            <a:pPr algn="l">
              <a:lnSpc>
                <a:spcPts val="3453"/>
              </a:lnSpc>
            </a:pPr>
            <a:r>
              <a:rPr lang="en-US" sz="2400">
                <a:solidFill>
                  <a:srgbClr val="FFFFFF"/>
                </a:solidFill>
                <a:latin typeface="Calibri (MS)"/>
                <a:ea typeface="Calibri (MS)"/>
                <a:cs typeface="Calibri (MS)"/>
                <a:sym typeface="Calibri (MS)"/>
              </a:rPr>
              <a:t>Framework and MySQL Database.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Freeform 3"/>
          <p:cNvSpPr/>
          <p:nvPr/>
        </p:nvSpPr>
        <p:spPr>
          <a:xfrm>
            <a:off x="4320132" y="0"/>
            <a:ext cx="4823868" cy="5143500"/>
          </a:xfrm>
          <a:custGeom>
            <a:avLst/>
            <a:gdLst/>
            <a:ahLst/>
            <a:cxnLst/>
            <a:rect l="l" t="t" r="r" b="b"/>
            <a:pathLst>
              <a:path w="4823868" h="5070720">
                <a:moveTo>
                  <a:pt x="0" y="0"/>
                </a:moveTo>
                <a:lnTo>
                  <a:pt x="4823868" y="0"/>
                </a:lnTo>
                <a:lnTo>
                  <a:pt x="4823868" y="5070720"/>
                </a:lnTo>
                <a:lnTo>
                  <a:pt x="0" y="5070720"/>
                </a:lnTo>
                <a:lnTo>
                  <a:pt x="0" y="0"/>
                </a:lnTo>
                <a:close/>
              </a:path>
            </a:pathLst>
          </a:custGeom>
          <a:blipFill>
            <a:blip r:embed="rId3"/>
            <a:stretch>
              <a:fillRect l="-2558" r="-2558"/>
            </a:stretch>
          </a:blipFill>
        </p:spPr>
      </p:sp>
      <p:sp>
        <p:nvSpPr>
          <p:cNvPr id="4" name="TextBox 4"/>
          <p:cNvSpPr txBox="1"/>
          <p:nvPr/>
        </p:nvSpPr>
        <p:spPr>
          <a:xfrm>
            <a:off x="669232" y="390525"/>
            <a:ext cx="3160890" cy="3975447"/>
          </a:xfrm>
          <a:prstGeom prst="rect">
            <a:avLst/>
          </a:prstGeom>
        </p:spPr>
        <p:txBody>
          <a:bodyPr lIns="0" tIns="0" rIns="0" bIns="0" rtlCol="0" anchor="t">
            <a:spAutoFit/>
          </a:bodyPr>
          <a:lstStyle/>
          <a:p>
            <a:pPr algn="l">
              <a:lnSpc>
                <a:spcPts val="4554"/>
              </a:lnSpc>
            </a:pPr>
            <a:r>
              <a:rPr lang="en-US" sz="3252" dirty="0">
                <a:solidFill>
                  <a:srgbClr val="FFAB40"/>
                </a:solidFill>
                <a:latin typeface="Calibri (MS)"/>
                <a:ea typeface="Calibri (MS)"/>
                <a:cs typeface="Calibri (MS)"/>
                <a:sym typeface="Calibri (MS)"/>
              </a:rPr>
              <a:t>Table of contents</a:t>
            </a:r>
          </a:p>
          <a:p>
            <a:pPr algn="l">
              <a:lnSpc>
                <a:spcPts val="3265"/>
              </a:lnSpc>
            </a:pPr>
            <a:r>
              <a:rPr lang="en-US" sz="2332" dirty="0">
                <a:solidFill>
                  <a:srgbClr val="FFFFFF"/>
                </a:solidFill>
                <a:latin typeface="Calibri (MS)"/>
                <a:ea typeface="Calibri (MS)"/>
                <a:cs typeface="Calibri (MS)"/>
                <a:sym typeface="Calibri (MS)"/>
              </a:rPr>
              <a:t>-System </a:t>
            </a:r>
            <a:r>
              <a:rPr lang="en-US" sz="2332" dirty="0" smtClean="0">
                <a:solidFill>
                  <a:srgbClr val="FFFFFF"/>
                </a:solidFill>
                <a:latin typeface="Calibri (MS)"/>
                <a:ea typeface="Calibri (MS)"/>
                <a:cs typeface="Calibri (MS)"/>
                <a:sym typeface="Calibri (MS)"/>
              </a:rPr>
              <a:t>Overview</a:t>
            </a:r>
            <a:endParaRPr lang="" sz="2332" dirty="0" smtClean="0">
              <a:solidFill>
                <a:srgbClr val="FFFFFF"/>
              </a:solidFill>
              <a:latin typeface="Calibri (MS)"/>
              <a:ea typeface="Calibri (MS)"/>
              <a:cs typeface="Calibri (MS)"/>
              <a:sym typeface="Calibri (MS)"/>
            </a:endParaRPr>
          </a:p>
          <a:p>
            <a:pPr algn="l">
              <a:lnSpc>
                <a:spcPts val="3265"/>
              </a:lnSpc>
            </a:pPr>
            <a:r>
              <a:rPr lang="en-US" sz="2332" dirty="0" smtClean="0">
                <a:solidFill>
                  <a:srgbClr val="FFFFFF"/>
                </a:solidFill>
                <a:latin typeface="Calibri (MS)"/>
                <a:ea typeface="Calibri (MS)"/>
                <a:cs typeface="Calibri (MS)"/>
                <a:sym typeface="Calibri (MS)"/>
              </a:rPr>
              <a:t>-</a:t>
            </a:r>
            <a:r>
              <a:rPr lang="en-US" sz="2332" dirty="0">
                <a:solidFill>
                  <a:srgbClr val="FFFFFF"/>
                </a:solidFill>
                <a:latin typeface="Calibri (MS)"/>
                <a:ea typeface="Calibri (MS)"/>
                <a:cs typeface="Calibri (MS)"/>
                <a:sym typeface="Calibri (MS)"/>
              </a:rPr>
              <a:t>Database Design </a:t>
            </a:r>
            <a:endParaRPr lang="" sz="2332" dirty="0" smtClean="0">
              <a:solidFill>
                <a:srgbClr val="FFFFFF"/>
              </a:solidFill>
              <a:latin typeface="Calibri (MS)"/>
              <a:ea typeface="Calibri (MS)"/>
              <a:cs typeface="Calibri (MS)"/>
              <a:sym typeface="Calibri (MS)"/>
            </a:endParaRPr>
          </a:p>
          <a:p>
            <a:pPr algn="l">
              <a:lnSpc>
                <a:spcPts val="3265"/>
              </a:lnSpc>
            </a:pPr>
            <a:r>
              <a:rPr lang="en-US" sz="2332" dirty="0" smtClean="0">
                <a:solidFill>
                  <a:srgbClr val="FFFFFF"/>
                </a:solidFill>
                <a:latin typeface="Calibri (MS)"/>
                <a:ea typeface="Calibri (MS)"/>
                <a:cs typeface="Calibri (MS)"/>
                <a:sym typeface="Calibri (MS)"/>
              </a:rPr>
              <a:t>-</a:t>
            </a:r>
            <a:r>
              <a:rPr lang="en-US" sz="2332" dirty="0">
                <a:solidFill>
                  <a:srgbClr val="FFFFFF"/>
                </a:solidFill>
                <a:latin typeface="Calibri (MS)"/>
                <a:ea typeface="Calibri (MS)"/>
                <a:cs typeface="Calibri (MS)"/>
                <a:sym typeface="Calibri (MS)"/>
              </a:rPr>
              <a:t>Stored Procedures </a:t>
            </a:r>
            <a:endParaRPr lang="" sz="2332" dirty="0" smtClean="0">
              <a:solidFill>
                <a:srgbClr val="FFFFFF"/>
              </a:solidFill>
              <a:latin typeface="Calibri (MS)"/>
              <a:ea typeface="Calibri (MS)"/>
              <a:cs typeface="Calibri (MS)"/>
              <a:sym typeface="Calibri (MS)"/>
            </a:endParaRPr>
          </a:p>
          <a:p>
            <a:pPr algn="l">
              <a:lnSpc>
                <a:spcPts val="3265"/>
              </a:lnSpc>
            </a:pPr>
            <a:r>
              <a:rPr lang="en-US" sz="2332" dirty="0" smtClean="0">
                <a:solidFill>
                  <a:srgbClr val="FFFFFF"/>
                </a:solidFill>
                <a:latin typeface="Calibri (MS)"/>
                <a:ea typeface="Calibri (MS)"/>
                <a:cs typeface="Calibri (MS)"/>
                <a:sym typeface="Calibri (MS)"/>
              </a:rPr>
              <a:t>-</a:t>
            </a:r>
            <a:r>
              <a:rPr lang="en-US" sz="2332" dirty="0">
                <a:solidFill>
                  <a:srgbClr val="FFFFFF"/>
                </a:solidFill>
                <a:latin typeface="Calibri (MS)"/>
                <a:ea typeface="Calibri (MS)"/>
                <a:cs typeface="Calibri (MS)"/>
                <a:sym typeface="Calibri (MS)"/>
              </a:rPr>
              <a:t>Functions and </a:t>
            </a:r>
            <a:r>
              <a:rPr lang="en-US" sz="2332" dirty="0" smtClean="0">
                <a:solidFill>
                  <a:srgbClr val="FFFFFF"/>
                </a:solidFill>
                <a:latin typeface="Calibri (MS)"/>
                <a:ea typeface="Calibri (MS)"/>
                <a:cs typeface="Calibri (MS)"/>
                <a:sym typeface="Calibri (MS)"/>
              </a:rPr>
              <a:t>Triggers</a:t>
            </a:r>
            <a:endParaRPr lang="" sz="2332" dirty="0" smtClean="0">
              <a:solidFill>
                <a:srgbClr val="FFFFFF"/>
              </a:solidFill>
              <a:latin typeface="Calibri (MS)"/>
              <a:ea typeface="Calibri (MS)"/>
              <a:cs typeface="Calibri (MS)"/>
              <a:sym typeface="Calibri (MS)"/>
            </a:endParaRPr>
          </a:p>
          <a:p>
            <a:pPr algn="l">
              <a:lnSpc>
                <a:spcPts val="3265"/>
              </a:lnSpc>
            </a:pPr>
            <a:r>
              <a:rPr lang="en-US" sz="2332" dirty="0" smtClean="0">
                <a:solidFill>
                  <a:srgbClr val="FFFFFF"/>
                </a:solidFill>
                <a:latin typeface="Calibri (MS)"/>
                <a:ea typeface="Calibri (MS)"/>
                <a:cs typeface="Calibri (MS)"/>
                <a:sym typeface="Calibri (MS)"/>
              </a:rPr>
              <a:t>-Views </a:t>
            </a:r>
            <a:endParaRPr lang="" sz="2332" dirty="0" smtClean="0">
              <a:solidFill>
                <a:srgbClr val="FFFFFF"/>
              </a:solidFill>
              <a:latin typeface="Calibri (MS)"/>
              <a:ea typeface="Calibri (MS)"/>
              <a:cs typeface="Calibri (MS)"/>
              <a:sym typeface="Calibri (MS)"/>
            </a:endParaRPr>
          </a:p>
          <a:p>
            <a:pPr algn="l">
              <a:lnSpc>
                <a:spcPts val="3265"/>
              </a:lnSpc>
            </a:pPr>
            <a:r>
              <a:rPr lang="en-US" sz="2332" dirty="0" smtClean="0">
                <a:solidFill>
                  <a:srgbClr val="FFFFFF"/>
                </a:solidFill>
                <a:latin typeface="Calibri (MS)"/>
                <a:ea typeface="Calibri (MS)"/>
                <a:cs typeface="Calibri (MS)"/>
                <a:sym typeface="Calibri (MS)"/>
              </a:rPr>
              <a:t>-</a:t>
            </a:r>
            <a:r>
              <a:rPr lang="en-US" sz="2332" dirty="0">
                <a:solidFill>
                  <a:srgbClr val="FFFFFF"/>
                </a:solidFill>
                <a:latin typeface="Calibri (MS)"/>
                <a:ea typeface="Calibri (MS)"/>
                <a:cs typeface="Calibri (MS)"/>
                <a:sym typeface="Calibri (MS)"/>
              </a:rPr>
              <a:t>Application </a:t>
            </a:r>
            <a:r>
              <a:rPr lang="en-US" sz="2332" dirty="0" smtClean="0">
                <a:solidFill>
                  <a:srgbClr val="FFFFFF"/>
                </a:solidFill>
                <a:latin typeface="Calibri (MS)"/>
                <a:ea typeface="Calibri (MS)"/>
                <a:cs typeface="Calibri (MS)"/>
                <a:sym typeface="Calibri (MS)"/>
              </a:rPr>
              <a:t>Screenshots</a:t>
            </a:r>
          </a:p>
          <a:p>
            <a:pPr algn="l">
              <a:lnSpc>
                <a:spcPts val="3265"/>
              </a:lnSpc>
            </a:pPr>
            <a:r>
              <a:rPr lang="en-US" sz="2332" dirty="0" smtClean="0">
                <a:solidFill>
                  <a:srgbClr val="FFFFFF"/>
                </a:solidFill>
                <a:latin typeface="Calibri (MS)"/>
                <a:ea typeface="Calibri (MS)"/>
                <a:cs typeface="Calibri (MS)"/>
                <a:sym typeface="Calibri (MS)"/>
              </a:rPr>
              <a:t>-</a:t>
            </a:r>
            <a:r>
              <a:rPr lang="en-US" sz="2332" dirty="0">
                <a:solidFill>
                  <a:srgbClr val="FFFFFF"/>
                </a:solidFill>
                <a:latin typeface="Calibri (MS)"/>
                <a:ea typeface="Calibri (MS)"/>
                <a:cs typeface="Calibri (MS)"/>
                <a:sym typeface="Calibri (MS)"/>
              </a:rPr>
              <a:t>Challenges </a:t>
            </a:r>
            <a:r>
              <a:rPr lang="en-US" sz="2332" dirty="0" smtClean="0">
                <a:solidFill>
                  <a:srgbClr val="FFFFFF"/>
                </a:solidFill>
                <a:latin typeface="Calibri (MS)"/>
                <a:ea typeface="Calibri (MS)"/>
                <a:cs typeface="Calibri (MS)"/>
                <a:sym typeface="Calibri (MS)"/>
              </a:rPr>
              <a:t>Faced</a:t>
            </a:r>
            <a:endParaRPr lang="" sz="2332" dirty="0" smtClean="0">
              <a:solidFill>
                <a:srgbClr val="FFFFFF"/>
              </a:solidFill>
              <a:latin typeface="Calibri (MS)"/>
              <a:ea typeface="Calibri (MS)"/>
              <a:cs typeface="Calibri (MS)"/>
              <a:sym typeface="Calibri (MS)"/>
            </a:endParaRPr>
          </a:p>
          <a:p>
            <a:pPr algn="l">
              <a:lnSpc>
                <a:spcPts val="3265"/>
              </a:lnSpc>
            </a:pPr>
            <a:r>
              <a:rPr lang="en-US" sz="2332" dirty="0" smtClean="0">
                <a:solidFill>
                  <a:srgbClr val="FFFFFF"/>
                </a:solidFill>
                <a:latin typeface="Calibri (MS)"/>
                <a:ea typeface="Calibri (MS)"/>
                <a:cs typeface="Calibri (MS)"/>
                <a:sym typeface="Calibri (MS)"/>
              </a:rPr>
              <a:t>-</a:t>
            </a:r>
            <a:r>
              <a:rPr lang="en-US" sz="2332" dirty="0">
                <a:solidFill>
                  <a:srgbClr val="FFFFFF"/>
                </a:solidFill>
                <a:latin typeface="Calibri (MS)"/>
                <a:ea typeface="Calibri (MS)"/>
                <a:cs typeface="Calibri (MS)"/>
                <a:sym typeface="Calibri (MS)"/>
              </a:rPr>
              <a:t>Future Improvements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984890" y="209550"/>
            <a:ext cx="7174220" cy="4299126"/>
          </a:xfrm>
          <a:prstGeom prst="rect">
            <a:avLst/>
          </a:prstGeom>
        </p:spPr>
        <p:txBody>
          <a:bodyPr lIns="0" tIns="0" rIns="0" bIns="0" rtlCol="0" anchor="t">
            <a:spAutoFit/>
          </a:bodyPr>
          <a:lstStyle/>
          <a:p>
            <a:pPr algn="l">
              <a:lnSpc>
                <a:spcPct val="150000"/>
              </a:lnSpc>
            </a:pPr>
            <a:r>
              <a:rPr lang="en-US" sz="2798" dirty="0">
                <a:solidFill>
                  <a:srgbClr val="FFAB40"/>
                </a:solidFill>
                <a:latin typeface="Calibri (MS)"/>
                <a:ea typeface="Calibri (MS)"/>
                <a:cs typeface="Calibri (MS)"/>
                <a:sym typeface="Calibri (MS)"/>
              </a:rPr>
              <a:t>System </a:t>
            </a:r>
            <a:r>
              <a:rPr lang="en-US" sz="2798" dirty="0" smtClean="0">
                <a:solidFill>
                  <a:srgbClr val="FFAB40"/>
                </a:solidFill>
                <a:latin typeface="Calibri (MS)"/>
                <a:ea typeface="Calibri (MS)"/>
                <a:cs typeface="Calibri (MS)"/>
                <a:sym typeface="Calibri (MS)"/>
              </a:rPr>
              <a:t>Overview</a:t>
            </a:r>
            <a:endParaRPr lang="en-US" sz="2798" dirty="0">
              <a:solidFill>
                <a:srgbClr val="FFAB40"/>
              </a:solidFill>
              <a:latin typeface="Calibri (MS)"/>
              <a:ea typeface="Calibri (MS)"/>
              <a:cs typeface="Calibri (MS)"/>
              <a:sym typeface="Calibri (MS)"/>
            </a:endParaRPr>
          </a:p>
          <a:p>
            <a:pPr algn="l">
              <a:lnSpc>
                <a:spcPct val="150000"/>
              </a:lnSpc>
            </a:pPr>
            <a:r>
              <a:rPr lang="en-US" sz="2004" dirty="0">
                <a:solidFill>
                  <a:srgbClr val="FFFFFF"/>
                </a:solidFill>
                <a:latin typeface="Calibri (MS)"/>
                <a:ea typeface="Calibri (MS)"/>
                <a:cs typeface="Calibri (MS)"/>
                <a:sym typeface="Calibri (MS)"/>
              </a:rPr>
              <a:t>Key Modules include</a:t>
            </a:r>
            <a:r>
              <a:rPr lang="en-US" sz="2004" dirty="0" smtClean="0">
                <a:solidFill>
                  <a:srgbClr val="FFFFFF"/>
                </a:solidFill>
                <a:latin typeface="Calibri (MS)"/>
                <a:ea typeface="Calibri (MS)"/>
                <a:cs typeface="Calibri (MS)"/>
                <a:sym typeface="Calibri (MS)"/>
              </a:rPr>
              <a:t>:</a:t>
            </a:r>
            <a:endParaRPr lang="" sz="2004" dirty="0" smtClean="0">
              <a:solidFill>
                <a:srgbClr val="FFFFFF"/>
              </a:solidFill>
              <a:latin typeface="Calibri (MS)"/>
              <a:ea typeface="Calibri (MS)"/>
              <a:cs typeface="Calibri (MS)"/>
              <a:sym typeface="Calibri (MS)"/>
            </a:endParaRPr>
          </a:p>
          <a:p>
            <a:pPr algn="l">
              <a:lnSpc>
                <a:spcPct val="150000"/>
              </a:lnSpc>
            </a:pPr>
            <a:r>
              <a:rPr lang="en-US" sz="2004" dirty="0" smtClean="0">
                <a:solidFill>
                  <a:srgbClr val="FFFFFF"/>
                </a:solidFill>
                <a:latin typeface="Calibri (MS)"/>
                <a:ea typeface="Calibri (MS)"/>
                <a:cs typeface="Calibri (MS)"/>
                <a:sym typeface="Calibri (MS)"/>
              </a:rPr>
              <a:t>-</a:t>
            </a:r>
            <a:r>
              <a:rPr lang="en-US" sz="2004" dirty="0">
                <a:solidFill>
                  <a:srgbClr val="FFFFFF"/>
                </a:solidFill>
                <a:latin typeface="Calibri (MS)"/>
                <a:ea typeface="Calibri (MS)"/>
                <a:cs typeface="Calibri (MS)"/>
                <a:sym typeface="Calibri (MS)"/>
              </a:rPr>
              <a:t>Login System for secure user authentication</a:t>
            </a:r>
            <a:r>
              <a:rPr lang="en-US" sz="2004" dirty="0" smtClean="0">
                <a:solidFill>
                  <a:srgbClr val="FFFFFF"/>
                </a:solidFill>
                <a:latin typeface="Calibri (MS)"/>
                <a:ea typeface="Calibri (MS)"/>
                <a:cs typeface="Calibri (MS)"/>
                <a:sym typeface="Calibri (MS)"/>
              </a:rPr>
              <a:t>.</a:t>
            </a:r>
            <a:endParaRPr lang="" sz="2004" dirty="0" smtClean="0">
              <a:solidFill>
                <a:srgbClr val="FFFFFF"/>
              </a:solidFill>
              <a:latin typeface="Calibri (MS)"/>
              <a:ea typeface="Calibri (MS)"/>
              <a:cs typeface="Calibri (MS)"/>
              <a:sym typeface="Calibri (MS)"/>
            </a:endParaRPr>
          </a:p>
          <a:p>
            <a:pPr algn="l">
              <a:lnSpc>
                <a:spcPct val="150000"/>
              </a:lnSpc>
            </a:pPr>
            <a:r>
              <a:rPr lang="en-US" sz="2004" dirty="0" smtClean="0">
                <a:solidFill>
                  <a:srgbClr val="FFFFFF"/>
                </a:solidFill>
                <a:latin typeface="Calibri (MS)"/>
                <a:ea typeface="Calibri (MS)"/>
                <a:cs typeface="Calibri (MS)"/>
                <a:sym typeface="Calibri (MS)"/>
              </a:rPr>
              <a:t>-</a:t>
            </a:r>
            <a:r>
              <a:rPr lang="en-US" sz="2004" dirty="0">
                <a:solidFill>
                  <a:srgbClr val="FFFFFF"/>
                </a:solidFill>
                <a:latin typeface="Calibri (MS)"/>
                <a:ea typeface="Calibri (MS)"/>
                <a:cs typeface="Calibri (MS)"/>
                <a:sym typeface="Calibri (MS)"/>
              </a:rPr>
              <a:t>Customer Management allowing for adding and viewing customers</a:t>
            </a:r>
            <a:r>
              <a:rPr lang="en-US" sz="2004" dirty="0" smtClean="0">
                <a:solidFill>
                  <a:srgbClr val="FFFFFF"/>
                </a:solidFill>
                <a:latin typeface="Calibri (MS)"/>
                <a:ea typeface="Calibri (MS)"/>
                <a:cs typeface="Calibri (MS)"/>
                <a:sym typeface="Calibri (MS)"/>
              </a:rPr>
              <a:t>.</a:t>
            </a:r>
          </a:p>
          <a:p>
            <a:pPr algn="l">
              <a:lnSpc>
                <a:spcPct val="150000"/>
              </a:lnSpc>
            </a:pPr>
            <a:r>
              <a:rPr lang="en-US" sz="2004" dirty="0" smtClean="0">
                <a:solidFill>
                  <a:srgbClr val="FFFFFF"/>
                </a:solidFill>
                <a:latin typeface="Calibri (MS)"/>
                <a:ea typeface="Calibri (MS)"/>
                <a:cs typeface="Calibri (MS)"/>
                <a:sym typeface="Calibri (MS)"/>
              </a:rPr>
              <a:t>-</a:t>
            </a:r>
            <a:r>
              <a:rPr lang="en-US" sz="2004" dirty="0">
                <a:solidFill>
                  <a:srgbClr val="FFFFFF"/>
                </a:solidFill>
                <a:latin typeface="Calibri (MS)"/>
                <a:ea typeface="Calibri (MS)"/>
                <a:cs typeface="Calibri (MS)"/>
                <a:sym typeface="Calibri (MS)"/>
              </a:rPr>
              <a:t>Account Management for adding and viewing accounts</a:t>
            </a:r>
            <a:r>
              <a:rPr lang="en-US" sz="2004" dirty="0" smtClean="0">
                <a:solidFill>
                  <a:srgbClr val="FFFFFF"/>
                </a:solidFill>
                <a:latin typeface="Calibri (MS)"/>
                <a:ea typeface="Calibri (MS)"/>
                <a:cs typeface="Calibri (MS)"/>
                <a:sym typeface="Calibri (MS)"/>
              </a:rPr>
              <a:t>.</a:t>
            </a:r>
            <a:endParaRPr lang="" sz="2004" dirty="0" smtClean="0">
              <a:solidFill>
                <a:srgbClr val="FFFFFF"/>
              </a:solidFill>
              <a:latin typeface="Calibri (MS)"/>
              <a:ea typeface="Calibri (MS)"/>
              <a:cs typeface="Calibri (MS)"/>
              <a:sym typeface="Calibri (MS)"/>
            </a:endParaRPr>
          </a:p>
          <a:p>
            <a:pPr algn="l">
              <a:lnSpc>
                <a:spcPct val="150000"/>
              </a:lnSpc>
            </a:pPr>
            <a:r>
              <a:rPr lang="en-US" sz="2004" dirty="0" smtClean="0">
                <a:solidFill>
                  <a:srgbClr val="FFFFFF"/>
                </a:solidFill>
                <a:latin typeface="Calibri (MS)"/>
                <a:ea typeface="Calibri (MS)"/>
                <a:cs typeface="Calibri (MS)"/>
                <a:sym typeface="Calibri (MS)"/>
              </a:rPr>
              <a:t>-</a:t>
            </a:r>
            <a:r>
              <a:rPr lang="en-US" sz="2004" dirty="0">
                <a:solidFill>
                  <a:srgbClr val="FFFFFF"/>
                </a:solidFill>
                <a:latin typeface="Calibri (MS)"/>
                <a:ea typeface="Calibri (MS)"/>
                <a:cs typeface="Calibri (MS)"/>
                <a:sym typeface="Calibri (MS)"/>
              </a:rPr>
              <a:t>Transactions covering deposits and withdrawals</a:t>
            </a:r>
            <a:r>
              <a:rPr lang="en-US" sz="2004" dirty="0" smtClean="0">
                <a:solidFill>
                  <a:srgbClr val="FFFFFF"/>
                </a:solidFill>
                <a:latin typeface="Calibri (MS)"/>
                <a:ea typeface="Calibri (MS)"/>
                <a:cs typeface="Calibri (MS)"/>
                <a:sym typeface="Calibri (MS)"/>
              </a:rPr>
              <a:t>.</a:t>
            </a:r>
            <a:endParaRPr lang="" sz="2004" dirty="0" smtClean="0">
              <a:solidFill>
                <a:srgbClr val="FFFFFF"/>
              </a:solidFill>
              <a:latin typeface="Calibri (MS)"/>
              <a:ea typeface="Calibri (MS)"/>
              <a:cs typeface="Calibri (MS)"/>
              <a:sym typeface="Calibri (MS)"/>
            </a:endParaRPr>
          </a:p>
          <a:p>
            <a:pPr algn="l">
              <a:lnSpc>
                <a:spcPct val="150000"/>
              </a:lnSpc>
            </a:pPr>
            <a:r>
              <a:rPr lang="en-US" sz="2004" dirty="0" smtClean="0">
                <a:solidFill>
                  <a:srgbClr val="FFFFFF"/>
                </a:solidFill>
                <a:latin typeface="Calibri (MS)"/>
                <a:ea typeface="Calibri (MS)"/>
                <a:cs typeface="Calibri (MS)"/>
                <a:sym typeface="Calibri (MS)"/>
              </a:rPr>
              <a:t>-</a:t>
            </a:r>
            <a:r>
              <a:rPr lang="en-US" sz="2004" dirty="0">
                <a:solidFill>
                  <a:srgbClr val="FFFFFF"/>
                </a:solidFill>
                <a:latin typeface="Calibri (MS)"/>
                <a:ea typeface="Calibri (MS)"/>
                <a:cs typeface="Calibri (MS)"/>
                <a:sym typeface="Calibri (MS)"/>
              </a:rPr>
              <a:t>Money Transfers functionality</a:t>
            </a:r>
            <a:r>
              <a:rPr lang="en-US" sz="2004" dirty="0" smtClean="0">
                <a:solidFill>
                  <a:srgbClr val="FFFFFF"/>
                </a:solidFill>
                <a:latin typeface="Calibri (MS)"/>
                <a:ea typeface="Calibri (MS)"/>
                <a:cs typeface="Calibri (MS)"/>
                <a:sym typeface="Calibri (MS)"/>
              </a:rPr>
              <a:t>.</a:t>
            </a:r>
            <a:endParaRPr lang="" sz="2004" dirty="0" smtClean="0">
              <a:solidFill>
                <a:srgbClr val="FFFFFF"/>
              </a:solidFill>
              <a:latin typeface="Calibri (MS)"/>
              <a:ea typeface="Calibri (MS)"/>
              <a:cs typeface="Calibri (MS)"/>
              <a:sym typeface="Calibri (MS)"/>
            </a:endParaRPr>
          </a:p>
          <a:p>
            <a:pPr algn="l">
              <a:lnSpc>
                <a:spcPct val="150000"/>
              </a:lnSpc>
            </a:pPr>
            <a:r>
              <a:rPr lang="en-US" sz="2004" dirty="0" smtClean="0">
                <a:solidFill>
                  <a:srgbClr val="FFFFFF"/>
                </a:solidFill>
                <a:latin typeface="Calibri (MS)"/>
                <a:ea typeface="Calibri (MS)"/>
                <a:cs typeface="Calibri (MS)"/>
                <a:sym typeface="Calibri (MS)"/>
              </a:rPr>
              <a:t>-</a:t>
            </a:r>
            <a:r>
              <a:rPr lang="en-US" sz="2004" dirty="0">
                <a:solidFill>
                  <a:srgbClr val="FFFFFF"/>
                </a:solidFill>
                <a:latin typeface="Calibri (MS)"/>
                <a:ea typeface="Calibri (MS)"/>
                <a:cs typeface="Calibri (MS)"/>
                <a:sym typeface="Calibri (MS)"/>
              </a:rPr>
              <a:t>Loan Management module</a:t>
            </a:r>
            <a:r>
              <a:rPr lang="en-US" sz="2004" dirty="0" smtClean="0">
                <a:solidFill>
                  <a:srgbClr val="FFFFFF"/>
                </a:solidFill>
                <a:latin typeface="Calibri (MS)"/>
                <a:ea typeface="Calibri (MS)"/>
                <a:cs typeface="Calibri (MS)"/>
                <a:sym typeface="Calibri (MS)"/>
              </a:rPr>
              <a:t>.</a:t>
            </a:r>
            <a:endParaRPr lang="" sz="2004" dirty="0" smtClean="0">
              <a:solidFill>
                <a:srgbClr val="FFFFFF"/>
              </a:solidFill>
              <a:latin typeface="Calibri (MS)"/>
              <a:ea typeface="Calibri (MS)"/>
              <a:cs typeface="Calibri (MS)"/>
              <a:sym typeface="Calibri (MS)"/>
            </a:endParaRPr>
          </a:p>
          <a:p>
            <a:pPr algn="l">
              <a:lnSpc>
                <a:spcPct val="150000"/>
              </a:lnSpc>
            </a:pPr>
            <a:r>
              <a:rPr lang="en-US" sz="2004" dirty="0" smtClean="0">
                <a:solidFill>
                  <a:srgbClr val="FFFFFF"/>
                </a:solidFill>
                <a:latin typeface="Calibri (MS)"/>
                <a:ea typeface="Calibri (MS)"/>
                <a:cs typeface="Calibri (MS)"/>
                <a:sym typeface="Calibri (MS)"/>
              </a:rPr>
              <a:t>-</a:t>
            </a:r>
            <a:r>
              <a:rPr lang="en-US" sz="2004" dirty="0">
                <a:solidFill>
                  <a:srgbClr val="FFFFFF"/>
                </a:solidFill>
                <a:latin typeface="Calibri (MS)"/>
                <a:ea typeface="Calibri (MS)"/>
                <a:cs typeface="Calibri (MS)"/>
                <a:sym typeface="Calibri (MS)"/>
              </a:rPr>
              <a:t>Staff User Management for operational control.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Freeform 3"/>
          <p:cNvSpPr/>
          <p:nvPr/>
        </p:nvSpPr>
        <p:spPr>
          <a:xfrm>
            <a:off x="5638801" y="0"/>
            <a:ext cx="3505200" cy="5143500"/>
          </a:xfrm>
          <a:custGeom>
            <a:avLst/>
            <a:gdLst/>
            <a:ahLst/>
            <a:cxnLst/>
            <a:rect l="l" t="t" r="r" b="b"/>
            <a:pathLst>
              <a:path w="2931541" h="3279684">
                <a:moveTo>
                  <a:pt x="0" y="0"/>
                </a:moveTo>
                <a:lnTo>
                  <a:pt x="2931541" y="0"/>
                </a:lnTo>
                <a:lnTo>
                  <a:pt x="2931541" y="3279684"/>
                </a:lnTo>
                <a:lnTo>
                  <a:pt x="0" y="3279684"/>
                </a:lnTo>
                <a:lnTo>
                  <a:pt x="0" y="0"/>
                </a:lnTo>
                <a:close/>
              </a:path>
            </a:pathLst>
          </a:custGeom>
          <a:blipFill>
            <a:blip r:embed="rId3"/>
            <a:stretch>
              <a:fillRect l="-5937" r="-5937"/>
            </a:stretch>
          </a:blipFill>
        </p:spPr>
      </p:sp>
      <p:sp>
        <p:nvSpPr>
          <p:cNvPr id="4" name="TextBox 4"/>
          <p:cNvSpPr txBox="1"/>
          <p:nvPr/>
        </p:nvSpPr>
        <p:spPr>
          <a:xfrm>
            <a:off x="152400" y="361950"/>
            <a:ext cx="6916315" cy="4206280"/>
          </a:xfrm>
          <a:prstGeom prst="rect">
            <a:avLst/>
          </a:prstGeom>
        </p:spPr>
        <p:txBody>
          <a:bodyPr lIns="0" tIns="0" rIns="0" bIns="0" rtlCol="0" anchor="t">
            <a:spAutoFit/>
          </a:bodyPr>
          <a:lstStyle/>
          <a:p>
            <a:pPr algn="l">
              <a:lnSpc>
                <a:spcPts val="4001"/>
              </a:lnSpc>
            </a:pPr>
            <a:r>
              <a:rPr lang="en-US" sz="2857" dirty="0">
                <a:solidFill>
                  <a:srgbClr val="FFAB40"/>
                </a:solidFill>
                <a:latin typeface="Calibri (MS)"/>
                <a:ea typeface="Calibri (MS)"/>
                <a:cs typeface="Calibri (MS)"/>
                <a:sym typeface="Calibri (MS)"/>
              </a:rPr>
              <a:t>Database Design</a:t>
            </a:r>
          </a:p>
          <a:p>
            <a:pPr algn="l">
              <a:lnSpc>
                <a:spcPts val="2449"/>
              </a:lnSpc>
            </a:pPr>
            <a:r>
              <a:rPr lang="en-US" sz="2046" dirty="0">
                <a:solidFill>
                  <a:srgbClr val="FFFFFF"/>
                </a:solidFill>
                <a:latin typeface="Calibri (MS)"/>
                <a:ea typeface="Calibri (MS)"/>
                <a:cs typeface="Calibri (MS)"/>
                <a:sym typeface="Calibri (MS)"/>
              </a:rPr>
              <a:t>Tables created include</a:t>
            </a:r>
            <a:r>
              <a:rPr lang="en-US" sz="2046" dirty="0" smtClean="0">
                <a:solidFill>
                  <a:srgbClr val="FFFFFF"/>
                </a:solidFill>
                <a:latin typeface="Calibri (MS)"/>
                <a:ea typeface="Calibri (MS)"/>
                <a:cs typeface="Calibri (MS)"/>
                <a:sym typeface="Calibri (MS)"/>
              </a:rPr>
              <a:t>:</a:t>
            </a:r>
          </a:p>
          <a:p>
            <a:pPr algn="l">
              <a:lnSpc>
                <a:spcPts val="2449"/>
              </a:lnSpc>
            </a:pPr>
            <a:r>
              <a:rPr lang="en-US" sz="2046" dirty="0" smtClean="0">
                <a:solidFill>
                  <a:srgbClr val="FFFFFF"/>
                </a:solidFill>
                <a:latin typeface="Calibri (MS)"/>
                <a:ea typeface="Calibri (MS)"/>
                <a:cs typeface="Calibri (MS)"/>
                <a:sym typeface="Calibri (MS)"/>
              </a:rPr>
              <a:t>-&gt;`</a:t>
            </a:r>
            <a:r>
              <a:rPr lang="en-US" sz="2046" dirty="0">
                <a:solidFill>
                  <a:srgbClr val="FFFFFF"/>
                </a:solidFill>
                <a:latin typeface="Calibri (MS)"/>
                <a:ea typeface="Calibri (MS)"/>
                <a:cs typeface="Calibri (MS)"/>
                <a:sym typeface="Calibri (MS)"/>
              </a:rPr>
              <a:t>customers` to store </a:t>
            </a:r>
            <a:r>
              <a:rPr lang="en-US" sz="2046" dirty="0" smtClean="0">
                <a:solidFill>
                  <a:srgbClr val="FFFFFF"/>
                </a:solidFill>
                <a:latin typeface="Calibri (MS)"/>
                <a:ea typeface="Calibri (MS)"/>
                <a:cs typeface="Calibri (MS)"/>
                <a:sym typeface="Calibri (MS)"/>
              </a:rPr>
              <a:t>customer details.</a:t>
            </a:r>
          </a:p>
          <a:p>
            <a:pPr algn="l">
              <a:lnSpc>
                <a:spcPts val="2449"/>
              </a:lnSpc>
            </a:pPr>
            <a:endParaRPr lang="en-US" sz="2046" dirty="0" smtClean="0">
              <a:solidFill>
                <a:srgbClr val="FFFFFF"/>
              </a:solidFill>
              <a:latin typeface="Calibri (MS)"/>
              <a:ea typeface="Calibri (MS)"/>
              <a:cs typeface="Calibri (MS)"/>
              <a:sym typeface="Calibri (MS)"/>
            </a:endParaRPr>
          </a:p>
          <a:p>
            <a:pPr algn="l">
              <a:lnSpc>
                <a:spcPts val="2449"/>
              </a:lnSpc>
            </a:pPr>
            <a:r>
              <a:rPr lang="en-US" sz="2046" dirty="0" smtClean="0">
                <a:solidFill>
                  <a:srgbClr val="FFFFFF"/>
                </a:solidFill>
                <a:latin typeface="Calibri (MS)"/>
                <a:ea typeface="Calibri (MS)"/>
                <a:cs typeface="Calibri (MS)"/>
                <a:sym typeface="Calibri (MS)"/>
              </a:rPr>
              <a:t>-&gt;`</a:t>
            </a:r>
            <a:r>
              <a:rPr lang="en-US" sz="2046" dirty="0">
                <a:solidFill>
                  <a:srgbClr val="FFFFFF"/>
                </a:solidFill>
                <a:latin typeface="Calibri (MS)"/>
                <a:ea typeface="Calibri (MS)"/>
                <a:cs typeface="Calibri (MS)"/>
                <a:sym typeface="Calibri (MS)"/>
              </a:rPr>
              <a:t>accounts` to link to customers</a:t>
            </a:r>
            <a:r>
              <a:rPr lang="en-US" sz="2046" dirty="0" smtClean="0">
                <a:solidFill>
                  <a:srgbClr val="FFFFFF"/>
                </a:solidFill>
                <a:latin typeface="Calibri (MS)"/>
                <a:ea typeface="Calibri (MS)"/>
                <a:cs typeface="Calibri (MS)"/>
                <a:sym typeface="Calibri (MS)"/>
              </a:rPr>
              <a:t>.</a:t>
            </a:r>
          </a:p>
          <a:p>
            <a:pPr algn="l">
              <a:lnSpc>
                <a:spcPts val="2449"/>
              </a:lnSpc>
            </a:pPr>
            <a:endParaRPr lang="en-US" sz="2046" dirty="0" smtClean="0">
              <a:solidFill>
                <a:srgbClr val="FFFFFF"/>
              </a:solidFill>
              <a:latin typeface="Calibri (MS)"/>
              <a:ea typeface="Calibri (MS)"/>
              <a:cs typeface="Calibri (MS)"/>
              <a:sym typeface="Calibri (MS)"/>
            </a:endParaRPr>
          </a:p>
          <a:p>
            <a:pPr algn="l">
              <a:lnSpc>
                <a:spcPts val="2449"/>
              </a:lnSpc>
            </a:pPr>
            <a:r>
              <a:rPr lang="en-US" sz="2046" dirty="0" smtClean="0">
                <a:solidFill>
                  <a:srgbClr val="FFFFFF"/>
                </a:solidFill>
                <a:latin typeface="Calibri (MS)"/>
                <a:ea typeface="Calibri (MS)"/>
                <a:cs typeface="Calibri (MS)"/>
                <a:sym typeface="Calibri (MS)"/>
              </a:rPr>
              <a:t>-&gt;`transactions` linked to accounts.</a:t>
            </a:r>
          </a:p>
          <a:p>
            <a:pPr algn="l">
              <a:lnSpc>
                <a:spcPts val="2449"/>
              </a:lnSpc>
            </a:pPr>
            <a:endParaRPr lang="en-US" sz="2046" dirty="0" smtClean="0">
              <a:solidFill>
                <a:srgbClr val="FFFFFF"/>
              </a:solidFill>
              <a:latin typeface="Calibri (MS)"/>
              <a:ea typeface="Calibri (MS)"/>
              <a:cs typeface="Calibri (MS)"/>
              <a:sym typeface="Calibri (MS)"/>
            </a:endParaRPr>
          </a:p>
          <a:p>
            <a:pPr algn="l">
              <a:lnSpc>
                <a:spcPts val="2449"/>
              </a:lnSpc>
            </a:pPr>
            <a:r>
              <a:rPr lang="en-US" sz="2046" dirty="0" smtClean="0">
                <a:solidFill>
                  <a:srgbClr val="FFFFFF"/>
                </a:solidFill>
                <a:latin typeface="Calibri (MS)"/>
                <a:ea typeface="Calibri (MS)"/>
                <a:cs typeface="Calibri (MS)"/>
                <a:sym typeface="Calibri (MS)"/>
              </a:rPr>
              <a:t>-&gt;`</a:t>
            </a:r>
            <a:r>
              <a:rPr lang="en-US" sz="2046" dirty="0">
                <a:solidFill>
                  <a:srgbClr val="FFFFFF"/>
                </a:solidFill>
                <a:latin typeface="Calibri (MS)"/>
                <a:ea typeface="Calibri (MS)"/>
                <a:cs typeface="Calibri (MS)"/>
                <a:sym typeface="Calibri (MS)"/>
              </a:rPr>
              <a:t>users` for staff login details</a:t>
            </a:r>
            <a:r>
              <a:rPr lang="en-US" sz="2046" dirty="0" smtClean="0">
                <a:solidFill>
                  <a:srgbClr val="FFFFFF"/>
                </a:solidFill>
                <a:latin typeface="Calibri (MS)"/>
                <a:ea typeface="Calibri (MS)"/>
                <a:cs typeface="Calibri (MS)"/>
                <a:sym typeface="Calibri (MS)"/>
              </a:rPr>
              <a:t>.</a:t>
            </a:r>
          </a:p>
          <a:p>
            <a:pPr algn="l">
              <a:lnSpc>
                <a:spcPts val="2449"/>
              </a:lnSpc>
            </a:pPr>
            <a:endParaRPr lang="en-US" sz="2046" dirty="0" smtClean="0">
              <a:solidFill>
                <a:srgbClr val="FFFFFF"/>
              </a:solidFill>
              <a:latin typeface="Calibri (MS)"/>
              <a:ea typeface="Calibri (MS)"/>
              <a:cs typeface="Calibri (MS)"/>
              <a:sym typeface="Calibri (MS)"/>
            </a:endParaRPr>
          </a:p>
          <a:p>
            <a:pPr algn="l">
              <a:lnSpc>
                <a:spcPts val="2449"/>
              </a:lnSpc>
            </a:pPr>
            <a:r>
              <a:rPr lang="en-US" sz="2046" dirty="0" smtClean="0">
                <a:solidFill>
                  <a:srgbClr val="FFFFFF"/>
                </a:solidFill>
                <a:latin typeface="Calibri (MS)"/>
                <a:ea typeface="Calibri (MS)"/>
                <a:cs typeface="Calibri (MS)"/>
                <a:sym typeface="Calibri (MS)"/>
              </a:rPr>
              <a:t>-&gt;Relationships define </a:t>
            </a:r>
            <a:r>
              <a:rPr lang="en-US" sz="2046" dirty="0">
                <a:solidFill>
                  <a:srgbClr val="FFFFFF"/>
                </a:solidFill>
                <a:latin typeface="Calibri (MS)"/>
                <a:ea typeface="Calibri (MS)"/>
                <a:cs typeface="Calibri (MS)"/>
                <a:sym typeface="Calibri (MS)"/>
              </a:rPr>
              <a:t>that </a:t>
            </a:r>
            <a:r>
              <a:rPr lang="en-US" sz="2046" dirty="0" smtClean="0">
                <a:solidFill>
                  <a:srgbClr val="FFFFFF"/>
                </a:solidFill>
                <a:latin typeface="Calibri (MS)"/>
                <a:ea typeface="Calibri (MS)"/>
                <a:cs typeface="Calibri (MS)"/>
                <a:sym typeface="Calibri (MS)"/>
              </a:rPr>
              <a:t>customers</a:t>
            </a:r>
          </a:p>
          <a:p>
            <a:pPr algn="l">
              <a:lnSpc>
                <a:spcPts val="2449"/>
              </a:lnSpc>
            </a:pPr>
            <a:r>
              <a:rPr lang="en-US" sz="2046" dirty="0" smtClean="0">
                <a:solidFill>
                  <a:srgbClr val="FFFFFF"/>
                </a:solidFill>
                <a:latin typeface="Calibri (MS)"/>
                <a:ea typeface="Calibri (MS)"/>
                <a:cs typeface="Calibri (MS)"/>
                <a:sym typeface="Calibri (MS)"/>
              </a:rPr>
              <a:t> </a:t>
            </a:r>
            <a:r>
              <a:rPr lang="en-US" sz="2046" dirty="0">
                <a:solidFill>
                  <a:srgbClr val="FFFFFF"/>
                </a:solidFill>
                <a:latin typeface="Calibri (MS)"/>
                <a:ea typeface="Calibri (MS)"/>
                <a:cs typeface="Calibri (MS)"/>
                <a:sym typeface="Calibri (MS)"/>
              </a:rPr>
              <a:t>have multiple accounts and</a:t>
            </a:r>
          </a:p>
          <a:p>
            <a:pPr algn="l">
              <a:lnSpc>
                <a:spcPts val="2449"/>
              </a:lnSpc>
            </a:pPr>
            <a:r>
              <a:rPr lang="en-US" sz="2046" dirty="0">
                <a:solidFill>
                  <a:srgbClr val="FFFFFF"/>
                </a:solidFill>
                <a:latin typeface="Calibri (MS)"/>
                <a:ea typeface="Calibri (MS)"/>
                <a:cs typeface="Calibri (MS)"/>
                <a:sym typeface="Calibri (MS)"/>
              </a:rPr>
              <a:t> accounts can have multiple transactions.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990600" y="666750"/>
            <a:ext cx="6194536" cy="4193456"/>
          </a:xfrm>
          <a:prstGeom prst="rect">
            <a:avLst/>
          </a:prstGeom>
        </p:spPr>
        <p:txBody>
          <a:bodyPr lIns="0" tIns="0" rIns="0" bIns="0" rtlCol="0" anchor="t">
            <a:spAutoFit/>
          </a:bodyPr>
          <a:lstStyle/>
          <a:p>
            <a:pPr algn="l">
              <a:lnSpc>
                <a:spcPts val="3917"/>
              </a:lnSpc>
            </a:pPr>
            <a:r>
              <a:rPr lang="en-US" sz="2798" dirty="0">
                <a:solidFill>
                  <a:srgbClr val="FFAB40"/>
                </a:solidFill>
                <a:latin typeface="Calibri (MS)"/>
                <a:ea typeface="Calibri (MS)"/>
                <a:cs typeface="Calibri (MS)"/>
                <a:sym typeface="Calibri (MS)"/>
              </a:rPr>
              <a:t>Stored Procedures</a:t>
            </a:r>
          </a:p>
          <a:p>
            <a:pPr algn="l">
              <a:lnSpc>
                <a:spcPts val="2400"/>
              </a:lnSpc>
            </a:pPr>
            <a:r>
              <a:rPr lang="" sz="2004" dirty="0" smtClean="0">
                <a:solidFill>
                  <a:srgbClr val="FFFFFF"/>
                </a:solidFill>
                <a:latin typeface="Calibri (MS)"/>
                <a:ea typeface="Calibri (MS)"/>
                <a:cs typeface="Calibri (MS)"/>
                <a:sym typeface="Calibri (MS)"/>
              </a:rPr>
              <a:t>-</a:t>
            </a:r>
            <a:r>
              <a:rPr lang="en-US" sz="2004" dirty="0" err="1" smtClean="0">
                <a:solidFill>
                  <a:srgbClr val="FFFFFF"/>
                </a:solidFill>
                <a:latin typeface="Calibri (MS)"/>
                <a:ea typeface="Calibri (MS)"/>
                <a:cs typeface="Calibri (MS)"/>
                <a:sym typeface="Calibri (MS)"/>
              </a:rPr>
              <a:t>InsertCustomer</a:t>
            </a:r>
            <a:r>
              <a:rPr lang="en-US" sz="2004" dirty="0" smtClean="0">
                <a:solidFill>
                  <a:srgbClr val="FFFFFF"/>
                </a:solidFill>
                <a:latin typeface="Calibri (MS)"/>
                <a:ea typeface="Calibri (MS)"/>
                <a:cs typeface="Calibri (MS)"/>
                <a:sym typeface="Calibri (MS)"/>
              </a:rPr>
              <a:t> </a:t>
            </a:r>
            <a:r>
              <a:rPr lang="en-US" sz="2004" dirty="0">
                <a:solidFill>
                  <a:srgbClr val="FFFFFF"/>
                </a:solidFill>
                <a:latin typeface="Calibri (MS)"/>
                <a:ea typeface="Calibri (MS)"/>
                <a:cs typeface="Calibri (MS)"/>
                <a:sym typeface="Calibri (MS)"/>
              </a:rPr>
              <a:t>for adding new customers</a:t>
            </a:r>
            <a:r>
              <a:rPr lang="en-US" sz="2004" dirty="0" smtClean="0">
                <a:solidFill>
                  <a:srgbClr val="FFFFFF"/>
                </a:solidFill>
                <a:latin typeface="Calibri (MS)"/>
                <a:ea typeface="Calibri (MS)"/>
                <a:cs typeface="Calibri (MS)"/>
                <a:sym typeface="Calibri (MS)"/>
              </a:rPr>
              <a:t>.</a:t>
            </a:r>
          </a:p>
          <a:p>
            <a:pPr algn="l">
              <a:lnSpc>
                <a:spcPts val="2400"/>
              </a:lnSpc>
            </a:pPr>
            <a:endParaRPr lang="" sz="2004" dirty="0" smtClean="0">
              <a:solidFill>
                <a:srgbClr val="FFFFFF"/>
              </a:solidFill>
              <a:latin typeface="Calibri (MS)"/>
              <a:ea typeface="Calibri (MS)"/>
              <a:cs typeface="Calibri (MS)"/>
              <a:sym typeface="Calibri (MS)"/>
            </a:endParaRPr>
          </a:p>
          <a:p>
            <a:pPr algn="l">
              <a:lnSpc>
                <a:spcPts val="2400"/>
              </a:lnSpc>
            </a:pPr>
            <a:r>
              <a:rPr lang="" sz="2004" dirty="0" smtClean="0">
                <a:solidFill>
                  <a:srgbClr val="FFFFFF"/>
                </a:solidFill>
                <a:latin typeface="Calibri (MS)"/>
                <a:ea typeface="Calibri (MS)"/>
                <a:cs typeface="Calibri (MS)"/>
                <a:sym typeface="Calibri (MS)"/>
              </a:rPr>
              <a:t>-</a:t>
            </a:r>
            <a:r>
              <a:rPr lang="en-US" sz="2004" dirty="0" err="1" smtClean="0">
                <a:solidFill>
                  <a:srgbClr val="FFFFFF"/>
                </a:solidFill>
                <a:latin typeface="Calibri (MS)"/>
                <a:ea typeface="Calibri (MS)"/>
                <a:cs typeface="Calibri (MS)"/>
                <a:sym typeface="Calibri (MS)"/>
              </a:rPr>
              <a:t>InsertAccount</a:t>
            </a:r>
            <a:r>
              <a:rPr lang="en-US" sz="2004" dirty="0" smtClean="0">
                <a:solidFill>
                  <a:srgbClr val="FFFFFF"/>
                </a:solidFill>
                <a:latin typeface="Calibri (MS)"/>
                <a:ea typeface="Calibri (MS)"/>
                <a:cs typeface="Calibri (MS)"/>
                <a:sym typeface="Calibri (MS)"/>
              </a:rPr>
              <a:t> </a:t>
            </a:r>
            <a:r>
              <a:rPr lang="en-US" sz="2004" dirty="0">
                <a:solidFill>
                  <a:srgbClr val="FFFFFF"/>
                </a:solidFill>
                <a:latin typeface="Calibri (MS)"/>
                <a:ea typeface="Calibri (MS)"/>
                <a:cs typeface="Calibri (MS)"/>
                <a:sym typeface="Calibri (MS)"/>
              </a:rPr>
              <a:t>for creating bank </a:t>
            </a:r>
            <a:r>
              <a:rPr lang="en-US" sz="2004" dirty="0" smtClean="0">
                <a:solidFill>
                  <a:srgbClr val="FFFFFF"/>
                </a:solidFill>
                <a:latin typeface="Calibri (MS)"/>
                <a:ea typeface="Calibri (MS)"/>
                <a:cs typeface="Calibri (MS)"/>
                <a:sym typeface="Calibri (MS)"/>
              </a:rPr>
              <a:t>accounts.</a:t>
            </a:r>
          </a:p>
          <a:p>
            <a:pPr algn="l">
              <a:lnSpc>
                <a:spcPts val="2400"/>
              </a:lnSpc>
            </a:pPr>
            <a:endParaRPr lang="" sz="2004" dirty="0" smtClean="0">
              <a:solidFill>
                <a:srgbClr val="FFFFFF"/>
              </a:solidFill>
              <a:latin typeface="Calibri (MS)"/>
              <a:ea typeface="Calibri (MS)"/>
              <a:cs typeface="Calibri (MS)"/>
              <a:sym typeface="Calibri (MS)"/>
            </a:endParaRPr>
          </a:p>
          <a:p>
            <a:pPr algn="l">
              <a:lnSpc>
                <a:spcPts val="2400"/>
              </a:lnSpc>
            </a:pPr>
            <a:r>
              <a:rPr lang="" sz="2004" dirty="0">
                <a:solidFill>
                  <a:srgbClr val="FFFFFF"/>
                </a:solidFill>
                <a:latin typeface="Calibri (MS)"/>
                <a:ea typeface="Calibri (MS)"/>
                <a:cs typeface="Calibri (MS)"/>
                <a:sym typeface="Calibri (MS)"/>
              </a:rPr>
              <a:t>-</a:t>
            </a:r>
            <a:r>
              <a:rPr lang="en-US" sz="2004" dirty="0" err="1" smtClean="0">
                <a:solidFill>
                  <a:srgbClr val="FFFFFF"/>
                </a:solidFill>
                <a:latin typeface="Calibri (MS)"/>
                <a:ea typeface="Calibri (MS)"/>
                <a:cs typeface="Calibri (MS)"/>
                <a:sym typeface="Calibri (MS)"/>
              </a:rPr>
              <a:t>InsertTransactions</a:t>
            </a:r>
            <a:r>
              <a:rPr lang="en-US" sz="2004" dirty="0" smtClean="0">
                <a:solidFill>
                  <a:srgbClr val="FFFFFF"/>
                </a:solidFill>
                <a:latin typeface="Calibri (MS)"/>
                <a:ea typeface="Calibri (MS)"/>
                <a:cs typeface="Calibri (MS)"/>
                <a:sym typeface="Calibri (MS)"/>
              </a:rPr>
              <a:t> </a:t>
            </a:r>
            <a:r>
              <a:rPr lang="en-US" sz="2004" dirty="0">
                <a:solidFill>
                  <a:srgbClr val="FFFFFF"/>
                </a:solidFill>
                <a:latin typeface="Calibri (MS)"/>
                <a:ea typeface="Calibri (MS)"/>
                <a:cs typeface="Calibri (MS)"/>
                <a:sym typeface="Calibri (MS)"/>
              </a:rPr>
              <a:t>for handling deposits and </a:t>
            </a:r>
            <a:r>
              <a:rPr lang="en-US" sz="2004" dirty="0" smtClean="0">
                <a:solidFill>
                  <a:srgbClr val="FFFFFF"/>
                </a:solidFill>
                <a:latin typeface="Calibri (MS)"/>
                <a:ea typeface="Calibri (MS)"/>
                <a:cs typeface="Calibri (MS)"/>
                <a:sym typeface="Calibri (MS)"/>
              </a:rPr>
              <a:t>withdrawals.</a:t>
            </a:r>
          </a:p>
          <a:p>
            <a:pPr algn="l">
              <a:lnSpc>
                <a:spcPts val="2400"/>
              </a:lnSpc>
            </a:pPr>
            <a:endParaRPr lang="" sz="2004" dirty="0" smtClean="0">
              <a:solidFill>
                <a:srgbClr val="FFFFFF"/>
              </a:solidFill>
              <a:latin typeface="Calibri (MS)"/>
              <a:ea typeface="Calibri (MS)"/>
              <a:cs typeface="Calibri (MS)"/>
              <a:sym typeface="Calibri (MS)"/>
            </a:endParaRPr>
          </a:p>
          <a:p>
            <a:pPr algn="l">
              <a:lnSpc>
                <a:spcPts val="2400"/>
              </a:lnSpc>
            </a:pPr>
            <a:r>
              <a:rPr lang="" sz="2004" dirty="0">
                <a:solidFill>
                  <a:srgbClr val="FFFFFF"/>
                </a:solidFill>
                <a:latin typeface="Calibri (MS)"/>
                <a:ea typeface="Calibri (MS)"/>
                <a:cs typeface="Calibri (MS)"/>
                <a:sym typeface="Calibri (MS)"/>
              </a:rPr>
              <a:t>-</a:t>
            </a:r>
            <a:r>
              <a:rPr lang="en-US" sz="2004" dirty="0" err="1" smtClean="0">
                <a:solidFill>
                  <a:srgbClr val="FFFFFF"/>
                </a:solidFill>
                <a:latin typeface="Calibri (MS)"/>
                <a:ea typeface="Calibri (MS)"/>
                <a:cs typeface="Calibri (MS)"/>
                <a:sym typeface="Calibri (MS)"/>
              </a:rPr>
              <a:t>TransferAccount</a:t>
            </a:r>
            <a:r>
              <a:rPr lang="en-US" sz="2004" dirty="0" smtClean="0">
                <a:solidFill>
                  <a:srgbClr val="FFFFFF"/>
                </a:solidFill>
                <a:latin typeface="Calibri (MS)"/>
                <a:ea typeface="Calibri (MS)"/>
                <a:cs typeface="Calibri (MS)"/>
                <a:sym typeface="Calibri (MS)"/>
              </a:rPr>
              <a:t> </a:t>
            </a:r>
            <a:r>
              <a:rPr lang="en-US" sz="2004" dirty="0">
                <a:solidFill>
                  <a:srgbClr val="FFFFFF"/>
                </a:solidFill>
                <a:latin typeface="Calibri (MS)"/>
                <a:ea typeface="Calibri (MS)"/>
                <a:cs typeface="Calibri (MS)"/>
                <a:sym typeface="Calibri (MS)"/>
              </a:rPr>
              <a:t>for transferring money between accounts</a:t>
            </a:r>
            <a:r>
              <a:rPr lang="en-US" sz="2004" dirty="0" smtClean="0">
                <a:solidFill>
                  <a:srgbClr val="FFFFFF"/>
                </a:solidFill>
                <a:latin typeface="Calibri (MS)"/>
                <a:ea typeface="Calibri (MS)"/>
                <a:cs typeface="Calibri (MS)"/>
                <a:sym typeface="Calibri (MS)"/>
              </a:rPr>
              <a:t>.</a:t>
            </a:r>
          </a:p>
          <a:p>
            <a:pPr algn="l">
              <a:lnSpc>
                <a:spcPts val="2400"/>
              </a:lnSpc>
            </a:pPr>
            <a:endParaRPr lang="en-US" sz="2004" dirty="0">
              <a:solidFill>
                <a:srgbClr val="FFFFFF"/>
              </a:solidFill>
              <a:latin typeface="Calibri (MS)"/>
              <a:ea typeface="Calibri (MS)"/>
              <a:cs typeface="Calibri (MS)"/>
              <a:sym typeface="Calibri (MS)"/>
            </a:endParaRPr>
          </a:p>
          <a:p>
            <a:pPr algn="l">
              <a:lnSpc>
                <a:spcPts val="2400"/>
              </a:lnSpc>
            </a:pPr>
            <a:r>
              <a:rPr lang="" sz="2004" dirty="0" smtClean="0">
                <a:solidFill>
                  <a:srgbClr val="FFFFFF"/>
                </a:solidFill>
                <a:latin typeface="Calibri (MS)"/>
                <a:ea typeface="Calibri (MS)"/>
                <a:cs typeface="Calibri (MS)"/>
                <a:sym typeface="Calibri (MS)"/>
              </a:rPr>
              <a:t>-</a:t>
            </a:r>
            <a:r>
              <a:rPr lang="en-US" sz="2004" dirty="0" err="1" smtClean="0">
                <a:solidFill>
                  <a:srgbClr val="FFFFFF"/>
                </a:solidFill>
                <a:latin typeface="Calibri (MS)"/>
                <a:ea typeface="Calibri (MS)"/>
                <a:cs typeface="Calibri (MS)"/>
                <a:sym typeface="Calibri (MS)"/>
              </a:rPr>
              <a:t>InsertLoan</a:t>
            </a:r>
            <a:r>
              <a:rPr lang="en-US" sz="2004" dirty="0" smtClean="0">
                <a:solidFill>
                  <a:srgbClr val="FFFFFF"/>
                </a:solidFill>
                <a:latin typeface="Calibri (MS)"/>
                <a:ea typeface="Calibri (MS)"/>
                <a:cs typeface="Calibri (MS)"/>
                <a:sym typeface="Calibri (MS)"/>
              </a:rPr>
              <a:t> </a:t>
            </a:r>
            <a:r>
              <a:rPr lang="en-US" sz="2004" dirty="0">
                <a:solidFill>
                  <a:srgbClr val="FFFFFF"/>
                </a:solidFill>
                <a:latin typeface="Calibri (MS)"/>
                <a:ea typeface="Calibri (MS)"/>
                <a:cs typeface="Calibri (MS)"/>
                <a:sym typeface="Calibri (MS)"/>
              </a:rPr>
              <a:t>for adding new loan applications</a:t>
            </a:r>
            <a:r>
              <a:rPr lang="en-US" sz="2004" dirty="0" smtClean="0">
                <a:solidFill>
                  <a:srgbClr val="FFFFFF"/>
                </a:solidFill>
                <a:latin typeface="Calibri (MS)"/>
                <a:ea typeface="Calibri (MS)"/>
                <a:cs typeface="Calibri (MS)"/>
                <a:sym typeface="Calibri (MS)"/>
              </a:rPr>
              <a:t>.</a:t>
            </a:r>
          </a:p>
          <a:p>
            <a:pPr algn="l">
              <a:lnSpc>
                <a:spcPts val="2400"/>
              </a:lnSpc>
            </a:pPr>
            <a:endParaRPr lang="" sz="2004" dirty="0" smtClean="0">
              <a:solidFill>
                <a:srgbClr val="FFFFFF"/>
              </a:solidFill>
              <a:latin typeface="Calibri (MS)"/>
              <a:ea typeface="Calibri (MS)"/>
              <a:cs typeface="Calibri (MS)"/>
              <a:sym typeface="Calibri (MS)"/>
            </a:endParaRPr>
          </a:p>
          <a:p>
            <a:pPr algn="l">
              <a:lnSpc>
                <a:spcPts val="2400"/>
              </a:lnSpc>
            </a:pPr>
            <a:r>
              <a:rPr lang="" sz="2004" dirty="0">
                <a:solidFill>
                  <a:srgbClr val="FFFFFF"/>
                </a:solidFill>
                <a:latin typeface="Calibri (MS)"/>
                <a:ea typeface="Calibri (MS)"/>
                <a:cs typeface="Calibri (MS)"/>
                <a:sym typeface="Calibri (MS)"/>
              </a:rPr>
              <a:t>-</a:t>
            </a:r>
            <a:r>
              <a:rPr lang="en-US" sz="2004" dirty="0" err="1" smtClean="0">
                <a:solidFill>
                  <a:srgbClr val="FFFFFF"/>
                </a:solidFill>
                <a:latin typeface="Calibri (MS)"/>
                <a:ea typeface="Calibri (MS)"/>
                <a:cs typeface="Calibri (MS)"/>
                <a:sym typeface="Calibri (MS)"/>
              </a:rPr>
              <a:t>LoginSystem</a:t>
            </a:r>
            <a:r>
              <a:rPr lang="en-US" sz="2004" dirty="0" smtClean="0">
                <a:solidFill>
                  <a:srgbClr val="FFFFFF"/>
                </a:solidFill>
                <a:latin typeface="Calibri (MS)"/>
                <a:ea typeface="Calibri (MS)"/>
                <a:cs typeface="Calibri (MS)"/>
                <a:sym typeface="Calibri (MS)"/>
              </a:rPr>
              <a:t> </a:t>
            </a:r>
            <a:r>
              <a:rPr lang="en-US" sz="2004" dirty="0">
                <a:solidFill>
                  <a:srgbClr val="FFFFFF"/>
                </a:solidFill>
                <a:latin typeface="Calibri (MS)"/>
                <a:ea typeface="Calibri (MS)"/>
                <a:cs typeface="Calibri (MS)"/>
                <a:sym typeface="Calibri (MS)"/>
              </a:rPr>
              <a:t>for user authentication</a:t>
            </a:r>
            <a:r>
              <a:rPr lang="en-US" sz="2004" dirty="0" smtClean="0">
                <a:solidFill>
                  <a:srgbClr val="FFFFFF"/>
                </a:solidFill>
                <a:latin typeface="Calibri (MS)"/>
                <a:ea typeface="Calibri (MS)"/>
                <a:cs typeface="Calibri (MS)"/>
                <a:sym typeface="Calibri (MS)"/>
              </a:rPr>
              <a:t>.</a:t>
            </a:r>
          </a:p>
          <a:p>
            <a:pPr algn="l">
              <a:lnSpc>
                <a:spcPts val="2400"/>
              </a:lnSpc>
            </a:pPr>
            <a:endParaRPr lang="en-US" sz="2004" dirty="0">
              <a:solidFill>
                <a:srgbClr val="FFFFFF"/>
              </a:solidFill>
              <a:latin typeface="Calibri (MS)"/>
              <a:ea typeface="Calibri (MS)"/>
              <a:cs typeface="Calibri (MS)"/>
              <a:sym typeface="Calibri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15"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990600" y="666750"/>
            <a:ext cx="6194536" cy="3154710"/>
          </a:xfrm>
          <a:prstGeom prst="rect">
            <a:avLst/>
          </a:prstGeom>
        </p:spPr>
        <p:txBody>
          <a:bodyPr lIns="0" tIns="0" rIns="0" bIns="0" rtlCol="0" anchor="t">
            <a:spAutoFit/>
          </a:bodyPr>
          <a:lstStyle/>
          <a:p>
            <a:pPr>
              <a:lnSpc>
                <a:spcPts val="3917"/>
              </a:lnSpc>
            </a:pPr>
            <a:r>
              <a:rPr lang="en-US" sz="3200" dirty="0" smtClean="0">
                <a:solidFill>
                  <a:srgbClr val="FFAB40"/>
                </a:solidFill>
                <a:latin typeface="Calibri (MS)"/>
                <a:ea typeface="Calibri (MS)"/>
                <a:cs typeface="Calibri (MS)"/>
                <a:sym typeface="Calibri (MS)"/>
              </a:rPr>
              <a:t>Functions and Triggers</a:t>
            </a:r>
          </a:p>
          <a:p>
            <a:pPr>
              <a:lnSpc>
                <a:spcPts val="3917"/>
              </a:lnSpc>
            </a:pPr>
            <a:endParaRPr lang="en-US" sz="3200" dirty="0" smtClean="0">
              <a:solidFill>
                <a:srgbClr val="FFAB40"/>
              </a:solidFill>
              <a:latin typeface="Calibri (MS)"/>
              <a:ea typeface="Calibri (MS)"/>
              <a:cs typeface="Calibri (MS)"/>
              <a:sym typeface="Calibri (MS)"/>
            </a:endParaRPr>
          </a:p>
          <a:p>
            <a:pPr>
              <a:lnSpc>
                <a:spcPts val="2400"/>
              </a:lnSpc>
            </a:pPr>
            <a:r>
              <a:rPr lang="en-US" sz="2800" dirty="0" smtClean="0">
                <a:solidFill>
                  <a:srgbClr val="FFFFFF"/>
                </a:solidFill>
                <a:latin typeface="Calibri (MS)"/>
                <a:ea typeface="Calibri (MS)"/>
                <a:cs typeface="Calibri (MS)"/>
                <a:sym typeface="Calibri (MS)"/>
              </a:rPr>
              <a:t>-</a:t>
            </a:r>
            <a:r>
              <a:rPr lang="en-US" sz="2400" dirty="0" smtClean="0">
                <a:solidFill>
                  <a:srgbClr val="FFFFFF"/>
                </a:solidFill>
                <a:latin typeface="Calibri (MS)"/>
                <a:ea typeface="Calibri (MS)"/>
                <a:cs typeface="Calibri (MS)"/>
                <a:sym typeface="Calibri (MS)"/>
              </a:rPr>
              <a:t>Function defined as: `</a:t>
            </a:r>
            <a:r>
              <a:rPr lang="en-US" sz="2400" dirty="0" err="1" smtClean="0">
                <a:solidFill>
                  <a:srgbClr val="FFFFFF"/>
                </a:solidFill>
                <a:latin typeface="Calibri (MS)"/>
                <a:ea typeface="Calibri (MS)"/>
                <a:cs typeface="Calibri (MS)"/>
                <a:sym typeface="Calibri (MS)"/>
              </a:rPr>
              <a:t>getBalance</a:t>
            </a:r>
            <a:r>
              <a:rPr lang="en-US" sz="2400" dirty="0" smtClean="0">
                <a:solidFill>
                  <a:srgbClr val="FFFFFF"/>
                </a:solidFill>
                <a:latin typeface="Calibri (MS)"/>
                <a:ea typeface="Calibri (MS)"/>
                <a:cs typeface="Calibri (MS)"/>
                <a:sym typeface="Calibri (MS)"/>
              </a:rPr>
              <a:t>(</a:t>
            </a:r>
            <a:r>
              <a:rPr lang="en-US" sz="2400" dirty="0" err="1" smtClean="0">
                <a:solidFill>
                  <a:srgbClr val="FFFFFF"/>
                </a:solidFill>
                <a:latin typeface="Calibri (MS)"/>
                <a:ea typeface="Calibri (MS)"/>
                <a:cs typeface="Calibri (MS)"/>
                <a:sym typeface="Calibri (MS)"/>
              </a:rPr>
              <a:t>account_id</a:t>
            </a:r>
            <a:r>
              <a:rPr lang="en-US" sz="2400" dirty="0" smtClean="0">
                <a:solidFill>
                  <a:srgbClr val="FFFFFF"/>
                </a:solidFill>
                <a:latin typeface="Calibri (MS)"/>
                <a:ea typeface="Calibri (MS)"/>
                <a:cs typeface="Calibri (MS)"/>
                <a:sym typeface="Calibri (MS)"/>
              </a:rPr>
              <a:t>)` to return the account balance.</a:t>
            </a:r>
          </a:p>
          <a:p>
            <a:pPr>
              <a:lnSpc>
                <a:spcPts val="2400"/>
              </a:lnSpc>
            </a:pPr>
            <a:endParaRPr lang="en-US" sz="2400" dirty="0" smtClean="0">
              <a:solidFill>
                <a:srgbClr val="FFFFFF"/>
              </a:solidFill>
              <a:latin typeface="Calibri (MS)"/>
              <a:ea typeface="Calibri (MS)"/>
              <a:cs typeface="Calibri (MS)"/>
              <a:sym typeface="Calibri (MS)"/>
            </a:endParaRPr>
          </a:p>
          <a:p>
            <a:pPr>
              <a:lnSpc>
                <a:spcPts val="2400"/>
              </a:lnSpc>
            </a:pPr>
            <a:endParaRPr lang="en-US" sz="2400" dirty="0">
              <a:solidFill>
                <a:srgbClr val="FFFFFF"/>
              </a:solidFill>
              <a:latin typeface="Calibri (MS)"/>
              <a:ea typeface="Calibri (MS)"/>
              <a:cs typeface="Calibri (MS)"/>
              <a:sym typeface="Calibri (MS)"/>
            </a:endParaRPr>
          </a:p>
          <a:p>
            <a:pPr>
              <a:lnSpc>
                <a:spcPts val="2400"/>
              </a:lnSpc>
            </a:pPr>
            <a:r>
              <a:rPr lang="en-US" sz="2400" dirty="0">
                <a:solidFill>
                  <a:srgbClr val="FFFFFF"/>
                </a:solidFill>
                <a:latin typeface="Calibri (MS)"/>
                <a:ea typeface="Calibri (MS)"/>
                <a:cs typeface="Calibri (MS)"/>
                <a:sym typeface="Calibri (MS)"/>
              </a:rPr>
              <a:t>-Trigger activated: `</a:t>
            </a:r>
            <a:r>
              <a:rPr lang="en-US" sz="2400" dirty="0" err="1">
                <a:solidFill>
                  <a:srgbClr val="FFFFFF"/>
                </a:solidFill>
                <a:latin typeface="Calibri (MS)"/>
                <a:ea typeface="Calibri (MS)"/>
                <a:cs typeface="Calibri (MS)"/>
                <a:sym typeface="Calibri (MS)"/>
              </a:rPr>
              <a:t>update_account</a:t>
            </a:r>
            <a:r>
              <a:rPr lang="en-US" sz="2400" dirty="0">
                <a:solidFill>
                  <a:srgbClr val="FFFFFF"/>
                </a:solidFill>
                <a:latin typeface="Calibri (MS)"/>
                <a:ea typeface="Calibri (MS)"/>
                <a:cs typeface="Calibri (MS)"/>
                <a:sym typeface="Calibri (MS)"/>
              </a:rPr>
              <a:t>` after a transaction to auto-update the balance</a:t>
            </a:r>
            <a:r>
              <a:rPr lang="en-US" sz="2800" dirty="0">
                <a:solidFill>
                  <a:srgbClr val="FFFFFF"/>
                </a:solidFill>
                <a:latin typeface="Calibri (MS)"/>
                <a:ea typeface="Calibri (MS)"/>
                <a:cs typeface="Calibri (MS)"/>
                <a:sym typeface="Calibri (MS)"/>
              </a:rPr>
              <a:t>.</a:t>
            </a:r>
          </a:p>
          <a:p>
            <a:pPr algn="l">
              <a:lnSpc>
                <a:spcPts val="2400"/>
              </a:lnSpc>
            </a:pPr>
            <a:endParaRPr lang="en-US" sz="2004" dirty="0">
              <a:solidFill>
                <a:srgbClr val="FFFFFF"/>
              </a:solidFill>
              <a:latin typeface="Calibri (MS)"/>
              <a:ea typeface="Calibri (MS)"/>
              <a:cs typeface="Calibri (MS)"/>
              <a:sym typeface="Calibri (MS)"/>
            </a:endParaRPr>
          </a:p>
        </p:txBody>
      </p:sp>
    </p:spTree>
    <p:extLst>
      <p:ext uri="{BB962C8B-B14F-4D97-AF65-F5344CB8AC3E}">
        <p14:creationId xmlns:p14="http://schemas.microsoft.com/office/powerpoint/2010/main" val="3916742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stretch>
              <a:fillRect/>
            </a:stretch>
          </a:blipFill>
        </p:spPr>
      </p:sp>
      <p:sp>
        <p:nvSpPr>
          <p:cNvPr id="3" name="TextBox 3"/>
          <p:cNvSpPr txBox="1"/>
          <p:nvPr/>
        </p:nvSpPr>
        <p:spPr>
          <a:xfrm>
            <a:off x="1006145" y="995972"/>
            <a:ext cx="2549538" cy="1178500"/>
          </a:xfrm>
          <a:prstGeom prst="rect">
            <a:avLst/>
          </a:prstGeom>
        </p:spPr>
        <p:txBody>
          <a:bodyPr lIns="0" tIns="0" rIns="0" bIns="0" rtlCol="0" anchor="t">
            <a:spAutoFit/>
          </a:bodyPr>
          <a:lstStyle/>
          <a:p>
            <a:pPr algn="l">
              <a:lnSpc>
                <a:spcPts val="3917"/>
              </a:lnSpc>
            </a:pPr>
            <a:r>
              <a:rPr lang="en-US" sz="2798">
                <a:solidFill>
                  <a:srgbClr val="FFAB40"/>
                </a:solidFill>
                <a:latin typeface="Calibri (MS)"/>
                <a:ea typeface="Calibri (MS)"/>
                <a:cs typeface="Calibri (MS)"/>
                <a:sym typeface="Calibri (MS)"/>
              </a:rPr>
              <a:t>Views</a:t>
            </a:r>
          </a:p>
          <a:p>
            <a:pPr algn="l">
              <a:lnSpc>
                <a:spcPts val="2402"/>
              </a:lnSpc>
            </a:pPr>
            <a:r>
              <a:rPr lang="en-US" sz="2004">
                <a:solidFill>
                  <a:srgbClr val="FFFFFF"/>
                </a:solidFill>
                <a:latin typeface="Calibri (MS)"/>
                <a:ea typeface="Calibri (MS)"/>
                <a:cs typeface="Calibri (MS)"/>
                <a:sym typeface="Calibri (MS)"/>
              </a:rPr>
              <a:t>-AccountSummary view</a:t>
            </a:r>
          </a:p>
        </p:txBody>
      </p:sp>
      <p:sp>
        <p:nvSpPr>
          <p:cNvPr id="4" name="TextBox 4"/>
          <p:cNvSpPr txBox="1"/>
          <p:nvPr/>
        </p:nvSpPr>
        <p:spPr>
          <a:xfrm>
            <a:off x="1094163" y="1962052"/>
            <a:ext cx="5831576" cy="1231106"/>
          </a:xfrm>
          <a:prstGeom prst="rect">
            <a:avLst/>
          </a:prstGeom>
        </p:spPr>
        <p:txBody>
          <a:bodyPr lIns="0" tIns="0" rIns="0" bIns="0" rtlCol="0" anchor="t">
            <a:spAutoFit/>
          </a:bodyPr>
          <a:lstStyle/>
          <a:p>
            <a:pPr algn="l">
              <a:lnSpc>
                <a:spcPts val="2402"/>
              </a:lnSpc>
            </a:pPr>
            <a:r>
              <a:rPr lang="en-US" sz="2004" dirty="0" smtClean="0">
                <a:solidFill>
                  <a:srgbClr val="FFFFFF"/>
                </a:solidFill>
                <a:latin typeface="Calibri (MS)"/>
                <a:ea typeface="Calibri (MS)"/>
                <a:cs typeface="Calibri (MS)"/>
                <a:sym typeface="Calibri (MS)"/>
              </a:rPr>
              <a:t>              -&gt;displays </a:t>
            </a:r>
            <a:r>
              <a:rPr lang="en-US" sz="2004" dirty="0">
                <a:solidFill>
                  <a:srgbClr val="FFFFFF"/>
                </a:solidFill>
                <a:latin typeface="Calibri (MS)"/>
                <a:ea typeface="Calibri (MS)"/>
                <a:cs typeface="Calibri (MS)"/>
                <a:sym typeface="Calibri (MS)"/>
              </a:rPr>
              <a:t>account ID, customer name, balance, and type</a:t>
            </a:r>
            <a:r>
              <a:rPr lang="en-US" sz="2004" dirty="0" smtClean="0">
                <a:solidFill>
                  <a:srgbClr val="FFFFFF"/>
                </a:solidFill>
                <a:latin typeface="Calibri (MS)"/>
                <a:ea typeface="Calibri (MS)"/>
                <a:cs typeface="Calibri (MS)"/>
                <a:sym typeface="Calibri (MS)"/>
              </a:rPr>
              <a:t>.</a:t>
            </a:r>
          </a:p>
          <a:p>
            <a:pPr algn="l">
              <a:lnSpc>
                <a:spcPts val="2402"/>
              </a:lnSpc>
            </a:pPr>
            <a:endParaRPr lang="en-US" sz="2004" dirty="0">
              <a:solidFill>
                <a:srgbClr val="FFFFFF"/>
              </a:solidFill>
              <a:latin typeface="Calibri (MS)"/>
              <a:ea typeface="Calibri (MS)"/>
              <a:cs typeface="Calibri (MS)"/>
              <a:sym typeface="Calibri (MS)"/>
            </a:endParaRPr>
          </a:p>
          <a:p>
            <a:pPr algn="l">
              <a:lnSpc>
                <a:spcPts val="2402"/>
              </a:lnSpc>
            </a:pPr>
            <a:endParaRPr lang="en-US" sz="2004" dirty="0">
              <a:solidFill>
                <a:srgbClr val="FFFFFF"/>
              </a:solidFill>
              <a:latin typeface="Calibri (MS)"/>
              <a:ea typeface="Calibri (MS)"/>
              <a:cs typeface="Calibri (MS)"/>
              <a:sym typeface="Calibri (MS)"/>
            </a:endParaRPr>
          </a:p>
        </p:txBody>
      </p:sp>
      <p:sp>
        <p:nvSpPr>
          <p:cNvPr id="5" name="TextBox 5"/>
          <p:cNvSpPr txBox="1"/>
          <p:nvPr/>
        </p:nvSpPr>
        <p:spPr>
          <a:xfrm>
            <a:off x="1006145" y="2680197"/>
            <a:ext cx="3477416" cy="578434"/>
          </a:xfrm>
          <a:prstGeom prst="rect">
            <a:avLst/>
          </a:prstGeom>
        </p:spPr>
        <p:txBody>
          <a:bodyPr lIns="0" tIns="0" rIns="0" bIns="0" rtlCol="0" anchor="t">
            <a:spAutoFit/>
          </a:bodyPr>
          <a:lstStyle/>
          <a:p>
            <a:pPr algn="l">
              <a:lnSpc>
                <a:spcPts val="5010"/>
              </a:lnSpc>
            </a:pPr>
            <a:r>
              <a:rPr lang="en-US" sz="2004" dirty="0">
                <a:solidFill>
                  <a:srgbClr val="FFFFFF"/>
                </a:solidFill>
                <a:latin typeface="Calibri (MS)"/>
                <a:ea typeface="Calibri (MS)"/>
                <a:cs typeface="Calibri (MS)"/>
                <a:sym typeface="Calibri (MS)"/>
              </a:rPr>
              <a:t>-</a:t>
            </a:r>
            <a:r>
              <a:rPr lang="en-US" sz="2004" dirty="0" err="1">
                <a:solidFill>
                  <a:srgbClr val="FFFFFF"/>
                </a:solidFill>
                <a:latin typeface="Calibri (MS)"/>
                <a:ea typeface="Calibri (MS)"/>
                <a:cs typeface="Calibri (MS)"/>
                <a:sym typeface="Calibri (MS)"/>
              </a:rPr>
              <a:t>View_Total_Accounts_Customer</a:t>
            </a:r>
            <a:endParaRPr lang="en-US" sz="2004" dirty="0">
              <a:solidFill>
                <a:srgbClr val="FFFFFF"/>
              </a:solidFill>
              <a:latin typeface="Calibri (MS)"/>
              <a:ea typeface="Calibri (MS)"/>
              <a:cs typeface="Calibri (MS)"/>
              <a:sym typeface="Calibri (MS)"/>
            </a:endParaRPr>
          </a:p>
        </p:txBody>
      </p:sp>
      <p:sp>
        <p:nvSpPr>
          <p:cNvPr id="6" name="TextBox 6"/>
          <p:cNvSpPr txBox="1"/>
          <p:nvPr/>
        </p:nvSpPr>
        <p:spPr>
          <a:xfrm>
            <a:off x="1094163" y="3258631"/>
            <a:ext cx="5285508" cy="718145"/>
          </a:xfrm>
          <a:prstGeom prst="rect">
            <a:avLst/>
          </a:prstGeom>
        </p:spPr>
        <p:txBody>
          <a:bodyPr lIns="0" tIns="0" rIns="0" bIns="0" rtlCol="0" anchor="t">
            <a:spAutoFit/>
          </a:bodyPr>
          <a:lstStyle/>
          <a:p>
            <a:pPr algn="l">
              <a:lnSpc>
                <a:spcPts val="2808"/>
              </a:lnSpc>
            </a:pPr>
            <a:r>
              <a:rPr lang="en-US" sz="2006" dirty="0" smtClean="0">
                <a:solidFill>
                  <a:srgbClr val="FFFFFF"/>
                </a:solidFill>
                <a:latin typeface="Calibri (MS)"/>
                <a:ea typeface="Calibri (MS)"/>
                <a:cs typeface="Calibri (MS)"/>
                <a:sym typeface="Calibri (MS)"/>
              </a:rPr>
              <a:t>              -&gt;shows </a:t>
            </a:r>
            <a:r>
              <a:rPr lang="en-US" sz="2006" dirty="0">
                <a:solidFill>
                  <a:srgbClr val="FFFFFF"/>
                </a:solidFill>
                <a:latin typeface="Calibri (MS)"/>
                <a:ea typeface="Calibri (MS)"/>
                <a:cs typeface="Calibri (MS)"/>
                <a:sym typeface="Calibri (MS)"/>
              </a:rPr>
              <a:t>the total number of accounts per customer.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447</Words>
  <Application>Microsoft Office PowerPoint</Application>
  <PresentationFormat>On-screen Show (16:9)</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74da04a1-b412-4942-b44f-a2901f422f0a.pdf</dc:title>
  <cp:lastModifiedBy>Microsoft account</cp:lastModifiedBy>
  <cp:revision>9</cp:revision>
  <dcterms:created xsi:type="dcterms:W3CDTF">2006-08-16T00:00:00Z</dcterms:created>
  <dcterms:modified xsi:type="dcterms:W3CDTF">2025-04-29T07:07:04Z</dcterms:modified>
  <dc:identifier>DAGl8ZdnOcM</dc:identifier>
</cp:coreProperties>
</file>