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0115C0-3CF1-4E61-BDB9-1C0BF11364D6}">
  <a:tblStyle styleId="{F20115C0-3CF1-4E61-BDB9-1C0BF11364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Ligh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bold.fntdata"/><Relationship Id="rId12" Type="http://schemas.openxmlformats.org/officeDocument/2006/relationships/slide" Target="slides/slide7.xml"/><Relationship Id="rId34" Type="http://schemas.openxmlformats.org/officeDocument/2006/relationships/font" Target="fonts/Poppins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9.xml"/><Relationship Id="rId36" Type="http://schemas.openxmlformats.org/officeDocument/2006/relationships/font" Target="fonts/Poppins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b6bb33088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b6bb330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6bb33088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6bb330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6bb33088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6bb330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b6bb33088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b6bb330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6bb33088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6bb3308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6bb33088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6bb3308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b6bb33088_9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b6bb33088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b6bb33088_9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b6bb33088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b6bb33088_9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b6bb33088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732ba490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732ba49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b6bb33088_9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b6bb33088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b6bb33088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b6bb3308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b6bb33088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b6bb3308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b6bb33088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b6bb330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b6bb33088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b6bb3308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b6bb33088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b6bb3308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6bb33088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6bb3308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b6bb33088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b6bb330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b6bb3308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b6bb3308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b6bb3308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b6bb330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6bb33088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b6bb330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b6bb33088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b6bb3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b6bb33088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b6bb3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a_mahmood@u.pacific.edu" TargetMode="External"/><Relationship Id="rId4" Type="http://schemas.openxmlformats.org/officeDocument/2006/relationships/hyperlink" Target="mailto:t_jindapoo@u.pacific.edu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javatpoint.com/sqlite-advantages-and-disadvantages" TargetMode="External"/><Relationship Id="rId4" Type="http://schemas.openxmlformats.org/officeDocument/2006/relationships/hyperlink" Target="https://www.guru99.com/database-normalizat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1917900" y="2107325"/>
            <a:ext cx="5308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Big Teeth Reality</a:t>
            </a:r>
            <a:endParaRPr sz="4900"/>
          </a:p>
          <a:p>
            <a:pPr indent="0" lvl="0" marL="0" rtl="0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SQL Pirates</a:t>
            </a:r>
            <a:endParaRPr/>
          </a:p>
        </p:txBody>
      </p:sp>
      <p:sp>
        <p:nvSpPr>
          <p:cNvPr id="312" name="Google Shape;312;p12"/>
          <p:cNvSpPr txBox="1"/>
          <p:nvPr/>
        </p:nvSpPr>
        <p:spPr>
          <a:xfrm>
            <a:off x="3912150" y="4191075"/>
            <a:ext cx="5100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Group 12 Members: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Asad Mahmood (989355987), Khushboo Patel (989354961), 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Theewart Jindapoo (989354797) and Atik Ilman Hossain(989354898)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Database</a:t>
            </a:r>
            <a:endParaRPr sz="3000"/>
          </a:p>
        </p:txBody>
      </p:sp>
      <p:sp>
        <p:nvSpPr>
          <p:cNvPr id="370" name="Google Shape;370;p21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SQL Database: SQLite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Tool used: DB Browser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The reason to choose SQLite is because it is a very light weighted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Reading and writing procedures are really fast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It is reliable, portable and highly accessible</a:t>
            </a:r>
            <a:endParaRPr/>
          </a:p>
        </p:txBody>
      </p:sp>
      <p:sp>
        <p:nvSpPr>
          <p:cNvPr id="371" name="Google Shape;371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Table - An Example</a:t>
            </a:r>
            <a:endParaRPr sz="3000"/>
          </a:p>
        </p:txBody>
      </p:sp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This is contestant table create query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00" y="2017625"/>
            <a:ext cx="5933125" cy="29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4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Dummy Data</a:t>
            </a:r>
            <a:endParaRPr/>
          </a:p>
        </p:txBody>
      </p:sp>
      <p:sp>
        <p:nvSpPr>
          <p:cNvPr id="385" name="Google Shape;385;p2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is now coming </a:t>
            </a:r>
            <a:r>
              <a:rPr lang="en"/>
              <a:t>together</a:t>
            </a:r>
            <a:r>
              <a:rPr lang="en"/>
              <a:t>.. </a:t>
            </a:r>
            <a:endParaRPr/>
          </a:p>
        </p:txBody>
      </p:sp>
      <p:grpSp>
        <p:nvGrpSpPr>
          <p:cNvPr id="386" name="Google Shape;386;p23"/>
          <p:cNvGrpSpPr/>
          <p:nvPr/>
        </p:nvGrpSpPr>
        <p:grpSpPr>
          <a:xfrm>
            <a:off x="6189509" y="2818330"/>
            <a:ext cx="351204" cy="324661"/>
            <a:chOff x="5975075" y="2327500"/>
            <a:chExt cx="420100" cy="388350"/>
          </a:xfrm>
        </p:grpSpPr>
        <p:sp>
          <p:nvSpPr>
            <p:cNvPr id="387" name="Google Shape;387;p2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Dummy Data</a:t>
            </a:r>
            <a:endParaRPr sz="3000"/>
          </a:p>
        </p:txBody>
      </p:sp>
      <p:sp>
        <p:nvSpPr>
          <p:cNvPr id="394" name="Google Shape;394;p24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The columns with primary keys are filled first.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For Example: Contestant Table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Then columns with foreign keys are filled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For Example: MedicalRecord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The data is entered keeping into mind the queries that we are required to run.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95" name="Google Shape;395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Insert Into - An Example</a:t>
            </a:r>
            <a:endParaRPr sz="3000"/>
          </a:p>
        </p:txBody>
      </p:sp>
      <p:sp>
        <p:nvSpPr>
          <p:cNvPr id="401" name="Google Shape;401;p25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This is contestant table insert into query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02" name="Google Shape;402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3" y="2613825"/>
            <a:ext cx="8811175" cy="9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5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Queries</a:t>
            </a:r>
            <a:endParaRPr/>
          </a:p>
        </p:txBody>
      </p:sp>
      <p:sp>
        <p:nvSpPr>
          <p:cNvPr id="409" name="Google Shape;409;p26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the Queries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776450" y="402700"/>
            <a:ext cx="3587400" cy="48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Queries</a:t>
            </a:r>
            <a:endParaRPr sz="3000"/>
          </a:p>
        </p:txBody>
      </p:sp>
      <p:sp>
        <p:nvSpPr>
          <p:cNvPr id="415" name="Google Shape;415;p27"/>
          <p:cNvSpPr txBox="1"/>
          <p:nvPr>
            <p:ph idx="1" type="body"/>
          </p:nvPr>
        </p:nvSpPr>
        <p:spPr>
          <a:xfrm>
            <a:off x="735900" y="1024850"/>
            <a:ext cx="76722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average producer and director ratings for a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Hug a Tiger Shark event's team members.</a:t>
            </a:r>
            <a:endParaRPr sz="1200"/>
          </a:p>
        </p:txBody>
      </p:sp>
      <p:sp>
        <p:nvSpPr>
          <p:cNvPr id="416" name="Google Shape;416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00" y="1548175"/>
            <a:ext cx="7463526" cy="23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>
            <p:ph type="title"/>
          </p:nvPr>
        </p:nvSpPr>
        <p:spPr>
          <a:xfrm>
            <a:off x="776450" y="402700"/>
            <a:ext cx="3587400" cy="48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Queries</a:t>
            </a:r>
            <a:endParaRPr sz="3000"/>
          </a:p>
        </p:txBody>
      </p:sp>
      <p:sp>
        <p:nvSpPr>
          <p:cNvPr id="423" name="Google Shape;423;p28"/>
          <p:cNvSpPr txBox="1"/>
          <p:nvPr>
            <p:ph idx="1" type="body"/>
          </p:nvPr>
        </p:nvSpPr>
        <p:spPr>
          <a:xfrm>
            <a:off x="735900" y="1024850"/>
            <a:ext cx="76722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which actions will take the longest. Rank all actions from longest to shortest.</a:t>
            </a:r>
            <a:endParaRPr sz="1200"/>
          </a:p>
        </p:txBody>
      </p:sp>
      <p:sp>
        <p:nvSpPr>
          <p:cNvPr id="424" name="Google Shape;424;p2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399" y="1449225"/>
            <a:ext cx="6165225" cy="2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 txBox="1"/>
          <p:nvPr>
            <p:ph type="title"/>
          </p:nvPr>
        </p:nvSpPr>
        <p:spPr>
          <a:xfrm>
            <a:off x="776450" y="402700"/>
            <a:ext cx="3587400" cy="48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Queries</a:t>
            </a:r>
            <a:endParaRPr sz="3000"/>
          </a:p>
        </p:txBody>
      </p:sp>
      <p:sp>
        <p:nvSpPr>
          <p:cNvPr id="431" name="Google Shape;431;p29"/>
          <p:cNvSpPr txBox="1"/>
          <p:nvPr>
            <p:ph idx="1" type="body"/>
          </p:nvPr>
        </p:nvSpPr>
        <p:spPr>
          <a:xfrm>
            <a:off x="735900" y="1024850"/>
            <a:ext cx="76722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each contestant's total votes by region and method for a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Tiger Shark Day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episode. Rank this from highest to lowest.</a:t>
            </a:r>
            <a:endParaRPr sz="1200"/>
          </a:p>
        </p:txBody>
      </p:sp>
      <p:sp>
        <p:nvSpPr>
          <p:cNvPr id="432" name="Google Shape;432;p2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975" y="1527850"/>
            <a:ext cx="4966649" cy="32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776450" y="402700"/>
            <a:ext cx="3587400" cy="48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Queries</a:t>
            </a:r>
            <a:endParaRPr sz="3000"/>
          </a:p>
        </p:txBody>
      </p:sp>
      <p:sp>
        <p:nvSpPr>
          <p:cNvPr id="439" name="Google Shape;439;p30"/>
          <p:cNvSpPr txBox="1"/>
          <p:nvPr>
            <p:ph idx="1" type="body"/>
          </p:nvPr>
        </p:nvSpPr>
        <p:spPr>
          <a:xfrm>
            <a:off x="735900" y="1024850"/>
            <a:ext cx="76722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which contestants have not participated in any events.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1" name="Google Shape;4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63" y="1543800"/>
            <a:ext cx="7634879" cy="20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Slides Overview</a:t>
            </a:r>
            <a:endParaRPr sz="3000"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Work Division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Entity Relation Diagram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Creating Database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Dummy Data Insertion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Project Queries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Project Explanation Document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Project Video</a:t>
            </a:r>
            <a:endParaRPr/>
          </a:p>
        </p:txBody>
      </p:sp>
      <p:sp>
        <p:nvSpPr>
          <p:cNvPr id="319" name="Google Shape;319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>
            <p:ph type="title"/>
          </p:nvPr>
        </p:nvSpPr>
        <p:spPr>
          <a:xfrm>
            <a:off x="776450" y="402700"/>
            <a:ext cx="3587400" cy="48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Queries</a:t>
            </a:r>
            <a:endParaRPr sz="3000"/>
          </a:p>
        </p:txBody>
      </p:sp>
      <p:sp>
        <p:nvSpPr>
          <p:cNvPr id="447" name="Google Shape;447;p31"/>
          <p:cNvSpPr txBox="1"/>
          <p:nvPr>
            <p:ph idx="1" type="body"/>
          </p:nvPr>
        </p:nvSpPr>
        <p:spPr>
          <a:xfrm>
            <a:off x="735900" y="1024850"/>
            <a:ext cx="76722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highest estimated danger level for any event?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9" name="Google Shape;4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052" y="1314625"/>
            <a:ext cx="4539898" cy="33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 txBox="1"/>
          <p:nvPr>
            <p:ph type="title"/>
          </p:nvPr>
        </p:nvSpPr>
        <p:spPr>
          <a:xfrm>
            <a:off x="776450" y="402700"/>
            <a:ext cx="3587400" cy="48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Queries</a:t>
            </a:r>
            <a:endParaRPr sz="3000"/>
          </a:p>
        </p:txBody>
      </p:sp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735900" y="1024850"/>
            <a:ext cx="76722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Query1 Relational Expression</a:t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075" y="1565525"/>
            <a:ext cx="6027826" cy="29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6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</a:t>
            </a:r>
            <a:endParaRPr/>
          </a:p>
        </p:txBody>
      </p:sp>
      <p:sp>
        <p:nvSpPr>
          <p:cNvPr id="463" name="Google Shape;463;p3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information about the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Report</a:t>
            </a:r>
            <a:endParaRPr sz="3000"/>
          </a:p>
        </p:txBody>
      </p:sp>
      <p:sp>
        <p:nvSpPr>
          <p:cNvPr id="469" name="Google Shape;469;p34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It </a:t>
            </a:r>
            <a:r>
              <a:rPr lang="en"/>
              <a:t>contains details about ERD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ERD created for the project is published in it.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Relationship between different entities are explained in detail.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It contains details regarding creation of the database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It shows a few of create queries and discusses their data types,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Report</a:t>
            </a:r>
            <a:endParaRPr sz="3000"/>
          </a:p>
        </p:txBody>
      </p:sp>
      <p:sp>
        <p:nvSpPr>
          <p:cNvPr id="476" name="Google Shape;476;p35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It contains details about data insertion queries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Lastly it contains explanation about project queries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7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Video</a:t>
            </a:r>
            <a:endParaRPr/>
          </a:p>
        </p:txBody>
      </p:sp>
      <p:sp>
        <p:nvSpPr>
          <p:cNvPr id="483" name="Google Shape;483;p36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Presentation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Video &amp; </a:t>
            </a:r>
            <a:r>
              <a:rPr lang="en" sz="3000"/>
              <a:t>Presentation</a:t>
            </a:r>
            <a:endParaRPr sz="3000"/>
          </a:p>
        </p:txBody>
      </p:sp>
      <p:sp>
        <p:nvSpPr>
          <p:cNvPr id="489" name="Google Shape;489;p37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Created a </a:t>
            </a:r>
            <a:r>
              <a:rPr lang="en"/>
              <a:t>summarized version of everyone’s work so that it could be included in slides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Helped in various other tasks like getting project material in order for submission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Combined videos of every participant into one fluid video.</a:t>
            </a:r>
            <a:endParaRPr/>
          </a:p>
        </p:txBody>
      </p:sp>
      <p:sp>
        <p:nvSpPr>
          <p:cNvPr id="490" name="Google Shape;490;p3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38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</a:t>
            </a:r>
            <a:r>
              <a:rPr lang="en" sz="7200">
                <a:solidFill>
                  <a:schemeClr val="accent2"/>
                </a:solidFill>
              </a:rPr>
              <a:t>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497" name="Google Shape;497;p38"/>
          <p:cNvSpPr txBox="1"/>
          <p:nvPr>
            <p:ph idx="4294967295" type="subTitle"/>
          </p:nvPr>
        </p:nvSpPr>
        <p:spPr>
          <a:xfrm>
            <a:off x="1356752" y="2229000"/>
            <a:ext cx="74766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us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Asad Mahmood: </a:t>
            </a:r>
            <a:r>
              <a:rPr lang="en" u="sng">
                <a:solidFill>
                  <a:schemeClr val="hlink"/>
                </a:solidFill>
                <a:hlinkClick r:id="rId3"/>
              </a:rPr>
              <a:t>a_mahmood@u.pacific.edu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Theewart Jindapoo: </a:t>
            </a:r>
            <a:r>
              <a:rPr lang="en" u="sng">
                <a:solidFill>
                  <a:schemeClr val="hlink"/>
                </a:solidFill>
                <a:hlinkClick r:id="rId4"/>
              </a:rPr>
              <a:t>t_jindapoo@u.pacific.edu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Khushboo Patel: k_patel47@u.pacific.edu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Atik Ilman Hossain: a_hossain1@u.pacific.edu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503" name="Google Shape;503;p39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❑"/>
            </a:pP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https://www.javatpoint.com/sqlite-advantages-and-disadvantages</a:t>
            </a:r>
            <a:endParaRPr sz="2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https://www.guru99.com/database-normalization.html</a:t>
            </a:r>
            <a:endParaRPr sz="3300"/>
          </a:p>
        </p:txBody>
      </p:sp>
      <p:sp>
        <p:nvSpPr>
          <p:cNvPr id="504" name="Google Shape;504;p3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Division</a:t>
            </a:r>
            <a:endParaRPr/>
          </a:p>
        </p:txBody>
      </p:sp>
      <p:sp>
        <p:nvSpPr>
          <p:cNvPr id="325" name="Google Shape;325;p14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tough part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 Division</a:t>
            </a:r>
            <a:endParaRPr sz="3000"/>
          </a:p>
        </p:txBody>
      </p:sp>
      <p:sp>
        <p:nvSpPr>
          <p:cNvPr id="331" name="Google Shape;331;p15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Asad Mahmood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ERD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Database Creation and Insertion of Dummy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Theewart Jindapoo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Database Queries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Khushboo Patel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Project Report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Atik Ilman Hossain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Project Video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Project Slides</a:t>
            </a:r>
            <a:endParaRPr sz="1800"/>
          </a:p>
        </p:txBody>
      </p:sp>
      <p:sp>
        <p:nvSpPr>
          <p:cNvPr id="332" name="Google Shape;332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338" name="Google Shape;338;p16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explanation of database ERD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type="title"/>
          </p:nvPr>
        </p:nvSpPr>
        <p:spPr>
          <a:xfrm>
            <a:off x="776450" y="402700"/>
            <a:ext cx="8026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ERD - Tables</a:t>
            </a:r>
            <a:endParaRPr sz="3000"/>
          </a:p>
        </p:txBody>
      </p:sp>
      <p:sp>
        <p:nvSpPr>
          <p:cNvPr id="344" name="Google Shape;344;p17"/>
          <p:cNvSpPr txBox="1"/>
          <p:nvPr>
            <p:ph idx="1" type="body"/>
          </p:nvPr>
        </p:nvSpPr>
        <p:spPr>
          <a:xfrm>
            <a:off x="776450" y="1524375"/>
            <a:ext cx="78291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We have 17 columns in the database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All columns are in 3NF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Some column names are: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Contestant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Employer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solidFill>
                  <a:srgbClr val="000000"/>
                </a:solidFill>
              </a:rPr>
              <a:t>MedicalRecord</a:t>
            </a:r>
            <a:endParaRPr sz="18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Job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Education</a:t>
            </a:r>
            <a:endParaRPr/>
          </a:p>
        </p:txBody>
      </p:sp>
      <p:sp>
        <p:nvSpPr>
          <p:cNvPr id="345" name="Google Shape;345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025"/>
            <a:ext cx="9144003" cy="464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type="title"/>
          </p:nvPr>
        </p:nvSpPr>
        <p:spPr>
          <a:xfrm>
            <a:off x="776450" y="402700"/>
            <a:ext cx="81555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ERD - Brief Explanation</a:t>
            </a:r>
            <a:endParaRPr sz="3000"/>
          </a:p>
        </p:txBody>
      </p:sp>
      <p:sp>
        <p:nvSpPr>
          <p:cNvPr id="356" name="Google Shape;356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5" y="1259500"/>
            <a:ext cx="4694636" cy="357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19"/>
          <p:cNvGraphicFramePr/>
          <p:nvPr/>
        </p:nvGraphicFramePr>
        <p:xfrm>
          <a:off x="4818700" y="1259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{F20115C0-3CF1-4E61-BDB9-1C0BF11364D6}</a:tableStyleId>
              </a:tblPr>
              <a:tblGrid>
                <a:gridCol w="1341200"/>
                <a:gridCol w="2898925"/>
              </a:tblGrid>
              <a:tr h="57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/>
                        <a:t>Table1 ~ Table2</a:t>
                      </a:r>
                      <a:endParaRPr b="1" sz="100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/>
                        <a:t>Explanation</a:t>
                      </a:r>
                      <a:endParaRPr b="1" sz="100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50"/>
                        <a:t>Contestant ~ MedicalRecord</a:t>
                      </a:r>
                      <a:endParaRPr sz="85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850"/>
                        <a:t>The relationship shows that zero or one contestant can have zero or many medications prescribed to him.</a:t>
                      </a:r>
                      <a:endParaRPr sz="85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68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50"/>
                        <a:t>Contestant ~ Job</a:t>
                      </a:r>
                      <a:endParaRPr sz="85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850"/>
                        <a:t>The relationship shows that zero or one contestant can have held zero or many Jobs in his life</a:t>
                      </a:r>
                      <a:endParaRPr sz="85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50"/>
                        <a:t>Contestant ~ Education</a:t>
                      </a:r>
                      <a:endParaRPr sz="85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850"/>
                        <a:t>The relationship shows that zero or one contestant can have availed zero or many education opportunities in his life. </a:t>
                      </a:r>
                      <a:endParaRPr sz="85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75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50"/>
                        <a:t>Contestant ~ CrimeRecord</a:t>
                      </a:r>
                      <a:endParaRPr sz="85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850"/>
                        <a:t>The relationship shows that zero or one contestant can have zero or many crime records under his/her name.</a:t>
                      </a:r>
                      <a:endParaRPr sz="850"/>
                    </a:p>
                  </a:txBody>
                  <a:tcPr marT="38100" marB="38100" marR="38100" marL="38100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3.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Database</a:t>
            </a:r>
            <a:endParaRPr/>
          </a:p>
        </p:txBody>
      </p:sp>
      <p:sp>
        <p:nvSpPr>
          <p:cNvPr id="364" name="Google Shape;364;p20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there be a database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