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70" r:id="rId2"/>
    <p:sldId id="436" r:id="rId3"/>
    <p:sldId id="373" r:id="rId4"/>
    <p:sldId id="491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19" r:id="rId18"/>
    <p:sldId id="505" r:id="rId19"/>
    <p:sldId id="506" r:id="rId20"/>
    <p:sldId id="507" r:id="rId21"/>
    <p:sldId id="508" r:id="rId22"/>
    <p:sldId id="509" r:id="rId23"/>
    <p:sldId id="520" r:id="rId24"/>
    <p:sldId id="521" r:id="rId25"/>
    <p:sldId id="522" r:id="rId26"/>
    <p:sldId id="523" r:id="rId27"/>
    <p:sldId id="524" r:id="rId28"/>
    <p:sldId id="510" r:id="rId29"/>
    <p:sldId id="511" r:id="rId30"/>
    <p:sldId id="512" r:id="rId31"/>
    <p:sldId id="513" r:id="rId32"/>
    <p:sldId id="514" r:id="rId33"/>
    <p:sldId id="33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14" autoAdjust="0"/>
  </p:normalViewPr>
  <p:slideViewPr>
    <p:cSldViewPr>
      <p:cViewPr varScale="1">
        <p:scale>
          <a:sx n="60" d="100"/>
          <a:sy n="60" d="100"/>
        </p:scale>
        <p:origin x="13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E994-3462-4D34-8EA3-DE2A933BE46E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593C-8663-4F79-B860-72C1D2FC0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ADD1-150A-4AF5-9198-16BA8D1097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perpendicular distance from the line to only the closest points. </a:t>
            </a:r>
            <a:r>
              <a:rPr lang="en-US" i="1" dirty="0"/>
              <a:t>Only these points (called support vectors) are relevant in defining the line and in the construction of the classifier</a:t>
            </a:r>
            <a:r>
              <a:rPr lang="en-US" dirty="0"/>
              <a:t>. SV: support or define the hyperplane, which is learned from training data using an optimization procedure that maximizes the 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these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Maximal-Margin Classier that provides a simple theoretical model for understanding SVM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Margin Classier which is a modification of the Maximal-Margin Classier to relax the margin to handle noisy class boundaries in real data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Vector Machines and how the learning algorithm can be reformulated as a dot-product kernel and how other kernels like Polynomial and Radial can be used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you can use numerical optimization to learn the hyperplane and that efficient implementations use an alternate optimization scheme called Sequential Minimal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 this section we will work through a few updates to the </a:t>
            </a:r>
            <a:r>
              <a:rPr lang="en-US" sz="1800" b="0" i="0" u="none" strike="noStrike" baseline="0" dirty="0" err="1">
                <a:latin typeface="CMR12"/>
              </a:rPr>
              <a:t>coecients</a:t>
            </a:r>
            <a:r>
              <a:rPr lang="en-US" sz="1800" b="0" i="0" u="none" strike="noStrike" baseline="0" dirty="0">
                <a:latin typeface="CMR12"/>
              </a:rPr>
              <a:t> to demonstrate the SVM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learning algorithm. We will use a </a:t>
            </a:r>
            <a:r>
              <a:rPr lang="en-US" sz="1800" b="1" i="0" u="none" strike="noStrike" baseline="0" dirty="0">
                <a:latin typeface="CMR12"/>
              </a:rPr>
              <a:t>very large lambda </a:t>
            </a:r>
            <a:r>
              <a:rPr lang="en-US" sz="1800" b="0" i="0" u="none" strike="noStrike" baseline="0" dirty="0">
                <a:latin typeface="CMR12"/>
              </a:rPr>
              <a:t>value: </a:t>
            </a:r>
            <a:r>
              <a:rPr lang="en-US" sz="1800" b="0" i="0" u="none" strike="noStrike" baseline="0" dirty="0">
                <a:latin typeface="CMMI12"/>
              </a:rPr>
              <a:t>lambda </a:t>
            </a:r>
            <a:r>
              <a:rPr lang="en-US" sz="1800" b="0" i="0" u="none" strike="noStrike" baseline="0" dirty="0">
                <a:latin typeface="CMR12"/>
              </a:rPr>
              <a:t>= </a:t>
            </a:r>
            <a:r>
              <a:rPr lang="en-US" sz="1800" b="1" i="0" u="none" strike="noStrike" baseline="0" dirty="0">
                <a:latin typeface="CMR12"/>
              </a:rPr>
              <a:t>0</a:t>
            </a:r>
            <a:r>
              <a:rPr lang="en-US" sz="1800" b="1" i="0" u="none" strike="noStrike" baseline="0" dirty="0">
                <a:latin typeface="CMMI12"/>
              </a:rPr>
              <a:t>:</a:t>
            </a:r>
            <a:r>
              <a:rPr lang="en-US" sz="1800" b="1" i="0" u="none" strike="noStrike" baseline="0" dirty="0">
                <a:latin typeface="CMR12"/>
              </a:rPr>
              <a:t>45</a:t>
            </a:r>
            <a:r>
              <a:rPr lang="en-US" sz="1800" b="0" i="0" u="none" strike="noStrike" baseline="0" dirty="0">
                <a:latin typeface="CMR12"/>
              </a:rPr>
              <a:t>. This is unusually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large and will force a lot of change on each update. </a:t>
            </a:r>
            <a:r>
              <a:rPr lang="en-US" sz="1800" b="1" i="0" u="none" strike="noStrike" baseline="0" dirty="0">
                <a:latin typeface="CMR12"/>
              </a:rPr>
              <a:t>Normally </a:t>
            </a:r>
            <a:r>
              <a:rPr lang="en-US" sz="1800" b="1" i="0" u="none" strike="noStrike" baseline="0" dirty="0">
                <a:latin typeface="CMMI12"/>
              </a:rPr>
              <a:t>lambda </a:t>
            </a:r>
            <a:r>
              <a:rPr lang="en-US" sz="1800" b="1" i="0" u="none" strike="noStrike" baseline="0" dirty="0">
                <a:latin typeface="CMR12"/>
              </a:rPr>
              <a:t>values are very small</a:t>
            </a:r>
            <a:r>
              <a:rPr lang="en-US" sz="1800" b="0" i="0" u="none" strike="noStrike" baseline="0" dirty="0">
                <a:latin typeface="CMR1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593C-8663-4F79-B860-72C1D2FC0A8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A10-8A72-4E25-A0FE-30D01EA21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73E64-28DE-49E1-9428-C568F61B7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E04C-6628-421E-BF07-CB366E5E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556B-D97F-4F1E-8A9C-44079131E66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6991-F76E-492B-947E-E31924A2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1ED1-546F-4600-B325-45BC6FF9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5A4F-2B50-4259-A8D4-08EF2BC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D808-A7FA-4955-ABB6-4FF6229D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9FB-7E53-4BC3-BD4B-027ED3A5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14FA-4628-433E-BC39-29C9776A5B7C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83B2-F26C-4BDD-9F51-508EDF5A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FBFE-3CFC-4185-BE87-A94ECD78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DCEFC-F63A-4339-B741-EEA738388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A149B-E78D-4448-91C2-A43E45CA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F613-D9D0-41B0-9B99-C4472FEE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6209-D7AD-4B49-882D-B62156F65394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F8F-483C-4B2A-AE73-685039E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E940-9EB9-4858-8CFC-16738BB9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FBD-0D1A-46D9-9716-9058F9E7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FFF3-73D8-4980-8FBE-44AC5E6C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7530-998F-469A-A745-7519869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9B5-E438-4C8F-A5A7-F8245F2B974D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A06F-419F-4B62-878F-61108039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A99A-B6B0-4C1C-9F10-D11FB5E8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BE7E-2845-4A7C-AD35-0F0EED5B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50893-2297-4F68-89BB-4651A252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655A-78D6-40AA-83D5-7106687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5629-FB54-432F-B198-1E157B03684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88B6-7DE8-471C-8959-A904A5CD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408F-106B-4777-8ED1-C1D4F4B4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C637-625E-4A50-8191-FA49424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6F5D-1EFE-493C-ABD0-5C458DF6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D172-637C-45A6-B56D-62990DC9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89B10-27FE-4ADA-9375-78444300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750-BF88-4956-932D-84EEF39DA0C8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FED8-D18C-4373-BACA-D415CF40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09DC-F58A-43B8-A410-FCA6C5C8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9CB4-A3D1-4A38-BE2C-942DB66B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E00-1A53-46B2-B76E-629C0251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B443-DE11-4D4B-911C-795FFCA6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3DF36-D128-4219-B58C-0EAE01D61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9D97-DF1C-49C7-B69D-7845552F2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B785F-8A24-4431-8F36-3B975FCD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E93-E06D-45A6-AB32-C18D1B6C5F22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15721-5776-4B73-AB5D-254BA04F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9730F-7AF2-437A-A38D-0E3B4FA9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21A1-BCE1-4E68-A8A3-EA3152F8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31FD4-743F-463E-AB05-A78DDFA9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7A0-1443-46AA-837D-241AAD30B7FC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CAE35-2076-4982-B9C2-B1F328E5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F205B-DD55-4695-8C78-B8DCBF9C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1F3DC-7601-47FE-A261-D231BB4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29FB-AB6C-4071-A5EC-24E755E2E2B1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4C18A-0C93-4F82-B434-75F5D179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2293-2BB2-4586-A6B1-D31EAC0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AA39-2914-474F-AE2D-ADC754FC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CA10-7D04-41C7-8CD4-90CFFB7E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95487-2BD5-4F0A-8BFE-2E3180D90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99452-96B7-4896-BECF-68AFD242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862-7AA3-4E94-8671-050CFA483C38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1922-0D0C-42CD-89B5-47511C49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3085-4456-4E7D-BAD0-11EB1FF9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8CE-0A14-4450-B262-49D9E8E3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DBE2C-FAFA-4760-B43C-D115AA81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9CC4-9872-418D-9074-334E5710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B505-ECB7-4299-B6BD-DC7731D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96D3-0C1D-4DF5-9BD0-6E2E8437543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9106-E023-46FC-ADFB-AA55EF23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F851-824A-4F43-B7F7-CF8ECCE0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E3EEE-EC0C-4281-B7F4-BE36C4E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8D86-5160-4A90-8E59-28609617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437D-D359-4447-925F-9A6DE6904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EA46-9112-4135-8E5B-DD3F522D714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017A-2D2D-4C36-8598-5F4C7695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ML-Mastery – ML Algorithms 2020 by J. Brownlee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DC2F-A859-45A9-995F-1943856AD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B3D-8988-4639-A8FA-CCD603D2D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1156" y="136524"/>
            <a:ext cx="4362844" cy="5201084"/>
          </a:xfrm>
          <a:noFill/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100" dirty="0">
                <a:solidFill>
                  <a:srgbClr val="C00000"/>
                </a:solidFill>
              </a:rPr>
              <a:t>Pattern Recognition</a:t>
            </a:r>
            <a:br>
              <a:rPr lang="en-US" sz="3100" dirty="0">
                <a:solidFill>
                  <a:srgbClr val="C00000"/>
                </a:solidFill>
              </a:rPr>
            </a:br>
            <a:r>
              <a:rPr lang="en-US" sz="3100" dirty="0">
                <a:solidFill>
                  <a:srgbClr val="C00000"/>
                </a:solidFill>
              </a:rPr>
              <a:t>ECSE 4410/6410 CAPA </a:t>
            </a:r>
            <a:br>
              <a:rPr lang="en-US" sz="3100" dirty="0">
                <a:solidFill>
                  <a:srgbClr val="C00000"/>
                </a:solidFill>
              </a:rPr>
            </a:br>
            <a:r>
              <a:rPr lang="en-US" sz="3100" dirty="0">
                <a:solidFill>
                  <a:srgbClr val="C00000"/>
                </a:solidFill>
              </a:rPr>
              <a:t>Spring 2021</a:t>
            </a:r>
            <a:br>
              <a:rPr lang="en-US" sz="3100" dirty="0">
                <a:solidFill>
                  <a:srgbClr val="C00000"/>
                </a:solidFill>
              </a:rPr>
            </a:br>
            <a:br>
              <a:rPr lang="en-US" sz="3100" dirty="0"/>
            </a:br>
            <a:r>
              <a:rPr lang="en-US" sz="3100" dirty="0"/>
              <a:t>Support Vector Machines</a:t>
            </a:r>
            <a:br>
              <a:rPr lang="en-US" sz="3100" dirty="0"/>
            </a:br>
            <a:endParaRPr lang="en-US" sz="31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675" y="5105400"/>
            <a:ext cx="4139805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Course Instructor - Thirimachos Bourlai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January to May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1291-B434-4872-9057-ABB7EC52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9" r="5032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1200" y="6397891"/>
            <a:ext cx="370856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Please Check the 2021 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28CCE-CE02-4587-9F23-B6EF45E11040}"/>
              </a:ext>
            </a:extLst>
          </p:cNvPr>
          <p:cNvSpPr/>
          <p:nvPr/>
        </p:nvSpPr>
        <p:spPr>
          <a:xfrm>
            <a:off x="92592" y="2819400"/>
            <a:ext cx="2955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Lectures #</a:t>
            </a:r>
            <a:r>
              <a:rPr lang="en-US" sz="2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36/37</a:t>
            </a:r>
            <a:endParaRPr lang="en-US" sz="28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56745D-F641-4BEB-BDE3-4E280096920E}"/>
              </a:ext>
            </a:extLst>
          </p:cNvPr>
          <p:cNvSpPr/>
          <p:nvPr/>
        </p:nvSpPr>
        <p:spPr>
          <a:xfrm>
            <a:off x="2867468" y="2819400"/>
            <a:ext cx="16366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#15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B25BB9-7A2F-4CC7-B562-28E8E77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492875"/>
            <a:ext cx="3583645" cy="365125"/>
          </a:xfrm>
        </p:spPr>
        <p:txBody>
          <a:bodyPr/>
          <a:lstStyle/>
          <a:p>
            <a:r>
              <a:rPr lang="en-US" dirty="0"/>
              <a:t>Source: Master Machine Learning Algorithms 2020 by J. Brownlee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D262-FF04-4161-9F4E-2E81AFA2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Support Vector Machines (Kernels)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550B8-96A3-406C-932C-472DE85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1AC2-C7AB-4A98-B55E-091E742B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964DF-F050-4064-86E3-8D00F3AC26FF}"/>
              </a:ext>
            </a:extLst>
          </p:cNvPr>
          <p:cNvSpPr/>
          <p:nvPr/>
        </p:nvSpPr>
        <p:spPr>
          <a:xfrm>
            <a:off x="742950" y="1225689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SVM: implemented in practice using a kernel. </a:t>
            </a:r>
          </a:p>
          <a:p>
            <a:endParaRPr lang="en-US" sz="2400" dirty="0"/>
          </a:p>
          <a:p>
            <a:r>
              <a:rPr lang="en-US" sz="2400" dirty="0"/>
              <a:t>The learning of the hyperplane in </a:t>
            </a:r>
            <a:r>
              <a:rPr lang="en-US" sz="2400" b="1" dirty="0"/>
              <a:t>linear SVM: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We do that by transforming the problem using linear algebra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Linear SVM</a:t>
            </a:r>
            <a:r>
              <a:rPr lang="en-US" sz="2400" dirty="0"/>
              <a:t> can be rephrased using the </a:t>
            </a:r>
            <a:r>
              <a:rPr lang="en-US" sz="2400" b="1" u="sng" dirty="0"/>
              <a:t>inner product of any two given observations</a:t>
            </a:r>
            <a:r>
              <a:rPr lang="en-US" sz="2400" dirty="0"/>
              <a:t>, </a:t>
            </a:r>
            <a:r>
              <a:rPr lang="en-US" sz="2400" i="1" dirty="0"/>
              <a:t>rather than the observations themselves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r>
              <a:rPr lang="en-US" sz="2400" dirty="0"/>
              <a:t>Inner product between two vectors: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the sum of the multiplication of each pair of input values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E.g. the inner product of the vectors [2; 3] and [5; 6] is 2 x 5 + 3 x 6 = 28 </a:t>
            </a:r>
          </a:p>
        </p:txBody>
      </p:sp>
    </p:spTree>
    <p:extLst>
      <p:ext uri="{BB962C8B-B14F-4D97-AF65-F5344CB8AC3E}">
        <p14:creationId xmlns:p14="http://schemas.microsoft.com/office/powerpoint/2010/main" val="117366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D262-FF04-4161-9F4E-2E81AFA2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Support Vector Machines (Kernels)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550B8-96A3-406C-932C-472DE85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1AC2-C7AB-4A98-B55E-091E742B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964DF-F050-4064-86E3-8D00F3AC26FF}"/>
              </a:ext>
            </a:extLst>
          </p:cNvPr>
          <p:cNvSpPr/>
          <p:nvPr/>
        </p:nvSpPr>
        <p:spPr>
          <a:xfrm>
            <a:off x="742950" y="1225689"/>
            <a:ext cx="7943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Making a prediction for a new input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need to use the </a:t>
            </a:r>
            <a:r>
              <a:rPr lang="en-US" sz="2400" u="sng" dirty="0"/>
              <a:t>dot product</a:t>
            </a:r>
            <a:r>
              <a:rPr lang="en-US" sz="2400" dirty="0"/>
              <a:t> </a:t>
            </a:r>
            <a:r>
              <a:rPr lang="en-US" sz="2400" b="1" dirty="0"/>
              <a:t>between </a:t>
            </a:r>
            <a:r>
              <a:rPr lang="en-US" sz="2400" dirty="0"/>
              <a:t>the </a:t>
            </a:r>
            <a:r>
              <a:rPr lang="en-US" sz="2400" b="1" dirty="0"/>
              <a:t>input (x)</a:t>
            </a:r>
            <a:r>
              <a:rPr lang="en-US" sz="2400" dirty="0"/>
              <a:t> and </a:t>
            </a:r>
            <a:r>
              <a:rPr lang="en-US" sz="2400" b="1" dirty="0"/>
              <a:t>each support vector 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b="1" baseline="-25000" dirty="0"/>
              <a:t>i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dirty="0"/>
              <a:t>Here is the equation: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1C528-D316-4A22-B711-A78CFB9CFCB9}"/>
              </a:ext>
            </a:extLst>
          </p:cNvPr>
          <p:cNvSpPr/>
          <p:nvPr/>
        </p:nvSpPr>
        <p:spPr>
          <a:xfrm>
            <a:off x="438150" y="4285110"/>
            <a:ext cx="84010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calculate the inner product of -- </a:t>
            </a:r>
            <a:r>
              <a:rPr lang="en-US" sz="2400" u="sng" dirty="0"/>
              <a:t>a new input vector (x)</a:t>
            </a:r>
            <a:r>
              <a:rPr lang="en-US" sz="2400" dirty="0"/>
              <a:t> </a:t>
            </a:r>
            <a:r>
              <a:rPr lang="en-US" sz="2400" b="1" dirty="0"/>
              <a:t>with </a:t>
            </a:r>
            <a:r>
              <a:rPr lang="en-US" sz="2400" u="sng" dirty="0"/>
              <a:t>all support vectors</a:t>
            </a:r>
            <a:r>
              <a:rPr lang="en-US" sz="2400" dirty="0"/>
              <a:t>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Coefficients</a:t>
            </a:r>
            <a:r>
              <a:rPr lang="en-US" sz="2400" dirty="0"/>
              <a:t>: </a:t>
            </a:r>
            <a:r>
              <a:rPr lang="en-US" sz="2400" b="1" dirty="0"/>
              <a:t>B</a:t>
            </a:r>
            <a:r>
              <a:rPr lang="en-US" sz="2400" dirty="0"/>
              <a:t>0 and </a:t>
            </a:r>
            <a:r>
              <a:rPr lang="en-US" sz="2400" b="1" dirty="0"/>
              <a:t>a</a:t>
            </a:r>
            <a:r>
              <a:rPr lang="en-US" sz="2400" b="1" baseline="-25000" dirty="0"/>
              <a:t>i</a:t>
            </a:r>
            <a:r>
              <a:rPr lang="en-US" sz="2400" dirty="0"/>
              <a:t> (for each input) are </a:t>
            </a:r>
            <a:r>
              <a:rPr lang="en-US" sz="2400" b="1" dirty="0"/>
              <a:t>estimated</a:t>
            </a:r>
            <a:r>
              <a:rPr lang="en-US" sz="2400" dirty="0"/>
              <a:t> from the training data </a:t>
            </a:r>
            <a:r>
              <a:rPr lang="en-US" sz="2400" b="1" dirty="0"/>
              <a:t>by the learning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FD75C-68F2-4103-87A9-804B8A27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200" y="3029885"/>
            <a:ext cx="4057650" cy="10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7007E-ABAD-4E1A-AFE9-EF3DEE1F1139}"/>
              </a:ext>
            </a:extLst>
          </p:cNvPr>
          <p:cNvSpPr/>
          <p:nvPr/>
        </p:nvSpPr>
        <p:spPr>
          <a:xfrm>
            <a:off x="533400" y="12192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dot-product is called the kernel and can be re-written as: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D934F-6664-4BF1-9255-116DA054F30B}"/>
              </a:ext>
            </a:extLst>
          </p:cNvPr>
          <p:cNvSpPr/>
          <p:nvPr/>
        </p:nvSpPr>
        <p:spPr>
          <a:xfrm>
            <a:off x="533400" y="3429000"/>
            <a:ext cx="827630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kernel defines the similarity </a:t>
            </a:r>
            <a:r>
              <a:rPr lang="en-US" sz="2400" dirty="0"/>
              <a:t>or a </a:t>
            </a:r>
            <a:r>
              <a:rPr lang="en-US" sz="2400" dirty="0">
                <a:solidFill>
                  <a:srgbClr val="0070C0"/>
                </a:solidFill>
              </a:rPr>
              <a:t>distance measure </a:t>
            </a:r>
            <a:r>
              <a:rPr lang="en-US" sz="2400" dirty="0">
                <a:highlight>
                  <a:srgbClr val="C0C0C0"/>
                </a:highlight>
              </a:rPr>
              <a:t>between new data and the support vectors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dot product </a:t>
            </a:r>
            <a:r>
              <a:rPr lang="en-US" sz="2400" dirty="0"/>
              <a:t>is </a:t>
            </a:r>
            <a:r>
              <a:rPr lang="en-US" sz="2400" b="1" dirty="0"/>
              <a:t>the similarity measure </a:t>
            </a:r>
            <a:r>
              <a:rPr lang="en-US" sz="2400" dirty="0">
                <a:solidFill>
                  <a:srgbClr val="0070C0"/>
                </a:solidFill>
              </a:rPr>
              <a:t>used for linear SVM or a linear kernel</a:t>
            </a:r>
            <a:r>
              <a:rPr lang="en-US" sz="2400" dirty="0"/>
              <a:t> </a:t>
            </a:r>
            <a:r>
              <a:rPr lang="en-US" sz="2400" u="sng" dirty="0"/>
              <a:t>because the distance is a linear combination of the inputs</a:t>
            </a:r>
            <a:r>
              <a:rPr lang="en-US" sz="240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57E26-C4F5-48F6-9525-F31A0C48A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9875" y="2209800"/>
            <a:ext cx="3648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8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D4AC6-5B10-4C7D-A34F-924FEB58460C}"/>
              </a:ext>
            </a:extLst>
          </p:cNvPr>
          <p:cNvSpPr/>
          <p:nvPr/>
        </p:nvSpPr>
        <p:spPr>
          <a:xfrm>
            <a:off x="533400" y="1066800"/>
            <a:ext cx="7886700" cy="529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Other kernels can be used that transform the input space into higher dimensions such as a Polynomial Kernel and a Radial Kernel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MR1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It is desirable to </a:t>
            </a:r>
            <a:r>
              <a:rPr lang="en-US" sz="2400" b="1" dirty="0">
                <a:latin typeface="CMR12"/>
              </a:rPr>
              <a:t>use</a:t>
            </a:r>
            <a:r>
              <a:rPr lang="en-US" sz="2400" dirty="0">
                <a:latin typeface="CMR12"/>
              </a:rPr>
              <a:t> </a:t>
            </a:r>
            <a:r>
              <a:rPr lang="en-US" sz="2400" u="sng" dirty="0">
                <a:latin typeface="CMR12"/>
              </a:rPr>
              <a:t>more complex kernels</a:t>
            </a:r>
            <a:r>
              <a:rPr lang="en-US" sz="2400" dirty="0">
                <a:latin typeface="CMR12"/>
              </a:rPr>
              <a:t> </a:t>
            </a:r>
            <a:r>
              <a:rPr lang="en-US" sz="2400" dirty="0">
                <a:latin typeface="CMR12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CMR12"/>
              </a:rPr>
              <a:t>it allows </a:t>
            </a:r>
            <a:r>
              <a:rPr lang="en-US" sz="2400" b="1" dirty="0">
                <a:latin typeface="CMR12"/>
              </a:rPr>
              <a:t>lines to separate the classes </a:t>
            </a:r>
            <a:r>
              <a:rPr lang="en-US" sz="2400" dirty="0">
                <a:latin typeface="CMR12"/>
              </a:rPr>
              <a:t>that </a:t>
            </a:r>
            <a:r>
              <a:rPr lang="en-US" sz="2400" dirty="0">
                <a:solidFill>
                  <a:srgbClr val="0070C0"/>
                </a:solidFill>
                <a:latin typeface="CMR12"/>
              </a:rPr>
              <a:t>are curved or even more complex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MR1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CMR12"/>
              </a:rPr>
              <a:t>More complex kernels</a:t>
            </a:r>
            <a:r>
              <a:rPr lang="en-US" sz="2400" dirty="0">
                <a:latin typeface="CMR12"/>
              </a:rPr>
              <a:t> </a:t>
            </a:r>
            <a:r>
              <a:rPr lang="en-US" sz="2400" dirty="0">
                <a:latin typeface="CMR12"/>
                <a:sym typeface="Wingdings" panose="05000000000000000000" pitchFamily="2" charset="2"/>
              </a:rPr>
              <a:t> </a:t>
            </a:r>
            <a:r>
              <a:rPr lang="en-US" sz="2400" b="1" dirty="0">
                <a:latin typeface="CMR12"/>
                <a:sym typeface="Wingdings" panose="05000000000000000000" pitchFamily="2" charset="2"/>
              </a:rPr>
              <a:t>CAN</a:t>
            </a:r>
            <a:r>
              <a:rPr lang="en-US" sz="2400" dirty="0">
                <a:latin typeface="CMR12"/>
                <a:sym typeface="Wingdings" panose="05000000000000000000" pitchFamily="2" charset="2"/>
              </a:rPr>
              <a:t> (problem dependent) </a:t>
            </a:r>
            <a:r>
              <a:rPr lang="en-US" sz="2400" dirty="0">
                <a:latin typeface="CMR12"/>
              </a:rPr>
              <a:t>lead to more accurate classifiers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7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b="1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Polynomial Kernel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C56B3D-8988-4639-A8FA-CCD603D2D32E}" type="slidenum">
              <a:rPr lang="en-US" sz="1200" smtClean="0"/>
              <a:pPr>
                <a:spcAft>
                  <a:spcPts val="600"/>
                </a:spcAft>
              </a:pPr>
              <a:t>14</a:t>
            </a:fld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7AFDE-A5D6-49CD-9C9D-6A7545BEF08C}"/>
              </a:ext>
            </a:extLst>
          </p:cNvPr>
          <p:cNvSpPr/>
          <p:nvPr/>
        </p:nvSpPr>
        <p:spPr>
          <a:xfrm>
            <a:off x="3838835" y="797594"/>
            <a:ext cx="4711405" cy="279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Where the degree of the polynomial </a:t>
            </a:r>
            <a:r>
              <a:rPr lang="en-US" sz="2000" b="1" dirty="0"/>
              <a:t>must</a:t>
            </a:r>
            <a:r>
              <a:rPr lang="en-US" sz="2000" dirty="0"/>
              <a:t> </a:t>
            </a:r>
            <a:r>
              <a:rPr lang="en-US" sz="2000" b="1" dirty="0"/>
              <a:t>be specified by hand </a:t>
            </a:r>
            <a:r>
              <a:rPr lang="en-US" sz="2000" dirty="0"/>
              <a:t>to the learning algorithm (d&gt;1)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d = 1 </a:t>
            </a:r>
            <a:r>
              <a:rPr lang="en-US" sz="2000" dirty="0">
                <a:sym typeface="Wingdings" panose="05000000000000000000" pitchFamily="2" charset="2"/>
              </a:rPr>
              <a:t> we have the </a:t>
            </a:r>
            <a:r>
              <a:rPr lang="en-US" sz="2000" dirty="0"/>
              <a:t>linear kernel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polynomial kernel </a:t>
            </a:r>
            <a:r>
              <a:rPr lang="en-US" sz="2000" b="1" dirty="0"/>
              <a:t>allows for curved lines</a:t>
            </a:r>
            <a:r>
              <a:rPr lang="en-US" sz="2000" dirty="0"/>
              <a:t> in the input space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6448" y="3667039"/>
            <a:ext cx="4701762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3EA64-FD22-4A63-817E-BF5E874D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56" y="4415129"/>
            <a:ext cx="4467573" cy="907170"/>
          </a:xfrm>
          <a:prstGeom prst="rect">
            <a:avLst/>
          </a:prstGeom>
          <a:ln w="9525"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ML-Mastery – ML Algorithms 2020 by J. Brownlee</a:t>
            </a:r>
          </a:p>
        </p:txBody>
      </p:sp>
    </p:spTree>
    <p:extLst>
      <p:ext uri="{BB962C8B-B14F-4D97-AF65-F5344CB8AC3E}">
        <p14:creationId xmlns:p14="http://schemas.microsoft.com/office/powerpoint/2010/main" val="398225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Radial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F6DE6-AD58-47FA-8CAC-5E817BCA6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3985" y="1295400"/>
            <a:ext cx="5236029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AC65F-AEE2-4EA1-B839-7D7DD1238403}"/>
              </a:ext>
            </a:extLst>
          </p:cNvPr>
          <p:cNvSpPr/>
          <p:nvPr/>
        </p:nvSpPr>
        <p:spPr>
          <a:xfrm>
            <a:off x="609600" y="2613026"/>
            <a:ext cx="77343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gamma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 parameter that </a:t>
            </a:r>
            <a:r>
              <a:rPr lang="en-US" sz="2400" b="1" dirty="0"/>
              <a:t>must be specified </a:t>
            </a:r>
            <a:r>
              <a:rPr lang="en-US" sz="2400" dirty="0"/>
              <a:t>to the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gamma is often 0 &lt; gamma &lt;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 value for gamma = 0.1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radial kernel is </a:t>
            </a:r>
            <a:r>
              <a:rPr lang="en-US" sz="2400" b="1" dirty="0"/>
              <a:t>very local </a:t>
            </a:r>
            <a:r>
              <a:rPr lang="en-US" sz="2400" dirty="0"/>
              <a:t>and </a:t>
            </a:r>
            <a:r>
              <a:rPr lang="en-US" sz="2400" b="1" dirty="0"/>
              <a:t>can create complex regions </a:t>
            </a:r>
            <a:r>
              <a:rPr lang="en-US" sz="2400" dirty="0"/>
              <a:t>within the feature space, like closed polygons in a two-dimensional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27099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76" y="392669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How to Learn a SVM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19186-A1CD-46BE-88F0-18C6430E884A}"/>
              </a:ext>
            </a:extLst>
          </p:cNvPr>
          <p:cNvSpPr/>
          <p:nvPr/>
        </p:nvSpPr>
        <p:spPr>
          <a:xfrm>
            <a:off x="509434" y="1218168"/>
            <a:ext cx="8125132" cy="4697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MR12"/>
              </a:rPr>
              <a:t>SVM model</a:t>
            </a:r>
            <a:r>
              <a:rPr lang="en-US" sz="2800" dirty="0">
                <a:latin typeface="CMR12"/>
              </a:rPr>
              <a:t>:  it is solved using an optimization procedure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MR1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MR12"/>
              </a:rPr>
              <a:t>A </a:t>
            </a:r>
            <a:r>
              <a:rPr lang="en-US" sz="2800" b="1" dirty="0">
                <a:latin typeface="CMR12"/>
              </a:rPr>
              <a:t>Numerical Optimization Procedure (NOP) </a:t>
            </a:r>
            <a:r>
              <a:rPr lang="en-US" sz="2800" dirty="0">
                <a:latin typeface="CMR12"/>
              </a:rPr>
              <a:t>can be used to </a:t>
            </a:r>
            <a:r>
              <a:rPr lang="en-US" sz="2800" i="1" dirty="0">
                <a:latin typeface="CMR12"/>
              </a:rPr>
              <a:t>search for the coefficients of the hyperplane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This can result in an inefficient solution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NOP is not the approach preferred in widely used SVM implementations </a:t>
            </a:r>
            <a:r>
              <a:rPr lang="en-US" sz="2400" b="1" dirty="0">
                <a:latin typeface="CMR12"/>
              </a:rPr>
              <a:t>like LIBSVM</a:t>
            </a:r>
          </a:p>
        </p:txBody>
      </p:sp>
    </p:spTree>
    <p:extLst>
      <p:ext uri="{BB962C8B-B14F-4D97-AF65-F5344CB8AC3E}">
        <p14:creationId xmlns:p14="http://schemas.microsoft.com/office/powerpoint/2010/main" val="143232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5196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How to Learn a SVM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19186-A1CD-46BE-88F0-18C6430E884A}"/>
              </a:ext>
            </a:extLst>
          </p:cNvPr>
          <p:cNvSpPr/>
          <p:nvPr/>
        </p:nvSpPr>
        <p:spPr>
          <a:xfrm>
            <a:off x="509434" y="1151066"/>
            <a:ext cx="81251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CMR12"/>
              </a:rPr>
              <a:t>Specialized optimization procedures</a:t>
            </a:r>
            <a:r>
              <a:rPr lang="en-US" sz="2800" dirty="0">
                <a:latin typeface="CMR12"/>
              </a:rPr>
              <a:t> can </a:t>
            </a:r>
            <a:r>
              <a:rPr lang="en-US" sz="2800" u="sng" dirty="0">
                <a:latin typeface="CMR12"/>
              </a:rPr>
              <a:t>re-formulate the optimization problem</a:t>
            </a:r>
            <a:r>
              <a:rPr lang="en-US" sz="2800" dirty="0">
                <a:latin typeface="CMR12"/>
              </a:rPr>
              <a:t> to be a </a:t>
            </a:r>
            <a:r>
              <a:rPr lang="en-US" sz="2800" b="1" dirty="0">
                <a:latin typeface="CMR12"/>
              </a:rPr>
              <a:t>Quadratic Programming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MR1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MR12"/>
              </a:rPr>
              <a:t>The most popular method for fitting SVM is the </a:t>
            </a:r>
            <a:r>
              <a:rPr lang="en-US" sz="2800" b="1" dirty="0">
                <a:latin typeface="CMR12"/>
              </a:rPr>
              <a:t>Sequential Minimal Optimization </a:t>
            </a:r>
            <a:r>
              <a:rPr lang="en-US" sz="2800" dirty="0">
                <a:latin typeface="CMR12"/>
              </a:rPr>
              <a:t>(SMO) method that is very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MR1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MR12"/>
              </a:rPr>
              <a:t>It breaks the problem down into sub-problems that can be </a:t>
            </a:r>
            <a:r>
              <a:rPr lang="en-US" sz="2800" dirty="0">
                <a:solidFill>
                  <a:srgbClr val="00B050"/>
                </a:solidFill>
                <a:latin typeface="CMR12"/>
              </a:rPr>
              <a:t>solved </a:t>
            </a:r>
            <a:r>
              <a:rPr lang="en-US" sz="2800" b="1" dirty="0">
                <a:solidFill>
                  <a:srgbClr val="00B050"/>
                </a:solidFill>
                <a:latin typeface="CMR12"/>
              </a:rPr>
              <a:t>analytically</a:t>
            </a:r>
            <a:r>
              <a:rPr lang="en-US" sz="2800" dirty="0">
                <a:solidFill>
                  <a:srgbClr val="00B050"/>
                </a:solidFill>
                <a:latin typeface="CMR12"/>
              </a:rPr>
              <a:t> (by </a:t>
            </a:r>
            <a:r>
              <a:rPr lang="en-US" sz="2800" b="1" dirty="0">
                <a:solidFill>
                  <a:srgbClr val="00B050"/>
                </a:solidFill>
                <a:latin typeface="CMR12"/>
              </a:rPr>
              <a:t>calculating</a:t>
            </a:r>
            <a:r>
              <a:rPr lang="en-US" sz="2800" dirty="0">
                <a:solidFill>
                  <a:srgbClr val="00B050"/>
                </a:solidFill>
                <a:latin typeface="CMR12"/>
              </a:rPr>
              <a:t>) </a:t>
            </a:r>
            <a:r>
              <a:rPr lang="en-US" sz="2800" dirty="0">
                <a:solidFill>
                  <a:srgbClr val="C00000"/>
                </a:solidFill>
                <a:latin typeface="CMR12"/>
              </a:rPr>
              <a:t>rather than numerically (by searching or optimizing)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9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Preparing Data for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9C4E8-93D2-4055-A3A8-8F1C3F5528C2}"/>
              </a:ext>
            </a:extLst>
          </p:cNvPr>
          <p:cNvSpPr/>
          <p:nvPr/>
        </p:nvSpPr>
        <p:spPr>
          <a:xfrm>
            <a:off x="533400" y="963861"/>
            <a:ext cx="8077200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Numerical Inputs: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SVM assumes </a:t>
            </a:r>
            <a:r>
              <a:rPr lang="en-US" sz="2400" b="1" dirty="0"/>
              <a:t>numeric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b="1" dirty="0"/>
              <a:t>categorical inputs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may need to covert them to binary dummy variables (one variable for each category)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b="1" dirty="0"/>
              <a:t>Binary Classification</a:t>
            </a:r>
            <a:r>
              <a:rPr lang="en-US" sz="24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Basic SVM is intended for </a:t>
            </a:r>
            <a:r>
              <a:rPr lang="en-US" sz="2400" b="1" dirty="0">
                <a:solidFill>
                  <a:srgbClr val="C00000"/>
                </a:solidFill>
              </a:rPr>
              <a:t>binary (two-class) classification </a:t>
            </a:r>
            <a:r>
              <a:rPr lang="en-US" sz="2400" dirty="0"/>
              <a:t>problems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SVM </a:t>
            </a:r>
            <a:r>
              <a:rPr lang="en-US" sz="2400" b="1" dirty="0">
                <a:highlight>
                  <a:srgbClr val="FFFF00"/>
                </a:highlight>
              </a:rPr>
              <a:t>extensions</a:t>
            </a:r>
            <a:r>
              <a:rPr lang="en-US" sz="2400" b="1" dirty="0"/>
              <a:t> </a:t>
            </a:r>
            <a:r>
              <a:rPr lang="en-US" sz="2400" dirty="0"/>
              <a:t>developed for </a:t>
            </a:r>
            <a:r>
              <a:rPr lang="en-US" sz="2400" b="1" dirty="0">
                <a:solidFill>
                  <a:srgbClr val="C00000"/>
                </a:solidFill>
              </a:rPr>
              <a:t>regression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787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Quiz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ADBF2-B5B8-41AF-A80D-50DD2A461D51}"/>
              </a:ext>
            </a:extLst>
          </p:cNvPr>
          <p:cNvSpPr/>
          <p:nvPr/>
        </p:nvSpPr>
        <p:spPr>
          <a:xfrm>
            <a:off x="545306" y="1162170"/>
            <a:ext cx="77604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Maximal-Margin Classier that provides a simple theoretical model for understanding ____________(?)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_____________Classifier which is a modification of the Maximal-Margin Classier to relax the margin to handle noisy class boundaries in real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Machines: 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the learning algorithm can be reformulated as a _________  kernel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other kernels like ______________ and _____________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you can use numerical optimization to learn the hyperplane and that efficient implementations use an alternate optimization scheme called ____________________.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36116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218DA-6DC9-42EA-A63C-DEF3AD1D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OVERVIEW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2052F-9B4B-4AC1-B0BD-0B2A895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C56B3D-8988-4639-A8FA-CCD603D2D3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66A8135-4BE4-4741-9371-62395DE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968" y="6484192"/>
            <a:ext cx="7369000" cy="365125"/>
          </a:xfrm>
        </p:spPr>
        <p:txBody>
          <a:bodyPr/>
          <a:lstStyle/>
          <a:p>
            <a:r>
              <a:rPr lang="en-US" dirty="0"/>
              <a:t>Source: ML-Mastery – Master Machine Learning Algorithms, 2020 by J. Brownlee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A4563-F0A0-4FBF-BD90-660CAB25A4AF}"/>
              </a:ext>
            </a:extLst>
          </p:cNvPr>
          <p:cNvSpPr/>
          <p:nvPr/>
        </p:nvSpPr>
        <p:spPr>
          <a:xfrm>
            <a:off x="582906" y="2514600"/>
            <a:ext cx="7371708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Understand the SVM different names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SVM representation when the model is stored on disk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a learned SVM model representation can be used to make predictions for new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learn an SVM model from training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best prepare your data to apply SVM</a:t>
            </a:r>
          </a:p>
        </p:txBody>
      </p:sp>
    </p:spTree>
    <p:extLst>
      <p:ext uri="{BB962C8B-B14F-4D97-AF65-F5344CB8AC3E}">
        <p14:creationId xmlns:p14="http://schemas.microsoft.com/office/powerpoint/2010/main" val="56999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Support Vector Machine Tutorial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EC74-49DE-4A2C-82D8-21E01DD12C57}"/>
              </a:ext>
            </a:extLst>
          </p:cNvPr>
          <p:cNvSpPr/>
          <p:nvPr/>
        </p:nvSpPr>
        <p:spPr>
          <a:xfrm>
            <a:off x="540544" y="1228397"/>
            <a:ext cx="7772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we will discuss: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use of sub-gradient descent (variation of gradient descent) to update the coefficients for an SVM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interstation of the sub-GD algorithm to learn an SVM model for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Given a learned SVM model</a:t>
            </a:r>
            <a:r>
              <a:rPr lang="en-US" sz="2800" dirty="0">
                <a:sym typeface="Wingdings" panose="05000000000000000000" pitchFamily="2" charset="2"/>
              </a:rPr>
              <a:t> make predictions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35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6623"/>
            <a:ext cx="7886700" cy="549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Tutorial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B8B97-EB20-44A8-9861-7D011C0552ED}"/>
              </a:ext>
            </a:extLst>
          </p:cNvPr>
          <p:cNvSpPr/>
          <p:nvPr/>
        </p:nvSpPr>
        <p:spPr>
          <a:xfrm>
            <a:off x="454819" y="1371600"/>
            <a:ext cx="50315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MR12"/>
              </a:rPr>
              <a:t>Test problem</a:t>
            </a:r>
            <a:r>
              <a:rPr lang="en-US" sz="2400" dirty="0">
                <a:latin typeface="CMR12"/>
              </a:rPr>
              <a:t>: devised so that the classes are </a:t>
            </a:r>
            <a:r>
              <a:rPr lang="en-US" sz="2400" b="1" dirty="0">
                <a:latin typeface="CMR12"/>
              </a:rPr>
              <a:t>linearly separable </a:t>
            </a:r>
            <a:r>
              <a:rPr lang="en-US" sz="2400" dirty="0">
                <a:latin typeface="CMR12"/>
              </a:rPr>
              <a:t>(via a straight line)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This is </a:t>
            </a:r>
            <a:r>
              <a:rPr lang="en-US" sz="2400" b="1" dirty="0">
                <a:latin typeface="CMR12"/>
              </a:rPr>
              <a:t>intentional</a:t>
            </a:r>
            <a:r>
              <a:rPr lang="en-US" sz="2400" dirty="0">
                <a:latin typeface="CMR12"/>
              </a:rPr>
              <a:t> so that we can explore how to implement an </a:t>
            </a:r>
            <a:r>
              <a:rPr lang="en-US" sz="2400" b="1" dirty="0">
                <a:latin typeface="CMR12"/>
              </a:rPr>
              <a:t>SVM</a:t>
            </a:r>
            <a:r>
              <a:rPr lang="en-US" sz="2400" dirty="0">
                <a:latin typeface="CMR12"/>
              </a:rPr>
              <a:t> with a </a:t>
            </a:r>
            <a:r>
              <a:rPr lang="en-US" sz="2400" b="1" dirty="0">
                <a:latin typeface="CMR12"/>
              </a:rPr>
              <a:t>linear kernel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MR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An </a:t>
            </a:r>
            <a:r>
              <a:rPr lang="en-US" sz="2400" b="1" dirty="0">
                <a:latin typeface="CMR12"/>
              </a:rPr>
              <a:t>assumption</a:t>
            </a:r>
            <a:r>
              <a:rPr lang="en-US" sz="2400" dirty="0">
                <a:latin typeface="CMR12"/>
              </a:rPr>
              <a:t> made by the SVM algorithm is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The </a:t>
            </a:r>
            <a:r>
              <a:rPr lang="en-US" sz="2400" b="1" dirty="0">
                <a:latin typeface="CMR12"/>
              </a:rPr>
              <a:t>1</a:t>
            </a:r>
            <a:r>
              <a:rPr lang="en-US" sz="2400" b="1" baseline="30000" dirty="0">
                <a:latin typeface="CMR12"/>
              </a:rPr>
              <a:t>st</a:t>
            </a:r>
            <a:r>
              <a:rPr lang="en-US" sz="2400" b="1" dirty="0">
                <a:latin typeface="CMR12"/>
              </a:rPr>
              <a:t> class value is ….  -1</a:t>
            </a:r>
            <a:r>
              <a:rPr lang="en-US" sz="2400" dirty="0">
                <a:latin typeface="CMR1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2"/>
              </a:rPr>
              <a:t>The </a:t>
            </a:r>
            <a:r>
              <a:rPr lang="en-US" sz="2400" b="1" dirty="0">
                <a:latin typeface="CMR12"/>
              </a:rPr>
              <a:t>2</a:t>
            </a:r>
            <a:r>
              <a:rPr lang="en-US" sz="2400" b="1" baseline="30000" dirty="0">
                <a:latin typeface="CMR12"/>
              </a:rPr>
              <a:t>nd</a:t>
            </a:r>
            <a:r>
              <a:rPr lang="en-US" sz="2400" b="1" dirty="0">
                <a:latin typeface="CMR12"/>
              </a:rPr>
              <a:t> class value is …  +1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9C894-D47C-4832-9405-C812411C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00" y="533400"/>
            <a:ext cx="3455908" cy="2797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5A42A-8257-44EC-BF6E-06CCE138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853717"/>
            <a:ext cx="3853879" cy="227929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87D241-E210-4A71-A42B-33DF0B51A5B0}"/>
              </a:ext>
            </a:extLst>
          </p:cNvPr>
          <p:cNvSpPr/>
          <p:nvPr/>
        </p:nvSpPr>
        <p:spPr>
          <a:xfrm>
            <a:off x="6934200" y="3581400"/>
            <a:ext cx="381000" cy="272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SVM With Gradient Descent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3100" b="1" dirty="0">
                <a:highlight>
                  <a:srgbClr val="FFFF00"/>
                </a:highlight>
              </a:rPr>
              <a:t>1. Form of Linear SVM Model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30820-7238-4B51-8ECC-A57A1E04BC10}"/>
              </a:ext>
            </a:extLst>
          </p:cNvPr>
          <p:cNvSpPr/>
          <p:nvPr/>
        </p:nvSpPr>
        <p:spPr>
          <a:xfrm>
            <a:off x="838200" y="1676400"/>
            <a:ext cx="80271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Linear SVM model is a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goal of the learning algorithm is to compute the coefficients values that results in a line that best separates the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The line is typically in the form: </a:t>
            </a:r>
          </a:p>
          <a:p>
            <a:pPr algn="ctr"/>
            <a:r>
              <a:rPr lang="en-US" sz="2200" dirty="0">
                <a:highlight>
                  <a:srgbClr val="C0C0C0"/>
                </a:highlight>
              </a:rPr>
              <a:t>B0 + (B1 × X1) + (B2 × X2) = 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44959-B682-4B4C-BD5B-A237176ABCD0}"/>
              </a:ext>
            </a:extLst>
          </p:cNvPr>
          <p:cNvSpPr/>
          <p:nvPr/>
        </p:nvSpPr>
        <p:spPr>
          <a:xfrm>
            <a:off x="838200" y="3915569"/>
            <a:ext cx="82867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B0, B1 and B2: coefficients; X1, X2: input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Say we drop the </a:t>
            </a:r>
            <a:r>
              <a:rPr lang="en-US" sz="2200" dirty="0">
                <a:highlight>
                  <a:srgbClr val="FFFF00"/>
                </a:highlight>
              </a:rPr>
              <a:t>bias</a:t>
            </a:r>
            <a:r>
              <a:rPr lang="en-US" sz="2200" dirty="0"/>
              <a:t> term (B0 = 0) -- also called the </a:t>
            </a:r>
            <a:r>
              <a:rPr lang="en-US" sz="2200" dirty="0">
                <a:highlight>
                  <a:srgbClr val="FFFF00"/>
                </a:highlight>
              </a:rPr>
              <a:t>offset</a:t>
            </a:r>
            <a:r>
              <a:rPr lang="en-US" sz="2200" dirty="0"/>
              <a:t> or </a:t>
            </a:r>
            <a:r>
              <a:rPr lang="en-US" sz="2200" dirty="0">
                <a:highlight>
                  <a:srgbClr val="FFFF00"/>
                </a:highlight>
              </a:rPr>
              <a:t>intercept</a:t>
            </a:r>
            <a:r>
              <a:rPr lang="en-US" sz="2200" dirty="0"/>
              <a:t>: </a:t>
            </a:r>
          </a:p>
          <a:p>
            <a:pPr algn="ctr"/>
            <a:r>
              <a:rPr lang="en-US" sz="2200" dirty="0">
                <a:highlight>
                  <a:srgbClr val="C0C0C0"/>
                </a:highlight>
              </a:rPr>
              <a:t>(B1 × X1) + (B2 × X2) = 0</a:t>
            </a:r>
          </a:p>
          <a:p>
            <a:pPr algn="ctr"/>
            <a:endParaRPr lang="en-US" sz="2200" dirty="0">
              <a:highlight>
                <a:srgbClr val="C0C0C0"/>
              </a:highlight>
            </a:endParaRPr>
          </a:p>
          <a:p>
            <a:r>
              <a:rPr lang="en-US" sz="2200" dirty="0"/>
              <a:t>This means that the line will pass through the origin (X1 = 0 and X2 = 0)</a:t>
            </a:r>
          </a:p>
        </p:txBody>
      </p:sp>
    </p:spTree>
    <p:extLst>
      <p:ext uri="{BB962C8B-B14F-4D97-AF65-F5344CB8AC3E}">
        <p14:creationId xmlns:p14="http://schemas.microsoft.com/office/powerpoint/2010/main" val="206982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48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SVM With Gradient Descent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3100" b="1" dirty="0">
                <a:highlight>
                  <a:srgbClr val="FFFF00"/>
                </a:highlight>
              </a:rPr>
              <a:t>2. </a:t>
            </a:r>
            <a:r>
              <a:rPr lang="en-US" b="1" dirty="0">
                <a:highlight>
                  <a:srgbClr val="FFFF00"/>
                </a:highlight>
              </a:rPr>
              <a:t>SVM Optimization Method – to find the coefficients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EE977-29E0-4B82-98C2-EC4549BA2597}"/>
              </a:ext>
            </a:extLst>
          </p:cNvPr>
          <p:cNvSpPr/>
          <p:nvPr/>
        </p:nvSpPr>
        <p:spPr>
          <a:xfrm>
            <a:off x="762000" y="1536174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Optimization algorithm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can be stated as a </a:t>
            </a:r>
            <a:r>
              <a:rPr lang="en-US" sz="2400" b="1" dirty="0"/>
              <a:t>quadratic programming problem</a:t>
            </a:r>
          </a:p>
          <a:p>
            <a:endParaRPr lang="en-US" sz="2400" dirty="0"/>
          </a:p>
          <a:p>
            <a:r>
              <a:rPr lang="en-US" sz="2400" dirty="0"/>
              <a:t>This is a type of </a:t>
            </a:r>
            <a:r>
              <a:rPr lang="en-US" sz="2400" b="1" dirty="0"/>
              <a:t>constraint optimization </a:t>
            </a:r>
            <a:r>
              <a:rPr lang="en-US" sz="2400" dirty="0"/>
              <a:t>where </a:t>
            </a:r>
            <a:r>
              <a:rPr lang="en-US" sz="2400" i="1" dirty="0"/>
              <a:t>fast solvers</a:t>
            </a:r>
            <a:r>
              <a:rPr lang="en-US" sz="2400" dirty="0"/>
              <a:t> can be used (outside the scope of the lecture – will use a different approach for Linear SVM i.e., </a:t>
            </a:r>
            <a:r>
              <a:rPr lang="en-US" sz="2400" b="1" dirty="0"/>
              <a:t>sub-gradient descent</a:t>
            </a:r>
          </a:p>
          <a:p>
            <a:endParaRPr lang="en-US" sz="2400" dirty="0"/>
          </a:p>
          <a:p>
            <a:r>
              <a:rPr lang="en-US" sz="2400" b="1" dirty="0"/>
              <a:t>Sub-GD</a:t>
            </a:r>
            <a:r>
              <a:rPr lang="en-US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random training pattern is selected in each iteration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pattern is used to update the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After a large # of iterations (1000s – 100s of thousands) the algorithm converges on a stable set of coefficients</a:t>
            </a:r>
          </a:p>
        </p:txBody>
      </p:sp>
    </p:spTree>
    <p:extLst>
      <p:ext uri="{BB962C8B-B14F-4D97-AF65-F5344CB8AC3E}">
        <p14:creationId xmlns:p14="http://schemas.microsoft.com/office/powerpoint/2010/main" val="35920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SVM With Gradient Descent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3200" b="1" dirty="0">
                <a:highlight>
                  <a:srgbClr val="FFFF00"/>
                </a:highlight>
              </a:rPr>
              <a:t>2.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b="1" dirty="0">
                <a:highlight>
                  <a:srgbClr val="FFFF00"/>
                </a:highlight>
              </a:rPr>
              <a:t>SVM Optimization Method – to find the coefficients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6200" y="6525806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BF145-EEB0-47F0-85CD-3128B96BDCED}"/>
              </a:ext>
            </a:extLst>
          </p:cNvPr>
          <p:cNvSpPr/>
          <p:nvPr/>
        </p:nvSpPr>
        <p:spPr>
          <a:xfrm>
            <a:off x="609600" y="1600200"/>
            <a:ext cx="7772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coefficient update equation works as follows. </a:t>
            </a:r>
          </a:p>
          <a:p>
            <a:endParaRPr lang="en-US" sz="2000" dirty="0"/>
          </a:p>
          <a:p>
            <a:r>
              <a:rPr lang="en-US" sz="2000" dirty="0"/>
              <a:t>First an output value is calculated as: </a:t>
            </a:r>
          </a:p>
          <a:p>
            <a:pPr algn="ctr"/>
            <a:r>
              <a:rPr lang="en-US" sz="2000" dirty="0">
                <a:highlight>
                  <a:srgbClr val="C0C0C0"/>
                </a:highlight>
              </a:rPr>
              <a:t>output = Y x ((B1 x X1) + (B2 x X2))</a:t>
            </a:r>
          </a:p>
          <a:p>
            <a:endParaRPr lang="en-US" sz="2000" dirty="0"/>
          </a:p>
          <a:p>
            <a:r>
              <a:rPr lang="en-US" sz="2000" dirty="0"/>
              <a:t>Two different update procedures are used depending on the output value</a:t>
            </a:r>
          </a:p>
          <a:p>
            <a:endParaRPr lang="en-US" sz="2000" dirty="0"/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If "output value“ </a:t>
            </a:r>
            <a:r>
              <a:rPr lang="en-US" sz="2800" dirty="0">
                <a:solidFill>
                  <a:srgbClr val="FF0000"/>
                </a:solidFill>
              </a:rPr>
              <a:t>&gt;1</a:t>
            </a:r>
            <a:r>
              <a:rPr lang="en-US" sz="2000" dirty="0">
                <a:solidFill>
                  <a:srgbClr val="0070C0"/>
                </a:solidFill>
              </a:rPr>
              <a:t> --&gt; the training pattern is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a support vector</a:t>
            </a:r>
          </a:p>
          <a:p>
            <a:endParaRPr lang="en-US" sz="2000" dirty="0"/>
          </a:p>
          <a:p>
            <a:r>
              <a:rPr lang="en-US" sz="2000" dirty="0"/>
              <a:t>This means that the </a:t>
            </a:r>
            <a:r>
              <a:rPr lang="en-US" sz="2000" b="1" dirty="0"/>
              <a:t>instance was NOT directly involved </a:t>
            </a:r>
            <a:r>
              <a:rPr lang="en-US" sz="2000" dirty="0"/>
              <a:t>in calculating the </a:t>
            </a:r>
            <a:r>
              <a:rPr lang="en-US" sz="2000" b="1" dirty="0"/>
              <a:t>output</a:t>
            </a:r>
            <a:r>
              <a:rPr lang="en-US" sz="2000" dirty="0"/>
              <a:t>, in which case </a:t>
            </a:r>
            <a:r>
              <a:rPr lang="en-US" sz="2000" dirty="0">
                <a:solidFill>
                  <a:srgbClr val="0070C0"/>
                </a:solidFill>
              </a:rPr>
              <a:t>the weights are slightly decreased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7138D-5080-43BB-B5CF-32FA199C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51" y="4891540"/>
            <a:ext cx="1859499" cy="6463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D6B227-7F59-4FEB-B59E-08B5E4BD8750}"/>
              </a:ext>
            </a:extLst>
          </p:cNvPr>
          <p:cNvSpPr/>
          <p:nvPr/>
        </p:nvSpPr>
        <p:spPr>
          <a:xfrm>
            <a:off x="838200" y="5710020"/>
            <a:ext cx="779145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“b” is the weight that is being updated (such as B1 or B2)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“t” is the current iteration (e.g. 1 for the 1</a:t>
            </a:r>
            <a:r>
              <a:rPr lang="en-US" baseline="30000" dirty="0"/>
              <a:t>st</a:t>
            </a:r>
            <a:r>
              <a:rPr lang="en-US" dirty="0"/>
              <a:t> update, 2 for the 2</a:t>
            </a:r>
            <a:r>
              <a:rPr lang="en-US" baseline="30000" dirty="0"/>
              <a:t>nd</a:t>
            </a:r>
            <a:r>
              <a:rPr lang="en-US" dirty="0"/>
              <a:t> update etc.)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860DE2-0C8F-4D2C-9263-AC0A2782F559}"/>
              </a:ext>
            </a:extLst>
          </p:cNvPr>
          <p:cNvSpPr/>
          <p:nvPr/>
        </p:nvSpPr>
        <p:spPr>
          <a:xfrm>
            <a:off x="228600" y="3581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703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Training SVM With Gradient Descent</a:t>
            </a:r>
            <a:br>
              <a:rPr lang="en-US" b="1">
                <a:solidFill>
                  <a:srgbClr val="0070C0"/>
                </a:solidFill>
              </a:rPr>
            </a:br>
            <a:br>
              <a:rPr lang="en-US" sz="1100" b="1">
                <a:solidFill>
                  <a:srgbClr val="0070C0"/>
                </a:solidFill>
              </a:rPr>
            </a:br>
            <a:r>
              <a:rPr lang="en-US" sz="2800" b="1">
                <a:highlight>
                  <a:srgbClr val="FFFF00"/>
                </a:highlight>
              </a:rPr>
              <a:t>2.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b="1">
                <a:highlight>
                  <a:srgbClr val="FFFF00"/>
                </a:highlight>
              </a:rPr>
              <a:t>SVM Optimization Method – to find the coefficients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56" y="6544470"/>
            <a:ext cx="3086100" cy="365125"/>
          </a:xfrm>
        </p:spPr>
        <p:txBody>
          <a:bodyPr/>
          <a:lstStyle/>
          <a:p>
            <a:r>
              <a:rPr lang="en-US" dirty="0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B3243-9FD6-4409-A941-CD4AD3206EC9}"/>
              </a:ext>
            </a:extLst>
          </p:cNvPr>
          <p:cNvSpPr/>
          <p:nvPr/>
        </p:nvSpPr>
        <p:spPr>
          <a:xfrm>
            <a:off x="452437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23EE48-4153-48DD-B6B9-E2C43D89A547}"/>
              </a:ext>
            </a:extLst>
          </p:cNvPr>
          <p:cNvSpPr/>
          <p:nvPr/>
        </p:nvSpPr>
        <p:spPr>
          <a:xfrm>
            <a:off x="1295400" y="1565850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MR12"/>
              </a:rPr>
              <a:t>If the “output” </a:t>
            </a:r>
            <a:r>
              <a:rPr lang="en-US" sz="2400" dirty="0">
                <a:solidFill>
                  <a:srgbClr val="FF0000"/>
                </a:solidFill>
                <a:latin typeface="CMR12"/>
              </a:rPr>
              <a:t>&lt; 1 </a:t>
            </a:r>
            <a:r>
              <a:rPr lang="en-US" dirty="0">
                <a:solidFill>
                  <a:srgbClr val="0070C0"/>
                </a:solidFill>
                <a:latin typeface="CMR12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latin typeface="CMR12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MR12"/>
              </a:rPr>
              <a:t>training instance </a:t>
            </a:r>
            <a:r>
              <a:rPr lang="en-US" dirty="0">
                <a:solidFill>
                  <a:srgbClr val="FF0000"/>
                </a:solidFill>
                <a:latin typeface="CMR12"/>
              </a:rPr>
              <a:t>is a </a:t>
            </a:r>
            <a:r>
              <a:rPr lang="en-US" u="sng" dirty="0">
                <a:solidFill>
                  <a:srgbClr val="FF0000"/>
                </a:solidFill>
                <a:latin typeface="CMR12"/>
              </a:rPr>
              <a:t>support vector</a:t>
            </a:r>
            <a:r>
              <a:rPr lang="en-US" dirty="0">
                <a:solidFill>
                  <a:srgbClr val="FF0000"/>
                </a:solidFill>
                <a:latin typeface="CMR12"/>
              </a:rPr>
              <a:t> </a:t>
            </a:r>
            <a:r>
              <a:rPr lang="en-US" dirty="0">
                <a:solidFill>
                  <a:srgbClr val="0070C0"/>
                </a:solidFill>
                <a:latin typeface="CMR12"/>
              </a:rPr>
              <a:t>and must be </a:t>
            </a:r>
            <a:r>
              <a:rPr lang="en-US" b="1" dirty="0">
                <a:solidFill>
                  <a:srgbClr val="0070C0"/>
                </a:solidFill>
                <a:latin typeface="CMR12"/>
              </a:rPr>
              <a:t>updated</a:t>
            </a:r>
            <a:r>
              <a:rPr lang="en-US" dirty="0">
                <a:solidFill>
                  <a:srgbClr val="0070C0"/>
                </a:solidFill>
                <a:latin typeface="CMR12"/>
              </a:rPr>
              <a:t> to better explain the data.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C1FB0-B477-44F4-916C-309DEA18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64" y="2209800"/>
            <a:ext cx="4564672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5680A0-93EF-47F8-AB55-88DA2D1CE8ED}"/>
              </a:ext>
            </a:extLst>
          </p:cNvPr>
          <p:cNvSpPr/>
          <p:nvPr/>
        </p:nvSpPr>
        <p:spPr>
          <a:xfrm>
            <a:off x="452437" y="3119635"/>
            <a:ext cx="8382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= the weight that is being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 = current iteration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= learning algorithm parameter [often set to very small values, e.g. &lt;=0.0001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016DA-E820-4662-9385-421EC4E8A372}"/>
              </a:ext>
            </a:extLst>
          </p:cNvPr>
          <p:cNvSpPr/>
          <p:nvPr/>
        </p:nvSpPr>
        <p:spPr>
          <a:xfrm>
            <a:off x="381000" y="4648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736EA-D1A7-4F49-A047-16D37F48F50D}"/>
              </a:ext>
            </a:extLst>
          </p:cNvPr>
          <p:cNvSpPr/>
          <p:nvPr/>
        </p:nvSpPr>
        <p:spPr>
          <a:xfrm>
            <a:off x="1193006" y="4690489"/>
            <a:ext cx="7543800" cy="17113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procedure is repeated until the </a:t>
            </a:r>
            <a:r>
              <a:rPr lang="en-US" b="1" dirty="0"/>
              <a:t>error rate drops to a desirable level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for a very large fixed number of iterations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Smaller learning rates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require much longer training times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number of iterations is a </a:t>
            </a:r>
            <a:r>
              <a:rPr lang="en-US" b="1" dirty="0"/>
              <a:t>downside</a:t>
            </a:r>
            <a:r>
              <a:rPr lang="en-US" dirty="0"/>
              <a:t> to this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5735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SVM With Gradient Descent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3100" b="1" dirty="0">
                <a:highlight>
                  <a:srgbClr val="FFFF00"/>
                </a:highlight>
              </a:rPr>
              <a:t>3. </a:t>
            </a:r>
            <a:r>
              <a:rPr lang="en-US" dirty="0">
                <a:highlight>
                  <a:srgbClr val="FFFF00"/>
                </a:highlight>
              </a:rPr>
              <a:t>Learn an SVM Model from Training Data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88506-98D2-4F00-B146-51C908ADB91C}"/>
              </a:ext>
            </a:extLst>
          </p:cNvPr>
          <p:cNvSpPr/>
          <p:nvPr/>
        </p:nvSpPr>
        <p:spPr>
          <a:xfrm>
            <a:off x="533400" y="1587290"/>
            <a:ext cx="2835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CMBX12"/>
              </a:rPr>
              <a:t>Learning Iteration #1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A2A43-DD81-46D7-88B2-7A4B26609213}"/>
              </a:ext>
            </a:extLst>
          </p:cNvPr>
          <p:cNvSpPr/>
          <p:nvPr/>
        </p:nvSpPr>
        <p:spPr>
          <a:xfrm>
            <a:off x="533400" y="2209800"/>
            <a:ext cx="8077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will start by </a:t>
            </a:r>
            <a:r>
              <a:rPr lang="en-US" sz="2000" b="1" dirty="0"/>
              <a:t>setting the coefficients to 0.0</a:t>
            </a:r>
          </a:p>
          <a:p>
            <a:pPr algn="ctr"/>
            <a:r>
              <a:rPr lang="en-US" sz="2000" dirty="0">
                <a:highlight>
                  <a:srgbClr val="C0C0C0"/>
                </a:highlight>
              </a:rPr>
              <a:t>B1 = 0.0</a:t>
            </a:r>
          </a:p>
          <a:p>
            <a:pPr algn="ctr"/>
            <a:r>
              <a:rPr lang="en-US" sz="2000" dirty="0">
                <a:highlight>
                  <a:srgbClr val="C0C0C0"/>
                </a:highlight>
              </a:rPr>
              <a:t>B2 = 0.0</a:t>
            </a:r>
          </a:p>
          <a:p>
            <a:r>
              <a:rPr lang="en-US" sz="2000" dirty="0"/>
              <a:t>We also need to keep track of which iteration we are on: t = 1</a:t>
            </a:r>
          </a:p>
          <a:p>
            <a:endParaRPr lang="en-US" sz="2000" dirty="0"/>
          </a:p>
          <a:p>
            <a:r>
              <a:rPr lang="en-US" sz="2000" dirty="0"/>
              <a:t>Train the model using the order of the training patterns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the order of the patterns is randomized to avoid the learning algorithm getting stuck </a:t>
            </a:r>
          </a:p>
          <a:p>
            <a:endParaRPr lang="en-US" sz="2000" dirty="0"/>
          </a:p>
          <a:p>
            <a:r>
              <a:rPr lang="en-US" sz="2000" dirty="0"/>
              <a:t>The 1</a:t>
            </a:r>
            <a:r>
              <a:rPr lang="en-US" sz="2000" baseline="30000" dirty="0"/>
              <a:t>st</a:t>
            </a:r>
            <a:r>
              <a:rPr lang="en-US" sz="2000" dirty="0"/>
              <a:t> training pattern we will use to update the coefficients is: </a:t>
            </a:r>
          </a:p>
          <a:p>
            <a:pPr algn="ctr"/>
            <a:endParaRPr lang="en-US" sz="2000" dirty="0">
              <a:highlight>
                <a:srgbClr val="C0C0C0"/>
              </a:highlight>
            </a:endParaRPr>
          </a:p>
          <a:p>
            <a:pPr algn="ctr"/>
            <a:r>
              <a:rPr lang="en-US" sz="2000" dirty="0">
                <a:highlight>
                  <a:srgbClr val="C0C0C0"/>
                </a:highlight>
              </a:rPr>
              <a:t>Instance: X1 = 2.32, X2 = 2.45, Y = -1</a:t>
            </a:r>
          </a:p>
          <a:p>
            <a:endParaRPr lang="en-US" sz="2000" dirty="0"/>
          </a:p>
          <a:p>
            <a:r>
              <a:rPr lang="en-US" sz="2000" dirty="0"/>
              <a:t>We can now calculate the output value for this iteration.</a:t>
            </a:r>
          </a:p>
        </p:txBody>
      </p:sp>
    </p:spTree>
    <p:extLst>
      <p:ext uri="{BB962C8B-B14F-4D97-AF65-F5344CB8AC3E}">
        <p14:creationId xmlns:p14="http://schemas.microsoft.com/office/powerpoint/2010/main" val="211561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Training SVM With Gradient Descent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3100" b="1" dirty="0">
                <a:highlight>
                  <a:srgbClr val="FFFF00"/>
                </a:highlight>
              </a:rPr>
              <a:t>1. Form of Linear SVM Model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0" y="6553200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EEFD-81E2-4151-BDAD-55587E80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6" y="1987362"/>
            <a:ext cx="7929618" cy="1447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F0AA8F-D206-43F6-95A6-BFEBCA349F2D}"/>
              </a:ext>
            </a:extLst>
          </p:cNvPr>
          <p:cNvSpPr/>
          <p:nvPr/>
        </p:nvSpPr>
        <p:spPr>
          <a:xfrm>
            <a:off x="4053268" y="2967335"/>
            <a:ext cx="1037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1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F648A8-AD6E-4774-8103-2BCE9734D9AD}"/>
              </a:ext>
            </a:extLst>
          </p:cNvPr>
          <p:cNvSpPr/>
          <p:nvPr/>
        </p:nvSpPr>
        <p:spPr>
          <a:xfrm>
            <a:off x="4400550" y="3890665"/>
            <a:ext cx="476250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F6590-D7E2-40FF-82A5-274B769CDA5D}"/>
              </a:ext>
            </a:extLst>
          </p:cNvPr>
          <p:cNvSpPr txBox="1"/>
          <p:nvPr/>
        </p:nvSpPr>
        <p:spPr>
          <a:xfrm>
            <a:off x="381000" y="4390103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CMR12"/>
              </a:rPr>
              <a:t>… assumes</a:t>
            </a:r>
            <a:r>
              <a:rPr lang="en-US" sz="1800" b="0" i="0" u="none" strike="noStrike" baseline="0" dirty="0">
                <a:latin typeface="CMR12"/>
              </a:rPr>
              <a:t> the </a:t>
            </a:r>
            <a:r>
              <a:rPr lang="en-US" sz="1800" b="1" i="0" u="none" strike="noStrike" baseline="0" dirty="0">
                <a:latin typeface="CMR12"/>
              </a:rPr>
              <a:t>training pattern</a:t>
            </a:r>
            <a:r>
              <a:rPr lang="en-US" sz="1800" b="0" i="0" u="none" strike="noStrike" baseline="0" dirty="0">
                <a:latin typeface="CMR12"/>
              </a:rPr>
              <a:t> is a </a:t>
            </a:r>
            <a:r>
              <a:rPr lang="en-US" sz="1800" b="1" i="0" u="none" strike="noStrike" baseline="0" dirty="0">
                <a:latin typeface="CMR12"/>
              </a:rPr>
              <a:t>support vector</a:t>
            </a:r>
            <a:r>
              <a:rPr lang="en-US" sz="1800" b="0" i="0" u="none" strike="noStrike" baseline="0" dirty="0">
                <a:latin typeface="CMR12"/>
              </a:rPr>
              <a:t>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0B8888-076A-4447-96DF-45F4664A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" y="5152521"/>
            <a:ext cx="4479598" cy="1198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05881-B632-4201-961D-7342C36F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90" y="5390674"/>
            <a:ext cx="4190619" cy="7108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1DE2B5-EDE2-41FF-AAE8-FF7803371951}"/>
              </a:ext>
            </a:extLst>
          </p:cNvPr>
          <p:cNvSpPr/>
          <p:nvPr/>
        </p:nvSpPr>
        <p:spPr>
          <a:xfrm>
            <a:off x="152400" y="6351435"/>
            <a:ext cx="1600200" cy="125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A52043-2F16-458A-A429-63B166681C58}"/>
              </a:ext>
            </a:extLst>
          </p:cNvPr>
          <p:cNvSpPr/>
          <p:nvPr/>
        </p:nvSpPr>
        <p:spPr>
          <a:xfrm>
            <a:off x="4762690" y="6103379"/>
            <a:ext cx="1600200" cy="125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A1496-6D09-4F42-A609-9A7B88C9A91D}"/>
              </a:ext>
            </a:extLst>
          </p:cNvPr>
          <p:cNvSpPr/>
          <p:nvPr/>
        </p:nvSpPr>
        <p:spPr>
          <a:xfrm>
            <a:off x="611986" y="1457653"/>
            <a:ext cx="2835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CMBX12"/>
              </a:rPr>
              <a:t>Learning Iteration #1</a:t>
            </a:r>
            <a:endParaRPr lang="en-US" sz="24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926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471" y="6517508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28C0E-348C-40F0-8735-031A010860DC}"/>
              </a:ext>
            </a:extLst>
          </p:cNvPr>
          <p:cNvSpPr/>
          <p:nvPr/>
        </p:nvSpPr>
        <p:spPr>
          <a:xfrm>
            <a:off x="430306" y="914400"/>
            <a:ext cx="2835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CMBX12"/>
              </a:rPr>
              <a:t>Learning Iteration #2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4517D-75DE-4B8E-ACF6-9356DD92B802}"/>
              </a:ext>
            </a:extLst>
          </p:cNvPr>
          <p:cNvSpPr txBox="1"/>
          <p:nvPr/>
        </p:nvSpPr>
        <p:spPr>
          <a:xfrm>
            <a:off x="457248" y="1512591"/>
            <a:ext cx="85343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Iteration #2 of the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2</a:t>
            </a:r>
            <a:r>
              <a:rPr lang="en-US" sz="2000" baseline="30000" dirty="0"/>
              <a:t>nd</a:t>
            </a:r>
            <a:r>
              <a:rPr lang="en-US" sz="2000" dirty="0"/>
              <a:t> instance from the training dataset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t =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Instance: X1 = 3.03; X2 = 3.17, Y = 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83979-9B69-4907-8844-CCE64ACC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3" y="2747981"/>
            <a:ext cx="2209800" cy="705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EE913-DF18-4682-850C-12C23067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5" y="3620997"/>
            <a:ext cx="7958049" cy="65789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058285-C8D5-4394-A9E3-19C10C0601EB}"/>
              </a:ext>
            </a:extLst>
          </p:cNvPr>
          <p:cNvSpPr/>
          <p:nvPr/>
        </p:nvSpPr>
        <p:spPr>
          <a:xfrm>
            <a:off x="304800" y="3100750"/>
            <a:ext cx="228600" cy="1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599A38-19A3-4C35-8F3A-50F71D1065D1}"/>
              </a:ext>
            </a:extLst>
          </p:cNvPr>
          <p:cNvSpPr/>
          <p:nvPr/>
        </p:nvSpPr>
        <p:spPr>
          <a:xfrm>
            <a:off x="342900" y="3868835"/>
            <a:ext cx="228600" cy="1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D3EBA-7A12-4354-BE4B-2C3FD9B45590}"/>
              </a:ext>
            </a:extLst>
          </p:cNvPr>
          <p:cNvSpPr/>
          <p:nvPr/>
        </p:nvSpPr>
        <p:spPr>
          <a:xfrm>
            <a:off x="3061607" y="3712752"/>
            <a:ext cx="38479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not a support vector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B9B9D6-ADCA-4B3F-A7D1-C173A9916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6" y="4714793"/>
            <a:ext cx="3505200" cy="17283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3350BD-BE47-476C-AB79-908DE2A315AE}"/>
              </a:ext>
            </a:extLst>
          </p:cNvPr>
          <p:cNvSpPr/>
          <p:nvPr/>
        </p:nvSpPr>
        <p:spPr>
          <a:xfrm>
            <a:off x="457200" y="4495768"/>
            <a:ext cx="4343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Update B1 and B2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DE3CDC-08F6-4461-AE88-7591F28E6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588" y="5392376"/>
            <a:ext cx="3271837" cy="995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4717518-4A6B-4435-B6CF-C90604FF6D8C}"/>
              </a:ext>
            </a:extLst>
          </p:cNvPr>
          <p:cNvSpPr/>
          <p:nvPr/>
        </p:nvSpPr>
        <p:spPr>
          <a:xfrm>
            <a:off x="571500" y="6391943"/>
            <a:ext cx="2247900" cy="125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E71AF-DA92-4858-8790-BA9A2B286613}"/>
              </a:ext>
            </a:extLst>
          </p:cNvPr>
          <p:cNvSpPr/>
          <p:nvPr/>
        </p:nvSpPr>
        <p:spPr>
          <a:xfrm>
            <a:off x="4568779" y="6343165"/>
            <a:ext cx="2247900" cy="125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0" y="-72151"/>
            <a:ext cx="3086100" cy="365125"/>
          </a:xfrm>
        </p:spPr>
        <p:txBody>
          <a:bodyPr/>
          <a:lstStyle/>
          <a:p>
            <a:r>
              <a:rPr lang="en-US" dirty="0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4060" y="6549907"/>
            <a:ext cx="2057400" cy="365125"/>
          </a:xfrm>
        </p:spPr>
        <p:txBody>
          <a:bodyPr/>
          <a:lstStyle/>
          <a:p>
            <a:fld id="{4FC56B3D-8988-4639-A8FA-CCD603D2D32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FF93D-E256-49E0-9F32-558DB5790162}"/>
              </a:ext>
            </a:extLst>
          </p:cNvPr>
          <p:cNvSpPr/>
          <p:nvPr/>
        </p:nvSpPr>
        <p:spPr>
          <a:xfrm>
            <a:off x="430306" y="914400"/>
            <a:ext cx="5396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CMBX12"/>
              </a:rPr>
              <a:t>Learning Iteration #&gt;3 </a:t>
            </a:r>
            <a:r>
              <a:rPr lang="en-US" sz="2400" b="1" dirty="0">
                <a:highlight>
                  <a:srgbClr val="C0C0C0"/>
                </a:highlight>
                <a:latin typeface="CMBX12"/>
                <a:sym typeface="Wingdings" panose="05000000000000000000" pitchFamily="2" charset="2"/>
              </a:rPr>
              <a:t> more iterations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5205D-7F9B-4930-ACF0-C0E1C3C8E5D9}"/>
              </a:ext>
            </a:extLst>
          </p:cNvPr>
          <p:cNvSpPr txBox="1"/>
          <p:nvPr/>
        </p:nvSpPr>
        <p:spPr>
          <a:xfrm>
            <a:off x="457200" y="1522196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repeat</a:t>
            </a:r>
            <a:r>
              <a:rPr lang="en-US" sz="2000" dirty="0"/>
              <a:t> this process for the </a:t>
            </a:r>
            <a:r>
              <a:rPr lang="en-US" sz="2000" b="1" dirty="0"/>
              <a:t>rest of the training instances </a:t>
            </a:r>
            <a:r>
              <a:rPr lang="en-US" sz="2000" dirty="0"/>
              <a:t>(training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repeat the process for a further 15 epochs for a total of 160 iterations, i.e. 16 epochs, 10 updates per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Epoch = One pass through the complete dataset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keep </a:t>
            </a:r>
            <a:r>
              <a:rPr lang="en-US" sz="2000" b="1" dirty="0"/>
              <a:t>track of the loss </a:t>
            </a:r>
            <a:r>
              <a:rPr lang="en-US" sz="2000" dirty="0"/>
              <a:t>or the accuracy </a:t>
            </a:r>
            <a:r>
              <a:rPr lang="en-US" sz="2000" b="1" dirty="0"/>
              <a:t>of the model</a:t>
            </a:r>
            <a:r>
              <a:rPr lang="en-US" sz="2000" dirty="0"/>
              <a:t> </a:t>
            </a:r>
            <a:r>
              <a:rPr lang="en-US" sz="2000" u="sng" dirty="0"/>
              <a:t>for each epoch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good way to see whether the algorithm is converging or not</a:t>
            </a:r>
          </a:p>
          <a:p>
            <a:endParaRPr lang="en-US" dirty="0"/>
          </a:p>
          <a:p>
            <a:r>
              <a:rPr lang="en-US" sz="2000" b="1" dirty="0"/>
              <a:t>Plot the accuracy vs epochs 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endParaRPr lang="en-US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A93C0-B7CD-4CD8-82F7-D69B7841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51" y="4172042"/>
            <a:ext cx="4394049" cy="25066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E8057D-3484-4F37-949F-5049413DC5B8}"/>
              </a:ext>
            </a:extLst>
          </p:cNvPr>
          <p:cNvSpPr/>
          <p:nvPr/>
        </p:nvSpPr>
        <p:spPr>
          <a:xfrm>
            <a:off x="4343400" y="4418319"/>
            <a:ext cx="4171950" cy="243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425937-28E7-456B-ADC0-D626AEECFAB1}"/>
              </a:ext>
            </a:extLst>
          </p:cNvPr>
          <p:cNvSpPr/>
          <p:nvPr/>
        </p:nvSpPr>
        <p:spPr>
          <a:xfrm>
            <a:off x="8153400" y="4661517"/>
            <a:ext cx="3810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50685D-A87B-476F-93A1-6AE0B4DB67EA}"/>
              </a:ext>
            </a:extLst>
          </p:cNvPr>
          <p:cNvSpPr/>
          <p:nvPr/>
        </p:nvSpPr>
        <p:spPr>
          <a:xfrm>
            <a:off x="8180614" y="6431719"/>
            <a:ext cx="3810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869B7-939C-40A7-85D8-793B715256EC}"/>
              </a:ext>
            </a:extLst>
          </p:cNvPr>
          <p:cNvSpPr txBox="1"/>
          <p:nvPr/>
        </p:nvSpPr>
        <p:spPr>
          <a:xfrm>
            <a:off x="4400550" y="5726294"/>
            <a:ext cx="382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We achieve an accuracy of 100% on the training data, after 16 epochs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A8826FB-BF3D-4538-8A79-6152A984378A}"/>
              </a:ext>
            </a:extLst>
          </p:cNvPr>
          <p:cNvSpPr/>
          <p:nvPr/>
        </p:nvSpPr>
        <p:spPr>
          <a:xfrm>
            <a:off x="3429000" y="4947360"/>
            <a:ext cx="482751" cy="916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59B754-3A60-4855-80B3-47AA3962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5" y="5029616"/>
            <a:ext cx="1887320" cy="646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C04803-A39E-4369-B7EF-69362E1E8B5E}"/>
              </a:ext>
            </a:extLst>
          </p:cNvPr>
          <p:cNvSpPr txBox="1"/>
          <p:nvPr/>
        </p:nvSpPr>
        <p:spPr>
          <a:xfrm>
            <a:off x="-381000" y="4748628"/>
            <a:ext cx="462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Final coefficient </a:t>
            </a:r>
            <a:r>
              <a:rPr lang="en-US" b="1" dirty="0"/>
              <a:t>v</a:t>
            </a:r>
            <a:r>
              <a:rPr lang="en-US" sz="1800" b="1" dirty="0"/>
              <a:t>alues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8BACA-9AC5-4776-AF87-E6C1FB02F18C}"/>
              </a:ext>
            </a:extLst>
          </p:cNvPr>
          <p:cNvSpPr txBox="1"/>
          <p:nvPr/>
        </p:nvSpPr>
        <p:spPr>
          <a:xfrm>
            <a:off x="152498" y="5887572"/>
            <a:ext cx="382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MR12"/>
              </a:rPr>
              <a:t>Final form of 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MR12"/>
              </a:rPr>
              <a:t>learned hyperplane </a:t>
            </a:r>
            <a:r>
              <a:rPr lang="en-US" sz="1800" b="0" i="0" u="none" strike="noStrike" baseline="0" dirty="0">
                <a:latin typeface="CMR12"/>
              </a:rPr>
              <a:t>:</a:t>
            </a:r>
          </a:p>
          <a:p>
            <a:pPr algn="ctr"/>
            <a:r>
              <a:rPr lang="en-US" sz="1800" b="0" i="0" u="none" strike="noStrike" baseline="0" dirty="0">
                <a:highlight>
                  <a:srgbClr val="FFFF00"/>
                </a:highlight>
                <a:latin typeface="CMR12"/>
              </a:rPr>
              <a:t>0 + (0</a:t>
            </a:r>
            <a:r>
              <a:rPr lang="en-US" dirty="0">
                <a:highlight>
                  <a:srgbClr val="FFFF00"/>
                </a:highlight>
                <a:latin typeface="CMMI12"/>
              </a:rPr>
              <a:t>.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R12"/>
              </a:rPr>
              <a:t>55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SY10"/>
              </a:rPr>
              <a:t>×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MI12"/>
              </a:rPr>
              <a:t>X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R12"/>
              </a:rPr>
              <a:t>1) + (-0</a:t>
            </a:r>
            <a:r>
              <a:rPr lang="en-US" dirty="0">
                <a:highlight>
                  <a:srgbClr val="FFFF00"/>
                </a:highlight>
                <a:latin typeface="CMMI12"/>
              </a:rPr>
              <a:t>.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R12"/>
              </a:rPr>
              <a:t>72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SY10"/>
              </a:rPr>
              <a:t>×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MI12"/>
              </a:rPr>
              <a:t>X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CMR12"/>
              </a:rPr>
              <a:t>2) = 0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8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372-793E-4ADB-9557-64CB4644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0698" y="6526054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C56B3D-8988-4639-A8FA-CCD603D2D3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80E09F3-DB87-4ACF-A1D1-003926E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07" y="192881"/>
            <a:ext cx="6954491" cy="132556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accent1"/>
                </a:solidFill>
              </a:rPr>
              <a:t>SVMs</a:t>
            </a:r>
            <a:endParaRPr lang="en-US" sz="3500" dirty="0">
              <a:solidFill>
                <a:schemeClr val="accent1"/>
              </a:solidFill>
            </a:endParaRP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5F5F8656-86B0-4FEF-889F-B6A40EAD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968" y="6484192"/>
            <a:ext cx="7369000" cy="365125"/>
          </a:xfrm>
        </p:spPr>
        <p:txBody>
          <a:bodyPr/>
          <a:lstStyle/>
          <a:p>
            <a:r>
              <a:rPr lang="en-US" dirty="0"/>
              <a:t>Source: ML-Mastery – Master Machine Learning Algorithms, 2020 by J. Brownlee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B10CD-44AB-4086-A8B9-AD3E5FE366F2}"/>
              </a:ext>
            </a:extLst>
          </p:cNvPr>
          <p:cNvSpPr/>
          <p:nvPr/>
        </p:nvSpPr>
        <p:spPr>
          <a:xfrm>
            <a:off x="1876007" y="1602010"/>
            <a:ext cx="6750074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One of the most popular and talked about machine learning 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Extremely popular around the time they were developed (1990s)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Continue to be the go-to method for a high-performing algorithm with little tuning</a:t>
            </a:r>
          </a:p>
        </p:txBody>
      </p:sp>
    </p:spTree>
    <p:extLst>
      <p:ext uri="{BB962C8B-B14F-4D97-AF65-F5344CB8AC3E}">
        <p14:creationId xmlns:p14="http://schemas.microsoft.com/office/powerpoint/2010/main" val="2024385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2BD1-4CBE-4E75-84FF-54C7BAC4B084}"/>
              </a:ext>
            </a:extLst>
          </p:cNvPr>
          <p:cNvSpPr txBox="1"/>
          <p:nvPr/>
        </p:nvSpPr>
        <p:spPr>
          <a:xfrm>
            <a:off x="457200" y="9144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highlight>
                  <a:srgbClr val="C0C0C0"/>
                </a:highlight>
                <a:latin typeface="CMBX12"/>
              </a:rPr>
              <a:t>Next: Make Predictions with the established SVM Model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0239-EF1C-4ED6-BB67-EBD6A2A92052}"/>
              </a:ext>
            </a:extLst>
          </p:cNvPr>
          <p:cNvSpPr txBox="1"/>
          <p:nvPr/>
        </p:nvSpPr>
        <p:spPr>
          <a:xfrm>
            <a:off x="419100" y="1752600"/>
            <a:ext cx="8305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that we have coefficients for the line, we can make predictions.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show how to make predictions for the </a:t>
            </a:r>
            <a:r>
              <a:rPr lang="en-US" sz="2400" b="1" dirty="0"/>
              <a:t>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easily adapt the process to make predictions for </a:t>
            </a:r>
            <a:r>
              <a:rPr lang="en-US" sz="2400" b="1" dirty="0"/>
              <a:t>new data</a:t>
            </a:r>
          </a:p>
          <a:p>
            <a:endParaRPr lang="en-US" dirty="0"/>
          </a:p>
          <a:p>
            <a:r>
              <a:rPr lang="en-US" sz="2400" dirty="0">
                <a:highlight>
                  <a:srgbClr val="C0C0C0"/>
                </a:highlight>
              </a:rPr>
              <a:t>Predictions can be made using the following equation: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58EEF-C821-4A3E-93EF-21DF3A7D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17311"/>
            <a:ext cx="52482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43400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44563-32CA-47CD-9958-D392D513E853}"/>
              </a:ext>
            </a:extLst>
          </p:cNvPr>
          <p:cNvSpPr txBox="1"/>
          <p:nvPr/>
        </p:nvSpPr>
        <p:spPr>
          <a:xfrm>
            <a:off x="457200" y="990600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Let’s make a prediction for each instance in the training dataset: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2EE04-081A-41FD-947D-06AF8780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6" y="5666651"/>
            <a:ext cx="3480290" cy="105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35F59-5A6A-498C-A55C-B78DE6AA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248" y="2211073"/>
            <a:ext cx="3455908" cy="27979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405B6D-148F-45EF-8488-9A1666F1A454}"/>
              </a:ext>
            </a:extLst>
          </p:cNvPr>
          <p:cNvSpPr/>
          <p:nvPr/>
        </p:nvSpPr>
        <p:spPr>
          <a:xfrm>
            <a:off x="1371600" y="1464936"/>
            <a:ext cx="19392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4774-9D7D-46F0-AA6B-CF5CE537C0E5}"/>
              </a:ext>
            </a:extLst>
          </p:cNvPr>
          <p:cNvSpPr/>
          <p:nvPr/>
        </p:nvSpPr>
        <p:spPr>
          <a:xfrm>
            <a:off x="404168" y="5043408"/>
            <a:ext cx="35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 Rule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4DF55-EC37-4E0D-83F6-2043D0C23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12" y="501956"/>
            <a:ext cx="3055943" cy="3138739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00544A39-CB4A-4F1B-976B-E7701B72BA20}"/>
              </a:ext>
            </a:extLst>
          </p:cNvPr>
          <p:cNvSpPr/>
          <p:nvPr/>
        </p:nvSpPr>
        <p:spPr>
          <a:xfrm>
            <a:off x="4913233" y="777874"/>
            <a:ext cx="735092" cy="5933800"/>
          </a:xfrm>
          <a:prstGeom prst="rightBrac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D774A2-287E-460C-AB64-819AA8EDBC72}"/>
              </a:ext>
            </a:extLst>
          </p:cNvPr>
          <p:cNvSpPr/>
          <p:nvPr/>
        </p:nvSpPr>
        <p:spPr>
          <a:xfrm>
            <a:off x="3505200" y="1849656"/>
            <a:ext cx="647001" cy="33319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E802EC-DB27-4C99-9757-065544AF9463}"/>
              </a:ext>
            </a:extLst>
          </p:cNvPr>
          <p:cNvSpPr/>
          <p:nvPr/>
        </p:nvSpPr>
        <p:spPr>
          <a:xfrm>
            <a:off x="8214750" y="308751"/>
            <a:ext cx="647001" cy="33319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2493E-AA94-4D2E-871C-714245B45010}"/>
              </a:ext>
            </a:extLst>
          </p:cNvPr>
          <p:cNvSpPr txBox="1"/>
          <p:nvPr/>
        </p:nvSpPr>
        <p:spPr>
          <a:xfrm>
            <a:off x="5754585" y="3613801"/>
            <a:ext cx="3160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FF0000"/>
                </a:solidFill>
                <a:latin typeface="CMR12"/>
              </a:rPr>
              <a:t>Accuracy of the Learned SVM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9D6A5-E269-4151-BB87-CD6EDF3A94C1}"/>
              </a:ext>
            </a:extLst>
          </p:cNvPr>
          <p:cNvSpPr txBox="1"/>
          <p:nvPr/>
        </p:nvSpPr>
        <p:spPr>
          <a:xfrm>
            <a:off x="5648325" y="4552928"/>
            <a:ext cx="3160815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/>
              <a:t>Compare</a:t>
            </a:r>
            <a:r>
              <a:rPr lang="en-US" sz="1800" b="0" i="0" u="none" strike="noStrike" baseline="0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crisp prediction (Crisp)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expected output column (Y )</a:t>
            </a:r>
          </a:p>
          <a:p>
            <a:pPr algn="l"/>
            <a:endParaRPr lang="en-US" dirty="0"/>
          </a:p>
          <a:p>
            <a:pPr algn="ctr"/>
            <a:r>
              <a:rPr lang="en-US" b="1" dirty="0"/>
              <a:t>W</a:t>
            </a:r>
            <a:r>
              <a:rPr lang="en-US" sz="1800" b="1" i="0" u="none" strike="noStrike" baseline="0" dirty="0"/>
              <a:t>e can see that our model has achieved 100% 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33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85D-8EF4-4356-B7C6-A9A5F680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Kernel SVM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665C4-82FC-4C62-A398-019FA3E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19F5-5C2C-4CD8-837B-B538F3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7F5C4-25E5-4774-98A7-CDB9B26718C9}"/>
              </a:ext>
            </a:extLst>
          </p:cNvPr>
          <p:cNvSpPr txBox="1"/>
          <p:nvPr/>
        </p:nvSpPr>
        <p:spPr>
          <a:xfrm>
            <a:off x="457200" y="9144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highlight>
                  <a:srgbClr val="C0C0C0"/>
                </a:highlight>
                <a:latin typeface="CMBX12"/>
              </a:rPr>
              <a:t>Summary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78B72-EC4A-4393-8A34-CAACFD81E972}"/>
              </a:ext>
            </a:extLst>
          </p:cNvPr>
          <p:cNvSpPr txBox="1"/>
          <p:nvPr/>
        </p:nvSpPr>
        <p:spPr>
          <a:xfrm>
            <a:off x="533400" y="1594882"/>
            <a:ext cx="830580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this lecture we learned how to implement the SVM algorithm from scratch using the sub-gradient descent optimization technique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We learned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Update coefficient values for SVM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Iterate the sub-gradient descent procedure to find good coefficient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 predictions using a learned SVM model</a:t>
            </a:r>
          </a:p>
        </p:txBody>
      </p:sp>
    </p:spTree>
    <p:extLst>
      <p:ext uri="{BB962C8B-B14F-4D97-AF65-F5344CB8AC3E}">
        <p14:creationId xmlns:p14="http://schemas.microsoft.com/office/powerpoint/2010/main" val="364187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124200"/>
            <a:ext cx="2133600" cy="1325563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4874" y="1824335"/>
            <a:ext cx="4534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F23-C58B-408A-80CF-8AC3EB9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Maximal-Margin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E05-BA3E-44FA-BFE9-4B4D50A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59DE-1E3B-434F-8259-45A66A32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C9A42-EAAC-4694-BE4B-9FE76AE816A5}"/>
              </a:ext>
            </a:extLst>
          </p:cNvPr>
          <p:cNvSpPr/>
          <p:nvPr/>
        </p:nvSpPr>
        <p:spPr>
          <a:xfrm>
            <a:off x="685800" y="12954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hypothetical classifier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best explains how SVM works in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/>
              <a:t>n-D space </a:t>
            </a:r>
            <a:r>
              <a:rPr lang="en-US" sz="2400" dirty="0"/>
              <a:t>is formed by the numeric input variables (x) in our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Say we have 2 input variables </a:t>
            </a:r>
            <a:r>
              <a:rPr lang="en-US" sz="2400" dirty="0">
                <a:sym typeface="Wingdings" panose="05000000000000000000" pitchFamily="2" charset="2"/>
              </a:rPr>
              <a:t> 2-D space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hyperplane</a:t>
            </a:r>
            <a:r>
              <a:rPr lang="en-US" sz="2400" dirty="0"/>
              <a:t> is a line that </a:t>
            </a:r>
            <a:r>
              <a:rPr lang="en-US" sz="2400" b="1" dirty="0"/>
              <a:t>splits</a:t>
            </a:r>
            <a:r>
              <a:rPr lang="en-US" sz="2400" dirty="0"/>
              <a:t> the </a:t>
            </a:r>
            <a:r>
              <a:rPr lang="en-US" sz="2400" u="sng" dirty="0"/>
              <a:t>input variable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SVM </a:t>
            </a:r>
            <a:r>
              <a:rPr lang="en-US" sz="2400" dirty="0">
                <a:sym typeface="Wingdings" panose="05000000000000000000" pitchFamily="2" charset="2"/>
              </a:rPr>
              <a:t> we select a</a:t>
            </a:r>
            <a:r>
              <a:rPr lang="en-US" sz="2400" dirty="0"/>
              <a:t> </a:t>
            </a:r>
            <a:r>
              <a:rPr lang="en-US" sz="2400" b="1" dirty="0"/>
              <a:t>hyperplane</a:t>
            </a:r>
            <a:r>
              <a:rPr lang="en-US" sz="2400" dirty="0"/>
              <a:t> to separate (ideally) the points in the input variable space based on their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class 0 vs. class 1</a:t>
            </a:r>
          </a:p>
        </p:txBody>
      </p:sp>
    </p:spTree>
    <p:extLst>
      <p:ext uri="{BB962C8B-B14F-4D97-AF65-F5344CB8AC3E}">
        <p14:creationId xmlns:p14="http://schemas.microsoft.com/office/powerpoint/2010/main" val="322989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F23-C58B-408A-80CF-8AC3EB9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Maximal-Margin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E05-BA3E-44FA-BFE9-4B4D50A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59DE-1E3B-434F-8259-45A66A32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C9A42-EAAC-4694-BE4B-9FE76AE816A5}"/>
              </a:ext>
            </a:extLst>
          </p:cNvPr>
          <p:cNvSpPr/>
          <p:nvPr/>
        </p:nvSpPr>
        <p:spPr>
          <a:xfrm>
            <a:off x="685800" y="1093372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2-D Space – Example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boundary is a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assume that all our input points can be completely separated by this line</a:t>
            </a:r>
          </a:p>
          <a:p>
            <a:r>
              <a:rPr lang="en-US" sz="2400" dirty="0"/>
              <a:t>	</a:t>
            </a:r>
          </a:p>
          <a:p>
            <a:pPr algn="ctr"/>
            <a:r>
              <a:rPr lang="en-US" sz="2400" dirty="0"/>
              <a:t>For example: </a:t>
            </a:r>
            <a:r>
              <a:rPr lang="en-US" sz="2400" dirty="0">
                <a:highlight>
                  <a:srgbClr val="FFFF00"/>
                </a:highlight>
              </a:rPr>
              <a:t>B</a:t>
            </a:r>
            <a:r>
              <a:rPr lang="en-US" sz="2400" baseline="-25000" dirty="0">
                <a:highlight>
                  <a:srgbClr val="FFFF00"/>
                </a:highlight>
              </a:rPr>
              <a:t>0</a:t>
            </a:r>
            <a:r>
              <a:rPr lang="en-US" sz="2400" dirty="0">
                <a:highlight>
                  <a:srgbClr val="FFFF00"/>
                </a:highlight>
              </a:rPr>
              <a:t> + (B</a:t>
            </a:r>
            <a:r>
              <a:rPr lang="en-US" sz="2400" baseline="-25000" dirty="0">
                <a:highlight>
                  <a:srgbClr val="FFFF00"/>
                </a:highlight>
              </a:rPr>
              <a:t>1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400" dirty="0">
                <a:highlight>
                  <a:srgbClr val="FFFF00"/>
                </a:highlight>
              </a:rPr>
              <a:t> X</a:t>
            </a:r>
            <a:r>
              <a:rPr lang="en-US" sz="2400" baseline="-25000" dirty="0">
                <a:highlight>
                  <a:srgbClr val="FFFF00"/>
                </a:highlight>
              </a:rPr>
              <a:t>1</a:t>
            </a:r>
            <a:r>
              <a:rPr lang="en-US" sz="2400" dirty="0">
                <a:highlight>
                  <a:srgbClr val="FFFF00"/>
                </a:highlight>
              </a:rPr>
              <a:t>) + (B</a:t>
            </a:r>
            <a:r>
              <a:rPr lang="en-US" sz="2400" baseline="-25000" dirty="0">
                <a:highlight>
                  <a:srgbClr val="FFFF00"/>
                </a:highlight>
              </a:rPr>
              <a:t>2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en-US" sz="2400" dirty="0">
                <a:highlight>
                  <a:srgbClr val="FFFF00"/>
                </a:highlight>
              </a:rPr>
              <a:t>X</a:t>
            </a:r>
            <a:r>
              <a:rPr lang="en-US" sz="2400" baseline="-25000" dirty="0">
                <a:highlight>
                  <a:srgbClr val="FFFF00"/>
                </a:highlight>
              </a:rPr>
              <a:t>2</a:t>
            </a:r>
            <a:r>
              <a:rPr lang="en-US" sz="2400" dirty="0">
                <a:highlight>
                  <a:srgbClr val="FFFF00"/>
                </a:highlight>
              </a:rPr>
              <a:t>) = 0</a:t>
            </a:r>
            <a:r>
              <a:rPr lang="en-US" sz="2400" dirty="0"/>
              <a:t>, where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coefficients (B1; B2): slope of the line, and (B0): intercept </a:t>
            </a:r>
            <a:r>
              <a:rPr lang="en-US" sz="2400" u="sng" dirty="0"/>
              <a:t>are found by the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X1 and X2: are the two input variables</a:t>
            </a:r>
          </a:p>
          <a:p>
            <a:endParaRPr lang="en-US" sz="2400" dirty="0"/>
          </a:p>
          <a:p>
            <a:r>
              <a:rPr lang="en-US" sz="2400" dirty="0"/>
              <a:t>We can </a:t>
            </a:r>
            <a:r>
              <a:rPr lang="en-US" sz="2400" b="1" dirty="0"/>
              <a:t>classify</a:t>
            </a:r>
            <a:r>
              <a:rPr lang="en-US" sz="2400" dirty="0"/>
              <a:t> using this line: we add input values into the line equation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calculate whether a new point is above or below the line</a:t>
            </a:r>
          </a:p>
        </p:txBody>
      </p:sp>
    </p:spTree>
    <p:extLst>
      <p:ext uri="{BB962C8B-B14F-4D97-AF65-F5344CB8AC3E}">
        <p14:creationId xmlns:p14="http://schemas.microsoft.com/office/powerpoint/2010/main" val="12757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F23-C58B-408A-80CF-8AC3EB9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Maximal-Margin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E05-BA3E-44FA-BFE9-4B4D50A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59DE-1E3B-434F-8259-45A66A32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F6558A-E7F4-456F-8DD5-0A1BEB3FF831}"/>
              </a:ext>
            </a:extLst>
          </p:cNvPr>
          <p:cNvSpPr/>
          <p:nvPr/>
        </p:nvSpPr>
        <p:spPr>
          <a:xfrm>
            <a:off x="591671" y="2063097"/>
            <a:ext cx="7772400" cy="409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Above the line</a:t>
            </a:r>
            <a:r>
              <a:rPr lang="en-US" sz="2400" dirty="0"/>
              <a:t>, the equation returns a value greater than 0 and the point belongs to the 1</a:t>
            </a:r>
            <a:r>
              <a:rPr lang="en-US" sz="2400" baseline="30000" dirty="0"/>
              <a:t>st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class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Below the line</a:t>
            </a:r>
            <a:r>
              <a:rPr lang="en-US" sz="2400" dirty="0"/>
              <a:t>, the equation returns a value less than 0 and the point belongs to the 2</a:t>
            </a:r>
            <a:r>
              <a:rPr lang="en-US" sz="2400" baseline="30000" dirty="0"/>
              <a:t>nd</a:t>
            </a:r>
            <a:r>
              <a:rPr lang="en-US" sz="2400" dirty="0"/>
              <a:t> class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class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value close to the line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returns a value close to zero </a:t>
            </a:r>
            <a:r>
              <a:rPr lang="en-US" sz="2400" dirty="0"/>
              <a:t>and the point may be difficult to classify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b="1" dirty="0"/>
              <a:t>magnitude of the value is large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B050"/>
                </a:solidFill>
              </a:rPr>
              <a:t>model may have more confidence in the prediction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F3041-0A9E-4552-B247-E6F7C3CE59A6}"/>
              </a:ext>
            </a:extLst>
          </p:cNvPr>
          <p:cNvSpPr/>
          <p:nvPr/>
        </p:nvSpPr>
        <p:spPr>
          <a:xfrm>
            <a:off x="672258" y="1295400"/>
            <a:ext cx="7481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B</a:t>
            </a:r>
            <a:r>
              <a:rPr lang="en-US" sz="2800" baseline="-25000" dirty="0">
                <a:highlight>
                  <a:srgbClr val="FFFF00"/>
                </a:highlight>
              </a:rPr>
              <a:t>0</a:t>
            </a:r>
            <a:r>
              <a:rPr lang="en-US" sz="2800" dirty="0">
                <a:highlight>
                  <a:srgbClr val="FFFF00"/>
                </a:highlight>
              </a:rPr>
              <a:t> + (B</a:t>
            </a:r>
            <a:r>
              <a:rPr lang="en-US" sz="2800" baseline="-25000" dirty="0">
                <a:highlight>
                  <a:srgbClr val="FFFF00"/>
                </a:highlight>
              </a:rPr>
              <a:t>1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800" dirty="0">
                <a:highlight>
                  <a:srgbClr val="FFFF00"/>
                </a:highlight>
              </a:rPr>
              <a:t> X</a:t>
            </a:r>
            <a:r>
              <a:rPr lang="en-US" sz="2800" baseline="-25000" dirty="0">
                <a:highlight>
                  <a:srgbClr val="FFFF00"/>
                </a:highlight>
              </a:rPr>
              <a:t>1</a:t>
            </a:r>
            <a:r>
              <a:rPr lang="en-US" sz="2800" dirty="0">
                <a:highlight>
                  <a:srgbClr val="FFFF00"/>
                </a:highlight>
              </a:rPr>
              <a:t>) + (B</a:t>
            </a:r>
            <a:r>
              <a:rPr lang="en-US" sz="2800" baseline="-25000" dirty="0">
                <a:highlight>
                  <a:srgbClr val="FFFF00"/>
                </a:highlight>
              </a:rPr>
              <a:t>2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en-US" sz="2800" dirty="0">
                <a:highlight>
                  <a:srgbClr val="FFFF00"/>
                </a:highlight>
              </a:rPr>
              <a:t>X</a:t>
            </a:r>
            <a:r>
              <a:rPr lang="en-US" sz="2800" baseline="-25000" dirty="0">
                <a:highlight>
                  <a:srgbClr val="FFFF00"/>
                </a:highlight>
              </a:rPr>
              <a:t>2</a:t>
            </a:r>
            <a:r>
              <a:rPr lang="en-US" sz="2800" dirty="0">
                <a:highlight>
                  <a:srgbClr val="FFFF00"/>
                </a:highlight>
              </a:rPr>
              <a:t>) = 0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3A8530-D4A0-44D5-8436-B04E48C3CA56}"/>
              </a:ext>
            </a:extLst>
          </p:cNvPr>
          <p:cNvCxnSpPr/>
          <p:nvPr/>
        </p:nvCxnSpPr>
        <p:spPr>
          <a:xfrm>
            <a:off x="7100142" y="611399"/>
            <a:ext cx="1371600" cy="1096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8E2FC24-D40E-4558-9E5C-9D0BEA3A607F}"/>
              </a:ext>
            </a:extLst>
          </p:cNvPr>
          <p:cNvSpPr/>
          <p:nvPr/>
        </p:nvSpPr>
        <p:spPr>
          <a:xfrm>
            <a:off x="7848600" y="381000"/>
            <a:ext cx="762000" cy="6389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D09A3-D2DD-4472-A429-3541C57C745B}"/>
              </a:ext>
            </a:extLst>
          </p:cNvPr>
          <p:cNvSpPr/>
          <p:nvPr/>
        </p:nvSpPr>
        <p:spPr>
          <a:xfrm>
            <a:off x="6858000" y="1228538"/>
            <a:ext cx="762000" cy="6389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F23-C58B-408A-80CF-8AC3EB9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5492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Maximal-Margin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E05-BA3E-44FA-BFE9-4B4D50A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59DE-1E3B-434F-8259-45A66A32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F3041-0A9E-4552-B247-E6F7C3CE59A6}"/>
              </a:ext>
            </a:extLst>
          </p:cNvPr>
          <p:cNvSpPr/>
          <p:nvPr/>
        </p:nvSpPr>
        <p:spPr>
          <a:xfrm>
            <a:off x="672258" y="1301917"/>
            <a:ext cx="7481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B</a:t>
            </a:r>
            <a:r>
              <a:rPr lang="en-US" sz="2800" baseline="-25000" dirty="0">
                <a:highlight>
                  <a:srgbClr val="FFFF00"/>
                </a:highlight>
              </a:rPr>
              <a:t>0</a:t>
            </a:r>
            <a:r>
              <a:rPr lang="en-US" sz="2800" dirty="0">
                <a:highlight>
                  <a:srgbClr val="FFFF00"/>
                </a:highlight>
              </a:rPr>
              <a:t> + (B</a:t>
            </a:r>
            <a:r>
              <a:rPr lang="en-US" sz="2800" baseline="-25000" dirty="0">
                <a:highlight>
                  <a:srgbClr val="FFFF00"/>
                </a:highlight>
              </a:rPr>
              <a:t>1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800" dirty="0">
                <a:highlight>
                  <a:srgbClr val="FFFF00"/>
                </a:highlight>
              </a:rPr>
              <a:t> X</a:t>
            </a:r>
            <a:r>
              <a:rPr lang="en-US" sz="2800" baseline="-25000" dirty="0">
                <a:highlight>
                  <a:srgbClr val="FFFF00"/>
                </a:highlight>
              </a:rPr>
              <a:t>1</a:t>
            </a:r>
            <a:r>
              <a:rPr lang="en-US" sz="2800" dirty="0">
                <a:highlight>
                  <a:srgbClr val="FFFF00"/>
                </a:highlight>
              </a:rPr>
              <a:t>) + (B</a:t>
            </a:r>
            <a:r>
              <a:rPr lang="en-US" sz="2800" baseline="-25000" dirty="0">
                <a:highlight>
                  <a:srgbClr val="FFFF00"/>
                </a:highlight>
              </a:rPr>
              <a:t>2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en-US" sz="2800" dirty="0">
                <a:highlight>
                  <a:srgbClr val="FFFF00"/>
                </a:highlight>
              </a:rPr>
              <a:t>X</a:t>
            </a:r>
            <a:r>
              <a:rPr lang="en-US" sz="2800" baseline="-25000" dirty="0">
                <a:highlight>
                  <a:srgbClr val="FFFF00"/>
                </a:highlight>
              </a:rPr>
              <a:t>2</a:t>
            </a:r>
            <a:r>
              <a:rPr lang="en-US" sz="2800" dirty="0">
                <a:highlight>
                  <a:srgbClr val="FFFF00"/>
                </a:highlight>
              </a:rPr>
              <a:t>) = 0</a:t>
            </a: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3A8530-D4A0-44D5-8436-B04E48C3CA56}"/>
              </a:ext>
            </a:extLst>
          </p:cNvPr>
          <p:cNvCxnSpPr/>
          <p:nvPr/>
        </p:nvCxnSpPr>
        <p:spPr>
          <a:xfrm>
            <a:off x="7100142" y="611399"/>
            <a:ext cx="1371600" cy="1096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8E2FC24-D40E-4558-9E5C-9D0BEA3A607F}"/>
              </a:ext>
            </a:extLst>
          </p:cNvPr>
          <p:cNvSpPr/>
          <p:nvPr/>
        </p:nvSpPr>
        <p:spPr>
          <a:xfrm>
            <a:off x="7848600" y="381000"/>
            <a:ext cx="762000" cy="6389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D09A3-D2DD-4472-A429-3541C57C745B}"/>
              </a:ext>
            </a:extLst>
          </p:cNvPr>
          <p:cNvSpPr/>
          <p:nvPr/>
        </p:nvSpPr>
        <p:spPr>
          <a:xfrm>
            <a:off x="6858000" y="1228538"/>
            <a:ext cx="762000" cy="6389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9ED3E-FC6A-43C5-AA66-A6F1DCE366CF}"/>
              </a:ext>
            </a:extLst>
          </p:cNvPr>
          <p:cNvSpPr/>
          <p:nvPr/>
        </p:nvSpPr>
        <p:spPr>
          <a:xfrm>
            <a:off x="598394" y="2383929"/>
            <a:ext cx="8012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distance between the line and the closest data points is referred to as the </a:t>
            </a:r>
            <a:r>
              <a:rPr lang="en-US" sz="2400" b="1" dirty="0"/>
              <a:t>margin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optimal line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0070C0"/>
                </a:solidFill>
              </a:rPr>
              <a:t>can separate the two classes </a:t>
            </a:r>
            <a:r>
              <a:rPr lang="en-US" sz="2400" dirty="0"/>
              <a:t>is </a:t>
            </a:r>
            <a:r>
              <a:rPr lang="en-US" sz="2400" b="1" dirty="0"/>
              <a:t>the line that has the largest margin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called the </a:t>
            </a:r>
            <a:r>
              <a:rPr lang="en-US" sz="2400" b="1" dirty="0"/>
              <a:t>Maximal-Margin hyperplane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How is the margin calculated? </a:t>
            </a:r>
            <a:r>
              <a:rPr lang="en-US" sz="2400" dirty="0"/>
              <a:t>As the perpendicular distance from the line to only the closest points. </a:t>
            </a:r>
          </a:p>
        </p:txBody>
      </p:sp>
    </p:spTree>
    <p:extLst>
      <p:ext uri="{BB962C8B-B14F-4D97-AF65-F5344CB8AC3E}">
        <p14:creationId xmlns:p14="http://schemas.microsoft.com/office/powerpoint/2010/main" val="15322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4F23-C58B-408A-80CF-8AC3EB9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4"/>
            <a:ext cx="78867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Soft Margin Classifier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E05-BA3E-44FA-BFE9-4B4D50A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3086100" cy="365125"/>
          </a:xfrm>
        </p:spPr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59DE-1E3B-434F-8259-45A66A32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4E0-81B2-4186-8D5A-650032665A69}"/>
              </a:ext>
            </a:extLst>
          </p:cNvPr>
          <p:cNvSpPr/>
          <p:nvPr/>
        </p:nvSpPr>
        <p:spPr>
          <a:xfrm>
            <a:off x="304800" y="838200"/>
            <a:ext cx="8595852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In practice, real data is challenging to be separated perfectly well with a hyperplane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Thus</a:t>
            </a:r>
            <a:r>
              <a:rPr lang="en-US" sz="2200" dirty="0"/>
              <a:t>: we need to relax the constraint of maximizing the margin of the line that separates the classes </a:t>
            </a:r>
            <a:r>
              <a:rPr lang="en-US" sz="2200" dirty="0">
                <a:sym typeface="Wingdings" panose="05000000000000000000" pitchFamily="2" charset="2"/>
              </a:rPr>
              <a:t> namely, we need to use a </a:t>
            </a:r>
            <a:r>
              <a:rPr lang="en-US" sz="2200" b="1" dirty="0">
                <a:sym typeface="Wingdings" panose="05000000000000000000" pitchFamily="2" charset="2"/>
              </a:rPr>
              <a:t>S</a:t>
            </a:r>
            <a:r>
              <a:rPr lang="en-US" sz="2200" b="1" dirty="0"/>
              <a:t>oft Margin Classifier (SMC)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SMC:</a:t>
            </a:r>
            <a:r>
              <a:rPr lang="en-US" sz="2200" dirty="0"/>
              <a:t> allows some training data points to </a:t>
            </a:r>
            <a:r>
              <a:rPr lang="en-US" sz="2200" dirty="0">
                <a:highlight>
                  <a:srgbClr val="C0C0C0"/>
                </a:highlight>
              </a:rPr>
              <a:t>violate the </a:t>
            </a:r>
            <a:r>
              <a:rPr lang="en-US" sz="2200" dirty="0" err="1">
                <a:highlight>
                  <a:srgbClr val="C0C0C0"/>
                </a:highlight>
              </a:rPr>
              <a:t>dichotomizer</a:t>
            </a:r>
            <a:endParaRPr lang="en-US" sz="2200" dirty="0">
              <a:highlight>
                <a:srgbClr val="C0C0C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More coefficients </a:t>
            </a:r>
            <a:r>
              <a:rPr lang="en-US" sz="2400" dirty="0"/>
              <a:t>(</a:t>
            </a:r>
            <a:r>
              <a:rPr lang="en-US" sz="2400" dirty="0">
                <a:sym typeface="Wingdings" panose="05000000000000000000" pitchFamily="2" charset="2"/>
              </a:rPr>
              <a:t>called </a:t>
            </a:r>
            <a:r>
              <a:rPr lang="en-US" sz="2400" b="1" dirty="0"/>
              <a:t>slack variables</a:t>
            </a:r>
            <a:r>
              <a:rPr lang="en-US" sz="2400" dirty="0"/>
              <a:t>) are introduced that give the margin wiggle room </a:t>
            </a:r>
            <a:r>
              <a:rPr lang="en-US" sz="2400" u="sng" dirty="0"/>
              <a:t>in each dimension</a:t>
            </a:r>
            <a:r>
              <a:rPr lang="en-US" sz="2400" dirty="0"/>
              <a:t> --&gt; thus, </a:t>
            </a:r>
            <a:r>
              <a:rPr lang="en-US" sz="2400" dirty="0">
                <a:solidFill>
                  <a:srgbClr val="0070C0"/>
                </a:solidFill>
              </a:rPr>
              <a:t>model complexity increases </a:t>
            </a:r>
            <a:r>
              <a:rPr lang="en-US" sz="2400" dirty="0"/>
              <a:t>(we have more parameters </a:t>
            </a:r>
            <a:r>
              <a:rPr lang="en-US" sz="2400" dirty="0">
                <a:sym typeface="Wingdings" panose="05000000000000000000" pitchFamily="2" charset="2"/>
              </a:rPr>
              <a:t>to fi</a:t>
            </a:r>
            <a:r>
              <a:rPr lang="en-US" sz="2400" dirty="0"/>
              <a:t>t to the data)</a:t>
            </a:r>
          </a:p>
        </p:txBody>
      </p:sp>
    </p:spTree>
    <p:extLst>
      <p:ext uri="{BB962C8B-B14F-4D97-AF65-F5344CB8AC3E}">
        <p14:creationId xmlns:p14="http://schemas.microsoft.com/office/powerpoint/2010/main" val="243256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9A24-B37F-4DE0-8773-55FE190B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886700" cy="54927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Soft Margin Classifier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01DF6-1E90-4A9C-991A-A0DD5C15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ML-Mastery – ML Algorithms 2020 by J. Brownlee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D0D8A-99A4-44E1-8F73-AFB64C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B3D-8988-4639-A8FA-CCD603D2D3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A4AA5-82F7-4DED-947D-D11FE3D73C75}"/>
              </a:ext>
            </a:extLst>
          </p:cNvPr>
          <p:cNvSpPr/>
          <p:nvPr/>
        </p:nvSpPr>
        <p:spPr>
          <a:xfrm>
            <a:off x="635410" y="1143000"/>
            <a:ext cx="77724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is a </a:t>
            </a:r>
            <a:r>
              <a:rPr lang="en-US" sz="2400" b="1" dirty="0"/>
              <a:t>tuning parameter (C)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Defines the magnitude of the wiggle allowed across all dimensions; the amount of violation of the margin allowed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b="1" dirty="0"/>
              <a:t>C = 0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 </a:t>
            </a:r>
            <a:r>
              <a:rPr lang="en-US" sz="2400" b="1" dirty="0"/>
              <a:t>no violation </a:t>
            </a:r>
            <a:r>
              <a:rPr lang="en-US" sz="2400" dirty="0">
                <a:sym typeface="Wingdings" panose="05000000000000000000" pitchFamily="2" charset="2"/>
              </a:rPr>
              <a:t> use the </a:t>
            </a:r>
            <a:r>
              <a:rPr lang="en-US" sz="2400" b="1" dirty="0"/>
              <a:t>Maximal-Margin Classifier</a:t>
            </a:r>
            <a:r>
              <a:rPr lang="en-US" sz="2400" dirty="0"/>
              <a:t> (described before)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larger the value of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more violations of the hyperplane are permitted</a:t>
            </a:r>
          </a:p>
        </p:txBody>
      </p:sp>
    </p:spTree>
    <p:extLst>
      <p:ext uri="{BB962C8B-B14F-4D97-AF65-F5344CB8AC3E}">
        <p14:creationId xmlns:p14="http://schemas.microsoft.com/office/powerpoint/2010/main" val="77050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2990</Words>
  <Application>Microsoft Office PowerPoint</Application>
  <PresentationFormat>On-screen Show (4:3)</PresentationFormat>
  <Paragraphs>339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CMBX12</vt:lpstr>
      <vt:lpstr>CMMI12</vt:lpstr>
      <vt:lpstr>CMR12</vt:lpstr>
      <vt:lpstr>CMSY10</vt:lpstr>
      <vt:lpstr>Courier New</vt:lpstr>
      <vt:lpstr>Office Theme</vt:lpstr>
      <vt:lpstr>Pattern Recognition ECSE 4410/6410 CAPA  Spring 2021  Support Vector Machines </vt:lpstr>
      <vt:lpstr>OVERVIEW</vt:lpstr>
      <vt:lpstr>SVMs</vt:lpstr>
      <vt:lpstr>Maximal-Margin Classifier</vt:lpstr>
      <vt:lpstr>Maximal-Margin Classifier</vt:lpstr>
      <vt:lpstr>Maximal-Margin Classifier</vt:lpstr>
      <vt:lpstr>Maximal-Margin Classifier</vt:lpstr>
      <vt:lpstr>Soft Margin Classifier</vt:lpstr>
      <vt:lpstr>Soft Margin Classifier</vt:lpstr>
      <vt:lpstr>Support Vector Machines (Kernels)</vt:lpstr>
      <vt:lpstr>Support Vector Machines (Kernels)</vt:lpstr>
      <vt:lpstr>Linear Kernel SVM</vt:lpstr>
      <vt:lpstr>Linear Kernel SVM</vt:lpstr>
      <vt:lpstr>Polynomial Kernel SVM</vt:lpstr>
      <vt:lpstr>Radial Kernel SVM</vt:lpstr>
      <vt:lpstr>How to Learn a SVM Model</vt:lpstr>
      <vt:lpstr>How to Learn a SVM Model</vt:lpstr>
      <vt:lpstr>Preparing Data for SVM</vt:lpstr>
      <vt:lpstr>Quiz</vt:lpstr>
      <vt:lpstr>Support Vector Machine Tutorial</vt:lpstr>
      <vt:lpstr>Tutorial DATASET</vt:lpstr>
      <vt:lpstr>Training SVM With Gradient Descent  1. Form of Linear SVM Model</vt:lpstr>
      <vt:lpstr>Training SVM With Gradient Descent  2. SVM Optimization Method – to find the coefficients</vt:lpstr>
      <vt:lpstr>Training SVM With Gradient Descent  2. SVM Optimization Method – to find the coefficients</vt:lpstr>
      <vt:lpstr>Training SVM With Gradient Descent  2. SVM Optimization Method – to find the coefficients</vt:lpstr>
      <vt:lpstr>Training SVM With Gradient Descent  3. Learn an SVM Model from Training Data</vt:lpstr>
      <vt:lpstr>Training SVM With Gradient Descent  1. Form of Linear SVM Model</vt:lpstr>
      <vt:lpstr>Linear Kernel SVM</vt:lpstr>
      <vt:lpstr>Linear Kernel SVM</vt:lpstr>
      <vt:lpstr>Linear Kernel SVM</vt:lpstr>
      <vt:lpstr>Linear Kernel SVM</vt:lpstr>
      <vt:lpstr>Linear Kernel SVM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ECSE 4410/6410 CAPA  Spring 2021  k-Nearest Neighbors and  Vector Quantization</dc:title>
  <dc:creator>Thirimachos Bourlai</dc:creator>
  <cp:lastModifiedBy>Thirimachos Bourlai</cp:lastModifiedBy>
  <cp:revision>429</cp:revision>
  <dcterms:created xsi:type="dcterms:W3CDTF">2021-01-31T22:22:00Z</dcterms:created>
  <dcterms:modified xsi:type="dcterms:W3CDTF">2021-12-06T13:08:39Z</dcterms:modified>
</cp:coreProperties>
</file>