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70" r:id="rId3"/>
    <p:sldId id="280" r:id="rId4"/>
    <p:sldId id="260" r:id="rId5"/>
    <p:sldId id="271" r:id="rId6"/>
    <p:sldId id="272" r:id="rId7"/>
    <p:sldId id="273" r:id="rId8"/>
    <p:sldId id="276" r:id="rId9"/>
    <p:sldId id="278" r:id="rId10"/>
    <p:sldId id="279" r:id="rId11"/>
    <p:sldId id="281" r:id="rId12"/>
    <p:sldId id="282" r:id="rId13"/>
    <p:sldId id="283" r:id="rId14"/>
    <p:sldId id="290" r:id="rId15"/>
    <p:sldId id="288" r:id="rId16"/>
    <p:sldId id="284" r:id="rId17"/>
    <p:sldId id="285" r:id="rId18"/>
    <p:sldId id="291" r:id="rId19"/>
    <p:sldId id="287" r:id="rId20"/>
    <p:sldId id="28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userDrawn="1">
          <p15:clr>
            <a:srgbClr val="A4A3A4"/>
          </p15:clr>
        </p15:guide>
        <p15:guide id="7" orient="horz" pos="4320" userDrawn="1">
          <p15:clr>
            <a:srgbClr val="A4A3A4"/>
          </p15:clr>
        </p15:guide>
        <p15:guide id="8" pos="120" userDrawn="1">
          <p15:clr>
            <a:srgbClr val="A4A3A4"/>
          </p15:clr>
        </p15:guide>
        <p15:guide id="9" pos="7560" userDrawn="1">
          <p15:clr>
            <a:srgbClr val="A4A3A4"/>
          </p15:clr>
        </p15:guide>
        <p15:guide id="10" orient="horz" pos="3456" userDrawn="1">
          <p15:clr>
            <a:srgbClr val="A4A3A4"/>
          </p15:clr>
        </p15:guide>
        <p15:guide id="11" orient="horz" pos="2592" userDrawn="1">
          <p15:clr>
            <a:srgbClr val="A4A3A4"/>
          </p15:clr>
        </p15:guide>
        <p15:guide id="12" orient="horz" pos="1728" userDrawn="1">
          <p15:clr>
            <a:srgbClr val="A4A3A4"/>
          </p15:clr>
        </p15:guide>
        <p15:guide id="13" orient="horz" pos="864" userDrawn="1">
          <p15:clr>
            <a:srgbClr val="A4A3A4"/>
          </p15:clr>
        </p15:guide>
        <p15:guide id="14" orient="horz" pos="3888" userDrawn="1">
          <p15:clr>
            <a:srgbClr val="A4A3A4"/>
          </p15:clr>
        </p15:guide>
        <p15:guide id="15" orient="horz" pos="3024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orient="horz" pos="1296" userDrawn="1">
          <p15:clr>
            <a:srgbClr val="A4A3A4"/>
          </p15:clr>
        </p15:guide>
        <p15:guide id="18" orient="horz" pos="432" userDrawn="1">
          <p15:clr>
            <a:srgbClr val="A4A3A4"/>
          </p15:clr>
        </p15:guide>
        <p15:guide id="19" userDrawn="1">
          <p15:clr>
            <a:srgbClr val="A4A3A4"/>
          </p15:clr>
        </p15:guide>
        <p15:guide id="20" pos="7680" userDrawn="1">
          <p15:clr>
            <a:srgbClr val="A4A3A4"/>
          </p15:clr>
        </p15:guide>
        <p15:guide id="21" pos="1920" userDrawn="1">
          <p15:clr>
            <a:srgbClr val="A4A3A4"/>
          </p15:clr>
        </p15:guide>
        <p15:guide id="22" pos="3840" userDrawn="1">
          <p15:clr>
            <a:srgbClr val="A4A3A4"/>
          </p15:clr>
        </p15:guide>
        <p15:guide id="23" pos="5760" userDrawn="1">
          <p15:clr>
            <a:srgbClr val="A4A3A4"/>
          </p15:clr>
        </p15:guide>
        <p15:guide id="24" pos="960" userDrawn="1">
          <p15:clr>
            <a:srgbClr val="A4A3A4"/>
          </p15:clr>
        </p15:guide>
        <p15:guide id="25" pos="2880" userDrawn="1">
          <p15:clr>
            <a:srgbClr val="A4A3A4"/>
          </p15:clr>
        </p15:guide>
        <p15:guide id="26" pos="4800" userDrawn="1">
          <p15:clr>
            <a:srgbClr val="A4A3A4"/>
          </p15:clr>
        </p15:guide>
        <p15:guide id="27" pos="6720" userDrawn="1">
          <p15:clr>
            <a:srgbClr val="A4A3A4"/>
          </p15:clr>
        </p15:guide>
        <p15:guide id="28" pos="1440" userDrawn="1">
          <p15:clr>
            <a:srgbClr val="A4A3A4"/>
          </p15:clr>
        </p15:guide>
        <p15:guide id="29" pos="480" userDrawn="1">
          <p15:clr>
            <a:srgbClr val="A4A3A4"/>
          </p15:clr>
        </p15:guide>
        <p15:guide id="30" pos="2400" userDrawn="1">
          <p15:clr>
            <a:srgbClr val="A4A3A4"/>
          </p15:clr>
        </p15:guide>
        <p15:guide id="31" pos="3360" userDrawn="1">
          <p15:clr>
            <a:srgbClr val="A4A3A4"/>
          </p15:clr>
        </p15:guide>
        <p15:guide id="32" pos="4320" userDrawn="1">
          <p15:clr>
            <a:srgbClr val="A4A3A4"/>
          </p15:clr>
        </p15:guide>
        <p15:guide id="33" pos="5280" userDrawn="1">
          <p15:clr>
            <a:srgbClr val="A4A3A4"/>
          </p15:clr>
        </p15:guide>
        <p15:guide id="34" pos="6240" userDrawn="1">
          <p15:clr>
            <a:srgbClr val="A4A3A4"/>
          </p15:clr>
        </p15:guide>
        <p15:guide id="35" pos="7200" userDrawn="1">
          <p15:clr>
            <a:srgbClr val="A4A3A4"/>
          </p15:clr>
        </p15:guide>
        <p15:guide id="36" orient="horz" pos="4224" userDrawn="1">
          <p15:clr>
            <a:srgbClr val="A4A3A4"/>
          </p15:clr>
        </p15:guide>
        <p15:guide id="37" orient="horz" pos="96" userDrawn="1">
          <p15:clr>
            <a:srgbClr val="A4A3A4"/>
          </p15:clr>
        </p15:guide>
        <p15:guide id="38" orient="horz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4C2AE"/>
    <a:srgbClr val="85E197"/>
    <a:srgbClr val="BA0C2F"/>
    <a:srgbClr val="8C908E"/>
    <a:srgbClr val="BC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/>
    <p:restoredTop sz="96327"/>
  </p:normalViewPr>
  <p:slideViewPr>
    <p:cSldViewPr snapToGrid="0" snapToObjects="1" showGuides="1">
      <p:cViewPr varScale="1">
        <p:scale>
          <a:sx n="62" d="100"/>
          <a:sy n="62" d="100"/>
        </p:scale>
        <p:origin x="72" y="1110"/>
      </p:cViewPr>
      <p:guideLst>
        <p:guide orient="horz"/>
        <p:guide orient="horz" pos="4320"/>
        <p:guide pos="120"/>
        <p:guide pos="7560"/>
        <p:guide orient="horz" pos="3456"/>
        <p:guide orient="horz" pos="2592"/>
        <p:guide orient="horz" pos="1728"/>
        <p:guide orient="horz" pos="864"/>
        <p:guide orient="horz" pos="3888"/>
        <p:guide orient="horz" pos="3024"/>
        <p:guide orient="horz" pos="2160"/>
        <p:guide orient="horz" pos="1296"/>
        <p:guide orient="horz" pos="432"/>
        <p:guide/>
        <p:guide pos="7680"/>
        <p:guide pos="1920"/>
        <p:guide pos="3840"/>
        <p:guide pos="5760"/>
        <p:guide pos="960"/>
        <p:guide pos="2880"/>
        <p:guide pos="4800"/>
        <p:guide pos="6720"/>
        <p:guide pos="1440"/>
        <p:guide pos="480"/>
        <p:guide pos="2400"/>
        <p:guide pos="3360"/>
        <p:guide pos="4320"/>
        <p:guide pos="5280"/>
        <p:guide pos="6240"/>
        <p:guide pos="7200"/>
        <p:guide orient="horz" pos="4224"/>
        <p:guide orient="horz" pos="96"/>
        <p:guide orient="horz"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saduzzaman Jabin" userId="ccaa5b6b-9a0b-4d48-bfe5-7cd3aa13e471" providerId="ADAL" clId="{D083812A-F5C3-49D6-B3B5-7AD01418D4AB}"/>
    <pc:docChg chg="custSel modSld">
      <pc:chgData name="Md Asaduzzaman Jabin" userId="ccaa5b6b-9a0b-4d48-bfe5-7cd3aa13e471" providerId="ADAL" clId="{D083812A-F5C3-49D6-B3B5-7AD01418D4AB}" dt="2022-12-05T15:48:24.421" v="7" actId="27636"/>
      <pc:docMkLst>
        <pc:docMk/>
      </pc:docMkLst>
      <pc:sldChg chg="modSp">
        <pc:chgData name="Md Asaduzzaman Jabin" userId="ccaa5b6b-9a0b-4d48-bfe5-7cd3aa13e471" providerId="ADAL" clId="{D083812A-F5C3-49D6-B3B5-7AD01418D4AB}" dt="2022-12-05T15:48:24.421" v="7" actId="27636"/>
        <pc:sldMkLst>
          <pc:docMk/>
          <pc:sldMk cId="1635564311" sldId="258"/>
        </pc:sldMkLst>
        <pc:spChg chg="mod">
          <ac:chgData name="Md Asaduzzaman Jabin" userId="ccaa5b6b-9a0b-4d48-bfe5-7cd3aa13e471" providerId="ADAL" clId="{D083812A-F5C3-49D6-B3B5-7AD01418D4AB}" dt="2022-12-05T15:48:24.421" v="7" actId="27636"/>
          <ac:spMkLst>
            <pc:docMk/>
            <pc:sldMk cId="1635564311" sldId="258"/>
            <ac:spMk id="3" creationId="{396B7F79-0E1A-6D49-9B98-BAE48F98E6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11D7-FE6A-4143-A824-E8F0009F4A74}" type="datetimeFigureOut"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BF397-2A2E-5243-9C89-299CAB272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427689" y="3094738"/>
            <a:ext cx="73366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Chartered by the state of Georgia in 1785, the University of Georgia is the birthplace of public higher education in America — launching our nation’s great tradition of world-class public education. What began as a commitment to inspire the next generation grows stronger today through global research, hands-on learning and extensive outreach. A top value in public higher education, Georgia’s flagship university thrives in a community that combines a culture-rich college town with a strong economic center.</a:t>
            </a:r>
            <a:endParaRPr lang="en-US" sz="1600" b="0" i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277590" y="1278376"/>
            <a:ext cx="1739436" cy="13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3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20" userDrawn="1">
          <p15:clr>
            <a:srgbClr val="FBAE40"/>
          </p15:clr>
        </p15:guide>
        <p15:guide id="4" pos="4800" userDrawn="1">
          <p15:clr>
            <a:srgbClr val="FBAE40"/>
          </p15:clr>
        </p15:guide>
        <p15:guide id="5" pos="5280" userDrawn="1">
          <p15:clr>
            <a:srgbClr val="FBAE40"/>
          </p15:clr>
        </p15:guide>
        <p15:guide id="6" pos="5760" userDrawn="1">
          <p15:clr>
            <a:srgbClr val="FBAE40"/>
          </p15:clr>
        </p15:guide>
        <p15:guide id="7" pos="6240" userDrawn="1">
          <p15:clr>
            <a:srgbClr val="FBAE40"/>
          </p15:clr>
        </p15:guide>
        <p15:guide id="8" pos="6720" userDrawn="1">
          <p15:clr>
            <a:srgbClr val="FBAE40"/>
          </p15:clr>
        </p15:guide>
        <p15:guide id="9" pos="7200" userDrawn="1">
          <p15:clr>
            <a:srgbClr val="FBAE40"/>
          </p15:clr>
        </p15:guide>
        <p15:guide id="10" pos="7680" userDrawn="1">
          <p15:clr>
            <a:srgbClr val="FBAE40"/>
          </p15:clr>
        </p15:guide>
        <p15:guide id="11" pos="3360" userDrawn="1">
          <p15:clr>
            <a:srgbClr val="FBAE40"/>
          </p15:clr>
        </p15:guide>
        <p15:guide id="12" pos="2880" userDrawn="1">
          <p15:clr>
            <a:srgbClr val="FBAE40"/>
          </p15:clr>
        </p15:guide>
        <p15:guide id="13" pos="2400" userDrawn="1">
          <p15:clr>
            <a:srgbClr val="FBAE40"/>
          </p15:clr>
        </p15:guide>
        <p15:guide id="14" pos="1920" userDrawn="1">
          <p15:clr>
            <a:srgbClr val="FBAE40"/>
          </p15:clr>
        </p15:guide>
        <p15:guide id="15" pos="1440" userDrawn="1">
          <p15:clr>
            <a:srgbClr val="FBAE40"/>
          </p15:clr>
        </p15:guide>
        <p15:guide id="16" pos="960" userDrawn="1">
          <p15:clr>
            <a:srgbClr val="FBAE40"/>
          </p15:clr>
        </p15:guide>
        <p15:guide id="17" pos="480" userDrawn="1">
          <p15:clr>
            <a:srgbClr val="FBAE40"/>
          </p15:clr>
        </p15:guide>
        <p15:guide id="18" userDrawn="1">
          <p15:clr>
            <a:srgbClr val="FBAE40"/>
          </p15:clr>
        </p15:guide>
        <p15:guide id="19" orient="horz" pos="1728" userDrawn="1">
          <p15:clr>
            <a:srgbClr val="FBAE40"/>
          </p15:clr>
        </p15:guide>
        <p15:guide id="20" orient="horz" pos="1296" userDrawn="1">
          <p15:clr>
            <a:srgbClr val="FBAE40"/>
          </p15:clr>
        </p15:guide>
        <p15:guide id="21" orient="horz" pos="864" userDrawn="1">
          <p15:clr>
            <a:srgbClr val="FBAE40"/>
          </p15:clr>
        </p15:guide>
        <p15:guide id="22" orient="horz" pos="432" userDrawn="1">
          <p15:clr>
            <a:srgbClr val="FBAE40"/>
          </p15:clr>
        </p15:guide>
        <p15:guide id="23" orient="horz" userDrawn="1">
          <p15:clr>
            <a:srgbClr val="FBAE40"/>
          </p15:clr>
        </p15:guide>
        <p15:guide id="24" orient="horz" pos="2592" userDrawn="1">
          <p15:clr>
            <a:srgbClr val="FBAE40"/>
          </p15:clr>
        </p15:guide>
        <p15:guide id="25" orient="horz" pos="3024" userDrawn="1">
          <p15:clr>
            <a:srgbClr val="FBAE40"/>
          </p15:clr>
        </p15:guide>
        <p15:guide id="26" orient="horz" pos="3456" userDrawn="1">
          <p15:clr>
            <a:srgbClr val="FBAE40"/>
          </p15:clr>
        </p15:guide>
        <p15:guide id="27" orient="horz" pos="3888" userDrawn="1">
          <p15:clr>
            <a:srgbClr val="FBAE40"/>
          </p15:clr>
        </p15:guide>
        <p15:guide id="28" orient="horz" pos="4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6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39862" y="2587664"/>
            <a:ext cx="9312275" cy="84133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800" b="1" i="0">
                <a:latin typeface="Arial" charset="0"/>
                <a:ea typeface="Arial" charset="0"/>
                <a:cs typeface="Arial" charset="0"/>
              </a:rPr>
              <a:t>Title 48–54 Pt Arial Bold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39863" y="3429000"/>
            <a:ext cx="9312275" cy="43799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Secondary Title or Presenter’s Name 20–24 Pt Arial</a:t>
            </a:r>
          </a:p>
        </p:txBody>
      </p:sp>
    </p:spTree>
    <p:extLst>
      <p:ext uri="{BB962C8B-B14F-4D97-AF65-F5344CB8AC3E}">
        <p14:creationId xmlns:p14="http://schemas.microsoft.com/office/powerpoint/2010/main" val="66717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6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468" y="81079"/>
            <a:ext cx="4486532" cy="6695842"/>
            <a:chOff x="85468" y="81079"/>
            <a:chExt cx="4486532" cy="669584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85468" y="81079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5468" y="81079"/>
              <a:ext cx="0" cy="6695842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5468" y="6776921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2925264"/>
            <a:ext cx="3328988" cy="698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70233" y="1552920"/>
            <a:ext cx="3328362" cy="13723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0"/>
            <a:ext cx="7620000" cy="68659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5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5486400"/>
            <a:ext cx="12192000" cy="1379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5468" y="5486400"/>
            <a:ext cx="0" cy="12905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106532" y="5486400"/>
            <a:ext cx="0" cy="12905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5469" y="6776921"/>
            <a:ext cx="1202106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70232" y="5613651"/>
            <a:ext cx="8604395" cy="62578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670230" y="6239435"/>
            <a:ext cx="8604397" cy="3688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31863" y="2226876"/>
            <a:ext cx="10328275" cy="90821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800" b="1" i="1">
                <a:latin typeface="Arial" charset="0"/>
                <a:ea typeface="Arial" charset="0"/>
                <a:cs typeface="Arial" charset="0"/>
              </a:rPr>
              <a:t>Thank you 48 Pt Arial Bold Italic.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3280295"/>
            <a:ext cx="10334625" cy="4699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Questions? OR Contact Information OR Closing Statement 20 Pt Arial Italic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6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8826" y="-58123"/>
            <a:ext cx="12329652" cy="6974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813276"/>
            <a:ext cx="2607471" cy="378870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01738" y="2009415"/>
            <a:ext cx="9788525" cy="12286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66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1" i="0">
                <a:latin typeface="Arial" charset="0"/>
                <a:ea typeface="Arial" charset="0"/>
                <a:cs typeface="Arial" charset="0"/>
              </a:defRPr>
            </a:lvl2pPr>
            <a:lvl3pPr>
              <a:defRPr b="1" i="0">
                <a:latin typeface="Arial" charset="0"/>
                <a:ea typeface="Arial" charset="0"/>
                <a:cs typeface="Arial" charset="0"/>
              </a:defRPr>
            </a:lvl3pPr>
            <a:lvl4pPr>
              <a:defRPr b="1" i="0">
                <a:latin typeface="Arial" charset="0"/>
                <a:ea typeface="Arial" charset="0"/>
                <a:cs typeface="Arial" charset="0"/>
              </a:defRPr>
            </a:lvl4pPr>
            <a:lvl5pPr>
              <a:defRPr b="1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z="6600"/>
              <a:t>Title 60–72 Pt Arial Bold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01738" y="4278498"/>
            <a:ext cx="9788525" cy="43927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20–24 Pt Arial Italic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8" y="3238069"/>
            <a:ext cx="9788525" cy="57943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0" i="0">
                <a:latin typeface="Arial" charset="0"/>
                <a:ea typeface="Arial" charset="0"/>
                <a:cs typeface="Arial" charset="0"/>
              </a:rPr>
              <a:t>Presenter’s Name or Secondary Title 24–32 Pt Arial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1E74174-CADA-AA45-A8B3-8834422481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10037" y="5147088"/>
            <a:ext cx="4771925" cy="12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9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78658" y="-58123"/>
            <a:ext cx="4650658" cy="6974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5468" y="81079"/>
            <a:ext cx="4483743" cy="6695842"/>
            <a:chOff x="85468" y="81079"/>
            <a:chExt cx="4486532" cy="669584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85468" y="81079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5468" y="81079"/>
              <a:ext cx="0" cy="6695842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5468" y="6776921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30496"/>
            <a:ext cx="2053177" cy="298330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677609" y="4392510"/>
            <a:ext cx="3328988" cy="7173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 Pt Arial Italic</a:t>
            </a:r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 hasCustomPrompt="1"/>
          </p:nvPr>
        </p:nvSpPr>
        <p:spPr>
          <a:xfrm>
            <a:off x="4568825" y="0"/>
            <a:ext cx="7623175" cy="68659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677609" y="3009788"/>
            <a:ext cx="3328988" cy="698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77917" y="1637444"/>
            <a:ext cx="3328362" cy="13723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40009C5-F949-9841-8D04-4CFC9A5BA6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609" y="5794105"/>
            <a:ext cx="2930678" cy="7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-58993" y="4800600"/>
            <a:ext cx="12309987" cy="21999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1701"/>
            <a:ext cx="676195" cy="7056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820478" y="5948874"/>
            <a:ext cx="2108921" cy="792424"/>
          </a:xfrm>
          <a:prstGeom prst="rect">
            <a:avLst/>
          </a:prstGeom>
        </p:spPr>
      </p:pic>
      <p:cxnSp>
        <p:nvCxnSpPr>
          <p:cNvPr id="38" name="Straight Connector 37"/>
          <p:cNvCxnSpPr/>
          <p:nvPr userDrawn="1"/>
        </p:nvCxnSpPr>
        <p:spPr>
          <a:xfrm>
            <a:off x="85468" y="4800600"/>
            <a:ext cx="0" cy="19763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12106532" y="4800600"/>
            <a:ext cx="0" cy="19763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85469" y="6776921"/>
            <a:ext cx="1202106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12" hasCustomPrompt="1"/>
          </p:nvPr>
        </p:nvSpPr>
        <p:spPr>
          <a:xfrm>
            <a:off x="670230" y="6186421"/>
            <a:ext cx="8683625" cy="398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 Pt Arial Italic</a:t>
            </a:r>
            <a:endParaRPr lang="en-US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1"/>
            <a:ext cx="12192000" cy="4800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70232" y="4967311"/>
            <a:ext cx="8604395" cy="62578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670230" y="5593095"/>
            <a:ext cx="8604397" cy="3688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Presenter’s Name or Secondary Title 20–24 Pt Arial</a:t>
            </a:r>
          </a:p>
        </p:txBody>
      </p:sp>
    </p:spTree>
    <p:extLst>
      <p:ext uri="{BB962C8B-B14F-4D97-AF65-F5344CB8AC3E}">
        <p14:creationId xmlns:p14="http://schemas.microsoft.com/office/powerpoint/2010/main" val="51421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5635" y="545315"/>
            <a:ext cx="10819679" cy="753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u="sng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Header 28–40 Pt Arial Bold, Underlined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1"/>
          </p:nvPr>
        </p:nvSpPr>
        <p:spPr>
          <a:xfrm>
            <a:off x="2438400" y="1521741"/>
            <a:ext cx="7315200" cy="41148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 sz="1800"/>
              <a:t>Click icon to add media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4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  <p15:guide id="29" orient="horz" pos="412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75635" y="545315"/>
            <a:ext cx="204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909" y="1346286"/>
            <a:ext cx="10910887" cy="4518025"/>
          </a:xfrm>
        </p:spPr>
        <p:txBody>
          <a:bodyPr>
            <a:normAutofit/>
          </a:bodyPr>
          <a:lstStyle>
            <a:lvl1pPr marL="0" indent="-2286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2000" b="1" i="0" baseline="0">
                <a:latin typeface="Arial" charset="0"/>
                <a:ea typeface="Arial" charset="0"/>
                <a:cs typeface="Arial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000" b="0" baseline="0"/>
            </a:lvl2pPr>
            <a:lvl3pPr marL="914400">
              <a:lnSpc>
                <a:spcPct val="100000"/>
              </a:lnSpc>
              <a:defRPr/>
            </a:lvl3pPr>
          </a:lstStyle>
          <a:p>
            <a:pPr lvl="0"/>
            <a:r>
              <a:rPr lang="en-US" b="1" dirty="0"/>
              <a:t>Agenda Topic 1 20 Pt Arial Bold</a:t>
            </a:r>
          </a:p>
          <a:p>
            <a:pPr lvl="2"/>
            <a:r>
              <a:rPr lang="en-US" sz="1600" b="0" dirty="0"/>
              <a:t>Presenter or Sub-Topic 16 Pt Arial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2847" y="545394"/>
            <a:ext cx="10910887" cy="677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Header 28–40 Pt Arial Bold, Underlined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7" y="1406525"/>
            <a:ext cx="10910888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97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7" y="1406525"/>
            <a:ext cx="5027867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545315"/>
            <a:ext cx="5027614" cy="661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200" b="1" i="0" u="sng">
                <a:latin typeface="Arial" charset="0"/>
                <a:ea typeface="Arial" charset="0"/>
                <a:cs typeface="Arial" charset="0"/>
              </a:rPr>
              <a:t>Header Column 1</a:t>
            </a:r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80447" y="1406525"/>
            <a:ext cx="5027867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80700" y="545315"/>
            <a:ext cx="5027614" cy="661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200" b="1" i="0" u="sng">
                <a:latin typeface="Arial" charset="0"/>
                <a:ea typeface="Arial" charset="0"/>
                <a:cs typeface="Arial" charset="0"/>
              </a:rPr>
              <a:t>Header Column 2</a:t>
            </a:r>
            <a:endParaRPr lang="en-US"/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7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2594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Arial Bold</a:t>
            </a:r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82594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28–40 Pt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8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5635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82594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92594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9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C31D-D603-AD4D-9D1C-921DA5F7AA0A}" type="datetime1"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C27B-B23D-7147-B542-1233E53230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71006@uga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ode/ashishsingh226/car-detection-using-maskrcnn" TargetMode="External"/><Relationship Id="rId5" Type="http://schemas.openxmlformats.org/officeDocument/2006/relationships/hyperlink" Target="https://www.kaggle.com/competitions/rsna-pneumonia-detection-challenge/data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zzamanasad359/pneumonia-detection-using-mask-rcnn-and-coco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~vgg/software/vi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166D6F9-94ED-8D48-ACFE-A96202FC0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Pneumonia Detection using </a:t>
            </a:r>
            <a:endParaRPr lang="en-US" dirty="0" smtClean="0"/>
          </a:p>
          <a:p>
            <a:r>
              <a:rPr lang="en-US" dirty="0" smtClean="0"/>
              <a:t>Mask-RCNN </a:t>
            </a:r>
            <a:r>
              <a:rPr lang="en-US" dirty="0"/>
              <a:t>and </a:t>
            </a:r>
            <a:r>
              <a:rPr lang="en-US" dirty="0" smtClean="0"/>
              <a:t>COCO Weights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B7F79-0E1A-6D49-9B98-BAE48F98E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1738" y="4278498"/>
            <a:ext cx="9788525" cy="109045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Md Asaduzzaman Jabin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Graduate Student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School of Electrical and Computer Engineering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University of Georgia, GA-30602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Email: </a:t>
            </a:r>
            <a:r>
              <a:rPr lang="en-US" dirty="0">
                <a:cs typeface="Times New Roman" panose="02020603050405020304" pitchFamily="18" charset="0"/>
                <a:hlinkClick r:id="rId2"/>
              </a:rPr>
              <a:t>mj71006@uga.edu</a:t>
            </a:r>
            <a:endParaRPr lang="en-US" dirty="0">
              <a:cs typeface="Times New Roman" panose="02020603050405020304" pitchFamily="18" charset="0"/>
            </a:endParaRPr>
          </a:p>
          <a:p>
            <a:pPr algn="r"/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D9DB00-C567-5D4E-B2BD-258C86168B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Deep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5389263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US" sz="2400" dirty="0"/>
              <a:t>Preprocessing: I</a:t>
            </a:r>
            <a:r>
              <a:rPr lang="en-US" sz="2400" dirty="0" smtClean="0"/>
              <a:t>mage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8272" y="2184339"/>
            <a:ext cx="6638730" cy="3952615"/>
            <a:chOff x="778272" y="2184339"/>
            <a:chExt cx="6638730" cy="3952615"/>
          </a:xfrm>
        </p:grpSpPr>
        <p:grpSp>
          <p:nvGrpSpPr>
            <p:cNvPr id="8" name="Group 7"/>
            <p:cNvGrpSpPr/>
            <p:nvPr/>
          </p:nvGrpSpPr>
          <p:grpSpPr>
            <a:xfrm>
              <a:off x="778272" y="2184339"/>
              <a:ext cx="3676650" cy="2190750"/>
              <a:chOff x="778272" y="1801780"/>
              <a:chExt cx="3676650" cy="219075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8272" y="1801780"/>
                <a:ext cx="3676650" cy="2190750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>
                <a:off x="787602" y="2775614"/>
                <a:ext cx="147379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87602" y="2974011"/>
                <a:ext cx="147379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602" y="4689154"/>
              <a:ext cx="6629400" cy="1447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7601" y="4303121"/>
              <a:ext cx="448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Apply Annotation on validation and train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8273" y="1754486"/>
            <a:ext cx="15730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r>
              <a:rPr lang="en-US" dirty="0"/>
              <a:t> </a:t>
            </a:r>
            <a:r>
              <a:rPr lang="en-US" dirty="0" smtClean="0"/>
              <a:t>Data Split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14430" y="1221875"/>
            <a:ext cx="5787374" cy="4912339"/>
            <a:chOff x="6314430" y="1221875"/>
            <a:chExt cx="5787374" cy="4912339"/>
          </a:xfrm>
        </p:grpSpPr>
        <p:grpSp>
          <p:nvGrpSpPr>
            <p:cNvPr id="5" name="Group 4"/>
            <p:cNvGrpSpPr/>
            <p:nvPr/>
          </p:nvGrpSpPr>
          <p:grpSpPr>
            <a:xfrm>
              <a:off x="6314430" y="1221875"/>
              <a:ext cx="5787374" cy="883377"/>
              <a:chOff x="6314430" y="1221875"/>
              <a:chExt cx="5787374" cy="883377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79625FC-22B2-40D8-A584-8572CDA84960}"/>
                  </a:ext>
                </a:extLst>
              </p:cNvPr>
              <p:cNvSpPr txBox="1"/>
              <p:nvPr/>
            </p:nvSpPr>
            <p:spPr>
              <a:xfrm>
                <a:off x="6314430" y="1221875"/>
                <a:ext cx="5787374" cy="461665"/>
              </a:xfrm>
              <a:prstGeom prst="rect">
                <a:avLst/>
              </a:prstGeom>
              <a:solidFill>
                <a:srgbClr val="A4C2A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5. </a:t>
                </a:r>
                <a:r>
                  <a:rPr lang="en-US" sz="2400" dirty="0"/>
                  <a:t>Preprocessing: Image data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88455" y="1735920"/>
                <a:ext cx="4285765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b) Plot annotation with bounding box</a:t>
                </a:r>
                <a:endParaRPr lang="en-US" dirty="0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8458" y="2110854"/>
              <a:ext cx="4074723" cy="402336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1429" y="3128610"/>
              <a:ext cx="3350375" cy="155448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9797143" y="3610947"/>
              <a:ext cx="410547" cy="876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07690" y="4689154"/>
              <a:ext cx="1819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Pneumonia Targeted area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507129" y="3128610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Data Augmentation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601" y="1735920"/>
            <a:ext cx="4622241" cy="3840480"/>
            <a:chOff x="787601" y="1735920"/>
            <a:chExt cx="4622241" cy="38404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601" y="1735920"/>
              <a:ext cx="4622241" cy="384048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331968" y="233861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20996" y="3905850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19080" y="430737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69176" y="5229483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197" y="3359681"/>
            <a:ext cx="6743700" cy="28194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378980" y="3331434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514" y="769576"/>
            <a:ext cx="2590800" cy="2524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63877" y="452950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Image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531380" y="4519532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. Train the model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1" y="1693966"/>
            <a:ext cx="283845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1" y="2722666"/>
            <a:ext cx="5114925" cy="18097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331968" y="1946732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86531" y="3486283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31968" y="2338618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07178" y="3871949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0327" y="4263835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15727" y="1270299"/>
            <a:ext cx="6791325" cy="4414644"/>
            <a:chOff x="5315727" y="1270299"/>
            <a:chExt cx="6791325" cy="44146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b="60217"/>
            <a:stretch/>
          </p:blipFill>
          <p:spPr>
            <a:xfrm>
              <a:off x="5763402" y="1270299"/>
              <a:ext cx="6343650" cy="15005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727" y="2780210"/>
              <a:ext cx="6791325" cy="2886075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5864394" y="5517247"/>
              <a:ext cx="61254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63402" y="5333745"/>
              <a:ext cx="61254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69871" y="5684943"/>
              <a:ext cx="61254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590" y="1141954"/>
            <a:ext cx="4072462" cy="173736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2327" y="4589960"/>
            <a:ext cx="520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Confidence Loss: </a:t>
            </a:r>
            <a:r>
              <a:rPr lang="en-US" sz="1200" dirty="0"/>
              <a:t>This loss measures</a:t>
            </a:r>
            <a:r>
              <a:rPr lang="en-US" sz="1200" dirty="0">
                <a:solidFill>
                  <a:srgbClr val="FF0000"/>
                </a:solidFill>
              </a:rPr>
              <a:t> the confidence score assigned to each predicted bounding box, which indicates the probability of the box containing an object. </a:t>
            </a:r>
            <a:r>
              <a:rPr lang="en-US" sz="1200" dirty="0"/>
              <a:t>The most commonly used confidence loss is the binary cross-entropy loss.</a:t>
            </a:r>
          </a:p>
          <a:p>
            <a:endParaRPr lang="en-US" sz="1200" dirty="0"/>
          </a:p>
          <a:p>
            <a:r>
              <a:rPr lang="en-US" sz="1200" b="1" dirty="0"/>
              <a:t>Class Loss: </a:t>
            </a:r>
            <a:r>
              <a:rPr lang="en-US" sz="1200" dirty="0">
                <a:solidFill>
                  <a:srgbClr val="FF0000"/>
                </a:solidFill>
              </a:rPr>
              <a:t>This loss measures the accuracy of the predicted class label for each bounding box. </a:t>
            </a:r>
            <a:r>
              <a:rPr lang="en-US" sz="1200" dirty="0"/>
              <a:t>The most commonly used class loss is the </a:t>
            </a:r>
            <a:r>
              <a:rPr lang="en-US" sz="1200" dirty="0" err="1"/>
              <a:t>softmax</a:t>
            </a:r>
            <a:r>
              <a:rPr lang="en-US" sz="1200" dirty="0"/>
              <a:t> cross-entropy loss.</a:t>
            </a:r>
          </a:p>
        </p:txBody>
      </p:sp>
    </p:spTree>
    <p:extLst>
      <p:ext uri="{BB962C8B-B14F-4D97-AF65-F5344CB8AC3E}">
        <p14:creationId xmlns:p14="http://schemas.microsoft.com/office/powerpoint/2010/main" val="16112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6" y="2696237"/>
            <a:ext cx="4368477" cy="2601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3" y="2181295"/>
            <a:ext cx="6867525" cy="32470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8272" y="1754486"/>
            <a:ext cx="387770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r>
              <a:rPr lang="en-US" dirty="0"/>
              <a:t> </a:t>
            </a:r>
            <a:r>
              <a:rPr lang="en-US" dirty="0" smtClean="0"/>
              <a:t>Plot train and Validation </a:t>
            </a:r>
            <a:r>
              <a:rPr lang="en-US" dirty="0" smtClean="0"/>
              <a:t>curve (LR = 0.003, Steps: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78272" y="1754486"/>
            <a:ext cx="3877703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r>
              <a:rPr lang="en-US" dirty="0"/>
              <a:t> </a:t>
            </a:r>
            <a:r>
              <a:rPr lang="en-US" dirty="0" smtClean="0"/>
              <a:t>Plot train and Validation </a:t>
            </a:r>
            <a:r>
              <a:rPr lang="en-US" dirty="0" smtClean="0"/>
              <a:t>curve (Updated LR= 0.005, Steps = 135, epoch = 10)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69568" y="1399961"/>
            <a:ext cx="5943600" cy="58801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93032" y="2677816"/>
            <a:ext cx="5943600" cy="329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68" y="2911301"/>
            <a:ext cx="6419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78272" y="1754486"/>
            <a:ext cx="38777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r>
              <a:rPr lang="en-US" dirty="0"/>
              <a:t> </a:t>
            </a:r>
            <a:r>
              <a:rPr lang="en-US" dirty="0" err="1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avaluation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902" y="2151195"/>
            <a:ext cx="11625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mAP</a:t>
            </a:r>
            <a:r>
              <a:rPr lang="en-US" dirty="0"/>
              <a:t> score is calculated </a:t>
            </a:r>
            <a:r>
              <a:rPr lang="en-US" dirty="0" smtClean="0"/>
              <a:t>by averaging </a:t>
            </a:r>
            <a:r>
              <a:rPr lang="en-US" dirty="0" smtClean="0">
                <a:solidFill>
                  <a:srgbClr val="FF0000"/>
                </a:solidFill>
              </a:rPr>
              <a:t>the precision values at different levels of recall. Precision is the fraction of true positive detections among all the detections made by the model</a:t>
            </a:r>
            <a:r>
              <a:rPr lang="en-US" dirty="0" smtClean="0"/>
              <a:t>, while </a:t>
            </a:r>
            <a:r>
              <a:rPr lang="en-US" dirty="0"/>
              <a:t>recall is the fraction of true positives that were correctly detected by the model out of all the ground-truth objects in the image.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7" y="2976411"/>
            <a:ext cx="5391150" cy="3267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45" y="3344800"/>
            <a:ext cx="4029075" cy="18002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272086" y="4535118"/>
            <a:ext cx="2517351" cy="726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085" y="545315"/>
            <a:ext cx="10819679" cy="753287"/>
          </a:xfrm>
        </p:spPr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330398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069" y="1754486"/>
            <a:ext cx="481076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Deploy model for justifying validation data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712" y="2287457"/>
            <a:ext cx="4606444" cy="2651760"/>
            <a:chOff x="290712" y="2287457"/>
            <a:chExt cx="4606444" cy="26517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712" y="2287457"/>
              <a:ext cx="4606444" cy="265176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210670" y="3131720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6776" y="3514275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36025" y="4521981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38079" y="2195754"/>
            <a:ext cx="5057193" cy="3581274"/>
            <a:chOff x="4333813" y="2287457"/>
            <a:chExt cx="5057193" cy="3581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13" y="2287457"/>
              <a:ext cx="5057193" cy="3581274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4953360" y="3775532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74964" y="4521981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11862" y="5221777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839" y="135235"/>
            <a:ext cx="4318539" cy="38904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658" y="3849885"/>
            <a:ext cx="5295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085" y="545315"/>
            <a:ext cx="10819679" cy="753287"/>
          </a:xfrm>
        </p:spPr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330398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069" y="1754486"/>
            <a:ext cx="19995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c) Test the 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0398" y="2149850"/>
            <a:ext cx="4102577" cy="4036513"/>
            <a:chOff x="330398" y="2149850"/>
            <a:chExt cx="4102577" cy="40365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398" y="2149850"/>
              <a:ext cx="4102577" cy="4036513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1294646" y="3781497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51846" y="249723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4646" y="5296422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51846" y="461528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70985" y="1232301"/>
            <a:ext cx="8721015" cy="4700661"/>
            <a:chOff x="3470985" y="1232301"/>
            <a:chExt cx="8721015" cy="4700661"/>
          </a:xfrm>
        </p:grpSpPr>
        <p:grpSp>
          <p:nvGrpSpPr>
            <p:cNvPr id="32" name="Group 31"/>
            <p:cNvGrpSpPr/>
            <p:nvPr/>
          </p:nvGrpSpPr>
          <p:grpSpPr>
            <a:xfrm>
              <a:off x="3470985" y="1232301"/>
              <a:ext cx="6092890" cy="4700661"/>
              <a:chOff x="3470985" y="1232301"/>
              <a:chExt cx="6092890" cy="470066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470985" y="1232301"/>
                <a:ext cx="6092890" cy="4700661"/>
                <a:chOff x="3470985" y="1232301"/>
                <a:chExt cx="6092890" cy="470066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2975" y="1232301"/>
                  <a:ext cx="4591050" cy="819150"/>
                </a:xfrm>
                <a:prstGeom prst="rect">
                  <a:avLst/>
                </a:prstGeom>
              </p:spPr>
            </p:pic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465291" y="1650951"/>
                  <a:ext cx="147379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32975" y="2266352"/>
                  <a:ext cx="4247026" cy="3291840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101397" y="3545377"/>
                  <a:ext cx="147379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728500" y="3781497"/>
                  <a:ext cx="147379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470985" y="5563630"/>
                  <a:ext cx="6092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Prediction result: </a:t>
                  </a:r>
                  <a:r>
                    <a:rPr lang="en-US" dirty="0" err="1" smtClean="0"/>
                    <a:t>Conf_score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x_min</a:t>
                  </a:r>
                  <a:r>
                    <a:rPr lang="en-US" dirty="0" smtClean="0"/>
                    <a:t>, </a:t>
                  </a:r>
                  <a:r>
                    <a:rPr lang="en-US" dirty="0" err="1" smtClean="0"/>
                    <a:t>y_min</a:t>
                  </a:r>
                  <a:r>
                    <a:rPr lang="en-US" dirty="0" smtClean="0"/>
                    <a:t>, width, height</a:t>
                  </a:r>
                  <a:endParaRPr lang="en-US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6568753" y="3545377"/>
                <a:ext cx="206402" cy="2361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7277878" y="2655366"/>
              <a:ext cx="279918" cy="7371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63875" y="2584580"/>
              <a:ext cx="2628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Confidence score:</a:t>
              </a:r>
            </a:p>
            <a:p>
              <a:r>
                <a:rPr lang="en-US" dirty="0" smtClean="0"/>
                <a:t>95% for all test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mj71006@uga.edu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 txBox="1">
            <a:spLocks/>
          </p:cNvSpPr>
          <p:nvPr/>
        </p:nvSpPr>
        <p:spPr>
          <a:xfrm>
            <a:off x="265085" y="545315"/>
            <a:ext cx="10819679" cy="75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i="0" u="sng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Object Detection Workflow (Cont.)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330398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069" y="1754486"/>
            <a:ext cx="19995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c) Test the model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9185" y="2380952"/>
            <a:ext cx="5943600" cy="260286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36403" y="1401307"/>
            <a:ext cx="5943600" cy="107569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30398" y="4479010"/>
            <a:ext cx="2350809" cy="76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05407" y="1972087"/>
            <a:ext cx="3400587" cy="76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70985" y="49838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1398" y="5240951"/>
            <a:ext cx="18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IOU = 90%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7159" y="3254644"/>
            <a:ext cx="210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Precision = 71%, Recall = 89%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F1 = 78%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085" y="545315"/>
            <a:ext cx="10819679" cy="753287"/>
          </a:xfrm>
        </p:spPr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330398" y="1232301"/>
            <a:ext cx="314058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Evaluation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1069" y="1754486"/>
            <a:ext cx="267405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c) Visualize the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8" y="2123818"/>
            <a:ext cx="4494867" cy="390562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096394" y="2767826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29546" y="3700887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14948" y="5184455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19797" y="5930903"/>
            <a:ext cx="1473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85" y="152691"/>
            <a:ext cx="2809875" cy="606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94" y="1335246"/>
            <a:ext cx="2581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BBAEC1E-A428-C14A-9077-05D6373AB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747A3F-AFF6-4C42-933B-3BC4C644A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279F19-4B3E-4EAC-8AD4-66A1BF137C5A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764559" y="1691018"/>
            <a:ext cx="7577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US, near </a:t>
            </a:r>
            <a:r>
              <a:rPr lang="en-US" sz="1600" dirty="0">
                <a:solidFill>
                  <a:srgbClr val="FF0000"/>
                </a:solidFill>
              </a:rPr>
              <a:t>1 million adults </a:t>
            </a:r>
            <a:r>
              <a:rPr lang="en-US" sz="1600" dirty="0" smtClean="0">
                <a:solidFill>
                  <a:srgbClr val="FF0000"/>
                </a:solidFill>
              </a:rPr>
              <a:t>ask emergency </a:t>
            </a:r>
            <a:r>
              <a:rPr lang="en-US" sz="1600" dirty="0">
                <a:solidFill>
                  <a:srgbClr val="FF0000"/>
                </a:solidFill>
              </a:rPr>
              <a:t>care </a:t>
            </a:r>
            <a:r>
              <a:rPr lang="en-US" sz="1600" dirty="0"/>
              <a:t>in a </a:t>
            </a:r>
            <a:r>
              <a:rPr lang="en-US" sz="1600" dirty="0" smtClean="0"/>
              <a:t>hospital and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FF0000"/>
                </a:solidFill>
              </a:rPr>
              <a:t>50,000 </a:t>
            </a:r>
            <a:r>
              <a:rPr lang="en-US" sz="1600" dirty="0" smtClean="0">
                <a:solidFill>
                  <a:srgbClr val="FF0000"/>
                </a:solidFill>
              </a:rPr>
              <a:t>died.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Early detection and monitoring during all 4 stages of pneumonia will save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Detects the area that contains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Pneumonia</a:t>
            </a:r>
            <a:r>
              <a:rPr lang="en-US" sz="1600" dirty="0" smtClean="0">
                <a:latin typeface="+mn-lt"/>
              </a:rPr>
              <a:t> in an x-ray image 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64559" y="1223256"/>
            <a:ext cx="2986348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Research Motivation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64559" y="2605381"/>
            <a:ext cx="2843614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B8279F19-4B3E-4EAC-8AD4-66A1BF137C5A}"/>
              </a:ext>
            </a:extLst>
          </p:cNvPr>
          <p:cNvSpPr txBox="1">
            <a:spLocks/>
          </p:cNvSpPr>
          <p:nvPr/>
        </p:nvSpPr>
        <p:spPr>
          <a:xfrm>
            <a:off x="764559" y="3047794"/>
            <a:ext cx="764627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Pneumonia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Detection</a:t>
            </a:r>
            <a:r>
              <a:rPr lang="en-US" sz="1600" dirty="0" smtClean="0">
                <a:latin typeface="+mn-lt"/>
              </a:rPr>
              <a:t> is overall an image segmentation and detection problem </a:t>
            </a:r>
            <a:endParaRPr lang="en-US" sz="16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745" y="126230"/>
            <a:ext cx="3017520" cy="301752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137006" y="4162374"/>
            <a:ext cx="895739" cy="1611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506715" y="3429000"/>
            <a:ext cx="5543550" cy="2552700"/>
            <a:chOff x="6506715" y="3429000"/>
            <a:chExt cx="5543550" cy="2552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715" y="3429000"/>
              <a:ext cx="5543550" cy="2552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517225" y="5612368"/>
              <a:ext cx="2444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Pneumonia Detected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73" y="3479344"/>
            <a:ext cx="1685925" cy="1457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1838" y="476871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3860" y="5841739"/>
            <a:ext cx="145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Pneumonia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64559" y="3504562"/>
            <a:ext cx="1390812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Set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2847" y="3959450"/>
            <a:ext cx="439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SimSun" panose="02010600030101010101" pitchFamily="2" charset="-122"/>
                <a:cs typeface="Arial" panose="020B0604020202020204" pitchFamily="34" charset="0"/>
              </a:rPr>
              <a:t>Source:</a:t>
            </a:r>
            <a:r>
              <a:rPr lang="en-US" sz="1600" dirty="0">
                <a:ea typeface="SimSun" panose="02010600030101010101" pitchFamily="2" charset="-122"/>
                <a:cs typeface="Arial" panose="020B0604020202020204" pitchFamily="34" charset="0"/>
              </a:rPr>
              <a:t> RSNA Pneumonia Detection Challenge (2015) </a:t>
            </a:r>
            <a:r>
              <a:rPr lang="en-US" sz="1200" dirty="0"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1200" u="sng" dirty="0">
                <a:solidFill>
                  <a:srgbClr val="6B9F25"/>
                </a:solidFill>
                <a:ea typeface="SimSun" panose="02010600030101010101" pitchFamily="2" charset="-122"/>
                <a:cs typeface="Arial" panose="020B0604020202020204" pitchFamily="34" charset="0"/>
                <a:hlinkClick r:id="rId5"/>
              </a:rPr>
              <a:t>https://www.kaggle.com/competitions/rsna-pneumonia-detection-challenge/data</a:t>
            </a:r>
            <a:r>
              <a:rPr lang="en-US" sz="1200" dirty="0" smtClean="0"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lang="en-US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Set size: </a:t>
            </a:r>
            <a:r>
              <a:rPr lang="en-US" sz="1400" dirty="0" smtClean="0">
                <a:solidFill>
                  <a:srgbClr val="FF0000"/>
                </a:solidFill>
              </a:rPr>
              <a:t>29.5 K (Train: 26.7K Test: 3K)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Data: </a:t>
            </a:r>
            <a:r>
              <a:rPr lang="en-US" sz="1400" dirty="0" err="1" smtClean="0">
                <a:solidFill>
                  <a:srgbClr val="FF0000"/>
                </a:solidFill>
              </a:rPr>
              <a:t>Dicom</a:t>
            </a:r>
            <a:r>
              <a:rPr lang="en-US" sz="1400" dirty="0" smtClean="0">
                <a:solidFill>
                  <a:srgbClr val="FF0000"/>
                </a:solidFill>
              </a:rPr>
              <a:t> Image data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FF0000"/>
                </a:solidFill>
              </a:rPr>
              <a:t>labels saved in .csv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Labels: 6 attributes (</a:t>
            </a:r>
            <a:r>
              <a:rPr lang="en-US" sz="1400" dirty="0" err="1" smtClean="0"/>
              <a:t>P_id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x-min, y-min, width, height, Target</a:t>
            </a:r>
            <a:r>
              <a:rPr lang="en-US" sz="1400" dirty="0" smtClean="0"/>
              <a:t>)</a:t>
            </a: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3791" y="5914793"/>
            <a:ext cx="112889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 Ref: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www.kaggle.com/code/ashishsingh226/car-detection-using-maskrcnn</a:t>
            </a:r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790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070" y="1659103"/>
            <a:ext cx="7753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26K samples used for train and validation and 3K used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annotation is also described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augmentation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M-RCNN with COCO implemented with ResNet-50 backbone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RPN loss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0.011464, Bounding box loss</a:t>
            </a:r>
            <a:r>
              <a:rPr lang="en-US" dirty="0" smtClean="0">
                <a:sym typeface="Wingdings" panose="05000000000000000000" pitchFamily="2" charset="2"/>
              </a:rPr>
              <a:t> 0.4049 total loss 1.36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mAP</a:t>
            </a:r>
            <a:r>
              <a:rPr lang="en-US" dirty="0" smtClean="0"/>
              <a:t> is: 80% (validation, train) (Target prediction)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Confidence score: ~95% (test)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7292BB9-1B0D-FE4D-BD4B-D803D518F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A408AE-A0DC-7C46-8148-2E97D2A79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9383" y="432867"/>
            <a:ext cx="10910887" cy="677862"/>
          </a:xfrm>
        </p:spPr>
        <p:txBody>
          <a:bodyPr/>
          <a:lstStyle/>
          <a:p>
            <a:r>
              <a:rPr lang="en-US" dirty="0" smtClean="0"/>
              <a:t>Data Set Preview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pic>
        <p:nvPicPr>
          <p:cNvPr id="1028" name="Picture 4" descr="https://www.kaggleusercontent.com/kf/35688414/eyJhbGciOiJkaXIiLCJlbmMiOiJBMTI4Q0JDLUhTMjU2In0..coY_YNdScrx1fEofx-Wq-Q.brtEb8vdIoodGlUs5oHU-1YNknOI9YRu4sNzSXEWjjWSyOIIGRI5tfp8zKGu1TJUfAKP2EVGMIn5OswjV2mGlLBIFqU9876H4lpGoTxzQ58GdP1_vMBMw02OTJXEKNugQJKQI0BaNou7X09JHUyqUnKRfpa2vPxgNAQJT80P39pA-O7wSzLkEJVt8ZUHZCPriehhVq5wn0qutCUzPiu-yopDmCqmS3ttceuRkWBGVE-m46ccvIT32bWsm4WU_tKJMvjTs06Hflrfin4zdhbOimjycN7geg7Qi8H8XdJcSHYID9EX_1VgeHoAmcRcQ5-mX4r22DXjWb1OOnRoinldhKTeI1lktxo5nYbU_ffDkgfFERlUS4ArO8tJapymgqhROoC4HIlcRfATpjut78R4oyUJdAGBpIsnmMec36QpDZnsqG0lIFhi-Qg6nhxOH6j2rQGfB88SPkkeOJLXH94PI5UR4uKz2-AyVWCCgm0HB8i-X7slVwm9EDZhakcKJ-QVSYSKb6Y6kX9RwuwKXWBgZYMzxIkEI4X3BQRQc8uwuX6pIHBHl3ou_b5mdmF3oO95VUB-5PJA8WimlOT1XQoBm5zu5VptKzm0UqgP3FIZj-FY8biwUAQWg6PPeoTtWRXBilHFkmwgAHyZtKVtTpQqAyYsLpFSjVN418c3i0khOLRj3Fk6PQN6c2COaWJKj74t.rrnhFwSJhf_V2bLJuy3HbQ/__results___files/__results___3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8" y="1110729"/>
            <a:ext cx="547526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67" y="1002090"/>
            <a:ext cx="5305425" cy="184785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5684827" y="146881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8742917" y="268835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1840" y="3492367"/>
            <a:ext cx="2533039" cy="2552700"/>
            <a:chOff x="9517225" y="3429000"/>
            <a:chExt cx="2533039" cy="25527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56394"/>
            <a:stretch/>
          </p:blipFill>
          <p:spPr>
            <a:xfrm>
              <a:off x="9632919" y="3429000"/>
              <a:ext cx="2417345" cy="2552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517225" y="5612368"/>
              <a:ext cx="2444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Pneumonia Detected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567" y="3819017"/>
            <a:ext cx="2219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102" y="1298602"/>
            <a:ext cx="11112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K. He </a:t>
            </a:r>
            <a:r>
              <a:rPr lang="en-US" dirty="0" smtClean="0"/>
              <a:t>et al</a:t>
            </a:r>
            <a:r>
              <a:rPr lang="en-US" dirty="0"/>
              <a:t>. </a:t>
            </a:r>
            <a:r>
              <a:rPr lang="en-US" dirty="0" smtClean="0"/>
              <a:t>(2020) mentioned M-RCNN that has </a:t>
            </a:r>
            <a:r>
              <a:rPr lang="en-US" dirty="0"/>
              <a:t>shown promising </a:t>
            </a:r>
            <a:r>
              <a:rPr lang="en-US" dirty="0" smtClean="0"/>
              <a:t>results and </a:t>
            </a:r>
            <a:r>
              <a:rPr lang="en-US" dirty="0" smtClean="0">
                <a:solidFill>
                  <a:srgbClr val="FF0000"/>
                </a:solidFill>
              </a:rPr>
              <a:t>less accurate detection for multiple position detection.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Yang et al. (2020), used VGG-16 with ImageNet, </a:t>
            </a:r>
            <a:r>
              <a:rPr lang="en-US" dirty="0" smtClean="0">
                <a:solidFill>
                  <a:srgbClr val="FF0000"/>
                </a:solidFill>
              </a:rPr>
              <a:t>but could not handle various image augmentation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Girshick</a:t>
            </a:r>
            <a:r>
              <a:rPr lang="en-US" dirty="0" smtClean="0"/>
              <a:t> et al. (2021), used M-RCNN with ResNet-50, takes 2 staged detection and </a:t>
            </a:r>
            <a:r>
              <a:rPr lang="en-US" dirty="0" smtClean="0">
                <a:solidFill>
                  <a:srgbClr val="FF0000"/>
                </a:solidFill>
              </a:rPr>
              <a:t>slow training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Lin et al. </a:t>
            </a:r>
            <a:r>
              <a:rPr lang="en-US" dirty="0" smtClean="0"/>
              <a:t>(2021), used pre-trained ResNet-101 with RPN network. Computationally heavy and  </a:t>
            </a:r>
            <a:r>
              <a:rPr lang="en-US" dirty="0" smtClean="0">
                <a:solidFill>
                  <a:srgbClr val="FF0000"/>
                </a:solidFill>
              </a:rPr>
              <a:t>did not check ImageNet and COCO weights.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Rajaraman</a:t>
            </a:r>
            <a:r>
              <a:rPr lang="en-US" dirty="0"/>
              <a:t> et </a:t>
            </a:r>
            <a:r>
              <a:rPr lang="en-US" dirty="0" smtClean="0"/>
              <a:t>al. (2021) used M-RCNN with COCO weights </a:t>
            </a:r>
            <a:r>
              <a:rPr lang="en-US" dirty="0" smtClean="0">
                <a:solidFill>
                  <a:srgbClr val="FF0000"/>
                </a:solidFill>
              </a:rPr>
              <a:t>on 5000 samples, but did not test on large dataset.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2411" y="4174153"/>
            <a:ext cx="4847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 this project, we used M-RCNN with COCO weights with ResNet-50 backbone with transfer learning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www.kaggle.com/code/zzamanasad359/pneumonia-detection-using-mask-rcnn-and-coco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4359" y="3766519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Issues: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Slow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Trained on small dataset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Could not handle multiple detection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Could not handle image augmentation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94307" y="4339668"/>
            <a:ext cx="811764" cy="59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7766" y="3185773"/>
            <a:ext cx="5041274" cy="3019306"/>
            <a:chOff x="6085474" y="302422"/>
            <a:chExt cx="5041274" cy="3019306"/>
          </a:xfrm>
        </p:grpSpPr>
        <p:pic>
          <p:nvPicPr>
            <p:cNvPr id="9" name="Picture 8" descr="The schematic architecture of Mask R-CNN. &quot;Cls layer&quot; denotes... | Download  Scientific Diagram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74" y="302422"/>
              <a:ext cx="5041274" cy="2834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7013870" y="2952396"/>
              <a:ext cx="3601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Schematic Diagram of M-RCNN</a:t>
              </a:r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200" y="473006"/>
            <a:ext cx="10819679" cy="753287"/>
          </a:xfrm>
        </p:spPr>
        <p:txBody>
          <a:bodyPr/>
          <a:lstStyle/>
          <a:p>
            <a:r>
              <a:rPr lang="en-US" dirty="0" smtClean="0"/>
              <a:t>M-RCNN with COCO Overview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513" y="1083264"/>
            <a:ext cx="7100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M-RCNN </a:t>
            </a:r>
            <a:r>
              <a:rPr lang="en-US" sz="1600" b="1" dirty="0" smtClean="0"/>
              <a:t>(2017)</a:t>
            </a:r>
            <a:r>
              <a:rPr lang="en-US" sz="1600" b="1" dirty="0" smtClean="0">
                <a:sym typeface="Wingdings" panose="05000000000000000000" pitchFamily="2" charset="2"/>
              </a:rPr>
              <a:t>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 two-stage </a:t>
            </a:r>
            <a:r>
              <a:rPr lang="en-US" sz="1600" dirty="0"/>
              <a:t>object detection </a:t>
            </a:r>
            <a:r>
              <a:rPr lang="en-US" sz="1600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0000"/>
                </a:solidFill>
              </a:rPr>
              <a:t>Region Proposal Network (RPN) to generate candidate object regions</a:t>
            </a:r>
            <a:r>
              <a:rPr lang="en-US" sz="1600" dirty="0"/>
              <a:t>, which are </a:t>
            </a:r>
            <a:r>
              <a:rPr lang="en-US" sz="1600" dirty="0">
                <a:solidFill>
                  <a:srgbClr val="FF0000"/>
                </a:solidFill>
              </a:rPr>
              <a:t>then classified and segmented using a convolutional neural </a:t>
            </a:r>
            <a:r>
              <a:rPr lang="en-US" sz="1600" dirty="0" smtClean="0">
                <a:solidFill>
                  <a:srgbClr val="FF0000"/>
                </a:solidFill>
              </a:rPr>
              <a:t>network</a:t>
            </a:r>
            <a:r>
              <a:rPr lang="en-US" sz="1600" dirty="0" smtClean="0"/>
              <a:t> (ResNet-101).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M-RCNN with the </a:t>
            </a:r>
            <a:r>
              <a:rPr lang="en-US" sz="1600" dirty="0">
                <a:solidFill>
                  <a:srgbClr val="FF0000"/>
                </a:solidFill>
              </a:rPr>
              <a:t>COCO (Common Objects in Context) </a:t>
            </a:r>
            <a:r>
              <a:rPr lang="en-US" sz="1600" dirty="0" smtClean="0">
                <a:solidFill>
                  <a:srgbClr val="FF0000"/>
                </a:solidFill>
              </a:rPr>
              <a:t>dataset contains </a:t>
            </a:r>
            <a:r>
              <a:rPr lang="en-US" sz="1600" dirty="0">
                <a:solidFill>
                  <a:srgbClr val="FF0000"/>
                </a:solidFill>
              </a:rPr>
              <a:t>over 330,000 images </a:t>
            </a:r>
            <a:r>
              <a:rPr lang="en-US" sz="1600" dirty="0"/>
              <a:t>and more than 2.5 million object instances labeled with segmentation masks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8266766" y="1429875"/>
            <a:ext cx="3123187" cy="4084999"/>
            <a:chOff x="8282661" y="279887"/>
            <a:chExt cx="3123187" cy="4084999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8B8A7BDE-6D18-4394-9A74-73A50B605F66}"/>
                </a:ext>
              </a:extLst>
            </p:cNvPr>
            <p:cNvGrpSpPr/>
            <p:nvPr/>
          </p:nvGrpSpPr>
          <p:grpSpPr>
            <a:xfrm>
              <a:off x="8282663" y="279887"/>
              <a:ext cx="3107300" cy="1323919"/>
              <a:chOff x="8324745" y="2310296"/>
              <a:chExt cx="2524401" cy="858192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7B433DC-AB70-4B49-9C19-FF90D5C2B046}"/>
                  </a:ext>
                </a:extLst>
              </p:cNvPr>
              <p:cNvSpPr txBox="1"/>
              <p:nvPr/>
            </p:nvSpPr>
            <p:spPr>
              <a:xfrm>
                <a:off x="8331204" y="2310296"/>
                <a:ext cx="2517942" cy="23940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1. </a:t>
                </a:r>
                <a:r>
                  <a:rPr lang="en-US" dirty="0" smtClean="0"/>
                  <a:t>Data Annotation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A89A3C6F-B43F-46F3-A2B9-4C33FF8ECE7B}"/>
                  </a:ext>
                </a:extLst>
              </p:cNvPr>
              <p:cNvSpPr txBox="1"/>
              <p:nvPr/>
            </p:nvSpPr>
            <p:spPr>
              <a:xfrm>
                <a:off x="8324745" y="2929079"/>
                <a:ext cx="2524395" cy="23940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r>
                  <a:rPr lang="en-US" dirty="0" smtClean="0"/>
                  <a:t>. Load pre-trained weights</a:t>
                </a:r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7B433DC-AB70-4B49-9C19-FF90D5C2B046}"/>
                </a:ext>
              </a:extLst>
            </p:cNvPr>
            <p:cNvSpPr txBox="1"/>
            <p:nvPr/>
          </p:nvSpPr>
          <p:spPr>
            <a:xfrm>
              <a:off x="8290611" y="757642"/>
              <a:ext cx="3099349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. Load the data 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282661" y="1709538"/>
              <a:ext cx="310729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. Data Augmentation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290611" y="2165941"/>
              <a:ext cx="310729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. Preprocessing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298556" y="2634628"/>
              <a:ext cx="310729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6. Model Training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298556" y="3103043"/>
              <a:ext cx="310729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r>
                <a:rPr lang="en-US" dirty="0" smtClean="0"/>
                <a:t>. </a:t>
              </a:r>
              <a:r>
                <a:rPr lang="en-US" dirty="0"/>
                <a:t>Model </a:t>
              </a:r>
              <a:r>
                <a:rPr lang="en-US" dirty="0" smtClean="0"/>
                <a:t>Tuning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282672" y="3571035"/>
              <a:ext cx="310729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r>
                <a:rPr lang="en-US" dirty="0" smtClean="0"/>
                <a:t>. Result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04168" y="3995554"/>
              <a:ext cx="298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Detection Workflow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8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05" y="921958"/>
            <a:ext cx="5516064" cy="51206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Workflow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95113" y="1222111"/>
            <a:ext cx="2842007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Data Annotation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75635" y="1742452"/>
            <a:ext cx="4987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SimSun" panose="02010600030101010101" pitchFamily="2" charset="-122"/>
              </a:rPr>
              <a:t>Data Annotation via VGG Image </a:t>
            </a:r>
            <a:r>
              <a:rPr lang="en-US" dirty="0" smtClean="0">
                <a:ea typeface="SimSun" panose="02010600030101010101" pitchFamily="2" charset="-122"/>
              </a:rPr>
              <a:t>Annotator</a:t>
            </a:r>
          </a:p>
          <a:p>
            <a:r>
              <a:rPr lang="en-US" u="sng" dirty="0">
                <a:hlinkClick r:id="rId3"/>
              </a:rPr>
              <a:t>https://www.robots.ox.ac.uk/~vgg/software/via/</a:t>
            </a:r>
            <a:r>
              <a:rPr lang="en-US" dirty="0" smtClean="0">
                <a:ea typeface="SimSun" panose="02010600030101010101" pitchFamily="2" charset="-122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635" y="2687216"/>
            <a:ext cx="424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Among in 3k images, I used 100 images for data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7 </a:t>
            </a:r>
            <a:r>
              <a:rPr lang="en-US" dirty="0"/>
              <a:t>attributes (</a:t>
            </a:r>
            <a:r>
              <a:rPr lang="en-US" dirty="0" err="1" smtClean="0"/>
              <a:t>P_id</a:t>
            </a:r>
            <a:r>
              <a:rPr lang="en-US" dirty="0" smtClean="0"/>
              <a:t>, </a:t>
            </a:r>
            <a:r>
              <a:rPr lang="en-US" dirty="0" err="1" smtClean="0"/>
              <a:t>region_id</a:t>
            </a:r>
            <a:r>
              <a:rPr lang="en-US" dirty="0" smtClean="0"/>
              <a:t>, file size, </a:t>
            </a:r>
            <a:r>
              <a:rPr lang="en-US" dirty="0">
                <a:solidFill>
                  <a:srgbClr val="FF0000"/>
                </a:solidFill>
              </a:rPr>
              <a:t>x-min, y-min, width, height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4008333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Load python packages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1" y="1797114"/>
            <a:ext cx="3733800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6314430" y="1221875"/>
            <a:ext cx="5787374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Load Pre-trained M-RCNN and COCO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820"/>
          <a:stretch/>
        </p:blipFill>
        <p:spPr>
          <a:xfrm>
            <a:off x="6289450" y="2384318"/>
            <a:ext cx="5086350" cy="72662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316144" y="3163273"/>
            <a:ext cx="4667250" cy="1543050"/>
            <a:chOff x="6316144" y="3591046"/>
            <a:chExt cx="4667250" cy="15430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144" y="3591046"/>
              <a:ext cx="4667250" cy="15430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652724" y="3951058"/>
              <a:ext cx="699796" cy="10968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16144" y="1722466"/>
            <a:ext cx="5400675" cy="695325"/>
            <a:chOff x="6316144" y="1722466"/>
            <a:chExt cx="5400675" cy="6953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144" y="1722466"/>
              <a:ext cx="5400675" cy="69532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800392" y="1992840"/>
              <a:ext cx="33776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539079" y="4715657"/>
            <a:ext cx="6562725" cy="1457325"/>
            <a:chOff x="5539079" y="4715657"/>
            <a:chExt cx="6562725" cy="145732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9079" y="4715657"/>
              <a:ext cx="6562725" cy="1457325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5638800" y="5187019"/>
              <a:ext cx="33776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7601" y="3633812"/>
            <a:ext cx="3829050" cy="923925"/>
            <a:chOff x="787601" y="3633812"/>
            <a:chExt cx="3829050" cy="9239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601" y="3633812"/>
              <a:ext cx="3829050" cy="92392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787601" y="4481002"/>
              <a:ext cx="33776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6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4008333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Load the data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4" y="3053906"/>
            <a:ext cx="5305425" cy="1847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2" y="4804239"/>
            <a:ext cx="5235069" cy="128016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30531" y="1693340"/>
            <a:ext cx="6257925" cy="718855"/>
            <a:chOff x="130531" y="1693340"/>
            <a:chExt cx="6257925" cy="718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531" y="1735920"/>
              <a:ext cx="6257925" cy="6762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681332" y="1693340"/>
              <a:ext cx="20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 Data Labels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0531" y="2265667"/>
            <a:ext cx="5753100" cy="729611"/>
            <a:chOff x="130531" y="2265667"/>
            <a:chExt cx="5753100" cy="7296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531" y="2499978"/>
              <a:ext cx="5753100" cy="4953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681333" y="2265667"/>
              <a:ext cx="1589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 Images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81331" y="5715067"/>
            <a:ext cx="20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14430" y="1221875"/>
            <a:ext cx="5787374" cy="3358426"/>
            <a:chOff x="6314430" y="1221875"/>
            <a:chExt cx="5787374" cy="3358426"/>
          </a:xfrm>
        </p:grpSpPr>
        <p:grpSp>
          <p:nvGrpSpPr>
            <p:cNvPr id="6" name="Group 5"/>
            <p:cNvGrpSpPr/>
            <p:nvPr/>
          </p:nvGrpSpPr>
          <p:grpSpPr>
            <a:xfrm>
              <a:off x="6314430" y="1221875"/>
              <a:ext cx="5787374" cy="3358426"/>
              <a:chOff x="6314430" y="1221875"/>
              <a:chExt cx="5787374" cy="335842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314430" y="1221875"/>
                <a:ext cx="5787374" cy="3358426"/>
                <a:chOff x="6314430" y="1221875"/>
                <a:chExt cx="5787374" cy="3358426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A79625FC-22B2-40D8-A584-8572CDA84960}"/>
                    </a:ext>
                  </a:extLst>
                </p:cNvPr>
                <p:cNvSpPr txBox="1"/>
                <p:nvPr/>
              </p:nvSpPr>
              <p:spPr>
                <a:xfrm>
                  <a:off x="6314430" y="1221875"/>
                  <a:ext cx="5787374" cy="461665"/>
                </a:xfrm>
                <a:prstGeom prst="rect">
                  <a:avLst/>
                </a:prstGeom>
                <a:solidFill>
                  <a:srgbClr val="A4C2A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r>
                    <a:rPr lang="en-US" sz="2400" dirty="0" smtClean="0"/>
                    <a:t>. Preprocessing: M-RCNN and COCO</a:t>
                  </a:r>
                  <a:endParaRPr lang="en-US" sz="24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5867" y="2199051"/>
                  <a:ext cx="5524500" cy="2381250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388455" y="1735920"/>
                  <a:ext cx="4285765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a)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Combine Annotation and Train Image</a:t>
                  </a:r>
                  <a:endParaRPr lang="en-US" dirty="0"/>
                </a:p>
              </p:txBody>
            </p: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6960637" y="2634999"/>
                <a:ext cx="147379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86833" y="4560215"/>
                <a:ext cx="147379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867" y="2824211"/>
              <a:ext cx="5220393" cy="27432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8319165" y="3053906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552773" y="4567350"/>
            <a:ext cx="5417594" cy="1554480"/>
            <a:chOff x="6552773" y="4567350"/>
            <a:chExt cx="5417594" cy="1554480"/>
          </a:xfrm>
        </p:grpSpPr>
        <p:grpSp>
          <p:nvGrpSpPr>
            <p:cNvPr id="17" name="Group 16"/>
            <p:cNvGrpSpPr/>
            <p:nvPr/>
          </p:nvGrpSpPr>
          <p:grpSpPr>
            <a:xfrm>
              <a:off x="6552773" y="4567350"/>
              <a:ext cx="5417594" cy="1554480"/>
              <a:chOff x="6552773" y="4567350"/>
              <a:chExt cx="5417594" cy="15544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52773" y="4567350"/>
                <a:ext cx="5417594" cy="1554480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>
                <a:off x="6690049" y="4901756"/>
                <a:ext cx="6811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9165" y="4622403"/>
              <a:ext cx="3486150" cy="485775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9126185" y="5032459"/>
              <a:ext cx="6811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90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mj71006@uga.edu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Detection </a:t>
            </a:r>
            <a:r>
              <a:rPr lang="en-US" dirty="0" smtClean="0"/>
              <a:t>Workflow (Cont.)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787601" y="1232301"/>
            <a:ext cx="5600855" cy="461665"/>
          </a:xfrm>
          <a:prstGeom prst="rect">
            <a:avLst/>
          </a:prstGeom>
          <a:solidFill>
            <a:srgbClr val="A4C2AE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/>
              <a:t>Preprocessing: </a:t>
            </a:r>
            <a:r>
              <a:rPr lang="en-US" sz="2400" dirty="0" smtClean="0"/>
              <a:t>M-RCNN and COCO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6933" y="1735920"/>
            <a:ext cx="331786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 Define Model Configuration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00232" y="2105252"/>
            <a:ext cx="7095024" cy="4148770"/>
            <a:chOff x="800232" y="2105252"/>
            <a:chExt cx="7095024" cy="41487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32" y="2105252"/>
              <a:ext cx="4189369" cy="4114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4872" y="2663740"/>
              <a:ext cx="3941466" cy="338328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887316" y="2827832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84477" y="293046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84477" y="3005113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14801" y="3098419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396510" y="335034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96510" y="3518296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15390" y="446068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21375" y="4560215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99365" y="4908558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99365" y="4805921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159692" y="5309774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706" y="4844322"/>
              <a:ext cx="2114550" cy="14097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733688" y="1232301"/>
            <a:ext cx="5089910" cy="4173499"/>
            <a:chOff x="6733688" y="1232301"/>
            <a:chExt cx="5089910" cy="4173499"/>
          </a:xfrm>
        </p:grpSpPr>
        <p:sp>
          <p:nvSpPr>
            <p:cNvPr id="19" name="TextBox 18"/>
            <p:cNvSpPr txBox="1"/>
            <p:nvPr/>
          </p:nvSpPr>
          <p:spPr>
            <a:xfrm>
              <a:off x="6733688" y="1232301"/>
              <a:ext cx="4761626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) Define Image Data Processing </a:t>
              </a:r>
              <a:r>
                <a:rPr lang="en-US" dirty="0"/>
                <a:t>C</a:t>
              </a:r>
              <a:r>
                <a:rPr lang="en-US" dirty="0" smtClean="0"/>
                <a:t>lass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3688" y="1640033"/>
              <a:ext cx="3076575" cy="2286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6338" y="1824811"/>
              <a:ext cx="2971800" cy="6572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3556" y="2571160"/>
              <a:ext cx="4440042" cy="2834640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7769036" y="2411064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957582" y="3375885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658334" y="3907072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073836" y="2715864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220684" y="4703943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109982" y="3528285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073365" y="4977641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242832" y="5394674"/>
              <a:ext cx="14737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EORGIA BRAND">
      <a:dk1>
        <a:srgbClr val="000000"/>
      </a:dk1>
      <a:lt1>
        <a:srgbClr val="FFFFFF"/>
      </a:lt1>
      <a:dk2>
        <a:srgbClr val="BA0C2F"/>
      </a:dk2>
      <a:lt2>
        <a:srgbClr val="D6D2C4"/>
      </a:lt2>
      <a:accent1>
        <a:srgbClr val="9EA2A2"/>
      </a:accent1>
      <a:accent2>
        <a:srgbClr val="66435A"/>
      </a:accent2>
      <a:accent3>
        <a:srgbClr val="BFB800"/>
      </a:accent3>
      <a:accent4>
        <a:srgbClr val="00677F"/>
      </a:accent4>
      <a:accent5>
        <a:srgbClr val="776E64"/>
      </a:accent5>
      <a:accent6>
        <a:srgbClr val="FFCD00"/>
      </a:accent6>
      <a:hlink>
        <a:srgbClr val="00A3AD"/>
      </a:hlink>
      <a:folHlink>
        <a:srgbClr val="594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934E8CF-9948-A244-BACA-4F284889BA34}" vid="{BBD25B39-FD9A-6943-8254-E2AD680F3B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964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Arial</vt:lpstr>
      <vt:lpstr>Calibri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Bland Robinson</dc:creator>
  <cp:lastModifiedBy>Microsoft account</cp:lastModifiedBy>
  <cp:revision>184</cp:revision>
  <dcterms:created xsi:type="dcterms:W3CDTF">2022-02-16T21:07:51Z</dcterms:created>
  <dcterms:modified xsi:type="dcterms:W3CDTF">2023-05-01T03:42:57Z</dcterms:modified>
</cp:coreProperties>
</file>