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 zzaman" userId="4d3920c026ecc1de" providerId="LiveId" clId="{5AD6A433-09B5-4E0B-A51C-97E6079B4807}"/>
  </pc:docChgLst>
  <pc:docChgLst>
    <pc:chgData name="Md Asaduzzaman Jabin" userId="ccaa5b6b-9a0b-4d48-bfe5-7cd3aa13e471" providerId="ADAL" clId="{27650ED4-6C47-4D4B-99C3-CF31D8DFA8A2}"/>
    <pc:docChg chg="custSel addSld modSld">
      <pc:chgData name="Md Asaduzzaman Jabin" userId="ccaa5b6b-9a0b-4d48-bfe5-7cd3aa13e471" providerId="ADAL" clId="{27650ED4-6C47-4D4B-99C3-CF31D8DFA8A2}" dt="2023-04-05T14:39:02.470" v="48" actId="20577"/>
      <pc:docMkLst>
        <pc:docMk/>
      </pc:docMkLst>
      <pc:sldChg chg="modSp">
        <pc:chgData name="Md Asaduzzaman Jabin" userId="ccaa5b6b-9a0b-4d48-bfe5-7cd3aa13e471" providerId="ADAL" clId="{27650ED4-6C47-4D4B-99C3-CF31D8DFA8A2}" dt="2023-04-05T14:39:02.470" v="48" actId="20577"/>
        <pc:sldMkLst>
          <pc:docMk/>
          <pc:sldMk cId="311643404" sldId="256"/>
        </pc:sldMkLst>
        <pc:spChg chg="mod">
          <ac:chgData name="Md Asaduzzaman Jabin" userId="ccaa5b6b-9a0b-4d48-bfe5-7cd3aa13e471" providerId="ADAL" clId="{27650ED4-6C47-4D4B-99C3-CF31D8DFA8A2}" dt="2023-04-05T14:39:02.470" v="48" actId="20577"/>
          <ac:spMkLst>
            <pc:docMk/>
            <pc:sldMk cId="311643404" sldId="256"/>
            <ac:spMk id="2" creationId="{9D735BB6-54B3-4BC5-AF81-5E912CF3AFBD}"/>
          </ac:spMkLst>
        </pc:spChg>
      </pc:sldChg>
      <pc:sldChg chg="addSp delSp modSp add">
        <pc:chgData name="Md Asaduzzaman Jabin" userId="ccaa5b6b-9a0b-4d48-bfe5-7cd3aa13e471" providerId="ADAL" clId="{27650ED4-6C47-4D4B-99C3-CF31D8DFA8A2}" dt="2023-04-05T14:34:40.626" v="31" actId="1076"/>
        <pc:sldMkLst>
          <pc:docMk/>
          <pc:sldMk cId="3567736712" sldId="273"/>
        </pc:sldMkLst>
        <pc:spChg chg="mod">
          <ac:chgData name="Md Asaduzzaman Jabin" userId="ccaa5b6b-9a0b-4d48-bfe5-7cd3aa13e471" providerId="ADAL" clId="{27650ED4-6C47-4D4B-99C3-CF31D8DFA8A2}" dt="2023-04-05T14:34:37.593" v="30" actId="1076"/>
          <ac:spMkLst>
            <pc:docMk/>
            <pc:sldMk cId="3567736712" sldId="273"/>
            <ac:spMk id="2" creationId="{FE5DC834-7BB4-411B-96DC-13414A7F2A25}"/>
          </ac:spMkLst>
        </pc:spChg>
        <pc:spChg chg="del">
          <ac:chgData name="Md Asaduzzaman Jabin" userId="ccaa5b6b-9a0b-4d48-bfe5-7cd3aa13e471" providerId="ADAL" clId="{27650ED4-6C47-4D4B-99C3-CF31D8DFA8A2}" dt="2023-04-05T14:31:24.610" v="17" actId="478"/>
          <ac:spMkLst>
            <pc:docMk/>
            <pc:sldMk cId="3567736712" sldId="273"/>
            <ac:spMk id="3" creationId="{7817822C-971B-4E00-9C75-F33D86F24F51}"/>
          </ac:spMkLst>
        </pc:spChg>
        <pc:spChg chg="add mod">
          <ac:chgData name="Md Asaduzzaman Jabin" userId="ccaa5b6b-9a0b-4d48-bfe5-7cd3aa13e471" providerId="ADAL" clId="{27650ED4-6C47-4D4B-99C3-CF31D8DFA8A2}" dt="2023-04-05T14:34:23.487" v="28" actId="164"/>
          <ac:spMkLst>
            <pc:docMk/>
            <pc:sldMk cId="3567736712" sldId="273"/>
            <ac:spMk id="6" creationId="{BEC7D272-C168-4BA4-8975-610FB86541AE}"/>
          </ac:spMkLst>
        </pc:spChg>
        <pc:grpChg chg="add mod">
          <ac:chgData name="Md Asaduzzaman Jabin" userId="ccaa5b6b-9a0b-4d48-bfe5-7cd3aa13e471" providerId="ADAL" clId="{27650ED4-6C47-4D4B-99C3-CF31D8DFA8A2}" dt="2023-04-05T14:34:40.626" v="31" actId="1076"/>
          <ac:grpSpMkLst>
            <pc:docMk/>
            <pc:sldMk cId="3567736712" sldId="273"/>
            <ac:grpSpMk id="7" creationId="{702371A6-F151-4B0C-A20C-3010E6E84CDD}"/>
          </ac:grpSpMkLst>
        </pc:grpChg>
        <pc:picChg chg="add mod">
          <ac:chgData name="Md Asaduzzaman Jabin" userId="ccaa5b6b-9a0b-4d48-bfe5-7cd3aa13e471" providerId="ADAL" clId="{27650ED4-6C47-4D4B-99C3-CF31D8DFA8A2}" dt="2023-04-05T14:34:23.487" v="28" actId="164"/>
          <ac:picMkLst>
            <pc:docMk/>
            <pc:sldMk cId="3567736712" sldId="273"/>
            <ac:picMk id="4" creationId="{CDDE81F2-4A74-4598-96BD-81EFDE821951}"/>
          </ac:picMkLst>
        </pc:picChg>
        <pc:picChg chg="add mod ord">
          <ac:chgData name="Md Asaduzzaman Jabin" userId="ccaa5b6b-9a0b-4d48-bfe5-7cd3aa13e471" providerId="ADAL" clId="{27650ED4-6C47-4D4B-99C3-CF31D8DFA8A2}" dt="2023-04-05T14:33:03.123" v="23" actId="167"/>
          <ac:picMkLst>
            <pc:docMk/>
            <pc:sldMk cId="3567736712" sldId="273"/>
            <ac:picMk id="5" creationId="{3CF2B3F3-0A79-40E4-9BB7-4C5AA1F743D5}"/>
          </ac:picMkLst>
        </pc:picChg>
      </pc:sldChg>
    </pc:docChg>
  </pc:docChgLst>
  <pc:docChgLst>
    <pc:chgData name="asad zzaman" userId="4d3920c026ecc1de" providerId="LiveId" clId="{B0FF6439-A470-48A2-9B21-2ADA2219525B}"/>
  </pc:docChgLst>
  <pc:docChgLst>
    <pc:chgData name="Md Asaduzzaman Jabin" userId="ccaa5b6b-9a0b-4d48-bfe5-7cd3aa13e471" providerId="ADAL" clId="{61786008-AC6C-40C8-B0D2-72B67751F4F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10FC3-7360-4BA1-80DA-AF118FE4F5C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D243-F738-4A27-8FBB-C635F409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E043-E15E-4CD3-A9B6-AA45792A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4ADA-0DAF-4599-91AD-5C1DE36B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41DE-E26B-495D-B9B9-D0B2B69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8025-C622-4723-8681-E9C0F8A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C361-B829-4FC0-8E38-16A0AC17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AFC1-421C-439A-9F6D-632199BF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3135-BFC4-45E7-B2FB-B7D666956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8D70-0C4F-474C-AF43-A834562D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CF2A-DB4A-45D7-B793-E9772736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D45C-3350-4EE2-B3E6-A161581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6455E-3E48-4B2C-8092-C233727C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9204D-0962-41D2-BB73-2FDB4C6F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2901-B48A-41AA-A14C-E08E90CC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326F-2EE3-44E5-BC87-536878BB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39A3-FFD5-4C47-BF42-FA02EF68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882-588E-420D-B05B-0DD17238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D6BF-0662-475D-A0BA-76A80F2B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8513-A9B0-4367-B49D-89929AC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946E-EDAC-4181-BA12-9D0C5772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27C9-7965-4905-9385-75A9EAA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86E2-99A9-4105-818F-980E2C90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E7C6-4A6E-4A7C-8464-72A945B8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9961-D666-4DAB-8E2A-C8F94241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0576-DCF5-4DA7-9DB8-B110DB6E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AF2E-61AA-4C84-8BE1-6EBE1A6D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E85-56A6-4F2D-BA1F-660A3AE8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2403-8FF5-4413-9D4E-1E17F7CA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8CDA-6D9B-4180-82D3-C7692D20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0590-3FF4-440A-A522-DE29505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22D2-66C6-4485-ADD4-E489A8FA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6386-C9CB-456F-9A16-05B1508C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423-96A0-478B-A786-63628DA6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0EB5-2769-44D1-81D7-8B81B00D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656DD-3DE4-4463-98F1-1B7E7F839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83EE-7683-4120-B451-8F21F1C7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FA4D7-7613-4C42-94C5-DB08D811C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42DA3-5F04-4405-91E5-1E24D77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9C957-F4B5-4756-8A11-80C9AAC7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72265-A5EA-4951-AEE7-54D89126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190A-1114-4A35-8D2C-4A9E0619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3A16B-D041-438E-9166-2B85CEA1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63BB-7AB4-4CCA-BEFA-F2333F88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33EE-10DA-4AA5-99AC-FE7DADE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F37FE-812F-42B0-8FE9-CBBF8365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D84CC-9DF5-4508-B3A4-3B530497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FDCE-4828-4DDF-9873-8611D6E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E74-AAD4-4036-8733-76048C5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72D6-F125-4453-958A-137FC398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9C8FC-9382-4B4E-AA3B-A99B3B98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E161-7B11-4BA8-A8E9-4FCC39BD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4C9E2-2507-492B-94F7-5687B000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9FD6-5FB7-49CE-8100-C92A39F9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5801-5041-4A4B-A0A9-2A23F918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2AB7A-81F6-4E18-92F1-CE91B28D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EBA0-3C91-4E8F-933A-ED057EE6A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C796-739B-4313-934F-842BF498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52C4-F6CF-4086-B3E7-C03984A1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D796-6B2D-45A6-8919-4F6FE73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C7AD0-262D-4B55-BE05-95D4EE72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EE142-1406-4337-A862-E9265D1C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6ECC-DE65-463D-A121-ED4B8181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7FA6-4C12-4153-80E8-6B3FCCB83D8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F926-C7AA-4133-B0C8-CEBB62F85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C4F6-AB42-475F-85B9-3A703E4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j71006@ug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code/kashyapgohil/pneumonia-detection-using-cnn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kashyapgohil/pneumonia-detection-using-cnn/noteboo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abhishekdhule/pneumonia-detection-resnet-inception-tensorflow/notebook?scriptVersionId=403118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5BB6-54B3-4BC5-AF81-5E912CF3A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1149267"/>
            <a:ext cx="9144000" cy="1562409"/>
          </a:xfrm>
        </p:spPr>
        <p:txBody>
          <a:bodyPr>
            <a:normAutofit fontScale="90000"/>
          </a:bodyPr>
          <a:lstStyle/>
          <a:p>
            <a:r>
              <a:rPr lang="en-US"/>
              <a:t>Pneumonia </a:t>
            </a:r>
            <a:r>
              <a:rPr lang="en-US" dirty="0"/>
              <a:t>Detection using Deep Learning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82E64E-A742-4084-9456-74611985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3164"/>
            <a:ext cx="9144000" cy="2078327"/>
          </a:xfrm>
        </p:spPr>
        <p:txBody>
          <a:bodyPr>
            <a:normAutofit/>
          </a:bodyPr>
          <a:lstStyle/>
          <a:p>
            <a:pPr algn="r"/>
            <a:r>
              <a:rPr lang="en-US" sz="2000" i="1" u="sng">
                <a:solidFill>
                  <a:schemeClr val="accent1"/>
                </a:solidFill>
                <a:cs typeface="Times New Roman" panose="02020603050405020304" pitchFamily="18" charset="0"/>
              </a:rPr>
              <a:t>Md </a:t>
            </a:r>
            <a:r>
              <a:rPr lang="en-US" sz="2000" i="1" u="sng" err="1">
                <a:solidFill>
                  <a:schemeClr val="accent1"/>
                </a:solidFill>
                <a:cs typeface="Times New Roman" panose="02020603050405020304" pitchFamily="18" charset="0"/>
              </a:rPr>
              <a:t>Asaduzzaman</a:t>
            </a:r>
            <a:r>
              <a:rPr lang="en-US" sz="2000" i="1" u="sng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2000" i="1" u="sng" err="1">
                <a:solidFill>
                  <a:schemeClr val="accent1"/>
                </a:solidFill>
                <a:cs typeface="Times New Roman" panose="02020603050405020304" pitchFamily="18" charset="0"/>
              </a:rPr>
              <a:t>Jabin</a:t>
            </a:r>
            <a:endParaRPr lang="en-US" sz="2000" i="1" u="sng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Graduate Student</a:t>
            </a: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School of Electrical and Computer Engineering</a:t>
            </a: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University of Georgia, GA-30602</a:t>
            </a: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Email: </a:t>
            </a:r>
            <a:r>
              <a:rPr lang="en-US" sz="2000" i="1">
                <a:cs typeface="Times New Roman" panose="02020603050405020304" pitchFamily="18" charset="0"/>
                <a:hlinkClick r:id="rId2"/>
              </a:rPr>
              <a:t>mj71006@uga.edu</a:t>
            </a:r>
            <a:endParaRPr lang="en-US" sz="2000" i="1">
              <a:cs typeface="Times New Roman" panose="02020603050405020304" pitchFamily="18" charset="0"/>
            </a:endParaRPr>
          </a:p>
          <a:p>
            <a:pPr algn="r"/>
            <a:endParaRPr lang="en-US" sz="2000" i="1">
              <a:cs typeface="Times New Roman" panose="02020603050405020304" pitchFamily="18" charset="0"/>
            </a:endParaRPr>
          </a:p>
        </p:txBody>
      </p:sp>
      <p:pic>
        <p:nvPicPr>
          <p:cNvPr id="1028" name="Picture 4" descr="Pneumon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84" y="3071091"/>
            <a:ext cx="411724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9F19-4B3E-4EAC-8AD4-66A1BF137C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63807"/>
            <a:ext cx="10515600" cy="203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Research Question</a:t>
            </a:r>
          </a:p>
          <a:p>
            <a:pPr lvl="1">
              <a:buFontTx/>
              <a:buChar char="-"/>
            </a:pPr>
            <a:r>
              <a:rPr lang="en-US" b="1" dirty="0"/>
              <a:t>Detect </a:t>
            </a:r>
            <a:r>
              <a:rPr lang="en-US" b="1" dirty="0">
                <a:solidFill>
                  <a:srgbClr val="FF0000"/>
                </a:solidFill>
              </a:rPr>
              <a:t>Pneumonia</a:t>
            </a:r>
            <a:r>
              <a:rPr lang="en-US" b="1" dirty="0"/>
              <a:t> from </a:t>
            </a:r>
            <a:r>
              <a:rPr lang="en-US" b="1" dirty="0">
                <a:solidFill>
                  <a:srgbClr val="FF0000"/>
                </a:solidFill>
              </a:rPr>
              <a:t>X-ray image </a:t>
            </a:r>
            <a:r>
              <a:rPr lang="en-US" b="1" dirty="0"/>
              <a:t>using </a:t>
            </a:r>
            <a:r>
              <a:rPr lang="en-US" b="1" dirty="0">
                <a:solidFill>
                  <a:srgbClr val="FF0000"/>
                </a:solidFill>
              </a:rPr>
              <a:t>Deep Learning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Pneumonia : 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an infection that inflames the air sacs- fluid, purulent material in one or both lungs. </a:t>
            </a:r>
            <a:r>
              <a:rPr lang="en-US" dirty="0"/>
              <a:t>Organisms </a:t>
            </a:r>
            <a:r>
              <a:rPr lang="en-US" dirty="0">
                <a:solidFill>
                  <a:srgbClr val="FF0000"/>
                </a:solidFill>
              </a:rPr>
              <a:t>including bacteria, viruses and fungi, can cause pneumonia</a:t>
            </a:r>
            <a:r>
              <a:rPr lang="en-US" dirty="0"/>
              <a:t>.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11% mortality rate/ month </a:t>
            </a:r>
            <a:r>
              <a:rPr lang="en-US" dirty="0"/>
              <a:t>for infants and young children, people older than age 65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i.imgur.com/jZqpV5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0"/>
          <a:stretch/>
        </p:blipFill>
        <p:spPr bwMode="auto">
          <a:xfrm>
            <a:off x="2218292" y="3734802"/>
            <a:ext cx="8328067" cy="23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5637" y="61455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Normal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398" y="6139487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Bacterial Pneumonia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5652" y="6139487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Viral Pneumonia</a:t>
            </a:r>
          </a:p>
        </p:txBody>
      </p:sp>
      <p:sp>
        <p:nvSpPr>
          <p:cNvPr id="6" name="Oval 5"/>
          <p:cNvSpPr/>
          <p:nvPr/>
        </p:nvSpPr>
        <p:spPr>
          <a:xfrm>
            <a:off x="5209309" y="4045523"/>
            <a:ext cx="1052944" cy="1062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17798" y="4040910"/>
            <a:ext cx="1052944" cy="1062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08432" y="4899893"/>
            <a:ext cx="1052944" cy="1062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82078" y="4914104"/>
            <a:ext cx="1052944" cy="1062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0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Kaggle</a:t>
            </a:r>
            <a:r>
              <a:rPr lang="en-US" dirty="0"/>
              <a:t>: </a:t>
            </a:r>
            <a:r>
              <a:rPr lang="en-US" sz="1600" dirty="0">
                <a:hlinkClick r:id="rId2"/>
              </a:rPr>
              <a:t>https://www.kaggle.com/code/kashyapgohil/pneumonia-detection-using-cnn/data</a:t>
            </a:r>
            <a:endParaRPr lang="en-US" sz="1600" dirty="0"/>
          </a:p>
          <a:p>
            <a:endParaRPr lang="en-US" dirty="0"/>
          </a:p>
        </p:txBody>
      </p:sp>
      <p:pic>
        <p:nvPicPr>
          <p:cNvPr id="3076" name="Picture 4" descr="https://storage.googleapis.com/kagglesdsdata/datasets/17810/23812/chest_xray/train/PNEUMONIA/person1000_bacteria_2931.jpeg?X-Goog-Algorithm=GOOG4-RSA-SHA256&amp;X-Goog-Credential=databundle-worker-v2%40kaggle-161607.iam.gserviceaccount.com%2F20230202%2Fauto%2Fstorage%2Fgoog4_request&amp;X-Goog-Date=20230202T131021Z&amp;X-Goog-Expires=345600&amp;X-Goog-SignedHeaders=host&amp;X-Goog-Signature=81e56c53031ef78191fc74179bab6de95110d7674f8708697157f2acdda2f92e92245bd97f109de8c36f9b9e09809c6af961a39b1f92eea3cde669bffbc0734e5c96b29db15e92606212b4f95872925dcc5a1438772ad7a5e3b0cf58591fd1489a62e124e5566f4581a56719ec415a15ef0052a9ef4e25b34e4131b56a769d3aea6febe0a48214a89ad28202e139f428abc3366df2bb95eb421e148d9c0566d7d92049a9ca946d746f53247217fa6c0e8a6e19e5bc2d354d6db3ab35cab2645a3684e366763e307dd550dd44994eaadb31b375e7058c0faa9d6037187cb4a64d7ef5c9f42e19b0afdeca223878e67da9f270ee4f1e2de92e003f73f64a540ca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27" y="2409899"/>
            <a:ext cx="2698461" cy="17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torage.googleapis.com/kagglesdsdata/datasets/17810/23812/chest_xray/train/NORMAL/IM-0115-0001.jpeg?X-Goog-Algorithm=GOOG4-RSA-SHA256&amp;X-Goog-Credential=databundle-worker-v2%40kaggle-161607.iam.gserviceaccount.com%2F20230202%2Fauto%2Fstorage%2Fgoog4_request&amp;X-Goog-Date=20230202T094107Z&amp;X-Goog-Expires=345600&amp;X-Goog-SignedHeaders=host&amp;X-Goog-Signature=12c35151b92f983ce8c7c1ce13da616b98be360a7f961fa0f70b7c0b1c65a5fc978a32f8a8c0a4b05ff2464a20b3fbe999cc9dd1c803dfa93f99bc785b384e11922ab2b194278432c36b1fac75ac1f5ee463c5ca924e80cea2672c1c6d36f3fa220874630d8e7c4e2da4dab2b330c3edfdc584ea1e8a8140e6434831d1f90bfae59e3823939e01427255469edb88c048149cfec7c1da7962cf6e7ca360b183d567b1d6fc83e8ed9e9010bcf2e665d56afc5d72706d35da08137e8d1c461626f985e1ea4d904284aace9c737a417418ae5732a2f828e46439c8e2f399ee3615fbda98a904fd364a8a6a8e489bf8db9aa04a017c2a0711e65f314ddfcebfa1ee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65" y="2372405"/>
            <a:ext cx="2221636" cy="181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6100" y="4314825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775" y="431482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Pneumonia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9225" y="5162550"/>
            <a:ext cx="7334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5,863 images, </a:t>
            </a:r>
            <a:r>
              <a:rPr lang="en-US" b="1" dirty="0">
                <a:solidFill>
                  <a:srgbClr val="FF0000"/>
                </a:solidFill>
              </a:rPr>
              <a:t>2 Class </a:t>
            </a:r>
            <a:r>
              <a:rPr lang="en-US" b="1" dirty="0"/>
              <a:t>(Normal/ Pneumonia)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1.24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Base: Training set : Validation Set : Testing Set =  5216: 16: 624 (each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Cleaned data  done by clinician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862" y="4314825"/>
            <a:ext cx="2314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www.kaggleusercontent.com/kf/40311825/eyJhbGciOiJkaXIiLCJlbmMiOiJBMTI4Q0JDLUhTMjU2In0..-W3DzXHuYgkNl6hGI39ZqA.VleYDZLV-tid3sY569sBiL4WlcnQqiG9dj583Ia_rJ9QT8mb7jSnKxb3a3TX7iS4uFxxbkhk-vYxPNR6UOD7Lvi3ntJBzPyE5q9sxC3RFCKqk0jz117xzu_sbBoWFfOS3lT2MnvTrdCRP2OEUmcgeLZ1moXidLUaKYyecNa93V2fqwiLkAPDF513YqQZrAlQfT_VcVevIrSNfHXvU64qlofbvhA1qEsXE2h-DvjUcC2oq_y2TO9O7FVgbwgzaTVEul4AQKXwIucoQaWuK-eo7TlZJjdDx3vTyoUaPDlg9hBjhbm2vDXwwm-o7V5idx4Dh4SE9qTTh4tq3LXgZfA5qGK0IonQ-GJFPfMJO1OvUIO_Se1hBu2qSsdtTWKf0vXxsEZKpUNjfiw5AdyQzmJBxE_IaLPglD9kB-5wjYYVLQ0-Sj7kWXVWlzwyfYVdP1ifZGG2yU2Zs2de2HzQMwpTnzb1hQp3EFLhUHw2HmcXRrRl_Mv9hP546ZV42kGJTEPglOBJi0lB3E23BnPQzuBCpE68bveIBqXG9pzdhGkbfop7pLynbQWy_p8zG6HUssG5cLCj0Uus4sABjHlcDsGagvNgzNhZAFvz3BWkcSwx5xvp_fl3YlRk-NjqZ2_q1o8-Hc81sa7Kq-8ywUNgSQhhD1bNO-PZaB2pDc19hXIu3yBGRonLdwVfVSwSs__rSRYUpk70bOIhSLpItVJCMaN-Ng.33KMAaGjYXjNShRJL4zvGA/__results___files/__results___19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628" y="3238500"/>
            <a:ext cx="2890158" cy="26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Merge Base train + validation = 80:20 = 4185: 1047</a:t>
            </a:r>
          </a:p>
          <a:p>
            <a:r>
              <a:rPr lang="en-US" dirty="0">
                <a:solidFill>
                  <a:srgbClr val="FF0000"/>
                </a:solidFill>
              </a:rPr>
              <a:t>Total data distribution: 70: 20:10 (Train: Validation: Test)</a:t>
            </a:r>
          </a:p>
          <a:p>
            <a:r>
              <a:rPr lang="en-US" dirty="0"/>
              <a:t>Trained three different models: (Base Accuracy)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CNN model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91%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VGG-16 model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51%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ResNet50 model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74%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Inception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89% </a:t>
            </a:r>
          </a:p>
          <a:p>
            <a:r>
              <a:rPr lang="en-US" dirty="0"/>
              <a:t>Saved the model which gave best accuracy.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Loss: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Binary_crossentropy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Relu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/sigmoid/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softmax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Adam/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RMSProp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/SDG,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Lr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= .003/0.00003,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Created a </a:t>
            </a:r>
            <a:r>
              <a:rPr lang="en-US" dirty="0" err="1"/>
              <a:t>django</a:t>
            </a:r>
            <a:r>
              <a:rPr lang="en-US" dirty="0"/>
              <a:t> app for making the classification.</a:t>
            </a:r>
          </a:p>
          <a:p>
            <a:r>
              <a:rPr lang="en-US" dirty="0"/>
              <a:t>Code: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https://www.kaggle.com/code/kashyapgohil/pneumonia-detection-using-cnn/notebook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4"/>
              </a:rPr>
              <a:t>https://www.kaggle.com/code/abhishekdhule/pneumonia-detection-resnet-inception-tensorflow/notebook?scriptVersionId=40311825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8A7BDE-6D18-4394-9A74-73A50B605F66}"/>
              </a:ext>
            </a:extLst>
          </p:cNvPr>
          <p:cNvGrpSpPr/>
          <p:nvPr/>
        </p:nvGrpSpPr>
        <p:grpSpPr>
          <a:xfrm>
            <a:off x="9384845" y="312468"/>
            <a:ext cx="2524396" cy="2688176"/>
            <a:chOff x="8324747" y="2628145"/>
            <a:chExt cx="2524396" cy="26881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B433DC-AB70-4B49-9C19-FF90D5C2B046}"/>
                </a:ext>
              </a:extLst>
            </p:cNvPr>
            <p:cNvSpPr txBox="1"/>
            <p:nvPr/>
          </p:nvSpPr>
          <p:spPr>
            <a:xfrm>
              <a:off x="8331201" y="2628145"/>
              <a:ext cx="251794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1. Access and Load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324747" y="3090816"/>
              <a:ext cx="2524395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2. Preprocess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B3BB3E-D632-4B70-AEBD-25FE289CE84C}"/>
                </a:ext>
              </a:extLst>
            </p:cNvPr>
            <p:cNvSpPr txBox="1"/>
            <p:nvPr/>
          </p:nvSpPr>
          <p:spPr>
            <a:xfrm>
              <a:off x="8324748" y="3559510"/>
              <a:ext cx="2524394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 Define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9590B-E967-481A-B576-D44A2E531891}"/>
                </a:ext>
              </a:extLst>
            </p:cNvPr>
            <p:cNvSpPr txBox="1"/>
            <p:nvPr/>
          </p:nvSpPr>
          <p:spPr>
            <a:xfrm>
              <a:off x="8331200" y="4035599"/>
              <a:ext cx="251794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4. Model Training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2A1359-9506-4C74-A5F0-1D148486C6DF}"/>
                </a:ext>
              </a:extLst>
            </p:cNvPr>
            <p:cNvSpPr txBox="1"/>
            <p:nvPr/>
          </p:nvSpPr>
          <p:spPr>
            <a:xfrm>
              <a:off x="8324747" y="4491294"/>
              <a:ext cx="251794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5. Model Tuning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78EF96-1A53-4707-85CA-290C9B4335C4}"/>
                </a:ext>
              </a:extLst>
            </p:cNvPr>
            <p:cNvSpPr txBox="1"/>
            <p:nvPr/>
          </p:nvSpPr>
          <p:spPr>
            <a:xfrm>
              <a:off x="8324748" y="4946989"/>
              <a:ext cx="2517940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6. Result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5F11C8-56ED-4138-8D43-50DEE1D05C3C}"/>
              </a:ext>
            </a:extLst>
          </p:cNvPr>
          <p:cNvSpPr txBox="1"/>
          <p:nvPr/>
        </p:nvSpPr>
        <p:spPr>
          <a:xfrm>
            <a:off x="18937449" y="5235513"/>
            <a:ext cx="330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943975" y="4667250"/>
            <a:ext cx="3076575" cy="1311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91" y="629110"/>
            <a:ext cx="5629275" cy="5629275"/>
          </a:xfrm>
          <a:prstGeom prst="rect">
            <a:avLst/>
          </a:prstGeom>
        </p:spPr>
      </p:pic>
      <p:pic>
        <p:nvPicPr>
          <p:cNvPr id="1030" name="Picture 6" descr="https://i.pinimg.com/564x/ff/cd/c4/ffcdc4d74eed036d029a84c381604a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86309"/>
            <a:ext cx="47625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2B3F3-0A79-40E4-9BB7-4C5AA1F7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43" y="5095875"/>
            <a:ext cx="8572500" cy="176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DC834-7BB4-411B-96DC-13414A7F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0"/>
            <a:ext cx="10515600" cy="1325563"/>
          </a:xfrm>
        </p:spPr>
        <p:txBody>
          <a:bodyPr/>
          <a:lstStyle/>
          <a:p>
            <a:r>
              <a:rPr lang="en-US" dirty="0"/>
              <a:t>Image Annotation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2371A6-F151-4B0C-A20C-3010E6E84CDD}"/>
              </a:ext>
            </a:extLst>
          </p:cNvPr>
          <p:cNvGrpSpPr/>
          <p:nvPr/>
        </p:nvGrpSpPr>
        <p:grpSpPr>
          <a:xfrm>
            <a:off x="909221" y="953572"/>
            <a:ext cx="6260208" cy="4514295"/>
            <a:chOff x="838200" y="1615735"/>
            <a:chExt cx="6260208" cy="45142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DE81F2-4A74-4598-96BD-81EFDE821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15735"/>
              <a:ext cx="6260208" cy="451429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C7D272-C168-4BA4-8975-610FB86541AE}"/>
                </a:ext>
              </a:extLst>
            </p:cNvPr>
            <p:cNvSpPr/>
            <p:nvPr/>
          </p:nvSpPr>
          <p:spPr>
            <a:xfrm>
              <a:off x="1526959" y="1944210"/>
              <a:ext cx="443884" cy="168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73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314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Pneumonia Detection using Deep Learning</vt:lpstr>
      <vt:lpstr>Introduction</vt:lpstr>
      <vt:lpstr>Data Set</vt:lpstr>
      <vt:lpstr>Initial Plan</vt:lpstr>
      <vt:lpstr>PowerPoint Presentation</vt:lpstr>
      <vt:lpstr>Image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Study of different ML/DL approach on Twitter Sentiment Analysis using</dc:title>
  <dc:creator>Md Asaduzzaman Jabin</dc:creator>
  <cp:lastModifiedBy>Md Asaduzzaman Jabin</cp:lastModifiedBy>
  <cp:revision>27</cp:revision>
  <dcterms:created xsi:type="dcterms:W3CDTF">2022-10-25T15:41:26Z</dcterms:created>
  <dcterms:modified xsi:type="dcterms:W3CDTF">2023-04-05T14:39:03Z</dcterms:modified>
</cp:coreProperties>
</file>