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60" r:id="rId2"/>
    <p:sldMasterId id="2147483648" r:id="rId3"/>
  </p:sldMasterIdLst>
  <p:notesMasterIdLst>
    <p:notesMasterId r:id="rId64"/>
  </p:notesMasterIdLst>
  <p:sldIdLst>
    <p:sldId id="315" r:id="rId4"/>
    <p:sldId id="316" r:id="rId5"/>
    <p:sldId id="319" r:id="rId6"/>
    <p:sldId id="301" r:id="rId7"/>
    <p:sldId id="298" r:id="rId8"/>
    <p:sldId id="299" r:id="rId9"/>
    <p:sldId id="300" r:id="rId10"/>
    <p:sldId id="302" r:id="rId11"/>
    <p:sldId id="304" r:id="rId12"/>
    <p:sldId id="305" r:id="rId13"/>
    <p:sldId id="306" r:id="rId14"/>
    <p:sldId id="308" r:id="rId15"/>
    <p:sldId id="309" r:id="rId16"/>
    <p:sldId id="311" r:id="rId17"/>
    <p:sldId id="310" r:id="rId18"/>
    <p:sldId id="312" r:id="rId19"/>
    <p:sldId id="303" r:id="rId20"/>
    <p:sldId id="256" r:id="rId21"/>
    <p:sldId id="258" r:id="rId22"/>
    <p:sldId id="307" r:id="rId23"/>
    <p:sldId id="257" r:id="rId24"/>
    <p:sldId id="260" r:id="rId25"/>
    <p:sldId id="259"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8" r:id="rId43"/>
    <p:sldId id="279" r:id="rId44"/>
    <p:sldId id="277" r:id="rId45"/>
    <p:sldId id="280" r:id="rId46"/>
    <p:sldId id="281" r:id="rId47"/>
    <p:sldId id="296" r:id="rId48"/>
    <p:sldId id="297"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5" r:id="rId62"/>
    <p:sldId id="29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09" autoAdjust="0"/>
    <p:restoredTop sz="95118" autoAdjust="0"/>
  </p:normalViewPr>
  <p:slideViewPr>
    <p:cSldViewPr snapToGrid="0">
      <p:cViewPr varScale="1">
        <p:scale>
          <a:sx n="70" d="100"/>
          <a:sy n="70" d="100"/>
        </p:scale>
        <p:origin x="19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A12E3-823C-4E8D-B4ED-DA1BDF91C468}" type="datetimeFigureOut">
              <a:rPr lang="en-US" smtClean="0"/>
              <a:t>24-Aug-22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1A2E2-33BE-4338-8C56-D6F0171B0EAB}" type="slidenum">
              <a:rPr lang="en-US" smtClean="0"/>
              <a:t>‹#›</a:t>
            </a:fld>
            <a:endParaRPr lang="en-US"/>
          </a:p>
        </p:txBody>
      </p:sp>
    </p:spTree>
    <p:extLst>
      <p:ext uri="{BB962C8B-B14F-4D97-AF65-F5344CB8AC3E}">
        <p14:creationId xmlns:p14="http://schemas.microsoft.com/office/powerpoint/2010/main" val="327368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EA328E45-C47B-1769-C7FB-D1C34F0ACF1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762000">
              <a:defRPr kumimoji="1" sz="2400" u="sng">
                <a:solidFill>
                  <a:srgbClr val="FF92FB"/>
                </a:solidFill>
                <a:latin typeface="Arial" panose="020B0604020202020204" pitchFamily="34" charset="0"/>
                <a:ea typeface="新細明體" panose="02020500000000000000" pitchFamily="18" charset="-120"/>
              </a:defRPr>
            </a:lvl1pPr>
            <a:lvl2pPr marL="742950" indent="-285750" algn="r" defTabSz="762000">
              <a:defRPr kumimoji="1" sz="2400" u="sng">
                <a:solidFill>
                  <a:srgbClr val="FF92FB"/>
                </a:solidFill>
                <a:latin typeface="Arial" panose="020B0604020202020204" pitchFamily="34" charset="0"/>
                <a:ea typeface="新細明體" panose="02020500000000000000" pitchFamily="18" charset="-120"/>
              </a:defRPr>
            </a:lvl2pPr>
            <a:lvl3pPr marL="1143000" indent="-228600" algn="r" defTabSz="762000">
              <a:defRPr kumimoji="1" sz="2400" u="sng">
                <a:solidFill>
                  <a:srgbClr val="FF92FB"/>
                </a:solidFill>
                <a:latin typeface="Arial" panose="020B0604020202020204" pitchFamily="34" charset="0"/>
                <a:ea typeface="新細明體" panose="02020500000000000000" pitchFamily="18" charset="-120"/>
              </a:defRPr>
            </a:lvl3pPr>
            <a:lvl4pPr marL="1600200" indent="-228600" algn="r" defTabSz="762000">
              <a:defRPr kumimoji="1" sz="2400" u="sng">
                <a:solidFill>
                  <a:srgbClr val="FF92FB"/>
                </a:solidFill>
                <a:latin typeface="Arial" panose="020B0604020202020204" pitchFamily="34" charset="0"/>
                <a:ea typeface="新細明體" panose="02020500000000000000" pitchFamily="18" charset="-120"/>
              </a:defRPr>
            </a:lvl4pPr>
            <a:lvl5pPr marL="2057400" indent="-228600" algn="r" defTabSz="762000">
              <a:defRPr kumimoji="1" sz="2400" u="sng">
                <a:solidFill>
                  <a:srgbClr val="FF92FB"/>
                </a:solidFill>
                <a:latin typeface="Arial" panose="020B0604020202020204" pitchFamily="34" charset="0"/>
                <a:ea typeface="新細明體" panose="02020500000000000000" pitchFamily="18" charset="-120"/>
              </a:defRPr>
            </a:lvl5pPr>
            <a:lvl6pPr marL="25146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fld id="{A3E752A8-0282-4AFD-A338-719C594C0AAB}" type="datetime1">
              <a:rPr lang="zh-TW" altLang="en-US" sz="1000" u="none" smtClean="0">
                <a:solidFill>
                  <a:schemeClr val="tx1"/>
                </a:solidFill>
                <a:latin typeface="Times New Roman" panose="02020603050405020304" pitchFamily="18" charset="0"/>
              </a:rPr>
              <a:pPr/>
              <a:t>2022/8/24</a:t>
            </a:fld>
            <a:endParaRPr lang="en-US" altLang="zh-TW" sz="1000" u="none">
              <a:solidFill>
                <a:schemeClr val="tx1"/>
              </a:solidFill>
              <a:latin typeface="Times New Roman" panose="02020603050405020304" pitchFamily="18" charset="0"/>
            </a:endParaRPr>
          </a:p>
        </p:txBody>
      </p:sp>
      <p:sp>
        <p:nvSpPr>
          <p:cNvPr id="5123" name="Rectangle 5">
            <a:extLst>
              <a:ext uri="{FF2B5EF4-FFF2-40B4-BE49-F238E27FC236}">
                <a16:creationId xmlns:a16="http://schemas.microsoft.com/office/drawing/2014/main" id="{679F6832-1874-1813-B007-F78A33550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762000">
              <a:defRPr kumimoji="1" sz="2400" u="sng">
                <a:solidFill>
                  <a:srgbClr val="FF92FB"/>
                </a:solidFill>
                <a:latin typeface="Arial" panose="020B0604020202020204" pitchFamily="34" charset="0"/>
                <a:ea typeface="新細明體" panose="02020500000000000000" pitchFamily="18" charset="-120"/>
              </a:defRPr>
            </a:lvl1pPr>
            <a:lvl2pPr marL="742950" indent="-285750" algn="r" defTabSz="762000">
              <a:defRPr kumimoji="1" sz="2400" u="sng">
                <a:solidFill>
                  <a:srgbClr val="FF92FB"/>
                </a:solidFill>
                <a:latin typeface="Arial" panose="020B0604020202020204" pitchFamily="34" charset="0"/>
                <a:ea typeface="新細明體" panose="02020500000000000000" pitchFamily="18" charset="-120"/>
              </a:defRPr>
            </a:lvl2pPr>
            <a:lvl3pPr marL="1143000" indent="-228600" algn="r" defTabSz="762000">
              <a:defRPr kumimoji="1" sz="2400" u="sng">
                <a:solidFill>
                  <a:srgbClr val="FF92FB"/>
                </a:solidFill>
                <a:latin typeface="Arial" panose="020B0604020202020204" pitchFamily="34" charset="0"/>
                <a:ea typeface="新細明體" panose="02020500000000000000" pitchFamily="18" charset="-120"/>
              </a:defRPr>
            </a:lvl3pPr>
            <a:lvl4pPr marL="1600200" indent="-228600" algn="r" defTabSz="762000">
              <a:defRPr kumimoji="1" sz="2400" u="sng">
                <a:solidFill>
                  <a:srgbClr val="FF92FB"/>
                </a:solidFill>
                <a:latin typeface="Arial" panose="020B0604020202020204" pitchFamily="34" charset="0"/>
                <a:ea typeface="新細明體" panose="02020500000000000000" pitchFamily="18" charset="-120"/>
              </a:defRPr>
            </a:lvl4pPr>
            <a:lvl5pPr marL="2057400" indent="-228600" algn="r" defTabSz="762000">
              <a:defRPr kumimoji="1" sz="2400" u="sng">
                <a:solidFill>
                  <a:srgbClr val="FF92FB"/>
                </a:solidFill>
                <a:latin typeface="Arial" panose="020B0604020202020204" pitchFamily="34" charset="0"/>
                <a:ea typeface="新細明體" panose="02020500000000000000" pitchFamily="18" charset="-120"/>
              </a:defRPr>
            </a:lvl5pPr>
            <a:lvl6pPr marL="25146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defTabSz="762000"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fld id="{C533CC94-395F-483F-A481-DAC3C045086D}" type="slidenum">
              <a:rPr lang="en-US" altLang="zh-TW" sz="1000" u="none">
                <a:solidFill>
                  <a:schemeClr val="tx1"/>
                </a:solidFill>
                <a:latin typeface="Times New Roman" panose="02020603050405020304" pitchFamily="18" charset="0"/>
              </a:rPr>
              <a:pPr/>
              <a:t>2</a:t>
            </a:fld>
            <a:endParaRPr lang="en-US" altLang="zh-TW" sz="1000" u="none">
              <a:solidFill>
                <a:schemeClr val="tx1"/>
              </a:solidFill>
              <a:latin typeface="Times New Roman" panose="02020603050405020304" pitchFamily="18" charset="0"/>
            </a:endParaRPr>
          </a:p>
        </p:txBody>
      </p:sp>
      <p:sp>
        <p:nvSpPr>
          <p:cNvPr id="5124" name="Rectangle 2">
            <a:extLst>
              <a:ext uri="{FF2B5EF4-FFF2-40B4-BE49-F238E27FC236}">
                <a16:creationId xmlns:a16="http://schemas.microsoft.com/office/drawing/2014/main" id="{CB136580-7D2C-C5BA-235A-64DF2A8B88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ea typeface="新細明體" panose="02020500000000000000" pitchFamily="18" charset="-120"/>
              </a:rPr>
              <a:t>...</a:t>
            </a:r>
          </a:p>
          <a:p>
            <a:r>
              <a:rPr lang="en-US" altLang="zh-TW">
                <a:latin typeface="Arial" panose="020B0604020202020204" pitchFamily="34" charset="0"/>
                <a:ea typeface="新細明體" panose="02020500000000000000" pitchFamily="18" charset="-120"/>
              </a:rPr>
              <a:t>In this talk, we are going to apply two neural network controller design techniques to fuzzy controllers, and construct the so-called on-line adaptive neuro-fuzzy controllers for nonlinear control systems. We are going to use MATLAB, SIMULINK and Handle Graphics to demonstrate the concept. So you can also get a preview of some of the features of the Fuzzy Logic Toolbox, or FLT, version 2.</a:t>
            </a:r>
          </a:p>
        </p:txBody>
      </p:sp>
      <p:sp>
        <p:nvSpPr>
          <p:cNvPr id="5125" name="Rectangle 3">
            <a:extLst>
              <a:ext uri="{FF2B5EF4-FFF2-40B4-BE49-F238E27FC236}">
                <a16:creationId xmlns:a16="http://schemas.microsoft.com/office/drawing/2014/main" id="{EAF46B19-3058-58E1-AAC0-573788639B70}"/>
              </a:ext>
            </a:extLst>
          </p:cNvPr>
          <p:cNvSpPr>
            <a:spLocks noGrp="1" noRot="1" noChangeAspect="1" noChangeArrowheads="1" noTextEdit="1"/>
          </p:cNvSpPr>
          <p:nvPr>
            <p:ph type="sldImg"/>
          </p:nvPr>
        </p:nvSpPr>
        <p:spPr>
          <a:xfrm>
            <a:off x="61913" y="738188"/>
            <a:ext cx="6543675" cy="3681412"/>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5E7F-67CA-4636-91BC-7C1FD88AB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91045F-F213-4D02-B0D5-907CFAC84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6A00E8-CC51-46DF-A2C2-A7F45E9C7FD6}"/>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63E07E82-2AE1-40B8-982A-985E6E1D8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F814D-176C-4F03-A9ED-B8AC704413AB}"/>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35266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3134-525E-4116-9502-8521B86E71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44139F-C38E-4AA7-AB56-09FB4C9321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CA437-B54C-44F5-A9E5-C208E205E571}"/>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84FBFEDD-A65F-46F7-87DC-EDE3097E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AEA5E-A90D-40FB-8F75-9126FEC7B966}"/>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310063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1801-7B50-4271-8AC1-06DC06C70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B670A-0459-4BAF-975C-9A421AFED9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6452C-BC51-417A-8EA8-B8CAB1742EAC}"/>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4B118385-CBF4-4885-967A-C2CD05E03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3C02C-8CC8-49B1-BDEF-CFB65B171512}"/>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1482920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79"/>
            <a:ext cx="10363200"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5" name="Holder 5"/>
          <p:cNvSpPr>
            <a:spLocks noGrp="1"/>
          </p:cNvSpPr>
          <p:nvPr>
            <p:ph type="dt" sz="half" idx="6"/>
          </p:nvPr>
        </p:nvSpPr>
        <p:spPr/>
        <p:txBody>
          <a:bodyPr lIns="0" tIns="0" rIns="0" bIns="0"/>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691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62780" y="476317"/>
            <a:ext cx="2866437" cy="390748"/>
          </a:xfrm>
        </p:spPr>
        <p:txBody>
          <a:bodyPr lIns="0" tIns="0" rIns="0" bIns="0"/>
          <a:lstStyle>
            <a:lvl1pPr>
              <a:defRPr sz="2539" b="0" i="0">
                <a:solidFill>
                  <a:srgbClr val="000083"/>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5" name="Holder 5"/>
          <p:cNvSpPr>
            <a:spLocks noGrp="1"/>
          </p:cNvSpPr>
          <p:nvPr>
            <p:ph type="dt" sz="half" idx="6"/>
          </p:nvPr>
        </p:nvSpPr>
        <p:spPr/>
        <p:txBody>
          <a:bodyPr lIns="0" tIns="0" rIns="0" bIns="0"/>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357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62780" y="476317"/>
            <a:ext cx="2866437" cy="390748"/>
          </a:xfrm>
        </p:spPr>
        <p:txBody>
          <a:bodyPr lIns="0" tIns="0" rIns="0" bIns="0"/>
          <a:lstStyle>
            <a:lvl1pPr>
              <a:defRPr sz="2539" b="0" i="0">
                <a:solidFill>
                  <a:srgbClr val="000083"/>
                </a:solidFill>
                <a:latin typeface="Palatino Linotype"/>
                <a:cs typeface="Palatino Linotype"/>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6" name="Holder 6"/>
          <p:cNvSpPr>
            <a:spLocks noGrp="1"/>
          </p:cNvSpPr>
          <p:nvPr>
            <p:ph type="dt" sz="half" idx="6"/>
          </p:nvPr>
        </p:nvSpPr>
        <p:spPr/>
        <p:txBody>
          <a:bodyPr lIns="0" tIns="0" rIns="0" bIns="0"/>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4561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62780" y="476317"/>
            <a:ext cx="2866437" cy="390748"/>
          </a:xfrm>
        </p:spPr>
        <p:txBody>
          <a:bodyPr lIns="0" tIns="0" rIns="0" bIns="0"/>
          <a:lstStyle>
            <a:lvl1pPr>
              <a:defRPr sz="2539" b="0" i="0">
                <a:solidFill>
                  <a:srgbClr val="000083"/>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4" name="Holder 4"/>
          <p:cNvSpPr>
            <a:spLocks noGrp="1"/>
          </p:cNvSpPr>
          <p:nvPr>
            <p:ph type="dt" sz="half" idx="6"/>
          </p:nvPr>
        </p:nvSpPr>
        <p:spPr/>
        <p:txBody>
          <a:bodyPr lIns="0" tIns="0" rIns="0" bIns="0"/>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53777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3" name="Holder 3"/>
          <p:cNvSpPr>
            <a:spLocks noGrp="1"/>
          </p:cNvSpPr>
          <p:nvPr>
            <p:ph type="dt" sz="half" idx="6"/>
          </p:nvPr>
        </p:nvSpPr>
        <p:spPr/>
        <p:txBody>
          <a:bodyPr lIns="0" tIns="0" rIns="0" bIns="0"/>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92022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0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44F5-631D-471B-AF8C-FD5EF5A5D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8477B-0BE8-4AB4-A655-F3470F413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80DF7-E0B9-4CFA-86C4-80E9DAB1E024}"/>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9A372122-8EDD-42F9-92B7-5884A44DF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C521C-309A-4451-A0BF-AAE54EE9015E}"/>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391444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D66E-D197-4EAF-84A7-80B9DD2F9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2E3E34-30E6-4552-9631-15F7E1DF9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90111-C51E-427D-9955-379C8E650D57}"/>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5A5B7240-6A4F-4B37-8170-52B8AC9DD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24FBC-C14A-4BDC-97A9-8A132A48D386}"/>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352637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B328-36D6-45ED-8AA4-33D7F7F6B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142D5-1DA8-4278-B303-5DD6351AB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613E0-DA4D-43E6-A9AE-DD94313BB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3B331-5163-4864-AD61-A95AEC404441}"/>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6" name="Footer Placeholder 5">
            <a:extLst>
              <a:ext uri="{FF2B5EF4-FFF2-40B4-BE49-F238E27FC236}">
                <a16:creationId xmlns:a16="http://schemas.microsoft.com/office/drawing/2014/main" id="{41C81F7D-E2C7-4F74-B492-22B3C4164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A6810-E361-4520-8C3F-244E8BE7ED45}"/>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361786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84A-297E-4779-A146-551C6527A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65553-BD8A-41EF-BF49-F7A3AB16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B21C8-5776-47BD-95EA-48FE97FCE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2CE53-F5E6-4280-8DB7-8EDA4CF0A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26081-1F16-48D5-87FE-BC5EF8E06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3CCED-DC6B-4C81-9E77-4434D02CE559}"/>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8" name="Footer Placeholder 7">
            <a:extLst>
              <a:ext uri="{FF2B5EF4-FFF2-40B4-BE49-F238E27FC236}">
                <a16:creationId xmlns:a16="http://schemas.microsoft.com/office/drawing/2014/main" id="{580AEF28-3848-4FC1-A1E3-50EDD3409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5B501-809A-437C-8BEC-02E80E0C0BE3}"/>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184884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B3DE-E4DA-4567-A268-E61362ED7E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86F7F4-2E0C-4111-AA8B-3043DA18F668}"/>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4" name="Footer Placeholder 3">
            <a:extLst>
              <a:ext uri="{FF2B5EF4-FFF2-40B4-BE49-F238E27FC236}">
                <a16:creationId xmlns:a16="http://schemas.microsoft.com/office/drawing/2014/main" id="{51B5C89F-5B44-45EC-A6FF-57ED49FF8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EE46B4-76AA-47EC-BDFF-F5EB4319D28D}"/>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168137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5820C-87F3-462D-A5FF-BB06ACCAD667}"/>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3" name="Footer Placeholder 2">
            <a:extLst>
              <a:ext uri="{FF2B5EF4-FFF2-40B4-BE49-F238E27FC236}">
                <a16:creationId xmlns:a16="http://schemas.microsoft.com/office/drawing/2014/main" id="{186B1D03-9032-4F45-BB34-61F9E204A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3342C-FC62-4F1B-AFF9-DFA4336EDF42}"/>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297996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267C-785C-4847-A552-8CA2D0FF9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A297B-BA84-4D94-8861-3F03FDC03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D5FCB-78A3-4D14-91E3-C54350E40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07D78-582B-41B7-BBC2-73D02D634826}"/>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6" name="Footer Placeholder 5">
            <a:extLst>
              <a:ext uri="{FF2B5EF4-FFF2-40B4-BE49-F238E27FC236}">
                <a16:creationId xmlns:a16="http://schemas.microsoft.com/office/drawing/2014/main" id="{662B9F90-816E-4D33-9ED5-4CC116145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C85E6-2BDE-4334-99B5-AF51CD6C09E8}"/>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237441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BFA8-F112-43B8-B6C3-7F7207709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EDB7C-59A6-4B51-9921-F32C70882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DCC87-08AA-462A-AAE5-C78CB854A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006DB-37AC-4287-8FB1-2C04F17CF46A}"/>
              </a:ext>
            </a:extLst>
          </p:cNvPr>
          <p:cNvSpPr>
            <a:spLocks noGrp="1"/>
          </p:cNvSpPr>
          <p:nvPr>
            <p:ph type="dt" sz="half" idx="10"/>
          </p:nvPr>
        </p:nvSpPr>
        <p:spPr/>
        <p:txBody>
          <a:bodyPr/>
          <a:lstStyle/>
          <a:p>
            <a:fld id="{CB29F149-7FF7-4C52-8F78-AE26E8BD0271}" type="datetimeFigureOut">
              <a:rPr lang="en-US" smtClean="0"/>
              <a:t>24-Aug-22</a:t>
            </a:fld>
            <a:endParaRPr lang="en-US"/>
          </a:p>
        </p:txBody>
      </p:sp>
      <p:sp>
        <p:nvSpPr>
          <p:cNvPr id="6" name="Footer Placeholder 5">
            <a:extLst>
              <a:ext uri="{FF2B5EF4-FFF2-40B4-BE49-F238E27FC236}">
                <a16:creationId xmlns:a16="http://schemas.microsoft.com/office/drawing/2014/main" id="{ADB4DB96-0E78-4A89-A384-776E3372A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1DC96-C7BB-4074-8648-BF9888060FC9}"/>
              </a:ext>
            </a:extLst>
          </p:cNvPr>
          <p:cNvSpPr>
            <a:spLocks noGrp="1"/>
          </p:cNvSpPr>
          <p:nvPr>
            <p:ph type="sldNum" sz="quarter" idx="12"/>
          </p:nvPr>
        </p:nvSpPr>
        <p:spPr/>
        <p:txBody>
          <a:bodyPr/>
          <a:lstStyle/>
          <a:p>
            <a:fld id="{30EA2255-100C-46CF-8892-51B3AFFC650A}" type="slidenum">
              <a:rPr lang="en-US" smtClean="0"/>
              <a:t>‹#›</a:t>
            </a:fld>
            <a:endParaRPr lang="en-US"/>
          </a:p>
        </p:txBody>
      </p:sp>
    </p:spTree>
    <p:extLst>
      <p:ext uri="{BB962C8B-B14F-4D97-AF65-F5344CB8AC3E}">
        <p14:creationId xmlns:p14="http://schemas.microsoft.com/office/powerpoint/2010/main" val="298756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05F56-9D3F-4949-A1E4-AB92A2700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7A2A8-D428-465F-B10C-D910473A4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DB0E1-AC34-43C9-A8C8-3D4FAB05E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9F149-7FF7-4C52-8F78-AE26E8BD0271}" type="datetimeFigureOut">
              <a:rPr lang="en-US" smtClean="0"/>
              <a:t>24-Aug-22</a:t>
            </a:fld>
            <a:endParaRPr lang="en-US"/>
          </a:p>
        </p:txBody>
      </p:sp>
      <p:sp>
        <p:nvSpPr>
          <p:cNvPr id="5" name="Footer Placeholder 4">
            <a:extLst>
              <a:ext uri="{FF2B5EF4-FFF2-40B4-BE49-F238E27FC236}">
                <a16:creationId xmlns:a16="http://schemas.microsoft.com/office/drawing/2014/main" id="{90F4A998-8E8D-4216-9BE5-5DB697122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E2DDFF-2591-441A-98DD-DDADEC7BC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A2255-100C-46CF-8892-51B3AFFC650A}" type="slidenum">
              <a:rPr lang="en-US" smtClean="0"/>
              <a:t>‹#›</a:t>
            </a:fld>
            <a:endParaRPr lang="en-US"/>
          </a:p>
        </p:txBody>
      </p:sp>
    </p:spTree>
    <p:extLst>
      <p:ext uri="{BB962C8B-B14F-4D97-AF65-F5344CB8AC3E}">
        <p14:creationId xmlns:p14="http://schemas.microsoft.com/office/powerpoint/2010/main" val="3757917101"/>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459" y="1078624"/>
            <a:ext cx="10412430" cy="67025"/>
          </a:xfrm>
          <a:prstGeom prst="rect">
            <a:avLst/>
          </a:prstGeom>
        </p:spPr>
      </p:pic>
      <p:pic>
        <p:nvPicPr>
          <p:cNvPr id="17" name="bg object 17"/>
          <p:cNvPicPr/>
          <p:nvPr/>
        </p:nvPicPr>
        <p:blipFill>
          <a:blip r:embed="rId8" cstate="print"/>
          <a:stretch>
            <a:fillRect/>
          </a:stretch>
        </p:blipFill>
        <p:spPr>
          <a:xfrm>
            <a:off x="896459" y="1007452"/>
            <a:ext cx="10412430" cy="34549"/>
          </a:xfrm>
          <a:prstGeom prst="rect">
            <a:avLst/>
          </a:prstGeom>
        </p:spPr>
      </p:pic>
      <p:sp>
        <p:nvSpPr>
          <p:cNvPr id="2" name="Holder 2"/>
          <p:cNvSpPr>
            <a:spLocks noGrp="1"/>
          </p:cNvSpPr>
          <p:nvPr>
            <p:ph type="title"/>
          </p:nvPr>
        </p:nvSpPr>
        <p:spPr>
          <a:xfrm>
            <a:off x="4662780" y="476317"/>
            <a:ext cx="2866437" cy="430887"/>
          </a:xfrm>
          <a:prstGeom prst="rect">
            <a:avLst/>
          </a:prstGeom>
        </p:spPr>
        <p:txBody>
          <a:bodyPr wrap="square" lIns="0" tIns="0" rIns="0" bIns="0">
            <a:spAutoFit/>
          </a:bodyPr>
          <a:lstStyle>
            <a:lvl1pPr>
              <a:defRPr sz="2800" b="0" i="0">
                <a:solidFill>
                  <a:srgbClr val="000083"/>
                </a:solidFill>
                <a:latin typeface="Palatino Linotype"/>
                <a:cs typeface="Palatino Linotype"/>
              </a:defRPr>
            </a:lvl1pPr>
          </a:lstStyle>
          <a:p>
            <a:endParaRPr/>
          </a:p>
        </p:txBody>
      </p:sp>
      <p:sp>
        <p:nvSpPr>
          <p:cNvPr id="3" name="Holder 3"/>
          <p:cNvSpPr>
            <a:spLocks noGrp="1"/>
          </p:cNvSpPr>
          <p:nvPr>
            <p:ph type="body" idx="1"/>
          </p:nvPr>
        </p:nvSpPr>
        <p:spPr>
          <a:xfrm>
            <a:off x="2538036" y="3224469"/>
            <a:ext cx="589762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056501" y="6325445"/>
            <a:ext cx="2497767" cy="166712"/>
          </a:xfrm>
          <a:prstGeom prst="rect">
            <a:avLst/>
          </a:prstGeom>
        </p:spPr>
        <p:txBody>
          <a:bodyPr wrap="square" lIns="0" tIns="0" rIns="0" bIns="0">
            <a:spAutoFit/>
          </a:bodyPr>
          <a:lstStyle>
            <a:lvl1pPr>
              <a:defRPr sz="1088" b="1" i="0">
                <a:solidFill>
                  <a:srgbClr val="000083"/>
                </a:solidFill>
                <a:latin typeface="Arial"/>
                <a:cs typeface="Arial"/>
              </a:defRPr>
            </a:lvl1pPr>
          </a:lstStyle>
          <a:p>
            <a:pPr marL="11516">
              <a:lnSpc>
                <a:spcPts val="1292"/>
              </a:lnSpc>
            </a:pPr>
            <a:r>
              <a:rPr lang="fr-FR" spc="-5"/>
              <a:t>Chap.</a:t>
            </a:r>
            <a:r>
              <a:rPr lang="fr-FR" spc="-9"/>
              <a:t> </a:t>
            </a:r>
            <a:r>
              <a:rPr lang="fr-FR"/>
              <a:t>1</a:t>
            </a:r>
            <a:r>
              <a:rPr lang="fr-FR" spc="272"/>
              <a:t> </a:t>
            </a:r>
            <a:r>
              <a:rPr lang="fr-FR" spc="-5"/>
              <a:t>Digital</a:t>
            </a:r>
            <a:r>
              <a:rPr lang="fr-FR" spc="-9"/>
              <a:t> </a:t>
            </a:r>
            <a:r>
              <a:rPr lang="fr-FR"/>
              <a:t>Logic</a:t>
            </a:r>
            <a:r>
              <a:rPr lang="fr-FR" spc="5"/>
              <a:t> </a:t>
            </a:r>
            <a:r>
              <a:rPr lang="fr-FR"/>
              <a:t>Circuits</a:t>
            </a:r>
            <a:endParaRPr lang="fr-FR" dirty="0"/>
          </a:p>
        </p:txBody>
      </p:sp>
      <p:sp>
        <p:nvSpPr>
          <p:cNvPr id="5" name="Holder 5"/>
          <p:cNvSpPr>
            <a:spLocks noGrp="1"/>
          </p:cNvSpPr>
          <p:nvPr>
            <p:ph type="dt" sz="half" idx="6"/>
          </p:nvPr>
        </p:nvSpPr>
        <p:spPr>
          <a:xfrm>
            <a:off x="1233832" y="6364323"/>
            <a:ext cx="1802736" cy="125547"/>
          </a:xfrm>
          <a:prstGeom prst="rect">
            <a:avLst/>
          </a:prstGeom>
        </p:spPr>
        <p:txBody>
          <a:bodyPr wrap="square" lIns="0" tIns="0" rIns="0" bIns="0">
            <a:spAutoFit/>
          </a:bodyPr>
          <a:lstStyle>
            <a:lvl1pPr>
              <a:defRPr sz="816" b="0" i="0">
                <a:solidFill>
                  <a:srgbClr val="000083"/>
                </a:solidFill>
                <a:latin typeface="Arial MT"/>
                <a:cs typeface="Arial MT"/>
              </a:defRPr>
            </a:lvl1pPr>
          </a:lstStyle>
          <a:p>
            <a:pPr marL="11516">
              <a:spcBef>
                <a:spcPts val="14"/>
              </a:spcBef>
            </a:pPr>
            <a:r>
              <a:rPr lang="en-US" spc="-5"/>
              <a:t>Computer</a:t>
            </a:r>
            <a:r>
              <a:rPr lang="en-US" spc="-27"/>
              <a:t> </a:t>
            </a:r>
            <a:r>
              <a:rPr lang="en-US" spc="-5"/>
              <a:t>System</a:t>
            </a:r>
            <a:r>
              <a:rPr lang="en-US" spc="-23"/>
              <a:t> </a:t>
            </a:r>
            <a:r>
              <a:rPr lang="en-US" spc="-5"/>
              <a:t>Architecture</a:t>
            </a:r>
            <a:endParaRPr lang="en-US" spc="-5" dirty="0"/>
          </a:p>
        </p:txBody>
      </p:sp>
      <p:sp>
        <p:nvSpPr>
          <p:cNvPr id="6" name="Holder 6"/>
          <p:cNvSpPr>
            <a:spLocks noGrp="1"/>
          </p:cNvSpPr>
          <p:nvPr>
            <p:ph type="sldNum" sz="quarter" idx="7"/>
          </p:nvPr>
        </p:nvSpPr>
        <p:spPr>
          <a:xfrm>
            <a:off x="8778240" y="6377939"/>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48254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bodyStyle>
    <p:other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0000"/>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D5B5EB-88A5-E402-BBC2-12ADAAB668D4}"/>
              </a:ext>
            </a:extLst>
          </p:cNvPr>
          <p:cNvSpPr>
            <a:spLocks noChangeArrowheads="1"/>
          </p:cNvSpPr>
          <p:nvPr/>
        </p:nvSpPr>
        <p:spPr bwMode="auto">
          <a:xfrm>
            <a:off x="7120467" y="158750"/>
            <a:ext cx="2015067" cy="273050"/>
          </a:xfrm>
          <a:prstGeom prst="rect">
            <a:avLst/>
          </a:prstGeom>
          <a:solidFill>
            <a:schemeClr val="tx2"/>
          </a:solidFill>
          <a:ln w="12700">
            <a:solidFill>
              <a:schemeClr val="tx1"/>
            </a:solidFill>
            <a:miter lim="800000"/>
            <a:headEnd/>
            <a:tailEnd/>
          </a:ln>
        </p:spPr>
        <p:txBody>
          <a:bodyPr wrap="none" anchor="ctr"/>
          <a:lstStyle>
            <a:lvl1pPr algn="r">
              <a:defRPr kumimoji="1" sz="2400" u="sng">
                <a:solidFill>
                  <a:srgbClr val="FF92FB"/>
                </a:solidFill>
                <a:latin typeface="Arial" panose="020B0604020202020204" pitchFamily="34" charset="0"/>
                <a:ea typeface="新細明體" panose="02020500000000000000" pitchFamily="18" charset="-120"/>
              </a:defRPr>
            </a:lvl1pPr>
            <a:lvl2pPr marL="742950" indent="-285750" algn="r">
              <a:defRPr kumimoji="1" sz="2400" u="sng">
                <a:solidFill>
                  <a:srgbClr val="FF92FB"/>
                </a:solidFill>
                <a:latin typeface="Arial" panose="020B0604020202020204" pitchFamily="34" charset="0"/>
                <a:ea typeface="新細明體" panose="02020500000000000000" pitchFamily="18" charset="-120"/>
              </a:defRPr>
            </a:lvl2pPr>
            <a:lvl3pPr marL="1143000" indent="-228600" algn="r">
              <a:defRPr kumimoji="1" sz="2400" u="sng">
                <a:solidFill>
                  <a:srgbClr val="FF92FB"/>
                </a:solidFill>
                <a:latin typeface="Arial" panose="020B0604020202020204" pitchFamily="34" charset="0"/>
                <a:ea typeface="新細明體" panose="02020500000000000000" pitchFamily="18" charset="-120"/>
              </a:defRPr>
            </a:lvl3pPr>
            <a:lvl4pPr marL="1600200" indent="-228600" algn="r">
              <a:defRPr kumimoji="1" sz="2400" u="sng">
                <a:solidFill>
                  <a:srgbClr val="FF92FB"/>
                </a:solidFill>
                <a:latin typeface="Arial" panose="020B0604020202020204" pitchFamily="34" charset="0"/>
                <a:ea typeface="新細明體" panose="02020500000000000000" pitchFamily="18" charset="-120"/>
              </a:defRPr>
            </a:lvl4pPr>
            <a:lvl5pPr marL="2057400" indent="-228600" algn="r">
              <a:defRPr kumimoji="1" sz="2400" u="sng">
                <a:solidFill>
                  <a:srgbClr val="FF92FB"/>
                </a:solidFill>
                <a:latin typeface="Arial" panose="020B0604020202020204" pitchFamily="34" charset="0"/>
                <a:ea typeface="新細明體" panose="02020500000000000000" pitchFamily="18" charset="-120"/>
              </a:defRPr>
            </a:lvl5pPr>
            <a:lvl6pPr marL="25146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endParaRPr lang="en-US" altLang="en-US" sz="2400"/>
          </a:p>
        </p:txBody>
      </p:sp>
      <p:sp>
        <p:nvSpPr>
          <p:cNvPr id="1027" name="Rectangle 3">
            <a:extLst>
              <a:ext uri="{FF2B5EF4-FFF2-40B4-BE49-F238E27FC236}">
                <a16:creationId xmlns:a16="http://schemas.microsoft.com/office/drawing/2014/main" id="{746EB721-5845-FDE2-BC77-9889D6C6D3FD}"/>
              </a:ext>
            </a:extLst>
          </p:cNvPr>
          <p:cNvSpPr>
            <a:spLocks noChangeArrowheads="1"/>
          </p:cNvSpPr>
          <p:nvPr/>
        </p:nvSpPr>
        <p:spPr bwMode="auto">
          <a:xfrm>
            <a:off x="1246718" y="128588"/>
            <a:ext cx="78909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gn="r">
              <a:defRPr kumimoji="1" sz="2400" u="sng">
                <a:solidFill>
                  <a:srgbClr val="FF92FB"/>
                </a:solidFill>
                <a:latin typeface="Arial" panose="020B0604020202020204" pitchFamily="34" charset="0"/>
                <a:ea typeface="新細明體" panose="02020500000000000000" pitchFamily="18" charset="-120"/>
              </a:defRPr>
            </a:lvl1pPr>
            <a:lvl2pPr marL="742950" indent="-285750" algn="r">
              <a:defRPr kumimoji="1" sz="2400" u="sng">
                <a:solidFill>
                  <a:srgbClr val="FF92FB"/>
                </a:solidFill>
                <a:latin typeface="Arial" panose="020B0604020202020204" pitchFamily="34" charset="0"/>
                <a:ea typeface="新細明體" panose="02020500000000000000" pitchFamily="18" charset="-120"/>
              </a:defRPr>
            </a:lvl2pPr>
            <a:lvl3pPr marL="1143000" indent="-228600" algn="r">
              <a:defRPr kumimoji="1" sz="2400" u="sng">
                <a:solidFill>
                  <a:srgbClr val="FF92FB"/>
                </a:solidFill>
                <a:latin typeface="Arial" panose="020B0604020202020204" pitchFamily="34" charset="0"/>
                <a:ea typeface="新細明體" panose="02020500000000000000" pitchFamily="18" charset="-120"/>
              </a:defRPr>
            </a:lvl3pPr>
            <a:lvl4pPr marL="1600200" indent="-228600" algn="r">
              <a:defRPr kumimoji="1" sz="2400" u="sng">
                <a:solidFill>
                  <a:srgbClr val="FF92FB"/>
                </a:solidFill>
                <a:latin typeface="Arial" panose="020B0604020202020204" pitchFamily="34" charset="0"/>
                <a:ea typeface="新細明體" panose="02020500000000000000" pitchFamily="18" charset="-120"/>
              </a:defRPr>
            </a:lvl4pPr>
            <a:lvl5pPr marL="2057400" indent="-228600" algn="r">
              <a:defRPr kumimoji="1" sz="2400" u="sng">
                <a:solidFill>
                  <a:srgbClr val="FF92FB"/>
                </a:solidFill>
                <a:latin typeface="Arial" panose="020B0604020202020204" pitchFamily="34" charset="0"/>
                <a:ea typeface="新細明體" panose="02020500000000000000" pitchFamily="18" charset="-120"/>
              </a:defRPr>
            </a:lvl5pPr>
            <a:lvl6pPr marL="25146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pPr algn="l"/>
            <a:r>
              <a:rPr lang="en-US" altLang="zh-TW" sz="1800" b="1" u="none">
                <a:solidFill>
                  <a:schemeClr val="tx2"/>
                </a:solidFill>
                <a:latin typeface="Courier New" panose="02070309020205020404" pitchFamily="49" charset="0"/>
              </a:rPr>
              <a:t>Neuro-Fuzzy and Soft Computing:</a:t>
            </a:r>
            <a:r>
              <a:rPr lang="en-US" altLang="zh-TW" sz="1800" b="1" u="none">
                <a:solidFill>
                  <a:srgbClr val="FFFFFF"/>
                </a:solidFill>
                <a:latin typeface="Courier New" panose="02070309020205020404" pitchFamily="49" charset="0"/>
              </a:rPr>
              <a:t> Fuzzy Sets</a:t>
            </a:r>
          </a:p>
        </p:txBody>
      </p:sp>
      <p:sp>
        <p:nvSpPr>
          <p:cNvPr id="1028" name="Rectangle 4">
            <a:extLst>
              <a:ext uri="{FF2B5EF4-FFF2-40B4-BE49-F238E27FC236}">
                <a16:creationId xmlns:a16="http://schemas.microsoft.com/office/drawing/2014/main" id="{8BBDF193-CF46-812C-CEE5-381C196D9EA0}"/>
              </a:ext>
            </a:extLst>
          </p:cNvPr>
          <p:cNvSpPr>
            <a:spLocks noChangeArrowheads="1"/>
          </p:cNvSpPr>
          <p:nvPr/>
        </p:nvSpPr>
        <p:spPr bwMode="auto">
          <a:xfrm>
            <a:off x="0" y="0"/>
            <a:ext cx="711200" cy="1371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a:defRPr kumimoji="1" sz="2400" u="sng">
                <a:solidFill>
                  <a:srgbClr val="FF92FB"/>
                </a:solidFill>
                <a:latin typeface="Arial" panose="020B0604020202020204" pitchFamily="34" charset="0"/>
                <a:ea typeface="新細明體" panose="02020500000000000000" pitchFamily="18" charset="-120"/>
              </a:defRPr>
            </a:lvl1pPr>
            <a:lvl2pPr marL="742950" indent="-285750" algn="r">
              <a:defRPr kumimoji="1" sz="2400" u="sng">
                <a:solidFill>
                  <a:srgbClr val="FF92FB"/>
                </a:solidFill>
                <a:latin typeface="Arial" panose="020B0604020202020204" pitchFamily="34" charset="0"/>
                <a:ea typeface="新細明體" panose="02020500000000000000" pitchFamily="18" charset="-120"/>
              </a:defRPr>
            </a:lvl2pPr>
            <a:lvl3pPr marL="1143000" indent="-228600" algn="r">
              <a:defRPr kumimoji="1" sz="2400" u="sng">
                <a:solidFill>
                  <a:srgbClr val="FF92FB"/>
                </a:solidFill>
                <a:latin typeface="Arial" panose="020B0604020202020204" pitchFamily="34" charset="0"/>
                <a:ea typeface="新細明體" panose="02020500000000000000" pitchFamily="18" charset="-120"/>
              </a:defRPr>
            </a:lvl3pPr>
            <a:lvl4pPr marL="1600200" indent="-228600" algn="r">
              <a:defRPr kumimoji="1" sz="2400" u="sng">
                <a:solidFill>
                  <a:srgbClr val="FF92FB"/>
                </a:solidFill>
                <a:latin typeface="Arial" panose="020B0604020202020204" pitchFamily="34" charset="0"/>
                <a:ea typeface="新細明體" panose="02020500000000000000" pitchFamily="18" charset="-120"/>
              </a:defRPr>
            </a:lvl4pPr>
            <a:lvl5pPr marL="2057400" indent="-228600" algn="r">
              <a:defRPr kumimoji="1" sz="2400" u="sng">
                <a:solidFill>
                  <a:srgbClr val="FF92FB"/>
                </a:solidFill>
                <a:latin typeface="Arial" panose="020B0604020202020204" pitchFamily="34" charset="0"/>
                <a:ea typeface="新細明體" panose="02020500000000000000" pitchFamily="18" charset="-120"/>
              </a:defRPr>
            </a:lvl5pPr>
            <a:lvl6pPr marL="25146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endParaRPr lang="en-US" altLang="en-US" sz="2400"/>
          </a:p>
        </p:txBody>
      </p:sp>
      <p:sp>
        <p:nvSpPr>
          <p:cNvPr id="1029" name="Line 5">
            <a:extLst>
              <a:ext uri="{FF2B5EF4-FFF2-40B4-BE49-F238E27FC236}">
                <a16:creationId xmlns:a16="http://schemas.microsoft.com/office/drawing/2014/main" id="{2A4BAB33-715F-B1A6-103B-1BAACDE8533F}"/>
              </a:ext>
            </a:extLst>
          </p:cNvPr>
          <p:cNvSpPr>
            <a:spLocks noChangeShapeType="1"/>
          </p:cNvSpPr>
          <p:nvPr/>
        </p:nvSpPr>
        <p:spPr bwMode="auto">
          <a:xfrm>
            <a:off x="711200" y="1371600"/>
            <a:ext cx="107188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030" name="Rectangle 6">
            <a:extLst>
              <a:ext uri="{FF2B5EF4-FFF2-40B4-BE49-F238E27FC236}">
                <a16:creationId xmlns:a16="http://schemas.microsoft.com/office/drawing/2014/main" id="{063A9285-90E4-B330-845C-CE91298871ED}"/>
              </a:ext>
            </a:extLst>
          </p:cNvPr>
          <p:cNvSpPr>
            <a:spLocks noGrp="1" noChangeArrowheads="1"/>
          </p:cNvSpPr>
          <p:nvPr>
            <p:ph type="title"/>
          </p:nvPr>
        </p:nvSpPr>
        <p:spPr bwMode="auto">
          <a:xfrm>
            <a:off x="1371600" y="666750"/>
            <a:ext cx="10143067" cy="80803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TW"/>
              <a:t>Slide Title looks like this</a:t>
            </a:r>
          </a:p>
        </p:txBody>
      </p:sp>
      <p:sp>
        <p:nvSpPr>
          <p:cNvPr id="1031" name="Rectangle 7">
            <a:extLst>
              <a:ext uri="{FF2B5EF4-FFF2-40B4-BE49-F238E27FC236}">
                <a16:creationId xmlns:a16="http://schemas.microsoft.com/office/drawing/2014/main" id="{A52FA763-542C-B7A1-5C69-036D1790F2B5}"/>
              </a:ext>
            </a:extLst>
          </p:cNvPr>
          <p:cNvSpPr>
            <a:spLocks noGrp="1" noChangeArrowheads="1"/>
          </p:cNvSpPr>
          <p:nvPr>
            <p:ph type="body" idx="1"/>
          </p:nvPr>
        </p:nvSpPr>
        <p:spPr bwMode="auto">
          <a:xfrm>
            <a:off x="1371600" y="1689100"/>
            <a:ext cx="10210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a:t>Level 1 type to look like this</a:t>
            </a:r>
          </a:p>
          <a:p>
            <a:pPr lvl="1"/>
            <a:r>
              <a:rPr lang="en-US" altLang="zh-TW"/>
              <a:t>Second Level type specs</a:t>
            </a:r>
          </a:p>
          <a:p>
            <a:pPr lvl="2"/>
            <a:r>
              <a:rPr lang="en-US" altLang="zh-TW"/>
              <a:t>Third level type specs</a:t>
            </a:r>
          </a:p>
        </p:txBody>
      </p:sp>
      <p:sp>
        <p:nvSpPr>
          <p:cNvPr id="1032" name="Rectangle 8">
            <a:extLst>
              <a:ext uri="{FF2B5EF4-FFF2-40B4-BE49-F238E27FC236}">
                <a16:creationId xmlns:a16="http://schemas.microsoft.com/office/drawing/2014/main" id="{CC4F359C-23BA-D197-1A87-2CB4AB496253}"/>
              </a:ext>
            </a:extLst>
          </p:cNvPr>
          <p:cNvSpPr>
            <a:spLocks noChangeArrowheads="1"/>
          </p:cNvSpPr>
          <p:nvPr/>
        </p:nvSpPr>
        <p:spPr bwMode="auto">
          <a:xfrm>
            <a:off x="11667067" y="0"/>
            <a:ext cx="508000" cy="381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a:defRPr kumimoji="1" sz="2400" u="sng">
                <a:solidFill>
                  <a:srgbClr val="FF92FB"/>
                </a:solidFill>
                <a:latin typeface="Arial" panose="020B0604020202020204" pitchFamily="34" charset="0"/>
                <a:ea typeface="新細明體" panose="02020500000000000000" pitchFamily="18" charset="-120"/>
              </a:defRPr>
            </a:lvl1pPr>
            <a:lvl2pPr marL="742950" indent="-285750" algn="r">
              <a:defRPr kumimoji="1" sz="2400" u="sng">
                <a:solidFill>
                  <a:srgbClr val="FF92FB"/>
                </a:solidFill>
                <a:latin typeface="Arial" panose="020B0604020202020204" pitchFamily="34" charset="0"/>
                <a:ea typeface="新細明體" panose="02020500000000000000" pitchFamily="18" charset="-120"/>
              </a:defRPr>
            </a:lvl2pPr>
            <a:lvl3pPr marL="1143000" indent="-228600" algn="r">
              <a:defRPr kumimoji="1" sz="2400" u="sng">
                <a:solidFill>
                  <a:srgbClr val="FF92FB"/>
                </a:solidFill>
                <a:latin typeface="Arial" panose="020B0604020202020204" pitchFamily="34" charset="0"/>
                <a:ea typeface="新細明體" panose="02020500000000000000" pitchFamily="18" charset="-120"/>
              </a:defRPr>
            </a:lvl3pPr>
            <a:lvl4pPr marL="1600200" indent="-228600" algn="r">
              <a:defRPr kumimoji="1" sz="2400" u="sng">
                <a:solidFill>
                  <a:srgbClr val="FF92FB"/>
                </a:solidFill>
                <a:latin typeface="Arial" panose="020B0604020202020204" pitchFamily="34" charset="0"/>
                <a:ea typeface="新細明體" panose="02020500000000000000" pitchFamily="18" charset="-120"/>
              </a:defRPr>
            </a:lvl4pPr>
            <a:lvl5pPr marL="2057400" indent="-228600" algn="r">
              <a:defRPr kumimoji="1" sz="2400" u="sng">
                <a:solidFill>
                  <a:srgbClr val="FF92FB"/>
                </a:solidFill>
                <a:latin typeface="Arial" panose="020B0604020202020204" pitchFamily="34" charset="0"/>
                <a:ea typeface="新細明體" panose="02020500000000000000" pitchFamily="18" charset="-120"/>
              </a:defRPr>
            </a:lvl5pPr>
            <a:lvl6pPr marL="25146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endParaRPr lang="en-US" altLang="en-US" sz="2400"/>
          </a:p>
        </p:txBody>
      </p:sp>
      <p:sp>
        <p:nvSpPr>
          <p:cNvPr id="1033" name="Line 9">
            <a:extLst>
              <a:ext uri="{FF2B5EF4-FFF2-40B4-BE49-F238E27FC236}">
                <a16:creationId xmlns:a16="http://schemas.microsoft.com/office/drawing/2014/main" id="{C2FA1F5A-FD2B-53E6-E6B2-1393F83D82CE}"/>
              </a:ext>
            </a:extLst>
          </p:cNvPr>
          <p:cNvSpPr>
            <a:spLocks noChangeShapeType="1"/>
          </p:cNvSpPr>
          <p:nvPr/>
        </p:nvSpPr>
        <p:spPr bwMode="auto">
          <a:xfrm>
            <a:off x="728133" y="0"/>
            <a:ext cx="0" cy="68453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400"/>
          </a:p>
        </p:txBody>
      </p:sp>
      <p:sp>
        <p:nvSpPr>
          <p:cNvPr id="1034" name="Line 10">
            <a:extLst>
              <a:ext uri="{FF2B5EF4-FFF2-40B4-BE49-F238E27FC236}">
                <a16:creationId xmlns:a16="http://schemas.microsoft.com/office/drawing/2014/main" id="{C74FACD6-1212-7342-1FEF-69A2768E3F8D}"/>
              </a:ext>
            </a:extLst>
          </p:cNvPr>
          <p:cNvSpPr>
            <a:spLocks noChangeShapeType="1"/>
          </p:cNvSpPr>
          <p:nvPr/>
        </p:nvSpPr>
        <p:spPr bwMode="auto">
          <a:xfrm flipH="1">
            <a:off x="0" y="1371600"/>
            <a:ext cx="71120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400"/>
          </a:p>
        </p:txBody>
      </p:sp>
      <p:sp>
        <p:nvSpPr>
          <p:cNvPr id="1035" name="Rectangle 11">
            <a:extLst>
              <a:ext uri="{FF2B5EF4-FFF2-40B4-BE49-F238E27FC236}">
                <a16:creationId xmlns:a16="http://schemas.microsoft.com/office/drawing/2014/main" id="{FE14E418-C3DB-413D-98DE-C72A51C8772B}"/>
              </a:ext>
            </a:extLst>
          </p:cNvPr>
          <p:cNvSpPr>
            <a:spLocks noChangeArrowheads="1"/>
          </p:cNvSpPr>
          <p:nvPr/>
        </p:nvSpPr>
        <p:spPr bwMode="auto">
          <a:xfrm>
            <a:off x="127001" y="6443664"/>
            <a:ext cx="452967" cy="246863"/>
          </a:xfrm>
          <a:prstGeom prst="rect">
            <a:avLst/>
          </a:prstGeom>
          <a:noFill/>
          <a:ln w="9525">
            <a:noFill/>
            <a:miter lim="800000"/>
            <a:headEnd/>
            <a:tailEnd/>
          </a:ln>
          <a:effectLst/>
        </p:spPr>
        <p:txBody>
          <a:bodyPr wrap="square" lIns="92075" tIns="46038" rIns="92075" bIns="46038">
            <a:spAutoFit/>
          </a:bodyPr>
          <a:lstStyle>
            <a:lvl1pPr algn="r">
              <a:defRPr kumimoji="1" sz="2400" u="sng">
                <a:solidFill>
                  <a:srgbClr val="FF92FB"/>
                </a:solidFill>
                <a:latin typeface="Arial" panose="020B0604020202020204" pitchFamily="34" charset="0"/>
                <a:ea typeface="新細明體" panose="02020500000000000000" pitchFamily="18" charset="-120"/>
              </a:defRPr>
            </a:lvl1pPr>
            <a:lvl2pPr marL="742950" indent="-285750" algn="r">
              <a:defRPr kumimoji="1" sz="2400" u="sng">
                <a:solidFill>
                  <a:srgbClr val="FF92FB"/>
                </a:solidFill>
                <a:latin typeface="Arial" panose="020B0604020202020204" pitchFamily="34" charset="0"/>
                <a:ea typeface="新細明體" panose="02020500000000000000" pitchFamily="18" charset="-120"/>
              </a:defRPr>
            </a:lvl2pPr>
            <a:lvl3pPr marL="1143000" indent="-228600" algn="r">
              <a:defRPr kumimoji="1" sz="2400" u="sng">
                <a:solidFill>
                  <a:srgbClr val="FF92FB"/>
                </a:solidFill>
                <a:latin typeface="Arial" panose="020B0604020202020204" pitchFamily="34" charset="0"/>
                <a:ea typeface="新細明體" panose="02020500000000000000" pitchFamily="18" charset="-120"/>
              </a:defRPr>
            </a:lvl3pPr>
            <a:lvl4pPr marL="1600200" indent="-228600" algn="r">
              <a:defRPr kumimoji="1" sz="2400" u="sng">
                <a:solidFill>
                  <a:srgbClr val="FF92FB"/>
                </a:solidFill>
                <a:latin typeface="Arial" panose="020B0604020202020204" pitchFamily="34" charset="0"/>
                <a:ea typeface="新細明體" panose="02020500000000000000" pitchFamily="18" charset="-120"/>
              </a:defRPr>
            </a:lvl4pPr>
            <a:lvl5pPr marL="2057400" indent="-228600" algn="r">
              <a:defRPr kumimoji="1" sz="2400" u="sng">
                <a:solidFill>
                  <a:srgbClr val="FF92FB"/>
                </a:solidFill>
                <a:latin typeface="Arial" panose="020B0604020202020204" pitchFamily="34" charset="0"/>
                <a:ea typeface="新細明體" panose="02020500000000000000" pitchFamily="18" charset="-120"/>
              </a:defRPr>
            </a:lvl5pPr>
            <a:lvl6pPr marL="25146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6pPr>
            <a:lvl7pPr marL="29718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7pPr>
            <a:lvl8pPr marL="34290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8pPr>
            <a:lvl9pPr marL="3886200" indent="-228600" algn="r" eaLnBrk="0" fontAlgn="base" hangingPunct="0">
              <a:spcBef>
                <a:spcPct val="0"/>
              </a:spcBef>
              <a:spcAft>
                <a:spcPct val="0"/>
              </a:spcAft>
              <a:defRPr kumimoji="1" sz="2400" u="sng">
                <a:solidFill>
                  <a:srgbClr val="FF92FB"/>
                </a:solidFill>
                <a:latin typeface="Arial" panose="020B0604020202020204" pitchFamily="34" charset="0"/>
                <a:ea typeface="新細明體" panose="02020500000000000000" pitchFamily="18" charset="-120"/>
              </a:defRPr>
            </a:lvl9pPr>
          </a:lstStyle>
          <a:p>
            <a:fld id="{5F421BB8-3FD0-4D34-849B-672448E35E12}" type="slidenum">
              <a:rPr lang="en-US" altLang="zh-TW" sz="1000" b="1" u="none">
                <a:solidFill>
                  <a:schemeClr val="bg1"/>
                </a:solidFill>
              </a:rPr>
              <a:pPr/>
              <a:t>‹#›</a:t>
            </a:fld>
            <a:endParaRPr lang="en-US" altLang="zh-TW" sz="1000" b="1" u="none">
              <a:solidFill>
                <a:schemeClr val="bg1"/>
              </a:solidFill>
            </a:endParaRPr>
          </a:p>
        </p:txBody>
      </p:sp>
      <p:sp>
        <p:nvSpPr>
          <p:cNvPr id="1036" name="Arc 12">
            <a:extLst>
              <a:ext uri="{FF2B5EF4-FFF2-40B4-BE49-F238E27FC236}">
                <a16:creationId xmlns:a16="http://schemas.microsoft.com/office/drawing/2014/main" id="{4A609D03-34D3-3619-84A9-21D927288051}"/>
              </a:ext>
            </a:extLst>
          </p:cNvPr>
          <p:cNvSpPr>
            <a:spLocks/>
          </p:cNvSpPr>
          <p:nvPr/>
        </p:nvSpPr>
        <p:spPr bwMode="auto">
          <a:xfrm>
            <a:off x="2117" y="1588"/>
            <a:ext cx="711200" cy="1371600"/>
          </a:xfrm>
          <a:custGeom>
            <a:avLst/>
            <a:gdLst>
              <a:gd name="T0" fmla="*/ 0 w 21600"/>
              <a:gd name="T1" fmla="*/ 1371600 h 21600"/>
              <a:gd name="T2" fmla="*/ 531820 w 21600"/>
              <a:gd name="T3" fmla="*/ 0 h 21600"/>
              <a:gd name="T4" fmla="*/ 533400 w 21600"/>
              <a:gd name="T5" fmla="*/ 1371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lnTo>
                  <a:pt x="0" y="21600"/>
                </a:lnTo>
                <a:close/>
              </a:path>
            </a:pathLst>
          </a:custGeom>
          <a:noFill/>
          <a:ln w="25400" cap="rnd">
            <a:solidFill>
              <a:srgbClr val="FFFFFF"/>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Tree>
  </p:cSld>
  <p:clrMap bg1="lt1" tx1="dk1" bg2="lt2" tx2="dk2" accent1="accent1" accent2="accent2" accent3="accent3" accent4="accent4" accent5="accent5" accent6="accent6" hlink="hlink" folHlink="folHlink"/>
  <p:sldLayoutIdLst>
    <p:sldLayoutId id="2147483650" r:id="rId1"/>
  </p:sldLayoutIdLst>
  <p:txStyles>
    <p:titleStyle>
      <a:lvl1pPr algn="l" rtl="0" eaLnBrk="0" fontAlgn="base" hangingPunct="0">
        <a:lnSpc>
          <a:spcPct val="90000"/>
        </a:lnSpc>
        <a:spcBef>
          <a:spcPct val="0"/>
        </a:spcBef>
        <a:spcAft>
          <a:spcPct val="0"/>
        </a:spcAft>
        <a:defRPr kumimoji="1" sz="3400" b="1">
          <a:solidFill>
            <a:srgbClr val="FFFFFF"/>
          </a:solidFill>
          <a:latin typeface="+mj-lt"/>
          <a:ea typeface="+mj-ea"/>
          <a:cs typeface="+mj-cs"/>
        </a:defRPr>
      </a:lvl1pPr>
      <a:lvl2pPr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2pPr>
      <a:lvl3pPr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3pPr>
      <a:lvl4pPr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4pPr>
      <a:lvl5pPr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5pPr>
      <a:lvl6pPr marL="457200"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6pPr>
      <a:lvl7pPr marL="914400"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7pPr>
      <a:lvl8pPr marL="1371600"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8pPr>
      <a:lvl9pPr marL="1828800" algn="l" rtl="0" eaLnBrk="0" fontAlgn="base" hangingPunct="0">
        <a:lnSpc>
          <a:spcPct val="90000"/>
        </a:lnSpc>
        <a:spcBef>
          <a:spcPct val="0"/>
        </a:spcBef>
        <a:spcAft>
          <a:spcPct val="0"/>
        </a:spcAft>
        <a:defRPr kumimoji="1" sz="3400" b="1">
          <a:solidFill>
            <a:srgbClr val="FFFFFF"/>
          </a:solidFill>
          <a:latin typeface="Arial" charset="0"/>
          <a:ea typeface="新細明體" pitchFamily="2" charset="-120"/>
        </a:defRPr>
      </a:lvl9pPr>
    </p:titleStyle>
    <p:bodyStyle>
      <a:lvl1pPr marL="342900" indent="-342900" algn="l" rtl="0" eaLnBrk="0" fontAlgn="base" hangingPunct="0">
        <a:lnSpc>
          <a:spcPct val="95000"/>
        </a:lnSpc>
        <a:spcBef>
          <a:spcPct val="30000"/>
        </a:spcBef>
        <a:spcAft>
          <a:spcPct val="0"/>
        </a:spcAft>
        <a:defRPr kumimoji="1" sz="2600" b="1">
          <a:solidFill>
            <a:srgbClr val="FDFF3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kumimoji="1" sz="2200" b="1">
          <a:solidFill>
            <a:srgbClr val="FDFF3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kumimoji="1" sz="2200">
          <a:solidFill>
            <a:srgbClr val="FDFF3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jang@cs.nthu.edu.tw"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32.wmf"/><Relationship Id="rId4" Type="http://schemas.openxmlformats.org/officeDocument/2006/relationships/oleObject" Target="../embeddings/oleObject2.bin"/><Relationship Id="rId9" Type="http://schemas.openxmlformats.org/officeDocument/2006/relationships/image" Target="../media/image34.wmf"/></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3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7.png"/><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0D531C-5C1A-FA3C-52F4-846185CB2BA5}"/>
              </a:ext>
            </a:extLst>
          </p:cNvPr>
          <p:cNvSpPr>
            <a:spLocks noGrp="1"/>
          </p:cNvSpPr>
          <p:nvPr>
            <p:ph type="title"/>
          </p:nvPr>
        </p:nvSpPr>
        <p:spPr>
          <a:xfrm>
            <a:off x="2726268" y="391650"/>
            <a:ext cx="6248400" cy="553998"/>
          </a:xfrm>
        </p:spPr>
        <p:txBody>
          <a:bodyPr/>
          <a:lstStyle/>
          <a:p>
            <a:pPr algn="ctr"/>
            <a:r>
              <a:rPr lang="en-US" sz="3600" dirty="0">
                <a:latin typeface="Verdana" panose="020B0604030504040204" pitchFamily="34" charset="0"/>
                <a:ea typeface="Verdana" panose="020B0604030504040204" pitchFamily="34" charset="0"/>
              </a:rPr>
              <a:t>SOFT COMPUTING</a:t>
            </a:r>
          </a:p>
        </p:txBody>
      </p:sp>
      <p:sp>
        <p:nvSpPr>
          <p:cNvPr id="5" name="TextBox 4">
            <a:extLst>
              <a:ext uri="{FF2B5EF4-FFF2-40B4-BE49-F238E27FC236}">
                <a16:creationId xmlns:a16="http://schemas.microsoft.com/office/drawing/2014/main" id="{6E59266A-18E5-2689-8547-4FBD5C0CDE35}"/>
              </a:ext>
            </a:extLst>
          </p:cNvPr>
          <p:cNvSpPr txBox="1"/>
          <p:nvPr/>
        </p:nvSpPr>
        <p:spPr>
          <a:xfrm>
            <a:off x="965202" y="1718902"/>
            <a:ext cx="9770532" cy="1387559"/>
          </a:xfrm>
          <a:prstGeom prst="rect">
            <a:avLst/>
          </a:prstGeom>
          <a:noFill/>
        </p:spPr>
        <p:txBody>
          <a:bodyPr wrap="square">
            <a:spAutoFit/>
          </a:bodyPr>
          <a:lstStyle/>
          <a:p>
            <a:pPr marL="298450" marR="0" lvl="0" indent="-285750" algn="l" defTabSz="914400" rtl="0" eaLnBrk="1" fontAlgn="auto" latinLnBrk="0" hangingPunct="1">
              <a:lnSpc>
                <a:spcPct val="100000"/>
              </a:lnSpc>
              <a:spcBef>
                <a:spcPts val="490"/>
              </a:spcBef>
              <a:spcAft>
                <a:spcPts val="0"/>
              </a:spcAft>
              <a:buClr>
                <a:srgbClr val="00C000"/>
              </a:buClr>
              <a:buSzPct val="87500"/>
              <a:buFont typeface="Wingdings"/>
              <a:buChar char=""/>
              <a:tabLst>
                <a:tab pos="298450" algn="l"/>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idea of soft computing was initiated in 1981 when </a:t>
            </a:r>
            <a:r>
              <a:rPr kumimoji="0" lang="en-IN"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Lotfi</a:t>
            </a: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Zadeh  published his first paper on soft data analysis   “What is Soft Computing”,  Soft Computing. Springer-Verlag Germany/USA 1997.].</a:t>
            </a:r>
          </a:p>
          <a:p>
            <a:pPr marL="298450" marR="0" lvl="0" indent="-285750" algn="l" defTabSz="914400" rtl="0" eaLnBrk="1" fontAlgn="auto" latinLnBrk="0" hangingPunct="1">
              <a:lnSpc>
                <a:spcPct val="100000"/>
              </a:lnSpc>
              <a:spcBef>
                <a:spcPts val="490"/>
              </a:spcBef>
              <a:spcAft>
                <a:spcPts val="0"/>
              </a:spcAft>
              <a:buClr>
                <a:srgbClr val="00C000"/>
              </a:buClr>
              <a:buSzPct val="87500"/>
              <a:buFont typeface="Wingdings"/>
              <a:buChar char=""/>
              <a:tabLst>
                <a:tab pos="298450" algn="l"/>
              </a:tabLst>
              <a:defRPr/>
            </a:pPr>
            <a:r>
              <a:rPr lang="en-IN" sz="2000" dirty="0">
                <a:solidFill>
                  <a:srgbClr val="000000"/>
                </a:solidFill>
                <a:latin typeface="Times New Roman" panose="02020603050405020304" pitchFamily="18" charset="0"/>
                <a:cs typeface="Times New Roman" panose="02020603050405020304" pitchFamily="18" charset="0"/>
              </a:rPr>
              <a:t>DDE</a:t>
            </a:r>
            <a:endPar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5872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0D592F-4D17-4F01-A9C3-5602845EFC34}"/>
              </a:ext>
            </a:extLst>
          </p:cNvPr>
          <p:cNvSpPr/>
          <p:nvPr/>
        </p:nvSpPr>
        <p:spPr>
          <a:xfrm>
            <a:off x="522818" y="315780"/>
            <a:ext cx="2593980" cy="461665"/>
          </a:xfrm>
          <a:prstGeom prst="rect">
            <a:avLst/>
          </a:prstGeom>
        </p:spPr>
        <p:txBody>
          <a:bodyPr wrap="none">
            <a:spAutoFit/>
          </a:bodyPr>
          <a:lstStyle/>
          <a:p>
            <a:r>
              <a:rPr lang="en-US" sz="2400" dirty="0">
                <a:solidFill>
                  <a:srgbClr val="C00000"/>
                </a:solidFill>
                <a:latin typeface="Times New Roman" panose="02020603050405020304" pitchFamily="18" charset="0"/>
                <a:cs typeface="Times New Roman" panose="02020603050405020304" pitchFamily="18" charset="0"/>
              </a:rPr>
              <a:t>2) Hard Computing</a:t>
            </a:r>
            <a:endParaRPr lang="en-US" sz="2400" b="0" i="0" u="none" strike="noStrike" dirty="0">
              <a:solidFill>
                <a:srgbClr val="C00000"/>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A3D7578-EC34-4990-AD29-679F5F4ACCB1}"/>
              </a:ext>
            </a:extLst>
          </p:cNvPr>
          <p:cNvSpPr/>
          <p:nvPr/>
        </p:nvSpPr>
        <p:spPr>
          <a:xfrm>
            <a:off x="1060172" y="1064209"/>
            <a:ext cx="10535479" cy="2031325"/>
          </a:xfrm>
          <a:prstGeom prst="rect">
            <a:avLst/>
          </a:prstGeom>
        </p:spPr>
        <p:txBody>
          <a:bodyPr wrap="square">
            <a:spAutoFit/>
          </a:bodyPr>
          <a:lstStyle/>
          <a:p>
            <a:pPr>
              <a:buFont typeface="Arial" panose="020B0604020202020204" pitchFamily="34" charset="0"/>
              <a:buChar char="•"/>
            </a:pPr>
            <a:r>
              <a:rPr lang="en-IN" b="1" dirty="0">
                <a:solidFill>
                  <a:srgbClr val="000000"/>
                </a:solidFill>
                <a:latin typeface="segoe ui" panose="020B0502040204020203" pitchFamily="34" charset="0"/>
              </a:rPr>
              <a:t>Hard computing</a:t>
            </a:r>
            <a:r>
              <a:rPr lang="en-IN" dirty="0">
                <a:solidFill>
                  <a:srgbClr val="000000"/>
                </a:solidFill>
                <a:latin typeface="segoe ui" panose="020B0502040204020203" pitchFamily="34" charset="0"/>
              </a:rPr>
              <a:t> is suitable for mathematical problems, although it might be used to solve real-world problems, it consumes a large amount of computation time and cost. So, in this case, soft computing is a better alternative as compared to </a:t>
            </a:r>
            <a:r>
              <a:rPr lang="en-IN" b="1" dirty="0">
                <a:solidFill>
                  <a:srgbClr val="000000"/>
                </a:solidFill>
                <a:latin typeface="segoe ui" panose="020B0502040204020203" pitchFamily="34" charset="0"/>
              </a:rPr>
              <a:t>hard computing</a:t>
            </a:r>
            <a:r>
              <a:rPr lang="en-IN" dirty="0">
                <a:solidFill>
                  <a:srgbClr val="000000"/>
                </a:solidFill>
                <a:latin typeface="segoe ui" panose="020B0502040204020203" pitchFamily="34" charset="0"/>
              </a:rPr>
              <a:t>.</a:t>
            </a:r>
          </a:p>
          <a:p>
            <a:pPr>
              <a:buFont typeface="Arial" panose="020B0604020202020204" pitchFamily="34" charset="0"/>
              <a:buChar char="•"/>
            </a:pPr>
            <a:r>
              <a:rPr lang="en-IN" dirty="0">
                <a:solidFill>
                  <a:srgbClr val="000000"/>
                </a:solidFill>
                <a:latin typeface="segoe ui" panose="020B0502040204020203" pitchFamily="34" charset="0"/>
              </a:rPr>
              <a:t>Applications of </a:t>
            </a:r>
            <a:r>
              <a:rPr lang="en-IN" b="1" dirty="0">
                <a:solidFill>
                  <a:srgbClr val="000000"/>
                </a:solidFill>
                <a:latin typeface="segoe ui" panose="020B0502040204020203" pitchFamily="34" charset="0"/>
              </a:rPr>
              <a:t>hard computing</a:t>
            </a:r>
            <a:r>
              <a:rPr lang="en-IN" dirty="0">
                <a:solidFill>
                  <a:srgbClr val="000000"/>
                </a:solidFill>
                <a:latin typeface="segoe ui" panose="020B0502040204020203" pitchFamily="34" charset="0"/>
              </a:rPr>
              <a:t> are mobile robot coordination and forecasting combinational problems.</a:t>
            </a:r>
          </a:p>
          <a:p>
            <a:pPr>
              <a:buFont typeface="Arial" panose="020B0604020202020204" pitchFamily="34" charset="0"/>
              <a:buChar char="•"/>
            </a:pPr>
            <a:r>
              <a:rPr lang="en-IN" dirty="0">
                <a:solidFill>
                  <a:srgbClr val="000000"/>
                </a:solidFill>
                <a:latin typeface="segoe ui" panose="020B0502040204020203" pitchFamily="34" charset="0"/>
              </a:rPr>
              <a:t>If we want to solve the deterministic problems, we can use a </a:t>
            </a:r>
            <a:r>
              <a:rPr lang="en-IN" b="1" dirty="0">
                <a:solidFill>
                  <a:srgbClr val="000000"/>
                </a:solidFill>
                <a:latin typeface="segoe ui" panose="020B0502040204020203" pitchFamily="34" charset="0"/>
              </a:rPr>
              <a:t>hard computing</a:t>
            </a:r>
            <a:r>
              <a:rPr lang="en-IN" dirty="0">
                <a:solidFill>
                  <a:srgbClr val="000000"/>
                </a:solidFill>
                <a:latin typeface="segoe ui" panose="020B0502040204020203" pitchFamily="34" charset="0"/>
              </a:rPr>
              <a:t> approach. As the problem grows in size and complexity, the design search space also increases.</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03983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FD1B0A-6EF7-4D2F-828D-FBE36BA7AE56}"/>
              </a:ext>
            </a:extLst>
          </p:cNvPr>
          <p:cNvPicPr>
            <a:picLocks noChangeAspect="1"/>
          </p:cNvPicPr>
          <p:nvPr/>
        </p:nvPicPr>
        <p:blipFill>
          <a:blip r:embed="rId2"/>
          <a:stretch>
            <a:fillRect/>
          </a:stretch>
        </p:blipFill>
        <p:spPr>
          <a:xfrm>
            <a:off x="2133600" y="185738"/>
            <a:ext cx="7747351" cy="6672261"/>
          </a:xfrm>
          <a:prstGeom prst="rect">
            <a:avLst/>
          </a:prstGeom>
        </p:spPr>
      </p:pic>
    </p:spTree>
    <p:extLst>
      <p:ext uri="{BB962C8B-B14F-4D97-AF65-F5344CB8AC3E}">
        <p14:creationId xmlns:p14="http://schemas.microsoft.com/office/powerpoint/2010/main" val="155688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D7DDE-AF54-46E7-9B30-531FBC3C151B}"/>
              </a:ext>
            </a:extLst>
          </p:cNvPr>
          <p:cNvSpPr txBox="1"/>
          <p:nvPr/>
        </p:nvSpPr>
        <p:spPr>
          <a:xfrm>
            <a:off x="1364974" y="279160"/>
            <a:ext cx="7898296" cy="523220"/>
          </a:xfrm>
          <a:prstGeom prst="rect">
            <a:avLst/>
          </a:prstGeom>
          <a:noFill/>
        </p:spPr>
        <p:txBody>
          <a:bodyPr wrap="square">
            <a:spAutoFit/>
          </a:bodyPr>
          <a:lstStyle/>
          <a:p>
            <a:r>
              <a:rPr lang="en-US" sz="2800" dirty="0">
                <a:solidFill>
                  <a:srgbClr val="000000"/>
                </a:solidFill>
                <a:effectLst/>
                <a:latin typeface="Times New Roman" panose="02020603050405020304" pitchFamily="18" charset="0"/>
                <a:ea typeface="Times New Roman" panose="02020603050405020304" pitchFamily="18" charset="0"/>
              </a:rPr>
              <a:t>Conventional Computing vs. Intelligent Computing</a:t>
            </a:r>
            <a:endParaRPr lang="en-US" sz="2800" dirty="0"/>
          </a:p>
        </p:txBody>
      </p:sp>
      <p:sp>
        <p:nvSpPr>
          <p:cNvPr id="4" name="TextBox 3">
            <a:extLst>
              <a:ext uri="{FF2B5EF4-FFF2-40B4-BE49-F238E27FC236}">
                <a16:creationId xmlns:a16="http://schemas.microsoft.com/office/drawing/2014/main" id="{7195055D-BB68-4A85-BD09-E80266FE2F67}"/>
              </a:ext>
            </a:extLst>
          </p:cNvPr>
          <p:cNvSpPr txBox="1"/>
          <p:nvPr/>
        </p:nvSpPr>
        <p:spPr>
          <a:xfrm>
            <a:off x="901149" y="1152939"/>
            <a:ext cx="9686547" cy="5170646"/>
          </a:xfrm>
          <a:prstGeom prst="rect">
            <a:avLst/>
          </a:prstGeom>
          <a:noFill/>
        </p:spPr>
        <p:txBody>
          <a:bodyPr wrap="square" rtlCol="0">
            <a:spAutoFit/>
          </a:bodyPr>
          <a:lstStyle/>
          <a:p>
            <a:r>
              <a:rPr lang="en-IN" dirty="0"/>
              <a:t>Artificial intelligence is the intelligence exhibited by machines or software. It is also an academic field of study. Major AI researchers and textbooks define the field as "the study and design of intelligent agents", where an intelligent agent is a system that perceives its environment and takes actions that maximize its chances of success.</a:t>
            </a:r>
          </a:p>
          <a:p>
            <a:endParaRPr lang="en-IN" dirty="0"/>
          </a:p>
          <a:p>
            <a:r>
              <a:rPr lang="en-IN" dirty="0">
                <a:solidFill>
                  <a:srgbClr val="0070C0"/>
                </a:solidFill>
              </a:rPr>
              <a:t>Computational Intelligence:</a:t>
            </a:r>
          </a:p>
          <a:p>
            <a:endParaRPr lang="en-IN" dirty="0"/>
          </a:p>
          <a:p>
            <a:r>
              <a:rPr lang="en-IN" dirty="0"/>
              <a:t>Computational intelligence is a set of nature-inspired computational methodologies and approaches to address complex real-world problems to which traditional approaches, first principles </a:t>
            </a:r>
            <a:r>
              <a:rPr lang="en-IN" dirty="0" err="1"/>
              <a:t>modeling</a:t>
            </a:r>
            <a:r>
              <a:rPr lang="en-IN" dirty="0"/>
              <a:t> or explicit statistical </a:t>
            </a:r>
            <a:r>
              <a:rPr lang="en-IN" dirty="0" err="1"/>
              <a:t>modeling</a:t>
            </a:r>
            <a:r>
              <a:rPr lang="en-IN" dirty="0"/>
              <a:t>, are ineffective or infeasible. Many such real-life problems are not considered to be well-posed problems mathematically, but nature provides many counterexamples of biological systems exhibiting the required function, practically.</a:t>
            </a:r>
          </a:p>
          <a:p>
            <a:endParaRPr lang="en-IN" dirty="0"/>
          </a:p>
          <a:p>
            <a:r>
              <a:rPr lang="en-IN" sz="2400" b="0" i="0" dirty="0">
                <a:solidFill>
                  <a:srgbClr val="0070C0"/>
                </a:solidFill>
                <a:effectLst/>
                <a:latin typeface="ProximaNova"/>
              </a:rPr>
              <a:t>Differences</a:t>
            </a:r>
            <a:br>
              <a:rPr lang="en-IN" dirty="0"/>
            </a:br>
            <a:br>
              <a:rPr lang="en-IN" dirty="0"/>
            </a:br>
            <a:r>
              <a:rPr lang="en-IN" b="0" i="0" dirty="0">
                <a:solidFill>
                  <a:srgbClr val="000000"/>
                </a:solidFill>
                <a:effectLst/>
                <a:latin typeface="ProximaNova"/>
              </a:rPr>
              <a:t>Classifiers make use of pattern recognition for condition matching. In many cases this does not imply absolute, but rather the closest match. Techniques to achieve this divide roughly into two schools of thought: Conventional AI and Computational intelligence (CI).</a:t>
            </a:r>
            <a:endParaRPr lang="en-US" dirty="0"/>
          </a:p>
        </p:txBody>
      </p:sp>
    </p:spTree>
    <p:extLst>
      <p:ext uri="{BB962C8B-B14F-4D97-AF65-F5344CB8AC3E}">
        <p14:creationId xmlns:p14="http://schemas.microsoft.com/office/powerpoint/2010/main" val="46943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4E96D-4C64-4F7E-BD39-90CA80620C9F}"/>
              </a:ext>
            </a:extLst>
          </p:cNvPr>
          <p:cNvSpPr txBox="1"/>
          <p:nvPr/>
        </p:nvSpPr>
        <p:spPr>
          <a:xfrm>
            <a:off x="993913" y="1099930"/>
            <a:ext cx="10402956" cy="2585323"/>
          </a:xfrm>
          <a:prstGeom prst="rect">
            <a:avLst/>
          </a:prstGeom>
          <a:noFill/>
        </p:spPr>
        <p:txBody>
          <a:bodyPr wrap="square" rtlCol="0">
            <a:spAutoFit/>
          </a:bodyPr>
          <a:lstStyle/>
          <a:p>
            <a:r>
              <a:rPr lang="en-IN" b="0" i="0" dirty="0">
                <a:solidFill>
                  <a:srgbClr val="000000"/>
                </a:solidFill>
                <a:effectLst/>
                <a:latin typeface="ProximaNova"/>
              </a:rPr>
              <a:t>Conventional AI research focuses on attempts to mimic human intelligence through symbol manipulation and symbolically structured knowledge bases. This approach limits the situations to which conventional AI can be applied. </a:t>
            </a:r>
            <a:r>
              <a:rPr lang="en-IN" b="0" i="0" dirty="0" err="1">
                <a:solidFill>
                  <a:srgbClr val="000000"/>
                </a:solidFill>
                <a:effectLst/>
                <a:latin typeface="ProximaNova"/>
              </a:rPr>
              <a:t>Lotfi</a:t>
            </a:r>
            <a:r>
              <a:rPr lang="en-IN" b="0" i="0" dirty="0">
                <a:solidFill>
                  <a:srgbClr val="000000"/>
                </a:solidFill>
                <a:effectLst/>
                <a:latin typeface="ProximaNova"/>
              </a:rPr>
              <a:t> Zadeh stated that "we are also in possession of computational tools which are far more effective in the conception and design of intelligent systems than the predicate-logic-based methods which form the core of traditional AI." These techniques, which include fuzzy logic, have become known as soft computing. These often biologically inspired methods stand in contrast to conventional AI and compensate for the shortcomings of </a:t>
            </a:r>
            <a:r>
              <a:rPr lang="en-IN" b="0" i="0" dirty="0" err="1">
                <a:solidFill>
                  <a:srgbClr val="000000"/>
                </a:solidFill>
                <a:effectLst/>
                <a:latin typeface="ProximaNova"/>
              </a:rPr>
              <a:t>symbolicism</a:t>
            </a:r>
            <a:r>
              <a:rPr lang="en-IN" b="0" i="0" dirty="0">
                <a:solidFill>
                  <a:srgbClr val="000000"/>
                </a:solidFill>
                <a:effectLst/>
                <a:latin typeface="ProximaNova"/>
              </a:rPr>
              <a:t>. These two methodologies have also been </a:t>
            </a:r>
            <a:r>
              <a:rPr lang="en-IN" b="0" i="0" dirty="0" err="1">
                <a:solidFill>
                  <a:srgbClr val="000000"/>
                </a:solidFill>
                <a:effectLst/>
                <a:latin typeface="ProximaNova"/>
              </a:rPr>
              <a:t>labeled</a:t>
            </a:r>
            <a:r>
              <a:rPr lang="en-IN" b="0" i="0" dirty="0">
                <a:solidFill>
                  <a:srgbClr val="000000"/>
                </a:solidFill>
                <a:effectLst/>
                <a:latin typeface="ProximaNova"/>
              </a:rPr>
              <a:t> as </a:t>
            </a:r>
            <a:r>
              <a:rPr lang="en-IN" b="0" i="0" dirty="0" err="1">
                <a:solidFill>
                  <a:srgbClr val="000000"/>
                </a:solidFill>
                <a:effectLst/>
                <a:latin typeface="ProximaNova"/>
              </a:rPr>
              <a:t>neats</a:t>
            </a:r>
            <a:r>
              <a:rPr lang="en-IN" b="0" i="0" dirty="0">
                <a:solidFill>
                  <a:srgbClr val="000000"/>
                </a:solidFill>
                <a:effectLst/>
                <a:latin typeface="ProximaNova"/>
              </a:rPr>
              <a:t> vs. </a:t>
            </a:r>
            <a:r>
              <a:rPr lang="en-IN" b="0" i="0" dirty="0" err="1">
                <a:solidFill>
                  <a:srgbClr val="000000"/>
                </a:solidFill>
                <a:effectLst/>
                <a:latin typeface="ProximaNova"/>
              </a:rPr>
              <a:t>scruffies</a:t>
            </a:r>
            <a:r>
              <a:rPr lang="en-IN" b="0" i="0" dirty="0">
                <a:solidFill>
                  <a:srgbClr val="000000"/>
                </a:solidFill>
                <a:effectLst/>
                <a:latin typeface="ProximaNova"/>
              </a:rPr>
              <a:t>, with </a:t>
            </a:r>
            <a:r>
              <a:rPr lang="en-IN" b="0" i="0" dirty="0" err="1">
                <a:solidFill>
                  <a:srgbClr val="000000"/>
                </a:solidFill>
                <a:effectLst/>
                <a:latin typeface="ProximaNova"/>
              </a:rPr>
              <a:t>neats</a:t>
            </a:r>
            <a:r>
              <a:rPr lang="en-IN" b="0" i="0" dirty="0">
                <a:solidFill>
                  <a:srgbClr val="000000"/>
                </a:solidFill>
                <a:effectLst/>
                <a:latin typeface="ProximaNova"/>
              </a:rPr>
              <a:t> emphasizing the use of logic and formal representation of knowledge while </a:t>
            </a:r>
            <a:r>
              <a:rPr lang="en-IN" b="0" i="0" dirty="0" err="1">
                <a:solidFill>
                  <a:srgbClr val="000000"/>
                </a:solidFill>
                <a:effectLst/>
                <a:latin typeface="ProximaNova"/>
              </a:rPr>
              <a:t>scruffies</a:t>
            </a:r>
            <a:r>
              <a:rPr lang="en-IN" b="0" i="0" dirty="0">
                <a:solidFill>
                  <a:srgbClr val="000000"/>
                </a:solidFill>
                <a:effectLst/>
                <a:latin typeface="ProximaNova"/>
              </a:rPr>
              <a:t> take an application-oriented heuristic bottom-up approach.</a:t>
            </a:r>
            <a:endParaRPr lang="en-US" dirty="0"/>
          </a:p>
        </p:txBody>
      </p:sp>
      <p:sp>
        <p:nvSpPr>
          <p:cNvPr id="3" name="TextBox 2">
            <a:extLst>
              <a:ext uri="{FF2B5EF4-FFF2-40B4-BE49-F238E27FC236}">
                <a16:creationId xmlns:a16="http://schemas.microsoft.com/office/drawing/2014/main" id="{50DFF4AB-B073-4AE0-A95D-351906E9C5D6}"/>
              </a:ext>
            </a:extLst>
          </p:cNvPr>
          <p:cNvSpPr txBox="1"/>
          <p:nvPr/>
        </p:nvSpPr>
        <p:spPr>
          <a:xfrm>
            <a:off x="1364974" y="279160"/>
            <a:ext cx="7898296" cy="523220"/>
          </a:xfrm>
          <a:prstGeom prst="rect">
            <a:avLst/>
          </a:prstGeom>
          <a:noFill/>
        </p:spPr>
        <p:txBody>
          <a:bodyPr wrap="square">
            <a:spAutoFit/>
          </a:bodyPr>
          <a:lstStyle/>
          <a:p>
            <a:r>
              <a:rPr lang="en-US" sz="2800" dirty="0">
                <a:solidFill>
                  <a:srgbClr val="000000"/>
                </a:solidFill>
                <a:effectLst/>
                <a:latin typeface="Times New Roman" panose="02020603050405020304" pitchFamily="18" charset="0"/>
                <a:ea typeface="Times New Roman" panose="02020603050405020304" pitchFamily="18" charset="0"/>
              </a:rPr>
              <a:t>Conventional Computing vs. Intelligent Computing</a:t>
            </a:r>
            <a:endParaRPr lang="en-US" sz="2800" dirty="0"/>
          </a:p>
        </p:txBody>
      </p:sp>
      <p:sp>
        <p:nvSpPr>
          <p:cNvPr id="4" name="TextBox 3">
            <a:extLst>
              <a:ext uri="{FF2B5EF4-FFF2-40B4-BE49-F238E27FC236}">
                <a16:creationId xmlns:a16="http://schemas.microsoft.com/office/drawing/2014/main" id="{3F3549E3-C6B9-46E4-8A52-BA83449E713D}"/>
              </a:ext>
            </a:extLst>
          </p:cNvPr>
          <p:cNvSpPr txBox="1"/>
          <p:nvPr/>
        </p:nvSpPr>
        <p:spPr>
          <a:xfrm>
            <a:off x="756064" y="3975028"/>
            <a:ext cx="10640805" cy="2585323"/>
          </a:xfrm>
          <a:prstGeom prst="rect">
            <a:avLst/>
          </a:prstGeom>
          <a:noFill/>
        </p:spPr>
        <p:txBody>
          <a:bodyPr wrap="square" rtlCol="0">
            <a:spAutoFit/>
          </a:bodyPr>
          <a:lstStyle/>
          <a:p>
            <a:pPr algn="l"/>
            <a:r>
              <a:rPr lang="en-IN" b="0" i="0" dirty="0">
                <a:solidFill>
                  <a:srgbClr val="3D455C"/>
                </a:solidFill>
                <a:effectLst/>
                <a:latin typeface="Nunito"/>
              </a:rPr>
              <a:t>1. Intelligent computing does not guarantee a solution to a given problem. Conventional computing guarantees a solution to a given problem.</a:t>
            </a:r>
          </a:p>
          <a:p>
            <a:pPr algn="l"/>
            <a:r>
              <a:rPr lang="en-IN" b="0" i="0" dirty="0">
                <a:solidFill>
                  <a:srgbClr val="3D455C"/>
                </a:solidFill>
                <a:effectLst/>
                <a:latin typeface="Nunito"/>
              </a:rPr>
              <a:t>2. In intelligent computing, results may not be reliable and consistent. In conventional computing, results are consistent and reliable.</a:t>
            </a:r>
          </a:p>
          <a:p>
            <a:pPr algn="l"/>
            <a:r>
              <a:rPr lang="en-IN" b="0" i="0" dirty="0">
                <a:solidFill>
                  <a:srgbClr val="3D455C"/>
                </a:solidFill>
                <a:effectLst/>
                <a:latin typeface="Nunito"/>
              </a:rPr>
              <a:t>3. In intelligent computing, a programmer does not tell the system how to solve the given problem. In conventional computing, programmer tells the system exactly how to solve the problem.</a:t>
            </a:r>
          </a:p>
          <a:p>
            <a:pPr algn="l"/>
            <a:r>
              <a:rPr lang="en-IN" b="0" i="0" dirty="0">
                <a:solidFill>
                  <a:srgbClr val="3D455C"/>
                </a:solidFill>
                <a:effectLst/>
                <a:latin typeface="Nunito"/>
              </a:rPr>
              <a:t>4. Intelligent computing can solve a range of problems in a given domain. Conventional computing can solve only one problem at a time in a given domain.</a:t>
            </a:r>
          </a:p>
          <a:p>
            <a:endParaRPr lang="en-US" dirty="0"/>
          </a:p>
        </p:txBody>
      </p:sp>
    </p:spTree>
    <p:extLst>
      <p:ext uri="{BB962C8B-B14F-4D97-AF65-F5344CB8AC3E}">
        <p14:creationId xmlns:p14="http://schemas.microsoft.com/office/powerpoint/2010/main" val="140540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597BD-7DF8-4169-A3EA-6BF6172ECB07}"/>
              </a:ext>
            </a:extLst>
          </p:cNvPr>
          <p:cNvSpPr txBox="1"/>
          <p:nvPr/>
        </p:nvSpPr>
        <p:spPr>
          <a:xfrm>
            <a:off x="1037230" y="996287"/>
            <a:ext cx="10072048" cy="3046988"/>
          </a:xfrm>
          <a:prstGeom prst="rect">
            <a:avLst/>
          </a:prstGeom>
          <a:noFill/>
        </p:spPr>
        <p:txBody>
          <a:bodyPr wrap="square">
            <a:spAutoFit/>
          </a:bodyPr>
          <a:lstStyle/>
          <a:p>
            <a:pPr algn="just"/>
            <a:r>
              <a:rPr lang="en-IN" sz="2400" dirty="0"/>
              <a:t>• The notion of artificial intelligence in computing started with attempts at     </a:t>
            </a:r>
          </a:p>
          <a:p>
            <a:pPr algn="just"/>
            <a:r>
              <a:rPr lang="en-IN" sz="2400" dirty="0"/>
              <a:t>    replicating the human ways of reasoning in computing. </a:t>
            </a:r>
          </a:p>
          <a:p>
            <a:pPr algn="just"/>
            <a:r>
              <a:rPr lang="en-IN" sz="2400" dirty="0"/>
              <a:t>To classify a device as “intelligent,” it should necessarily satisfy the following   </a:t>
            </a:r>
          </a:p>
          <a:p>
            <a:pPr algn="just"/>
            <a:r>
              <a:rPr lang="en-IN" sz="2400" dirty="0"/>
              <a:t>    requirements:- </a:t>
            </a:r>
          </a:p>
          <a:p>
            <a:pPr marL="342900" indent="-342900" algn="just">
              <a:buAutoNum type="arabicPeriod"/>
            </a:pPr>
            <a:r>
              <a:rPr lang="en-IN" sz="2400" dirty="0"/>
              <a:t>Learning/adapting: It should be able to learn from the environment it is working in. </a:t>
            </a:r>
          </a:p>
          <a:p>
            <a:pPr marL="342900" indent="-342900" algn="just">
              <a:buAutoNum type="arabicPeriod"/>
            </a:pPr>
            <a:r>
              <a:rPr lang="en-IN" sz="2400" dirty="0"/>
              <a:t>2. Decision making/classification: It should be able to make decisions relevant to the environment it is deployed in, on new and unknown inputs.</a:t>
            </a:r>
            <a:endParaRPr lang="en-US" sz="2400" dirty="0"/>
          </a:p>
        </p:txBody>
      </p:sp>
    </p:spTree>
    <p:extLst>
      <p:ext uri="{BB962C8B-B14F-4D97-AF65-F5344CB8AC3E}">
        <p14:creationId xmlns:p14="http://schemas.microsoft.com/office/powerpoint/2010/main" val="153714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BACBB-3B6E-4DAF-957B-BC39FCB53646}"/>
              </a:ext>
            </a:extLst>
          </p:cNvPr>
          <p:cNvSpPr txBox="1"/>
          <p:nvPr/>
        </p:nvSpPr>
        <p:spPr>
          <a:xfrm>
            <a:off x="3047999" y="145774"/>
            <a:ext cx="5234125" cy="523220"/>
          </a:xfrm>
          <a:prstGeom prst="rect">
            <a:avLst/>
          </a:prstGeom>
          <a:noFill/>
        </p:spPr>
        <p:txBody>
          <a:bodyPr wrap="none" rtlCol="0">
            <a:spAutoFit/>
          </a:bodyPr>
          <a:lstStyle/>
          <a:p>
            <a:r>
              <a:rPr lang="en-US" sz="2800" dirty="0">
                <a:solidFill>
                  <a:srgbClr val="000000"/>
                </a:solidFill>
                <a:effectLst/>
                <a:latin typeface="Times New Roman" panose="02020603050405020304" pitchFamily="18" charset="0"/>
                <a:ea typeface="Times New Roman" panose="02020603050405020304" pitchFamily="18" charset="0"/>
              </a:rPr>
              <a:t>Necessity of Intelligent Computing</a:t>
            </a:r>
            <a:endParaRPr lang="en-US" sz="2800" dirty="0"/>
          </a:p>
        </p:txBody>
      </p:sp>
      <p:sp>
        <p:nvSpPr>
          <p:cNvPr id="3" name="TextBox 2">
            <a:extLst>
              <a:ext uri="{FF2B5EF4-FFF2-40B4-BE49-F238E27FC236}">
                <a16:creationId xmlns:a16="http://schemas.microsoft.com/office/drawing/2014/main" id="{BB8A89EC-11D3-4A94-B73F-21BF41476F2E}"/>
              </a:ext>
            </a:extLst>
          </p:cNvPr>
          <p:cNvSpPr txBox="1"/>
          <p:nvPr/>
        </p:nvSpPr>
        <p:spPr>
          <a:xfrm>
            <a:off x="954157" y="819906"/>
            <a:ext cx="10880035" cy="6001643"/>
          </a:xfrm>
          <a:prstGeom prst="rect">
            <a:avLst/>
          </a:prstGeom>
          <a:noFill/>
        </p:spPr>
        <p:txBody>
          <a:bodyPr wrap="square" rtlCol="0">
            <a:spAutoFit/>
          </a:bodyPr>
          <a:lstStyle/>
          <a:p>
            <a:r>
              <a:rPr lang="en-IN" sz="2000" dirty="0">
                <a:solidFill>
                  <a:srgbClr val="00B0F0"/>
                </a:solidFill>
              </a:rPr>
              <a:t>What is computational intelligence all about?</a:t>
            </a:r>
          </a:p>
          <a:p>
            <a:endParaRPr lang="en-IN" sz="2400" dirty="0"/>
          </a:p>
          <a:p>
            <a:r>
              <a:rPr lang="en-IN" sz="2400" dirty="0"/>
              <a:t>• Many engineering and scientific problems may be solved by using</a:t>
            </a:r>
          </a:p>
          <a:p>
            <a:r>
              <a:rPr lang="en-IN" sz="2400" dirty="0"/>
              <a:t>numerical algorithms; theory is known, equations formulated, either</a:t>
            </a:r>
          </a:p>
          <a:p>
            <a:r>
              <a:rPr lang="en-IN" sz="2400" dirty="0"/>
              <a:t>analytical or numerical solutions are required.</a:t>
            </a:r>
          </a:p>
          <a:p>
            <a:r>
              <a:rPr lang="en-IN" sz="2400" dirty="0"/>
              <a:t>Such problems require high-performance computing, but no intelligence:</a:t>
            </a:r>
          </a:p>
          <a:p>
            <a:r>
              <a:rPr lang="en-IN" sz="2400" dirty="0"/>
              <a:t>just press the key and wait for an answer.</a:t>
            </a:r>
          </a:p>
          <a:p>
            <a:endParaRPr lang="en-IN" sz="2400" dirty="0"/>
          </a:p>
          <a:p>
            <a:r>
              <a:rPr lang="en-IN" sz="2400" dirty="0"/>
              <a:t>• Other problems may be easily formulated, but all algorithms solving them</a:t>
            </a:r>
          </a:p>
          <a:p>
            <a:r>
              <a:rPr lang="en-IN" sz="2400" dirty="0"/>
              <a:t>may be NP hard, requiring almost infinite amount of computations to</a:t>
            </a:r>
          </a:p>
          <a:p>
            <a:r>
              <a:rPr lang="en-IN" sz="2400" dirty="0"/>
              <a:t>solve complex cases.</a:t>
            </a:r>
          </a:p>
          <a:p>
            <a:endParaRPr lang="en-IN" sz="2400" dirty="0"/>
          </a:p>
          <a:p>
            <a:r>
              <a:rPr lang="en-IN" sz="2400" dirty="0"/>
              <a:t>• Yet other problems have no algorithms at all!</a:t>
            </a:r>
          </a:p>
          <a:p>
            <a:endParaRPr lang="en-IN" sz="2400" dirty="0"/>
          </a:p>
          <a:p>
            <a:r>
              <a:rPr lang="en-IN" sz="2400" dirty="0"/>
              <a:t>• Problems, for which effective algorithms cannot be formulated require</a:t>
            </a:r>
          </a:p>
          <a:p>
            <a:r>
              <a:rPr lang="en-IN" sz="2400" dirty="0"/>
              <a:t>intelligence to solve them.</a:t>
            </a:r>
            <a:endParaRPr lang="en-US" sz="2400" dirty="0"/>
          </a:p>
        </p:txBody>
      </p:sp>
    </p:spTree>
    <p:extLst>
      <p:ext uri="{BB962C8B-B14F-4D97-AF65-F5344CB8AC3E}">
        <p14:creationId xmlns:p14="http://schemas.microsoft.com/office/powerpoint/2010/main" val="37679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29BFF-5BFF-4487-97B4-C98E95693C1F}"/>
              </a:ext>
            </a:extLst>
          </p:cNvPr>
          <p:cNvSpPr txBox="1"/>
          <p:nvPr/>
        </p:nvSpPr>
        <p:spPr>
          <a:xfrm>
            <a:off x="649355" y="1331651"/>
            <a:ext cx="11330609" cy="5324535"/>
          </a:xfrm>
          <a:prstGeom prst="rect">
            <a:avLst/>
          </a:prstGeom>
          <a:noFill/>
        </p:spPr>
        <p:txBody>
          <a:bodyPr wrap="square" rtlCol="0">
            <a:spAutoFit/>
          </a:bodyPr>
          <a:lstStyle/>
          <a:p>
            <a:r>
              <a:rPr lang="en-IN" sz="2000" dirty="0"/>
              <a:t>• Understanding meaning of sentences (queries), all problems related to natural language analysis.</a:t>
            </a:r>
          </a:p>
          <a:p>
            <a:endParaRPr lang="en-IN" sz="2000" dirty="0"/>
          </a:p>
          <a:p>
            <a:r>
              <a:rPr lang="en-IN" sz="2000" dirty="0"/>
              <a:t>• Perception: recognition of signals, phoneme recognition, olfactory(smell) signals – first step in robotics.</a:t>
            </a:r>
          </a:p>
          <a:p>
            <a:endParaRPr lang="en-IN" sz="2000" dirty="0"/>
          </a:p>
          <a:p>
            <a:r>
              <a:rPr lang="en-IN" sz="2000" dirty="0"/>
              <a:t>• Visual perception: face recognition, object recognition and many computer vision problems.</a:t>
            </a:r>
          </a:p>
          <a:p>
            <a:endParaRPr lang="en-IN" sz="2000" dirty="0"/>
          </a:p>
          <a:p>
            <a:r>
              <a:rPr lang="en-IN" sz="2000" dirty="0"/>
              <a:t>• Hand-written characters recognition for PDAs or security.</a:t>
            </a:r>
          </a:p>
          <a:p>
            <a:endParaRPr lang="en-IN" sz="2000" dirty="0"/>
          </a:p>
          <a:p>
            <a:r>
              <a:rPr lang="en-IN" sz="2000" dirty="0"/>
              <a:t>• Control and planning problems in robotics and control of non-linear complex systems with many degrees of freedom.</a:t>
            </a:r>
          </a:p>
          <a:p>
            <a:endParaRPr lang="en-IN" sz="2000" dirty="0"/>
          </a:p>
          <a:p>
            <a:r>
              <a:rPr lang="en-IN" sz="2000" dirty="0"/>
              <a:t>• Medical diagnostics, interpretation of medical images and biomedical signals (EEG, ECG ...), therapy planning.</a:t>
            </a:r>
          </a:p>
          <a:p>
            <a:endParaRPr lang="en-IN" sz="2000" dirty="0"/>
          </a:p>
          <a:p>
            <a:r>
              <a:rPr lang="en-IN" sz="2000" dirty="0"/>
              <a:t>• Playing complex games, like strategic war games.</a:t>
            </a:r>
          </a:p>
          <a:p>
            <a:endParaRPr lang="en-IN" sz="2000" dirty="0"/>
          </a:p>
          <a:p>
            <a:r>
              <a:rPr lang="en-IN" sz="2000" dirty="0"/>
              <a:t>• Solving untypical problems, or problems requiring creativity</a:t>
            </a:r>
            <a:endParaRPr lang="en-US" sz="2000" dirty="0"/>
          </a:p>
        </p:txBody>
      </p:sp>
      <p:sp>
        <p:nvSpPr>
          <p:cNvPr id="3" name="TextBox 2">
            <a:extLst>
              <a:ext uri="{FF2B5EF4-FFF2-40B4-BE49-F238E27FC236}">
                <a16:creationId xmlns:a16="http://schemas.microsoft.com/office/drawing/2014/main" id="{72D17BB9-4DF3-4770-B163-096FEF10F9FE}"/>
              </a:ext>
            </a:extLst>
          </p:cNvPr>
          <p:cNvSpPr txBox="1"/>
          <p:nvPr/>
        </p:nvSpPr>
        <p:spPr>
          <a:xfrm>
            <a:off x="1815548" y="377544"/>
            <a:ext cx="8560903" cy="954107"/>
          </a:xfrm>
          <a:prstGeom prst="rect">
            <a:avLst/>
          </a:prstGeom>
          <a:noFill/>
        </p:spPr>
        <p:txBody>
          <a:bodyPr wrap="square" rtlCol="0">
            <a:spAutoFit/>
          </a:bodyPr>
          <a:lstStyle/>
          <a:p>
            <a:r>
              <a:rPr lang="en-IN" sz="2800" dirty="0"/>
              <a:t>Some non-algorithmizable problems</a:t>
            </a:r>
          </a:p>
          <a:p>
            <a:r>
              <a:rPr lang="en-IN" sz="2800" dirty="0"/>
              <a:t>(these require CI)</a:t>
            </a:r>
          </a:p>
        </p:txBody>
      </p:sp>
    </p:spTree>
    <p:extLst>
      <p:ext uri="{BB962C8B-B14F-4D97-AF65-F5344CB8AC3E}">
        <p14:creationId xmlns:p14="http://schemas.microsoft.com/office/powerpoint/2010/main" val="239702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237F37-1A3E-4F2E-8523-3E8A0E7277C3}"/>
              </a:ext>
            </a:extLst>
          </p:cNvPr>
          <p:cNvPicPr>
            <a:picLocks noChangeAspect="1"/>
          </p:cNvPicPr>
          <p:nvPr/>
        </p:nvPicPr>
        <p:blipFill>
          <a:blip r:embed="rId2"/>
          <a:stretch>
            <a:fillRect/>
          </a:stretch>
        </p:blipFill>
        <p:spPr>
          <a:xfrm>
            <a:off x="1584833" y="1311966"/>
            <a:ext cx="9010470" cy="5141844"/>
          </a:xfrm>
          <a:prstGeom prst="rect">
            <a:avLst/>
          </a:prstGeom>
        </p:spPr>
      </p:pic>
      <p:sp>
        <p:nvSpPr>
          <p:cNvPr id="3" name="TextBox 2">
            <a:extLst>
              <a:ext uri="{FF2B5EF4-FFF2-40B4-BE49-F238E27FC236}">
                <a16:creationId xmlns:a16="http://schemas.microsoft.com/office/drawing/2014/main" id="{83229977-2866-446B-A1D2-420DDA80B7FB}"/>
              </a:ext>
            </a:extLst>
          </p:cNvPr>
          <p:cNvSpPr txBox="1"/>
          <p:nvPr/>
        </p:nvSpPr>
        <p:spPr>
          <a:xfrm>
            <a:off x="353461" y="265043"/>
            <a:ext cx="2762359" cy="523220"/>
          </a:xfrm>
          <a:prstGeom prst="rect">
            <a:avLst/>
          </a:prstGeom>
          <a:noFill/>
        </p:spPr>
        <p:txBody>
          <a:bodyPr wrap="none" rtlCol="0">
            <a:spAutoFit/>
          </a:bodyPr>
          <a:lstStyle/>
          <a:p>
            <a:r>
              <a:rPr lang="en-US" sz="2800" u="sng" dirty="0">
                <a:solidFill>
                  <a:srgbClr val="FF0000"/>
                </a:solidFill>
              </a:rPr>
              <a:t>Fuzzy Computing:</a:t>
            </a:r>
          </a:p>
        </p:txBody>
      </p:sp>
    </p:spTree>
    <p:extLst>
      <p:ext uri="{BB962C8B-B14F-4D97-AF65-F5344CB8AC3E}">
        <p14:creationId xmlns:p14="http://schemas.microsoft.com/office/powerpoint/2010/main" val="372708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69E813-8B74-4F73-BBFC-C5709BBE310B}"/>
              </a:ext>
            </a:extLst>
          </p:cNvPr>
          <p:cNvSpPr txBox="1"/>
          <p:nvPr/>
        </p:nvSpPr>
        <p:spPr>
          <a:xfrm>
            <a:off x="4743723" y="191155"/>
            <a:ext cx="2087303" cy="646331"/>
          </a:xfrm>
          <a:prstGeom prst="rect">
            <a:avLst/>
          </a:prstGeom>
          <a:noFill/>
        </p:spPr>
        <p:txBody>
          <a:bodyPr wrap="none" rtlCol="0">
            <a:spAutoFit/>
          </a:bodyPr>
          <a:lstStyle/>
          <a:p>
            <a:r>
              <a:rPr lang="en-US" sz="3600" b="1" dirty="0">
                <a:solidFill>
                  <a:srgbClr val="C00000"/>
                </a:solidFill>
              </a:rPr>
              <a:t>Fuzzy sets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44C9B5-8056-4797-A197-E8526DC9F64C}"/>
                  </a:ext>
                </a:extLst>
              </p:cNvPr>
              <p:cNvSpPr txBox="1"/>
              <p:nvPr/>
            </p:nvSpPr>
            <p:spPr>
              <a:xfrm>
                <a:off x="365760" y="1034534"/>
                <a:ext cx="11460479" cy="5755422"/>
              </a:xfrm>
              <a:prstGeom prst="rect">
                <a:avLst/>
              </a:prstGeom>
              <a:noFill/>
            </p:spPr>
            <p:txBody>
              <a:bodyPr wrap="square" rtlCol="0">
                <a:spAutoFit/>
              </a:bodyPr>
              <a:lstStyle/>
              <a:p>
                <a:pPr algn="just"/>
                <a:r>
                  <a:rPr lang="en-US" b="1" u="sng" dirty="0">
                    <a:solidFill>
                      <a:srgbClr val="C00000"/>
                    </a:solidFill>
                    <a:latin typeface="+mj-lt"/>
                  </a:rPr>
                  <a:t>Introduction</a:t>
                </a:r>
                <a:r>
                  <a:rPr lang="en-US" dirty="0">
                    <a:solidFill>
                      <a:srgbClr val="C00000"/>
                    </a:solidFill>
                    <a:latin typeface="+mj-lt"/>
                  </a:rPr>
                  <a:t>: </a:t>
                </a:r>
                <a:r>
                  <a:rPr lang="en-US" dirty="0">
                    <a:latin typeface="+mj-lt"/>
                  </a:rPr>
                  <a:t>A classical set is a set with crisp boundary. E.g. a classical set A of real numbers greater than 6 can be expressed as,  </a:t>
                </a:r>
              </a:p>
              <a:p>
                <a:pPr algn="ctr"/>
                <a:r>
                  <a:rPr lang="en-US" sz="2000" b="1" dirty="0">
                    <a:solidFill>
                      <a:srgbClr val="0070C0"/>
                    </a:solidFill>
                    <a:latin typeface="+mj-lt"/>
                  </a:rPr>
                  <a:t>A = </a:t>
                </a:r>
                <a14:m>
                  <m:oMath xmlns:m="http://schemas.openxmlformats.org/officeDocument/2006/math">
                    <m:d>
                      <m:dPr>
                        <m:begChr m:val="{"/>
                        <m:endChr m:val="}"/>
                        <m:ctrlPr>
                          <a:rPr lang="en-US" sz="2000" b="1" i="1" smtClean="0">
                            <a:solidFill>
                              <a:srgbClr val="0070C0"/>
                            </a:solidFill>
                            <a:latin typeface="Cambria Math" panose="02040503050406030204" pitchFamily="18" charset="0"/>
                          </a:rPr>
                        </m:ctrlPr>
                      </m:dPr>
                      <m:e>
                        <m:r>
                          <a:rPr lang="en-US" sz="2000" b="1" i="1" smtClean="0">
                            <a:solidFill>
                              <a:srgbClr val="0070C0"/>
                            </a:solidFill>
                            <a:latin typeface="Cambria Math" panose="02040503050406030204" pitchFamily="18" charset="0"/>
                          </a:rPr>
                          <m:t>𝒙</m:t>
                        </m:r>
                      </m:e>
                      <m:e>
                        <m:r>
                          <a:rPr lang="en-US" sz="2000" b="1" i="1" smtClean="0">
                            <a:solidFill>
                              <a:srgbClr val="0070C0"/>
                            </a:solidFill>
                            <a:latin typeface="Cambria Math" panose="02040503050406030204" pitchFamily="18" charset="0"/>
                          </a:rPr>
                          <m:t>𝒙</m:t>
                        </m:r>
                        <m:r>
                          <a:rPr lang="en-US" sz="2000" b="1" i="1" smtClean="0">
                            <a:solidFill>
                              <a:srgbClr val="0070C0"/>
                            </a:solidFill>
                            <a:latin typeface="Cambria Math" panose="02040503050406030204" pitchFamily="18" charset="0"/>
                          </a:rPr>
                          <m:t>&gt;</m:t>
                        </m:r>
                        <m:r>
                          <a:rPr lang="en-US" sz="2000" b="1" i="1" smtClean="0">
                            <a:solidFill>
                              <a:srgbClr val="0070C0"/>
                            </a:solidFill>
                            <a:latin typeface="Cambria Math" panose="02040503050406030204" pitchFamily="18" charset="0"/>
                          </a:rPr>
                          <m:t>𝟔</m:t>
                        </m:r>
                      </m:e>
                    </m:d>
                  </m:oMath>
                </a14:m>
                <a:endParaRPr lang="en-US" sz="2000" b="1" dirty="0">
                  <a:solidFill>
                    <a:srgbClr val="0070C0"/>
                  </a:solidFill>
                  <a:latin typeface="+mj-lt"/>
                </a:endParaRPr>
              </a:p>
              <a:p>
                <a:pPr algn="just"/>
                <a:r>
                  <a:rPr lang="en-US" dirty="0">
                    <a:latin typeface="+mj-lt"/>
                  </a:rPr>
                  <a:t>Where there is a clear unambiguous boundary 6 such that if x is greater than this number then x belongs to the set A; otherwise not.</a:t>
                </a:r>
              </a:p>
              <a:p>
                <a:pPr algn="just"/>
                <a:endParaRPr lang="en-US" dirty="0">
                  <a:latin typeface="+mj-lt"/>
                </a:endParaRPr>
              </a:p>
              <a:p>
                <a:pPr algn="just"/>
                <a:r>
                  <a:rPr lang="en-US" dirty="0">
                    <a:latin typeface="+mj-lt"/>
                  </a:rPr>
                  <a:t>-Although, classical sets are suitable for the various applications and have been proven to be an important tool for mathematics and computer science, they do not reflect the nature of the human concepts and thoughts, which tends to be abstract and imprecise.</a:t>
                </a:r>
              </a:p>
              <a:p>
                <a:pPr algn="just"/>
                <a:r>
                  <a:rPr lang="en-US" dirty="0">
                    <a:latin typeface="+mj-lt"/>
                  </a:rPr>
                  <a:t>-</a:t>
                </a:r>
                <a:r>
                  <a:rPr lang="en-US" dirty="0" err="1">
                    <a:latin typeface="+mj-lt"/>
                  </a:rPr>
                  <a:t>e.g</a:t>
                </a:r>
                <a:r>
                  <a:rPr lang="en-US" dirty="0">
                    <a:latin typeface="+mj-lt"/>
                  </a:rPr>
                  <a:t> the set of  tall persons as a collection of persons whose height is more than 6 feet ; if we let </a:t>
                </a:r>
              </a:p>
              <a:p>
                <a:pPr algn="ctr"/>
                <a:r>
                  <a:rPr lang="en-US" sz="2000" b="1" dirty="0">
                    <a:solidFill>
                      <a:srgbClr val="C00000"/>
                    </a:solidFill>
                    <a:latin typeface="+mj-lt"/>
                  </a:rPr>
                  <a:t>A=“tall person” </a:t>
                </a:r>
                <a:r>
                  <a:rPr lang="en-US" dirty="0">
                    <a:latin typeface="+mj-lt"/>
                  </a:rPr>
                  <a:t>and</a:t>
                </a:r>
                <a:r>
                  <a:rPr lang="en-US" dirty="0">
                    <a:solidFill>
                      <a:srgbClr val="0070C0"/>
                    </a:solidFill>
                    <a:latin typeface="+mj-lt"/>
                  </a:rPr>
                  <a:t> </a:t>
                </a:r>
                <a:r>
                  <a:rPr lang="en-US" sz="2000" b="1" dirty="0">
                    <a:solidFill>
                      <a:srgbClr val="C00000"/>
                    </a:solidFill>
                    <a:latin typeface="+mj-lt"/>
                  </a:rPr>
                  <a:t>x = “height”</a:t>
                </a:r>
              </a:p>
              <a:p>
                <a:pPr algn="just"/>
                <a:r>
                  <a:rPr lang="en-US" dirty="0">
                    <a:latin typeface="+mj-lt"/>
                  </a:rPr>
                  <a:t>It classify a </a:t>
                </a:r>
                <a:r>
                  <a:rPr lang="en-US" sz="2000" b="1" dirty="0">
                    <a:solidFill>
                      <a:srgbClr val="C00000"/>
                    </a:solidFill>
                    <a:latin typeface="+mj-lt"/>
                  </a:rPr>
                  <a:t>person 6.001 ft </a:t>
                </a:r>
                <a:r>
                  <a:rPr lang="en-US" dirty="0">
                    <a:latin typeface="+mj-lt"/>
                  </a:rPr>
                  <a:t>tall as a tall person, but not a </a:t>
                </a:r>
                <a:r>
                  <a:rPr lang="en-US" sz="2000" b="1" dirty="0">
                    <a:solidFill>
                      <a:srgbClr val="C00000"/>
                    </a:solidFill>
                    <a:latin typeface="+mj-lt"/>
                  </a:rPr>
                  <a:t>person 5.999 ft tall</a:t>
                </a:r>
                <a:r>
                  <a:rPr lang="en-US" dirty="0">
                    <a:latin typeface="+mj-lt"/>
                  </a:rPr>
                  <a:t>. This distinction is intuitively unreasonable. </a:t>
                </a:r>
              </a:p>
              <a:p>
                <a:pPr algn="just"/>
                <a:endParaRPr lang="en-US" dirty="0">
                  <a:latin typeface="+mj-lt"/>
                </a:endParaRPr>
              </a:p>
              <a:p>
                <a:pPr algn="just"/>
                <a:r>
                  <a:rPr lang="en-US" dirty="0">
                    <a:latin typeface="+mj-lt"/>
                  </a:rPr>
                  <a:t>-In contrast to a classical set, a fussy set , as name implies  is a set without a crisp boundary.</a:t>
                </a:r>
              </a:p>
              <a:p>
                <a:pPr algn="just"/>
                <a:endParaRPr lang="en-US" dirty="0">
                  <a:latin typeface="+mj-lt"/>
                </a:endParaRPr>
              </a:p>
              <a:p>
                <a:pPr algn="just"/>
                <a:r>
                  <a:rPr lang="en-US" dirty="0">
                    <a:latin typeface="+mj-lt"/>
                  </a:rPr>
                  <a:t>-Transition from </a:t>
                </a:r>
                <a:r>
                  <a:rPr lang="en-US" b="1" dirty="0">
                    <a:solidFill>
                      <a:srgbClr val="C00000"/>
                    </a:solidFill>
                    <a:latin typeface="+mj-lt"/>
                  </a:rPr>
                  <a:t>“belong to a set ” </a:t>
                </a:r>
                <a:r>
                  <a:rPr lang="en-US" dirty="0">
                    <a:latin typeface="+mj-lt"/>
                  </a:rPr>
                  <a:t>to </a:t>
                </a:r>
                <a:r>
                  <a:rPr lang="en-US" b="1" dirty="0">
                    <a:solidFill>
                      <a:srgbClr val="C00000"/>
                    </a:solidFill>
                    <a:latin typeface="+mj-lt"/>
                  </a:rPr>
                  <a:t>“not belong to a set”   </a:t>
                </a:r>
                <a:r>
                  <a:rPr lang="en-US" dirty="0">
                    <a:latin typeface="+mj-lt"/>
                  </a:rPr>
                  <a:t>is gradual, and this smooth transition is characterized by MFs.</a:t>
                </a:r>
              </a:p>
              <a:p>
                <a:pPr algn="just"/>
                <a:endParaRPr lang="en-US" dirty="0">
                  <a:latin typeface="+mj-lt"/>
                </a:endParaRPr>
              </a:p>
              <a:p>
                <a:pPr algn="just"/>
                <a:r>
                  <a:rPr lang="en-US" dirty="0">
                    <a:latin typeface="+mj-lt"/>
                  </a:rPr>
                  <a:t>-MFs give fuzzy sets flexibility in modelling commonly used linguistic expressions, such as </a:t>
                </a:r>
                <a:r>
                  <a:rPr lang="en-US" sz="2000" b="1" dirty="0">
                    <a:solidFill>
                      <a:srgbClr val="C00000"/>
                    </a:solidFill>
                    <a:latin typeface="+mj-lt"/>
                  </a:rPr>
                  <a:t>“ the water is hot” </a:t>
                </a:r>
                <a:r>
                  <a:rPr lang="en-US" dirty="0">
                    <a:latin typeface="+mj-lt"/>
                  </a:rPr>
                  <a:t>or </a:t>
                </a:r>
                <a:r>
                  <a:rPr lang="en-US" sz="2000" b="1" dirty="0">
                    <a:solidFill>
                      <a:srgbClr val="C00000"/>
                    </a:solidFill>
                    <a:latin typeface="+mj-lt"/>
                  </a:rPr>
                  <a:t>“the temperature is high”</a:t>
                </a:r>
              </a:p>
              <a:p>
                <a:pPr algn="just"/>
                <a:endParaRPr lang="en-US" dirty="0">
                  <a:latin typeface="+mj-lt"/>
                </a:endParaRPr>
              </a:p>
            </p:txBody>
          </p:sp>
        </mc:Choice>
        <mc:Fallback xmlns="">
          <p:sp>
            <p:nvSpPr>
              <p:cNvPr id="5" name="TextBox 4">
                <a:extLst>
                  <a:ext uri="{FF2B5EF4-FFF2-40B4-BE49-F238E27FC236}">
                    <a16:creationId xmlns:a16="http://schemas.microsoft.com/office/drawing/2014/main" id="{9344C9B5-8056-4797-A197-E8526DC9F64C}"/>
                  </a:ext>
                </a:extLst>
              </p:cNvPr>
              <p:cNvSpPr txBox="1">
                <a:spLocks noRot="1" noChangeAspect="1" noMove="1" noResize="1" noEditPoints="1" noAdjustHandles="1" noChangeArrowheads="1" noChangeShapeType="1" noTextEdit="1"/>
              </p:cNvSpPr>
              <p:nvPr/>
            </p:nvSpPr>
            <p:spPr>
              <a:xfrm>
                <a:off x="365760" y="1034534"/>
                <a:ext cx="11460479" cy="5755422"/>
              </a:xfrm>
              <a:prstGeom prst="rect">
                <a:avLst/>
              </a:prstGeom>
              <a:blipFill>
                <a:blip r:embed="rId2"/>
                <a:stretch>
                  <a:fillRect l="-532" t="-636" r="-532"/>
                </a:stretch>
              </a:blipFill>
            </p:spPr>
            <p:txBody>
              <a:bodyPr/>
              <a:lstStyle/>
              <a:p>
                <a:r>
                  <a:rPr lang="en-US">
                    <a:noFill/>
                  </a:rPr>
                  <a:t> </a:t>
                </a:r>
              </a:p>
            </p:txBody>
          </p:sp>
        </mc:Fallback>
      </mc:AlternateContent>
    </p:spTree>
    <p:extLst>
      <p:ext uri="{BB962C8B-B14F-4D97-AF65-F5344CB8AC3E}">
        <p14:creationId xmlns:p14="http://schemas.microsoft.com/office/powerpoint/2010/main" val="381644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69E813-8B74-4F73-BBFC-C5709BBE310B}"/>
              </a:ext>
            </a:extLst>
          </p:cNvPr>
          <p:cNvSpPr txBox="1"/>
          <p:nvPr/>
        </p:nvSpPr>
        <p:spPr>
          <a:xfrm>
            <a:off x="4743723" y="191155"/>
            <a:ext cx="2087303" cy="646331"/>
          </a:xfrm>
          <a:prstGeom prst="rect">
            <a:avLst/>
          </a:prstGeom>
          <a:noFill/>
        </p:spPr>
        <p:txBody>
          <a:bodyPr wrap="none" rtlCol="0">
            <a:spAutoFit/>
          </a:bodyPr>
          <a:lstStyle/>
          <a:p>
            <a:r>
              <a:rPr lang="en-US" sz="3600" b="1" dirty="0">
                <a:solidFill>
                  <a:srgbClr val="C00000"/>
                </a:solidFill>
              </a:rPr>
              <a:t>Fuzzy sets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44C9B5-8056-4797-A197-E8526DC9F64C}"/>
                  </a:ext>
                </a:extLst>
              </p:cNvPr>
              <p:cNvSpPr txBox="1"/>
              <p:nvPr/>
            </p:nvSpPr>
            <p:spPr>
              <a:xfrm>
                <a:off x="365760" y="913039"/>
                <a:ext cx="11460479" cy="5940088"/>
              </a:xfrm>
              <a:prstGeom prst="rect">
                <a:avLst/>
              </a:prstGeom>
              <a:noFill/>
            </p:spPr>
            <p:txBody>
              <a:bodyPr wrap="square" rtlCol="0">
                <a:spAutoFit/>
              </a:bodyPr>
              <a:lstStyle/>
              <a:p>
                <a:pPr algn="just"/>
                <a:r>
                  <a:rPr lang="en-US" sz="2000" b="1" u="sng" dirty="0">
                    <a:solidFill>
                      <a:srgbClr val="C00000"/>
                    </a:solidFill>
                  </a:rPr>
                  <a:t>Fuzzy sets and membership function: </a:t>
                </a:r>
              </a:p>
              <a:p>
                <a:pPr algn="just"/>
                <a:endParaRPr lang="en-US" sz="2000" b="1" u="sng" dirty="0">
                  <a:solidFill>
                    <a:srgbClr val="00B0F0"/>
                  </a:solidFill>
                </a:endParaRPr>
              </a:p>
              <a:p>
                <a:pPr algn="just"/>
                <a:r>
                  <a:rPr lang="en-US" sz="2000" dirty="0">
                    <a:latin typeface="+mj-lt"/>
                  </a:rPr>
                  <a:t>If X is a collection of objects denoted generally by </a:t>
                </a:r>
                <a:r>
                  <a:rPr lang="en-US" sz="2000" dirty="0">
                    <a:solidFill>
                      <a:srgbClr val="00B0F0"/>
                    </a:solidFill>
                    <a:latin typeface="+mj-lt"/>
                  </a:rPr>
                  <a:t>x</a:t>
                </a:r>
                <a:r>
                  <a:rPr lang="en-US" sz="2000" dirty="0">
                    <a:latin typeface="+mj-lt"/>
                  </a:rPr>
                  <a:t>, then a fuzzy set </a:t>
                </a:r>
                <a:r>
                  <a:rPr lang="en-US" sz="2000" dirty="0">
                    <a:solidFill>
                      <a:srgbClr val="00B0F0"/>
                    </a:solidFill>
                    <a:latin typeface="+mj-lt"/>
                  </a:rPr>
                  <a:t>A</a:t>
                </a:r>
                <a:r>
                  <a:rPr lang="en-US" sz="2000" dirty="0">
                    <a:latin typeface="+mj-lt"/>
                  </a:rPr>
                  <a:t> in </a:t>
                </a:r>
                <a:r>
                  <a:rPr lang="en-US" sz="2000" dirty="0">
                    <a:solidFill>
                      <a:srgbClr val="00B0F0"/>
                    </a:solidFill>
                    <a:latin typeface="+mj-lt"/>
                  </a:rPr>
                  <a:t>X</a:t>
                </a:r>
                <a:r>
                  <a:rPr lang="en-US" sz="2000" dirty="0">
                    <a:latin typeface="+mj-lt"/>
                  </a:rPr>
                  <a:t> is defined as a set of ordered pairs:</a:t>
                </a:r>
              </a:p>
              <a:p>
                <a:pPr algn="just"/>
                <a:endParaRPr lang="en-US" sz="2000" dirty="0">
                  <a:latin typeface="+mj-lt"/>
                </a:endParaRPr>
              </a:p>
              <a:p>
                <a:pPr algn="ctr"/>
                <a:r>
                  <a:rPr lang="en-US" sz="2000" dirty="0">
                    <a:solidFill>
                      <a:srgbClr val="0070C0"/>
                    </a:solidFill>
                    <a:latin typeface="+mj-lt"/>
                  </a:rPr>
                  <a:t>A = </a:t>
                </a:r>
                <a14:m>
                  <m:oMath xmlns:m="http://schemas.openxmlformats.org/officeDocument/2006/math">
                    <m:d>
                      <m:dPr>
                        <m:begChr m:val="{"/>
                        <m:endChr m:val="}"/>
                        <m:ctrlPr>
                          <a:rPr lang="en-US" sz="200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m:t>
                        </m:r>
                        <m:r>
                          <a:rPr lang="en-US" sz="2000" i="1" smtClean="0">
                            <a:solidFill>
                              <a:srgbClr val="0070C0"/>
                            </a:solidFill>
                            <a:latin typeface="Cambria Math" panose="02040503050406030204" pitchFamily="18" charset="0"/>
                          </a:rPr>
                          <m:t>𝑥</m:t>
                        </m:r>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𝜇</m:t>
                            </m:r>
                          </m:e>
                          <m:sub>
                            <m:r>
                              <a:rPr lang="en-US" sz="2000" b="0" i="1" smtClean="0">
                                <a:solidFill>
                                  <a:srgbClr val="0070C0"/>
                                </a:solidFill>
                                <a:latin typeface="Cambria Math" panose="02040503050406030204" pitchFamily="18" charset="0"/>
                              </a:rPr>
                              <m:t>𝐴</m:t>
                            </m:r>
                          </m:sub>
                        </m:sSub>
                        <m:d>
                          <m:dPr>
                            <m:ctrlPr>
                              <a:rPr lang="en-US" sz="2000" b="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𝑥</m:t>
                            </m:r>
                          </m:e>
                        </m:d>
                        <m:r>
                          <a:rPr lang="en-US" sz="2000" b="0" i="1" smtClean="0">
                            <a:solidFill>
                              <a:srgbClr val="0070C0"/>
                            </a:solidFill>
                            <a:latin typeface="Cambria Math" panose="02040503050406030204" pitchFamily="18" charset="0"/>
                          </a:rPr>
                          <m:t>) </m:t>
                        </m:r>
                      </m:e>
                      <m:e>
                        <m:r>
                          <a:rPr lang="en-US" sz="2000" i="1" smtClean="0">
                            <a:solidFill>
                              <a:srgbClr val="0070C0"/>
                            </a:solidFill>
                            <a:latin typeface="Cambria Math" panose="02040503050406030204" pitchFamily="18" charset="0"/>
                          </a:rPr>
                          <m:t>𝑥</m:t>
                        </m:r>
                        <m:r>
                          <a:rPr lang="en-US" sz="2000" i="1" smtClean="0">
                            <a:solidFill>
                              <a:srgbClr val="0070C0"/>
                            </a:solidFill>
                            <a:latin typeface="Cambria Math" panose="02040503050406030204" pitchFamily="18" charset="0"/>
                            <a:ea typeface="Cambria Math" panose="02040503050406030204" pitchFamily="18" charset="0"/>
                          </a:rPr>
                          <m:t>∈</m:t>
                        </m:r>
                        <m:r>
                          <a:rPr lang="en-US" sz="2000" b="0" i="1" smtClean="0">
                            <a:solidFill>
                              <a:srgbClr val="0070C0"/>
                            </a:solidFill>
                            <a:latin typeface="Cambria Math" panose="02040503050406030204" pitchFamily="18" charset="0"/>
                            <a:ea typeface="Cambria Math" panose="02040503050406030204" pitchFamily="18" charset="0"/>
                          </a:rPr>
                          <m:t>𝑋</m:t>
                        </m:r>
                      </m:e>
                    </m:d>
                  </m:oMath>
                </a14:m>
                <a:endParaRPr lang="en-US" sz="2000" dirty="0">
                  <a:latin typeface="+mj-lt"/>
                </a:endParaRPr>
              </a:p>
              <a:p>
                <a:pPr algn="ctr"/>
                <a:r>
                  <a:rPr lang="en-US" sz="2000" dirty="0">
                    <a:latin typeface="+mj-lt"/>
                  </a:rPr>
                  <a:t>Where,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oMath>
                </a14:m>
                <a:r>
                  <a:rPr lang="en-US" sz="2000" dirty="0">
                    <a:latin typeface="+mj-lt"/>
                  </a:rPr>
                  <a:t> is MF that is between 0 and 1.</a:t>
                </a:r>
              </a:p>
              <a:p>
                <a:pPr algn="ctr"/>
                <a:endParaRPr lang="en-US" sz="2000" dirty="0">
                  <a:latin typeface="+mj-lt"/>
                </a:endParaRPr>
              </a:p>
              <a:p>
                <a:r>
                  <a:rPr lang="en-US" sz="2000" dirty="0">
                    <a:solidFill>
                      <a:srgbClr val="C00000"/>
                    </a:solidFill>
                  </a:rPr>
                  <a:t># </a:t>
                </a:r>
                <a:r>
                  <a:rPr lang="en-US" sz="2000" b="1" dirty="0">
                    <a:solidFill>
                      <a:srgbClr val="C00000"/>
                    </a:solidFill>
                  </a:rPr>
                  <a:t>fuzzy sets with a discrete non-ordered Universe</a:t>
                </a:r>
              </a:p>
              <a:p>
                <a:endParaRPr lang="en-US" sz="2000" dirty="0">
                  <a:latin typeface="+mj-lt"/>
                </a:endParaRPr>
              </a:p>
              <a:p>
                <a:r>
                  <a:rPr lang="en-US" sz="2000" dirty="0">
                    <a:latin typeface="+mj-lt"/>
                  </a:rPr>
                  <a:t>Let </a:t>
                </a:r>
                <a:r>
                  <a:rPr lang="en-US" sz="2000" dirty="0">
                    <a:solidFill>
                      <a:srgbClr val="0070C0"/>
                    </a:solidFill>
                  </a:rPr>
                  <a:t>X =</a:t>
                </a:r>
                <a14:m>
                  <m:oMath xmlns:m="http://schemas.openxmlformats.org/officeDocument/2006/math">
                    <m:d>
                      <m:dPr>
                        <m:begChr m:val="{"/>
                        <m:endChr m:val="}"/>
                        <m:ctrlPr>
                          <a:rPr lang="en-US" sz="2000" i="1" smtClean="0">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𝑃𝑎𝑡𝑛𝑎</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𝑅𝑎𝑛𝑐h𝑖</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𝐵𝑜𝑘𝑎𝑟𝑜</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𝐷h𝑎𝑛𝑏𝑎𝑑</m:t>
                        </m:r>
                      </m:e>
                    </m:d>
                  </m:oMath>
                </a14:m>
                <a:r>
                  <a:rPr lang="en-US" sz="2000" dirty="0">
                    <a:latin typeface="+mj-lt"/>
                  </a:rPr>
                  <a:t> be the set of cities one may wish to live in. the fuzzy set </a:t>
                </a:r>
                <a:r>
                  <a:rPr lang="en-US" sz="2000" dirty="0">
                    <a:solidFill>
                      <a:srgbClr val="C00000"/>
                    </a:solidFill>
                    <a:latin typeface="+mj-lt"/>
                  </a:rPr>
                  <a:t>C= ‘desirable city to live in ‘</a:t>
                </a:r>
                <a:r>
                  <a:rPr lang="en-US" sz="2000" dirty="0">
                    <a:latin typeface="+mj-lt"/>
                  </a:rPr>
                  <a:t> described as </a:t>
                </a:r>
              </a:p>
              <a:p>
                <a:r>
                  <a:rPr lang="en-US" sz="2000" dirty="0">
                    <a:solidFill>
                      <a:srgbClr val="0070C0"/>
                    </a:solidFill>
                  </a:rPr>
                  <a:t>C =</a:t>
                </a:r>
                <a14:m>
                  <m:oMath xmlns:m="http://schemas.openxmlformats.org/officeDocument/2006/math">
                    <m:d>
                      <m:dPr>
                        <m:begChr m:val="{"/>
                        <m:endChr m:val="}"/>
                        <m:ctrlPr>
                          <a:rPr lang="en-US" sz="2000" i="1">
                            <a:solidFill>
                              <a:srgbClr val="0070C0"/>
                            </a:solidFill>
                            <a:latin typeface="Cambria Math" panose="02040503050406030204" pitchFamily="18" charset="0"/>
                          </a:rPr>
                        </m:ctrlPr>
                      </m:dPr>
                      <m:e>
                        <m:d>
                          <m:dPr>
                            <m:ctrlPr>
                              <a:rPr lang="en-US" sz="2000" b="0" i="1" smtClean="0">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𝑃𝑎𝑡𝑛𝑎</m:t>
                            </m:r>
                            <m:r>
                              <a:rPr lang="en-US" sz="2000" b="0" i="1" smtClean="0">
                                <a:solidFill>
                                  <a:srgbClr val="0070C0"/>
                                </a:solidFill>
                                <a:latin typeface="Cambria Math" panose="02040503050406030204" pitchFamily="18" charset="0"/>
                              </a:rPr>
                              <m:t>,0.6</m:t>
                            </m:r>
                          </m:e>
                        </m:d>
                        <m:r>
                          <a:rPr lang="en-US" sz="2000" i="1">
                            <a:solidFill>
                              <a:srgbClr val="0070C0"/>
                            </a:solidFill>
                            <a:latin typeface="Cambria Math" panose="02040503050406030204" pitchFamily="18" charset="0"/>
                          </a:rPr>
                          <m:t>, </m:t>
                        </m:r>
                        <m:d>
                          <m:dPr>
                            <m:ctrlPr>
                              <a:rPr lang="en-US" sz="2000" b="0" i="1" smtClean="0">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𝑅𝑎𝑛𝑐h𝑖</m:t>
                            </m:r>
                            <m:r>
                              <a:rPr lang="en-US" sz="2000" b="0" i="1" smtClean="0">
                                <a:solidFill>
                                  <a:srgbClr val="0070C0"/>
                                </a:solidFill>
                                <a:latin typeface="Cambria Math" panose="02040503050406030204" pitchFamily="18" charset="0"/>
                              </a:rPr>
                              <m:t>,0.9</m:t>
                            </m:r>
                          </m:e>
                        </m:d>
                        <m:r>
                          <a:rPr lang="en-US" sz="2000" i="1">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𝐵𝑜𝑘𝑎𝑟𝑜</m:t>
                        </m:r>
                        <m:r>
                          <a:rPr lang="en-US" sz="2000" b="0" i="1" smtClean="0">
                            <a:solidFill>
                              <a:srgbClr val="0070C0"/>
                            </a:solidFill>
                            <a:latin typeface="Cambria Math" panose="02040503050406030204" pitchFamily="18" charset="0"/>
                          </a:rPr>
                          <m:t>,0.7)</m:t>
                        </m:r>
                        <m:r>
                          <a:rPr lang="en-US" sz="2000" i="1">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𝐷h𝑎𝑛𝑏𝑎𝑑</m:t>
                        </m:r>
                        <m:r>
                          <a:rPr lang="en-US" sz="2000" b="0" i="1" smtClean="0">
                            <a:solidFill>
                              <a:srgbClr val="0070C0"/>
                            </a:solidFill>
                            <a:latin typeface="Cambria Math" panose="02040503050406030204" pitchFamily="18" charset="0"/>
                          </a:rPr>
                          <m:t>,0.5)</m:t>
                        </m:r>
                      </m:e>
                    </m:d>
                  </m:oMath>
                </a14:m>
                <a:endParaRPr lang="en-US" sz="2000" dirty="0">
                  <a:latin typeface="+mj-lt"/>
                </a:endParaRPr>
              </a:p>
              <a:p>
                <a:endParaRPr lang="en-US" sz="2000" dirty="0">
                  <a:latin typeface="+mj-lt"/>
                </a:endParaRPr>
              </a:p>
              <a:p>
                <a:r>
                  <a:rPr lang="en-US" sz="2000" b="1" u="sng" dirty="0">
                    <a:latin typeface="+mj-lt"/>
                  </a:rPr>
                  <a:t>Alternative expression</a:t>
                </a:r>
                <a:r>
                  <a:rPr lang="en-US" sz="2000" u="sng" dirty="0">
                    <a:latin typeface="+mj-lt"/>
                  </a:rPr>
                  <a:t>: </a:t>
                </a:r>
              </a:p>
              <a:p>
                <a:r>
                  <a:rPr lang="en-US" sz="2000" dirty="0">
                    <a:latin typeface="+mj-lt"/>
                  </a:rPr>
                  <a:t>C=0.6/Patna+0.9/Ranchi+0.7</a:t>
                </a:r>
                <a:r>
                  <a:rPr lang="en-US" sz="2000">
                    <a:latin typeface="+mj-lt"/>
                  </a:rPr>
                  <a:t>/Bokaro+0.5</a:t>
                </a:r>
                <a:r>
                  <a:rPr lang="en-US" sz="2000" dirty="0">
                    <a:latin typeface="+mj-lt"/>
                  </a:rPr>
                  <a:t>/Dhanbad</a:t>
                </a:r>
              </a:p>
              <a:p>
                <a:endParaRPr lang="en-US" sz="2000" dirty="0">
                  <a:latin typeface="+mj-lt"/>
                </a:endParaRPr>
              </a:p>
              <a:p>
                <a:r>
                  <a:rPr lang="en-US" sz="2000" b="1" dirty="0">
                    <a:solidFill>
                      <a:srgbClr val="C00000"/>
                    </a:solidFill>
                  </a:rPr>
                  <a:t># Linguistic Variables and linguistic values :</a:t>
                </a:r>
              </a:p>
              <a:p>
                <a:r>
                  <a:rPr lang="en-US" sz="2000" dirty="0">
                    <a:latin typeface="+mj-lt"/>
                  </a:rPr>
                  <a:t>If  X=‘</a:t>
                </a:r>
                <a:r>
                  <a:rPr lang="en-US" sz="2000" dirty="0">
                    <a:solidFill>
                      <a:srgbClr val="0070C0"/>
                    </a:solidFill>
                    <a:latin typeface="+mj-lt"/>
                  </a:rPr>
                  <a:t>age</a:t>
                </a:r>
                <a:r>
                  <a:rPr lang="en-US" sz="2000" dirty="0">
                    <a:latin typeface="+mj-lt"/>
                  </a:rPr>
                  <a:t>’ then its value ‘</a:t>
                </a:r>
                <a:r>
                  <a:rPr lang="en-US" sz="2000" dirty="0">
                    <a:solidFill>
                      <a:srgbClr val="0070C0"/>
                    </a:solidFill>
                    <a:latin typeface="+mj-lt"/>
                  </a:rPr>
                  <a:t>young, middle, old</a:t>
                </a:r>
                <a:r>
                  <a:rPr lang="en-US" sz="2000" dirty="0">
                    <a:latin typeface="+mj-lt"/>
                  </a:rPr>
                  <a:t>’.</a:t>
                </a:r>
              </a:p>
              <a:p>
                <a:endParaRPr lang="en-US" sz="2000" dirty="0"/>
              </a:p>
            </p:txBody>
          </p:sp>
        </mc:Choice>
        <mc:Fallback>
          <p:sp>
            <p:nvSpPr>
              <p:cNvPr id="5" name="TextBox 4">
                <a:extLst>
                  <a:ext uri="{FF2B5EF4-FFF2-40B4-BE49-F238E27FC236}">
                    <a16:creationId xmlns:a16="http://schemas.microsoft.com/office/drawing/2014/main" id="{9344C9B5-8056-4797-A197-E8526DC9F64C}"/>
                  </a:ext>
                </a:extLst>
              </p:cNvPr>
              <p:cNvSpPr txBox="1">
                <a:spLocks noRot="1" noChangeAspect="1" noMove="1" noResize="1" noEditPoints="1" noAdjustHandles="1" noChangeArrowheads="1" noChangeShapeType="1" noTextEdit="1"/>
              </p:cNvSpPr>
              <p:nvPr/>
            </p:nvSpPr>
            <p:spPr>
              <a:xfrm>
                <a:off x="365760" y="913039"/>
                <a:ext cx="11460479" cy="5940088"/>
              </a:xfrm>
              <a:prstGeom prst="rect">
                <a:avLst/>
              </a:prstGeom>
              <a:blipFill>
                <a:blip r:embed="rId2"/>
                <a:stretch>
                  <a:fillRect l="-532" t="-616"/>
                </a:stretch>
              </a:blipFill>
            </p:spPr>
            <p:txBody>
              <a:bodyPr/>
              <a:lstStyle/>
              <a:p>
                <a:r>
                  <a:rPr lang="en-US">
                    <a:noFill/>
                  </a:rPr>
                  <a:t> </a:t>
                </a:r>
              </a:p>
            </p:txBody>
          </p:sp>
        </mc:Fallback>
      </mc:AlternateContent>
    </p:spTree>
    <p:extLst>
      <p:ext uri="{BB962C8B-B14F-4D97-AF65-F5344CB8AC3E}">
        <p14:creationId xmlns:p14="http://schemas.microsoft.com/office/powerpoint/2010/main" val="323792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gs>
            <a:gs pos="100000">
              <a:srgbClr val="000000"/>
            </a:gs>
          </a:gsLst>
          <a:lin ang="5400000" scaled="1"/>
          <a:tileRect/>
        </a:gradFill>
        <a:effectLst/>
      </p:bgPr>
    </p:bg>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44A6315B-4884-CA57-008F-704A79D5CE47}"/>
              </a:ext>
            </a:extLst>
          </p:cNvPr>
          <p:cNvSpPr>
            <a:spLocks noGrp="1" noChangeArrowheads="1"/>
          </p:cNvSpPr>
          <p:nvPr>
            <p:ph type="title"/>
          </p:nvPr>
        </p:nvSpPr>
        <p:spPr>
          <a:xfrm>
            <a:off x="2209800" y="1295400"/>
            <a:ext cx="8229600" cy="1981200"/>
          </a:xfrm>
        </p:spPr>
        <p:txBody>
          <a:bodyPr/>
          <a:lstStyle/>
          <a:p>
            <a:pPr algn="ctr">
              <a:lnSpc>
                <a:spcPct val="105000"/>
              </a:lnSpc>
            </a:pPr>
            <a:r>
              <a:rPr lang="en-US" altLang="zh-TW" sz="4000" dirty="0"/>
              <a:t>Slides for Fuzzy Sets, Ch. 2 of</a:t>
            </a:r>
            <a:br>
              <a:rPr lang="en-US" altLang="zh-TW" sz="4000" dirty="0"/>
            </a:br>
            <a:r>
              <a:rPr lang="en-US" altLang="zh-TW" sz="4000" dirty="0"/>
              <a:t>Neuro-Fuzzy and Soft Computing </a:t>
            </a:r>
          </a:p>
        </p:txBody>
      </p:sp>
      <p:sp>
        <p:nvSpPr>
          <p:cNvPr id="4100" name="Rectangle 4">
            <a:extLst>
              <a:ext uri="{FF2B5EF4-FFF2-40B4-BE49-F238E27FC236}">
                <a16:creationId xmlns:a16="http://schemas.microsoft.com/office/drawing/2014/main" id="{6FE5B4A8-015F-45D5-A44B-30E295B2A820}"/>
              </a:ext>
            </a:extLst>
          </p:cNvPr>
          <p:cNvSpPr>
            <a:spLocks noGrp="1" noChangeArrowheads="1"/>
          </p:cNvSpPr>
          <p:nvPr>
            <p:ph type="body" idx="1"/>
          </p:nvPr>
        </p:nvSpPr>
        <p:spPr>
          <a:xfrm>
            <a:off x="2743200" y="3276600"/>
            <a:ext cx="7150100" cy="2667000"/>
          </a:xfrm>
        </p:spPr>
        <p:txBody>
          <a:bodyPr/>
          <a:lstStyle/>
          <a:p>
            <a:pPr marL="0" indent="0" algn="ctr">
              <a:defRPr/>
            </a:pPr>
            <a:r>
              <a:rPr lang="en-US" altLang="zh-TW">
                <a:effectLst>
                  <a:outerShdw blurRad="38100" dist="38100" dir="2700000" algn="tl">
                    <a:srgbClr val="000000"/>
                  </a:outerShdw>
                </a:effectLst>
              </a:rPr>
              <a:t>J.-S. Roger Jang (</a:t>
            </a:r>
            <a:r>
              <a:rPr lang="zh-TW" altLang="en-US">
                <a:effectLst>
                  <a:outerShdw blurRad="38100" dist="38100" dir="2700000" algn="tl">
                    <a:srgbClr val="000000"/>
                  </a:outerShdw>
                </a:effectLst>
              </a:rPr>
              <a:t>張智星</a:t>
            </a:r>
            <a:r>
              <a:rPr lang="en-US" altLang="zh-TW">
                <a:effectLst>
                  <a:outerShdw blurRad="38100" dist="38100" dir="2700000" algn="tl">
                    <a:srgbClr val="000000"/>
                  </a:outerShdw>
                </a:effectLst>
              </a:rPr>
              <a:t>)</a:t>
            </a:r>
          </a:p>
          <a:p>
            <a:pPr marL="0" indent="0" algn="ctr">
              <a:defRPr/>
            </a:pPr>
            <a:r>
              <a:rPr lang="en-US" altLang="zh-TW">
                <a:effectLst>
                  <a:outerShdw blurRad="38100" dist="38100" dir="2700000" algn="tl">
                    <a:srgbClr val="000000"/>
                  </a:outerShdw>
                </a:effectLst>
              </a:rPr>
              <a:t>CS Dept., Tsing Hua Univ., Taiwan</a:t>
            </a:r>
          </a:p>
          <a:p>
            <a:pPr marL="0" indent="0" algn="ctr">
              <a:defRPr/>
            </a:pPr>
            <a:r>
              <a:rPr lang="en-US" altLang="zh-TW" sz="2000">
                <a:solidFill>
                  <a:srgbClr val="C8FEC8"/>
                </a:solidFill>
                <a:effectLst>
                  <a:outerShdw blurRad="38100" dist="38100" dir="2700000" algn="tl">
                    <a:srgbClr val="000000"/>
                  </a:outerShdw>
                </a:effectLst>
              </a:rPr>
              <a:t>http://www.cs.nthu.edu.tw/~jang</a:t>
            </a:r>
          </a:p>
          <a:p>
            <a:pPr marL="0" indent="0" algn="ctr">
              <a:defRPr/>
            </a:pPr>
            <a:r>
              <a:rPr lang="en-US" altLang="zh-TW" sz="2000">
                <a:solidFill>
                  <a:srgbClr val="C8FEC8"/>
                </a:solidFill>
                <a:effectLst>
                  <a:outerShdw blurRad="38100" dist="38100" dir="2700000" algn="tl">
                    <a:srgbClr val="000000"/>
                  </a:outerShdw>
                </a:effectLst>
                <a:hlinkClick r:id="rId3"/>
              </a:rPr>
              <a:t>jang@cs.nthu.edu.tw</a:t>
            </a:r>
            <a:endParaRPr lang="en-US" altLang="zh-TW" sz="2000">
              <a:solidFill>
                <a:srgbClr val="C8FEC8"/>
              </a:solidFill>
              <a:effectLst>
                <a:outerShdw blurRad="38100" dist="38100" dir="2700000" algn="tl">
                  <a:srgbClr val="000000"/>
                </a:outerShdw>
              </a:effectLst>
            </a:endParaRPr>
          </a:p>
          <a:p>
            <a:pPr marL="0" indent="0" algn="ctr">
              <a:defRPr/>
            </a:pPr>
            <a:endParaRPr lang="en-US" altLang="zh-TW" sz="2000">
              <a:solidFill>
                <a:srgbClr val="C8FEC8"/>
              </a:solidFill>
              <a:effectLst>
                <a:outerShdw blurRad="38100" dist="38100" dir="2700000" algn="tl">
                  <a:srgbClr val="000000"/>
                </a:outerShdw>
              </a:effectLst>
            </a:endParaRPr>
          </a:p>
          <a:p>
            <a:pPr marL="0" indent="0" algn="ctr">
              <a:defRPr/>
            </a:pPr>
            <a:r>
              <a:rPr lang="en-US" altLang="zh-TW" sz="2000">
                <a:solidFill>
                  <a:srgbClr val="C8FEC8"/>
                </a:solidFill>
                <a:effectLst>
                  <a:outerShdw blurRad="38100" dist="38100" dir="2700000" algn="tl">
                    <a:srgbClr val="000000"/>
                  </a:outerShdw>
                </a:effectLst>
              </a:rPr>
              <a:t>Modified by Dan Simon</a:t>
            </a:r>
          </a:p>
          <a:p>
            <a:pPr marL="0" indent="0" algn="ctr">
              <a:defRPr/>
            </a:pPr>
            <a:r>
              <a:rPr lang="en-US" altLang="zh-TW" sz="2000">
                <a:solidFill>
                  <a:srgbClr val="C8FEC8"/>
                </a:solidFill>
                <a:effectLst>
                  <a:outerShdw blurRad="38100" dist="38100" dir="2700000" algn="tl">
                    <a:srgbClr val="000000"/>
                  </a:outerShdw>
                </a:effectLst>
              </a:rPr>
              <a:t>Fall 2010</a:t>
            </a:r>
          </a:p>
          <a:p>
            <a:pPr marL="0" indent="0" algn="ctr">
              <a:defRPr/>
            </a:pPr>
            <a:endParaRPr lang="en-US" altLang="zh-TW" sz="2000">
              <a:solidFill>
                <a:srgbClr val="C8FEC8"/>
              </a:solidFill>
              <a:effectLst>
                <a:outerShdw blurRad="38100" dist="38100" dir="2700000" algn="tl">
                  <a:srgbClr val="000000"/>
                </a:outerShdw>
              </a:effectLst>
            </a:endParaRPr>
          </a:p>
        </p:txBody>
      </p:sp>
    </p:spTree>
    <p:extLst>
      <p:ext uri="{BB962C8B-B14F-4D97-AF65-F5344CB8AC3E}">
        <p14:creationId xmlns:p14="http://schemas.microsoft.com/office/powerpoint/2010/main" val="414743898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6EAF58E-C902-44B3-BD03-07783588889E}"/>
              </a:ext>
            </a:extLst>
          </p:cNvPr>
          <p:cNvPicPr>
            <a:picLocks noChangeAspect="1"/>
          </p:cNvPicPr>
          <p:nvPr/>
        </p:nvPicPr>
        <p:blipFill>
          <a:blip r:embed="rId2"/>
          <a:stretch>
            <a:fillRect/>
          </a:stretch>
        </p:blipFill>
        <p:spPr>
          <a:xfrm>
            <a:off x="1449977" y="135130"/>
            <a:ext cx="9421223" cy="6679323"/>
          </a:xfrm>
          <a:prstGeom prst="rect">
            <a:avLst/>
          </a:prstGeom>
        </p:spPr>
      </p:pic>
    </p:spTree>
    <p:extLst>
      <p:ext uri="{BB962C8B-B14F-4D97-AF65-F5344CB8AC3E}">
        <p14:creationId xmlns:p14="http://schemas.microsoft.com/office/powerpoint/2010/main" val="413695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69E813-8B74-4F73-BBFC-C5709BBE310B}"/>
              </a:ext>
            </a:extLst>
          </p:cNvPr>
          <p:cNvSpPr txBox="1"/>
          <p:nvPr/>
        </p:nvSpPr>
        <p:spPr>
          <a:xfrm>
            <a:off x="4743723" y="0"/>
            <a:ext cx="2087303" cy="646331"/>
          </a:xfrm>
          <a:prstGeom prst="rect">
            <a:avLst/>
          </a:prstGeom>
          <a:noFill/>
        </p:spPr>
        <p:txBody>
          <a:bodyPr wrap="none" rtlCol="0">
            <a:spAutoFit/>
          </a:bodyPr>
          <a:lstStyle/>
          <a:p>
            <a:r>
              <a:rPr lang="en-US" sz="3600" b="1" dirty="0">
                <a:solidFill>
                  <a:srgbClr val="C00000"/>
                </a:solidFill>
              </a:rPr>
              <a:t>Fuzzy sets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44C9B5-8056-4797-A197-E8526DC9F64C}"/>
                  </a:ext>
                </a:extLst>
              </p:cNvPr>
              <p:cNvSpPr txBox="1"/>
              <p:nvPr/>
            </p:nvSpPr>
            <p:spPr>
              <a:xfrm>
                <a:off x="365760" y="425470"/>
                <a:ext cx="11460479" cy="6432530"/>
              </a:xfrm>
              <a:prstGeom prst="rect">
                <a:avLst/>
              </a:prstGeom>
              <a:noFill/>
            </p:spPr>
            <p:txBody>
              <a:bodyPr wrap="square" rtlCol="0">
                <a:spAutoFit/>
              </a:bodyPr>
              <a:lstStyle/>
              <a:p>
                <a:r>
                  <a:rPr lang="en-US" sz="2000" b="1" dirty="0">
                    <a:solidFill>
                      <a:srgbClr val="00B0F0"/>
                    </a:solidFill>
                  </a:rPr>
                  <a:t># Definitions</a:t>
                </a:r>
              </a:p>
              <a:p>
                <a:r>
                  <a:rPr lang="en-US" sz="2400" b="1" u="sng" dirty="0">
                    <a:solidFill>
                      <a:srgbClr val="C00000"/>
                    </a:solidFill>
                  </a:rPr>
                  <a:t>Support</a:t>
                </a:r>
                <a:r>
                  <a:rPr lang="en-US" sz="2400" b="1" dirty="0">
                    <a:solidFill>
                      <a:srgbClr val="C00000"/>
                    </a:solidFill>
                  </a:rPr>
                  <a:t> </a:t>
                </a:r>
              </a:p>
              <a:p>
                <a:r>
                  <a:rPr lang="en-US" sz="2000" dirty="0"/>
                  <a:t>The support of a fuzzy set A is the set of all points </a:t>
                </a:r>
                <a14:m>
                  <m:oMath xmlns:m="http://schemas.openxmlformats.org/officeDocument/2006/math">
                    <m:r>
                      <a:rPr lang="en-US" sz="2000" i="1" dirty="0">
                        <a:solidFill>
                          <a:srgbClr val="0070C0"/>
                        </a:solidFill>
                        <a:latin typeface="Cambria Math" panose="02040503050406030204" pitchFamily="18" charset="0"/>
                      </a:rPr>
                      <m:t>𝑥</m:t>
                    </m:r>
                  </m:oMath>
                </a14:m>
                <a:r>
                  <a:rPr lang="en-US" sz="2000" dirty="0"/>
                  <a:t> in </a:t>
                </a:r>
                <a14:m>
                  <m:oMath xmlns:m="http://schemas.openxmlformats.org/officeDocument/2006/math">
                    <m:r>
                      <a:rPr lang="en-US" sz="2000" i="1" dirty="0">
                        <a:solidFill>
                          <a:srgbClr val="0070C0"/>
                        </a:solidFill>
                        <a:latin typeface="Cambria Math" panose="02040503050406030204" pitchFamily="18" charset="0"/>
                      </a:rPr>
                      <m:t>𝑋</m:t>
                    </m:r>
                  </m:oMath>
                </a14:m>
                <a:r>
                  <a:rPr lang="en-US" sz="2000" dirty="0"/>
                  <a:t> such that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rPr>
                      <m:t>&gt;0</m:t>
                    </m:r>
                  </m:oMath>
                </a14:m>
                <a:endParaRPr lang="en-US" sz="2000" dirty="0"/>
              </a:p>
              <a:p>
                <a:r>
                  <a:rPr lang="en-US" sz="2000" dirty="0"/>
                  <a:t>			 </a:t>
                </a:r>
                <a14:m>
                  <m:oMath xmlns:m="http://schemas.openxmlformats.org/officeDocument/2006/math">
                    <m:r>
                      <m:rPr>
                        <m:sty m:val="p"/>
                      </m:rPr>
                      <a:rPr lang="en-US" sz="2000">
                        <a:solidFill>
                          <a:srgbClr val="0070C0"/>
                        </a:solidFill>
                        <a:latin typeface="Cambria Math" panose="02040503050406030204" pitchFamily="18" charset="0"/>
                      </a:rPr>
                      <m:t>support</m:t>
                    </m:r>
                    <m:r>
                      <a:rPr lang="en-US" sz="2000">
                        <a:solidFill>
                          <a:srgbClr val="0070C0"/>
                        </a:solidFill>
                        <a:latin typeface="Cambria Math" panose="02040503050406030204" pitchFamily="18" charset="0"/>
                      </a:rPr>
                      <m:t>(</m:t>
                    </m:r>
                    <m:r>
                      <m:rPr>
                        <m:sty m:val="p"/>
                      </m:rPr>
                      <a:rPr lang="en-US" sz="2000">
                        <a:solidFill>
                          <a:srgbClr val="0070C0"/>
                        </a:solidFill>
                        <a:latin typeface="Cambria Math" panose="02040503050406030204" pitchFamily="18" charset="0"/>
                      </a:rPr>
                      <m:t>A</m:t>
                    </m:r>
                    <m:r>
                      <a:rPr lang="en-US" sz="2000">
                        <a:solidFill>
                          <a:srgbClr val="0070C0"/>
                        </a:solidFill>
                        <a:latin typeface="Cambria Math" panose="02040503050406030204" pitchFamily="18" charset="0"/>
                      </a:rPr>
                      <m:t>)=</m:t>
                    </m:r>
                  </m:oMath>
                </a14:m>
                <a:r>
                  <a:rPr lang="en-US" sz="2000" dirty="0">
                    <a:solidFill>
                      <a:srgbClr val="0070C0"/>
                    </a:solidFill>
                  </a:rPr>
                  <a:t> </a:t>
                </a:r>
                <a14:m>
                  <m:oMath xmlns:m="http://schemas.openxmlformats.org/officeDocument/2006/math">
                    <m:d>
                      <m:dPr>
                        <m:begChr m:val="{"/>
                        <m:endChr m:val="}"/>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b="0" i="1" smtClean="0">
                            <a:solidFill>
                              <a:srgbClr val="0070C0"/>
                            </a:solidFill>
                            <a:latin typeface="Cambria Math" panose="02040503050406030204" pitchFamily="18" charset="0"/>
                          </a:rPr>
                          <m:t>&gt;0</m:t>
                        </m:r>
                      </m:e>
                    </m:d>
                  </m:oMath>
                </a14:m>
                <a:endParaRPr lang="en-US" sz="2000" b="1" u="sng" dirty="0"/>
              </a:p>
              <a:p>
                <a:r>
                  <a:rPr lang="en-US" sz="2400" b="1" u="sng" dirty="0">
                    <a:solidFill>
                      <a:srgbClr val="C00000"/>
                    </a:solidFill>
                  </a:rPr>
                  <a:t>Core</a:t>
                </a:r>
              </a:p>
              <a:p>
                <a:r>
                  <a:rPr lang="en-US" sz="2000" dirty="0"/>
                  <a:t>The </a:t>
                </a:r>
                <a:r>
                  <a:rPr lang="en-US" sz="2000" b="1" dirty="0"/>
                  <a:t>core </a:t>
                </a:r>
                <a:r>
                  <a:rPr lang="en-US" sz="2000" dirty="0"/>
                  <a:t>of a fuzzy set A is the set of all points x in X such that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b="0" i="1" smtClean="0">
                        <a:solidFill>
                          <a:srgbClr val="0070C0"/>
                        </a:solidFill>
                        <a:latin typeface="Cambria Math" panose="02040503050406030204" pitchFamily="18" charset="0"/>
                      </a:rPr>
                      <m:t>=1</m:t>
                    </m:r>
                  </m:oMath>
                </a14:m>
                <a:endParaRPr lang="en-US" sz="2000" dirty="0"/>
              </a:p>
              <a:p>
                <a:r>
                  <a:rPr lang="en-US" sz="2000" b="1" dirty="0">
                    <a:latin typeface="+mj-lt"/>
                  </a:rPr>
                  <a:t>			</a:t>
                </a:r>
                <a14:m>
                  <m:oMath xmlns:m="http://schemas.openxmlformats.org/officeDocument/2006/math">
                    <m:r>
                      <m:rPr>
                        <m:sty m:val="p"/>
                      </m:rPr>
                      <a:rPr lang="en-US" sz="2000" b="0" i="0" smtClean="0">
                        <a:solidFill>
                          <a:srgbClr val="0070C0"/>
                        </a:solidFill>
                        <a:latin typeface="Cambria Math" panose="02040503050406030204" pitchFamily="18" charset="0"/>
                      </a:rPr>
                      <m:t>core</m:t>
                    </m:r>
                    <m:r>
                      <a:rPr lang="en-US" sz="2000" b="0" i="0" smtClean="0">
                        <a:solidFill>
                          <a:srgbClr val="0070C0"/>
                        </a:solidFill>
                        <a:latin typeface="Cambria Math" panose="02040503050406030204" pitchFamily="18" charset="0"/>
                      </a:rPr>
                      <m:t>(</m:t>
                    </m:r>
                    <m:r>
                      <m:rPr>
                        <m:sty m:val="p"/>
                      </m:rPr>
                      <a:rPr lang="en-US" sz="2000" b="0" i="0" smtClean="0">
                        <a:solidFill>
                          <a:srgbClr val="0070C0"/>
                        </a:solidFill>
                        <a:latin typeface="Cambria Math" panose="02040503050406030204" pitchFamily="18" charset="0"/>
                      </a:rPr>
                      <m:t>A</m:t>
                    </m:r>
                    <m:r>
                      <a:rPr lang="en-US" sz="2000" b="0" i="0" smtClean="0">
                        <a:solidFill>
                          <a:srgbClr val="0070C0"/>
                        </a:solidFill>
                        <a:latin typeface="Cambria Math" panose="02040503050406030204" pitchFamily="18" charset="0"/>
                      </a:rPr>
                      <m:t>)=</m:t>
                    </m:r>
                    <m:d>
                      <m:dPr>
                        <m:begChr m:val="{"/>
                        <m:endChr m:val="}"/>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b="0" i="1" smtClean="0">
                            <a:solidFill>
                              <a:srgbClr val="0070C0"/>
                            </a:solidFill>
                            <a:latin typeface="Cambria Math" panose="02040503050406030204" pitchFamily="18" charset="0"/>
                          </a:rPr>
                          <m:t>=1</m:t>
                        </m:r>
                      </m:e>
                    </m:d>
                  </m:oMath>
                </a14:m>
                <a:r>
                  <a:rPr lang="en-US" sz="2000" b="1" dirty="0"/>
                  <a:t> </a:t>
                </a:r>
              </a:p>
              <a:p>
                <a:pPr algn="just"/>
                <a:r>
                  <a:rPr lang="en-US" sz="2400" b="1" u="sng" dirty="0">
                    <a:solidFill>
                      <a:srgbClr val="C00000"/>
                    </a:solidFill>
                  </a:rPr>
                  <a:t>Normality:</a:t>
                </a:r>
                <a:r>
                  <a:rPr lang="en-US" sz="2400" b="1" dirty="0">
                    <a:solidFill>
                      <a:srgbClr val="C00000"/>
                    </a:solidFill>
                  </a:rPr>
                  <a:t> </a:t>
                </a:r>
              </a:p>
              <a:p>
                <a:pPr algn="just"/>
                <a:r>
                  <a:rPr lang="en-US" sz="2000" dirty="0">
                    <a:latin typeface="+mj-lt"/>
                  </a:rPr>
                  <a:t>A fuzzy set A is a normal if its core is nonempty. In other words, we can always </a:t>
                </a:r>
              </a:p>
              <a:p>
                <a:pPr algn="just"/>
                <a:r>
                  <a:rPr lang="en-US" sz="2000" dirty="0">
                    <a:latin typeface="+mj-lt"/>
                  </a:rPr>
                  <a:t>find a point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𝑠𝑢𝑐h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𝑡h𝑎𝑡</m:t>
                    </m:r>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b="0" i="1" smtClean="0">
                        <a:solidFill>
                          <a:srgbClr val="0070C0"/>
                        </a:solidFill>
                        <a:latin typeface="Cambria Math" panose="02040503050406030204" pitchFamily="18" charset="0"/>
                      </a:rPr>
                      <m:t>=1</m:t>
                    </m:r>
                  </m:oMath>
                </a14:m>
                <a:endParaRPr lang="en-US" sz="2000" dirty="0">
                  <a:latin typeface="+mj-lt"/>
                </a:endParaRPr>
              </a:p>
              <a:p>
                <a:pPr algn="just"/>
                <a:endParaRPr lang="en-US" b="1" u="sng" dirty="0">
                  <a:latin typeface="+mj-lt"/>
                </a:endParaRPr>
              </a:p>
              <a:p>
                <a:pPr algn="just"/>
                <a:r>
                  <a:rPr lang="en-US" sz="2400" b="1" u="sng" dirty="0">
                    <a:solidFill>
                      <a:srgbClr val="C00000"/>
                    </a:solidFill>
                  </a:rPr>
                  <a:t>Crossover points:</a:t>
                </a:r>
              </a:p>
              <a:p>
                <a:pPr algn="just"/>
                <a:r>
                  <a:rPr lang="en-US" sz="2000" dirty="0">
                    <a:latin typeface="+mj-lt"/>
                  </a:rPr>
                  <a:t>A crossover point of a fuzzy set A is a point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oMath>
                </a14:m>
                <a:r>
                  <a:rPr lang="en-US" sz="2000" dirty="0">
                    <a:latin typeface="+mj-lt"/>
                  </a:rPr>
                  <a:t> at which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0.5</m:t>
                    </m:r>
                  </m:oMath>
                </a14:m>
                <a:endParaRPr lang="en-US" sz="2000" dirty="0"/>
              </a:p>
              <a:p>
                <a:pPr algn="ctr"/>
                <a14:m>
                  <m:oMath xmlns:m="http://schemas.openxmlformats.org/officeDocument/2006/math">
                    <m:r>
                      <m:rPr>
                        <m:sty m:val="p"/>
                      </m:rPr>
                      <a:rPr lang="en-US" sz="2000" smtClean="0">
                        <a:solidFill>
                          <a:srgbClr val="0070C0"/>
                        </a:solidFill>
                        <a:latin typeface="Cambria Math" panose="02040503050406030204" pitchFamily="18" charset="0"/>
                      </a:rPr>
                      <m:t>c</m:t>
                    </m:r>
                    <m:r>
                      <m:rPr>
                        <m:sty m:val="p"/>
                      </m:rPr>
                      <a:rPr lang="en-US" sz="2000" b="0" i="0" smtClean="0">
                        <a:solidFill>
                          <a:srgbClr val="0070C0"/>
                        </a:solidFill>
                        <a:latin typeface="Cambria Math" panose="02040503050406030204" pitchFamily="18" charset="0"/>
                      </a:rPr>
                      <m:t>rossover</m:t>
                    </m:r>
                    <m:r>
                      <a:rPr lang="en-US" sz="2000">
                        <a:solidFill>
                          <a:srgbClr val="0070C0"/>
                        </a:solidFill>
                        <a:latin typeface="Cambria Math" panose="02040503050406030204" pitchFamily="18" charset="0"/>
                      </a:rPr>
                      <m:t>(</m:t>
                    </m:r>
                    <m:r>
                      <m:rPr>
                        <m:sty m:val="p"/>
                      </m:rPr>
                      <a:rPr lang="en-US" sz="2000">
                        <a:solidFill>
                          <a:srgbClr val="0070C0"/>
                        </a:solidFill>
                        <a:latin typeface="Cambria Math" panose="02040503050406030204" pitchFamily="18" charset="0"/>
                      </a:rPr>
                      <m:t>A</m:t>
                    </m:r>
                    <m:r>
                      <a:rPr lang="en-US" sz="2000">
                        <a:solidFill>
                          <a:srgbClr val="0070C0"/>
                        </a:solidFill>
                        <a:latin typeface="Cambria Math" panose="02040503050406030204" pitchFamily="18" charset="0"/>
                      </a:rPr>
                      <m:t>)=</m:t>
                    </m:r>
                  </m:oMath>
                </a14:m>
                <a:r>
                  <a:rPr lang="en-US" sz="2000" dirty="0">
                    <a:solidFill>
                      <a:srgbClr val="0070C0"/>
                    </a:solidFill>
                  </a:rPr>
                  <a:t> </a:t>
                </a:r>
                <a14:m>
                  <m:oMath xmlns:m="http://schemas.openxmlformats.org/officeDocument/2006/math">
                    <m:d>
                      <m:dPr>
                        <m:begChr m:val="{"/>
                        <m:endChr m:val="}"/>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0.5</m:t>
                        </m:r>
                      </m:e>
                    </m:d>
                  </m:oMath>
                </a14:m>
                <a:endParaRPr lang="en-US" sz="2000" dirty="0"/>
              </a:p>
              <a:p>
                <a:pPr algn="just"/>
                <a:endParaRPr lang="en-US" dirty="0"/>
              </a:p>
              <a:p>
                <a:pPr algn="just"/>
                <a:r>
                  <a:rPr lang="en-US" sz="2400" b="1" u="sng" dirty="0">
                    <a:solidFill>
                      <a:srgbClr val="C00000"/>
                    </a:solidFill>
                  </a:rPr>
                  <a:t>Fuzzy singleton:</a:t>
                </a:r>
              </a:p>
              <a:p>
                <a:pPr algn="just"/>
                <a:r>
                  <a:rPr lang="en-US" sz="2000" dirty="0">
                    <a:latin typeface="+mj-lt"/>
                  </a:rPr>
                  <a:t>A fuzzy set whose support is a single point in </a:t>
                </a:r>
                <a14:m>
                  <m:oMath xmlns:m="http://schemas.openxmlformats.org/officeDocument/2006/math">
                    <m:r>
                      <a:rPr lang="en-US" sz="2000" i="1" dirty="0" smtClean="0">
                        <a:latin typeface="Cambria Math" panose="02040503050406030204" pitchFamily="18" charset="0"/>
                      </a:rPr>
                      <m:t>𝑋</m:t>
                    </m:r>
                  </m:oMath>
                </a14:m>
                <a:r>
                  <a:rPr lang="en-US" sz="2000" dirty="0">
                    <a:latin typeface="+mj-lt"/>
                  </a:rPr>
                  <a:t> with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1</m:t>
                    </m:r>
                  </m:oMath>
                </a14:m>
                <a:r>
                  <a:rPr lang="en-US" sz="2000" dirty="0">
                    <a:latin typeface="+mj-lt"/>
                  </a:rPr>
                  <a:t> is called a </a:t>
                </a:r>
              </a:p>
              <a:p>
                <a:pPr algn="just"/>
                <a:r>
                  <a:rPr lang="en-US" sz="2000" dirty="0">
                    <a:latin typeface="+mj-lt"/>
                  </a:rPr>
                  <a:t>fuzzy singleton.</a:t>
                </a:r>
                <a:endParaRPr lang="en-US" dirty="0">
                  <a:latin typeface="+mj-lt"/>
                </a:endParaRPr>
              </a:p>
              <a:p>
                <a:endParaRPr lang="en-US" dirty="0">
                  <a:latin typeface="+mj-lt"/>
                </a:endParaRPr>
              </a:p>
              <a:p>
                <a:endParaRPr lang="en-US" dirty="0">
                  <a:latin typeface="+mj-lt"/>
                </a:endParaRPr>
              </a:p>
            </p:txBody>
          </p:sp>
        </mc:Choice>
        <mc:Fallback xmlns="">
          <p:sp>
            <p:nvSpPr>
              <p:cNvPr id="5" name="TextBox 4">
                <a:extLst>
                  <a:ext uri="{FF2B5EF4-FFF2-40B4-BE49-F238E27FC236}">
                    <a16:creationId xmlns:a16="http://schemas.microsoft.com/office/drawing/2014/main" id="{9344C9B5-8056-4797-A197-E8526DC9F64C}"/>
                  </a:ext>
                </a:extLst>
              </p:cNvPr>
              <p:cNvSpPr txBox="1">
                <a:spLocks noRot="1" noChangeAspect="1" noMove="1" noResize="1" noEditPoints="1" noAdjustHandles="1" noChangeArrowheads="1" noChangeShapeType="1" noTextEdit="1"/>
              </p:cNvSpPr>
              <p:nvPr/>
            </p:nvSpPr>
            <p:spPr>
              <a:xfrm>
                <a:off x="365760" y="425470"/>
                <a:ext cx="11460479" cy="6432530"/>
              </a:xfrm>
              <a:prstGeom prst="rect">
                <a:avLst/>
              </a:prstGeom>
              <a:blipFill>
                <a:blip r:embed="rId2"/>
                <a:stretch>
                  <a:fillRect l="-798" t="-569"/>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8F1F2633-A9A9-4D3B-8D0B-1F9B5A9106AD}"/>
              </a:ext>
            </a:extLst>
          </p:cNvPr>
          <p:cNvPicPr>
            <a:picLocks noChangeAspect="1"/>
          </p:cNvPicPr>
          <p:nvPr/>
        </p:nvPicPr>
        <p:blipFill>
          <a:blip r:embed="rId3"/>
          <a:stretch>
            <a:fillRect/>
          </a:stretch>
        </p:blipFill>
        <p:spPr>
          <a:xfrm>
            <a:off x="8522461" y="2576871"/>
            <a:ext cx="3669539" cy="4281129"/>
          </a:xfrm>
          <a:prstGeom prst="rect">
            <a:avLst/>
          </a:prstGeom>
        </p:spPr>
      </p:pic>
    </p:spTree>
    <p:extLst>
      <p:ext uri="{BB962C8B-B14F-4D97-AF65-F5344CB8AC3E}">
        <p14:creationId xmlns:p14="http://schemas.microsoft.com/office/powerpoint/2010/main" val="173095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8DBA83-DC49-4B87-974E-02577A7DD1CB}"/>
                  </a:ext>
                </a:extLst>
              </p:cNvPr>
              <p:cNvSpPr txBox="1"/>
              <p:nvPr/>
            </p:nvSpPr>
            <p:spPr>
              <a:xfrm>
                <a:off x="621297" y="948172"/>
                <a:ext cx="11570704" cy="6125780"/>
              </a:xfrm>
              <a:prstGeom prst="rect">
                <a:avLst/>
              </a:prstGeom>
              <a:noFill/>
            </p:spPr>
            <p:txBody>
              <a:bodyPr wrap="square" rtlCol="0">
                <a:spAutoFit/>
              </a:bodyPr>
              <a:lstStyle/>
              <a:p>
                <a:pPr algn="just"/>
                <a:r>
                  <a:rPr lang="en-US" sz="2400" b="1" u="sng" dirty="0">
                    <a:solidFill>
                      <a:srgbClr val="C00000"/>
                    </a:solidFill>
                  </a:rPr>
                  <a:t>σ-cut</a:t>
                </a:r>
                <a:r>
                  <a:rPr lang="en-US" sz="2400" b="1" dirty="0">
                    <a:solidFill>
                      <a:srgbClr val="C00000"/>
                    </a:solidFill>
                  </a:rPr>
                  <a:t>: </a:t>
                </a:r>
              </a:p>
              <a:p>
                <a:pPr algn="just"/>
                <a:r>
                  <a:rPr lang="en-US" sz="2000" dirty="0"/>
                  <a:t>The σ-cut or σ-level of a fuzzy set A is a crisp set defined by </a:t>
                </a:r>
              </a:p>
              <a:p>
                <a:pPr algn="just"/>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𝐴</m:t>
                          </m:r>
                        </m:e>
                        <m:sub>
                          <m:r>
                            <m:rPr>
                              <m:sty m:val="p"/>
                            </m:rPr>
                            <a:rPr lang="el-GR" sz="2000" i="1">
                              <a:solidFill>
                                <a:srgbClr val="0070C0"/>
                              </a:solidFill>
                              <a:latin typeface="Cambria Math" panose="02040503050406030204" pitchFamily="18" charset="0"/>
                            </a:rPr>
                            <m:t>σ</m:t>
                          </m:r>
                        </m:sub>
                      </m:sSub>
                      <m:r>
                        <a:rPr lang="en-US" sz="2000" i="1">
                          <a:solidFill>
                            <a:srgbClr val="0070C0"/>
                          </a:solidFill>
                          <a:latin typeface="Cambria Math" panose="02040503050406030204" pitchFamily="18" charset="0"/>
                        </a:rPr>
                        <m:t>=</m:t>
                      </m:r>
                      <m:d>
                        <m:dPr>
                          <m:begChr m:val="{"/>
                          <m:endChr m:val="}"/>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ea typeface="Cambria Math" panose="02040503050406030204" pitchFamily="18" charset="0"/>
                            </a:rPr>
                            <m:t>≥</m:t>
                          </m:r>
                          <m:r>
                            <m:rPr>
                              <m:sty m:val="p"/>
                            </m:rPr>
                            <a:rPr lang="el-GR" sz="2000" i="1">
                              <a:solidFill>
                                <a:srgbClr val="0070C0"/>
                              </a:solidFill>
                              <a:latin typeface="Cambria Math" panose="02040503050406030204" pitchFamily="18" charset="0"/>
                              <a:ea typeface="Cambria Math" panose="02040503050406030204" pitchFamily="18" charset="0"/>
                            </a:rPr>
                            <m:t>σ</m:t>
                          </m:r>
                        </m:e>
                      </m:d>
                    </m:oMath>
                  </m:oMathPara>
                </a14:m>
                <a:endParaRPr lang="en-US" sz="2000" dirty="0"/>
              </a:p>
              <a:p>
                <a:pPr algn="just"/>
                <a:r>
                  <a:rPr lang="en-US" sz="2000" b="1" u="sng" dirty="0"/>
                  <a:t>Strong σ-cut or strong σ-level set </a:t>
                </a:r>
                <a:r>
                  <a:rPr lang="en-US" sz="2000" dirty="0"/>
                  <a:t>are defined similarly: </a:t>
                </a:r>
                <a:endParaRPr lang="en-US" sz="2000" b="1" u="sng" dirty="0"/>
              </a:p>
              <a:p>
                <a:pPr algn="just"/>
                <a:endParaRPr lang="en-US" sz="2000" b="1" u="sng" dirty="0"/>
              </a:p>
              <a:p>
                <a:pPr algn="ctr"/>
                <a14:m>
                  <m:oMath xmlns:m="http://schemas.openxmlformats.org/officeDocument/2006/math">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𝐴</m:t>
                        </m:r>
                      </m:e>
                      <m:sub>
                        <m:r>
                          <m:rPr>
                            <m:sty m:val="p"/>
                          </m:rPr>
                          <a:rPr lang="el-GR" sz="2000" i="1">
                            <a:solidFill>
                              <a:srgbClr val="0070C0"/>
                            </a:solidFill>
                            <a:latin typeface="Cambria Math" panose="02040503050406030204" pitchFamily="18" charset="0"/>
                          </a:rPr>
                          <m:t>σ</m:t>
                        </m:r>
                      </m:sub>
                      <m:sup>
                        <m:r>
                          <a:rPr lang="en-US" sz="2000" i="1">
                            <a:solidFill>
                              <a:srgbClr val="0070C0"/>
                            </a:solidFill>
                            <a:latin typeface="Cambria Math" panose="02040503050406030204" pitchFamily="18" charset="0"/>
                          </a:rPr>
                          <m:t>′</m:t>
                        </m:r>
                      </m:sup>
                    </m:sSubSup>
                    <m:r>
                      <a:rPr lang="en-US" sz="2000" i="1">
                        <a:solidFill>
                          <a:srgbClr val="0070C0"/>
                        </a:solidFill>
                        <a:latin typeface="Cambria Math" panose="02040503050406030204" pitchFamily="18" charset="0"/>
                      </a:rPr>
                      <m:t>=</m:t>
                    </m:r>
                  </m:oMath>
                </a14:m>
                <a:r>
                  <a:rPr lang="en-US" sz="2000" dirty="0">
                    <a:solidFill>
                      <a:srgbClr val="0070C0"/>
                    </a:solidFill>
                  </a:rPr>
                  <a:t> </a:t>
                </a:r>
                <a14:m>
                  <m:oMath xmlns:m="http://schemas.openxmlformats.org/officeDocument/2006/math">
                    <m:d>
                      <m:dPr>
                        <m:begChr m:val="{"/>
                        <m:endChr m:val="}"/>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𝜇</m:t>
                            </m:r>
                          </m:e>
                          <m:sub>
                            <m:r>
                              <a:rPr lang="en-US" sz="2000" i="1">
                                <a:solidFill>
                                  <a:srgbClr val="0070C0"/>
                                </a:solidFill>
                                <a:latin typeface="Cambria Math" panose="02040503050406030204" pitchFamily="18" charset="0"/>
                              </a:rPr>
                              <m:t>𝐴</m:t>
                            </m:r>
                          </m:sub>
                        </m:sSub>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𝑥</m:t>
                            </m:r>
                          </m:e>
                        </m:d>
                        <m:r>
                          <a:rPr lang="en-US" sz="2000" i="1">
                            <a:solidFill>
                              <a:srgbClr val="0070C0"/>
                            </a:solidFill>
                            <a:latin typeface="Cambria Math" panose="02040503050406030204" pitchFamily="18" charset="0"/>
                          </a:rPr>
                          <m:t>&gt;</m:t>
                        </m:r>
                        <m:r>
                          <m:rPr>
                            <m:sty m:val="p"/>
                          </m:rPr>
                          <a:rPr lang="el-GR" sz="2000" i="1">
                            <a:solidFill>
                              <a:srgbClr val="0070C0"/>
                            </a:solidFill>
                            <a:latin typeface="Cambria Math" panose="02040503050406030204" pitchFamily="18" charset="0"/>
                            <a:ea typeface="Cambria Math" panose="02040503050406030204" pitchFamily="18" charset="0"/>
                          </a:rPr>
                          <m:t>σ</m:t>
                        </m:r>
                      </m:e>
                    </m:d>
                  </m:oMath>
                </a14:m>
                <a:endParaRPr lang="en-US" sz="2000" dirty="0"/>
              </a:p>
              <a:p>
                <a:pPr algn="ctr"/>
                <a:endParaRPr lang="en-US" sz="2000" dirty="0"/>
              </a:p>
              <a:p>
                <a:r>
                  <a:rPr lang="en-US" sz="2000" dirty="0"/>
                  <a:t>Using the notation for a level set, we can express the support and core of a fuzzy set A as</a:t>
                </a:r>
              </a:p>
              <a:p>
                <a:r>
                  <a:rPr lang="en-US" sz="2000" dirty="0"/>
                  <a:t>Support</a:t>
                </a:r>
                <a14:m>
                  <m:oMath xmlns:m="http://schemas.openxmlformats.org/officeDocument/2006/math">
                    <m:r>
                      <a:rPr lang="en-US" sz="2000" b="0" i="0" smtClean="0">
                        <a:solidFill>
                          <a:srgbClr val="0070C0"/>
                        </a:solidFill>
                        <a:latin typeface="Cambria Math" panose="02040503050406030204" pitchFamily="18" charset="0"/>
                      </a:rPr>
                      <m:t>(</m:t>
                    </m:r>
                    <m:r>
                      <m:rPr>
                        <m:sty m:val="p"/>
                      </m:rPr>
                      <a:rPr lang="en-US" sz="2000" b="0" i="0" smtClean="0">
                        <a:solidFill>
                          <a:srgbClr val="0070C0"/>
                        </a:solidFill>
                        <a:latin typeface="Cambria Math" panose="02040503050406030204" pitchFamily="18" charset="0"/>
                      </a:rPr>
                      <m:t>A</m:t>
                    </m:r>
                    <m:r>
                      <a:rPr lang="en-US" sz="2000" b="0" i="0" smtClean="0">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𝐴</m:t>
                        </m:r>
                      </m:e>
                      <m:sub>
                        <m:r>
                          <a:rPr lang="en-US" sz="2000" b="0" i="1" smtClean="0">
                            <a:solidFill>
                              <a:srgbClr val="0070C0"/>
                            </a:solidFill>
                            <a:latin typeface="Cambria Math" panose="02040503050406030204" pitchFamily="18" charset="0"/>
                          </a:rPr>
                          <m:t>0</m:t>
                        </m:r>
                      </m:sub>
                      <m:sup>
                        <m:r>
                          <a:rPr lang="en-US" sz="2000" i="1">
                            <a:solidFill>
                              <a:srgbClr val="0070C0"/>
                            </a:solidFill>
                            <a:latin typeface="Cambria Math" panose="02040503050406030204" pitchFamily="18" charset="0"/>
                          </a:rPr>
                          <m:t>′</m:t>
                        </m:r>
                      </m:sup>
                    </m:sSubSup>
                  </m:oMath>
                </a14:m>
                <a:r>
                  <a:rPr lang="en-US" sz="2000" dirty="0"/>
                  <a:t>  and </a:t>
                </a:r>
              </a:p>
              <a:p>
                <a:endParaRPr lang="en-US" sz="2000" dirty="0"/>
              </a:p>
              <a:p>
                <a:r>
                  <a:rPr lang="en-US" sz="2000" dirty="0"/>
                  <a:t>Core(A)=</a:t>
                </a: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𝐴</m:t>
                        </m:r>
                      </m:e>
                      <m:sub>
                        <m:r>
                          <a:rPr lang="en-US" sz="2000" b="0" i="1" smtClean="0">
                            <a:solidFill>
                              <a:srgbClr val="0070C0"/>
                            </a:solidFill>
                            <a:latin typeface="Cambria Math" panose="02040503050406030204" pitchFamily="18" charset="0"/>
                          </a:rPr>
                          <m:t>1</m:t>
                        </m:r>
                      </m:sub>
                    </m:sSub>
                  </m:oMath>
                </a14:m>
                <a:r>
                  <a:rPr lang="en-US" sz="2000" dirty="0"/>
                  <a:t>,   respectively </a:t>
                </a:r>
              </a:p>
              <a:p>
                <a:endParaRPr lang="en-US" sz="2000" dirty="0"/>
              </a:p>
              <a:p>
                <a:r>
                  <a:rPr lang="en-US" sz="2400" b="1" u="sng" dirty="0">
                    <a:solidFill>
                      <a:srgbClr val="C00000"/>
                    </a:solidFill>
                  </a:rPr>
                  <a:t>Convexity</a:t>
                </a:r>
              </a:p>
              <a:p>
                <a:r>
                  <a:rPr lang="en-US" sz="2000" dirty="0"/>
                  <a:t>A fuzzy set A is </a:t>
                </a:r>
                <a:r>
                  <a:rPr lang="en-US" sz="2000" b="1" dirty="0"/>
                  <a:t>convex </a:t>
                </a:r>
                <a:r>
                  <a:rPr lang="en-US" sz="2000" dirty="0"/>
                  <a:t>if and only if for any </a:t>
                </a:r>
                <a14:m>
                  <m:oMath xmlns:m="http://schemas.openxmlformats.org/officeDocument/2006/math">
                    <m:sSub>
                      <m:sSubPr>
                        <m:ctrlPr>
                          <a:rPr lang="en-US" sz="2000" i="1" smtClean="0">
                            <a:solidFill>
                              <a:schemeClr val="accent1"/>
                            </a:solidFill>
                            <a:latin typeface="Cambria Math" panose="02040503050406030204" pitchFamily="18" charset="0"/>
                          </a:rPr>
                        </m:ctrlPr>
                      </m:sSubPr>
                      <m:e>
                        <m:r>
                          <a:rPr lang="en-US" sz="2000" b="0" i="1" smtClean="0">
                            <a:solidFill>
                              <a:schemeClr val="accent1"/>
                            </a:solidFill>
                            <a:latin typeface="Cambria Math" panose="02040503050406030204" pitchFamily="18" charset="0"/>
                          </a:rPr>
                          <m:t>𝑥</m:t>
                        </m:r>
                      </m:e>
                      <m:sub>
                        <m:r>
                          <a:rPr lang="en-US" sz="2000" b="0" i="1" smtClean="0">
                            <a:solidFill>
                              <a:schemeClr val="accent1"/>
                            </a:solidFill>
                            <a:latin typeface="Cambria Math" panose="02040503050406030204" pitchFamily="18" charset="0"/>
                          </a:rPr>
                          <m:t>1</m:t>
                        </m:r>
                      </m:sub>
                    </m:sSub>
                    <m:r>
                      <a:rPr lang="en-US" sz="2000" b="0" i="1" smtClean="0">
                        <a:solidFill>
                          <a:schemeClr val="accent1"/>
                        </a:solidFill>
                        <a:latin typeface="Cambria Math" panose="02040503050406030204" pitchFamily="18" charset="0"/>
                      </a:rPr>
                      <m:t> </m:t>
                    </m:r>
                    <m:sSub>
                      <m:sSubPr>
                        <m:ctrlPr>
                          <a:rPr lang="en-US" sz="2000" b="0" i="1" smtClean="0">
                            <a:solidFill>
                              <a:schemeClr val="accent1"/>
                            </a:solidFill>
                            <a:latin typeface="Cambria Math" panose="02040503050406030204" pitchFamily="18" charset="0"/>
                          </a:rPr>
                        </m:ctrlPr>
                      </m:sSubPr>
                      <m:e>
                        <m:r>
                          <a:rPr lang="en-US" sz="2000" b="0" i="1" smtClean="0">
                            <a:solidFill>
                              <a:schemeClr val="accent1"/>
                            </a:solidFill>
                            <a:latin typeface="Cambria Math" panose="02040503050406030204" pitchFamily="18" charset="0"/>
                          </a:rPr>
                          <m:t>𝑥</m:t>
                        </m:r>
                      </m:e>
                      <m:sub>
                        <m:r>
                          <a:rPr lang="en-US" sz="2000" b="0" i="1" smtClean="0">
                            <a:solidFill>
                              <a:schemeClr val="accent1"/>
                            </a:solidFill>
                            <a:latin typeface="Cambria Math" panose="02040503050406030204" pitchFamily="18" charset="0"/>
                          </a:rPr>
                          <m:t>2</m:t>
                        </m:r>
                      </m:sub>
                    </m:sSub>
                    <m:r>
                      <a:rPr lang="en-US" sz="2000" b="0" i="1" smtClean="0">
                        <a:solidFill>
                          <a:schemeClr val="accent1"/>
                        </a:solidFill>
                        <a:latin typeface="Cambria Math" panose="02040503050406030204" pitchFamily="18" charset="0"/>
                        <a:ea typeface="Cambria Math" panose="02040503050406030204" pitchFamily="18" charset="0"/>
                      </a:rPr>
                      <m:t>∈</m:t>
                    </m:r>
                    <m:r>
                      <a:rPr lang="en-US" sz="2000" b="0" i="1" smtClean="0">
                        <a:solidFill>
                          <a:schemeClr val="accent1"/>
                        </a:solidFill>
                        <a:latin typeface="Cambria Math" panose="02040503050406030204" pitchFamily="18" charset="0"/>
                        <a:ea typeface="Cambria Math" panose="02040503050406030204" pitchFamily="18" charset="0"/>
                      </a:rPr>
                      <m:t>𝑋</m:t>
                    </m:r>
                    <m:r>
                      <a:rPr lang="en-US" sz="2000" b="0" i="1" smtClean="0">
                        <a:solidFill>
                          <a:schemeClr val="accent1"/>
                        </a:solidFill>
                        <a:latin typeface="Cambria Math" panose="02040503050406030204" pitchFamily="18" charset="0"/>
                        <a:ea typeface="Cambria Math" panose="02040503050406030204" pitchFamily="18" charset="0"/>
                      </a:rPr>
                      <m:t> </m:t>
                    </m:r>
                  </m:oMath>
                </a14:m>
                <a:r>
                  <a:rPr lang="en-US" sz="2000" dirty="0"/>
                  <a:t>and any </a:t>
                </a:r>
                <a14:m>
                  <m:oMath xmlns:m="http://schemas.openxmlformats.org/officeDocument/2006/math">
                    <m:r>
                      <a:rPr lang="en-US" sz="2000" i="1" smtClean="0">
                        <a:solidFill>
                          <a:schemeClr val="accent1"/>
                        </a:solidFill>
                        <a:latin typeface="Cambria Math" panose="02040503050406030204" pitchFamily="18" charset="0"/>
                      </a:rPr>
                      <m:t>𝝀</m:t>
                    </m:r>
                    <m:r>
                      <a:rPr lang="en-US" sz="2000" i="1" smtClean="0">
                        <a:solidFill>
                          <a:schemeClr val="accent1"/>
                        </a:solidFill>
                        <a:latin typeface="Cambria Math" panose="02040503050406030204" pitchFamily="18" charset="0"/>
                        <a:ea typeface="Cambria Math" panose="02040503050406030204" pitchFamily="18" charset="0"/>
                      </a:rPr>
                      <m:t>∈</m:t>
                    </m:r>
                    <m:r>
                      <a:rPr lang="en-US" sz="2000" b="0" i="1" smtClean="0">
                        <a:solidFill>
                          <a:schemeClr val="accent1"/>
                        </a:solidFill>
                        <a:latin typeface="Cambria Math" panose="02040503050406030204" pitchFamily="18" charset="0"/>
                        <a:ea typeface="Cambria Math" panose="02040503050406030204" pitchFamily="18" charset="0"/>
                      </a:rPr>
                      <m:t>[0,1]</m:t>
                    </m:r>
                  </m:oMath>
                </a14:m>
                <a:endParaRPr lang="en-US" sz="2000" dirty="0">
                  <a:solidFill>
                    <a:schemeClr val="accent1"/>
                  </a:solidFill>
                </a:endParaRPr>
              </a:p>
              <a:p>
                <a:endParaRPr lang="en-US" sz="2000" dirty="0"/>
              </a:p>
              <a:p>
                <a:r>
                  <a:rPr lang="en-US" sz="2000" dirty="0"/>
                  <a:t>		</a:t>
                </a:r>
                <a:r>
                  <a:rPr lang="el-GR" sz="2000" dirty="0">
                    <a:solidFill>
                      <a:schemeClr val="accent1"/>
                    </a:solidFill>
                  </a:rPr>
                  <a:t>μ</a:t>
                </a:r>
                <a:r>
                  <a:rPr lang="en-US" sz="2000" baseline="-25000" dirty="0">
                    <a:solidFill>
                      <a:schemeClr val="accent1"/>
                    </a:solidFill>
                  </a:rPr>
                  <a:t>A</a:t>
                </a:r>
                <a:r>
                  <a:rPr lang="en-US" sz="2000" dirty="0">
                    <a:solidFill>
                      <a:schemeClr val="accent1"/>
                    </a:solidFill>
                  </a:rPr>
                  <a:t>(</a:t>
                </a:r>
                <a:r>
                  <a:rPr lang="el-GR" sz="2000" dirty="0">
                    <a:solidFill>
                      <a:schemeClr val="accent1"/>
                    </a:solidFill>
                  </a:rPr>
                  <a:t>λ</a:t>
                </a:r>
                <a:r>
                  <a:rPr lang="en-US" sz="2000" dirty="0">
                    <a:solidFill>
                      <a:schemeClr val="accent1"/>
                    </a:solidFill>
                  </a:rPr>
                  <a:t>x</a:t>
                </a:r>
                <a:r>
                  <a:rPr lang="en-US" sz="2000" baseline="-25000" dirty="0">
                    <a:solidFill>
                      <a:schemeClr val="accent1"/>
                    </a:solidFill>
                  </a:rPr>
                  <a:t>1</a:t>
                </a:r>
                <a:r>
                  <a:rPr lang="en-US" sz="2000" dirty="0">
                    <a:solidFill>
                      <a:schemeClr val="accent1"/>
                    </a:solidFill>
                  </a:rPr>
                  <a:t> + (1 - </a:t>
                </a:r>
                <a:r>
                  <a:rPr lang="el-GR" sz="2000" dirty="0">
                    <a:solidFill>
                      <a:schemeClr val="accent1"/>
                    </a:solidFill>
                  </a:rPr>
                  <a:t>λ)</a:t>
                </a:r>
                <a:r>
                  <a:rPr lang="en-US" sz="2000" dirty="0">
                    <a:solidFill>
                      <a:schemeClr val="accent1"/>
                    </a:solidFill>
                  </a:rPr>
                  <a:t>x</a:t>
                </a:r>
                <a:r>
                  <a:rPr lang="en-US" sz="2000" baseline="-25000" dirty="0">
                    <a:solidFill>
                      <a:schemeClr val="accent1"/>
                    </a:solidFill>
                  </a:rPr>
                  <a:t>2</a:t>
                </a:r>
                <a:r>
                  <a:rPr lang="en-US" sz="2000" dirty="0">
                    <a:solidFill>
                      <a:schemeClr val="accent1"/>
                    </a:solidFill>
                  </a:rPr>
                  <a:t>) ≥ min{ </a:t>
                </a:r>
                <a:r>
                  <a:rPr lang="el-GR" sz="2000" dirty="0">
                    <a:solidFill>
                      <a:schemeClr val="accent1"/>
                    </a:solidFill>
                  </a:rPr>
                  <a:t>μ</a:t>
                </a:r>
                <a:r>
                  <a:rPr lang="en-US" sz="2000" baseline="-25000" dirty="0">
                    <a:solidFill>
                      <a:schemeClr val="accent1"/>
                    </a:solidFill>
                  </a:rPr>
                  <a:t>A</a:t>
                </a:r>
                <a:r>
                  <a:rPr lang="en-US" sz="2000" dirty="0">
                    <a:solidFill>
                      <a:schemeClr val="accent1"/>
                    </a:solidFill>
                  </a:rPr>
                  <a:t>(x</a:t>
                </a:r>
                <a:r>
                  <a:rPr lang="en-US" sz="2000" baseline="-25000" dirty="0">
                    <a:solidFill>
                      <a:schemeClr val="accent1"/>
                    </a:solidFill>
                  </a:rPr>
                  <a:t>1</a:t>
                </a:r>
                <a:r>
                  <a:rPr lang="en-US" sz="2000" dirty="0">
                    <a:solidFill>
                      <a:schemeClr val="accent1"/>
                    </a:solidFill>
                  </a:rPr>
                  <a:t>), </a:t>
                </a:r>
                <a:r>
                  <a:rPr lang="el-GR" sz="2000" dirty="0">
                    <a:solidFill>
                      <a:schemeClr val="accent1"/>
                    </a:solidFill>
                  </a:rPr>
                  <a:t>μ</a:t>
                </a:r>
                <a:r>
                  <a:rPr lang="en-US" sz="2000" baseline="-25000" dirty="0">
                    <a:solidFill>
                      <a:schemeClr val="accent1"/>
                    </a:solidFill>
                  </a:rPr>
                  <a:t>A</a:t>
                </a:r>
                <a:r>
                  <a:rPr lang="en-US" sz="2000" dirty="0">
                    <a:solidFill>
                      <a:schemeClr val="accent1"/>
                    </a:solidFill>
                  </a:rPr>
                  <a:t>(x</a:t>
                </a:r>
                <a:r>
                  <a:rPr lang="en-US" sz="2000" baseline="-25000" dirty="0">
                    <a:solidFill>
                      <a:schemeClr val="accent1"/>
                    </a:solidFill>
                  </a:rPr>
                  <a:t>2</a:t>
                </a:r>
                <a:r>
                  <a:rPr lang="en-US" sz="2000" dirty="0">
                    <a:solidFill>
                      <a:schemeClr val="accent1"/>
                    </a:solidFill>
                  </a:rPr>
                  <a:t>) }</a:t>
                </a:r>
              </a:p>
              <a:p>
                <a:endParaRPr lang="en-US" sz="2000" dirty="0"/>
              </a:p>
              <a:p>
                <a:r>
                  <a:rPr lang="en-US" sz="2000" dirty="0"/>
                  <a:t>Alternatively, A is convex if all its α-level sets are convex.</a:t>
                </a:r>
              </a:p>
              <a:p>
                <a:endParaRPr lang="en-US" sz="2000" dirty="0"/>
              </a:p>
            </p:txBody>
          </p:sp>
        </mc:Choice>
        <mc:Fallback xmlns="">
          <p:sp>
            <p:nvSpPr>
              <p:cNvPr id="2" name="TextBox 1">
                <a:extLst>
                  <a:ext uri="{FF2B5EF4-FFF2-40B4-BE49-F238E27FC236}">
                    <a16:creationId xmlns:a16="http://schemas.microsoft.com/office/drawing/2014/main" id="{568DBA83-DC49-4B87-974E-02577A7DD1CB}"/>
                  </a:ext>
                </a:extLst>
              </p:cNvPr>
              <p:cNvSpPr txBox="1">
                <a:spLocks noRot="1" noChangeAspect="1" noMove="1" noResize="1" noEditPoints="1" noAdjustHandles="1" noChangeArrowheads="1" noChangeShapeType="1" noTextEdit="1"/>
              </p:cNvSpPr>
              <p:nvPr/>
            </p:nvSpPr>
            <p:spPr>
              <a:xfrm>
                <a:off x="621297" y="948172"/>
                <a:ext cx="11570704" cy="6125780"/>
              </a:xfrm>
              <a:prstGeom prst="rect">
                <a:avLst/>
              </a:prstGeom>
              <a:blipFill>
                <a:blip r:embed="rId2"/>
                <a:stretch>
                  <a:fillRect l="-843" t="-79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1ED5F02-B483-4FF7-8CF4-B9ABC9F24B83}"/>
              </a:ext>
            </a:extLst>
          </p:cNvPr>
          <p:cNvSpPr txBox="1"/>
          <p:nvPr/>
        </p:nvSpPr>
        <p:spPr>
          <a:xfrm>
            <a:off x="4057095" y="301841"/>
            <a:ext cx="2120965" cy="646331"/>
          </a:xfrm>
          <a:prstGeom prst="rect">
            <a:avLst/>
          </a:prstGeom>
          <a:noFill/>
        </p:spPr>
        <p:txBody>
          <a:bodyPr wrap="none" rtlCol="0">
            <a:spAutoFit/>
          </a:bodyPr>
          <a:lstStyle/>
          <a:p>
            <a:r>
              <a:rPr lang="en-US" sz="3600" b="1" dirty="0">
                <a:solidFill>
                  <a:srgbClr val="C00000"/>
                </a:solidFill>
              </a:rPr>
              <a:t>Fuzzy Sets</a:t>
            </a:r>
          </a:p>
        </p:txBody>
      </p:sp>
    </p:spTree>
    <p:extLst>
      <p:ext uri="{BB962C8B-B14F-4D97-AF65-F5344CB8AC3E}">
        <p14:creationId xmlns:p14="http://schemas.microsoft.com/office/powerpoint/2010/main" val="119634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C0019-A64B-40F4-A860-DCA583A6B325}"/>
              </a:ext>
            </a:extLst>
          </p:cNvPr>
          <p:cNvSpPr txBox="1"/>
          <p:nvPr/>
        </p:nvSpPr>
        <p:spPr>
          <a:xfrm>
            <a:off x="4743723" y="191155"/>
            <a:ext cx="2087303" cy="646331"/>
          </a:xfrm>
          <a:prstGeom prst="rect">
            <a:avLst/>
          </a:prstGeom>
          <a:noFill/>
        </p:spPr>
        <p:txBody>
          <a:bodyPr wrap="none" rtlCol="0">
            <a:spAutoFit/>
          </a:bodyPr>
          <a:lstStyle/>
          <a:p>
            <a:r>
              <a:rPr lang="en-US" sz="3600" b="1" dirty="0">
                <a:solidFill>
                  <a:srgbClr val="C00000"/>
                </a:solidFill>
              </a:rPr>
              <a:t>Fuzzy sets</a:t>
            </a:r>
          </a:p>
        </p:txBody>
      </p:sp>
      <p:sp>
        <p:nvSpPr>
          <p:cNvPr id="3" name="TextBox 2">
            <a:extLst>
              <a:ext uri="{FF2B5EF4-FFF2-40B4-BE49-F238E27FC236}">
                <a16:creationId xmlns:a16="http://schemas.microsoft.com/office/drawing/2014/main" id="{59F0646F-3AD7-4C08-AEE1-EF54A23AE450}"/>
              </a:ext>
            </a:extLst>
          </p:cNvPr>
          <p:cNvSpPr txBox="1"/>
          <p:nvPr/>
        </p:nvSpPr>
        <p:spPr>
          <a:xfrm>
            <a:off x="1288869" y="1750423"/>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5058951E-09EF-4E3C-AB0F-03E5C33B2970}"/>
              </a:ext>
            </a:extLst>
          </p:cNvPr>
          <p:cNvSpPr txBox="1"/>
          <p:nvPr/>
        </p:nvSpPr>
        <p:spPr>
          <a:xfrm>
            <a:off x="297465" y="1057061"/>
            <a:ext cx="1136341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crisp set </a:t>
            </a:r>
            <a:r>
              <a:rPr lang="en-US" sz="2000" dirty="0">
                <a:solidFill>
                  <a:srgbClr val="00B0F0"/>
                </a:solidFill>
              </a:rPr>
              <a:t>C</a:t>
            </a:r>
            <a:r>
              <a:rPr lang="en-US" sz="2000" dirty="0"/>
              <a:t> in</a:t>
            </a:r>
            <a:r>
              <a:rPr lang="en-US" sz="2000" dirty="0">
                <a:solidFill>
                  <a:srgbClr val="00B0F0"/>
                </a:solidFill>
              </a:rPr>
              <a:t> R</a:t>
            </a:r>
            <a:r>
              <a:rPr lang="en-US" sz="2000" baseline="30000" dirty="0">
                <a:solidFill>
                  <a:srgbClr val="00B0F0"/>
                </a:solidFill>
              </a:rPr>
              <a:t>n</a:t>
            </a:r>
            <a:r>
              <a:rPr lang="en-US" sz="2000" dirty="0">
                <a:solidFill>
                  <a:srgbClr val="00B0F0"/>
                </a:solidFill>
              </a:rPr>
              <a:t> </a:t>
            </a:r>
            <a:r>
              <a:rPr lang="en-US" sz="2000" dirty="0"/>
              <a:t>is convex if and only if for any two points </a:t>
            </a:r>
            <a:r>
              <a:rPr lang="en-US" sz="2000" dirty="0">
                <a:solidFill>
                  <a:srgbClr val="00B0F0"/>
                </a:solidFill>
              </a:rPr>
              <a:t>x</a:t>
            </a:r>
            <a:r>
              <a:rPr lang="en-US" sz="2000" baseline="-25000" dirty="0">
                <a:solidFill>
                  <a:srgbClr val="00B0F0"/>
                </a:solidFill>
              </a:rPr>
              <a:t>1</a:t>
            </a:r>
            <a:r>
              <a:rPr lang="en-US" sz="2000" dirty="0">
                <a:solidFill>
                  <a:srgbClr val="00B0F0"/>
                </a:solidFill>
              </a:rPr>
              <a:t> ∈ C </a:t>
            </a:r>
            <a:r>
              <a:rPr lang="en-US" sz="2000" dirty="0"/>
              <a:t>and </a:t>
            </a:r>
            <a:r>
              <a:rPr lang="en-US" sz="2000" dirty="0">
                <a:solidFill>
                  <a:srgbClr val="00B0F0"/>
                </a:solidFill>
              </a:rPr>
              <a:t>x</a:t>
            </a:r>
            <a:r>
              <a:rPr lang="en-US" sz="2000" baseline="-25000" dirty="0">
                <a:solidFill>
                  <a:srgbClr val="00B0F0"/>
                </a:solidFill>
              </a:rPr>
              <a:t>2</a:t>
            </a:r>
            <a:r>
              <a:rPr lang="en-US" sz="2000" dirty="0">
                <a:solidFill>
                  <a:srgbClr val="00B0F0"/>
                </a:solidFill>
              </a:rPr>
              <a:t> ∈ C</a:t>
            </a:r>
            <a:r>
              <a:rPr lang="en-US" sz="2000" dirty="0"/>
              <a:t>, their convex combination </a:t>
            </a:r>
            <a:r>
              <a:rPr lang="en-US" sz="2000" dirty="0">
                <a:solidFill>
                  <a:srgbClr val="0070C0"/>
                </a:solidFill>
              </a:rPr>
              <a:t>λx</a:t>
            </a:r>
            <a:r>
              <a:rPr lang="en-US" sz="2000" baseline="-25000" dirty="0">
                <a:solidFill>
                  <a:srgbClr val="0070C0"/>
                </a:solidFill>
              </a:rPr>
              <a:t>1</a:t>
            </a:r>
            <a:r>
              <a:rPr lang="en-US" sz="2000" dirty="0">
                <a:solidFill>
                  <a:srgbClr val="0070C0"/>
                </a:solidFill>
              </a:rPr>
              <a:t> + ( 1 - λ)x</a:t>
            </a:r>
            <a:r>
              <a:rPr lang="en-US" sz="2000" baseline="-25000" dirty="0">
                <a:solidFill>
                  <a:srgbClr val="0070C0"/>
                </a:solidFill>
              </a:rPr>
              <a:t>2</a:t>
            </a:r>
            <a:r>
              <a:rPr lang="en-US" sz="2000" dirty="0">
                <a:solidFill>
                  <a:srgbClr val="0070C0"/>
                </a:solidFill>
              </a:rPr>
              <a:t> </a:t>
            </a:r>
            <a:r>
              <a:rPr lang="en-US" sz="2000" dirty="0"/>
              <a:t>is still in </a:t>
            </a:r>
            <a:r>
              <a:rPr lang="en-US" sz="2000" dirty="0">
                <a:solidFill>
                  <a:srgbClr val="00B0F0"/>
                </a:solidFill>
              </a:rPr>
              <a:t>C</a:t>
            </a:r>
            <a:r>
              <a:rPr lang="en-US" sz="2000" dirty="0"/>
              <a:t>, where </a:t>
            </a:r>
            <a:r>
              <a:rPr lang="en-US" sz="2000" dirty="0">
                <a:solidFill>
                  <a:srgbClr val="00B0F0"/>
                </a:solidFill>
              </a:rPr>
              <a:t>0 ≤ λ ≤ 1</a:t>
            </a:r>
            <a:r>
              <a:rPr lang="en-US" sz="2000" dirty="0"/>
              <a:t>. Hence the convexity of a (crisp) level set </a:t>
            </a:r>
            <a:r>
              <a:rPr lang="en-US" sz="2000" dirty="0">
                <a:solidFill>
                  <a:srgbClr val="00B0F0"/>
                </a:solidFill>
              </a:rPr>
              <a:t>A</a:t>
            </a:r>
            <a:r>
              <a:rPr lang="en-US" sz="2000" baseline="-25000" dirty="0">
                <a:solidFill>
                  <a:srgbClr val="00B0F0"/>
                </a:solidFill>
              </a:rPr>
              <a:t>α</a:t>
            </a:r>
            <a:r>
              <a:rPr lang="en-US" sz="2000" dirty="0"/>
              <a:t> implies that </a:t>
            </a:r>
            <a:r>
              <a:rPr lang="en-US" sz="2000" dirty="0">
                <a:solidFill>
                  <a:srgbClr val="00B0F0"/>
                </a:solidFill>
              </a:rPr>
              <a:t>A</a:t>
            </a:r>
            <a:r>
              <a:rPr lang="en-US" sz="2000" baseline="-25000" dirty="0">
                <a:solidFill>
                  <a:srgbClr val="00B0F0"/>
                </a:solidFill>
              </a:rPr>
              <a:t>α</a:t>
            </a:r>
            <a:r>
              <a:rPr lang="en-US" sz="2000" dirty="0"/>
              <a:t> is composed of a single line segment only. </a:t>
            </a:r>
          </a:p>
          <a:p>
            <a:pPr marL="285750" indent="-285750">
              <a:buFont typeface="Arial" panose="020B0604020202020204" pitchFamily="34" charset="0"/>
              <a:buChar char="•"/>
            </a:pPr>
            <a:r>
              <a:rPr lang="en-US" sz="2000" dirty="0"/>
              <a:t>Note that the definition of convexity of a fuzzy set is not as strict as the common definition of </a:t>
            </a:r>
            <a:r>
              <a:rPr lang="en-US" sz="2000" dirty="0">
                <a:solidFill>
                  <a:srgbClr val="00B0F0"/>
                </a:solidFill>
              </a:rPr>
              <a:t>convexity</a:t>
            </a:r>
            <a:r>
              <a:rPr lang="en-US" sz="2000" dirty="0"/>
              <a:t> of a function. For comparison, the definition of convexity of a function f(x) is </a:t>
            </a:r>
          </a:p>
          <a:p>
            <a:r>
              <a:rPr lang="en-US" sz="2000" dirty="0"/>
              <a:t>			</a:t>
            </a:r>
            <a:r>
              <a:rPr lang="en-US" sz="2000" dirty="0">
                <a:solidFill>
                  <a:srgbClr val="0070C0"/>
                </a:solidFill>
              </a:rPr>
              <a:t>f( </a:t>
            </a:r>
            <a:r>
              <a:rPr lang="el-GR" sz="2000" dirty="0">
                <a:solidFill>
                  <a:srgbClr val="0070C0"/>
                </a:solidFill>
              </a:rPr>
              <a:t>λ</a:t>
            </a:r>
            <a:r>
              <a:rPr lang="en-US" sz="2000" dirty="0">
                <a:solidFill>
                  <a:srgbClr val="0070C0"/>
                </a:solidFill>
              </a:rPr>
              <a:t>x</a:t>
            </a:r>
            <a:r>
              <a:rPr lang="en-US" sz="2000" baseline="-25000" dirty="0">
                <a:solidFill>
                  <a:srgbClr val="0070C0"/>
                </a:solidFill>
              </a:rPr>
              <a:t>1</a:t>
            </a:r>
            <a:r>
              <a:rPr lang="en-US" sz="2000" dirty="0">
                <a:solidFill>
                  <a:srgbClr val="0070C0"/>
                </a:solidFill>
              </a:rPr>
              <a:t> + ( 1 - </a:t>
            </a:r>
            <a:r>
              <a:rPr lang="el-GR" sz="2000" dirty="0">
                <a:solidFill>
                  <a:srgbClr val="0070C0"/>
                </a:solidFill>
              </a:rPr>
              <a:t>λ )</a:t>
            </a:r>
            <a:r>
              <a:rPr lang="en-US" sz="2000" dirty="0">
                <a:solidFill>
                  <a:srgbClr val="0070C0"/>
                </a:solidFill>
              </a:rPr>
              <a:t>x</a:t>
            </a:r>
            <a:r>
              <a:rPr lang="en-US" sz="2000" baseline="-25000" dirty="0">
                <a:solidFill>
                  <a:srgbClr val="0070C0"/>
                </a:solidFill>
              </a:rPr>
              <a:t>2</a:t>
            </a:r>
            <a:r>
              <a:rPr lang="en-US" sz="2000" dirty="0">
                <a:solidFill>
                  <a:srgbClr val="0070C0"/>
                </a:solidFill>
              </a:rPr>
              <a:t> ) ≥ </a:t>
            </a:r>
            <a:r>
              <a:rPr lang="el-GR" sz="2000" dirty="0">
                <a:solidFill>
                  <a:srgbClr val="0070C0"/>
                </a:solidFill>
              </a:rPr>
              <a:t>λ</a:t>
            </a:r>
            <a:r>
              <a:rPr lang="en-US" sz="2000" dirty="0">
                <a:solidFill>
                  <a:srgbClr val="0070C0"/>
                </a:solidFill>
              </a:rPr>
              <a:t>f(x</a:t>
            </a:r>
            <a:r>
              <a:rPr lang="en-US" sz="2000" baseline="-25000" dirty="0">
                <a:solidFill>
                  <a:srgbClr val="0070C0"/>
                </a:solidFill>
              </a:rPr>
              <a:t>1</a:t>
            </a:r>
            <a:r>
              <a:rPr lang="en-US" sz="2000" dirty="0">
                <a:solidFill>
                  <a:srgbClr val="0070C0"/>
                </a:solidFill>
              </a:rPr>
              <a:t>) + ( 1 - </a:t>
            </a:r>
            <a:r>
              <a:rPr lang="el-GR" sz="2000" dirty="0">
                <a:solidFill>
                  <a:srgbClr val="0070C0"/>
                </a:solidFill>
              </a:rPr>
              <a:t>λ )</a:t>
            </a:r>
            <a:r>
              <a:rPr lang="en-US" sz="2000" dirty="0">
                <a:solidFill>
                  <a:srgbClr val="0070C0"/>
                </a:solidFill>
              </a:rPr>
              <a:t>f(x</a:t>
            </a:r>
            <a:r>
              <a:rPr lang="en-US" sz="2000" baseline="-25000" dirty="0">
                <a:solidFill>
                  <a:srgbClr val="0070C0"/>
                </a:solidFill>
              </a:rPr>
              <a:t>2</a:t>
            </a:r>
            <a:r>
              <a:rPr lang="en-US" sz="2000" dirty="0">
                <a:solidFill>
                  <a:srgbClr val="0070C0"/>
                </a:solidFill>
              </a:rPr>
              <a:t>)</a:t>
            </a:r>
          </a:p>
          <a:p>
            <a:r>
              <a:rPr lang="en-US" sz="2000" dirty="0"/>
              <a:t>	which has a tighter condition.</a:t>
            </a:r>
          </a:p>
          <a:p>
            <a:endParaRPr lang="en-US" sz="2000" dirty="0">
              <a:solidFill>
                <a:srgbClr val="0070C0"/>
              </a:solidFill>
            </a:endParaRPr>
          </a:p>
          <a:p>
            <a:pPr marL="285750" indent="-285750">
              <a:buFont typeface="Arial" panose="020B0604020202020204" pitchFamily="34" charset="0"/>
              <a:buChar char="•"/>
            </a:pPr>
            <a:r>
              <a:rPr lang="en-US" sz="2000" dirty="0"/>
              <a:t>Figure below illustrates the concept of convexity of fuzzy sets; Figure (a) shows two convex fuzzy sets, the left fuzzy set satisfies both Equations, while the right one satisfies Equation 1 only. Figure (b) is a nonconvex fuzzy set.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solidFill>
                <a:srgbClr val="0070C0"/>
              </a:solidFill>
            </a:endParaRPr>
          </a:p>
          <a:p>
            <a:endParaRPr lang="en-US" sz="2000" dirty="0"/>
          </a:p>
        </p:txBody>
      </p:sp>
      <p:pic>
        <p:nvPicPr>
          <p:cNvPr id="7" name="Picture 6">
            <a:extLst>
              <a:ext uri="{FF2B5EF4-FFF2-40B4-BE49-F238E27FC236}">
                <a16:creationId xmlns:a16="http://schemas.microsoft.com/office/drawing/2014/main" id="{4A2E12B6-DFB3-4187-A38B-B99B5F89E576}"/>
              </a:ext>
            </a:extLst>
          </p:cNvPr>
          <p:cNvPicPr>
            <a:picLocks noChangeAspect="1"/>
          </p:cNvPicPr>
          <p:nvPr/>
        </p:nvPicPr>
        <p:blipFill>
          <a:blip r:embed="rId2"/>
          <a:stretch>
            <a:fillRect/>
          </a:stretch>
        </p:blipFill>
        <p:spPr>
          <a:xfrm>
            <a:off x="3766382" y="4132865"/>
            <a:ext cx="6901618" cy="2776513"/>
          </a:xfrm>
          <a:prstGeom prst="rect">
            <a:avLst/>
          </a:prstGeom>
        </p:spPr>
      </p:pic>
    </p:spTree>
    <p:extLst>
      <p:ext uri="{BB962C8B-B14F-4D97-AF65-F5344CB8AC3E}">
        <p14:creationId xmlns:p14="http://schemas.microsoft.com/office/powerpoint/2010/main" val="7840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1B175-A772-430E-8116-817E2E00409C}"/>
              </a:ext>
            </a:extLst>
          </p:cNvPr>
          <p:cNvSpPr txBox="1"/>
          <p:nvPr/>
        </p:nvSpPr>
        <p:spPr>
          <a:xfrm>
            <a:off x="461897" y="275562"/>
            <a:ext cx="11200016" cy="6955750"/>
          </a:xfrm>
          <a:prstGeom prst="rect">
            <a:avLst/>
          </a:prstGeom>
          <a:noFill/>
        </p:spPr>
        <p:txBody>
          <a:bodyPr wrap="square" rtlCol="0">
            <a:spAutoFit/>
          </a:bodyPr>
          <a:lstStyle/>
          <a:p>
            <a:r>
              <a:rPr lang="en-US" sz="2400" b="1" u="sng" dirty="0">
                <a:solidFill>
                  <a:srgbClr val="C00000"/>
                </a:solidFill>
              </a:rPr>
              <a:t>Fuzzy numbers</a:t>
            </a:r>
          </a:p>
          <a:p>
            <a:endParaRPr lang="en-US" dirty="0"/>
          </a:p>
          <a:p>
            <a:pPr marL="285750" indent="-285750">
              <a:buFont typeface="Arial" panose="020B0604020202020204" pitchFamily="34" charset="0"/>
              <a:buChar char="•"/>
            </a:pPr>
            <a:r>
              <a:rPr lang="en-US" sz="2000" dirty="0"/>
              <a:t>A fuzzy number</a:t>
            </a:r>
            <a:r>
              <a:rPr lang="en-US" sz="2000" b="1" dirty="0"/>
              <a:t> </a:t>
            </a:r>
            <a:r>
              <a:rPr lang="en-US" sz="2000" b="1" dirty="0">
                <a:solidFill>
                  <a:schemeClr val="accent1"/>
                </a:solidFill>
              </a:rPr>
              <a:t>A</a:t>
            </a:r>
            <a:r>
              <a:rPr lang="en-US" sz="2000" b="1" dirty="0"/>
              <a:t> </a:t>
            </a:r>
            <a:r>
              <a:rPr lang="en-US" sz="2000" dirty="0"/>
              <a:t>is a fuzzy set in the real line </a:t>
            </a:r>
            <a:r>
              <a:rPr lang="en-US" sz="2000" b="1" dirty="0">
                <a:solidFill>
                  <a:schemeClr val="accent1"/>
                </a:solidFill>
              </a:rPr>
              <a:t>(R) </a:t>
            </a:r>
            <a:r>
              <a:rPr lang="en-US" sz="2000" dirty="0"/>
              <a:t>that satisfies the conditions for normality and convexity. </a:t>
            </a:r>
          </a:p>
          <a:p>
            <a:endParaRPr lang="en-US" dirty="0"/>
          </a:p>
          <a:p>
            <a:pPr marL="285750" indent="-285750">
              <a:buFont typeface="Arial" panose="020B0604020202020204" pitchFamily="34" charset="0"/>
              <a:buChar char="•"/>
            </a:pPr>
            <a:r>
              <a:rPr lang="en-US" sz="2000" dirty="0"/>
              <a:t>Most (non-composite) fuzzy sets used in the literature satisfy the conditions for</a:t>
            </a:r>
            <a:r>
              <a:rPr lang="en-US" sz="2000" dirty="0">
                <a:solidFill>
                  <a:schemeClr val="accent1"/>
                </a:solidFill>
              </a:rPr>
              <a:t> </a:t>
            </a:r>
            <a:r>
              <a:rPr lang="en-US" sz="2000" b="1" dirty="0">
                <a:solidFill>
                  <a:schemeClr val="accent1"/>
                </a:solidFill>
              </a:rPr>
              <a:t>normality</a:t>
            </a:r>
            <a:r>
              <a:rPr lang="en-US" sz="2000" dirty="0">
                <a:solidFill>
                  <a:schemeClr val="accent1"/>
                </a:solidFill>
              </a:rPr>
              <a:t> </a:t>
            </a:r>
            <a:r>
              <a:rPr lang="en-US" sz="2000" dirty="0"/>
              <a:t>and </a:t>
            </a:r>
            <a:r>
              <a:rPr lang="en-US" sz="2000" b="1" dirty="0">
                <a:solidFill>
                  <a:schemeClr val="accent1"/>
                </a:solidFill>
              </a:rPr>
              <a:t>convexity</a:t>
            </a:r>
            <a:r>
              <a:rPr lang="en-US" sz="2000" dirty="0"/>
              <a:t>, so fuzzy numbers are the most basic type of fuzzy sets. </a:t>
            </a:r>
          </a:p>
          <a:p>
            <a:pPr marL="285750" indent="-285750">
              <a:buFont typeface="Arial" panose="020B0604020202020204" pitchFamily="34" charset="0"/>
              <a:buChar char="•"/>
            </a:pPr>
            <a:endParaRPr lang="en-US" dirty="0"/>
          </a:p>
          <a:p>
            <a:r>
              <a:rPr lang="en-US" sz="2400" b="1" u="sng" dirty="0">
                <a:solidFill>
                  <a:srgbClr val="C00000"/>
                </a:solidFill>
              </a:rPr>
              <a:t>Bandwidths of normal and convex fuzzy sets</a:t>
            </a:r>
          </a:p>
          <a:p>
            <a:endParaRPr lang="en-US" b="1" u="sng" dirty="0"/>
          </a:p>
          <a:p>
            <a:pPr marL="285750" indent="-285750">
              <a:buFont typeface="Arial" panose="020B0604020202020204" pitchFamily="34" charset="0"/>
              <a:buChar char="•"/>
            </a:pPr>
            <a:r>
              <a:rPr lang="en-US" sz="2000" dirty="0"/>
              <a:t>For a normal and convex fuzzy set, the </a:t>
            </a:r>
            <a:r>
              <a:rPr lang="en-US" sz="2000" b="1" dirty="0"/>
              <a:t>bandwidths </a:t>
            </a:r>
            <a:r>
              <a:rPr lang="en-US" sz="2000" dirty="0"/>
              <a:t>or </a:t>
            </a:r>
            <a:r>
              <a:rPr lang="en-US" sz="2000" b="1" dirty="0"/>
              <a:t>width </a:t>
            </a:r>
            <a:r>
              <a:rPr lang="en-US" sz="2000" dirty="0"/>
              <a:t>is defined as the distance between the two unique crossover points: </a:t>
            </a:r>
          </a:p>
          <a:p>
            <a:endParaRPr lang="en-US" sz="2400" dirty="0">
              <a:solidFill>
                <a:srgbClr val="0070C0"/>
              </a:solidFill>
            </a:endParaRPr>
          </a:p>
          <a:p>
            <a:pPr algn="ctr"/>
            <a:r>
              <a:rPr lang="en-US" sz="2400" dirty="0">
                <a:solidFill>
                  <a:srgbClr val="0070C0"/>
                </a:solidFill>
              </a:rPr>
              <a:t>width(A) = | x</a:t>
            </a:r>
            <a:r>
              <a:rPr lang="en-US" sz="2400" baseline="-25000" dirty="0">
                <a:solidFill>
                  <a:srgbClr val="0070C0"/>
                </a:solidFill>
              </a:rPr>
              <a:t>2</a:t>
            </a:r>
            <a:r>
              <a:rPr lang="en-US" sz="2400" dirty="0">
                <a:solidFill>
                  <a:srgbClr val="0070C0"/>
                </a:solidFill>
              </a:rPr>
              <a:t> - x</a:t>
            </a:r>
            <a:r>
              <a:rPr lang="en-US" sz="2400" baseline="-25000" dirty="0">
                <a:solidFill>
                  <a:srgbClr val="0070C0"/>
                </a:solidFill>
              </a:rPr>
              <a:t>1</a:t>
            </a:r>
            <a:r>
              <a:rPr lang="en-US" sz="2400" dirty="0">
                <a:solidFill>
                  <a:srgbClr val="0070C0"/>
                </a:solidFill>
              </a:rPr>
              <a:t> |</a:t>
            </a:r>
          </a:p>
          <a:p>
            <a:pPr algn="ctr"/>
            <a:r>
              <a:rPr lang="en-US" sz="2400" dirty="0"/>
              <a:t>where </a:t>
            </a:r>
            <a:r>
              <a:rPr lang="en-US" sz="2400" dirty="0" err="1"/>
              <a:t>μ</a:t>
            </a:r>
            <a:r>
              <a:rPr lang="en-US" sz="2400" baseline="-25000" dirty="0" err="1"/>
              <a:t>A</a:t>
            </a:r>
            <a:r>
              <a:rPr lang="en-US" sz="2400" dirty="0"/>
              <a:t>(x</a:t>
            </a:r>
            <a:r>
              <a:rPr lang="en-US" sz="2400" baseline="-25000" dirty="0"/>
              <a:t>1</a:t>
            </a:r>
            <a:r>
              <a:rPr lang="en-US" sz="2400" dirty="0"/>
              <a:t>) = </a:t>
            </a:r>
            <a:r>
              <a:rPr lang="en-US" sz="2400" dirty="0" err="1"/>
              <a:t>μ</a:t>
            </a:r>
            <a:r>
              <a:rPr lang="en-US" sz="2400" baseline="-25000" dirty="0" err="1"/>
              <a:t>A</a:t>
            </a:r>
            <a:r>
              <a:rPr lang="en-US" sz="2400" dirty="0"/>
              <a:t>(x</a:t>
            </a:r>
            <a:r>
              <a:rPr lang="en-US" sz="2400" baseline="-25000" dirty="0"/>
              <a:t>2</a:t>
            </a:r>
            <a:r>
              <a:rPr lang="en-US" sz="2400" dirty="0"/>
              <a:t>) = 0.5.</a:t>
            </a:r>
          </a:p>
          <a:p>
            <a:pPr algn="ctr"/>
            <a:endParaRPr lang="en-US" dirty="0"/>
          </a:p>
          <a:p>
            <a:r>
              <a:rPr lang="en-US" b="1" u="sng" dirty="0">
                <a:solidFill>
                  <a:srgbClr val="C00000"/>
                </a:solidFill>
              </a:rPr>
              <a:t>Symmetry</a:t>
            </a:r>
          </a:p>
          <a:p>
            <a:r>
              <a:rPr lang="en-US" sz="2000" dirty="0"/>
              <a:t>A fuzzy set A is symmetric if its MFs is symmetric around a certain point x = c, namely, </a:t>
            </a:r>
          </a:p>
          <a:p>
            <a:endParaRPr lang="en-US" dirty="0">
              <a:solidFill>
                <a:srgbClr val="0070C0"/>
              </a:solidFill>
            </a:endParaRPr>
          </a:p>
          <a:p>
            <a:pPr algn="ctr"/>
            <a:r>
              <a:rPr lang="el-GR" sz="2400" dirty="0">
                <a:solidFill>
                  <a:srgbClr val="0070C0"/>
                </a:solidFill>
              </a:rPr>
              <a:t>μ</a:t>
            </a:r>
            <a:r>
              <a:rPr lang="en-US" sz="2400" baseline="-25000" dirty="0">
                <a:solidFill>
                  <a:srgbClr val="0070C0"/>
                </a:solidFill>
              </a:rPr>
              <a:t>A</a:t>
            </a:r>
            <a:r>
              <a:rPr lang="en-US" sz="2400" dirty="0">
                <a:solidFill>
                  <a:srgbClr val="0070C0"/>
                </a:solidFill>
              </a:rPr>
              <a:t>( c + x ) = </a:t>
            </a:r>
            <a:r>
              <a:rPr lang="el-GR" sz="2400" dirty="0">
                <a:solidFill>
                  <a:srgbClr val="0070C0"/>
                </a:solidFill>
              </a:rPr>
              <a:t>μ</a:t>
            </a:r>
            <a:r>
              <a:rPr lang="en-US" sz="2400" baseline="-25000" dirty="0">
                <a:solidFill>
                  <a:srgbClr val="0070C0"/>
                </a:solidFill>
              </a:rPr>
              <a:t>A</a:t>
            </a:r>
            <a:r>
              <a:rPr lang="en-US" sz="2400" dirty="0">
                <a:solidFill>
                  <a:srgbClr val="0070C0"/>
                </a:solidFill>
              </a:rPr>
              <a:t>( c - x ) for all x ∈ X</a:t>
            </a:r>
          </a:p>
          <a:p>
            <a:endParaRPr lang="en-US" dirty="0"/>
          </a:p>
          <a:p>
            <a:endParaRPr lang="en-US" dirty="0"/>
          </a:p>
        </p:txBody>
      </p:sp>
    </p:spTree>
    <p:extLst>
      <p:ext uri="{BB962C8B-B14F-4D97-AF65-F5344CB8AC3E}">
        <p14:creationId xmlns:p14="http://schemas.microsoft.com/office/powerpoint/2010/main" val="309516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318456-7DC9-482A-8A98-99F8625CCAEC}"/>
              </a:ext>
            </a:extLst>
          </p:cNvPr>
          <p:cNvSpPr txBox="1"/>
          <p:nvPr/>
        </p:nvSpPr>
        <p:spPr>
          <a:xfrm>
            <a:off x="522514" y="330926"/>
            <a:ext cx="10482767" cy="5755422"/>
          </a:xfrm>
          <a:prstGeom prst="rect">
            <a:avLst/>
          </a:prstGeom>
          <a:noFill/>
        </p:spPr>
        <p:txBody>
          <a:bodyPr wrap="square" rtlCol="0">
            <a:spAutoFit/>
          </a:bodyPr>
          <a:lstStyle/>
          <a:p>
            <a:r>
              <a:rPr lang="en-US" sz="3200" b="1" dirty="0">
                <a:solidFill>
                  <a:srgbClr val="0070C0"/>
                </a:solidFill>
              </a:rPr>
              <a:t>Open left, open right, closed</a:t>
            </a:r>
          </a:p>
          <a:p>
            <a:endParaRPr lang="en-US" sz="2400" dirty="0"/>
          </a:p>
          <a:p>
            <a:endParaRPr lang="en-US" sz="2400" dirty="0"/>
          </a:p>
          <a:p>
            <a:r>
              <a:rPr lang="en-US" sz="2400" b="1" dirty="0">
                <a:solidFill>
                  <a:schemeClr val="accent1"/>
                </a:solidFill>
              </a:rPr>
              <a:t>A fuzzy set A is</a:t>
            </a:r>
          </a:p>
          <a:p>
            <a:endParaRPr lang="en-US" sz="2400" dirty="0"/>
          </a:p>
          <a:p>
            <a:r>
              <a:rPr lang="en-US" sz="2400" b="1" u="sng" dirty="0">
                <a:solidFill>
                  <a:srgbClr val="C00000"/>
                </a:solidFill>
              </a:rPr>
              <a:t>open left </a:t>
            </a:r>
            <a:r>
              <a:rPr lang="en-US" sz="2400" dirty="0"/>
              <a:t>if</a:t>
            </a:r>
          </a:p>
          <a:p>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1 and </a:t>
            </a:r>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0;</a:t>
            </a:r>
          </a:p>
          <a:p>
            <a:endParaRPr lang="en-US" sz="2400" dirty="0"/>
          </a:p>
          <a:p>
            <a:r>
              <a:rPr lang="en-US" sz="2400" b="1" u="sng" dirty="0">
                <a:solidFill>
                  <a:srgbClr val="C00000"/>
                </a:solidFill>
              </a:rPr>
              <a:t>open right </a:t>
            </a:r>
            <a:r>
              <a:rPr lang="en-US" sz="2400" dirty="0"/>
              <a:t>if</a:t>
            </a:r>
          </a:p>
          <a:p>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0 and </a:t>
            </a:r>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1;</a:t>
            </a:r>
          </a:p>
          <a:p>
            <a:endParaRPr lang="en-US" sz="2400" dirty="0"/>
          </a:p>
          <a:p>
            <a:r>
              <a:rPr lang="en-US" sz="2400" b="1" u="sng" dirty="0">
                <a:solidFill>
                  <a:srgbClr val="C00000"/>
                </a:solidFill>
              </a:rPr>
              <a:t>closed</a:t>
            </a:r>
            <a:r>
              <a:rPr lang="en-US" sz="2400" b="1" dirty="0"/>
              <a:t> </a:t>
            </a:r>
            <a:r>
              <a:rPr lang="en-US" sz="2400" dirty="0"/>
              <a:t>if</a:t>
            </a:r>
          </a:p>
          <a:p>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a:t>
            </a:r>
            <a:r>
              <a:rPr lang="en-US" sz="2400" dirty="0" err="1">
                <a:solidFill>
                  <a:srgbClr val="00B0F0"/>
                </a:solidFill>
              </a:rPr>
              <a:t>lim</a:t>
            </a:r>
            <a:r>
              <a:rPr lang="en-US" sz="2400" baseline="-25000" dirty="0" err="1">
                <a:solidFill>
                  <a:srgbClr val="00B0F0"/>
                </a:solidFill>
              </a:rPr>
              <a:t>x</a:t>
            </a:r>
            <a:r>
              <a:rPr lang="en-US" sz="2400" baseline="-25000" dirty="0">
                <a:solidFill>
                  <a:srgbClr val="00B0F0"/>
                </a:solidFill>
              </a:rPr>
              <a:t>→+∞</a:t>
            </a:r>
            <a:r>
              <a:rPr lang="el-GR" sz="2400" dirty="0">
                <a:solidFill>
                  <a:srgbClr val="00B0F0"/>
                </a:solidFill>
              </a:rPr>
              <a:t>μ</a:t>
            </a:r>
            <a:r>
              <a:rPr lang="en-US" sz="2400" baseline="-25000" dirty="0">
                <a:solidFill>
                  <a:srgbClr val="00B0F0"/>
                </a:solidFill>
              </a:rPr>
              <a:t>A</a:t>
            </a:r>
            <a:r>
              <a:rPr lang="en-US" sz="2400" dirty="0">
                <a:solidFill>
                  <a:srgbClr val="00B0F0"/>
                </a:solidFill>
              </a:rPr>
              <a:t>(x) = 0;</a:t>
            </a:r>
          </a:p>
          <a:p>
            <a:endParaRPr lang="en-US" sz="2400" dirty="0">
              <a:solidFill>
                <a:srgbClr val="00B0F0"/>
              </a:solidFill>
            </a:endParaRPr>
          </a:p>
          <a:p>
            <a:endParaRPr lang="en-US" sz="2400" dirty="0"/>
          </a:p>
        </p:txBody>
      </p:sp>
      <p:pic>
        <p:nvPicPr>
          <p:cNvPr id="8" name="Picture 7">
            <a:extLst>
              <a:ext uri="{FF2B5EF4-FFF2-40B4-BE49-F238E27FC236}">
                <a16:creationId xmlns:a16="http://schemas.microsoft.com/office/drawing/2014/main" id="{AAD018A3-908A-4C32-A446-AE2A9C9DEC6C}"/>
              </a:ext>
            </a:extLst>
          </p:cNvPr>
          <p:cNvPicPr>
            <a:picLocks noChangeAspect="1"/>
          </p:cNvPicPr>
          <p:nvPr/>
        </p:nvPicPr>
        <p:blipFill>
          <a:blip r:embed="rId2"/>
          <a:stretch>
            <a:fillRect/>
          </a:stretch>
        </p:blipFill>
        <p:spPr>
          <a:xfrm>
            <a:off x="6096000" y="3640667"/>
            <a:ext cx="6090216" cy="2173272"/>
          </a:xfrm>
          <a:prstGeom prst="rect">
            <a:avLst/>
          </a:prstGeom>
        </p:spPr>
      </p:pic>
      <p:sp>
        <p:nvSpPr>
          <p:cNvPr id="2" name="Rectangle 1">
            <a:extLst>
              <a:ext uri="{FF2B5EF4-FFF2-40B4-BE49-F238E27FC236}">
                <a16:creationId xmlns:a16="http://schemas.microsoft.com/office/drawing/2014/main" id="{59EBAAAA-0B32-4B06-945C-F638CBFF0668}"/>
              </a:ext>
            </a:extLst>
          </p:cNvPr>
          <p:cNvSpPr/>
          <p:nvPr/>
        </p:nvSpPr>
        <p:spPr>
          <a:xfrm>
            <a:off x="522514" y="6086348"/>
            <a:ext cx="10264756" cy="677108"/>
          </a:xfrm>
          <a:prstGeom prst="rect">
            <a:avLst/>
          </a:prstGeom>
        </p:spPr>
        <p:txBody>
          <a:bodyPr wrap="square">
            <a:spAutoFit/>
          </a:bodyPr>
          <a:lstStyle/>
          <a:p>
            <a:r>
              <a:rPr lang="en-US" sz="2000" dirty="0"/>
              <a:t>For example, the fuzzy set </a:t>
            </a:r>
            <a:r>
              <a:rPr lang="en-US" sz="2000" dirty="0">
                <a:solidFill>
                  <a:srgbClr val="C00000"/>
                </a:solidFill>
              </a:rPr>
              <a:t>"young" </a:t>
            </a:r>
            <a:r>
              <a:rPr lang="en-US" sz="2000" dirty="0"/>
              <a:t>is open left; </a:t>
            </a:r>
            <a:r>
              <a:rPr lang="en-US" sz="2000" dirty="0">
                <a:solidFill>
                  <a:srgbClr val="C00000"/>
                </a:solidFill>
              </a:rPr>
              <a:t>"old" </a:t>
            </a:r>
            <a:r>
              <a:rPr lang="en-US" sz="2000" dirty="0"/>
              <a:t>is open right; and </a:t>
            </a:r>
            <a:r>
              <a:rPr lang="en-US" sz="2000" dirty="0">
                <a:solidFill>
                  <a:srgbClr val="C00000"/>
                </a:solidFill>
              </a:rPr>
              <a:t>"middle aged" </a:t>
            </a:r>
            <a:r>
              <a:rPr lang="en-US" sz="2000" dirty="0"/>
              <a:t>is closed.</a:t>
            </a:r>
          </a:p>
          <a:p>
            <a:endParaRPr lang="en-US" dirty="0"/>
          </a:p>
        </p:txBody>
      </p:sp>
    </p:spTree>
    <p:extLst>
      <p:ext uri="{BB962C8B-B14F-4D97-AF65-F5344CB8AC3E}">
        <p14:creationId xmlns:p14="http://schemas.microsoft.com/office/powerpoint/2010/main" val="250907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A8A51-9F7D-4DC5-8DA2-4F1D14A40598}"/>
              </a:ext>
            </a:extLst>
          </p:cNvPr>
          <p:cNvSpPr txBox="1"/>
          <p:nvPr/>
        </p:nvSpPr>
        <p:spPr>
          <a:xfrm>
            <a:off x="4096349" y="160035"/>
            <a:ext cx="3793475" cy="584775"/>
          </a:xfrm>
          <a:prstGeom prst="rect">
            <a:avLst/>
          </a:prstGeom>
          <a:noFill/>
        </p:spPr>
        <p:txBody>
          <a:bodyPr wrap="none" rtlCol="0">
            <a:spAutoFit/>
          </a:bodyPr>
          <a:lstStyle/>
          <a:p>
            <a:pPr algn="ctr"/>
            <a:r>
              <a:rPr lang="en-US" sz="3200" dirty="0"/>
              <a:t>Set theory operations</a:t>
            </a:r>
          </a:p>
        </p:txBody>
      </p:sp>
      <p:sp>
        <p:nvSpPr>
          <p:cNvPr id="3" name="TextBox 2">
            <a:extLst>
              <a:ext uri="{FF2B5EF4-FFF2-40B4-BE49-F238E27FC236}">
                <a16:creationId xmlns:a16="http://schemas.microsoft.com/office/drawing/2014/main" id="{8F0E74FF-A037-4594-BC6C-DE3672A863BC}"/>
              </a:ext>
            </a:extLst>
          </p:cNvPr>
          <p:cNvSpPr txBox="1"/>
          <p:nvPr/>
        </p:nvSpPr>
        <p:spPr>
          <a:xfrm>
            <a:off x="676971" y="746883"/>
            <a:ext cx="4760342" cy="461665"/>
          </a:xfrm>
          <a:prstGeom prst="rect">
            <a:avLst/>
          </a:prstGeom>
          <a:noFill/>
        </p:spPr>
        <p:txBody>
          <a:bodyPr wrap="none" rtlCol="0">
            <a:spAutoFit/>
          </a:bodyPr>
          <a:lstStyle/>
          <a:p>
            <a:r>
              <a:rPr lang="en-US" sz="2400" dirty="0"/>
              <a:t>Union, intersection and complement</a:t>
            </a:r>
          </a:p>
        </p:txBody>
      </p:sp>
      <p:sp>
        <p:nvSpPr>
          <p:cNvPr id="4" name="TextBox 3">
            <a:extLst>
              <a:ext uri="{FF2B5EF4-FFF2-40B4-BE49-F238E27FC236}">
                <a16:creationId xmlns:a16="http://schemas.microsoft.com/office/drawing/2014/main" id="{8A48AAFE-3DE2-4CAC-AC70-B67C7DD4724D}"/>
              </a:ext>
            </a:extLst>
          </p:cNvPr>
          <p:cNvSpPr txBox="1"/>
          <p:nvPr/>
        </p:nvSpPr>
        <p:spPr>
          <a:xfrm>
            <a:off x="531222" y="1213934"/>
            <a:ext cx="1127675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main features of operation on fuzzy set are that unlike conventional sets, operations on fuzzy sets are usually described with reference to membership function. When I say operation, I do not do with the member itself, but I manipulate. When I say operation, I manipulate the membership of the members in a set; members are not manipulated, rather the membership function of the member is manipulated. This is very important; that is, x and μ( x). In classical set what is manipulated is x. </a:t>
            </a:r>
          </a:p>
          <a:p>
            <a:endParaRPr lang="en-US" dirty="0"/>
          </a:p>
          <a:p>
            <a:pPr marL="285750" indent="-285750">
              <a:buFont typeface="Arial" panose="020B0604020202020204" pitchFamily="34" charset="0"/>
              <a:buChar char="•"/>
            </a:pPr>
            <a:r>
              <a:rPr lang="en-US" dirty="0"/>
              <a:t>If I say, x is 1 In classical set when I say x is 1 then, I would say 1 minus x is 0. In this, the manipulation concerns with the member; whereas any kind of manipulation in fuzzy set does not involve with x; rather it involves </a:t>
            </a:r>
            <a:r>
              <a:rPr lang="en-US" dirty="0" err="1"/>
              <a:t>μx</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Containment or subset: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9D11A97-0DC8-47E4-AF3F-74BAC50A3C16}"/>
              </a:ext>
            </a:extLst>
          </p:cNvPr>
          <p:cNvPicPr>
            <a:picLocks noChangeAspect="1"/>
          </p:cNvPicPr>
          <p:nvPr/>
        </p:nvPicPr>
        <p:blipFill>
          <a:blip r:embed="rId2"/>
          <a:stretch>
            <a:fillRect/>
          </a:stretch>
        </p:blipFill>
        <p:spPr>
          <a:xfrm>
            <a:off x="1186902" y="4514859"/>
            <a:ext cx="7588801" cy="513067"/>
          </a:xfrm>
          <a:prstGeom prst="rect">
            <a:avLst/>
          </a:prstGeom>
        </p:spPr>
      </p:pic>
      <p:pic>
        <p:nvPicPr>
          <p:cNvPr id="7" name="Picture 6">
            <a:extLst>
              <a:ext uri="{FF2B5EF4-FFF2-40B4-BE49-F238E27FC236}">
                <a16:creationId xmlns:a16="http://schemas.microsoft.com/office/drawing/2014/main" id="{0A031F1B-4C4F-41B6-B0FB-3B81E056C07E}"/>
              </a:ext>
            </a:extLst>
          </p:cNvPr>
          <p:cNvPicPr>
            <a:picLocks noChangeAspect="1"/>
          </p:cNvPicPr>
          <p:nvPr/>
        </p:nvPicPr>
        <p:blipFill>
          <a:blip r:embed="rId3"/>
          <a:stretch>
            <a:fillRect/>
          </a:stretch>
        </p:blipFill>
        <p:spPr>
          <a:xfrm>
            <a:off x="2891325" y="5374832"/>
            <a:ext cx="2529600" cy="305867"/>
          </a:xfrm>
          <a:prstGeom prst="rect">
            <a:avLst/>
          </a:prstGeom>
        </p:spPr>
      </p:pic>
      <p:sp>
        <p:nvSpPr>
          <p:cNvPr id="8" name="Rectangle 7">
            <a:extLst>
              <a:ext uri="{FF2B5EF4-FFF2-40B4-BE49-F238E27FC236}">
                <a16:creationId xmlns:a16="http://schemas.microsoft.com/office/drawing/2014/main" id="{952EBC40-6A16-426E-B0C4-66606DFAA4DA}"/>
              </a:ext>
            </a:extLst>
          </p:cNvPr>
          <p:cNvSpPr/>
          <p:nvPr/>
        </p:nvSpPr>
        <p:spPr>
          <a:xfrm>
            <a:off x="676971" y="5963084"/>
            <a:ext cx="9117874"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rPr>
              <a:t>Three common operations: </a:t>
            </a:r>
            <a:r>
              <a:rPr lang="en-US" dirty="0">
                <a:solidFill>
                  <a:schemeClr val="accent1"/>
                </a:solidFill>
                <a:latin typeface="Times New Roman" panose="02020603050405020304" pitchFamily="18" charset="0"/>
              </a:rPr>
              <a:t>intersection</a:t>
            </a:r>
            <a:r>
              <a:rPr lang="en-US" dirty="0">
                <a:solidFill>
                  <a:srgbClr val="000000"/>
                </a:solidFill>
                <a:latin typeface="Times New Roman" panose="02020603050405020304" pitchFamily="18" charset="0"/>
              </a:rPr>
              <a:t> which we say is the minimum function, </a:t>
            </a:r>
            <a:r>
              <a:rPr lang="en-US" dirty="0">
                <a:solidFill>
                  <a:schemeClr val="accent1"/>
                </a:solidFill>
                <a:latin typeface="Times New Roman" panose="02020603050405020304" pitchFamily="18" charset="0"/>
              </a:rPr>
              <a:t>union</a:t>
            </a:r>
            <a:r>
              <a:rPr lang="en-US" dirty="0">
                <a:solidFill>
                  <a:srgbClr val="000000"/>
                </a:solidFill>
                <a:latin typeface="Times New Roman" panose="02020603050405020304" pitchFamily="18" charset="0"/>
              </a:rPr>
              <a:t>, which we say is the maximum function and then fuzzy </a:t>
            </a:r>
            <a:r>
              <a:rPr lang="en-US" dirty="0">
                <a:solidFill>
                  <a:schemeClr val="accent1"/>
                </a:solidFill>
                <a:latin typeface="Times New Roman" panose="02020603050405020304" pitchFamily="18" charset="0"/>
              </a:rPr>
              <a:t>complementation</a:t>
            </a:r>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2647359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787D1C-3912-4B59-A21B-A28ADBB66FEB}"/>
              </a:ext>
            </a:extLst>
          </p:cNvPr>
          <p:cNvSpPr/>
          <p:nvPr/>
        </p:nvSpPr>
        <p:spPr>
          <a:xfrm>
            <a:off x="707137" y="335672"/>
            <a:ext cx="3836307" cy="461665"/>
          </a:xfrm>
          <a:prstGeom prst="rect">
            <a:avLst/>
          </a:prstGeom>
        </p:spPr>
        <p:txBody>
          <a:bodyPr wrap="none">
            <a:spAutoFit/>
          </a:bodyPr>
          <a:lstStyle/>
          <a:p>
            <a:r>
              <a:rPr lang="en-US" sz="2400" b="1" dirty="0">
                <a:solidFill>
                  <a:srgbClr val="000000"/>
                </a:solidFill>
                <a:latin typeface="Times New Roman" panose="02020603050405020304" pitchFamily="18" charset="0"/>
              </a:rPr>
              <a:t>Standard fuzzy operations: </a:t>
            </a:r>
            <a:endParaRPr lang="en-US" sz="2400" dirty="0"/>
          </a:p>
        </p:txBody>
      </p:sp>
      <p:sp>
        <p:nvSpPr>
          <p:cNvPr id="3" name="TextBox 2">
            <a:extLst>
              <a:ext uri="{FF2B5EF4-FFF2-40B4-BE49-F238E27FC236}">
                <a16:creationId xmlns:a16="http://schemas.microsoft.com/office/drawing/2014/main" id="{9F139802-739A-40BA-BB7D-129C60AA4C78}"/>
              </a:ext>
            </a:extLst>
          </p:cNvPr>
          <p:cNvSpPr txBox="1"/>
          <p:nvPr/>
        </p:nvSpPr>
        <p:spPr>
          <a:xfrm>
            <a:off x="383178" y="899175"/>
            <a:ext cx="10947350" cy="2308324"/>
          </a:xfrm>
          <a:prstGeom prst="rect">
            <a:avLst/>
          </a:prstGeom>
          <a:noFill/>
        </p:spPr>
        <p:txBody>
          <a:bodyPr wrap="square" rtlCol="0">
            <a:spAutoFit/>
          </a:bodyPr>
          <a:lstStyle/>
          <a:p>
            <a:r>
              <a:rPr lang="en-US" b="1" dirty="0"/>
              <a:t>Intersection(Conjunction)or T-norm: </a:t>
            </a:r>
          </a:p>
          <a:p>
            <a:pPr algn="just"/>
            <a:r>
              <a:rPr lang="en-US" dirty="0"/>
              <a:t>We can easily see that, the membership of A (green) intersection B(red) in fig. is all the members that belongs to, that is common between A and B. Their membership will follow these (blue) curves. There are two things we are doing. We have 2 sets. One is set A and the other is set B. Classically, what we see is the common members between A and B. We are not only seeing the common members, here we are also seeing, what is their membership function. </a:t>
            </a:r>
          </a:p>
          <a:p>
            <a:endParaRPr lang="en-US" dirty="0"/>
          </a:p>
          <a:p>
            <a:endParaRPr lang="en-US" dirty="0"/>
          </a:p>
        </p:txBody>
      </p:sp>
      <p:pic>
        <p:nvPicPr>
          <p:cNvPr id="4" name="Picture 3">
            <a:extLst>
              <a:ext uri="{FF2B5EF4-FFF2-40B4-BE49-F238E27FC236}">
                <a16:creationId xmlns:a16="http://schemas.microsoft.com/office/drawing/2014/main" id="{F827FC03-15CD-4FC9-A097-6F467A7B2F6A}"/>
              </a:ext>
            </a:extLst>
          </p:cNvPr>
          <p:cNvPicPr>
            <a:picLocks noChangeAspect="1"/>
          </p:cNvPicPr>
          <p:nvPr/>
        </p:nvPicPr>
        <p:blipFill>
          <a:blip r:embed="rId2"/>
          <a:stretch>
            <a:fillRect/>
          </a:stretch>
        </p:blipFill>
        <p:spPr>
          <a:xfrm>
            <a:off x="2979926" y="2758903"/>
            <a:ext cx="4229176" cy="305867"/>
          </a:xfrm>
          <a:prstGeom prst="rect">
            <a:avLst/>
          </a:prstGeom>
        </p:spPr>
      </p:pic>
      <p:sp>
        <p:nvSpPr>
          <p:cNvPr id="6" name="Rectangle 5">
            <a:extLst>
              <a:ext uri="{FF2B5EF4-FFF2-40B4-BE49-F238E27FC236}">
                <a16:creationId xmlns:a16="http://schemas.microsoft.com/office/drawing/2014/main" id="{AE135310-3706-4903-838D-A33A62E392A2}"/>
              </a:ext>
            </a:extLst>
          </p:cNvPr>
          <p:cNvSpPr/>
          <p:nvPr/>
        </p:nvSpPr>
        <p:spPr>
          <a:xfrm>
            <a:off x="341583" y="5515823"/>
            <a:ext cx="11508834" cy="1200329"/>
          </a:xfrm>
          <a:prstGeom prst="rect">
            <a:avLst/>
          </a:prstGeom>
        </p:spPr>
        <p:txBody>
          <a:bodyPr wrap="square">
            <a:spAutoFit/>
          </a:bodyPr>
          <a:lstStyle/>
          <a:p>
            <a:r>
              <a:rPr lang="en-US" dirty="0">
                <a:solidFill>
                  <a:srgbClr val="000000"/>
                </a:solidFill>
                <a:latin typeface="Times New Roman" panose="02020603050405020304" pitchFamily="18" charset="0"/>
              </a:rPr>
              <a:t>Fig. Fuzzy set operations intersection &amp; union </a:t>
            </a:r>
          </a:p>
          <a:p>
            <a:pPr algn="just"/>
            <a:r>
              <a:rPr lang="en-US" dirty="0">
                <a:solidFill>
                  <a:srgbClr val="000000"/>
                </a:solidFill>
                <a:latin typeface="Times New Roman" panose="02020603050405020304" pitchFamily="18" charset="0"/>
              </a:rPr>
              <a:t>The membership function is computed minimum; that is, </a:t>
            </a:r>
            <a:r>
              <a:rPr lang="en-US" dirty="0" err="1">
                <a:solidFill>
                  <a:srgbClr val="000000"/>
                </a:solidFill>
                <a:latin typeface="Times New Roman" panose="02020603050405020304" pitchFamily="18" charset="0"/>
              </a:rPr>
              <a:t>μA</a:t>
            </a:r>
            <a:r>
              <a:rPr lang="en-US" dirty="0">
                <a:solidFill>
                  <a:srgbClr val="000000"/>
                </a:solidFill>
                <a:latin typeface="Times New Roman" panose="02020603050405020304" pitchFamily="18" charset="0"/>
              </a:rPr>
              <a:t> intersection B is minimum of </a:t>
            </a:r>
            <a:r>
              <a:rPr lang="en-US" dirty="0" err="1">
                <a:solidFill>
                  <a:srgbClr val="000000"/>
                </a:solidFill>
                <a:latin typeface="Times New Roman" panose="02020603050405020304" pitchFamily="18" charset="0"/>
              </a:rPr>
              <a:t>μA</a:t>
            </a:r>
            <a:r>
              <a:rPr lang="en-US" dirty="0">
                <a:solidFill>
                  <a:srgbClr val="000000"/>
                </a:solidFill>
                <a:latin typeface="Times New Roman" panose="02020603050405020304" pitchFamily="18" charset="0"/>
              </a:rPr>
              <a:t> x and μ B x. That is the membership function. When there is a common member between A and B, the membership function wherever is minimum that is retained and the other one is thrown away. The member is retained; what is changing is the membership function </a:t>
            </a:r>
            <a:endParaRPr lang="en-US" dirty="0"/>
          </a:p>
        </p:txBody>
      </p:sp>
      <p:pic>
        <p:nvPicPr>
          <p:cNvPr id="8" name="Picture 7">
            <a:extLst>
              <a:ext uri="{FF2B5EF4-FFF2-40B4-BE49-F238E27FC236}">
                <a16:creationId xmlns:a16="http://schemas.microsoft.com/office/drawing/2014/main" id="{1CF2DE25-D63A-40F9-8207-D23FD73C0A64}"/>
              </a:ext>
            </a:extLst>
          </p:cNvPr>
          <p:cNvPicPr>
            <a:picLocks noChangeAspect="1"/>
          </p:cNvPicPr>
          <p:nvPr/>
        </p:nvPicPr>
        <p:blipFill>
          <a:blip r:embed="rId3"/>
          <a:stretch>
            <a:fillRect/>
          </a:stretch>
        </p:blipFill>
        <p:spPr>
          <a:xfrm>
            <a:off x="1322478" y="3207499"/>
            <a:ext cx="8387578" cy="2179027"/>
          </a:xfrm>
          <a:prstGeom prst="rect">
            <a:avLst/>
          </a:prstGeom>
        </p:spPr>
      </p:pic>
    </p:spTree>
    <p:extLst>
      <p:ext uri="{BB962C8B-B14F-4D97-AF65-F5344CB8AC3E}">
        <p14:creationId xmlns:p14="http://schemas.microsoft.com/office/powerpoint/2010/main" val="3914915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BD582-C145-4A34-866A-683C08F4887B}"/>
              </a:ext>
            </a:extLst>
          </p:cNvPr>
          <p:cNvSpPr/>
          <p:nvPr/>
        </p:nvSpPr>
        <p:spPr>
          <a:xfrm>
            <a:off x="309154" y="282251"/>
            <a:ext cx="11573691" cy="5632311"/>
          </a:xfrm>
          <a:prstGeom prst="rect">
            <a:avLst/>
          </a:prstGeom>
        </p:spPr>
        <p:txBody>
          <a:bodyPr wrap="square">
            <a:spAutoFit/>
          </a:bodyPr>
          <a:lstStyle/>
          <a:p>
            <a:pPr algn="just"/>
            <a:r>
              <a:rPr lang="en-US" b="1" dirty="0">
                <a:solidFill>
                  <a:srgbClr val="000000"/>
                </a:solidFill>
                <a:latin typeface="Times New Roman" panose="02020603050405020304" pitchFamily="18" charset="0"/>
              </a:rPr>
              <a:t>Union(Disjunction) or T-co-norm or S-norm: </a:t>
            </a:r>
          </a:p>
          <a:p>
            <a:pPr algn="just"/>
            <a:endParaRPr lang="en-US"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That is the meaning of these two curves that we have and then we are trying to find out what the fuzzy union is. I have to find out In this the members are both belonging to A and B. But their membership is maximum of both. if I have common members. I have set A and I have set B; A union B is my union set. If x belongs to A and x belongs to B, then x also belongs to A union B. But in fuzzy set, here this is μ </a:t>
            </a:r>
            <a:r>
              <a:rPr lang="en-US" sz="1100" dirty="0">
                <a:solidFill>
                  <a:srgbClr val="000000"/>
                </a:solidFill>
                <a:latin typeface="Times New Roman" panose="02020603050405020304" pitchFamily="18" charset="0"/>
              </a:rPr>
              <a:t>A </a:t>
            </a:r>
            <a:r>
              <a:rPr lang="en-US" dirty="0">
                <a:solidFill>
                  <a:srgbClr val="000000"/>
                </a:solidFill>
                <a:latin typeface="Times New Roman" panose="02020603050405020304" pitchFamily="18" charset="0"/>
              </a:rPr>
              <a:t>x and here it is μ x and in this case, this is maximum of </a:t>
            </a:r>
            <a:r>
              <a:rPr lang="en-US" dirty="0" err="1">
                <a:solidFill>
                  <a:srgbClr val="000000"/>
                </a:solidFill>
                <a:latin typeface="Times New Roman" panose="02020603050405020304" pitchFamily="18" charset="0"/>
              </a:rPr>
              <a:t>μ</a:t>
            </a:r>
            <a:r>
              <a:rPr lang="en-US" sz="1100" dirty="0" err="1">
                <a:solidFill>
                  <a:srgbClr val="000000"/>
                </a:solidFill>
                <a:latin typeface="Times New Roman" panose="02020603050405020304" pitchFamily="18" charset="0"/>
              </a:rPr>
              <a:t>A</a:t>
            </a:r>
            <a:r>
              <a:rPr lang="en-US" sz="11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x and </a:t>
            </a:r>
            <a:r>
              <a:rPr lang="en-US" dirty="0" err="1">
                <a:solidFill>
                  <a:srgbClr val="000000"/>
                </a:solidFill>
                <a:latin typeface="Times New Roman" panose="02020603050405020304" pitchFamily="18" charset="0"/>
              </a:rPr>
              <a:t>μ</a:t>
            </a:r>
            <a:r>
              <a:rPr lang="en-US" sz="1100" dirty="0" err="1">
                <a:solidFill>
                  <a:srgbClr val="000000"/>
                </a:solidFill>
                <a:latin typeface="Times New Roman" panose="02020603050405020304" pitchFamily="18" charset="0"/>
              </a:rPr>
              <a:t>B</a:t>
            </a:r>
            <a:r>
              <a:rPr lang="en-US" sz="11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x; the membership function. That is the way it is assigned. </a:t>
            </a:r>
          </a:p>
          <a:p>
            <a:pPr algn="just"/>
            <a:endParaRPr lang="en-US" dirty="0">
              <a:solidFill>
                <a:srgbClr val="000000"/>
              </a:solidFill>
              <a:latin typeface="Times New Roman" panose="02020603050405020304" pitchFamily="18" charset="0"/>
            </a:endParaRPr>
          </a:p>
          <a:p>
            <a:pPr algn="just"/>
            <a:endParaRPr lang="en-US" dirty="0"/>
          </a:p>
          <a:p>
            <a:pPr algn="just"/>
            <a:endParaRPr lang="en-US" dirty="0"/>
          </a:p>
          <a:p>
            <a:pPr algn="just"/>
            <a:r>
              <a:rPr lang="en-US" dirty="0"/>
              <a:t>This candidate, when it comes to A union B take these two values of membership, find the maximum which is 0.1 and assign here, which is 0.1. This is, μ union B is 0.1. This is the meaning. This is a very important operation that we do. When we have two different fuzzy sets, the operations are classical. The manipulation is among the membership functions; otherwise, the notion of the classical fuzzy operation also remains intact, except that the associated fuzzy membership gets changed.</a:t>
            </a:r>
          </a:p>
          <a:p>
            <a:pPr algn="just"/>
            <a:endParaRPr lang="en-US" dirty="0"/>
          </a:p>
          <a:p>
            <a:r>
              <a:rPr lang="en-US" b="1" dirty="0"/>
              <a:t>Complement(Negation): </a:t>
            </a:r>
          </a:p>
          <a:p>
            <a:endParaRPr lang="en-US" dirty="0"/>
          </a:p>
          <a:p>
            <a:r>
              <a:rPr lang="en-US" dirty="0"/>
              <a:t>now it is fuzzy complementation. What is complement? This one, this particular triangular function is my set R(red); fuzzy set R. The complement is like this; just inverse (blue). What is 1 minus </a:t>
            </a:r>
            <a:r>
              <a:rPr lang="en-US" dirty="0" err="1"/>
              <a:t>μA</a:t>
            </a:r>
            <a:r>
              <a:rPr lang="en-US" dirty="0"/>
              <a:t> x; meaning 1 minus </a:t>
            </a:r>
            <a:r>
              <a:rPr lang="en-US" dirty="0" err="1"/>
              <a:t>μA</a:t>
            </a:r>
            <a:r>
              <a:rPr lang="en-US" dirty="0"/>
              <a:t> x.  </a:t>
            </a:r>
          </a:p>
        </p:txBody>
      </p:sp>
      <p:pic>
        <p:nvPicPr>
          <p:cNvPr id="3" name="Picture 2">
            <a:extLst>
              <a:ext uri="{FF2B5EF4-FFF2-40B4-BE49-F238E27FC236}">
                <a16:creationId xmlns:a16="http://schemas.microsoft.com/office/drawing/2014/main" id="{4A6AEBCD-3370-4990-924D-4AECDC23938F}"/>
              </a:ext>
            </a:extLst>
          </p:cNvPr>
          <p:cNvPicPr>
            <a:picLocks noChangeAspect="1"/>
          </p:cNvPicPr>
          <p:nvPr/>
        </p:nvPicPr>
        <p:blipFill>
          <a:blip r:embed="rId2"/>
          <a:stretch>
            <a:fillRect/>
          </a:stretch>
        </p:blipFill>
        <p:spPr>
          <a:xfrm>
            <a:off x="3284727" y="2437727"/>
            <a:ext cx="4229176" cy="345333"/>
          </a:xfrm>
          <a:prstGeom prst="rect">
            <a:avLst/>
          </a:prstGeom>
        </p:spPr>
      </p:pic>
      <p:pic>
        <p:nvPicPr>
          <p:cNvPr id="4" name="Picture 3">
            <a:extLst>
              <a:ext uri="{FF2B5EF4-FFF2-40B4-BE49-F238E27FC236}">
                <a16:creationId xmlns:a16="http://schemas.microsoft.com/office/drawing/2014/main" id="{66994CEB-9297-446A-AF71-89E96F853E23}"/>
              </a:ext>
            </a:extLst>
          </p:cNvPr>
          <p:cNvPicPr>
            <a:picLocks noChangeAspect="1"/>
          </p:cNvPicPr>
          <p:nvPr/>
        </p:nvPicPr>
        <p:blipFill>
          <a:blip r:embed="rId3"/>
          <a:stretch>
            <a:fillRect/>
          </a:stretch>
        </p:blipFill>
        <p:spPr>
          <a:xfrm>
            <a:off x="3581165" y="6122949"/>
            <a:ext cx="1818150" cy="296000"/>
          </a:xfrm>
          <a:prstGeom prst="rect">
            <a:avLst/>
          </a:prstGeom>
        </p:spPr>
      </p:pic>
    </p:spTree>
    <p:extLst>
      <p:ext uri="{BB962C8B-B14F-4D97-AF65-F5344CB8AC3E}">
        <p14:creationId xmlns:p14="http://schemas.microsoft.com/office/powerpoint/2010/main" val="355908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97E4-0E3E-43D4-9973-B991DFD78F01}"/>
              </a:ext>
            </a:extLst>
          </p:cNvPr>
          <p:cNvPicPr>
            <a:picLocks noChangeAspect="1"/>
          </p:cNvPicPr>
          <p:nvPr/>
        </p:nvPicPr>
        <p:blipFill>
          <a:blip r:embed="rId2"/>
          <a:stretch>
            <a:fillRect/>
          </a:stretch>
        </p:blipFill>
        <p:spPr>
          <a:xfrm>
            <a:off x="1928019" y="337257"/>
            <a:ext cx="3305832" cy="2315595"/>
          </a:xfrm>
          <a:prstGeom prst="rect">
            <a:avLst/>
          </a:prstGeom>
        </p:spPr>
      </p:pic>
      <p:sp>
        <p:nvSpPr>
          <p:cNvPr id="3" name="Rectangle 2">
            <a:extLst>
              <a:ext uri="{FF2B5EF4-FFF2-40B4-BE49-F238E27FC236}">
                <a16:creationId xmlns:a16="http://schemas.microsoft.com/office/drawing/2014/main" id="{7083A3B3-9836-4E65-BF0F-7F7F4DF18DD9}"/>
              </a:ext>
            </a:extLst>
          </p:cNvPr>
          <p:cNvSpPr/>
          <p:nvPr/>
        </p:nvSpPr>
        <p:spPr>
          <a:xfrm>
            <a:off x="600891" y="2583827"/>
            <a:ext cx="11329851" cy="3693319"/>
          </a:xfrm>
          <a:prstGeom prst="rect">
            <a:avLst/>
          </a:prstGeom>
        </p:spPr>
        <p:txBody>
          <a:bodyPr wrap="square">
            <a:spAutoFit/>
          </a:bodyPr>
          <a:lstStyle/>
          <a:p>
            <a:r>
              <a:rPr lang="en-US" dirty="0">
                <a:solidFill>
                  <a:srgbClr val="000000"/>
                </a:solidFill>
                <a:latin typeface="Times New Roman" panose="02020603050405020304" pitchFamily="18" charset="0"/>
              </a:rPr>
              <a:t>	      Fig. Complement of fuzzy set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What is seen that the members remain intact in the set A, whereas the associated membership functions got changed. </a:t>
            </a:r>
          </a:p>
          <a:p>
            <a:r>
              <a:rPr lang="en-US" dirty="0">
                <a:solidFill>
                  <a:srgbClr val="000000"/>
                </a:solidFill>
                <a:latin typeface="Times New Roman" panose="02020603050405020304" pitchFamily="18" charset="0"/>
              </a:rPr>
              <a:t>The other operations that we know for classical sets like De Morgan’s law, the difference also can be used for the sets like De Morgan’s law. </a:t>
            </a:r>
          </a:p>
          <a:p>
            <a:endParaRPr lang="en-US" dirty="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Properties/ identities of fuzzy sets: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They are commutative. A union B is B union A; A intersection B is B intersection A. It is like classical sets; fuzzy sets equally hold.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Associativity; A union B union C is A union B union C. Similarly, A union bracket B union C is A intersection B intersection C is A intersection B combined with intersection C. </a:t>
            </a:r>
            <a:endParaRPr lang="en-US" dirty="0"/>
          </a:p>
        </p:txBody>
      </p:sp>
    </p:spTree>
    <p:extLst>
      <p:ext uri="{BB962C8B-B14F-4D97-AF65-F5344CB8AC3E}">
        <p14:creationId xmlns:p14="http://schemas.microsoft.com/office/powerpoint/2010/main" val="29607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70C0"/>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7620-96A5-AF71-2B68-CFB885E9883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86306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354AB-1ADD-4CF5-B4AC-ECBE12F69B91}"/>
              </a:ext>
            </a:extLst>
          </p:cNvPr>
          <p:cNvPicPr>
            <a:picLocks noChangeAspect="1"/>
          </p:cNvPicPr>
          <p:nvPr/>
        </p:nvPicPr>
        <p:blipFill>
          <a:blip r:embed="rId2"/>
          <a:stretch>
            <a:fillRect/>
          </a:stretch>
        </p:blipFill>
        <p:spPr>
          <a:xfrm>
            <a:off x="2091601" y="0"/>
            <a:ext cx="8008797" cy="6858000"/>
          </a:xfrm>
          <a:prstGeom prst="rect">
            <a:avLst/>
          </a:prstGeom>
        </p:spPr>
      </p:pic>
    </p:spTree>
    <p:extLst>
      <p:ext uri="{BB962C8B-B14F-4D97-AF65-F5344CB8AC3E}">
        <p14:creationId xmlns:p14="http://schemas.microsoft.com/office/powerpoint/2010/main" val="38245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3C880A-E070-40AA-B38A-41771C71DDDB}"/>
              </a:ext>
            </a:extLst>
          </p:cNvPr>
          <p:cNvSpPr/>
          <p:nvPr/>
        </p:nvSpPr>
        <p:spPr>
          <a:xfrm>
            <a:off x="590551" y="612845"/>
            <a:ext cx="11020424" cy="4801314"/>
          </a:xfrm>
          <a:prstGeom prst="rect">
            <a:avLst/>
          </a:prstGeom>
        </p:spPr>
        <p:txBody>
          <a:bodyPr wrap="square">
            <a:spAutoFit/>
          </a:bodyPr>
          <a:lstStyle/>
          <a:p>
            <a:pPr algn="just"/>
            <a:r>
              <a:rPr lang="en-US" b="1" dirty="0">
                <a:solidFill>
                  <a:srgbClr val="000000"/>
                </a:solidFill>
                <a:latin typeface="Times New Roman" panose="02020603050405020304" pitchFamily="18" charset="0"/>
              </a:rPr>
              <a:t>Hedges : </a:t>
            </a:r>
            <a:endParaRPr lang="en-US"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Another important feature of fuzzy systems is the ability to define "hedges," or modifier of fuzzy values. These operations are provided in an effort to maintain close ties to natural language, and to allow for the generation of fuzzy statements through mathematical calculations. As such, the initial definition of hedges and operations upon them will be quite a subjective process and may vary from one project to another. Nonetheless, the system ultimately derived operates with the same formality as classic logic. The simplest example is in which one transforms the statement "Jane is old" to "Jane is very old." </a:t>
            </a:r>
          </a:p>
          <a:p>
            <a:pPr algn="just"/>
            <a:endParaRPr lang="en-US"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The hedge "very" is usually defined as follows: </a:t>
            </a:r>
          </a:p>
          <a:p>
            <a:pPr algn="just"/>
            <a:endParaRPr lang="en-US" dirty="0">
              <a:solidFill>
                <a:srgbClr val="000000"/>
              </a:solidFill>
              <a:latin typeface="Times New Roman" panose="02020603050405020304" pitchFamily="18" charset="0"/>
            </a:endParaRPr>
          </a:p>
          <a:p>
            <a:pPr algn="just"/>
            <a:r>
              <a:rPr lang="en-US" dirty="0" err="1">
                <a:solidFill>
                  <a:srgbClr val="000000"/>
                </a:solidFill>
                <a:latin typeface="Times New Roman" panose="02020603050405020304" pitchFamily="18" charset="0"/>
              </a:rPr>
              <a:t>μ"very"A</a:t>
            </a:r>
            <a:r>
              <a:rPr lang="en-US" dirty="0">
                <a:solidFill>
                  <a:srgbClr val="000000"/>
                </a:solidFill>
                <a:latin typeface="Times New Roman" panose="02020603050405020304" pitchFamily="18" charset="0"/>
              </a:rPr>
              <a:t>(x) = </a:t>
            </a:r>
            <a:r>
              <a:rPr lang="en-US" dirty="0" err="1">
                <a:solidFill>
                  <a:srgbClr val="000000"/>
                </a:solidFill>
                <a:latin typeface="Times New Roman" panose="02020603050405020304" pitchFamily="18" charset="0"/>
              </a:rPr>
              <a:t>μA</a:t>
            </a:r>
            <a:r>
              <a:rPr lang="en-US" dirty="0">
                <a:solidFill>
                  <a:srgbClr val="000000"/>
                </a:solidFill>
                <a:latin typeface="Times New Roman" panose="02020603050405020304" pitchFamily="18" charset="0"/>
              </a:rPr>
              <a:t>(x)^2 </a:t>
            </a:r>
          </a:p>
          <a:p>
            <a:pPr algn="just"/>
            <a:endParaRPr lang="en-US"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Thus, if </a:t>
            </a:r>
            <a:r>
              <a:rPr lang="en-US" dirty="0" err="1">
                <a:solidFill>
                  <a:srgbClr val="000000"/>
                </a:solidFill>
                <a:latin typeface="Times New Roman" panose="02020603050405020304" pitchFamily="18" charset="0"/>
              </a:rPr>
              <a:t>mOLD</a:t>
            </a:r>
            <a:r>
              <a:rPr lang="en-US" dirty="0">
                <a:solidFill>
                  <a:srgbClr val="000000"/>
                </a:solidFill>
                <a:latin typeface="Times New Roman" panose="02020603050405020304" pitchFamily="18" charset="0"/>
              </a:rPr>
              <a:t>(Jane) = 0.8, then </a:t>
            </a:r>
            <a:r>
              <a:rPr lang="en-US" dirty="0" err="1">
                <a:solidFill>
                  <a:srgbClr val="000000"/>
                </a:solidFill>
                <a:latin typeface="Times New Roman" panose="02020603050405020304" pitchFamily="18" charset="0"/>
              </a:rPr>
              <a:t>mVERYOLD</a:t>
            </a:r>
            <a:r>
              <a:rPr lang="en-US" dirty="0">
                <a:solidFill>
                  <a:srgbClr val="000000"/>
                </a:solidFill>
                <a:latin typeface="Times New Roman" panose="02020603050405020304" pitchFamily="18" charset="0"/>
              </a:rPr>
              <a:t>(Jane) = 0.64. </a:t>
            </a:r>
          </a:p>
          <a:p>
            <a:pPr algn="just"/>
            <a:endParaRPr lang="en-US" dirty="0">
              <a:solidFill>
                <a:srgbClr val="000000"/>
              </a:solidFill>
              <a:latin typeface="Times New Roman" panose="02020603050405020304" pitchFamily="18" charset="0"/>
            </a:endParaRPr>
          </a:p>
          <a:p>
            <a:pPr algn="just"/>
            <a:r>
              <a:rPr lang="en-US" dirty="0">
                <a:solidFill>
                  <a:srgbClr val="000000"/>
                </a:solidFill>
                <a:latin typeface="Times New Roman" panose="02020603050405020304" pitchFamily="18" charset="0"/>
              </a:rPr>
              <a:t>Other common hedges are "more or less" [typically SQRT(</a:t>
            </a:r>
            <a:r>
              <a:rPr lang="en-US" dirty="0" err="1">
                <a:solidFill>
                  <a:srgbClr val="000000"/>
                </a:solidFill>
                <a:latin typeface="Times New Roman" panose="02020603050405020304" pitchFamily="18" charset="0"/>
              </a:rPr>
              <a:t>μA</a:t>
            </a:r>
            <a:r>
              <a:rPr lang="en-US" dirty="0">
                <a:solidFill>
                  <a:srgbClr val="000000"/>
                </a:solidFill>
                <a:latin typeface="Times New Roman" panose="02020603050405020304" pitchFamily="18" charset="0"/>
              </a:rPr>
              <a:t>(x))], "somewhat," "rather," "sort of," and so on. Again, their definition is entirely subjective, but their operation is consistent: they serve to transform membership/truth values in a systematic manner according to standard mathematical functions. </a:t>
            </a:r>
            <a:endParaRPr lang="en-US" dirty="0"/>
          </a:p>
        </p:txBody>
      </p:sp>
      <p:pic>
        <p:nvPicPr>
          <p:cNvPr id="3" name="Picture 2">
            <a:extLst>
              <a:ext uri="{FF2B5EF4-FFF2-40B4-BE49-F238E27FC236}">
                <a16:creationId xmlns:a16="http://schemas.microsoft.com/office/drawing/2014/main" id="{B8D265ED-46AA-490F-B541-CCEC69D51B3C}"/>
              </a:ext>
            </a:extLst>
          </p:cNvPr>
          <p:cNvPicPr>
            <a:picLocks noChangeAspect="1"/>
          </p:cNvPicPr>
          <p:nvPr/>
        </p:nvPicPr>
        <p:blipFill>
          <a:blip r:embed="rId2"/>
          <a:stretch>
            <a:fillRect/>
          </a:stretch>
        </p:blipFill>
        <p:spPr>
          <a:xfrm>
            <a:off x="1711205" y="5530728"/>
            <a:ext cx="1541475" cy="394667"/>
          </a:xfrm>
          <a:prstGeom prst="rect">
            <a:avLst/>
          </a:prstGeom>
        </p:spPr>
      </p:pic>
      <p:pic>
        <p:nvPicPr>
          <p:cNvPr id="4" name="Picture 3">
            <a:extLst>
              <a:ext uri="{FF2B5EF4-FFF2-40B4-BE49-F238E27FC236}">
                <a16:creationId xmlns:a16="http://schemas.microsoft.com/office/drawing/2014/main" id="{78509166-09D9-4D93-AAF4-30D17AE91AE1}"/>
              </a:ext>
            </a:extLst>
          </p:cNvPr>
          <p:cNvPicPr>
            <a:picLocks noChangeAspect="1"/>
          </p:cNvPicPr>
          <p:nvPr/>
        </p:nvPicPr>
        <p:blipFill>
          <a:blip r:embed="rId3"/>
          <a:stretch>
            <a:fillRect/>
          </a:stretch>
        </p:blipFill>
        <p:spPr>
          <a:xfrm>
            <a:off x="4154295" y="5589928"/>
            <a:ext cx="1462425" cy="335467"/>
          </a:xfrm>
          <a:prstGeom prst="rect">
            <a:avLst/>
          </a:prstGeom>
        </p:spPr>
      </p:pic>
    </p:spTree>
    <p:extLst>
      <p:ext uri="{BB962C8B-B14F-4D97-AF65-F5344CB8AC3E}">
        <p14:creationId xmlns:p14="http://schemas.microsoft.com/office/powerpoint/2010/main" val="2748507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B956DC-FFBF-421A-A90F-346F63DE10EE}"/>
              </a:ext>
            </a:extLst>
          </p:cNvPr>
          <p:cNvSpPr/>
          <p:nvPr/>
        </p:nvSpPr>
        <p:spPr>
          <a:xfrm>
            <a:off x="1097280" y="582024"/>
            <a:ext cx="8133806" cy="4524315"/>
          </a:xfrm>
          <a:prstGeom prst="rect">
            <a:avLst/>
          </a:prstGeom>
        </p:spPr>
        <p:txBody>
          <a:bodyPr wrap="square">
            <a:spAutoFit/>
          </a:bodyPr>
          <a:lstStyle/>
          <a:p>
            <a:r>
              <a:rPr lang="en-US" b="1" dirty="0">
                <a:solidFill>
                  <a:srgbClr val="000000"/>
                </a:solidFill>
                <a:latin typeface="Times New Roman" panose="02020603050405020304" pitchFamily="18" charset="0"/>
              </a:rPr>
              <a:t>Cartesian Product &amp; Co-product: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Let A &amp; B be fuzzy sets in X &amp; Y respectively, then Cartesian product of A &amp; B is a fuzzy set in the product space </a:t>
            </a:r>
            <a:r>
              <a:rPr lang="en-US" dirty="0" err="1">
                <a:solidFill>
                  <a:srgbClr val="000000"/>
                </a:solidFill>
                <a:latin typeface="Times New Roman" panose="02020603050405020304" pitchFamily="18" charset="0"/>
              </a:rPr>
              <a:t>XxY</a:t>
            </a:r>
            <a:r>
              <a:rPr lang="en-US" dirty="0">
                <a:solidFill>
                  <a:srgbClr val="000000"/>
                </a:solidFill>
                <a:latin typeface="Times New Roman" panose="02020603050405020304" pitchFamily="18" charset="0"/>
              </a:rPr>
              <a:t> with the membership function </a:t>
            </a: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dirty="0"/>
              <a:t>Similarly, Cartesian co-product A+B is a fuzzy set </a:t>
            </a:r>
          </a:p>
          <a:p>
            <a:endParaRPr lang="en-US" dirty="0"/>
          </a:p>
          <a:p>
            <a:endParaRPr lang="en-US" dirty="0"/>
          </a:p>
          <a:p>
            <a:endParaRPr lang="en-US" dirty="0"/>
          </a:p>
          <a:p>
            <a:endParaRPr lang="en-US" dirty="0"/>
          </a:p>
          <a:p>
            <a:r>
              <a:rPr lang="en-US"/>
              <a:t>Both Product &amp; Co-product are characterized by 2- dimensional MFs. </a:t>
            </a:r>
            <a:endParaRPr lang="en-US" dirty="0"/>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2E41ECF8-60DB-4BE9-8EDD-925F02E650C3}"/>
              </a:ext>
            </a:extLst>
          </p:cNvPr>
          <p:cNvPicPr>
            <a:picLocks noChangeAspect="1"/>
          </p:cNvPicPr>
          <p:nvPr/>
        </p:nvPicPr>
        <p:blipFill>
          <a:blip r:embed="rId2"/>
          <a:stretch>
            <a:fillRect/>
          </a:stretch>
        </p:blipFill>
        <p:spPr>
          <a:xfrm>
            <a:off x="1571502" y="1646406"/>
            <a:ext cx="5492441" cy="565572"/>
          </a:xfrm>
          <a:prstGeom prst="rect">
            <a:avLst/>
          </a:prstGeom>
        </p:spPr>
      </p:pic>
      <p:pic>
        <p:nvPicPr>
          <p:cNvPr id="4" name="Picture 3">
            <a:extLst>
              <a:ext uri="{FF2B5EF4-FFF2-40B4-BE49-F238E27FC236}">
                <a16:creationId xmlns:a16="http://schemas.microsoft.com/office/drawing/2014/main" id="{5C2C604F-CA28-41F4-ACE6-C3356C328B41}"/>
              </a:ext>
            </a:extLst>
          </p:cNvPr>
          <p:cNvPicPr>
            <a:picLocks noChangeAspect="1"/>
          </p:cNvPicPr>
          <p:nvPr/>
        </p:nvPicPr>
        <p:blipFill>
          <a:blip r:embed="rId3"/>
          <a:stretch>
            <a:fillRect/>
          </a:stretch>
        </p:blipFill>
        <p:spPr>
          <a:xfrm>
            <a:off x="1702131" y="3100704"/>
            <a:ext cx="4716086" cy="544493"/>
          </a:xfrm>
          <a:prstGeom prst="rect">
            <a:avLst/>
          </a:prstGeom>
        </p:spPr>
      </p:pic>
    </p:spTree>
    <p:extLst>
      <p:ext uri="{BB962C8B-B14F-4D97-AF65-F5344CB8AC3E}">
        <p14:creationId xmlns:p14="http://schemas.microsoft.com/office/powerpoint/2010/main" val="2972292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F3DE8-9762-4803-A803-FAA8D85C88D5}"/>
              </a:ext>
            </a:extLst>
          </p:cNvPr>
          <p:cNvSpPr txBox="1"/>
          <p:nvPr/>
        </p:nvSpPr>
        <p:spPr>
          <a:xfrm>
            <a:off x="940525" y="913487"/>
            <a:ext cx="101367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As we know fuzzy set is  completely characterized by its MFs. </a:t>
            </a:r>
          </a:p>
          <a:p>
            <a:pPr marL="285750" indent="-285750">
              <a:buFont typeface="Arial" panose="020B0604020202020204" pitchFamily="34" charset="0"/>
              <a:buChar char="•"/>
            </a:pPr>
            <a:r>
              <a:rPr lang="en-US" dirty="0"/>
              <a:t>Since most fuzzy sets in use have a universe of discourse X consisting of real line R, it would be impractical to list all the pairs defining a membership function. </a:t>
            </a:r>
          </a:p>
          <a:p>
            <a:endParaRPr lang="en-US" dirty="0"/>
          </a:p>
          <a:p>
            <a:pPr marL="285750" indent="-285750">
              <a:buFont typeface="Arial" panose="020B0604020202020204" pitchFamily="34" charset="0"/>
              <a:buChar char="•"/>
            </a:pPr>
            <a:r>
              <a:rPr lang="en-US" dirty="0"/>
              <a:t>A more convenient and concise way to define an MF is to express it as a mathematical formula.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classes of parameterized functions commonly used to define MFs of one and two dimensions.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MFs of higher dimensions can be defined similarly. Moreover, we give the derivatives of some of the MFs with respective to their inputs and parameters.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derivatives are important for fine-tuning a fuzzy inference system to achieve a desired input/output mapping.</a:t>
            </a:r>
          </a:p>
          <a:p>
            <a:pPr marL="285750" indent="-285750">
              <a:buFont typeface="Arial" panose="020B0604020202020204" pitchFamily="34" charset="0"/>
              <a:buChar char="•"/>
            </a:pPr>
            <a:endParaRPr lang="en-US" dirty="0"/>
          </a:p>
          <a:p>
            <a:r>
              <a:rPr lang="en-US" b="1" dirty="0"/>
              <a:t># MFs of One Dimension </a:t>
            </a:r>
          </a:p>
          <a:p>
            <a:endParaRPr lang="en-US" b="1" dirty="0"/>
          </a:p>
          <a:p>
            <a:r>
              <a:rPr lang="en-US" dirty="0"/>
              <a:t>First, we define several classes of parameterized MFs </a:t>
            </a:r>
          </a:p>
          <a:p>
            <a:r>
              <a:rPr lang="en-US" dirty="0"/>
              <a:t>of one-dimension-that is, MFs with a single inputs.</a:t>
            </a:r>
          </a:p>
        </p:txBody>
      </p:sp>
      <p:sp>
        <p:nvSpPr>
          <p:cNvPr id="4" name="TextBox 3">
            <a:extLst>
              <a:ext uri="{FF2B5EF4-FFF2-40B4-BE49-F238E27FC236}">
                <a16:creationId xmlns:a16="http://schemas.microsoft.com/office/drawing/2014/main" id="{BFD218AF-EA1D-4F91-8430-57D0B13D9D45}"/>
              </a:ext>
            </a:extLst>
          </p:cNvPr>
          <p:cNvSpPr txBox="1"/>
          <p:nvPr/>
        </p:nvSpPr>
        <p:spPr>
          <a:xfrm>
            <a:off x="3335383" y="434732"/>
            <a:ext cx="4493089" cy="369332"/>
          </a:xfrm>
          <a:prstGeom prst="rect">
            <a:avLst/>
          </a:prstGeom>
          <a:noFill/>
        </p:spPr>
        <p:txBody>
          <a:bodyPr wrap="none" rtlCol="0">
            <a:spAutoFit/>
          </a:bodyPr>
          <a:lstStyle/>
          <a:p>
            <a:r>
              <a:rPr lang="en-US" b="1" dirty="0"/>
              <a:t>MF FORMULATION AND PARAMETERIZATION</a:t>
            </a:r>
          </a:p>
        </p:txBody>
      </p:sp>
    </p:spTree>
    <p:extLst>
      <p:ext uri="{BB962C8B-B14F-4D97-AF65-F5344CB8AC3E}">
        <p14:creationId xmlns:p14="http://schemas.microsoft.com/office/powerpoint/2010/main" val="3666415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322C12-FA0A-4F9A-852C-214EBB6DE914}"/>
                  </a:ext>
                </a:extLst>
              </p:cNvPr>
              <p:cNvSpPr txBox="1"/>
              <p:nvPr/>
            </p:nvSpPr>
            <p:spPr>
              <a:xfrm>
                <a:off x="1088571" y="513384"/>
                <a:ext cx="6799490" cy="923330"/>
              </a:xfrm>
              <a:prstGeom prst="rect">
                <a:avLst/>
              </a:prstGeom>
              <a:noFill/>
            </p:spPr>
            <p:txBody>
              <a:bodyPr wrap="none" rtlCol="0">
                <a:spAutoFit/>
              </a:bodyPr>
              <a:lstStyle/>
              <a:p>
                <a:r>
                  <a:rPr lang="en-US" b="1" dirty="0"/>
                  <a:t>#Triangular MFs</a:t>
                </a:r>
                <a:r>
                  <a:rPr lang="en-US" dirty="0"/>
                  <a:t>:</a:t>
                </a:r>
              </a:p>
              <a:p>
                <a:endParaRPr lang="en-US" dirty="0"/>
              </a:p>
              <a:p>
                <a:pPr marL="285750" indent="-285750">
                  <a:buFont typeface="Arial" panose="020B0604020202020204" pitchFamily="34" charset="0"/>
                  <a:buChar char="•"/>
                </a:pPr>
                <a:r>
                  <a:rPr lang="en-US" dirty="0"/>
                  <a:t>A triangular MF is specified by three parameters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a:t> as follows:</a:t>
                </a:r>
              </a:p>
            </p:txBody>
          </p:sp>
        </mc:Choice>
        <mc:Fallback xmlns="">
          <p:sp>
            <p:nvSpPr>
              <p:cNvPr id="2" name="TextBox 1">
                <a:extLst>
                  <a:ext uri="{FF2B5EF4-FFF2-40B4-BE49-F238E27FC236}">
                    <a16:creationId xmlns:a16="http://schemas.microsoft.com/office/drawing/2014/main" id="{50322C12-FA0A-4F9A-852C-214EBB6DE914}"/>
                  </a:ext>
                </a:extLst>
              </p:cNvPr>
              <p:cNvSpPr txBox="1">
                <a:spLocks noRot="1" noChangeAspect="1" noMove="1" noResize="1" noEditPoints="1" noAdjustHandles="1" noChangeArrowheads="1" noChangeShapeType="1" noTextEdit="1"/>
              </p:cNvSpPr>
              <p:nvPr/>
            </p:nvSpPr>
            <p:spPr>
              <a:xfrm>
                <a:off x="1088571" y="513384"/>
                <a:ext cx="6799490" cy="923330"/>
              </a:xfrm>
              <a:prstGeom prst="rect">
                <a:avLst/>
              </a:prstGeom>
              <a:blipFill>
                <a:blip r:embed="rId2"/>
                <a:stretch>
                  <a:fillRect l="-807" t="-3289" b="-921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AB48A65-3134-48B8-8BB5-054BD37287B6}"/>
              </a:ext>
            </a:extLst>
          </p:cNvPr>
          <p:cNvPicPr>
            <a:picLocks noChangeAspect="1"/>
          </p:cNvPicPr>
          <p:nvPr/>
        </p:nvPicPr>
        <p:blipFill>
          <a:blip r:embed="rId3"/>
          <a:stretch>
            <a:fillRect/>
          </a:stretch>
        </p:blipFill>
        <p:spPr>
          <a:xfrm>
            <a:off x="4532349" y="1365986"/>
            <a:ext cx="4389500" cy="1444877"/>
          </a:xfrm>
          <a:prstGeom prst="rect">
            <a:avLst/>
          </a:prstGeom>
        </p:spPr>
      </p:pic>
      <p:sp>
        <p:nvSpPr>
          <p:cNvPr id="4" name="TextBox 3">
            <a:extLst>
              <a:ext uri="{FF2B5EF4-FFF2-40B4-BE49-F238E27FC236}">
                <a16:creationId xmlns:a16="http://schemas.microsoft.com/office/drawing/2014/main" id="{8891651C-BC2B-4DE9-9126-8924313CB0A2}"/>
              </a:ext>
            </a:extLst>
          </p:cNvPr>
          <p:cNvSpPr txBox="1"/>
          <p:nvPr/>
        </p:nvSpPr>
        <p:spPr>
          <a:xfrm>
            <a:off x="1088571" y="2952206"/>
            <a:ext cx="88690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By using min and max, we have an alternative expression for the preceding equation:</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D5D824-978F-4D53-BBC1-A8BBF792D26E}"/>
                  </a:ext>
                </a:extLst>
              </p:cNvPr>
              <p:cNvSpPr txBox="1"/>
              <p:nvPr/>
            </p:nvSpPr>
            <p:spPr>
              <a:xfrm>
                <a:off x="4210594" y="3462881"/>
                <a:ext cx="5017912" cy="474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𝑡𝑟𝑖𝑎𝑛𝑔𝑙𝑒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𝑚𝑖𝑛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𝑏</m:t>
                                  </m:r>
                                </m:den>
                              </m:f>
                            </m:e>
                          </m:d>
                          <m:r>
                            <a:rPr lang="en-US" b="0" i="1" smtClean="0">
                              <a:latin typeface="Cambria Math" panose="02040503050406030204" pitchFamily="18" charset="0"/>
                            </a:rPr>
                            <m:t>,0</m:t>
                          </m:r>
                        </m:e>
                      </m:d>
                    </m:oMath>
                  </m:oMathPara>
                </a14:m>
                <a:endParaRPr lang="en-US" dirty="0"/>
              </a:p>
            </p:txBody>
          </p:sp>
        </mc:Choice>
        <mc:Fallback xmlns="">
          <p:sp>
            <p:nvSpPr>
              <p:cNvPr id="5" name="TextBox 4">
                <a:extLst>
                  <a:ext uri="{FF2B5EF4-FFF2-40B4-BE49-F238E27FC236}">
                    <a16:creationId xmlns:a16="http://schemas.microsoft.com/office/drawing/2014/main" id="{31D5D824-978F-4D53-BBC1-A8BBF792D26E}"/>
                  </a:ext>
                </a:extLst>
              </p:cNvPr>
              <p:cNvSpPr txBox="1">
                <a:spLocks noRot="1" noChangeAspect="1" noMove="1" noResize="1" noEditPoints="1" noAdjustHandles="1" noChangeArrowheads="1" noChangeShapeType="1" noTextEdit="1"/>
              </p:cNvSpPr>
              <p:nvPr/>
            </p:nvSpPr>
            <p:spPr>
              <a:xfrm>
                <a:off x="4210594" y="3462881"/>
                <a:ext cx="5017912" cy="4744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6A9162-8B2F-4CE1-B6C1-BC67D5060048}"/>
                  </a:ext>
                </a:extLst>
              </p:cNvPr>
              <p:cNvSpPr txBox="1"/>
              <p:nvPr/>
            </p:nvSpPr>
            <p:spPr>
              <a:xfrm>
                <a:off x="670561" y="3924534"/>
                <a:ext cx="98755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parameters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e>
                    </m:d>
                  </m:oMath>
                </a14:m>
                <a:r>
                  <a:rPr lang="en-US" dirty="0"/>
                  <a:t> (with a&lt;b&lt;c) determine the x coordinates of the three corners of the underlying  triangular MF. </a:t>
                </a:r>
              </a:p>
              <a:p>
                <a:pPr marL="285750" indent="-285750">
                  <a:buFont typeface="Arial" panose="020B0604020202020204" pitchFamily="34" charset="0"/>
                  <a:buChar char="•"/>
                </a:pPr>
                <a:endParaRPr lang="en-US" dirty="0"/>
              </a:p>
              <a:p>
                <a:r>
                  <a:rPr lang="en-US" b="1" dirty="0"/>
                  <a:t>#Trapezoidal MFs:</a:t>
                </a:r>
              </a:p>
              <a:p>
                <a:r>
                  <a:rPr lang="en-US" dirty="0"/>
                  <a:t>A Trapezoidal MF is specified by four parameters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e>
                    </m:d>
                  </m:oMath>
                </a14:m>
                <a:r>
                  <a:rPr lang="en-US" dirty="0"/>
                  <a:t> as follows:</a:t>
                </a: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096A9162-8B2F-4CE1-B6C1-BC67D5060048}"/>
                  </a:ext>
                </a:extLst>
              </p:cNvPr>
              <p:cNvSpPr txBox="1">
                <a:spLocks noRot="1" noChangeAspect="1" noMove="1" noResize="1" noEditPoints="1" noAdjustHandles="1" noChangeArrowheads="1" noChangeShapeType="1" noTextEdit="1"/>
              </p:cNvSpPr>
              <p:nvPr/>
            </p:nvSpPr>
            <p:spPr>
              <a:xfrm>
                <a:off x="670561" y="3924534"/>
                <a:ext cx="9875520" cy="1754326"/>
              </a:xfrm>
              <a:prstGeom prst="rect">
                <a:avLst/>
              </a:prstGeom>
              <a:blipFill>
                <a:blip r:embed="rId5"/>
                <a:stretch>
                  <a:fillRect l="-494" t="-208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ECE509E-E46F-440D-BCEA-B4D0298AF2BA}"/>
              </a:ext>
            </a:extLst>
          </p:cNvPr>
          <p:cNvPicPr>
            <a:picLocks noChangeAspect="1"/>
          </p:cNvPicPr>
          <p:nvPr/>
        </p:nvPicPr>
        <p:blipFill>
          <a:blip r:embed="rId6"/>
          <a:stretch>
            <a:fillRect/>
          </a:stretch>
        </p:blipFill>
        <p:spPr>
          <a:xfrm>
            <a:off x="7313965" y="4946522"/>
            <a:ext cx="4878036" cy="1754326"/>
          </a:xfrm>
          <a:prstGeom prst="rect">
            <a:avLst/>
          </a:prstGeom>
        </p:spPr>
      </p:pic>
    </p:spTree>
    <p:extLst>
      <p:ext uri="{BB962C8B-B14F-4D97-AF65-F5344CB8AC3E}">
        <p14:creationId xmlns:p14="http://schemas.microsoft.com/office/powerpoint/2010/main" val="3135440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7D376-CF1F-430F-8880-94B26035C388}"/>
              </a:ext>
            </a:extLst>
          </p:cNvPr>
          <p:cNvSpPr txBox="1"/>
          <p:nvPr/>
        </p:nvSpPr>
        <p:spPr>
          <a:xfrm>
            <a:off x="696686" y="296091"/>
            <a:ext cx="5367431" cy="369332"/>
          </a:xfrm>
          <a:prstGeom prst="rect">
            <a:avLst/>
          </a:prstGeom>
          <a:noFill/>
        </p:spPr>
        <p:txBody>
          <a:bodyPr wrap="none" rtlCol="0">
            <a:spAutoFit/>
          </a:bodyPr>
          <a:lstStyle/>
          <a:p>
            <a:r>
              <a:rPr lang="en-US" dirty="0"/>
              <a:t>An alternative concise expression using min and max is </a:t>
            </a:r>
          </a:p>
        </p:txBody>
      </p:sp>
      <p:sp>
        <p:nvSpPr>
          <p:cNvPr id="20" name="Rectangle 3">
            <a:extLst>
              <a:ext uri="{FF2B5EF4-FFF2-40B4-BE49-F238E27FC236}">
                <a16:creationId xmlns:a16="http://schemas.microsoft.com/office/drawing/2014/main" id="{7E36099D-FC87-495C-B542-6DC13A0FD0D8}"/>
              </a:ext>
            </a:extLst>
          </p:cNvPr>
          <p:cNvSpPr txBox="1">
            <a:spLocks noChangeArrowheads="1"/>
          </p:cNvSpPr>
          <p:nvPr/>
        </p:nvSpPr>
        <p:spPr bwMode="auto">
          <a:xfrm>
            <a:off x="723900" y="1765300"/>
            <a:ext cx="25527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95000"/>
              </a:lnSpc>
              <a:spcBef>
                <a:spcPct val="30000"/>
              </a:spcBef>
              <a:spcAft>
                <a:spcPct val="0"/>
              </a:spcAft>
              <a:defRPr kumimoji="1" sz="2600" b="1">
                <a:solidFill>
                  <a:srgbClr val="FDFF3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kumimoji="1" sz="2200" b="1">
                <a:solidFill>
                  <a:srgbClr val="FDFF3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kumimoji="1" sz="2200">
                <a:solidFill>
                  <a:srgbClr val="FDFF3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a:lstStyle>
          <a:p>
            <a:pPr marL="0" marR="0" lvl="0" indent="0" algn="l" defTabSz="914400" rtl="0" eaLnBrk="0" fontAlgn="base" latinLnBrk="0" hangingPunct="0">
              <a:lnSpc>
                <a:spcPct val="95000"/>
              </a:lnSpc>
              <a:spcBef>
                <a:spcPct val="30000"/>
              </a:spcBef>
              <a:spcAft>
                <a:spcPct val="0"/>
              </a:spcAft>
              <a:buClrTx/>
              <a:buSzTx/>
              <a:buFontTx/>
              <a:buNone/>
              <a:tabLst/>
              <a:defRPr/>
            </a:pPr>
            <a:r>
              <a:rPr kumimoji="1" lang="en-US" altLang="zh-TW" sz="2600" b="1" i="0" u="none" strike="noStrike" kern="0" cap="none" spc="0" normalizeH="0" baseline="0" noProof="0">
                <a:ln>
                  <a:noFill/>
                </a:ln>
                <a:solidFill>
                  <a:schemeClr val="tx1"/>
                </a:solidFill>
                <a:effectLst/>
                <a:uLnTx/>
                <a:uFillTx/>
                <a:latin typeface="Arial"/>
                <a:ea typeface="新細明體"/>
                <a:cs typeface="+mn-cs"/>
              </a:rPr>
              <a:t>Triangular MF:</a:t>
            </a:r>
            <a:endParaRPr kumimoji="1" lang="en-US" altLang="zh-TW" sz="2600" b="1" i="0" u="none" strike="noStrike" kern="0" cap="none" spc="0" normalizeH="0" baseline="0" noProof="0" dirty="0">
              <a:ln>
                <a:noFill/>
              </a:ln>
              <a:solidFill>
                <a:schemeClr val="tx1"/>
              </a:solidFill>
              <a:effectLst/>
              <a:uLnTx/>
              <a:uFillTx/>
              <a:latin typeface="Arial"/>
              <a:ea typeface="新細明體"/>
              <a:cs typeface="+mn-cs"/>
            </a:endParaRPr>
          </a:p>
        </p:txBody>
      </p:sp>
      <p:graphicFrame>
        <p:nvGraphicFramePr>
          <p:cNvPr id="21" name="Object 4">
            <a:extLst>
              <a:ext uri="{FF2B5EF4-FFF2-40B4-BE49-F238E27FC236}">
                <a16:creationId xmlns:a16="http://schemas.microsoft.com/office/drawing/2014/main" id="{3D05E388-83A0-4EB8-8D46-467D08C6FD0C}"/>
              </a:ext>
            </a:extLst>
          </p:cNvPr>
          <p:cNvGraphicFramePr>
            <a:graphicFrameLocks/>
          </p:cNvGraphicFramePr>
          <p:nvPr>
            <p:extLst>
              <p:ext uri="{D42A27DB-BD31-4B8C-83A1-F6EECF244321}">
                <p14:modId xmlns:p14="http://schemas.microsoft.com/office/powerpoint/2010/main" val="1642225329"/>
              </p:ext>
            </p:extLst>
          </p:nvPr>
        </p:nvGraphicFramePr>
        <p:xfrm>
          <a:off x="3540125" y="1617663"/>
          <a:ext cx="4722813" cy="649287"/>
        </p:xfrm>
        <a:graphic>
          <a:graphicData uri="http://schemas.openxmlformats.org/presentationml/2006/ole">
            <mc:AlternateContent xmlns:mc="http://schemas.openxmlformats.org/markup-compatibility/2006">
              <mc:Choice xmlns:v="urn:schemas-microsoft-com:vml" Requires="v">
                <p:oleObj name="Equation" r:id="rId2" imgW="2794000" imgH="457200" progId="Equation.DSMT4">
                  <p:embed/>
                </p:oleObj>
              </mc:Choice>
              <mc:Fallback>
                <p:oleObj name="Equation" r:id="rId2" imgW="2794000" imgH="457200" progId="Equation.DSMT4">
                  <p:embed/>
                  <p:pic>
                    <p:nvPicPr>
                      <p:cNvPr id="30724" name="Object 4">
                        <a:extLst>
                          <a:ext uri="{FF2B5EF4-FFF2-40B4-BE49-F238E27FC236}">
                            <a16:creationId xmlns:a16="http://schemas.microsoft.com/office/drawing/2014/main" id="{85BC916E-13D4-4FCB-8501-BEEA854ACC5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25" y="1617663"/>
                        <a:ext cx="4722813" cy="6492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5">
            <a:extLst>
              <a:ext uri="{FF2B5EF4-FFF2-40B4-BE49-F238E27FC236}">
                <a16:creationId xmlns:a16="http://schemas.microsoft.com/office/drawing/2014/main" id="{81F0D2DD-C536-49FB-93DE-C711A78AD4BD}"/>
              </a:ext>
            </a:extLst>
          </p:cNvPr>
          <p:cNvSpPr>
            <a:spLocks noChangeArrowheads="1"/>
          </p:cNvSpPr>
          <p:nvPr/>
        </p:nvSpPr>
        <p:spPr bwMode="auto">
          <a:xfrm>
            <a:off x="723900" y="2755900"/>
            <a:ext cx="2857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marL="0" marR="0" lvl="0" indent="0" defTabSz="914400" eaLnBrk="0" fontAlgn="base" latinLnBrk="0" hangingPunct="0">
              <a:lnSpc>
                <a:spcPct val="95000"/>
              </a:lnSpc>
              <a:spcBef>
                <a:spcPct val="30000"/>
              </a:spcBef>
              <a:spcAft>
                <a:spcPct val="0"/>
              </a:spcAft>
              <a:buClrTx/>
              <a:buSzTx/>
              <a:buFontTx/>
              <a:buNone/>
              <a:tabLst/>
              <a:defRPr/>
            </a:pPr>
            <a:r>
              <a:rPr kumimoji="1" lang="en-US" altLang="zh-TW" sz="2600" b="1" i="0" u="none" strike="noStrike" kern="0" cap="none" spc="0" normalizeH="0" baseline="0" noProof="0" dirty="0">
                <a:ln>
                  <a:noFill/>
                </a:ln>
                <a:solidFill>
                  <a:schemeClr val="tx1"/>
                </a:solidFill>
                <a:effectLst/>
                <a:uLnTx/>
                <a:uFillTx/>
                <a:latin typeface="Arial" panose="020B0604020202020204" pitchFamily="34" charset="0"/>
                <a:ea typeface="新細明體" panose="02020500000000000000" pitchFamily="18" charset="-120"/>
              </a:rPr>
              <a:t>Trapezoidal MF:</a:t>
            </a:r>
          </a:p>
        </p:txBody>
      </p:sp>
      <p:graphicFrame>
        <p:nvGraphicFramePr>
          <p:cNvPr id="23" name="Object 6">
            <a:extLst>
              <a:ext uri="{FF2B5EF4-FFF2-40B4-BE49-F238E27FC236}">
                <a16:creationId xmlns:a16="http://schemas.microsoft.com/office/drawing/2014/main" id="{8F65B0CB-F4DC-42CB-B240-ED744E10B1CC}"/>
              </a:ext>
            </a:extLst>
          </p:cNvPr>
          <p:cNvGraphicFramePr>
            <a:graphicFrameLocks/>
          </p:cNvGraphicFramePr>
          <p:nvPr>
            <p:extLst>
              <p:ext uri="{D42A27DB-BD31-4B8C-83A1-F6EECF244321}">
                <p14:modId xmlns:p14="http://schemas.microsoft.com/office/powerpoint/2010/main" val="1497161016"/>
              </p:ext>
            </p:extLst>
          </p:nvPr>
        </p:nvGraphicFramePr>
        <p:xfrm>
          <a:off x="3559175" y="2609850"/>
          <a:ext cx="5376863" cy="647700"/>
        </p:xfrm>
        <a:graphic>
          <a:graphicData uri="http://schemas.openxmlformats.org/presentationml/2006/ole">
            <mc:AlternateContent xmlns:mc="http://schemas.openxmlformats.org/markup-compatibility/2006">
              <mc:Choice xmlns:v="urn:schemas-microsoft-com:vml" Requires="v">
                <p:oleObj name="Equation" r:id="rId4" imgW="3162300" imgH="457200" progId="Equation.DSMT4">
                  <p:embed/>
                </p:oleObj>
              </mc:Choice>
              <mc:Fallback>
                <p:oleObj name="Equation" r:id="rId4" imgW="3162300" imgH="457200" progId="Equation.DSMT4">
                  <p:embed/>
                  <p:pic>
                    <p:nvPicPr>
                      <p:cNvPr id="30726" name="Object 6">
                        <a:extLst>
                          <a:ext uri="{FF2B5EF4-FFF2-40B4-BE49-F238E27FC236}">
                            <a16:creationId xmlns:a16="http://schemas.microsoft.com/office/drawing/2014/main" id="{97C09D39-8350-4C21-A31C-63B06731349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175" y="2609850"/>
                        <a:ext cx="5376863" cy="647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7">
            <a:extLst>
              <a:ext uri="{FF2B5EF4-FFF2-40B4-BE49-F238E27FC236}">
                <a16:creationId xmlns:a16="http://schemas.microsoft.com/office/drawing/2014/main" id="{4A39B163-38A4-4CFE-8F84-75B0FA7DEC3E}"/>
              </a:ext>
            </a:extLst>
          </p:cNvPr>
          <p:cNvSpPr>
            <a:spLocks noChangeArrowheads="1"/>
          </p:cNvSpPr>
          <p:nvPr/>
        </p:nvSpPr>
        <p:spPr bwMode="auto">
          <a:xfrm>
            <a:off x="578031" y="5822950"/>
            <a:ext cx="34671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marL="0" marR="0" lvl="0" indent="0" defTabSz="914400" eaLnBrk="0" fontAlgn="base" latinLnBrk="0" hangingPunct="0">
              <a:lnSpc>
                <a:spcPct val="95000"/>
              </a:lnSpc>
              <a:spcBef>
                <a:spcPct val="30000"/>
              </a:spcBef>
              <a:spcAft>
                <a:spcPct val="0"/>
              </a:spcAft>
              <a:buClrTx/>
              <a:buSzTx/>
              <a:buFontTx/>
              <a:buNone/>
              <a:tabLst/>
              <a:defRPr/>
            </a:pPr>
            <a:r>
              <a:rPr kumimoji="1" lang="en-US" altLang="zh-TW" sz="2600" b="1" i="0" u="none" strike="noStrike" kern="0" cap="none" spc="0" normalizeH="0" baseline="0" noProof="0" dirty="0">
                <a:ln>
                  <a:noFill/>
                </a:ln>
                <a:solidFill>
                  <a:schemeClr val="tx1"/>
                </a:solidFill>
                <a:effectLst/>
                <a:uLnTx/>
                <a:uFillTx/>
                <a:latin typeface="Arial" panose="020B0604020202020204" pitchFamily="34" charset="0"/>
                <a:ea typeface="新細明體" panose="02020500000000000000" pitchFamily="18" charset="-120"/>
              </a:rPr>
              <a:t>Generalized bell MF:</a:t>
            </a:r>
          </a:p>
        </p:txBody>
      </p:sp>
      <p:graphicFrame>
        <p:nvGraphicFramePr>
          <p:cNvPr id="25" name="Object 8">
            <a:extLst>
              <a:ext uri="{FF2B5EF4-FFF2-40B4-BE49-F238E27FC236}">
                <a16:creationId xmlns:a16="http://schemas.microsoft.com/office/drawing/2014/main" id="{7B83219C-DF0C-473C-8761-46340D67E954}"/>
              </a:ext>
            </a:extLst>
          </p:cNvPr>
          <p:cNvGraphicFramePr>
            <a:graphicFrameLocks/>
          </p:cNvGraphicFramePr>
          <p:nvPr>
            <p:extLst>
              <p:ext uri="{D42A27DB-BD31-4B8C-83A1-F6EECF244321}">
                <p14:modId xmlns:p14="http://schemas.microsoft.com/office/powerpoint/2010/main" val="771256955"/>
              </p:ext>
            </p:extLst>
          </p:nvPr>
        </p:nvGraphicFramePr>
        <p:xfrm>
          <a:off x="4462463" y="5671752"/>
          <a:ext cx="3800475" cy="1042987"/>
        </p:xfrm>
        <a:graphic>
          <a:graphicData uri="http://schemas.openxmlformats.org/presentationml/2006/ole">
            <mc:AlternateContent xmlns:mc="http://schemas.openxmlformats.org/markup-compatibility/2006">
              <mc:Choice xmlns:v="urn:schemas-microsoft-com:vml" Requires="v">
                <p:oleObj name="Equation" r:id="rId6" imgW="1943100" imgH="660400" progId="Equation.DSMT4">
                  <p:embed/>
                </p:oleObj>
              </mc:Choice>
              <mc:Fallback>
                <p:oleObj name="Equation" r:id="rId6" imgW="1943100" imgH="660400" progId="Equation.DSMT4">
                  <p:embed/>
                  <p:pic>
                    <p:nvPicPr>
                      <p:cNvPr id="30728" name="Object 8">
                        <a:extLst>
                          <a:ext uri="{FF2B5EF4-FFF2-40B4-BE49-F238E27FC236}">
                            <a16:creationId xmlns:a16="http://schemas.microsoft.com/office/drawing/2014/main" id="{A227D4A7-3897-48B2-B45B-BB60AF22A2B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463" y="5671752"/>
                        <a:ext cx="3800475" cy="1042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9">
            <a:extLst>
              <a:ext uri="{FF2B5EF4-FFF2-40B4-BE49-F238E27FC236}">
                <a16:creationId xmlns:a16="http://schemas.microsoft.com/office/drawing/2014/main" id="{50DD7818-86D9-44EC-848B-2A1E0F90823C}"/>
              </a:ext>
            </a:extLst>
          </p:cNvPr>
          <p:cNvSpPr>
            <a:spLocks noChangeArrowheads="1"/>
          </p:cNvSpPr>
          <p:nvPr/>
        </p:nvSpPr>
        <p:spPr bwMode="auto">
          <a:xfrm>
            <a:off x="876300" y="5146402"/>
            <a:ext cx="25527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marL="0" marR="0" lvl="0" indent="0" defTabSz="914400" eaLnBrk="0" fontAlgn="base" latinLnBrk="0" hangingPunct="0">
              <a:lnSpc>
                <a:spcPct val="95000"/>
              </a:lnSpc>
              <a:spcBef>
                <a:spcPct val="30000"/>
              </a:spcBef>
              <a:spcAft>
                <a:spcPct val="0"/>
              </a:spcAft>
              <a:buClrTx/>
              <a:buSzTx/>
              <a:buFontTx/>
              <a:buNone/>
              <a:tabLst/>
              <a:defRPr/>
            </a:pPr>
            <a:r>
              <a:rPr kumimoji="1" lang="en-US" altLang="zh-TW" sz="2600" b="1" i="0" u="none" strike="noStrike" kern="0" cap="none" spc="0" normalizeH="0" baseline="0" noProof="0" dirty="0">
                <a:ln>
                  <a:noFill/>
                </a:ln>
                <a:solidFill>
                  <a:schemeClr val="tx1"/>
                </a:solidFill>
                <a:effectLst/>
                <a:uLnTx/>
                <a:uFillTx/>
                <a:latin typeface="Arial" panose="020B0604020202020204" pitchFamily="34" charset="0"/>
                <a:ea typeface="新細明體" panose="02020500000000000000" pitchFamily="18" charset="-120"/>
              </a:rPr>
              <a:t>Gaussian MF:</a:t>
            </a:r>
          </a:p>
        </p:txBody>
      </p:sp>
      <p:graphicFrame>
        <p:nvGraphicFramePr>
          <p:cNvPr id="27" name="Object 10">
            <a:extLst>
              <a:ext uri="{FF2B5EF4-FFF2-40B4-BE49-F238E27FC236}">
                <a16:creationId xmlns:a16="http://schemas.microsoft.com/office/drawing/2014/main" id="{3E3E84E8-1306-467E-B587-207BE33C6908}"/>
              </a:ext>
            </a:extLst>
          </p:cNvPr>
          <p:cNvGraphicFramePr>
            <a:graphicFrameLocks/>
          </p:cNvGraphicFramePr>
          <p:nvPr>
            <p:extLst>
              <p:ext uri="{D42A27DB-BD31-4B8C-83A1-F6EECF244321}">
                <p14:modId xmlns:p14="http://schemas.microsoft.com/office/powerpoint/2010/main" val="2756084502"/>
              </p:ext>
            </p:extLst>
          </p:nvPr>
        </p:nvGraphicFramePr>
        <p:xfrm>
          <a:off x="4045131" y="4797946"/>
          <a:ext cx="3887788" cy="696912"/>
        </p:xfrm>
        <a:graphic>
          <a:graphicData uri="http://schemas.openxmlformats.org/presentationml/2006/ole">
            <mc:AlternateContent xmlns:mc="http://schemas.openxmlformats.org/markup-compatibility/2006">
              <mc:Choice xmlns:v="urn:schemas-microsoft-com:vml" Requires="v">
                <p:oleObj name="Equation" r:id="rId8" imgW="1676400" imgH="381000" progId="Equation.DSMT4">
                  <p:embed/>
                </p:oleObj>
              </mc:Choice>
              <mc:Fallback>
                <p:oleObj name="Equation" r:id="rId8" imgW="1676400" imgH="381000" progId="Equation.DSMT4">
                  <p:embed/>
                  <p:pic>
                    <p:nvPicPr>
                      <p:cNvPr id="30730" name="Object 10">
                        <a:extLst>
                          <a:ext uri="{FF2B5EF4-FFF2-40B4-BE49-F238E27FC236}">
                            <a16:creationId xmlns:a16="http://schemas.microsoft.com/office/drawing/2014/main" id="{39D5B7DB-32D7-40EB-A513-3850E8D49BAA}"/>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5131" y="4797946"/>
                        <a:ext cx="3887788" cy="696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Box 27">
            <a:extLst>
              <a:ext uri="{FF2B5EF4-FFF2-40B4-BE49-F238E27FC236}">
                <a16:creationId xmlns:a16="http://schemas.microsoft.com/office/drawing/2014/main" id="{25002FCF-B313-4D7C-83C4-3C3BFD8A3087}"/>
              </a:ext>
            </a:extLst>
          </p:cNvPr>
          <p:cNvSpPr txBox="1"/>
          <p:nvPr/>
        </p:nvSpPr>
        <p:spPr>
          <a:xfrm>
            <a:off x="723900" y="3584219"/>
            <a:ext cx="10145486" cy="1200329"/>
          </a:xfrm>
          <a:prstGeom prst="rect">
            <a:avLst/>
          </a:prstGeom>
          <a:noFill/>
        </p:spPr>
        <p:txBody>
          <a:bodyPr wrap="square" rtlCol="0">
            <a:spAutoFit/>
          </a:bodyPr>
          <a:lstStyle/>
          <a:p>
            <a:r>
              <a:rPr lang="en-US" dirty="0"/>
              <a:t>Due to their simple formulas and computational efficiency both triangular MF and trapezoidal MF have been used extensively, especially in real time implementations. However since MF are composed of straight line segments, they are not smooth at the corner points specified by parameters. Other smooth and non-linear functions are  defined  </a:t>
            </a:r>
          </a:p>
        </p:txBody>
      </p:sp>
    </p:spTree>
    <p:extLst>
      <p:ext uri="{BB962C8B-B14F-4D97-AF65-F5344CB8AC3E}">
        <p14:creationId xmlns:p14="http://schemas.microsoft.com/office/powerpoint/2010/main" val="108630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755EDF5-5359-49B8-92FB-350FD48AF45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971" y="357052"/>
            <a:ext cx="7576366" cy="503727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358E39-1058-43B1-A400-33976D3D4D08}"/>
              </a:ext>
            </a:extLst>
          </p:cNvPr>
          <p:cNvSpPr txBox="1"/>
          <p:nvPr/>
        </p:nvSpPr>
        <p:spPr>
          <a:xfrm>
            <a:off x="1881052" y="5826035"/>
            <a:ext cx="9337108" cy="369332"/>
          </a:xfrm>
          <a:prstGeom prst="rect">
            <a:avLst/>
          </a:prstGeom>
          <a:noFill/>
        </p:spPr>
        <p:txBody>
          <a:bodyPr wrap="none" rtlCol="0">
            <a:spAutoFit/>
          </a:bodyPr>
          <a:lstStyle/>
          <a:p>
            <a:r>
              <a:rPr lang="en-US" dirty="0"/>
              <a:t>(a) Triangulation (x;20,60,80) (b)trapezoidal(x;10,20,60,95)  (c ) gaussian(x;50,20) (d)bell(x;20,4,50)</a:t>
            </a:r>
          </a:p>
        </p:txBody>
      </p:sp>
    </p:spTree>
    <p:extLst>
      <p:ext uri="{BB962C8B-B14F-4D97-AF65-F5344CB8AC3E}">
        <p14:creationId xmlns:p14="http://schemas.microsoft.com/office/powerpoint/2010/main" val="382609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B3820B-7418-4E3C-8D70-EF69F99CC814}"/>
              </a:ext>
            </a:extLst>
          </p:cNvPr>
          <p:cNvPicPr>
            <a:picLocks noChangeAspect="1"/>
          </p:cNvPicPr>
          <p:nvPr/>
        </p:nvPicPr>
        <p:blipFill>
          <a:blip r:embed="rId2"/>
          <a:stretch>
            <a:fillRect/>
          </a:stretch>
        </p:blipFill>
        <p:spPr>
          <a:xfrm>
            <a:off x="1867580" y="496389"/>
            <a:ext cx="6803495" cy="5119687"/>
          </a:xfrm>
          <a:prstGeom prst="rect">
            <a:avLst/>
          </a:prstGeom>
        </p:spPr>
      </p:pic>
      <p:pic>
        <p:nvPicPr>
          <p:cNvPr id="3" name="Picture 2">
            <a:extLst>
              <a:ext uri="{FF2B5EF4-FFF2-40B4-BE49-F238E27FC236}">
                <a16:creationId xmlns:a16="http://schemas.microsoft.com/office/drawing/2014/main" id="{96C8B680-83BE-4ECF-AAC6-A595BD770DEE}"/>
              </a:ext>
            </a:extLst>
          </p:cNvPr>
          <p:cNvPicPr>
            <a:picLocks noChangeAspect="1"/>
          </p:cNvPicPr>
          <p:nvPr/>
        </p:nvPicPr>
        <p:blipFill>
          <a:blip r:embed="rId3"/>
          <a:stretch>
            <a:fillRect/>
          </a:stretch>
        </p:blipFill>
        <p:spPr>
          <a:xfrm>
            <a:off x="616675" y="5616076"/>
            <a:ext cx="9791700" cy="1171575"/>
          </a:xfrm>
          <a:prstGeom prst="rect">
            <a:avLst/>
          </a:prstGeom>
        </p:spPr>
      </p:pic>
    </p:spTree>
    <p:extLst>
      <p:ext uri="{BB962C8B-B14F-4D97-AF65-F5344CB8AC3E}">
        <p14:creationId xmlns:p14="http://schemas.microsoft.com/office/powerpoint/2010/main" val="217885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43BB4E-85C2-4F20-AB0B-627F78F825CC}"/>
              </a:ext>
            </a:extLst>
          </p:cNvPr>
          <p:cNvPicPr>
            <a:picLocks noChangeAspect="1"/>
          </p:cNvPicPr>
          <p:nvPr/>
        </p:nvPicPr>
        <p:blipFill>
          <a:blip r:embed="rId2"/>
          <a:stretch>
            <a:fillRect/>
          </a:stretch>
        </p:blipFill>
        <p:spPr>
          <a:xfrm>
            <a:off x="814659" y="351200"/>
            <a:ext cx="9744075" cy="1609725"/>
          </a:xfrm>
          <a:prstGeom prst="rect">
            <a:avLst/>
          </a:prstGeom>
        </p:spPr>
      </p:pic>
      <p:pic>
        <p:nvPicPr>
          <p:cNvPr id="3" name="Picture 2">
            <a:extLst>
              <a:ext uri="{FF2B5EF4-FFF2-40B4-BE49-F238E27FC236}">
                <a16:creationId xmlns:a16="http://schemas.microsoft.com/office/drawing/2014/main" id="{482FF74E-E583-4B8A-A8C5-E2EF38F54A0C}"/>
              </a:ext>
            </a:extLst>
          </p:cNvPr>
          <p:cNvPicPr>
            <a:picLocks noChangeAspect="1"/>
          </p:cNvPicPr>
          <p:nvPr/>
        </p:nvPicPr>
        <p:blipFill>
          <a:blip r:embed="rId3"/>
          <a:stretch>
            <a:fillRect/>
          </a:stretch>
        </p:blipFill>
        <p:spPr>
          <a:xfrm>
            <a:off x="690833" y="2102167"/>
            <a:ext cx="9991725" cy="2409825"/>
          </a:xfrm>
          <a:prstGeom prst="rect">
            <a:avLst/>
          </a:prstGeom>
        </p:spPr>
      </p:pic>
      <p:pic>
        <p:nvPicPr>
          <p:cNvPr id="4" name="Picture 3">
            <a:extLst>
              <a:ext uri="{FF2B5EF4-FFF2-40B4-BE49-F238E27FC236}">
                <a16:creationId xmlns:a16="http://schemas.microsoft.com/office/drawing/2014/main" id="{F9AAB7CD-CC3E-4680-8350-0460962B583C}"/>
              </a:ext>
            </a:extLst>
          </p:cNvPr>
          <p:cNvPicPr>
            <a:picLocks noChangeAspect="1"/>
          </p:cNvPicPr>
          <p:nvPr/>
        </p:nvPicPr>
        <p:blipFill>
          <a:blip r:embed="rId4"/>
          <a:stretch>
            <a:fillRect/>
          </a:stretch>
        </p:blipFill>
        <p:spPr>
          <a:xfrm>
            <a:off x="5608319" y="3993687"/>
            <a:ext cx="5242562" cy="2690141"/>
          </a:xfrm>
          <a:prstGeom prst="rect">
            <a:avLst/>
          </a:prstGeom>
        </p:spPr>
      </p:pic>
      <p:sp>
        <p:nvSpPr>
          <p:cNvPr id="5" name="TextBox 4">
            <a:extLst>
              <a:ext uri="{FF2B5EF4-FFF2-40B4-BE49-F238E27FC236}">
                <a16:creationId xmlns:a16="http://schemas.microsoft.com/office/drawing/2014/main" id="{D2D761D7-EB4F-4823-8BCC-648A4261BB61}"/>
              </a:ext>
            </a:extLst>
          </p:cNvPr>
          <p:cNvSpPr txBox="1"/>
          <p:nvPr/>
        </p:nvSpPr>
        <p:spPr>
          <a:xfrm>
            <a:off x="4693920" y="6464754"/>
            <a:ext cx="5969519" cy="369332"/>
          </a:xfrm>
          <a:prstGeom prst="rect">
            <a:avLst/>
          </a:prstGeom>
          <a:noFill/>
        </p:spPr>
        <p:txBody>
          <a:bodyPr wrap="none" rtlCol="0">
            <a:spAutoFit/>
          </a:bodyPr>
          <a:lstStyle/>
          <a:p>
            <a:r>
              <a:rPr lang="en-US" dirty="0"/>
              <a:t>Figure: Physical meaning of parameters in generalized bell MF</a:t>
            </a:r>
          </a:p>
        </p:txBody>
      </p:sp>
    </p:spTree>
    <p:extLst>
      <p:ext uri="{BB962C8B-B14F-4D97-AF65-F5344CB8AC3E}">
        <p14:creationId xmlns:p14="http://schemas.microsoft.com/office/powerpoint/2010/main" val="329297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3D8D191-DBC4-4E47-88E2-84F44B4BB523}"/>
              </a:ext>
            </a:extLst>
          </p:cNvPr>
          <p:cNvSpPr txBox="1">
            <a:spLocks noChangeArrowheads="1"/>
          </p:cNvSpPr>
          <p:nvPr/>
        </p:nvSpPr>
        <p:spPr bwMode="auto">
          <a:xfrm>
            <a:off x="646702" y="791599"/>
            <a:ext cx="26289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95000"/>
              </a:lnSpc>
              <a:spcBef>
                <a:spcPct val="30000"/>
              </a:spcBef>
              <a:spcAft>
                <a:spcPct val="0"/>
              </a:spcAft>
              <a:defRPr kumimoji="1" sz="2600" b="1">
                <a:solidFill>
                  <a:srgbClr val="FDFF3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kumimoji="1" sz="2200" b="1">
                <a:solidFill>
                  <a:srgbClr val="FDFF3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kumimoji="1" sz="2200">
                <a:solidFill>
                  <a:srgbClr val="FDFF3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a:lstStyle>
          <a:p>
            <a:pPr marL="0" marR="0" lvl="0" indent="0" algn="l" defTabSz="914400" rtl="0" eaLnBrk="0" fontAlgn="base" latinLnBrk="0" hangingPunct="0">
              <a:lnSpc>
                <a:spcPct val="95000"/>
              </a:lnSpc>
              <a:spcBef>
                <a:spcPct val="30000"/>
              </a:spcBef>
              <a:spcAft>
                <a:spcPct val="0"/>
              </a:spcAft>
              <a:buClrTx/>
              <a:buSzTx/>
              <a:buFontTx/>
              <a:buNone/>
              <a:tabLst/>
              <a:defRPr/>
            </a:pPr>
            <a:r>
              <a:rPr kumimoji="1" lang="en-US" altLang="zh-TW" sz="2600" b="1" i="0" u="none" strike="noStrike" kern="0" cap="none" spc="0" normalizeH="0" baseline="0" noProof="0" dirty="0">
                <a:ln>
                  <a:noFill/>
                </a:ln>
                <a:solidFill>
                  <a:srgbClr val="0070C0"/>
                </a:solidFill>
                <a:effectLst/>
                <a:uLnTx/>
                <a:uFillTx/>
                <a:latin typeface="Arial"/>
                <a:ea typeface="新細明體"/>
                <a:cs typeface="+mn-cs"/>
              </a:rPr>
              <a:t>Sigmoidal MF:</a:t>
            </a:r>
          </a:p>
        </p:txBody>
      </p:sp>
      <mc:AlternateContent xmlns:mc="http://schemas.openxmlformats.org/markup-compatibility/2006" xmlns:a14="http://schemas.microsoft.com/office/drawing/2010/main">
        <mc:Choice Requires="a14">
          <p:sp>
            <p:nvSpPr>
              <p:cNvPr id="7" name="Object 4">
                <a:extLst>
                  <a:ext uri="{FF2B5EF4-FFF2-40B4-BE49-F238E27FC236}">
                    <a16:creationId xmlns:a16="http://schemas.microsoft.com/office/drawing/2014/main" id="{0905F86C-C9AF-4BA6-A448-8739FB83E0C3}"/>
                  </a:ext>
                </a:extLst>
              </p:cNvPr>
              <p:cNvSpPr txBox="1"/>
              <p:nvPr/>
            </p:nvSpPr>
            <p:spPr bwMode="auto">
              <a:xfrm>
                <a:off x="3090002" y="477274"/>
                <a:ext cx="5147129" cy="628650"/>
              </a:xfrm>
              <a:prstGeom prst="rect">
                <a:avLst/>
              </a:prstGeom>
              <a:solidFill>
                <a:srgbClr val="FFFFFF"/>
              </a:solid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sz="2800" i="0">
                          <a:solidFill>
                            <a:srgbClr val="000000"/>
                          </a:solidFill>
                          <a:latin typeface="Cambria Math" panose="02040503050406030204" pitchFamily="18" charset="0"/>
                        </a:rPr>
                        <m:t>sig</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𝑎</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𝑐</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1+</m:t>
                          </m:r>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𝑒</m:t>
                              </m:r>
                            </m:e>
                            <m:sup>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𝑎</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𝑐</m:t>
                              </m:r>
                              <m:r>
                                <a:rPr lang="en-US" sz="2800" i="1">
                                  <a:solidFill>
                                    <a:srgbClr val="000000"/>
                                  </a:solidFill>
                                  <a:latin typeface="Cambria Math" panose="02040503050406030204" pitchFamily="18" charset="0"/>
                                </a:rPr>
                                <m:t>)</m:t>
                              </m:r>
                            </m:sup>
                          </m:sSup>
                        </m:den>
                      </m:f>
                    </m:oMath>
                  </m:oMathPara>
                </a14:m>
                <a:endParaRPr lang="en-US" sz="2800" dirty="0"/>
              </a:p>
            </p:txBody>
          </p:sp>
        </mc:Choice>
        <mc:Fallback xmlns="">
          <p:sp>
            <p:nvSpPr>
              <p:cNvPr id="7" name="Object 4">
                <a:extLst>
                  <a:ext uri="{FF2B5EF4-FFF2-40B4-BE49-F238E27FC236}">
                    <a16:creationId xmlns:a16="http://schemas.microsoft.com/office/drawing/2014/main" id="{0905F86C-C9AF-4BA6-A448-8739FB83E0C3}"/>
                  </a:ext>
                </a:extLst>
              </p:cNvPr>
              <p:cNvSpPr txBox="1">
                <a:spLocks noRot="1" noChangeAspect="1" noMove="1" noResize="1" noEditPoints="1" noAdjustHandles="1" noChangeArrowheads="1" noChangeShapeType="1" noTextEdit="1"/>
              </p:cNvSpPr>
              <p:nvPr/>
            </p:nvSpPr>
            <p:spPr bwMode="auto">
              <a:xfrm>
                <a:off x="3090002" y="477274"/>
                <a:ext cx="5147129" cy="628650"/>
              </a:xfrm>
              <a:prstGeom prst="rect">
                <a:avLst/>
              </a:prstGeom>
              <a:blipFill>
                <a:blip r:embed="rId2"/>
                <a:stretch>
                  <a:fillRect b="-37864"/>
                </a:stretch>
              </a:blipFill>
              <a:ln>
                <a:noFill/>
              </a:ln>
              <a:effectLst/>
            </p:spPr>
            <p:txBody>
              <a:bodyPr/>
              <a:lstStyle/>
              <a:p>
                <a:r>
                  <a:rPr lang="en-US">
                    <a:noFill/>
                  </a:rPr>
                  <a:t> </a:t>
                </a:r>
              </a:p>
            </p:txBody>
          </p:sp>
        </mc:Fallback>
      </mc:AlternateContent>
      <p:sp>
        <p:nvSpPr>
          <p:cNvPr id="8" name="TextBox 11">
            <a:extLst>
              <a:ext uri="{FF2B5EF4-FFF2-40B4-BE49-F238E27FC236}">
                <a16:creationId xmlns:a16="http://schemas.microsoft.com/office/drawing/2014/main" id="{F3AB88B7-2F84-40D3-896B-18FAB9593676}"/>
              </a:ext>
            </a:extLst>
          </p:cNvPr>
          <p:cNvSpPr txBox="1">
            <a:spLocks noChangeArrowheads="1"/>
          </p:cNvSpPr>
          <p:nvPr/>
        </p:nvSpPr>
        <p:spPr bwMode="auto">
          <a:xfrm>
            <a:off x="7419703" y="690425"/>
            <a:ext cx="47722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400" b="0" i="1" u="none" strike="noStrike" kern="0" cap="none" spc="0" normalizeH="0" baseline="0" noProof="0" dirty="0">
                <a:ln>
                  <a:noFill/>
                </a:ln>
                <a:solidFill>
                  <a:srgbClr val="0070C0"/>
                </a:solidFill>
                <a:effectLst/>
                <a:uLnTx/>
                <a:uFillTx/>
                <a:latin typeface="Arial" panose="020B0604020202020204" pitchFamily="34" charset="0"/>
                <a:ea typeface="新細明體" panose="02020500000000000000" pitchFamily="18" charset="-120"/>
              </a:rPr>
              <a:t>Where a control the slope at the cross over point  x=c</a:t>
            </a:r>
            <a:r>
              <a:rPr lang="en-US" altLang="en-US" sz="2400" b="0" kern="0" dirty="0">
                <a:solidFill>
                  <a:srgbClr val="0070C0"/>
                </a:solidFill>
              </a:rPr>
              <a:t>,</a:t>
            </a:r>
            <a:r>
              <a:rPr kumimoji="1" lang="en-US" altLang="en-US" sz="2400" b="0" i="0" u="none" strike="noStrike" kern="0" cap="none" spc="0" normalizeH="0" baseline="0" noProof="0" dirty="0">
                <a:ln>
                  <a:noFill/>
                </a:ln>
                <a:solidFill>
                  <a:srgbClr val="0070C0"/>
                </a:solidFill>
                <a:effectLst/>
                <a:uLnTx/>
                <a:uFillTx/>
                <a:latin typeface="Arial" panose="020B0604020202020204" pitchFamily="34" charset="0"/>
                <a:ea typeface="新細明體" panose="02020500000000000000" pitchFamily="18" charset="-120"/>
              </a:rPr>
              <a:t> and right/left</a:t>
            </a:r>
          </a:p>
        </p:txBody>
      </p:sp>
      <p:pic>
        <p:nvPicPr>
          <p:cNvPr id="11" name="Picture 10">
            <a:extLst>
              <a:ext uri="{FF2B5EF4-FFF2-40B4-BE49-F238E27FC236}">
                <a16:creationId xmlns:a16="http://schemas.microsoft.com/office/drawing/2014/main" id="{831EDCE9-5FF6-40AD-AA36-8EA524D9E181}"/>
              </a:ext>
            </a:extLst>
          </p:cNvPr>
          <p:cNvPicPr>
            <a:picLocks noChangeAspect="1"/>
          </p:cNvPicPr>
          <p:nvPr/>
        </p:nvPicPr>
        <p:blipFill>
          <a:blip r:embed="rId3"/>
          <a:stretch>
            <a:fillRect/>
          </a:stretch>
        </p:blipFill>
        <p:spPr>
          <a:xfrm>
            <a:off x="772478" y="1932120"/>
            <a:ext cx="9782175" cy="2400300"/>
          </a:xfrm>
          <a:prstGeom prst="rect">
            <a:avLst/>
          </a:prstGeom>
        </p:spPr>
      </p:pic>
      <p:sp>
        <p:nvSpPr>
          <p:cNvPr id="12" name="TextBox 11">
            <a:extLst>
              <a:ext uri="{FF2B5EF4-FFF2-40B4-BE49-F238E27FC236}">
                <a16:creationId xmlns:a16="http://schemas.microsoft.com/office/drawing/2014/main" id="{17F0B71B-31BA-43DF-BED5-F7C9F519AF10}"/>
              </a:ext>
            </a:extLst>
          </p:cNvPr>
          <p:cNvSpPr txBox="1"/>
          <p:nvPr/>
        </p:nvSpPr>
        <p:spPr>
          <a:xfrm>
            <a:off x="955926" y="4739116"/>
            <a:ext cx="6599499" cy="369332"/>
          </a:xfrm>
          <a:prstGeom prst="rect">
            <a:avLst/>
          </a:prstGeom>
          <a:noFill/>
        </p:spPr>
        <p:txBody>
          <a:bodyPr wrap="none" rtlCol="0">
            <a:spAutoFit/>
          </a:bodyPr>
          <a:lstStyle/>
          <a:p>
            <a:r>
              <a:rPr lang="en-US" b="1" dirty="0">
                <a:solidFill>
                  <a:srgbClr val="0070C0"/>
                </a:solidFill>
              </a:rPr>
              <a:t>Example</a:t>
            </a:r>
            <a:r>
              <a:rPr lang="en-US" b="1" dirty="0"/>
              <a:t>: </a:t>
            </a:r>
            <a:r>
              <a:rPr lang="en-US" b="1" i="1" dirty="0">
                <a:solidFill>
                  <a:srgbClr val="FF0000"/>
                </a:solidFill>
              </a:rPr>
              <a:t>Close and asymmetric MFs based on sigmoidal functions  </a:t>
            </a:r>
          </a:p>
        </p:txBody>
      </p:sp>
      <p:pic>
        <p:nvPicPr>
          <p:cNvPr id="13" name="Picture 12">
            <a:extLst>
              <a:ext uri="{FF2B5EF4-FFF2-40B4-BE49-F238E27FC236}">
                <a16:creationId xmlns:a16="http://schemas.microsoft.com/office/drawing/2014/main" id="{E1D51F04-E596-4B4F-92CF-E74C0C17F993}"/>
              </a:ext>
            </a:extLst>
          </p:cNvPr>
          <p:cNvPicPr>
            <a:picLocks noChangeAspect="1"/>
          </p:cNvPicPr>
          <p:nvPr/>
        </p:nvPicPr>
        <p:blipFill>
          <a:blip r:embed="rId4"/>
          <a:stretch>
            <a:fillRect/>
          </a:stretch>
        </p:blipFill>
        <p:spPr>
          <a:xfrm>
            <a:off x="867455" y="5318080"/>
            <a:ext cx="9934575" cy="1133475"/>
          </a:xfrm>
          <a:prstGeom prst="rect">
            <a:avLst/>
          </a:prstGeom>
        </p:spPr>
      </p:pic>
    </p:spTree>
    <p:extLst>
      <p:ext uri="{BB962C8B-B14F-4D97-AF65-F5344CB8AC3E}">
        <p14:creationId xmlns:p14="http://schemas.microsoft.com/office/powerpoint/2010/main" val="263824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1911B2-1434-4154-8191-D2B4A0E5ABAE}"/>
              </a:ext>
            </a:extLst>
          </p:cNvPr>
          <p:cNvPicPr>
            <a:picLocks noChangeAspect="1"/>
          </p:cNvPicPr>
          <p:nvPr/>
        </p:nvPicPr>
        <p:blipFill>
          <a:blip r:embed="rId2"/>
          <a:stretch>
            <a:fillRect/>
          </a:stretch>
        </p:blipFill>
        <p:spPr>
          <a:xfrm>
            <a:off x="1401297" y="1600200"/>
            <a:ext cx="8969188" cy="5257800"/>
          </a:xfrm>
          <a:prstGeom prst="rect">
            <a:avLst/>
          </a:prstGeom>
        </p:spPr>
      </p:pic>
      <p:pic>
        <p:nvPicPr>
          <p:cNvPr id="3" name="Picture 2">
            <a:extLst>
              <a:ext uri="{FF2B5EF4-FFF2-40B4-BE49-F238E27FC236}">
                <a16:creationId xmlns:a16="http://schemas.microsoft.com/office/drawing/2014/main" id="{70A3ED7A-70F6-4822-AE3D-18FFDBFD5DB9}"/>
              </a:ext>
            </a:extLst>
          </p:cNvPr>
          <p:cNvPicPr>
            <a:picLocks noChangeAspect="1"/>
          </p:cNvPicPr>
          <p:nvPr/>
        </p:nvPicPr>
        <p:blipFill>
          <a:blip r:embed="rId3"/>
          <a:stretch>
            <a:fillRect/>
          </a:stretch>
        </p:blipFill>
        <p:spPr>
          <a:xfrm>
            <a:off x="3751970" y="0"/>
            <a:ext cx="4267842" cy="1495425"/>
          </a:xfrm>
          <a:prstGeom prst="rect">
            <a:avLst/>
          </a:prstGeom>
        </p:spPr>
      </p:pic>
    </p:spTree>
    <p:extLst>
      <p:ext uri="{BB962C8B-B14F-4D97-AF65-F5344CB8AC3E}">
        <p14:creationId xmlns:p14="http://schemas.microsoft.com/office/powerpoint/2010/main" val="937570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B3AD6513-B558-479A-B6C2-F574335C384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034" y="324393"/>
            <a:ext cx="6117772" cy="401247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12DAB3D3-5882-4F7C-B1D3-F3778EFC9F7E}"/>
              </a:ext>
            </a:extLst>
          </p:cNvPr>
          <p:cNvSpPr>
            <a:spLocks noChangeArrowheads="1"/>
          </p:cNvSpPr>
          <p:nvPr/>
        </p:nvSpPr>
        <p:spPr bwMode="auto">
          <a:xfrm>
            <a:off x="1558834" y="946694"/>
            <a:ext cx="2819400" cy="1130300"/>
          </a:xfrm>
          <a:prstGeom prst="rect">
            <a:avLst/>
          </a:prstGeom>
          <a:noFill/>
          <a:ln w="9525">
            <a:noFill/>
            <a:miter lim="800000"/>
            <a:headEnd/>
            <a:tailEnd/>
          </a:ln>
        </p:spPr>
        <p:txBody>
          <a:bodyPr lIns="92075" tIns="46038" rIns="92075" bIns="46038"/>
          <a:lstStyle/>
          <a:p>
            <a:pPr marL="287338" lvl="1">
              <a:lnSpc>
                <a:spcPct val="90000"/>
              </a:lnSpc>
              <a:spcBef>
                <a:spcPct val="30000"/>
              </a:spcBef>
              <a:defRPr/>
            </a:pPr>
            <a:r>
              <a:rPr lang="en-US" altLang="zh-TW" sz="2200" b="1" u="none" dirty="0">
                <a:solidFill>
                  <a:srgbClr val="0070C0"/>
                </a:solidFill>
                <a:latin typeface="Arial" charset="0"/>
                <a:ea typeface="新細明體" pitchFamily="2" charset="-120"/>
              </a:rPr>
              <a:t>Abs. difference of two sig. MF</a:t>
            </a:r>
          </a:p>
          <a:p>
            <a:pPr marL="685800" lvl="1" indent="-398463">
              <a:lnSpc>
                <a:spcPct val="90000"/>
              </a:lnSpc>
              <a:spcBef>
                <a:spcPct val="30000"/>
              </a:spcBef>
              <a:defRPr/>
            </a:pPr>
            <a:r>
              <a:rPr lang="en-US" altLang="zh-TW" sz="2200" b="1" u="none" dirty="0">
                <a:solidFill>
                  <a:srgbClr val="0070C0"/>
                </a:solidFill>
                <a:latin typeface="Arial" charset="0"/>
                <a:ea typeface="新細明體" pitchFamily="2" charset="-120"/>
              </a:rPr>
              <a:t>(open right MFs)</a:t>
            </a:r>
          </a:p>
        </p:txBody>
      </p:sp>
      <p:sp>
        <p:nvSpPr>
          <p:cNvPr id="4" name="Rectangle 8">
            <a:extLst>
              <a:ext uri="{FF2B5EF4-FFF2-40B4-BE49-F238E27FC236}">
                <a16:creationId xmlns:a16="http://schemas.microsoft.com/office/drawing/2014/main" id="{04E8CDA6-FB13-41FE-A9F0-54B9A0A93C75}"/>
              </a:ext>
            </a:extLst>
          </p:cNvPr>
          <p:cNvSpPr>
            <a:spLocks noChangeArrowheads="1"/>
          </p:cNvSpPr>
          <p:nvPr/>
        </p:nvSpPr>
        <p:spPr bwMode="auto">
          <a:xfrm>
            <a:off x="1558834" y="2546894"/>
            <a:ext cx="2743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685800" indent="-22860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lvl="1">
              <a:buSzTx/>
              <a:buFontTx/>
              <a:buNone/>
            </a:pPr>
            <a:r>
              <a:rPr lang="en-US" altLang="zh-TW" u="none" dirty="0">
                <a:solidFill>
                  <a:srgbClr val="0070C0"/>
                </a:solidFill>
              </a:rPr>
              <a:t>Product</a:t>
            </a:r>
          </a:p>
          <a:p>
            <a:pPr lvl="1">
              <a:buSzTx/>
              <a:buFontTx/>
              <a:buNone/>
            </a:pPr>
            <a:r>
              <a:rPr lang="en-US" altLang="zh-TW" u="none" dirty="0">
                <a:solidFill>
                  <a:srgbClr val="0070C0"/>
                </a:solidFill>
              </a:rPr>
              <a:t>of two sig. MFs</a:t>
            </a:r>
          </a:p>
        </p:txBody>
      </p:sp>
      <p:sp>
        <p:nvSpPr>
          <p:cNvPr id="5" name="AutoShape 10">
            <a:extLst>
              <a:ext uri="{FF2B5EF4-FFF2-40B4-BE49-F238E27FC236}">
                <a16:creationId xmlns:a16="http://schemas.microsoft.com/office/drawing/2014/main" id="{4F0C5979-B6D9-43DB-B061-47DEF306E056}"/>
              </a:ext>
            </a:extLst>
          </p:cNvPr>
          <p:cNvSpPr>
            <a:spLocks noChangeArrowheads="1"/>
          </p:cNvSpPr>
          <p:nvPr/>
        </p:nvSpPr>
        <p:spPr bwMode="auto">
          <a:xfrm>
            <a:off x="4232184" y="2692944"/>
            <a:ext cx="825500" cy="368300"/>
          </a:xfrm>
          <a:prstGeom prst="rightArrow">
            <a:avLst>
              <a:gd name="adj1" fmla="val 50000"/>
              <a:gd name="adj2" fmla="val 112079"/>
            </a:avLst>
          </a:prstGeom>
          <a:gradFill rotWithShape="0">
            <a:gsLst>
              <a:gs pos="0">
                <a:srgbClr val="0082AD"/>
              </a:gs>
              <a:gs pos="100000">
                <a:srgbClr val="FFFFFF"/>
              </a:gs>
            </a:gsLst>
            <a:lin ang="0" scaled="1"/>
          </a:gradFill>
          <a:ln w="12700">
            <a:solidFill>
              <a:schemeClr val="tx1"/>
            </a:solidFill>
            <a:miter lim="800000"/>
            <a:headEnd/>
            <a:tailEnd/>
          </a:ln>
        </p:spPr>
        <p:txBody>
          <a:bodyPr wrap="none" anchor="ct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lnSpc>
                <a:spcPct val="100000"/>
              </a:lnSpc>
              <a:spcBef>
                <a:spcPct val="0"/>
              </a:spcBef>
            </a:pPr>
            <a:endParaRPr lang="en-US" altLang="en-US" sz="2400" b="0">
              <a:solidFill>
                <a:srgbClr val="FF92FB"/>
              </a:solidFill>
            </a:endParaRPr>
          </a:p>
        </p:txBody>
      </p:sp>
      <p:sp>
        <p:nvSpPr>
          <p:cNvPr id="6" name="AutoShape 11">
            <a:extLst>
              <a:ext uri="{FF2B5EF4-FFF2-40B4-BE49-F238E27FC236}">
                <a16:creationId xmlns:a16="http://schemas.microsoft.com/office/drawing/2014/main" id="{D75230E7-75CE-42CC-91C4-6B3D9DDBFC58}"/>
              </a:ext>
            </a:extLst>
          </p:cNvPr>
          <p:cNvSpPr>
            <a:spLocks noChangeArrowheads="1"/>
          </p:cNvSpPr>
          <p:nvPr/>
        </p:nvSpPr>
        <p:spPr bwMode="auto">
          <a:xfrm>
            <a:off x="4232184" y="1168944"/>
            <a:ext cx="825500" cy="368300"/>
          </a:xfrm>
          <a:prstGeom prst="rightArrow">
            <a:avLst>
              <a:gd name="adj1" fmla="val 50000"/>
              <a:gd name="adj2" fmla="val 112079"/>
            </a:avLst>
          </a:prstGeom>
          <a:gradFill rotWithShape="0">
            <a:gsLst>
              <a:gs pos="0">
                <a:srgbClr val="0082AD"/>
              </a:gs>
              <a:gs pos="100000">
                <a:srgbClr val="FFFFFF"/>
              </a:gs>
            </a:gsLst>
            <a:lin ang="0" scaled="1"/>
          </a:gradFill>
          <a:ln w="12700">
            <a:solidFill>
              <a:schemeClr val="tx1"/>
            </a:solidFill>
            <a:miter lim="800000"/>
            <a:headEnd/>
            <a:tailEnd/>
          </a:ln>
        </p:spPr>
        <p:txBody>
          <a:bodyPr wrap="none" anchor="ct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lnSpc>
                <a:spcPct val="100000"/>
              </a:lnSpc>
              <a:spcBef>
                <a:spcPct val="0"/>
              </a:spcBef>
            </a:pPr>
            <a:endParaRPr lang="en-US" altLang="en-US" sz="2400" b="0">
              <a:solidFill>
                <a:srgbClr val="FF92FB"/>
              </a:solidFill>
            </a:endParaRPr>
          </a:p>
        </p:txBody>
      </p:sp>
      <p:sp>
        <p:nvSpPr>
          <p:cNvPr id="7" name="TextBox 6">
            <a:extLst>
              <a:ext uri="{FF2B5EF4-FFF2-40B4-BE49-F238E27FC236}">
                <a16:creationId xmlns:a16="http://schemas.microsoft.com/office/drawing/2014/main" id="{98C361D7-0179-4CDA-94AD-AC3D584A07D5}"/>
              </a:ext>
            </a:extLst>
          </p:cNvPr>
          <p:cNvSpPr txBox="1"/>
          <p:nvPr/>
        </p:nvSpPr>
        <p:spPr>
          <a:xfrm>
            <a:off x="1280160" y="4746171"/>
            <a:ext cx="4002058" cy="461665"/>
          </a:xfrm>
          <a:prstGeom prst="rect">
            <a:avLst/>
          </a:prstGeom>
          <a:noFill/>
        </p:spPr>
        <p:txBody>
          <a:bodyPr wrap="none" rtlCol="0">
            <a:spAutoFit/>
          </a:bodyPr>
          <a:lstStyle/>
          <a:p>
            <a:r>
              <a:rPr lang="en-US" sz="2400" b="1" dirty="0">
                <a:solidFill>
                  <a:srgbClr val="0070C0"/>
                </a:solidFill>
              </a:rPr>
              <a:t>Definition: </a:t>
            </a:r>
            <a:r>
              <a:rPr lang="en-US" sz="2400" b="1" dirty="0">
                <a:solidFill>
                  <a:srgbClr val="FF0000"/>
                </a:solidFill>
              </a:rPr>
              <a:t>Left-right (L-R) MF </a:t>
            </a: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8F461FC-A9ED-4FAE-9F77-5E62F3E5E75A}"/>
                  </a:ext>
                </a:extLst>
              </p:cNvPr>
              <p:cNvSpPr txBox="1"/>
              <p:nvPr/>
            </p:nvSpPr>
            <p:spPr bwMode="auto">
              <a:xfrm>
                <a:off x="5332413" y="5208588"/>
                <a:ext cx="4121150" cy="1436687"/>
              </a:xfrm>
              <a:prstGeom prst="rect">
                <a:avLst/>
              </a:prstGeom>
              <a:solidFill>
                <a:srgbClr val="FFFF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LR</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𝑎</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1"/>
                                    <m:mcJc m:val="center"/>
                                  </m:mcPr>
                                </m:mc>
                              </m:mcs>
                              <m:ctrlPr>
                                <a:rPr lang="en-US" i="1" smtClean="0">
                                  <a:solidFill>
                                    <a:srgbClr val="000000"/>
                                  </a:solidFill>
                                  <a:latin typeface="Cambria Math" panose="02040503050406030204" pitchFamily="18" charset="0"/>
                                </a:rPr>
                              </m:ctrlPr>
                            </m:mP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𝐿</m:t>
                                    </m:r>
                                  </m:sub>
                                </m:sSub>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num>
                                      <m:den>
                                        <m:r>
                                          <a:rPr lang="en-US" i="1">
                                            <a:solidFill>
                                              <a:srgbClr val="000000"/>
                                            </a:solidFill>
                                            <a:latin typeface="Cambria Math" panose="02040503050406030204" pitchFamily="18" charset="0"/>
                                          </a:rPr>
                                          <m:t>𝑎</m:t>
                                        </m:r>
                                      </m:den>
                                    </m:f>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rPr>
                                  <m:t>𝑐</m:t>
                                </m:r>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𝑅</m:t>
                                    </m:r>
                                  </m:sub>
                                </m:sSub>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num>
                                      <m:den>
                                        <m:r>
                                          <a:rPr lang="en-US" i="1">
                                            <a:solidFill>
                                              <a:srgbClr val="000000"/>
                                            </a:solidFill>
                                            <a:latin typeface="Cambria Math" panose="02040503050406030204" pitchFamily="18" charset="0"/>
                                          </a:rPr>
                                          <m:t>𝑏</m:t>
                                        </m:r>
                                      </m:den>
                                    </m:f>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e>
                            </m:mr>
                          </m:m>
                        </m:e>
                      </m:d>
                    </m:oMath>
                  </m:oMathPara>
                </a14:m>
                <a:endParaRPr lang="en-US" dirty="0"/>
              </a:p>
            </p:txBody>
          </p:sp>
        </mc:Choice>
        <mc:Fallback xmlns="">
          <p:sp>
            <p:nvSpPr>
              <p:cNvPr id="8" name="Object 4">
                <a:extLst>
                  <a:ext uri="{FF2B5EF4-FFF2-40B4-BE49-F238E27FC236}">
                    <a16:creationId xmlns:a16="http://schemas.microsoft.com/office/drawing/2014/main" id="{68F461FC-A9ED-4FAE-9F77-5E62F3E5E75A}"/>
                  </a:ext>
                </a:extLst>
              </p:cNvPr>
              <p:cNvSpPr txBox="1">
                <a:spLocks noRot="1" noChangeAspect="1" noMove="1" noResize="1" noEditPoints="1" noAdjustHandles="1" noChangeArrowheads="1" noChangeShapeType="1" noTextEdit="1"/>
              </p:cNvSpPr>
              <p:nvPr/>
            </p:nvSpPr>
            <p:spPr bwMode="auto">
              <a:xfrm>
                <a:off x="5332413" y="5208588"/>
                <a:ext cx="4121150" cy="1436687"/>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406973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DCB806E-28F2-45AE-91F6-C0A022458152}"/>
              </a:ext>
            </a:extLst>
          </p:cNvPr>
          <p:cNvSpPr>
            <a:spLocks noChangeArrowheads="1"/>
          </p:cNvSpPr>
          <p:nvPr/>
        </p:nvSpPr>
        <p:spPr bwMode="auto">
          <a:xfrm>
            <a:off x="1185454" y="774700"/>
            <a:ext cx="18669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u="none" dirty="0">
                <a:solidFill>
                  <a:srgbClr val="0070C0"/>
                </a:solidFill>
              </a:rPr>
              <a:t>Example:</a:t>
            </a:r>
          </a:p>
        </p:txBody>
      </p:sp>
      <p:graphicFrame>
        <p:nvGraphicFramePr>
          <p:cNvPr id="3" name="Object 6">
            <a:extLst>
              <a:ext uri="{FF2B5EF4-FFF2-40B4-BE49-F238E27FC236}">
                <a16:creationId xmlns:a16="http://schemas.microsoft.com/office/drawing/2014/main" id="{3FE184D5-95FF-4414-9B97-C0DFAE003D1B}"/>
              </a:ext>
            </a:extLst>
          </p:cNvPr>
          <p:cNvGraphicFramePr>
            <a:graphicFrameLocks/>
          </p:cNvGraphicFramePr>
          <p:nvPr>
            <p:extLst>
              <p:ext uri="{D42A27DB-BD31-4B8C-83A1-F6EECF244321}">
                <p14:modId xmlns:p14="http://schemas.microsoft.com/office/powerpoint/2010/main" val="52655778"/>
              </p:ext>
            </p:extLst>
          </p:nvPr>
        </p:nvGraphicFramePr>
        <p:xfrm>
          <a:off x="3052354" y="803275"/>
          <a:ext cx="3194050" cy="492125"/>
        </p:xfrm>
        <a:graphic>
          <a:graphicData uri="http://schemas.openxmlformats.org/presentationml/2006/ole">
            <mc:AlternateContent xmlns:mc="http://schemas.openxmlformats.org/markup-compatibility/2006">
              <mc:Choice xmlns:v="urn:schemas-microsoft-com:vml" Requires="v">
                <p:oleObj name="方程式" r:id="rId2" imgW="1600200" imgH="279400" progId="Equation.2">
                  <p:embed/>
                </p:oleObj>
              </mc:Choice>
              <mc:Fallback>
                <p:oleObj name="方程式" r:id="rId2" imgW="1600200" imgH="279400" progId="Equation.2">
                  <p:embed/>
                  <p:pic>
                    <p:nvPicPr>
                      <p:cNvPr id="33798" name="Object 6">
                        <a:extLst>
                          <a:ext uri="{FF2B5EF4-FFF2-40B4-BE49-F238E27FC236}">
                            <a16:creationId xmlns:a16="http://schemas.microsoft.com/office/drawing/2014/main" id="{F8BD311E-7D98-4609-871B-C6584637DF2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54" y="803275"/>
                        <a:ext cx="3194050" cy="49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a:extLst>
              <a:ext uri="{FF2B5EF4-FFF2-40B4-BE49-F238E27FC236}">
                <a16:creationId xmlns:a16="http://schemas.microsoft.com/office/drawing/2014/main" id="{A768078E-4585-4049-8FB1-0CBAEA6516D2}"/>
              </a:ext>
            </a:extLst>
          </p:cNvPr>
          <p:cNvGraphicFramePr>
            <a:graphicFrameLocks/>
          </p:cNvGraphicFramePr>
          <p:nvPr>
            <p:extLst>
              <p:ext uri="{D42A27DB-BD31-4B8C-83A1-F6EECF244321}">
                <p14:modId xmlns:p14="http://schemas.microsoft.com/office/powerpoint/2010/main" val="1542204868"/>
              </p:ext>
            </p:extLst>
          </p:nvPr>
        </p:nvGraphicFramePr>
        <p:xfrm>
          <a:off x="6405563" y="812800"/>
          <a:ext cx="2536825" cy="482600"/>
        </p:xfrm>
        <a:graphic>
          <a:graphicData uri="http://schemas.openxmlformats.org/presentationml/2006/ole">
            <mc:AlternateContent xmlns:mc="http://schemas.openxmlformats.org/markup-compatibility/2006">
              <mc:Choice xmlns:v="urn:schemas-microsoft-com:vml" Requires="v">
                <p:oleObj name="方程式" r:id="rId4" imgW="1256755" imgH="266584" progId="Equation.2">
                  <p:embed/>
                </p:oleObj>
              </mc:Choice>
              <mc:Fallback>
                <p:oleObj name="方程式" r:id="rId4" imgW="1256755" imgH="266584" progId="Equation.2">
                  <p:embed/>
                  <p:pic>
                    <p:nvPicPr>
                      <p:cNvPr id="33799" name="Object 7">
                        <a:extLst>
                          <a:ext uri="{FF2B5EF4-FFF2-40B4-BE49-F238E27FC236}">
                            <a16:creationId xmlns:a16="http://schemas.microsoft.com/office/drawing/2014/main" id="{A724B7DD-7DAC-4D60-A9AF-A94573E695E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563" y="812800"/>
                        <a:ext cx="2536825" cy="482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8">
            <a:extLst>
              <a:ext uri="{FF2B5EF4-FFF2-40B4-BE49-F238E27FC236}">
                <a16:creationId xmlns:a16="http://schemas.microsoft.com/office/drawing/2014/main" id="{5E1B38F4-F0E9-42BA-A44D-3A079DAA945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453" y="1930400"/>
            <a:ext cx="6779261" cy="260282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10">
            <a:extLst>
              <a:ext uri="{FF2B5EF4-FFF2-40B4-BE49-F238E27FC236}">
                <a16:creationId xmlns:a16="http://schemas.microsoft.com/office/drawing/2014/main" id="{468D0C80-56A7-4B3C-A649-4C30F3AE553C}"/>
              </a:ext>
            </a:extLst>
          </p:cNvPr>
          <p:cNvSpPr>
            <a:spLocks noChangeArrowheads="1"/>
          </p:cNvSpPr>
          <p:nvPr/>
        </p:nvSpPr>
        <p:spPr bwMode="auto">
          <a:xfrm>
            <a:off x="1482634" y="2617470"/>
            <a:ext cx="838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sz="2200" u="none" dirty="0">
                <a:solidFill>
                  <a:srgbClr val="0070C0"/>
                </a:solidFill>
              </a:rPr>
              <a:t>c=65</a:t>
            </a:r>
          </a:p>
          <a:p>
            <a:r>
              <a:rPr lang="en-US" altLang="zh-TW" sz="2200" u="none" dirty="0">
                <a:solidFill>
                  <a:srgbClr val="0070C0"/>
                </a:solidFill>
              </a:rPr>
              <a:t>a=60</a:t>
            </a:r>
          </a:p>
          <a:p>
            <a:r>
              <a:rPr lang="en-US" altLang="zh-TW" sz="2200" u="none" dirty="0">
                <a:solidFill>
                  <a:srgbClr val="0070C0"/>
                </a:solidFill>
              </a:rPr>
              <a:t>b=10</a:t>
            </a:r>
          </a:p>
        </p:txBody>
      </p:sp>
      <p:sp>
        <p:nvSpPr>
          <p:cNvPr id="7" name="Rectangle 11">
            <a:extLst>
              <a:ext uri="{FF2B5EF4-FFF2-40B4-BE49-F238E27FC236}">
                <a16:creationId xmlns:a16="http://schemas.microsoft.com/office/drawing/2014/main" id="{ED1E157F-82EE-45A6-970E-84BAE01D2883}"/>
              </a:ext>
            </a:extLst>
          </p:cNvPr>
          <p:cNvSpPr>
            <a:spLocks noChangeArrowheads="1"/>
          </p:cNvSpPr>
          <p:nvPr/>
        </p:nvSpPr>
        <p:spPr bwMode="auto">
          <a:xfrm>
            <a:off x="9496696" y="2146300"/>
            <a:ext cx="838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sz="2200" u="none" dirty="0">
                <a:solidFill>
                  <a:srgbClr val="0070C0"/>
                </a:solidFill>
              </a:rPr>
              <a:t>c=25</a:t>
            </a:r>
          </a:p>
          <a:p>
            <a:r>
              <a:rPr lang="en-US" altLang="zh-TW" sz="2200" u="none" dirty="0">
                <a:solidFill>
                  <a:srgbClr val="0070C0"/>
                </a:solidFill>
              </a:rPr>
              <a:t>a=10</a:t>
            </a:r>
          </a:p>
          <a:p>
            <a:r>
              <a:rPr lang="en-US" altLang="zh-TW" sz="2200" u="none" dirty="0">
                <a:solidFill>
                  <a:srgbClr val="0070C0"/>
                </a:solidFill>
              </a:rPr>
              <a:t>b=40</a:t>
            </a:r>
          </a:p>
        </p:txBody>
      </p:sp>
      <p:pic>
        <p:nvPicPr>
          <p:cNvPr id="8" name="Picture 7">
            <a:extLst>
              <a:ext uri="{FF2B5EF4-FFF2-40B4-BE49-F238E27FC236}">
                <a16:creationId xmlns:a16="http://schemas.microsoft.com/office/drawing/2014/main" id="{4EFD1507-E204-499F-A4D9-D3564A8EB95F}"/>
              </a:ext>
            </a:extLst>
          </p:cNvPr>
          <p:cNvPicPr>
            <a:picLocks noChangeAspect="1"/>
          </p:cNvPicPr>
          <p:nvPr/>
        </p:nvPicPr>
        <p:blipFill>
          <a:blip r:embed="rId7"/>
          <a:stretch>
            <a:fillRect/>
          </a:stretch>
        </p:blipFill>
        <p:spPr>
          <a:xfrm>
            <a:off x="1019991" y="4927600"/>
            <a:ext cx="9705975" cy="781050"/>
          </a:xfrm>
          <a:prstGeom prst="rect">
            <a:avLst/>
          </a:prstGeom>
        </p:spPr>
      </p:pic>
    </p:spTree>
    <p:extLst>
      <p:ext uri="{BB962C8B-B14F-4D97-AF65-F5344CB8AC3E}">
        <p14:creationId xmlns:p14="http://schemas.microsoft.com/office/powerpoint/2010/main" val="3268479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70242-8B62-4FD7-84E2-62693F99771C}"/>
              </a:ext>
            </a:extLst>
          </p:cNvPr>
          <p:cNvPicPr>
            <a:picLocks noChangeAspect="1"/>
          </p:cNvPicPr>
          <p:nvPr/>
        </p:nvPicPr>
        <p:blipFill>
          <a:blip r:embed="rId2"/>
          <a:stretch>
            <a:fillRect/>
          </a:stretch>
        </p:blipFill>
        <p:spPr>
          <a:xfrm>
            <a:off x="902561" y="432707"/>
            <a:ext cx="9725025" cy="1638300"/>
          </a:xfrm>
          <a:prstGeom prst="rect">
            <a:avLst/>
          </a:prstGeom>
        </p:spPr>
      </p:pic>
      <p:pic>
        <p:nvPicPr>
          <p:cNvPr id="4" name="Picture 3">
            <a:extLst>
              <a:ext uri="{FF2B5EF4-FFF2-40B4-BE49-F238E27FC236}">
                <a16:creationId xmlns:a16="http://schemas.microsoft.com/office/drawing/2014/main" id="{D568801A-3584-4B40-AA70-48ED46DB2BDD}"/>
              </a:ext>
            </a:extLst>
          </p:cNvPr>
          <p:cNvPicPr>
            <a:picLocks noChangeAspect="1"/>
          </p:cNvPicPr>
          <p:nvPr/>
        </p:nvPicPr>
        <p:blipFill>
          <a:blip r:embed="rId3"/>
          <a:stretch>
            <a:fillRect/>
          </a:stretch>
        </p:blipFill>
        <p:spPr>
          <a:xfrm>
            <a:off x="1027475" y="2978166"/>
            <a:ext cx="9858375" cy="1724025"/>
          </a:xfrm>
          <a:prstGeom prst="rect">
            <a:avLst/>
          </a:prstGeom>
        </p:spPr>
      </p:pic>
      <p:sp>
        <p:nvSpPr>
          <p:cNvPr id="5" name="TextBox 4">
            <a:extLst>
              <a:ext uri="{FF2B5EF4-FFF2-40B4-BE49-F238E27FC236}">
                <a16:creationId xmlns:a16="http://schemas.microsoft.com/office/drawing/2014/main" id="{CAAA26B1-D00E-4B57-8FB5-343A5734551A}"/>
              </a:ext>
            </a:extLst>
          </p:cNvPr>
          <p:cNvSpPr txBox="1"/>
          <p:nvPr/>
        </p:nvSpPr>
        <p:spPr>
          <a:xfrm>
            <a:off x="748937" y="2284695"/>
            <a:ext cx="3901133" cy="523220"/>
          </a:xfrm>
          <a:prstGeom prst="rect">
            <a:avLst/>
          </a:prstGeom>
          <a:noFill/>
        </p:spPr>
        <p:txBody>
          <a:bodyPr wrap="none" rtlCol="0">
            <a:spAutoFit/>
          </a:bodyPr>
          <a:lstStyle/>
          <a:p>
            <a:r>
              <a:rPr lang="en-US" sz="2800" b="1" dirty="0">
                <a:solidFill>
                  <a:srgbClr val="0070C0"/>
                </a:solidFill>
              </a:rPr>
              <a:t>#MFs of  two dimensions</a:t>
            </a:r>
          </a:p>
        </p:txBody>
      </p:sp>
      <p:sp>
        <p:nvSpPr>
          <p:cNvPr id="6" name="TextBox 5">
            <a:extLst>
              <a:ext uri="{FF2B5EF4-FFF2-40B4-BE49-F238E27FC236}">
                <a16:creationId xmlns:a16="http://schemas.microsoft.com/office/drawing/2014/main" id="{869181CF-05FF-4578-8084-8404F7AEAAAF}"/>
              </a:ext>
            </a:extLst>
          </p:cNvPr>
          <p:cNvSpPr txBox="1"/>
          <p:nvPr/>
        </p:nvSpPr>
        <p:spPr>
          <a:xfrm>
            <a:off x="867726" y="4702191"/>
            <a:ext cx="8094780" cy="461665"/>
          </a:xfrm>
          <a:prstGeom prst="rect">
            <a:avLst/>
          </a:prstGeom>
          <a:noFill/>
        </p:spPr>
        <p:txBody>
          <a:bodyPr wrap="none" rtlCol="0">
            <a:spAutoFit/>
          </a:bodyPr>
          <a:lstStyle/>
          <a:p>
            <a:r>
              <a:rPr lang="en-US" sz="2400" dirty="0">
                <a:solidFill>
                  <a:srgbClr val="0070C0"/>
                </a:solidFill>
              </a:rPr>
              <a:t>Definition</a:t>
            </a:r>
            <a:r>
              <a:rPr lang="en-US" sz="2400" dirty="0">
                <a:solidFill>
                  <a:srgbClr val="FF0000"/>
                </a:solidFill>
              </a:rPr>
              <a:t>: Cylindrical extensions of one-dimensional fuzzy sets </a:t>
            </a:r>
          </a:p>
        </p:txBody>
      </p:sp>
      <p:pic>
        <p:nvPicPr>
          <p:cNvPr id="7" name="Picture 6">
            <a:extLst>
              <a:ext uri="{FF2B5EF4-FFF2-40B4-BE49-F238E27FC236}">
                <a16:creationId xmlns:a16="http://schemas.microsoft.com/office/drawing/2014/main" id="{BBD987B7-1636-49C8-AA71-04AD4AFC8BC2}"/>
              </a:ext>
            </a:extLst>
          </p:cNvPr>
          <p:cNvPicPr>
            <a:picLocks noChangeAspect="1"/>
          </p:cNvPicPr>
          <p:nvPr/>
        </p:nvPicPr>
        <p:blipFill>
          <a:blip r:embed="rId4"/>
          <a:stretch>
            <a:fillRect/>
          </a:stretch>
        </p:blipFill>
        <p:spPr>
          <a:xfrm>
            <a:off x="902561" y="5410200"/>
            <a:ext cx="9782175" cy="1447800"/>
          </a:xfrm>
          <a:prstGeom prst="rect">
            <a:avLst/>
          </a:prstGeom>
        </p:spPr>
      </p:pic>
    </p:spTree>
    <p:extLst>
      <p:ext uri="{BB962C8B-B14F-4D97-AF65-F5344CB8AC3E}">
        <p14:creationId xmlns:p14="http://schemas.microsoft.com/office/powerpoint/2010/main" val="3416095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B745E1F-6C31-49C6-BA83-AE0EA24370D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319" y="677000"/>
            <a:ext cx="6222183" cy="2296928"/>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AAA85A6-99B1-4E82-AA6B-160A2084E0E9}"/>
              </a:ext>
            </a:extLst>
          </p:cNvPr>
          <p:cNvSpPr>
            <a:spLocks noChangeArrowheads="1"/>
          </p:cNvSpPr>
          <p:nvPr/>
        </p:nvSpPr>
        <p:spPr bwMode="auto">
          <a:xfrm>
            <a:off x="2466703" y="247650"/>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sz="2200" u="none">
                <a:solidFill>
                  <a:srgbClr val="0070C0"/>
                </a:solidFill>
              </a:rPr>
              <a:t>Base set A</a:t>
            </a:r>
          </a:p>
        </p:txBody>
      </p:sp>
      <p:sp>
        <p:nvSpPr>
          <p:cNvPr id="4" name="Rectangle 5">
            <a:extLst>
              <a:ext uri="{FF2B5EF4-FFF2-40B4-BE49-F238E27FC236}">
                <a16:creationId xmlns:a16="http://schemas.microsoft.com/office/drawing/2014/main" id="{05FBAAEE-27A3-4045-AE49-2DDB6D417461}"/>
              </a:ext>
            </a:extLst>
          </p:cNvPr>
          <p:cNvSpPr>
            <a:spLocks noChangeArrowheads="1"/>
          </p:cNvSpPr>
          <p:nvPr/>
        </p:nvSpPr>
        <p:spPr bwMode="auto">
          <a:xfrm>
            <a:off x="5057503" y="247650"/>
            <a:ext cx="289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r>
              <a:rPr lang="en-US" altLang="zh-TW" sz="2200" u="none">
                <a:solidFill>
                  <a:srgbClr val="0070C0"/>
                </a:solidFill>
              </a:rPr>
              <a:t>Cylindrical Ext. of A</a:t>
            </a:r>
          </a:p>
        </p:txBody>
      </p:sp>
      <p:pic>
        <p:nvPicPr>
          <p:cNvPr id="5" name="Picture 4">
            <a:extLst>
              <a:ext uri="{FF2B5EF4-FFF2-40B4-BE49-F238E27FC236}">
                <a16:creationId xmlns:a16="http://schemas.microsoft.com/office/drawing/2014/main" id="{FBE42D14-E473-449F-9DF4-221279FB020F}"/>
              </a:ext>
            </a:extLst>
          </p:cNvPr>
          <p:cNvPicPr>
            <a:picLocks noChangeAspect="1"/>
          </p:cNvPicPr>
          <p:nvPr/>
        </p:nvPicPr>
        <p:blipFill>
          <a:blip r:embed="rId3"/>
          <a:stretch>
            <a:fillRect/>
          </a:stretch>
        </p:blipFill>
        <p:spPr>
          <a:xfrm>
            <a:off x="1079728" y="3429000"/>
            <a:ext cx="8891588" cy="1022318"/>
          </a:xfrm>
          <a:prstGeom prst="rect">
            <a:avLst/>
          </a:prstGeom>
        </p:spPr>
      </p:pic>
      <p:sp>
        <p:nvSpPr>
          <p:cNvPr id="6" name="TextBox 5">
            <a:extLst>
              <a:ext uri="{FF2B5EF4-FFF2-40B4-BE49-F238E27FC236}">
                <a16:creationId xmlns:a16="http://schemas.microsoft.com/office/drawing/2014/main" id="{4BB27066-4C46-4D32-B866-A218CBAE13EB}"/>
              </a:ext>
            </a:extLst>
          </p:cNvPr>
          <p:cNvSpPr txBox="1"/>
          <p:nvPr/>
        </p:nvSpPr>
        <p:spPr>
          <a:xfrm>
            <a:off x="1244579" y="4494747"/>
            <a:ext cx="4677114" cy="461665"/>
          </a:xfrm>
          <a:prstGeom prst="rect">
            <a:avLst/>
          </a:prstGeom>
          <a:noFill/>
        </p:spPr>
        <p:txBody>
          <a:bodyPr wrap="none" rtlCol="0">
            <a:spAutoFit/>
          </a:bodyPr>
          <a:lstStyle/>
          <a:p>
            <a:r>
              <a:rPr lang="en-US" sz="2400" b="1" dirty="0">
                <a:solidFill>
                  <a:srgbClr val="FF0000"/>
                </a:solidFill>
              </a:rPr>
              <a:t>Definition: Projection of Fuzzy sets:</a:t>
            </a:r>
          </a:p>
        </p:txBody>
      </p:sp>
      <p:pic>
        <p:nvPicPr>
          <p:cNvPr id="7" name="Picture 6">
            <a:extLst>
              <a:ext uri="{FF2B5EF4-FFF2-40B4-BE49-F238E27FC236}">
                <a16:creationId xmlns:a16="http://schemas.microsoft.com/office/drawing/2014/main" id="{5083B13B-372E-45A0-AC36-4C90A463BD8F}"/>
              </a:ext>
            </a:extLst>
          </p:cNvPr>
          <p:cNvPicPr>
            <a:picLocks noChangeAspect="1"/>
          </p:cNvPicPr>
          <p:nvPr/>
        </p:nvPicPr>
        <p:blipFill>
          <a:blip r:embed="rId4"/>
          <a:stretch>
            <a:fillRect/>
          </a:stretch>
        </p:blipFill>
        <p:spPr>
          <a:xfrm>
            <a:off x="3043783" y="4956412"/>
            <a:ext cx="6453052" cy="1830340"/>
          </a:xfrm>
          <a:prstGeom prst="rect">
            <a:avLst/>
          </a:prstGeom>
        </p:spPr>
      </p:pic>
      <p:pic>
        <p:nvPicPr>
          <p:cNvPr id="8" name="Picture 7">
            <a:extLst>
              <a:ext uri="{FF2B5EF4-FFF2-40B4-BE49-F238E27FC236}">
                <a16:creationId xmlns:a16="http://schemas.microsoft.com/office/drawing/2014/main" id="{C797A665-45C1-492A-921D-F667E959D783}"/>
              </a:ext>
            </a:extLst>
          </p:cNvPr>
          <p:cNvPicPr>
            <a:picLocks noChangeAspect="1"/>
          </p:cNvPicPr>
          <p:nvPr/>
        </p:nvPicPr>
        <p:blipFill>
          <a:blip r:embed="rId5"/>
          <a:stretch>
            <a:fillRect/>
          </a:stretch>
        </p:blipFill>
        <p:spPr>
          <a:xfrm>
            <a:off x="1502320" y="3058680"/>
            <a:ext cx="6013178" cy="315298"/>
          </a:xfrm>
          <a:prstGeom prst="rect">
            <a:avLst/>
          </a:prstGeom>
        </p:spPr>
      </p:pic>
    </p:spTree>
    <p:extLst>
      <p:ext uri="{BB962C8B-B14F-4D97-AF65-F5344CB8AC3E}">
        <p14:creationId xmlns:p14="http://schemas.microsoft.com/office/powerpoint/2010/main" val="713100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ED45A6-745B-4798-B445-CE869F74A379}"/>
              </a:ext>
            </a:extLst>
          </p:cNvPr>
          <p:cNvPicPr>
            <a:picLocks noChangeAspect="1"/>
          </p:cNvPicPr>
          <p:nvPr/>
        </p:nvPicPr>
        <p:blipFill>
          <a:blip r:embed="rId2"/>
          <a:stretch>
            <a:fillRect/>
          </a:stretch>
        </p:blipFill>
        <p:spPr>
          <a:xfrm>
            <a:off x="1397181" y="948419"/>
            <a:ext cx="9258300" cy="5657850"/>
          </a:xfrm>
          <a:prstGeom prst="rect">
            <a:avLst/>
          </a:prstGeom>
        </p:spPr>
      </p:pic>
      <p:sp>
        <p:nvSpPr>
          <p:cNvPr id="8" name="Rectangle 7">
            <a:extLst>
              <a:ext uri="{FF2B5EF4-FFF2-40B4-BE49-F238E27FC236}">
                <a16:creationId xmlns:a16="http://schemas.microsoft.com/office/drawing/2014/main" id="{C7132CB2-4343-47FA-A5D6-DA471365C172}"/>
              </a:ext>
            </a:extLst>
          </p:cNvPr>
          <p:cNvSpPr/>
          <p:nvPr/>
        </p:nvSpPr>
        <p:spPr>
          <a:xfrm>
            <a:off x="4101827" y="147229"/>
            <a:ext cx="3502049" cy="646331"/>
          </a:xfrm>
          <a:prstGeom prst="rect">
            <a:avLst/>
          </a:prstGeom>
        </p:spPr>
        <p:txBody>
          <a:bodyPr wrap="none">
            <a:spAutoFit/>
          </a:bodyPr>
          <a:lstStyle/>
          <a:p>
            <a:r>
              <a:rPr lang="en-US" altLang="zh-TW" sz="3600" b="1" dirty="0">
                <a:solidFill>
                  <a:srgbClr val="0070C0"/>
                </a:solidFill>
              </a:rPr>
              <a:t>2D MF Projection</a:t>
            </a:r>
            <a:endParaRPr lang="en-US" sz="3600" b="1" dirty="0">
              <a:solidFill>
                <a:srgbClr val="0070C0"/>
              </a:solidFill>
            </a:endParaRPr>
          </a:p>
        </p:txBody>
      </p:sp>
    </p:spTree>
    <p:extLst>
      <p:ext uri="{BB962C8B-B14F-4D97-AF65-F5344CB8AC3E}">
        <p14:creationId xmlns:p14="http://schemas.microsoft.com/office/powerpoint/2010/main" val="3816218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BBA2F1-416B-4860-B852-AE1A5E8EF916}"/>
              </a:ext>
            </a:extLst>
          </p:cNvPr>
          <p:cNvPicPr>
            <a:picLocks noChangeAspect="1"/>
          </p:cNvPicPr>
          <p:nvPr/>
        </p:nvPicPr>
        <p:blipFill>
          <a:blip r:embed="rId2"/>
          <a:stretch>
            <a:fillRect/>
          </a:stretch>
        </p:blipFill>
        <p:spPr>
          <a:xfrm>
            <a:off x="992913" y="331063"/>
            <a:ext cx="9448789" cy="1240562"/>
          </a:xfrm>
          <a:prstGeom prst="rect">
            <a:avLst/>
          </a:prstGeom>
        </p:spPr>
      </p:pic>
      <p:sp>
        <p:nvSpPr>
          <p:cNvPr id="3" name="TextBox 2">
            <a:extLst>
              <a:ext uri="{FF2B5EF4-FFF2-40B4-BE49-F238E27FC236}">
                <a16:creationId xmlns:a16="http://schemas.microsoft.com/office/drawing/2014/main" id="{4D3A78D8-0A4C-49B5-B4B8-0DE14255C70C}"/>
              </a:ext>
            </a:extLst>
          </p:cNvPr>
          <p:cNvSpPr txBox="1"/>
          <p:nvPr/>
        </p:nvSpPr>
        <p:spPr>
          <a:xfrm>
            <a:off x="992913" y="1872343"/>
            <a:ext cx="4756367" cy="461665"/>
          </a:xfrm>
          <a:prstGeom prst="rect">
            <a:avLst/>
          </a:prstGeom>
          <a:noFill/>
        </p:spPr>
        <p:txBody>
          <a:bodyPr wrap="none" rtlCol="0">
            <a:spAutoFit/>
          </a:bodyPr>
          <a:lstStyle/>
          <a:p>
            <a:r>
              <a:rPr lang="en-US" sz="2400" dirty="0">
                <a:solidFill>
                  <a:srgbClr val="0070C0"/>
                </a:solidFill>
              </a:rPr>
              <a:t>#Composite and non-composite MFs</a:t>
            </a:r>
          </a:p>
        </p:txBody>
      </p:sp>
      <p:sp>
        <p:nvSpPr>
          <p:cNvPr id="4" name="TextBox 3">
            <a:extLst>
              <a:ext uri="{FF2B5EF4-FFF2-40B4-BE49-F238E27FC236}">
                <a16:creationId xmlns:a16="http://schemas.microsoft.com/office/drawing/2014/main" id="{B4DA2534-8418-4A13-97DF-8F88AB17BDA5}"/>
              </a:ext>
            </a:extLst>
          </p:cNvPr>
          <p:cNvSpPr txBox="1"/>
          <p:nvPr/>
        </p:nvSpPr>
        <p:spPr>
          <a:xfrm>
            <a:off x="2978331" y="3762103"/>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90F1EBD8-ED73-49D2-AC51-E5986B72C322}"/>
              </a:ext>
            </a:extLst>
          </p:cNvPr>
          <p:cNvPicPr>
            <a:picLocks noChangeAspect="1"/>
          </p:cNvPicPr>
          <p:nvPr/>
        </p:nvPicPr>
        <p:blipFill>
          <a:blip r:embed="rId3"/>
          <a:stretch>
            <a:fillRect/>
          </a:stretch>
        </p:blipFill>
        <p:spPr>
          <a:xfrm>
            <a:off x="992913" y="2431222"/>
            <a:ext cx="9419116" cy="3255203"/>
          </a:xfrm>
          <a:prstGeom prst="rect">
            <a:avLst/>
          </a:prstGeom>
        </p:spPr>
      </p:pic>
    </p:spTree>
    <p:extLst>
      <p:ext uri="{BB962C8B-B14F-4D97-AF65-F5344CB8AC3E}">
        <p14:creationId xmlns:p14="http://schemas.microsoft.com/office/powerpoint/2010/main" val="4261914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9840FB-D781-4FAA-835C-BCEA85E1ADA3}"/>
              </a:ext>
            </a:extLst>
          </p:cNvPr>
          <p:cNvPicPr>
            <a:picLocks noChangeAspect="1"/>
          </p:cNvPicPr>
          <p:nvPr/>
        </p:nvPicPr>
        <p:blipFill>
          <a:blip r:embed="rId2"/>
          <a:stretch>
            <a:fillRect/>
          </a:stretch>
        </p:blipFill>
        <p:spPr>
          <a:xfrm>
            <a:off x="871537" y="790575"/>
            <a:ext cx="10448925" cy="4953000"/>
          </a:xfrm>
          <a:prstGeom prst="rect">
            <a:avLst/>
          </a:prstGeom>
        </p:spPr>
      </p:pic>
    </p:spTree>
    <p:extLst>
      <p:ext uri="{BB962C8B-B14F-4D97-AF65-F5344CB8AC3E}">
        <p14:creationId xmlns:p14="http://schemas.microsoft.com/office/powerpoint/2010/main" val="423501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5BB0E6-D2C7-40AB-BA4D-1C223A681A26}"/>
              </a:ext>
            </a:extLst>
          </p:cNvPr>
          <p:cNvSpPr/>
          <p:nvPr/>
        </p:nvSpPr>
        <p:spPr>
          <a:xfrm>
            <a:off x="891832" y="66316"/>
            <a:ext cx="8024697" cy="523220"/>
          </a:xfrm>
          <a:prstGeom prst="rect">
            <a:avLst/>
          </a:prstGeom>
        </p:spPr>
        <p:txBody>
          <a:bodyPr wrap="none">
            <a:spAutoFit/>
          </a:bodyPr>
          <a:lstStyle/>
          <a:p>
            <a:r>
              <a:rPr lang="en-US" altLang="zh-TW" sz="2800" b="1" dirty="0">
                <a:solidFill>
                  <a:srgbClr val="0070C0"/>
                </a:solidFill>
              </a:rPr>
              <a:t>#Composite 2D MFs based on min and </a:t>
            </a:r>
            <a:r>
              <a:rPr lang="en-US" altLang="zh-TW" sz="2400" b="1" dirty="0">
                <a:solidFill>
                  <a:srgbClr val="0070C0"/>
                </a:solidFill>
              </a:rPr>
              <a:t>max</a:t>
            </a:r>
            <a:r>
              <a:rPr lang="en-US" altLang="zh-TW" sz="2800" b="1" dirty="0">
                <a:solidFill>
                  <a:srgbClr val="0070C0"/>
                </a:solidFill>
              </a:rPr>
              <a:t> operators</a:t>
            </a:r>
            <a:endParaRPr lang="en-US" sz="2800" b="1" dirty="0">
              <a:solidFill>
                <a:srgbClr val="0070C0"/>
              </a:solidFill>
            </a:endParaRPr>
          </a:p>
        </p:txBody>
      </p:sp>
      <p:pic>
        <p:nvPicPr>
          <p:cNvPr id="4" name="Picture 3">
            <a:extLst>
              <a:ext uri="{FF2B5EF4-FFF2-40B4-BE49-F238E27FC236}">
                <a16:creationId xmlns:a16="http://schemas.microsoft.com/office/drawing/2014/main" id="{A82D465F-0136-452C-8E13-D7861F0DB8B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838200"/>
            <a:ext cx="8007373" cy="4814752"/>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9F35DB4-3E78-4AC6-9BD7-763DC235C653}"/>
              </a:ext>
            </a:extLst>
          </p:cNvPr>
          <p:cNvPicPr>
            <a:picLocks noChangeAspect="1"/>
          </p:cNvPicPr>
          <p:nvPr/>
        </p:nvPicPr>
        <p:blipFill>
          <a:blip r:embed="rId3"/>
          <a:stretch>
            <a:fillRect/>
          </a:stretch>
        </p:blipFill>
        <p:spPr>
          <a:xfrm>
            <a:off x="1890712" y="5814440"/>
            <a:ext cx="8007373" cy="881994"/>
          </a:xfrm>
          <a:prstGeom prst="rect">
            <a:avLst/>
          </a:prstGeom>
        </p:spPr>
      </p:pic>
    </p:spTree>
    <p:extLst>
      <p:ext uri="{BB962C8B-B14F-4D97-AF65-F5344CB8AC3E}">
        <p14:creationId xmlns:p14="http://schemas.microsoft.com/office/powerpoint/2010/main" val="23052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0A865-75E0-43F8-AD82-A8F3273039BD}"/>
              </a:ext>
            </a:extLst>
          </p:cNvPr>
          <p:cNvSpPr txBox="1"/>
          <p:nvPr/>
        </p:nvSpPr>
        <p:spPr>
          <a:xfrm>
            <a:off x="851144" y="588615"/>
            <a:ext cx="9975359" cy="461665"/>
          </a:xfrm>
          <a:prstGeom prst="rect">
            <a:avLst/>
          </a:prstGeom>
          <a:noFill/>
        </p:spPr>
        <p:txBody>
          <a:bodyPr wrap="none" rtlCol="0">
            <a:spAutoFit/>
          </a:bodyPr>
          <a:lstStyle/>
          <a:p>
            <a:r>
              <a:rPr lang="en-US" sz="2400" b="1" dirty="0">
                <a:solidFill>
                  <a:srgbClr val="0070C0"/>
                </a:solidFill>
              </a:rPr>
              <a:t>Example:</a:t>
            </a:r>
            <a:r>
              <a:rPr lang="en-US" sz="2400" dirty="0">
                <a:solidFill>
                  <a:srgbClr val="0070C0"/>
                </a:solidFill>
              </a:rPr>
              <a:t> </a:t>
            </a:r>
            <a:r>
              <a:rPr lang="en-US" sz="2400" b="1" dirty="0">
                <a:solidFill>
                  <a:srgbClr val="FF0000"/>
                </a:solidFill>
              </a:rPr>
              <a:t>composite two-dimensional MFs based on min and max operators  </a:t>
            </a:r>
          </a:p>
        </p:txBody>
      </p:sp>
      <p:pic>
        <p:nvPicPr>
          <p:cNvPr id="3" name="Picture 2">
            <a:extLst>
              <a:ext uri="{FF2B5EF4-FFF2-40B4-BE49-F238E27FC236}">
                <a16:creationId xmlns:a16="http://schemas.microsoft.com/office/drawing/2014/main" id="{F68AB18D-1E12-41E4-A950-C2119DA3D879}"/>
              </a:ext>
            </a:extLst>
          </p:cNvPr>
          <p:cNvPicPr>
            <a:picLocks noChangeAspect="1"/>
          </p:cNvPicPr>
          <p:nvPr/>
        </p:nvPicPr>
        <p:blipFill>
          <a:blip r:embed="rId2"/>
          <a:stretch>
            <a:fillRect/>
          </a:stretch>
        </p:blipFill>
        <p:spPr>
          <a:xfrm>
            <a:off x="1023937" y="1533525"/>
            <a:ext cx="9629775" cy="1685925"/>
          </a:xfrm>
          <a:prstGeom prst="rect">
            <a:avLst/>
          </a:prstGeom>
        </p:spPr>
      </p:pic>
      <p:pic>
        <p:nvPicPr>
          <p:cNvPr id="4" name="Picture 3">
            <a:extLst>
              <a:ext uri="{FF2B5EF4-FFF2-40B4-BE49-F238E27FC236}">
                <a16:creationId xmlns:a16="http://schemas.microsoft.com/office/drawing/2014/main" id="{E97171F5-8A6A-4470-9DDE-7E6591F35B9D}"/>
              </a:ext>
            </a:extLst>
          </p:cNvPr>
          <p:cNvPicPr>
            <a:picLocks noChangeAspect="1"/>
          </p:cNvPicPr>
          <p:nvPr/>
        </p:nvPicPr>
        <p:blipFill>
          <a:blip r:embed="rId3"/>
          <a:stretch>
            <a:fillRect/>
          </a:stretch>
        </p:blipFill>
        <p:spPr>
          <a:xfrm>
            <a:off x="990600" y="3724275"/>
            <a:ext cx="9696450" cy="1600200"/>
          </a:xfrm>
          <a:prstGeom prst="rect">
            <a:avLst/>
          </a:prstGeom>
        </p:spPr>
      </p:pic>
    </p:spTree>
    <p:extLst>
      <p:ext uri="{BB962C8B-B14F-4D97-AF65-F5344CB8AC3E}">
        <p14:creationId xmlns:p14="http://schemas.microsoft.com/office/powerpoint/2010/main" val="3888976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0F49-F61F-4732-8E80-76503B0E7217}"/>
              </a:ext>
            </a:extLst>
          </p:cNvPr>
          <p:cNvSpPr txBox="1"/>
          <p:nvPr/>
        </p:nvSpPr>
        <p:spPr>
          <a:xfrm>
            <a:off x="1105988" y="198393"/>
            <a:ext cx="5223738" cy="1384995"/>
          </a:xfrm>
          <a:prstGeom prst="rect">
            <a:avLst/>
          </a:prstGeom>
          <a:noFill/>
        </p:spPr>
        <p:txBody>
          <a:bodyPr wrap="none" rtlCol="0">
            <a:spAutoFit/>
          </a:bodyPr>
          <a:lstStyle/>
          <a:p>
            <a:r>
              <a:rPr lang="en-US" sz="2800" b="1" dirty="0"/>
              <a:t>#Derivative of parameterized MFs</a:t>
            </a:r>
          </a:p>
          <a:p>
            <a:endParaRPr lang="en-US" sz="2800" b="1" dirty="0"/>
          </a:p>
          <a:p>
            <a:r>
              <a:rPr lang="en-US" sz="2800" b="1" dirty="0"/>
              <a:t> </a:t>
            </a:r>
          </a:p>
        </p:txBody>
      </p:sp>
      <p:pic>
        <p:nvPicPr>
          <p:cNvPr id="5" name="Picture 4">
            <a:extLst>
              <a:ext uri="{FF2B5EF4-FFF2-40B4-BE49-F238E27FC236}">
                <a16:creationId xmlns:a16="http://schemas.microsoft.com/office/drawing/2014/main" id="{68D48D70-BCB8-4D18-BA60-4C6252CCD9BF}"/>
              </a:ext>
            </a:extLst>
          </p:cNvPr>
          <p:cNvPicPr>
            <a:picLocks noChangeAspect="1"/>
          </p:cNvPicPr>
          <p:nvPr/>
        </p:nvPicPr>
        <p:blipFill>
          <a:blip r:embed="rId2"/>
          <a:stretch>
            <a:fillRect/>
          </a:stretch>
        </p:blipFill>
        <p:spPr>
          <a:xfrm>
            <a:off x="935083" y="2716257"/>
            <a:ext cx="9558746" cy="3819807"/>
          </a:xfrm>
          <a:prstGeom prst="rect">
            <a:avLst/>
          </a:prstGeom>
        </p:spPr>
      </p:pic>
      <p:sp>
        <p:nvSpPr>
          <p:cNvPr id="4" name="TextBox 3">
            <a:extLst>
              <a:ext uri="{FF2B5EF4-FFF2-40B4-BE49-F238E27FC236}">
                <a16:creationId xmlns:a16="http://schemas.microsoft.com/office/drawing/2014/main" id="{538A3B73-07E5-410C-B1C0-233BAAE225F2}"/>
              </a:ext>
            </a:extLst>
          </p:cNvPr>
          <p:cNvSpPr txBox="1"/>
          <p:nvPr/>
        </p:nvSpPr>
        <p:spPr>
          <a:xfrm>
            <a:off x="935083" y="1009349"/>
            <a:ext cx="9361715" cy="1785104"/>
          </a:xfrm>
          <a:prstGeom prst="rect">
            <a:avLst/>
          </a:prstGeom>
          <a:noFill/>
        </p:spPr>
        <p:txBody>
          <a:bodyPr wrap="square" rtlCol="0">
            <a:spAutoFit/>
          </a:bodyPr>
          <a:lstStyle/>
          <a:p>
            <a:pPr algn="just"/>
            <a:r>
              <a:rPr lang="en-US" sz="2200" b="1" dirty="0"/>
              <a:t>To make a fuzzy system adaptive, we need to know the derivatives of an MF with respect to its argument(inputs) and parameters. This derivative plays a central role in the learning or adaptation of a fuzzy system, that will be discussed in depth subsequent chapters. Here we list these derivatives for the Gaussian and bell MFs.</a:t>
            </a:r>
          </a:p>
        </p:txBody>
      </p:sp>
    </p:spTree>
    <p:extLst>
      <p:ext uri="{BB962C8B-B14F-4D97-AF65-F5344CB8AC3E}">
        <p14:creationId xmlns:p14="http://schemas.microsoft.com/office/powerpoint/2010/main" val="41273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CF6B80-B859-4DEF-91DE-14F5E4648F0C}"/>
              </a:ext>
            </a:extLst>
          </p:cNvPr>
          <p:cNvPicPr>
            <a:picLocks noChangeAspect="1"/>
          </p:cNvPicPr>
          <p:nvPr/>
        </p:nvPicPr>
        <p:blipFill>
          <a:blip r:embed="rId2"/>
          <a:stretch>
            <a:fillRect/>
          </a:stretch>
        </p:blipFill>
        <p:spPr>
          <a:xfrm>
            <a:off x="1470562" y="556591"/>
            <a:ext cx="9250876" cy="4429746"/>
          </a:xfrm>
          <a:prstGeom prst="rect">
            <a:avLst/>
          </a:prstGeom>
        </p:spPr>
      </p:pic>
    </p:spTree>
    <p:extLst>
      <p:ext uri="{BB962C8B-B14F-4D97-AF65-F5344CB8AC3E}">
        <p14:creationId xmlns:p14="http://schemas.microsoft.com/office/powerpoint/2010/main" val="1201545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6E3458-FFD7-4FD1-91D9-C528A1CFD8D8}"/>
              </a:ext>
            </a:extLst>
          </p:cNvPr>
          <p:cNvPicPr>
            <a:picLocks noChangeAspect="1"/>
          </p:cNvPicPr>
          <p:nvPr/>
        </p:nvPicPr>
        <p:blipFill>
          <a:blip r:embed="rId2"/>
          <a:stretch>
            <a:fillRect/>
          </a:stretch>
        </p:blipFill>
        <p:spPr>
          <a:xfrm>
            <a:off x="1181100" y="1033462"/>
            <a:ext cx="9829800" cy="4791075"/>
          </a:xfrm>
          <a:prstGeom prst="rect">
            <a:avLst/>
          </a:prstGeom>
        </p:spPr>
      </p:pic>
    </p:spTree>
    <p:extLst>
      <p:ext uri="{BB962C8B-B14F-4D97-AF65-F5344CB8AC3E}">
        <p14:creationId xmlns:p14="http://schemas.microsoft.com/office/powerpoint/2010/main" val="3942644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AFE7-5635-494C-BC83-18C0AAF86C83}"/>
              </a:ext>
            </a:extLst>
          </p:cNvPr>
          <p:cNvSpPr txBox="1"/>
          <p:nvPr/>
        </p:nvSpPr>
        <p:spPr>
          <a:xfrm>
            <a:off x="1190625" y="66675"/>
            <a:ext cx="8062079" cy="523220"/>
          </a:xfrm>
          <a:prstGeom prst="rect">
            <a:avLst/>
          </a:prstGeom>
          <a:noFill/>
        </p:spPr>
        <p:txBody>
          <a:bodyPr wrap="none" rtlCol="0">
            <a:spAutoFit/>
          </a:bodyPr>
          <a:lstStyle/>
          <a:p>
            <a:r>
              <a:rPr lang="en-US" sz="2800" b="1" dirty="0">
                <a:solidFill>
                  <a:srgbClr val="0070C0"/>
                </a:solidFill>
              </a:rPr>
              <a:t># More on fuzzy union, intersection and complement</a:t>
            </a:r>
          </a:p>
        </p:txBody>
      </p:sp>
      <p:sp>
        <p:nvSpPr>
          <p:cNvPr id="3" name="TextBox 2">
            <a:extLst>
              <a:ext uri="{FF2B5EF4-FFF2-40B4-BE49-F238E27FC236}">
                <a16:creationId xmlns:a16="http://schemas.microsoft.com/office/drawing/2014/main" id="{DC20B52C-185D-41E6-9F84-9F4EA665BB8F}"/>
              </a:ext>
            </a:extLst>
          </p:cNvPr>
          <p:cNvSpPr txBox="1"/>
          <p:nvPr/>
        </p:nvSpPr>
        <p:spPr>
          <a:xfrm>
            <a:off x="1489166" y="1402080"/>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A1D7FBA1-8D05-4B57-929F-2AA66865F2B8}"/>
              </a:ext>
            </a:extLst>
          </p:cNvPr>
          <p:cNvPicPr>
            <a:picLocks noChangeAspect="1"/>
          </p:cNvPicPr>
          <p:nvPr/>
        </p:nvPicPr>
        <p:blipFill>
          <a:blip r:embed="rId2"/>
          <a:stretch>
            <a:fillRect/>
          </a:stretch>
        </p:blipFill>
        <p:spPr>
          <a:xfrm>
            <a:off x="1673897" y="1633129"/>
            <a:ext cx="8571392" cy="5191125"/>
          </a:xfrm>
          <a:prstGeom prst="rect">
            <a:avLst/>
          </a:prstGeom>
        </p:spPr>
      </p:pic>
      <p:sp>
        <p:nvSpPr>
          <p:cNvPr id="5" name="Rectangle 2">
            <a:extLst>
              <a:ext uri="{FF2B5EF4-FFF2-40B4-BE49-F238E27FC236}">
                <a16:creationId xmlns:a16="http://schemas.microsoft.com/office/drawing/2014/main" id="{810E5006-AA47-4751-B28B-6DFEBF6ACAEE}"/>
              </a:ext>
            </a:extLst>
          </p:cNvPr>
          <p:cNvSpPr txBox="1">
            <a:spLocks noChangeArrowheads="1"/>
          </p:cNvSpPr>
          <p:nvPr/>
        </p:nvSpPr>
        <p:spPr>
          <a:xfrm>
            <a:off x="1673897" y="686732"/>
            <a:ext cx="9906000" cy="808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dirty="0"/>
              <a:t>A fuzzy complement operator is continuous function</a:t>
            </a:r>
          </a:p>
          <a:p>
            <a:r>
              <a:rPr lang="en-US" altLang="zh-TW" sz="2800" dirty="0"/>
              <a:t> </a:t>
            </a:r>
            <a:r>
              <a:rPr lang="en-US" altLang="zh-TW" sz="2800" i="1" dirty="0"/>
              <a:t>N</a:t>
            </a:r>
            <a:r>
              <a:rPr lang="en-US" altLang="zh-TW" sz="2800" dirty="0"/>
              <a:t>(</a:t>
            </a:r>
            <a:r>
              <a:rPr lang="en-US" altLang="zh-TW" sz="2800" i="1" dirty="0"/>
              <a:t>a</a:t>
            </a:r>
            <a:r>
              <a:rPr lang="en-US" altLang="zh-TW" sz="2800" dirty="0"/>
              <a:t>) : [0,1]</a:t>
            </a:r>
            <a:r>
              <a:rPr lang="en-US" altLang="zh-TW" sz="2800" dirty="0">
                <a:sym typeface="Symbol" panose="05050102010706020507" pitchFamily="18" charset="2"/>
              </a:rPr>
              <a:t>[0,1] which meet the general requirements:</a:t>
            </a:r>
            <a:endParaRPr lang="en-US" altLang="zh-TW" sz="2800" dirty="0"/>
          </a:p>
        </p:txBody>
      </p:sp>
      <p:sp>
        <p:nvSpPr>
          <p:cNvPr id="6" name="TextBox 5">
            <a:extLst>
              <a:ext uri="{FF2B5EF4-FFF2-40B4-BE49-F238E27FC236}">
                <a16:creationId xmlns:a16="http://schemas.microsoft.com/office/drawing/2014/main" id="{12593DEA-9322-4BCD-B443-3DB101C115A2}"/>
              </a:ext>
            </a:extLst>
          </p:cNvPr>
          <p:cNvSpPr txBox="1"/>
          <p:nvPr/>
        </p:nvSpPr>
        <p:spPr>
          <a:xfrm>
            <a:off x="6619875" y="4953000"/>
            <a:ext cx="1444819" cy="369332"/>
          </a:xfrm>
          <a:prstGeom prst="rect">
            <a:avLst/>
          </a:prstGeom>
          <a:noFill/>
        </p:spPr>
        <p:txBody>
          <a:bodyPr wrap="none" rtlCol="0">
            <a:spAutoFit/>
          </a:bodyPr>
          <a:lstStyle/>
          <a:p>
            <a:r>
              <a:rPr lang="en-US" dirty="0">
                <a:solidFill>
                  <a:srgbClr val="FFFF00"/>
                </a:solidFill>
              </a:rPr>
              <a:t>Where, S &gt; -1</a:t>
            </a:r>
          </a:p>
        </p:txBody>
      </p:sp>
      <p:sp>
        <p:nvSpPr>
          <p:cNvPr id="7" name="TextBox 6">
            <a:extLst>
              <a:ext uri="{FF2B5EF4-FFF2-40B4-BE49-F238E27FC236}">
                <a16:creationId xmlns:a16="http://schemas.microsoft.com/office/drawing/2014/main" id="{EC3C2D1C-E13C-47D7-A295-8F702DF371BD}"/>
              </a:ext>
            </a:extLst>
          </p:cNvPr>
          <p:cNvSpPr txBox="1"/>
          <p:nvPr/>
        </p:nvSpPr>
        <p:spPr>
          <a:xfrm>
            <a:off x="6626897" y="6171268"/>
            <a:ext cx="2716513" cy="369332"/>
          </a:xfrm>
          <a:prstGeom prst="rect">
            <a:avLst/>
          </a:prstGeom>
          <a:noFill/>
        </p:spPr>
        <p:txBody>
          <a:bodyPr wrap="none" rtlCol="0">
            <a:spAutoFit/>
          </a:bodyPr>
          <a:lstStyle/>
          <a:p>
            <a:r>
              <a:rPr lang="en-US" dirty="0">
                <a:solidFill>
                  <a:srgbClr val="FFFF00"/>
                </a:solidFill>
              </a:rPr>
              <a:t>Where, w is +</a:t>
            </a:r>
            <a:r>
              <a:rPr lang="en-US" dirty="0" err="1">
                <a:solidFill>
                  <a:srgbClr val="FFFF00"/>
                </a:solidFill>
              </a:rPr>
              <a:t>ve</a:t>
            </a:r>
            <a:r>
              <a:rPr lang="en-US" dirty="0">
                <a:solidFill>
                  <a:srgbClr val="FFFF00"/>
                </a:solidFill>
              </a:rPr>
              <a:t> parameter</a:t>
            </a:r>
          </a:p>
        </p:txBody>
      </p:sp>
    </p:spTree>
    <p:extLst>
      <p:ext uri="{BB962C8B-B14F-4D97-AF65-F5344CB8AC3E}">
        <p14:creationId xmlns:p14="http://schemas.microsoft.com/office/powerpoint/2010/main" val="42135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12AE58C-E75A-4996-A12F-C8EAE14361FF}"/>
              </a:ext>
            </a:extLst>
          </p:cNvPr>
          <p:cNvSpPr txBox="1">
            <a:spLocks noChangeArrowheads="1"/>
          </p:cNvSpPr>
          <p:nvPr/>
        </p:nvSpPr>
        <p:spPr>
          <a:xfrm>
            <a:off x="2828925" y="200025"/>
            <a:ext cx="7607300" cy="808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Fuzzy Complement</a:t>
            </a:r>
          </a:p>
        </p:txBody>
      </p:sp>
      <p:pic>
        <p:nvPicPr>
          <p:cNvPr id="7" name="Picture 6">
            <a:extLst>
              <a:ext uri="{FF2B5EF4-FFF2-40B4-BE49-F238E27FC236}">
                <a16:creationId xmlns:a16="http://schemas.microsoft.com/office/drawing/2014/main" id="{E5964A2B-E688-42E6-B937-6AC7ACB161A3}"/>
              </a:ext>
            </a:extLst>
          </p:cNvPr>
          <p:cNvPicPr>
            <a:picLocks noChangeAspect="1"/>
          </p:cNvPicPr>
          <p:nvPr/>
        </p:nvPicPr>
        <p:blipFill>
          <a:blip r:embed="rId2"/>
          <a:stretch>
            <a:fillRect/>
          </a:stretch>
        </p:blipFill>
        <p:spPr>
          <a:xfrm>
            <a:off x="1635125" y="1219200"/>
            <a:ext cx="8801100" cy="5276850"/>
          </a:xfrm>
          <a:prstGeom prst="rect">
            <a:avLst/>
          </a:prstGeom>
        </p:spPr>
      </p:pic>
    </p:spTree>
    <p:extLst>
      <p:ext uri="{BB962C8B-B14F-4D97-AF65-F5344CB8AC3E}">
        <p14:creationId xmlns:p14="http://schemas.microsoft.com/office/powerpoint/2010/main" val="3942853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B860B-9267-4363-9D19-7D1E6B322212}"/>
              </a:ext>
            </a:extLst>
          </p:cNvPr>
          <p:cNvPicPr>
            <a:picLocks noChangeAspect="1"/>
          </p:cNvPicPr>
          <p:nvPr/>
        </p:nvPicPr>
        <p:blipFill>
          <a:blip r:embed="rId2"/>
          <a:stretch>
            <a:fillRect/>
          </a:stretch>
        </p:blipFill>
        <p:spPr>
          <a:xfrm>
            <a:off x="1095375" y="1581150"/>
            <a:ext cx="9763125" cy="2305050"/>
          </a:xfrm>
          <a:prstGeom prst="rect">
            <a:avLst/>
          </a:prstGeom>
        </p:spPr>
      </p:pic>
      <p:sp>
        <p:nvSpPr>
          <p:cNvPr id="3" name="TextBox 2">
            <a:extLst>
              <a:ext uri="{FF2B5EF4-FFF2-40B4-BE49-F238E27FC236}">
                <a16:creationId xmlns:a16="http://schemas.microsoft.com/office/drawing/2014/main" id="{08292439-7D20-4705-A348-97E31FE4ABE9}"/>
              </a:ext>
            </a:extLst>
          </p:cNvPr>
          <p:cNvSpPr txBox="1"/>
          <p:nvPr/>
        </p:nvSpPr>
        <p:spPr>
          <a:xfrm>
            <a:off x="1333500" y="647700"/>
            <a:ext cx="5507470" cy="584775"/>
          </a:xfrm>
          <a:prstGeom prst="rect">
            <a:avLst/>
          </a:prstGeom>
          <a:noFill/>
        </p:spPr>
        <p:txBody>
          <a:bodyPr wrap="none" rtlCol="0">
            <a:spAutoFit/>
          </a:bodyPr>
          <a:lstStyle/>
          <a:p>
            <a:r>
              <a:rPr lang="en-US" sz="3200" b="1" dirty="0"/>
              <a:t>#</a:t>
            </a:r>
            <a:r>
              <a:rPr lang="en-US" sz="3200" b="1" dirty="0">
                <a:solidFill>
                  <a:srgbClr val="0070C0"/>
                </a:solidFill>
              </a:rPr>
              <a:t>Fuzzy Intersection and Union*</a:t>
            </a:r>
          </a:p>
        </p:txBody>
      </p:sp>
      <p:pic>
        <p:nvPicPr>
          <p:cNvPr id="4" name="Picture 3">
            <a:extLst>
              <a:ext uri="{FF2B5EF4-FFF2-40B4-BE49-F238E27FC236}">
                <a16:creationId xmlns:a16="http://schemas.microsoft.com/office/drawing/2014/main" id="{1A5D5678-73C5-4043-AB33-25CE2F07140A}"/>
              </a:ext>
            </a:extLst>
          </p:cNvPr>
          <p:cNvPicPr>
            <a:picLocks noChangeAspect="1"/>
          </p:cNvPicPr>
          <p:nvPr/>
        </p:nvPicPr>
        <p:blipFill>
          <a:blip r:embed="rId3"/>
          <a:stretch>
            <a:fillRect/>
          </a:stretch>
        </p:blipFill>
        <p:spPr>
          <a:xfrm>
            <a:off x="1066800" y="4005262"/>
            <a:ext cx="9791700" cy="2543175"/>
          </a:xfrm>
          <a:prstGeom prst="rect">
            <a:avLst/>
          </a:prstGeom>
        </p:spPr>
      </p:pic>
    </p:spTree>
    <p:extLst>
      <p:ext uri="{BB962C8B-B14F-4D97-AF65-F5344CB8AC3E}">
        <p14:creationId xmlns:p14="http://schemas.microsoft.com/office/powerpoint/2010/main" val="3960911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61BC9-A136-452C-8179-C138584041EF}"/>
              </a:ext>
            </a:extLst>
          </p:cNvPr>
          <p:cNvPicPr>
            <a:picLocks noChangeAspect="1"/>
          </p:cNvPicPr>
          <p:nvPr/>
        </p:nvPicPr>
        <p:blipFill>
          <a:blip r:embed="rId2"/>
          <a:stretch>
            <a:fillRect/>
          </a:stretch>
        </p:blipFill>
        <p:spPr>
          <a:xfrm>
            <a:off x="959304" y="402499"/>
            <a:ext cx="9925050" cy="2343150"/>
          </a:xfrm>
          <a:prstGeom prst="rect">
            <a:avLst/>
          </a:prstGeom>
        </p:spPr>
      </p:pic>
      <p:pic>
        <p:nvPicPr>
          <p:cNvPr id="3" name="Picture 2">
            <a:extLst>
              <a:ext uri="{FF2B5EF4-FFF2-40B4-BE49-F238E27FC236}">
                <a16:creationId xmlns:a16="http://schemas.microsoft.com/office/drawing/2014/main" id="{AB77FB07-CC15-489E-8071-370B8C78267F}"/>
              </a:ext>
            </a:extLst>
          </p:cNvPr>
          <p:cNvPicPr>
            <a:picLocks noChangeAspect="1"/>
          </p:cNvPicPr>
          <p:nvPr/>
        </p:nvPicPr>
        <p:blipFill>
          <a:blip r:embed="rId3"/>
          <a:stretch>
            <a:fillRect/>
          </a:stretch>
        </p:blipFill>
        <p:spPr>
          <a:xfrm>
            <a:off x="1097416" y="2993435"/>
            <a:ext cx="9648825" cy="3152775"/>
          </a:xfrm>
          <a:prstGeom prst="rect">
            <a:avLst/>
          </a:prstGeom>
        </p:spPr>
      </p:pic>
    </p:spTree>
    <p:extLst>
      <p:ext uri="{BB962C8B-B14F-4D97-AF65-F5344CB8AC3E}">
        <p14:creationId xmlns:p14="http://schemas.microsoft.com/office/powerpoint/2010/main" val="22374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2B2554-7826-42F2-AC7F-0CACBA8298A6}"/>
              </a:ext>
            </a:extLst>
          </p:cNvPr>
          <p:cNvPicPr>
            <a:picLocks noChangeAspect="1"/>
          </p:cNvPicPr>
          <p:nvPr/>
        </p:nvPicPr>
        <p:blipFill>
          <a:blip r:embed="rId2"/>
          <a:stretch>
            <a:fillRect/>
          </a:stretch>
        </p:blipFill>
        <p:spPr>
          <a:xfrm>
            <a:off x="1338126" y="700087"/>
            <a:ext cx="9886950" cy="5457825"/>
          </a:xfrm>
          <a:prstGeom prst="rect">
            <a:avLst/>
          </a:prstGeom>
        </p:spPr>
      </p:pic>
    </p:spTree>
    <p:extLst>
      <p:ext uri="{BB962C8B-B14F-4D97-AF65-F5344CB8AC3E}">
        <p14:creationId xmlns:p14="http://schemas.microsoft.com/office/powerpoint/2010/main" val="1970702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126A201-0FE9-4D71-A943-258968231D4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869" y="3517900"/>
            <a:ext cx="4406900" cy="334010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C7D5FF59-9E3B-439F-B1AD-87735CEDC1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17900"/>
            <a:ext cx="4406900" cy="334010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EDFC2EAA-5BAD-4145-B9CA-62C5EDB1F5C4}"/>
              </a:ext>
            </a:extLst>
          </p:cNvPr>
          <p:cNvSpPr txBox="1">
            <a:spLocks noChangeArrowheads="1"/>
          </p:cNvSpPr>
          <p:nvPr/>
        </p:nvSpPr>
        <p:spPr>
          <a:xfrm>
            <a:off x="2371725" y="228600"/>
            <a:ext cx="7607300" cy="808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rgbClr val="0070C0"/>
                </a:solidFill>
              </a:rPr>
              <a:t>T-conorm or S-norm</a:t>
            </a:r>
          </a:p>
        </p:txBody>
      </p:sp>
      <p:sp>
        <p:nvSpPr>
          <p:cNvPr id="5" name="Rectangle 6">
            <a:extLst>
              <a:ext uri="{FF2B5EF4-FFF2-40B4-BE49-F238E27FC236}">
                <a16:creationId xmlns:a16="http://schemas.microsoft.com/office/drawing/2014/main" id="{0A17A767-38A5-4B49-ABA6-2EE2BC071258}"/>
              </a:ext>
            </a:extLst>
          </p:cNvPr>
          <p:cNvSpPr>
            <a:spLocks noChangeArrowheads="1"/>
          </p:cNvSpPr>
          <p:nvPr/>
        </p:nvSpPr>
        <p:spPr bwMode="auto">
          <a:xfrm>
            <a:off x="2007989" y="2822528"/>
            <a:ext cx="132728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lnSpc>
                <a:spcPct val="100000"/>
              </a:lnSpc>
              <a:spcBef>
                <a:spcPct val="0"/>
              </a:spcBef>
            </a:pPr>
            <a:r>
              <a:rPr lang="en-US" altLang="zh-TW" sz="1800" u="none" dirty="0">
                <a:solidFill>
                  <a:srgbClr val="0070C0"/>
                </a:solidFill>
              </a:rPr>
              <a:t>Maximum:</a:t>
            </a:r>
          </a:p>
          <a:p>
            <a:pPr algn="ctr">
              <a:lnSpc>
                <a:spcPct val="100000"/>
              </a:lnSpc>
              <a:spcBef>
                <a:spcPct val="0"/>
              </a:spcBef>
            </a:pPr>
            <a:r>
              <a:rPr lang="en-US" altLang="zh-TW" sz="1800" u="none" dirty="0" err="1">
                <a:solidFill>
                  <a:srgbClr val="0070C0"/>
                </a:solidFill>
              </a:rPr>
              <a:t>Sm</a:t>
            </a:r>
            <a:r>
              <a:rPr lang="en-US" altLang="zh-TW" sz="1800" u="none" dirty="0">
                <a:solidFill>
                  <a:srgbClr val="0070C0"/>
                </a:solidFill>
              </a:rPr>
              <a:t>(a, b)</a:t>
            </a:r>
          </a:p>
        </p:txBody>
      </p:sp>
      <p:sp>
        <p:nvSpPr>
          <p:cNvPr id="6" name="Rectangle 7">
            <a:extLst>
              <a:ext uri="{FF2B5EF4-FFF2-40B4-BE49-F238E27FC236}">
                <a16:creationId xmlns:a16="http://schemas.microsoft.com/office/drawing/2014/main" id="{E0414267-AA2B-4027-B715-42429554BCE7}"/>
              </a:ext>
            </a:extLst>
          </p:cNvPr>
          <p:cNvSpPr>
            <a:spLocks noChangeArrowheads="1"/>
          </p:cNvSpPr>
          <p:nvPr/>
        </p:nvSpPr>
        <p:spPr bwMode="auto">
          <a:xfrm>
            <a:off x="4262673" y="2593928"/>
            <a:ext cx="1237518"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lnSpc>
                <a:spcPct val="100000"/>
              </a:lnSpc>
              <a:spcBef>
                <a:spcPct val="0"/>
              </a:spcBef>
            </a:pPr>
            <a:r>
              <a:rPr lang="en-US" altLang="zh-TW" sz="1800" u="none" dirty="0">
                <a:solidFill>
                  <a:srgbClr val="0070C0"/>
                </a:solidFill>
              </a:rPr>
              <a:t>Algebraic</a:t>
            </a:r>
          </a:p>
          <a:p>
            <a:pPr algn="ctr">
              <a:lnSpc>
                <a:spcPct val="100000"/>
              </a:lnSpc>
              <a:spcBef>
                <a:spcPct val="0"/>
              </a:spcBef>
            </a:pPr>
            <a:r>
              <a:rPr lang="en-US" altLang="zh-TW" sz="1800" u="none" dirty="0">
                <a:solidFill>
                  <a:srgbClr val="0070C0"/>
                </a:solidFill>
              </a:rPr>
              <a:t>sum:</a:t>
            </a:r>
          </a:p>
          <a:p>
            <a:pPr algn="ctr">
              <a:lnSpc>
                <a:spcPct val="100000"/>
              </a:lnSpc>
              <a:spcBef>
                <a:spcPct val="0"/>
              </a:spcBef>
            </a:pPr>
            <a:r>
              <a:rPr lang="en-US" altLang="zh-TW" sz="1800" u="none" dirty="0">
                <a:solidFill>
                  <a:srgbClr val="0070C0"/>
                </a:solidFill>
              </a:rPr>
              <a:t>Sa(a, b)</a:t>
            </a:r>
          </a:p>
        </p:txBody>
      </p:sp>
      <p:sp>
        <p:nvSpPr>
          <p:cNvPr id="7" name="Rectangle 8">
            <a:extLst>
              <a:ext uri="{FF2B5EF4-FFF2-40B4-BE49-F238E27FC236}">
                <a16:creationId xmlns:a16="http://schemas.microsoft.com/office/drawing/2014/main" id="{FD1362EF-45F6-4207-9BE9-3F8E534BF0A1}"/>
              </a:ext>
            </a:extLst>
          </p:cNvPr>
          <p:cNvSpPr>
            <a:spLocks noChangeArrowheads="1"/>
          </p:cNvSpPr>
          <p:nvPr/>
        </p:nvSpPr>
        <p:spPr bwMode="auto">
          <a:xfrm>
            <a:off x="6575115" y="2541540"/>
            <a:ext cx="1186222"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lnSpc>
                <a:spcPct val="100000"/>
              </a:lnSpc>
              <a:spcBef>
                <a:spcPct val="0"/>
              </a:spcBef>
            </a:pPr>
            <a:r>
              <a:rPr lang="en-US" altLang="zh-TW" sz="1800" u="none">
                <a:solidFill>
                  <a:srgbClr val="0070C0"/>
                </a:solidFill>
              </a:rPr>
              <a:t>Bounded</a:t>
            </a:r>
          </a:p>
          <a:p>
            <a:pPr algn="ctr">
              <a:lnSpc>
                <a:spcPct val="100000"/>
              </a:lnSpc>
              <a:spcBef>
                <a:spcPct val="0"/>
              </a:spcBef>
            </a:pPr>
            <a:r>
              <a:rPr lang="en-US" altLang="zh-TW" sz="1800" u="none">
                <a:solidFill>
                  <a:srgbClr val="0070C0"/>
                </a:solidFill>
              </a:rPr>
              <a:t>sum:</a:t>
            </a:r>
          </a:p>
          <a:p>
            <a:pPr algn="ctr">
              <a:lnSpc>
                <a:spcPct val="100000"/>
              </a:lnSpc>
              <a:spcBef>
                <a:spcPct val="0"/>
              </a:spcBef>
            </a:pPr>
            <a:r>
              <a:rPr lang="en-US" altLang="zh-TW" sz="1800" u="none">
                <a:solidFill>
                  <a:srgbClr val="0070C0"/>
                </a:solidFill>
              </a:rPr>
              <a:t>Sb(a, b)</a:t>
            </a:r>
          </a:p>
        </p:txBody>
      </p:sp>
      <p:sp>
        <p:nvSpPr>
          <p:cNvPr id="8" name="Rectangle 9">
            <a:extLst>
              <a:ext uri="{FF2B5EF4-FFF2-40B4-BE49-F238E27FC236}">
                <a16:creationId xmlns:a16="http://schemas.microsoft.com/office/drawing/2014/main" id="{950212EC-C0AE-4E56-B5FE-6AA189A0E9D1}"/>
              </a:ext>
            </a:extLst>
          </p:cNvPr>
          <p:cNvSpPr>
            <a:spLocks noChangeArrowheads="1"/>
          </p:cNvSpPr>
          <p:nvPr/>
        </p:nvSpPr>
        <p:spPr bwMode="auto">
          <a:xfrm>
            <a:off x="8863447" y="2541540"/>
            <a:ext cx="1032334"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5000"/>
              </a:lnSpc>
              <a:spcBef>
                <a:spcPct val="30000"/>
              </a:spcBef>
              <a:defRPr kumimoji="1" sz="2600" b="1">
                <a:solidFill>
                  <a:srgbClr val="FDFF31"/>
                </a:solidFill>
                <a:latin typeface="Arial" panose="020B0604020202020204" pitchFamily="34" charset="0"/>
                <a:ea typeface="新細明體" panose="02020500000000000000" pitchFamily="18" charset="-120"/>
              </a:defRPr>
            </a:lvl1pPr>
            <a:lvl2pPr marL="742950" indent="-285750">
              <a:lnSpc>
                <a:spcPct val="90000"/>
              </a:lnSpc>
              <a:spcBef>
                <a:spcPct val="30000"/>
              </a:spcBef>
              <a:buSzPct val="100000"/>
              <a:buChar char="•"/>
              <a:defRPr kumimoji="1" sz="2200" b="1">
                <a:solidFill>
                  <a:srgbClr val="FDFF31"/>
                </a:solidFill>
                <a:latin typeface="Arial" panose="020B0604020202020204" pitchFamily="34" charset="0"/>
                <a:ea typeface="新細明體" panose="02020500000000000000" pitchFamily="18" charset="-120"/>
              </a:defRPr>
            </a:lvl2pPr>
            <a:lvl3pPr marL="1143000" indent="-228600">
              <a:lnSpc>
                <a:spcPct val="90000"/>
              </a:lnSpc>
              <a:spcBef>
                <a:spcPct val="30000"/>
              </a:spcBef>
              <a:buSzPct val="100000"/>
              <a:buChar char="-"/>
              <a:defRPr kumimoji="1" sz="2200">
                <a:solidFill>
                  <a:srgbClr val="FDFF3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lnSpc>
                <a:spcPct val="100000"/>
              </a:lnSpc>
              <a:spcBef>
                <a:spcPct val="0"/>
              </a:spcBef>
            </a:pPr>
            <a:r>
              <a:rPr lang="en-US" altLang="zh-TW" sz="1800" u="none">
                <a:solidFill>
                  <a:srgbClr val="0070C0"/>
                </a:solidFill>
              </a:rPr>
              <a:t>Drastic</a:t>
            </a:r>
          </a:p>
          <a:p>
            <a:pPr algn="ctr">
              <a:lnSpc>
                <a:spcPct val="100000"/>
              </a:lnSpc>
              <a:spcBef>
                <a:spcPct val="0"/>
              </a:spcBef>
            </a:pPr>
            <a:r>
              <a:rPr lang="en-US" altLang="zh-TW" sz="1800" u="none">
                <a:solidFill>
                  <a:srgbClr val="0070C0"/>
                </a:solidFill>
              </a:rPr>
              <a:t>sum:</a:t>
            </a:r>
          </a:p>
          <a:p>
            <a:pPr algn="ctr">
              <a:lnSpc>
                <a:spcPct val="100000"/>
              </a:lnSpc>
              <a:spcBef>
                <a:spcPct val="0"/>
              </a:spcBef>
            </a:pPr>
            <a:r>
              <a:rPr lang="en-US" altLang="zh-TW" sz="1800" u="none">
                <a:solidFill>
                  <a:srgbClr val="0070C0"/>
                </a:solidFill>
              </a:rPr>
              <a:t>Sd(a, b)</a:t>
            </a:r>
          </a:p>
        </p:txBody>
      </p:sp>
      <p:pic>
        <p:nvPicPr>
          <p:cNvPr id="9" name="Picture 8">
            <a:extLst>
              <a:ext uri="{FF2B5EF4-FFF2-40B4-BE49-F238E27FC236}">
                <a16:creationId xmlns:a16="http://schemas.microsoft.com/office/drawing/2014/main" id="{ADAE0F93-A92D-4998-B206-8D1B5547297E}"/>
              </a:ext>
            </a:extLst>
          </p:cNvPr>
          <p:cNvPicPr>
            <a:picLocks noChangeAspect="1"/>
          </p:cNvPicPr>
          <p:nvPr/>
        </p:nvPicPr>
        <p:blipFill>
          <a:blip r:embed="rId4"/>
          <a:stretch>
            <a:fillRect/>
          </a:stretch>
        </p:blipFill>
        <p:spPr>
          <a:xfrm>
            <a:off x="2007989" y="760558"/>
            <a:ext cx="7749218" cy="1728594"/>
          </a:xfrm>
          <a:prstGeom prst="rect">
            <a:avLst/>
          </a:prstGeom>
        </p:spPr>
      </p:pic>
    </p:spTree>
    <p:extLst>
      <p:ext uri="{BB962C8B-B14F-4D97-AF65-F5344CB8AC3E}">
        <p14:creationId xmlns:p14="http://schemas.microsoft.com/office/powerpoint/2010/main" val="3411136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07AA12-97C2-461F-ABB2-14C9B0896E1B}"/>
              </a:ext>
            </a:extLst>
          </p:cNvPr>
          <p:cNvPicPr>
            <a:picLocks noChangeAspect="1"/>
          </p:cNvPicPr>
          <p:nvPr/>
        </p:nvPicPr>
        <p:blipFill>
          <a:blip r:embed="rId2"/>
          <a:stretch>
            <a:fillRect/>
          </a:stretch>
        </p:blipFill>
        <p:spPr>
          <a:xfrm>
            <a:off x="999172" y="567690"/>
            <a:ext cx="9839325" cy="5257800"/>
          </a:xfrm>
          <a:prstGeom prst="rect">
            <a:avLst/>
          </a:prstGeom>
        </p:spPr>
      </p:pic>
    </p:spTree>
    <p:extLst>
      <p:ext uri="{BB962C8B-B14F-4D97-AF65-F5344CB8AC3E}">
        <p14:creationId xmlns:p14="http://schemas.microsoft.com/office/powerpoint/2010/main" val="147841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E432AA-61B8-4A8F-A157-EDA2494B94ED}"/>
              </a:ext>
            </a:extLst>
          </p:cNvPr>
          <p:cNvPicPr>
            <a:picLocks noChangeAspect="1"/>
          </p:cNvPicPr>
          <p:nvPr/>
        </p:nvPicPr>
        <p:blipFill>
          <a:blip r:embed="rId2"/>
          <a:stretch>
            <a:fillRect/>
          </a:stretch>
        </p:blipFill>
        <p:spPr>
          <a:xfrm>
            <a:off x="928687" y="133350"/>
            <a:ext cx="9725025" cy="6038850"/>
          </a:xfrm>
          <a:prstGeom prst="rect">
            <a:avLst/>
          </a:prstGeom>
        </p:spPr>
      </p:pic>
    </p:spTree>
    <p:extLst>
      <p:ext uri="{BB962C8B-B14F-4D97-AF65-F5344CB8AC3E}">
        <p14:creationId xmlns:p14="http://schemas.microsoft.com/office/powerpoint/2010/main" val="84743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DAEE2A-81D2-42A8-A97F-17E62150CCE6}"/>
              </a:ext>
            </a:extLst>
          </p:cNvPr>
          <p:cNvPicPr>
            <a:picLocks noChangeAspect="1"/>
          </p:cNvPicPr>
          <p:nvPr/>
        </p:nvPicPr>
        <p:blipFill>
          <a:blip r:embed="rId2"/>
          <a:stretch>
            <a:fillRect/>
          </a:stretch>
        </p:blipFill>
        <p:spPr>
          <a:xfrm>
            <a:off x="2743200" y="138112"/>
            <a:ext cx="6705600" cy="6581775"/>
          </a:xfrm>
          <a:prstGeom prst="rect">
            <a:avLst/>
          </a:prstGeom>
        </p:spPr>
      </p:pic>
    </p:spTree>
    <p:extLst>
      <p:ext uri="{BB962C8B-B14F-4D97-AF65-F5344CB8AC3E}">
        <p14:creationId xmlns:p14="http://schemas.microsoft.com/office/powerpoint/2010/main" val="8477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96844-CBC9-4DBB-92CE-24F5F25ABE45}"/>
              </a:ext>
            </a:extLst>
          </p:cNvPr>
          <p:cNvPicPr>
            <a:picLocks noChangeAspect="1"/>
          </p:cNvPicPr>
          <p:nvPr/>
        </p:nvPicPr>
        <p:blipFill>
          <a:blip r:embed="rId2"/>
          <a:stretch>
            <a:fillRect/>
          </a:stretch>
        </p:blipFill>
        <p:spPr>
          <a:xfrm>
            <a:off x="3100387" y="400050"/>
            <a:ext cx="7629525" cy="6457950"/>
          </a:xfrm>
          <a:prstGeom prst="rect">
            <a:avLst/>
          </a:prstGeom>
        </p:spPr>
      </p:pic>
      <p:sp>
        <p:nvSpPr>
          <p:cNvPr id="4" name="TextBox 3">
            <a:extLst>
              <a:ext uri="{FF2B5EF4-FFF2-40B4-BE49-F238E27FC236}">
                <a16:creationId xmlns:a16="http://schemas.microsoft.com/office/drawing/2014/main" id="{92EF832A-04E6-414D-8498-008C5DAE84A4}"/>
              </a:ext>
            </a:extLst>
          </p:cNvPr>
          <p:cNvSpPr txBox="1"/>
          <p:nvPr/>
        </p:nvSpPr>
        <p:spPr>
          <a:xfrm>
            <a:off x="313705" y="0"/>
            <a:ext cx="2095958" cy="523220"/>
          </a:xfrm>
          <a:prstGeom prst="rect">
            <a:avLst/>
          </a:prstGeom>
          <a:noFill/>
        </p:spPr>
        <p:txBody>
          <a:bodyPr wrap="none" rtlCol="0">
            <a:spAutoFit/>
          </a:bodyPr>
          <a:lstStyle/>
          <a:p>
            <a:r>
              <a:rPr lang="en-US" sz="2800" u="sng" dirty="0">
                <a:solidFill>
                  <a:srgbClr val="FF0000"/>
                </a:solidFill>
              </a:rPr>
              <a:t>Introduction:</a:t>
            </a:r>
          </a:p>
        </p:txBody>
      </p:sp>
    </p:spTree>
    <p:extLst>
      <p:ext uri="{BB962C8B-B14F-4D97-AF65-F5344CB8AC3E}">
        <p14:creationId xmlns:p14="http://schemas.microsoft.com/office/powerpoint/2010/main" val="1026790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DC25493-3FCA-471E-ACFE-F370A67B98FA}"/>
              </a:ext>
            </a:extLst>
          </p:cNvPr>
          <p:cNvSpPr txBox="1">
            <a:spLocks noChangeArrowheads="1"/>
          </p:cNvSpPr>
          <p:nvPr/>
        </p:nvSpPr>
        <p:spPr>
          <a:xfrm>
            <a:off x="419644" y="2311990"/>
            <a:ext cx="5867400" cy="808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b="1" dirty="0">
                <a:solidFill>
                  <a:srgbClr val="0070C0"/>
                </a:solidFill>
              </a:rPr>
              <a:t>#Generalized </a:t>
            </a:r>
            <a:r>
              <a:rPr lang="en-US" altLang="zh-TW" sz="3200" b="1" dirty="0" err="1">
                <a:solidFill>
                  <a:srgbClr val="0070C0"/>
                </a:solidFill>
              </a:rPr>
              <a:t>DeMorgan’s</a:t>
            </a:r>
            <a:r>
              <a:rPr lang="en-US" altLang="zh-TW" sz="3200" b="1" dirty="0">
                <a:solidFill>
                  <a:srgbClr val="0070C0"/>
                </a:solidFill>
              </a:rPr>
              <a:t> Law</a:t>
            </a:r>
          </a:p>
        </p:txBody>
      </p:sp>
      <p:pic>
        <p:nvPicPr>
          <p:cNvPr id="3" name="Picture 2">
            <a:extLst>
              <a:ext uri="{FF2B5EF4-FFF2-40B4-BE49-F238E27FC236}">
                <a16:creationId xmlns:a16="http://schemas.microsoft.com/office/drawing/2014/main" id="{F2300EA6-B131-4432-AD85-B1215BC44AB6}"/>
              </a:ext>
            </a:extLst>
          </p:cNvPr>
          <p:cNvPicPr>
            <a:picLocks noChangeAspect="1"/>
          </p:cNvPicPr>
          <p:nvPr/>
        </p:nvPicPr>
        <p:blipFill>
          <a:blip r:embed="rId2"/>
          <a:stretch>
            <a:fillRect/>
          </a:stretch>
        </p:blipFill>
        <p:spPr>
          <a:xfrm>
            <a:off x="881062" y="166687"/>
            <a:ext cx="9553575" cy="2066925"/>
          </a:xfrm>
          <a:prstGeom prst="rect">
            <a:avLst/>
          </a:prstGeom>
        </p:spPr>
      </p:pic>
      <p:pic>
        <p:nvPicPr>
          <p:cNvPr id="4" name="Picture 3">
            <a:extLst>
              <a:ext uri="{FF2B5EF4-FFF2-40B4-BE49-F238E27FC236}">
                <a16:creationId xmlns:a16="http://schemas.microsoft.com/office/drawing/2014/main" id="{37C5D163-4837-4256-982F-39371D4A3E06}"/>
              </a:ext>
            </a:extLst>
          </p:cNvPr>
          <p:cNvPicPr>
            <a:picLocks noChangeAspect="1"/>
          </p:cNvPicPr>
          <p:nvPr/>
        </p:nvPicPr>
        <p:blipFill>
          <a:blip r:embed="rId3"/>
          <a:stretch>
            <a:fillRect/>
          </a:stretch>
        </p:blipFill>
        <p:spPr>
          <a:xfrm>
            <a:off x="1788386" y="2936966"/>
            <a:ext cx="8029635" cy="3921034"/>
          </a:xfrm>
          <a:prstGeom prst="rect">
            <a:avLst/>
          </a:prstGeom>
        </p:spPr>
      </p:pic>
    </p:spTree>
    <p:extLst>
      <p:ext uri="{BB962C8B-B14F-4D97-AF65-F5344CB8AC3E}">
        <p14:creationId xmlns:p14="http://schemas.microsoft.com/office/powerpoint/2010/main" val="426451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3CF01F-8279-47F1-B995-26E7ECA85119}"/>
              </a:ext>
            </a:extLst>
          </p:cNvPr>
          <p:cNvSpPr txBox="1"/>
          <p:nvPr/>
        </p:nvSpPr>
        <p:spPr>
          <a:xfrm>
            <a:off x="313705" y="319329"/>
            <a:ext cx="3821880" cy="523220"/>
          </a:xfrm>
          <a:prstGeom prst="rect">
            <a:avLst/>
          </a:prstGeom>
          <a:noFill/>
        </p:spPr>
        <p:txBody>
          <a:bodyPr wrap="none" rtlCol="0">
            <a:spAutoFit/>
          </a:bodyPr>
          <a:lstStyle/>
          <a:p>
            <a:r>
              <a:rPr lang="en-US" sz="2800" u="sng" dirty="0">
                <a:solidFill>
                  <a:srgbClr val="FF0000"/>
                </a:solidFill>
              </a:rPr>
              <a:t>Goals of Soft Computing:</a:t>
            </a:r>
          </a:p>
        </p:txBody>
      </p:sp>
      <p:pic>
        <p:nvPicPr>
          <p:cNvPr id="3" name="Picture 2">
            <a:extLst>
              <a:ext uri="{FF2B5EF4-FFF2-40B4-BE49-F238E27FC236}">
                <a16:creationId xmlns:a16="http://schemas.microsoft.com/office/drawing/2014/main" id="{2EF10DC9-4C99-4123-BCD9-D7DF0BE56997}"/>
              </a:ext>
            </a:extLst>
          </p:cNvPr>
          <p:cNvPicPr>
            <a:picLocks noChangeAspect="1"/>
          </p:cNvPicPr>
          <p:nvPr/>
        </p:nvPicPr>
        <p:blipFill>
          <a:blip r:embed="rId2"/>
          <a:stretch>
            <a:fillRect/>
          </a:stretch>
        </p:blipFill>
        <p:spPr>
          <a:xfrm>
            <a:off x="1709293" y="1209797"/>
            <a:ext cx="8387279" cy="5581408"/>
          </a:xfrm>
          <a:prstGeom prst="rect">
            <a:avLst/>
          </a:prstGeom>
        </p:spPr>
      </p:pic>
    </p:spTree>
    <p:extLst>
      <p:ext uri="{BB962C8B-B14F-4D97-AF65-F5344CB8AC3E}">
        <p14:creationId xmlns:p14="http://schemas.microsoft.com/office/powerpoint/2010/main" val="127274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912DD1-A174-44CB-9985-540ED5326C55}"/>
              </a:ext>
            </a:extLst>
          </p:cNvPr>
          <p:cNvPicPr>
            <a:picLocks noChangeAspect="1"/>
          </p:cNvPicPr>
          <p:nvPr/>
        </p:nvPicPr>
        <p:blipFill>
          <a:blip r:embed="rId2"/>
          <a:stretch>
            <a:fillRect/>
          </a:stretch>
        </p:blipFill>
        <p:spPr>
          <a:xfrm>
            <a:off x="2531165" y="515870"/>
            <a:ext cx="7760948" cy="6342129"/>
          </a:xfrm>
          <a:prstGeom prst="rect">
            <a:avLst/>
          </a:prstGeom>
        </p:spPr>
      </p:pic>
      <p:sp>
        <p:nvSpPr>
          <p:cNvPr id="3" name="TextBox 2">
            <a:extLst>
              <a:ext uri="{FF2B5EF4-FFF2-40B4-BE49-F238E27FC236}">
                <a16:creationId xmlns:a16="http://schemas.microsoft.com/office/drawing/2014/main" id="{1347C0DD-39A9-4477-8D88-746579524566}"/>
              </a:ext>
            </a:extLst>
          </p:cNvPr>
          <p:cNvSpPr txBox="1"/>
          <p:nvPr/>
        </p:nvSpPr>
        <p:spPr>
          <a:xfrm>
            <a:off x="313705" y="0"/>
            <a:ext cx="4699172" cy="523220"/>
          </a:xfrm>
          <a:prstGeom prst="rect">
            <a:avLst/>
          </a:prstGeom>
          <a:noFill/>
        </p:spPr>
        <p:txBody>
          <a:bodyPr wrap="none" rtlCol="0">
            <a:spAutoFit/>
          </a:bodyPr>
          <a:lstStyle/>
          <a:p>
            <a:r>
              <a:rPr lang="en-US" sz="2800" u="sng" dirty="0">
                <a:solidFill>
                  <a:srgbClr val="FF0000"/>
                </a:solidFill>
              </a:rPr>
              <a:t>Importance of Soft Computing:</a:t>
            </a:r>
          </a:p>
        </p:txBody>
      </p:sp>
    </p:spTree>
    <p:extLst>
      <p:ext uri="{BB962C8B-B14F-4D97-AF65-F5344CB8AC3E}">
        <p14:creationId xmlns:p14="http://schemas.microsoft.com/office/powerpoint/2010/main" val="6033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EF42A6-71E1-4BD1-A9D1-F5EA79C02E96}"/>
              </a:ext>
            </a:extLst>
          </p:cNvPr>
          <p:cNvSpPr/>
          <p:nvPr/>
        </p:nvSpPr>
        <p:spPr>
          <a:xfrm>
            <a:off x="437320" y="1565452"/>
            <a:ext cx="10349948" cy="923330"/>
          </a:xfrm>
          <a:prstGeom prst="rect">
            <a:avLst/>
          </a:prstGeom>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The process of accomplishing a particular task with the help of a computer or a computing device is known as computing. It should provide precise and accurate solutions, also it makes easy to find the mathematical solution of the problems.</a:t>
            </a:r>
          </a:p>
        </p:txBody>
      </p:sp>
      <p:sp>
        <p:nvSpPr>
          <p:cNvPr id="4" name="Rectangle 3">
            <a:extLst>
              <a:ext uri="{FF2B5EF4-FFF2-40B4-BE49-F238E27FC236}">
                <a16:creationId xmlns:a16="http://schemas.microsoft.com/office/drawing/2014/main" id="{D15E33AE-29B3-4560-B990-1E596EA90075}"/>
              </a:ext>
            </a:extLst>
          </p:cNvPr>
          <p:cNvSpPr/>
          <p:nvPr/>
        </p:nvSpPr>
        <p:spPr>
          <a:xfrm>
            <a:off x="1166191" y="315604"/>
            <a:ext cx="10111407" cy="523220"/>
          </a:xfrm>
          <a:prstGeom prst="rect">
            <a:avLst/>
          </a:prstGeom>
        </p:spPr>
        <p:txBody>
          <a:bodyPr wrap="square">
            <a:spAutoFit/>
          </a:bodyPr>
          <a:lstStyle/>
          <a:p>
            <a:pPr algn="ctr"/>
            <a:r>
              <a:rPr lang="en-IN" sz="2800" dirty="0">
                <a:solidFill>
                  <a:srgbClr val="FF0000"/>
                </a:solidFill>
                <a:latin typeface="segoe ui" panose="020B0502040204020203" pitchFamily="34" charset="0"/>
              </a:rPr>
              <a:t>Soft Computing vs Hard Computing</a:t>
            </a:r>
            <a:endParaRPr lang="en-IN" sz="2800" b="0" i="0" dirty="0">
              <a:solidFill>
                <a:srgbClr val="FF0000"/>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D7ACF93B-98B9-4543-A9E1-EB2CC153CCB9}"/>
              </a:ext>
            </a:extLst>
          </p:cNvPr>
          <p:cNvSpPr/>
          <p:nvPr/>
        </p:nvSpPr>
        <p:spPr>
          <a:xfrm>
            <a:off x="1176130" y="3006469"/>
            <a:ext cx="10671312" cy="1015663"/>
          </a:xfrm>
          <a:prstGeom prst="rect">
            <a:avLst/>
          </a:prstGeom>
        </p:spPr>
        <p:txBody>
          <a:bodyPr wrap="square">
            <a:spAutoFit/>
          </a:bodyPr>
          <a:lstStyle/>
          <a:p>
            <a:pPr algn="just"/>
            <a:r>
              <a:rPr lang="en-IN" sz="2000" dirty="0">
                <a:solidFill>
                  <a:srgbClr val="222222"/>
                </a:solidFill>
                <a:latin typeface="Times New Roman" panose="02020603050405020304" pitchFamily="18" charset="0"/>
                <a:cs typeface="Times New Roman" panose="02020603050405020304" pitchFamily="18" charset="0"/>
              </a:rPr>
              <a:t>Soft computing and hard computing are computing methods where hard computing is the conventional methodology relies on the principles of accuracy, certainty, and inflexibility. Conversely, soft computing is a modern approach premised on the idea of the approximation, uncertainty, and flexibility</a:t>
            </a: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A90C4A3-1121-4EF9-97EB-3D4C3F95AA49}"/>
              </a:ext>
            </a:extLst>
          </p:cNvPr>
          <p:cNvSpPr/>
          <p:nvPr/>
        </p:nvSpPr>
        <p:spPr>
          <a:xfrm>
            <a:off x="218018" y="2595154"/>
            <a:ext cx="2542684" cy="461665"/>
          </a:xfrm>
          <a:prstGeom prst="rect">
            <a:avLst/>
          </a:prstGeom>
        </p:spPr>
        <p:txBody>
          <a:bodyPr wrap="none">
            <a:spAutoFit/>
          </a:bodyPr>
          <a:lstStyle/>
          <a:p>
            <a:r>
              <a:rPr lang="en-US" sz="2400" dirty="0">
                <a:solidFill>
                  <a:srgbClr val="C00000"/>
                </a:solidFill>
                <a:latin typeface="Times New Roman" panose="02020603050405020304" pitchFamily="18" charset="0"/>
                <a:cs typeface="Times New Roman" panose="02020603050405020304" pitchFamily="18" charset="0"/>
              </a:rPr>
              <a:t>1) Soft Computing</a:t>
            </a:r>
            <a:endParaRPr lang="en-US" sz="2400" b="0" i="0" u="none" strike="noStrike" dirty="0">
              <a:solidFill>
                <a:srgbClr val="C00000"/>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EEA3E5D-A007-4E3C-A901-DA98DF4B6466}"/>
              </a:ext>
            </a:extLst>
          </p:cNvPr>
          <p:cNvSpPr/>
          <p:nvPr/>
        </p:nvSpPr>
        <p:spPr>
          <a:xfrm>
            <a:off x="371059" y="4234287"/>
            <a:ext cx="11476383" cy="2031325"/>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Soft computing</a:t>
            </a:r>
            <a:r>
              <a:rPr lang="en-IN" dirty="0">
                <a:solidFill>
                  <a:srgbClr val="C00000"/>
                </a:solidFill>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deals with approximate models and gives solutions to complex real-world problems. </a:t>
            </a:r>
            <a:r>
              <a:rPr lang="en-IN" b="1" dirty="0">
                <a:solidFill>
                  <a:srgbClr val="000000"/>
                </a:solidFill>
                <a:latin typeface="Times New Roman" panose="02020603050405020304" pitchFamily="18" charset="0"/>
                <a:cs typeface="Times New Roman" panose="02020603050405020304" pitchFamily="18" charset="0"/>
              </a:rPr>
              <a:t>Soft computing</a:t>
            </a:r>
            <a:r>
              <a:rPr lang="en-IN" dirty="0">
                <a:solidFill>
                  <a:srgbClr val="000000"/>
                </a:solidFill>
                <a:latin typeface="Times New Roman" panose="02020603050405020304" pitchFamily="18" charset="0"/>
                <a:cs typeface="Times New Roman" panose="02020603050405020304" pitchFamily="18" charset="0"/>
              </a:rPr>
              <a:t> is an approach that gives an impression on the human mind to reason and learns in an environment of uncertainty and impression.</a:t>
            </a:r>
          </a:p>
          <a:p>
            <a:pPr>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Soft computing</a:t>
            </a:r>
            <a:r>
              <a:rPr lang="en-IN" dirty="0">
                <a:solidFill>
                  <a:srgbClr val="000000"/>
                </a:solidFill>
                <a:latin typeface="Times New Roman" panose="02020603050405020304" pitchFamily="18" charset="0"/>
                <a:cs typeface="Times New Roman" panose="02020603050405020304" pitchFamily="18" charset="0"/>
              </a:rPr>
              <a:t> deals with imprecision, uncertainty, partial truth and approximation to achieve close resemblance with human decisions.</a:t>
            </a:r>
          </a:p>
          <a:p>
            <a:pPr>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The cost of the solution also very low in this kind of computing, it forms the basis of a considerable amount of machine learning techniques.</a:t>
            </a:r>
            <a:endParaRPr lang="en-IN" b="0" i="0" dirty="0">
              <a:solidFill>
                <a:srgbClr val="00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01773C9-0153-480A-827E-92F1AD134F84}"/>
              </a:ext>
            </a:extLst>
          </p:cNvPr>
          <p:cNvSpPr/>
          <p:nvPr/>
        </p:nvSpPr>
        <p:spPr>
          <a:xfrm>
            <a:off x="371059" y="6265612"/>
            <a:ext cx="10482470" cy="646331"/>
          </a:xfrm>
          <a:prstGeom prst="rect">
            <a:avLst/>
          </a:prstGeom>
        </p:spPr>
        <p:txBody>
          <a:bodyPr wrap="square">
            <a:spAutoFit/>
          </a:bodyPr>
          <a:lstStyle/>
          <a:p>
            <a:r>
              <a:rPr lang="en-IN" b="1" dirty="0">
                <a:solidFill>
                  <a:srgbClr val="C00000"/>
                </a:solidFill>
                <a:latin typeface="segoe ui" panose="020B0502040204020203" pitchFamily="34" charset="0"/>
              </a:rPr>
              <a:t>Components of soft computing</a:t>
            </a:r>
            <a:r>
              <a:rPr lang="en-IN" dirty="0">
                <a:solidFill>
                  <a:srgbClr val="C00000"/>
                </a:solidFill>
                <a:latin typeface="segoe ui" panose="020B0502040204020203" pitchFamily="34" charset="0"/>
              </a:rPr>
              <a:t> </a:t>
            </a:r>
            <a:r>
              <a:rPr lang="en-IN" dirty="0">
                <a:solidFill>
                  <a:srgbClr val="000000"/>
                </a:solidFill>
                <a:latin typeface="segoe ui" panose="020B0502040204020203" pitchFamily="34" charset="0"/>
              </a:rPr>
              <a:t>are as follows:</a:t>
            </a:r>
          </a:p>
          <a:p>
            <a:r>
              <a:rPr lang="en-IN" dirty="0">
                <a:solidFill>
                  <a:srgbClr val="000000"/>
                </a:solidFill>
                <a:latin typeface="segoe ui" panose="020B0502040204020203" pitchFamily="34" charset="0"/>
              </a:rPr>
              <a:t>Machine learning, neural network, fuzzy logic, perception, genetic algorithms, etc.</a:t>
            </a:r>
            <a:endParaRPr lang="en-IN" b="0" i="0" dirty="0">
              <a:solidFill>
                <a:srgbClr val="000000"/>
              </a:solidFill>
              <a:effectLst/>
              <a:latin typeface="segoe ui" panose="020B0502040204020203" pitchFamily="34" charset="0"/>
            </a:endParaRPr>
          </a:p>
        </p:txBody>
      </p:sp>
      <p:sp>
        <p:nvSpPr>
          <p:cNvPr id="10" name="Rectangle 9">
            <a:extLst>
              <a:ext uri="{FF2B5EF4-FFF2-40B4-BE49-F238E27FC236}">
                <a16:creationId xmlns:a16="http://schemas.microsoft.com/office/drawing/2014/main" id="{E55B6027-2B96-43DA-AFD9-D9CFBB626A72}"/>
              </a:ext>
            </a:extLst>
          </p:cNvPr>
          <p:cNvSpPr/>
          <p:nvPr/>
        </p:nvSpPr>
        <p:spPr>
          <a:xfrm>
            <a:off x="0" y="940528"/>
            <a:ext cx="3151825" cy="523220"/>
          </a:xfrm>
          <a:prstGeom prst="rect">
            <a:avLst/>
          </a:prstGeom>
        </p:spPr>
        <p:txBody>
          <a:bodyPr wrap="none">
            <a:spAutoFit/>
          </a:bodyPr>
          <a:lstStyle/>
          <a:p>
            <a:pPr lvl="0"/>
            <a:r>
              <a:rPr lang="en-IN" sz="2800" dirty="0">
                <a:solidFill>
                  <a:srgbClr val="4472C4"/>
                </a:solidFill>
                <a:latin typeface="Times New Roman" panose="02020603050405020304" pitchFamily="18" charset="0"/>
                <a:cs typeface="Times New Roman" panose="02020603050405020304" pitchFamily="18" charset="0"/>
              </a:rPr>
              <a:t>What is Computing?</a:t>
            </a:r>
          </a:p>
        </p:txBody>
      </p:sp>
    </p:spTree>
    <p:extLst>
      <p:ext uri="{BB962C8B-B14F-4D97-AF65-F5344CB8AC3E}">
        <p14:creationId xmlns:p14="http://schemas.microsoft.com/office/powerpoint/2010/main" val="322838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95.Conf.Template/4.0v3">
  <a:themeElements>
    <a:clrScheme name="">
      <a:dk1>
        <a:srgbClr val="000000"/>
      </a:dk1>
      <a:lt1>
        <a:srgbClr val="0082AD"/>
      </a:lt1>
      <a:dk2>
        <a:srgbClr val="000000"/>
      </a:dk2>
      <a:lt2>
        <a:srgbClr val="919191"/>
      </a:lt2>
      <a:accent1>
        <a:srgbClr val="618FFD"/>
      </a:accent1>
      <a:accent2>
        <a:srgbClr val="00AE00"/>
      </a:accent2>
      <a:accent3>
        <a:srgbClr val="AAC1D3"/>
      </a:accent3>
      <a:accent4>
        <a:srgbClr val="000000"/>
      </a:accent4>
      <a:accent5>
        <a:srgbClr val="B7C6FE"/>
      </a:accent5>
      <a:accent6>
        <a:srgbClr val="009D00"/>
      </a:accent6>
      <a:hlink>
        <a:srgbClr val="FC0128"/>
      </a:hlink>
      <a:folHlink>
        <a:srgbClr val="CECECE"/>
      </a:folHlink>
    </a:clrScheme>
    <a:fontScheme name="95.Conf.Template/4.0v3">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zh-TW" altLang="en-US" sz="2400" b="0" i="0" u="sng" strike="noStrike" cap="none" normalizeH="0" baseline="0" smtClean="0">
            <a:ln>
              <a:noFill/>
            </a:ln>
            <a:solidFill>
              <a:srgbClr val="FF92FB"/>
            </a:solidFill>
            <a:effectLst/>
            <a:latin typeface="Arial" charset="0"/>
            <a:ea typeface="新細明體" pitchFamily="2" charset="-12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zh-TW" altLang="en-US" sz="2400" b="0" i="0" u="sng" strike="noStrike" cap="none" normalizeH="0" baseline="0" smtClean="0">
            <a:ln>
              <a:noFill/>
            </a:ln>
            <a:solidFill>
              <a:srgbClr val="FF92FB"/>
            </a:solidFill>
            <a:effectLst/>
            <a:latin typeface="Arial" charset="0"/>
            <a:ea typeface="新細明體" pitchFamily="2" charset="-120"/>
          </a:defRPr>
        </a:defPPr>
      </a:lstStyle>
    </a:lnDef>
  </a:objectDefaults>
  <a:extraClrSchemeLst>
    <a:extraClrScheme>
      <a:clrScheme name="95.Conf.Template/4.0v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95.Conf.Template/4.0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95.Conf.Template/4.0v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95.Conf.Template/4.0v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95.Conf.Template/4.0v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95.Conf.Template/4.0v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95.Conf.Template/4.0v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4185</Words>
  <Application>Microsoft Office PowerPoint</Application>
  <PresentationFormat>Widescreen</PresentationFormat>
  <Paragraphs>338</Paragraphs>
  <Slides>60</Slides>
  <Notes>1</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60</vt:i4>
      </vt:variant>
    </vt:vector>
  </HeadingPairs>
  <TitlesOfParts>
    <vt:vector size="78" baseType="lpstr">
      <vt:lpstr>Arial</vt:lpstr>
      <vt:lpstr>Arial MT</vt:lpstr>
      <vt:lpstr>Calibri</vt:lpstr>
      <vt:lpstr>Calibri Light</vt:lpstr>
      <vt:lpstr>Cambria Math</vt:lpstr>
      <vt:lpstr>Courier New</vt:lpstr>
      <vt:lpstr>Nunito</vt:lpstr>
      <vt:lpstr>Palatino Linotype</vt:lpstr>
      <vt:lpstr>ProximaNova</vt:lpstr>
      <vt:lpstr>segoe ui</vt:lpstr>
      <vt:lpstr>Times New Roman</vt:lpstr>
      <vt:lpstr>Verdana</vt:lpstr>
      <vt:lpstr>Wingdings</vt:lpstr>
      <vt:lpstr>Office Theme</vt:lpstr>
      <vt:lpstr>1_Office Theme</vt:lpstr>
      <vt:lpstr>95.Conf.Template/4.0v3</vt:lpstr>
      <vt:lpstr>Equation</vt:lpstr>
      <vt:lpstr>方程式</vt:lpstr>
      <vt:lpstr>SOFT COMPUTING</vt:lpstr>
      <vt:lpstr>Slides for Fuzzy Sets, Ch. 2 of Neuro-Fuzzy and Soft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 RAM</dc:creator>
  <cp:lastModifiedBy>INDRA RAM</cp:lastModifiedBy>
  <cp:revision>131</cp:revision>
  <dcterms:created xsi:type="dcterms:W3CDTF">2019-07-12T07:22:52Z</dcterms:created>
  <dcterms:modified xsi:type="dcterms:W3CDTF">2022-08-24T07:01:50Z</dcterms:modified>
</cp:coreProperties>
</file>