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32205-5903-46ED-AB0F-2B22301971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A621A2-B272-46B6-976D-2011848C2C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636D0C-2D4F-4FDA-87E8-AA7737EEEF36}"/>
              </a:ext>
            </a:extLst>
          </p:cNvPr>
          <p:cNvSpPr>
            <a:spLocks noGrp="1"/>
          </p:cNvSpPr>
          <p:nvPr>
            <p:ph type="dt" sz="half" idx="10"/>
          </p:nvPr>
        </p:nvSpPr>
        <p:spPr/>
        <p:txBody>
          <a:bodyPr/>
          <a:lstStyle/>
          <a:p>
            <a:fld id="{80A1B0F5-E623-48A1-8D84-CBEF23BF822E}" type="datetimeFigureOut">
              <a:rPr lang="en-US" smtClean="0"/>
              <a:t>24-Feb-20</a:t>
            </a:fld>
            <a:endParaRPr lang="en-US"/>
          </a:p>
        </p:txBody>
      </p:sp>
      <p:sp>
        <p:nvSpPr>
          <p:cNvPr id="5" name="Footer Placeholder 4">
            <a:extLst>
              <a:ext uri="{FF2B5EF4-FFF2-40B4-BE49-F238E27FC236}">
                <a16:creationId xmlns:a16="http://schemas.microsoft.com/office/drawing/2014/main" id="{F2A2A58D-095D-4CF6-B625-1DCD84015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BB518-291A-48AE-A31C-A77AFD6CDBCE}"/>
              </a:ext>
            </a:extLst>
          </p:cNvPr>
          <p:cNvSpPr>
            <a:spLocks noGrp="1"/>
          </p:cNvSpPr>
          <p:nvPr>
            <p:ph type="sldNum" sz="quarter" idx="12"/>
          </p:nvPr>
        </p:nvSpPr>
        <p:spPr/>
        <p:txBody>
          <a:bodyPr/>
          <a:lstStyle/>
          <a:p>
            <a:fld id="{2A1F663A-11BA-4A4C-84EE-72DFB5D25051}" type="slidenum">
              <a:rPr lang="en-US" smtClean="0"/>
              <a:t>‹#›</a:t>
            </a:fld>
            <a:endParaRPr lang="en-US"/>
          </a:p>
        </p:txBody>
      </p:sp>
    </p:spTree>
    <p:extLst>
      <p:ext uri="{BB962C8B-B14F-4D97-AF65-F5344CB8AC3E}">
        <p14:creationId xmlns:p14="http://schemas.microsoft.com/office/powerpoint/2010/main" val="3841336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057C1-795E-453C-BE76-56A78E0EDF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6EB861-D8F8-474E-B3E5-9CF96ABFB5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A6CAD-79E4-496E-90C1-E975255993C6}"/>
              </a:ext>
            </a:extLst>
          </p:cNvPr>
          <p:cNvSpPr>
            <a:spLocks noGrp="1"/>
          </p:cNvSpPr>
          <p:nvPr>
            <p:ph type="dt" sz="half" idx="10"/>
          </p:nvPr>
        </p:nvSpPr>
        <p:spPr/>
        <p:txBody>
          <a:bodyPr/>
          <a:lstStyle/>
          <a:p>
            <a:fld id="{80A1B0F5-E623-48A1-8D84-CBEF23BF822E}" type="datetimeFigureOut">
              <a:rPr lang="en-US" smtClean="0"/>
              <a:t>24-Feb-20</a:t>
            </a:fld>
            <a:endParaRPr lang="en-US"/>
          </a:p>
        </p:txBody>
      </p:sp>
      <p:sp>
        <p:nvSpPr>
          <p:cNvPr id="5" name="Footer Placeholder 4">
            <a:extLst>
              <a:ext uri="{FF2B5EF4-FFF2-40B4-BE49-F238E27FC236}">
                <a16:creationId xmlns:a16="http://schemas.microsoft.com/office/drawing/2014/main" id="{4C2E29CB-1A76-415C-A503-F7A55BF8B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7F3AA-76AC-4F83-8DFE-E279B18AF25C}"/>
              </a:ext>
            </a:extLst>
          </p:cNvPr>
          <p:cNvSpPr>
            <a:spLocks noGrp="1"/>
          </p:cNvSpPr>
          <p:nvPr>
            <p:ph type="sldNum" sz="quarter" idx="12"/>
          </p:nvPr>
        </p:nvSpPr>
        <p:spPr/>
        <p:txBody>
          <a:bodyPr/>
          <a:lstStyle/>
          <a:p>
            <a:fld id="{2A1F663A-11BA-4A4C-84EE-72DFB5D25051}" type="slidenum">
              <a:rPr lang="en-US" smtClean="0"/>
              <a:t>‹#›</a:t>
            </a:fld>
            <a:endParaRPr lang="en-US"/>
          </a:p>
        </p:txBody>
      </p:sp>
    </p:spTree>
    <p:extLst>
      <p:ext uri="{BB962C8B-B14F-4D97-AF65-F5344CB8AC3E}">
        <p14:creationId xmlns:p14="http://schemas.microsoft.com/office/powerpoint/2010/main" val="322038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A709F0-0175-4F46-8F56-C4D2D35590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E1EDFC-EF55-4B0E-AC7B-6AF92FFAC4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6A4F19-86D9-4660-9827-9768C104C4F2}"/>
              </a:ext>
            </a:extLst>
          </p:cNvPr>
          <p:cNvSpPr>
            <a:spLocks noGrp="1"/>
          </p:cNvSpPr>
          <p:nvPr>
            <p:ph type="dt" sz="half" idx="10"/>
          </p:nvPr>
        </p:nvSpPr>
        <p:spPr/>
        <p:txBody>
          <a:bodyPr/>
          <a:lstStyle/>
          <a:p>
            <a:fld id="{80A1B0F5-E623-48A1-8D84-CBEF23BF822E}" type="datetimeFigureOut">
              <a:rPr lang="en-US" smtClean="0"/>
              <a:t>24-Feb-20</a:t>
            </a:fld>
            <a:endParaRPr lang="en-US"/>
          </a:p>
        </p:txBody>
      </p:sp>
      <p:sp>
        <p:nvSpPr>
          <p:cNvPr id="5" name="Footer Placeholder 4">
            <a:extLst>
              <a:ext uri="{FF2B5EF4-FFF2-40B4-BE49-F238E27FC236}">
                <a16:creationId xmlns:a16="http://schemas.microsoft.com/office/drawing/2014/main" id="{D0FE198F-6870-4928-B5D8-9B25E2734F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266EC-5417-42DD-B23B-E04033546426}"/>
              </a:ext>
            </a:extLst>
          </p:cNvPr>
          <p:cNvSpPr>
            <a:spLocks noGrp="1"/>
          </p:cNvSpPr>
          <p:nvPr>
            <p:ph type="sldNum" sz="quarter" idx="12"/>
          </p:nvPr>
        </p:nvSpPr>
        <p:spPr/>
        <p:txBody>
          <a:bodyPr/>
          <a:lstStyle/>
          <a:p>
            <a:fld id="{2A1F663A-11BA-4A4C-84EE-72DFB5D25051}" type="slidenum">
              <a:rPr lang="en-US" smtClean="0"/>
              <a:t>‹#›</a:t>
            </a:fld>
            <a:endParaRPr lang="en-US"/>
          </a:p>
        </p:txBody>
      </p:sp>
    </p:spTree>
    <p:extLst>
      <p:ext uri="{BB962C8B-B14F-4D97-AF65-F5344CB8AC3E}">
        <p14:creationId xmlns:p14="http://schemas.microsoft.com/office/powerpoint/2010/main" val="240290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E7DD-91C5-4F42-AAE3-E23CE91467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D49D1C-10A9-470E-87BE-3B1DD4604F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331FB-5B86-469F-8FFC-337C2672A8D5}"/>
              </a:ext>
            </a:extLst>
          </p:cNvPr>
          <p:cNvSpPr>
            <a:spLocks noGrp="1"/>
          </p:cNvSpPr>
          <p:nvPr>
            <p:ph type="dt" sz="half" idx="10"/>
          </p:nvPr>
        </p:nvSpPr>
        <p:spPr/>
        <p:txBody>
          <a:bodyPr/>
          <a:lstStyle/>
          <a:p>
            <a:fld id="{80A1B0F5-E623-48A1-8D84-CBEF23BF822E}" type="datetimeFigureOut">
              <a:rPr lang="en-US" smtClean="0"/>
              <a:t>24-Feb-20</a:t>
            </a:fld>
            <a:endParaRPr lang="en-US"/>
          </a:p>
        </p:txBody>
      </p:sp>
      <p:sp>
        <p:nvSpPr>
          <p:cNvPr id="5" name="Footer Placeholder 4">
            <a:extLst>
              <a:ext uri="{FF2B5EF4-FFF2-40B4-BE49-F238E27FC236}">
                <a16:creationId xmlns:a16="http://schemas.microsoft.com/office/drawing/2014/main" id="{40A8E56C-54BE-490C-8A2E-45A054FC69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FBE8FE-96FF-40C1-B4FE-50B5DDD135A0}"/>
              </a:ext>
            </a:extLst>
          </p:cNvPr>
          <p:cNvSpPr>
            <a:spLocks noGrp="1"/>
          </p:cNvSpPr>
          <p:nvPr>
            <p:ph type="sldNum" sz="quarter" idx="12"/>
          </p:nvPr>
        </p:nvSpPr>
        <p:spPr/>
        <p:txBody>
          <a:bodyPr/>
          <a:lstStyle/>
          <a:p>
            <a:fld id="{2A1F663A-11BA-4A4C-84EE-72DFB5D25051}" type="slidenum">
              <a:rPr lang="en-US" smtClean="0"/>
              <a:t>‹#›</a:t>
            </a:fld>
            <a:endParaRPr lang="en-US"/>
          </a:p>
        </p:txBody>
      </p:sp>
    </p:spTree>
    <p:extLst>
      <p:ext uri="{BB962C8B-B14F-4D97-AF65-F5344CB8AC3E}">
        <p14:creationId xmlns:p14="http://schemas.microsoft.com/office/powerpoint/2010/main" val="2516626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C634-306C-4B52-97E1-18460B4B96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E56A7A-1DF4-4457-A3B0-6DAB2C75E7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88AB32-8940-429B-AA61-FA42DEBCEB74}"/>
              </a:ext>
            </a:extLst>
          </p:cNvPr>
          <p:cNvSpPr>
            <a:spLocks noGrp="1"/>
          </p:cNvSpPr>
          <p:nvPr>
            <p:ph type="dt" sz="half" idx="10"/>
          </p:nvPr>
        </p:nvSpPr>
        <p:spPr/>
        <p:txBody>
          <a:bodyPr/>
          <a:lstStyle/>
          <a:p>
            <a:fld id="{80A1B0F5-E623-48A1-8D84-CBEF23BF822E}" type="datetimeFigureOut">
              <a:rPr lang="en-US" smtClean="0"/>
              <a:t>24-Feb-20</a:t>
            </a:fld>
            <a:endParaRPr lang="en-US"/>
          </a:p>
        </p:txBody>
      </p:sp>
      <p:sp>
        <p:nvSpPr>
          <p:cNvPr id="5" name="Footer Placeholder 4">
            <a:extLst>
              <a:ext uri="{FF2B5EF4-FFF2-40B4-BE49-F238E27FC236}">
                <a16:creationId xmlns:a16="http://schemas.microsoft.com/office/drawing/2014/main" id="{3CA42480-6601-492C-8D8E-D7B050067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211CF-1B1F-4068-9D8A-5F07FDC01AEF}"/>
              </a:ext>
            </a:extLst>
          </p:cNvPr>
          <p:cNvSpPr>
            <a:spLocks noGrp="1"/>
          </p:cNvSpPr>
          <p:nvPr>
            <p:ph type="sldNum" sz="quarter" idx="12"/>
          </p:nvPr>
        </p:nvSpPr>
        <p:spPr/>
        <p:txBody>
          <a:bodyPr/>
          <a:lstStyle/>
          <a:p>
            <a:fld id="{2A1F663A-11BA-4A4C-84EE-72DFB5D25051}" type="slidenum">
              <a:rPr lang="en-US" smtClean="0"/>
              <a:t>‹#›</a:t>
            </a:fld>
            <a:endParaRPr lang="en-US"/>
          </a:p>
        </p:txBody>
      </p:sp>
    </p:spTree>
    <p:extLst>
      <p:ext uri="{BB962C8B-B14F-4D97-AF65-F5344CB8AC3E}">
        <p14:creationId xmlns:p14="http://schemas.microsoft.com/office/powerpoint/2010/main" val="416961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52C30-7DE2-4A19-AF60-B8DD27197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D7EAFB-D33D-487D-AAAB-75B30BB485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4E25C0-82E5-49A5-A5AF-D7EBF22550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6555C2-DB69-457C-99A6-18D077450766}"/>
              </a:ext>
            </a:extLst>
          </p:cNvPr>
          <p:cNvSpPr>
            <a:spLocks noGrp="1"/>
          </p:cNvSpPr>
          <p:nvPr>
            <p:ph type="dt" sz="half" idx="10"/>
          </p:nvPr>
        </p:nvSpPr>
        <p:spPr/>
        <p:txBody>
          <a:bodyPr/>
          <a:lstStyle/>
          <a:p>
            <a:fld id="{80A1B0F5-E623-48A1-8D84-CBEF23BF822E}" type="datetimeFigureOut">
              <a:rPr lang="en-US" smtClean="0"/>
              <a:t>24-Feb-20</a:t>
            </a:fld>
            <a:endParaRPr lang="en-US"/>
          </a:p>
        </p:txBody>
      </p:sp>
      <p:sp>
        <p:nvSpPr>
          <p:cNvPr id="6" name="Footer Placeholder 5">
            <a:extLst>
              <a:ext uri="{FF2B5EF4-FFF2-40B4-BE49-F238E27FC236}">
                <a16:creationId xmlns:a16="http://schemas.microsoft.com/office/drawing/2014/main" id="{510E692D-760F-4818-961C-0AFC84F220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1C090E-5711-439A-831A-C65CB2CA94BC}"/>
              </a:ext>
            </a:extLst>
          </p:cNvPr>
          <p:cNvSpPr>
            <a:spLocks noGrp="1"/>
          </p:cNvSpPr>
          <p:nvPr>
            <p:ph type="sldNum" sz="quarter" idx="12"/>
          </p:nvPr>
        </p:nvSpPr>
        <p:spPr/>
        <p:txBody>
          <a:bodyPr/>
          <a:lstStyle/>
          <a:p>
            <a:fld id="{2A1F663A-11BA-4A4C-84EE-72DFB5D25051}" type="slidenum">
              <a:rPr lang="en-US" smtClean="0"/>
              <a:t>‹#›</a:t>
            </a:fld>
            <a:endParaRPr lang="en-US"/>
          </a:p>
        </p:txBody>
      </p:sp>
    </p:spTree>
    <p:extLst>
      <p:ext uri="{BB962C8B-B14F-4D97-AF65-F5344CB8AC3E}">
        <p14:creationId xmlns:p14="http://schemas.microsoft.com/office/powerpoint/2010/main" val="56492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6DC2B-143B-47A8-9414-943552DC6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89B416-568F-4B46-8DC7-FB7AA25AB5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A8976B-682E-441A-8CAD-28AE7A44B7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D7BEA8-D355-4955-86BE-8B819A5A7C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AF151D-03F0-4DBF-897C-4537633E25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23BC23-FA18-4EFA-AA80-4BE1EBB41A96}"/>
              </a:ext>
            </a:extLst>
          </p:cNvPr>
          <p:cNvSpPr>
            <a:spLocks noGrp="1"/>
          </p:cNvSpPr>
          <p:nvPr>
            <p:ph type="dt" sz="half" idx="10"/>
          </p:nvPr>
        </p:nvSpPr>
        <p:spPr/>
        <p:txBody>
          <a:bodyPr/>
          <a:lstStyle/>
          <a:p>
            <a:fld id="{80A1B0F5-E623-48A1-8D84-CBEF23BF822E}" type="datetimeFigureOut">
              <a:rPr lang="en-US" smtClean="0"/>
              <a:t>24-Feb-20</a:t>
            </a:fld>
            <a:endParaRPr lang="en-US"/>
          </a:p>
        </p:txBody>
      </p:sp>
      <p:sp>
        <p:nvSpPr>
          <p:cNvPr id="8" name="Footer Placeholder 7">
            <a:extLst>
              <a:ext uri="{FF2B5EF4-FFF2-40B4-BE49-F238E27FC236}">
                <a16:creationId xmlns:a16="http://schemas.microsoft.com/office/drawing/2014/main" id="{B76811C9-1B4A-4F3A-A446-ACD21EAB39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FB506B-023D-45FE-B4B1-0F9AD143FF84}"/>
              </a:ext>
            </a:extLst>
          </p:cNvPr>
          <p:cNvSpPr>
            <a:spLocks noGrp="1"/>
          </p:cNvSpPr>
          <p:nvPr>
            <p:ph type="sldNum" sz="quarter" idx="12"/>
          </p:nvPr>
        </p:nvSpPr>
        <p:spPr/>
        <p:txBody>
          <a:bodyPr/>
          <a:lstStyle/>
          <a:p>
            <a:fld id="{2A1F663A-11BA-4A4C-84EE-72DFB5D25051}" type="slidenum">
              <a:rPr lang="en-US" smtClean="0"/>
              <a:t>‹#›</a:t>
            </a:fld>
            <a:endParaRPr lang="en-US"/>
          </a:p>
        </p:txBody>
      </p:sp>
    </p:spTree>
    <p:extLst>
      <p:ext uri="{BB962C8B-B14F-4D97-AF65-F5344CB8AC3E}">
        <p14:creationId xmlns:p14="http://schemas.microsoft.com/office/powerpoint/2010/main" val="1627106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7787-5E95-4E38-9873-AF93180383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3201FF-5ED6-40B6-9BDB-1ACA1EC584AF}"/>
              </a:ext>
            </a:extLst>
          </p:cNvPr>
          <p:cNvSpPr>
            <a:spLocks noGrp="1"/>
          </p:cNvSpPr>
          <p:nvPr>
            <p:ph type="dt" sz="half" idx="10"/>
          </p:nvPr>
        </p:nvSpPr>
        <p:spPr/>
        <p:txBody>
          <a:bodyPr/>
          <a:lstStyle/>
          <a:p>
            <a:fld id="{80A1B0F5-E623-48A1-8D84-CBEF23BF822E}" type="datetimeFigureOut">
              <a:rPr lang="en-US" smtClean="0"/>
              <a:t>24-Feb-20</a:t>
            </a:fld>
            <a:endParaRPr lang="en-US"/>
          </a:p>
        </p:txBody>
      </p:sp>
      <p:sp>
        <p:nvSpPr>
          <p:cNvPr id="4" name="Footer Placeholder 3">
            <a:extLst>
              <a:ext uri="{FF2B5EF4-FFF2-40B4-BE49-F238E27FC236}">
                <a16:creationId xmlns:a16="http://schemas.microsoft.com/office/drawing/2014/main" id="{1DA603E0-9593-4BA4-957A-55CE5F30C8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4D4DC1-30DD-4A17-A9EE-E2E11B351A38}"/>
              </a:ext>
            </a:extLst>
          </p:cNvPr>
          <p:cNvSpPr>
            <a:spLocks noGrp="1"/>
          </p:cNvSpPr>
          <p:nvPr>
            <p:ph type="sldNum" sz="quarter" idx="12"/>
          </p:nvPr>
        </p:nvSpPr>
        <p:spPr/>
        <p:txBody>
          <a:bodyPr/>
          <a:lstStyle/>
          <a:p>
            <a:fld id="{2A1F663A-11BA-4A4C-84EE-72DFB5D25051}" type="slidenum">
              <a:rPr lang="en-US" smtClean="0"/>
              <a:t>‹#›</a:t>
            </a:fld>
            <a:endParaRPr lang="en-US"/>
          </a:p>
        </p:txBody>
      </p:sp>
    </p:spTree>
    <p:extLst>
      <p:ext uri="{BB962C8B-B14F-4D97-AF65-F5344CB8AC3E}">
        <p14:creationId xmlns:p14="http://schemas.microsoft.com/office/powerpoint/2010/main" val="2526136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75899E-561A-4A29-B26C-FC0CC75E70F5}"/>
              </a:ext>
            </a:extLst>
          </p:cNvPr>
          <p:cNvSpPr>
            <a:spLocks noGrp="1"/>
          </p:cNvSpPr>
          <p:nvPr>
            <p:ph type="dt" sz="half" idx="10"/>
          </p:nvPr>
        </p:nvSpPr>
        <p:spPr/>
        <p:txBody>
          <a:bodyPr/>
          <a:lstStyle/>
          <a:p>
            <a:fld id="{80A1B0F5-E623-48A1-8D84-CBEF23BF822E}" type="datetimeFigureOut">
              <a:rPr lang="en-US" smtClean="0"/>
              <a:t>24-Feb-20</a:t>
            </a:fld>
            <a:endParaRPr lang="en-US"/>
          </a:p>
        </p:txBody>
      </p:sp>
      <p:sp>
        <p:nvSpPr>
          <p:cNvPr id="3" name="Footer Placeholder 2">
            <a:extLst>
              <a:ext uri="{FF2B5EF4-FFF2-40B4-BE49-F238E27FC236}">
                <a16:creationId xmlns:a16="http://schemas.microsoft.com/office/drawing/2014/main" id="{5CC8DF9E-0BBC-4003-8E0A-61A14D4B14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C41BB6-850B-4C25-A204-90C7C77E68B4}"/>
              </a:ext>
            </a:extLst>
          </p:cNvPr>
          <p:cNvSpPr>
            <a:spLocks noGrp="1"/>
          </p:cNvSpPr>
          <p:nvPr>
            <p:ph type="sldNum" sz="quarter" idx="12"/>
          </p:nvPr>
        </p:nvSpPr>
        <p:spPr/>
        <p:txBody>
          <a:bodyPr/>
          <a:lstStyle/>
          <a:p>
            <a:fld id="{2A1F663A-11BA-4A4C-84EE-72DFB5D25051}" type="slidenum">
              <a:rPr lang="en-US" smtClean="0"/>
              <a:t>‹#›</a:t>
            </a:fld>
            <a:endParaRPr lang="en-US"/>
          </a:p>
        </p:txBody>
      </p:sp>
    </p:spTree>
    <p:extLst>
      <p:ext uri="{BB962C8B-B14F-4D97-AF65-F5344CB8AC3E}">
        <p14:creationId xmlns:p14="http://schemas.microsoft.com/office/powerpoint/2010/main" val="1330948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57180-F976-4DCB-B48D-30FB73F60C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23EBD9-9782-4AD0-B1E3-8EC0B1E743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9737F2-0DDA-4642-BD14-71DBAE99A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5438F3-84D0-411C-B620-803564FF38C9}"/>
              </a:ext>
            </a:extLst>
          </p:cNvPr>
          <p:cNvSpPr>
            <a:spLocks noGrp="1"/>
          </p:cNvSpPr>
          <p:nvPr>
            <p:ph type="dt" sz="half" idx="10"/>
          </p:nvPr>
        </p:nvSpPr>
        <p:spPr/>
        <p:txBody>
          <a:bodyPr/>
          <a:lstStyle/>
          <a:p>
            <a:fld id="{80A1B0F5-E623-48A1-8D84-CBEF23BF822E}" type="datetimeFigureOut">
              <a:rPr lang="en-US" smtClean="0"/>
              <a:t>24-Feb-20</a:t>
            </a:fld>
            <a:endParaRPr lang="en-US"/>
          </a:p>
        </p:txBody>
      </p:sp>
      <p:sp>
        <p:nvSpPr>
          <p:cNvPr id="6" name="Footer Placeholder 5">
            <a:extLst>
              <a:ext uri="{FF2B5EF4-FFF2-40B4-BE49-F238E27FC236}">
                <a16:creationId xmlns:a16="http://schemas.microsoft.com/office/drawing/2014/main" id="{4F26DB05-6D9D-4B71-BF06-02F3D3429D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6D38CE-9593-4F7E-B44E-ABFC2D5F54E3}"/>
              </a:ext>
            </a:extLst>
          </p:cNvPr>
          <p:cNvSpPr>
            <a:spLocks noGrp="1"/>
          </p:cNvSpPr>
          <p:nvPr>
            <p:ph type="sldNum" sz="quarter" idx="12"/>
          </p:nvPr>
        </p:nvSpPr>
        <p:spPr/>
        <p:txBody>
          <a:bodyPr/>
          <a:lstStyle/>
          <a:p>
            <a:fld id="{2A1F663A-11BA-4A4C-84EE-72DFB5D25051}" type="slidenum">
              <a:rPr lang="en-US" smtClean="0"/>
              <a:t>‹#›</a:t>
            </a:fld>
            <a:endParaRPr lang="en-US"/>
          </a:p>
        </p:txBody>
      </p:sp>
    </p:spTree>
    <p:extLst>
      <p:ext uri="{BB962C8B-B14F-4D97-AF65-F5344CB8AC3E}">
        <p14:creationId xmlns:p14="http://schemas.microsoft.com/office/powerpoint/2010/main" val="242648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637C-BD5C-4A3B-A480-CFD358D7A2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6955E8-B1C6-4BF0-8A9B-55BDEF7159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CB9105-45FF-4042-A931-8545C2FB1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63B4B2-68BE-496A-9B26-5CCA04B02426}"/>
              </a:ext>
            </a:extLst>
          </p:cNvPr>
          <p:cNvSpPr>
            <a:spLocks noGrp="1"/>
          </p:cNvSpPr>
          <p:nvPr>
            <p:ph type="dt" sz="half" idx="10"/>
          </p:nvPr>
        </p:nvSpPr>
        <p:spPr/>
        <p:txBody>
          <a:bodyPr/>
          <a:lstStyle/>
          <a:p>
            <a:fld id="{80A1B0F5-E623-48A1-8D84-CBEF23BF822E}" type="datetimeFigureOut">
              <a:rPr lang="en-US" smtClean="0"/>
              <a:t>24-Feb-20</a:t>
            </a:fld>
            <a:endParaRPr lang="en-US"/>
          </a:p>
        </p:txBody>
      </p:sp>
      <p:sp>
        <p:nvSpPr>
          <p:cNvPr id="6" name="Footer Placeholder 5">
            <a:extLst>
              <a:ext uri="{FF2B5EF4-FFF2-40B4-BE49-F238E27FC236}">
                <a16:creationId xmlns:a16="http://schemas.microsoft.com/office/drawing/2014/main" id="{6806A6F4-2B56-46E2-80A3-406CAF032F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9ABEC9-2B4B-4466-9873-FC6D59546E94}"/>
              </a:ext>
            </a:extLst>
          </p:cNvPr>
          <p:cNvSpPr>
            <a:spLocks noGrp="1"/>
          </p:cNvSpPr>
          <p:nvPr>
            <p:ph type="sldNum" sz="quarter" idx="12"/>
          </p:nvPr>
        </p:nvSpPr>
        <p:spPr/>
        <p:txBody>
          <a:bodyPr/>
          <a:lstStyle/>
          <a:p>
            <a:fld id="{2A1F663A-11BA-4A4C-84EE-72DFB5D25051}" type="slidenum">
              <a:rPr lang="en-US" smtClean="0"/>
              <a:t>‹#›</a:t>
            </a:fld>
            <a:endParaRPr lang="en-US"/>
          </a:p>
        </p:txBody>
      </p:sp>
    </p:spTree>
    <p:extLst>
      <p:ext uri="{BB962C8B-B14F-4D97-AF65-F5344CB8AC3E}">
        <p14:creationId xmlns:p14="http://schemas.microsoft.com/office/powerpoint/2010/main" val="2294312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E0A86-91E1-46F6-A05F-E000896924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A1AA9C-2A42-4A5D-9F87-9C63CBBA78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835166-21D5-44F1-81CF-92E3CD2C8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A1B0F5-E623-48A1-8D84-CBEF23BF822E}" type="datetimeFigureOut">
              <a:rPr lang="en-US" smtClean="0"/>
              <a:t>24-Feb-20</a:t>
            </a:fld>
            <a:endParaRPr lang="en-US"/>
          </a:p>
        </p:txBody>
      </p:sp>
      <p:sp>
        <p:nvSpPr>
          <p:cNvPr id="5" name="Footer Placeholder 4">
            <a:extLst>
              <a:ext uri="{FF2B5EF4-FFF2-40B4-BE49-F238E27FC236}">
                <a16:creationId xmlns:a16="http://schemas.microsoft.com/office/drawing/2014/main" id="{68D2B4D1-C5FE-43FF-AB09-E712D665D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51EB53-1947-4B68-9661-CA00E99738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1F663A-11BA-4A4C-84EE-72DFB5D25051}" type="slidenum">
              <a:rPr lang="en-US" smtClean="0"/>
              <a:t>‹#›</a:t>
            </a:fld>
            <a:endParaRPr lang="en-US"/>
          </a:p>
        </p:txBody>
      </p:sp>
    </p:spTree>
    <p:extLst>
      <p:ext uri="{BB962C8B-B14F-4D97-AF65-F5344CB8AC3E}">
        <p14:creationId xmlns:p14="http://schemas.microsoft.com/office/powerpoint/2010/main" val="3202400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BAF693-D496-45E7-B416-EA32EB69181D}"/>
              </a:ext>
            </a:extLst>
          </p:cNvPr>
          <p:cNvPicPr>
            <a:picLocks noChangeAspect="1"/>
          </p:cNvPicPr>
          <p:nvPr/>
        </p:nvPicPr>
        <p:blipFill>
          <a:blip r:embed="rId2"/>
          <a:stretch>
            <a:fillRect/>
          </a:stretch>
        </p:blipFill>
        <p:spPr>
          <a:xfrm>
            <a:off x="2602588" y="0"/>
            <a:ext cx="6986824" cy="6858000"/>
          </a:xfrm>
          <a:prstGeom prst="rect">
            <a:avLst/>
          </a:prstGeom>
        </p:spPr>
      </p:pic>
    </p:spTree>
    <p:extLst>
      <p:ext uri="{BB962C8B-B14F-4D97-AF65-F5344CB8AC3E}">
        <p14:creationId xmlns:p14="http://schemas.microsoft.com/office/powerpoint/2010/main" val="99609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626D-BBC1-4AE1-9A5D-F830FA6D8F8D}"/>
              </a:ext>
            </a:extLst>
          </p:cNvPr>
          <p:cNvSpPr>
            <a:spLocks noGrp="1"/>
          </p:cNvSpPr>
          <p:nvPr>
            <p:ph type="title"/>
          </p:nvPr>
        </p:nvSpPr>
        <p:spPr>
          <a:xfrm>
            <a:off x="838200" y="365125"/>
            <a:ext cx="10515600" cy="610235"/>
          </a:xfrm>
        </p:spPr>
        <p:txBody>
          <a:bodyPr>
            <a:normAutofit fontScale="90000"/>
          </a:bodyPr>
          <a:lstStyle/>
          <a:p>
            <a:pPr algn="ctr"/>
            <a:r>
              <a:rPr lang="en-US" b="1" dirty="0"/>
              <a:t>Genetic Algorithm</a:t>
            </a:r>
          </a:p>
        </p:txBody>
      </p:sp>
      <p:sp>
        <p:nvSpPr>
          <p:cNvPr id="6" name="TextBox 5">
            <a:extLst>
              <a:ext uri="{FF2B5EF4-FFF2-40B4-BE49-F238E27FC236}">
                <a16:creationId xmlns:a16="http://schemas.microsoft.com/office/drawing/2014/main" id="{1F2517EB-256F-4611-8388-544A3AA4BBB2}"/>
              </a:ext>
            </a:extLst>
          </p:cNvPr>
          <p:cNvSpPr txBox="1"/>
          <p:nvPr/>
        </p:nvSpPr>
        <p:spPr>
          <a:xfrm>
            <a:off x="1045030" y="1323703"/>
            <a:ext cx="10911840" cy="4801314"/>
          </a:xfrm>
          <a:prstGeom prst="rect">
            <a:avLst/>
          </a:prstGeom>
          <a:noFill/>
        </p:spPr>
        <p:txBody>
          <a:bodyPr wrap="square" rtlCol="0">
            <a:spAutoFit/>
          </a:bodyPr>
          <a:lstStyle/>
          <a:p>
            <a:r>
              <a:rPr lang="en-US" dirty="0"/>
              <a:t>-are derivative free stochastic optimization method based loosely on the concept of natural selection and evolution process.</a:t>
            </a:r>
          </a:p>
          <a:p>
            <a:r>
              <a:rPr lang="en-US" b="1" dirty="0"/>
              <a:t>Characteristics:</a:t>
            </a:r>
          </a:p>
          <a:p>
            <a:pPr marL="285750" indent="-285750">
              <a:buFont typeface="Arial" panose="020B0604020202020204" pitchFamily="34" charset="0"/>
              <a:buChar char="•"/>
            </a:pPr>
            <a:r>
              <a:rPr lang="en-US" dirty="0"/>
              <a:t>GA are parallel search procedures that can be implemented on parallel processing machines for massively speeding up their operations.</a:t>
            </a:r>
          </a:p>
          <a:p>
            <a:pPr marL="285750" indent="-285750">
              <a:buFont typeface="Arial" panose="020B0604020202020204" pitchFamily="34" charset="0"/>
              <a:buChar char="•"/>
            </a:pPr>
            <a:r>
              <a:rPr lang="en-US" dirty="0"/>
              <a:t>GA are applicable to both continuous and discrete optimization problems.</a:t>
            </a:r>
          </a:p>
          <a:p>
            <a:pPr marL="285750" indent="-285750">
              <a:buFont typeface="Arial" panose="020B0604020202020204" pitchFamily="34" charset="0"/>
              <a:buChar char="•"/>
            </a:pPr>
            <a:r>
              <a:rPr lang="en-US" dirty="0"/>
              <a:t>GA are stochastic and less likely to get trapped in local minima, which inevitably are present in any practical optimization application.  </a:t>
            </a:r>
          </a:p>
          <a:p>
            <a:pPr marL="285750" indent="-285750">
              <a:buFont typeface="Arial" panose="020B0604020202020204" pitchFamily="34" charset="0"/>
              <a:buChar char="•"/>
            </a:pPr>
            <a:r>
              <a:rPr lang="en-US" dirty="0"/>
              <a:t>GA flexibility facilitates both structure and parameter identification in complex modules such as neural nets FIS.</a:t>
            </a:r>
          </a:p>
          <a:p>
            <a:pPr marL="285750" indent="-285750">
              <a:buFont typeface="Arial" panose="020B0604020202020204" pitchFamily="34" charset="0"/>
              <a:buChar char="•"/>
            </a:pPr>
            <a:endParaRPr lang="en-US" dirty="0"/>
          </a:p>
          <a:p>
            <a:pPr marL="285750" indent="-285750">
              <a:buFont typeface="Calibri" panose="020F0502020204030204" pitchFamily="34" charset="0"/>
              <a:buChar char="̶"/>
            </a:pPr>
            <a:r>
              <a:rPr lang="en-US" dirty="0"/>
              <a:t>GA encode each point in a parameter(or solution) space  into a </a:t>
            </a:r>
            <a:r>
              <a:rPr lang="en-US" b="1" dirty="0">
                <a:solidFill>
                  <a:srgbClr val="00B0F0"/>
                </a:solidFill>
              </a:rPr>
              <a:t>binary bit string </a:t>
            </a:r>
            <a:r>
              <a:rPr lang="en-US" dirty="0"/>
              <a:t>called </a:t>
            </a:r>
            <a:r>
              <a:rPr lang="en-US" b="1" dirty="0">
                <a:solidFill>
                  <a:srgbClr val="00B0F0"/>
                </a:solidFill>
              </a:rPr>
              <a:t>chromosome</a:t>
            </a:r>
            <a:r>
              <a:rPr lang="en-US" dirty="0"/>
              <a:t>, and each point is associated with a “fitness” value that, for maximization, is usually equal to the objective function evaluated at the point.</a:t>
            </a:r>
          </a:p>
          <a:p>
            <a:pPr marL="285750" indent="-285750">
              <a:buFont typeface="Calibri" panose="020F0502020204030204" pitchFamily="34" charset="0"/>
              <a:buChar char="̶"/>
            </a:pPr>
            <a:r>
              <a:rPr lang="en-US" dirty="0"/>
              <a:t>GA usually keep a set of points as a population(or gene pool).</a:t>
            </a:r>
          </a:p>
          <a:p>
            <a:pPr marL="285750" indent="-285750">
              <a:buFont typeface="Calibri" panose="020F0502020204030204" pitchFamily="34" charset="0"/>
              <a:buChar char="̶"/>
            </a:pPr>
            <a:r>
              <a:rPr lang="en-US" dirty="0"/>
              <a:t>In each generation, the GA constructs a new population using genetic operations such as crossover and mutation.</a:t>
            </a:r>
          </a:p>
          <a:p>
            <a:pPr marL="285750" indent="-285750">
              <a:buFont typeface="Calibri" panose="020F0502020204030204" pitchFamily="34" charset="0"/>
              <a:buChar char="̶"/>
            </a:pPr>
            <a:r>
              <a:rPr lang="en-US" dirty="0" err="1"/>
              <a:t>Memebers</a:t>
            </a:r>
            <a:r>
              <a:rPr lang="en-US" dirty="0"/>
              <a:t> with high fitness values are more likely to service and to participate in mating (crossover) operations.</a:t>
            </a:r>
          </a:p>
        </p:txBody>
      </p:sp>
    </p:spTree>
    <p:extLst>
      <p:ext uri="{BB962C8B-B14F-4D97-AF65-F5344CB8AC3E}">
        <p14:creationId xmlns:p14="http://schemas.microsoft.com/office/powerpoint/2010/main" val="3732043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77B5-7F02-478D-8ED0-21FB77F073F4}"/>
              </a:ext>
            </a:extLst>
          </p:cNvPr>
          <p:cNvSpPr>
            <a:spLocks noGrp="1"/>
          </p:cNvSpPr>
          <p:nvPr>
            <p:ph type="title"/>
          </p:nvPr>
        </p:nvSpPr>
        <p:spPr/>
        <p:txBody>
          <a:bodyPr/>
          <a:lstStyle/>
          <a:p>
            <a:pPr algn="ctr"/>
            <a:r>
              <a:rPr lang="en-US" dirty="0"/>
              <a:t>Major Components of GA</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BB01DC-2751-47A9-B301-C17C5D59B53A}"/>
                  </a:ext>
                </a:extLst>
              </p:cNvPr>
              <p:cNvSpPr txBox="1"/>
              <p:nvPr/>
            </p:nvSpPr>
            <p:spPr>
              <a:xfrm>
                <a:off x="568234" y="1507808"/>
                <a:ext cx="11423470" cy="5274906"/>
              </a:xfrm>
              <a:prstGeom prst="rect">
                <a:avLst/>
              </a:prstGeom>
              <a:noFill/>
            </p:spPr>
            <p:txBody>
              <a:bodyPr wrap="square" rtlCol="0">
                <a:spAutoFit/>
              </a:bodyPr>
              <a:lstStyle/>
              <a:p>
                <a:r>
                  <a:rPr lang="en-US" b="1" u="sng" dirty="0"/>
                  <a:t>Encoding scheme</a:t>
                </a:r>
                <a:r>
                  <a:rPr lang="en-US" b="1" dirty="0"/>
                  <a:t>: </a:t>
                </a:r>
                <a:r>
                  <a:rPr lang="en-US" dirty="0"/>
                  <a:t>these transform points in parameter space into bit string representation. </a:t>
                </a:r>
                <a:r>
                  <a:rPr lang="en-US" dirty="0" err="1"/>
                  <a:t>E.g</a:t>
                </a:r>
                <a:r>
                  <a:rPr lang="en-US" dirty="0"/>
                  <a:t> point(11, 6, 9) in 3-D parameter space can be represented as a concatenated binary string </a:t>
                </a:r>
              </a:p>
              <a:p>
                <a:r>
                  <a:rPr lang="en-US" dirty="0"/>
                  <a:t>			</a:t>
                </a:r>
                <a:r>
                  <a:rPr lang="en-US" b="1" dirty="0"/>
                  <a:t>1011 0110 1001</a:t>
                </a:r>
              </a:p>
              <a:p>
                <a:r>
                  <a:rPr lang="en-US" dirty="0"/>
                  <a:t>In which each coordinate value is encoded as a gene composed of 4 binary bits.</a:t>
                </a:r>
              </a:p>
              <a:p>
                <a:r>
                  <a:rPr lang="en-US" b="1" u="sng" dirty="0"/>
                  <a:t>Fitness evaluation</a:t>
                </a:r>
                <a:r>
                  <a:rPr lang="en-US" b="1" dirty="0"/>
                  <a:t>: </a:t>
                </a:r>
                <a:r>
                  <a:rPr lang="en-US" dirty="0"/>
                  <a:t>the first step after creation of generation is to calculate the fitness value of each member in the population. For maximization problem, the fitness value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𝒇</m:t>
                        </m:r>
                      </m:e>
                      <m:sub>
                        <m:r>
                          <a:rPr lang="en-US" b="1" i="1" dirty="0" smtClean="0">
                            <a:latin typeface="Cambria Math" panose="02040503050406030204" pitchFamily="18" charset="0"/>
                          </a:rPr>
                          <m:t>𝒊</m:t>
                        </m:r>
                      </m:sub>
                    </m:sSub>
                  </m:oMath>
                </a14:m>
                <a:r>
                  <a:rPr lang="en-US" dirty="0"/>
                  <a:t> of the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𝒊</m:t>
                        </m:r>
                      </m:e>
                      <m:sup>
                        <m:r>
                          <a:rPr lang="en-US" b="1" i="1" smtClean="0">
                            <a:latin typeface="Cambria Math" panose="02040503050406030204" pitchFamily="18" charset="0"/>
                          </a:rPr>
                          <m:t>𝒕𝒉</m:t>
                        </m:r>
                      </m:sup>
                    </m:sSup>
                  </m:oMath>
                </a14:m>
                <a:r>
                  <a:rPr lang="en-US" b="1" dirty="0"/>
                  <a:t> </a:t>
                </a:r>
                <a:r>
                  <a:rPr lang="en-US" dirty="0"/>
                  <a:t>member is usually the objective function evaluated at this member(or point).</a:t>
                </a:r>
              </a:p>
              <a:p>
                <a:r>
                  <a:rPr lang="en-US" dirty="0"/>
                  <a:t>We usually need fitness values that are +</a:t>
                </a:r>
                <a:r>
                  <a:rPr lang="en-US" dirty="0" err="1"/>
                  <a:t>ve</a:t>
                </a:r>
                <a:r>
                  <a:rPr lang="en-US" dirty="0"/>
                  <a:t>, so monotonical scaling and/or translation may be necessary if objective function is not strictly +</a:t>
                </a:r>
                <a:r>
                  <a:rPr lang="en-US" dirty="0" err="1"/>
                  <a:t>ve</a:t>
                </a:r>
                <a:r>
                  <a:rPr lang="en-US" dirty="0"/>
                  <a:t>. Another approach is to use ranking of members in a population as their values. </a:t>
                </a:r>
              </a:p>
              <a:p>
                <a:endParaRPr lang="en-US" dirty="0"/>
              </a:p>
              <a:p>
                <a:r>
                  <a:rPr lang="en-US" b="1" u="sng" dirty="0"/>
                  <a:t>Selection</a:t>
                </a:r>
                <a:r>
                  <a:rPr lang="en-US" b="1" dirty="0"/>
                  <a:t>:</a:t>
                </a:r>
                <a:r>
                  <a:rPr lang="en-US" dirty="0"/>
                  <a:t> After evaluation, we have to create a new population from the current generation. The selection operation determines which parents participate in producing offspring for the next generation, and it is analogous to survival of the fittest in natural selection.</a:t>
                </a:r>
              </a:p>
              <a:p>
                <a:pPr marL="285750" indent="-285750">
                  <a:buFont typeface="Calibri" panose="020F0502020204030204" pitchFamily="34" charset="0"/>
                  <a:buChar char="̶"/>
                </a:pPr>
                <a:r>
                  <a:rPr lang="en-US" dirty="0"/>
                  <a:t>Usually members are selected for mating with a selection probably propositional to their fitness values.</a:t>
                </a:r>
              </a:p>
              <a:p>
                <a:pPr marL="285750" indent="-285750">
                  <a:buFont typeface="Calibri" panose="020F0502020204030204" pitchFamily="34" charset="0"/>
                  <a:buChar char="̶"/>
                </a:pPr>
                <a:r>
                  <a:rPr lang="en-US" dirty="0"/>
                  <a:t>The most common way to implement this is to set the selection probability equal to </a:t>
                </a:r>
                <a14:m>
                  <m:oMath xmlns:m="http://schemas.openxmlformats.org/officeDocument/2006/math">
                    <m:f>
                      <m:fPr>
                        <m:ctrlPr>
                          <a:rPr lang="en-US" b="1" i="1" smtClean="0">
                            <a:latin typeface="Cambria Math" panose="02040503050406030204" pitchFamily="18" charset="0"/>
                          </a:rPr>
                        </m:ctrlPr>
                      </m:fPr>
                      <m:num>
                        <m:sSub>
                          <m:sSubPr>
                            <m:ctrlPr>
                              <a:rPr lang="en-US" b="1" i="1" smtClean="0">
                                <a:latin typeface="Cambria Math" panose="02040503050406030204" pitchFamily="18" charset="0"/>
                              </a:rPr>
                            </m:ctrlPr>
                          </m:sSubPr>
                          <m:e>
                            <m:r>
                              <a:rPr lang="en-US" b="1" i="1" smtClean="0">
                                <a:latin typeface="Cambria Math" panose="02040503050406030204" pitchFamily="18" charset="0"/>
                              </a:rPr>
                              <m:t>𝒇</m:t>
                            </m:r>
                          </m:e>
                          <m:sub>
                            <m:r>
                              <a:rPr lang="en-US" b="1" i="1" smtClean="0">
                                <a:latin typeface="Cambria Math" panose="02040503050406030204" pitchFamily="18" charset="0"/>
                              </a:rPr>
                              <m:t>𝒊</m:t>
                            </m:r>
                          </m:sub>
                        </m:sSub>
                      </m:num>
                      <m:den>
                        <m:nary>
                          <m:naryPr>
                            <m:chr m:val="∑"/>
                            <m:ctrlPr>
                              <a:rPr lang="en-US" b="1" i="1" smtClean="0">
                                <a:latin typeface="Cambria Math" panose="02040503050406030204" pitchFamily="18" charset="0"/>
                              </a:rPr>
                            </m:ctrlPr>
                          </m:naryPr>
                          <m:sub>
                            <m:r>
                              <m:rPr>
                                <m:brk m:alnAt="23"/>
                              </m:rPr>
                              <a:rPr lang="en-US" b="1" i="1" smtClean="0">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𝒌</m:t>
                            </m:r>
                            <m:r>
                              <a:rPr lang="en-US" b="1" i="1" smtClean="0">
                                <a:latin typeface="Cambria Math" panose="02040503050406030204" pitchFamily="18" charset="0"/>
                              </a:rPr>
                              <m:t>=</m:t>
                            </m:r>
                            <m:r>
                              <a:rPr lang="en-US" b="1" i="1" smtClean="0">
                                <a:latin typeface="Cambria Math" panose="02040503050406030204" pitchFamily="18" charset="0"/>
                              </a:rPr>
                              <m:t>𝒏</m:t>
                            </m:r>
                          </m:sup>
                          <m:e>
                            <m:sSub>
                              <m:sSubPr>
                                <m:ctrlPr>
                                  <a:rPr lang="en-US" b="1" i="1" smtClean="0">
                                    <a:latin typeface="Cambria Math" panose="02040503050406030204" pitchFamily="18" charset="0"/>
                                  </a:rPr>
                                </m:ctrlPr>
                              </m:sSubPr>
                              <m:e>
                                <m:r>
                                  <a:rPr lang="en-US" b="1" i="1" smtClean="0">
                                    <a:latin typeface="Cambria Math" panose="02040503050406030204" pitchFamily="18" charset="0"/>
                                  </a:rPr>
                                  <m:t>𝒇</m:t>
                                </m:r>
                              </m:e>
                              <m:sub>
                                <m:r>
                                  <a:rPr lang="en-US" b="1" i="1" smtClean="0">
                                    <a:latin typeface="Cambria Math" panose="02040503050406030204" pitchFamily="18" charset="0"/>
                                  </a:rPr>
                                  <m:t>𝒌</m:t>
                                </m:r>
                              </m:sub>
                            </m:sSub>
                          </m:e>
                        </m:nary>
                      </m:den>
                    </m:f>
                  </m:oMath>
                </a14:m>
                <a:r>
                  <a:rPr lang="en-US" dirty="0"/>
                  <a:t>, </a:t>
                </a:r>
                <a:r>
                  <a:rPr lang="en-US" b="1" dirty="0"/>
                  <a:t>n</a:t>
                </a:r>
                <a:r>
                  <a:rPr lang="en-US" dirty="0"/>
                  <a:t> is population size.</a:t>
                </a:r>
              </a:p>
              <a:p>
                <a:pPr marL="285750" indent="-285750">
                  <a:buFont typeface="Calibri" panose="020F0502020204030204" pitchFamily="34" charset="0"/>
                  <a:buChar char="̶"/>
                </a:pPr>
                <a:r>
                  <a:rPr lang="en-US" dirty="0"/>
                  <a:t>This allow members with above average fitness values to reproduce and replace members with below-average fitness values.</a:t>
                </a:r>
              </a:p>
              <a:p>
                <a:endParaRPr lang="en-US" dirty="0"/>
              </a:p>
            </p:txBody>
          </p:sp>
        </mc:Choice>
        <mc:Fallback xmlns="">
          <p:sp>
            <p:nvSpPr>
              <p:cNvPr id="4" name="TextBox 3">
                <a:extLst>
                  <a:ext uri="{FF2B5EF4-FFF2-40B4-BE49-F238E27FC236}">
                    <a16:creationId xmlns:a16="http://schemas.microsoft.com/office/drawing/2014/main" id="{D5BB01DC-2751-47A9-B301-C17C5D59B53A}"/>
                  </a:ext>
                </a:extLst>
              </p:cNvPr>
              <p:cNvSpPr txBox="1">
                <a:spLocks noRot="1" noChangeAspect="1" noMove="1" noResize="1" noEditPoints="1" noAdjustHandles="1" noChangeArrowheads="1" noChangeShapeType="1" noTextEdit="1"/>
              </p:cNvSpPr>
              <p:nvPr/>
            </p:nvSpPr>
            <p:spPr>
              <a:xfrm>
                <a:off x="568234" y="1507808"/>
                <a:ext cx="11423470" cy="5274906"/>
              </a:xfrm>
              <a:prstGeom prst="rect">
                <a:avLst/>
              </a:prstGeom>
              <a:blipFill>
                <a:blip r:embed="rId2"/>
                <a:stretch>
                  <a:fillRect l="-427" t="-577" r="-747"/>
                </a:stretch>
              </a:blipFill>
            </p:spPr>
            <p:txBody>
              <a:bodyPr/>
              <a:lstStyle/>
              <a:p>
                <a:r>
                  <a:rPr lang="en-US">
                    <a:noFill/>
                  </a:rPr>
                  <a:t> </a:t>
                </a:r>
              </a:p>
            </p:txBody>
          </p:sp>
        </mc:Fallback>
      </mc:AlternateContent>
    </p:spTree>
    <p:extLst>
      <p:ext uri="{BB962C8B-B14F-4D97-AF65-F5344CB8AC3E}">
        <p14:creationId xmlns:p14="http://schemas.microsoft.com/office/powerpoint/2010/main" val="2686933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7F1F9E-3C50-4735-B42A-881827A70F96}"/>
              </a:ext>
            </a:extLst>
          </p:cNvPr>
          <p:cNvSpPr txBox="1"/>
          <p:nvPr/>
        </p:nvSpPr>
        <p:spPr>
          <a:xfrm>
            <a:off x="827314" y="801189"/>
            <a:ext cx="11129555" cy="1477328"/>
          </a:xfrm>
          <a:prstGeom prst="rect">
            <a:avLst/>
          </a:prstGeom>
          <a:noFill/>
        </p:spPr>
        <p:txBody>
          <a:bodyPr wrap="square" rtlCol="0">
            <a:spAutoFit/>
          </a:bodyPr>
          <a:lstStyle/>
          <a:p>
            <a:pPr algn="just"/>
            <a:r>
              <a:rPr lang="en-US" b="1" u="sng" dirty="0"/>
              <a:t>Crossover</a:t>
            </a:r>
            <a:r>
              <a:rPr lang="en-US" b="1" dirty="0"/>
              <a:t>: </a:t>
            </a:r>
            <a:r>
              <a:rPr lang="en-US" dirty="0"/>
              <a:t>the cross is applied to selected pairs of parents with a probability equal to a given crossover rate. One-point crossover in where a crossover point on the genetic code is selected at random and two-point chromosomes are interchanged at this point. </a:t>
            </a:r>
          </a:p>
          <a:p>
            <a:pPr algn="just"/>
            <a:r>
              <a:rPr lang="en-US" dirty="0"/>
              <a:t>-In two-point crossover, two crossover points are selected and the point of the chromosome string between these 2 points is then swapped to generate two children. We define n-point crossover similarly.</a:t>
            </a:r>
          </a:p>
        </p:txBody>
      </p:sp>
      <p:sp>
        <p:nvSpPr>
          <p:cNvPr id="19" name="TextBox 18">
            <a:extLst>
              <a:ext uri="{FF2B5EF4-FFF2-40B4-BE49-F238E27FC236}">
                <a16:creationId xmlns:a16="http://schemas.microsoft.com/office/drawing/2014/main" id="{DE1D04CC-E727-404D-9F3C-3506C41C1F6B}"/>
              </a:ext>
            </a:extLst>
          </p:cNvPr>
          <p:cNvSpPr txBox="1"/>
          <p:nvPr/>
        </p:nvSpPr>
        <p:spPr>
          <a:xfrm>
            <a:off x="680374" y="5511237"/>
            <a:ext cx="11129555" cy="923330"/>
          </a:xfrm>
          <a:prstGeom prst="rect">
            <a:avLst/>
          </a:prstGeom>
          <a:noFill/>
        </p:spPr>
        <p:txBody>
          <a:bodyPr wrap="square" rtlCol="0">
            <a:spAutoFit/>
          </a:bodyPr>
          <a:lstStyle/>
          <a:p>
            <a:pPr algn="just"/>
            <a:r>
              <a:rPr lang="en-US" b="1" u="sng" dirty="0"/>
              <a:t>Mutation: </a:t>
            </a:r>
            <a:r>
              <a:rPr lang="en-US" dirty="0"/>
              <a:t>Crossover exploits current gene potentials, but if the population does not contain all the encoded information needed to solve a problem, no amount of gene mixing can be producing a satisfactory solution. For this reason, a mutation operators capable of spontaneously generating new chromosomes is included.</a:t>
            </a:r>
          </a:p>
        </p:txBody>
      </p:sp>
      <p:pic>
        <p:nvPicPr>
          <p:cNvPr id="20" name="Picture 19">
            <a:extLst>
              <a:ext uri="{FF2B5EF4-FFF2-40B4-BE49-F238E27FC236}">
                <a16:creationId xmlns:a16="http://schemas.microsoft.com/office/drawing/2014/main" id="{2932367F-052E-42B7-B55E-E75A32DBC1EE}"/>
              </a:ext>
            </a:extLst>
          </p:cNvPr>
          <p:cNvPicPr>
            <a:picLocks noChangeAspect="1"/>
          </p:cNvPicPr>
          <p:nvPr/>
        </p:nvPicPr>
        <p:blipFill>
          <a:blip r:embed="rId2"/>
          <a:stretch>
            <a:fillRect/>
          </a:stretch>
        </p:blipFill>
        <p:spPr>
          <a:xfrm>
            <a:off x="3327903" y="2278517"/>
            <a:ext cx="4604526" cy="3019184"/>
          </a:xfrm>
          <a:prstGeom prst="rect">
            <a:avLst/>
          </a:prstGeom>
        </p:spPr>
      </p:pic>
    </p:spTree>
    <p:extLst>
      <p:ext uri="{BB962C8B-B14F-4D97-AF65-F5344CB8AC3E}">
        <p14:creationId xmlns:p14="http://schemas.microsoft.com/office/powerpoint/2010/main" val="217190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A1B745-9FD7-4434-A4D7-1726BFB6E191}"/>
              </a:ext>
            </a:extLst>
          </p:cNvPr>
          <p:cNvPicPr>
            <a:picLocks noChangeAspect="1"/>
          </p:cNvPicPr>
          <p:nvPr/>
        </p:nvPicPr>
        <p:blipFill>
          <a:blip r:embed="rId2"/>
          <a:stretch>
            <a:fillRect/>
          </a:stretch>
        </p:blipFill>
        <p:spPr>
          <a:xfrm>
            <a:off x="1195387" y="395287"/>
            <a:ext cx="9801225" cy="6067425"/>
          </a:xfrm>
          <a:prstGeom prst="rect">
            <a:avLst/>
          </a:prstGeom>
        </p:spPr>
      </p:pic>
    </p:spTree>
    <p:extLst>
      <p:ext uri="{BB962C8B-B14F-4D97-AF65-F5344CB8AC3E}">
        <p14:creationId xmlns:p14="http://schemas.microsoft.com/office/powerpoint/2010/main" val="1829489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C4FF2F-E9BE-4A1D-A752-D53C96CBFCF6}"/>
              </a:ext>
            </a:extLst>
          </p:cNvPr>
          <p:cNvPicPr>
            <a:picLocks noChangeAspect="1"/>
          </p:cNvPicPr>
          <p:nvPr/>
        </p:nvPicPr>
        <p:blipFill>
          <a:blip r:embed="rId2"/>
          <a:stretch>
            <a:fillRect/>
          </a:stretch>
        </p:blipFill>
        <p:spPr>
          <a:xfrm>
            <a:off x="962025" y="1819275"/>
            <a:ext cx="9810750" cy="4572000"/>
          </a:xfrm>
          <a:prstGeom prst="rect">
            <a:avLst/>
          </a:prstGeom>
        </p:spPr>
      </p:pic>
      <p:sp>
        <p:nvSpPr>
          <p:cNvPr id="3" name="TextBox 2">
            <a:extLst>
              <a:ext uri="{FF2B5EF4-FFF2-40B4-BE49-F238E27FC236}">
                <a16:creationId xmlns:a16="http://schemas.microsoft.com/office/drawing/2014/main" id="{E7AF6B69-6AA7-475A-A4A8-3184A0B86FEB}"/>
              </a:ext>
            </a:extLst>
          </p:cNvPr>
          <p:cNvSpPr txBox="1"/>
          <p:nvPr/>
        </p:nvSpPr>
        <p:spPr>
          <a:xfrm>
            <a:off x="1076446" y="694481"/>
            <a:ext cx="10708894" cy="400110"/>
          </a:xfrm>
          <a:prstGeom prst="rect">
            <a:avLst/>
          </a:prstGeom>
          <a:noFill/>
        </p:spPr>
        <p:txBody>
          <a:bodyPr wrap="none" rtlCol="0">
            <a:spAutoFit/>
          </a:bodyPr>
          <a:lstStyle/>
          <a:p>
            <a:r>
              <a:rPr lang="en-US" sz="2000" dirty="0"/>
              <a:t>Based on  previous discussion a simple genetic algorithm for maximization problems is described as, </a:t>
            </a:r>
          </a:p>
        </p:txBody>
      </p:sp>
    </p:spTree>
    <p:extLst>
      <p:ext uri="{BB962C8B-B14F-4D97-AF65-F5344CB8AC3E}">
        <p14:creationId xmlns:p14="http://schemas.microsoft.com/office/powerpoint/2010/main" val="3577689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600</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PowerPoint Presentation</vt:lpstr>
      <vt:lpstr>Genetic Algorithm</vt:lpstr>
      <vt:lpstr>Major Components of GA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INDRA RAM</dc:creator>
  <cp:lastModifiedBy>INDRA RAM</cp:lastModifiedBy>
  <cp:revision>23</cp:revision>
  <dcterms:created xsi:type="dcterms:W3CDTF">2019-11-13T03:50:25Z</dcterms:created>
  <dcterms:modified xsi:type="dcterms:W3CDTF">2020-02-24T06:15:04Z</dcterms:modified>
</cp:coreProperties>
</file>