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76" r:id="rId2"/>
    <p:sldId id="277" r:id="rId3"/>
    <p:sldId id="262" r:id="rId4"/>
    <p:sldId id="263" r:id="rId5"/>
    <p:sldId id="259" r:id="rId6"/>
    <p:sldId id="264" r:id="rId7"/>
    <p:sldId id="265" r:id="rId8"/>
    <p:sldId id="266" r:id="rId9"/>
    <p:sldId id="269" r:id="rId10"/>
    <p:sldId id="268" r:id="rId11"/>
    <p:sldId id="270" r:id="rId12"/>
    <p:sldId id="272" r:id="rId13"/>
    <p:sldId id="273" r:id="rId14"/>
    <p:sldId id="274" r:id="rId15"/>
    <p:sldId id="275" r:id="rId16"/>
    <p:sldId id="261" r:id="rId17"/>
    <p:sldId id="279"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46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4" d="100"/>
          <a:sy n="64"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16668199411549"/>
          <c:y val="7.5334556210409853E-2"/>
          <c:w val="0.8695432481970703"/>
          <c:h val="0.69421067363160627"/>
        </c:manualLayout>
      </c:layout>
      <c:lineChart>
        <c:grouping val="standard"/>
        <c:varyColors val="0"/>
        <c:ser>
          <c:idx val="0"/>
          <c:order val="0"/>
          <c:tx>
            <c:strRef>
              <c:f>Sheet1!$B$1</c:f>
              <c:strCache>
                <c:ptCount val="1"/>
                <c:pt idx="0">
                  <c:v>Liocinema users</c:v>
                </c:pt>
              </c:strCache>
            </c:strRef>
          </c:tx>
          <c:spPr>
            <a:ln w="28575" cap="rnd">
              <a:solidFill>
                <a:schemeClr val="accent1"/>
              </a:solidFill>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6758</c:v>
                </c:pt>
                <c:pt idx="1">
                  <c:v>7404</c:v>
                </c:pt>
                <c:pt idx="2">
                  <c:v>8397</c:v>
                </c:pt>
                <c:pt idx="3">
                  <c:v>9759</c:v>
                </c:pt>
                <c:pt idx="4">
                  <c:v>11977</c:v>
                </c:pt>
                <c:pt idx="5">
                  <c:v>13768</c:v>
                </c:pt>
                <c:pt idx="6">
                  <c:v>16161</c:v>
                </c:pt>
                <c:pt idx="7">
                  <c:v>19247</c:v>
                </c:pt>
                <c:pt idx="8">
                  <c:v>23873</c:v>
                </c:pt>
                <c:pt idx="9">
                  <c:v>29105</c:v>
                </c:pt>
                <c:pt idx="10">
                  <c:v>36997</c:v>
                </c:pt>
              </c:numCache>
            </c:numRef>
          </c:val>
          <c:smooth val="0"/>
          <c:extLst>
            <c:ext xmlns:c16="http://schemas.microsoft.com/office/drawing/2014/chart" uri="{C3380CC4-5D6E-409C-BE32-E72D297353CC}">
              <c16:uniqueId val="{00000000-36D8-49FF-A1F4-668A199B616D}"/>
            </c:ext>
          </c:extLst>
        </c:ser>
        <c:ser>
          <c:idx val="1"/>
          <c:order val="1"/>
          <c:tx>
            <c:strRef>
              <c:f>Sheet1!$C$1</c:f>
              <c:strCache>
                <c:ptCount val="1"/>
                <c:pt idx="0">
                  <c:v>Jobstar users</c:v>
                </c:pt>
              </c:strCache>
            </c:strRef>
          </c:tx>
          <c:spPr>
            <a:ln w="28575" cap="rnd">
              <a:solidFill>
                <a:schemeClr val="accent2"/>
              </a:solidFill>
              <a:round/>
            </a:ln>
            <a:effectLst/>
          </c:spPr>
          <c:marker>
            <c:symbol val="none"/>
          </c:marker>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Sheet1!$C$2:$C$12</c:f>
              <c:numCache>
                <c:formatCode>General</c:formatCode>
                <c:ptCount val="11"/>
                <c:pt idx="0">
                  <c:v>1645</c:v>
                </c:pt>
                <c:pt idx="1">
                  <c:v>1844</c:v>
                </c:pt>
                <c:pt idx="2">
                  <c:v>2088</c:v>
                </c:pt>
                <c:pt idx="3">
                  <c:v>2342</c:v>
                </c:pt>
                <c:pt idx="4">
                  <c:v>2853</c:v>
                </c:pt>
                <c:pt idx="5">
                  <c:v>3463</c:v>
                </c:pt>
                <c:pt idx="6">
                  <c:v>3977</c:v>
                </c:pt>
                <c:pt idx="7">
                  <c:v>4657</c:v>
                </c:pt>
                <c:pt idx="8">
                  <c:v>5826</c:v>
                </c:pt>
                <c:pt idx="9">
                  <c:v>7114</c:v>
                </c:pt>
                <c:pt idx="10">
                  <c:v>8811</c:v>
                </c:pt>
              </c:numCache>
            </c:numRef>
          </c:val>
          <c:smooth val="0"/>
          <c:extLst>
            <c:ext xmlns:c16="http://schemas.microsoft.com/office/drawing/2014/chart" uri="{C3380CC4-5D6E-409C-BE32-E72D297353CC}">
              <c16:uniqueId val="{00000001-36D8-49FF-A1F4-668A199B616D}"/>
            </c:ext>
          </c:extLst>
        </c:ser>
        <c:dLbls>
          <c:showLegendKey val="0"/>
          <c:showVal val="0"/>
          <c:showCatName val="0"/>
          <c:showSerName val="0"/>
          <c:showPercent val="0"/>
          <c:showBubbleSize val="0"/>
        </c:dLbls>
        <c:smooth val="0"/>
        <c:axId val="1809795055"/>
        <c:axId val="1809801295"/>
      </c:lineChart>
      <c:catAx>
        <c:axId val="1809795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9801295"/>
        <c:crosses val="autoZero"/>
        <c:auto val="1"/>
        <c:lblAlgn val="ctr"/>
        <c:lblOffset val="100"/>
        <c:noMultiLvlLbl val="0"/>
      </c:catAx>
      <c:valAx>
        <c:axId val="180980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979505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605941-7EDD-4B32-92A6-126CBA84B596}"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17004609"/>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605941-7EDD-4B32-92A6-126CBA84B596}"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2329243888"/>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605941-7EDD-4B32-92A6-126CBA84B596}"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3601509896"/>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605941-7EDD-4B32-92A6-126CBA84B596}"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3525390"/>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605941-7EDD-4B32-92A6-126CBA84B596}"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2315365316"/>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A605941-7EDD-4B32-92A6-126CBA84B596}"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1653528138"/>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605941-7EDD-4B32-92A6-126CBA84B596}" type="datetimeFigureOut">
              <a:rPr lang="en-IN" smtClean="0"/>
              <a:t>30-03-2025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2740417807"/>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605941-7EDD-4B32-92A6-126CBA84B596}" type="datetimeFigureOut">
              <a:rPr lang="en-IN" smtClean="0"/>
              <a:t>30-03-2025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1477851800"/>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05941-7EDD-4B32-92A6-126CBA84B596}" type="datetimeFigureOut">
              <a:rPr lang="en-IN" smtClean="0"/>
              <a:t>30-03-2025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158608102"/>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605941-7EDD-4B32-92A6-126CBA84B596}"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4210759691"/>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605941-7EDD-4B32-92A6-126CBA84B596}"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67F49C-35E6-443C-977E-CD39FE265225}" type="slidenum">
              <a:rPr lang="en-IN" smtClean="0"/>
              <a:t>‹#›</a:t>
            </a:fld>
            <a:endParaRPr lang="en-IN"/>
          </a:p>
        </p:txBody>
      </p:sp>
    </p:spTree>
    <p:extLst>
      <p:ext uri="{BB962C8B-B14F-4D97-AF65-F5344CB8AC3E}">
        <p14:creationId xmlns:p14="http://schemas.microsoft.com/office/powerpoint/2010/main" val="2195818139"/>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05941-7EDD-4B32-92A6-126CBA84B596}" type="datetimeFigureOut">
              <a:rPr lang="en-IN" smtClean="0"/>
              <a:t>30-03-2025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7F49C-35E6-443C-977E-CD39FE265225}" type="slidenum">
              <a:rPr lang="en-IN" smtClean="0"/>
              <a:t>‹#›</a:t>
            </a:fld>
            <a:endParaRPr lang="en-IN"/>
          </a:p>
        </p:txBody>
      </p:sp>
    </p:spTree>
    <p:extLst>
      <p:ext uri="{BB962C8B-B14F-4D97-AF65-F5344CB8AC3E}">
        <p14:creationId xmlns:p14="http://schemas.microsoft.com/office/powerpoint/2010/main" val="72955543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6491"/>
          </a:xfrm>
        </p:spPr>
        <p:txBody>
          <a:bodyPr>
            <a:normAutofit fontScale="90000"/>
          </a:bodyPr>
          <a:lstStyle/>
          <a:p>
            <a:r>
              <a:rPr lang="en-IN" sz="4000" b="1" dirty="0">
                <a:solidFill>
                  <a:srgbClr val="002060"/>
                </a:solidFill>
              </a:rPr>
              <a:t>OTT </a:t>
            </a:r>
            <a:r>
              <a:rPr lang="en-IN" sz="4000" b="1" dirty="0" smtClean="0">
                <a:solidFill>
                  <a:srgbClr val="002060"/>
                </a:solidFill>
              </a:rPr>
              <a:t>subscriber </a:t>
            </a:r>
            <a:r>
              <a:rPr lang="en-IN" sz="4000" b="1" dirty="0">
                <a:solidFill>
                  <a:srgbClr val="002060"/>
                </a:solidFill>
              </a:rPr>
              <a:t>data analysis </a:t>
            </a:r>
            <a:r>
              <a:rPr lang="en-IN" sz="4000" b="1" dirty="0" smtClean="0">
                <a:solidFill>
                  <a:srgbClr val="002060"/>
                </a:solidFill>
              </a:rPr>
              <a:t>for</a:t>
            </a:r>
            <a:br>
              <a:rPr lang="en-IN" sz="4000" b="1" dirty="0" smtClean="0">
                <a:solidFill>
                  <a:srgbClr val="002060"/>
                </a:solidFill>
              </a:rPr>
            </a:br>
            <a:r>
              <a:rPr lang="en-IN" sz="4000" b="1" dirty="0" smtClean="0">
                <a:solidFill>
                  <a:srgbClr val="002060"/>
                </a:solidFill>
              </a:rPr>
              <a:t>liocinema </a:t>
            </a:r>
            <a:r>
              <a:rPr lang="en-IN" sz="4000" b="1" dirty="0">
                <a:solidFill>
                  <a:srgbClr val="002060"/>
                </a:solidFill>
              </a:rPr>
              <a:t>&amp; </a:t>
            </a:r>
            <a:r>
              <a:rPr lang="en-IN" sz="4000" b="1" dirty="0" smtClean="0">
                <a:solidFill>
                  <a:srgbClr val="002060"/>
                </a:solidFill>
              </a:rPr>
              <a:t>jobstar</a:t>
            </a:r>
            <a:endParaRPr lang="en-IN" sz="4000" b="1" dirty="0">
              <a:solidFill>
                <a:srgbClr val="002060"/>
              </a:solidFill>
            </a:endParaRPr>
          </a:p>
        </p:txBody>
      </p:sp>
      <p:pic>
        <p:nvPicPr>
          <p:cNvPr id="1026" name="Picture 2" descr="Scalable OTT Platform with Node.j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351" y="2541946"/>
            <a:ext cx="5260215" cy="291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01313"/>
      </p:ext>
    </p:extLst>
  </p:cSld>
  <p:clrMapOvr>
    <a:masterClrMapping/>
  </p:clrMapOvr>
  <mc:AlternateContent xmlns:mc="http://schemas.openxmlformats.org/markup-compatibility/2006">
    <mc:Choice xmlns:p14="http://schemas.microsoft.com/office/powerpoint/2010/main" Requires="p14">
      <p:transition p14:dur="10" advClick="0" advTm="1000"/>
    </mc:Choice>
    <mc:Fallback>
      <p:transition advClick="0" advTm="1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83170" y="5427127"/>
            <a:ext cx="10515600" cy="1178862"/>
          </a:xfrm>
        </p:spPr>
        <p:txBody>
          <a:bodyPr>
            <a:normAutofit/>
          </a:bodyPr>
          <a:lstStyle/>
          <a:p>
            <a:r>
              <a:rPr lang="en-US" sz="2800" b="1" dirty="0" smtClean="0">
                <a:solidFill>
                  <a:srgbClr val="0070C0"/>
                </a:solidFill>
              </a:rPr>
              <a:t>Findings</a:t>
            </a:r>
            <a:r>
              <a:rPr lang="en-US" sz="2800" dirty="0" smtClean="0">
                <a:solidFill>
                  <a:srgbClr val="0070C0"/>
                </a:solidFill>
              </a:rPr>
              <a:t> : It is clear from this data that lesser watch time leading to inactivity of subscription and liocinema is at receiving end.</a:t>
            </a:r>
            <a:endParaRPr lang="en-IN"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6469716"/>
              </p:ext>
            </p:extLst>
          </p:nvPr>
        </p:nvGraphicFramePr>
        <p:xfrm>
          <a:off x="1003092" y="1639725"/>
          <a:ext cx="3563820" cy="3782041"/>
        </p:xfrm>
        <a:graphic>
          <a:graphicData uri="http://schemas.openxmlformats.org/drawingml/2006/table">
            <a:tbl>
              <a:tblPr>
                <a:tableStyleId>{5C22544A-7EE6-4342-B048-85BDC9FD1C3A}</a:tableStyleId>
              </a:tblPr>
              <a:tblGrid>
                <a:gridCol w="2908681">
                  <a:extLst>
                    <a:ext uri="{9D8B030D-6E8A-4147-A177-3AD203B41FA5}">
                      <a16:colId xmlns:a16="http://schemas.microsoft.com/office/drawing/2014/main" val="232418958"/>
                    </a:ext>
                  </a:extLst>
                </a:gridCol>
                <a:gridCol w="655139">
                  <a:extLst>
                    <a:ext uri="{9D8B030D-6E8A-4147-A177-3AD203B41FA5}">
                      <a16:colId xmlns:a16="http://schemas.microsoft.com/office/drawing/2014/main" val="3910407077"/>
                    </a:ext>
                  </a:extLst>
                </a:gridCol>
              </a:tblGrid>
              <a:tr h="622361">
                <a:tc>
                  <a:txBody>
                    <a:bodyPr/>
                    <a:lstStyle/>
                    <a:p>
                      <a:pPr algn="ctr" fontAlgn="t"/>
                      <a:r>
                        <a:rPr lang="en-IN" sz="2000" u="none" strike="noStrike" dirty="0">
                          <a:effectLst/>
                        </a:rPr>
                        <a:t>total_watch_time_mins_jio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000" u="none" strike="noStrike">
                          <a:effectLst/>
                        </a:rPr>
                        <a:t>count</a:t>
                      </a:r>
                      <a:endParaRPr lang="en-IN" sz="20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782664128"/>
                  </a:ext>
                </a:extLst>
              </a:tr>
              <a:tr h="315968">
                <a:tc>
                  <a:txBody>
                    <a:bodyPr/>
                    <a:lstStyle/>
                    <a:p>
                      <a:pPr algn="ctr" fontAlgn="b"/>
                      <a:r>
                        <a:rPr lang="en-IN" sz="2000" u="none" strike="noStrike" dirty="0">
                          <a:effectLst/>
                        </a:rPr>
                        <a:t>79</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452</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7057933"/>
                  </a:ext>
                </a:extLst>
              </a:tr>
              <a:tr h="315968">
                <a:tc>
                  <a:txBody>
                    <a:bodyPr/>
                    <a:lstStyle/>
                    <a:p>
                      <a:pPr algn="ctr" fontAlgn="b"/>
                      <a:r>
                        <a:rPr lang="en-IN" sz="2000" u="none" strike="noStrike" dirty="0">
                          <a:effectLst/>
                        </a:rPr>
                        <a:t>98</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425</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872346"/>
                  </a:ext>
                </a:extLst>
              </a:tr>
              <a:tr h="315968">
                <a:tc>
                  <a:txBody>
                    <a:bodyPr/>
                    <a:lstStyle/>
                    <a:p>
                      <a:pPr algn="ctr" fontAlgn="b"/>
                      <a:r>
                        <a:rPr lang="en-IN" sz="2000" u="none" strike="noStrike" dirty="0">
                          <a:effectLst/>
                        </a:rPr>
                        <a:t>100</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422</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971245"/>
                  </a:ext>
                </a:extLst>
              </a:tr>
              <a:tr h="315968">
                <a:tc>
                  <a:txBody>
                    <a:bodyPr/>
                    <a:lstStyle/>
                    <a:p>
                      <a:pPr algn="ctr" fontAlgn="b"/>
                      <a:r>
                        <a:rPr lang="en-IN" sz="2000" u="none" strike="noStrike" dirty="0">
                          <a:effectLst/>
                        </a:rPr>
                        <a:t>73</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418</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1538625"/>
                  </a:ext>
                </a:extLst>
              </a:tr>
              <a:tr h="315968">
                <a:tc>
                  <a:txBody>
                    <a:bodyPr/>
                    <a:lstStyle/>
                    <a:p>
                      <a:pPr algn="ctr" fontAlgn="b"/>
                      <a:r>
                        <a:rPr lang="en-IN" sz="2000" u="none" strike="noStrike" dirty="0">
                          <a:effectLst/>
                        </a:rPr>
                        <a:t>75</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418</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5184153"/>
                  </a:ext>
                </a:extLst>
              </a:tr>
              <a:tr h="315968">
                <a:tc>
                  <a:txBody>
                    <a:bodyPr/>
                    <a:lstStyle/>
                    <a:p>
                      <a:pPr algn="ctr" fontAlgn="b"/>
                      <a:r>
                        <a:rPr lang="en-IN" sz="2000" u="none" strike="noStrike" dirty="0">
                          <a:effectLst/>
                        </a:rPr>
                        <a:t>86</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417</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8961236"/>
                  </a:ext>
                </a:extLst>
              </a:tr>
              <a:tr h="315968">
                <a:tc>
                  <a:txBody>
                    <a:bodyPr/>
                    <a:lstStyle/>
                    <a:p>
                      <a:pPr algn="ctr" fontAlgn="b"/>
                      <a:r>
                        <a:rPr lang="en-IN" sz="2000" u="none" strike="noStrike" dirty="0">
                          <a:effectLst/>
                        </a:rPr>
                        <a:t>111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416</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8358678"/>
                  </a:ext>
                </a:extLst>
              </a:tr>
              <a:tr h="315968">
                <a:tc>
                  <a:txBody>
                    <a:bodyPr/>
                    <a:lstStyle/>
                    <a:p>
                      <a:pPr algn="ctr" fontAlgn="b"/>
                      <a:r>
                        <a:rPr lang="en-IN" sz="2000" u="none" strike="noStrike" dirty="0">
                          <a:effectLst/>
                        </a:rPr>
                        <a:t>83</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413</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3422296"/>
                  </a:ext>
                </a:extLst>
              </a:tr>
              <a:tr h="315968">
                <a:tc>
                  <a:txBody>
                    <a:bodyPr/>
                    <a:lstStyle/>
                    <a:p>
                      <a:pPr algn="ctr" fontAlgn="b"/>
                      <a:r>
                        <a:rPr lang="en-IN" sz="2000" u="none" strike="noStrike" dirty="0">
                          <a:effectLst/>
                        </a:rPr>
                        <a:t>90</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413</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1837219"/>
                  </a:ext>
                </a:extLst>
              </a:tr>
              <a:tr h="315968">
                <a:tc>
                  <a:txBody>
                    <a:bodyPr/>
                    <a:lstStyle/>
                    <a:p>
                      <a:pPr algn="ctr" fontAlgn="b"/>
                      <a:r>
                        <a:rPr lang="en-IN" sz="2000" u="none" strike="noStrike" dirty="0">
                          <a:effectLst/>
                        </a:rPr>
                        <a:t>82</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412</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8652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5138818"/>
              </p:ext>
            </p:extLst>
          </p:nvPr>
        </p:nvGraphicFramePr>
        <p:xfrm>
          <a:off x="7749915" y="1659390"/>
          <a:ext cx="4055214" cy="3673651"/>
        </p:xfrm>
        <a:graphic>
          <a:graphicData uri="http://schemas.openxmlformats.org/drawingml/2006/table">
            <a:tbl>
              <a:tblPr>
                <a:tableStyleId>{5C22544A-7EE6-4342-B048-85BDC9FD1C3A}</a:tableStyleId>
              </a:tblPr>
              <a:tblGrid>
                <a:gridCol w="3372929">
                  <a:extLst>
                    <a:ext uri="{9D8B030D-6E8A-4147-A177-3AD203B41FA5}">
                      <a16:colId xmlns:a16="http://schemas.microsoft.com/office/drawing/2014/main" val="4012075051"/>
                    </a:ext>
                  </a:extLst>
                </a:gridCol>
                <a:gridCol w="682285">
                  <a:extLst>
                    <a:ext uri="{9D8B030D-6E8A-4147-A177-3AD203B41FA5}">
                      <a16:colId xmlns:a16="http://schemas.microsoft.com/office/drawing/2014/main" val="3345086999"/>
                    </a:ext>
                  </a:extLst>
                </a:gridCol>
              </a:tblGrid>
              <a:tr h="530401">
                <a:tc>
                  <a:txBody>
                    <a:bodyPr/>
                    <a:lstStyle/>
                    <a:p>
                      <a:pPr algn="ctr" fontAlgn="t"/>
                      <a:r>
                        <a:rPr lang="en-IN" sz="2000" u="none" strike="noStrike" dirty="0">
                          <a:effectLst/>
                        </a:rPr>
                        <a:t>total_watch_time_mins_jobstar</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000" u="none" strike="noStrike">
                          <a:effectLst/>
                        </a:rPr>
                        <a:t>count</a:t>
                      </a:r>
                      <a:endParaRPr lang="en-IN" sz="20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58786389"/>
                  </a:ext>
                </a:extLst>
              </a:tr>
              <a:tr h="269281">
                <a:tc>
                  <a:txBody>
                    <a:bodyPr/>
                    <a:lstStyle/>
                    <a:p>
                      <a:pPr algn="ctr" fontAlgn="b"/>
                      <a:r>
                        <a:rPr lang="en-IN" sz="2000" u="none" strike="noStrike" dirty="0">
                          <a:effectLst/>
                        </a:rPr>
                        <a:t>1855</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27</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6796837"/>
                  </a:ext>
                </a:extLst>
              </a:tr>
              <a:tr h="269281">
                <a:tc>
                  <a:txBody>
                    <a:bodyPr/>
                    <a:lstStyle/>
                    <a:p>
                      <a:pPr algn="ctr" fontAlgn="b"/>
                      <a:r>
                        <a:rPr lang="en-IN" sz="2000" u="none" strike="noStrike" dirty="0">
                          <a:effectLst/>
                        </a:rPr>
                        <a:t>1869</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24</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758786"/>
                  </a:ext>
                </a:extLst>
              </a:tr>
              <a:tr h="221261">
                <a:tc>
                  <a:txBody>
                    <a:bodyPr/>
                    <a:lstStyle/>
                    <a:p>
                      <a:pPr algn="ctr" fontAlgn="b"/>
                      <a:r>
                        <a:rPr lang="en-IN" sz="2000" u="none" strike="noStrike" dirty="0">
                          <a:effectLst/>
                        </a:rPr>
                        <a:t>1231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23</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009989"/>
                  </a:ext>
                </a:extLst>
              </a:tr>
              <a:tr h="269281">
                <a:tc>
                  <a:txBody>
                    <a:bodyPr/>
                    <a:lstStyle/>
                    <a:p>
                      <a:pPr algn="ctr" fontAlgn="b"/>
                      <a:r>
                        <a:rPr lang="en-IN" sz="2000" u="none" strike="noStrike" dirty="0">
                          <a:effectLst/>
                        </a:rPr>
                        <a:t>2826</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23</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7040017"/>
                  </a:ext>
                </a:extLst>
              </a:tr>
              <a:tr h="269281">
                <a:tc>
                  <a:txBody>
                    <a:bodyPr/>
                    <a:lstStyle/>
                    <a:p>
                      <a:pPr algn="ctr" fontAlgn="b"/>
                      <a:r>
                        <a:rPr lang="en-IN" sz="2000" u="none" strike="noStrike" dirty="0">
                          <a:effectLst/>
                        </a:rPr>
                        <a:t>2722</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22</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97495"/>
                  </a:ext>
                </a:extLst>
              </a:tr>
              <a:tr h="269281">
                <a:tc>
                  <a:txBody>
                    <a:bodyPr/>
                    <a:lstStyle/>
                    <a:p>
                      <a:pPr algn="ctr" fontAlgn="b"/>
                      <a:r>
                        <a:rPr lang="en-IN" sz="2000" u="none" strike="noStrike" dirty="0">
                          <a:effectLst/>
                        </a:rPr>
                        <a:t>2878</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22</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8253245"/>
                  </a:ext>
                </a:extLst>
              </a:tr>
              <a:tr h="269281">
                <a:tc>
                  <a:txBody>
                    <a:bodyPr/>
                    <a:lstStyle/>
                    <a:p>
                      <a:pPr algn="ctr" fontAlgn="b"/>
                      <a:r>
                        <a:rPr lang="en-IN" sz="2000" u="none" strike="noStrike" dirty="0">
                          <a:effectLst/>
                        </a:rPr>
                        <a:t>1572</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21</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791191"/>
                  </a:ext>
                </a:extLst>
              </a:tr>
              <a:tr h="269281">
                <a:tc>
                  <a:txBody>
                    <a:bodyPr/>
                    <a:lstStyle/>
                    <a:p>
                      <a:pPr algn="ctr" fontAlgn="b"/>
                      <a:r>
                        <a:rPr lang="en-IN" sz="2000" u="none" strike="noStrike" dirty="0">
                          <a:effectLst/>
                        </a:rPr>
                        <a:t>1755</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21</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9641979"/>
                  </a:ext>
                </a:extLst>
              </a:tr>
              <a:tr h="269281">
                <a:tc>
                  <a:txBody>
                    <a:bodyPr/>
                    <a:lstStyle/>
                    <a:p>
                      <a:pPr algn="ctr" fontAlgn="b"/>
                      <a:r>
                        <a:rPr lang="en-IN" sz="2000" u="none" strike="noStrike" dirty="0">
                          <a:effectLst/>
                        </a:rPr>
                        <a:t>2341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21</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220567"/>
                  </a:ext>
                </a:extLst>
              </a:tr>
              <a:tr h="269281">
                <a:tc>
                  <a:txBody>
                    <a:bodyPr/>
                    <a:lstStyle/>
                    <a:p>
                      <a:pPr algn="ctr" fontAlgn="b"/>
                      <a:r>
                        <a:rPr lang="en-IN" sz="2000" u="none" strike="noStrike" dirty="0">
                          <a:effectLst/>
                        </a:rPr>
                        <a:t>1525</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21</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944761"/>
                  </a:ext>
                </a:extLst>
              </a:tr>
            </a:tbl>
          </a:graphicData>
        </a:graphic>
      </p:graphicFrame>
      <p:sp>
        <p:nvSpPr>
          <p:cNvPr id="6" name="Title 1"/>
          <p:cNvSpPr txBox="1">
            <a:spLocks/>
          </p:cNvSpPr>
          <p:nvPr/>
        </p:nvSpPr>
        <p:spPr>
          <a:xfrm>
            <a:off x="990600" y="517526"/>
            <a:ext cx="10515600" cy="11788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002060"/>
                </a:solidFill>
              </a:rPr>
              <a:t>How do inactivity patterns correlate with total watch time or average watch time? </a:t>
            </a:r>
            <a:endParaRPr lang="en-IN" sz="2800" dirty="0">
              <a:solidFill>
                <a:srgbClr val="002060"/>
              </a:solidFill>
            </a:endParaRPr>
          </a:p>
        </p:txBody>
      </p:sp>
      <p:sp>
        <p:nvSpPr>
          <p:cNvPr id="3" name="Down Arrow 2"/>
          <p:cNvSpPr/>
          <p:nvPr/>
        </p:nvSpPr>
        <p:spPr>
          <a:xfrm>
            <a:off x="1708879" y="2488367"/>
            <a:ext cx="299803" cy="2158584"/>
          </a:xfrm>
          <a:prstGeom prst="downArrow">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 Arrow 6"/>
          <p:cNvSpPr/>
          <p:nvPr/>
        </p:nvSpPr>
        <p:spPr>
          <a:xfrm>
            <a:off x="8529403" y="2383437"/>
            <a:ext cx="319740" cy="2158583"/>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2277796"/>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0312"/>
            <a:ext cx="10515600" cy="1325563"/>
          </a:xfrm>
        </p:spPr>
        <p:txBody>
          <a:bodyPr>
            <a:normAutofit fontScale="90000"/>
          </a:bodyPr>
          <a:lstStyle/>
          <a:p>
            <a:r>
              <a:rPr lang="en-US" sz="3200" b="1" dirty="0" smtClean="0">
                <a:solidFill>
                  <a:srgbClr val="0070C0"/>
                </a:solidFill>
              </a:rPr>
              <a:t>Findings</a:t>
            </a:r>
            <a:r>
              <a:rPr lang="en-US" sz="3200" dirty="0" smtClean="0">
                <a:solidFill>
                  <a:srgbClr val="0070C0"/>
                </a:solidFill>
              </a:rPr>
              <a:t> : Down grade are very less in number for jobstar,whereas liocinema has more in basic to free downgrades.</a:t>
            </a:r>
            <a:endParaRPr lang="en-IN" sz="32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4836555"/>
              </p:ext>
            </p:extLst>
          </p:nvPr>
        </p:nvGraphicFramePr>
        <p:xfrm>
          <a:off x="838200" y="2141577"/>
          <a:ext cx="10515601" cy="2700246"/>
        </p:xfrm>
        <a:graphic>
          <a:graphicData uri="http://schemas.openxmlformats.org/drawingml/2006/table">
            <a:tbl>
              <a:tblPr>
                <a:tableStyleId>{5C22544A-7EE6-4342-B048-85BDC9FD1C3A}</a:tableStyleId>
              </a:tblPr>
              <a:tblGrid>
                <a:gridCol w="1134636">
                  <a:extLst>
                    <a:ext uri="{9D8B030D-6E8A-4147-A177-3AD203B41FA5}">
                      <a16:colId xmlns:a16="http://schemas.microsoft.com/office/drawing/2014/main" val="2552123840"/>
                    </a:ext>
                  </a:extLst>
                </a:gridCol>
                <a:gridCol w="1818180">
                  <a:extLst>
                    <a:ext uri="{9D8B030D-6E8A-4147-A177-3AD203B41FA5}">
                      <a16:colId xmlns:a16="http://schemas.microsoft.com/office/drawing/2014/main" val="981106478"/>
                    </a:ext>
                  </a:extLst>
                </a:gridCol>
                <a:gridCol w="2554248">
                  <a:extLst>
                    <a:ext uri="{9D8B030D-6E8A-4147-A177-3AD203B41FA5}">
                      <a16:colId xmlns:a16="http://schemas.microsoft.com/office/drawing/2014/main" val="2767392946"/>
                    </a:ext>
                  </a:extLst>
                </a:gridCol>
                <a:gridCol w="2127147">
                  <a:extLst>
                    <a:ext uri="{9D8B030D-6E8A-4147-A177-3AD203B41FA5}">
                      <a16:colId xmlns:a16="http://schemas.microsoft.com/office/drawing/2014/main" val="1067131907"/>
                    </a:ext>
                  </a:extLst>
                </a:gridCol>
                <a:gridCol w="2881390">
                  <a:extLst>
                    <a:ext uri="{9D8B030D-6E8A-4147-A177-3AD203B41FA5}">
                      <a16:colId xmlns:a16="http://schemas.microsoft.com/office/drawing/2014/main" val="4229511955"/>
                    </a:ext>
                  </a:extLst>
                </a:gridCol>
              </a:tblGrid>
              <a:tr h="900082">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vip_to_free</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a:effectLst/>
                        </a:rPr>
                        <a:t>primum_to_free</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a:effectLst/>
                        </a:rPr>
                        <a:t>basic_to_free</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a:effectLst/>
                        </a:rPr>
                        <a:t>premium_to_basic</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38372233"/>
                  </a:ext>
                </a:extLst>
              </a:tr>
              <a:tr h="900082">
                <a:tc>
                  <a:txBody>
                    <a:bodyPr/>
                    <a:lstStyle/>
                    <a:p>
                      <a:pPr algn="ctr" fontAlgn="b"/>
                      <a:r>
                        <a:rPr lang="en-IN" sz="2000" u="none" strike="noStrike">
                          <a:effectLst/>
                        </a:rPr>
                        <a:t>lio</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 </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ctr"/>
                      <a:r>
                        <a:rPr lang="en-IN" sz="2000" u="none" strike="noStrike" dirty="0">
                          <a:effectLst/>
                        </a:rPr>
                        <a:t>0</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ctr"/>
                      <a:r>
                        <a:rPr lang="en-IN" sz="2000" u="none" strike="noStrike" dirty="0">
                          <a:effectLst/>
                        </a:rPr>
                        <a:t>10309</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49960437"/>
                  </a:ext>
                </a:extLst>
              </a:tr>
              <a:tr h="900082">
                <a:tc>
                  <a:txBody>
                    <a:bodyPr/>
                    <a:lstStyle/>
                    <a:p>
                      <a:pPr algn="ctr" fontAlgn="b"/>
                      <a:r>
                        <a:rPr lang="en-IN" sz="2000" u="none" strike="noStrike" dirty="0">
                          <a:effectLst/>
                        </a:rPr>
                        <a:t>jobstar</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2149</a:t>
                      </a:r>
                      <a:endParaRPr lang="en-IN" sz="2000" b="0" i="0" u="none" strike="noStrike">
                        <a:solidFill>
                          <a:srgbClr val="000000"/>
                        </a:solidFill>
                        <a:effectLst/>
                        <a:latin typeface="Var(--jp-code-font-family)"/>
                      </a:endParaRPr>
                    </a:p>
                  </a:txBody>
                  <a:tcPr marL="9525" marR="9525" marT="9525" marB="0" anchor="ctr"/>
                </a:tc>
                <a:tc>
                  <a:txBody>
                    <a:bodyPr/>
                    <a:lstStyle/>
                    <a:p>
                      <a:pPr algn="ctr" fontAlgn="ctr"/>
                      <a:r>
                        <a:rPr lang="en-IN" sz="2000" u="none" strike="noStrike" dirty="0">
                          <a:effectLst/>
                        </a:rPr>
                        <a:t>225</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2421667"/>
                  </a:ext>
                </a:extLst>
              </a:tr>
            </a:tbl>
          </a:graphicData>
        </a:graphic>
      </p:graphicFrame>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002060"/>
                </a:solidFill>
              </a:rPr>
              <a:t>How do downgrade trends differ between LioCinema and Jotstar</a:t>
            </a:r>
            <a:endParaRPr lang="en-IN" dirty="0">
              <a:solidFill>
                <a:srgbClr val="002060"/>
              </a:solidFill>
            </a:endParaRPr>
          </a:p>
        </p:txBody>
      </p:sp>
      <p:sp>
        <p:nvSpPr>
          <p:cNvPr id="3" name="Rounded Rectangular Callout 2"/>
          <p:cNvSpPr/>
          <p:nvPr/>
        </p:nvSpPr>
        <p:spPr>
          <a:xfrm>
            <a:off x="6865495" y="3043004"/>
            <a:ext cx="1214204" cy="814981"/>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4885496"/>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087027"/>
            <a:ext cx="10515600" cy="1325563"/>
          </a:xfrm>
        </p:spPr>
        <p:txBody>
          <a:bodyPr>
            <a:normAutofit/>
          </a:bodyPr>
          <a:lstStyle/>
          <a:p>
            <a:r>
              <a:rPr lang="en-US" sz="3600" b="1" dirty="0" smtClean="0">
                <a:solidFill>
                  <a:srgbClr val="0070C0"/>
                </a:solidFill>
              </a:rPr>
              <a:t>Findings</a:t>
            </a:r>
            <a:r>
              <a:rPr lang="en-US" sz="3600" dirty="0" smtClean="0">
                <a:solidFill>
                  <a:srgbClr val="0070C0"/>
                </a:solidFill>
              </a:rPr>
              <a:t>: free to premium upgrades are more common in liocinema &amp; free to vip are more in jobstar.</a:t>
            </a:r>
            <a:endParaRPr lang="en-IN" sz="36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1679284"/>
              </p:ext>
            </p:extLst>
          </p:nvPr>
        </p:nvGraphicFramePr>
        <p:xfrm>
          <a:off x="838199" y="2051635"/>
          <a:ext cx="5322757" cy="2625297"/>
        </p:xfrm>
        <a:graphic>
          <a:graphicData uri="http://schemas.openxmlformats.org/drawingml/2006/table">
            <a:tbl>
              <a:tblPr>
                <a:tableStyleId>{5C22544A-7EE6-4342-B048-85BDC9FD1C3A}</a:tableStyleId>
              </a:tblPr>
              <a:tblGrid>
                <a:gridCol w="1301871">
                  <a:extLst>
                    <a:ext uri="{9D8B030D-6E8A-4147-A177-3AD203B41FA5}">
                      <a16:colId xmlns:a16="http://schemas.microsoft.com/office/drawing/2014/main" val="2530238599"/>
                    </a:ext>
                  </a:extLst>
                </a:gridCol>
                <a:gridCol w="1606998">
                  <a:extLst>
                    <a:ext uri="{9D8B030D-6E8A-4147-A177-3AD203B41FA5}">
                      <a16:colId xmlns:a16="http://schemas.microsoft.com/office/drawing/2014/main" val="1124362372"/>
                    </a:ext>
                  </a:extLst>
                </a:gridCol>
                <a:gridCol w="2413888">
                  <a:extLst>
                    <a:ext uri="{9D8B030D-6E8A-4147-A177-3AD203B41FA5}">
                      <a16:colId xmlns:a16="http://schemas.microsoft.com/office/drawing/2014/main" val="3050226405"/>
                    </a:ext>
                  </a:extLst>
                </a:gridCol>
              </a:tblGrid>
              <a:tr h="875099">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free_to_vip</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a:effectLst/>
                        </a:rPr>
                        <a:t>free_to_premium</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58804443"/>
                  </a:ext>
                </a:extLst>
              </a:tr>
              <a:tr h="875099">
                <a:tc>
                  <a:txBody>
                    <a:bodyPr/>
                    <a:lstStyle/>
                    <a:p>
                      <a:pPr algn="ctr" fontAlgn="b"/>
                      <a:r>
                        <a:rPr lang="en-IN" sz="2000" u="none" strike="noStrike">
                          <a:effectLst/>
                        </a:rPr>
                        <a:t>lio</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715</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612431422"/>
                  </a:ext>
                </a:extLst>
              </a:tr>
              <a:tr h="875099">
                <a:tc>
                  <a:txBody>
                    <a:bodyPr/>
                    <a:lstStyle/>
                    <a:p>
                      <a:pPr algn="ctr" fontAlgn="b"/>
                      <a:r>
                        <a:rPr lang="en-IN" sz="2000" u="none" strike="noStrike" dirty="0">
                          <a:effectLst/>
                        </a:rPr>
                        <a:t>jobstar</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844</a:t>
                      </a:r>
                      <a:endParaRPr lang="en-IN" sz="2000" b="0" i="0" u="none" strike="noStrike">
                        <a:solidFill>
                          <a:srgbClr val="000000"/>
                        </a:solidFill>
                        <a:effectLst/>
                        <a:latin typeface="Var(--jp-code-font-family)"/>
                      </a:endParaRPr>
                    </a:p>
                  </a:txBody>
                  <a:tcPr marL="9525" marR="9525" marT="9525" marB="0" anchor="ctr"/>
                </a:tc>
                <a:tc>
                  <a:txBody>
                    <a:bodyPr/>
                    <a:lstStyle/>
                    <a:p>
                      <a:pPr algn="ctr" fontAlgn="ctr"/>
                      <a:r>
                        <a:rPr lang="en-IN" sz="2000" u="none" strike="noStrike" dirty="0">
                          <a:effectLst/>
                        </a:rPr>
                        <a:t>683</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869613257"/>
                  </a:ext>
                </a:extLst>
              </a:tr>
            </a:tbl>
          </a:graphicData>
        </a:graphic>
      </p:graphicFrame>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002060"/>
                </a:solidFill>
              </a:rPr>
              <a:t>How do upgrade trends differ between LioCinema and Jotstar</a:t>
            </a:r>
            <a:endParaRPr lang="en-IN" dirty="0">
              <a:solidFill>
                <a:srgbClr val="002060"/>
              </a:solidFill>
            </a:endParaRPr>
          </a:p>
        </p:txBody>
      </p:sp>
      <p:sp>
        <p:nvSpPr>
          <p:cNvPr id="3" name="Explosion 1 2"/>
          <p:cNvSpPr/>
          <p:nvPr/>
        </p:nvSpPr>
        <p:spPr>
          <a:xfrm>
            <a:off x="2458387" y="3762532"/>
            <a:ext cx="914400" cy="914400"/>
          </a:xfrm>
          <a:prstGeom prst="irregularSeal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Explosion 1 5"/>
          <p:cNvSpPr/>
          <p:nvPr/>
        </p:nvSpPr>
        <p:spPr>
          <a:xfrm>
            <a:off x="4535775" y="2907083"/>
            <a:ext cx="914400" cy="914400"/>
          </a:xfrm>
          <a:prstGeom prst="irregularSeal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600450"/>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8823"/>
          </a:xfrm>
        </p:spPr>
        <p:txBody>
          <a:bodyPr>
            <a:normAutofit fontScale="90000"/>
          </a:bodyPr>
          <a:lstStyle/>
          <a:p>
            <a:r>
              <a:rPr lang="en-US" dirty="0">
                <a:solidFill>
                  <a:srgbClr val="002060"/>
                </a:solidFill>
              </a:rPr>
              <a:t>How does the paid user percentage </a:t>
            </a:r>
            <a:r>
              <a:rPr lang="en-US" dirty="0" smtClean="0">
                <a:solidFill>
                  <a:srgbClr val="002060"/>
                </a:solidFill>
              </a:rPr>
              <a:t>vary </a:t>
            </a:r>
            <a:r>
              <a:rPr lang="en-US" dirty="0">
                <a:solidFill>
                  <a:srgbClr val="002060"/>
                </a:solidFill>
              </a:rPr>
              <a:t>across different platforms</a:t>
            </a:r>
            <a:endParaRPr lang="en-IN"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7443100"/>
              </p:ext>
            </p:extLst>
          </p:nvPr>
        </p:nvGraphicFramePr>
        <p:xfrm>
          <a:off x="838200" y="1801173"/>
          <a:ext cx="6551952" cy="3205540"/>
        </p:xfrm>
        <a:graphic>
          <a:graphicData uri="http://schemas.openxmlformats.org/drawingml/2006/table">
            <a:tbl>
              <a:tblPr>
                <a:tableStyleId>{5C22544A-7EE6-4342-B048-85BDC9FD1C3A}</a:tableStyleId>
              </a:tblPr>
              <a:tblGrid>
                <a:gridCol w="2183984">
                  <a:extLst>
                    <a:ext uri="{9D8B030D-6E8A-4147-A177-3AD203B41FA5}">
                      <a16:colId xmlns:a16="http://schemas.microsoft.com/office/drawing/2014/main" val="3068424749"/>
                    </a:ext>
                  </a:extLst>
                </a:gridCol>
                <a:gridCol w="2183984">
                  <a:extLst>
                    <a:ext uri="{9D8B030D-6E8A-4147-A177-3AD203B41FA5}">
                      <a16:colId xmlns:a16="http://schemas.microsoft.com/office/drawing/2014/main" val="2509819550"/>
                    </a:ext>
                  </a:extLst>
                </a:gridCol>
                <a:gridCol w="2183984">
                  <a:extLst>
                    <a:ext uri="{9D8B030D-6E8A-4147-A177-3AD203B41FA5}">
                      <a16:colId xmlns:a16="http://schemas.microsoft.com/office/drawing/2014/main" val="75982213"/>
                    </a:ext>
                  </a:extLst>
                </a:gridCol>
              </a:tblGrid>
              <a:tr h="641108">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liocinema</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jobstar</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6844296"/>
                  </a:ext>
                </a:extLst>
              </a:tr>
              <a:tr h="641108">
                <a:tc>
                  <a:txBody>
                    <a:bodyPr/>
                    <a:lstStyle/>
                    <a:p>
                      <a:pPr algn="ctr" fontAlgn="b"/>
                      <a:r>
                        <a:rPr lang="en-IN" sz="2000" u="none" strike="noStrike" smtClean="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smtClean="0">
                          <a:effectLst/>
                        </a:rPr>
                        <a:t>29.09</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ctr"/>
                      <a:r>
                        <a:rPr lang="en-IN" sz="2000" u="none" strike="noStrike" smtClean="0">
                          <a:effectLst/>
                        </a:rPr>
                        <a:t>29.96</a:t>
                      </a:r>
                      <a:endParaRPr lang="en-IN" sz="2000" b="0" i="0" u="none" strike="noStrike">
                        <a:solidFill>
                          <a:srgbClr val="000000"/>
                        </a:solidFill>
                        <a:effectLst/>
                        <a:latin typeface="Var(--jp-code-font-family)"/>
                      </a:endParaRPr>
                    </a:p>
                  </a:txBody>
                  <a:tcPr marL="9525" marR="9525" marT="9525" marB="0" anchor="ctr"/>
                </a:tc>
                <a:extLst>
                  <a:ext uri="{0D108BD9-81ED-4DB2-BD59-A6C34878D82A}">
                    <a16:rowId xmlns:a16="http://schemas.microsoft.com/office/drawing/2014/main" val="1368897278"/>
                  </a:ext>
                </a:extLst>
              </a:tr>
              <a:tr h="641108">
                <a:tc>
                  <a:txBody>
                    <a:bodyPr/>
                    <a:lstStyle/>
                    <a:p>
                      <a:pPr algn="ctr" fontAlgn="b"/>
                      <a:r>
                        <a:rPr lang="en-IN" sz="2000" u="none" strike="noStrike" smtClean="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smtClean="0">
                          <a:effectLst/>
                        </a:rPr>
                        <a:t>13.68</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ctr"/>
                      <a:r>
                        <a:rPr lang="en-IN" sz="2000" u="none" strike="noStrike" dirty="0" smtClean="0">
                          <a:effectLst/>
                        </a:rPr>
                        <a:t>42.93</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826434981"/>
                  </a:ext>
                </a:extLst>
              </a:tr>
              <a:tr h="641108">
                <a:tc>
                  <a:txBody>
                    <a:bodyPr/>
                    <a:lstStyle/>
                    <a:p>
                      <a:pPr algn="ctr" fontAlgn="b"/>
                      <a:r>
                        <a:rPr lang="en-IN" sz="2000" u="none" strike="noStrike">
                          <a:effectLst/>
                        </a:rPr>
                        <a:t>paid_user</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42.77</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b"/>
                      <a:r>
                        <a:rPr lang="en-IN" sz="2000" u="none" strike="noStrike" dirty="0">
                          <a:effectLst/>
                        </a:rPr>
                        <a:t>72.89</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9484548"/>
                  </a:ext>
                </a:extLst>
              </a:tr>
              <a:tr h="641108">
                <a:tc>
                  <a:txBody>
                    <a:bodyPr/>
                    <a:lstStyle/>
                    <a:p>
                      <a:pPr algn="ctr" fontAlgn="b"/>
                      <a:r>
                        <a:rPr lang="en-IN" sz="2000" u="none" strike="noStrike">
                          <a:effectLst/>
                        </a:rPr>
                        <a:t>free_user</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57.23</a:t>
                      </a:r>
                      <a:endParaRPr lang="en-IN" sz="2000" b="0" i="0" u="none" strike="noStrike" dirty="0">
                        <a:solidFill>
                          <a:srgbClr val="000000"/>
                        </a:solidFill>
                        <a:effectLst/>
                        <a:latin typeface="Var(--jp-code-font-family)"/>
                      </a:endParaRPr>
                    </a:p>
                  </a:txBody>
                  <a:tcPr marL="9525" marR="9525" marT="9525" marB="0" anchor="ctr"/>
                </a:tc>
                <a:tc>
                  <a:txBody>
                    <a:bodyPr/>
                    <a:lstStyle/>
                    <a:p>
                      <a:pPr algn="ctr" fontAlgn="ctr"/>
                      <a:r>
                        <a:rPr lang="en-IN" sz="2000" u="none" strike="noStrike" dirty="0">
                          <a:effectLst/>
                        </a:rPr>
                        <a:t>27.11</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2447154400"/>
                  </a:ext>
                </a:extLst>
              </a:tr>
            </a:tbl>
          </a:graphicData>
        </a:graphic>
      </p:graphicFrame>
      <p:sp>
        <p:nvSpPr>
          <p:cNvPr id="5" name="Title 1"/>
          <p:cNvSpPr txBox="1">
            <a:spLocks/>
          </p:cNvSpPr>
          <p:nvPr/>
        </p:nvSpPr>
        <p:spPr>
          <a:xfrm>
            <a:off x="838200" y="52392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rPr>
              <a:t>Findings</a:t>
            </a:r>
            <a:r>
              <a:rPr lang="en-US" sz="3600" dirty="0" smtClean="0">
                <a:solidFill>
                  <a:srgbClr val="0070C0"/>
                </a:solidFill>
              </a:rPr>
              <a:t> : jobstar leads with paid users percentage whereas liocinema has more of free users. </a:t>
            </a:r>
            <a:endParaRPr lang="en-IN" sz="3600" dirty="0">
              <a:solidFill>
                <a:srgbClr val="0070C0"/>
              </a:solidFill>
            </a:endParaRPr>
          </a:p>
        </p:txBody>
      </p:sp>
      <p:sp>
        <p:nvSpPr>
          <p:cNvPr id="3" name="Oval 2"/>
          <p:cNvSpPr/>
          <p:nvPr/>
        </p:nvSpPr>
        <p:spPr>
          <a:xfrm>
            <a:off x="5636302" y="3747541"/>
            <a:ext cx="1319134" cy="53964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454609" y="4345860"/>
            <a:ext cx="1319134" cy="539646"/>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454609" y="1836514"/>
            <a:ext cx="1319134" cy="539646"/>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436433" y="1838867"/>
            <a:ext cx="1319134" cy="53964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4000861"/>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27935"/>
            <a:ext cx="10515600" cy="1325563"/>
          </a:xfrm>
        </p:spPr>
        <p:txBody>
          <a:bodyPr>
            <a:normAutofit/>
          </a:bodyPr>
          <a:lstStyle/>
          <a:p>
            <a:r>
              <a:rPr lang="en-IN" sz="3600" b="1" dirty="0" smtClean="0">
                <a:solidFill>
                  <a:srgbClr val="0070C0"/>
                </a:solidFill>
              </a:rPr>
              <a:t>Findings</a:t>
            </a:r>
            <a:r>
              <a:rPr lang="en-IN" sz="3600" dirty="0" smtClean="0">
                <a:solidFill>
                  <a:srgbClr val="0070C0"/>
                </a:solidFill>
              </a:rPr>
              <a:t> : tier 1 has the highest proportion.</a:t>
            </a:r>
            <a:endParaRPr lang="en-IN" sz="36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5779109"/>
              </p:ext>
            </p:extLst>
          </p:nvPr>
        </p:nvGraphicFramePr>
        <p:xfrm>
          <a:off x="990600" y="1843088"/>
          <a:ext cx="9804816" cy="3320152"/>
        </p:xfrm>
        <a:graphic>
          <a:graphicData uri="http://schemas.openxmlformats.org/drawingml/2006/table">
            <a:tbl>
              <a:tblPr>
                <a:tableStyleId>{5C22544A-7EE6-4342-B048-85BDC9FD1C3A}</a:tableStyleId>
              </a:tblPr>
              <a:tblGrid>
                <a:gridCol w="1645564">
                  <a:extLst>
                    <a:ext uri="{9D8B030D-6E8A-4147-A177-3AD203B41FA5}">
                      <a16:colId xmlns:a16="http://schemas.microsoft.com/office/drawing/2014/main" val="2226861221"/>
                    </a:ext>
                  </a:extLst>
                </a:gridCol>
                <a:gridCol w="3771083">
                  <a:extLst>
                    <a:ext uri="{9D8B030D-6E8A-4147-A177-3AD203B41FA5}">
                      <a16:colId xmlns:a16="http://schemas.microsoft.com/office/drawing/2014/main" val="2020332607"/>
                    </a:ext>
                  </a:extLst>
                </a:gridCol>
                <a:gridCol w="4388169">
                  <a:extLst>
                    <a:ext uri="{9D8B030D-6E8A-4147-A177-3AD203B41FA5}">
                      <a16:colId xmlns:a16="http://schemas.microsoft.com/office/drawing/2014/main" val="1623180513"/>
                    </a:ext>
                  </a:extLst>
                </a:gridCol>
              </a:tblGrid>
              <a:tr h="830038">
                <a:tc>
                  <a:txBody>
                    <a:bodyPr/>
                    <a:lstStyle/>
                    <a:p>
                      <a:pPr algn="ctr" fontAlgn="t"/>
                      <a:r>
                        <a:rPr lang="en-IN" sz="2000" u="none" strike="noStrike" dirty="0">
                          <a:effectLst/>
                        </a:rPr>
                        <a:t>city_tier</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IN" sz="2000" u="none" strike="noStrike" dirty="0">
                          <a:effectLst/>
                        </a:rPr>
                        <a:t>subscription_plan_LIO</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IN" sz="2000" u="none" strike="noStrike">
                          <a:effectLst/>
                        </a:rPr>
                        <a:t>subscription_plan_jobstar</a:t>
                      </a:r>
                      <a:endParaRPr lang="en-IN" sz="20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70653449"/>
                  </a:ext>
                </a:extLst>
              </a:tr>
              <a:tr h="830038">
                <a:tc>
                  <a:txBody>
                    <a:bodyPr/>
                    <a:lstStyle/>
                    <a:p>
                      <a:pPr algn="ctr" fontAlgn="b"/>
                      <a:r>
                        <a:rPr lang="en-IN" sz="2000" u="none" strike="noStrike">
                          <a:effectLst/>
                        </a:rPr>
                        <a:t>Tier 1</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10178</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4057494013"/>
                  </a:ext>
                </a:extLst>
              </a:tr>
              <a:tr h="830038">
                <a:tc>
                  <a:txBody>
                    <a:bodyPr/>
                    <a:lstStyle/>
                    <a:p>
                      <a:pPr algn="ctr" fontAlgn="b"/>
                      <a:r>
                        <a:rPr lang="en-IN" sz="2000" u="none" strike="noStrike">
                          <a:effectLst/>
                        </a:rPr>
                        <a:t>Tier 2</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2566</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4029340605"/>
                  </a:ext>
                </a:extLst>
              </a:tr>
              <a:tr h="830038">
                <a:tc>
                  <a:txBody>
                    <a:bodyPr/>
                    <a:lstStyle/>
                    <a:p>
                      <a:pPr algn="ctr" fontAlgn="b"/>
                      <a:r>
                        <a:rPr lang="en-IN" sz="2000" u="none" strike="noStrike">
                          <a:effectLst/>
                        </a:rPr>
                        <a:t>Tier 3</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623</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3354413365"/>
                  </a:ext>
                </a:extLst>
              </a:tr>
            </a:tbl>
          </a:graphicData>
        </a:graphic>
      </p:graphicFrame>
      <p:sp>
        <p:nvSpPr>
          <p:cNvPr id="5" name="Title 1"/>
          <p:cNvSpPr txBox="1">
            <a:spLocks/>
          </p:cNvSpPr>
          <p:nvPr/>
        </p:nvSpPr>
        <p:spPr>
          <a:xfrm>
            <a:off x="990600" y="517526"/>
            <a:ext cx="10515600" cy="116086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002060"/>
                </a:solidFill>
              </a:rPr>
              <a:t>Analyze </a:t>
            </a:r>
            <a:r>
              <a:rPr lang="en-US" dirty="0">
                <a:solidFill>
                  <a:srgbClr val="002060"/>
                </a:solidFill>
              </a:rPr>
              <a:t>the proportion of premium users in Tier 1, Tier 2, and Tier 3 cities</a:t>
            </a:r>
            <a:endParaRPr lang="en-IN" dirty="0">
              <a:solidFill>
                <a:srgbClr val="002060"/>
              </a:solidFill>
            </a:endParaRPr>
          </a:p>
        </p:txBody>
      </p:sp>
      <p:sp>
        <p:nvSpPr>
          <p:cNvPr id="8" name="Explosion 1 7"/>
          <p:cNvSpPr/>
          <p:nvPr/>
        </p:nvSpPr>
        <p:spPr>
          <a:xfrm>
            <a:off x="7884827" y="2533337"/>
            <a:ext cx="1514006" cy="1184223"/>
          </a:xfrm>
          <a:prstGeom prst="irregularSeal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5726095"/>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8397" y="500062"/>
            <a:ext cx="10515600" cy="1325563"/>
          </a:xfrm>
        </p:spPr>
        <p:txBody>
          <a:bodyPr>
            <a:normAutofit fontScale="90000"/>
          </a:bodyPr>
          <a:lstStyle/>
          <a:p>
            <a:r>
              <a:rPr lang="en-US" sz="3600" dirty="0">
                <a:solidFill>
                  <a:srgbClr val="002060"/>
                </a:solidFill>
              </a:rPr>
              <a:t>C</a:t>
            </a:r>
            <a:r>
              <a:rPr lang="en-US" sz="3600" dirty="0" smtClean="0">
                <a:solidFill>
                  <a:srgbClr val="002060"/>
                </a:solidFill>
              </a:rPr>
              <a:t>alculate </a:t>
            </a:r>
            <a:r>
              <a:rPr lang="en-US" sz="3600" dirty="0">
                <a:solidFill>
                  <a:srgbClr val="002060"/>
                </a:solidFill>
              </a:rPr>
              <a:t>the total revenue generated by both platforms (LioCinema and Jotstar) for the analysis period (January to November 2024).</a:t>
            </a:r>
            <a:endParaRPr lang="en-IN" sz="3600" dirty="0">
              <a:solidFill>
                <a:srgbClr val="002060"/>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92302124"/>
              </p:ext>
            </p:extLst>
          </p:nvPr>
        </p:nvGraphicFramePr>
        <p:xfrm>
          <a:off x="538395" y="2346364"/>
          <a:ext cx="10861200" cy="3559761"/>
        </p:xfrm>
        <a:graphic>
          <a:graphicData uri="http://schemas.openxmlformats.org/drawingml/2006/table">
            <a:tbl>
              <a:tblPr>
                <a:tableStyleId>{5C22544A-7EE6-4342-B048-85BDC9FD1C3A}</a:tableStyleId>
              </a:tblPr>
              <a:tblGrid>
                <a:gridCol w="1075840">
                  <a:extLst>
                    <a:ext uri="{9D8B030D-6E8A-4147-A177-3AD203B41FA5}">
                      <a16:colId xmlns:a16="http://schemas.microsoft.com/office/drawing/2014/main" val="3257773249"/>
                    </a:ext>
                  </a:extLst>
                </a:gridCol>
                <a:gridCol w="2695198">
                  <a:extLst>
                    <a:ext uri="{9D8B030D-6E8A-4147-A177-3AD203B41FA5}">
                      <a16:colId xmlns:a16="http://schemas.microsoft.com/office/drawing/2014/main" val="2277523189"/>
                    </a:ext>
                  </a:extLst>
                </a:gridCol>
                <a:gridCol w="2783292">
                  <a:extLst>
                    <a:ext uri="{9D8B030D-6E8A-4147-A177-3AD203B41FA5}">
                      <a16:colId xmlns:a16="http://schemas.microsoft.com/office/drawing/2014/main" val="3582081351"/>
                    </a:ext>
                  </a:extLst>
                </a:gridCol>
                <a:gridCol w="2783355">
                  <a:extLst>
                    <a:ext uri="{9D8B030D-6E8A-4147-A177-3AD203B41FA5}">
                      <a16:colId xmlns:a16="http://schemas.microsoft.com/office/drawing/2014/main" val="2355495602"/>
                    </a:ext>
                  </a:extLst>
                </a:gridCol>
                <a:gridCol w="1523515">
                  <a:extLst>
                    <a:ext uri="{9D8B030D-6E8A-4147-A177-3AD203B41FA5}">
                      <a16:colId xmlns:a16="http://schemas.microsoft.com/office/drawing/2014/main" val="3834513654"/>
                    </a:ext>
                  </a:extLst>
                </a:gridCol>
              </a:tblGrid>
              <a:tr h="1226561">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7695" marR="7695" marT="7695" marB="0" anchor="ctr"/>
                </a:tc>
                <a:tc>
                  <a:txBody>
                    <a:bodyPr/>
                    <a:lstStyle/>
                    <a:p>
                      <a:pPr algn="ctr" fontAlgn="b"/>
                      <a:r>
                        <a:rPr lang="en-IN" sz="2000" u="none" strike="noStrike" dirty="0">
                          <a:effectLst/>
                        </a:rPr>
                        <a:t>paid_nochange_revenue</a:t>
                      </a:r>
                      <a:endParaRPr lang="en-IN" sz="2000" b="0" i="0" u="none" strike="noStrike" dirty="0">
                        <a:solidFill>
                          <a:srgbClr val="000000"/>
                        </a:solidFill>
                        <a:effectLst/>
                        <a:latin typeface="Calibri" panose="020F0502020204030204" pitchFamily="34" charset="0"/>
                      </a:endParaRPr>
                    </a:p>
                  </a:txBody>
                  <a:tcPr marL="7695" marR="7695" marT="7695" marB="0" anchor="ctr"/>
                </a:tc>
                <a:tc>
                  <a:txBody>
                    <a:bodyPr/>
                    <a:lstStyle/>
                    <a:p>
                      <a:pPr algn="ctr" fontAlgn="b"/>
                      <a:r>
                        <a:rPr lang="en-IN" sz="2000" u="none" strike="noStrike" dirty="0">
                          <a:effectLst/>
                        </a:rPr>
                        <a:t>free_to_upgrade_revenue</a:t>
                      </a:r>
                      <a:endParaRPr lang="en-IN" sz="2000" b="0" i="0" u="none" strike="noStrike" dirty="0">
                        <a:solidFill>
                          <a:srgbClr val="000000"/>
                        </a:solidFill>
                        <a:effectLst/>
                        <a:latin typeface="Calibri" panose="020F0502020204030204" pitchFamily="34" charset="0"/>
                      </a:endParaRPr>
                    </a:p>
                  </a:txBody>
                  <a:tcPr marL="7695" marR="7695" marT="7695" marB="0" anchor="ctr"/>
                </a:tc>
                <a:tc>
                  <a:txBody>
                    <a:bodyPr/>
                    <a:lstStyle/>
                    <a:p>
                      <a:pPr algn="ctr" fontAlgn="b"/>
                      <a:r>
                        <a:rPr lang="en-IN" sz="2000" u="none" strike="noStrike">
                          <a:effectLst/>
                        </a:rPr>
                        <a:t>paid_downgrade_revenue</a:t>
                      </a:r>
                      <a:endParaRPr lang="en-IN" sz="2000" b="0" i="0" u="none" strike="noStrike">
                        <a:solidFill>
                          <a:srgbClr val="000000"/>
                        </a:solidFill>
                        <a:effectLst/>
                        <a:latin typeface="Calibri" panose="020F0502020204030204" pitchFamily="34" charset="0"/>
                      </a:endParaRPr>
                    </a:p>
                  </a:txBody>
                  <a:tcPr marL="7695" marR="7695" marT="7695" marB="0" anchor="ctr"/>
                </a:tc>
                <a:tc>
                  <a:txBody>
                    <a:bodyPr/>
                    <a:lstStyle/>
                    <a:p>
                      <a:pPr algn="ctr" fontAlgn="b"/>
                      <a:r>
                        <a:rPr lang="en-IN" sz="2000" u="none" strike="noStrike" dirty="0">
                          <a:effectLst/>
                        </a:rPr>
                        <a:t>total_revenue</a:t>
                      </a:r>
                      <a:endParaRPr lang="en-IN" sz="2000" b="0" i="0" u="none" strike="noStrike" dirty="0">
                        <a:solidFill>
                          <a:srgbClr val="000000"/>
                        </a:solidFill>
                        <a:effectLst/>
                        <a:latin typeface="Calibri" panose="020F0502020204030204" pitchFamily="34" charset="0"/>
                      </a:endParaRPr>
                    </a:p>
                  </a:txBody>
                  <a:tcPr marL="7695" marR="7695" marT="7695" marB="0" anchor="ctr"/>
                </a:tc>
                <a:extLst>
                  <a:ext uri="{0D108BD9-81ED-4DB2-BD59-A6C34878D82A}">
                    <a16:rowId xmlns:a16="http://schemas.microsoft.com/office/drawing/2014/main" val="19825641"/>
                  </a:ext>
                </a:extLst>
              </a:tr>
              <a:tr h="1226561">
                <a:tc>
                  <a:txBody>
                    <a:bodyPr/>
                    <a:lstStyle/>
                    <a:p>
                      <a:pPr algn="ctr" fontAlgn="b"/>
                      <a:r>
                        <a:rPr lang="en-IN" sz="2000" u="none" strike="noStrike" dirty="0">
                          <a:effectLst/>
                        </a:rPr>
                        <a:t>liocinema</a:t>
                      </a:r>
                      <a:endParaRPr lang="en-IN" sz="2000" b="0" i="0" u="none" strike="noStrike" dirty="0">
                        <a:solidFill>
                          <a:srgbClr val="000000"/>
                        </a:solidFill>
                        <a:effectLst/>
                        <a:latin typeface="Calibri" panose="020F0502020204030204" pitchFamily="34" charset="0"/>
                      </a:endParaRPr>
                    </a:p>
                  </a:txBody>
                  <a:tcPr marL="7695" marR="7695" marT="7695" marB="0" anchor="ctr"/>
                </a:tc>
                <a:tc>
                  <a:txBody>
                    <a:bodyPr/>
                    <a:lstStyle/>
                    <a:p>
                      <a:pPr algn="ctr" fontAlgn="ctr"/>
                      <a:r>
                        <a:rPr lang="en-IN" sz="2000" u="none" strike="noStrike" dirty="0">
                          <a:effectLst/>
                        </a:rPr>
                        <a:t>13580466</a:t>
                      </a:r>
                      <a:endParaRPr lang="en-IN" sz="2000" b="0" i="0" u="none" strike="noStrike" dirty="0">
                        <a:solidFill>
                          <a:srgbClr val="000000"/>
                        </a:solidFill>
                        <a:effectLst/>
                        <a:latin typeface="Var(--jp-code-font-family)"/>
                      </a:endParaRPr>
                    </a:p>
                  </a:txBody>
                  <a:tcPr marL="7695" marR="7695" marT="7695" marB="0" anchor="ctr"/>
                </a:tc>
                <a:tc>
                  <a:txBody>
                    <a:bodyPr/>
                    <a:lstStyle/>
                    <a:p>
                      <a:pPr algn="ctr" fontAlgn="ctr"/>
                      <a:r>
                        <a:rPr lang="en-IN" sz="2000" u="none" strike="noStrike" dirty="0">
                          <a:effectLst/>
                        </a:rPr>
                        <a:t>398754</a:t>
                      </a:r>
                      <a:endParaRPr lang="en-IN" sz="2000" b="0" i="0" u="none" strike="noStrike" dirty="0">
                        <a:solidFill>
                          <a:srgbClr val="000000"/>
                        </a:solidFill>
                        <a:effectLst/>
                        <a:latin typeface="Var(--jp-code-font-family)"/>
                      </a:endParaRPr>
                    </a:p>
                  </a:txBody>
                  <a:tcPr marL="7695" marR="7695" marT="7695" marB="0" anchor="ctr"/>
                </a:tc>
                <a:tc>
                  <a:txBody>
                    <a:bodyPr/>
                    <a:lstStyle/>
                    <a:p>
                      <a:pPr algn="ctr" fontAlgn="ctr"/>
                      <a:r>
                        <a:rPr lang="en-IN" sz="2000" u="none" strike="noStrike" dirty="0">
                          <a:effectLst/>
                        </a:rPr>
                        <a:t>779481</a:t>
                      </a:r>
                      <a:endParaRPr lang="en-IN" sz="2000" b="0" i="0" u="none" strike="noStrike" dirty="0">
                        <a:solidFill>
                          <a:srgbClr val="000000"/>
                        </a:solidFill>
                        <a:effectLst/>
                        <a:latin typeface="Var(--jp-code-font-family)"/>
                      </a:endParaRPr>
                    </a:p>
                  </a:txBody>
                  <a:tcPr marL="7695" marR="7695" marT="7695" marB="0" anchor="ctr"/>
                </a:tc>
                <a:tc>
                  <a:txBody>
                    <a:bodyPr/>
                    <a:lstStyle/>
                    <a:p>
                      <a:pPr algn="ctr" fontAlgn="ctr"/>
                      <a:r>
                        <a:rPr lang="en-IN" sz="2000" u="none" strike="noStrike" dirty="0">
                          <a:effectLst/>
                        </a:rPr>
                        <a:t>13199739</a:t>
                      </a:r>
                      <a:endParaRPr lang="en-IN" sz="2000" b="0" i="0" u="none" strike="noStrike" dirty="0">
                        <a:solidFill>
                          <a:srgbClr val="000000"/>
                        </a:solidFill>
                        <a:effectLst/>
                        <a:latin typeface="Var(--jp-code-font-family)"/>
                      </a:endParaRPr>
                    </a:p>
                  </a:txBody>
                  <a:tcPr marL="7695" marR="7695" marT="7695" marB="0" anchor="ctr"/>
                </a:tc>
                <a:extLst>
                  <a:ext uri="{0D108BD9-81ED-4DB2-BD59-A6C34878D82A}">
                    <a16:rowId xmlns:a16="http://schemas.microsoft.com/office/drawing/2014/main" val="892154701"/>
                  </a:ext>
                </a:extLst>
              </a:tr>
              <a:tr h="1106639">
                <a:tc>
                  <a:txBody>
                    <a:bodyPr/>
                    <a:lstStyle/>
                    <a:p>
                      <a:pPr algn="ctr" fontAlgn="b"/>
                      <a:r>
                        <a:rPr lang="en-IN" sz="2000" u="none" strike="noStrike" dirty="0">
                          <a:effectLst/>
                        </a:rPr>
                        <a:t>jobstar</a:t>
                      </a:r>
                      <a:endParaRPr lang="en-IN" sz="2000" b="0" i="0" u="none" strike="noStrike" dirty="0">
                        <a:solidFill>
                          <a:srgbClr val="000000"/>
                        </a:solidFill>
                        <a:effectLst/>
                        <a:latin typeface="Calibri" panose="020F0502020204030204" pitchFamily="34" charset="0"/>
                      </a:endParaRPr>
                    </a:p>
                  </a:txBody>
                  <a:tcPr marL="7695" marR="7695" marT="7695" marB="0" anchor="ctr"/>
                </a:tc>
                <a:tc>
                  <a:txBody>
                    <a:bodyPr/>
                    <a:lstStyle/>
                    <a:p>
                      <a:pPr algn="ctr" fontAlgn="ctr"/>
                      <a:r>
                        <a:rPr lang="en-IN" sz="2000" u="none" strike="noStrike" dirty="0">
                          <a:effectLst/>
                        </a:rPr>
                        <a:t>32469106</a:t>
                      </a:r>
                      <a:endParaRPr lang="en-IN" sz="2000" b="0" i="0" u="none" strike="noStrike" dirty="0">
                        <a:solidFill>
                          <a:srgbClr val="000000"/>
                        </a:solidFill>
                        <a:effectLst/>
                        <a:latin typeface="Var(--jp-code-font-family)"/>
                      </a:endParaRPr>
                    </a:p>
                  </a:txBody>
                  <a:tcPr marL="7695" marR="7695" marT="7695" marB="0" anchor="ctr"/>
                </a:tc>
                <a:tc>
                  <a:txBody>
                    <a:bodyPr/>
                    <a:lstStyle/>
                    <a:p>
                      <a:pPr algn="ctr" fontAlgn="ctr"/>
                      <a:r>
                        <a:rPr lang="en-IN" sz="2000" u="none" strike="noStrike" dirty="0">
                          <a:effectLst/>
                        </a:rPr>
                        <a:t>1470953</a:t>
                      </a:r>
                      <a:endParaRPr lang="en-IN" sz="2000" b="0" i="0" u="none" strike="noStrike" dirty="0">
                        <a:solidFill>
                          <a:srgbClr val="000000"/>
                        </a:solidFill>
                        <a:effectLst/>
                        <a:latin typeface="Var(--jp-code-font-family)"/>
                      </a:endParaRPr>
                    </a:p>
                  </a:txBody>
                  <a:tcPr marL="7695" marR="7695" marT="7695" marB="0" anchor="ctr"/>
                </a:tc>
                <a:tc>
                  <a:txBody>
                    <a:bodyPr/>
                    <a:lstStyle/>
                    <a:p>
                      <a:pPr algn="ctr" fontAlgn="ctr"/>
                      <a:r>
                        <a:rPr lang="en-IN" sz="2000" u="none" strike="noStrike" dirty="0">
                          <a:effectLst/>
                        </a:rPr>
                        <a:t>4190779</a:t>
                      </a:r>
                      <a:endParaRPr lang="en-IN" sz="2000" b="0" i="0" u="none" strike="noStrike" dirty="0">
                        <a:solidFill>
                          <a:srgbClr val="000000"/>
                        </a:solidFill>
                        <a:effectLst/>
                        <a:latin typeface="Var(--jp-code-font-family)"/>
                      </a:endParaRPr>
                    </a:p>
                  </a:txBody>
                  <a:tcPr marL="7695" marR="7695" marT="7695" marB="0" anchor="ctr"/>
                </a:tc>
                <a:tc>
                  <a:txBody>
                    <a:bodyPr/>
                    <a:lstStyle/>
                    <a:p>
                      <a:pPr algn="ctr" fontAlgn="ctr"/>
                      <a:r>
                        <a:rPr lang="en-IN" sz="2000" u="none" strike="noStrike" dirty="0">
                          <a:effectLst/>
                        </a:rPr>
                        <a:t>29749280</a:t>
                      </a:r>
                      <a:endParaRPr lang="en-IN" sz="2000" b="0" i="0" u="none" strike="noStrike" dirty="0">
                        <a:solidFill>
                          <a:srgbClr val="000000"/>
                        </a:solidFill>
                        <a:effectLst/>
                        <a:latin typeface="Var(--jp-code-font-family)"/>
                      </a:endParaRPr>
                    </a:p>
                  </a:txBody>
                  <a:tcPr marL="7695" marR="7695" marT="7695" marB="0" anchor="ctr"/>
                </a:tc>
                <a:extLst>
                  <a:ext uri="{0D108BD9-81ED-4DB2-BD59-A6C34878D82A}">
                    <a16:rowId xmlns:a16="http://schemas.microsoft.com/office/drawing/2014/main" val="1823746355"/>
                  </a:ext>
                </a:extLst>
              </a:tr>
            </a:tbl>
          </a:graphicData>
        </a:graphic>
      </p:graphicFrame>
      <p:sp>
        <p:nvSpPr>
          <p:cNvPr id="3" name="Rounded Rectangular Callout 2"/>
          <p:cNvSpPr/>
          <p:nvPr/>
        </p:nvSpPr>
        <p:spPr>
          <a:xfrm>
            <a:off x="644577" y="5036695"/>
            <a:ext cx="914400" cy="612648"/>
          </a:xfrm>
          <a:prstGeom prst="wedgeRoundRectCallou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Explosion 1 3"/>
          <p:cNvSpPr/>
          <p:nvPr/>
        </p:nvSpPr>
        <p:spPr>
          <a:xfrm>
            <a:off x="9938479" y="4542019"/>
            <a:ext cx="1567298" cy="1499017"/>
          </a:xfrm>
          <a:prstGeom prst="irregularSeal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1922771"/>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359764"/>
            <a:ext cx="10515600" cy="6498236"/>
          </a:xfrm>
        </p:spPr>
        <p:txBody>
          <a:bodyPr>
            <a:normAutofit fontScale="90000"/>
          </a:bodyPr>
          <a:lstStyle/>
          <a:p>
            <a:r>
              <a:rPr lang="en-IN" sz="1800" dirty="0" smtClean="0">
                <a:solidFill>
                  <a:srgbClr val="C00000"/>
                </a:solidFill>
              </a:rPr>
              <a:t>1.Liocinema has more subscriber numbers than jobstar but the percentage of free users need to be converted to paid users.</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2.Growth trend is very sharp in liocinema must be because of more number of free users &amp; jobstar has a steady growth and has more of paid users.</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3.Jobstar is dominating the content type and diverse language content available which is lacking in liocinema.</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4.Due to the above point the percentage of active users are very high in jobstar which need to be reworked for liocinema.</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5.All age groups are more active in jobstar with 85%, whereas liocinema has very less percentage of young users with over all average 50% active.</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6.Subscription plan wise liocinema has very low percentage in premium or paid users compared to jobstar which has very good percentage.</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7.Average watch time is more with jobstar with tier 1 cities leading and mobile device is leading for watching the contents.</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8.Inactiveity of account is directly linked with less watch time and liocinema has very less watch time compared to jobstar.</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9.Due to the above point the paid users are very low in liocinema and jobstar had more percentage.</a:t>
            </a:r>
            <a:br>
              <a:rPr lang="en-IN" sz="1800" dirty="0" smtClean="0">
                <a:solidFill>
                  <a:srgbClr val="C00000"/>
                </a:solidFill>
              </a:rPr>
            </a:br>
            <a:r>
              <a:rPr lang="en-IN" sz="1800" dirty="0" smtClean="0">
                <a:solidFill>
                  <a:srgbClr val="C00000"/>
                </a:solidFill>
              </a:rPr>
              <a:t/>
            </a:r>
            <a:br>
              <a:rPr lang="en-IN" sz="1800" dirty="0" smtClean="0">
                <a:solidFill>
                  <a:srgbClr val="C00000"/>
                </a:solidFill>
              </a:rPr>
            </a:br>
            <a:r>
              <a:rPr lang="en-IN" sz="1800" dirty="0" smtClean="0">
                <a:solidFill>
                  <a:srgbClr val="C00000"/>
                </a:solidFill>
              </a:rPr>
              <a:t>10.Due to the above reasons the revenue of jobstar more compared to the liocinema.</a:t>
            </a:r>
            <a:endParaRPr lang="en-IN" sz="1800" dirty="0">
              <a:solidFill>
                <a:srgbClr val="C00000"/>
              </a:solidFill>
            </a:endParaRPr>
          </a:p>
        </p:txBody>
      </p:sp>
      <p:sp>
        <p:nvSpPr>
          <p:cNvPr id="5" name="Title 3"/>
          <p:cNvSpPr txBox="1">
            <a:spLocks/>
          </p:cNvSpPr>
          <p:nvPr/>
        </p:nvSpPr>
        <p:spPr>
          <a:xfrm>
            <a:off x="990600" y="517526"/>
            <a:ext cx="10515600" cy="4743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mtClean="0"/>
              <a:t>Conclusions  :</a:t>
            </a:r>
            <a:endParaRPr lang="en-IN" dirty="0"/>
          </a:p>
        </p:txBody>
      </p:sp>
    </p:spTree>
    <p:extLst>
      <p:ext uri="{BB962C8B-B14F-4D97-AF65-F5344CB8AC3E}">
        <p14:creationId xmlns:p14="http://schemas.microsoft.com/office/powerpoint/2010/main" val="2206278019"/>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32" y="365125"/>
            <a:ext cx="11098967" cy="6492875"/>
          </a:xfrm>
        </p:spPr>
        <p:txBody>
          <a:bodyPr>
            <a:normAutofit fontScale="90000"/>
          </a:bodyPr>
          <a:lstStyle/>
          <a:p>
            <a:r>
              <a:rPr lang="en-IN" sz="2800" dirty="0" smtClean="0"/>
              <a:t>Recommendations :</a:t>
            </a:r>
            <a:r>
              <a:rPr lang="en-IN" sz="2800" dirty="0" smtClean="0">
                <a:solidFill>
                  <a:srgbClr val="C00000"/>
                </a:solidFill>
              </a:rPr>
              <a:t/>
            </a:r>
            <a:br>
              <a:rPr lang="en-IN" sz="2800" dirty="0" smtClean="0">
                <a:solidFill>
                  <a:srgbClr val="C00000"/>
                </a:solidFill>
              </a:rPr>
            </a:br>
            <a:r>
              <a:rPr lang="en-IN" sz="2800" dirty="0">
                <a:solidFill>
                  <a:srgbClr val="C00000"/>
                </a:solidFill>
              </a:rPr>
              <a:t/>
            </a:r>
            <a:br>
              <a:rPr lang="en-IN" sz="2800" dirty="0">
                <a:solidFill>
                  <a:srgbClr val="C00000"/>
                </a:solidFill>
              </a:rPr>
            </a:br>
            <a:r>
              <a:rPr lang="en-IN" sz="2800" dirty="0" smtClean="0">
                <a:solidFill>
                  <a:srgbClr val="C00000"/>
                </a:solidFill>
              </a:rPr>
              <a:t>1.As per the analysis we could find that paid users are looking for good &amp; diverse content to be available for being active on subscription.</a:t>
            </a:r>
            <a:br>
              <a:rPr lang="en-IN" sz="2800" dirty="0" smtClean="0">
                <a:solidFill>
                  <a:srgbClr val="C00000"/>
                </a:solidFill>
              </a:rPr>
            </a:br>
            <a:r>
              <a:rPr lang="en-IN" sz="2800" dirty="0" smtClean="0">
                <a:solidFill>
                  <a:srgbClr val="C00000"/>
                </a:solidFill>
              </a:rPr>
              <a:t>2.Young age group needs to be targeted more as this number is very less in liocinema who has more subscribers</a:t>
            </a:r>
            <a:br>
              <a:rPr lang="en-IN" sz="2800" dirty="0" smtClean="0">
                <a:solidFill>
                  <a:srgbClr val="C00000"/>
                </a:solidFill>
              </a:rPr>
            </a:br>
            <a:r>
              <a:rPr lang="en-IN" sz="2800" dirty="0" smtClean="0">
                <a:solidFill>
                  <a:srgbClr val="C00000"/>
                </a:solidFill>
              </a:rPr>
              <a:t>3.To increase the watch time we need to improve the contents for watching on TV which would be more of family and sports content and maintain the present contents also as watching on mobile is also having good number of users.</a:t>
            </a:r>
            <a:br>
              <a:rPr lang="en-IN" sz="2800" dirty="0" smtClean="0">
                <a:solidFill>
                  <a:srgbClr val="C00000"/>
                </a:solidFill>
              </a:rPr>
            </a:br>
            <a:r>
              <a:rPr lang="en-IN" sz="2800" dirty="0" smtClean="0">
                <a:solidFill>
                  <a:srgbClr val="C00000"/>
                </a:solidFill>
              </a:rPr>
              <a:t>4.Need to target the tier 2 &amp; 3 cities also as the potential is more compared to tier 1 due do extra free time available with them, contents like regional and other related to those cities needs to be added with some attractive prices.</a:t>
            </a:r>
            <a:br>
              <a:rPr lang="en-IN" sz="2800" dirty="0" smtClean="0">
                <a:solidFill>
                  <a:srgbClr val="C00000"/>
                </a:solidFill>
              </a:rPr>
            </a:br>
            <a:r>
              <a:rPr lang="en-IN" sz="2800" dirty="0" smtClean="0">
                <a:solidFill>
                  <a:srgbClr val="C00000"/>
                </a:solidFill>
              </a:rPr>
              <a:t>5.Pricing can be split with one price for tier 1 cities and little lesser price for tier 2 &amp; 3 cities which will attract as the income and expenses patters are different in these cities.</a:t>
            </a:r>
            <a:br>
              <a:rPr lang="en-IN" sz="2800" dirty="0" smtClean="0">
                <a:solidFill>
                  <a:srgbClr val="C00000"/>
                </a:solidFill>
              </a:rPr>
            </a:br>
            <a:r>
              <a:rPr lang="en-IN" sz="2800" dirty="0" smtClean="0">
                <a:solidFill>
                  <a:srgbClr val="C00000"/>
                </a:solidFill>
              </a:rPr>
              <a:t>6.Again the brand ambassador should be split with regional level which gives more leverage than one single national personality.</a:t>
            </a:r>
            <a:endParaRPr lang="en-IN" sz="2800" dirty="0">
              <a:solidFill>
                <a:srgbClr val="C00000"/>
              </a:solidFill>
            </a:endParaRPr>
          </a:p>
        </p:txBody>
      </p:sp>
    </p:spTree>
    <p:extLst>
      <p:ext uri="{BB962C8B-B14F-4D97-AF65-F5344CB8AC3E}">
        <p14:creationId xmlns:p14="http://schemas.microsoft.com/office/powerpoint/2010/main" val="4116154271"/>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915649" y="28260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b="1" smtClean="0">
                <a:solidFill>
                  <a:srgbClr val="0070C0"/>
                </a:solidFill>
              </a:rPr>
              <a:t>THANKYOU..</a:t>
            </a:r>
            <a:endParaRPr lang="en-IN" sz="5400" b="1" dirty="0">
              <a:solidFill>
                <a:srgbClr val="0070C0"/>
              </a:solidFill>
            </a:endParaRPr>
          </a:p>
        </p:txBody>
      </p:sp>
    </p:spTree>
    <p:extLst>
      <p:ext uri="{BB962C8B-B14F-4D97-AF65-F5344CB8AC3E}">
        <p14:creationId xmlns:p14="http://schemas.microsoft.com/office/powerpoint/2010/main" val="3944205994"/>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4037"/>
            <a:ext cx="10645515" cy="3209925"/>
          </a:xfrm>
          <a:prstGeom prst="rect">
            <a:avLst/>
          </a:prstGeom>
        </p:spPr>
      </p:pic>
      <p:sp>
        <p:nvSpPr>
          <p:cNvPr id="3" name="Title 2"/>
          <p:cNvSpPr>
            <a:spLocks noGrp="1"/>
          </p:cNvSpPr>
          <p:nvPr>
            <p:ph type="title"/>
          </p:nvPr>
        </p:nvSpPr>
        <p:spPr/>
        <p:txBody>
          <a:bodyPr/>
          <a:lstStyle/>
          <a:p>
            <a:r>
              <a:rPr lang="en-IN" dirty="0" smtClean="0">
                <a:solidFill>
                  <a:srgbClr val="002060"/>
                </a:solidFill>
              </a:rPr>
              <a:t>Given </a:t>
            </a:r>
            <a:r>
              <a:rPr lang="en-IN" dirty="0">
                <a:solidFill>
                  <a:srgbClr val="002060"/>
                </a:solidFill>
              </a:rPr>
              <a:t>data</a:t>
            </a:r>
            <a:r>
              <a:rPr lang="en-IN" dirty="0" smtClean="0">
                <a:solidFill>
                  <a:srgbClr val="002060"/>
                </a:solidFill>
              </a:rPr>
              <a:t> for analysis….</a:t>
            </a:r>
            <a:endParaRPr lang="en-IN" dirty="0">
              <a:solidFill>
                <a:srgbClr val="002060"/>
              </a:solidFill>
            </a:endParaRPr>
          </a:p>
        </p:txBody>
      </p:sp>
    </p:spTree>
    <p:extLst>
      <p:ext uri="{BB962C8B-B14F-4D97-AF65-F5344CB8AC3E}">
        <p14:creationId xmlns:p14="http://schemas.microsoft.com/office/powerpoint/2010/main" val="864406423"/>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05711" cy="951875"/>
          </a:xfrm>
        </p:spPr>
        <p:txBody>
          <a:bodyPr>
            <a:normAutofit/>
          </a:bodyPr>
          <a:lstStyle/>
          <a:p>
            <a:pPr algn="ctr"/>
            <a:r>
              <a:rPr lang="en-US" sz="4000" dirty="0" smtClean="0">
                <a:solidFill>
                  <a:srgbClr val="002060"/>
                </a:solidFill>
              </a:rPr>
              <a:t>Total number of users</a:t>
            </a:r>
            <a:endParaRPr lang="en-IN" sz="4000" dirty="0">
              <a:solidFill>
                <a:srgbClr val="002060"/>
              </a:solidFill>
            </a:endParaRPr>
          </a:p>
        </p:txBody>
      </p:sp>
      <p:sp>
        <p:nvSpPr>
          <p:cNvPr id="4" name="Text Placeholder 3"/>
          <p:cNvSpPr>
            <a:spLocks noGrp="1"/>
          </p:cNvSpPr>
          <p:nvPr>
            <p:ph type="body" sz="half" idx="2"/>
          </p:nvPr>
        </p:nvSpPr>
        <p:spPr>
          <a:xfrm>
            <a:off x="839787" y="4745063"/>
            <a:ext cx="9053720" cy="1064301"/>
          </a:xfrm>
        </p:spPr>
        <p:txBody>
          <a:bodyPr>
            <a:normAutofit/>
          </a:bodyPr>
          <a:lstStyle/>
          <a:p>
            <a:r>
              <a:rPr lang="en-IN" sz="2800" b="1" dirty="0" smtClean="0">
                <a:solidFill>
                  <a:schemeClr val="accent1">
                    <a:lumMod val="75000"/>
                  </a:schemeClr>
                </a:solidFill>
              </a:rPr>
              <a:t>Findings</a:t>
            </a:r>
            <a:r>
              <a:rPr lang="en-IN" sz="2800" dirty="0" smtClean="0">
                <a:solidFill>
                  <a:schemeClr val="accent1">
                    <a:lumMod val="75000"/>
                  </a:schemeClr>
                </a:solidFill>
              </a:rPr>
              <a:t> :As far as total number of subscribers (Free &amp; paid) Liocinema has more number than jobstar.</a:t>
            </a:r>
            <a:endParaRPr lang="en-IN" sz="280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484200054"/>
              </p:ext>
            </p:extLst>
          </p:nvPr>
        </p:nvGraphicFramePr>
        <p:xfrm>
          <a:off x="839787" y="1633927"/>
          <a:ext cx="6205589" cy="2398427"/>
        </p:xfrm>
        <a:graphic>
          <a:graphicData uri="http://schemas.openxmlformats.org/drawingml/2006/table">
            <a:tbl>
              <a:tblPr>
                <a:tableStyleId>{5C22544A-7EE6-4342-B048-85BDC9FD1C3A}</a:tableStyleId>
              </a:tblPr>
              <a:tblGrid>
                <a:gridCol w="2908056">
                  <a:extLst>
                    <a:ext uri="{9D8B030D-6E8A-4147-A177-3AD203B41FA5}">
                      <a16:colId xmlns:a16="http://schemas.microsoft.com/office/drawing/2014/main" val="629332093"/>
                    </a:ext>
                  </a:extLst>
                </a:gridCol>
                <a:gridCol w="3297533">
                  <a:extLst>
                    <a:ext uri="{9D8B030D-6E8A-4147-A177-3AD203B41FA5}">
                      <a16:colId xmlns:a16="http://schemas.microsoft.com/office/drawing/2014/main" val="2774333298"/>
                    </a:ext>
                  </a:extLst>
                </a:gridCol>
              </a:tblGrid>
              <a:tr h="1352891">
                <a:tc>
                  <a:txBody>
                    <a:bodyPr/>
                    <a:lstStyle/>
                    <a:p>
                      <a:pPr algn="l" rtl="0" fontAlgn="ctr"/>
                      <a:r>
                        <a:rPr lang="en-IN" sz="3200" u="none" strike="noStrike" dirty="0">
                          <a:effectLst/>
                        </a:rPr>
                        <a:t>LioCinema</a:t>
                      </a:r>
                      <a:endParaRPr lang="en-IN" sz="3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IN" sz="3200" u="none" strike="noStrike" dirty="0" smtClean="0">
                          <a:effectLst/>
                        </a:rPr>
                        <a:t>Jobstar</a:t>
                      </a:r>
                      <a:endParaRPr lang="en-IN" sz="3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36270427"/>
                  </a:ext>
                </a:extLst>
              </a:tr>
              <a:tr h="1045536">
                <a:tc>
                  <a:txBody>
                    <a:bodyPr/>
                    <a:lstStyle/>
                    <a:p>
                      <a:pPr algn="l" rtl="0" fontAlgn="ctr"/>
                      <a:r>
                        <a:rPr lang="en-IN" sz="3200" u="none" strike="noStrike" dirty="0">
                          <a:effectLst/>
                        </a:rPr>
                        <a:t>183446</a:t>
                      </a:r>
                      <a:endParaRPr lang="en-IN" sz="3200" b="1" i="0" u="none" strike="noStrike" dirty="0">
                        <a:solidFill>
                          <a:srgbClr val="000000"/>
                        </a:solidFill>
                        <a:effectLst/>
                        <a:latin typeface="Var(--jp-code-font-family)"/>
                      </a:endParaRPr>
                    </a:p>
                  </a:txBody>
                  <a:tcPr marL="9525" marR="9525" marT="9525" marB="0" anchor="ctr"/>
                </a:tc>
                <a:tc>
                  <a:txBody>
                    <a:bodyPr/>
                    <a:lstStyle/>
                    <a:p>
                      <a:pPr algn="l" rtl="0" fontAlgn="ctr"/>
                      <a:r>
                        <a:rPr lang="en-IN" sz="3200" u="none" strike="noStrike" dirty="0">
                          <a:effectLst/>
                        </a:rPr>
                        <a:t>44620</a:t>
                      </a:r>
                      <a:endParaRPr lang="en-IN" sz="3200" b="1"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2217835323"/>
                  </a:ext>
                </a:extLst>
              </a:tr>
            </a:tbl>
          </a:graphicData>
        </a:graphic>
      </p:graphicFrame>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
        <p:nvSpPr>
          <p:cNvPr id="3" name="Up Arrow 2"/>
          <p:cNvSpPr/>
          <p:nvPr/>
        </p:nvSpPr>
        <p:spPr>
          <a:xfrm>
            <a:off x="2653259" y="2587865"/>
            <a:ext cx="334730" cy="97840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1612255"/>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5102017"/>
            <a:ext cx="11827240" cy="1325563"/>
          </a:xfrm>
        </p:spPr>
        <p:txBody>
          <a:bodyPr>
            <a:normAutofit/>
          </a:bodyPr>
          <a:lstStyle/>
          <a:p>
            <a:r>
              <a:rPr lang="en-IN" sz="3200" b="1" dirty="0" smtClean="0">
                <a:solidFill>
                  <a:schemeClr val="accent1">
                    <a:lumMod val="75000"/>
                  </a:schemeClr>
                </a:solidFill>
              </a:rPr>
              <a:t>Findings</a:t>
            </a:r>
            <a:r>
              <a:rPr lang="en-IN" sz="3200" dirty="0" smtClean="0">
                <a:solidFill>
                  <a:schemeClr val="accent1">
                    <a:lumMod val="75000"/>
                  </a:schemeClr>
                </a:solidFill>
              </a:rPr>
              <a:t> :Liocinema subscriber growth is very steep and jobstar growth is slow and steady.</a:t>
            </a:r>
            <a:endParaRPr lang="en-IN" sz="3200" dirty="0">
              <a:solidFill>
                <a:schemeClr val="accent1">
                  <a:lumMod val="75000"/>
                </a:schemeClr>
              </a:solidFill>
            </a:endParaRPr>
          </a:p>
        </p:txBody>
      </p:sp>
      <p:graphicFrame>
        <p:nvGraphicFramePr>
          <p:cNvPr id="23" name="Content Placeholder 22"/>
          <p:cNvGraphicFramePr>
            <a:graphicFrameLocks noGrp="1"/>
          </p:cNvGraphicFramePr>
          <p:nvPr>
            <p:ph sz="half" idx="1"/>
            <p:extLst>
              <p:ext uri="{D42A27DB-BD31-4B8C-83A1-F6EECF244321}">
                <p14:modId xmlns:p14="http://schemas.microsoft.com/office/powerpoint/2010/main" val="1712999020"/>
              </p:ext>
            </p:extLst>
          </p:nvPr>
        </p:nvGraphicFramePr>
        <p:xfrm>
          <a:off x="719527" y="1825616"/>
          <a:ext cx="4736893" cy="3040380"/>
        </p:xfrm>
        <a:graphic>
          <a:graphicData uri="http://schemas.openxmlformats.org/drawingml/2006/table">
            <a:tbl>
              <a:tblPr>
                <a:tableStyleId>{5C22544A-7EE6-4342-B048-85BDC9FD1C3A}</a:tableStyleId>
              </a:tblPr>
              <a:tblGrid>
                <a:gridCol w="1176563">
                  <a:extLst>
                    <a:ext uri="{9D8B030D-6E8A-4147-A177-3AD203B41FA5}">
                      <a16:colId xmlns:a16="http://schemas.microsoft.com/office/drawing/2014/main" val="1423250138"/>
                    </a:ext>
                  </a:extLst>
                </a:gridCol>
                <a:gridCol w="1967067">
                  <a:extLst>
                    <a:ext uri="{9D8B030D-6E8A-4147-A177-3AD203B41FA5}">
                      <a16:colId xmlns:a16="http://schemas.microsoft.com/office/drawing/2014/main" val="3269440242"/>
                    </a:ext>
                  </a:extLst>
                </a:gridCol>
                <a:gridCol w="1593263">
                  <a:extLst>
                    <a:ext uri="{9D8B030D-6E8A-4147-A177-3AD203B41FA5}">
                      <a16:colId xmlns:a16="http://schemas.microsoft.com/office/drawing/2014/main" val="3988974248"/>
                    </a:ext>
                  </a:extLst>
                </a:gridCol>
              </a:tblGrid>
              <a:tr h="243856">
                <a:tc>
                  <a:txBody>
                    <a:bodyPr/>
                    <a:lstStyle/>
                    <a:p>
                      <a:pPr algn="ctr" fontAlgn="t"/>
                      <a:r>
                        <a:rPr lang="en-IN" sz="1600" b="1" u="none" strike="noStrike" dirty="0">
                          <a:effectLst/>
                        </a:rPr>
                        <a:t>Month</a:t>
                      </a:r>
                      <a:endParaRPr lang="en-IN" sz="16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1600" b="1" u="none" strike="noStrike" dirty="0">
                          <a:effectLst/>
                        </a:rPr>
                        <a:t>Liocinema users</a:t>
                      </a:r>
                      <a:endParaRPr lang="en-IN" sz="16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IN" sz="1600" b="1" u="none" strike="noStrike" dirty="0">
                          <a:effectLst/>
                        </a:rPr>
                        <a:t>Jobstar users</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0284522"/>
                  </a:ext>
                </a:extLst>
              </a:tr>
              <a:tr h="243856">
                <a:tc>
                  <a:txBody>
                    <a:bodyPr/>
                    <a:lstStyle/>
                    <a:p>
                      <a:pPr algn="ctr" fontAlgn="t"/>
                      <a:r>
                        <a:rPr lang="en-IN" sz="1600" b="1" u="none" strike="noStrike" dirty="0">
                          <a:effectLst/>
                        </a:rPr>
                        <a:t>1</a:t>
                      </a:r>
                      <a:endParaRPr lang="en-IN" sz="16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dirty="0">
                          <a:effectLst/>
                        </a:rPr>
                        <a:t>6758</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1645</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656789"/>
                  </a:ext>
                </a:extLst>
              </a:tr>
              <a:tr h="243856">
                <a:tc>
                  <a:txBody>
                    <a:bodyPr/>
                    <a:lstStyle/>
                    <a:p>
                      <a:pPr algn="ctr" fontAlgn="t"/>
                      <a:r>
                        <a:rPr lang="en-IN" sz="1600" b="1" u="none" strike="noStrike">
                          <a:effectLst/>
                        </a:rPr>
                        <a:t>2</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dirty="0">
                          <a:effectLst/>
                        </a:rPr>
                        <a:t>7404</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1844</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1483056"/>
                  </a:ext>
                </a:extLst>
              </a:tr>
              <a:tr h="243856">
                <a:tc>
                  <a:txBody>
                    <a:bodyPr/>
                    <a:lstStyle/>
                    <a:p>
                      <a:pPr algn="ctr" fontAlgn="t"/>
                      <a:r>
                        <a:rPr lang="en-IN" sz="1600" b="1" u="none" strike="noStrike">
                          <a:effectLst/>
                        </a:rPr>
                        <a:t>3</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dirty="0">
                          <a:effectLst/>
                        </a:rPr>
                        <a:t>8397</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2088</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36102"/>
                  </a:ext>
                </a:extLst>
              </a:tr>
              <a:tr h="243856">
                <a:tc>
                  <a:txBody>
                    <a:bodyPr/>
                    <a:lstStyle/>
                    <a:p>
                      <a:pPr algn="ctr" fontAlgn="t"/>
                      <a:r>
                        <a:rPr lang="en-IN" sz="1600" b="1" u="none" strike="noStrike">
                          <a:effectLst/>
                        </a:rPr>
                        <a:t>4</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dirty="0">
                          <a:effectLst/>
                        </a:rPr>
                        <a:t>9759</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2342</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7675193"/>
                  </a:ext>
                </a:extLst>
              </a:tr>
              <a:tr h="243856">
                <a:tc>
                  <a:txBody>
                    <a:bodyPr/>
                    <a:lstStyle/>
                    <a:p>
                      <a:pPr algn="ctr" fontAlgn="t"/>
                      <a:r>
                        <a:rPr lang="en-IN" sz="1600" b="1" u="none" strike="noStrike">
                          <a:effectLst/>
                        </a:rPr>
                        <a:t>5</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dirty="0">
                          <a:effectLst/>
                        </a:rPr>
                        <a:t>11977</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2853</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8519854"/>
                  </a:ext>
                </a:extLst>
              </a:tr>
              <a:tr h="243856">
                <a:tc>
                  <a:txBody>
                    <a:bodyPr/>
                    <a:lstStyle/>
                    <a:p>
                      <a:pPr algn="ctr" fontAlgn="t"/>
                      <a:r>
                        <a:rPr lang="en-IN" sz="1600" b="1" u="none" strike="noStrike">
                          <a:effectLst/>
                        </a:rPr>
                        <a:t>6</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a:effectLst/>
                        </a:rPr>
                        <a:t>13768</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3463</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198583"/>
                  </a:ext>
                </a:extLst>
              </a:tr>
              <a:tr h="243856">
                <a:tc>
                  <a:txBody>
                    <a:bodyPr/>
                    <a:lstStyle/>
                    <a:p>
                      <a:pPr algn="ctr" fontAlgn="t"/>
                      <a:r>
                        <a:rPr lang="en-IN" sz="1600" b="1" u="none" strike="noStrike">
                          <a:effectLst/>
                        </a:rPr>
                        <a:t>7</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a:effectLst/>
                        </a:rPr>
                        <a:t>16161</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3977</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583051"/>
                  </a:ext>
                </a:extLst>
              </a:tr>
              <a:tr h="243856">
                <a:tc>
                  <a:txBody>
                    <a:bodyPr/>
                    <a:lstStyle/>
                    <a:p>
                      <a:pPr algn="ctr" fontAlgn="t"/>
                      <a:r>
                        <a:rPr lang="en-IN" sz="1600" b="1" u="none" strike="noStrike">
                          <a:effectLst/>
                        </a:rPr>
                        <a:t>8</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a:effectLst/>
                        </a:rPr>
                        <a:t>19247</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4657</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8574300"/>
                  </a:ext>
                </a:extLst>
              </a:tr>
              <a:tr h="243856">
                <a:tc>
                  <a:txBody>
                    <a:bodyPr/>
                    <a:lstStyle/>
                    <a:p>
                      <a:pPr algn="ctr" fontAlgn="t"/>
                      <a:r>
                        <a:rPr lang="en-IN" sz="1600" b="1" u="none" strike="noStrike">
                          <a:effectLst/>
                        </a:rPr>
                        <a:t>9</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a:effectLst/>
                        </a:rPr>
                        <a:t>23873</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5826</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7230253"/>
                  </a:ext>
                </a:extLst>
              </a:tr>
              <a:tr h="243856">
                <a:tc>
                  <a:txBody>
                    <a:bodyPr/>
                    <a:lstStyle/>
                    <a:p>
                      <a:pPr algn="ctr" fontAlgn="t"/>
                      <a:r>
                        <a:rPr lang="en-IN" sz="1600" b="1" u="none" strike="noStrike">
                          <a:effectLst/>
                        </a:rPr>
                        <a:t>10</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a:effectLst/>
                        </a:rPr>
                        <a:t>29105</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7114</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9292742"/>
                  </a:ext>
                </a:extLst>
              </a:tr>
              <a:tr h="243856">
                <a:tc>
                  <a:txBody>
                    <a:bodyPr/>
                    <a:lstStyle/>
                    <a:p>
                      <a:pPr algn="ctr" fontAlgn="t"/>
                      <a:r>
                        <a:rPr lang="en-IN" sz="1600" b="1" u="none" strike="noStrike">
                          <a:effectLst/>
                        </a:rPr>
                        <a:t>11</a:t>
                      </a:r>
                      <a:endParaRPr lang="en-IN" sz="16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600" b="1" u="none" strike="noStrike">
                          <a:effectLst/>
                        </a:rPr>
                        <a:t>36997</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8811</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9466073"/>
                  </a:ext>
                </a:extLst>
              </a:tr>
            </a:tbl>
          </a:graphicData>
        </a:graphic>
      </p:graphicFrame>
      <p:graphicFrame>
        <p:nvGraphicFramePr>
          <p:cNvPr id="34" name="Content Placeholder 33"/>
          <p:cNvGraphicFramePr>
            <a:graphicFrameLocks noGrp="1"/>
          </p:cNvGraphicFramePr>
          <p:nvPr>
            <p:ph sz="half" idx="2"/>
            <p:extLst>
              <p:ext uri="{D42A27DB-BD31-4B8C-83A1-F6EECF244321}">
                <p14:modId xmlns:p14="http://schemas.microsoft.com/office/powerpoint/2010/main" val="498631831"/>
              </p:ext>
            </p:extLst>
          </p:nvPr>
        </p:nvGraphicFramePr>
        <p:xfrm>
          <a:off x="6172200" y="1825625"/>
          <a:ext cx="4860561" cy="3040371"/>
        </p:xfrm>
        <a:graphic>
          <a:graphicData uri="http://schemas.openxmlformats.org/drawingml/2006/chart">
            <c:chart xmlns:c="http://schemas.openxmlformats.org/drawingml/2006/chart" xmlns:r="http://schemas.openxmlformats.org/officeDocument/2006/relationships" r:id="rId4"/>
          </a:graphicData>
        </a:graphic>
      </p:graphicFrame>
      <p:sp>
        <p:nvSpPr>
          <p:cNvPr id="5" name="Title 1"/>
          <p:cNvSpPr txBox="1">
            <a:spLocks/>
          </p:cNvSpPr>
          <p:nvPr/>
        </p:nvSpPr>
        <p:spPr>
          <a:xfrm>
            <a:off x="362262" y="517525"/>
            <a:ext cx="11827240" cy="966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chemeClr val="tx1">
                    <a:lumMod val="85000"/>
                    <a:lumOff val="15000"/>
                  </a:schemeClr>
                </a:solidFill>
              </a:rPr>
              <a:t>Comparing the growth trends (January–November 2024)</a:t>
            </a:r>
            <a:endParaRPr lang="en-IN" sz="3200" dirty="0">
              <a:solidFill>
                <a:schemeClr val="tx1">
                  <a:lumMod val="85000"/>
                  <a:lumOff val="15000"/>
                </a:schemeClr>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
        <p:nvSpPr>
          <p:cNvPr id="3" name="Up-Down Arrow 2"/>
          <p:cNvSpPr/>
          <p:nvPr/>
        </p:nvSpPr>
        <p:spPr>
          <a:xfrm>
            <a:off x="9818557" y="2923082"/>
            <a:ext cx="299804" cy="92939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8865505"/>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429065" y="527526"/>
            <a:ext cx="9663658" cy="861774"/>
          </a:xfrm>
          <a:prstGeom prst="rect">
            <a:avLst/>
          </a:prstGeom>
        </p:spPr>
        <p:txBody>
          <a:bodyPr wrap="square">
            <a:spAutoFit/>
          </a:bodyPr>
          <a:lstStyle/>
          <a:p>
            <a:r>
              <a:rPr lang="en-US" sz="3200" dirty="0">
                <a:solidFill>
                  <a:srgbClr val="002060"/>
                </a:solidFill>
                <a:latin typeface="+mj-lt"/>
                <a:ea typeface="+mj-ea"/>
                <a:cs typeface="+mj-cs"/>
              </a:rPr>
              <a:t>What</a:t>
            </a:r>
            <a:r>
              <a:rPr lang="en-US" b="0" i="0" dirty="0" smtClean="0">
                <a:solidFill>
                  <a:srgbClr val="002060"/>
                </a:solidFill>
                <a:effectLst/>
                <a:latin typeface="system-ui"/>
              </a:rPr>
              <a:t> is the total number of contents available on LioCinema vs. Jotstar?</a:t>
            </a:r>
          </a:p>
          <a:p>
            <a:r>
              <a:rPr lang="en-US" dirty="0">
                <a:solidFill>
                  <a:srgbClr val="002060"/>
                </a:solidFill>
              </a:rPr>
              <a:t>How do they differ in terms of language and content type</a:t>
            </a:r>
            <a:endParaRPr lang="en-IN" dirty="0">
              <a:solidFill>
                <a:srgbClr val="00206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06225635"/>
              </p:ext>
            </p:extLst>
          </p:nvPr>
        </p:nvGraphicFramePr>
        <p:xfrm>
          <a:off x="1429064" y="1671405"/>
          <a:ext cx="4986725" cy="3406140"/>
        </p:xfrm>
        <a:graphic>
          <a:graphicData uri="http://schemas.openxmlformats.org/drawingml/2006/table">
            <a:tbl>
              <a:tblPr>
                <a:tableStyleId>{5C22544A-7EE6-4342-B048-85BDC9FD1C3A}</a:tableStyleId>
              </a:tblPr>
              <a:tblGrid>
                <a:gridCol w="1728833">
                  <a:extLst>
                    <a:ext uri="{9D8B030D-6E8A-4147-A177-3AD203B41FA5}">
                      <a16:colId xmlns:a16="http://schemas.microsoft.com/office/drawing/2014/main" val="3009549819"/>
                    </a:ext>
                  </a:extLst>
                </a:gridCol>
                <a:gridCol w="1628946">
                  <a:extLst>
                    <a:ext uri="{9D8B030D-6E8A-4147-A177-3AD203B41FA5}">
                      <a16:colId xmlns:a16="http://schemas.microsoft.com/office/drawing/2014/main" val="2177548682"/>
                    </a:ext>
                  </a:extLst>
                </a:gridCol>
                <a:gridCol w="1628946">
                  <a:extLst>
                    <a:ext uri="{9D8B030D-6E8A-4147-A177-3AD203B41FA5}">
                      <a16:colId xmlns:a16="http://schemas.microsoft.com/office/drawing/2014/main" val="1709877266"/>
                    </a:ext>
                  </a:extLst>
                </a:gridCol>
              </a:tblGrid>
              <a:tr h="262952">
                <a:tc>
                  <a:txBody>
                    <a:bodyPr/>
                    <a:lstStyle/>
                    <a:p>
                      <a:pPr algn="ctr" fontAlgn="t"/>
                      <a:r>
                        <a:rPr lang="en-IN" sz="1800" u="none" strike="noStrike" dirty="0">
                          <a:effectLst/>
                        </a:rPr>
                        <a:t>Language</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1800" u="none" strike="noStrike" dirty="0">
                          <a:effectLst/>
                        </a:rPr>
                        <a:t>Jobstar</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Liocinema</a:t>
                      </a:r>
                      <a:endParaRPr lang="en-IN"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8200399"/>
                  </a:ext>
                </a:extLst>
              </a:tr>
              <a:tr h="262952">
                <a:tc>
                  <a:txBody>
                    <a:bodyPr/>
                    <a:lstStyle/>
                    <a:p>
                      <a:pPr algn="ctr" fontAlgn="t"/>
                      <a:r>
                        <a:rPr lang="en-IN" sz="1800" u="none" strike="noStrike" dirty="0">
                          <a:effectLst/>
                        </a:rPr>
                        <a:t>English</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a:effectLst/>
                        </a:rPr>
                        <a:t>800</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dirty="0">
                          <a:effectLst/>
                        </a:rPr>
                        <a:t>56</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029805"/>
                  </a:ext>
                </a:extLst>
              </a:tr>
              <a:tr h="262952">
                <a:tc>
                  <a:txBody>
                    <a:bodyPr/>
                    <a:lstStyle/>
                    <a:p>
                      <a:pPr algn="ctr" fontAlgn="t"/>
                      <a:r>
                        <a:rPr lang="en-IN" sz="1800" u="none" strike="noStrike" dirty="0">
                          <a:effectLst/>
                        </a:rPr>
                        <a:t>Hindi</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a:effectLst/>
                        </a:rPr>
                        <a:t>637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a:effectLst/>
                        </a:rPr>
                        <a:t>424</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961369"/>
                  </a:ext>
                </a:extLst>
              </a:tr>
              <a:tr h="262952">
                <a:tc>
                  <a:txBody>
                    <a:bodyPr/>
                    <a:lstStyle/>
                    <a:p>
                      <a:pPr algn="ctr" fontAlgn="t"/>
                      <a:r>
                        <a:rPr lang="en-IN" sz="1800" u="none" strike="noStrike" dirty="0">
                          <a:effectLst/>
                        </a:rPr>
                        <a:t>Tamil</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251</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a:effectLst/>
                        </a:rPr>
                        <a:t>221</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8569142"/>
                  </a:ext>
                </a:extLst>
              </a:tr>
              <a:tr h="262952">
                <a:tc>
                  <a:txBody>
                    <a:bodyPr/>
                    <a:lstStyle/>
                    <a:p>
                      <a:pPr algn="ctr" fontAlgn="t"/>
                      <a:r>
                        <a:rPr lang="en-IN" sz="1800" u="none" strike="noStrike" dirty="0">
                          <a:effectLst/>
                        </a:rPr>
                        <a:t>Telugu</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244</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a:effectLst/>
                        </a:rPr>
                        <a:t>242</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509999"/>
                  </a:ext>
                </a:extLst>
              </a:tr>
              <a:tr h="262952">
                <a:tc>
                  <a:txBody>
                    <a:bodyPr/>
                    <a:lstStyle/>
                    <a:p>
                      <a:pPr algn="ctr" fontAlgn="t"/>
                      <a:r>
                        <a:rPr lang="en-IN" sz="1800" u="none" strike="noStrike" dirty="0">
                          <a:effectLst/>
                        </a:rPr>
                        <a:t>Kannada</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121</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a:effectLst/>
                        </a:rPr>
                        <a:t>118</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7862092"/>
                  </a:ext>
                </a:extLst>
              </a:tr>
              <a:tr h="262952">
                <a:tc>
                  <a:txBody>
                    <a:bodyPr/>
                    <a:lstStyle/>
                    <a:p>
                      <a:pPr algn="ctr" fontAlgn="t"/>
                      <a:r>
                        <a:rPr lang="en-IN" sz="1800" u="none" strike="noStrike">
                          <a:effectLst/>
                        </a:rPr>
                        <a:t>Malayalam</a:t>
                      </a:r>
                      <a:endParaRPr lang="en-IN"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118</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a:effectLst/>
                        </a:rPr>
                        <a:t>121</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483910"/>
                  </a:ext>
                </a:extLst>
              </a:tr>
              <a:tr h="262952">
                <a:tc>
                  <a:txBody>
                    <a:bodyPr/>
                    <a:lstStyle/>
                    <a:p>
                      <a:pPr algn="ctr" fontAlgn="t"/>
                      <a:r>
                        <a:rPr lang="en-IN" sz="1800" u="none" strike="noStrike">
                          <a:effectLst/>
                        </a:rPr>
                        <a:t>Marathi</a:t>
                      </a:r>
                      <a:endParaRPr lang="en-IN"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74</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a:effectLst/>
                        </a:rPr>
                        <a:t>68</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3099842"/>
                  </a:ext>
                </a:extLst>
              </a:tr>
              <a:tr h="262952">
                <a:tc>
                  <a:txBody>
                    <a:bodyPr/>
                    <a:lstStyle/>
                    <a:p>
                      <a:pPr algn="ctr" fontAlgn="t"/>
                      <a:r>
                        <a:rPr lang="en-IN" sz="1800" u="none" strike="noStrike">
                          <a:effectLst/>
                        </a:rPr>
                        <a:t>Bengali</a:t>
                      </a:r>
                      <a:endParaRPr lang="en-IN"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60</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9842090"/>
                  </a:ext>
                </a:extLst>
              </a:tr>
              <a:tr h="262952">
                <a:tc>
                  <a:txBody>
                    <a:bodyPr/>
                    <a:lstStyle/>
                    <a:p>
                      <a:pPr algn="ctr" fontAlgn="t"/>
                      <a:r>
                        <a:rPr lang="en-IN" sz="1800" u="none" strike="noStrike">
                          <a:effectLst/>
                        </a:rPr>
                        <a:t>Gujarati</a:t>
                      </a:r>
                      <a:endParaRPr lang="en-IN"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28</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1769385"/>
                  </a:ext>
                </a:extLst>
              </a:tr>
              <a:tr h="262952">
                <a:tc>
                  <a:txBody>
                    <a:bodyPr/>
                    <a:lstStyle/>
                    <a:p>
                      <a:pPr algn="ctr" fontAlgn="t"/>
                      <a:r>
                        <a:rPr lang="en-IN" sz="1800" u="none" strike="noStrike">
                          <a:effectLst/>
                        </a:rPr>
                        <a:t>Punjabi</a:t>
                      </a:r>
                      <a:endParaRPr lang="en-IN"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a:effectLst/>
                        </a:rPr>
                        <a:t>27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8390981"/>
                  </a:ext>
                </a:extLst>
              </a:tr>
              <a:tr h="262952">
                <a:tc>
                  <a:txBody>
                    <a:bodyPr/>
                    <a:lstStyle/>
                    <a:p>
                      <a:pPr algn="ctr" fontAlgn="t"/>
                      <a:r>
                        <a:rPr lang="en-IN" sz="1800" u="none" strike="noStrike" dirty="0">
                          <a:effectLst/>
                        </a:rPr>
                        <a:t>TOTAL</a:t>
                      </a:r>
                      <a:endParaRPr lang="en-IN"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IN" sz="1800" u="none" strike="noStrike" dirty="0">
                          <a:effectLst/>
                        </a:rPr>
                        <a:t>2360</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800" u="none" strike="noStrike" dirty="0">
                          <a:effectLst/>
                        </a:rPr>
                        <a:t>1250</a:t>
                      </a:r>
                      <a:endParaRPr lang="en-IN"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168781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80270888"/>
              </p:ext>
            </p:extLst>
          </p:nvPr>
        </p:nvGraphicFramePr>
        <p:xfrm>
          <a:off x="7510073" y="1671405"/>
          <a:ext cx="3582649" cy="1656412"/>
        </p:xfrm>
        <a:graphic>
          <a:graphicData uri="http://schemas.openxmlformats.org/drawingml/2006/table">
            <a:tbl>
              <a:tblPr>
                <a:tableStyleId>{5C22544A-7EE6-4342-B048-85BDC9FD1C3A}</a:tableStyleId>
              </a:tblPr>
              <a:tblGrid>
                <a:gridCol w="1424271">
                  <a:extLst>
                    <a:ext uri="{9D8B030D-6E8A-4147-A177-3AD203B41FA5}">
                      <a16:colId xmlns:a16="http://schemas.microsoft.com/office/drawing/2014/main" val="1018182229"/>
                    </a:ext>
                  </a:extLst>
                </a:gridCol>
                <a:gridCol w="1025764">
                  <a:extLst>
                    <a:ext uri="{9D8B030D-6E8A-4147-A177-3AD203B41FA5}">
                      <a16:colId xmlns:a16="http://schemas.microsoft.com/office/drawing/2014/main" val="210490770"/>
                    </a:ext>
                  </a:extLst>
                </a:gridCol>
                <a:gridCol w="1132614">
                  <a:extLst>
                    <a:ext uri="{9D8B030D-6E8A-4147-A177-3AD203B41FA5}">
                      <a16:colId xmlns:a16="http://schemas.microsoft.com/office/drawing/2014/main" val="1366358699"/>
                    </a:ext>
                  </a:extLst>
                </a:gridCol>
              </a:tblGrid>
              <a:tr h="414103">
                <a:tc>
                  <a:txBody>
                    <a:bodyPr/>
                    <a:lstStyle/>
                    <a:p>
                      <a:pPr algn="l" fontAlgn="b"/>
                      <a:r>
                        <a:rPr lang="en-IN" sz="2000" u="none" strike="noStrike" dirty="0">
                          <a:effectLst/>
                        </a:rPr>
                        <a:t>Content type</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000" u="none" strike="noStrike" dirty="0">
                          <a:effectLst/>
                        </a:rPr>
                        <a:t>Jobstar</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000" u="none" strike="noStrike" dirty="0">
                          <a:effectLst/>
                        </a:rPr>
                        <a:t>Liocinema</a:t>
                      </a:r>
                      <a:endParaRPr lang="en-IN"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4957264"/>
                  </a:ext>
                </a:extLst>
              </a:tr>
              <a:tr h="414103">
                <a:tc>
                  <a:txBody>
                    <a:bodyPr/>
                    <a:lstStyle/>
                    <a:p>
                      <a:pPr algn="l" fontAlgn="b"/>
                      <a:r>
                        <a:rPr lang="en-IN" sz="2000" u="none" strike="noStrike" dirty="0">
                          <a:effectLst/>
                        </a:rPr>
                        <a:t>Movie</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2000" u="none" strike="noStrike">
                          <a:effectLst/>
                        </a:rPr>
                        <a:t>1180</a:t>
                      </a:r>
                      <a:endParaRPr lang="en-IN" sz="2000" b="0" i="0" u="none" strike="noStrike">
                        <a:solidFill>
                          <a:srgbClr val="000000"/>
                        </a:solidFill>
                        <a:effectLst/>
                        <a:latin typeface="Var(--jp-code-font-family)"/>
                      </a:endParaRPr>
                    </a:p>
                  </a:txBody>
                  <a:tcPr marL="9525" marR="9525" marT="9525" marB="0" anchor="ctr"/>
                </a:tc>
                <a:tc>
                  <a:txBody>
                    <a:bodyPr/>
                    <a:lstStyle/>
                    <a:p>
                      <a:pPr algn="l" fontAlgn="ctr"/>
                      <a:r>
                        <a:rPr lang="en-IN" sz="2000" u="none" strike="noStrike">
                          <a:effectLst/>
                        </a:rPr>
                        <a:t>900</a:t>
                      </a:r>
                      <a:endParaRPr lang="en-IN" sz="2000" b="0" i="0" u="none" strike="noStrike">
                        <a:solidFill>
                          <a:srgbClr val="000000"/>
                        </a:solidFill>
                        <a:effectLst/>
                        <a:latin typeface="Var(--jp-code-font-family)"/>
                      </a:endParaRPr>
                    </a:p>
                  </a:txBody>
                  <a:tcPr marL="9525" marR="9525" marT="9525" marB="0" anchor="ctr"/>
                </a:tc>
                <a:extLst>
                  <a:ext uri="{0D108BD9-81ED-4DB2-BD59-A6C34878D82A}">
                    <a16:rowId xmlns:a16="http://schemas.microsoft.com/office/drawing/2014/main" val="2513295934"/>
                  </a:ext>
                </a:extLst>
              </a:tr>
              <a:tr h="414103">
                <a:tc>
                  <a:txBody>
                    <a:bodyPr/>
                    <a:lstStyle/>
                    <a:p>
                      <a:pPr algn="l" fontAlgn="b"/>
                      <a:r>
                        <a:rPr lang="en-IN" sz="2000" u="none" strike="noStrike" dirty="0">
                          <a:effectLst/>
                        </a:rPr>
                        <a:t>Series</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2000" u="none" strike="noStrike">
                          <a:effectLst/>
                        </a:rPr>
                        <a:t>826</a:t>
                      </a:r>
                      <a:endParaRPr lang="en-IN" sz="2000" b="0" i="0" u="none" strike="noStrike">
                        <a:solidFill>
                          <a:srgbClr val="000000"/>
                        </a:solidFill>
                        <a:effectLst/>
                        <a:latin typeface="Var(--jp-code-font-family)"/>
                      </a:endParaRPr>
                    </a:p>
                  </a:txBody>
                  <a:tcPr marL="9525" marR="9525" marT="9525" marB="0" anchor="ctr"/>
                </a:tc>
                <a:tc>
                  <a:txBody>
                    <a:bodyPr/>
                    <a:lstStyle/>
                    <a:p>
                      <a:pPr algn="l" fontAlgn="ctr"/>
                      <a:r>
                        <a:rPr lang="en-IN" sz="2000" u="none" strike="noStrike">
                          <a:effectLst/>
                        </a:rPr>
                        <a:t>300</a:t>
                      </a:r>
                      <a:endParaRPr lang="en-IN" sz="2000" b="0" i="0" u="none" strike="noStrike">
                        <a:solidFill>
                          <a:srgbClr val="000000"/>
                        </a:solidFill>
                        <a:effectLst/>
                        <a:latin typeface="Var(--jp-code-font-family)"/>
                      </a:endParaRPr>
                    </a:p>
                  </a:txBody>
                  <a:tcPr marL="9525" marR="9525" marT="9525" marB="0" anchor="ctr"/>
                </a:tc>
                <a:extLst>
                  <a:ext uri="{0D108BD9-81ED-4DB2-BD59-A6C34878D82A}">
                    <a16:rowId xmlns:a16="http://schemas.microsoft.com/office/drawing/2014/main" val="474435577"/>
                  </a:ext>
                </a:extLst>
              </a:tr>
              <a:tr h="414103">
                <a:tc>
                  <a:txBody>
                    <a:bodyPr/>
                    <a:lstStyle/>
                    <a:p>
                      <a:pPr algn="l" fontAlgn="b"/>
                      <a:r>
                        <a:rPr lang="en-IN" sz="2000" u="none" strike="noStrike" dirty="0">
                          <a:effectLst/>
                        </a:rPr>
                        <a:t>Sports</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2000" u="none" strike="noStrike" dirty="0">
                          <a:effectLst/>
                        </a:rPr>
                        <a:t>354</a:t>
                      </a:r>
                      <a:endParaRPr lang="en-IN" sz="2000" b="0" i="0" u="none" strike="noStrike" dirty="0">
                        <a:solidFill>
                          <a:srgbClr val="000000"/>
                        </a:solidFill>
                        <a:effectLst/>
                        <a:latin typeface="Var(--jp-code-font-family)"/>
                      </a:endParaRPr>
                    </a:p>
                  </a:txBody>
                  <a:tcPr marL="9525" marR="9525" marT="9525" marB="0" anchor="ctr"/>
                </a:tc>
                <a:tc>
                  <a:txBody>
                    <a:bodyPr/>
                    <a:lstStyle/>
                    <a:p>
                      <a:pPr algn="l" fontAlgn="ctr"/>
                      <a:r>
                        <a:rPr lang="en-IN" sz="2000" u="none" strike="noStrike" dirty="0">
                          <a:effectLst/>
                        </a:rPr>
                        <a:t>50</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1606952196"/>
                  </a:ext>
                </a:extLst>
              </a:tr>
            </a:tbl>
          </a:graphicData>
        </a:graphic>
      </p:graphicFrame>
      <p:sp>
        <p:nvSpPr>
          <p:cNvPr id="6" name="Title 1"/>
          <p:cNvSpPr txBox="1">
            <a:spLocks/>
          </p:cNvSpPr>
          <p:nvPr/>
        </p:nvSpPr>
        <p:spPr>
          <a:xfrm>
            <a:off x="1034321" y="5352862"/>
            <a:ext cx="10598046" cy="11378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p>
        </p:txBody>
      </p:sp>
      <p:sp>
        <p:nvSpPr>
          <p:cNvPr id="8" name="Rectangle 7"/>
          <p:cNvSpPr/>
          <p:nvPr/>
        </p:nvSpPr>
        <p:spPr>
          <a:xfrm>
            <a:off x="1429064" y="5575097"/>
            <a:ext cx="9663658" cy="1477328"/>
          </a:xfrm>
          <a:prstGeom prst="rect">
            <a:avLst/>
          </a:prstGeom>
        </p:spPr>
        <p:txBody>
          <a:bodyPr wrap="square">
            <a:spAutoFit/>
          </a:bodyPr>
          <a:lstStyle/>
          <a:p>
            <a:r>
              <a:rPr lang="en-US" sz="2400" b="1" dirty="0" smtClean="0">
                <a:solidFill>
                  <a:srgbClr val="0070C0"/>
                </a:solidFill>
                <a:latin typeface="system-ui"/>
              </a:rPr>
              <a:t>Findings</a:t>
            </a:r>
            <a:r>
              <a:rPr lang="en-US" sz="2400" dirty="0" smtClean="0">
                <a:solidFill>
                  <a:srgbClr val="0070C0"/>
                </a:solidFill>
                <a:latin typeface="system-ui"/>
              </a:rPr>
              <a:t>: jobstar has more contents available than liocinema</a:t>
            </a:r>
          </a:p>
          <a:p>
            <a:r>
              <a:rPr lang="en-US" sz="2400" dirty="0" smtClean="0">
                <a:solidFill>
                  <a:srgbClr val="0070C0"/>
                </a:solidFill>
                <a:latin typeface="system-ui"/>
              </a:rPr>
              <a:t>Specially with series and sports content type is more with jobstar</a:t>
            </a:r>
          </a:p>
          <a:p>
            <a:endParaRPr lang="en-US" sz="2400" b="0" i="0" dirty="0">
              <a:solidFill>
                <a:srgbClr val="FFFF00"/>
              </a:solidFill>
              <a:effectLst/>
              <a:latin typeface="system-ui"/>
            </a:endParaRPr>
          </a:p>
          <a:p>
            <a:endParaRPr lang="en-US" b="0" i="0" dirty="0" smtClean="0">
              <a:effectLst/>
              <a:latin typeface="system-ui"/>
            </a:endParaRPr>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
        <p:nvSpPr>
          <p:cNvPr id="2" name="Oval 1"/>
          <p:cNvSpPr/>
          <p:nvPr/>
        </p:nvSpPr>
        <p:spPr>
          <a:xfrm>
            <a:off x="3330315" y="4791179"/>
            <a:ext cx="1184224" cy="497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3222885" y="4786563"/>
            <a:ext cx="460948" cy="22454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11" name="Right Arrow 10"/>
          <p:cNvSpPr/>
          <p:nvPr/>
        </p:nvSpPr>
        <p:spPr>
          <a:xfrm rot="1267935">
            <a:off x="3167214" y="1946277"/>
            <a:ext cx="524742" cy="21095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12" name="Rounded Rectangle 11"/>
          <p:cNvSpPr/>
          <p:nvPr/>
        </p:nvSpPr>
        <p:spPr>
          <a:xfrm>
            <a:off x="1866762" y="3642610"/>
            <a:ext cx="4054353" cy="11462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1368618">
            <a:off x="8441961" y="2873125"/>
            <a:ext cx="460948" cy="22454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Tree>
    <p:extLst>
      <p:ext uri="{BB962C8B-B14F-4D97-AF65-F5344CB8AC3E}">
        <p14:creationId xmlns:p14="http://schemas.microsoft.com/office/powerpoint/2010/main" val="3510404446"/>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2060"/>
                </a:solidFill>
              </a:rPr>
              <a:t>What percentage of LioCinema and Jotstar users are active vs. inactive?</a:t>
            </a:r>
            <a:endParaRPr lang="en-IN" sz="4000"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7680515"/>
              </p:ext>
            </p:extLst>
          </p:nvPr>
        </p:nvGraphicFramePr>
        <p:xfrm>
          <a:off x="838200" y="2331137"/>
          <a:ext cx="9864776" cy="2195892"/>
        </p:xfrm>
        <a:graphic>
          <a:graphicData uri="http://schemas.openxmlformats.org/drawingml/2006/table">
            <a:tbl>
              <a:tblPr>
                <a:tableStyleId>{5C22544A-7EE6-4342-B048-85BDC9FD1C3A}</a:tableStyleId>
              </a:tblPr>
              <a:tblGrid>
                <a:gridCol w="4675493">
                  <a:extLst>
                    <a:ext uri="{9D8B030D-6E8A-4147-A177-3AD203B41FA5}">
                      <a16:colId xmlns:a16="http://schemas.microsoft.com/office/drawing/2014/main" val="2416754135"/>
                    </a:ext>
                  </a:extLst>
                </a:gridCol>
                <a:gridCol w="2466194">
                  <a:extLst>
                    <a:ext uri="{9D8B030D-6E8A-4147-A177-3AD203B41FA5}">
                      <a16:colId xmlns:a16="http://schemas.microsoft.com/office/drawing/2014/main" val="3914238409"/>
                    </a:ext>
                  </a:extLst>
                </a:gridCol>
                <a:gridCol w="2723089">
                  <a:extLst>
                    <a:ext uri="{9D8B030D-6E8A-4147-A177-3AD203B41FA5}">
                      <a16:colId xmlns:a16="http://schemas.microsoft.com/office/drawing/2014/main" val="3053424933"/>
                    </a:ext>
                  </a:extLst>
                </a:gridCol>
              </a:tblGrid>
              <a:tr h="548973">
                <a:tc>
                  <a:txBody>
                    <a:bodyPr/>
                    <a:lstStyle/>
                    <a:p>
                      <a:pPr algn="l" fontAlgn="b"/>
                      <a:r>
                        <a:rPr lang="en-IN" sz="2000" b="1" u="none" strike="noStrike" dirty="0" smtClean="0">
                          <a:effectLst/>
                        </a:rPr>
                        <a:t>Subscription</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dirty="0"/>
                        <a:t>Jobstar</a:t>
                      </a:r>
                    </a:p>
                  </a:txBody>
                  <a:tcPr marL="9525" marR="9525" marT="9525" marB="0" anchor="b"/>
                </a:tc>
                <a:tc>
                  <a:txBody>
                    <a:bodyPr/>
                    <a:lstStyle/>
                    <a:p>
                      <a:pPr algn="l" fontAlgn="b"/>
                      <a:r>
                        <a:rPr lang="en-IN" sz="2000" b="0" u="none" strike="noStrike" dirty="0">
                          <a:effectLst/>
                        </a:rPr>
                        <a:t>Liocinema</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381398"/>
                  </a:ext>
                </a:extLst>
              </a:tr>
              <a:tr h="548973">
                <a:tc>
                  <a:txBody>
                    <a:bodyPr/>
                    <a:lstStyle/>
                    <a:p>
                      <a:pPr algn="l" fontAlgn="b"/>
                      <a:r>
                        <a:rPr lang="en-IN" sz="2000" b="1" u="none" strike="noStrike" dirty="0">
                          <a:effectLst/>
                        </a:rPr>
                        <a:t>Active Count</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dirty="0" smtClean="0"/>
                        <a:t>37968</a:t>
                      </a:r>
                      <a:endParaRPr lang="en-IN" dirty="0"/>
                    </a:p>
                  </a:txBody>
                  <a:tcPr marL="9525" marR="9525" marT="9525" marB="0" anchor="ctr"/>
                </a:tc>
                <a:tc>
                  <a:txBody>
                    <a:bodyPr/>
                    <a:lstStyle/>
                    <a:p>
                      <a:pPr algn="l" fontAlgn="ctr"/>
                      <a:r>
                        <a:rPr lang="en-IN" sz="2000" dirty="0" smtClean="0"/>
                        <a:t>101141</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2994576389"/>
                  </a:ext>
                </a:extLst>
              </a:tr>
              <a:tr h="548973">
                <a:tc>
                  <a:txBody>
                    <a:bodyPr/>
                    <a:lstStyle/>
                    <a:p>
                      <a:pPr algn="l" fontAlgn="b"/>
                      <a:r>
                        <a:rPr lang="en-IN" sz="2000" b="1" u="none" strike="noStrike" dirty="0">
                          <a:effectLst/>
                        </a:rPr>
                        <a:t>Active </a:t>
                      </a:r>
                      <a:r>
                        <a:rPr lang="en-IN" sz="2000" b="1" u="none" strike="noStrike" dirty="0" smtClean="0">
                          <a:effectLst/>
                        </a:rPr>
                        <a:t>Percentage %</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dirty="0" smtClean="0"/>
                        <a:t>85.09</a:t>
                      </a:r>
                      <a:endParaRPr lang="en-IN" dirty="0"/>
                    </a:p>
                  </a:txBody>
                  <a:tcPr marL="9525" marR="9525" marT="9525" marB="0" anchor="ctr"/>
                </a:tc>
                <a:tc>
                  <a:txBody>
                    <a:bodyPr/>
                    <a:lstStyle/>
                    <a:p>
                      <a:pPr algn="l" fontAlgn="ctr"/>
                      <a:r>
                        <a:rPr lang="en-IN" sz="2000" dirty="0" smtClean="0"/>
                        <a:t>55.13</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2355509777"/>
                  </a:ext>
                </a:extLst>
              </a:tr>
              <a:tr h="548973">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dirty="0"/>
                        <a:t> </a:t>
                      </a:r>
                    </a:p>
                  </a:txBody>
                  <a:tcPr marL="9525" marR="9525" marT="9525" marB="0" anchor="ctr"/>
                </a:tc>
                <a:tc>
                  <a:txBody>
                    <a:bodyPr/>
                    <a:lstStyle/>
                    <a:p>
                      <a:pPr algn="l" fontAlgn="ctr"/>
                      <a:r>
                        <a:rPr lang="en-IN" sz="2000" u="none" strike="noStrike" dirty="0">
                          <a:effectLst/>
                        </a:rPr>
                        <a:t> </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3166530039"/>
                  </a:ext>
                </a:extLst>
              </a:tr>
            </a:tbl>
          </a:graphicData>
        </a:graphic>
      </p:graphicFrame>
      <p:sp>
        <p:nvSpPr>
          <p:cNvPr id="5" name="Title 1"/>
          <p:cNvSpPr txBox="1">
            <a:spLocks/>
          </p:cNvSpPr>
          <p:nvPr/>
        </p:nvSpPr>
        <p:spPr>
          <a:xfrm>
            <a:off x="838200" y="4714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rPr>
              <a:t>Findings</a:t>
            </a:r>
            <a:r>
              <a:rPr lang="en-US" sz="3600" dirty="0" smtClean="0">
                <a:solidFill>
                  <a:srgbClr val="0070C0"/>
                </a:solidFill>
              </a:rPr>
              <a:t> : Percentage of active users is more in jobstar</a:t>
            </a:r>
            <a:endParaRPr lang="en-IN" sz="3600" dirty="0">
              <a:solidFill>
                <a:srgbClr val="0070C0"/>
              </a:solidFill>
            </a:endParaRPr>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02976" y="5591331"/>
            <a:ext cx="1273124" cy="1050769"/>
          </a:xfrm>
          <a:prstGeom prst="rect">
            <a:avLst/>
          </a:prstGeom>
        </p:spPr>
      </p:pic>
      <p:sp>
        <p:nvSpPr>
          <p:cNvPr id="3" name="Up Arrow 2"/>
          <p:cNvSpPr/>
          <p:nvPr/>
        </p:nvSpPr>
        <p:spPr>
          <a:xfrm>
            <a:off x="6096000" y="3429083"/>
            <a:ext cx="419725" cy="45540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8152955"/>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4541" cy="1325563"/>
          </a:xfrm>
        </p:spPr>
        <p:txBody>
          <a:bodyPr>
            <a:normAutofit/>
          </a:bodyPr>
          <a:lstStyle/>
          <a:p>
            <a:r>
              <a:rPr lang="en-US" sz="4000" dirty="0">
                <a:solidFill>
                  <a:srgbClr val="002060"/>
                </a:solidFill>
              </a:rPr>
              <a:t>How do </a:t>
            </a:r>
            <a:r>
              <a:rPr lang="en-US" sz="4000" dirty="0" smtClean="0">
                <a:solidFill>
                  <a:srgbClr val="002060"/>
                </a:solidFill>
              </a:rPr>
              <a:t>(active Vs Inactive) </a:t>
            </a:r>
            <a:r>
              <a:rPr lang="en-US" sz="4000" dirty="0">
                <a:solidFill>
                  <a:srgbClr val="002060"/>
                </a:solidFill>
              </a:rPr>
              <a:t>rates vary by age group liocinema</a:t>
            </a:r>
            <a:r>
              <a:rPr lang="en-US" dirty="0">
                <a:solidFill>
                  <a:srgbClr val="002060"/>
                </a:solidFill>
              </a:rPr>
              <a:t> </a:t>
            </a:r>
            <a:r>
              <a:rPr lang="en-US" dirty="0" smtClean="0">
                <a:solidFill>
                  <a:srgbClr val="002060"/>
                </a:solidFill>
              </a:rPr>
              <a:t>&amp; jobstar</a:t>
            </a:r>
            <a:endParaRPr lang="en-IN"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9212163"/>
              </p:ext>
            </p:extLst>
          </p:nvPr>
        </p:nvGraphicFramePr>
        <p:xfrm>
          <a:off x="838200" y="2190918"/>
          <a:ext cx="6438011" cy="2276150"/>
        </p:xfrm>
        <a:graphic>
          <a:graphicData uri="http://schemas.openxmlformats.org/drawingml/2006/table">
            <a:tbl>
              <a:tblPr>
                <a:tableStyleId>{5C22544A-7EE6-4342-B048-85BDC9FD1C3A}</a:tableStyleId>
              </a:tblPr>
              <a:tblGrid>
                <a:gridCol w="1198753">
                  <a:extLst>
                    <a:ext uri="{9D8B030D-6E8A-4147-A177-3AD203B41FA5}">
                      <a16:colId xmlns:a16="http://schemas.microsoft.com/office/drawing/2014/main" val="3614167632"/>
                    </a:ext>
                  </a:extLst>
                </a:gridCol>
                <a:gridCol w="2386711">
                  <a:extLst>
                    <a:ext uri="{9D8B030D-6E8A-4147-A177-3AD203B41FA5}">
                      <a16:colId xmlns:a16="http://schemas.microsoft.com/office/drawing/2014/main" val="996343761"/>
                    </a:ext>
                  </a:extLst>
                </a:gridCol>
                <a:gridCol w="2852547">
                  <a:extLst>
                    <a:ext uri="{9D8B030D-6E8A-4147-A177-3AD203B41FA5}">
                      <a16:colId xmlns:a16="http://schemas.microsoft.com/office/drawing/2014/main" val="1381358406"/>
                    </a:ext>
                  </a:extLst>
                </a:gridCol>
              </a:tblGrid>
              <a:tr h="455230">
                <a:tc>
                  <a:txBody>
                    <a:bodyPr/>
                    <a:lstStyle/>
                    <a:p>
                      <a:pPr algn="ctr" fontAlgn="t"/>
                      <a:r>
                        <a:rPr lang="en-IN" sz="2000" u="none" strike="noStrike" dirty="0" smtClean="0">
                          <a:effectLst/>
                        </a:rPr>
                        <a:t>Age</a:t>
                      </a:r>
                      <a:r>
                        <a:rPr lang="en-IN" sz="2000" u="none" strike="noStrike" baseline="0" dirty="0" smtClean="0">
                          <a:effectLst/>
                        </a:rPr>
                        <a:t> </a:t>
                      </a:r>
                      <a:r>
                        <a:rPr lang="en-IN" sz="2000" u="none" strike="noStrike" dirty="0" smtClean="0">
                          <a:effectLst/>
                        </a:rPr>
                        <a:t>group</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000" u="none" strike="noStrike" dirty="0" smtClean="0">
                          <a:effectLst/>
                        </a:rPr>
                        <a:t>active_jio_%</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000" u="none" strike="noStrike" dirty="0" smtClean="0">
                          <a:effectLst/>
                        </a:rPr>
                        <a:t>active_jobstar </a:t>
                      </a:r>
                      <a:r>
                        <a:rPr lang="en-IN" sz="2000" u="none" strike="noStrike" dirty="0">
                          <a:effectLst/>
                        </a:rPr>
                        <a:t>%</a:t>
                      </a:r>
                      <a:endParaRPr lang="en-IN" sz="20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73759172"/>
                  </a:ext>
                </a:extLst>
              </a:tr>
              <a:tr h="455230">
                <a:tc>
                  <a:txBody>
                    <a:bodyPr/>
                    <a:lstStyle/>
                    <a:p>
                      <a:pPr algn="ctr" fontAlgn="t"/>
                      <a:r>
                        <a:rPr lang="en-IN" sz="2000" u="none" strike="noStrike" dirty="0">
                          <a:effectLst/>
                        </a:rPr>
                        <a:t>18-24</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50.92</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a:effectLst/>
                        </a:rPr>
                        <a:t>84.41</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1172361"/>
                  </a:ext>
                </a:extLst>
              </a:tr>
              <a:tr h="455230">
                <a:tc>
                  <a:txBody>
                    <a:bodyPr/>
                    <a:lstStyle/>
                    <a:p>
                      <a:pPr algn="ctr" fontAlgn="t"/>
                      <a:r>
                        <a:rPr lang="en-IN" sz="2000" u="none" strike="noStrike" dirty="0">
                          <a:effectLst/>
                        </a:rPr>
                        <a:t>25-34</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57.45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84.43</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16933060"/>
                  </a:ext>
                </a:extLst>
              </a:tr>
              <a:tr h="455230">
                <a:tc>
                  <a:txBody>
                    <a:bodyPr/>
                    <a:lstStyle/>
                    <a:p>
                      <a:pPr algn="ctr" fontAlgn="t"/>
                      <a:r>
                        <a:rPr lang="en-IN" sz="2000" u="none" strike="noStrike">
                          <a:effectLst/>
                        </a:rPr>
                        <a:t>35-44</a:t>
                      </a:r>
                      <a:endParaRPr lang="en-IN"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58.37</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85.93</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6527682"/>
                  </a:ext>
                </a:extLst>
              </a:tr>
              <a:tr h="455230">
                <a:tc>
                  <a:txBody>
                    <a:bodyPr/>
                    <a:lstStyle/>
                    <a:p>
                      <a:pPr algn="ctr" fontAlgn="t"/>
                      <a:r>
                        <a:rPr lang="en-IN" sz="2000" u="none" strike="noStrike">
                          <a:effectLst/>
                        </a:rPr>
                        <a:t>45+</a:t>
                      </a:r>
                      <a:endParaRPr lang="en-IN"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a:effectLst/>
                        </a:rPr>
                        <a:t>60.94</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86.72</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99976588"/>
                  </a:ext>
                </a:extLst>
              </a:tr>
            </a:tbl>
          </a:graphicData>
        </a:graphic>
      </p:graphicFrame>
      <p:sp>
        <p:nvSpPr>
          <p:cNvPr id="5" name="Title 1"/>
          <p:cNvSpPr txBox="1">
            <a:spLocks/>
          </p:cNvSpPr>
          <p:nvPr/>
        </p:nvSpPr>
        <p:spPr>
          <a:xfrm>
            <a:off x="838200" y="49672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070C0"/>
                </a:solidFill>
              </a:rPr>
              <a:t>Findings</a:t>
            </a:r>
            <a:r>
              <a:rPr lang="en-US" sz="2800" dirty="0" smtClean="0">
                <a:solidFill>
                  <a:srgbClr val="0070C0"/>
                </a:solidFill>
              </a:rPr>
              <a:t>:</a:t>
            </a:r>
          </a:p>
          <a:p>
            <a:r>
              <a:rPr lang="en-US" sz="2800" dirty="0" smtClean="0">
                <a:solidFill>
                  <a:srgbClr val="0070C0"/>
                </a:solidFill>
              </a:rPr>
              <a:t> jobstar has good percentage of active subscribers in all age group.</a:t>
            </a:r>
          </a:p>
          <a:p>
            <a:r>
              <a:rPr lang="en-US" sz="3200" dirty="0" smtClean="0">
                <a:solidFill>
                  <a:srgbClr val="0070C0"/>
                </a:solidFill>
              </a:rPr>
              <a:t> </a:t>
            </a:r>
            <a:r>
              <a:rPr lang="en-US" sz="2800" dirty="0" smtClean="0">
                <a:solidFill>
                  <a:srgbClr val="0070C0"/>
                </a:solidFill>
              </a:rPr>
              <a:t>liocinema has low active subscribers in young age group.</a:t>
            </a:r>
            <a:endParaRPr lang="en-IN" sz="2800" dirty="0">
              <a:solidFill>
                <a:srgbClr val="0070C0"/>
              </a:solidFill>
            </a:endParaRPr>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
        <p:nvSpPr>
          <p:cNvPr id="6" name="Oval 5"/>
          <p:cNvSpPr/>
          <p:nvPr/>
        </p:nvSpPr>
        <p:spPr>
          <a:xfrm>
            <a:off x="5381468" y="2533338"/>
            <a:ext cx="914400" cy="203983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rot="5400000">
            <a:off x="2064968" y="1420395"/>
            <a:ext cx="494675" cy="2930429"/>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0067588"/>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43754"/>
          </a:xfrm>
        </p:spPr>
        <p:txBody>
          <a:bodyPr>
            <a:normAutofit/>
          </a:bodyPr>
          <a:lstStyle/>
          <a:p>
            <a:r>
              <a:rPr lang="en-US" sz="3600" dirty="0">
                <a:solidFill>
                  <a:srgbClr val="002060"/>
                </a:solidFill>
              </a:rPr>
              <a:t>How do </a:t>
            </a:r>
            <a:r>
              <a:rPr lang="en-US" sz="3600" dirty="0" smtClean="0">
                <a:solidFill>
                  <a:srgbClr val="002060"/>
                </a:solidFill>
              </a:rPr>
              <a:t>(active Vs inactive) </a:t>
            </a:r>
            <a:r>
              <a:rPr lang="en-US" sz="3600" dirty="0">
                <a:solidFill>
                  <a:srgbClr val="002060"/>
                </a:solidFill>
              </a:rPr>
              <a:t>rates </a:t>
            </a:r>
            <a:r>
              <a:rPr lang="en-US" sz="3600" dirty="0" smtClean="0">
                <a:solidFill>
                  <a:srgbClr val="002060"/>
                </a:solidFill>
              </a:rPr>
              <a:t>vary in percentage by subscription </a:t>
            </a:r>
            <a:r>
              <a:rPr lang="en-US" sz="3600" dirty="0">
                <a:solidFill>
                  <a:srgbClr val="002060"/>
                </a:solidFill>
              </a:rPr>
              <a:t>plan </a:t>
            </a:r>
            <a:r>
              <a:rPr lang="en-US" sz="3600" dirty="0" smtClean="0">
                <a:solidFill>
                  <a:srgbClr val="002060"/>
                </a:solidFill>
              </a:rPr>
              <a:t>liocinema &amp; jobstar</a:t>
            </a:r>
            <a:endParaRPr lang="en-IN" sz="3600"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477435"/>
              </p:ext>
            </p:extLst>
          </p:nvPr>
        </p:nvGraphicFramePr>
        <p:xfrm>
          <a:off x="883170" y="2223080"/>
          <a:ext cx="10224541" cy="2300824"/>
        </p:xfrm>
        <a:graphic>
          <a:graphicData uri="http://schemas.openxmlformats.org/drawingml/2006/table">
            <a:tbl>
              <a:tblPr>
                <a:tableStyleId>{5C22544A-7EE6-4342-B048-85BDC9FD1C3A}</a:tableStyleId>
              </a:tblPr>
              <a:tblGrid>
                <a:gridCol w="2633867">
                  <a:extLst>
                    <a:ext uri="{9D8B030D-6E8A-4147-A177-3AD203B41FA5}">
                      <a16:colId xmlns:a16="http://schemas.microsoft.com/office/drawing/2014/main" val="3929855096"/>
                    </a:ext>
                  </a:extLst>
                </a:gridCol>
                <a:gridCol w="3989897">
                  <a:extLst>
                    <a:ext uri="{9D8B030D-6E8A-4147-A177-3AD203B41FA5}">
                      <a16:colId xmlns:a16="http://schemas.microsoft.com/office/drawing/2014/main" val="1017843528"/>
                    </a:ext>
                  </a:extLst>
                </a:gridCol>
                <a:gridCol w="3600777">
                  <a:extLst>
                    <a:ext uri="{9D8B030D-6E8A-4147-A177-3AD203B41FA5}">
                      <a16:colId xmlns:a16="http://schemas.microsoft.com/office/drawing/2014/main" val="1363942744"/>
                    </a:ext>
                  </a:extLst>
                </a:gridCol>
              </a:tblGrid>
              <a:tr h="575206">
                <a:tc>
                  <a:txBody>
                    <a:bodyPr/>
                    <a:lstStyle/>
                    <a:p>
                      <a:pPr algn="ctr" fontAlgn="t"/>
                      <a:r>
                        <a:rPr lang="en-IN" sz="2400" b="1" u="none" strike="noStrike" dirty="0">
                          <a:effectLst/>
                        </a:rPr>
                        <a:t>subscription_plan</a:t>
                      </a:r>
                      <a:endParaRPr lang="en-IN" sz="24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400" b="1" u="none" strike="noStrike" dirty="0" smtClean="0">
                          <a:effectLst/>
                        </a:rPr>
                        <a:t>active_%_liocinema</a:t>
                      </a:r>
                      <a:endParaRPr lang="en-IN" sz="24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400" b="1" u="none" strike="noStrike" dirty="0" smtClean="0">
                          <a:effectLst/>
                        </a:rPr>
                        <a:t>active_%_jobstar</a:t>
                      </a:r>
                      <a:endParaRPr lang="en-IN" sz="24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803777202"/>
                  </a:ext>
                </a:extLst>
              </a:tr>
              <a:tr h="575206">
                <a:tc>
                  <a:txBody>
                    <a:bodyPr/>
                    <a:lstStyle/>
                    <a:p>
                      <a:pPr algn="ctr" fontAlgn="t"/>
                      <a:r>
                        <a:rPr lang="en-IN" sz="2000" u="none" strike="noStrike" dirty="0">
                          <a:effectLst/>
                        </a:rPr>
                        <a:t>Free</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56.95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b="0" i="0" u="none" strike="noStrike" dirty="0">
                          <a:solidFill>
                            <a:srgbClr val="000000"/>
                          </a:solidFill>
                          <a:effectLst/>
                          <a:latin typeface="Calibri" panose="020F0502020204030204" pitchFamily="34" charset="0"/>
                        </a:rPr>
                        <a:t>74.26</a:t>
                      </a:r>
                    </a:p>
                  </a:txBody>
                  <a:tcPr marL="9525" marR="9525" marT="9525" marB="0" anchor="ctr"/>
                </a:tc>
                <a:extLst>
                  <a:ext uri="{0D108BD9-81ED-4DB2-BD59-A6C34878D82A}">
                    <a16:rowId xmlns:a16="http://schemas.microsoft.com/office/drawing/2014/main" val="115409070"/>
                  </a:ext>
                </a:extLst>
              </a:tr>
              <a:tr h="575206">
                <a:tc>
                  <a:txBody>
                    <a:bodyPr/>
                    <a:lstStyle/>
                    <a:p>
                      <a:pPr algn="ctr" fontAlgn="t"/>
                      <a:r>
                        <a:rPr lang="en-IN" sz="2000" u="none" strike="noStrike" dirty="0">
                          <a:effectLst/>
                        </a:rPr>
                        <a:t>Basic/VIP</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33.79</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b="0" i="0" u="none" strike="noStrike" dirty="0">
                          <a:solidFill>
                            <a:srgbClr val="000000"/>
                          </a:solidFill>
                          <a:effectLst/>
                          <a:latin typeface="Var(--jp-code-font-family)"/>
                        </a:rPr>
                        <a:t>93.26</a:t>
                      </a:r>
                    </a:p>
                  </a:txBody>
                  <a:tcPr marL="9525" marR="9525" marT="9525" marB="0" anchor="ctr"/>
                </a:tc>
                <a:extLst>
                  <a:ext uri="{0D108BD9-81ED-4DB2-BD59-A6C34878D82A}">
                    <a16:rowId xmlns:a16="http://schemas.microsoft.com/office/drawing/2014/main" val="2785667295"/>
                  </a:ext>
                </a:extLst>
              </a:tr>
              <a:tr h="575206">
                <a:tc>
                  <a:txBody>
                    <a:bodyPr/>
                    <a:lstStyle/>
                    <a:p>
                      <a:pPr algn="ctr" fontAlgn="t"/>
                      <a:r>
                        <a:rPr lang="en-IN" sz="2000" u="none" strike="noStrike" dirty="0">
                          <a:effectLst/>
                        </a:rPr>
                        <a:t>Premium</a:t>
                      </a:r>
                      <a:endParaRPr lang="en-IN"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2000" u="none" strike="noStrike" dirty="0">
                          <a:effectLst/>
                        </a:rPr>
                        <a:t>17.87</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b="0" i="0" u="none" strike="noStrike" dirty="0">
                          <a:solidFill>
                            <a:srgbClr val="000000"/>
                          </a:solidFill>
                          <a:effectLst/>
                          <a:latin typeface="Var(--jp-code-font-family)"/>
                        </a:rPr>
                        <a:t>86.23</a:t>
                      </a:r>
                    </a:p>
                  </a:txBody>
                  <a:tcPr marL="9525" marR="9525" marT="9525" marB="0" anchor="ctr"/>
                </a:tc>
                <a:extLst>
                  <a:ext uri="{0D108BD9-81ED-4DB2-BD59-A6C34878D82A}">
                    <a16:rowId xmlns:a16="http://schemas.microsoft.com/office/drawing/2014/main" val="1374433786"/>
                  </a:ext>
                </a:extLst>
              </a:tr>
            </a:tbl>
          </a:graphicData>
        </a:graphic>
      </p:graphicFrame>
      <p:sp>
        <p:nvSpPr>
          <p:cNvPr id="5" name="Title 1"/>
          <p:cNvSpPr txBox="1">
            <a:spLocks/>
          </p:cNvSpPr>
          <p:nvPr/>
        </p:nvSpPr>
        <p:spPr>
          <a:xfrm>
            <a:off x="479685" y="4789722"/>
            <a:ext cx="11467475" cy="13437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070C0"/>
                </a:solidFill>
              </a:rPr>
              <a:t>Findings</a:t>
            </a:r>
            <a:r>
              <a:rPr lang="en-US" sz="2800" dirty="0" smtClean="0">
                <a:solidFill>
                  <a:srgbClr val="0070C0"/>
                </a:solidFill>
              </a:rPr>
              <a:t> : active percentage is more in jobstar with much higher in paid users.</a:t>
            </a:r>
          </a:p>
          <a:p>
            <a:r>
              <a:rPr lang="en-US" sz="2800" dirty="0" smtClean="0">
                <a:solidFill>
                  <a:srgbClr val="0070C0"/>
                </a:solidFill>
              </a:rPr>
              <a:t>Whereas free subscribers are more in liocinema with very less in paid users.</a:t>
            </a:r>
            <a:endParaRPr lang="en-IN" sz="2800" dirty="0">
              <a:solidFill>
                <a:srgbClr val="0070C0"/>
              </a:solidFill>
            </a:endParaRPr>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
        <p:nvSpPr>
          <p:cNvPr id="3" name="Right Arrow 2"/>
          <p:cNvSpPr/>
          <p:nvPr/>
        </p:nvSpPr>
        <p:spPr>
          <a:xfrm rot="5400000">
            <a:off x="4665641" y="4096018"/>
            <a:ext cx="470647" cy="241482"/>
          </a:xfrm>
          <a:prstGeom prst="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16200000">
            <a:off x="8325740" y="4096019"/>
            <a:ext cx="470647" cy="24148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Explosion 1 5"/>
          <p:cNvSpPr/>
          <p:nvPr/>
        </p:nvSpPr>
        <p:spPr>
          <a:xfrm>
            <a:off x="1361606" y="3762531"/>
            <a:ext cx="1591455" cy="1027191"/>
          </a:xfrm>
          <a:prstGeom prst="irregularSeal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3635841"/>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9764" y="365126"/>
            <a:ext cx="10613036" cy="534284"/>
          </a:xfrm>
        </p:spPr>
        <p:txBody>
          <a:bodyPr>
            <a:noAutofit/>
          </a:bodyPr>
          <a:lstStyle/>
          <a:p>
            <a:r>
              <a:rPr lang="en-US" sz="2800" dirty="0">
                <a:solidFill>
                  <a:srgbClr val="002060"/>
                </a:solidFill>
              </a:rPr>
              <a:t>A</a:t>
            </a:r>
            <a:r>
              <a:rPr lang="en-US" sz="2800" dirty="0" smtClean="0">
                <a:solidFill>
                  <a:srgbClr val="002060"/>
                </a:solidFill>
              </a:rPr>
              <a:t>verage </a:t>
            </a:r>
            <a:r>
              <a:rPr lang="en-US" sz="2800" dirty="0">
                <a:solidFill>
                  <a:srgbClr val="002060"/>
                </a:solidFill>
              </a:rPr>
              <a:t>watch time for LioCinema vs. </a:t>
            </a:r>
            <a:r>
              <a:rPr lang="en-US" sz="2800" dirty="0" smtClean="0">
                <a:solidFill>
                  <a:srgbClr val="002060"/>
                </a:solidFill>
              </a:rPr>
              <a:t>Jobstar by city tier and </a:t>
            </a:r>
            <a:r>
              <a:rPr lang="en-US" sz="2800" dirty="0">
                <a:solidFill>
                  <a:srgbClr val="002060"/>
                </a:solidFill>
              </a:rPr>
              <a:t>device type</a:t>
            </a:r>
            <a:endParaRPr lang="en-IN" sz="2800"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5420443"/>
              </p:ext>
            </p:extLst>
          </p:nvPr>
        </p:nvGraphicFramePr>
        <p:xfrm>
          <a:off x="359764" y="923773"/>
          <a:ext cx="3245866" cy="1441074"/>
        </p:xfrm>
        <a:graphic>
          <a:graphicData uri="http://schemas.openxmlformats.org/drawingml/2006/table">
            <a:tbl>
              <a:tblPr>
                <a:tableStyleId>{5C22544A-7EE6-4342-B048-85BDC9FD1C3A}</a:tableStyleId>
              </a:tblPr>
              <a:tblGrid>
                <a:gridCol w="1127125">
                  <a:extLst>
                    <a:ext uri="{9D8B030D-6E8A-4147-A177-3AD203B41FA5}">
                      <a16:colId xmlns:a16="http://schemas.microsoft.com/office/drawing/2014/main" val="4220583493"/>
                    </a:ext>
                  </a:extLst>
                </a:gridCol>
                <a:gridCol w="2118741">
                  <a:extLst>
                    <a:ext uri="{9D8B030D-6E8A-4147-A177-3AD203B41FA5}">
                      <a16:colId xmlns:a16="http://schemas.microsoft.com/office/drawing/2014/main" val="1318612887"/>
                    </a:ext>
                  </a:extLst>
                </a:gridCol>
              </a:tblGrid>
              <a:tr h="480358">
                <a:tc>
                  <a:txBody>
                    <a:bodyPr/>
                    <a:lstStyle/>
                    <a:p>
                      <a:pPr algn="l" fontAlgn="b"/>
                      <a:r>
                        <a:rPr lang="en-IN" sz="2000" u="none" strike="noStrike">
                          <a:effectLst/>
                        </a:rPr>
                        <a:t>Name</a:t>
                      </a:r>
                      <a:endParaRPr lang="en-IN" sz="2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000" u="none" strike="noStrike">
                          <a:effectLst/>
                        </a:rPr>
                        <a:t>Average watch time</a:t>
                      </a:r>
                      <a:endParaRPr lang="en-IN"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8925792"/>
                  </a:ext>
                </a:extLst>
              </a:tr>
              <a:tr h="480358">
                <a:tc>
                  <a:txBody>
                    <a:bodyPr/>
                    <a:lstStyle/>
                    <a:p>
                      <a:pPr algn="l" fontAlgn="b"/>
                      <a:r>
                        <a:rPr lang="en-IN" sz="2000" u="none" strike="noStrike" dirty="0">
                          <a:effectLst/>
                        </a:rPr>
                        <a:t>Liocinema</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2000" u="none" strike="noStrike" dirty="0">
                          <a:effectLst/>
                        </a:rPr>
                        <a:t>1536.83</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3433589342"/>
                  </a:ext>
                </a:extLst>
              </a:tr>
              <a:tr h="480358">
                <a:tc>
                  <a:txBody>
                    <a:bodyPr/>
                    <a:lstStyle/>
                    <a:p>
                      <a:pPr algn="l" fontAlgn="b"/>
                      <a:r>
                        <a:rPr lang="en-IN" sz="2000" u="none" strike="noStrike" dirty="0">
                          <a:effectLst/>
                        </a:rPr>
                        <a:t>Jobstar</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2000" u="none" strike="noStrike" dirty="0">
                          <a:effectLst/>
                        </a:rPr>
                        <a:t>7034.51</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91115135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04445383"/>
              </p:ext>
            </p:extLst>
          </p:nvPr>
        </p:nvGraphicFramePr>
        <p:xfrm>
          <a:off x="359764" y="2852817"/>
          <a:ext cx="7610667" cy="2067460"/>
        </p:xfrm>
        <a:graphic>
          <a:graphicData uri="http://schemas.openxmlformats.org/drawingml/2006/table">
            <a:tbl>
              <a:tblPr>
                <a:tableStyleId>{5C22544A-7EE6-4342-B048-85BDC9FD1C3A}</a:tableStyleId>
              </a:tblPr>
              <a:tblGrid>
                <a:gridCol w="1330643">
                  <a:extLst>
                    <a:ext uri="{9D8B030D-6E8A-4147-A177-3AD203B41FA5}">
                      <a16:colId xmlns:a16="http://schemas.microsoft.com/office/drawing/2014/main" val="1811633287"/>
                    </a:ext>
                  </a:extLst>
                </a:gridCol>
                <a:gridCol w="2907094">
                  <a:extLst>
                    <a:ext uri="{9D8B030D-6E8A-4147-A177-3AD203B41FA5}">
                      <a16:colId xmlns:a16="http://schemas.microsoft.com/office/drawing/2014/main" val="265236679"/>
                    </a:ext>
                  </a:extLst>
                </a:gridCol>
                <a:gridCol w="3372930">
                  <a:extLst>
                    <a:ext uri="{9D8B030D-6E8A-4147-A177-3AD203B41FA5}">
                      <a16:colId xmlns:a16="http://schemas.microsoft.com/office/drawing/2014/main" val="3047189336"/>
                    </a:ext>
                  </a:extLst>
                </a:gridCol>
              </a:tblGrid>
              <a:tr h="516865">
                <a:tc>
                  <a:txBody>
                    <a:bodyPr/>
                    <a:lstStyle/>
                    <a:p>
                      <a:pPr algn="l" fontAlgn="t"/>
                      <a:r>
                        <a:rPr lang="en-IN" sz="2000" u="none" strike="noStrike">
                          <a:effectLst/>
                        </a:rPr>
                        <a:t>device_type</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2000" u="none" strike="noStrike" dirty="0">
                          <a:effectLst/>
                        </a:rPr>
                        <a:t>total_watch_time_mins_lio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2000" u="none" strike="noStrike">
                          <a:effectLst/>
                        </a:rPr>
                        <a:t>total_watch_time_mins_jobstar</a:t>
                      </a:r>
                      <a:endParaRPr lang="en-IN" sz="20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97760688"/>
                  </a:ext>
                </a:extLst>
              </a:tr>
              <a:tr h="516865">
                <a:tc>
                  <a:txBody>
                    <a:bodyPr/>
                    <a:lstStyle/>
                    <a:p>
                      <a:pPr algn="l" fontAlgn="t"/>
                      <a:r>
                        <a:rPr lang="en-IN" sz="2000" u="none" strike="noStrike">
                          <a:effectLst/>
                        </a:rPr>
                        <a:t>Laptop</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2000" u="none" strike="noStrike" dirty="0">
                          <a:effectLst/>
                        </a:rPr>
                        <a:t>495.21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IN" sz="2000" u="none" strike="noStrike" dirty="0">
                          <a:effectLst/>
                        </a:rPr>
                        <a:t>4857.26</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1647067543"/>
                  </a:ext>
                </a:extLst>
              </a:tr>
              <a:tr h="516865">
                <a:tc>
                  <a:txBody>
                    <a:bodyPr/>
                    <a:lstStyle/>
                    <a:p>
                      <a:pPr algn="l" fontAlgn="t"/>
                      <a:r>
                        <a:rPr lang="en-IN" sz="2000" u="none" strike="noStrike">
                          <a:effectLst/>
                        </a:rPr>
                        <a:t>Mobile</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2000" u="none" strike="noStrike">
                          <a:effectLst/>
                        </a:rPr>
                        <a:t>2763.05</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IN" sz="2000" u="none" strike="noStrike">
                          <a:effectLst/>
                        </a:rPr>
                        <a:t>10563.65</a:t>
                      </a:r>
                      <a:endParaRPr lang="en-IN" sz="2000" b="0" i="0" u="none" strike="noStrike">
                        <a:solidFill>
                          <a:srgbClr val="000000"/>
                        </a:solidFill>
                        <a:effectLst/>
                        <a:latin typeface="Var(--jp-code-font-family)"/>
                      </a:endParaRPr>
                    </a:p>
                  </a:txBody>
                  <a:tcPr marL="9525" marR="9525" marT="9525" marB="0" anchor="ctr"/>
                </a:tc>
                <a:extLst>
                  <a:ext uri="{0D108BD9-81ED-4DB2-BD59-A6C34878D82A}">
                    <a16:rowId xmlns:a16="http://schemas.microsoft.com/office/drawing/2014/main" val="763599130"/>
                  </a:ext>
                </a:extLst>
              </a:tr>
              <a:tr h="516865">
                <a:tc>
                  <a:txBody>
                    <a:bodyPr/>
                    <a:lstStyle/>
                    <a:p>
                      <a:pPr algn="l" fontAlgn="t"/>
                      <a:r>
                        <a:rPr lang="en-IN" sz="2000" u="none" strike="noStrike">
                          <a:effectLst/>
                        </a:rPr>
                        <a:t>TV</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2000" u="none" strike="noStrike" dirty="0">
                          <a:effectLst/>
                        </a:rPr>
                        <a:t>759.29</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IN" sz="2000" u="none" strike="noStrike" dirty="0">
                          <a:effectLst/>
                        </a:rPr>
                        <a:t>5682.62</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65407798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3258565"/>
              </p:ext>
            </p:extLst>
          </p:nvPr>
        </p:nvGraphicFramePr>
        <p:xfrm>
          <a:off x="3972394" y="923773"/>
          <a:ext cx="7210297" cy="1728276"/>
        </p:xfrm>
        <a:graphic>
          <a:graphicData uri="http://schemas.openxmlformats.org/drawingml/2006/table">
            <a:tbl>
              <a:tblPr>
                <a:tableStyleId>{5C22544A-7EE6-4342-B048-85BDC9FD1C3A}</a:tableStyleId>
              </a:tblPr>
              <a:tblGrid>
                <a:gridCol w="930275">
                  <a:extLst>
                    <a:ext uri="{9D8B030D-6E8A-4147-A177-3AD203B41FA5}">
                      <a16:colId xmlns:a16="http://schemas.microsoft.com/office/drawing/2014/main" val="441976361"/>
                    </a:ext>
                  </a:extLst>
                </a:gridCol>
                <a:gridCol w="2907093">
                  <a:extLst>
                    <a:ext uri="{9D8B030D-6E8A-4147-A177-3AD203B41FA5}">
                      <a16:colId xmlns:a16="http://schemas.microsoft.com/office/drawing/2014/main" val="4262660949"/>
                    </a:ext>
                  </a:extLst>
                </a:gridCol>
                <a:gridCol w="3372929">
                  <a:extLst>
                    <a:ext uri="{9D8B030D-6E8A-4147-A177-3AD203B41FA5}">
                      <a16:colId xmlns:a16="http://schemas.microsoft.com/office/drawing/2014/main" val="3710805317"/>
                    </a:ext>
                  </a:extLst>
                </a:gridCol>
              </a:tblGrid>
              <a:tr h="626199">
                <a:tc>
                  <a:txBody>
                    <a:bodyPr/>
                    <a:lstStyle/>
                    <a:p>
                      <a:pPr algn="ctr" fontAlgn="t"/>
                      <a:r>
                        <a:rPr lang="en-IN" sz="2000" u="none" strike="noStrike">
                          <a:effectLst/>
                        </a:rPr>
                        <a:t>city_tier</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2000" u="none" strike="noStrike" dirty="0">
                          <a:effectLst/>
                        </a:rPr>
                        <a:t>total_watch_time_mins_lio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000" u="none" strike="noStrike" dirty="0">
                          <a:effectLst/>
                        </a:rPr>
                        <a:t>total_watch_time_mins_jobstar</a:t>
                      </a:r>
                      <a:endParaRPr lang="en-IN" sz="20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899023364"/>
                  </a:ext>
                </a:extLst>
              </a:tr>
              <a:tr h="367359">
                <a:tc>
                  <a:txBody>
                    <a:bodyPr/>
                    <a:lstStyle/>
                    <a:p>
                      <a:pPr algn="ctr" fontAlgn="t"/>
                      <a:r>
                        <a:rPr lang="en-IN" sz="2000" u="none" strike="noStrike">
                          <a:effectLst/>
                        </a:rPr>
                        <a:t>Tier 1</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2000" u="none" strike="noStrike" dirty="0">
                          <a:effectLst/>
                        </a:rPr>
                        <a:t>2106.14</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7883.65</a:t>
                      </a:r>
                      <a:endParaRPr lang="en-IN" sz="2000" b="0" i="0" u="none" strike="noStrike">
                        <a:solidFill>
                          <a:srgbClr val="000000"/>
                        </a:solidFill>
                        <a:effectLst/>
                        <a:latin typeface="Var(--jp-code-font-family)"/>
                      </a:endParaRPr>
                    </a:p>
                  </a:txBody>
                  <a:tcPr marL="9525" marR="9525" marT="9525" marB="0" anchor="ctr"/>
                </a:tc>
                <a:extLst>
                  <a:ext uri="{0D108BD9-81ED-4DB2-BD59-A6C34878D82A}">
                    <a16:rowId xmlns:a16="http://schemas.microsoft.com/office/drawing/2014/main" val="3701693724"/>
                  </a:ext>
                </a:extLst>
              </a:tr>
              <a:tr h="367359">
                <a:tc>
                  <a:txBody>
                    <a:bodyPr/>
                    <a:lstStyle/>
                    <a:p>
                      <a:pPr algn="ctr" fontAlgn="t"/>
                      <a:r>
                        <a:rPr lang="en-IN" sz="2000" u="none" strike="noStrike">
                          <a:effectLst/>
                        </a:rPr>
                        <a:t>Tier 2</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2000" u="none" strike="noStrike" dirty="0">
                          <a:effectLst/>
                        </a:rPr>
                        <a:t>1624.78</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6300.34</a:t>
                      </a:r>
                      <a:endParaRPr lang="en-IN" sz="2000" b="0" i="0" u="none" strike="noStrike">
                        <a:solidFill>
                          <a:srgbClr val="000000"/>
                        </a:solidFill>
                        <a:effectLst/>
                        <a:latin typeface="Var(--jp-code-font-family)"/>
                      </a:endParaRPr>
                    </a:p>
                  </a:txBody>
                  <a:tcPr marL="9525" marR="9525" marT="9525" marB="0" anchor="ctr"/>
                </a:tc>
                <a:extLst>
                  <a:ext uri="{0D108BD9-81ED-4DB2-BD59-A6C34878D82A}">
                    <a16:rowId xmlns:a16="http://schemas.microsoft.com/office/drawing/2014/main" val="3830309757"/>
                  </a:ext>
                </a:extLst>
              </a:tr>
              <a:tr h="367359">
                <a:tc>
                  <a:txBody>
                    <a:bodyPr/>
                    <a:lstStyle/>
                    <a:p>
                      <a:pPr algn="ctr" fontAlgn="t"/>
                      <a:r>
                        <a:rPr lang="en-IN" sz="2000" u="none" strike="noStrike">
                          <a:effectLst/>
                        </a:rPr>
                        <a:t>Tier 3</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IN" sz="2000" u="none" strike="noStrike" dirty="0">
                          <a:effectLst/>
                        </a:rPr>
                        <a:t>1093.48</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4988.20</a:t>
                      </a:r>
                      <a:endParaRPr lang="en-IN" sz="2000" b="0" i="0" u="none" strike="noStrike" dirty="0">
                        <a:solidFill>
                          <a:srgbClr val="000000"/>
                        </a:solidFill>
                        <a:effectLst/>
                        <a:latin typeface="Var(--jp-code-font-family)"/>
                      </a:endParaRPr>
                    </a:p>
                  </a:txBody>
                  <a:tcPr marL="9525" marR="9525" marT="9525" marB="0" anchor="ctr"/>
                </a:tc>
                <a:extLst>
                  <a:ext uri="{0D108BD9-81ED-4DB2-BD59-A6C34878D82A}">
                    <a16:rowId xmlns:a16="http://schemas.microsoft.com/office/drawing/2014/main" val="476931662"/>
                  </a:ext>
                </a:extLst>
              </a:tr>
            </a:tbl>
          </a:graphicData>
        </a:graphic>
      </p:graphicFrame>
      <p:sp>
        <p:nvSpPr>
          <p:cNvPr id="7" name="Title 1"/>
          <p:cNvSpPr txBox="1">
            <a:spLocks/>
          </p:cNvSpPr>
          <p:nvPr/>
        </p:nvSpPr>
        <p:spPr>
          <a:xfrm>
            <a:off x="359764" y="5121046"/>
            <a:ext cx="10613036" cy="17369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0070C0"/>
                </a:solidFill>
              </a:rPr>
              <a:t>Findings</a:t>
            </a:r>
            <a:r>
              <a:rPr lang="en-US" sz="2800" dirty="0" smtClean="0">
                <a:solidFill>
                  <a:srgbClr val="0070C0"/>
                </a:solidFill>
              </a:rPr>
              <a:t> : Overall watch time of jobstar is far ahead of liocinema.</a:t>
            </a:r>
          </a:p>
          <a:p>
            <a:r>
              <a:rPr lang="en-US" sz="2800" dirty="0" smtClean="0">
                <a:solidFill>
                  <a:srgbClr val="0070C0"/>
                </a:solidFill>
              </a:rPr>
              <a:t>Tier 1 and tier2 cities have more watch time.</a:t>
            </a:r>
          </a:p>
          <a:p>
            <a:r>
              <a:rPr lang="en-US" sz="2800" dirty="0" smtClean="0">
                <a:solidFill>
                  <a:srgbClr val="0070C0"/>
                </a:solidFill>
              </a:rPr>
              <a:t>Mobile leads the watch time followed by TV in device type.</a:t>
            </a:r>
          </a:p>
          <a:p>
            <a:endParaRPr lang="en-IN" sz="2800" dirty="0">
              <a:solidFill>
                <a:srgbClr val="FFFF00"/>
              </a:solidFill>
            </a:endParaRPr>
          </a:p>
        </p:txBody>
      </p:sp>
      <p:sp>
        <p:nvSpPr>
          <p:cNvPr id="3" name="Up Arrow 2"/>
          <p:cNvSpPr/>
          <p:nvPr/>
        </p:nvSpPr>
        <p:spPr>
          <a:xfrm>
            <a:off x="2533337" y="1953150"/>
            <a:ext cx="209863" cy="34138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3715393" y="1625910"/>
            <a:ext cx="449704" cy="23107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Up Arrow 9"/>
          <p:cNvSpPr/>
          <p:nvPr/>
        </p:nvSpPr>
        <p:spPr>
          <a:xfrm>
            <a:off x="1276662" y="3976866"/>
            <a:ext cx="209863" cy="341388"/>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2471856"/>
      </p:ext>
    </p:extLst>
  </p:cSld>
  <p:clrMapOvr>
    <a:masterClrMapping/>
  </p:clrMapOvr>
  <mc:AlternateContent xmlns:mc="http://schemas.openxmlformats.org/markup-compatibility/2006">
    <mc:Choice xmlns:p14="http://schemas.microsoft.com/office/powerpoint/2010/main" Requires="p14">
      <p:transition p14:dur="10" advClick="0" advTm="1431"/>
    </mc:Choice>
    <mc:Fallback>
      <p:transition advClick="0" advTm="143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62223</TotalTime>
  <Words>1169</Words>
  <Application>Microsoft Office PowerPoint</Application>
  <PresentationFormat>Widescreen</PresentationFormat>
  <Paragraphs>306</Paragraphs>
  <Slides>18</Slides>
  <Notes>0</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system-ui</vt:lpstr>
      <vt:lpstr>Var(--jp-code-font-family)</vt:lpstr>
      <vt:lpstr>Office Theme</vt:lpstr>
      <vt:lpstr>OTT subscriber data analysis for liocinema &amp; jobstar</vt:lpstr>
      <vt:lpstr>Given data for analysis….</vt:lpstr>
      <vt:lpstr>Total number of users</vt:lpstr>
      <vt:lpstr>Findings :Liocinema subscriber growth is very steep and jobstar growth is slow and steady.</vt:lpstr>
      <vt:lpstr>PowerPoint Presentation</vt:lpstr>
      <vt:lpstr>What percentage of LioCinema and Jotstar users are active vs. inactive?</vt:lpstr>
      <vt:lpstr>How do (active Vs Inactive) rates vary by age group liocinema &amp; jobstar</vt:lpstr>
      <vt:lpstr>How do (active Vs inactive) rates vary in percentage by subscription plan liocinema &amp; jobstar</vt:lpstr>
      <vt:lpstr>Average watch time for LioCinema vs. Jobstar by city tier and device type</vt:lpstr>
      <vt:lpstr>Findings : It is clear from this data that lesser watch time leading to inactivity of subscription and liocinema is at receiving end.</vt:lpstr>
      <vt:lpstr>Findings : Down grade are very less in number for jobstar,whereas liocinema has more in basic to free downgrades.</vt:lpstr>
      <vt:lpstr>Findings: free to premium upgrades are more common in liocinema &amp; free to vip are more in jobstar.</vt:lpstr>
      <vt:lpstr>How does the paid user percentage vary across different platforms</vt:lpstr>
      <vt:lpstr>Findings : tier 1 has the highest proportion.</vt:lpstr>
      <vt:lpstr>Calculate the total revenue generated by both platforms (LioCinema and Jotstar) for the analysis period (January to November 2024).</vt:lpstr>
      <vt:lpstr>1.Liocinema has more subscriber numbers than jobstar but the percentage of free users need to be converted to paid users.  2.Growth trend is very sharp in liocinema must be because of more number of free users &amp; jobstar has a steady growth and has more of paid users.  3.Jobstar is dominating the content type and diverse language content available which is lacking in liocinema.  4.Due to the above point the percentage of active users are very high in jobstar which need to be reworked for liocinema.  5.All age groups are more active in jobstar with 85%, whereas liocinema has very less percentage of young users with over all average 50% active.  6.Subscription plan wise liocinema has very low percentage in premium or paid users compared to jobstar which has very good percentage.  7.Average watch time is more with jobstar with tier 1 cities leading and mobile device is leading for watching the contents.  8.Inactiveity of account is directly linked with less watch time and liocinema has very less watch time compared to jobstar.  9.Due to the above point the paid users are very low in liocinema and jobstar had more percentage.  10.Due to the above reasons the revenue of jobstar more compared to the liocinema.</vt:lpstr>
      <vt:lpstr>Recommendations :  1.As per the analysis we could find that paid users are looking for good &amp; diverse content to be available for being active on subscription. 2.Young age group needs to be targeted more as this number is very less in liocinema who has more subscribers 3.To increase the watch time we need to improve the contents for watching on TV which would be more of family and sports content and maintain the present contents also as watching on mobile is also having good number of users. 4.Need to target the tier 2 &amp; 3 cities also as the potential is more compared to tier 1 due do extra free time available with them, contents like regional and other related to those cities needs to be added with some attractive prices. 5.Pricing can be split with one price for tier 1 cities and little lesser price for tier 2 &amp; 3 cities which will attract as the income and expenses patters are different in these cities. 6.Again the brand ambassador should be split with regional level which gives more leverage than one single national personality.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jsblore@outlook.com</dc:creator>
  <cp:lastModifiedBy>jsblore@outlook.com</cp:lastModifiedBy>
  <cp:revision>78</cp:revision>
  <dcterms:created xsi:type="dcterms:W3CDTF">2025-02-09T03:53:15Z</dcterms:created>
  <dcterms:modified xsi:type="dcterms:W3CDTF">2025-03-30T03:49:48Z</dcterms:modified>
</cp:coreProperties>
</file>