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4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73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20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1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9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dTariq666/Thesis-Trace-Clustering-Test-Projec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5543-6C99-AF42-AD6A-84EEDA9C1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435" y="475444"/>
            <a:ext cx="7766936" cy="2953556"/>
          </a:xfrm>
        </p:spPr>
        <p:txBody>
          <a:bodyPr/>
          <a:lstStyle/>
          <a:p>
            <a:r>
              <a:rPr lang="en-US" dirty="0"/>
              <a:t>Trace Clustering in Process Mining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7A5D9-3374-7744-8EF6-509DED3B6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737" y="3669933"/>
            <a:ext cx="7766936" cy="1096899"/>
          </a:xfrm>
        </p:spPr>
        <p:txBody>
          <a:bodyPr/>
          <a:lstStyle/>
          <a:p>
            <a:r>
              <a:rPr lang="en-US" dirty="0"/>
              <a:t>M. Song, C.W. Gunther, and W.M.P. van der Aalst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B5107-5DD0-0641-919F-38668BAC7BA7}"/>
              </a:ext>
            </a:extLst>
          </p:cNvPr>
          <p:cNvSpPr txBox="1"/>
          <p:nvPr/>
        </p:nvSpPr>
        <p:spPr>
          <a:xfrm>
            <a:off x="6096000" y="5174218"/>
            <a:ext cx="57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Project by </a:t>
            </a:r>
            <a:r>
              <a:rPr lang="en-US" dirty="0" err="1"/>
              <a:t>Asad</a:t>
            </a:r>
            <a:r>
              <a:rPr lang="en-US" dirty="0"/>
              <a:t> Tariq</a:t>
            </a:r>
          </a:p>
        </p:txBody>
      </p:sp>
    </p:spTree>
    <p:extLst>
      <p:ext uri="{BB962C8B-B14F-4D97-AF65-F5344CB8AC3E}">
        <p14:creationId xmlns:p14="http://schemas.microsoft.com/office/powerpoint/2010/main" val="426360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8058151" cy="1098710"/>
          </a:xfrm>
        </p:spPr>
        <p:txBody>
          <a:bodyPr/>
          <a:lstStyle/>
          <a:p>
            <a:pPr algn="l"/>
            <a:r>
              <a:rPr lang="en-US" dirty="0"/>
              <a:t>Clustering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457450" y="2273678"/>
            <a:ext cx="7875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trace profile concept, these four clustering techniques have been used to generate homogeneous subsets of event log.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Threshold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Agglomerative Hierarchical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 Map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28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8058151" cy="1098710"/>
          </a:xfrm>
        </p:spPr>
        <p:txBody>
          <a:bodyPr/>
          <a:lstStyle/>
          <a:p>
            <a:pPr algn="l"/>
            <a:r>
              <a:rPr lang="en-US" dirty="0"/>
              <a:t>Quality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158365" y="2282965"/>
            <a:ext cx="7875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We used 3 quality metrics to test the approach.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Fitness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8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8058151" cy="1098710"/>
          </a:xfrm>
        </p:spPr>
        <p:txBody>
          <a:bodyPr/>
          <a:lstStyle/>
          <a:p>
            <a:pPr algn="l"/>
            <a:r>
              <a:rPr lang="en-US" dirty="0"/>
              <a:t>Case Studies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663190" y="2559964"/>
            <a:ext cx="7875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2 Case Studies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 Road Traffic event log (51 cases)</a:t>
            </a:r>
          </a:p>
          <a:p>
            <a:pPr lvl="1"/>
            <a:r>
              <a:rPr lang="en-US" dirty="0"/>
              <a:t>2. Repair Event log (1104 cases)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20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8058151" cy="1098710"/>
          </a:xfrm>
        </p:spPr>
        <p:txBody>
          <a:bodyPr/>
          <a:lstStyle/>
          <a:p>
            <a:pPr algn="l"/>
            <a:r>
              <a:rPr lang="en-US"/>
              <a:t>Case 1 – Road Traffic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291590" y="2263498"/>
            <a:ext cx="7875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E28290-2EEC-0940-B8F5-BCCBD450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3" y="2617529"/>
            <a:ext cx="10999933" cy="162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60BB4-2BF8-C448-8EB4-DDD86AA6729D}"/>
              </a:ext>
            </a:extLst>
          </p:cNvPr>
          <p:cNvSpPr txBox="1"/>
          <p:nvPr/>
        </p:nvSpPr>
        <p:spPr>
          <a:xfrm>
            <a:off x="4057650" y="4594501"/>
            <a:ext cx="55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Fitness : 79% </a:t>
            </a:r>
          </a:p>
          <a:p>
            <a:r>
              <a:rPr lang="en-US" b="1" dirty="0"/>
              <a:t>Precision : 64%</a:t>
            </a:r>
          </a:p>
          <a:p>
            <a:r>
              <a:rPr lang="en-US" b="1" dirty="0"/>
              <a:t>Simplicity : 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A8A57-F76A-BE43-B631-4AA923DB9638}"/>
              </a:ext>
            </a:extLst>
          </p:cNvPr>
          <p:cNvSpPr txBox="1"/>
          <p:nvPr/>
        </p:nvSpPr>
        <p:spPr>
          <a:xfrm>
            <a:off x="8469630" y="1210926"/>
            <a:ext cx="252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Profile</a:t>
            </a:r>
          </a:p>
        </p:txBody>
      </p:sp>
    </p:spTree>
    <p:extLst>
      <p:ext uri="{BB962C8B-B14F-4D97-AF65-F5344CB8AC3E}">
        <p14:creationId xmlns:p14="http://schemas.microsoft.com/office/powerpoint/2010/main" val="372140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71" y="1584483"/>
            <a:ext cx="8058151" cy="10987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K 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677478" y="2683193"/>
            <a:ext cx="78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Euclidean Distance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3 Clusters. ( 23, 19, 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improved significantly.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47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71" y="1584483"/>
            <a:ext cx="8058151" cy="10987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K 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158365" y="2133838"/>
            <a:ext cx="787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1 – 23 traces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1B33C-4D29-004B-BE66-11E34ADA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3576588"/>
            <a:ext cx="9969500" cy="879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60D74-86A8-B64D-B9B5-F67CB2BECF16}"/>
              </a:ext>
            </a:extLst>
          </p:cNvPr>
          <p:cNvSpPr txBox="1"/>
          <p:nvPr/>
        </p:nvSpPr>
        <p:spPr>
          <a:xfrm>
            <a:off x="4057650" y="4594501"/>
            <a:ext cx="55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Fitness : 99% </a:t>
            </a:r>
          </a:p>
          <a:p>
            <a:r>
              <a:rPr lang="en-US" b="1" dirty="0"/>
              <a:t>Precision : 99%</a:t>
            </a:r>
          </a:p>
          <a:p>
            <a:r>
              <a:rPr lang="en-US" b="1" dirty="0"/>
              <a:t>Simplicity : 100%</a:t>
            </a:r>
          </a:p>
        </p:txBody>
      </p:sp>
    </p:spTree>
    <p:extLst>
      <p:ext uri="{BB962C8B-B14F-4D97-AF65-F5344CB8AC3E}">
        <p14:creationId xmlns:p14="http://schemas.microsoft.com/office/powerpoint/2010/main" val="58878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71" y="1584483"/>
            <a:ext cx="8058151" cy="10987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K 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158365" y="2133838"/>
            <a:ext cx="787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2 – 19 traces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60D74-86A8-B64D-B9B5-F67CB2BECF16}"/>
              </a:ext>
            </a:extLst>
          </p:cNvPr>
          <p:cNvSpPr txBox="1"/>
          <p:nvPr/>
        </p:nvSpPr>
        <p:spPr>
          <a:xfrm>
            <a:off x="4057650" y="4594501"/>
            <a:ext cx="5514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Fitness : 86%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2AA61D-1232-204F-B46A-F4751C52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03" y="3092946"/>
            <a:ext cx="5735067" cy="8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971" y="1584483"/>
            <a:ext cx="8058151" cy="10987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K Means Clustering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158365" y="2133838"/>
            <a:ext cx="787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3 – 9 traces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60D74-86A8-B64D-B9B5-F67CB2BECF16}"/>
              </a:ext>
            </a:extLst>
          </p:cNvPr>
          <p:cNvSpPr txBox="1"/>
          <p:nvPr/>
        </p:nvSpPr>
        <p:spPr>
          <a:xfrm>
            <a:off x="3989070" y="4606630"/>
            <a:ext cx="55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Fitness : 95% 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66BFA-FD7F-984F-AAA4-E34A9C05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432077"/>
            <a:ext cx="9271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8058151" cy="109871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DB Scan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158365" y="2133838"/>
            <a:ext cx="78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Hamming Distance - 2 Sub Event Logs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Euclidean Distance – 4 Sub Event Logs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Jaccard Distance – 3 Event Logs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30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DB Scan - Hamming Distance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73964-1FAE-894C-80E5-E5ECC69C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2288421"/>
            <a:ext cx="3810000" cy="85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5ED1D-4A14-0449-B7B7-DB6E2154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0" y="4799485"/>
            <a:ext cx="9969500" cy="800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86%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98%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</p:spTree>
    <p:extLst>
      <p:ext uri="{BB962C8B-B14F-4D97-AF65-F5344CB8AC3E}">
        <p14:creationId xmlns:p14="http://schemas.microsoft.com/office/powerpoint/2010/main" val="83577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1"/>
            <a:ext cx="4206241" cy="88011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348740" y="2366010"/>
            <a:ext cx="7875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Process Mining techniques perform well on structured processes, but still have problems discovering and visualizing less structured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mining is most interesting in domains requiring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for such flexible environments are healthcare, product development, or customer support.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6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DB Scan - Euclidean Distance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F72A76-C7EE-634B-B7E6-BA7AA1C0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271803"/>
            <a:ext cx="3873500" cy="58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C3C717-3E01-4E44-93BE-CC6BF132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0" y="5018588"/>
            <a:ext cx="9969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DB Scan - Euclidean Distance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96%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5BBC7-97A0-ED46-B474-CB7CB98A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30" y="2352012"/>
            <a:ext cx="9271000" cy="5842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0DDD7E-3E8A-7344-9A98-844E65FE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60" y="5015589"/>
            <a:ext cx="3810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DB Scan - Jaccard Distance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84% </a:t>
            </a:r>
          </a:p>
          <a:p>
            <a:r>
              <a:rPr lang="en-US" b="1" dirty="0"/>
              <a:t>Precision : 50%</a:t>
            </a:r>
          </a:p>
          <a:p>
            <a:r>
              <a:rPr lang="en-US" b="1" dirty="0"/>
              <a:t>Simplicity : 89%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9FB10D0-A19C-FC45-9545-B1EE0519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2193473"/>
            <a:ext cx="3810000" cy="52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32F20-4A38-E649-8825-2734177A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4513636"/>
            <a:ext cx="11465560" cy="12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8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DB Scan - Jaccard Distance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A2DC3B-5E4E-A745-B25D-DBDC7A2E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60" y="2425700"/>
            <a:ext cx="3746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8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10529889" cy="768808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998345" y="2145268"/>
            <a:ext cx="7875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Hierarchical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Euclidean Distance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3 Clusters. ( 19, 23, 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improved significantly.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54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86% </a:t>
            </a:r>
          </a:p>
          <a:p>
            <a:r>
              <a:rPr lang="en-US" b="1" dirty="0"/>
              <a:t>Precision : 99%</a:t>
            </a:r>
          </a:p>
          <a:p>
            <a:r>
              <a:rPr lang="en-US" b="1" dirty="0"/>
              <a:t>Simplicity : 88%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BE60F5-D3D4-FE45-9CE7-3476488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10" y="4688166"/>
            <a:ext cx="3810000" cy="8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EB221-272C-1D4F-B11B-21277F65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5877"/>
            <a:ext cx="12192000" cy="9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163503" y="414728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98% </a:t>
            </a:r>
          </a:p>
          <a:p>
            <a:r>
              <a:rPr lang="en-US" b="1" dirty="0"/>
              <a:t>Precision : 57%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F77DD25-7144-3142-8AE4-4D8CA5BC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2243715"/>
            <a:ext cx="6908800" cy="1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10529889" cy="768808"/>
          </a:xfrm>
        </p:spPr>
        <p:txBody>
          <a:bodyPr>
            <a:normAutofit fontScale="90000"/>
          </a:bodyPr>
          <a:lstStyle/>
          <a:p>
            <a:r>
              <a:rPr lang="en-US" dirty="0"/>
              <a:t>Self Organizing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998345" y="2145268"/>
            <a:ext cx="7875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6 Clusters. </a:t>
            </a:r>
            <a:r>
              <a:rPr lang="en-US" dirty="0"/>
              <a:t>(22, 2, 7, 1, 7, 12)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improved significantly.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B5B3CE1-45A0-5344-BF6F-1599DE81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3429000"/>
            <a:ext cx="3314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8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Self Organizing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91% </a:t>
            </a:r>
          </a:p>
          <a:p>
            <a:r>
              <a:rPr lang="en-US" b="1" dirty="0"/>
              <a:t>Precision : 60%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51581-583A-4A40-B28A-BD04E1F2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27" y="2225400"/>
            <a:ext cx="9906000" cy="520700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822C18-3667-BA49-8F3A-B6A3E514F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4634051"/>
            <a:ext cx="6908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Self Organizing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FD3E7-6B0E-B049-9EE0-9E0CE22A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70" y="2293500"/>
            <a:ext cx="91948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E1283-7E75-5C48-B04D-05F84271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10" y="5022835"/>
            <a:ext cx="10271760" cy="5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1"/>
            <a:ext cx="4206241" cy="88011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348740" y="2366010"/>
            <a:ext cx="7875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Inherent problems of applying process mining to flexible environments.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Mining on such flexible environments result in “Spaghetti models”.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dominant factor contributing to unstructured mining results is “Diversity” of an event log.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52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739952"/>
            <a:ext cx="9466899" cy="654508"/>
          </a:xfrm>
        </p:spPr>
        <p:txBody>
          <a:bodyPr>
            <a:normAutofit fontScale="90000"/>
          </a:bodyPr>
          <a:lstStyle/>
          <a:p>
            <a:r>
              <a:rPr lang="en-US" dirty="0"/>
              <a:t>Self Organizing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2066925" y="1479330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062-63FE-8C41-9731-959721F57A86}"/>
              </a:ext>
            </a:extLst>
          </p:cNvPr>
          <p:cNvSpPr txBox="1"/>
          <p:nvPr/>
        </p:nvSpPr>
        <p:spPr>
          <a:xfrm>
            <a:off x="2070735" y="4233941"/>
            <a:ext cx="787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 Event Log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1E840-647D-2045-8690-2A63E907DACE}"/>
              </a:ext>
            </a:extLst>
          </p:cNvPr>
          <p:cNvSpPr txBox="1"/>
          <p:nvPr/>
        </p:nvSpPr>
        <p:spPr>
          <a:xfrm>
            <a:off x="5209223" y="325574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08A93-A60E-0047-A9CA-0E6382782535}"/>
              </a:ext>
            </a:extLst>
          </p:cNvPr>
          <p:cNvSpPr txBox="1"/>
          <p:nvPr/>
        </p:nvSpPr>
        <p:spPr>
          <a:xfrm>
            <a:off x="5367656" y="5765664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Fitness : 100% </a:t>
            </a:r>
          </a:p>
          <a:p>
            <a:r>
              <a:rPr lang="en-US" b="1" dirty="0"/>
              <a:t>Precision : 100%</a:t>
            </a:r>
          </a:p>
          <a:p>
            <a:r>
              <a:rPr lang="en-US" b="1" dirty="0"/>
              <a:t>Simplicity : 100%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543546-A79F-1149-8F33-230E313D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05410"/>
            <a:ext cx="3810000" cy="5207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14C7B2-CB83-7347-AB98-4F212BC4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5066206"/>
            <a:ext cx="3746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4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89" y="105027"/>
            <a:ext cx="11039475" cy="10987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Case 2 – Repair Log – Activity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291590" y="2263498"/>
            <a:ext cx="7875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A8A57-F76A-BE43-B631-4AA923DB9638}"/>
              </a:ext>
            </a:extLst>
          </p:cNvPr>
          <p:cNvSpPr txBox="1"/>
          <p:nvPr/>
        </p:nvSpPr>
        <p:spPr>
          <a:xfrm>
            <a:off x="7551420" y="1203737"/>
            <a:ext cx="3348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Activity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1104 traces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6ED2B-AC0E-A943-834F-7B83E0A4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2503170"/>
            <a:ext cx="11039475" cy="37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3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126447"/>
            <a:ext cx="9921241" cy="1098710"/>
          </a:xfrm>
        </p:spPr>
        <p:txBody>
          <a:bodyPr>
            <a:normAutofit/>
          </a:bodyPr>
          <a:lstStyle/>
          <a:p>
            <a:r>
              <a:rPr lang="en-US" dirty="0"/>
              <a:t>Case 2 – Repair Log -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291590" y="2136338"/>
            <a:ext cx="7875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0F05E90-2ADB-BB49-9ABB-07380DFA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1218370"/>
            <a:ext cx="7604760" cy="54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071F1-F8D2-5A40-9864-C438854505DF}"/>
              </a:ext>
            </a:extLst>
          </p:cNvPr>
          <p:cNvSpPr txBox="1">
            <a:spLocks/>
          </p:cNvSpPr>
          <p:nvPr/>
        </p:nvSpPr>
        <p:spPr>
          <a:xfrm>
            <a:off x="2137409" y="326472"/>
            <a:ext cx="9921241" cy="109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Case 2 – Repair Log - Results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D8CA00B-BF38-9A42-BE1C-1BACDE5F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246188"/>
            <a:ext cx="9080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29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071F1-F8D2-5A40-9864-C438854505DF}"/>
              </a:ext>
            </a:extLst>
          </p:cNvPr>
          <p:cNvSpPr txBox="1">
            <a:spLocks/>
          </p:cNvSpPr>
          <p:nvPr/>
        </p:nvSpPr>
        <p:spPr>
          <a:xfrm>
            <a:off x="2137409" y="326472"/>
            <a:ext cx="9921241" cy="109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Case 2 – Repair Log – Resource Profiling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C970CA3-0102-9F40-B7B7-51362C52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3" y="1235129"/>
            <a:ext cx="8486141" cy="52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7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071F1-F8D2-5A40-9864-C438854505DF}"/>
              </a:ext>
            </a:extLst>
          </p:cNvPr>
          <p:cNvSpPr txBox="1">
            <a:spLocks/>
          </p:cNvSpPr>
          <p:nvPr/>
        </p:nvSpPr>
        <p:spPr>
          <a:xfrm>
            <a:off x="2137409" y="326472"/>
            <a:ext cx="9921241" cy="109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Case 2 – Repair Log – Resource Profiling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A09896-E222-5440-BCB3-40043C72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29" y="1425182"/>
            <a:ext cx="904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071F1-F8D2-5A40-9864-C438854505DF}"/>
              </a:ext>
            </a:extLst>
          </p:cNvPr>
          <p:cNvSpPr txBox="1">
            <a:spLocks/>
          </p:cNvSpPr>
          <p:nvPr/>
        </p:nvSpPr>
        <p:spPr>
          <a:xfrm>
            <a:off x="2137409" y="326472"/>
            <a:ext cx="9921241" cy="109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Code and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2ADAA-B6A4-2A46-A08A-8498E937925B}"/>
              </a:ext>
            </a:extLst>
          </p:cNvPr>
          <p:cNvSpPr txBox="1"/>
          <p:nvPr/>
        </p:nvSpPr>
        <p:spPr>
          <a:xfrm>
            <a:off x="2137409" y="2511032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implementation and Results can be found </a:t>
            </a:r>
            <a:r>
              <a:rPr lang="en-US" sz="1800" dirty="0">
                <a:hlinkClick r:id="rId2"/>
              </a:rPr>
              <a:t>here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708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4071F1-F8D2-5A40-9864-C438854505DF}"/>
              </a:ext>
            </a:extLst>
          </p:cNvPr>
          <p:cNvSpPr txBox="1">
            <a:spLocks/>
          </p:cNvSpPr>
          <p:nvPr/>
        </p:nvSpPr>
        <p:spPr>
          <a:xfrm>
            <a:off x="2137409" y="326472"/>
            <a:ext cx="9921241" cy="1098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2ADAA-B6A4-2A46-A08A-8498E937925B}"/>
              </a:ext>
            </a:extLst>
          </p:cNvPr>
          <p:cNvSpPr txBox="1"/>
          <p:nvPr/>
        </p:nvSpPr>
        <p:spPr>
          <a:xfrm>
            <a:off x="2457449" y="1240516"/>
            <a:ext cx="8686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 mining algorithms tend to generate complex, unstructured process models for Flexible environments, which are hard to understand. One reason for these problems is diversity. </a:t>
            </a:r>
          </a:p>
          <a:p>
            <a:r>
              <a:rPr lang="en-US" dirty="0"/>
              <a:t>A generic methodology for trace clustering is presented, which can effectively resolve diversity-related problems, by dividing the log into smaller, more homogeneous subsets of traces. We have introduced the concept of trace profiles, which are a suitable means for characterizing and comparing traces. Based on these profiles, any clustering algorithm can be employed for the actual partitioning of the log.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1"/>
            <a:ext cx="4206241" cy="8801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348740" y="2366010"/>
            <a:ext cx="7875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cases differ significantly from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cases are structured very differently, obviously grows with the number of cases being analyzed.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0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6606541" cy="972979"/>
          </a:xfrm>
        </p:spPr>
        <p:txBody>
          <a:bodyPr/>
          <a:lstStyle/>
          <a:p>
            <a:pPr algn="l"/>
            <a:r>
              <a:rPr lang="en-US" dirty="0"/>
              <a:t>Possible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348740" y="2366010"/>
            <a:ext cx="787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the number of cases which are analyzed at once.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r>
              <a:rPr lang="en-US" dirty="0"/>
              <a:t>Tacit processes will usually not be explicitly known, </a:t>
            </a:r>
          </a:p>
          <a:p>
            <a:pPr lvl="2"/>
            <a:r>
              <a:rPr lang="en-US" dirty="0"/>
              <a:t>i.e., there is no available knowledge on how to partition the set of cases. </a:t>
            </a:r>
          </a:p>
        </p:txBody>
      </p:sp>
    </p:spTree>
    <p:extLst>
      <p:ext uri="{BB962C8B-B14F-4D97-AF65-F5344CB8AC3E}">
        <p14:creationId xmlns:p14="http://schemas.microsoft.com/office/powerpoint/2010/main" val="141036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6606541" cy="97297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Proposed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223010" y="2457450"/>
            <a:ext cx="7875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Trace Clustering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Divide-and-conquer approach.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set of Profiles.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Activity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Resources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Transition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24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8058151" cy="1098710"/>
          </a:xfrm>
        </p:spPr>
        <p:txBody>
          <a:bodyPr/>
          <a:lstStyle/>
          <a:p>
            <a:pPr algn="l"/>
            <a:r>
              <a:rPr lang="en-US" dirty="0"/>
              <a:t>Trace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291590" y="2263498"/>
            <a:ext cx="7875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Divide-and-conquer approach.</a:t>
            </a:r>
          </a:p>
          <a:p>
            <a:pPr lvl="1"/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Trace Profiling.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Compute distances between the cases.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Apply Clustering Algorithms.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Grouping closely related cases into subsets.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Analyze the individual subsets.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9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6606541" cy="972979"/>
          </a:xfrm>
        </p:spPr>
        <p:txBody>
          <a:bodyPr/>
          <a:lstStyle/>
          <a:p>
            <a:pPr algn="l"/>
            <a:r>
              <a:rPr lang="en-US" dirty="0"/>
              <a:t>Trace Profiles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C953-DE44-3E4C-9399-D6C1532DE651}"/>
              </a:ext>
            </a:extLst>
          </p:cNvPr>
          <p:cNvSpPr txBox="1"/>
          <p:nvPr/>
        </p:nvSpPr>
        <p:spPr>
          <a:xfrm>
            <a:off x="1017269" y="1937385"/>
            <a:ext cx="7738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Determine similarities between cases for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Activity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Resource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Transition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Performance Profile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179FA7C-31F9-C240-B1A5-587DEBEC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580449"/>
            <a:ext cx="9001125" cy="26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1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AC4-C8B2-E44C-9480-2324EE6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259" y="798670"/>
            <a:ext cx="8058151" cy="1098710"/>
          </a:xfrm>
        </p:spPr>
        <p:txBody>
          <a:bodyPr/>
          <a:lstStyle/>
          <a:p>
            <a:pPr algn="l"/>
            <a:r>
              <a:rPr lang="en-US" dirty="0"/>
              <a:t>Distance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50314-A034-234A-BCA8-72E6F5113CB9}"/>
              </a:ext>
            </a:extLst>
          </p:cNvPr>
          <p:cNvSpPr txBox="1"/>
          <p:nvPr/>
        </p:nvSpPr>
        <p:spPr>
          <a:xfrm>
            <a:off x="1291590" y="2263498"/>
            <a:ext cx="7875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Clustering techniques use different Distance Measures.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Euclidean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Hamming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Jaccard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728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{E9C99433-9686-DE47-ADCF-529EC215E8CA}tf10001069</Template>
  <TotalTime>2820</TotalTime>
  <Words>990</Words>
  <Application>Microsoft Macintosh PowerPoint</Application>
  <PresentationFormat>Widescreen</PresentationFormat>
  <Paragraphs>227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CMR10</vt:lpstr>
      <vt:lpstr>Wingdings</vt:lpstr>
      <vt:lpstr>Wingdings 3</vt:lpstr>
      <vt:lpstr>Wisp</vt:lpstr>
      <vt:lpstr>Trace Clustering in Process Mining  </vt:lpstr>
      <vt:lpstr>Background</vt:lpstr>
      <vt:lpstr>Motivation</vt:lpstr>
      <vt:lpstr>Diversity</vt:lpstr>
      <vt:lpstr>Possible Solution</vt:lpstr>
      <vt:lpstr>Proposed Approach</vt:lpstr>
      <vt:lpstr>Trace Clustering</vt:lpstr>
      <vt:lpstr>Trace Profiles</vt:lpstr>
      <vt:lpstr>Distance Measures</vt:lpstr>
      <vt:lpstr>Clustering Methods</vt:lpstr>
      <vt:lpstr>Quality Metrics</vt:lpstr>
      <vt:lpstr>Case Studies</vt:lpstr>
      <vt:lpstr>Case 1 – Road Traffic</vt:lpstr>
      <vt:lpstr>K Means Clustering </vt:lpstr>
      <vt:lpstr>K Means Clustering </vt:lpstr>
      <vt:lpstr>K Means Clustering </vt:lpstr>
      <vt:lpstr>K Means Clustering </vt:lpstr>
      <vt:lpstr>DB Scan</vt:lpstr>
      <vt:lpstr>DB Scan - Hamming Distance </vt:lpstr>
      <vt:lpstr>DB Scan - Euclidean Distance </vt:lpstr>
      <vt:lpstr>DB Scan - Euclidean Distance </vt:lpstr>
      <vt:lpstr>DB Scan - Jaccard Distance </vt:lpstr>
      <vt:lpstr>DB Scan - Jaccard Distance </vt:lpstr>
      <vt:lpstr>Agglomerative Clustering</vt:lpstr>
      <vt:lpstr>Agglomerative Clustering</vt:lpstr>
      <vt:lpstr>Agglomerative Clustering</vt:lpstr>
      <vt:lpstr>Self Organizing Maps</vt:lpstr>
      <vt:lpstr>Self Organizing Maps</vt:lpstr>
      <vt:lpstr>Self Organizing Maps</vt:lpstr>
      <vt:lpstr>Self Organizing Maps</vt:lpstr>
      <vt:lpstr>Case 2 – Repair Log – Activity Profile</vt:lpstr>
      <vt:lpstr>Case 2 – Repair Log -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Clustering in Process Mining  </dc:title>
  <dc:creator>Asad Tariq</dc:creator>
  <cp:lastModifiedBy>Asad Tariq</cp:lastModifiedBy>
  <cp:revision>47</cp:revision>
  <dcterms:created xsi:type="dcterms:W3CDTF">2022-03-26T14:55:52Z</dcterms:created>
  <dcterms:modified xsi:type="dcterms:W3CDTF">2022-03-28T13:56:33Z</dcterms:modified>
</cp:coreProperties>
</file>