
<file path=[Content_Types].xml><?xml version="1.0" encoding="utf-8"?>
<Types xmlns="http://schemas.openxmlformats.org/package/2006/content-types">
  <Default Extension="png" ContentType="image/png"/>
  <Default Extension="wma" ContentType="audio/x-ms-wma"/>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79" r:id="rId2"/>
    <p:sldId id="277" r:id="rId3"/>
    <p:sldId id="257" r:id="rId4"/>
    <p:sldId id="267" r:id="rId5"/>
    <p:sldId id="258" r:id="rId6"/>
    <p:sldId id="259" r:id="rId7"/>
    <p:sldId id="268" r:id="rId8"/>
    <p:sldId id="274" r:id="rId9"/>
    <p:sldId id="269" r:id="rId10"/>
    <p:sldId id="270" r:id="rId11"/>
    <p:sldId id="271" r:id="rId12"/>
    <p:sldId id="272" r:id="rId13"/>
    <p:sldId id="260" r:id="rId14"/>
    <p:sldId id="262" r:id="rId15"/>
    <p:sldId id="263" r:id="rId16"/>
    <p:sldId id="264" r:id="rId17"/>
    <p:sldId id="265" r:id="rId18"/>
    <p:sldId id="266" r:id="rId19"/>
    <p:sldId id="273" r:id="rId20"/>
    <p:sldId id="276" r:id="rId21"/>
    <p:sldId id="280"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a667997438b596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98889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70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105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441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7175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hyperlink" Target="mailto:ejazalam9006@gmail.com" TargetMode="External"/><Relationship Id="rId5" Type="http://schemas.openxmlformats.org/officeDocument/2006/relationships/hyperlink" Target="mailto:mdasadalam354@gmail.com" TargetMode="Externa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46015" y="1691296"/>
            <a:ext cx="8498605" cy="31075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EDA on Play Store App Reviews</a:t>
            </a:r>
            <a:r>
              <a:rPr lang="en-GB" sz="3600" b="1" dirty="0">
                <a:solidFill>
                  <a:schemeClr val="lt1"/>
                </a:solidFill>
                <a:latin typeface="Montserrat"/>
                <a:ea typeface="Montserrat"/>
                <a:cs typeface="Montserrat"/>
                <a:sym typeface="Montserrat"/>
              </a:rPr>
              <a:t/>
            </a:r>
            <a:br>
              <a:rPr lang="en-GB" sz="3600" b="1" dirty="0">
                <a:solidFill>
                  <a:schemeClr val="lt1"/>
                </a:solidFill>
                <a:latin typeface="Montserrat"/>
                <a:ea typeface="Montserrat"/>
                <a:cs typeface="Montserrat"/>
                <a:sym typeface="Montserrat"/>
              </a:rPr>
            </a:br>
            <a:r>
              <a:rPr lang="en-GB" sz="2400" b="1" u="sng" dirty="0" smtClean="0">
                <a:solidFill>
                  <a:schemeClr val="lt1"/>
                </a:solidFill>
                <a:latin typeface="Montserrat"/>
                <a:ea typeface="Montserrat"/>
                <a:cs typeface="Montserrat"/>
                <a:sym typeface="Montserrat"/>
              </a:rPr>
              <a:t>Team Members</a:t>
            </a:r>
            <a:endParaRPr sz="2400" b="1" u="sng" dirty="0">
              <a:solidFill>
                <a:schemeClr val="lt1"/>
              </a:solidFill>
              <a:latin typeface="Montserrat"/>
              <a:ea typeface="Montserrat"/>
              <a:cs typeface="Montserrat"/>
              <a:sym typeface="Montserrat"/>
            </a:endParaRPr>
          </a:p>
          <a:p>
            <a:pPr lvl="0"/>
            <a:r>
              <a:rPr lang="en-IN" sz="1800" b="1" dirty="0" smtClean="0">
                <a:solidFill>
                  <a:schemeClr val="lt1"/>
                </a:solidFill>
                <a:latin typeface="Montserrat"/>
                <a:ea typeface="Montserrat"/>
                <a:cs typeface="Montserrat"/>
                <a:sym typeface="Montserrat"/>
              </a:rPr>
              <a:t/>
            </a:r>
            <a:br>
              <a:rPr lang="en-IN" sz="18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Md Asad Alam</a:t>
            </a:r>
            <a:r>
              <a:rPr lang="en-IN" sz="2800" b="1" dirty="0" smtClean="0">
                <a:solidFill>
                  <a:schemeClr val="lt1"/>
                </a:solidFill>
                <a:latin typeface="Montserrat"/>
                <a:ea typeface="Montserrat"/>
                <a:cs typeface="Montserrat"/>
                <a:sym typeface="Montserrat"/>
              </a:rPr>
              <a:t/>
            </a:r>
            <a:br>
              <a:rPr lang="en-IN" sz="28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5"/>
              </a:rPr>
              <a:t>mdasadalam354@gmail.com</a:t>
            </a:r>
            <a:r>
              <a:rPr lang="en-IN" sz="1400" b="1" dirty="0" smtClean="0">
                <a:solidFill>
                  <a:schemeClr val="lt1"/>
                </a:solidFill>
                <a:latin typeface="Montserrat"/>
                <a:ea typeface="Montserrat"/>
                <a:cs typeface="Montserrat"/>
                <a:sym typeface="Montserrat"/>
              </a:rPr>
              <a:t>)</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400" b="1" dirty="0" smtClean="0">
                <a:solidFill>
                  <a:schemeClr val="lt1"/>
                </a:solidFill>
                <a:latin typeface="Montserrat"/>
                <a:ea typeface="Montserrat"/>
                <a:cs typeface="Montserrat"/>
                <a:sym typeface="Montserrat"/>
              </a:rPr>
              <a:t>: https://github.com/asadalam1/play_store_app_analysis)</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Ejaz Alam</a:t>
            </a:r>
            <a:r>
              <a:rPr lang="en-IN" sz="1400" b="1" dirty="0" smtClean="0">
                <a:solidFill>
                  <a:schemeClr val="lt1"/>
                </a:solidFill>
                <a:latin typeface="Montserrat"/>
                <a:ea typeface="Montserrat"/>
                <a:cs typeface="Montserrat"/>
                <a:sym typeface="Montserrat"/>
              </a:rPr>
              <a:t/>
            </a:r>
            <a:br>
              <a:rPr lang="en-IN" sz="1400" b="1" dirty="0" smtClean="0">
                <a:solidFill>
                  <a:schemeClr val="lt1"/>
                </a:solidFill>
                <a:latin typeface="Montserrat"/>
                <a:ea typeface="Montserrat"/>
                <a:cs typeface="Montserrat"/>
                <a:sym typeface="Montserrat"/>
              </a:rPr>
            </a:b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6"/>
              </a:rPr>
              <a:t>ejazalam9006@gmail.com</a:t>
            </a:r>
            <a:r>
              <a:rPr lang="en-IN" sz="1400" b="1" dirty="0" smtClean="0">
                <a:solidFill>
                  <a:schemeClr val="lt1"/>
                </a:solidFill>
                <a:latin typeface="Montserrat"/>
                <a:ea typeface="Montserrat"/>
                <a:cs typeface="Montserrat"/>
                <a:sym typeface="Montserrat"/>
              </a:rPr>
              <a:t>)</a:t>
            </a:r>
            <a:r>
              <a:rPr lang="en-IN" sz="3600" b="1" dirty="0" smtClean="0">
                <a:solidFill>
                  <a:schemeClr val="lt1"/>
                </a:solidFill>
                <a:latin typeface="Montserrat"/>
                <a:ea typeface="Montserrat"/>
                <a:cs typeface="Montserrat"/>
                <a:sym typeface="Montserrat"/>
              </a:rPr>
              <a:t/>
            </a:r>
            <a:br>
              <a:rPr lang="en-IN" sz="36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err="1" smtClean="0">
                <a:solidFill>
                  <a:schemeClr val="lt1"/>
                </a:solidFill>
                <a:latin typeface="Montserrat"/>
                <a:ea typeface="Montserrat"/>
                <a:cs typeface="Montserrat"/>
                <a:sym typeface="Montserrat"/>
              </a:rPr>
              <a:t>github</a:t>
            </a:r>
            <a:r>
              <a:rPr lang="en-IN" sz="1200" b="1" dirty="0" smtClean="0">
                <a:solidFill>
                  <a:schemeClr val="lt1"/>
                </a:solidFill>
                <a:latin typeface="Montserrat"/>
                <a:ea typeface="Montserrat"/>
                <a:cs typeface="Montserrat"/>
                <a:sym typeface="Montserrat"/>
              </a:rPr>
              <a:t>: </a:t>
            </a:r>
            <a:r>
              <a:rPr lang="en-IN" sz="1400" b="1" dirty="0" smtClean="0">
                <a:solidFill>
                  <a:schemeClr val="lt1"/>
                </a:solidFill>
                <a:latin typeface="Montserrat"/>
                <a:ea typeface="Montserrat"/>
                <a:cs typeface="Montserrat"/>
                <a:sym typeface="Montserrat"/>
              </a:rPr>
              <a:t>https</a:t>
            </a: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github.com/EjazAlam9006/play-store-app-reveiw-analysis</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800" b="1" dirty="0" smtClean="0">
                <a:solidFill>
                  <a:schemeClr val="lt1"/>
                </a:solidFill>
                <a:latin typeface="Montserrat"/>
                <a:ea typeface="Montserrat"/>
                <a:cs typeface="Montserrat"/>
                <a:sym typeface="Montserrat"/>
              </a:rPr>
              <a:t>Pranjal</a:t>
            </a:r>
            <a:r>
              <a:rPr lang="en-IN" sz="1200" b="1" dirty="0" smtClean="0">
                <a:solidFill>
                  <a:schemeClr val="lt1"/>
                </a:solidFill>
                <a:latin typeface="Montserrat"/>
                <a:ea typeface="Montserrat"/>
                <a:cs typeface="Montserrat"/>
                <a:sym typeface="Montserrat"/>
              </a:rPr>
              <a:t> </a:t>
            </a:r>
            <a:r>
              <a:rPr lang="en-IN" sz="1800" b="1" dirty="0" smtClean="0">
                <a:solidFill>
                  <a:schemeClr val="lt1"/>
                </a:solidFill>
                <a:latin typeface="Montserrat"/>
                <a:ea typeface="Montserrat"/>
                <a:cs typeface="Montserrat"/>
                <a:sym typeface="Montserrat"/>
              </a:rPr>
              <a:t>Jha</a:t>
            </a:r>
            <a:r>
              <a:rPr lang="en-IN" sz="1200" b="1" dirty="0" smtClean="0">
                <a:solidFill>
                  <a:schemeClr val="lt1"/>
                </a:solidFill>
                <a:latin typeface="Montserrat"/>
                <a:ea typeface="Montserrat"/>
                <a:cs typeface="Montserrat"/>
                <a:sym typeface="Montserrat"/>
              </a:rPr>
              <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a:t>
            </a:r>
            <a:r>
              <a:rPr lang="en-IN" sz="1400" b="1" dirty="0" smtClean="0">
                <a:solidFill>
                  <a:schemeClr val="lt1"/>
                </a:solidFill>
                <a:latin typeface="Montserrat"/>
                <a:ea typeface="Montserrat"/>
                <a:cs typeface="Montserrat"/>
                <a:sym typeface="Montserrat"/>
              </a:rPr>
              <a:t>E-mail: </a:t>
            </a:r>
            <a:r>
              <a:rPr lang="en-IN" sz="1400" b="1" dirty="0" smtClean="0">
                <a:solidFill>
                  <a:schemeClr val="lt1"/>
                </a:solidFill>
                <a:latin typeface="Montserrat"/>
                <a:ea typeface="Montserrat"/>
                <a:cs typeface="Montserrat"/>
                <a:sym typeface="Montserrat"/>
                <a:hlinkClick r:id="rId6"/>
              </a:rPr>
              <a:t>sujeetkumarjha37@gmail.com</a:t>
            </a:r>
            <a:r>
              <a:rPr lang="en-IN" sz="1200" b="1" dirty="0" smtClean="0">
                <a:solidFill>
                  <a:schemeClr val="lt1"/>
                </a:solidFill>
                <a:latin typeface="Montserrat"/>
                <a:ea typeface="Montserrat"/>
                <a:cs typeface="Montserrat"/>
                <a:sym typeface="Montserrat"/>
              </a:rPr>
              <a:t>)</a:t>
            </a:r>
            <a:br>
              <a:rPr lang="en-IN" sz="1200" b="1" dirty="0" smtClean="0">
                <a:solidFill>
                  <a:schemeClr val="lt1"/>
                </a:solidFill>
                <a:latin typeface="Montserrat"/>
                <a:ea typeface="Montserrat"/>
                <a:cs typeface="Montserrat"/>
                <a:sym typeface="Montserrat"/>
              </a:rPr>
            </a:br>
            <a:r>
              <a:rPr lang="en-IN" sz="1200" b="1" dirty="0" smtClean="0">
                <a:solidFill>
                  <a:schemeClr val="lt1"/>
                </a:solidFill>
                <a:latin typeface="Montserrat"/>
                <a:ea typeface="Montserrat"/>
                <a:cs typeface="Montserrat"/>
                <a:sym typeface="Montserrat"/>
              </a:rPr>
              <a:t>(https://github.com/pranjaljha25/play_store_data_analysi-EDA-)</a:t>
            </a:r>
            <a:endParaRPr sz="1600" b="1" dirty="0">
              <a:solidFill>
                <a:schemeClr val="lt1"/>
              </a:solidFill>
              <a:latin typeface="Montserrat"/>
              <a:ea typeface="Montserrat"/>
              <a:cs typeface="Montserrat"/>
              <a:sym typeface="Montserrat"/>
            </a:endParaRPr>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40738" y="4440238"/>
            <a:ext cx="487362" cy="4873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641"/>
    </mc:Choice>
    <mc:Fallback>
      <p:transition spd="slow" advTm="246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85" y="162674"/>
            <a:ext cx="8520600" cy="572700"/>
          </a:xfrm>
        </p:spPr>
        <p:txBody>
          <a:bodyPr/>
          <a:lstStyle/>
          <a:p>
            <a:r>
              <a:rPr lang="en-US" sz="2000" b="1" dirty="0" smtClean="0"/>
              <a:t>4) Comparing</a:t>
            </a:r>
            <a:r>
              <a:rPr lang="en-US" sz="1800" b="1" dirty="0" smtClean="0"/>
              <a:t> no. of Installs and no. of apps available in Play Store by it</a:t>
            </a:r>
            <a:r>
              <a:rPr lang="en-US" sz="1800" b="1" dirty="0"/>
              <a:t>s</a:t>
            </a:r>
            <a:r>
              <a:rPr lang="en-US" sz="1800" b="1" dirty="0" smtClean="0"/>
              <a:t> Content Rating</a:t>
            </a:r>
            <a:r>
              <a:rPr lang="en-US" dirty="0" smtClean="0"/>
              <a:t/>
            </a:r>
            <a:br>
              <a:rPr lang="en-US" dirty="0" smtClean="0"/>
            </a:br>
            <a:endParaRPr lang="en-US" dirty="0"/>
          </a:p>
        </p:txBody>
      </p:sp>
      <p:sp>
        <p:nvSpPr>
          <p:cNvPr id="3" name="Text Placeholder 2"/>
          <p:cNvSpPr>
            <a:spLocks noGrp="1"/>
          </p:cNvSpPr>
          <p:nvPr>
            <p:ph type="body" idx="1"/>
          </p:nvPr>
        </p:nvSpPr>
        <p:spPr>
          <a:xfrm>
            <a:off x="336884" y="1271909"/>
            <a:ext cx="4063236" cy="3296965"/>
          </a:xfrm>
        </p:spPr>
        <p:txBody>
          <a:bodyPr/>
          <a:lstStyle/>
          <a:p>
            <a:pPr>
              <a:buClr>
                <a:schemeClr val="tx1"/>
              </a:buClr>
              <a:buFont typeface="Wingdings" panose="05000000000000000000" pitchFamily="2" charset="2"/>
              <a:buChar char="Ø"/>
            </a:pPr>
            <a:r>
              <a:rPr lang="en-US" sz="1200" dirty="0" smtClean="0">
                <a:solidFill>
                  <a:schemeClr val="accent2"/>
                </a:solidFill>
              </a:rPr>
              <a:t>There are majority of apps available for Everyone followed by 10.7% of apps for Teens , 4% for Mature 17+ and 3.3% for 10+.</a:t>
            </a:r>
          </a:p>
          <a:p>
            <a:r>
              <a:rPr lang="en-US" sz="1200" dirty="0" smtClean="0">
                <a:solidFill>
                  <a:schemeClr val="accent2"/>
                </a:solidFill>
              </a:rPr>
              <a:t>And there are very few apps available for Adults 18+ and Unrated.</a:t>
            </a:r>
          </a:p>
          <a:p>
            <a:pPr>
              <a:buNone/>
            </a:pPr>
            <a:endParaRPr lang="en-US" sz="1200" dirty="0" smtClean="0">
              <a:solidFill>
                <a:schemeClr val="accent2"/>
              </a:solidFill>
            </a:endParaRPr>
          </a:p>
          <a:p>
            <a:endParaRPr lang="en-US" sz="1200" dirty="0" smtClean="0">
              <a:solidFill>
                <a:schemeClr val="accent2"/>
              </a:solidFill>
            </a:endParaRPr>
          </a:p>
          <a:p>
            <a:pPr>
              <a:buClr>
                <a:schemeClr val="tx1"/>
              </a:buClr>
              <a:buFont typeface="Wingdings" panose="05000000000000000000" pitchFamily="2" charset="2"/>
              <a:buChar char="Ø"/>
            </a:pPr>
            <a:r>
              <a:rPr lang="en-US" sz="1200" dirty="0" smtClean="0">
                <a:solidFill>
                  <a:schemeClr val="accent2"/>
                </a:solidFill>
              </a:rPr>
              <a:t>We can notice that there are only 10.7% apps available for Teens but it accounts for 21% of total app installs, hence it is evident that demand of apps for Teens is very high</a:t>
            </a:r>
          </a:p>
          <a:p>
            <a:endParaRPr lang="en-US" sz="1200" dirty="0" smtClean="0">
              <a:solidFill>
                <a:schemeClr val="accent2"/>
              </a:solidFill>
            </a:endParaRPr>
          </a:p>
          <a:p>
            <a:endParaRPr lang="en-US" sz="1200" dirty="0" smtClean="0">
              <a:solidFill>
                <a:schemeClr val="accent2"/>
              </a:solidFill>
            </a:endParaRPr>
          </a:p>
          <a:p>
            <a:pPr>
              <a:buClr>
                <a:schemeClr val="tx1"/>
              </a:buClr>
              <a:buFont typeface="Arial" pitchFamily="34" charset="0"/>
              <a:buChar char="•"/>
            </a:pPr>
            <a:endParaRPr lang="en-US" sz="2000" dirty="0"/>
          </a:p>
        </p:txBody>
      </p:sp>
      <p:pic>
        <p:nvPicPr>
          <p:cNvPr id="4" name="Picture 3" descr="q4.1.png"/>
          <p:cNvPicPr>
            <a:picLocks noChangeAspect="1"/>
          </p:cNvPicPr>
          <p:nvPr/>
        </p:nvPicPr>
        <p:blipFill>
          <a:blip r:embed="rId2"/>
          <a:stretch>
            <a:fillRect/>
          </a:stretch>
        </p:blipFill>
        <p:spPr>
          <a:xfrm>
            <a:off x="5101287" y="312850"/>
            <a:ext cx="3159438" cy="2646619"/>
          </a:xfrm>
          <a:prstGeom prst="rect">
            <a:avLst/>
          </a:prstGeom>
        </p:spPr>
      </p:pic>
      <p:pic>
        <p:nvPicPr>
          <p:cNvPr id="5" name="Picture 4" descr="q4.2.png"/>
          <p:cNvPicPr>
            <a:picLocks noChangeAspect="1"/>
          </p:cNvPicPr>
          <p:nvPr/>
        </p:nvPicPr>
        <p:blipFill>
          <a:blip r:embed="rId3"/>
          <a:stretch>
            <a:fillRect/>
          </a:stretch>
        </p:blipFill>
        <p:spPr>
          <a:xfrm>
            <a:off x="5101287" y="2434754"/>
            <a:ext cx="3233604" cy="2708746"/>
          </a:xfrm>
          <a:prstGeom prst="rect">
            <a:avLst/>
          </a:prstGeom>
        </p:spPr>
      </p:pic>
    </p:spTree>
    <p:extLst>
      <p:ext uri="{BB962C8B-B14F-4D97-AF65-F5344CB8AC3E}">
        <p14:creationId xmlns:p14="http://schemas.microsoft.com/office/powerpoint/2010/main" val="165343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11700" y="219941"/>
            <a:ext cx="8520600" cy="572700"/>
          </a:xfrm>
        </p:spPr>
        <p:txBody>
          <a:bodyPr/>
          <a:lstStyle/>
          <a:p>
            <a:r>
              <a:rPr lang="en-US" sz="2000" b="1" dirty="0" smtClean="0"/>
              <a:t>5) Categories of apps that are getting installed the most</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endParaRPr lang="en-US" sz="2000" dirty="0"/>
          </a:p>
        </p:txBody>
      </p:sp>
      <p:pic>
        <p:nvPicPr>
          <p:cNvPr id="9" name="Picture 8" descr="q5.2.png"/>
          <p:cNvPicPr>
            <a:picLocks noChangeAspect="1"/>
          </p:cNvPicPr>
          <p:nvPr/>
        </p:nvPicPr>
        <p:blipFill>
          <a:blip r:embed="rId2"/>
          <a:stretch>
            <a:fillRect/>
          </a:stretch>
        </p:blipFill>
        <p:spPr>
          <a:xfrm>
            <a:off x="689316" y="790827"/>
            <a:ext cx="7399606" cy="4148692"/>
          </a:xfrm>
          <a:prstGeom prst="rect">
            <a:avLst/>
          </a:prstGeom>
        </p:spPr>
      </p:pic>
    </p:spTree>
    <p:extLst>
      <p:ext uri="{BB962C8B-B14F-4D97-AF65-F5344CB8AC3E}">
        <p14:creationId xmlns:p14="http://schemas.microsoft.com/office/powerpoint/2010/main" val="293031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48" y="300647"/>
            <a:ext cx="8520600" cy="572700"/>
          </a:xfrm>
        </p:spPr>
        <p:txBody>
          <a:bodyPr/>
          <a:lstStyle/>
          <a:p>
            <a:r>
              <a:rPr lang="en-US" sz="2000" b="1" dirty="0"/>
              <a:t>5</a:t>
            </a:r>
            <a:r>
              <a:rPr lang="en-US" sz="2000" b="1" dirty="0" smtClean="0"/>
              <a:t>)Categories of apps that are getting installed the most (Cont)</a:t>
            </a: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126071" y="1161906"/>
            <a:ext cx="2754634" cy="3434469"/>
          </a:xfrm>
        </p:spPr>
        <p:txBody>
          <a:bodyPr/>
          <a:lstStyle/>
          <a:p>
            <a:pPr>
              <a:buClr>
                <a:schemeClr val="tx1"/>
              </a:buClr>
              <a:buFont typeface="Arial" pitchFamily="34" charset="0"/>
              <a:buChar char="•"/>
            </a:pPr>
            <a:r>
              <a:rPr lang="en-US" sz="1000" dirty="0" smtClean="0">
                <a:solidFill>
                  <a:schemeClr val="accent2"/>
                </a:solidFill>
              </a:rPr>
              <a:t>As we can see from the two plots: Maximum number of apps present in Google play store comes under Family, Games, Tools, and Business but as per the installation and requirement in the market plot, scenario is not the same. Maximum installed apps comes under Games, Communication, Tools and Productivity.</a:t>
            </a:r>
          </a:p>
          <a:p>
            <a:pPr>
              <a:buClr>
                <a:schemeClr val="tx1"/>
              </a:buClr>
              <a:buFont typeface="Arial" pitchFamily="34" charset="0"/>
              <a:buChar char="•"/>
            </a:pPr>
            <a:endParaRPr lang="en-US" sz="1000" dirty="0" smtClean="0">
              <a:solidFill>
                <a:schemeClr val="accent2"/>
              </a:solidFill>
            </a:endParaRPr>
          </a:p>
          <a:p>
            <a:pPr>
              <a:buClr>
                <a:schemeClr val="tx1"/>
              </a:buClr>
              <a:buNone/>
            </a:pPr>
            <a:endParaRPr lang="en-US" sz="1000" dirty="0" smtClean="0">
              <a:solidFill>
                <a:schemeClr val="accent2"/>
              </a:solidFill>
            </a:endParaRPr>
          </a:p>
          <a:p>
            <a:pPr>
              <a:buClr>
                <a:schemeClr val="tx1"/>
              </a:buClr>
              <a:buFont typeface="Arial" pitchFamily="34" charset="0"/>
              <a:buChar char="•"/>
            </a:pPr>
            <a:r>
              <a:rPr lang="en-US" sz="1050" dirty="0" smtClean="0">
                <a:solidFill>
                  <a:schemeClr val="accent2"/>
                </a:solidFill>
              </a:rPr>
              <a:t>Here we can also see that no of apps available in Communication and Social category is very less as compared to user demands as its installs are very high.</a:t>
            </a:r>
            <a:endParaRPr lang="en-US" sz="1050" dirty="0">
              <a:solidFill>
                <a:schemeClr val="accent2"/>
              </a:solidFill>
            </a:endParaRPr>
          </a:p>
        </p:txBody>
      </p:sp>
      <p:pic>
        <p:nvPicPr>
          <p:cNvPr id="6" name="Picture 5" descr="q5.1.png"/>
          <p:cNvPicPr>
            <a:picLocks noChangeAspect="1"/>
          </p:cNvPicPr>
          <p:nvPr/>
        </p:nvPicPr>
        <p:blipFill>
          <a:blip r:embed="rId2"/>
          <a:stretch>
            <a:fillRect/>
          </a:stretch>
        </p:blipFill>
        <p:spPr>
          <a:xfrm>
            <a:off x="2915080" y="914107"/>
            <a:ext cx="6008913" cy="3719769"/>
          </a:xfrm>
          <a:prstGeom prst="rect">
            <a:avLst/>
          </a:prstGeom>
        </p:spPr>
      </p:pic>
    </p:spTree>
    <p:extLst>
      <p:ext uri="{BB962C8B-B14F-4D97-AF65-F5344CB8AC3E}">
        <p14:creationId xmlns:p14="http://schemas.microsoft.com/office/powerpoint/2010/main" val="318329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55" y="200331"/>
            <a:ext cx="8520600" cy="572700"/>
          </a:xfrm>
        </p:spPr>
        <p:txBody>
          <a:bodyPr/>
          <a:lstStyle/>
          <a:p>
            <a:pPr algn="ctr"/>
            <a:r>
              <a:rPr lang="en-US" sz="2000" b="1" dirty="0" smtClean="0"/>
              <a:t>6) How </a:t>
            </a:r>
            <a:r>
              <a:rPr lang="en-US" sz="2000" b="1" dirty="0"/>
              <a:t>does size impact the number of installs of any </a:t>
            </a:r>
            <a:r>
              <a:rPr lang="en-US" sz="2000" b="1" dirty="0" smtClean="0"/>
              <a:t>application:</a:t>
            </a:r>
            <a:r>
              <a:rPr lang="en-US" sz="2000" dirty="0"/>
              <a:t/>
            </a:r>
            <a:br>
              <a:rPr lang="en-US" sz="2000" dirty="0"/>
            </a:br>
            <a:r>
              <a:rPr lang="en-US" dirty="0"/>
              <a:t/>
            </a:r>
            <a:br>
              <a:rPr lang="en-US" dirty="0"/>
            </a:b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08" y="773031"/>
            <a:ext cx="6184740" cy="3314059"/>
          </a:xfrm>
          <a:prstGeom prst="rect">
            <a:avLst/>
          </a:prstGeom>
        </p:spPr>
      </p:pic>
      <p:sp>
        <p:nvSpPr>
          <p:cNvPr id="7" name="TextBox 6"/>
          <p:cNvSpPr txBox="1"/>
          <p:nvPr/>
        </p:nvSpPr>
        <p:spPr>
          <a:xfrm>
            <a:off x="477982" y="4239490"/>
            <a:ext cx="7148945"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clear from the above mentioned plot that size may impact the number of installations. Bulky applications are less installed by the user.</a:t>
            </a:r>
          </a:p>
        </p:txBody>
      </p:sp>
    </p:spTree>
    <p:extLst>
      <p:ext uri="{BB962C8B-B14F-4D97-AF65-F5344CB8AC3E}">
        <p14:creationId xmlns:p14="http://schemas.microsoft.com/office/powerpoint/2010/main" val="143216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8661"/>
            <a:ext cx="8520600" cy="572700"/>
          </a:xfrm>
        </p:spPr>
        <p:txBody>
          <a:bodyPr/>
          <a:lstStyle/>
          <a:p>
            <a:r>
              <a:rPr lang="en-US" sz="2000" b="1" dirty="0" smtClean="0"/>
              <a:t>6) How </a:t>
            </a:r>
            <a:r>
              <a:rPr lang="en-US" sz="2000" b="1" dirty="0"/>
              <a:t>does size impact the number of installs of any </a:t>
            </a:r>
            <a:r>
              <a:rPr lang="en-US" sz="2000" b="1" dirty="0" smtClean="0"/>
              <a:t>application: (cont.)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925" y="1007358"/>
            <a:ext cx="3525202" cy="3453806"/>
          </a:xfrm>
          <a:prstGeom prst="rect">
            <a:avLst/>
          </a:prstGeom>
        </p:spPr>
      </p:pic>
      <p:sp>
        <p:nvSpPr>
          <p:cNvPr id="5" name="Text Placeholder 4"/>
          <p:cNvSpPr>
            <a:spLocks noGrp="1"/>
          </p:cNvSpPr>
          <p:nvPr>
            <p:ph type="body" idx="1"/>
          </p:nvPr>
        </p:nvSpPr>
        <p:spPr>
          <a:xfrm>
            <a:off x="311700" y="1464815"/>
            <a:ext cx="4481948" cy="3508966"/>
          </a:xfrm>
        </p:spPr>
        <p:txBody>
          <a:bodyPr/>
          <a:lstStyle/>
          <a:p>
            <a:pPr>
              <a:buClr>
                <a:schemeClr val="bg1">
                  <a:lumMod val="50000"/>
                </a:schemeClr>
              </a:buClr>
              <a:buFont typeface="Wingdings" panose="05000000000000000000" pitchFamily="2" charset="2"/>
              <a:buChar char="Ø"/>
            </a:pPr>
            <a:r>
              <a:rPr lang="en-IN" dirty="0" smtClean="0">
                <a:solidFill>
                  <a:schemeClr val="bg1">
                    <a:lumMod val="50000"/>
                  </a:schemeClr>
                </a:solidFill>
              </a:rPr>
              <a:t>Majority of apps in the Play Store are of size less than 20MB.</a:t>
            </a:r>
          </a:p>
          <a:p>
            <a:pPr>
              <a:buClr>
                <a:schemeClr val="bg1">
                  <a:lumMod val="50000"/>
                </a:schemeClr>
              </a:buClr>
              <a:buNone/>
            </a:pPr>
            <a:endParaRPr lang="en-IN" dirty="0" smtClean="0">
              <a:solidFill>
                <a:schemeClr val="bg1">
                  <a:lumMod val="50000"/>
                </a:schemeClr>
              </a:solidFill>
            </a:endParaRPr>
          </a:p>
          <a:p>
            <a:pPr>
              <a:buClr>
                <a:schemeClr val="bg1">
                  <a:lumMod val="50000"/>
                </a:schemeClr>
              </a:buClr>
              <a:buFont typeface="Wingdings" panose="05000000000000000000" pitchFamily="2" charset="2"/>
              <a:buChar char="Ø"/>
            </a:pPr>
            <a:r>
              <a:rPr lang="en-IN" dirty="0" smtClean="0">
                <a:solidFill>
                  <a:schemeClr val="bg1">
                    <a:lumMod val="50000"/>
                  </a:schemeClr>
                </a:solidFill>
              </a:rPr>
              <a:t>As we move further in Size axis the no. of apps drastically goes down.</a:t>
            </a:r>
            <a:endParaRPr lang="en-IN" dirty="0">
              <a:solidFill>
                <a:schemeClr val="bg1">
                  <a:lumMod val="50000"/>
                </a:schemeClr>
              </a:solidFill>
            </a:endParaRPr>
          </a:p>
        </p:txBody>
      </p:sp>
    </p:spTree>
    <p:extLst>
      <p:ext uri="{BB962C8B-B14F-4D97-AF65-F5344CB8AC3E}">
        <p14:creationId xmlns:p14="http://schemas.microsoft.com/office/powerpoint/2010/main" val="81149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7" y="154080"/>
            <a:ext cx="8742245" cy="572700"/>
          </a:xfrm>
        </p:spPr>
        <p:txBody>
          <a:bodyPr/>
          <a:lstStyle/>
          <a:p>
            <a:r>
              <a:rPr lang="en-US" sz="2000" b="1" dirty="0" smtClean="0"/>
              <a:t>7) </a:t>
            </a:r>
            <a:r>
              <a:rPr lang="en-US" sz="2000" b="1" dirty="0"/>
              <a:t>Top Revenue generated by Paid apps depending on its category</a:t>
            </a:r>
            <a:r>
              <a:rPr lang="en-US" b="1" dirty="0"/>
              <a:t/>
            </a:r>
            <a:br>
              <a:rPr lang="en-US" b="1" dirty="0"/>
            </a:b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6" y="619624"/>
            <a:ext cx="6286500" cy="3645196"/>
          </a:xfrm>
          <a:prstGeom prst="rect">
            <a:avLst/>
          </a:prstGeom>
        </p:spPr>
      </p:pic>
      <p:sp>
        <p:nvSpPr>
          <p:cNvPr id="7" name="TextBox 6"/>
          <p:cNvSpPr txBox="1"/>
          <p:nvPr/>
        </p:nvSpPr>
        <p:spPr>
          <a:xfrm>
            <a:off x="466093" y="4414838"/>
            <a:ext cx="8184988"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can see that Lifestyle Category has generated the highest average revenue followed by Finance, Family and Education.</a:t>
            </a:r>
            <a:endParaRPr lang="en-IN" dirty="0"/>
          </a:p>
        </p:txBody>
      </p:sp>
    </p:spTree>
    <p:extLst>
      <p:ext uri="{BB962C8B-B14F-4D97-AF65-F5344CB8AC3E}">
        <p14:creationId xmlns:p14="http://schemas.microsoft.com/office/powerpoint/2010/main" val="211893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000"/>
            <a:ext cx="8520600" cy="572700"/>
          </a:xfrm>
        </p:spPr>
        <p:txBody>
          <a:bodyPr/>
          <a:lstStyle/>
          <a:p>
            <a:r>
              <a:rPr lang="en-US" sz="1800" b="1" dirty="0" smtClean="0"/>
              <a:t>7) Top </a:t>
            </a:r>
            <a:r>
              <a:rPr lang="en-US" sz="1800" b="1" dirty="0"/>
              <a:t>Revenue generated by Paid apps depending on its </a:t>
            </a:r>
            <a:r>
              <a:rPr lang="en-US" sz="1800" b="1" dirty="0" smtClean="0"/>
              <a:t>category (cont.)</a:t>
            </a:r>
            <a:r>
              <a:rPr lang="en-US" b="1" dirty="0"/>
              <a:t/>
            </a:r>
            <a:br>
              <a:rPr lang="en-US" b="1"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014" y="967720"/>
            <a:ext cx="4941835" cy="34328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66255"/>
            <a:ext cx="3226318" cy="2364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11700" y="4495217"/>
            <a:ext cx="7622381" cy="307777"/>
          </a:xfrm>
          <a:prstGeom prst="rect">
            <a:avLst/>
          </a:prstGeom>
          <a:noFill/>
        </p:spPr>
        <p:txBody>
          <a:bodyPr wrap="square" rtlCol="0">
            <a:spAutoFit/>
          </a:bodyPr>
          <a:lstStyle/>
          <a:p>
            <a:pPr marL="285750" indent="-285750">
              <a:buFont typeface="Wingdings" panose="05000000000000000000" pitchFamily="2" charset="2"/>
              <a:buChar char="Ø"/>
            </a:pPr>
            <a:r>
              <a:rPr lang="en-US" dirty="0"/>
              <a:t>These are the top 10 apps which have generated the highest revenue .</a:t>
            </a:r>
            <a:endParaRPr lang="en-IN" dirty="0"/>
          </a:p>
        </p:txBody>
      </p:sp>
    </p:spTree>
    <p:extLst>
      <p:ext uri="{BB962C8B-B14F-4D97-AF65-F5344CB8AC3E}">
        <p14:creationId xmlns:p14="http://schemas.microsoft.com/office/powerpoint/2010/main" val="150620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91" y="181789"/>
            <a:ext cx="8520600" cy="572700"/>
          </a:xfrm>
        </p:spPr>
        <p:txBody>
          <a:bodyPr/>
          <a:lstStyle/>
          <a:p>
            <a:r>
              <a:rPr lang="en-IN" b="1" dirty="0"/>
              <a:t>8 </a:t>
            </a:r>
            <a:r>
              <a:rPr lang="en-IN" b="1" dirty="0" smtClean="0"/>
              <a:t>) </a:t>
            </a:r>
            <a:r>
              <a:rPr lang="en-IN" b="1" dirty="0"/>
              <a:t>Drawing Correlation </a:t>
            </a:r>
            <a:r>
              <a:rPr lang="en-IN" b="1" dirty="0" err="1"/>
              <a:t>Heatmap</a:t>
            </a: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710" y="957420"/>
            <a:ext cx="4571416" cy="2589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57200" y="1129145"/>
            <a:ext cx="3678382" cy="3539430"/>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see that there is a strong positive correlation between Reviews and Installs, More the app is being installed the more it will be reviewed</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Also there is light positive correlation between Installs and Size, As People tend to install apps which consumes less memory in their device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Price is slightly negatively </a:t>
            </a:r>
            <a:r>
              <a:rPr lang="en-US" dirty="0" smtClean="0"/>
              <a:t>correlated </a:t>
            </a:r>
            <a:r>
              <a:rPr lang="en-US" dirty="0"/>
              <a:t>with Rating, Review, Size and Installs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Rating is slightly positively correlated with Installs, Size and Reviews.</a:t>
            </a:r>
          </a:p>
          <a:p>
            <a:endParaRPr lang="en-IN" dirty="0"/>
          </a:p>
        </p:txBody>
      </p:sp>
    </p:spTree>
    <p:extLst>
      <p:ext uri="{BB962C8B-B14F-4D97-AF65-F5344CB8AC3E}">
        <p14:creationId xmlns:p14="http://schemas.microsoft.com/office/powerpoint/2010/main" val="1242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5643"/>
            <a:ext cx="8520600" cy="572700"/>
          </a:xfrm>
        </p:spPr>
        <p:txBody>
          <a:bodyPr/>
          <a:lstStyle/>
          <a:p>
            <a:r>
              <a:rPr lang="en-US" b="1" dirty="0" smtClean="0"/>
              <a:t>9) </a:t>
            </a:r>
            <a:r>
              <a:rPr lang="en-US" b="1" dirty="0"/>
              <a:t>Distribution of type of reviews in the dataset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602" y="804348"/>
            <a:ext cx="4937698" cy="3268811"/>
          </a:xfrm>
          <a:prstGeom prst="rect">
            <a:avLst/>
          </a:prstGeom>
        </p:spPr>
      </p:pic>
      <p:sp>
        <p:nvSpPr>
          <p:cNvPr id="3" name="TextBox 2"/>
          <p:cNvSpPr txBox="1"/>
          <p:nvPr/>
        </p:nvSpPr>
        <p:spPr>
          <a:xfrm>
            <a:off x="367145" y="4073159"/>
            <a:ext cx="8160327" cy="954107"/>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Majority of the apps (64.2%) in the Play Store is Positively Reviewed and 22.2% are Negatively Reviewed and the rest 13.5% are Neutral Reviewed.</a:t>
            </a:r>
          </a:p>
          <a:p>
            <a:pPr marL="285750" indent="-285750">
              <a:buFont typeface="Wingdings" panose="05000000000000000000" pitchFamily="2" charset="2"/>
              <a:buChar char="Ø"/>
            </a:pPr>
            <a:r>
              <a:rPr lang="en-IN" dirty="0" smtClean="0"/>
              <a:t>Looking Category wise Games has both highest Positive </a:t>
            </a:r>
            <a:r>
              <a:rPr lang="en-IN" dirty="0"/>
              <a:t>R</a:t>
            </a:r>
            <a:r>
              <a:rPr lang="en-IN" dirty="0" smtClean="0"/>
              <a:t>eview and Negative Review at the same time.</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893617"/>
            <a:ext cx="3455042" cy="2729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038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45" y="202571"/>
            <a:ext cx="8520600" cy="572700"/>
          </a:xfrm>
        </p:spPr>
        <p:txBody>
          <a:bodyPr/>
          <a:lstStyle/>
          <a:p>
            <a:r>
              <a:rPr lang="en-US" sz="2000" b="1" dirty="0"/>
              <a:t>10 </a:t>
            </a:r>
            <a:r>
              <a:rPr lang="en-US" sz="2000" b="1" dirty="0" smtClean="0"/>
              <a:t>) Analyzing Sentiment Polarity </a:t>
            </a:r>
            <a:r>
              <a:rPr lang="en-US" sz="2000" b="1" dirty="0"/>
              <a:t>and </a:t>
            </a:r>
            <a:r>
              <a:rPr lang="en-US" sz="2000" b="1" dirty="0" smtClean="0"/>
              <a:t>Sentiment Subjectivity:</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45" y="775271"/>
            <a:ext cx="4605388" cy="25013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383" y="962308"/>
            <a:ext cx="2993054" cy="3077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97845" y="3325091"/>
            <a:ext cx="5555700" cy="1600438"/>
          </a:xfrm>
          <a:prstGeom prst="rect">
            <a:avLst/>
          </a:prstGeom>
          <a:noFill/>
        </p:spPr>
        <p:txBody>
          <a:bodyPr wrap="square" rtlCol="0">
            <a:spAutoFit/>
          </a:bodyPr>
          <a:lstStyle/>
          <a:p>
            <a:pPr marL="285750" indent="-285750">
              <a:buFont typeface="Wingdings" panose="05000000000000000000" pitchFamily="2" charset="2"/>
              <a:buChar char="Ø"/>
            </a:pPr>
            <a:r>
              <a:rPr lang="en-US" dirty="0"/>
              <a:t>It can be seen that maximum number of sentiment subjectivity lies between 0.4 to 0.7. From this we can conclude that maximum number of users give reviews to the applications, according to their experience and is not factual</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above </a:t>
            </a:r>
            <a:r>
              <a:rPr lang="en-US" dirty="0" err="1"/>
              <a:t>Heatmap</a:t>
            </a:r>
            <a:r>
              <a:rPr lang="en-US" dirty="0"/>
              <a:t> it can be concluded that sentiment subjectivity is not always correlated to sentiment polarity .</a:t>
            </a:r>
            <a:endParaRPr lang="en-IN" dirty="0"/>
          </a:p>
        </p:txBody>
      </p:sp>
    </p:spTree>
    <p:extLst>
      <p:ext uri="{BB962C8B-B14F-4D97-AF65-F5344CB8AC3E}">
        <p14:creationId xmlns:p14="http://schemas.microsoft.com/office/powerpoint/2010/main" val="16231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99" y="149392"/>
            <a:ext cx="8520600" cy="572700"/>
          </a:xfrm>
          <a:ln cmpd="dbl">
            <a:noFill/>
          </a:ln>
        </p:spPr>
        <p:txBody>
          <a:bodyPr/>
          <a:lstStyle/>
          <a:p>
            <a:r>
              <a:rPr lang="en-IN" b="1" dirty="0" smtClean="0"/>
              <a:t>Content</a:t>
            </a:r>
            <a:endParaRPr lang="en-IN" b="1" dirty="0"/>
          </a:p>
        </p:txBody>
      </p:sp>
      <p:sp>
        <p:nvSpPr>
          <p:cNvPr id="3" name="Text Placeholder 2"/>
          <p:cNvSpPr>
            <a:spLocks noGrp="1"/>
          </p:cNvSpPr>
          <p:nvPr>
            <p:ph type="body" idx="1"/>
          </p:nvPr>
        </p:nvSpPr>
        <p:spPr>
          <a:xfrm>
            <a:off x="165005" y="650585"/>
            <a:ext cx="8827741" cy="4100170"/>
          </a:xfrm>
        </p:spPr>
        <p:txBody>
          <a:bodyPr/>
          <a:lstStyle/>
          <a:p>
            <a:pPr>
              <a:buClr>
                <a:schemeClr val="tx1">
                  <a:lumMod val="75000"/>
                </a:schemeClr>
              </a:buClr>
              <a:buFont typeface="Wingdings" panose="05000000000000000000" pitchFamily="2" charset="2"/>
              <a:buChar char="q"/>
            </a:pPr>
            <a:r>
              <a:rPr lang="en-IN" sz="1600" dirty="0" smtClean="0">
                <a:solidFill>
                  <a:schemeClr val="bg1">
                    <a:lumMod val="50000"/>
                  </a:schemeClr>
                </a:solidFill>
              </a:rPr>
              <a:t>About the Project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Problem Statement</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Factors Influencing an App’s Success</a:t>
            </a:r>
          </a:p>
          <a:p>
            <a:pPr>
              <a:buClr>
                <a:schemeClr val="tx1">
                  <a:lumMod val="75000"/>
                </a:schemeClr>
              </a:buClr>
              <a:buFont typeface="Wingdings" panose="05000000000000000000" pitchFamily="2" charset="2"/>
              <a:buChar char="q"/>
            </a:pPr>
            <a:r>
              <a:rPr lang="en-IN" sz="1600" dirty="0" smtClean="0">
                <a:solidFill>
                  <a:schemeClr val="bg1">
                    <a:lumMod val="50000"/>
                  </a:schemeClr>
                </a:solidFill>
              </a:rPr>
              <a:t>Data Summary</a:t>
            </a:r>
          </a:p>
          <a:p>
            <a:pPr>
              <a:buClr>
                <a:schemeClr val="tx1">
                  <a:lumMod val="75000"/>
                </a:schemeClr>
              </a:buClr>
              <a:buFont typeface="Wingdings" panose="05000000000000000000" pitchFamily="2" charset="2"/>
              <a:buChar char="q"/>
            </a:pPr>
            <a:r>
              <a:rPr lang="en-US" sz="1600" dirty="0" smtClean="0">
                <a:solidFill>
                  <a:schemeClr val="bg1">
                    <a:lumMod val="50000"/>
                  </a:schemeClr>
                </a:solidFill>
              </a:rPr>
              <a:t>What</a:t>
            </a:r>
            <a:r>
              <a:rPr lang="en-US" sz="1600" dirty="0" smtClean="0">
                <a:solidFill>
                  <a:schemeClr val="accent2"/>
                </a:solidFill>
                <a:latin typeface="+mn-lt"/>
              </a:rPr>
              <a:t> </a:t>
            </a:r>
            <a:r>
              <a:rPr lang="en-US" sz="1600" dirty="0" smtClean="0">
                <a:solidFill>
                  <a:schemeClr val="bg1">
                    <a:lumMod val="50000"/>
                  </a:schemeClr>
                </a:solidFill>
              </a:rPr>
              <a:t>percentage</a:t>
            </a:r>
            <a:r>
              <a:rPr lang="en-US" sz="1600" dirty="0" smtClean="0">
                <a:solidFill>
                  <a:schemeClr val="accent2"/>
                </a:solidFill>
                <a:latin typeface="+mn-lt"/>
              </a:rPr>
              <a:t> of </a:t>
            </a:r>
            <a:r>
              <a:rPr lang="en-US" sz="1600" dirty="0" smtClean="0">
                <a:solidFill>
                  <a:schemeClr val="bg1">
                    <a:lumMod val="50000"/>
                  </a:schemeClr>
                </a:solidFill>
              </a:rPr>
              <a:t>applications</a:t>
            </a:r>
            <a:r>
              <a:rPr lang="en-US" sz="1600" dirty="0" smtClean="0">
                <a:solidFill>
                  <a:schemeClr val="accent2"/>
                </a:solidFill>
                <a:latin typeface="+mn-lt"/>
              </a:rPr>
              <a:t> are </a:t>
            </a:r>
            <a:r>
              <a:rPr lang="en-US" sz="1600" dirty="0" smtClean="0">
                <a:solidFill>
                  <a:schemeClr val="bg1">
                    <a:lumMod val="50000"/>
                  </a:schemeClr>
                </a:solidFill>
              </a:rPr>
              <a:t>free</a:t>
            </a:r>
            <a:r>
              <a:rPr lang="en-US" sz="1600" dirty="0" smtClean="0">
                <a:solidFill>
                  <a:schemeClr val="accent2"/>
                </a:solidFill>
                <a:latin typeface="+mn-lt"/>
              </a:rPr>
              <a:t> </a:t>
            </a:r>
            <a:r>
              <a:rPr lang="en-US" sz="1600" dirty="0" smtClean="0">
                <a:solidFill>
                  <a:schemeClr val="bg1">
                    <a:lumMod val="50000"/>
                  </a:schemeClr>
                </a:solidFill>
              </a:rPr>
              <a:t>and</a:t>
            </a:r>
            <a:r>
              <a:rPr lang="en-US" sz="1600" dirty="0" smtClean="0">
                <a:solidFill>
                  <a:schemeClr val="accent2"/>
                </a:solidFill>
                <a:latin typeface="+mn-lt"/>
              </a:rPr>
              <a:t> </a:t>
            </a:r>
            <a:r>
              <a:rPr lang="en-US" sz="1600" dirty="0" smtClean="0">
                <a:solidFill>
                  <a:schemeClr val="bg1">
                    <a:lumMod val="50000"/>
                  </a:schemeClr>
                </a:solidFill>
              </a:rPr>
              <a:t>paid</a:t>
            </a:r>
            <a:r>
              <a:rPr lang="en-US" sz="1600" dirty="0" smtClean="0">
                <a:solidFill>
                  <a:schemeClr val="accent2"/>
                </a:solidFill>
                <a:latin typeface="+mn-lt"/>
              </a:rPr>
              <a:t>?</a:t>
            </a:r>
            <a:endParaRPr lang="en-US" sz="1600" dirty="0" smtClean="0">
              <a:solidFill>
                <a:schemeClr val="accent2"/>
              </a:solidFill>
              <a:latin typeface="+mn-lt"/>
              <a:sym typeface="Montserrat"/>
            </a:endParaRPr>
          </a:p>
          <a:p>
            <a:pPr>
              <a:buClr>
                <a:schemeClr val="tx1">
                  <a:lumMod val="75000"/>
                </a:schemeClr>
              </a:buClr>
              <a:buFont typeface="Wingdings" panose="05000000000000000000" pitchFamily="2" charset="2"/>
              <a:buChar char="q"/>
            </a:pPr>
            <a:r>
              <a:rPr lang="en-US" sz="1600" dirty="0" smtClean="0">
                <a:solidFill>
                  <a:schemeClr val="accent2"/>
                </a:solidFill>
              </a:rPr>
              <a:t>Count of apps in each category</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Average Rating of Free and paid apps </a:t>
            </a:r>
          </a:p>
          <a:p>
            <a:pPr>
              <a:buClr>
                <a:schemeClr val="tx1">
                  <a:lumMod val="75000"/>
                </a:schemeClr>
              </a:buClr>
              <a:buFont typeface="Wingdings" panose="05000000000000000000" pitchFamily="2" charset="2"/>
              <a:buChar char="q"/>
            </a:pPr>
            <a:r>
              <a:rPr lang="en-US" sz="1600" dirty="0" smtClean="0">
                <a:solidFill>
                  <a:schemeClr val="accent2"/>
                </a:solidFill>
                <a:latin typeface="+mn-lt"/>
              </a:rPr>
              <a:t>Comparing no. of Installs and no. of apps available in Play Store by it’s Content Rating </a:t>
            </a:r>
          </a:p>
          <a:p>
            <a:pPr>
              <a:buClr>
                <a:schemeClr val="tx1">
                  <a:lumMod val="75000"/>
                </a:schemeClr>
              </a:buClr>
              <a:buFont typeface="Wingdings" panose="05000000000000000000" pitchFamily="2" charset="2"/>
              <a:buChar char="q"/>
            </a:pPr>
            <a:r>
              <a:rPr lang="en-US" sz="1600" dirty="0" smtClean="0">
                <a:solidFill>
                  <a:schemeClr val="accent2"/>
                </a:solidFill>
              </a:rPr>
              <a:t>Categories of apps that are getting installed the most </a:t>
            </a:r>
          </a:p>
          <a:p>
            <a:pPr>
              <a:buClr>
                <a:schemeClr val="tx1">
                  <a:lumMod val="75000"/>
                </a:schemeClr>
              </a:buClr>
              <a:buFont typeface="Wingdings" panose="05000000000000000000" pitchFamily="2" charset="2"/>
              <a:buChar char="q"/>
            </a:pPr>
            <a:r>
              <a:rPr lang="en-US" sz="1600" dirty="0" smtClean="0">
                <a:solidFill>
                  <a:schemeClr val="accent2"/>
                </a:solidFill>
              </a:rPr>
              <a:t>How does size impact the number of installs of any application</a:t>
            </a:r>
          </a:p>
          <a:p>
            <a:pPr>
              <a:buClr>
                <a:schemeClr val="tx1">
                  <a:lumMod val="75000"/>
                </a:schemeClr>
              </a:buClr>
              <a:buFont typeface="Wingdings" panose="05000000000000000000" pitchFamily="2" charset="2"/>
              <a:buChar char="q"/>
            </a:pPr>
            <a:r>
              <a:rPr lang="en-US" sz="1600" dirty="0" smtClean="0">
                <a:solidFill>
                  <a:schemeClr val="accent2"/>
                </a:solidFill>
              </a:rPr>
              <a:t>Top Revenue generated by Paid apps depending on its category </a:t>
            </a:r>
          </a:p>
          <a:p>
            <a:pPr>
              <a:buClr>
                <a:schemeClr val="tx1">
                  <a:lumMod val="75000"/>
                </a:schemeClr>
              </a:buClr>
              <a:buFont typeface="Wingdings" panose="05000000000000000000" pitchFamily="2" charset="2"/>
              <a:buChar char="q"/>
            </a:pPr>
            <a:r>
              <a:rPr lang="en-IN" sz="1600" dirty="0" smtClean="0">
                <a:solidFill>
                  <a:schemeClr val="accent2"/>
                </a:solidFill>
              </a:rPr>
              <a:t>Drawing Correlation </a:t>
            </a:r>
            <a:r>
              <a:rPr lang="en-IN" sz="1600" dirty="0" err="1" smtClean="0">
                <a:solidFill>
                  <a:schemeClr val="accent2"/>
                </a:solidFill>
              </a:rPr>
              <a:t>Heatmap</a:t>
            </a:r>
            <a:r>
              <a:rPr lang="en-IN" sz="1600" dirty="0" smtClean="0">
                <a:solidFill>
                  <a:schemeClr val="accent2"/>
                </a:solidFill>
              </a:rPr>
              <a:t> </a:t>
            </a:r>
          </a:p>
          <a:p>
            <a:pPr>
              <a:buClr>
                <a:schemeClr val="tx1">
                  <a:lumMod val="75000"/>
                </a:schemeClr>
              </a:buClr>
              <a:buFont typeface="Wingdings" panose="05000000000000000000" pitchFamily="2" charset="2"/>
              <a:buChar char="q"/>
            </a:pPr>
            <a:r>
              <a:rPr lang="en-US" sz="1600" dirty="0" smtClean="0">
                <a:solidFill>
                  <a:schemeClr val="accent2"/>
                </a:solidFill>
              </a:rPr>
              <a:t>Distribution of type of reviews in the dataset</a:t>
            </a:r>
          </a:p>
          <a:p>
            <a:pPr>
              <a:buClr>
                <a:schemeClr val="tx1">
                  <a:lumMod val="75000"/>
                </a:schemeClr>
              </a:buClr>
              <a:buFont typeface="Wingdings" panose="05000000000000000000" pitchFamily="2" charset="2"/>
              <a:buChar char="q"/>
            </a:pPr>
            <a:r>
              <a:rPr lang="en-US" sz="1600" dirty="0" smtClean="0">
                <a:solidFill>
                  <a:schemeClr val="accent2"/>
                </a:solidFill>
              </a:rPr>
              <a:t>Analyzing Sentiment Polarity and Sentiment Subjectivity </a:t>
            </a:r>
          </a:p>
          <a:p>
            <a:pPr>
              <a:buClr>
                <a:schemeClr val="tx1">
                  <a:lumMod val="75000"/>
                </a:schemeClr>
              </a:buClr>
              <a:buFont typeface="Wingdings" panose="05000000000000000000" pitchFamily="2" charset="2"/>
              <a:buChar char="q"/>
            </a:pPr>
            <a:r>
              <a:rPr lang="en-US" sz="1600" dirty="0" smtClean="0">
                <a:solidFill>
                  <a:schemeClr val="accent2"/>
                </a:solidFill>
              </a:rPr>
              <a:t>Summary</a:t>
            </a:r>
            <a:r>
              <a:rPr lang="en-US" dirty="0" smtClean="0">
                <a:solidFill>
                  <a:schemeClr val="accent2"/>
                </a:solidFill>
              </a:rPr>
              <a:t/>
            </a:r>
            <a:br>
              <a:rPr lang="en-US" dirty="0" smtClean="0">
                <a:solidFill>
                  <a:schemeClr val="accent2"/>
                </a:solidFill>
              </a:rPr>
            </a:br>
            <a:endParaRPr lang="en-US" dirty="0">
              <a:solidFill>
                <a:schemeClr val="accent2"/>
              </a:solidFill>
              <a:latin typeface="Montserrat"/>
              <a:ea typeface="Montserrat"/>
              <a:cs typeface="Montserrat"/>
              <a:sym typeface="Montserrat"/>
            </a:endParaRPr>
          </a:p>
          <a:p>
            <a:pPr>
              <a:buClr>
                <a:schemeClr val="tx1">
                  <a:lumMod val="75000"/>
                </a:schemeClr>
              </a:buClr>
              <a:buFont typeface="Wingdings" panose="05000000000000000000" pitchFamily="2" charset="2"/>
              <a:buChar char="q"/>
            </a:pPr>
            <a:endParaRPr lang="en-IN" dirty="0" smtClean="0">
              <a:solidFill>
                <a:schemeClr val="accent2"/>
              </a:solidFill>
            </a:endParaRPr>
          </a:p>
          <a:p>
            <a:pPr>
              <a:buClr>
                <a:schemeClr val="tx1">
                  <a:lumMod val="75000"/>
                </a:schemeClr>
              </a:buClr>
              <a:buFont typeface="Wingdings" panose="05000000000000000000" pitchFamily="2" charset="2"/>
              <a:buChar char="q"/>
            </a:pPr>
            <a:endParaRPr lang="en-IN" dirty="0">
              <a:solidFill>
                <a:schemeClr val="bg1">
                  <a:lumMod val="50000"/>
                </a:schemeClr>
              </a:solidFill>
            </a:endParaRPr>
          </a:p>
        </p:txBody>
      </p:sp>
    </p:spTree>
    <p:extLst>
      <p:ext uri="{BB962C8B-B14F-4D97-AF65-F5344CB8AC3E}">
        <p14:creationId xmlns:p14="http://schemas.microsoft.com/office/powerpoint/2010/main" val="26113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14" y="0"/>
            <a:ext cx="8520600" cy="572700"/>
          </a:xfrm>
        </p:spPr>
        <p:txBody>
          <a:bodyPr/>
          <a:lstStyle/>
          <a:p>
            <a:r>
              <a:rPr lang="en-IN" b="1" dirty="0" smtClean="0"/>
              <a:t>Summary</a:t>
            </a:r>
            <a:endParaRPr lang="en-IN" b="1" dirty="0"/>
          </a:p>
        </p:txBody>
      </p:sp>
      <p:sp>
        <p:nvSpPr>
          <p:cNvPr id="5" name="TextBox 4"/>
          <p:cNvSpPr txBox="1"/>
          <p:nvPr/>
        </p:nvSpPr>
        <p:spPr>
          <a:xfrm>
            <a:off x="76173" y="482646"/>
            <a:ext cx="8950063" cy="5170646"/>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Majority of the apps in the Play Store is </a:t>
            </a:r>
            <a:r>
              <a:rPr lang="en-IN" sz="1600" b="1" dirty="0" smtClean="0">
                <a:solidFill>
                  <a:schemeClr val="accent5">
                    <a:lumMod val="75000"/>
                  </a:schemeClr>
                </a:solidFill>
              </a:rPr>
              <a:t>Free (~92%).</a:t>
            </a:r>
          </a:p>
          <a:p>
            <a:pPr marL="285750" indent="-285750">
              <a:buFont typeface="Wingdings" panose="05000000000000000000" pitchFamily="2" charset="2"/>
              <a:buChar char="Ø"/>
            </a:pPr>
            <a:r>
              <a:rPr lang="en-IN" sz="1600" b="1" dirty="0" smtClean="0">
                <a:solidFill>
                  <a:schemeClr val="accent5">
                    <a:lumMod val="75000"/>
                  </a:schemeClr>
                </a:solidFill>
              </a:rPr>
              <a:t>Family, Games, Tools, and Business</a:t>
            </a:r>
            <a:r>
              <a:rPr lang="en-IN" sz="1600" dirty="0" smtClean="0"/>
              <a:t> Category holds the major chunk of apps in the Play Store.</a:t>
            </a:r>
          </a:p>
          <a:p>
            <a:pPr marL="285750" indent="-285750">
              <a:buFont typeface="Wingdings" panose="05000000000000000000" pitchFamily="2" charset="2"/>
              <a:buChar char="Ø"/>
            </a:pPr>
            <a:r>
              <a:rPr lang="en-IN" sz="1600" dirty="0"/>
              <a:t>Most competitive category is </a:t>
            </a:r>
            <a:r>
              <a:rPr lang="en-IN" sz="1600" b="1" dirty="0">
                <a:solidFill>
                  <a:schemeClr val="accent5">
                    <a:lumMod val="75000"/>
                  </a:schemeClr>
                </a:solidFill>
              </a:rPr>
              <a:t>Family and Games</a:t>
            </a:r>
            <a:r>
              <a:rPr lang="en-IN" sz="1600" dirty="0" smtClean="0"/>
              <a:t>.</a:t>
            </a:r>
          </a:p>
          <a:p>
            <a:pPr marL="285750" indent="-285750">
              <a:buFont typeface="Wingdings" panose="05000000000000000000" pitchFamily="2" charset="2"/>
              <a:buChar char="Ø"/>
            </a:pPr>
            <a:r>
              <a:rPr lang="en-IN" sz="1600" dirty="0"/>
              <a:t>Category of Apps getting installed the most is </a:t>
            </a:r>
            <a:r>
              <a:rPr lang="en-IN" sz="1600" b="1" dirty="0">
                <a:solidFill>
                  <a:schemeClr val="accent5">
                    <a:lumMod val="75000"/>
                  </a:schemeClr>
                </a:solidFill>
              </a:rPr>
              <a:t>Games, Communication, and Tools</a:t>
            </a:r>
            <a:r>
              <a:rPr lang="en-IN" sz="1600" dirty="0"/>
              <a:t>.</a:t>
            </a:r>
          </a:p>
          <a:p>
            <a:pPr marL="285750" indent="-285750">
              <a:buFont typeface="Wingdings" panose="05000000000000000000" pitchFamily="2" charset="2"/>
              <a:buChar char="Ø"/>
            </a:pPr>
            <a:r>
              <a:rPr lang="en-IN" sz="1600" dirty="0"/>
              <a:t>Demands of the </a:t>
            </a:r>
            <a:r>
              <a:rPr lang="en-IN" sz="1600" b="1" dirty="0">
                <a:solidFill>
                  <a:schemeClr val="accent5">
                    <a:lumMod val="75000"/>
                  </a:schemeClr>
                </a:solidFill>
              </a:rPr>
              <a:t>Communication Category</a:t>
            </a:r>
            <a:r>
              <a:rPr lang="en-IN" sz="1600" dirty="0"/>
              <a:t> apps is higher </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Lifestyle</a:t>
            </a:r>
            <a:r>
              <a:rPr lang="en-IN" sz="1600" dirty="0" smtClean="0"/>
              <a:t> Category has generated the </a:t>
            </a:r>
            <a:r>
              <a:rPr lang="en-IN" sz="1600" b="1" dirty="0" smtClean="0">
                <a:solidFill>
                  <a:schemeClr val="accent5">
                    <a:lumMod val="75000"/>
                  </a:schemeClr>
                </a:solidFill>
              </a:rPr>
              <a:t>highest revenue</a:t>
            </a:r>
            <a:r>
              <a:rPr lang="en-IN" sz="1600" dirty="0" smtClean="0"/>
              <a:t> through installs.</a:t>
            </a:r>
          </a:p>
          <a:p>
            <a:pPr marL="285750" indent="-285750">
              <a:buFont typeface="Wingdings" panose="05000000000000000000" pitchFamily="2" charset="2"/>
              <a:buChar char="Ø"/>
            </a:pPr>
            <a:r>
              <a:rPr lang="en-IN" sz="1600" dirty="0" smtClean="0"/>
              <a:t>Percentage of apps with no </a:t>
            </a:r>
            <a:r>
              <a:rPr lang="en-IN" sz="1600" b="1" dirty="0" smtClean="0">
                <a:solidFill>
                  <a:schemeClr val="accent5">
                    <a:lumMod val="75000"/>
                  </a:schemeClr>
                </a:solidFill>
              </a:rPr>
              <a:t>age restriction is ~82%</a:t>
            </a:r>
          </a:p>
          <a:p>
            <a:pPr marL="285750" indent="-285750">
              <a:buFont typeface="Wingdings" panose="05000000000000000000" pitchFamily="2" charset="2"/>
              <a:buChar char="Ø"/>
            </a:pPr>
            <a:r>
              <a:rPr lang="en-IN" sz="1600" dirty="0" smtClean="0"/>
              <a:t>Only </a:t>
            </a:r>
            <a:r>
              <a:rPr lang="en-IN" sz="1600" b="1" dirty="0" smtClean="0">
                <a:solidFill>
                  <a:schemeClr val="accent5">
                    <a:lumMod val="75000"/>
                  </a:schemeClr>
                </a:solidFill>
              </a:rPr>
              <a:t>11%</a:t>
            </a:r>
            <a:r>
              <a:rPr lang="en-IN" sz="1600" dirty="0" smtClean="0"/>
              <a:t> of apps are available for </a:t>
            </a:r>
            <a:r>
              <a:rPr lang="en-IN" sz="1600" b="1" dirty="0" smtClean="0">
                <a:solidFill>
                  <a:schemeClr val="accent5">
                    <a:lumMod val="75000"/>
                  </a:schemeClr>
                </a:solidFill>
              </a:rPr>
              <a:t>Teens</a:t>
            </a:r>
            <a:r>
              <a:rPr lang="en-IN" sz="1600" dirty="0" smtClean="0"/>
              <a:t> but it accounts for </a:t>
            </a:r>
            <a:r>
              <a:rPr lang="en-IN" sz="1600" b="1" dirty="0" smtClean="0">
                <a:solidFill>
                  <a:schemeClr val="accent5">
                    <a:lumMod val="75000"/>
                  </a:schemeClr>
                </a:solidFill>
              </a:rPr>
              <a:t>21% of total app installs</a:t>
            </a:r>
            <a:r>
              <a:rPr lang="en-IN" sz="1600" dirty="0" smtClean="0"/>
              <a:t>.</a:t>
            </a:r>
          </a:p>
          <a:p>
            <a:pPr marL="285750" indent="-285750">
              <a:buFont typeface="Wingdings" panose="05000000000000000000" pitchFamily="2" charset="2"/>
              <a:buChar char="Ø"/>
            </a:pPr>
            <a:r>
              <a:rPr lang="en-IN" sz="1600" b="1" dirty="0" err="1" smtClean="0">
                <a:solidFill>
                  <a:schemeClr val="accent5">
                    <a:lumMod val="75000"/>
                  </a:schemeClr>
                </a:solidFill>
              </a:rPr>
              <a:t>Minecraft</a:t>
            </a:r>
            <a:r>
              <a:rPr lang="en-IN" sz="1600" dirty="0" smtClean="0"/>
              <a:t> app has generated the highest revenue of </a:t>
            </a:r>
            <a:r>
              <a:rPr lang="en-IN" sz="1600" b="1" dirty="0" smtClean="0">
                <a:solidFill>
                  <a:schemeClr val="accent5">
                    <a:lumMod val="75000"/>
                  </a:schemeClr>
                </a:solidFill>
              </a:rPr>
              <a:t>~69Million$</a:t>
            </a:r>
            <a:r>
              <a:rPr lang="en-IN" sz="1600" dirty="0" smtClean="0"/>
              <a:t> with over </a:t>
            </a:r>
            <a:r>
              <a:rPr lang="en-IN" sz="1600" b="1" dirty="0" smtClean="0">
                <a:solidFill>
                  <a:schemeClr val="accent5">
                    <a:lumMod val="75000"/>
                  </a:schemeClr>
                </a:solidFill>
              </a:rPr>
              <a:t>~10Million installs.</a:t>
            </a:r>
            <a:endParaRPr lang="en-IN" sz="1600" b="1" dirty="0">
              <a:solidFill>
                <a:schemeClr val="accent5">
                  <a:lumMod val="75000"/>
                </a:schemeClr>
              </a:solidFill>
            </a:endParaRPr>
          </a:p>
          <a:p>
            <a:pPr marL="285750" indent="-285750">
              <a:buFont typeface="Wingdings" panose="05000000000000000000" pitchFamily="2" charset="2"/>
              <a:buChar char="Ø"/>
            </a:pPr>
            <a:r>
              <a:rPr lang="en-IN" sz="1600" dirty="0" smtClean="0"/>
              <a:t>Average Rating of Paid apps is </a:t>
            </a:r>
            <a:r>
              <a:rPr lang="en-IN" sz="1600" b="1" dirty="0" smtClean="0">
                <a:solidFill>
                  <a:schemeClr val="accent5">
                    <a:lumMod val="75000"/>
                  </a:schemeClr>
                </a:solidFill>
              </a:rPr>
              <a:t>4.2</a:t>
            </a:r>
            <a:r>
              <a:rPr lang="en-IN" sz="1600" dirty="0" smtClean="0"/>
              <a:t> and for Free apps is </a:t>
            </a:r>
            <a:r>
              <a:rPr lang="en-IN" sz="1600" b="1" dirty="0" smtClean="0">
                <a:solidFill>
                  <a:schemeClr val="accent5">
                    <a:lumMod val="75000"/>
                  </a:schemeClr>
                </a:solidFill>
              </a:rPr>
              <a:t>4.1</a:t>
            </a:r>
            <a:r>
              <a:rPr lang="en-IN" sz="1600" dirty="0" smtClean="0"/>
              <a:t> .</a:t>
            </a:r>
          </a:p>
          <a:p>
            <a:pPr marL="285750" indent="-285750">
              <a:buFont typeface="Wingdings" panose="05000000000000000000" pitchFamily="2" charset="2"/>
              <a:buChar char="Ø"/>
            </a:pPr>
            <a:r>
              <a:rPr lang="en-IN" sz="1600" b="1" dirty="0" smtClean="0">
                <a:solidFill>
                  <a:schemeClr val="accent5">
                    <a:lumMod val="75000"/>
                  </a:schemeClr>
                </a:solidFill>
              </a:rPr>
              <a:t>Bulky</a:t>
            </a:r>
            <a:r>
              <a:rPr lang="en-IN" sz="1600" dirty="0" smtClean="0"/>
              <a:t> apps are </a:t>
            </a:r>
            <a:r>
              <a:rPr lang="en-IN" sz="1600" b="1" dirty="0" smtClean="0">
                <a:solidFill>
                  <a:schemeClr val="accent5">
                    <a:lumMod val="75000"/>
                  </a:schemeClr>
                </a:solidFill>
              </a:rPr>
              <a:t>less installed</a:t>
            </a:r>
            <a:r>
              <a:rPr lang="en-IN" sz="1600" dirty="0" smtClean="0"/>
              <a:t> by the user.</a:t>
            </a:r>
          </a:p>
          <a:p>
            <a:pPr marL="285750" indent="-285750">
              <a:buFont typeface="Wingdings" panose="05000000000000000000" pitchFamily="2" charset="2"/>
              <a:buChar char="Ø"/>
            </a:pPr>
            <a:r>
              <a:rPr lang="en-IN" sz="1600" dirty="0" smtClean="0"/>
              <a:t>Majority of the apps in the </a:t>
            </a:r>
            <a:r>
              <a:rPr lang="en-IN" sz="1600" dirty="0"/>
              <a:t>P</a:t>
            </a:r>
            <a:r>
              <a:rPr lang="en-IN" sz="1600" dirty="0" smtClean="0"/>
              <a:t>lay Store are of size </a:t>
            </a:r>
            <a:r>
              <a:rPr lang="en-IN" sz="1600" b="1" dirty="0" smtClean="0">
                <a:solidFill>
                  <a:schemeClr val="accent5">
                    <a:lumMod val="75000"/>
                  </a:schemeClr>
                </a:solidFill>
              </a:rPr>
              <a:t>less than 20MB</a:t>
            </a:r>
            <a:r>
              <a:rPr lang="en-IN" sz="1600" dirty="0" smtClean="0"/>
              <a:t>.</a:t>
            </a:r>
          </a:p>
          <a:p>
            <a:pPr marL="285750" indent="-285750">
              <a:buFont typeface="Wingdings" panose="05000000000000000000" pitchFamily="2" charset="2"/>
              <a:buChar char="Ø"/>
            </a:pPr>
            <a:r>
              <a:rPr lang="en-IN" sz="1600" dirty="0" smtClean="0"/>
              <a:t>There is a strong </a:t>
            </a:r>
            <a:r>
              <a:rPr lang="en-IN" sz="1600" b="1" dirty="0" smtClean="0">
                <a:solidFill>
                  <a:schemeClr val="accent5">
                    <a:lumMod val="75000"/>
                  </a:schemeClr>
                </a:solidFill>
              </a:rPr>
              <a:t>positive correlation</a:t>
            </a:r>
            <a:r>
              <a:rPr lang="en-IN" sz="1600" dirty="0" smtClean="0"/>
              <a:t> between </a:t>
            </a:r>
            <a:r>
              <a:rPr lang="en-IN" sz="1600" b="1" dirty="0" smtClean="0">
                <a:solidFill>
                  <a:schemeClr val="accent5">
                    <a:lumMod val="75000"/>
                  </a:schemeClr>
                </a:solidFill>
              </a:rPr>
              <a:t>Reviews and Installs</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Price</a:t>
            </a:r>
            <a:r>
              <a:rPr lang="en-IN" sz="1600" dirty="0" smtClean="0"/>
              <a:t> is </a:t>
            </a:r>
            <a:r>
              <a:rPr lang="en-IN" sz="1600" b="1" dirty="0" smtClean="0">
                <a:solidFill>
                  <a:schemeClr val="accent5">
                    <a:lumMod val="75000"/>
                  </a:schemeClr>
                </a:solidFill>
              </a:rPr>
              <a:t>negatively correlated</a:t>
            </a:r>
            <a:r>
              <a:rPr lang="en-IN" sz="1600" dirty="0" smtClean="0"/>
              <a:t> with </a:t>
            </a:r>
            <a:r>
              <a:rPr lang="en-IN" sz="1600" b="1" dirty="0" smtClean="0">
                <a:solidFill>
                  <a:schemeClr val="accent5">
                    <a:lumMod val="75000"/>
                  </a:schemeClr>
                </a:solidFill>
              </a:rPr>
              <a:t>Installs</a:t>
            </a:r>
            <a:r>
              <a:rPr lang="en-IN" sz="1600" dirty="0" smtClean="0"/>
              <a:t>.</a:t>
            </a:r>
          </a:p>
          <a:p>
            <a:pPr marL="285750" indent="-285750">
              <a:buFont typeface="Wingdings" panose="05000000000000000000" pitchFamily="2" charset="2"/>
              <a:buChar char="Ø"/>
            </a:pPr>
            <a:r>
              <a:rPr lang="en-IN" sz="1600" dirty="0"/>
              <a:t>Majority of the apps </a:t>
            </a:r>
            <a:r>
              <a:rPr lang="en-IN" sz="1600" b="1" dirty="0">
                <a:solidFill>
                  <a:schemeClr val="accent5">
                    <a:lumMod val="75000"/>
                  </a:schemeClr>
                </a:solidFill>
              </a:rPr>
              <a:t>(64.2%)</a:t>
            </a:r>
            <a:r>
              <a:rPr lang="en-IN" sz="1600" dirty="0"/>
              <a:t> in the Play Store is </a:t>
            </a:r>
            <a:r>
              <a:rPr lang="en-IN" sz="1600" b="1" dirty="0">
                <a:solidFill>
                  <a:schemeClr val="accent5">
                    <a:lumMod val="75000"/>
                  </a:schemeClr>
                </a:solidFill>
              </a:rPr>
              <a:t>Positively </a:t>
            </a:r>
            <a:r>
              <a:rPr lang="en-IN" sz="1600" b="1" dirty="0" smtClean="0">
                <a:solidFill>
                  <a:schemeClr val="accent5">
                    <a:lumMod val="75000"/>
                  </a:schemeClr>
                </a:solidFill>
              </a:rPr>
              <a:t>Reviewed</a:t>
            </a:r>
            <a:r>
              <a:rPr lang="en-IN" sz="1600" dirty="0" smtClean="0"/>
              <a:t>.</a:t>
            </a:r>
          </a:p>
          <a:p>
            <a:pPr marL="285750" indent="-285750">
              <a:buFont typeface="Wingdings" panose="05000000000000000000" pitchFamily="2" charset="2"/>
              <a:buChar char="Ø"/>
            </a:pPr>
            <a:r>
              <a:rPr lang="en-IN" sz="1600" b="1" dirty="0" smtClean="0">
                <a:solidFill>
                  <a:schemeClr val="accent5">
                    <a:lumMod val="75000"/>
                  </a:schemeClr>
                </a:solidFill>
              </a:rPr>
              <a:t>Sentiment Subjectivity </a:t>
            </a:r>
            <a:r>
              <a:rPr lang="en-IN" sz="1600" dirty="0" smtClean="0"/>
              <a:t>is not correlated with </a:t>
            </a:r>
            <a:r>
              <a:rPr lang="en-IN" sz="1600" b="1" dirty="0" smtClean="0">
                <a:solidFill>
                  <a:schemeClr val="accent5">
                    <a:lumMod val="75000"/>
                  </a:schemeClr>
                </a:solidFill>
              </a:rPr>
              <a:t>Sentiment Polarity</a:t>
            </a:r>
            <a:r>
              <a:rPr lang="en-IN" sz="1600" dirty="0" smtClean="0"/>
              <a:t>.</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94324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148" y="1698428"/>
            <a:ext cx="8520600" cy="572700"/>
          </a:xfrm>
        </p:spPr>
        <p:txBody>
          <a:bodyPr/>
          <a:lstStyle/>
          <a:p>
            <a:r>
              <a:rPr lang="en-IN" sz="7200" dirty="0" smtClean="0"/>
              <a:t>Thank You…</a:t>
            </a:r>
            <a:endParaRPr lang="en-IN" sz="7200" dirty="0"/>
          </a:p>
        </p:txBody>
      </p:sp>
    </p:spTree>
    <p:extLst>
      <p:ext uri="{BB962C8B-B14F-4D97-AF65-F5344CB8AC3E}">
        <p14:creationId xmlns:p14="http://schemas.microsoft.com/office/powerpoint/2010/main" val="383590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p:cNvSpPr/>
          <p:nvPr/>
        </p:nvSpPr>
        <p:spPr>
          <a:xfrm>
            <a:off x="315750" y="290290"/>
            <a:ext cx="3724096"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About the Project</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75855" y="1323109"/>
            <a:ext cx="7232072" cy="3754874"/>
          </a:xfrm>
          <a:prstGeom prst="rect">
            <a:avLst/>
          </a:prstGeom>
          <a:noFill/>
        </p:spPr>
        <p:txBody>
          <a:bodyPr wrap="square" rtlCol="0">
            <a:spAutoFit/>
          </a:bodyPr>
          <a:lstStyle/>
          <a:p>
            <a:r>
              <a:rPr lang="en-IN" dirty="0" smtClean="0"/>
              <a:t>This is our first Capstone Project Play Store App Review Analysis. With this project we are implementing what we have learned during our first module.</a:t>
            </a:r>
          </a:p>
          <a:p>
            <a:endParaRPr lang="en-IN" dirty="0"/>
          </a:p>
          <a:p>
            <a:r>
              <a:rPr lang="en-IN" dirty="0" smtClean="0"/>
              <a:t>The Play Store Apps data has enormous potential to drive app making business to success.</a:t>
            </a:r>
          </a:p>
          <a:p>
            <a:endParaRPr lang="en-IN" dirty="0"/>
          </a:p>
          <a:p>
            <a:r>
              <a:rPr lang="en-IN" dirty="0" smtClean="0"/>
              <a:t>We have tried to extract actionable insight for developers to work on and capture the Android Apps Market.</a:t>
            </a:r>
          </a:p>
          <a:p>
            <a:endParaRPr lang="en-IN" dirty="0" smtClean="0"/>
          </a:p>
          <a:p>
            <a:r>
              <a:rPr lang="en-IN" dirty="0" smtClean="0"/>
              <a:t>Analysing the data of Play Store App Review can be used :</a:t>
            </a:r>
          </a:p>
          <a:p>
            <a:endParaRPr lang="en-IN" dirty="0" smtClean="0"/>
          </a:p>
          <a:p>
            <a:pPr marL="285750" indent="-285750">
              <a:buFont typeface="Wingdings" panose="05000000000000000000" pitchFamily="2" charset="2"/>
              <a:buChar char="Ø"/>
            </a:pPr>
            <a:r>
              <a:rPr lang="en-IN" dirty="0" smtClean="0"/>
              <a:t>Understanding the present Android Apps Market</a:t>
            </a:r>
          </a:p>
          <a:p>
            <a:pPr marL="285750" indent="-285750">
              <a:buFont typeface="Wingdings" panose="05000000000000000000" pitchFamily="2" charset="2"/>
              <a:buChar char="Ø"/>
            </a:pPr>
            <a:r>
              <a:rPr lang="en-IN" dirty="0" smtClean="0"/>
              <a:t>Understanding the users of Application</a:t>
            </a:r>
          </a:p>
          <a:p>
            <a:pPr marL="285750" indent="-285750">
              <a:buFont typeface="Wingdings" panose="05000000000000000000" pitchFamily="2" charset="2"/>
              <a:buChar char="Ø"/>
            </a:pPr>
            <a:r>
              <a:rPr lang="en-IN" dirty="0" smtClean="0"/>
              <a:t>Business Decisions</a:t>
            </a:r>
          </a:p>
          <a:p>
            <a:endParaRPr lang="en-IN" dirty="0" smtClean="0"/>
          </a:p>
          <a:p>
            <a:r>
              <a:rPr lang="en-IN" dirty="0" smtClean="0"/>
              <a:t> </a:t>
            </a:r>
          </a:p>
          <a:p>
            <a:endParaRPr lang="en-I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w="6350">
            <a:noFill/>
          </a:ln>
          <a:effectLst>
            <a:outerShdw blurRad="50800" dist="50800" dir="5400000" algn="ctr" rotWithShape="0">
              <a:schemeClr val="bg2"/>
            </a:outerShdw>
          </a:effectLst>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000" b="1" dirty="0" smtClean="0">
                <a:solidFill>
                  <a:srgbClr val="FF0000"/>
                </a:solidFill>
                <a:latin typeface="Montserrat"/>
                <a:ea typeface="Montserrat"/>
                <a:cs typeface="Montserrat"/>
                <a:sym typeface="Montserrat"/>
              </a:rPr>
              <a:t> </a:t>
            </a:r>
            <a:br>
              <a:rPr lang="en-US" sz="2000" b="1" dirty="0" smtClean="0">
                <a:solidFill>
                  <a:srgbClr val="FF0000"/>
                </a:solidFill>
                <a:latin typeface="Montserrat"/>
                <a:ea typeface="Montserrat"/>
                <a:cs typeface="Montserrat"/>
                <a:sym typeface="Montserrat"/>
              </a:rPr>
            </a:b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Problem</a:t>
            </a:r>
            <a:r>
              <a:rPr lang="en-US" sz="2000" b="1" dirty="0" smtClean="0">
                <a:solidFill>
                  <a:srgbClr val="FF0000"/>
                </a:solidFill>
                <a:latin typeface="Montserrat"/>
                <a:ea typeface="Montserrat"/>
                <a:cs typeface="Montserrat"/>
                <a:sym typeface="Montserrat"/>
              </a:rPr>
              <a:t> </a:t>
            </a:r>
            <a:r>
              <a:rPr lang="en-US" sz="2000" b="1" dirty="0" smtClean="0">
                <a:latin typeface="Montserrat" charset="0"/>
                <a:sym typeface="Montserrat"/>
              </a:rPr>
              <a:t>Statement</a:t>
            </a:r>
            <a:endParaRPr lang="en-US" sz="2000" b="1" dirty="0">
              <a:latin typeface="Montserrat" charset="0"/>
              <a:sym typeface="Montserrat"/>
            </a:endParaRPr>
          </a:p>
        </p:txBody>
      </p:sp>
      <p:sp>
        <p:nvSpPr>
          <p:cNvPr id="3" name="Text Placeholder 2"/>
          <p:cNvSpPr>
            <a:spLocks noGrp="1"/>
          </p:cNvSpPr>
          <p:nvPr>
            <p:ph type="body" idx="1"/>
          </p:nvPr>
        </p:nvSpPr>
        <p:spPr>
          <a:xfrm>
            <a:off x="311699" y="1152475"/>
            <a:ext cx="8722297" cy="3818286"/>
          </a:xfrm>
          <a:ln>
            <a:noFill/>
          </a:ln>
        </p:spPr>
        <p:txBody>
          <a:bodyPr/>
          <a:lstStyle/>
          <a:p>
            <a:pPr>
              <a:buClr>
                <a:schemeClr val="tx1"/>
              </a:buClr>
              <a:buFont typeface="Wingdings" pitchFamily="2" charset="2"/>
              <a:buChar char="§"/>
            </a:pPr>
            <a:r>
              <a:rPr lang="en-US" sz="1600" dirty="0" smtClean="0">
                <a:solidFill>
                  <a:schemeClr val="accent2"/>
                </a:solidFill>
                <a:latin typeface="+mn-lt"/>
              </a:rPr>
              <a:t>We were given two datasets, one with basic information and the other with user  reviews data of respective applications</a:t>
            </a:r>
            <a:r>
              <a:rPr lang="en-US" dirty="0" smtClean="0">
                <a:solidFill>
                  <a:schemeClr val="accent2"/>
                </a:solidFill>
              </a:rPr>
              <a:t>.</a:t>
            </a:r>
          </a:p>
          <a:p>
            <a:pPr>
              <a:buClr>
                <a:schemeClr val="tx1"/>
              </a:buClr>
              <a:buFont typeface="Wingdings" pitchFamily="2" charset="2"/>
              <a:buChar char="§"/>
            </a:pPr>
            <a:r>
              <a:rPr lang="en-US" sz="1600" dirty="0" smtClean="0">
                <a:solidFill>
                  <a:schemeClr val="accent2"/>
                </a:solidFill>
              </a:rPr>
              <a:t>We have to explore and analyze both the datasets in order to get the key factors responsible for application engagement and success.</a:t>
            </a:r>
          </a:p>
          <a:p>
            <a:pPr>
              <a:buClr>
                <a:schemeClr val="tx1"/>
              </a:buClr>
              <a:buFont typeface="Wingdings" pitchFamily="2" charset="2"/>
              <a:buChar char="§"/>
            </a:pPr>
            <a:endParaRPr lang="en-US" sz="1600" dirty="0" smtClean="0">
              <a:solidFill>
                <a:schemeClr val="accent2"/>
              </a:solidFill>
            </a:endParaRPr>
          </a:p>
          <a:p>
            <a:pPr>
              <a:buClr>
                <a:schemeClr val="tx1"/>
              </a:buClr>
              <a:buNone/>
            </a:pPr>
            <a:r>
              <a:rPr lang="en-US" b="1" dirty="0" smtClean="0">
                <a:solidFill>
                  <a:schemeClr val="dk1"/>
                </a:solidFill>
                <a:latin typeface="Montserrat" charset="0"/>
                <a:sym typeface="Montserrat"/>
              </a:rPr>
              <a:t>Factors</a:t>
            </a:r>
            <a:r>
              <a:rPr lang="en-US" dirty="0" smtClean="0"/>
              <a:t> </a:t>
            </a:r>
            <a:r>
              <a:rPr lang="en-US" b="1" dirty="0" smtClean="0">
                <a:solidFill>
                  <a:schemeClr val="dk1"/>
                </a:solidFill>
                <a:latin typeface="Montserrat" charset="0"/>
                <a:sym typeface="Montserrat"/>
              </a:rPr>
              <a:t>influencing</a:t>
            </a:r>
            <a:r>
              <a:rPr lang="en-US" dirty="0" smtClean="0"/>
              <a:t> </a:t>
            </a:r>
            <a:r>
              <a:rPr lang="en-US" b="1" dirty="0" smtClean="0">
                <a:solidFill>
                  <a:schemeClr val="dk1"/>
                </a:solidFill>
                <a:latin typeface="Montserrat" charset="0"/>
                <a:sym typeface="Montserrat"/>
              </a:rPr>
              <a:t>an</a:t>
            </a:r>
            <a:r>
              <a:rPr lang="en-US" dirty="0" smtClean="0"/>
              <a:t> </a:t>
            </a:r>
            <a:r>
              <a:rPr lang="en-US" b="1" dirty="0" smtClean="0">
                <a:solidFill>
                  <a:schemeClr val="dk1"/>
                </a:solidFill>
                <a:latin typeface="Montserrat" charset="0"/>
                <a:sym typeface="Montserrat"/>
              </a:rPr>
              <a:t>application</a:t>
            </a:r>
            <a:r>
              <a:rPr lang="en-US" dirty="0" smtClean="0"/>
              <a:t> </a:t>
            </a:r>
            <a:r>
              <a:rPr lang="en-US" b="1" dirty="0" smtClean="0">
                <a:solidFill>
                  <a:schemeClr val="dk1"/>
                </a:solidFill>
                <a:latin typeface="Montserrat" charset="0"/>
                <a:sym typeface="Montserrat"/>
              </a:rPr>
              <a:t>success</a:t>
            </a:r>
            <a:r>
              <a:rPr lang="en-US" b="1" dirty="0" smtClean="0">
                <a:solidFill>
                  <a:srgbClr val="FF0000"/>
                </a:solidFill>
                <a:latin typeface="Montserrat"/>
                <a:ea typeface="Montserrat"/>
                <a:cs typeface="Montserrat"/>
                <a:sym typeface="Montserrat"/>
              </a:rPr>
              <a:t> :</a:t>
            </a: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Font typeface="Wingdings" pitchFamily="2" charset="2"/>
              <a:buChar char="§"/>
            </a:pPr>
            <a:r>
              <a:rPr lang="en-US" sz="1600" dirty="0" smtClean="0">
                <a:solidFill>
                  <a:schemeClr val="accent2"/>
                </a:solidFill>
              </a:rPr>
              <a:t>High average user rating,</a:t>
            </a:r>
          </a:p>
          <a:p>
            <a:pPr>
              <a:buClr>
                <a:schemeClr val="tx1"/>
              </a:buClr>
              <a:buFont typeface="Wingdings" pitchFamily="2" charset="2"/>
              <a:buChar char="§"/>
            </a:pPr>
            <a:r>
              <a:rPr lang="en-US" sz="1600" dirty="0" smtClean="0">
                <a:solidFill>
                  <a:schemeClr val="accent2"/>
                </a:solidFill>
              </a:rPr>
              <a:t>Most number of positive reviews,</a:t>
            </a:r>
          </a:p>
          <a:p>
            <a:pPr>
              <a:buClr>
                <a:schemeClr val="tx1"/>
              </a:buClr>
              <a:buFont typeface="Wingdings" pitchFamily="2" charset="2"/>
              <a:buChar char="§"/>
            </a:pPr>
            <a:r>
              <a:rPr lang="en-US" sz="1600" dirty="0" smtClean="0">
                <a:solidFill>
                  <a:schemeClr val="accent2"/>
                </a:solidFill>
              </a:rPr>
              <a:t>Size of application,</a:t>
            </a:r>
          </a:p>
          <a:p>
            <a:pPr>
              <a:buClr>
                <a:schemeClr val="tx1"/>
              </a:buClr>
              <a:buFont typeface="Wingdings" pitchFamily="2" charset="2"/>
              <a:buChar char="§"/>
            </a:pPr>
            <a:r>
              <a:rPr lang="en-US" sz="1600" dirty="0" smtClean="0">
                <a:solidFill>
                  <a:schemeClr val="accent2"/>
                </a:solidFill>
              </a:rPr>
              <a:t>Which type does the application belongs free or paid</a:t>
            </a: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b="1" dirty="0" smtClean="0">
              <a:solidFill>
                <a:srgbClr val="FF0000"/>
              </a:solidFill>
              <a:latin typeface="Montserrat"/>
              <a:ea typeface="Montserrat"/>
              <a:cs typeface="Montserrat"/>
              <a:sym typeface="Montserrat"/>
            </a:endParaRPr>
          </a:p>
          <a:p>
            <a:pPr>
              <a:buClr>
                <a:schemeClr val="tx1"/>
              </a:buClr>
              <a:buNone/>
            </a:pPr>
            <a:endParaRPr lang="en-US" sz="1600" dirty="0" smtClean="0">
              <a:solidFill>
                <a:schemeClr val="accent2"/>
              </a:solidFill>
            </a:endParaRPr>
          </a:p>
          <a:p>
            <a:pPr>
              <a:buClr>
                <a:schemeClr val="tx1"/>
              </a:buClr>
              <a:buNone/>
            </a:pPr>
            <a:endParaRPr lang="en-US" sz="1600" dirty="0">
              <a:solidFill>
                <a:schemeClr val="accent2"/>
              </a:solidFill>
            </a:endParaRPr>
          </a:p>
        </p:txBody>
      </p:sp>
    </p:spTree>
    <p:extLst>
      <p:ext uri="{BB962C8B-B14F-4D97-AF65-F5344CB8AC3E}">
        <p14:creationId xmlns:p14="http://schemas.microsoft.com/office/powerpoint/2010/main" val="4071954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2571"/>
            <a:ext cx="8520600" cy="572700"/>
          </a:xfrm>
        </p:spPr>
        <p:txBody>
          <a:bodyPr/>
          <a:lstStyle/>
          <a:p>
            <a:r>
              <a:rPr lang="en-IN" b="1" dirty="0" smtClean="0"/>
              <a:t>Data Summary</a:t>
            </a:r>
            <a:endParaRPr lang="en-IN" b="1" dirty="0"/>
          </a:p>
        </p:txBody>
      </p:sp>
      <p:sp>
        <p:nvSpPr>
          <p:cNvPr id="3" name="Text Placeholder 2"/>
          <p:cNvSpPr>
            <a:spLocks noGrp="1"/>
          </p:cNvSpPr>
          <p:nvPr>
            <p:ph type="body" idx="1"/>
          </p:nvPr>
        </p:nvSpPr>
        <p:spPr>
          <a:xfrm>
            <a:off x="228573" y="775271"/>
            <a:ext cx="8430518" cy="3710470"/>
          </a:xfrm>
        </p:spPr>
        <p:txBody>
          <a:bodyPr/>
          <a:lstStyle/>
          <a:p>
            <a:pPr>
              <a:buNone/>
            </a:pPr>
            <a:r>
              <a:rPr lang="en-IN" b="1" dirty="0" smtClean="0">
                <a:solidFill>
                  <a:schemeClr val="bg2">
                    <a:lumMod val="10000"/>
                  </a:schemeClr>
                </a:solidFill>
              </a:rPr>
              <a:t>Play</a:t>
            </a:r>
            <a:r>
              <a:rPr lang="en-IN" sz="2000" b="1" dirty="0" smtClean="0">
                <a:solidFill>
                  <a:schemeClr val="bg2">
                    <a:lumMod val="10000"/>
                  </a:schemeClr>
                </a:solidFill>
                <a:latin typeface="Montserrat" charset="0"/>
              </a:rPr>
              <a:t> </a:t>
            </a:r>
            <a:r>
              <a:rPr lang="en-IN" b="1" dirty="0" smtClean="0">
                <a:solidFill>
                  <a:schemeClr val="bg2">
                    <a:lumMod val="10000"/>
                  </a:schemeClr>
                </a:solidFill>
              </a:rPr>
              <a:t>Store</a:t>
            </a:r>
            <a:r>
              <a:rPr lang="en-IN" sz="2000" b="1" dirty="0" smtClean="0">
                <a:solidFill>
                  <a:schemeClr val="bg2">
                    <a:lumMod val="10000"/>
                  </a:schemeClr>
                </a:solidFill>
                <a:latin typeface="Montserrat" charset="0"/>
              </a:rPr>
              <a:t> </a:t>
            </a:r>
            <a:r>
              <a:rPr lang="en-IN" b="1" dirty="0" smtClean="0">
                <a:solidFill>
                  <a:schemeClr val="bg2">
                    <a:lumMod val="10000"/>
                  </a:schemeClr>
                </a:solidFill>
              </a:rPr>
              <a:t>Apps</a:t>
            </a:r>
            <a:r>
              <a:rPr lang="en-IN" sz="2000" b="1" dirty="0" smtClean="0">
                <a:solidFill>
                  <a:schemeClr val="bg2">
                    <a:lumMod val="10000"/>
                  </a:schemeClr>
                </a:solidFill>
                <a:latin typeface="Montserrat" charset="0"/>
              </a:rPr>
              <a:t> </a:t>
            </a:r>
            <a:r>
              <a:rPr lang="en-IN" b="1" dirty="0" smtClean="0">
                <a:solidFill>
                  <a:schemeClr val="bg2">
                    <a:lumMod val="10000"/>
                  </a:schemeClr>
                </a:solidFill>
              </a:rPr>
              <a:t>Data</a:t>
            </a:r>
            <a:r>
              <a:rPr lang="en-IN" sz="2000" b="1" dirty="0" smtClean="0">
                <a:solidFill>
                  <a:schemeClr val="bg2">
                    <a:lumMod val="10000"/>
                  </a:schemeClr>
                </a:solidFill>
                <a:latin typeface="Montserrat" charset="0"/>
              </a:rPr>
              <a:t>:</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App</a:t>
            </a:r>
            <a:r>
              <a:rPr lang="en-IN" sz="1600" dirty="0" smtClean="0">
                <a:solidFill>
                  <a:schemeClr val="bg2">
                    <a:lumMod val="10000"/>
                  </a:schemeClr>
                </a:solidFill>
              </a:rPr>
              <a:t>: Name of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Category</a:t>
            </a:r>
            <a:r>
              <a:rPr lang="en-IN" sz="1600" dirty="0" smtClean="0">
                <a:solidFill>
                  <a:schemeClr val="bg2">
                    <a:lumMod val="10000"/>
                  </a:schemeClr>
                </a:solidFill>
              </a:rPr>
              <a:t>: Category in which they belong </a:t>
            </a:r>
            <a:r>
              <a:rPr lang="en-IN" sz="1600" dirty="0" err="1" smtClean="0">
                <a:solidFill>
                  <a:schemeClr val="bg2">
                    <a:lumMod val="10000"/>
                  </a:schemeClr>
                </a:solidFill>
              </a:rPr>
              <a:t>eg</a:t>
            </a:r>
            <a:r>
              <a:rPr lang="en-IN" sz="1600" dirty="0" smtClean="0">
                <a:solidFill>
                  <a:schemeClr val="bg2">
                    <a:lumMod val="10000"/>
                  </a:schemeClr>
                </a:solidFill>
              </a:rPr>
              <a:t>. Games, Tools ,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Rating</a:t>
            </a:r>
            <a:r>
              <a:rPr lang="en-IN" sz="1600" dirty="0" smtClean="0">
                <a:solidFill>
                  <a:schemeClr val="bg2">
                    <a:lumMod val="10000"/>
                  </a:schemeClr>
                </a:solidFill>
              </a:rPr>
              <a:t>: Ranging from 1 to 5 , determines the quality of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Reviews</a:t>
            </a:r>
            <a:r>
              <a:rPr lang="en-IN" sz="1600" dirty="0" smtClean="0">
                <a:solidFill>
                  <a:schemeClr val="bg2">
                    <a:lumMod val="10000"/>
                  </a:schemeClr>
                </a:solidFill>
              </a:rPr>
              <a:t>: No of people rated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Size</a:t>
            </a:r>
            <a:r>
              <a:rPr lang="en-IN" sz="1600" dirty="0" smtClean="0">
                <a:solidFill>
                  <a:schemeClr val="bg2">
                    <a:lumMod val="10000"/>
                  </a:schemeClr>
                </a:solidFill>
              </a:rPr>
              <a:t>: Device </a:t>
            </a:r>
            <a:r>
              <a:rPr lang="en-IN" sz="1600" dirty="0">
                <a:solidFill>
                  <a:schemeClr val="bg2">
                    <a:lumMod val="10000"/>
                  </a:schemeClr>
                </a:solidFill>
              </a:rPr>
              <a:t>m</a:t>
            </a:r>
            <a:r>
              <a:rPr lang="en-IN" sz="1600" dirty="0" smtClean="0">
                <a:solidFill>
                  <a:schemeClr val="bg2">
                    <a:lumMod val="10000"/>
                  </a:schemeClr>
                </a:solidFill>
              </a:rPr>
              <a:t>emory consumed by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Installs</a:t>
            </a:r>
            <a:r>
              <a:rPr lang="en-IN" sz="1600" dirty="0" smtClean="0">
                <a:solidFill>
                  <a:schemeClr val="bg2">
                    <a:lumMod val="10000"/>
                  </a:schemeClr>
                </a:solidFill>
              </a:rPr>
              <a:t>: Number of installs the app witnessed.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Type</a:t>
            </a:r>
            <a:r>
              <a:rPr lang="en-IN" sz="1600" dirty="0" smtClean="0">
                <a:solidFill>
                  <a:schemeClr val="bg2">
                    <a:lumMod val="10000"/>
                  </a:schemeClr>
                </a:solidFill>
              </a:rPr>
              <a:t>: Paid or Free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Price</a:t>
            </a:r>
            <a:r>
              <a:rPr lang="en-IN" sz="1600" dirty="0" smtClean="0">
                <a:solidFill>
                  <a:schemeClr val="bg2">
                    <a:lumMod val="10000"/>
                  </a:schemeClr>
                </a:solidFill>
              </a:rPr>
              <a:t>: Cost of the application if it is paid.</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Content Rating</a:t>
            </a:r>
            <a:r>
              <a:rPr lang="en-IN" sz="1600" dirty="0" smtClean="0">
                <a:solidFill>
                  <a:schemeClr val="bg2">
                    <a:lumMod val="10000"/>
                  </a:schemeClr>
                </a:solidFill>
              </a:rPr>
              <a:t>: Shows the app targeting which age group.</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Genres</a:t>
            </a:r>
            <a:r>
              <a:rPr lang="en-IN" sz="1600" dirty="0" smtClean="0">
                <a:solidFill>
                  <a:schemeClr val="bg2">
                    <a:lumMod val="10000"/>
                  </a:schemeClr>
                </a:solidFill>
              </a:rPr>
              <a:t>: Sub category in which the app belong </a:t>
            </a:r>
            <a:r>
              <a:rPr lang="en-IN" sz="1600" dirty="0" err="1" smtClean="0">
                <a:solidFill>
                  <a:schemeClr val="bg2">
                    <a:lumMod val="10000"/>
                  </a:schemeClr>
                </a:solidFill>
              </a:rPr>
              <a:t>eg</a:t>
            </a:r>
            <a:r>
              <a:rPr lang="en-IN" sz="1600" dirty="0" smtClean="0">
                <a:solidFill>
                  <a:schemeClr val="bg2">
                    <a:lumMod val="10000"/>
                  </a:schemeClr>
                </a:solidFill>
              </a:rPr>
              <a:t>. Art &amp; Design, Creativity, </a:t>
            </a:r>
            <a:r>
              <a:rPr lang="en-IN" sz="1600" dirty="0" err="1" smtClean="0">
                <a:solidFill>
                  <a:schemeClr val="bg2">
                    <a:lumMod val="10000"/>
                  </a:schemeClr>
                </a:solidFill>
              </a:rPr>
              <a:t>etc</a:t>
            </a:r>
            <a:endParaRPr lang="en-IN" sz="1600" dirty="0" smtClean="0">
              <a:solidFill>
                <a:schemeClr val="bg2">
                  <a:lumMod val="10000"/>
                </a:schemeClr>
              </a:solidFill>
            </a:endParaRP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Last Updated</a:t>
            </a:r>
            <a:r>
              <a:rPr lang="en-IN" sz="1600" dirty="0" smtClean="0">
                <a:solidFill>
                  <a:schemeClr val="bg2">
                    <a:lumMod val="10000"/>
                  </a:schemeClr>
                </a:solidFill>
              </a:rPr>
              <a:t>: The date on which the last update is rolled out for the application.</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Current Version</a:t>
            </a:r>
            <a:r>
              <a:rPr lang="en-IN" sz="1600" dirty="0" smtClean="0">
                <a:solidFill>
                  <a:schemeClr val="bg2">
                    <a:lumMod val="10000"/>
                  </a:schemeClr>
                </a:solidFill>
              </a:rPr>
              <a:t>: The version of the app currently available.</a:t>
            </a:r>
          </a:p>
          <a:p>
            <a:pPr>
              <a:buClr>
                <a:schemeClr val="tx1">
                  <a:lumMod val="75000"/>
                </a:schemeClr>
              </a:buClr>
              <a:buFont typeface="Wingdings" panose="05000000000000000000" pitchFamily="2" charset="2"/>
              <a:buChar char="Ø"/>
            </a:pPr>
            <a:r>
              <a:rPr lang="en-IN" sz="1600" u="sng" dirty="0" smtClean="0">
                <a:solidFill>
                  <a:schemeClr val="bg2">
                    <a:lumMod val="10000"/>
                  </a:schemeClr>
                </a:solidFill>
              </a:rPr>
              <a:t>Android Version</a:t>
            </a:r>
            <a:r>
              <a:rPr lang="en-IN" sz="1600" dirty="0" smtClean="0">
                <a:solidFill>
                  <a:schemeClr val="bg2">
                    <a:lumMod val="10000"/>
                  </a:schemeClr>
                </a:solidFill>
              </a:rPr>
              <a:t>: The version of Android on which the application is supported.</a:t>
            </a:r>
          </a:p>
          <a:p>
            <a:pPr>
              <a:buClr>
                <a:schemeClr val="tx1">
                  <a:lumMod val="75000"/>
                </a:schemeClr>
              </a:buClr>
              <a:buFont typeface="Wingdings" panose="05000000000000000000" pitchFamily="2" charset="2"/>
              <a:buChar char="Ø"/>
            </a:pPr>
            <a:endParaRPr lang="en-IN" sz="1600" dirty="0" smtClean="0">
              <a:solidFill>
                <a:schemeClr val="bg2">
                  <a:lumMod val="10000"/>
                </a:schemeClr>
              </a:solidFill>
            </a:endParaRPr>
          </a:p>
        </p:txBody>
      </p:sp>
    </p:spTree>
    <p:extLst>
      <p:ext uri="{BB962C8B-B14F-4D97-AF65-F5344CB8AC3E}">
        <p14:creationId xmlns:p14="http://schemas.microsoft.com/office/powerpoint/2010/main" val="2139834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smtClean="0"/>
              <a:t>Summary(cont.)</a:t>
            </a:r>
            <a:endParaRPr lang="en-IN" b="1" dirty="0"/>
          </a:p>
        </p:txBody>
      </p:sp>
      <p:sp>
        <p:nvSpPr>
          <p:cNvPr id="3" name="Text Placeholder 2"/>
          <p:cNvSpPr>
            <a:spLocks noGrp="1"/>
          </p:cNvSpPr>
          <p:nvPr>
            <p:ph type="body" idx="1"/>
          </p:nvPr>
        </p:nvSpPr>
        <p:spPr>
          <a:ln>
            <a:noFill/>
          </a:ln>
        </p:spPr>
        <p:txBody>
          <a:bodyPr/>
          <a:lstStyle/>
          <a:p>
            <a:pPr>
              <a:buClr>
                <a:schemeClr val="tx1">
                  <a:lumMod val="75000"/>
                </a:schemeClr>
              </a:buClr>
              <a:buNone/>
            </a:pPr>
            <a:r>
              <a:rPr lang="en-IN" b="1" dirty="0" smtClean="0">
                <a:solidFill>
                  <a:schemeClr val="bg2">
                    <a:lumMod val="10000"/>
                  </a:schemeClr>
                </a:solidFill>
              </a:rPr>
              <a:t>User Reviews Data</a:t>
            </a:r>
            <a:r>
              <a:rPr lang="en-IN" sz="1600" b="1" dirty="0" smtClean="0">
                <a:solidFill>
                  <a:schemeClr val="bg2">
                    <a:lumMod val="10000"/>
                  </a:schemeClr>
                </a:solidFill>
              </a:rPr>
              <a:t>:</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App</a:t>
            </a:r>
            <a:r>
              <a:rPr lang="en-IN" sz="1600" dirty="0" smtClean="0">
                <a:solidFill>
                  <a:schemeClr val="tx2">
                    <a:lumMod val="10000"/>
                  </a:schemeClr>
                </a:solidFill>
              </a:rPr>
              <a:t>: </a:t>
            </a:r>
            <a:r>
              <a:rPr lang="en-IN" sz="1600" dirty="0">
                <a:solidFill>
                  <a:schemeClr val="bg2">
                    <a:lumMod val="10000"/>
                  </a:schemeClr>
                </a:solidFill>
              </a:rPr>
              <a:t>Name of the application.</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Translated_Review</a:t>
            </a:r>
            <a:r>
              <a:rPr lang="en-IN" sz="1600" dirty="0" smtClean="0">
                <a:solidFill>
                  <a:schemeClr val="bg1">
                    <a:lumMod val="50000"/>
                  </a:schemeClr>
                </a:solidFill>
              </a:rPr>
              <a:t>: The review written by the user.</a:t>
            </a:r>
          </a:p>
          <a:p>
            <a:pPr>
              <a:buClr>
                <a:schemeClr val="tx1">
                  <a:lumMod val="75000"/>
                </a:schemeClr>
              </a:buClr>
              <a:buFont typeface="Wingdings" panose="05000000000000000000" pitchFamily="2" charset="2"/>
              <a:buChar char="Ø"/>
            </a:pPr>
            <a:r>
              <a:rPr lang="en-IN" sz="1600" u="sng" dirty="0" smtClean="0">
                <a:solidFill>
                  <a:schemeClr val="bg1">
                    <a:lumMod val="50000"/>
                  </a:schemeClr>
                </a:solidFill>
              </a:rPr>
              <a:t>Sentiment</a:t>
            </a:r>
            <a:r>
              <a:rPr lang="en-IN" sz="1600" dirty="0" smtClean="0">
                <a:solidFill>
                  <a:schemeClr val="bg1">
                    <a:lumMod val="50000"/>
                  </a:schemeClr>
                </a:solidFill>
              </a:rPr>
              <a:t>: Thought point about the application (Positive or Negative)</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Sentiment_Polarity</a:t>
            </a:r>
            <a:r>
              <a:rPr lang="en-IN" sz="1600" dirty="0" smtClean="0">
                <a:solidFill>
                  <a:schemeClr val="bg1">
                    <a:lumMod val="50000"/>
                  </a:schemeClr>
                </a:solidFill>
              </a:rPr>
              <a:t>: Float lies in the range [-1,1] , where 1 means positive sentiment and -1 means negative sentiment.</a:t>
            </a:r>
          </a:p>
          <a:p>
            <a:pPr>
              <a:buClr>
                <a:schemeClr val="tx1">
                  <a:lumMod val="75000"/>
                </a:schemeClr>
              </a:buClr>
              <a:buFont typeface="Wingdings" panose="05000000000000000000" pitchFamily="2" charset="2"/>
              <a:buChar char="Ø"/>
            </a:pPr>
            <a:r>
              <a:rPr lang="en-IN" sz="1600" u="sng" dirty="0" err="1" smtClean="0">
                <a:solidFill>
                  <a:schemeClr val="bg1">
                    <a:lumMod val="50000"/>
                  </a:schemeClr>
                </a:solidFill>
              </a:rPr>
              <a:t>Sentiment_Subjectivity</a:t>
            </a:r>
            <a:r>
              <a:rPr lang="en-IN" sz="1600" dirty="0" smtClean="0">
                <a:solidFill>
                  <a:schemeClr val="bg1">
                    <a:lumMod val="50000"/>
                  </a:schemeClr>
                </a:solidFill>
              </a:rPr>
              <a:t>: Float lies in the range [0,1], higher subjectivity means the text contains more personal opinion rather than factual information.</a:t>
            </a:r>
          </a:p>
          <a:p>
            <a:pPr>
              <a:buClr>
                <a:schemeClr val="tx1">
                  <a:lumMod val="75000"/>
                </a:schemeClr>
              </a:buClr>
              <a:buFont typeface="Wingdings" panose="05000000000000000000" pitchFamily="2" charset="2"/>
              <a:buChar char="Ø"/>
            </a:pPr>
            <a:endParaRPr lang="en-IN" sz="1600" dirty="0">
              <a:solidFill>
                <a:schemeClr val="bg1">
                  <a:lumMod val="50000"/>
                </a:schemeClr>
              </a:solidFill>
            </a:endParaRPr>
          </a:p>
        </p:txBody>
      </p:sp>
    </p:spTree>
    <p:extLst>
      <p:ext uri="{BB962C8B-B14F-4D97-AF65-F5344CB8AC3E}">
        <p14:creationId xmlns:p14="http://schemas.microsoft.com/office/powerpoint/2010/main" val="103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158532" cy="572700"/>
          </a:xfrm>
        </p:spPr>
        <p:txBody>
          <a:bodyPr/>
          <a:lstStyle/>
          <a:p>
            <a:r>
              <a:rPr lang="en-US" sz="2000" b="1" dirty="0" smtClean="0">
                <a:latin typeface="Montserrat" charset="0"/>
              </a:rPr>
              <a:t>1) What percentage of applications are free and paid?</a:t>
            </a:r>
            <a:endParaRPr lang="en-US" sz="2000" b="1" dirty="0">
              <a:latin typeface="Montserrat" charset="0"/>
            </a:endParaRPr>
          </a:p>
        </p:txBody>
      </p:sp>
      <p:sp>
        <p:nvSpPr>
          <p:cNvPr id="3" name="Text Placeholder 2"/>
          <p:cNvSpPr>
            <a:spLocks noGrp="1"/>
          </p:cNvSpPr>
          <p:nvPr>
            <p:ph type="body" idx="1"/>
          </p:nvPr>
        </p:nvSpPr>
        <p:spPr>
          <a:xfrm>
            <a:off x="291074" y="3925731"/>
            <a:ext cx="7526015" cy="584391"/>
          </a:xfrm>
        </p:spPr>
        <p:txBody>
          <a:bodyPr/>
          <a:lstStyle/>
          <a:p>
            <a:pPr>
              <a:buClr>
                <a:schemeClr val="bg1">
                  <a:lumMod val="50000"/>
                </a:schemeClr>
              </a:buClr>
              <a:buFont typeface="Wingdings" panose="05000000000000000000" pitchFamily="2" charset="2"/>
              <a:buChar char="Ø"/>
            </a:pPr>
            <a:r>
              <a:rPr lang="en-US" sz="1600" dirty="0" smtClean="0">
                <a:solidFill>
                  <a:schemeClr val="accent2"/>
                </a:solidFill>
              </a:rPr>
              <a:t>As we can clearly notice that almost 92% of apps are free in Play Store and only 8% of total apps lies in  paid type.</a:t>
            </a:r>
            <a:endParaRPr lang="en-US" sz="1600" dirty="0">
              <a:solidFill>
                <a:schemeClr val="accent2"/>
              </a:solidFill>
            </a:endParaRPr>
          </a:p>
        </p:txBody>
      </p:sp>
      <p:pic>
        <p:nvPicPr>
          <p:cNvPr id="4" name="Picture 3" descr="q1.png"/>
          <p:cNvPicPr>
            <a:picLocks noChangeAspect="1"/>
          </p:cNvPicPr>
          <p:nvPr/>
        </p:nvPicPr>
        <p:blipFill>
          <a:blip r:embed="rId2"/>
          <a:stretch>
            <a:fillRect/>
          </a:stretch>
        </p:blipFill>
        <p:spPr>
          <a:xfrm>
            <a:off x="2407826" y="1017725"/>
            <a:ext cx="4207615" cy="2890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690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9" y="64609"/>
            <a:ext cx="8520600" cy="572700"/>
          </a:xfrm>
        </p:spPr>
        <p:txBody>
          <a:bodyPr/>
          <a:lstStyle/>
          <a:p>
            <a:r>
              <a:rPr lang="en-US" sz="2400" b="1" dirty="0" smtClean="0"/>
              <a:t>2) </a:t>
            </a:r>
            <a:r>
              <a:rPr lang="en-US" sz="2400" b="1" dirty="0"/>
              <a:t>Count of apps in each category:</a:t>
            </a: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4" y="561109"/>
            <a:ext cx="5817918" cy="3297643"/>
          </a:xfrm>
          <a:prstGeom prst="rect">
            <a:avLst/>
          </a:prstGeom>
        </p:spPr>
      </p:pic>
      <p:sp>
        <p:nvSpPr>
          <p:cNvPr id="5" name="TextBox 4"/>
          <p:cNvSpPr txBox="1"/>
          <p:nvPr/>
        </p:nvSpPr>
        <p:spPr>
          <a:xfrm>
            <a:off x="214744" y="3973949"/>
            <a:ext cx="8743626" cy="954107"/>
          </a:xfrm>
          <a:prstGeom prst="rect">
            <a:avLst/>
          </a:prstGeom>
          <a:noFill/>
        </p:spPr>
        <p:txBody>
          <a:bodyPr wrap="square" rtlCol="0">
            <a:spAutoFit/>
          </a:bodyPr>
          <a:lstStyle/>
          <a:p>
            <a:pPr marL="285750" indent="-285750">
              <a:buFont typeface="Wingdings" panose="05000000000000000000" pitchFamily="2" charset="2"/>
              <a:buChar char="Ø"/>
            </a:pPr>
            <a:r>
              <a:rPr lang="en-US" dirty="0"/>
              <a:t>It looks like certain app categories have more free apps available for download than others. </a:t>
            </a:r>
            <a:r>
              <a:rPr lang="en-US" dirty="0" smtClean="0"/>
              <a:t>In our</a:t>
            </a:r>
            <a:r>
              <a:rPr lang="en-US" dirty="0"/>
              <a:t> </a:t>
            </a:r>
            <a:r>
              <a:rPr lang="en-US" dirty="0" smtClean="0"/>
              <a:t>dataset</a:t>
            </a:r>
            <a:r>
              <a:rPr lang="en-US" dirty="0"/>
              <a:t>, the majority of apps in Family, </a:t>
            </a:r>
            <a:r>
              <a:rPr lang="en-US" dirty="0" err="1" smtClean="0"/>
              <a:t>Games,Tools</a:t>
            </a:r>
            <a:r>
              <a:rPr lang="en-US" dirty="0"/>
              <a:t> and Business are Free. At the same time Family, Medical, Games, Personalization and Tools had the </a:t>
            </a:r>
            <a:r>
              <a:rPr lang="en-US" dirty="0" smtClean="0"/>
              <a:t>most</a:t>
            </a:r>
            <a:r>
              <a:rPr lang="en-US" dirty="0"/>
              <a:t> number of paid apps available for download.</a:t>
            </a:r>
          </a:p>
          <a:p>
            <a:endParaRPr lang="en-IN" dirty="0"/>
          </a:p>
        </p:txBody>
      </p:sp>
    </p:spTree>
    <p:extLst>
      <p:ext uri="{BB962C8B-B14F-4D97-AF65-F5344CB8AC3E}">
        <p14:creationId xmlns:p14="http://schemas.microsoft.com/office/powerpoint/2010/main" val="82871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22" y="128766"/>
            <a:ext cx="7897275" cy="476250"/>
          </a:xfrm>
        </p:spPr>
        <p:txBody>
          <a:bodyPr/>
          <a:lstStyle/>
          <a:p>
            <a:r>
              <a:rPr lang="en-US" sz="2000" b="1" dirty="0" smtClean="0">
                <a:latin typeface="Montserrat" charset="0"/>
              </a:rPr>
              <a:t>3) Average Rating of Free and paid apps.</a:t>
            </a:r>
            <a:r>
              <a:rPr lang="en-US" sz="2400" dirty="0" smtClean="0"/>
              <a:t/>
            </a:r>
            <a:br>
              <a:rPr lang="en-US" sz="2400" dirty="0" smtClean="0"/>
            </a:br>
            <a:endParaRPr lang="en-US" sz="2400" dirty="0"/>
          </a:p>
        </p:txBody>
      </p:sp>
      <p:sp>
        <p:nvSpPr>
          <p:cNvPr id="3" name="Text Placeholder 2"/>
          <p:cNvSpPr>
            <a:spLocks noGrp="1"/>
          </p:cNvSpPr>
          <p:nvPr>
            <p:ph type="body" idx="1"/>
          </p:nvPr>
        </p:nvSpPr>
        <p:spPr>
          <a:xfrm>
            <a:off x="82502" y="866274"/>
            <a:ext cx="2096933" cy="4076988"/>
          </a:xfrm>
          <a:ln>
            <a:solidFill>
              <a:srgbClr val="808080"/>
            </a:solidFill>
          </a:ln>
        </p:spPr>
        <p:txBody>
          <a:bodyPr/>
          <a:lstStyle/>
          <a:p>
            <a:pPr>
              <a:buClr>
                <a:schemeClr val="tx1"/>
              </a:buClr>
              <a:buFont typeface="Arial" pitchFamily="34" charset="0"/>
              <a:buChar char="•"/>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On basis of average rating we can see that user experience of paid apps is slightly better than the free apps.</a:t>
            </a:r>
          </a:p>
          <a:p>
            <a:pPr>
              <a:buClr>
                <a:schemeClr val="tx1"/>
              </a:buClr>
              <a:buNone/>
            </a:pPr>
            <a:endParaRPr lang="en-US" sz="1200" dirty="0" smtClean="0">
              <a:solidFill>
                <a:schemeClr val="accent2"/>
              </a:solidFill>
            </a:endParaRPr>
          </a:p>
          <a:p>
            <a:pPr>
              <a:buClr>
                <a:schemeClr val="tx1"/>
              </a:buClr>
              <a:buNone/>
            </a:pPr>
            <a:endParaRPr lang="en-US" sz="1200" dirty="0" smtClean="0">
              <a:solidFill>
                <a:schemeClr val="accent2"/>
              </a:solidFill>
            </a:endParaRPr>
          </a:p>
          <a:p>
            <a:pPr>
              <a:buClr>
                <a:schemeClr val="tx1"/>
              </a:buClr>
              <a:buFont typeface="Wingdings" pitchFamily="2" charset="2"/>
              <a:buChar char="Ø"/>
            </a:pPr>
            <a:r>
              <a:rPr lang="en-US" sz="1200" dirty="0" smtClean="0">
                <a:solidFill>
                  <a:schemeClr val="accent2"/>
                </a:solidFill>
              </a:rPr>
              <a:t>However there are some paid apps whose average rating is below 3.5 which isn’t the case with free apps.</a:t>
            </a:r>
            <a:endParaRPr lang="en-US" sz="1200" dirty="0">
              <a:solidFill>
                <a:schemeClr val="accent2"/>
              </a:solidFill>
            </a:endParaRPr>
          </a:p>
        </p:txBody>
      </p:sp>
      <p:pic>
        <p:nvPicPr>
          <p:cNvPr id="4" name="Picture 3" descr="q3,1.png"/>
          <p:cNvPicPr>
            <a:picLocks noChangeAspect="1"/>
          </p:cNvPicPr>
          <p:nvPr/>
        </p:nvPicPr>
        <p:blipFill>
          <a:blip r:embed="rId2"/>
          <a:stretch>
            <a:fillRect/>
          </a:stretch>
        </p:blipFill>
        <p:spPr>
          <a:xfrm>
            <a:off x="2292928" y="655957"/>
            <a:ext cx="6650802" cy="2088164"/>
          </a:xfrm>
          <a:prstGeom prst="rect">
            <a:avLst/>
          </a:prstGeom>
        </p:spPr>
      </p:pic>
      <p:pic>
        <p:nvPicPr>
          <p:cNvPr id="5" name="Picture 4" descr="q3,2.png"/>
          <p:cNvPicPr>
            <a:picLocks noChangeAspect="1"/>
          </p:cNvPicPr>
          <p:nvPr/>
        </p:nvPicPr>
        <p:blipFill>
          <a:blip r:embed="rId3"/>
          <a:stretch>
            <a:fillRect/>
          </a:stretch>
        </p:blipFill>
        <p:spPr>
          <a:xfrm>
            <a:off x="2116668" y="2795062"/>
            <a:ext cx="6827062" cy="2166124"/>
          </a:xfrm>
          <a:prstGeom prst="rect">
            <a:avLst/>
          </a:prstGeom>
        </p:spPr>
      </p:pic>
    </p:spTree>
    <p:extLst>
      <p:ext uri="{BB962C8B-B14F-4D97-AF65-F5344CB8AC3E}">
        <p14:creationId xmlns:p14="http://schemas.microsoft.com/office/powerpoint/2010/main" val="912577"/>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1366</Words>
  <Application>Microsoft Office PowerPoint</Application>
  <PresentationFormat>On-screen Show (16:9)</PresentationFormat>
  <Paragraphs>138</Paragraphs>
  <Slides>21</Slides>
  <Notes>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Montserrat</vt:lpstr>
      <vt:lpstr>Arial</vt:lpstr>
      <vt:lpstr>Wingdings</vt:lpstr>
      <vt:lpstr>Simple Light</vt:lpstr>
      <vt:lpstr>           Capstone Project EDA on Play Store App Reviews Team Members  Md Asad Alam (E-mail: mdasadalam354@gmail.com) (github: https://github.com/asadalam1/play_store_app_analysis)  Ejaz Alam (E-mail: ejazalam9006@gmail.com) (github: https://github.com/EjazAlam9006/play-store-app-reveiw-analysis)  Pranjal Jha (E-mail: sujeetkumarjha37@gmail.com) (https://github.com/pranjaljha25/play_store_data_analysi-EDA-)</vt:lpstr>
      <vt:lpstr>Content</vt:lpstr>
      <vt:lpstr>   </vt:lpstr>
      <vt:lpstr>      Problem Statement</vt:lpstr>
      <vt:lpstr>Data Summary</vt:lpstr>
      <vt:lpstr>Data Summary(cont.)</vt:lpstr>
      <vt:lpstr>1) What percentage of applications are free and paid?</vt:lpstr>
      <vt:lpstr>2) Count of apps in each category: </vt:lpstr>
      <vt:lpstr>3) Average Rating of Free and paid apps. </vt:lpstr>
      <vt:lpstr>4) Comparing no. of Installs and no. of apps available in Play Store by its Content Rating </vt:lpstr>
      <vt:lpstr>5) Categories of apps that are getting installed the most             </vt:lpstr>
      <vt:lpstr>5)Categories of apps that are getting installed the most (Cont)  </vt:lpstr>
      <vt:lpstr>6) How does size impact the number of installs of any application:  </vt:lpstr>
      <vt:lpstr>6) How does size impact the number of installs of any application: (cont.)</vt:lpstr>
      <vt:lpstr>7) Top Revenue generated by Paid apps depending on its category </vt:lpstr>
      <vt:lpstr>7) Top Revenue generated by Paid apps depending on its category (cont.) </vt:lpstr>
      <vt:lpstr>8 ) Drawing Correlation Heatmap </vt:lpstr>
      <vt:lpstr>9) Distribution of type of reviews in the dataset</vt:lpstr>
      <vt:lpstr>10 ) Analyzing Sentiment Polarity and Sentiment Subjectivity:</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Play Store App Reviews  Team Members Md Asad Alam (E-mail: mdasadalam354@gmail.com)</dc:title>
  <dc:creator>HP</dc:creator>
  <cp:lastModifiedBy>Microsoft account</cp:lastModifiedBy>
  <cp:revision>58</cp:revision>
  <dcterms:modified xsi:type="dcterms:W3CDTF">2022-10-06T15:29:18Z</dcterms:modified>
</cp:coreProperties>
</file>