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5.svg" ContentType="image/svg+xml"/>
  <Override PartName="/ppt/media/image17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League Spartan" panose="00000800000000000000"/>
      <p:bold r:id="rId15"/>
    </p:embeddedFont>
    <p:embeddedFont>
      <p:font typeface="Canva Sans Bold" panose="020B0803030501040103"/>
      <p:bold r:id="rId16"/>
    </p:embeddedFont>
    <p:embeddedFont>
      <p:font typeface="Poppins" panose="00000500000000000000"/>
      <p:regular r:id="rId17"/>
    </p:embeddedFont>
    <p:embeddedFont>
      <p:font typeface="Poppins Bold" panose="00000800000000000000"/>
      <p:bold r:id="rId18"/>
    </p:embeddedFont>
    <p:embeddedFont>
      <p:font typeface="Canva Sans" panose="020B0503030501040103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214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48281" y="4097180"/>
            <a:ext cx="13893545" cy="346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5"/>
              </a:lnSpc>
              <a:spcBef>
                <a:spcPct val="0"/>
              </a:spcBef>
            </a:pPr>
            <a:r>
              <a:rPr lang="en-US" sz="9930">
                <a:solidFill>
                  <a:srgbClr val="593C8F"/>
                </a:solidFill>
                <a:latin typeface="League Spartan" panose="00000800000000000000"/>
              </a:rPr>
              <a:t>FINAL YEAR PROJECT PROPOSAL</a:t>
            </a:r>
            <a:endParaRPr lang="en-US" sz="993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7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20" y="1494821"/>
            <a:ext cx="6544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TABLE OF CONTENTS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3" name="AutoShape 3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0">
            <a:off x="7573683" y="0"/>
            <a:ext cx="10714317" cy="10287000"/>
            <a:chOff x="0" y="0"/>
            <a:chExt cx="2821878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1878" cy="2709333"/>
            </a:xfrm>
            <a:custGeom>
              <a:avLst/>
              <a:gdLst/>
              <a:ahLst/>
              <a:cxnLst/>
              <a:rect l="l" t="t" r="r" b="b"/>
              <a:pathLst>
                <a:path w="2821878" h="2709333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564172" y="1000718"/>
            <a:ext cx="579828" cy="5798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461003" y="799460"/>
            <a:ext cx="34698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ABSTRACT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8564172" y="2177319"/>
            <a:ext cx="579828" cy="57982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564172" y="2101065"/>
            <a:ext cx="919019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PROBLEM STATEMENT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8564172" y="3606933"/>
            <a:ext cx="579828" cy="57982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8564172" y="5034486"/>
            <a:ext cx="579828" cy="57982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319437" y="3511683"/>
            <a:ext cx="734104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PROPOSED SOLUTION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854086" y="4833228"/>
            <a:ext cx="79811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TECHNOLOGY STACK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grpSp>
        <p:nvGrpSpPr>
          <p:cNvPr id="24" name="Group 24"/>
          <p:cNvGrpSpPr/>
          <p:nvPr/>
        </p:nvGrpSpPr>
        <p:grpSpPr>
          <a:xfrm rot="0">
            <a:off x="8564172" y="6320398"/>
            <a:ext cx="579828" cy="579828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8564172" y="7519351"/>
            <a:ext cx="579828" cy="579828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8564172" y="8718304"/>
            <a:ext cx="579828" cy="579828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854086" y="6119139"/>
            <a:ext cx="531435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WORK PLAN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851064" y="7212084"/>
            <a:ext cx="921456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TEAM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564172" y="8499229"/>
            <a:ext cx="65014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Canva Sans Bold" panose="020B0803030501040103"/>
              </a:rPr>
              <a:t>CONCLUSION</a:t>
            </a:r>
            <a:endParaRPr lang="en-US" sz="5200">
              <a:solidFill>
                <a:srgbClr val="FFFFFF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20" y="1513871"/>
            <a:ext cx="6417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League Spartan" panose="00000800000000000000"/>
              </a:rPr>
              <a:t>ABSTRACT</a:t>
            </a:r>
            <a:endParaRPr lang="en-US" sz="4300">
              <a:solidFill>
                <a:srgbClr val="FFFFFF"/>
              </a:solidFill>
              <a:latin typeface="League Spartan" panose="00000800000000000000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1029792" y="2233059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065385" y="720725"/>
            <a:ext cx="6842760" cy="8950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000000"/>
                </a:solidFill>
                <a:latin typeface="Poppins" panose="00000500000000000000"/>
              </a:rPr>
              <a:t>Develop an intelligent web application using deep learning(CNN) to classify the chest X-ray images, as either affected by Pneumonia, Covid-19 or none, eliminating the need for manual interpretation by radiologist.</a:t>
            </a:r>
            <a:endParaRPr lang="en-US" sz="4150">
              <a:solidFill>
                <a:srgbClr val="000000"/>
              </a:solidFill>
              <a:latin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893179"/>
            <a:ext cx="6417963" cy="463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League Spartan" panose="00000800000000000000"/>
              </a:rPr>
              <a:t>Classification of </a:t>
            </a:r>
            <a:r>
              <a:rPr lang="en-US" sz="5400" b="1">
                <a:solidFill>
                  <a:srgbClr val="FFFFFF"/>
                </a:solidFill>
                <a:latin typeface="League Spartan" panose="00000800000000000000"/>
              </a:rPr>
              <a:t>X-ray</a:t>
            </a:r>
            <a:r>
              <a:rPr lang="en-US" sz="5400">
                <a:solidFill>
                  <a:srgbClr val="FFFFFF"/>
                </a:solidFill>
                <a:latin typeface="League Spartan" panose="00000800000000000000"/>
              </a:rPr>
              <a:t> images for Pneumonia and </a:t>
            </a:r>
            <a:r>
              <a:rPr lang="en-US" sz="5400" b="1">
                <a:solidFill>
                  <a:srgbClr val="FFFFFF"/>
                </a:solidFill>
                <a:latin typeface="League Spartan" panose="00000800000000000000"/>
              </a:rPr>
              <a:t>Covid-19</a:t>
            </a:r>
            <a:r>
              <a:rPr lang="en-US" sz="5400">
                <a:solidFill>
                  <a:srgbClr val="FFFFFF"/>
                </a:solidFill>
                <a:latin typeface="League Spartan" panose="00000800000000000000"/>
              </a:rPr>
              <a:t> using deep learning models:</a:t>
            </a:r>
            <a:endParaRPr lang="en-US" sz="5400">
              <a:solidFill>
                <a:srgbClr val="FFFFFF"/>
              </a:solidFill>
              <a:latin typeface="League Spartan" panose="000008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0" y="-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978867"/>
            <a:ext cx="4957463" cy="18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593C8F"/>
                </a:solidFill>
                <a:latin typeface="League Spartan" panose="00000800000000000000"/>
              </a:rPr>
              <a:t>PROBLEM STATEMENT</a:t>
            </a:r>
            <a:endParaRPr lang="en-US" sz="52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9771" y="574567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0">
            <a:off x="5676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0">
            <a:off x="6858531" y="3773439"/>
            <a:ext cx="2920681" cy="3016480"/>
            <a:chOff x="0" y="0"/>
            <a:chExt cx="6350000" cy="6558280"/>
          </a:xfrm>
        </p:grpSpPr>
        <p:sp>
          <p:nvSpPr>
            <p:cNvPr id="12" name="Freeform 12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6751" r="-6751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10875563" y="1028700"/>
            <a:ext cx="1029057" cy="102905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0875563" y="6554913"/>
            <a:ext cx="1029057" cy="102905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 rot="0">
            <a:off x="6858531" y="6847069"/>
            <a:ext cx="2920681" cy="3016480"/>
            <a:chOff x="0" y="0"/>
            <a:chExt cx="6350000" cy="6558280"/>
          </a:xfrm>
        </p:grpSpPr>
        <p:sp>
          <p:nvSpPr>
            <p:cNvPr id="21" name="Freeform 21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1679" r="-1679"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23" name="Group 23"/>
          <p:cNvGrpSpPr/>
          <p:nvPr/>
        </p:nvGrpSpPr>
        <p:grpSpPr>
          <a:xfrm rot="0">
            <a:off x="10875563" y="4114443"/>
            <a:ext cx="1029057" cy="102905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498806" y="962025"/>
            <a:ext cx="5491919" cy="210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0"/>
              </a:lnSpc>
            </a:pPr>
            <a:r>
              <a:rPr lang="en-US" sz="2405" u="sng">
                <a:solidFill>
                  <a:srgbClr val="593C8F"/>
                </a:solidFill>
                <a:latin typeface="Poppins Bold" panose="00000800000000000000"/>
              </a:rPr>
              <a:t>Prone to error process</a:t>
            </a:r>
            <a:endParaRPr lang="en-US" sz="2405" u="sng">
              <a:solidFill>
                <a:srgbClr val="593C8F"/>
              </a:solidFill>
              <a:latin typeface="Poppins Bold" panose="00000800000000000000"/>
            </a:endParaRPr>
          </a:p>
          <a:p>
            <a:pPr>
              <a:lnSpc>
                <a:spcPts val="3370"/>
              </a:lnSpc>
              <a:spcBef>
                <a:spcPct val="0"/>
              </a:spcBef>
            </a:pPr>
            <a:r>
              <a:rPr lang="en-US" sz="2405">
                <a:solidFill>
                  <a:srgbClr val="000000"/>
                </a:solidFill>
                <a:latin typeface="Poppins" panose="00000500000000000000"/>
              </a:rPr>
              <a:t>The expertise of a radiologist are required otherwise there are chances of errors in diagnosing the problem</a:t>
            </a:r>
            <a:endParaRPr lang="en-US" sz="2405">
              <a:solidFill>
                <a:srgbClr val="000000"/>
              </a:solidFill>
              <a:latin typeface="Poppins" panose="000005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420701" y="6514964"/>
            <a:ext cx="5255976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0"/>
              </a:lnSpc>
            </a:pPr>
            <a:r>
              <a:rPr lang="en-US" sz="2405" u="sng">
                <a:solidFill>
                  <a:srgbClr val="593C8F"/>
                </a:solidFill>
                <a:latin typeface="Poppins Bold" panose="00000800000000000000"/>
              </a:rPr>
              <a:t>Critical process</a:t>
            </a:r>
            <a:endParaRPr lang="en-US" sz="2405" u="sng">
              <a:solidFill>
                <a:srgbClr val="593C8F"/>
              </a:solidFill>
              <a:latin typeface="Poppins Bold" panose="00000800000000000000"/>
            </a:endParaRPr>
          </a:p>
          <a:p>
            <a:pPr>
              <a:lnSpc>
                <a:spcPts val="3370"/>
              </a:lnSpc>
              <a:spcBef>
                <a:spcPct val="0"/>
              </a:spcBef>
            </a:pPr>
            <a:r>
              <a:rPr lang="en-US" sz="2405">
                <a:solidFill>
                  <a:srgbClr val="000000"/>
                </a:solidFill>
                <a:latin typeface="Poppins" panose="00000500000000000000"/>
              </a:rPr>
              <a:t>Diagnosis of the Respiratory disease from radiological image is a critical task</a:t>
            </a:r>
            <a:endParaRPr lang="en-US" sz="2405">
              <a:solidFill>
                <a:srgbClr val="000000"/>
              </a:solidFill>
              <a:latin typeface="Poppins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498806" y="4047768"/>
            <a:ext cx="5255976" cy="126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0"/>
              </a:lnSpc>
            </a:pPr>
            <a:r>
              <a:rPr lang="en-US" sz="2405" u="sng">
                <a:solidFill>
                  <a:srgbClr val="593C8F"/>
                </a:solidFill>
                <a:latin typeface="Poppins Bold" panose="00000800000000000000"/>
              </a:rPr>
              <a:t>Time-consuming Process</a:t>
            </a:r>
            <a:endParaRPr lang="en-US" sz="2405" u="sng">
              <a:solidFill>
                <a:srgbClr val="593C8F"/>
              </a:solidFill>
              <a:latin typeface="Poppins Bold" panose="00000800000000000000"/>
            </a:endParaRPr>
          </a:p>
          <a:p>
            <a:pPr>
              <a:lnSpc>
                <a:spcPts val="3370"/>
              </a:lnSpc>
              <a:spcBef>
                <a:spcPct val="0"/>
              </a:spcBef>
            </a:pPr>
            <a:r>
              <a:rPr lang="en-US" sz="2405">
                <a:solidFill>
                  <a:srgbClr val="000000"/>
                </a:solidFill>
                <a:latin typeface="Poppins" panose="00000500000000000000"/>
              </a:rPr>
              <a:t>Image labelling by radiologist is a time taking process.</a:t>
            </a:r>
            <a:endParaRPr lang="en-US" sz="2405">
              <a:solidFill>
                <a:srgbClr val="000000"/>
              </a:solidFill>
              <a:latin typeface="Poppins" panose="0000050000000000000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81800" y="800100"/>
            <a:ext cx="2971800" cy="28194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978867"/>
            <a:ext cx="4957463" cy="18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593C8F"/>
                </a:solidFill>
                <a:latin typeface="League Spartan" panose="00000800000000000000"/>
              </a:rPr>
              <a:t>PROBLEM SOLUTION</a:t>
            </a:r>
            <a:endParaRPr lang="en-US" sz="52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9771" y="574567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0">
            <a:off x="5676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6858531" y="695637"/>
            <a:ext cx="2920681" cy="3016480"/>
            <a:chOff x="0" y="0"/>
            <a:chExt cx="6350000" cy="6558280"/>
          </a:xfrm>
        </p:grpSpPr>
        <p:sp>
          <p:nvSpPr>
            <p:cNvPr id="9" name="Freeform 9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679" r="-1679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0">
            <a:off x="6858531" y="3773439"/>
            <a:ext cx="2920681" cy="3016480"/>
            <a:chOff x="0" y="0"/>
            <a:chExt cx="6350000" cy="6558280"/>
          </a:xfrm>
        </p:grpSpPr>
        <p:sp>
          <p:nvSpPr>
            <p:cNvPr id="12" name="Freeform 12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1679" r="-1679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655513" y="872402"/>
            <a:ext cx="6883987" cy="791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70"/>
              </a:lnSpc>
              <a:spcBef>
                <a:spcPct val="0"/>
              </a:spcBef>
            </a:pPr>
            <a:r>
              <a:rPr lang="en-US" sz="4405">
                <a:solidFill>
                  <a:srgbClr val="000000"/>
                </a:solidFill>
                <a:latin typeface="Poppins" panose="00000500000000000000"/>
              </a:rPr>
              <a:t>Streamlining the diagnostic process by utilizing a Deep Learning model within a web app;  the model claasifies image according to the disease found, alleviating the need for expert radiologists.</a:t>
            </a:r>
            <a:endParaRPr lang="en-US" sz="4405">
              <a:solidFill>
                <a:srgbClr val="000000"/>
              </a:solidFill>
              <a:latin typeface="Poppins" panose="0000050000000000000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34200" y="6885940"/>
            <a:ext cx="2971800" cy="28194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20" y="1513871"/>
            <a:ext cx="6417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League Spartan" panose="00000800000000000000"/>
              </a:rPr>
              <a:t>TECHNOLOGY STACK</a:t>
            </a:r>
            <a:endParaRPr lang="en-US" sz="4300">
              <a:solidFill>
                <a:srgbClr val="FFFFFF"/>
              </a:solidFill>
              <a:latin typeface="League Spartan" panose="00000800000000000000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1029792" y="2233059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 rot="0">
            <a:off x="569827" y="2624739"/>
            <a:ext cx="1827867" cy="1762697"/>
            <a:chOff x="0" y="0"/>
            <a:chExt cx="481413" cy="4642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413" cy="464249"/>
            </a:xfrm>
            <a:custGeom>
              <a:avLst/>
              <a:gdLst/>
              <a:ahLst/>
              <a:cxnLst/>
              <a:rect l="l" t="t" r="r" b="b"/>
              <a:pathLst>
                <a:path w="481413" h="464249">
                  <a:moveTo>
                    <a:pt x="0" y="0"/>
                  </a:moveTo>
                  <a:lnTo>
                    <a:pt x="481413" y="0"/>
                  </a:lnTo>
                  <a:lnTo>
                    <a:pt x="481413" y="464249"/>
                  </a:lnTo>
                  <a:lnTo>
                    <a:pt x="0" y="46424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806639" y="2840763"/>
            <a:ext cx="1307054" cy="1307054"/>
          </a:xfrm>
          <a:custGeom>
            <a:avLst/>
            <a:gdLst/>
            <a:ahLst/>
            <a:cxnLst/>
            <a:rect l="l" t="t" r="r" b="b"/>
            <a:pathLst>
              <a:path w="1307054" h="1307054">
                <a:moveTo>
                  <a:pt x="0" y="0"/>
                </a:moveTo>
                <a:lnTo>
                  <a:pt x="1307054" y="0"/>
                </a:lnTo>
                <a:lnTo>
                  <a:pt x="1307054" y="1307054"/>
                </a:lnTo>
                <a:lnTo>
                  <a:pt x="0" y="130705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569827" y="4977986"/>
            <a:ext cx="1827867" cy="1696819"/>
            <a:chOff x="0" y="0"/>
            <a:chExt cx="481413" cy="4468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413" cy="446899"/>
            </a:xfrm>
            <a:custGeom>
              <a:avLst/>
              <a:gdLst/>
              <a:ahLst/>
              <a:cxnLst/>
              <a:rect l="l" t="t" r="r" b="b"/>
              <a:pathLst>
                <a:path w="481413" h="446899">
                  <a:moveTo>
                    <a:pt x="0" y="0"/>
                  </a:moveTo>
                  <a:lnTo>
                    <a:pt x="481413" y="0"/>
                  </a:lnTo>
                  <a:lnTo>
                    <a:pt x="481413" y="446899"/>
                  </a:lnTo>
                  <a:lnTo>
                    <a:pt x="0" y="44689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569827" y="7246305"/>
            <a:ext cx="1827867" cy="1696819"/>
            <a:chOff x="0" y="0"/>
            <a:chExt cx="481413" cy="4468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1413" cy="446899"/>
            </a:xfrm>
            <a:custGeom>
              <a:avLst/>
              <a:gdLst/>
              <a:ahLst/>
              <a:cxnLst/>
              <a:rect l="l" t="t" r="r" b="b"/>
              <a:pathLst>
                <a:path w="481413" h="446899">
                  <a:moveTo>
                    <a:pt x="0" y="0"/>
                  </a:moveTo>
                  <a:lnTo>
                    <a:pt x="481413" y="0"/>
                  </a:lnTo>
                  <a:lnTo>
                    <a:pt x="481413" y="446899"/>
                  </a:lnTo>
                  <a:lnTo>
                    <a:pt x="0" y="44689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7" name="Freeform 17"/>
          <p:cNvSpPr/>
          <p:nvPr/>
        </p:nvSpPr>
        <p:spPr>
          <a:xfrm>
            <a:off x="563189" y="4918044"/>
            <a:ext cx="1841143" cy="1816703"/>
          </a:xfrm>
          <a:custGeom>
            <a:avLst/>
            <a:gdLst/>
            <a:ahLst/>
            <a:cxnLst/>
            <a:rect l="l" t="t" r="r" b="b"/>
            <a:pathLst>
              <a:path w="1841143" h="1816703">
                <a:moveTo>
                  <a:pt x="0" y="0"/>
                </a:moveTo>
                <a:lnTo>
                  <a:pt x="1841142" y="0"/>
                </a:lnTo>
                <a:lnTo>
                  <a:pt x="1841142" y="1816703"/>
                </a:lnTo>
                <a:lnTo>
                  <a:pt x="0" y="1816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69827" y="7246305"/>
            <a:ext cx="1887319" cy="1887319"/>
          </a:xfrm>
          <a:custGeom>
            <a:avLst/>
            <a:gdLst/>
            <a:ahLst/>
            <a:cxnLst/>
            <a:rect l="l" t="t" r="r" b="b"/>
            <a:pathLst>
              <a:path w="1887319" h="1887319">
                <a:moveTo>
                  <a:pt x="0" y="0"/>
                </a:moveTo>
                <a:lnTo>
                  <a:pt x="1887319" y="0"/>
                </a:lnTo>
                <a:lnTo>
                  <a:pt x="1887319" y="1887319"/>
                </a:lnTo>
                <a:lnTo>
                  <a:pt x="0" y="18873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9775825" y="2624739"/>
            <a:ext cx="2017750" cy="1762697"/>
            <a:chOff x="0" y="0"/>
            <a:chExt cx="531424" cy="46424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1424" cy="464249"/>
            </a:xfrm>
            <a:custGeom>
              <a:avLst/>
              <a:gdLst/>
              <a:ahLst/>
              <a:cxnLst/>
              <a:rect l="l" t="t" r="r" b="b"/>
              <a:pathLst>
                <a:path w="531424" h="464249">
                  <a:moveTo>
                    <a:pt x="0" y="0"/>
                  </a:moveTo>
                  <a:lnTo>
                    <a:pt x="531424" y="0"/>
                  </a:lnTo>
                  <a:lnTo>
                    <a:pt x="531424" y="464249"/>
                  </a:lnTo>
                  <a:lnTo>
                    <a:pt x="0" y="464249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9775825" y="4972050"/>
            <a:ext cx="2017750" cy="2274255"/>
            <a:chOff x="0" y="0"/>
            <a:chExt cx="531424" cy="59898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1424" cy="598981"/>
            </a:xfrm>
            <a:custGeom>
              <a:avLst/>
              <a:gdLst/>
              <a:ahLst/>
              <a:cxnLst/>
              <a:rect l="l" t="t" r="r" b="b"/>
              <a:pathLst>
                <a:path w="531424" h="598981">
                  <a:moveTo>
                    <a:pt x="0" y="0"/>
                  </a:moveTo>
                  <a:lnTo>
                    <a:pt x="531424" y="0"/>
                  </a:lnTo>
                  <a:lnTo>
                    <a:pt x="531424" y="598981"/>
                  </a:lnTo>
                  <a:lnTo>
                    <a:pt x="0" y="598981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5" name="Freeform 25"/>
          <p:cNvSpPr/>
          <p:nvPr/>
        </p:nvSpPr>
        <p:spPr>
          <a:xfrm>
            <a:off x="9866518" y="2717452"/>
            <a:ext cx="1818319" cy="1569249"/>
          </a:xfrm>
          <a:custGeom>
            <a:avLst/>
            <a:gdLst/>
            <a:ahLst/>
            <a:cxnLst/>
            <a:rect l="l" t="t" r="r" b="b"/>
            <a:pathLst>
              <a:path w="1818319" h="1569249">
                <a:moveTo>
                  <a:pt x="0" y="0"/>
                </a:moveTo>
                <a:lnTo>
                  <a:pt x="1818319" y="0"/>
                </a:lnTo>
                <a:lnTo>
                  <a:pt x="1818319" y="1569249"/>
                </a:lnTo>
                <a:lnTo>
                  <a:pt x="0" y="1569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935" b="-7935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9986568" y="5011812"/>
            <a:ext cx="1596264" cy="2147523"/>
          </a:xfrm>
          <a:custGeom>
            <a:avLst/>
            <a:gdLst/>
            <a:ahLst/>
            <a:cxnLst/>
            <a:rect l="l" t="t" r="r" b="b"/>
            <a:pathLst>
              <a:path w="1596264" h="2147523">
                <a:moveTo>
                  <a:pt x="0" y="0"/>
                </a:moveTo>
                <a:lnTo>
                  <a:pt x="1596264" y="0"/>
                </a:lnTo>
                <a:lnTo>
                  <a:pt x="1596264" y="2147522"/>
                </a:lnTo>
                <a:lnTo>
                  <a:pt x="0" y="2147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909" r="-2909"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2677167" y="3115427"/>
            <a:ext cx="5430158" cy="75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FFFFFF"/>
                </a:solidFill>
                <a:latin typeface="Poppins Bold" panose="00000800000000000000"/>
              </a:rPr>
              <a:t>JUPYTER NOTEBOOK</a:t>
            </a:r>
            <a:endParaRPr lang="en-US" sz="4150">
              <a:solidFill>
                <a:srgbClr val="FFFFFF"/>
              </a:solidFill>
              <a:latin typeface="Poppins Bold" panose="000008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677167" y="5333699"/>
            <a:ext cx="4769516" cy="75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FFFFFF"/>
                </a:solidFill>
                <a:latin typeface="Poppins Bold" panose="00000800000000000000"/>
              </a:rPr>
              <a:t>INTELLIJ</a:t>
            </a:r>
            <a:endParaRPr lang="en-US" sz="4150">
              <a:solidFill>
                <a:srgbClr val="FFFFFF"/>
              </a:solidFill>
              <a:latin typeface="Poppins Bold" panose="000008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677167" y="7552122"/>
            <a:ext cx="5831262" cy="75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FFFFFF"/>
                </a:solidFill>
                <a:latin typeface="Poppins Bold" panose="00000800000000000000"/>
              </a:rPr>
              <a:t>VISUAL STUDIO CODE</a:t>
            </a:r>
            <a:endParaRPr lang="en-US" sz="4150">
              <a:solidFill>
                <a:srgbClr val="FFFFFF"/>
              </a:solidFill>
              <a:latin typeface="Poppins Bold" panose="000008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069800" y="2801402"/>
            <a:ext cx="5784074" cy="148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593C8F"/>
                </a:solidFill>
                <a:latin typeface="Poppins Bold" panose="00000800000000000000"/>
              </a:rPr>
              <a:t>DEEP LEARNING MODEL (CNN)</a:t>
            </a:r>
            <a:endParaRPr lang="en-US" sz="4150">
              <a:solidFill>
                <a:srgbClr val="593C8F"/>
              </a:solidFill>
              <a:latin typeface="Poppins Bold" panose="000008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069800" y="5415549"/>
            <a:ext cx="4769516" cy="75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593C8F"/>
                </a:solidFill>
                <a:latin typeface="Poppins Bold" panose="00000800000000000000"/>
              </a:rPr>
              <a:t>DATASET</a:t>
            </a:r>
            <a:endParaRPr lang="en-US" sz="4150">
              <a:solidFill>
                <a:srgbClr val="593C8F"/>
              </a:solidFill>
              <a:latin typeface="Poppins Bold" panose="000008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2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7328506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1159453" y="390262"/>
            <a:ext cx="2786838" cy="278683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6583660" y="3388101"/>
            <a:ext cx="4575793" cy="3721799"/>
            <a:chOff x="0" y="0"/>
            <a:chExt cx="1205147" cy="9802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5147" cy="980227"/>
            </a:xfrm>
            <a:custGeom>
              <a:avLst/>
              <a:gdLst/>
              <a:ahLst/>
              <a:cxnLst/>
              <a:rect l="l" t="t" r="r" b="b"/>
              <a:pathLst>
                <a:path w="1205147" h="980227">
                  <a:moveTo>
                    <a:pt x="602574" y="0"/>
                  </a:moveTo>
                  <a:cubicBezTo>
                    <a:pt x="269781" y="0"/>
                    <a:pt x="0" y="219431"/>
                    <a:pt x="0" y="490113"/>
                  </a:cubicBezTo>
                  <a:cubicBezTo>
                    <a:pt x="0" y="760796"/>
                    <a:pt x="269781" y="980227"/>
                    <a:pt x="602574" y="980227"/>
                  </a:cubicBezTo>
                  <a:cubicBezTo>
                    <a:pt x="935366" y="980227"/>
                    <a:pt x="1205147" y="760796"/>
                    <a:pt x="1205147" y="490113"/>
                  </a:cubicBezTo>
                  <a:cubicBezTo>
                    <a:pt x="1205147" y="219431"/>
                    <a:pt x="935366" y="0"/>
                    <a:pt x="602574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1759388" y="3750081"/>
            <a:ext cx="2786838" cy="278683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1159453" y="7109900"/>
            <a:ext cx="2786838" cy="27868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3796822" y="390262"/>
            <a:ext cx="2786838" cy="278683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2996722" y="3750081"/>
            <a:ext cx="2786838" cy="278683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3588690" y="7109900"/>
            <a:ext cx="2786838" cy="2786838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593C8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7" name="Freeform 27"/>
          <p:cNvSpPr/>
          <p:nvPr/>
        </p:nvSpPr>
        <p:spPr>
          <a:xfrm rot="-5616477">
            <a:off x="453476" y="6677254"/>
            <a:ext cx="3135214" cy="1120839"/>
          </a:xfrm>
          <a:custGeom>
            <a:avLst/>
            <a:gdLst/>
            <a:ahLst/>
            <a:cxnLst/>
            <a:rect l="l" t="t" r="r" b="b"/>
            <a:pathLst>
              <a:path w="3135214" h="1120839">
                <a:moveTo>
                  <a:pt x="0" y="0"/>
                </a:moveTo>
                <a:lnTo>
                  <a:pt x="3135214" y="0"/>
                </a:lnTo>
                <a:lnTo>
                  <a:pt x="3135214" y="1120839"/>
                </a:lnTo>
                <a:lnTo>
                  <a:pt x="0" y="1120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6781652" y="4652327"/>
            <a:ext cx="4179808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u="sng">
                <a:solidFill>
                  <a:srgbClr val="FFFFFF"/>
                </a:solidFill>
                <a:latin typeface="Canva Sans Bold" panose="020B0803030501040103"/>
              </a:rPr>
              <a:t>WORK PLAN</a:t>
            </a:r>
            <a:endParaRPr lang="en-US" sz="5500" u="sng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514860" y="876016"/>
            <a:ext cx="2149097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>
                <a:solidFill>
                  <a:srgbClr val="FFFFFF"/>
                </a:solidFill>
                <a:latin typeface="Canva Sans" panose="020B0503030501040103"/>
              </a:rPr>
              <a:t>study of related concepts</a:t>
            </a:r>
            <a:endParaRPr lang="en-US" sz="28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1811157" y="4381183"/>
            <a:ext cx="2765207" cy="201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>
                <a:solidFill>
                  <a:srgbClr val="FFFFFF"/>
                </a:solidFill>
                <a:latin typeface="Canva Sans" panose="020B0503030501040103"/>
              </a:rPr>
              <a:t>Find, Understand, Clean, and Pre-process data</a:t>
            </a:r>
            <a:endParaRPr lang="en-US" sz="2400">
              <a:solidFill>
                <a:srgbClr val="FFFFFF"/>
              </a:solidFill>
              <a:latin typeface="Canva Sans" panose="020B0503030501040103"/>
            </a:endParaRPr>
          </a:p>
          <a:p>
            <a:pPr algn="ctr">
              <a:lnSpc>
                <a:spcPts val="3920"/>
              </a:lnSpc>
            </a:pPr>
            <a:endParaRPr sz="2400"/>
          </a:p>
        </p:txBody>
      </p:sp>
      <p:sp>
        <p:nvSpPr>
          <p:cNvPr id="31" name="TextBox 31"/>
          <p:cNvSpPr txBox="1"/>
          <p:nvPr/>
        </p:nvSpPr>
        <p:spPr>
          <a:xfrm>
            <a:off x="11159647" y="7734495"/>
            <a:ext cx="2786838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400">
                <a:solidFill>
                  <a:srgbClr val="FFFFFF"/>
                </a:solidFill>
                <a:latin typeface="Canva Sans" panose="020B0503030501040103"/>
              </a:rPr>
              <a:t>Choose, Train, Test Model(CNN)</a:t>
            </a:r>
            <a:endParaRPr lang="en-US" sz="2400">
              <a:solidFill>
                <a:srgbClr val="FFFFFF"/>
              </a:solidFill>
              <a:latin typeface="Canva Sans" panose="020B0503030501040103"/>
            </a:endParaRPr>
          </a:p>
          <a:p>
            <a:pPr algn="ctr">
              <a:lnSpc>
                <a:spcPts val="4760"/>
              </a:lnSpc>
            </a:pPr>
            <a:endParaRPr sz="2400"/>
          </a:p>
        </p:txBody>
      </p:sp>
      <p:sp>
        <p:nvSpPr>
          <p:cNvPr id="32" name="TextBox 32"/>
          <p:cNvSpPr txBox="1"/>
          <p:nvPr/>
        </p:nvSpPr>
        <p:spPr>
          <a:xfrm>
            <a:off x="3854139" y="7657465"/>
            <a:ext cx="2298436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>
                <a:solidFill>
                  <a:srgbClr val="FFFFFF"/>
                </a:solidFill>
                <a:latin typeface="Canva Sans" panose="020B0503030501040103"/>
              </a:rPr>
              <a:t>Evaluate Model</a:t>
            </a:r>
            <a:endParaRPr lang="en-US" sz="2800">
              <a:solidFill>
                <a:srgbClr val="FFFFFF"/>
              </a:solidFill>
              <a:latin typeface="Canva Sans" panose="020B0503030501040103"/>
            </a:endParaRPr>
          </a:p>
          <a:p>
            <a:pPr algn="ctr">
              <a:lnSpc>
                <a:spcPts val="4760"/>
              </a:lnSpc>
            </a:pPr>
            <a:endParaRPr sz="2800"/>
          </a:p>
        </p:txBody>
      </p:sp>
      <p:sp>
        <p:nvSpPr>
          <p:cNvPr id="33" name="TextBox 33"/>
          <p:cNvSpPr txBox="1"/>
          <p:nvPr/>
        </p:nvSpPr>
        <p:spPr>
          <a:xfrm>
            <a:off x="3428963" y="4457929"/>
            <a:ext cx="1986738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 panose="020B0503030501040103"/>
              </a:rPr>
              <a:t>Integrate Model with web App</a:t>
            </a:r>
            <a:endParaRPr lang="en-US" sz="2400">
              <a:solidFill>
                <a:srgbClr val="FFFFFF"/>
              </a:solidFill>
              <a:latin typeface="Canva Sans" panose="020B0503030501040103"/>
            </a:endParaRPr>
          </a:p>
          <a:p>
            <a:pPr algn="ctr">
              <a:lnSpc>
                <a:spcPts val="4480"/>
              </a:lnSpc>
            </a:pPr>
          </a:p>
        </p:txBody>
      </p:sp>
      <p:sp>
        <p:nvSpPr>
          <p:cNvPr id="34" name="TextBox 34"/>
          <p:cNvSpPr txBox="1"/>
          <p:nvPr/>
        </p:nvSpPr>
        <p:spPr>
          <a:xfrm>
            <a:off x="4038571" y="1246099"/>
            <a:ext cx="2315444" cy="1220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>
                <a:solidFill>
                  <a:srgbClr val="FFFFFF"/>
                </a:solidFill>
                <a:latin typeface="Canva Sans" panose="020B0503030501040103"/>
              </a:rPr>
              <a:t>Final Report</a:t>
            </a:r>
            <a:endParaRPr lang="en-US" sz="2800">
              <a:solidFill>
                <a:srgbClr val="FFFFFF"/>
              </a:solidFill>
              <a:latin typeface="Canva Sans" panose="020B0503030501040103"/>
            </a:endParaRPr>
          </a:p>
          <a:p>
            <a:pPr algn="ctr">
              <a:lnSpc>
                <a:spcPts val="4760"/>
              </a:lnSpc>
            </a:pPr>
            <a:endParaRPr sz="2800"/>
          </a:p>
        </p:txBody>
      </p:sp>
      <p:sp>
        <p:nvSpPr>
          <p:cNvPr id="35" name="Freeform 35"/>
          <p:cNvSpPr/>
          <p:nvPr/>
        </p:nvSpPr>
        <p:spPr>
          <a:xfrm rot="-3940023">
            <a:off x="523508" y="2393912"/>
            <a:ext cx="3135214" cy="1120839"/>
          </a:xfrm>
          <a:custGeom>
            <a:avLst/>
            <a:gdLst/>
            <a:ahLst/>
            <a:cxnLst/>
            <a:rect l="l" t="t" r="r" b="b"/>
            <a:pathLst>
              <a:path w="3135214" h="1120839">
                <a:moveTo>
                  <a:pt x="0" y="0"/>
                </a:moveTo>
                <a:lnTo>
                  <a:pt x="3135214" y="0"/>
                </a:lnTo>
                <a:lnTo>
                  <a:pt x="3135214" y="1120838"/>
                </a:lnTo>
                <a:lnTo>
                  <a:pt x="0" y="112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4642223">
            <a:off x="13833847" y="1948790"/>
            <a:ext cx="3135214" cy="1120839"/>
          </a:xfrm>
          <a:custGeom>
            <a:avLst/>
            <a:gdLst/>
            <a:ahLst/>
            <a:cxnLst/>
            <a:rect l="l" t="t" r="r" b="b"/>
            <a:pathLst>
              <a:path w="3135214" h="1120839">
                <a:moveTo>
                  <a:pt x="0" y="0"/>
                </a:moveTo>
                <a:lnTo>
                  <a:pt x="3135214" y="0"/>
                </a:lnTo>
                <a:lnTo>
                  <a:pt x="3135214" y="1120839"/>
                </a:lnTo>
                <a:lnTo>
                  <a:pt x="0" y="1120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5639221">
            <a:off x="14077782" y="6624809"/>
            <a:ext cx="3135214" cy="1120839"/>
          </a:xfrm>
          <a:custGeom>
            <a:avLst/>
            <a:gdLst/>
            <a:ahLst/>
            <a:cxnLst/>
            <a:rect l="l" t="t" r="r" b="b"/>
            <a:pathLst>
              <a:path w="3135214" h="1120839">
                <a:moveTo>
                  <a:pt x="0" y="0"/>
                </a:moveTo>
                <a:lnTo>
                  <a:pt x="3135213" y="0"/>
                </a:lnTo>
                <a:lnTo>
                  <a:pt x="3135213" y="1120839"/>
                </a:lnTo>
                <a:lnTo>
                  <a:pt x="0" y="1120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 flipH="1" flipV="1">
            <a:off x="7620000" y="8199120"/>
            <a:ext cx="2595880" cy="1365885"/>
          </a:xfrm>
          <a:custGeom>
            <a:avLst/>
            <a:gdLst/>
            <a:ahLst/>
            <a:cxnLst/>
            <a:rect l="l" t="t" r="r" b="b"/>
            <a:pathLst>
              <a:path w="3135214" h="1120839">
                <a:moveTo>
                  <a:pt x="0" y="0"/>
                </a:moveTo>
                <a:lnTo>
                  <a:pt x="3135214" y="0"/>
                </a:lnTo>
                <a:lnTo>
                  <a:pt x="3135214" y="1120839"/>
                </a:lnTo>
                <a:lnTo>
                  <a:pt x="0" y="1120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62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4184799"/>
            <a:ext cx="16230600" cy="3104136"/>
            <a:chOff x="0" y="0"/>
            <a:chExt cx="4274726" cy="817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817550"/>
            </a:xfrm>
            <a:custGeom>
              <a:avLst/>
              <a:gdLst/>
              <a:ahLst/>
              <a:cxnLst/>
              <a:rect l="l" t="t" r="r" b="b"/>
              <a:pathLst>
                <a:path w="4274726" h="817550">
                  <a:moveTo>
                    <a:pt x="0" y="0"/>
                  </a:moveTo>
                  <a:lnTo>
                    <a:pt x="4274726" y="0"/>
                  </a:lnTo>
                  <a:lnTo>
                    <a:pt x="4274726" y="817550"/>
                  </a:lnTo>
                  <a:lnTo>
                    <a:pt x="0" y="817550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0">
            <a:off x="1989453" y="5183677"/>
            <a:ext cx="3945220" cy="4074623"/>
            <a:chOff x="0" y="0"/>
            <a:chExt cx="6350000" cy="6558280"/>
          </a:xfrm>
        </p:grpSpPr>
        <p:sp>
          <p:nvSpPr>
            <p:cNvPr id="7" name="Freeform 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4599" r="-1459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7171390" y="5183677"/>
            <a:ext cx="3945220" cy="4074623"/>
            <a:chOff x="0" y="0"/>
            <a:chExt cx="6350000" cy="6558280"/>
          </a:xfrm>
        </p:grpSpPr>
        <p:sp>
          <p:nvSpPr>
            <p:cNvPr id="10" name="Freeform 10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t="-7533" b="-7533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0">
            <a:off x="12353327" y="5143500"/>
            <a:ext cx="3945220" cy="4074623"/>
            <a:chOff x="0" y="0"/>
            <a:chExt cx="6350000" cy="6558280"/>
          </a:xfrm>
        </p:grpSpPr>
        <p:sp>
          <p:nvSpPr>
            <p:cNvPr id="13" name="Freeform 13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r="-1679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5504501" y="1556712"/>
            <a:ext cx="7278998" cy="81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5"/>
              </a:lnSpc>
              <a:spcBef>
                <a:spcPct val="0"/>
              </a:spcBef>
            </a:pPr>
            <a:r>
              <a:rPr lang="en-US" sz="4780">
                <a:solidFill>
                  <a:srgbClr val="593C8F"/>
                </a:solidFill>
                <a:latin typeface="League Spartan" panose="00000800000000000000"/>
              </a:rPr>
              <a:t>OUR TEAM</a:t>
            </a:r>
            <a:endParaRPr lang="en-US" sz="478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16" name="AutoShape 16"/>
          <p:cNvSpPr/>
          <p:nvPr/>
        </p:nvSpPr>
        <p:spPr>
          <a:xfrm flipV="1">
            <a:off x="6631259" y="2368463"/>
            <a:ext cx="5025481" cy="208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 rot="0">
            <a:off x="1618615" y="2809875"/>
            <a:ext cx="4001770" cy="1717675"/>
            <a:chOff x="0" y="0"/>
            <a:chExt cx="924655" cy="4523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4655" cy="452379"/>
            </a:xfrm>
            <a:custGeom>
              <a:avLst/>
              <a:gdLst/>
              <a:ahLst/>
              <a:cxnLst/>
              <a:rect l="l" t="t" r="r" b="b"/>
              <a:pathLst>
                <a:path w="924655" h="452379">
                  <a:moveTo>
                    <a:pt x="0" y="0"/>
                  </a:moveTo>
                  <a:lnTo>
                    <a:pt x="924655" y="0"/>
                  </a:lnTo>
                  <a:lnTo>
                    <a:pt x="924655" y="452379"/>
                  </a:lnTo>
                  <a:lnTo>
                    <a:pt x="0" y="45237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989455" y="3106420"/>
            <a:ext cx="3491230" cy="1130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Canva Sans Bold" panose="020B0803030501040103"/>
              </a:rPr>
              <a:t>Asad Ali</a:t>
            </a:r>
            <a:endParaRPr lang="en-US" sz="6300">
              <a:solidFill>
                <a:srgbClr val="000000"/>
              </a:solidFill>
              <a:latin typeface="Canva Sans Bold" panose="020B0803030501040103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5736994" y="2638725"/>
            <a:ext cx="6412907" cy="1927690"/>
            <a:chOff x="0" y="0"/>
            <a:chExt cx="1688996" cy="50770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88996" cy="507704"/>
            </a:xfrm>
            <a:custGeom>
              <a:avLst/>
              <a:gdLst/>
              <a:ahLst/>
              <a:cxnLst/>
              <a:rect l="l" t="t" r="r" b="b"/>
              <a:pathLst>
                <a:path w="1688996" h="507704">
                  <a:moveTo>
                    <a:pt x="0" y="0"/>
                  </a:moveTo>
                  <a:lnTo>
                    <a:pt x="1688996" y="0"/>
                  </a:lnTo>
                  <a:lnTo>
                    <a:pt x="1688996" y="507704"/>
                  </a:lnTo>
                  <a:lnTo>
                    <a:pt x="0" y="50770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504501" y="2533950"/>
            <a:ext cx="6645400" cy="203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5855">
                <a:solidFill>
                  <a:srgbClr val="000000"/>
                </a:solidFill>
                <a:latin typeface="Canva Sans Bold" panose="020B0803030501040103"/>
              </a:rPr>
              <a:t>Muhammad Hussain</a:t>
            </a:r>
            <a:endParaRPr lang="en-US" sz="5855">
              <a:solidFill>
                <a:srgbClr val="000000"/>
              </a:solidFill>
              <a:latin typeface="Canva Sans Bold" panose="020B0803030501040103"/>
            </a:endParaRPr>
          </a:p>
        </p:txBody>
      </p:sp>
      <p:grpSp>
        <p:nvGrpSpPr>
          <p:cNvPr id="25" name="Group 25"/>
          <p:cNvGrpSpPr/>
          <p:nvPr/>
        </p:nvGrpSpPr>
        <p:grpSpPr>
          <a:xfrm rot="0">
            <a:off x="12266930" y="2999105"/>
            <a:ext cx="4992370" cy="1567815"/>
            <a:chOff x="0" y="0"/>
            <a:chExt cx="1234900" cy="41285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34900" cy="412858"/>
            </a:xfrm>
            <a:custGeom>
              <a:avLst/>
              <a:gdLst/>
              <a:ahLst/>
              <a:cxnLst/>
              <a:rect l="l" t="t" r="r" b="b"/>
              <a:pathLst>
                <a:path w="1234900" h="412858">
                  <a:moveTo>
                    <a:pt x="0" y="0"/>
                  </a:moveTo>
                  <a:lnTo>
                    <a:pt x="1234900" y="0"/>
                  </a:lnTo>
                  <a:lnTo>
                    <a:pt x="1234900" y="412858"/>
                  </a:lnTo>
                  <a:lnTo>
                    <a:pt x="0" y="41285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174855" y="3256915"/>
            <a:ext cx="4865370" cy="1130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Canva Sans Bold" panose="020B0803030501040103"/>
              </a:rPr>
              <a:t>Um-e-Hani</a:t>
            </a:r>
            <a:endParaRPr lang="en-US" sz="6300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0"/>
              </a:lnSpc>
              <a:spcBef>
                <a:spcPct val="0"/>
              </a:spcBef>
            </a:pPr>
            <a:r>
              <a:rPr lang="en-US" sz="8050">
                <a:solidFill>
                  <a:srgbClr val="593C8F"/>
                </a:solidFill>
                <a:latin typeface="League Spartan" panose="00000800000000000000"/>
              </a:rPr>
              <a:t>THANK YOU</a:t>
            </a:r>
            <a:endParaRPr lang="en-US" sz="805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 rot="0">
            <a:off x="0" y="851757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Presentation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League Spartan</vt:lpstr>
      <vt:lpstr>Canva Sans Bold</vt:lpstr>
      <vt:lpstr>Poppins</vt:lpstr>
      <vt:lpstr>Poppins Bold</vt:lpstr>
      <vt:lpstr>Canva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/>
  <cp:lastModifiedBy>Hani Jaffar</cp:lastModifiedBy>
  <cp:revision>6</cp:revision>
  <dcterms:created xsi:type="dcterms:W3CDTF">2006-08-16T00:00:00Z</dcterms:created>
  <dcterms:modified xsi:type="dcterms:W3CDTF">2023-09-14T05:13:15Z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B807018FA9734B7EA48809FB0437FBDE</vt:lpwstr>
  </property>
  <property fmtid="{D5CDD505-2E9C-101B-9397-08002B2CF9AE}" pid="3" name="KSOProductBuildVer">
    <vt:lpwstr>1033-12.2.0.13201</vt:lpwstr>
  </property>
</Properties>
</file>