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1.svg" ContentType="image/svg+xml"/>
  <Override PartName="/ppt/media/image13.svg" ContentType="image/svg+xml"/>
  <Override PartName="/ppt/media/image18.svg" ContentType="image/svg+xml"/>
  <Override PartName="/ppt/media/image20.svg" ContentType="image/svg+xml"/>
  <Override PartName="/ppt/media/image23.svg" ContentType="image/svg+xml"/>
  <Override PartName="/ppt/media/image29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37.svg" ContentType="image/svg+xml"/>
  <Override PartName="/ppt/media/image39.svg" ContentType="image/svg+xml"/>
  <Override PartName="/ppt/media/image42.svg" ContentType="image/svg+xml"/>
  <Override PartName="/ppt/media/image51.svg" ContentType="image/svg+xml"/>
  <Override PartName="/ppt/media/image54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8288000" cy="10287000"/>
  <p:notesSz cx="6858000" cy="9144000"/>
  <p:embeddedFontLst>
    <p:embeddedFont>
      <p:font typeface="Montserrat Bold" panose="00000800000000000000"/>
      <p:bold r:id="rId24"/>
    </p:embeddedFont>
    <p:embeddedFont>
      <p:font typeface="Open Sans Bold"/>
      <p:bold r:id="rId25"/>
    </p:embeddedFont>
    <p:embeddedFont>
      <p:font typeface="Open Sans"/>
      <p:regular r:id="rId26"/>
    </p:embeddedFont>
    <p:embeddedFont>
      <p:font typeface="Canva Sans Bold" panose="020B0803030501040103"/>
      <p:bold r:id="rId27"/>
    </p:embeddedFont>
    <p:embeddedFont>
      <p:font typeface="Arimo Bold" panose="020B0704020202020204"/>
      <p:bold r:id="rId28"/>
    </p:embeddedFont>
    <p:embeddedFont>
      <p:font typeface="Canva Sans" panose="020B0503030501040103"/>
      <p:regular r:id="rId29"/>
    </p:embeddedFont>
    <p:embeddedFont>
      <p:font typeface="Calibri" panose="020F0502020204030204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font" Target="fonts/font10.fntdata"/><Relationship Id="rId32" Type="http://schemas.openxmlformats.org/officeDocument/2006/relationships/font" Target="fonts/font9.fntdata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svg"/><Relationship Id="rId7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2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4.svg"/><Relationship Id="rId1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sv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sv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svg"/><Relationship Id="rId7" Type="http://schemas.openxmlformats.org/officeDocument/2006/relationships/image" Target="../media/image8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3.svg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11.svg"/><Relationship Id="rId1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svg"/><Relationship Id="rId7" Type="http://schemas.openxmlformats.org/officeDocument/2006/relationships/image" Target="../media/image2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5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6.png"/><Relationship Id="rId8" Type="http://schemas.openxmlformats.org/officeDocument/2006/relationships/image" Target="../media/image35.svg"/><Relationship Id="rId7" Type="http://schemas.openxmlformats.org/officeDocument/2006/relationships/image" Target="../media/image3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0.png"/><Relationship Id="rId12" Type="http://schemas.openxmlformats.org/officeDocument/2006/relationships/image" Target="../media/image39.svg"/><Relationship Id="rId11" Type="http://schemas.openxmlformats.org/officeDocument/2006/relationships/image" Target="../media/image38.png"/><Relationship Id="rId10" Type="http://schemas.openxmlformats.org/officeDocument/2006/relationships/image" Target="../media/image37.svg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2729518" cy="2137575"/>
          </a:xfrm>
          <a:custGeom>
            <a:avLst/>
            <a:gdLst/>
            <a:ahLst/>
            <a:cxnLst/>
            <a:rect l="l" t="t" r="r" b="b"/>
            <a:pathLst>
              <a:path w="2729518" h="2137575">
                <a:moveTo>
                  <a:pt x="0" y="0"/>
                </a:moveTo>
                <a:lnTo>
                  <a:pt x="2729518" y="0"/>
                </a:lnTo>
                <a:lnTo>
                  <a:pt x="2729518" y="2137575"/>
                </a:lnTo>
                <a:lnTo>
                  <a:pt x="0" y="2137575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706917" y="0"/>
            <a:ext cx="5400079" cy="1933137"/>
          </a:xfrm>
          <a:custGeom>
            <a:avLst/>
            <a:gdLst/>
            <a:ahLst/>
            <a:cxnLst/>
            <a:rect l="l" t="t" r="r" b="b"/>
            <a:pathLst>
              <a:path w="5400079" h="1933137">
                <a:moveTo>
                  <a:pt x="0" y="0"/>
                </a:moveTo>
                <a:lnTo>
                  <a:pt x="5400079" y="0"/>
                </a:lnTo>
                <a:lnTo>
                  <a:pt x="5400079" y="1933137"/>
                </a:lnTo>
                <a:lnTo>
                  <a:pt x="0" y="19331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15090" y="4779833"/>
            <a:ext cx="5028857" cy="5028857"/>
          </a:xfrm>
          <a:custGeom>
            <a:avLst/>
            <a:gdLst/>
            <a:ahLst/>
            <a:cxnLst/>
            <a:rect l="l" t="t" r="r" b="b"/>
            <a:pathLst>
              <a:path w="5028857" h="5028857">
                <a:moveTo>
                  <a:pt x="0" y="0"/>
                </a:moveTo>
                <a:lnTo>
                  <a:pt x="5028856" y="0"/>
                </a:lnTo>
                <a:lnTo>
                  <a:pt x="5028856" y="5028857"/>
                </a:lnTo>
                <a:lnTo>
                  <a:pt x="0" y="50288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838568" y="4806717"/>
            <a:ext cx="8449432" cy="5632954"/>
          </a:xfrm>
          <a:custGeom>
            <a:avLst/>
            <a:gdLst/>
            <a:ahLst/>
            <a:cxnLst/>
            <a:rect l="l" t="t" r="r" b="b"/>
            <a:pathLst>
              <a:path w="8449432" h="5632954">
                <a:moveTo>
                  <a:pt x="0" y="0"/>
                </a:moveTo>
                <a:lnTo>
                  <a:pt x="8449432" y="0"/>
                </a:lnTo>
                <a:lnTo>
                  <a:pt x="8449432" y="5632954"/>
                </a:lnTo>
                <a:lnTo>
                  <a:pt x="0" y="56329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918731"/>
            <a:ext cx="16230600" cy="2887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7000" spc="-63">
                <a:solidFill>
                  <a:srgbClr val="2F3091"/>
                </a:solidFill>
                <a:latin typeface="Montserrat Bold" panose="00000800000000000000"/>
              </a:rPr>
              <a:t>SRS and SDS Defense</a:t>
            </a:r>
            <a:endParaRPr lang="en-US" sz="7000" spc="-63">
              <a:solidFill>
                <a:srgbClr val="2F3091"/>
              </a:solidFill>
              <a:latin typeface="Montserrat Bold" panose="00000800000000000000"/>
            </a:endParaRPr>
          </a:p>
          <a:p>
            <a:pPr algn="ctr">
              <a:lnSpc>
                <a:spcPts val="7560"/>
              </a:lnSpc>
            </a:pPr>
            <a:r>
              <a:rPr lang="en-US" sz="7000" spc="-63">
                <a:solidFill>
                  <a:srgbClr val="2F3091"/>
                </a:solidFill>
                <a:latin typeface="Montserrat Bold" panose="00000800000000000000"/>
              </a:rPr>
              <a:t>X-ray Image Classification For Pneumonia &amp; COVID-19</a:t>
            </a:r>
            <a:endParaRPr lang="en-US" sz="7000" spc="-63">
              <a:solidFill>
                <a:srgbClr val="2F3091"/>
              </a:solidFill>
              <a:latin typeface="Montserrat Bold" panose="000008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519645" y="5383982"/>
            <a:ext cx="6505335" cy="3694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0"/>
              </a:lnSpc>
            </a:pPr>
            <a:r>
              <a:rPr lang="en-US" sz="3020" spc="-117">
                <a:solidFill>
                  <a:srgbClr val="2F3091"/>
                </a:solidFill>
                <a:latin typeface="Open Sans Bold"/>
              </a:rPr>
              <a:t>Group: </a:t>
            </a:r>
            <a:endParaRPr lang="en-US" sz="3020" spc="-117">
              <a:solidFill>
                <a:srgbClr val="2F3091"/>
              </a:solidFill>
              <a:latin typeface="Open Sans Bold"/>
            </a:endParaRPr>
          </a:p>
          <a:p>
            <a:pPr algn="ctr">
              <a:lnSpc>
                <a:spcPts val="3260"/>
              </a:lnSpc>
            </a:pPr>
            <a:r>
              <a:rPr lang="en-US" sz="3020" spc="-117">
                <a:solidFill>
                  <a:srgbClr val="050606"/>
                </a:solidFill>
                <a:latin typeface="Open Sans"/>
              </a:rPr>
              <a:t>20</a:t>
            </a:r>
            <a:r>
              <a:rPr lang="en-US" sz="3020" spc="-117">
                <a:solidFill>
                  <a:srgbClr val="000000"/>
                </a:solidFill>
                <a:latin typeface="Open Sans"/>
              </a:rPr>
              <a:t>F-23</a:t>
            </a:r>
            <a:endParaRPr lang="en-US" sz="3020" spc="-117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260"/>
              </a:lnSpc>
            </a:pPr>
            <a:r>
              <a:rPr lang="en-US" sz="3020" spc="-117">
                <a:solidFill>
                  <a:srgbClr val="2F3091"/>
                </a:solidFill>
                <a:latin typeface="Open Sans Bold"/>
              </a:rPr>
              <a:t>Team Leader : </a:t>
            </a:r>
            <a:endParaRPr lang="en-US" sz="3020" spc="-117">
              <a:solidFill>
                <a:srgbClr val="2F3091"/>
              </a:solidFill>
              <a:latin typeface="Open Sans Bold"/>
            </a:endParaRPr>
          </a:p>
          <a:p>
            <a:pPr algn="ctr">
              <a:lnSpc>
                <a:spcPts val="3260"/>
              </a:lnSpc>
            </a:pPr>
            <a:r>
              <a:rPr lang="en-US" sz="3020" spc="-117">
                <a:solidFill>
                  <a:srgbClr val="000000"/>
                </a:solidFill>
                <a:latin typeface="Open Sans"/>
              </a:rPr>
              <a:t>Asad Ali</a:t>
            </a:r>
            <a:endParaRPr lang="en-US" sz="3020" spc="-117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260"/>
              </a:lnSpc>
            </a:pPr>
            <a:r>
              <a:rPr lang="en-US" sz="3020" spc="-117">
                <a:solidFill>
                  <a:srgbClr val="2F3091"/>
                </a:solidFill>
                <a:latin typeface="Open Sans Bold"/>
              </a:rPr>
              <a:t>Members:</a:t>
            </a:r>
            <a:r>
              <a:rPr lang="en-US" sz="3020" spc="-117">
                <a:solidFill>
                  <a:srgbClr val="00BF63"/>
                </a:solidFill>
                <a:latin typeface="Open Sans Bold"/>
              </a:rPr>
              <a:t> </a:t>
            </a:r>
            <a:endParaRPr lang="en-US" sz="3020" spc="-117">
              <a:solidFill>
                <a:srgbClr val="00BF63"/>
              </a:solidFill>
              <a:latin typeface="Open Sans Bold"/>
            </a:endParaRPr>
          </a:p>
          <a:p>
            <a:pPr algn="ctr">
              <a:lnSpc>
                <a:spcPts val="3255"/>
              </a:lnSpc>
            </a:pPr>
            <a:r>
              <a:rPr lang="en-US" sz="3020" spc="-114">
                <a:solidFill>
                  <a:srgbClr val="000000"/>
                </a:solidFill>
                <a:latin typeface="Open Sans"/>
              </a:rPr>
              <a:t>Muhammad Hussain</a:t>
            </a:r>
            <a:endParaRPr lang="en-US" sz="3020" spc="-114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260"/>
              </a:lnSpc>
            </a:pPr>
            <a:r>
              <a:rPr lang="en-US" sz="3020" spc="-117">
                <a:solidFill>
                  <a:srgbClr val="000000"/>
                </a:solidFill>
                <a:latin typeface="Open Sans"/>
              </a:rPr>
              <a:t>Um-E-Hani</a:t>
            </a:r>
            <a:endParaRPr lang="en-US" sz="3020" spc="-117">
              <a:solidFill>
                <a:srgbClr val="000000"/>
              </a:solidFill>
              <a:latin typeface="Open Sans"/>
            </a:endParaRPr>
          </a:p>
          <a:p>
            <a:pPr algn="ctr">
              <a:lnSpc>
                <a:spcPts val="3260"/>
              </a:lnSpc>
            </a:pPr>
            <a:r>
              <a:rPr lang="en-US" sz="3020" spc="-117">
                <a:solidFill>
                  <a:srgbClr val="2F3091"/>
                </a:solidFill>
                <a:latin typeface="Open Sans Bold"/>
              </a:rPr>
              <a:t>Supervisor : </a:t>
            </a:r>
            <a:endParaRPr lang="en-US" sz="3020" spc="-117">
              <a:solidFill>
                <a:srgbClr val="2F3091"/>
              </a:solidFill>
              <a:latin typeface="Open Sans Bold"/>
            </a:endParaRPr>
          </a:p>
          <a:p>
            <a:pPr algn="ctr">
              <a:lnSpc>
                <a:spcPts val="3260"/>
              </a:lnSpc>
            </a:pPr>
            <a:r>
              <a:rPr lang="en-US" sz="3020" spc="-120">
                <a:solidFill>
                  <a:srgbClr val="000000"/>
                </a:solidFill>
                <a:latin typeface="Open Sans"/>
              </a:rPr>
              <a:t>Dr. Ghulam Murtaza Memon</a:t>
            </a:r>
            <a:endParaRPr lang="en-US" sz="3020" spc="-120">
              <a:solidFill>
                <a:srgbClr val="000000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60678" y="2819455"/>
            <a:ext cx="9295573" cy="129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50606"/>
                </a:solidFill>
                <a:latin typeface="Canva Sans Bold" panose="020B0803030501040103"/>
              </a:rPr>
              <a:t>Software Interfaces</a:t>
            </a:r>
            <a:endParaRPr lang="en-US" sz="7500">
              <a:solidFill>
                <a:srgbClr val="050606"/>
              </a:solidFill>
              <a:latin typeface="Canva Sans Bold" panose="020B0803030501040103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826981" y="4777127"/>
            <a:ext cx="9823322" cy="129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50606"/>
                </a:solidFill>
                <a:latin typeface="Canva Sans Bold" panose="020B0803030501040103"/>
              </a:rPr>
              <a:t>Hardware Interfaces</a:t>
            </a:r>
            <a:endParaRPr lang="en-US" sz="7500">
              <a:solidFill>
                <a:srgbClr val="050606"/>
              </a:solidFill>
              <a:latin typeface="Canva Sans Bold" panose="020B0803030501040103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826981" y="6621807"/>
            <a:ext cx="12852901" cy="1295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50606"/>
                </a:solidFill>
                <a:latin typeface="Canva Sans Bold" panose="020B0803030501040103"/>
              </a:rPr>
              <a:t>Communication Interfaces</a:t>
            </a:r>
            <a:endParaRPr lang="en-US" sz="7500">
              <a:solidFill>
                <a:srgbClr val="050606"/>
              </a:solidFill>
              <a:latin typeface="Canva Sans Bold" panose="020B0803030501040103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3157545" y="2249105"/>
            <a:ext cx="4291815" cy="4211344"/>
          </a:xfrm>
          <a:custGeom>
            <a:avLst/>
            <a:gdLst/>
            <a:ahLst/>
            <a:cxnLst/>
            <a:rect l="l" t="t" r="r" b="b"/>
            <a:pathLst>
              <a:path w="4291815" h="4211344">
                <a:moveTo>
                  <a:pt x="0" y="0"/>
                </a:moveTo>
                <a:lnTo>
                  <a:pt x="4291816" y="0"/>
                </a:lnTo>
                <a:lnTo>
                  <a:pt x="4291816" y="4211344"/>
                </a:lnTo>
                <a:lnTo>
                  <a:pt x="0" y="421134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b="-26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33194" y="2948565"/>
            <a:ext cx="590280" cy="1189481"/>
          </a:xfrm>
          <a:custGeom>
            <a:avLst/>
            <a:gdLst/>
            <a:ahLst/>
            <a:cxnLst/>
            <a:rect l="l" t="t" r="r" b="b"/>
            <a:pathLst>
              <a:path w="590280" h="1189481">
                <a:moveTo>
                  <a:pt x="0" y="0"/>
                </a:moveTo>
                <a:lnTo>
                  <a:pt x="590280" y="0"/>
                </a:lnTo>
                <a:lnTo>
                  <a:pt x="590280" y="1189481"/>
                </a:lnTo>
                <a:lnTo>
                  <a:pt x="0" y="1189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72839" y="4721209"/>
            <a:ext cx="986391" cy="1351220"/>
          </a:xfrm>
          <a:custGeom>
            <a:avLst/>
            <a:gdLst/>
            <a:ahLst/>
            <a:cxnLst/>
            <a:rect l="l" t="t" r="r" b="b"/>
            <a:pathLst>
              <a:path w="986391" h="1351220">
                <a:moveTo>
                  <a:pt x="0" y="0"/>
                </a:moveTo>
                <a:lnTo>
                  <a:pt x="986391" y="0"/>
                </a:lnTo>
                <a:lnTo>
                  <a:pt x="986391" y="1351220"/>
                </a:lnTo>
                <a:lnTo>
                  <a:pt x="0" y="13512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72839" y="6655592"/>
            <a:ext cx="900537" cy="1380134"/>
          </a:xfrm>
          <a:custGeom>
            <a:avLst/>
            <a:gdLst/>
            <a:ahLst/>
            <a:cxnLst/>
            <a:rect l="l" t="t" r="r" b="b"/>
            <a:pathLst>
              <a:path w="900537" h="1380134">
                <a:moveTo>
                  <a:pt x="0" y="0"/>
                </a:moveTo>
                <a:lnTo>
                  <a:pt x="900538" y="0"/>
                </a:lnTo>
                <a:lnTo>
                  <a:pt x="900538" y="1380133"/>
                </a:lnTo>
                <a:lnTo>
                  <a:pt x="0" y="13801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29913" y="622635"/>
            <a:ext cx="16729387" cy="119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85"/>
              </a:lnSpc>
            </a:pPr>
            <a:r>
              <a:rPr lang="en-US" sz="8600" spc="-342">
                <a:solidFill>
                  <a:srgbClr val="000000"/>
                </a:solidFill>
                <a:latin typeface="Canva Sans Bold" panose="020B0803030501040103"/>
              </a:rPr>
              <a:t>External Interface Requirements</a:t>
            </a:r>
            <a:endParaRPr lang="en-US" sz="8600" spc="-342">
              <a:solidFill>
                <a:srgbClr val="000000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38584" y="2110404"/>
            <a:ext cx="11768371" cy="8176596"/>
          </a:xfrm>
          <a:custGeom>
            <a:avLst/>
            <a:gdLst/>
            <a:ahLst/>
            <a:cxnLst/>
            <a:rect l="l" t="t" r="r" b="b"/>
            <a:pathLst>
              <a:path w="11768371" h="8176596">
                <a:moveTo>
                  <a:pt x="0" y="0"/>
                </a:moveTo>
                <a:lnTo>
                  <a:pt x="11768371" y="0"/>
                </a:lnTo>
                <a:lnTo>
                  <a:pt x="11768371" y="8176596"/>
                </a:lnTo>
                <a:lnTo>
                  <a:pt x="0" y="817659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2877" b="-4105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601503"/>
            <a:ext cx="16607448" cy="1400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800"/>
              </a:lnSpc>
            </a:pPr>
            <a:r>
              <a:rPr lang="en-US" sz="10000" spc="-398">
                <a:solidFill>
                  <a:srgbClr val="000000"/>
                </a:solidFill>
                <a:latin typeface="Canva Sans Bold" panose="020B0803030501040103"/>
              </a:rPr>
              <a:t>Entity-Relationship Diagram</a:t>
            </a:r>
            <a:endParaRPr lang="en-US" sz="10000" spc="-398">
              <a:solidFill>
                <a:srgbClr val="000000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09907" y="766815"/>
            <a:ext cx="9591267" cy="9991386"/>
          </a:xfrm>
          <a:custGeom>
            <a:avLst/>
            <a:gdLst/>
            <a:ahLst/>
            <a:cxnLst/>
            <a:rect l="l" t="t" r="r" b="b"/>
            <a:pathLst>
              <a:path w="9591267" h="9991386">
                <a:moveTo>
                  <a:pt x="0" y="0"/>
                </a:moveTo>
                <a:lnTo>
                  <a:pt x="9591267" y="0"/>
                </a:lnTo>
                <a:lnTo>
                  <a:pt x="9591267" y="9991386"/>
                </a:lnTo>
                <a:lnTo>
                  <a:pt x="0" y="999138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10534" r="-26614" b="-70378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65310" y="371409"/>
            <a:ext cx="15893990" cy="1419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5"/>
              </a:lnSpc>
            </a:pPr>
            <a:r>
              <a:rPr lang="en-US" sz="10005" spc="-398">
                <a:solidFill>
                  <a:srgbClr val="000000"/>
                </a:solidFill>
                <a:latin typeface="Open Sans Bold"/>
              </a:rPr>
              <a:t>Use case Diagram</a:t>
            </a:r>
            <a:endParaRPr lang="en-US" sz="10005" spc="-398">
              <a:solidFill>
                <a:srgbClr val="000000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26296" y="1028700"/>
            <a:ext cx="11778456" cy="9215438"/>
          </a:xfrm>
          <a:custGeom>
            <a:avLst/>
            <a:gdLst/>
            <a:ahLst/>
            <a:cxnLst/>
            <a:rect l="l" t="t" r="r" b="b"/>
            <a:pathLst>
              <a:path w="11778456" h="9215438">
                <a:moveTo>
                  <a:pt x="0" y="0"/>
                </a:moveTo>
                <a:lnTo>
                  <a:pt x="11778456" y="0"/>
                </a:lnTo>
                <a:lnTo>
                  <a:pt x="11778456" y="9215438"/>
                </a:lnTo>
                <a:lnTo>
                  <a:pt x="0" y="921543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380712"/>
            <a:ext cx="16488812" cy="1410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40"/>
              </a:lnSpc>
            </a:pPr>
            <a:r>
              <a:rPr lang="en-US" sz="10035" spc="-399">
                <a:solidFill>
                  <a:srgbClr val="000000"/>
                </a:solidFill>
                <a:latin typeface="Open Sans Bold"/>
              </a:rPr>
              <a:t>Sequence Diagram</a:t>
            </a:r>
            <a:endParaRPr lang="en-US" sz="10035" spc="-399">
              <a:solidFill>
                <a:srgbClr val="000000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31000" y="1028700"/>
            <a:ext cx="14560131" cy="8953993"/>
          </a:xfrm>
          <a:custGeom>
            <a:avLst/>
            <a:gdLst/>
            <a:ahLst/>
            <a:cxnLst/>
            <a:rect l="l" t="t" r="r" b="b"/>
            <a:pathLst>
              <a:path w="14560131" h="8953993">
                <a:moveTo>
                  <a:pt x="0" y="0"/>
                </a:moveTo>
                <a:lnTo>
                  <a:pt x="14560130" y="0"/>
                </a:lnTo>
                <a:lnTo>
                  <a:pt x="14560130" y="8953993"/>
                </a:lnTo>
                <a:lnTo>
                  <a:pt x="0" y="8953993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829" b="-82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92666" y="79373"/>
            <a:ext cx="16235275" cy="1708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sz="10000">
                <a:solidFill>
                  <a:srgbClr val="000000"/>
                </a:solidFill>
                <a:latin typeface="Canva Sans Bold" panose="020B0803030501040103"/>
              </a:rPr>
              <a:t>Detailed Software Design</a:t>
            </a:r>
            <a:endParaRPr lang="en-US" sz="10000">
              <a:solidFill>
                <a:srgbClr val="000000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891878"/>
            <a:ext cx="16864010" cy="7366422"/>
          </a:xfrm>
          <a:custGeom>
            <a:avLst/>
            <a:gdLst/>
            <a:ahLst/>
            <a:cxnLst/>
            <a:rect l="l" t="t" r="r" b="b"/>
            <a:pathLst>
              <a:path w="16864010" h="7366422">
                <a:moveTo>
                  <a:pt x="0" y="0"/>
                </a:moveTo>
                <a:lnTo>
                  <a:pt x="16864010" y="0"/>
                </a:lnTo>
                <a:lnTo>
                  <a:pt x="16864010" y="7366422"/>
                </a:lnTo>
                <a:lnTo>
                  <a:pt x="0" y="736642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385782"/>
            <a:ext cx="16292572" cy="1400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10000" spc="-398">
                <a:solidFill>
                  <a:srgbClr val="000000"/>
                </a:solidFill>
                <a:latin typeface="Open Sans Bold"/>
              </a:rPr>
              <a:t>Detailed Software Design</a:t>
            </a:r>
            <a:endParaRPr lang="en-US" sz="10000" spc="-398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460705" y="1719243"/>
            <a:ext cx="160817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>
                <a:solidFill>
                  <a:srgbClr val="2F3091"/>
                </a:solidFill>
                <a:latin typeface="Canva Sans Bold" panose="020B0803030501040103"/>
              </a:rPr>
              <a:t>VGG-19</a:t>
            </a:r>
            <a:endParaRPr lang="en-US" sz="3400">
              <a:solidFill>
                <a:srgbClr val="2F3091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48893" y="1932789"/>
            <a:ext cx="8216930" cy="8118589"/>
          </a:xfrm>
          <a:custGeom>
            <a:avLst/>
            <a:gdLst/>
            <a:ahLst/>
            <a:cxnLst/>
            <a:rect l="l" t="t" r="r" b="b"/>
            <a:pathLst>
              <a:path w="8216930" h="8118589">
                <a:moveTo>
                  <a:pt x="0" y="0"/>
                </a:moveTo>
                <a:lnTo>
                  <a:pt x="8216930" y="0"/>
                </a:lnTo>
                <a:lnTo>
                  <a:pt x="8216930" y="8118589"/>
                </a:lnTo>
                <a:lnTo>
                  <a:pt x="0" y="811858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181440" y="1932789"/>
            <a:ext cx="3980872" cy="8223365"/>
          </a:xfrm>
          <a:custGeom>
            <a:avLst/>
            <a:gdLst/>
            <a:ahLst/>
            <a:cxnLst/>
            <a:rect l="l" t="t" r="r" b="b"/>
            <a:pathLst>
              <a:path w="3980872" h="8223365">
                <a:moveTo>
                  <a:pt x="0" y="0"/>
                </a:moveTo>
                <a:lnTo>
                  <a:pt x="3980873" y="0"/>
                </a:lnTo>
                <a:lnTo>
                  <a:pt x="3980873" y="8223365"/>
                </a:lnTo>
                <a:lnTo>
                  <a:pt x="0" y="82233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640926" y="385767"/>
            <a:ext cx="12665080" cy="1400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10000" spc="-398">
                <a:solidFill>
                  <a:srgbClr val="000000"/>
                </a:solidFill>
                <a:latin typeface="Open Sans Bold"/>
              </a:rPr>
              <a:t>Interface Design</a:t>
            </a:r>
            <a:endParaRPr lang="en-US" sz="10000" spc="-398">
              <a:solidFill>
                <a:srgbClr val="000000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5746" y="610315"/>
            <a:ext cx="2069001" cy="2289639"/>
          </a:xfrm>
          <a:custGeom>
            <a:avLst/>
            <a:gdLst/>
            <a:ahLst/>
            <a:cxnLst/>
            <a:rect l="l" t="t" r="r" b="b"/>
            <a:pathLst>
              <a:path w="2069001" h="2289639">
                <a:moveTo>
                  <a:pt x="0" y="0"/>
                </a:moveTo>
                <a:lnTo>
                  <a:pt x="2069001" y="0"/>
                </a:lnTo>
                <a:lnTo>
                  <a:pt x="2069001" y="2289639"/>
                </a:lnTo>
                <a:lnTo>
                  <a:pt x="0" y="228963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r="-56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032346" y="2644279"/>
            <a:ext cx="13285942" cy="7092057"/>
          </a:xfrm>
          <a:custGeom>
            <a:avLst/>
            <a:gdLst/>
            <a:ahLst/>
            <a:cxnLst/>
            <a:rect l="l" t="t" r="r" b="b"/>
            <a:pathLst>
              <a:path w="13285942" h="7092057">
                <a:moveTo>
                  <a:pt x="0" y="0"/>
                </a:moveTo>
                <a:lnTo>
                  <a:pt x="13285942" y="0"/>
                </a:lnTo>
                <a:lnTo>
                  <a:pt x="13285942" y="7092057"/>
                </a:lnTo>
                <a:lnTo>
                  <a:pt x="0" y="70920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15521" y="1219200"/>
            <a:ext cx="8754186" cy="11318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95"/>
              </a:lnSpc>
            </a:pPr>
            <a:r>
              <a:rPr lang="en-US" sz="8700" spc="-345">
                <a:solidFill>
                  <a:srgbClr val="000000"/>
                </a:solidFill>
                <a:latin typeface="Open Sans Bold"/>
              </a:rPr>
              <a:t>Project Timeline </a:t>
            </a:r>
            <a:endParaRPr lang="en-US" sz="8700" spc="-345">
              <a:solidFill>
                <a:srgbClr val="000000"/>
              </a:solidFill>
              <a:latin typeface="Open Sans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44763" y="2301749"/>
            <a:ext cx="2741486" cy="4114800"/>
          </a:xfrm>
          <a:custGeom>
            <a:avLst/>
            <a:gdLst/>
            <a:ahLst/>
            <a:cxnLst/>
            <a:rect l="l" t="t" r="r" b="b"/>
            <a:pathLst>
              <a:path w="2741486" h="4114800">
                <a:moveTo>
                  <a:pt x="0" y="0"/>
                </a:moveTo>
                <a:lnTo>
                  <a:pt x="2741486" y="0"/>
                </a:lnTo>
                <a:lnTo>
                  <a:pt x="27414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r="-631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260350" y="6602747"/>
            <a:ext cx="631031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 panose="020B0803030501040103"/>
              </a:rPr>
              <a:t>Thank You!</a:t>
            </a:r>
            <a:endParaRPr lang="en-US" sz="9200">
              <a:solidFill>
                <a:srgbClr val="000000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00884" y="2662867"/>
            <a:ext cx="4961267" cy="4961267"/>
          </a:xfrm>
          <a:custGeom>
            <a:avLst/>
            <a:gdLst/>
            <a:ahLst/>
            <a:cxnLst/>
            <a:rect l="l" t="t" r="r" b="b"/>
            <a:pathLst>
              <a:path w="4961267" h="4961267">
                <a:moveTo>
                  <a:pt x="0" y="0"/>
                </a:moveTo>
                <a:lnTo>
                  <a:pt x="4961267" y="0"/>
                </a:lnTo>
                <a:lnTo>
                  <a:pt x="4961267" y="4961266"/>
                </a:lnTo>
                <a:lnTo>
                  <a:pt x="0" y="4961266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23102" y="3543306"/>
            <a:ext cx="794096" cy="1600194"/>
          </a:xfrm>
          <a:custGeom>
            <a:avLst/>
            <a:gdLst/>
            <a:ahLst/>
            <a:cxnLst/>
            <a:rect l="l" t="t" r="r" b="b"/>
            <a:pathLst>
              <a:path w="794096" h="1600194">
                <a:moveTo>
                  <a:pt x="0" y="0"/>
                </a:moveTo>
                <a:lnTo>
                  <a:pt x="794096" y="0"/>
                </a:lnTo>
                <a:lnTo>
                  <a:pt x="794096" y="1600194"/>
                </a:lnTo>
                <a:lnTo>
                  <a:pt x="0" y="16001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23102" y="5475515"/>
            <a:ext cx="1180560" cy="1617206"/>
          </a:xfrm>
          <a:custGeom>
            <a:avLst/>
            <a:gdLst/>
            <a:ahLst/>
            <a:cxnLst/>
            <a:rect l="l" t="t" r="r" b="b"/>
            <a:pathLst>
              <a:path w="1180560" h="1617206">
                <a:moveTo>
                  <a:pt x="0" y="0"/>
                </a:moveTo>
                <a:lnTo>
                  <a:pt x="1180560" y="0"/>
                </a:lnTo>
                <a:lnTo>
                  <a:pt x="1180560" y="1617206"/>
                </a:lnTo>
                <a:lnTo>
                  <a:pt x="0" y="16172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57164" y="7549110"/>
            <a:ext cx="1112435" cy="1704881"/>
          </a:xfrm>
          <a:custGeom>
            <a:avLst/>
            <a:gdLst/>
            <a:ahLst/>
            <a:cxnLst/>
            <a:rect l="l" t="t" r="r" b="b"/>
            <a:pathLst>
              <a:path w="1112435" h="1704881">
                <a:moveTo>
                  <a:pt x="0" y="0"/>
                </a:moveTo>
                <a:lnTo>
                  <a:pt x="1112435" y="0"/>
                </a:lnTo>
                <a:lnTo>
                  <a:pt x="1112435" y="1704882"/>
                </a:lnTo>
                <a:lnTo>
                  <a:pt x="0" y="17048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339688" y="899092"/>
            <a:ext cx="12492935" cy="136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5"/>
              </a:lnSpc>
            </a:pPr>
            <a:r>
              <a:rPr lang="en-US" sz="10005">
                <a:solidFill>
                  <a:srgbClr val="000000"/>
                </a:solidFill>
                <a:latin typeface="Arimo Bold" panose="020B0704020202020204"/>
              </a:rPr>
              <a:t>Problem Statement</a:t>
            </a:r>
            <a:endParaRPr lang="en-US" sz="10005">
              <a:solidFill>
                <a:srgbClr val="000000"/>
              </a:solidFill>
              <a:latin typeface="Arimo Bold" panose="020B0704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048510" y="3400425"/>
            <a:ext cx="10988675" cy="134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nva Sans Bold" panose="020B0803030501040103"/>
              </a:rPr>
              <a:t>Prone to error process</a:t>
            </a:r>
            <a:endParaRPr lang="en-US" sz="7500">
              <a:solidFill>
                <a:srgbClr val="000000"/>
              </a:solidFill>
              <a:latin typeface="Canva Sans Bold" panose="020B08030305010401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048552" y="7549134"/>
            <a:ext cx="11583528" cy="1259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360"/>
              </a:lnSpc>
              <a:spcBef>
                <a:spcPct val="0"/>
              </a:spcBef>
            </a:pPr>
            <a:r>
              <a:rPr lang="en-US" sz="7400">
                <a:solidFill>
                  <a:srgbClr val="000000"/>
                </a:solidFill>
                <a:latin typeface="Canva Sans Bold" panose="020B0803030501040103"/>
              </a:rPr>
              <a:t>Time consuming</a:t>
            </a:r>
            <a:r>
              <a:rPr lang="en-US" sz="7400">
                <a:solidFill>
                  <a:srgbClr val="000000"/>
                </a:solidFill>
                <a:latin typeface="Canva Sans Bold" panose="020B0803030501040103"/>
              </a:rPr>
              <a:t> process</a:t>
            </a:r>
            <a:endParaRPr lang="en-US" sz="7400">
              <a:solidFill>
                <a:srgbClr val="000000"/>
              </a:solidFill>
              <a:latin typeface="Canva Sans Bold" panose="020B0803030501040103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048510" y="5494020"/>
            <a:ext cx="10878185" cy="134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nva Sans Bold" panose="020B0803030501040103"/>
              </a:rPr>
              <a:t>Critical process</a:t>
            </a:r>
            <a:endParaRPr lang="en-US" sz="7500">
              <a:solidFill>
                <a:srgbClr val="000000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71642" y="2092993"/>
            <a:ext cx="5897228" cy="6978968"/>
          </a:xfrm>
          <a:custGeom>
            <a:avLst/>
            <a:gdLst/>
            <a:ahLst/>
            <a:cxnLst/>
            <a:rect l="l" t="t" r="r" b="b"/>
            <a:pathLst>
              <a:path w="5897228" h="6978968">
                <a:moveTo>
                  <a:pt x="0" y="0"/>
                </a:moveTo>
                <a:lnTo>
                  <a:pt x="5897228" y="0"/>
                </a:lnTo>
                <a:lnTo>
                  <a:pt x="5897228" y="6978968"/>
                </a:lnTo>
                <a:lnTo>
                  <a:pt x="0" y="697896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b="-4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594574" y="711258"/>
            <a:ext cx="5402232" cy="144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35"/>
              </a:lnSpc>
            </a:pPr>
            <a:r>
              <a:rPr lang="en-US" sz="9940">
                <a:solidFill>
                  <a:srgbClr val="000000"/>
                </a:solidFill>
                <a:latin typeface="Arimo Bold" panose="020B0704020202020204"/>
              </a:rPr>
              <a:t>Solution</a:t>
            </a:r>
            <a:endParaRPr lang="en-US" sz="9940">
              <a:solidFill>
                <a:srgbClr val="000000"/>
              </a:solidFill>
              <a:latin typeface="Arimo Bold" panose="020B07040202020202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06075" y="2525825"/>
            <a:ext cx="9608360" cy="1101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Canva Sans Bold" panose="020B0803030501040103"/>
              </a:rPr>
              <a:t>A Web Application</a:t>
            </a:r>
            <a:endParaRPr lang="en-US" sz="6500">
              <a:solidFill>
                <a:srgbClr val="000000"/>
              </a:solidFill>
              <a:latin typeface="Canva Sans Bold" panose="020B08030305010401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05865" y="2628265"/>
            <a:ext cx="9058910" cy="710501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>
              <a:lnSpc>
                <a:spcPts val="6705"/>
              </a:lnSpc>
            </a:pPr>
          </a:p>
          <a:p>
            <a:pPr>
              <a:lnSpc>
                <a:spcPts val="7265"/>
              </a:lnSpc>
            </a:pPr>
            <a:r>
              <a:rPr lang="en-US" sz="5190" spc="-197">
                <a:solidFill>
                  <a:srgbClr val="000000"/>
                </a:solidFill>
                <a:latin typeface="Canva Sans" panose="020B0503030501040103"/>
              </a:rPr>
              <a:t>To automate the disease diagnosis using Deep Learning models, eliminating the need for expert radiologists through efficient image classification.</a:t>
            </a:r>
            <a:endParaRPr lang="en-US" sz="5190" spc="-197">
              <a:solidFill>
                <a:srgbClr val="000000"/>
              </a:solidFill>
              <a:latin typeface="Canva Sans" panose="020B0503030501040103"/>
            </a:endParaRPr>
          </a:p>
          <a:p>
            <a:pPr>
              <a:lnSpc>
                <a:spcPts val="516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2944" y="2373781"/>
            <a:ext cx="16498361" cy="6884519"/>
          </a:xfrm>
          <a:custGeom>
            <a:avLst/>
            <a:gdLst/>
            <a:ahLst/>
            <a:cxnLst/>
            <a:rect l="l" t="t" r="r" b="b"/>
            <a:pathLst>
              <a:path w="16498361" h="6884519">
                <a:moveTo>
                  <a:pt x="0" y="0"/>
                </a:moveTo>
                <a:lnTo>
                  <a:pt x="16498361" y="0"/>
                </a:lnTo>
                <a:lnTo>
                  <a:pt x="16498361" y="6884519"/>
                </a:lnTo>
                <a:lnTo>
                  <a:pt x="0" y="688451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8121" r="-1706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32163" y="784232"/>
            <a:ext cx="15527137" cy="1261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30"/>
              </a:lnSpc>
            </a:pPr>
            <a:r>
              <a:rPr lang="en-US" sz="9010" spc="-358">
                <a:solidFill>
                  <a:srgbClr val="000000"/>
                </a:solidFill>
                <a:latin typeface="Canva Sans Bold" panose="020B0803030501040103"/>
              </a:rPr>
              <a:t>Functional Requirements</a:t>
            </a:r>
            <a:endParaRPr lang="en-US" sz="9010" spc="-358">
              <a:solidFill>
                <a:srgbClr val="000000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808614"/>
            <a:ext cx="11423558" cy="8555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10"/>
              </a:lnSpc>
            </a:pPr>
          </a:p>
          <a:p>
            <a:pPr algn="just">
              <a:lnSpc>
                <a:spcPts val="4210"/>
              </a:lnSpc>
            </a:pPr>
            <a:r>
              <a:rPr lang="en-US" sz="3900" spc="-148">
                <a:solidFill>
                  <a:srgbClr val="000000"/>
                </a:solidFill>
                <a:latin typeface="Canva Sans Bold" panose="020B0803030501040103"/>
              </a:rPr>
              <a:t>Functional Hierarchy</a:t>
            </a:r>
            <a:endParaRPr lang="en-US" sz="3900" spc="-148">
              <a:solidFill>
                <a:srgbClr val="000000"/>
              </a:solidFill>
              <a:latin typeface="Canva Sans Bold" panose="020B0803030501040103"/>
            </a:endParaRPr>
          </a:p>
          <a:p>
            <a:pPr algn="l">
              <a:lnSpc>
                <a:spcPts val="4215"/>
              </a:lnSpc>
            </a:pPr>
            <a:r>
              <a:rPr lang="en-US" sz="3900" spc="-155">
                <a:solidFill>
                  <a:srgbClr val="000000"/>
                </a:solidFill>
                <a:latin typeface="Canva Sans Bold" panose="020B0803030501040103"/>
              </a:rPr>
              <a:t>The User</a:t>
            </a:r>
            <a:endParaRPr lang="en-US" sz="3900" spc="-155">
              <a:solidFill>
                <a:srgbClr val="000000"/>
              </a:solidFill>
              <a:latin typeface="Canva Sans Bold" panose="020B0803030501040103"/>
            </a:endParaRPr>
          </a:p>
          <a:p>
            <a:pPr marL="2365375" lvl="4" indent="-473075" algn="l">
              <a:lnSpc>
                <a:spcPts val="4215"/>
              </a:lnSpc>
              <a:buFont typeface="Arial" panose="020B0604020202020204"/>
              <a:buChar char="•"/>
            </a:pPr>
            <a:r>
              <a:rPr lang="en-US" sz="3900" spc="-155">
                <a:solidFill>
                  <a:srgbClr val="000000"/>
                </a:solidFill>
                <a:latin typeface="Canva Sans" panose="020B0503030501040103"/>
              </a:rPr>
              <a:t>Sign Up</a:t>
            </a:r>
            <a:endParaRPr lang="en-US" sz="3900" spc="-155">
              <a:solidFill>
                <a:srgbClr val="000000"/>
              </a:solidFill>
              <a:latin typeface="Canva Sans" panose="020B0503030501040103"/>
            </a:endParaRPr>
          </a:p>
          <a:p>
            <a:pPr marL="2365375" lvl="4" indent="-473075" algn="l">
              <a:lnSpc>
                <a:spcPts val="4215"/>
              </a:lnSpc>
              <a:buFont typeface="Arial" panose="020B0604020202020204"/>
              <a:buChar char="•"/>
            </a:pPr>
            <a:r>
              <a:rPr lang="en-US" sz="3900" spc="-155">
                <a:solidFill>
                  <a:srgbClr val="000000"/>
                </a:solidFill>
                <a:latin typeface="Canva Sans" panose="020B0503030501040103"/>
              </a:rPr>
              <a:t>Login </a:t>
            </a:r>
            <a:endParaRPr lang="en-US" sz="3900" spc="-155">
              <a:solidFill>
                <a:srgbClr val="000000"/>
              </a:solidFill>
              <a:latin typeface="Canva Sans" panose="020B0503030501040103"/>
            </a:endParaRPr>
          </a:p>
          <a:p>
            <a:pPr marL="2365375" lvl="4" indent="-473075" algn="l">
              <a:lnSpc>
                <a:spcPts val="4215"/>
              </a:lnSpc>
              <a:buFont typeface="Arial" panose="020B0604020202020204"/>
              <a:buChar char="•"/>
            </a:pPr>
            <a:r>
              <a:rPr lang="en-US" sz="3900" spc="-155">
                <a:solidFill>
                  <a:srgbClr val="000000"/>
                </a:solidFill>
                <a:latin typeface="Canva Sans" panose="020B0503030501040103"/>
              </a:rPr>
              <a:t>Upload X-ray Image</a:t>
            </a:r>
            <a:endParaRPr lang="en-US" sz="3900" spc="-155">
              <a:solidFill>
                <a:srgbClr val="000000"/>
              </a:solidFill>
              <a:latin typeface="Canva Sans" panose="020B0503030501040103"/>
            </a:endParaRPr>
          </a:p>
          <a:p>
            <a:pPr marL="2365375" lvl="4" indent="-473075" algn="l">
              <a:lnSpc>
                <a:spcPts val="4215"/>
              </a:lnSpc>
              <a:buFont typeface="Arial" panose="020B0604020202020204"/>
              <a:buChar char="•"/>
            </a:pPr>
            <a:r>
              <a:rPr lang="en-US" sz="3900" spc="-155">
                <a:solidFill>
                  <a:srgbClr val="000000"/>
                </a:solidFill>
                <a:latin typeface="Canva Sans" panose="020B0503030501040103"/>
              </a:rPr>
              <a:t>View Results</a:t>
            </a:r>
            <a:endParaRPr lang="en-US" sz="3900" spc="-155">
              <a:solidFill>
                <a:srgbClr val="000000"/>
              </a:solidFill>
              <a:latin typeface="Canva Sans" panose="020B0503030501040103"/>
            </a:endParaRPr>
          </a:p>
          <a:p>
            <a:pPr marL="2365375" lvl="4" indent="-473075" algn="l">
              <a:lnSpc>
                <a:spcPts val="4215"/>
              </a:lnSpc>
              <a:buFont typeface="Arial" panose="020B0604020202020204"/>
              <a:buChar char="•"/>
            </a:pPr>
            <a:r>
              <a:rPr lang="en-US" sz="3900" spc="-155">
                <a:solidFill>
                  <a:srgbClr val="000000"/>
                </a:solidFill>
                <a:latin typeface="Canva Sans" panose="020B0503030501040103"/>
              </a:rPr>
              <a:t>View Records(if any exists)</a:t>
            </a:r>
            <a:endParaRPr lang="en-US" sz="3900" spc="-155">
              <a:solidFill>
                <a:srgbClr val="000000"/>
              </a:solidFill>
              <a:latin typeface="Canva Sans" panose="020B0503030501040103"/>
            </a:endParaRPr>
          </a:p>
          <a:p>
            <a:pPr algn="l">
              <a:lnSpc>
                <a:spcPts val="4215"/>
              </a:lnSpc>
            </a:pPr>
            <a:r>
              <a:rPr lang="en-US" sz="3900" spc="-155">
                <a:solidFill>
                  <a:srgbClr val="000000"/>
                </a:solidFill>
                <a:latin typeface="Canva Sans Bold" panose="020B0803030501040103"/>
              </a:rPr>
              <a:t>The System</a:t>
            </a:r>
            <a:endParaRPr lang="en-US" sz="3900" spc="-155">
              <a:solidFill>
                <a:srgbClr val="000000"/>
              </a:solidFill>
              <a:latin typeface="Canva Sans Bold" panose="020B0803030501040103"/>
            </a:endParaRPr>
          </a:p>
          <a:p>
            <a:pPr marL="2365375" lvl="4" indent="-473075" algn="l">
              <a:lnSpc>
                <a:spcPts val="4215"/>
              </a:lnSpc>
              <a:buFont typeface="Arial" panose="020B0604020202020204"/>
              <a:buChar char="•"/>
            </a:pPr>
            <a:r>
              <a:rPr lang="en-US" sz="3900" spc="-155">
                <a:solidFill>
                  <a:srgbClr val="000000"/>
                </a:solidFill>
                <a:latin typeface="Canva Sans" panose="020B0503030501040103"/>
              </a:rPr>
              <a:t>Gets the X-ray Image</a:t>
            </a:r>
            <a:r>
              <a:rPr lang="en-US" sz="3900" spc="-155">
                <a:solidFill>
                  <a:srgbClr val="000000"/>
                </a:solidFill>
                <a:latin typeface="Canva Sans Bold" panose="020B0803030501040103"/>
              </a:rPr>
              <a:t> </a:t>
            </a:r>
            <a:endParaRPr lang="en-US" sz="3900" spc="-155">
              <a:solidFill>
                <a:srgbClr val="000000"/>
              </a:solidFill>
              <a:latin typeface="Canva Sans Bold" panose="020B0803030501040103"/>
            </a:endParaRPr>
          </a:p>
          <a:p>
            <a:pPr marL="2365375" lvl="4" indent="-473075" algn="l">
              <a:lnSpc>
                <a:spcPts val="4210"/>
              </a:lnSpc>
              <a:buFont typeface="Arial" panose="020B0604020202020204"/>
              <a:buChar char="•"/>
            </a:pPr>
            <a:r>
              <a:rPr lang="en-US" sz="3900" spc="-152">
                <a:solidFill>
                  <a:srgbClr val="000000"/>
                </a:solidFill>
                <a:latin typeface="Canva Sans" panose="020B0503030501040103"/>
              </a:rPr>
              <a:t>Classifies it as either </a:t>
            </a:r>
            <a:endParaRPr lang="en-US" sz="3900" spc="-152">
              <a:solidFill>
                <a:srgbClr val="000000"/>
              </a:solidFill>
              <a:latin typeface="Canva Sans" panose="020B0503030501040103"/>
            </a:endParaRPr>
          </a:p>
          <a:p>
            <a:pPr marL="4210050" lvl="5" indent="-701675" algn="l">
              <a:lnSpc>
                <a:spcPts val="4210"/>
              </a:lnSpc>
              <a:buFont typeface="Arial" panose="020B0604020202020204"/>
              <a:buChar char="⚬"/>
            </a:pPr>
            <a:r>
              <a:rPr lang="en-US" sz="3900" spc="-152">
                <a:solidFill>
                  <a:srgbClr val="000000"/>
                </a:solidFill>
                <a:latin typeface="Canva Sans" panose="020B0503030501040103"/>
              </a:rPr>
              <a:t>Pneumonia</a:t>
            </a:r>
            <a:endParaRPr lang="en-US" sz="3900" spc="-152">
              <a:solidFill>
                <a:srgbClr val="000000"/>
              </a:solidFill>
              <a:latin typeface="Canva Sans" panose="020B0503030501040103"/>
            </a:endParaRPr>
          </a:p>
          <a:p>
            <a:pPr marL="4210050" lvl="5" indent="-701675" algn="l">
              <a:lnSpc>
                <a:spcPts val="4210"/>
              </a:lnSpc>
              <a:buFont typeface="Arial" panose="020B0604020202020204"/>
              <a:buChar char="⚬"/>
            </a:pPr>
            <a:r>
              <a:rPr lang="en-US" sz="3900" spc="-152">
                <a:solidFill>
                  <a:srgbClr val="000000"/>
                </a:solidFill>
                <a:latin typeface="Canva Sans" panose="020B0503030501040103"/>
              </a:rPr>
              <a:t>COVID-19</a:t>
            </a:r>
            <a:endParaRPr lang="en-US" sz="3900" spc="-152">
              <a:solidFill>
                <a:srgbClr val="000000"/>
              </a:solidFill>
              <a:latin typeface="Canva Sans" panose="020B0503030501040103"/>
            </a:endParaRPr>
          </a:p>
          <a:p>
            <a:pPr marL="4210050" lvl="5" indent="-701675" algn="l">
              <a:lnSpc>
                <a:spcPts val="4210"/>
              </a:lnSpc>
              <a:buFont typeface="Arial" panose="020B0604020202020204"/>
              <a:buChar char="⚬"/>
            </a:pPr>
            <a:r>
              <a:rPr lang="en-US" sz="3900" spc="-152">
                <a:solidFill>
                  <a:srgbClr val="000000"/>
                </a:solidFill>
                <a:latin typeface="Canva Sans" panose="020B0503030501040103"/>
              </a:rPr>
              <a:t>Normal</a:t>
            </a:r>
            <a:endParaRPr lang="en-US" sz="3900" spc="-152">
              <a:solidFill>
                <a:srgbClr val="000000"/>
              </a:solidFill>
              <a:latin typeface="Canva Sans" panose="020B0503030501040103"/>
            </a:endParaRPr>
          </a:p>
          <a:p>
            <a:pPr marL="2365375" lvl="4" indent="-473075" algn="l">
              <a:lnSpc>
                <a:spcPts val="4215"/>
              </a:lnSpc>
              <a:buFont typeface="Arial" panose="020B0604020202020204"/>
              <a:buChar char="•"/>
            </a:pPr>
            <a:r>
              <a:rPr lang="en-US" sz="3900" spc="-155">
                <a:solidFill>
                  <a:srgbClr val="000000"/>
                </a:solidFill>
                <a:latin typeface="Canva Sans" panose="020B0503030501040103"/>
              </a:rPr>
              <a:t>Displays the result of the X-ray Image </a:t>
            </a:r>
            <a:endParaRPr lang="en-US" sz="3900" spc="-155">
              <a:solidFill>
                <a:srgbClr val="000000"/>
              </a:solidFill>
              <a:latin typeface="Canva Sans" panose="020B0503030501040103"/>
            </a:endParaRPr>
          </a:p>
          <a:p>
            <a:pPr algn="l">
              <a:lnSpc>
                <a:spcPts val="4215"/>
              </a:lnSpc>
            </a:pPr>
          </a:p>
        </p:txBody>
      </p:sp>
      <p:sp>
        <p:nvSpPr>
          <p:cNvPr id="3" name="Freeform 3"/>
          <p:cNvSpPr/>
          <p:nvPr/>
        </p:nvSpPr>
        <p:spPr>
          <a:xfrm>
            <a:off x="12973107" y="2211918"/>
            <a:ext cx="4286193" cy="3260817"/>
          </a:xfrm>
          <a:custGeom>
            <a:avLst/>
            <a:gdLst/>
            <a:ahLst/>
            <a:cxnLst/>
            <a:rect l="l" t="t" r="r" b="b"/>
            <a:pathLst>
              <a:path w="4286193" h="3260817">
                <a:moveTo>
                  <a:pt x="0" y="0"/>
                </a:moveTo>
                <a:lnTo>
                  <a:pt x="4286193" y="0"/>
                </a:lnTo>
                <a:lnTo>
                  <a:pt x="4286193" y="3260817"/>
                </a:lnTo>
                <a:lnTo>
                  <a:pt x="0" y="3260817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b="-1159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27965" y="5472735"/>
            <a:ext cx="4176477" cy="4176477"/>
          </a:xfrm>
          <a:custGeom>
            <a:avLst/>
            <a:gdLst/>
            <a:ahLst/>
            <a:cxnLst/>
            <a:rect l="l" t="t" r="r" b="b"/>
            <a:pathLst>
              <a:path w="4176477" h="4176477">
                <a:moveTo>
                  <a:pt x="0" y="0"/>
                </a:moveTo>
                <a:lnTo>
                  <a:pt x="4176477" y="0"/>
                </a:lnTo>
                <a:lnTo>
                  <a:pt x="4176477" y="4176477"/>
                </a:lnTo>
                <a:lnTo>
                  <a:pt x="0" y="41764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83557" y="784232"/>
            <a:ext cx="15075743" cy="1261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30"/>
              </a:lnSpc>
            </a:pPr>
            <a:r>
              <a:rPr lang="en-US" sz="9010" spc="-358">
                <a:solidFill>
                  <a:srgbClr val="000000"/>
                </a:solidFill>
                <a:latin typeface="Canva Sans Bold" panose="020B0803030501040103"/>
              </a:rPr>
              <a:t>Functional Requirements</a:t>
            </a:r>
            <a:endParaRPr lang="en-US" sz="9010" spc="-358">
              <a:solidFill>
                <a:srgbClr val="000000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96793" y="2415031"/>
            <a:ext cx="1989131" cy="1989131"/>
          </a:xfrm>
          <a:custGeom>
            <a:avLst/>
            <a:gdLst/>
            <a:ahLst/>
            <a:cxnLst/>
            <a:rect l="l" t="t" r="r" b="b"/>
            <a:pathLst>
              <a:path w="1989131" h="1989131">
                <a:moveTo>
                  <a:pt x="0" y="0"/>
                </a:moveTo>
                <a:lnTo>
                  <a:pt x="1989131" y="0"/>
                </a:lnTo>
                <a:lnTo>
                  <a:pt x="1989131" y="1989131"/>
                </a:lnTo>
                <a:lnTo>
                  <a:pt x="0" y="198913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446241" y="4657798"/>
            <a:ext cx="2016553" cy="2249989"/>
          </a:xfrm>
          <a:custGeom>
            <a:avLst/>
            <a:gdLst/>
            <a:ahLst/>
            <a:cxnLst/>
            <a:rect l="l" t="t" r="r" b="b"/>
            <a:pathLst>
              <a:path w="2016553" h="2249989">
                <a:moveTo>
                  <a:pt x="0" y="0"/>
                </a:moveTo>
                <a:lnTo>
                  <a:pt x="2016553" y="0"/>
                </a:lnTo>
                <a:lnTo>
                  <a:pt x="2016553" y="2249989"/>
                </a:lnTo>
                <a:lnTo>
                  <a:pt x="0" y="22499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194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57164" y="2948565"/>
            <a:ext cx="590280" cy="1189481"/>
          </a:xfrm>
          <a:custGeom>
            <a:avLst/>
            <a:gdLst/>
            <a:ahLst/>
            <a:cxnLst/>
            <a:rect l="l" t="t" r="r" b="b"/>
            <a:pathLst>
              <a:path w="590280" h="1189481">
                <a:moveTo>
                  <a:pt x="0" y="0"/>
                </a:moveTo>
                <a:lnTo>
                  <a:pt x="590280" y="0"/>
                </a:lnTo>
                <a:lnTo>
                  <a:pt x="590280" y="1189481"/>
                </a:lnTo>
                <a:lnTo>
                  <a:pt x="0" y="11894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41681" y="4354777"/>
            <a:ext cx="986391" cy="1351220"/>
          </a:xfrm>
          <a:custGeom>
            <a:avLst/>
            <a:gdLst/>
            <a:ahLst/>
            <a:cxnLst/>
            <a:rect l="l" t="t" r="r" b="b"/>
            <a:pathLst>
              <a:path w="986391" h="1351220">
                <a:moveTo>
                  <a:pt x="0" y="0"/>
                </a:moveTo>
                <a:lnTo>
                  <a:pt x="986391" y="0"/>
                </a:lnTo>
                <a:lnTo>
                  <a:pt x="986391" y="1351220"/>
                </a:lnTo>
                <a:lnTo>
                  <a:pt x="0" y="13512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22937" y="5967726"/>
            <a:ext cx="900537" cy="1380134"/>
          </a:xfrm>
          <a:custGeom>
            <a:avLst/>
            <a:gdLst/>
            <a:ahLst/>
            <a:cxnLst/>
            <a:rect l="l" t="t" r="r" b="b"/>
            <a:pathLst>
              <a:path w="900537" h="1380134">
                <a:moveTo>
                  <a:pt x="0" y="0"/>
                </a:moveTo>
                <a:lnTo>
                  <a:pt x="900537" y="0"/>
                </a:lnTo>
                <a:lnTo>
                  <a:pt x="900537" y="1380134"/>
                </a:lnTo>
                <a:lnTo>
                  <a:pt x="0" y="13801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121521" y="7164962"/>
            <a:ext cx="2665993" cy="2665993"/>
          </a:xfrm>
          <a:custGeom>
            <a:avLst/>
            <a:gdLst/>
            <a:ahLst/>
            <a:cxnLst/>
            <a:rect l="l" t="t" r="r" b="b"/>
            <a:pathLst>
              <a:path w="2665993" h="2665993">
                <a:moveTo>
                  <a:pt x="0" y="0"/>
                </a:moveTo>
                <a:lnTo>
                  <a:pt x="2665993" y="0"/>
                </a:lnTo>
                <a:lnTo>
                  <a:pt x="2665993" y="2665993"/>
                </a:lnTo>
                <a:lnTo>
                  <a:pt x="0" y="266599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22937" y="7721820"/>
            <a:ext cx="1005135" cy="1647762"/>
          </a:xfrm>
          <a:custGeom>
            <a:avLst/>
            <a:gdLst/>
            <a:ahLst/>
            <a:cxnLst/>
            <a:rect l="l" t="t" r="r" b="b"/>
            <a:pathLst>
              <a:path w="1005135" h="1647762">
                <a:moveTo>
                  <a:pt x="0" y="0"/>
                </a:moveTo>
                <a:lnTo>
                  <a:pt x="1005135" y="0"/>
                </a:lnTo>
                <a:lnTo>
                  <a:pt x="1005135" y="1647762"/>
                </a:lnTo>
                <a:lnTo>
                  <a:pt x="0" y="16477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34877" y="704728"/>
            <a:ext cx="15898472" cy="1271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805"/>
              </a:lnSpc>
            </a:pPr>
            <a:r>
              <a:rPr lang="en-US" sz="9080" spc="-361">
                <a:solidFill>
                  <a:srgbClr val="000000"/>
                </a:solidFill>
                <a:latin typeface="Open Sans Bold"/>
              </a:rPr>
              <a:t>Non-Functional Requirement</a:t>
            </a:r>
            <a:endParaRPr lang="en-US" sz="9080" spc="-361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889125" y="2795905"/>
            <a:ext cx="13275310" cy="134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Canva Sans Bold" panose="020B0803030501040103"/>
              </a:rPr>
              <a:t>Performance Requirements</a:t>
            </a:r>
            <a:endParaRPr lang="en-US" sz="7500">
              <a:solidFill>
                <a:srgbClr val="000000"/>
              </a:solidFill>
              <a:latin typeface="Canva Sans Bold" panose="020B0803030501040103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89125" y="4319905"/>
            <a:ext cx="13008610" cy="134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Canva Sans Bold" panose="020B0803030501040103"/>
              </a:rPr>
              <a:t>Safety Requirements</a:t>
            </a:r>
            <a:endParaRPr lang="en-US" sz="7500">
              <a:solidFill>
                <a:srgbClr val="000000"/>
              </a:solidFill>
              <a:latin typeface="Canva Sans Bold" panose="020B0803030501040103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89125" y="6198235"/>
            <a:ext cx="12850495" cy="134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Canva Sans Bold" panose="020B0803030501040103"/>
              </a:rPr>
              <a:t>Security Requirements</a:t>
            </a:r>
            <a:endParaRPr lang="en-US" sz="7500">
              <a:solidFill>
                <a:srgbClr val="000000"/>
              </a:solidFill>
              <a:latin typeface="Canva Sans Bold" panose="020B0803030501040103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889125" y="8093075"/>
            <a:ext cx="12767945" cy="1346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Canva Sans Bold" panose="020B0803030501040103"/>
              </a:rPr>
              <a:t>User Documentation</a:t>
            </a:r>
            <a:endParaRPr lang="en-US" sz="7500">
              <a:solidFill>
                <a:srgbClr val="000000"/>
              </a:solidFill>
              <a:latin typeface="Canva Sans Bold" panose="020B08030305010401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7164" y="2948565"/>
            <a:ext cx="590280" cy="1189481"/>
          </a:xfrm>
          <a:custGeom>
            <a:avLst/>
            <a:gdLst/>
            <a:ahLst/>
            <a:cxnLst/>
            <a:rect l="l" t="t" r="r" b="b"/>
            <a:pathLst>
              <a:path w="590280" h="1189481">
                <a:moveTo>
                  <a:pt x="0" y="0"/>
                </a:moveTo>
                <a:lnTo>
                  <a:pt x="590280" y="0"/>
                </a:lnTo>
                <a:lnTo>
                  <a:pt x="590280" y="1189481"/>
                </a:lnTo>
                <a:lnTo>
                  <a:pt x="0" y="118948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41681" y="4354777"/>
            <a:ext cx="986391" cy="1351220"/>
          </a:xfrm>
          <a:custGeom>
            <a:avLst/>
            <a:gdLst/>
            <a:ahLst/>
            <a:cxnLst/>
            <a:rect l="l" t="t" r="r" b="b"/>
            <a:pathLst>
              <a:path w="986391" h="1351220">
                <a:moveTo>
                  <a:pt x="0" y="0"/>
                </a:moveTo>
                <a:lnTo>
                  <a:pt x="986391" y="0"/>
                </a:lnTo>
                <a:lnTo>
                  <a:pt x="986391" y="1351220"/>
                </a:lnTo>
                <a:lnTo>
                  <a:pt x="0" y="13512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22937" y="5967726"/>
            <a:ext cx="900537" cy="1380134"/>
          </a:xfrm>
          <a:custGeom>
            <a:avLst/>
            <a:gdLst/>
            <a:ahLst/>
            <a:cxnLst/>
            <a:rect l="l" t="t" r="r" b="b"/>
            <a:pathLst>
              <a:path w="900537" h="1380134">
                <a:moveTo>
                  <a:pt x="0" y="0"/>
                </a:moveTo>
                <a:lnTo>
                  <a:pt x="900537" y="0"/>
                </a:lnTo>
                <a:lnTo>
                  <a:pt x="900537" y="1380134"/>
                </a:lnTo>
                <a:lnTo>
                  <a:pt x="0" y="13801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22937" y="7721820"/>
            <a:ext cx="1005135" cy="1647762"/>
          </a:xfrm>
          <a:custGeom>
            <a:avLst/>
            <a:gdLst/>
            <a:ahLst/>
            <a:cxnLst/>
            <a:rect l="l" t="t" r="r" b="b"/>
            <a:pathLst>
              <a:path w="1005135" h="1647762">
                <a:moveTo>
                  <a:pt x="0" y="0"/>
                </a:moveTo>
                <a:lnTo>
                  <a:pt x="1005135" y="0"/>
                </a:lnTo>
                <a:lnTo>
                  <a:pt x="1005135" y="1647762"/>
                </a:lnTo>
                <a:lnTo>
                  <a:pt x="0" y="16477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987876" y="780992"/>
            <a:ext cx="3920002" cy="3920002"/>
          </a:xfrm>
          <a:custGeom>
            <a:avLst/>
            <a:gdLst/>
            <a:ahLst/>
            <a:cxnLst/>
            <a:rect l="l" t="t" r="r" b="b"/>
            <a:pathLst>
              <a:path w="3920002" h="3920002">
                <a:moveTo>
                  <a:pt x="0" y="0"/>
                </a:moveTo>
                <a:lnTo>
                  <a:pt x="3920003" y="0"/>
                </a:lnTo>
                <a:lnTo>
                  <a:pt x="3920003" y="3920002"/>
                </a:lnTo>
                <a:lnTo>
                  <a:pt x="0" y="392000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588727" y="4700994"/>
            <a:ext cx="3163296" cy="3163296"/>
          </a:xfrm>
          <a:custGeom>
            <a:avLst/>
            <a:gdLst/>
            <a:ahLst/>
            <a:cxnLst/>
            <a:rect l="l" t="t" r="r" b="b"/>
            <a:pathLst>
              <a:path w="3163296" h="3163296">
                <a:moveTo>
                  <a:pt x="0" y="0"/>
                </a:moveTo>
                <a:lnTo>
                  <a:pt x="3163296" y="0"/>
                </a:lnTo>
                <a:lnTo>
                  <a:pt x="3163296" y="3163297"/>
                </a:lnTo>
                <a:lnTo>
                  <a:pt x="0" y="316329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624455" y="895350"/>
            <a:ext cx="11637010" cy="1384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10000" spc="-397">
                <a:solidFill>
                  <a:srgbClr val="000000"/>
                </a:solidFill>
                <a:latin typeface="Open Sans Bold"/>
              </a:rPr>
              <a:t>Project Scope</a:t>
            </a:r>
            <a:endParaRPr lang="en-US" sz="10000" spc="-397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44243" y="2830848"/>
            <a:ext cx="12586178" cy="1348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Canva Sans" panose="020B0503030501040103"/>
              </a:rPr>
              <a:t>Create a web-based diagnostic tool for respiratory conditions, emphasizing COVID-19 and pneumonia.</a:t>
            </a:r>
            <a:endParaRPr lang="en-US" sz="3900">
              <a:solidFill>
                <a:srgbClr val="000000"/>
              </a:solidFill>
              <a:latin typeface="Canva Sans" panose="020B0503030501040103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44243" y="4431042"/>
            <a:ext cx="12443633" cy="1348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Canva Sans" panose="020B0503030501040103"/>
              </a:rPr>
              <a:t>Use CNNs and deep learning for quick and accurate categorization of chest X-ray images.</a:t>
            </a:r>
            <a:endParaRPr lang="en-US" sz="3900">
              <a:solidFill>
                <a:srgbClr val="000000"/>
              </a:solidFill>
              <a:latin typeface="Canva Sans" panose="020B0503030501040103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44243" y="6027408"/>
            <a:ext cx="12443633" cy="1348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Canva Sans" panose="020B0503030501040103"/>
              </a:rPr>
              <a:t>Utilize Kaggle's "COVID-19+PNEUMONIA+NORMAL Chest X-Ray Image Dataset" for training and testing.</a:t>
            </a:r>
            <a:endParaRPr lang="en-US" sz="3900">
              <a:solidFill>
                <a:srgbClr val="000000"/>
              </a:solidFill>
              <a:latin typeface="Canva Sans" panose="020B0503030501040103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44243" y="7833243"/>
            <a:ext cx="14819392" cy="1348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  <a:spcBef>
                <a:spcPct val="0"/>
              </a:spcBef>
            </a:pPr>
            <a:r>
              <a:rPr lang="en-US" sz="3900">
                <a:solidFill>
                  <a:srgbClr val="000000"/>
                </a:solidFill>
                <a:latin typeface="Canva Sans" panose="020B0503030501040103"/>
              </a:rPr>
              <a:t>Address limited access to medical professionals by expediting diagnosis and empowering both doctors and patients.</a:t>
            </a:r>
            <a:endParaRPr lang="en-US" sz="3900">
              <a:solidFill>
                <a:srgbClr val="000000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27558" y="2465120"/>
            <a:ext cx="4231742" cy="3377504"/>
          </a:xfrm>
          <a:custGeom>
            <a:avLst/>
            <a:gdLst/>
            <a:ahLst/>
            <a:cxnLst/>
            <a:rect l="l" t="t" r="r" b="b"/>
            <a:pathLst>
              <a:path w="4231742" h="3377504">
                <a:moveTo>
                  <a:pt x="0" y="0"/>
                </a:moveTo>
                <a:lnTo>
                  <a:pt x="4231742" y="0"/>
                </a:lnTo>
                <a:lnTo>
                  <a:pt x="4231742" y="3377504"/>
                </a:lnTo>
                <a:lnTo>
                  <a:pt x="0" y="3377504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10696" b="-2461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06202" y="6165877"/>
            <a:ext cx="3527764" cy="3759173"/>
          </a:xfrm>
          <a:custGeom>
            <a:avLst/>
            <a:gdLst/>
            <a:ahLst/>
            <a:cxnLst/>
            <a:rect l="l" t="t" r="r" b="b"/>
            <a:pathLst>
              <a:path w="3527764" h="3759173">
                <a:moveTo>
                  <a:pt x="0" y="0"/>
                </a:moveTo>
                <a:lnTo>
                  <a:pt x="3527765" y="0"/>
                </a:lnTo>
                <a:lnTo>
                  <a:pt x="3527765" y="3759173"/>
                </a:lnTo>
                <a:lnTo>
                  <a:pt x="0" y="3759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207" b="-2332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638443" y="3072857"/>
            <a:ext cx="824733" cy="1030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FFFFFF"/>
                </a:solidFill>
                <a:latin typeface="Canva Sans Bold" panose="020B0803030501040103"/>
              </a:rPr>
              <a:t>1</a:t>
            </a:r>
            <a:endParaRPr lang="en-US" sz="4300">
              <a:solidFill>
                <a:srgbClr val="FFFFFF"/>
              </a:solidFill>
              <a:latin typeface="Canva Sans Bold" panose="020B0803030501040103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44250" y="811151"/>
            <a:ext cx="10830153" cy="1292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35"/>
              </a:lnSpc>
            </a:pPr>
            <a:r>
              <a:rPr lang="en-US" sz="9200" spc="-366">
                <a:solidFill>
                  <a:srgbClr val="000000"/>
                </a:solidFill>
                <a:latin typeface="Open Sans Bold"/>
              </a:rPr>
              <a:t>Project Objectives</a:t>
            </a:r>
            <a:endParaRPr lang="en-US" sz="9200" spc="-366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2379395"/>
            <a:ext cx="11825935" cy="3786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Canva Sans" panose="020B0503030501040103"/>
              </a:rPr>
              <a:t>Develop an interactive AI web system for Pneumonia and COVID-19 diagnosis with a user-friendly interface, enabling X-ray image classification into Pneumonia, COVID-19, or normal.</a:t>
            </a:r>
            <a:endParaRPr lang="en-US" sz="4300">
              <a:solidFill>
                <a:srgbClr val="000000"/>
              </a:solidFill>
              <a:latin typeface="Canva Sans" panose="020B0503030501040103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630549" y="6080152"/>
            <a:ext cx="12111026" cy="3786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20"/>
              </a:lnSpc>
              <a:spcBef>
                <a:spcPct val="0"/>
              </a:spcBef>
            </a:pPr>
            <a:r>
              <a:rPr lang="en-US" sz="4300">
                <a:solidFill>
                  <a:srgbClr val="000000"/>
                </a:solidFill>
                <a:latin typeface="Canva Sans" panose="020B0503030501040103"/>
              </a:rPr>
              <a:t>Conduct experimental research, encompassing a comprehensive study of object classification techniques and an empirical evaluation of models like VGG for effective classification.</a:t>
            </a:r>
            <a:endParaRPr lang="en-US" sz="4300">
              <a:solidFill>
                <a:srgbClr val="000000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63037" y="8146281"/>
            <a:ext cx="1792350" cy="1332856"/>
          </a:xfrm>
          <a:custGeom>
            <a:avLst/>
            <a:gdLst/>
            <a:ahLst/>
            <a:cxnLst/>
            <a:rect l="l" t="t" r="r" b="b"/>
            <a:pathLst>
              <a:path w="1792350" h="1332856">
                <a:moveTo>
                  <a:pt x="0" y="0"/>
                </a:moveTo>
                <a:lnTo>
                  <a:pt x="1792349" y="0"/>
                </a:lnTo>
                <a:lnTo>
                  <a:pt x="1792349" y="1332856"/>
                </a:lnTo>
                <a:lnTo>
                  <a:pt x="0" y="133285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 r="-26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758292" y="8458731"/>
            <a:ext cx="1173898" cy="1173898"/>
          </a:xfrm>
          <a:custGeom>
            <a:avLst/>
            <a:gdLst/>
            <a:ahLst/>
            <a:cxnLst/>
            <a:rect l="l" t="t" r="r" b="b"/>
            <a:pathLst>
              <a:path w="1173898" h="1173898">
                <a:moveTo>
                  <a:pt x="0" y="0"/>
                </a:moveTo>
                <a:lnTo>
                  <a:pt x="1173898" y="0"/>
                </a:lnTo>
                <a:lnTo>
                  <a:pt x="1173898" y="1173898"/>
                </a:lnTo>
                <a:lnTo>
                  <a:pt x="0" y="11738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276522" y="8184339"/>
            <a:ext cx="1448290" cy="1448290"/>
          </a:xfrm>
          <a:custGeom>
            <a:avLst/>
            <a:gdLst/>
            <a:ahLst/>
            <a:cxnLst/>
            <a:rect l="l" t="t" r="r" b="b"/>
            <a:pathLst>
              <a:path w="1448290" h="1448290">
                <a:moveTo>
                  <a:pt x="0" y="0"/>
                </a:moveTo>
                <a:lnTo>
                  <a:pt x="1448290" y="0"/>
                </a:lnTo>
                <a:lnTo>
                  <a:pt x="1448290" y="1448290"/>
                </a:lnTo>
                <a:lnTo>
                  <a:pt x="0" y="14482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521998" y="8558668"/>
            <a:ext cx="1431947" cy="1073961"/>
          </a:xfrm>
          <a:custGeom>
            <a:avLst/>
            <a:gdLst/>
            <a:ahLst/>
            <a:cxnLst/>
            <a:rect l="l" t="t" r="r" b="b"/>
            <a:pathLst>
              <a:path w="1431947" h="1073961">
                <a:moveTo>
                  <a:pt x="0" y="0"/>
                </a:moveTo>
                <a:lnTo>
                  <a:pt x="1431947" y="0"/>
                </a:lnTo>
                <a:lnTo>
                  <a:pt x="1431947" y="1073961"/>
                </a:lnTo>
                <a:lnTo>
                  <a:pt x="0" y="10739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b="-34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353181" y="8699836"/>
            <a:ext cx="1370671" cy="623654"/>
          </a:xfrm>
          <a:custGeom>
            <a:avLst/>
            <a:gdLst/>
            <a:ahLst/>
            <a:cxnLst/>
            <a:rect l="l" t="t" r="r" b="b"/>
            <a:pathLst>
              <a:path w="1370671" h="623654">
                <a:moveTo>
                  <a:pt x="0" y="0"/>
                </a:moveTo>
                <a:lnTo>
                  <a:pt x="1370671" y="0"/>
                </a:lnTo>
                <a:lnTo>
                  <a:pt x="1370671" y="623654"/>
                </a:lnTo>
                <a:lnTo>
                  <a:pt x="0" y="62365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b="-204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754813" y="8544188"/>
            <a:ext cx="598367" cy="934949"/>
          </a:xfrm>
          <a:custGeom>
            <a:avLst/>
            <a:gdLst/>
            <a:ahLst/>
            <a:cxnLst/>
            <a:rect l="l" t="t" r="r" b="b"/>
            <a:pathLst>
              <a:path w="598367" h="934949">
                <a:moveTo>
                  <a:pt x="0" y="0"/>
                </a:moveTo>
                <a:lnTo>
                  <a:pt x="598368" y="0"/>
                </a:lnTo>
                <a:lnTo>
                  <a:pt x="598368" y="934949"/>
                </a:lnTo>
                <a:lnTo>
                  <a:pt x="0" y="93494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r="-1744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8700" y="8450744"/>
            <a:ext cx="3122295" cy="1615112"/>
          </a:xfrm>
          <a:custGeom>
            <a:avLst/>
            <a:gdLst/>
            <a:ahLst/>
            <a:cxnLst/>
            <a:rect l="l" t="t" r="r" b="b"/>
            <a:pathLst>
              <a:path w="3122295" h="1615112">
                <a:moveTo>
                  <a:pt x="0" y="0"/>
                </a:moveTo>
                <a:lnTo>
                  <a:pt x="3122295" y="0"/>
                </a:lnTo>
                <a:lnTo>
                  <a:pt x="3122295" y="1615112"/>
                </a:lnTo>
                <a:lnTo>
                  <a:pt x="0" y="161511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54008" b="-54774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509270"/>
            <a:ext cx="7388860" cy="1651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 panose="020B0803030501040103"/>
              </a:rPr>
              <a:t>Constraints</a:t>
            </a:r>
            <a:endParaRPr lang="en-US" sz="9200">
              <a:solidFill>
                <a:srgbClr val="000000"/>
              </a:solidFill>
              <a:latin typeface="Canva Sans Bold" panose="020B0803030501040103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2388387"/>
            <a:ext cx="6324481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 Software Constraints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  <a:p>
            <a:pPr marL="734060" lvl="1" indent="-367030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Hardware Constraints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  <a:p>
            <a:pPr marL="734060" lvl="1" indent="-367030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Cultural Constraints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  <a:p>
            <a:pPr marL="734060" lvl="1" indent="-367030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Legal Constraints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  <a:p>
            <a:pPr marL="734060" lvl="1" indent="-367030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Environmental Constraints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  <a:p>
            <a:pPr marL="734060" lvl="1" indent="-367030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User Constraints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977630" y="509270"/>
            <a:ext cx="8554085" cy="1651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Canva Sans Bold" panose="020B0803030501040103"/>
              </a:rPr>
              <a:t>Stakeholders</a:t>
            </a:r>
            <a:endParaRPr lang="en-US" sz="9200">
              <a:solidFill>
                <a:srgbClr val="000000"/>
              </a:solidFill>
              <a:latin typeface="Canva Sans Bold" panose="020B0803030501040103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723852" y="2388387"/>
            <a:ext cx="9067205" cy="418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60" lvl="1" indent="-367030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Healthcare providers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  <a:p>
            <a:pPr marL="734060" lvl="1" indent="-367030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Patients and their families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  <a:p>
            <a:pPr marL="734060" lvl="1" indent="-367030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Hospital Administrators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  <a:p>
            <a:pPr marL="734060" lvl="1" indent="-367030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Governmental Regulatory Organizations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  <a:p>
            <a:pPr marL="734060" lvl="1" indent="-367030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Research Institutions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  <a:p>
            <a:pPr marL="734060" lvl="1" indent="-367030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Manufacturers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  <a:p>
            <a:pPr marL="734060" lvl="1" indent="-367030">
              <a:lnSpc>
                <a:spcPts val="4760"/>
              </a:lnSpc>
              <a:buFont typeface="Arial" panose="020B0604020202020204"/>
              <a:buChar char="•"/>
            </a:pPr>
            <a:r>
              <a:rPr lang="en-US" sz="3400">
                <a:solidFill>
                  <a:srgbClr val="000000"/>
                </a:solidFill>
                <a:latin typeface="Canva Sans" panose="020B0503030501040103"/>
              </a:rPr>
              <a:t>Professional Organizataions</a:t>
            </a:r>
            <a:endParaRPr lang="en-US" sz="3400">
              <a:solidFill>
                <a:srgbClr val="000000"/>
              </a:solidFill>
              <a:latin typeface="Canva Sans" panose="020B05030305010401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2136</Words>
  <Application>WPS Presentation</Application>
  <PresentationFormat>On-screen Show (4:3)</PresentationFormat>
  <Paragraphs>121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Montserrat Bold</vt:lpstr>
      <vt:lpstr>Open Sans Bold</vt:lpstr>
      <vt:lpstr>Open Sans</vt:lpstr>
      <vt:lpstr>Canva Sans Bold</vt:lpstr>
      <vt:lpstr>Arimo Bold</vt:lpstr>
      <vt:lpstr>Canva Sans</vt:lpstr>
      <vt:lpstr>Arial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 AND SDS.pptx.pptx</dc:title>
  <dc:creator/>
  <cp:lastModifiedBy>jaffa</cp:lastModifiedBy>
  <cp:revision>2</cp:revision>
  <dcterms:created xsi:type="dcterms:W3CDTF">2006-08-16T00:00:00Z</dcterms:created>
  <dcterms:modified xsi:type="dcterms:W3CDTF">2023-11-23T16:30:52Z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6D3097BFA4FE4ECE957460A264110767_12</vt:lpwstr>
  </property>
  <property fmtid="{D5CDD505-2E9C-101B-9397-08002B2CF9AE}" pid="3" name="KSOProductBuildVer">
    <vt:lpwstr>1033-12.2.0.13306</vt:lpwstr>
  </property>
</Properties>
</file>