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4" r:id="rId2"/>
    <p:sldId id="275" r:id="rId3"/>
    <p:sldId id="276" r:id="rId4"/>
    <p:sldId id="277" r:id="rId5"/>
    <p:sldId id="278" r:id="rId6"/>
    <p:sldId id="287" r:id="rId7"/>
    <p:sldId id="280" r:id="rId8"/>
    <p:sldId id="281" r:id="rId9"/>
    <p:sldId id="282" r:id="rId10"/>
    <p:sldId id="258" r:id="rId11"/>
    <p:sldId id="284" r:id="rId12"/>
    <p:sldId id="285" r:id="rId13"/>
    <p:sldId id="262" r:id="rId14"/>
    <p:sldId id="265" r:id="rId15"/>
    <p:sldId id="263" r:id="rId16"/>
    <p:sldId id="264" r:id="rId17"/>
    <p:sldId id="266" r:id="rId18"/>
    <p:sldId id="267" r:id="rId19"/>
    <p:sldId id="268" r:id="rId20"/>
    <p:sldId id="269" r:id="rId21"/>
    <p:sldId id="286" r:id="rId22"/>
    <p:sldId id="288" r:id="rId23"/>
    <p:sldId id="292" r:id="rId24"/>
    <p:sldId id="289" r:id="rId25"/>
    <p:sldId id="293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663" autoAdjust="0"/>
  </p:normalViewPr>
  <p:slideViewPr>
    <p:cSldViewPr snapToGrid="0">
      <p:cViewPr varScale="1">
        <p:scale>
          <a:sx n="60" d="100"/>
          <a:sy n="60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2AC5-4F79-4950-A6C0-FF4BC2F4812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D3E04-EADB-4D7B-BEF6-4C3B63C7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tutorial-jupyter-notebook#gs.PU2kft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nidata.github.io/online-python-training/notebook.html" TargetMode="External"/><Relationship Id="rId4" Type="http://schemas.openxmlformats.org/officeDocument/2006/relationships/hyperlink" Target="https://jupyter-notebook-beginner-guide.readthedocs.io/en/latest/execute.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C0F0A-2D12-477E-B30A-77235E6AF425}" type="slidenum">
              <a:rPr lang="he-IL"/>
              <a:pPr/>
              <a:t>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83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-it -p 8888:8888 -v "$(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):/notebooks"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hlinkClick r:id="rId3"/>
              </a:rPr>
              <a:t>https://www.datacamp.com/community/tutorials/tutorial-jupyter-notebook#gs.PU2kftE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jupyter</a:t>
            </a:r>
            <a:r>
              <a:rPr lang="nl-NL" dirty="0"/>
              <a:t> notebook Running the </a:t>
            </a:r>
            <a:r>
              <a:rPr lang="nl-NL" dirty="0" err="1"/>
              <a:t>jupyter</a:t>
            </a:r>
            <a:r>
              <a:rPr lang="nl-NL" dirty="0"/>
              <a:t> notebook </a:t>
            </a:r>
            <a:r>
              <a:rPr lang="nl-NL" dirty="0">
                <a:hlinkClick r:id="rId4"/>
              </a:rPr>
              <a:t>https://jupyter-notebook-beginner-guide.readthedocs.io/en/latest/execute.html</a:t>
            </a:r>
            <a:endParaRPr lang="nl-NL" dirty="0"/>
          </a:p>
          <a:p>
            <a:r>
              <a:rPr lang="en-US" dirty="0">
                <a:hlinkClick r:id="rId5"/>
              </a:rPr>
              <a:t>https://unidata.github.io/online-python-training/notebook.html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D3E04-EADB-4D7B-BEF6-4C3B63C7E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http://www.thegeekstuff.com/2013/04/python-introduction/</a:t>
            </a:r>
          </a:p>
          <a:p>
            <a:endParaRPr lang="nl-NL" dirty="0"/>
          </a:p>
          <a:p>
            <a:r>
              <a:rPr lang="nl-NL" dirty="0" err="1"/>
              <a:t>Estimating</a:t>
            </a:r>
            <a:r>
              <a:rPr lang="nl-NL" dirty="0"/>
              <a:t> </a:t>
            </a:r>
            <a:r>
              <a:rPr lang="nl-NL" dirty="0" err="1"/>
              <a:t>prices</a:t>
            </a:r>
            <a:r>
              <a:rPr lang="nl-NL" dirty="0"/>
              <a:t> of a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cars</a:t>
            </a:r>
            <a:endParaRPr lang="nl-NL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EB330-2BA7-4AAC-8DBD-61370AD815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http://www.thegeekstuff.com/2013/06/python-list/?utm_source=feedly</a:t>
            </a:r>
          </a:p>
          <a:p>
            <a:r>
              <a:rPr lang="en-US" dirty="0"/>
              <a:t>http://effbot.org/zone/python-list.htm</a:t>
            </a:r>
          </a:p>
          <a:p>
            <a:endParaRPr lang="nl-NL" dirty="0"/>
          </a:p>
          <a:p>
            <a:r>
              <a:rPr lang="en-US" dirty="0" err="1"/>
              <a:t>mylist</a:t>
            </a:r>
            <a:r>
              <a:rPr lang="en-US" dirty="0"/>
              <a:t> = []</a:t>
            </a:r>
            <a:r>
              <a:rPr lang="en-US" dirty="0" err="1"/>
              <a:t>mylist.append</a:t>
            </a:r>
            <a:r>
              <a:rPr lang="en-US" dirty="0"/>
              <a:t>(1)</a:t>
            </a:r>
            <a:r>
              <a:rPr lang="en-US" dirty="0" err="1"/>
              <a:t>mylist.append</a:t>
            </a:r>
            <a:r>
              <a:rPr lang="en-US" dirty="0"/>
              <a:t>(2)</a:t>
            </a:r>
            <a:r>
              <a:rPr lang="en-US" dirty="0" err="1"/>
              <a:t>mylist.append</a:t>
            </a:r>
            <a:r>
              <a:rPr lang="en-US" dirty="0"/>
              <a:t>(3)print(</a:t>
            </a:r>
            <a:r>
              <a:rPr lang="en-US" dirty="0" err="1"/>
              <a:t>mylist</a:t>
            </a:r>
            <a:r>
              <a:rPr lang="en-US" dirty="0"/>
              <a:t>[0]) # prints 1print(</a:t>
            </a:r>
            <a:r>
              <a:rPr lang="en-US" dirty="0" err="1"/>
              <a:t>mylist</a:t>
            </a:r>
            <a:r>
              <a:rPr lang="en-US" dirty="0"/>
              <a:t>[1]) # prints 2print(</a:t>
            </a:r>
            <a:r>
              <a:rPr lang="en-US" dirty="0" err="1"/>
              <a:t>mylist</a:t>
            </a:r>
            <a:r>
              <a:rPr lang="en-US" dirty="0"/>
              <a:t>[2]) # prints 3# prints out 1,2,3for x in </a:t>
            </a:r>
            <a:r>
              <a:rPr lang="en-US" dirty="0" err="1"/>
              <a:t>mylist</a:t>
            </a:r>
            <a:r>
              <a:rPr lang="en-US" dirty="0"/>
              <a:t>:    print(x)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EB330-2BA7-4AAC-8DBD-61370AD815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0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Prints out 0,1,2,3,4 and then it prints "count value reached 5"count=0while(count&lt;5):    print(count)    count +=1else:    print("count value reached %d" %(count))# Prints out 1,2,3,4for </a:t>
            </a:r>
            <a:r>
              <a:rPr lang="en-US" dirty="0" err="1"/>
              <a:t>i</a:t>
            </a:r>
            <a:r>
              <a:rPr lang="en-US" dirty="0"/>
              <a:t> in range(1, 10):    if(i%5==0):        break    print(</a:t>
            </a:r>
            <a:r>
              <a:rPr lang="en-US" dirty="0" err="1"/>
              <a:t>i</a:t>
            </a:r>
            <a:r>
              <a:rPr lang="en-US" dirty="0"/>
              <a:t>)else:    print("this is not printed because for loop is terminated because of break but not due to fail in condition")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EB330-2BA7-4AAC-8DBD-61370AD815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4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D3E04-EADB-4D7B-BEF6-4C3B63C7EF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7B8D2-F867-4531-98FB-4E0820A3E12B}" type="slidenum">
              <a:rPr lang="he-IL"/>
              <a:pPr/>
              <a:t>2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NoteBooks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Functional programming: Variables, Lists, Arrays, Loops, Functions, Classes</a:t>
            </a:r>
          </a:p>
          <a:p>
            <a:r>
              <a:rPr lang="nl-NL" dirty="0" err="1"/>
              <a:t>Dictionaries</a:t>
            </a:r>
            <a:endParaRPr lang="nl-NL" dirty="0"/>
          </a:p>
          <a:p>
            <a:r>
              <a:rPr lang="nl-NL" dirty="0" err="1">
                <a:effectLst/>
              </a:rPr>
              <a:t>Tuples</a:t>
            </a:r>
            <a:endParaRPr lang="nl-NL" dirty="0">
              <a:effectLst/>
            </a:endParaRPr>
          </a:p>
          <a:p>
            <a:r>
              <a:rPr lang="nl-NL" dirty="0" err="1"/>
              <a:t>Mutable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F9462-0EB5-420C-817E-9A1BA118DE75}" type="slidenum">
              <a:rPr lang="he-IL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4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F9462-0EB5-420C-817E-9A1BA118DE75}" type="slidenum">
              <a:rPr lang="he-IL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0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F9462-0EB5-420C-817E-9A1BA118DE75}" type="slidenum">
              <a:rPr lang="he-IL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5 means best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F9462-0EB5-420C-817E-9A1BA118DE75}" type="slidenum">
              <a:rPr lang="he-IL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5 means best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9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7B8D2-F867-4531-98FB-4E0820A3E12B}" type="slidenum">
              <a:rPr lang="he-IL"/>
              <a:pPr/>
              <a:t>7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7B8D2-F867-4531-98FB-4E0820A3E12B}" type="slidenum">
              <a:rPr lang="he-IL"/>
              <a:pPr/>
              <a:t>8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38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7B8D2-F867-4531-98FB-4E0820A3E12B}" type="slidenum">
              <a:rPr lang="he-IL"/>
              <a:pPr/>
              <a:t>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8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3454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6568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686454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5988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516177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59793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8398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7407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5185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0738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4775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76042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1255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429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26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776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FB4A-47E8-4A14-8556-D7126497D2C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02FAC8-721E-435E-A376-38087110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5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4036" y="2241176"/>
            <a:ext cx="7772400" cy="2747683"/>
          </a:xfrm>
        </p:spPr>
        <p:txBody>
          <a:bodyPr anchor="ctr">
            <a:no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Python Programming Language</a:t>
            </a:r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Data Science</a:t>
            </a:r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Everything in-between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/>
            </a:r>
            <a:br>
              <a:rPr lang="en-US" sz="3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/>
            </a:r>
            <a:br>
              <a:rPr lang="en-US" sz="3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endParaRPr lang="en-CA" sz="1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12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err="1">
                <a:solidFill>
                  <a:schemeClr val="accent2"/>
                </a:solidFill>
              </a:rPr>
              <a:t>Jupyter</a:t>
            </a:r>
            <a:r>
              <a:rPr lang="en-US" sz="3400" b="1" dirty="0">
                <a:solidFill>
                  <a:schemeClr val="accent2"/>
                </a:solidFill>
              </a:rPr>
              <a:t> </a:t>
            </a:r>
            <a:r>
              <a:rPr lang="en-US" sz="3400" b="1" dirty="0" err="1">
                <a:solidFill>
                  <a:schemeClr val="accent2"/>
                </a:solidFill>
              </a:rPr>
              <a:t>NoteBooks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Jupyter</a:t>
            </a:r>
            <a:r>
              <a:rPr lang="en-US" b="1" dirty="0"/>
              <a:t> Notebook App</a:t>
            </a:r>
            <a:r>
              <a:rPr lang="en-US" dirty="0"/>
              <a:t> (formerly </a:t>
            </a:r>
            <a:r>
              <a:rPr lang="en-US" b="1" dirty="0" err="1"/>
              <a:t>IPython</a:t>
            </a:r>
            <a:r>
              <a:rPr lang="en-US" b="1" dirty="0"/>
              <a:t> Notebook</a:t>
            </a:r>
            <a:r>
              <a:rPr lang="en-US" dirty="0"/>
              <a:t>) is an application running inside the browser. </a:t>
            </a:r>
          </a:p>
          <a:p>
            <a:r>
              <a:rPr lang="en-US" dirty="0"/>
              <a:t>A web application which allows you</a:t>
            </a:r>
          </a:p>
          <a:p>
            <a:pPr lvl="1"/>
            <a:r>
              <a:rPr lang="en-US" dirty="0"/>
              <a:t>To create and share documents</a:t>
            </a:r>
          </a:p>
          <a:p>
            <a:pPr lvl="1"/>
            <a:r>
              <a:rPr lang="en-US" dirty="0"/>
              <a:t>That can contain live code, text, visualizations</a:t>
            </a:r>
          </a:p>
          <a:p>
            <a:pPr lvl="1"/>
            <a:r>
              <a:rPr lang="en-US" dirty="0"/>
              <a:t>Easy to jumpstart</a:t>
            </a:r>
          </a:p>
          <a:p>
            <a:r>
              <a:rPr lang="en-US" dirty="0"/>
              <a:t>Brings together an analysis and it’s results</a:t>
            </a:r>
          </a:p>
          <a:p>
            <a:r>
              <a:rPr lang="en-US" dirty="0"/>
              <a:t>Offers real time data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476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Why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It comes with many powerful packages </a:t>
            </a:r>
          </a:p>
          <a:p>
            <a:endParaRPr lang="en-US" dirty="0"/>
          </a:p>
          <a:p>
            <a:r>
              <a:rPr lang="en-US" dirty="0"/>
              <a:t>While traditional Python gives you just a basic platform where you have to install your desired packages manually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705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49" y="457291"/>
            <a:ext cx="7772400" cy="1143000"/>
          </a:xfrm>
        </p:spPr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Python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49" y="1371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Data Types, Operators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String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Dictionary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Functions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Other Utility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249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Python: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4424"/>
            <a:ext cx="8596668" cy="3880773"/>
          </a:xfrm>
        </p:spPr>
        <p:txBody>
          <a:bodyPr/>
          <a:lstStyle/>
          <a:p>
            <a:r>
              <a:rPr lang="en-US" dirty="0">
                <a:effectLst/>
              </a:rPr>
              <a:t>Reserved memory locations to store values</a:t>
            </a:r>
          </a:p>
          <a:p>
            <a:r>
              <a:rPr lang="nl-NL" dirty="0" err="1">
                <a:effectLst/>
              </a:rPr>
              <a:t>You</a:t>
            </a:r>
            <a:r>
              <a:rPr lang="nl-NL" dirty="0">
                <a:effectLst/>
              </a:rPr>
              <a:t> do </a:t>
            </a:r>
            <a:r>
              <a:rPr lang="nl-NL" dirty="0" err="1">
                <a:effectLst/>
              </a:rPr>
              <a:t>not</a:t>
            </a:r>
            <a:r>
              <a:rPr lang="nl-NL" dirty="0">
                <a:effectLst/>
              </a:rPr>
              <a:t> </a:t>
            </a:r>
            <a:r>
              <a:rPr lang="nl-NL" dirty="0" err="1">
                <a:effectLst/>
              </a:rPr>
              <a:t>need</a:t>
            </a:r>
            <a:r>
              <a:rPr lang="nl-NL" dirty="0">
                <a:effectLst/>
              </a:rPr>
              <a:t> explicit </a:t>
            </a:r>
            <a:r>
              <a:rPr lang="nl-NL" dirty="0" err="1">
                <a:effectLst/>
              </a:rPr>
              <a:t>declaration</a:t>
            </a:r>
            <a:r>
              <a:rPr lang="nl-NL" dirty="0">
                <a:effectLst/>
              </a:rPr>
              <a:t> of type</a:t>
            </a:r>
          </a:p>
          <a:p>
            <a:pPr lvl="1"/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assign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variable</a:t>
            </a:r>
            <a:endParaRPr lang="nl-NL" dirty="0">
              <a:effectLst/>
            </a:endParaRPr>
          </a:p>
          <a:p>
            <a:pPr lvl="1"/>
            <a:r>
              <a:rPr lang="en-US" altLang="en-US" dirty="0">
                <a:solidFill>
                  <a:srgbClr val="313131"/>
                </a:solidFill>
                <a:latin typeface="Menlo"/>
              </a:rPr>
              <a:t>counter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Menlo"/>
              </a:rPr>
              <a:t>60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880000"/>
                </a:solidFill>
                <a:latin typeface="Menlo"/>
              </a:rPr>
              <a:t># An integer assignment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1"/>
            <a:r>
              <a:rPr lang="en-US" altLang="en-US" dirty="0">
                <a:solidFill>
                  <a:srgbClr val="313131"/>
                </a:solidFill>
                <a:latin typeface="Menlo"/>
              </a:rPr>
              <a:t>miles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Menlo"/>
              </a:rPr>
              <a:t>1000.0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880000"/>
                </a:solidFill>
                <a:latin typeface="Menlo"/>
              </a:rPr>
              <a:t># A floating point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1"/>
            <a:r>
              <a:rPr lang="en-US" altLang="en-US" dirty="0">
                <a:solidFill>
                  <a:srgbClr val="313131"/>
                </a:solidFill>
                <a:latin typeface="Menlo"/>
              </a:rPr>
              <a:t>name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8800"/>
                </a:solidFill>
                <a:latin typeface="Menlo"/>
              </a:rPr>
              <a:t>“Ali"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880000"/>
                </a:solidFill>
                <a:latin typeface="Menlo"/>
              </a:rPr>
              <a:t># A string</a:t>
            </a:r>
            <a:r>
              <a:rPr lang="en-US" altLang="en-US" sz="2000" dirty="0"/>
              <a:t> </a:t>
            </a:r>
          </a:p>
          <a:p>
            <a:r>
              <a:rPr lang="nl-NL" altLang="en-US" sz="2400" dirty="0">
                <a:latin typeface="Arial" panose="020B0604020202020204" pitchFamily="34" charset="0"/>
              </a:rPr>
              <a:t>Multiple </a:t>
            </a:r>
            <a:r>
              <a:rPr lang="nl-NL" altLang="en-US" sz="2400" dirty="0" err="1">
                <a:latin typeface="Arial" panose="020B0604020202020204" pitchFamily="34" charset="0"/>
              </a:rPr>
              <a:t>assignment</a:t>
            </a:r>
            <a:r>
              <a:rPr lang="nl-NL" altLang="en-US" sz="2400" dirty="0">
                <a:latin typeface="Arial" panose="020B0604020202020204" pitchFamily="34" charset="0"/>
              </a:rPr>
              <a:t> ( a single val </a:t>
            </a:r>
            <a:r>
              <a:rPr lang="nl-NL" altLang="en-US" sz="2400" dirty="0" err="1">
                <a:latin typeface="Arial" panose="020B0604020202020204" pitchFamily="34" charset="0"/>
              </a:rPr>
              <a:t>to</a:t>
            </a:r>
            <a:r>
              <a:rPr lang="nl-NL" altLang="en-US" sz="2400" dirty="0">
                <a:latin typeface="Arial" panose="020B0604020202020204" pitchFamily="34" charset="0"/>
              </a:rPr>
              <a:t> * var </a:t>
            </a:r>
            <a:r>
              <a:rPr lang="nl-NL" altLang="en-US" sz="2400" dirty="0" err="1">
                <a:latin typeface="Arial" panose="020B0604020202020204" pitchFamily="34" charset="0"/>
              </a:rPr>
              <a:t>simultaneously</a:t>
            </a:r>
            <a:r>
              <a:rPr lang="nl-NL" altLang="en-US" sz="2400" dirty="0">
                <a:latin typeface="Arial" panose="020B0604020202020204" pitchFamily="34" charset="0"/>
              </a:rPr>
              <a:t>)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lvl="1"/>
            <a:r>
              <a:rPr lang="nl-NL" dirty="0">
                <a:effectLst/>
              </a:rPr>
              <a:t>x = y</a:t>
            </a:r>
            <a:r>
              <a:rPr lang="nl-NL" dirty="0"/>
              <a:t> =</a:t>
            </a:r>
            <a:r>
              <a:rPr lang="nl-NL" dirty="0">
                <a:effectLst/>
              </a:rPr>
              <a:t> </a:t>
            </a:r>
            <a:r>
              <a:rPr lang="nl-NL" dirty="0" err="1">
                <a:effectLst/>
              </a:rPr>
              <a:t>z</a:t>
            </a:r>
            <a:r>
              <a:rPr lang="nl-NL" dirty="0">
                <a:effectLst/>
              </a:rPr>
              <a:t> = 1</a:t>
            </a:r>
          </a:p>
          <a:p>
            <a:pPr lvl="1"/>
            <a:r>
              <a:rPr lang="nl-NL" dirty="0"/>
              <a:t>x, y, </a:t>
            </a:r>
            <a:r>
              <a:rPr lang="nl-NL" dirty="0" err="1"/>
              <a:t>z</a:t>
            </a:r>
            <a:r>
              <a:rPr lang="nl-NL" dirty="0"/>
              <a:t> = 1,2, “Ali” (*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* variables)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01951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One of basic Data Structures in any language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Python doesn't have a native array data structure, but it has the list </a:t>
            </a:r>
          </a:p>
          <a:p>
            <a:pPr>
              <a:lnSpc>
                <a:spcPct val="150000"/>
              </a:lnSpc>
            </a:pPr>
            <a:r>
              <a:rPr lang="en-US" dirty="0"/>
              <a:t>which is much more general and can be used as a multidimensional array</a:t>
            </a:r>
          </a:p>
          <a:p>
            <a:pPr>
              <a:lnSpc>
                <a:spcPct val="150000"/>
              </a:lnSpc>
            </a:pPr>
            <a:r>
              <a:rPr lang="en-US" dirty="0"/>
              <a:t>A list in Python is just an ordered collection of items which can be of any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72034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Python: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1618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A container that holds a number of other objects</a:t>
            </a:r>
          </a:p>
          <a:p>
            <a:r>
              <a:rPr lang="nl-NL" sz="2000" dirty="0"/>
              <a:t>Add/remove objects from list</a:t>
            </a:r>
          </a:p>
          <a:p>
            <a:r>
              <a:rPr lang="nl-NL" sz="2000" dirty="0" err="1"/>
              <a:t>Create</a:t>
            </a:r>
            <a:endParaRPr lang="nl-NL" sz="2000" dirty="0"/>
          </a:p>
          <a:p>
            <a:r>
              <a:rPr lang="nl-NL" sz="2000" dirty="0"/>
              <a:t>Access</a:t>
            </a:r>
          </a:p>
          <a:p>
            <a:r>
              <a:rPr lang="nl-NL" sz="2000" dirty="0"/>
              <a:t>Looping over list</a:t>
            </a:r>
          </a:p>
          <a:p>
            <a:r>
              <a:rPr lang="nl-NL" sz="2000" dirty="0" err="1"/>
              <a:t>Modify</a:t>
            </a:r>
            <a:r>
              <a:rPr lang="nl-NL" sz="2000" dirty="0"/>
              <a:t> </a:t>
            </a:r>
            <a:r>
              <a:rPr lang="nl-NL" sz="2000" dirty="0" err="1"/>
              <a:t>lists</a:t>
            </a:r>
            <a:r>
              <a:rPr lang="nl-NL" sz="2000" dirty="0"/>
              <a:t> (</a:t>
            </a:r>
            <a:r>
              <a:rPr lang="nl-NL" sz="2000" dirty="0" err="1"/>
              <a:t>Insert</a:t>
            </a:r>
            <a:r>
              <a:rPr lang="nl-NL" sz="2000" dirty="0"/>
              <a:t>, </a:t>
            </a:r>
            <a:r>
              <a:rPr lang="nl-NL" sz="2000" dirty="0" err="1"/>
              <a:t>append</a:t>
            </a:r>
            <a:r>
              <a:rPr lang="nl-NL" sz="2000" dirty="0"/>
              <a:t>, </a:t>
            </a:r>
            <a:r>
              <a:rPr lang="nl-NL" sz="2000" dirty="0" err="1"/>
              <a:t>extend</a:t>
            </a:r>
            <a:r>
              <a:rPr lang="nl-NL" sz="2000" dirty="0"/>
              <a:t>)</a:t>
            </a:r>
          </a:p>
          <a:p>
            <a:r>
              <a:rPr lang="nl-NL" sz="2000" dirty="0" err="1"/>
              <a:t>Searching</a:t>
            </a:r>
            <a:r>
              <a:rPr lang="nl-NL" sz="2000" dirty="0"/>
              <a:t> </a:t>
            </a:r>
            <a:r>
              <a:rPr lang="nl-NL" sz="2000" dirty="0" err="1"/>
              <a:t>lists</a:t>
            </a:r>
            <a:endParaRPr lang="nl-NL" sz="2000" dirty="0"/>
          </a:p>
          <a:p>
            <a:r>
              <a:rPr lang="nl-NL" sz="2000" dirty="0"/>
              <a:t>Sorting and printing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89083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Python: Lists…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064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mylist</a:t>
            </a:r>
            <a:r>
              <a:rPr lang="en-US" dirty="0"/>
              <a:t> =[]</a:t>
            </a:r>
          </a:p>
          <a:p>
            <a:r>
              <a:rPr lang="en-US" dirty="0" err="1"/>
              <a:t>mylist.append</a:t>
            </a:r>
            <a:r>
              <a:rPr lang="en-US" dirty="0"/>
              <a:t>(1)</a:t>
            </a:r>
          </a:p>
          <a:p>
            <a:r>
              <a:rPr lang="en-US" dirty="0" err="1"/>
              <a:t>mylist.append</a:t>
            </a:r>
            <a:r>
              <a:rPr lang="en-US" dirty="0"/>
              <a:t>(2)</a:t>
            </a:r>
          </a:p>
          <a:p>
            <a:r>
              <a:rPr lang="en-US" dirty="0" err="1"/>
              <a:t>mylist.append</a:t>
            </a:r>
            <a:r>
              <a:rPr lang="en-US" dirty="0"/>
              <a:t>(3)</a:t>
            </a:r>
          </a:p>
          <a:p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[0]) # prints 1</a:t>
            </a:r>
          </a:p>
          <a:p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[1]) # prints 2</a:t>
            </a:r>
          </a:p>
          <a:p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[2]) # prints 3</a:t>
            </a:r>
          </a:p>
          <a:p>
            <a:endParaRPr lang="en-US" dirty="0"/>
          </a:p>
          <a:p>
            <a:r>
              <a:rPr lang="en-US" dirty="0"/>
              <a:t># prints out 1,2,3  for x in </a:t>
            </a:r>
            <a:r>
              <a:rPr lang="en-US" dirty="0" err="1"/>
              <a:t>mylist</a:t>
            </a:r>
            <a:r>
              <a:rPr lang="en-US" dirty="0"/>
              <a:t>:    print(x)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356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400" b="1" dirty="0">
                <a:solidFill>
                  <a:schemeClr val="accent2"/>
                </a:solidFill>
              </a:rPr>
              <a:t>Numpy Arrays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706"/>
            <a:ext cx="8596668" cy="530710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arrays are great alternatives to Python Lists.</a:t>
            </a:r>
          </a:p>
          <a:p>
            <a:r>
              <a:rPr lang="en-US" dirty="0"/>
              <a:t>Some of the key advantages of </a:t>
            </a:r>
            <a:r>
              <a:rPr lang="en-US" dirty="0" err="1"/>
              <a:t>Numpy</a:t>
            </a:r>
            <a:r>
              <a:rPr lang="en-US" dirty="0"/>
              <a:t> arrays are that they are fast, easy to work with, and give users the opportunity to perform calculations across entire arrays.</a:t>
            </a:r>
          </a:p>
          <a:p>
            <a:pPr lvl="1"/>
            <a:r>
              <a:rPr lang="en-US" dirty="0"/>
              <a:t># Create 2 new lists height and weight</a:t>
            </a:r>
          </a:p>
          <a:p>
            <a:pPr lvl="1"/>
            <a:r>
              <a:rPr lang="en-US" dirty="0"/>
              <a:t>height = [1.87,  1.87, 1.82, 1.91, 1.90, 1.85]</a:t>
            </a:r>
          </a:p>
          <a:p>
            <a:pPr lvl="1"/>
            <a:r>
              <a:rPr lang="en-US" dirty="0"/>
              <a:t>weight = [81.65, 97.52, 95.25, 92.98, 86.18, 88.45]</a:t>
            </a:r>
          </a:p>
          <a:p>
            <a:pPr lvl="1"/>
            <a:r>
              <a:rPr lang="en-US" dirty="0"/>
              <a:t># Import the </a:t>
            </a:r>
            <a:r>
              <a:rPr lang="en-US" dirty="0" err="1"/>
              <a:t>numpy</a:t>
            </a:r>
            <a:r>
              <a:rPr lang="en-US" dirty="0"/>
              <a:t> package as np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# Create 2 </a:t>
            </a:r>
            <a:r>
              <a:rPr lang="en-US" dirty="0" err="1"/>
              <a:t>numpy</a:t>
            </a:r>
            <a:r>
              <a:rPr lang="en-US" dirty="0"/>
              <a:t> arrays from height and weight</a:t>
            </a:r>
          </a:p>
          <a:p>
            <a:pPr lvl="1"/>
            <a:r>
              <a:rPr lang="en-US" dirty="0" err="1"/>
              <a:t>np_height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(height)</a:t>
            </a:r>
          </a:p>
          <a:p>
            <a:pPr lvl="1"/>
            <a:r>
              <a:rPr lang="en-US" dirty="0" err="1"/>
              <a:t>np_weight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(weight)</a:t>
            </a:r>
          </a:p>
          <a:p>
            <a:r>
              <a:rPr lang="en-US" dirty="0"/>
              <a:t>Another great feature of </a:t>
            </a:r>
            <a:r>
              <a:rPr lang="en-US" dirty="0" err="1"/>
              <a:t>Numpy</a:t>
            </a:r>
            <a:r>
              <a:rPr lang="en-US" dirty="0"/>
              <a:t> arrays is the ability to subset. For instance, if you wanted to know which observations in our array are above 23, we could quickly subset it to find out. # Print only those observations above 23</a:t>
            </a:r>
          </a:p>
          <a:p>
            <a:pPr lvl="1"/>
            <a:r>
              <a:rPr lang="en-US" smtClean="0"/>
              <a:t>weight[</a:t>
            </a:r>
            <a:r>
              <a:rPr lang="en-US"/>
              <a:t>weight</a:t>
            </a:r>
            <a:r>
              <a:rPr lang="en-US" smtClean="0"/>
              <a:t> </a:t>
            </a:r>
            <a:r>
              <a:rPr lang="en-US"/>
              <a:t>&gt; </a:t>
            </a:r>
            <a:r>
              <a:rPr lang="en-US" smtClean="0"/>
              <a:t>90</a:t>
            </a:r>
            <a:r>
              <a:rPr lang="en-US" smtClean="0"/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1201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777"/>
            <a:ext cx="8596668" cy="5109882"/>
          </a:xfrm>
        </p:spPr>
        <p:txBody>
          <a:bodyPr>
            <a:normAutofit/>
          </a:bodyPr>
          <a:lstStyle/>
          <a:p>
            <a:r>
              <a:rPr lang="en-US" sz="2000" dirty="0"/>
              <a:t>There are two types of loops in Python, for and while.</a:t>
            </a:r>
          </a:p>
          <a:p>
            <a:r>
              <a:rPr lang="en-US" sz="2000" dirty="0"/>
              <a:t>Iterate over a given sequence</a:t>
            </a:r>
          </a:p>
          <a:p>
            <a:pPr lvl="1"/>
            <a:r>
              <a:rPr lang="en-US" sz="1800" dirty="0"/>
              <a:t>primes = [2, 3, 5, 7] for prime in primes:    print(prime)</a:t>
            </a:r>
          </a:p>
          <a:p>
            <a:r>
              <a:rPr lang="en-US" sz="2000" dirty="0"/>
              <a:t>Repeat as long as a certain </a:t>
            </a:r>
            <a:r>
              <a:rPr lang="en-US" sz="2000" dirty="0" err="1"/>
              <a:t>boolean</a:t>
            </a:r>
            <a:r>
              <a:rPr lang="en-US" sz="2000" dirty="0"/>
              <a:t> condition is met</a:t>
            </a:r>
          </a:p>
          <a:p>
            <a:pPr lvl="1"/>
            <a:r>
              <a:rPr lang="en-US" sz="1800" dirty="0"/>
              <a:t>count = 0 </a:t>
            </a:r>
          </a:p>
          <a:p>
            <a:pPr lvl="1"/>
            <a:r>
              <a:rPr lang="en-US" sz="1800" dirty="0"/>
              <a:t>while count &lt; 5:    </a:t>
            </a:r>
          </a:p>
          <a:p>
            <a:pPr lvl="1"/>
            <a:r>
              <a:rPr lang="en-US" sz="1800" dirty="0"/>
              <a:t>print(count)    </a:t>
            </a:r>
          </a:p>
          <a:p>
            <a:pPr lvl="1"/>
            <a:r>
              <a:rPr lang="en-US" sz="1800" dirty="0"/>
              <a:t>count += 1  # This is the same as count = count + 1</a:t>
            </a:r>
          </a:p>
          <a:p>
            <a:r>
              <a:rPr lang="en-US" sz="2000" b="1" dirty="0"/>
              <a:t>break</a:t>
            </a:r>
            <a:r>
              <a:rPr lang="en-US" sz="2000" dirty="0"/>
              <a:t> is used to exit a for loop or a while loop, whereas </a:t>
            </a:r>
            <a:r>
              <a:rPr lang="en-US" sz="2000" b="1" dirty="0"/>
              <a:t>continue</a:t>
            </a:r>
            <a:r>
              <a:rPr lang="en-US" sz="2000" dirty="0"/>
              <a:t> is used to skip the current block, and return to the "for" or "while" statement.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59005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 easy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divide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code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blocks</a:t>
            </a:r>
            <a:endParaRPr lang="nl-NL" dirty="0"/>
          </a:p>
          <a:p>
            <a:r>
              <a:rPr lang="nl-NL" dirty="0" err="1"/>
              <a:t>Enhance</a:t>
            </a:r>
            <a:r>
              <a:rPr lang="nl-NL" dirty="0"/>
              <a:t> </a:t>
            </a:r>
            <a:r>
              <a:rPr lang="nl-NL" dirty="0" err="1"/>
              <a:t>readability</a:t>
            </a:r>
            <a:r>
              <a:rPr lang="nl-NL" dirty="0"/>
              <a:t>, </a:t>
            </a:r>
            <a:r>
              <a:rPr lang="nl-NL" dirty="0" err="1"/>
              <a:t>reuse</a:t>
            </a:r>
            <a:endParaRPr lang="nl-NL" dirty="0"/>
          </a:p>
          <a:p>
            <a:r>
              <a:rPr lang="nl-NL" dirty="0" err="1"/>
              <a:t>Key</a:t>
            </a:r>
            <a:r>
              <a:rPr lang="nl-NL" dirty="0"/>
              <a:t>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interfaces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programmers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share </a:t>
            </a:r>
            <a:r>
              <a:rPr lang="nl-NL" dirty="0" err="1"/>
              <a:t>their</a:t>
            </a:r>
            <a:r>
              <a:rPr lang="nl-NL" dirty="0"/>
              <a:t> code</a:t>
            </a:r>
          </a:p>
          <a:p>
            <a:r>
              <a:rPr lang="en-US" dirty="0"/>
              <a:t>Functions may also receive arguments (variables passed from the caller to the function)</a:t>
            </a:r>
          </a:p>
          <a:p>
            <a:r>
              <a:rPr lang="en-US" dirty="0"/>
              <a:t>Functions may return a value to the caller, using the keyword- 'return‘</a:t>
            </a:r>
          </a:p>
          <a:p>
            <a:r>
              <a:rPr lang="en-US" dirty="0"/>
              <a:t>Calling a function : </a:t>
            </a:r>
            <a:r>
              <a:rPr lang="en-US" dirty="0" err="1"/>
              <a:t>my_function</a:t>
            </a:r>
            <a:r>
              <a:rPr lang="en-US" dirty="0"/>
              <a:t>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65930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Presentation Overview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771364"/>
            <a:ext cx="8353425" cy="4114800"/>
          </a:xfrm>
        </p:spPr>
        <p:txBody>
          <a:bodyPr>
            <a:normAutofit/>
          </a:bodyPr>
          <a:lstStyle/>
          <a:p>
            <a:r>
              <a:rPr lang="en-US" sz="2800" dirty="0"/>
              <a:t>Why Python</a:t>
            </a:r>
          </a:p>
          <a:p>
            <a:r>
              <a:rPr lang="en-US" sz="2800" dirty="0"/>
              <a:t>IDE</a:t>
            </a:r>
          </a:p>
          <a:p>
            <a:r>
              <a:rPr lang="en-US" sz="2800" dirty="0"/>
              <a:t>Why </a:t>
            </a:r>
            <a:r>
              <a:rPr lang="en-US" sz="2800" dirty="0" err="1"/>
              <a:t>Jupyter</a:t>
            </a:r>
            <a:r>
              <a:rPr lang="en-US" sz="2800" dirty="0"/>
              <a:t> Notebook</a:t>
            </a:r>
          </a:p>
          <a:p>
            <a:r>
              <a:rPr lang="en-US" sz="2800" dirty="0"/>
              <a:t>Why Anaconda</a:t>
            </a:r>
          </a:p>
          <a:p>
            <a:r>
              <a:rPr lang="en-US" sz="2800" dirty="0"/>
              <a:t>Python Programming </a:t>
            </a:r>
            <a:r>
              <a:rPr lang="en-US" sz="2800" dirty="0" err="1"/>
              <a:t>Langauge</a:t>
            </a:r>
            <a:endParaRPr lang="en-US" sz="2800" dirty="0"/>
          </a:p>
          <a:p>
            <a:r>
              <a:rPr lang="en-US" sz="2800" dirty="0"/>
              <a:t>What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477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8703"/>
            <a:ext cx="8596668" cy="3880773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	print("Hello From My Function!")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my_function_with_args</a:t>
            </a:r>
            <a:r>
              <a:rPr lang="en-US" dirty="0"/>
              <a:t>(username, greeting):</a:t>
            </a:r>
          </a:p>
          <a:p>
            <a:pPr marL="0" indent="0">
              <a:buNone/>
            </a:pPr>
            <a:r>
              <a:rPr lang="en-US" dirty="0"/>
              <a:t>		print(“Hello”, username, greeting)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sum_two_numbers</a:t>
            </a:r>
            <a:r>
              <a:rPr lang="en-US" dirty="0"/>
              <a:t>(a, b):    </a:t>
            </a:r>
          </a:p>
          <a:p>
            <a:pPr marL="0" indent="0">
              <a:buNone/>
            </a:pPr>
            <a:r>
              <a:rPr lang="en-US" dirty="0"/>
              <a:t>		return a + 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01794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207ED6-05E9-47AE-91EF-CFCCE87ABA5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>
                <a:solidFill>
                  <a:schemeClr val="accent2"/>
                </a:solidFill>
              </a:rPr>
              <a:t>What Else? – ML Blogs/Articles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224A94-DB37-420F-BB5B-F593CA0B6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523967"/>
            <a:ext cx="6400847" cy="4572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93005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94690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207ED6-05E9-47AE-91EF-CFCCE87ABA5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>
                <a:solidFill>
                  <a:schemeClr val="accent2"/>
                </a:solidFill>
              </a:rPr>
              <a:t>What Else? – ML Frameworks/Libs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FCCB5B-9E09-4CCD-9873-645AC227B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523967"/>
            <a:ext cx="6400847" cy="4572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49959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207ED6-05E9-47AE-91EF-CFCCE87ABA5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>
                <a:solidFill>
                  <a:schemeClr val="accent2"/>
                </a:solidFill>
              </a:rPr>
              <a:t>What Else? – Visualization Libs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FC0748-C86E-43B8-A4E0-327E81251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7" y="1564342"/>
            <a:ext cx="5114363" cy="5114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81400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207ED6-05E9-47AE-91EF-CFCCE87ABA5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>
                <a:solidFill>
                  <a:schemeClr val="accent2"/>
                </a:solidFill>
              </a:rPr>
              <a:t>What Else? – ML 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25587F-6000-4AE7-B665-3F5E2F7A2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523967"/>
            <a:ext cx="6400847" cy="4572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22073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207ED6-05E9-47AE-91EF-CFCCE87ABA5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>
                <a:solidFill>
                  <a:schemeClr val="accent2"/>
                </a:solidFill>
              </a:rPr>
              <a:t>What Else? – Life of a Data Scientist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4552E9-53A2-4B3B-9062-BDF85D0E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9" y="1909578"/>
            <a:ext cx="8596668" cy="3432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07596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207ED6-05E9-47AE-91EF-CFCCE87ABA5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>
                <a:solidFill>
                  <a:schemeClr val="accent2"/>
                </a:solidFill>
              </a:rPr>
              <a:t>What Else? – Online ML Trainings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0CC115-6B5B-4B6D-8261-F8E87CD5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523967"/>
            <a:ext cx="6400847" cy="4572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4346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207ED6-05E9-47AE-91EF-CFCCE87ABA5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>
                <a:solidFill>
                  <a:schemeClr val="accent2"/>
                </a:solidFill>
              </a:rPr>
              <a:t>What Else? – Public Data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944830-F9BA-476A-A148-498EA39F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523967"/>
            <a:ext cx="6400847" cy="4572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2466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483" y="502024"/>
            <a:ext cx="8713787" cy="803275"/>
          </a:xfrm>
        </p:spPr>
        <p:txBody>
          <a:bodyPr/>
          <a:lstStyle/>
          <a:p>
            <a:r>
              <a:rPr lang="en-CA" sz="3400" b="1" dirty="0">
                <a:solidFill>
                  <a:schemeClr val="accent2"/>
                </a:solidFill>
              </a:rPr>
              <a:t>Why Python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63483" y="1586753"/>
            <a:ext cx="84582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General-purpose language</a:t>
            </a:r>
          </a:p>
          <a:p>
            <a:r>
              <a:rPr lang="en-US" sz="2800" dirty="0"/>
              <a:t>Great for backend </a:t>
            </a:r>
          </a:p>
          <a:p>
            <a:pPr lvl="1"/>
            <a:r>
              <a:rPr lang="en-US" sz="2400" dirty="0"/>
              <a:t>Web development</a:t>
            </a:r>
          </a:p>
          <a:p>
            <a:pPr lvl="1"/>
            <a:r>
              <a:rPr lang="en-US" sz="2400" dirty="0"/>
              <a:t>Data analysis</a:t>
            </a:r>
          </a:p>
          <a:p>
            <a:pPr lvl="1"/>
            <a:r>
              <a:rPr lang="en-US" sz="2400" dirty="0"/>
              <a:t>Artificial intelligence </a:t>
            </a:r>
          </a:p>
          <a:p>
            <a:pPr lvl="1"/>
            <a:r>
              <a:rPr lang="en-US" sz="2400" dirty="0"/>
              <a:t>Scientific computing</a:t>
            </a:r>
          </a:p>
          <a:p>
            <a:r>
              <a:rPr lang="en-US" sz="2800" dirty="0"/>
              <a:t>Plenty of resources</a:t>
            </a:r>
            <a:endParaRPr lang="en-C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43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3836" y="412377"/>
            <a:ext cx="8713787" cy="803275"/>
          </a:xfrm>
        </p:spPr>
        <p:txBody>
          <a:bodyPr/>
          <a:lstStyle/>
          <a:p>
            <a:r>
              <a:rPr lang="en-CA" sz="3400" b="1" dirty="0">
                <a:solidFill>
                  <a:schemeClr val="accent2"/>
                </a:solidFill>
              </a:rPr>
              <a:t>Why Python…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73836" y="1261047"/>
            <a:ext cx="8458200" cy="51845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Beginner Friendliness</a:t>
            </a:r>
          </a:p>
          <a:p>
            <a:pPr lvl="1"/>
            <a:r>
              <a:rPr lang="en-US" sz="2000" dirty="0"/>
              <a:t>Easy to Understand			&gt;&gt; print(hello word)</a:t>
            </a:r>
          </a:p>
          <a:p>
            <a:pPr lvl="1"/>
            <a:r>
              <a:rPr lang="en-US" sz="2000" dirty="0"/>
              <a:t>Very Flexible					&gt;&gt; a = 10</a:t>
            </a:r>
          </a:p>
          <a:p>
            <a:r>
              <a:rPr lang="en-US" sz="2400" dirty="0"/>
              <a:t>Scalability (because of dynamically typed language)</a:t>
            </a:r>
          </a:p>
          <a:p>
            <a:r>
              <a:rPr lang="en-US" sz="2400" dirty="0"/>
              <a:t>Community</a:t>
            </a:r>
          </a:p>
          <a:p>
            <a:pPr lvl="1"/>
            <a:r>
              <a:rPr lang="en-US" sz="2000" dirty="0"/>
              <a:t>5th Largest </a:t>
            </a:r>
            <a:r>
              <a:rPr lang="en-US" sz="2000" dirty="0" err="1"/>
              <a:t>StackOverflow</a:t>
            </a:r>
            <a:r>
              <a:rPr lang="en-US" sz="2000" dirty="0"/>
              <a:t> Community</a:t>
            </a:r>
          </a:p>
          <a:p>
            <a:pPr lvl="1"/>
            <a:r>
              <a:rPr lang="en-US" sz="2000" dirty="0"/>
              <a:t>3rd Largest </a:t>
            </a:r>
            <a:r>
              <a:rPr lang="en-US" sz="2000" dirty="0" err="1"/>
              <a:t>Meetup</a:t>
            </a:r>
            <a:r>
              <a:rPr lang="en-US" sz="2000" dirty="0"/>
              <a:t> Community</a:t>
            </a:r>
          </a:p>
          <a:p>
            <a:pPr lvl="1"/>
            <a:r>
              <a:rPr lang="en-US" sz="2000" dirty="0"/>
              <a:t>4th Most-Used Language at </a:t>
            </a:r>
            <a:r>
              <a:rPr lang="en-US" sz="2000" dirty="0" err="1"/>
              <a:t>GitHub</a:t>
            </a:r>
            <a:endParaRPr lang="en-US" sz="2000" dirty="0"/>
          </a:p>
          <a:p>
            <a:r>
              <a:rPr lang="en-US" sz="2400" dirty="0"/>
              <a:t>Career Opportunities</a:t>
            </a:r>
          </a:p>
          <a:p>
            <a:pPr lvl="1"/>
            <a:r>
              <a:rPr lang="en-US" sz="2200" dirty="0"/>
              <a:t>I’m not supposed to tell you that</a:t>
            </a:r>
          </a:p>
          <a:p>
            <a:endParaRPr lang="en-US" sz="2400" dirty="0"/>
          </a:p>
          <a:p>
            <a:r>
              <a:rPr lang="en-US" sz="2400" dirty="0"/>
              <a:t>Future</a:t>
            </a:r>
          </a:p>
          <a:p>
            <a:endParaRPr lang="en-US" sz="2400" b="1" dirty="0"/>
          </a:p>
          <a:p>
            <a:pPr lvl="1"/>
            <a:endParaRPr lang="en-US" sz="2000" b="1" dirty="0"/>
          </a:p>
          <a:p>
            <a:endParaRPr lang="en-US" sz="2400" b="1" dirty="0"/>
          </a:p>
          <a:p>
            <a:pPr lvl="1"/>
            <a:endParaRPr lang="en-US" sz="2000" b="1" dirty="0"/>
          </a:p>
          <a:p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891" y="5614718"/>
            <a:ext cx="425767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102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9342" y="627531"/>
            <a:ext cx="8713787" cy="803275"/>
          </a:xfrm>
        </p:spPr>
        <p:txBody>
          <a:bodyPr/>
          <a:lstStyle/>
          <a:p>
            <a:r>
              <a:rPr lang="en-CA" sz="3400" b="1" dirty="0">
                <a:solidFill>
                  <a:schemeClr val="accent2"/>
                </a:solidFill>
              </a:rPr>
              <a:t>Why Python…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11463" y="5845399"/>
            <a:ext cx="8713787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340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CAADC0-3F7F-47FB-B587-8B58DEC8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25" y="523910"/>
            <a:ext cx="3208819" cy="24365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6E43B6-23BD-42AB-B50E-EF4CCBBEA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1" y="2512137"/>
            <a:ext cx="5791153" cy="4136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3ACA75-C4E2-4F03-A6D0-F37DB6AA9E58}"/>
              </a:ext>
            </a:extLst>
          </p:cNvPr>
          <p:cNvSpPr txBox="1"/>
          <p:nvPr/>
        </p:nvSpPr>
        <p:spPr>
          <a:xfrm>
            <a:off x="508853" y="2199286"/>
            <a:ext cx="3208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Source: State of ML, Kaggle Survey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84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9342" y="627531"/>
            <a:ext cx="8713787" cy="803275"/>
          </a:xfrm>
        </p:spPr>
        <p:txBody>
          <a:bodyPr/>
          <a:lstStyle/>
          <a:p>
            <a:r>
              <a:rPr lang="en-CA" sz="3400" b="1" dirty="0">
                <a:solidFill>
                  <a:schemeClr val="accent2"/>
                </a:solidFill>
              </a:rPr>
              <a:t>Why Python…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11463" y="5845399"/>
            <a:ext cx="8713787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3400" b="1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A7F369-55E6-4D38-BB33-59352746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2" y="1368169"/>
            <a:ext cx="7484960" cy="5346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121F3CD-B5AE-4F1D-9922-506DA71EF8A8}"/>
              </a:ext>
            </a:extLst>
          </p:cNvPr>
          <p:cNvCxnSpPr/>
          <p:nvPr/>
        </p:nvCxnSpPr>
        <p:spPr>
          <a:xfrm flipV="1">
            <a:off x="2259106" y="5271247"/>
            <a:ext cx="0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67A3393-402C-49EE-814C-8397A38A6286}"/>
              </a:ext>
            </a:extLst>
          </p:cNvPr>
          <p:cNvCxnSpPr/>
          <p:nvPr/>
        </p:nvCxnSpPr>
        <p:spPr>
          <a:xfrm flipV="1">
            <a:off x="4007223" y="5271246"/>
            <a:ext cx="0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D78A36F-86DA-497D-8396-EAFA5691374A}"/>
              </a:ext>
            </a:extLst>
          </p:cNvPr>
          <p:cNvCxnSpPr/>
          <p:nvPr/>
        </p:nvCxnSpPr>
        <p:spPr>
          <a:xfrm flipV="1">
            <a:off x="5737411" y="5271246"/>
            <a:ext cx="0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5155A9B-F358-42F8-BCCB-15F5CB1A8E39}"/>
              </a:ext>
            </a:extLst>
          </p:cNvPr>
          <p:cNvCxnSpPr/>
          <p:nvPr/>
        </p:nvCxnSpPr>
        <p:spPr>
          <a:xfrm flipV="1">
            <a:off x="7467600" y="5289174"/>
            <a:ext cx="0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299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2"/>
                </a:solidFill>
              </a:rPr>
              <a:t>IDE (Console Based)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4" y="1930400"/>
            <a:ext cx="9227555" cy="2337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8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IDE (</a:t>
            </a:r>
            <a:r>
              <a:rPr lang="en-US" sz="3400" b="1" dirty="0" err="1">
                <a:solidFill>
                  <a:schemeClr val="accent2"/>
                </a:solidFill>
              </a:rPr>
              <a:t>Jupyter</a:t>
            </a:r>
            <a:r>
              <a:rPr lang="en-US" sz="3400" b="1" dirty="0">
                <a:solidFill>
                  <a:schemeClr val="accent2"/>
                </a:solidFill>
              </a:rPr>
              <a:t> Notebook)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" y="1930400"/>
            <a:ext cx="8766796" cy="2211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1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accent2"/>
                </a:solidFill>
              </a:rPr>
              <a:t>IDE (</a:t>
            </a:r>
            <a:r>
              <a:rPr lang="en-US" sz="3400" b="1" dirty="0" err="1">
                <a:solidFill>
                  <a:schemeClr val="accent2"/>
                </a:solidFill>
              </a:rPr>
              <a:t>PyCharm</a:t>
            </a:r>
            <a:r>
              <a:rPr lang="en-US" sz="3400" b="1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95872"/>
            <a:ext cx="8424936" cy="4752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98" y="6176963"/>
            <a:ext cx="872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5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3620</TotalTime>
  <Words>837</Words>
  <Application>Microsoft Office PowerPoint</Application>
  <PresentationFormat>Widescreen</PresentationFormat>
  <Paragraphs>171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Comic Sans MS</vt:lpstr>
      <vt:lpstr>Menlo</vt:lpstr>
      <vt:lpstr>Trebuchet MS</vt:lpstr>
      <vt:lpstr>Wingdings 3</vt:lpstr>
      <vt:lpstr>Facet</vt:lpstr>
      <vt:lpstr>Python Programming Language Data Science Everything in-between  </vt:lpstr>
      <vt:lpstr>Presentation Overview</vt:lpstr>
      <vt:lpstr>Why Python</vt:lpstr>
      <vt:lpstr>Why Python…</vt:lpstr>
      <vt:lpstr>Why Python…</vt:lpstr>
      <vt:lpstr>Why Python…</vt:lpstr>
      <vt:lpstr>IDE (Console Based)</vt:lpstr>
      <vt:lpstr>IDE (Jupyter Notebook)</vt:lpstr>
      <vt:lpstr>IDE (PyCharm)</vt:lpstr>
      <vt:lpstr>Jupyter NoteBooks</vt:lpstr>
      <vt:lpstr>Why Anaconda</vt:lpstr>
      <vt:lpstr>Python Programming Language</vt:lpstr>
      <vt:lpstr>Python: Variables</vt:lpstr>
      <vt:lpstr>Arrays</vt:lpstr>
      <vt:lpstr>Python: Lists</vt:lpstr>
      <vt:lpstr>Python: Lists…</vt:lpstr>
      <vt:lpstr>Numpy Arrays</vt:lpstr>
      <vt:lpstr>Loops</vt:lpstr>
      <vt:lpstr>Functions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Nooh Sikander</dc:creator>
  <cp:lastModifiedBy>Bilal Tahir</cp:lastModifiedBy>
  <cp:revision>62</cp:revision>
  <dcterms:created xsi:type="dcterms:W3CDTF">2017-09-04T15:31:06Z</dcterms:created>
  <dcterms:modified xsi:type="dcterms:W3CDTF">2021-07-19T04:41:55Z</dcterms:modified>
</cp:coreProperties>
</file>