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#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#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#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#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#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2971" y="323918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13354" y="323522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91156" y="323522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42715" y="322887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79546" y="323522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4652" y="32415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5751" y="323522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21952" y="32288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8144" y="322887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1943" y="323522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8144" y="326697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4349" y="32288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5935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3285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2887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204470"/>
          </a:xfrm>
          <a:custGeom>
            <a:avLst/>
            <a:gdLst/>
            <a:ahLst/>
            <a:cxnLst/>
            <a:rect l="l" t="t" r="r" b="b"/>
            <a:pathLst>
              <a:path w="4608195" h="204470">
                <a:moveTo>
                  <a:pt x="4608004" y="0"/>
                </a:moveTo>
                <a:lnTo>
                  <a:pt x="0" y="0"/>
                </a:lnTo>
                <a:lnTo>
                  <a:pt x="0" y="203974"/>
                </a:lnTo>
                <a:lnTo>
                  <a:pt x="4608004" y="2039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548" y="1191436"/>
            <a:ext cx="3761003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6811" y="3323124"/>
            <a:ext cx="742315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18586" y="3323124"/>
            <a:ext cx="135890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#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image" Target="../media/image1.png"/><Relationship Id="rId7" Type="http://schemas.openxmlformats.org/officeDocument/2006/relationships/slide" Target="slide1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slide" Target="slide1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image" Target="../media/image8.jpg"/><Relationship Id="rId7" Type="http://schemas.openxmlformats.org/officeDocument/2006/relationships/slide" Target="slide1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slide" Target="slide1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slide" Target="slide1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image" Target="../media/image4.jpg"/><Relationship Id="rId7" Type="http://schemas.openxmlformats.org/officeDocument/2006/relationships/slide" Target="slide1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image" Target="../media/image5.jpg"/><Relationship Id="rId7" Type="http://schemas.openxmlformats.org/officeDocument/2006/relationships/slide" Target="slide1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7" name="object 17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5587" y="634170"/>
            <a:ext cx="1339551" cy="45902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87743" y="1560880"/>
            <a:ext cx="4483735" cy="550545"/>
            <a:chOff x="87743" y="1560880"/>
            <a:chExt cx="4483735" cy="550545"/>
          </a:xfrm>
        </p:grpSpPr>
        <p:sp>
          <p:nvSpPr>
            <p:cNvPr id="25" name="object 25"/>
            <p:cNvSpPr/>
            <p:nvPr/>
          </p:nvSpPr>
          <p:spPr>
            <a:xfrm>
              <a:off x="87743" y="156088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8544" y="1624135"/>
              <a:ext cx="4432935" cy="487045"/>
            </a:xfrm>
            <a:custGeom>
              <a:avLst/>
              <a:gdLst/>
              <a:ahLst/>
              <a:cxnLst/>
              <a:rect l="l" t="t" r="r" b="b"/>
              <a:pathLst>
                <a:path w="4432935" h="487044">
                  <a:moveTo>
                    <a:pt x="4432566" y="0"/>
                  </a:moveTo>
                  <a:lnTo>
                    <a:pt x="0" y="0"/>
                  </a:lnTo>
                  <a:lnTo>
                    <a:pt x="0" y="486821"/>
                  </a:lnTo>
                  <a:lnTo>
                    <a:pt x="4432566" y="4868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743" y="1605299"/>
              <a:ext cx="4432935" cy="455295"/>
            </a:xfrm>
            <a:custGeom>
              <a:avLst/>
              <a:gdLst/>
              <a:ahLst/>
              <a:cxnLst/>
              <a:rect l="l" t="t" r="r" b="b"/>
              <a:pathLst>
                <a:path w="4432935" h="455294">
                  <a:moveTo>
                    <a:pt x="4432566" y="0"/>
                  </a:moveTo>
                  <a:lnTo>
                    <a:pt x="0" y="0"/>
                  </a:lnTo>
                  <a:lnTo>
                    <a:pt x="0" y="404056"/>
                  </a:lnTo>
                  <a:lnTo>
                    <a:pt x="4008" y="423781"/>
                  </a:lnTo>
                  <a:lnTo>
                    <a:pt x="14922" y="439934"/>
                  </a:lnTo>
                  <a:lnTo>
                    <a:pt x="31075" y="450848"/>
                  </a:lnTo>
                  <a:lnTo>
                    <a:pt x="50800" y="454857"/>
                  </a:lnTo>
                  <a:lnTo>
                    <a:pt x="4381765" y="454857"/>
                  </a:lnTo>
                  <a:lnTo>
                    <a:pt x="4401490" y="450848"/>
                  </a:lnTo>
                  <a:lnTo>
                    <a:pt x="4417643" y="439934"/>
                  </a:lnTo>
                  <a:lnTo>
                    <a:pt x="4428558" y="423781"/>
                  </a:lnTo>
                  <a:lnTo>
                    <a:pt x="4432566" y="40405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96036" y="1675851"/>
            <a:ext cx="30162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Microsoft Sans Serif"/>
                <a:cs typeface="Microsoft Sans Serif"/>
              </a:rPr>
              <a:t>Explainable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AI: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Microsoft Sans Serif"/>
                <a:cs typeface="Microsoft Sans Serif"/>
              </a:rPr>
              <a:t>SHAP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77022" y="2279661"/>
            <a:ext cx="1454150" cy="830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Asad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Aslam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800" spc="15">
                <a:latin typeface="Microsoft Sans Serif"/>
                <a:cs typeface="Microsoft Sans Serif"/>
              </a:rPr>
              <a:t>University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40">
                <a:latin typeface="Microsoft Sans Serif"/>
                <a:cs typeface="Microsoft Sans Serif"/>
              </a:rPr>
              <a:t>of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Catania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100" spc="25">
                <a:latin typeface="Microsoft Sans Serif"/>
                <a:cs typeface="Microsoft Sans Serif"/>
              </a:rPr>
              <a:t>September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25th,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2024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31" name="object 31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-50">
                <a:solidFill>
                  <a:srgbClr val="FFFFFF"/>
                </a:solidFill>
                <a:latin typeface="Microsoft Sans Serif"/>
                <a:cs typeface="Microsoft Sans Serif"/>
              </a:rPr>
              <a:t>SHAP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Microsoft Sans Serif"/>
                <a:cs typeface="Microsoft Sans Serif"/>
              </a:rPr>
              <a:t>Summary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Microsoft Sans Serif"/>
                <a:cs typeface="Microsoft Sans Serif"/>
              </a:rPr>
              <a:t>Plot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785" y="958404"/>
            <a:ext cx="2834306" cy="127105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509" y="2416052"/>
            <a:ext cx="2972251" cy="73397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8" name="object 28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25">
                <a:solidFill>
                  <a:srgbClr val="FFFFFF"/>
                </a:solidFill>
                <a:latin typeface="Microsoft Sans Serif"/>
                <a:cs typeface="Microsoft Sans Serif"/>
              </a:rPr>
              <a:t>Average</a:t>
            </a:r>
            <a:r>
              <a:rPr dirty="0" sz="14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Microsoft Sans Serif"/>
                <a:cs typeface="Microsoft Sans Serif"/>
              </a:rPr>
              <a:t>Impact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925" y="1331142"/>
            <a:ext cx="2817992" cy="127711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7" name="object 27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7" name="object 17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-50">
                <a:solidFill>
                  <a:srgbClr val="FFFFFF"/>
                </a:solidFill>
                <a:latin typeface="Microsoft Sans Serif"/>
                <a:cs typeface="Microsoft Sans Serif"/>
              </a:rPr>
              <a:t>SHAP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vs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LIME: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Key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Microsoft Sans Serif"/>
                <a:cs typeface="Microsoft Sans Serif"/>
              </a:rPr>
              <a:t>Comparison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180" y="1085684"/>
            <a:ext cx="130016" cy="13001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180" y="1639862"/>
            <a:ext cx="130016" cy="13001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180" y="2366124"/>
            <a:ext cx="130016" cy="13001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50558" y="1040077"/>
            <a:ext cx="4149090" cy="1816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64465" marR="77470" indent="-152400">
              <a:lnSpc>
                <a:spcPct val="102600"/>
              </a:lnSpc>
              <a:spcBef>
                <a:spcPts val="55"/>
              </a:spcBef>
              <a:buClr>
                <a:srgbClr val="FFFFFF"/>
              </a:buClr>
              <a:buSzPct val="72727"/>
              <a:buFont typeface="Microsoft Sans Serif"/>
              <a:buAutoNum type="arabicPlain"/>
              <a:tabLst>
                <a:tab pos="165100" algn="l"/>
              </a:tabLst>
            </a:pPr>
            <a:r>
              <a:rPr dirty="0" sz="1100" spc="20" b="1">
                <a:latin typeface="Arial"/>
                <a:cs typeface="Arial"/>
              </a:rPr>
              <a:t>Curricular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30" b="1">
                <a:latin typeface="Arial"/>
                <a:cs typeface="Arial"/>
              </a:rPr>
              <a:t>units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2nd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25" b="1">
                <a:latin typeface="Arial"/>
                <a:cs typeface="Arial"/>
              </a:rPr>
              <a:t>semester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(approved),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Both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SHAP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LIME </a:t>
            </a:r>
            <a:r>
              <a:rPr dirty="0" sz="1100" spc="35">
                <a:latin typeface="Microsoft Sans Serif"/>
                <a:cs typeface="Microsoft Sans Serif"/>
              </a:rPr>
              <a:t>identify </a:t>
            </a:r>
            <a:r>
              <a:rPr dirty="0" sz="1100" spc="30">
                <a:latin typeface="Microsoft Sans Serif"/>
                <a:cs typeface="Microsoft Sans Serif"/>
              </a:rPr>
              <a:t>this </a:t>
            </a:r>
            <a:r>
              <a:rPr dirty="0" sz="1100" spc="-20">
                <a:latin typeface="Microsoft Sans Serif"/>
                <a:cs typeface="Microsoft Sans Serif"/>
              </a:rPr>
              <a:t>as </a:t>
            </a:r>
            <a:r>
              <a:rPr dirty="0" sz="1100" spc="45">
                <a:latin typeface="Microsoft Sans Serif"/>
                <a:cs typeface="Microsoft Sans Serif"/>
              </a:rPr>
              <a:t>the most </a:t>
            </a:r>
            <a:r>
              <a:rPr dirty="0" sz="1100" spc="55">
                <a:latin typeface="Microsoft Sans Serif"/>
                <a:cs typeface="Microsoft Sans Serif"/>
              </a:rPr>
              <a:t>important </a:t>
            </a:r>
            <a:r>
              <a:rPr dirty="0" sz="1100" spc="35">
                <a:latin typeface="Microsoft Sans Serif"/>
                <a:cs typeface="Microsoft Sans Serif"/>
              </a:rPr>
              <a:t>feature </a:t>
            </a:r>
            <a:r>
              <a:rPr dirty="0" sz="1100" spc="30">
                <a:latin typeface="Microsoft Sans Serif"/>
                <a:cs typeface="Microsoft Sans Serif"/>
              </a:rPr>
              <a:t>inﬂuencing 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dropout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probability.</a:t>
            </a:r>
            <a:endParaRPr sz="1100">
              <a:latin typeface="Microsoft Sans Serif"/>
              <a:cs typeface="Microsoft Sans Serif"/>
            </a:endParaRPr>
          </a:p>
          <a:p>
            <a:pPr marL="164465" marR="5080" indent="-152400">
              <a:lnSpc>
                <a:spcPct val="102600"/>
              </a:lnSpc>
              <a:spcBef>
                <a:spcPts val="300"/>
              </a:spcBef>
              <a:buClr>
                <a:srgbClr val="FFFFFF"/>
              </a:buClr>
              <a:buSzPct val="72727"/>
              <a:buFont typeface="Microsoft Sans Serif"/>
              <a:buAutoNum type="arabicPlain"/>
              <a:tabLst>
                <a:tab pos="165100" algn="l"/>
              </a:tabLst>
            </a:pPr>
            <a:r>
              <a:rPr dirty="0" sz="1100" b="1">
                <a:latin typeface="Arial"/>
                <a:cs typeface="Arial"/>
              </a:rPr>
              <a:t>Scholarship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30" b="1">
                <a:latin typeface="Arial"/>
                <a:cs typeface="Arial"/>
              </a:rPr>
              <a:t>holder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25" b="1">
                <a:latin typeface="Arial"/>
                <a:cs typeface="Arial"/>
              </a:rPr>
              <a:t>status,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LIME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shows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this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feature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highly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inﬂuential in </a:t>
            </a:r>
            <a:r>
              <a:rPr dirty="0" sz="1100" spc="25">
                <a:latin typeface="Microsoft Sans Serif"/>
                <a:cs typeface="Microsoft Sans Serif"/>
              </a:rPr>
              <a:t>reducing </a:t>
            </a:r>
            <a:r>
              <a:rPr dirty="0" sz="1100" spc="60">
                <a:latin typeface="Microsoft Sans Serif"/>
                <a:cs typeface="Microsoft Sans Serif"/>
              </a:rPr>
              <a:t>dropout </a:t>
            </a:r>
            <a:r>
              <a:rPr dirty="0" sz="1100" spc="35">
                <a:latin typeface="Microsoft Sans Serif"/>
                <a:cs typeface="Microsoft Sans Serif"/>
              </a:rPr>
              <a:t>probability. </a:t>
            </a:r>
            <a:r>
              <a:rPr dirty="0" sz="1100" spc="25">
                <a:latin typeface="Microsoft Sans Serif"/>
                <a:cs typeface="Microsoft Sans Serif"/>
              </a:rPr>
              <a:t>In contrast, </a:t>
            </a:r>
            <a:r>
              <a:rPr dirty="0" sz="1100" spc="-65">
                <a:latin typeface="Microsoft Sans Serif"/>
                <a:cs typeface="Microsoft Sans Serif"/>
              </a:rPr>
              <a:t>SHAP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downplays its </a:t>
            </a:r>
            <a:r>
              <a:rPr dirty="0" sz="1100" spc="30">
                <a:latin typeface="Microsoft Sans Serif"/>
                <a:cs typeface="Microsoft Sans Serif"/>
              </a:rPr>
              <a:t>importance, </a:t>
            </a:r>
            <a:r>
              <a:rPr dirty="0" sz="1100" spc="25">
                <a:latin typeface="Microsoft Sans Serif"/>
                <a:cs typeface="Microsoft Sans Serif"/>
              </a:rPr>
              <a:t>indicating </a:t>
            </a: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30">
                <a:latin typeface="Microsoft Sans Serif"/>
                <a:cs typeface="Microsoft Sans Serif"/>
              </a:rPr>
              <a:t>difference </a:t>
            </a:r>
            <a:r>
              <a:rPr dirty="0" sz="1100" spc="40">
                <a:latin typeface="Microsoft Sans Serif"/>
                <a:cs typeface="Microsoft Sans Serif"/>
              </a:rPr>
              <a:t>in </a:t>
            </a:r>
            <a:r>
              <a:rPr dirty="0" sz="1100" spc="50">
                <a:latin typeface="Microsoft Sans Serif"/>
                <a:cs typeface="Microsoft Sans Serif"/>
              </a:rPr>
              <a:t>how </a:t>
            </a:r>
            <a:r>
              <a:rPr dirty="0" sz="1100" spc="45">
                <a:latin typeface="Microsoft Sans Serif"/>
                <a:cs typeface="Microsoft Sans Serif"/>
              </a:rPr>
              <a:t>the 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methods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rank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this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feature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across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dataset.</a:t>
            </a:r>
            <a:endParaRPr sz="1100">
              <a:latin typeface="Microsoft Sans Serif"/>
              <a:cs typeface="Microsoft Sans Serif"/>
            </a:endParaRPr>
          </a:p>
          <a:p>
            <a:pPr algn="just" marL="164465" marR="360045" indent="-152400">
              <a:lnSpc>
                <a:spcPct val="102600"/>
              </a:lnSpc>
              <a:spcBef>
                <a:spcPts val="300"/>
              </a:spcBef>
              <a:buClr>
                <a:srgbClr val="FFFFFF"/>
              </a:buClr>
              <a:buSzPct val="72727"/>
              <a:buFont typeface="Microsoft Sans Serif"/>
              <a:buAutoNum type="arabicPlain"/>
              <a:tabLst>
                <a:tab pos="165100" algn="l"/>
              </a:tabLst>
            </a:pPr>
            <a:r>
              <a:rPr dirty="0" sz="1100" spc="5" b="1">
                <a:latin typeface="Arial"/>
                <a:cs typeface="Arial"/>
              </a:rPr>
              <a:t>Academic </a:t>
            </a:r>
            <a:r>
              <a:rPr dirty="0" sz="1100" spc="35" b="1">
                <a:latin typeface="Arial"/>
                <a:cs typeface="Arial"/>
              </a:rPr>
              <a:t>performance, </a:t>
            </a:r>
            <a:r>
              <a:rPr dirty="0" sz="1100" spc="35">
                <a:latin typeface="Microsoft Sans Serif"/>
                <a:cs typeface="Microsoft Sans Serif"/>
              </a:rPr>
              <a:t>Both </a:t>
            </a:r>
            <a:r>
              <a:rPr dirty="0" sz="1100" spc="40">
                <a:latin typeface="Microsoft Sans Serif"/>
                <a:cs typeface="Microsoft Sans Serif"/>
              </a:rPr>
              <a:t>methods </a:t>
            </a:r>
            <a:r>
              <a:rPr dirty="0" sz="1100" spc="15">
                <a:latin typeface="Microsoft Sans Serif"/>
                <a:cs typeface="Microsoft Sans Serif"/>
              </a:rPr>
              <a:t>emphasize </a:t>
            </a:r>
            <a:r>
              <a:rPr dirty="0" sz="1100" spc="45">
                <a:latin typeface="Microsoft Sans Serif"/>
                <a:cs typeface="Microsoft Sans Serif"/>
              </a:rPr>
              <a:t>the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importance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of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grades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evaluations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70">
                <a:latin typeface="Microsoft Sans Serif"/>
                <a:cs typeface="Microsoft Sans Serif"/>
              </a:rPr>
              <a:t>from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ﬁrst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second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semesters.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30" name="object 30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7" name="object 17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40">
                <a:solidFill>
                  <a:srgbClr val="FFFFFF"/>
                </a:solidFill>
                <a:latin typeface="Microsoft Sans Serif"/>
                <a:cs typeface="Microsoft Sans Serif"/>
              </a:rPr>
              <a:t>Conclusion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188" y="1012366"/>
            <a:ext cx="4287520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7329" marR="14224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-65">
                <a:latin typeface="Microsoft Sans Serif"/>
                <a:cs typeface="Microsoft Sans Serif"/>
              </a:rPr>
              <a:t>SHAP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explains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complex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models,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improving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transparency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trust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AI.</a:t>
            </a:r>
            <a:endParaRPr sz="1100">
              <a:latin typeface="Microsoft Sans Serif"/>
              <a:cs typeface="Microsoft Sans Serif"/>
            </a:endParaRPr>
          </a:p>
          <a:p>
            <a:pPr marL="227329" marR="7747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35">
                <a:latin typeface="Microsoft Sans Serif"/>
                <a:cs typeface="Microsoft Sans Serif"/>
              </a:rPr>
              <a:t>It </a:t>
            </a:r>
            <a:r>
              <a:rPr dirty="0" sz="1100" spc="30">
                <a:latin typeface="Microsoft Sans Serif"/>
                <a:cs typeface="Microsoft Sans Serif"/>
              </a:rPr>
              <a:t>identiﬁes </a:t>
            </a:r>
            <a:r>
              <a:rPr dirty="0" sz="1100" spc="5">
                <a:latin typeface="Microsoft Sans Serif"/>
                <a:cs typeface="Microsoft Sans Serif"/>
              </a:rPr>
              <a:t>key </a:t>
            </a:r>
            <a:r>
              <a:rPr dirty="0" sz="1100" spc="25">
                <a:latin typeface="Microsoft Sans Serif"/>
                <a:cs typeface="Microsoft Sans Serif"/>
              </a:rPr>
              <a:t>factors </a:t>
            </a:r>
            <a:r>
              <a:rPr dirty="0" sz="1100" spc="60">
                <a:latin typeface="Microsoft Sans Serif"/>
                <a:cs typeface="Microsoft Sans Serif"/>
              </a:rPr>
              <a:t>both </a:t>
            </a:r>
            <a:r>
              <a:rPr dirty="0" sz="1100" spc="20">
                <a:latin typeface="Microsoft Sans Serif"/>
                <a:cs typeface="Microsoft Sans Serif"/>
              </a:rPr>
              <a:t>globally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60">
                <a:latin typeface="Microsoft Sans Serif"/>
                <a:cs typeface="Microsoft Sans Serif"/>
              </a:rPr>
              <a:t>for </a:t>
            </a:r>
            <a:r>
              <a:rPr dirty="0" sz="1100" spc="30">
                <a:latin typeface="Microsoft Sans Serif"/>
                <a:cs typeface="Microsoft Sans Serif"/>
              </a:rPr>
              <a:t>individual </a:t>
            </a:r>
            <a:r>
              <a:rPr dirty="0" sz="1100" spc="-25">
                <a:latin typeface="Microsoft Sans Serif"/>
                <a:cs typeface="Microsoft Sans Serif"/>
              </a:rPr>
              <a:t>cases,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making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it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valuable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ﬁelds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like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academic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progress,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healthcare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ﬁnance.</a:t>
            </a:r>
            <a:endParaRPr sz="1100">
              <a:latin typeface="Microsoft Sans Serif"/>
              <a:cs typeface="Microsoft Sans Serif"/>
            </a:endParaRPr>
          </a:p>
          <a:p>
            <a:pPr marL="227329" marR="31750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25">
                <a:latin typeface="Microsoft Sans Serif"/>
                <a:cs typeface="Microsoft Sans Serif"/>
              </a:rPr>
              <a:t>Compared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to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LIME,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SHAP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provides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more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consistent  </a:t>
            </a:r>
            <a:r>
              <a:rPr dirty="0" sz="1100" spc="20">
                <a:latin typeface="Microsoft Sans Serif"/>
                <a:cs typeface="Microsoft Sans Serif"/>
              </a:rPr>
              <a:t>explanations,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making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it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preferable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for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critical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applications.</a:t>
            </a:r>
            <a:endParaRPr sz="1100">
              <a:latin typeface="Microsoft Sans Serif"/>
              <a:cs typeface="Microsoft Sans Serif"/>
            </a:endParaRPr>
          </a:p>
          <a:p>
            <a:pPr marL="227329" marR="177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The </a:t>
            </a:r>
            <a:r>
              <a:rPr dirty="0" sz="1100" spc="30">
                <a:latin typeface="Microsoft Sans Serif"/>
                <a:cs typeface="Microsoft Sans Serif"/>
              </a:rPr>
              <a:t>study </a:t>
            </a:r>
            <a:r>
              <a:rPr dirty="0" sz="1100" spc="20">
                <a:latin typeface="Microsoft Sans Serif"/>
                <a:cs typeface="Microsoft Sans Serif"/>
              </a:rPr>
              <a:t>shows </a:t>
            </a:r>
            <a:r>
              <a:rPr dirty="0" sz="1100" spc="50">
                <a:latin typeface="Microsoft Sans Serif"/>
                <a:cs typeface="Microsoft Sans Serif"/>
              </a:rPr>
              <a:t>that </a:t>
            </a:r>
            <a:r>
              <a:rPr dirty="0" sz="1100" spc="25">
                <a:latin typeface="Microsoft Sans Serif"/>
                <a:cs typeface="Microsoft Sans Serif"/>
              </a:rPr>
              <a:t>being </a:t>
            </a:r>
            <a:r>
              <a:rPr dirty="0" sz="1100" spc="15">
                <a:latin typeface="Microsoft Sans Serif"/>
                <a:cs typeface="Microsoft Sans Serif"/>
              </a:rPr>
              <a:t>able </a:t>
            </a:r>
            <a:r>
              <a:rPr dirty="0" sz="1100" spc="60">
                <a:latin typeface="Microsoft Sans Serif"/>
                <a:cs typeface="Microsoft Sans Serif"/>
              </a:rPr>
              <a:t>to </a:t>
            </a:r>
            <a:r>
              <a:rPr dirty="0" sz="1100" spc="40">
                <a:latin typeface="Microsoft Sans Serif"/>
                <a:cs typeface="Microsoft Sans Serif"/>
              </a:rPr>
              <a:t>understand </a:t>
            </a:r>
            <a:r>
              <a:rPr dirty="0" sz="1100" spc="50">
                <a:latin typeface="Microsoft Sans Serif"/>
                <a:cs typeface="Microsoft Sans Serif"/>
              </a:rPr>
              <a:t>how </a:t>
            </a:r>
            <a:r>
              <a:rPr dirty="0" sz="1100" spc="30">
                <a:latin typeface="Microsoft Sans Serif"/>
                <a:cs typeface="Microsoft Sans Serif"/>
              </a:rPr>
              <a:t>models 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make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decisions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is </a:t>
            </a:r>
            <a:r>
              <a:rPr dirty="0" sz="1100" spc="10">
                <a:latin typeface="Microsoft Sans Serif"/>
                <a:cs typeface="Microsoft Sans Serif"/>
              </a:rPr>
              <a:t>essential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for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using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AI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widely,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especially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when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those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decisions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affect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people’s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lives.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7" name="object 27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13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7" name="object 17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60">
                <a:solidFill>
                  <a:srgbClr val="FFFFFF"/>
                </a:solidFill>
                <a:latin typeface="Microsoft Sans Serif"/>
                <a:cs typeface="Microsoft Sans Serif"/>
              </a:rPr>
              <a:t>Acknowledgment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Microsoft Sans Serif"/>
                <a:cs typeface="Microsoft Sans Serif"/>
              </a:rPr>
              <a:t>Advisor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44" y="1463305"/>
            <a:ext cx="434657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i="1">
                <a:latin typeface="Arial"/>
                <a:cs typeface="Arial"/>
              </a:rPr>
              <a:t>I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10" i="1">
                <a:latin typeface="Arial"/>
                <a:cs typeface="Arial"/>
              </a:rPr>
              <a:t>would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like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20" i="1">
                <a:latin typeface="Arial"/>
                <a:cs typeface="Arial"/>
              </a:rPr>
              <a:t>to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express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my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sincere </a:t>
            </a:r>
            <a:r>
              <a:rPr dirty="0" sz="1100" spc="10" i="1">
                <a:latin typeface="Arial"/>
                <a:cs typeface="Arial"/>
              </a:rPr>
              <a:t>gratitude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20" i="1">
                <a:latin typeface="Arial"/>
                <a:cs typeface="Arial"/>
              </a:rPr>
              <a:t>to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Professor </a:t>
            </a:r>
            <a:r>
              <a:rPr dirty="0" sz="1100" spc="-10" i="1">
                <a:latin typeface="Arial"/>
                <a:cs typeface="Arial"/>
              </a:rPr>
              <a:t>Giovanni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Gallo </a:t>
            </a:r>
            <a:r>
              <a:rPr dirty="0" sz="1100" spc="-290" i="1">
                <a:latin typeface="Arial"/>
                <a:cs typeface="Arial"/>
              </a:rPr>
              <a:t> </a:t>
            </a:r>
            <a:r>
              <a:rPr dirty="0" sz="1100" spc="30" i="1">
                <a:latin typeface="Arial"/>
                <a:cs typeface="Arial"/>
              </a:rPr>
              <a:t>for </a:t>
            </a:r>
            <a:r>
              <a:rPr dirty="0" sz="1100" spc="-15" i="1">
                <a:latin typeface="Arial"/>
                <a:cs typeface="Arial"/>
              </a:rPr>
              <a:t>his </a:t>
            </a:r>
            <a:r>
              <a:rPr dirty="0" sz="1100" i="1">
                <a:latin typeface="Arial"/>
                <a:cs typeface="Arial"/>
              </a:rPr>
              <a:t>invaluable </a:t>
            </a:r>
            <a:r>
              <a:rPr dirty="0" sz="1100" spc="-15" i="1">
                <a:latin typeface="Arial"/>
                <a:cs typeface="Arial"/>
              </a:rPr>
              <a:t>guidance </a:t>
            </a:r>
            <a:r>
              <a:rPr dirty="0" sz="1100" spc="10" i="1">
                <a:latin typeface="Arial"/>
                <a:cs typeface="Arial"/>
              </a:rPr>
              <a:t>and support </a:t>
            </a:r>
            <a:r>
              <a:rPr dirty="0" sz="1100" spc="15" i="1">
                <a:latin typeface="Arial"/>
                <a:cs typeface="Arial"/>
              </a:rPr>
              <a:t>throughout </a:t>
            </a:r>
            <a:r>
              <a:rPr dirty="0" sz="1100" i="1">
                <a:latin typeface="Arial"/>
                <a:cs typeface="Arial"/>
              </a:rPr>
              <a:t>this </a:t>
            </a:r>
            <a:r>
              <a:rPr dirty="0" sz="1100" spc="-25" i="1">
                <a:latin typeface="Arial"/>
                <a:cs typeface="Arial"/>
              </a:rPr>
              <a:t>thesis. </a:t>
            </a:r>
            <a:r>
              <a:rPr dirty="0" sz="1100" spc="-35" i="1">
                <a:latin typeface="Arial"/>
                <a:cs typeface="Arial"/>
              </a:rPr>
              <a:t>His 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expertise,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5" i="1">
                <a:latin typeface="Arial"/>
                <a:cs typeface="Arial"/>
              </a:rPr>
              <a:t>insightful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feedback,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10" i="1">
                <a:latin typeface="Arial"/>
                <a:cs typeface="Arial"/>
              </a:rPr>
              <a:t>and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15" i="1">
                <a:latin typeface="Arial"/>
                <a:cs typeface="Arial"/>
              </a:rPr>
              <a:t>encouragement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were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10" i="1">
                <a:latin typeface="Arial"/>
                <a:cs typeface="Arial"/>
              </a:rPr>
              <a:t>instrumental 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5" i="1">
                <a:latin typeface="Arial"/>
                <a:cs typeface="Arial"/>
              </a:rPr>
              <a:t>in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shaping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the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direction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15" i="1">
                <a:latin typeface="Arial"/>
                <a:cs typeface="Arial"/>
              </a:rPr>
              <a:t>of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this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Thesis.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7" name="object 27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13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48" y="1191436"/>
            <a:ext cx="375920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"/>
              <a:t>Thanks</a:t>
            </a:r>
            <a:r>
              <a:rPr dirty="0" spc="-30"/>
              <a:t> </a:t>
            </a:r>
            <a:r>
              <a:rPr dirty="0" spc="160"/>
              <a:t>for</a:t>
            </a:r>
            <a:r>
              <a:rPr dirty="0" spc="-25"/>
              <a:t> </a:t>
            </a:r>
            <a:r>
              <a:rPr dirty="0" spc="125"/>
              <a:t>your</a:t>
            </a:r>
            <a:r>
              <a:rPr dirty="0" spc="-25"/>
              <a:t> </a:t>
            </a:r>
            <a:r>
              <a:rPr dirty="0" spc="125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8944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982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762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198863" y="3383695"/>
            <a:ext cx="203200" cy="55880"/>
            <a:chOff x="3198863" y="338369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262032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9886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487915" y="3382429"/>
            <a:ext cx="203200" cy="58419"/>
            <a:chOff x="3487915" y="338242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57681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8791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6411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776954" y="3382429"/>
            <a:ext cx="203200" cy="58419"/>
            <a:chOff x="3776954" y="338242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53155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76954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53155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4142195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7" name="object 17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55">
                <a:solidFill>
                  <a:srgbClr val="FFFFFF"/>
                </a:solidFill>
                <a:latin typeface="Microsoft Sans Serif"/>
                <a:cs typeface="Microsoft Sans Serif"/>
              </a:rPr>
              <a:t>Collaboration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Microsoft Sans Serif"/>
                <a:cs typeface="Microsoft Sans Serif"/>
              </a:rPr>
              <a:t>Acknowledgment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8988" y="1386876"/>
            <a:ext cx="420497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6530" marR="37592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This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thesis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is</a:t>
            </a:r>
            <a:r>
              <a:rPr dirty="0" sz="1100" spc="-10">
                <a:latin typeface="Microsoft Sans Serif"/>
                <a:cs typeface="Microsoft Sans Serif"/>
              </a:rPr>
              <a:t> a </a:t>
            </a:r>
            <a:r>
              <a:rPr dirty="0" sz="1100" spc="45">
                <a:latin typeface="Microsoft Sans Serif"/>
                <a:cs typeface="Microsoft Sans Serif"/>
              </a:rPr>
              <a:t>joint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work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with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my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 b="1">
                <a:latin typeface="Arial"/>
                <a:cs typeface="Arial"/>
              </a:rPr>
              <a:t>colleague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35" b="1">
                <a:latin typeface="Arial"/>
                <a:cs typeface="Arial"/>
              </a:rPr>
              <a:t>and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35" b="1">
                <a:latin typeface="Arial"/>
                <a:cs typeface="Arial"/>
              </a:rPr>
              <a:t>friend,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Sameer </a:t>
            </a:r>
            <a:r>
              <a:rPr dirty="0" sz="1100" spc="10" b="1">
                <a:latin typeface="Arial"/>
                <a:cs typeface="Arial"/>
              </a:rPr>
              <a:t>Afzal. </a:t>
            </a:r>
            <a:r>
              <a:rPr dirty="0" sz="1100" spc="15">
                <a:latin typeface="Microsoft Sans Serif"/>
                <a:cs typeface="Microsoft Sans Serif"/>
              </a:rPr>
              <a:t>While </a:t>
            </a:r>
            <a:r>
              <a:rPr dirty="0" sz="1100" spc="30">
                <a:latin typeface="Microsoft Sans Serif"/>
                <a:cs typeface="Microsoft Sans Serif"/>
              </a:rPr>
              <a:t>this </a:t>
            </a:r>
            <a:r>
              <a:rPr dirty="0" sz="1100" spc="35">
                <a:latin typeface="Microsoft Sans Serif"/>
                <a:cs typeface="Microsoft Sans Serif"/>
              </a:rPr>
              <a:t>presentation </a:t>
            </a:r>
            <a:r>
              <a:rPr dirty="0" sz="1100" spc="10">
                <a:latin typeface="Microsoft Sans Serif"/>
                <a:cs typeface="Microsoft Sans Serif"/>
              </a:rPr>
              <a:t>focuses </a:t>
            </a:r>
            <a:r>
              <a:rPr dirty="0" sz="1100" spc="50">
                <a:latin typeface="Microsoft Sans Serif"/>
                <a:cs typeface="Microsoft Sans Serif"/>
              </a:rPr>
              <a:t>on </a:t>
            </a:r>
            <a:r>
              <a:rPr dirty="0" sz="1100" spc="45">
                <a:latin typeface="Microsoft Sans Serif"/>
                <a:cs typeface="Microsoft Sans Serif"/>
              </a:rPr>
              <a:t>my 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contributions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using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SHAP,</a:t>
            </a:r>
            <a:endParaRPr sz="1100">
              <a:latin typeface="Microsoft Sans Serif"/>
              <a:cs typeface="Microsoft Sans Serif"/>
            </a:endParaRPr>
          </a:p>
          <a:p>
            <a:pPr marL="176530" marR="304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I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utilized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results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70">
                <a:latin typeface="Microsoft Sans Serif"/>
                <a:cs typeface="Microsoft Sans Serif"/>
              </a:rPr>
              <a:t>from</a:t>
            </a:r>
            <a:r>
              <a:rPr dirty="0" sz="1100" spc="-10">
                <a:latin typeface="Microsoft Sans Serif"/>
                <a:cs typeface="Microsoft Sans Serif"/>
              </a:rPr>
              <a:t> Sameer’s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work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with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LIME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to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perform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comparative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analysis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between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SHAP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LIME.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6" name="object 26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7" name="object 17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45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52" y="1211605"/>
            <a:ext cx="130016" cy="13001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52" y="1639417"/>
            <a:ext cx="130016" cy="13001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952" y="2067242"/>
            <a:ext cx="130016" cy="13001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952" y="2495067"/>
            <a:ext cx="130016" cy="13001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23317" y="1165998"/>
            <a:ext cx="1988820" cy="1475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163830" algn="l"/>
              </a:tabLst>
            </a:pPr>
            <a:r>
              <a:rPr dirty="0" sz="1100" spc="45">
                <a:solidFill>
                  <a:srgbClr val="3333B2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1100" spc="35">
                <a:solidFill>
                  <a:srgbClr val="3333B2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1100" spc="40">
                <a:solidFill>
                  <a:srgbClr val="3333B2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AutoNum type="arabicPlain"/>
            </a:pPr>
            <a:endParaRPr sz="1800">
              <a:latin typeface="Microsoft Sans Serif"/>
              <a:cs typeface="Microsoft Sans Serif"/>
            </a:endParaRPr>
          </a:p>
          <a:p>
            <a:pPr marL="163195" indent="-151130">
              <a:lnSpc>
                <a:spcPct val="100000"/>
              </a:lnSpc>
              <a:buClr>
                <a:srgbClr val="FFFFFF"/>
              </a:buClr>
              <a:buSzPct val="72727"/>
              <a:buAutoNum type="arabicPlain"/>
              <a:tabLst>
                <a:tab pos="163830" algn="l"/>
              </a:tabLst>
            </a:pPr>
            <a:r>
              <a:rPr dirty="0" sz="1100" spc="3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1100" spc="-4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1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AutoNum type="arabicPlain"/>
            </a:pPr>
            <a:endParaRPr sz="1800">
              <a:latin typeface="Microsoft Sans Serif"/>
              <a:cs typeface="Microsoft Sans Serif"/>
            </a:endParaRPr>
          </a:p>
          <a:p>
            <a:pPr marL="163195" indent="-151130">
              <a:lnSpc>
                <a:spcPct val="100000"/>
              </a:lnSpc>
              <a:buClr>
                <a:srgbClr val="FFFFFF"/>
              </a:buClr>
              <a:buSzPct val="72727"/>
              <a:buAutoNum type="arabicPlain"/>
              <a:tabLst>
                <a:tab pos="163830" algn="l"/>
              </a:tabLst>
            </a:pPr>
            <a:r>
              <a:rPr dirty="0" sz="1100" spc="25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AutoNum type="arabicPlain"/>
            </a:pPr>
            <a:endParaRPr sz="1800">
              <a:latin typeface="Microsoft Sans Serif"/>
              <a:cs typeface="Microsoft Sans Serif"/>
            </a:endParaRPr>
          </a:p>
          <a:p>
            <a:pPr marL="163195" indent="-151130">
              <a:lnSpc>
                <a:spcPct val="100000"/>
              </a:lnSpc>
              <a:buClr>
                <a:srgbClr val="FFFFFF"/>
              </a:buClr>
              <a:buSzPct val="72727"/>
              <a:buAutoNum type="arabicPlain"/>
              <a:tabLst>
                <a:tab pos="163830" algn="l"/>
              </a:tabLst>
            </a:pPr>
            <a:r>
              <a:rPr dirty="0" sz="110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30" name="object 30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8" name="object 8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50">
                <a:solidFill>
                  <a:srgbClr val="FFFFFF"/>
                </a:solidFill>
                <a:latin typeface="Microsoft Sans Serif"/>
                <a:cs typeface="Microsoft Sans Serif"/>
              </a:rPr>
              <a:t>Background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988" y="1381567"/>
            <a:ext cx="314706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20">
                <a:latin typeface="Microsoft Sans Serif"/>
                <a:cs typeface="Microsoft Sans Serif"/>
              </a:rPr>
              <a:t>Machine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Learning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Complexity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>
                <a:latin typeface="Microsoft Sans Serif"/>
                <a:cs typeface="Microsoft Sans Serif"/>
              </a:rPr>
              <a:t> Challenges</a:t>
            </a:r>
            <a:endParaRPr sz="110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20">
                <a:latin typeface="Microsoft Sans Serif"/>
                <a:cs typeface="Microsoft Sans Serif"/>
              </a:rPr>
              <a:t>Trust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Ethical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Concerns</a:t>
            </a:r>
            <a:endParaRPr sz="110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10">
                <a:latin typeface="Microsoft Sans Serif"/>
                <a:cs typeface="Microsoft Sans Serif"/>
              </a:rPr>
              <a:t>Explainable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AI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(XAI)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to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Rescue</a:t>
            </a:r>
            <a:endParaRPr sz="110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177165" algn="l"/>
              </a:tabLst>
            </a:pPr>
            <a:r>
              <a:rPr dirty="0" sz="1100" spc="-55">
                <a:latin typeface="Microsoft Sans Serif"/>
                <a:cs typeface="Microsoft Sans Serif"/>
              </a:rPr>
              <a:t>SHAP: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Popular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XA</a:t>
            </a:r>
            <a:r>
              <a:rPr dirty="0" sz="1100" spc="-30">
                <a:latin typeface="Microsoft Sans Serif"/>
                <a:cs typeface="Microsoft Sans Serif"/>
              </a:rPr>
              <a:t>I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Tool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7" name="object 27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8" name="object 8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Research</a:t>
            </a:r>
            <a:r>
              <a:rPr dirty="0" sz="14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Microsoft Sans Serif"/>
                <a:cs typeface="Microsoft Sans Serif"/>
              </a:rPr>
              <a:t>Objectives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3588" y="1312733"/>
            <a:ext cx="3754754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01930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dirty="0" sz="1100">
                <a:latin typeface="Microsoft Sans Serif"/>
                <a:cs typeface="Microsoft Sans Serif"/>
              </a:rPr>
              <a:t>Gain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deep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understanding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of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SHAP</a:t>
            </a:r>
            <a:endParaRPr sz="1100">
              <a:latin typeface="Microsoft Sans Serif"/>
              <a:cs typeface="Microsoft Sans Serif"/>
            </a:endParaRPr>
          </a:p>
          <a:p>
            <a:pPr marL="201930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dirty="0" sz="1100">
                <a:latin typeface="Microsoft Sans Serif"/>
                <a:cs typeface="Microsoft Sans Serif"/>
              </a:rPr>
              <a:t>Evaluate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SHAP’s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performance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on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real-world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data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set.</a:t>
            </a:r>
            <a:endParaRPr sz="1100">
              <a:latin typeface="Microsoft Sans Serif"/>
              <a:cs typeface="Microsoft Sans Serif"/>
            </a:endParaRPr>
          </a:p>
          <a:p>
            <a:pPr marL="20193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dirty="0" sz="1100" spc="20">
                <a:latin typeface="Microsoft Sans Serif"/>
                <a:cs typeface="Microsoft Sans Serif"/>
              </a:rPr>
              <a:t>Compare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SHAP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with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other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XAI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technique.</a:t>
            </a:r>
            <a:endParaRPr sz="1100">
              <a:latin typeface="Microsoft Sans Serif"/>
              <a:cs typeface="Microsoft Sans Serif"/>
            </a:endParaRPr>
          </a:p>
          <a:p>
            <a:pPr marL="201930" marR="30480" indent="-1390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dirty="0" sz="1100" spc="35">
                <a:latin typeface="Microsoft Sans Serif"/>
                <a:cs typeface="Microsoft Sans Serif"/>
              </a:rPr>
              <a:t>Demonstrate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SHAP’s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practical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utility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using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Python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for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hands-on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project.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7" name="object 27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-40">
                <a:solidFill>
                  <a:srgbClr val="FFFFFF"/>
                </a:solidFill>
                <a:latin typeface="Microsoft Sans Serif"/>
                <a:cs typeface="Microsoft Sans Serif"/>
              </a:rPr>
              <a:t>XAI:</a:t>
            </a:r>
            <a:r>
              <a:rPr dirty="0" sz="14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Microsoft Sans Serif"/>
                <a:cs typeface="Microsoft Sans Serif"/>
              </a:rPr>
              <a:t>Explainable</a:t>
            </a: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icrosoft Sans Serif"/>
                <a:cs typeface="Microsoft Sans Serif"/>
              </a:rPr>
              <a:t>Artiﬁcial</a:t>
            </a:r>
            <a:r>
              <a:rPr dirty="0" sz="14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Microsoft Sans Serif"/>
                <a:cs typeface="Microsoft Sans Serif"/>
              </a:rPr>
              <a:t>Intelligence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188" y="893658"/>
            <a:ext cx="4239895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27329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-25">
                <a:latin typeface="Microsoft Sans Serif"/>
                <a:cs typeface="Microsoft Sans Serif"/>
              </a:rPr>
              <a:t>Glass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Bo</a:t>
            </a:r>
            <a:r>
              <a:rPr dirty="0" sz="1100" spc="10">
                <a:latin typeface="Microsoft Sans Serif"/>
                <a:cs typeface="Microsoft Sans Serif"/>
              </a:rPr>
              <a:t>x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VS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Blac</a:t>
            </a:r>
            <a:r>
              <a:rPr dirty="0" sz="1100" spc="-5">
                <a:latin typeface="Microsoft Sans Serif"/>
                <a:cs typeface="Microsoft Sans Serif"/>
              </a:rPr>
              <a:t>k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Box</a:t>
            </a:r>
            <a:endParaRPr sz="1100">
              <a:latin typeface="Microsoft Sans Serif"/>
              <a:cs typeface="Microsoft Sans Serif"/>
            </a:endParaRPr>
          </a:p>
          <a:p>
            <a:pPr marL="227329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-25">
                <a:latin typeface="Microsoft Sans Serif"/>
                <a:cs typeface="Microsoft Sans Serif"/>
              </a:rPr>
              <a:t>Glass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Box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Algorithms: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Decision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Tree,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Linear</a:t>
            </a:r>
            <a:r>
              <a:rPr dirty="0" sz="1100" spc="-5">
                <a:latin typeface="Microsoft Sans Serif"/>
                <a:cs typeface="Microsoft Sans Serif"/>
              </a:rPr>
              <a:t> Regression,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cs typeface="Microsoft Sans Serif"/>
            </a:endParaRPr>
          </a:p>
          <a:p>
            <a:pPr marL="227329" marR="55880" indent="-1390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-10">
                <a:latin typeface="Microsoft Sans Serif"/>
                <a:cs typeface="Microsoft Sans Serif"/>
              </a:rPr>
              <a:t>Black </a:t>
            </a:r>
            <a:r>
              <a:rPr dirty="0" sz="1100" spc="10">
                <a:latin typeface="Microsoft Sans Serif"/>
                <a:cs typeface="Microsoft Sans Serif"/>
              </a:rPr>
              <a:t>Box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Algorithms: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Neural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Networks,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Random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forest,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SVM,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cs typeface="Microsoft Sans Serif"/>
            </a:endParaRPr>
          </a:p>
          <a:p>
            <a:pPr marL="227329" marR="67437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dirty="0" sz="1100" spc="-55">
                <a:latin typeface="Microsoft Sans Serif"/>
                <a:cs typeface="Microsoft Sans Serif"/>
              </a:rPr>
              <a:t>XAI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focuses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on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making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AI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decisions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transparent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understandable.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3714" y="2281818"/>
            <a:ext cx="2087640" cy="59719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8" name="object 28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8C8CAC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-50">
                <a:solidFill>
                  <a:srgbClr val="FFFFFF"/>
                </a:solidFill>
                <a:latin typeface="Microsoft Sans Serif"/>
                <a:cs typeface="Microsoft Sans Serif"/>
              </a:rPr>
              <a:t>SHAP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5613" y="1012771"/>
            <a:ext cx="2036880" cy="107489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26288" y="2272231"/>
            <a:ext cx="429450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397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60">
                <a:latin typeface="Microsoft Sans Serif"/>
                <a:cs typeface="Microsoft Sans Serif"/>
              </a:rPr>
              <a:t>SHAP,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based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on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Shapley </a:t>
            </a:r>
            <a:r>
              <a:rPr dirty="0" sz="1100" spc="5">
                <a:latin typeface="Microsoft Sans Serif"/>
                <a:cs typeface="Microsoft Sans Serif"/>
              </a:rPr>
              <a:t>values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70">
                <a:latin typeface="Microsoft Sans Serif"/>
                <a:cs typeface="Microsoft Sans Serif"/>
              </a:rPr>
              <a:t>from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cooperative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game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theory.</a:t>
            </a:r>
            <a:endParaRPr sz="1100">
              <a:latin typeface="Microsoft Sans Serif"/>
              <a:cs typeface="Microsoft Sans Serif"/>
            </a:endParaRPr>
          </a:p>
          <a:p>
            <a:pPr marL="189230" marR="10350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-65">
                <a:latin typeface="Microsoft Sans Serif"/>
                <a:cs typeface="Microsoft Sans Serif"/>
              </a:rPr>
              <a:t>SHAP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values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measure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impact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of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each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feature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on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model’s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prediction.</a:t>
            </a:r>
            <a:endParaRPr sz="1100">
              <a:latin typeface="Microsoft Sans Serif"/>
              <a:cs typeface="Microsoft Sans Serif"/>
            </a:endParaRPr>
          </a:p>
          <a:p>
            <a:pPr marL="18923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1100" spc="5">
                <a:latin typeface="Microsoft Sans Serif"/>
                <a:cs typeface="Microsoft Sans Serif"/>
              </a:rPr>
              <a:t>Features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are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treated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“players”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contributing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to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the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prediction.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8" name="object 28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55">
                <a:solidFill>
                  <a:srgbClr val="FFFFFF"/>
                </a:solidFill>
                <a:latin typeface="Microsoft Sans Serif"/>
                <a:cs typeface="Microsoft Sans Serif"/>
              </a:rPr>
              <a:t>Student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Microsoft Sans Serif"/>
                <a:cs typeface="Microsoft Sans Serif"/>
              </a:rPr>
              <a:t>Dropout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788" y="1022233"/>
            <a:ext cx="4421505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2729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Arial"/>
              <a:buChar char="•"/>
              <a:tabLst>
                <a:tab pos="253365" algn="l"/>
              </a:tabLst>
            </a:pPr>
            <a:r>
              <a:rPr dirty="0" sz="1100" spc="15">
                <a:latin typeface="Microsoft Sans Serif"/>
                <a:cs typeface="Microsoft Sans Serif"/>
              </a:rPr>
              <a:t>Data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set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source: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UCI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Machine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Learning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Repository.</a:t>
            </a:r>
            <a:endParaRPr sz="1100">
              <a:latin typeface="Microsoft Sans Serif"/>
              <a:cs typeface="Microsoft Sans Serif"/>
            </a:endParaRPr>
          </a:p>
          <a:p>
            <a:pPr marL="252729" marR="1066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53365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data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set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focuses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on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identifying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students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risk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of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dropping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out,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using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machine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learning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for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early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intervention.</a:t>
            </a:r>
            <a:endParaRPr sz="1100">
              <a:latin typeface="Microsoft Sans Serif"/>
              <a:cs typeface="Microsoft Sans Serif"/>
            </a:endParaRPr>
          </a:p>
          <a:p>
            <a:pPr marL="252729" marR="362585" indent="-1390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253365" algn="l"/>
              </a:tabLst>
            </a:pPr>
            <a:r>
              <a:rPr dirty="0" sz="1100" spc="5">
                <a:latin typeface="Microsoft Sans Serif"/>
                <a:cs typeface="Microsoft Sans Serif"/>
              </a:rPr>
              <a:t>Features: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36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different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features,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including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demographic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academic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  <a:p>
            <a:pPr marL="252729" marR="36830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53365" algn="l"/>
              </a:tabLst>
            </a:pPr>
            <a:r>
              <a:rPr dirty="0" sz="1100" spc="10">
                <a:latin typeface="Microsoft Sans Serif"/>
                <a:cs typeface="Microsoft Sans Serif"/>
              </a:rPr>
              <a:t>Target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variable: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Predicting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whether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40">
                <a:latin typeface="Microsoft Sans Serif"/>
                <a:cs typeface="Microsoft Sans Serif"/>
              </a:rPr>
              <a:t>student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will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drop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out,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stay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enrolled,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or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graduate.</a:t>
            </a:r>
            <a:endParaRPr sz="1100">
              <a:latin typeface="Microsoft Sans Serif"/>
              <a:cs typeface="Microsoft Sans Serif"/>
            </a:endParaRPr>
          </a:p>
          <a:p>
            <a:pPr marL="252729" marR="10604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53365" algn="l"/>
              </a:tabLst>
            </a:pPr>
            <a:r>
              <a:rPr dirty="0" sz="1100" spc="20">
                <a:latin typeface="Microsoft Sans Serif"/>
                <a:cs typeface="Microsoft Sans Serif"/>
              </a:rPr>
              <a:t>Machine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learning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models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applied: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Random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Forest,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SVM,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Neural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Network,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Gradient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Boosting,</a:t>
            </a:r>
            <a:r>
              <a:rPr dirty="0" sz="1100" spc="-15">
                <a:latin typeface="Microsoft Sans Serif"/>
                <a:cs typeface="Microsoft Sans Serif"/>
              </a:rPr>
              <a:t> XGBoost.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7" name="object 27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04470"/>
            <a:chOff x="0" y="0"/>
            <a:chExt cx="4608195" cy="204470"/>
          </a:xfrm>
        </p:grpSpPr>
        <p:sp>
          <p:nvSpPr>
            <p:cNvPr id="3" name="object 3"/>
            <p:cNvSpPr/>
            <p:nvPr/>
          </p:nvSpPr>
          <p:spPr>
            <a:xfrm>
              <a:off x="1206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000" y="25252"/>
            <a:ext cx="10058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dirty="0" sz="600" spc="-25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dirty="0" sz="600" spc="-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2" action="ppaction://hlinksldjump"/>
              </a:rPr>
              <a:t>Motivation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3745" y="140134"/>
            <a:ext cx="92075" cy="41275"/>
            <a:chOff x="1773745" y="140134"/>
            <a:chExt cx="92075" cy="41275"/>
          </a:xfrm>
        </p:grpSpPr>
        <p:sp>
          <p:nvSpPr>
            <p:cNvPr id="7" name="object 7"/>
            <p:cNvSpPr/>
            <p:nvPr/>
          </p:nvSpPr>
          <p:spPr>
            <a:xfrm>
              <a:off x="177628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691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636" y="25252"/>
            <a:ext cx="710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Literature</a:t>
            </a:r>
            <a:r>
              <a:rPr dirty="0" sz="600" spc="-5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8C8CAC"/>
                </a:solidFill>
                <a:latin typeface="Microsoft Sans Serif"/>
                <a:cs typeface="Microsoft Sans Serif"/>
                <a:hlinkClick r:id="rId3" action="ppaction://hlinksldjump"/>
              </a:rPr>
              <a:t>Overview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3613" y="140134"/>
            <a:ext cx="192405" cy="41275"/>
            <a:chOff x="3153613" y="140134"/>
            <a:chExt cx="192405" cy="41275"/>
          </a:xfrm>
        </p:grpSpPr>
        <p:sp>
          <p:nvSpPr>
            <p:cNvPr id="11" name="object 11"/>
            <p:cNvSpPr/>
            <p:nvPr/>
          </p:nvSpPr>
          <p:spPr>
            <a:xfrm>
              <a:off x="31561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5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5695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735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43504" y="25252"/>
            <a:ext cx="4210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Experiment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4159" y="140134"/>
            <a:ext cx="192405" cy="41275"/>
            <a:chOff x="4224159" y="140134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42266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1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749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790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4050" y="25252"/>
            <a:ext cx="299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8C8CAC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03974"/>
            <a:ext cx="4608195" cy="147320"/>
          </a:xfrm>
          <a:custGeom>
            <a:avLst/>
            <a:gdLst/>
            <a:ahLst/>
            <a:cxnLst/>
            <a:rect l="l" t="t" r="r" b="b"/>
            <a:pathLst>
              <a:path w="4608195" h="147320">
                <a:moveTo>
                  <a:pt x="4608004" y="0"/>
                </a:moveTo>
                <a:lnTo>
                  <a:pt x="0" y="0"/>
                </a:lnTo>
                <a:lnTo>
                  <a:pt x="0" y="147281"/>
                </a:lnTo>
                <a:lnTo>
                  <a:pt x="4608004" y="147281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351256"/>
            <a:ext cx="4608195" cy="31750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400" spc="75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dirty="0" sz="14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277531" y="1334325"/>
          <a:ext cx="2055495" cy="106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070"/>
                <a:gridCol w="725805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35">
                          <a:latin typeface="Microsoft Sans Serif"/>
                          <a:cs typeface="Microsoft Sans Serif"/>
                        </a:rPr>
                        <a:t>Model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Accuracy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20">
                          <a:latin typeface="Microsoft Sans Serif"/>
                          <a:cs typeface="Microsoft Sans Serif"/>
                        </a:rPr>
                        <a:t>Random</a:t>
                      </a:r>
                      <a:r>
                        <a:rPr dirty="0" sz="11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Forest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0.8628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Microsoft Sans Serif"/>
                          <a:cs typeface="Microsoft Sans Serif"/>
                        </a:rPr>
                        <a:t>SVM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0.8515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30">
                          <a:latin typeface="Microsoft Sans Serif"/>
                          <a:cs typeface="Microsoft Sans Serif"/>
                        </a:rPr>
                        <a:t>Neural</a:t>
                      </a:r>
                      <a:r>
                        <a:rPr dirty="0" sz="11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40">
                          <a:latin typeface="Microsoft Sans Serif"/>
                          <a:cs typeface="Microsoft Sans Serif"/>
                        </a:rPr>
                        <a:t>Network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0.8048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25">
                          <a:latin typeface="Microsoft Sans Serif"/>
                          <a:cs typeface="Microsoft Sans Serif"/>
                        </a:rPr>
                        <a:t>Gradient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15">
                          <a:latin typeface="Microsoft Sans Serif"/>
                          <a:cs typeface="Microsoft Sans Serif"/>
                        </a:rPr>
                        <a:t>Boosting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0.8560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XGBoost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0.8470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0" y="3323958"/>
            <a:ext cx="4608195" cy="132080"/>
            <a:chOff x="0" y="3323958"/>
            <a:chExt cx="4608195" cy="132080"/>
          </a:xfrm>
        </p:grpSpPr>
        <p:sp>
          <p:nvSpPr>
            <p:cNvPr id="27" name="object 27"/>
            <p:cNvSpPr/>
            <p:nvPr/>
          </p:nvSpPr>
          <p:spPr>
            <a:xfrm>
              <a:off x="0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5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23958"/>
              <a:ext cx="1536065" cy="132080"/>
            </a:xfrm>
            <a:custGeom>
              <a:avLst/>
              <a:gdLst/>
              <a:ahLst/>
              <a:cxnLst/>
              <a:rect l="l" t="t" r="r" b="b"/>
              <a:pathLst>
                <a:path w="1536064" h="132079">
                  <a:moveTo>
                    <a:pt x="1535976" y="0"/>
                  </a:moveTo>
                  <a:lnTo>
                    <a:pt x="0" y="0"/>
                  </a:lnTo>
                  <a:lnTo>
                    <a:pt x="0" y="132041"/>
                  </a:lnTo>
                  <a:lnTo>
                    <a:pt x="1535976" y="13204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Asad</a:t>
            </a:r>
            <a:r>
              <a:rPr dirty="0" spc="-25"/>
              <a:t> </a:t>
            </a:r>
            <a:r>
              <a:rPr dirty="0" spc="5"/>
              <a:t>Aslam</a:t>
            </a:r>
            <a:r>
              <a:rPr dirty="0" spc="120"/>
              <a:t> </a:t>
            </a:r>
            <a:r>
              <a:rPr dirty="0" spc="-20"/>
              <a:t>(UNICT)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8246" y="3323124"/>
            <a:ext cx="1271905" cy="125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Explainable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AI: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The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SHAP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Advisor:</a:t>
            </a:r>
            <a:r>
              <a:rPr dirty="0" spc="20"/>
              <a:t> </a:t>
            </a:r>
            <a:r>
              <a:rPr dirty="0" spc="15"/>
              <a:t>Prof</a:t>
            </a:r>
            <a:r>
              <a:rPr dirty="0" spc="-5"/>
              <a:t> </a:t>
            </a:r>
            <a:r>
              <a:rPr dirty="0" spc="10"/>
              <a:t>Giovanni</a:t>
            </a:r>
            <a:r>
              <a:rPr dirty="0" spc="-5"/>
              <a:t> </a:t>
            </a:r>
            <a:r>
              <a:rPr dirty="0"/>
              <a:t>Gallo</a:t>
            </a:r>
            <a:r>
              <a:rPr dirty="0"/>
              <a:t>   </a:t>
            </a:r>
            <a:r>
              <a:rPr dirty="0" spc="-25"/>
              <a:t> </a:t>
            </a:r>
            <a:fld id="{81D60167-4931-47E6-BA6A-407CBD079E47}" type="slidenum">
              <a:rPr dirty="0" spc="5"/>
              <a:t>10</a:t>
            </a:fld>
            <a:r>
              <a:rPr dirty="0" spc="-60"/>
              <a:t> </a:t>
            </a:r>
            <a:r>
              <a:rPr dirty="0" spc="50"/>
              <a:t>/</a:t>
            </a:r>
            <a:r>
              <a:rPr dirty="0" spc="-65"/>
              <a:t> </a:t>
            </a:r>
            <a:r>
              <a:rPr dirty="0" spc="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Asad Aslam</dc:creator>
  <dc:title>Explainable AI: The SHAP Algorithm</dc:title>
  <dcterms:created xsi:type="dcterms:W3CDTF">2024-09-22T13:35:27Z</dcterms:created>
  <dcterms:modified xsi:type="dcterms:W3CDTF">2024-09-22T13:35:27Z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2024-09-22T00:00:00Z</vt:filetime>
  </property>
</Properties>
</file>