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418" r:id="rId3"/>
    <p:sldId id="439" r:id="rId4"/>
    <p:sldId id="440" r:id="rId5"/>
    <p:sldId id="441" r:id="rId6"/>
    <p:sldId id="442" r:id="rId7"/>
    <p:sldId id="443" r:id="rId8"/>
    <p:sldId id="444" r:id="rId9"/>
    <p:sldId id="445" r:id="rId10"/>
    <p:sldId id="446" r:id="rId11"/>
    <p:sldId id="447" r:id="rId12"/>
    <p:sldId id="448" r:id="rId13"/>
    <p:sldId id="419" r:id="rId14"/>
    <p:sldId id="449" r:id="rId15"/>
    <p:sldId id="450" r:id="rId16"/>
    <p:sldId id="430" r:id="rId17"/>
    <p:sldId id="451" r:id="rId18"/>
    <p:sldId id="452" r:id="rId19"/>
    <p:sldId id="453" r:id="rId20"/>
    <p:sldId id="420" r:id="rId21"/>
    <p:sldId id="454" r:id="rId22"/>
    <p:sldId id="455" r:id="rId23"/>
    <p:sldId id="456" r:id="rId24"/>
    <p:sldId id="457" r:id="rId25"/>
    <p:sldId id="458" r:id="rId26"/>
    <p:sldId id="421" r:id="rId27"/>
    <p:sldId id="459" r:id="rId28"/>
    <p:sldId id="460" r:id="rId29"/>
    <p:sldId id="461" r:id="rId30"/>
    <p:sldId id="462" r:id="rId31"/>
    <p:sldId id="463"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477" r:id="rId46"/>
    <p:sldId id="478" r:id="rId47"/>
    <p:sldId id="479" r:id="rId48"/>
    <p:sldId id="480" r:id="rId49"/>
    <p:sldId id="481" r:id="rId50"/>
    <p:sldId id="482" r:id="rId51"/>
    <p:sldId id="483" r:id="rId52"/>
    <p:sldId id="484" r:id="rId53"/>
    <p:sldId id="485" r:id="rId54"/>
    <p:sldId id="486" r:id="rId55"/>
    <p:sldId id="487" r:id="rId56"/>
    <p:sldId id="488" r:id="rId57"/>
    <p:sldId id="489" r:id="rId58"/>
    <p:sldId id="490" r:id="rId59"/>
    <p:sldId id="491" r:id="rId60"/>
    <p:sldId id="492" r:id="rId61"/>
    <p:sldId id="493" r:id="rId62"/>
    <p:sldId id="494" r:id="rId63"/>
  </p:sldIdLst>
  <p:sldSz cx="9144000" cy="6858000" type="screen4x3"/>
  <p:notesSz cx="6735763" cy="986948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70"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CBD0B10B-9B2B-48E4-9323-26563F602D1B}" type="slidenum">
              <a:rPr lang="ru-RU"/>
              <a:pPr>
                <a:defRPr/>
              </a:pPr>
              <a:t>‹#›</a:t>
            </a:fld>
            <a:endParaRPr lang="ru-RU"/>
          </a:p>
        </p:txBody>
      </p:sp>
    </p:spTree>
    <p:extLst>
      <p:ext uri="{BB962C8B-B14F-4D97-AF65-F5344CB8AC3E}">
        <p14:creationId xmlns:p14="http://schemas.microsoft.com/office/powerpoint/2010/main" val="349244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A118864D-80A8-42E7-A95E-0125D6220A77}" type="slidenum">
              <a:rPr lang="ru-RU"/>
              <a:pPr>
                <a:defRPr/>
              </a:pPr>
              <a:t>‹#›</a:t>
            </a:fld>
            <a:endParaRPr lang="ru-RU"/>
          </a:p>
        </p:txBody>
      </p:sp>
    </p:spTree>
    <p:extLst>
      <p:ext uri="{BB962C8B-B14F-4D97-AF65-F5344CB8AC3E}">
        <p14:creationId xmlns:p14="http://schemas.microsoft.com/office/powerpoint/2010/main" val="51098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2194EE1D-9919-41D1-BECD-EBEA0556D6F0}" type="slidenum">
              <a:rPr lang="ru-RU"/>
              <a:pPr>
                <a:defRPr/>
              </a:pPr>
              <a:t>‹#›</a:t>
            </a:fld>
            <a:endParaRPr lang="ru-RU"/>
          </a:p>
        </p:txBody>
      </p:sp>
    </p:spTree>
    <p:extLst>
      <p:ext uri="{BB962C8B-B14F-4D97-AF65-F5344CB8AC3E}">
        <p14:creationId xmlns:p14="http://schemas.microsoft.com/office/powerpoint/2010/main" val="386007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4FDBCF0-5FE2-486B-89B0-31D306F73A1A}" type="slidenum">
              <a:rPr lang="ru-RU"/>
              <a:pPr>
                <a:defRPr/>
              </a:pPr>
              <a:t>‹#›</a:t>
            </a:fld>
            <a:endParaRPr lang="ru-RU"/>
          </a:p>
        </p:txBody>
      </p:sp>
    </p:spTree>
    <p:extLst>
      <p:ext uri="{BB962C8B-B14F-4D97-AF65-F5344CB8AC3E}">
        <p14:creationId xmlns:p14="http://schemas.microsoft.com/office/powerpoint/2010/main" val="410404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4C6FE84-2525-4803-95B0-662468679BC8}" type="slidenum">
              <a:rPr lang="ru-RU"/>
              <a:pPr>
                <a:defRPr/>
              </a:pPr>
              <a:t>‹#›</a:t>
            </a:fld>
            <a:endParaRPr lang="ru-RU"/>
          </a:p>
        </p:txBody>
      </p:sp>
    </p:spTree>
    <p:extLst>
      <p:ext uri="{BB962C8B-B14F-4D97-AF65-F5344CB8AC3E}">
        <p14:creationId xmlns:p14="http://schemas.microsoft.com/office/powerpoint/2010/main" val="404224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5EF061A4-5AB6-4C30-B946-14711B8D3F77}" type="slidenum">
              <a:rPr lang="ru-RU"/>
              <a:pPr>
                <a:defRPr/>
              </a:pPr>
              <a:t>‹#›</a:t>
            </a:fld>
            <a:endParaRPr lang="ru-RU"/>
          </a:p>
        </p:txBody>
      </p:sp>
    </p:spTree>
    <p:extLst>
      <p:ext uri="{BB962C8B-B14F-4D97-AF65-F5344CB8AC3E}">
        <p14:creationId xmlns:p14="http://schemas.microsoft.com/office/powerpoint/2010/main" val="254428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CDBB08A0-3B65-491E-8C85-47D731D52803}" type="slidenum">
              <a:rPr lang="ru-RU"/>
              <a:pPr>
                <a:defRPr/>
              </a:pPr>
              <a:t>‹#›</a:t>
            </a:fld>
            <a:endParaRPr lang="ru-RU"/>
          </a:p>
        </p:txBody>
      </p:sp>
    </p:spTree>
    <p:extLst>
      <p:ext uri="{BB962C8B-B14F-4D97-AF65-F5344CB8AC3E}">
        <p14:creationId xmlns:p14="http://schemas.microsoft.com/office/powerpoint/2010/main" val="152086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7EB80A66-D962-43B5-BB27-0C762C723E63}" type="slidenum">
              <a:rPr lang="ru-RU"/>
              <a:pPr>
                <a:defRPr/>
              </a:pPr>
              <a:t>‹#›</a:t>
            </a:fld>
            <a:endParaRPr lang="ru-RU"/>
          </a:p>
        </p:txBody>
      </p:sp>
    </p:spTree>
    <p:extLst>
      <p:ext uri="{BB962C8B-B14F-4D97-AF65-F5344CB8AC3E}">
        <p14:creationId xmlns:p14="http://schemas.microsoft.com/office/powerpoint/2010/main" val="421188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E2DE7E1A-3E20-4FD0-965D-9E9B190A5554}" type="slidenum">
              <a:rPr lang="ru-RU"/>
              <a:pPr>
                <a:defRPr/>
              </a:pPr>
              <a:t>‹#›</a:t>
            </a:fld>
            <a:endParaRPr lang="ru-RU"/>
          </a:p>
        </p:txBody>
      </p:sp>
    </p:spTree>
    <p:extLst>
      <p:ext uri="{BB962C8B-B14F-4D97-AF65-F5344CB8AC3E}">
        <p14:creationId xmlns:p14="http://schemas.microsoft.com/office/powerpoint/2010/main" val="95285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D2552864-803F-497C-9F3D-CDB5ADF78986}" type="slidenum">
              <a:rPr lang="ru-RU"/>
              <a:pPr>
                <a:defRPr/>
              </a:pPr>
              <a:t>‹#›</a:t>
            </a:fld>
            <a:endParaRPr lang="ru-RU"/>
          </a:p>
        </p:txBody>
      </p:sp>
    </p:spTree>
    <p:extLst>
      <p:ext uri="{BB962C8B-B14F-4D97-AF65-F5344CB8AC3E}">
        <p14:creationId xmlns:p14="http://schemas.microsoft.com/office/powerpoint/2010/main" val="388031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666A0228-EAA8-4AEC-9E86-574432307DAC}" type="slidenum">
              <a:rPr lang="ru-RU"/>
              <a:pPr>
                <a:defRPr/>
              </a:pPr>
              <a:t>‹#›</a:t>
            </a:fld>
            <a:endParaRPr lang="ru-RU"/>
          </a:p>
        </p:txBody>
      </p:sp>
    </p:spTree>
    <p:extLst>
      <p:ext uri="{BB962C8B-B14F-4D97-AF65-F5344CB8AC3E}">
        <p14:creationId xmlns:p14="http://schemas.microsoft.com/office/powerpoint/2010/main" val="165248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3174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ru-RU"/>
          </a:p>
        </p:txBody>
      </p:sp>
      <p:sp>
        <p:nvSpPr>
          <p:cNvPr id="3174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ru-RU"/>
          </a:p>
        </p:txBody>
      </p:sp>
      <p:sp>
        <p:nvSpPr>
          <p:cNvPr id="3174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D7070DF-6A88-4879-A866-CD7C84B04DF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611188" y="1928813"/>
            <a:ext cx="8137525" cy="310832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2800" i="1" dirty="0">
                <a:solidFill>
                  <a:srgbClr val="0000FF"/>
                </a:solidFill>
              </a:rPr>
              <a:t>1.	</a:t>
            </a:r>
            <a:r>
              <a:rPr lang="en-US" sz="2800" i="1" dirty="0" err="1">
                <a:solidFill>
                  <a:srgbClr val="0000FF"/>
                </a:solidFill>
              </a:rPr>
              <a:t>Mug’ul</a:t>
            </a:r>
            <a:r>
              <a:rPr lang="en-US" sz="2800" i="1" dirty="0">
                <a:solidFill>
                  <a:srgbClr val="0000FF"/>
                </a:solidFill>
              </a:rPr>
              <a:t> </a:t>
            </a:r>
            <a:r>
              <a:rPr lang="en-US" sz="2800" i="1" dirty="0" err="1">
                <a:solidFill>
                  <a:srgbClr val="0000FF"/>
                </a:solidFill>
              </a:rPr>
              <a:t>davlatining</a:t>
            </a:r>
            <a:r>
              <a:rPr lang="en-US" sz="2800" i="1" dirty="0">
                <a:solidFill>
                  <a:srgbClr val="0000FF"/>
                </a:solidFill>
              </a:rPr>
              <a:t> </a:t>
            </a:r>
            <a:r>
              <a:rPr lang="en-US" sz="2800" i="1" dirty="0" err="1">
                <a:solidFill>
                  <a:srgbClr val="0000FF"/>
                </a:solidFill>
              </a:rPr>
              <a:t>tashkil</a:t>
            </a:r>
            <a:r>
              <a:rPr lang="en-US" sz="2800" i="1" dirty="0">
                <a:solidFill>
                  <a:srgbClr val="0000FF"/>
                </a:solidFill>
              </a:rPr>
              <a:t> </a:t>
            </a:r>
            <a:r>
              <a:rPr lang="en-US" sz="2800" i="1" dirty="0" err="1">
                <a:solidFill>
                  <a:srgbClr val="0000FF"/>
                </a:solidFill>
              </a:rPr>
              <a:t>topishi</a:t>
            </a:r>
            <a:r>
              <a:rPr lang="en-US" sz="2800" i="1" dirty="0">
                <a:solidFill>
                  <a:srgbClr val="0000FF"/>
                </a:solidFill>
              </a:rPr>
              <a:t>. </a:t>
            </a:r>
          </a:p>
          <a:p>
            <a:pPr>
              <a:defRPr/>
            </a:pPr>
            <a:r>
              <a:rPr lang="en-US" sz="2800" i="1" dirty="0">
                <a:solidFill>
                  <a:srgbClr val="0000FF"/>
                </a:solidFill>
              </a:rPr>
              <a:t>2.	</a:t>
            </a:r>
            <a:r>
              <a:rPr lang="en-US" sz="2800" i="1" dirty="0" err="1">
                <a:solidFill>
                  <a:srgbClr val="0000FF"/>
                </a:solidFill>
              </a:rPr>
              <a:t>Xorazmshohlar</a:t>
            </a:r>
            <a:r>
              <a:rPr lang="en-US" sz="2800" i="1" dirty="0">
                <a:solidFill>
                  <a:srgbClr val="0000FF"/>
                </a:solidFill>
              </a:rPr>
              <a:t> </a:t>
            </a:r>
            <a:r>
              <a:rPr lang="en-US" sz="2800" i="1" dirty="0" err="1">
                <a:solidFill>
                  <a:srgbClr val="0000FF"/>
                </a:solidFill>
              </a:rPr>
              <a:t>davlati</a:t>
            </a:r>
            <a:r>
              <a:rPr lang="en-US" sz="2800" i="1" dirty="0">
                <a:solidFill>
                  <a:srgbClr val="0000FF"/>
                </a:solidFill>
              </a:rPr>
              <a:t> </a:t>
            </a:r>
            <a:r>
              <a:rPr lang="en-US" sz="2800" i="1" dirty="0" err="1">
                <a:solidFill>
                  <a:srgbClr val="0000FF"/>
                </a:solidFill>
              </a:rPr>
              <a:t>Chingizxon</a:t>
            </a:r>
            <a:r>
              <a:rPr lang="en-US" sz="2800" i="1" dirty="0">
                <a:solidFill>
                  <a:srgbClr val="0000FF"/>
                </a:solidFill>
              </a:rPr>
              <a:t>  </a:t>
            </a:r>
            <a:r>
              <a:rPr lang="en-US" sz="2800" i="1" dirty="0" err="1">
                <a:solidFill>
                  <a:srgbClr val="0000FF"/>
                </a:solidFill>
              </a:rPr>
              <a:t>imperiyasining</a:t>
            </a:r>
            <a:r>
              <a:rPr lang="en-US" sz="2800" i="1" dirty="0">
                <a:solidFill>
                  <a:srgbClr val="0000FF"/>
                </a:solidFill>
              </a:rPr>
              <a:t> </a:t>
            </a:r>
            <a:r>
              <a:rPr lang="en-US" sz="2800" i="1" dirty="0" err="1">
                <a:solidFill>
                  <a:srgbClr val="0000FF"/>
                </a:solidFill>
              </a:rPr>
              <a:t>dastlabki</a:t>
            </a:r>
            <a:r>
              <a:rPr lang="en-US" sz="2800" i="1" dirty="0">
                <a:solidFill>
                  <a:srgbClr val="0000FF"/>
                </a:solidFill>
              </a:rPr>
              <a:t> </a:t>
            </a:r>
            <a:r>
              <a:rPr lang="en-US" sz="2800" i="1" dirty="0" err="1">
                <a:solidFill>
                  <a:srgbClr val="0000FF"/>
                </a:solidFill>
              </a:rPr>
              <a:t>aloqalari</a:t>
            </a:r>
            <a:r>
              <a:rPr lang="en-US" sz="2800" i="1" dirty="0">
                <a:solidFill>
                  <a:srgbClr val="0000FF"/>
                </a:solidFill>
              </a:rPr>
              <a:t>. </a:t>
            </a:r>
          </a:p>
          <a:p>
            <a:pPr>
              <a:defRPr/>
            </a:pPr>
            <a:r>
              <a:rPr lang="en-US" sz="2800" i="1" dirty="0">
                <a:solidFill>
                  <a:srgbClr val="0000FF"/>
                </a:solidFill>
              </a:rPr>
              <a:t>3.	XIII </a:t>
            </a:r>
            <a:r>
              <a:rPr lang="en-US" sz="2800" i="1" dirty="0" err="1">
                <a:solidFill>
                  <a:srgbClr val="0000FF"/>
                </a:solidFill>
              </a:rPr>
              <a:t>asr</a:t>
            </a:r>
            <a:r>
              <a:rPr lang="en-US" sz="2800" i="1" dirty="0">
                <a:solidFill>
                  <a:srgbClr val="0000FF"/>
                </a:solidFill>
              </a:rPr>
              <a:t> </a:t>
            </a:r>
            <a:r>
              <a:rPr lang="en-US" sz="2800" i="1" dirty="0" err="1">
                <a:solidFill>
                  <a:srgbClr val="0000FF"/>
                </a:solidFill>
              </a:rPr>
              <a:t>boshlarida</a:t>
            </a:r>
            <a:r>
              <a:rPr lang="en-US" sz="2800" i="1" dirty="0">
                <a:solidFill>
                  <a:srgbClr val="0000FF"/>
                </a:solidFill>
              </a:rPr>
              <a:t> </a:t>
            </a:r>
            <a:r>
              <a:rPr lang="en-US" sz="2800" i="1" dirty="0" err="1">
                <a:solidFill>
                  <a:srgbClr val="0000FF"/>
                </a:solidFill>
              </a:rPr>
              <a:t>xorazmshohlar</a:t>
            </a:r>
            <a:r>
              <a:rPr lang="en-US" sz="2800" i="1" dirty="0">
                <a:solidFill>
                  <a:srgbClr val="0000FF"/>
                </a:solidFill>
              </a:rPr>
              <a:t> </a:t>
            </a:r>
            <a:r>
              <a:rPr lang="en-US" sz="2800" i="1" dirty="0" err="1">
                <a:solidFill>
                  <a:srgbClr val="0000FF"/>
                </a:solidFill>
              </a:rPr>
              <a:t>davlatining</a:t>
            </a:r>
            <a:r>
              <a:rPr lang="en-US" sz="2800" i="1" dirty="0">
                <a:solidFill>
                  <a:srgbClr val="0000FF"/>
                </a:solidFill>
              </a:rPr>
              <a:t> </a:t>
            </a:r>
            <a:r>
              <a:rPr lang="en-US" sz="2800" i="1" dirty="0" err="1">
                <a:solidFill>
                  <a:srgbClr val="0000FF"/>
                </a:solidFill>
              </a:rPr>
              <a:t>siyosiy</a:t>
            </a:r>
            <a:r>
              <a:rPr lang="en-US" sz="2800" i="1" dirty="0">
                <a:solidFill>
                  <a:srgbClr val="0000FF"/>
                </a:solidFill>
              </a:rPr>
              <a:t> </a:t>
            </a:r>
            <a:r>
              <a:rPr lang="en-US" sz="2800" i="1" dirty="0" err="1">
                <a:solidFill>
                  <a:srgbClr val="0000FF"/>
                </a:solidFill>
              </a:rPr>
              <a:t>holati</a:t>
            </a:r>
            <a:r>
              <a:rPr lang="en-US" sz="2800" i="1" dirty="0">
                <a:solidFill>
                  <a:srgbClr val="0000FF"/>
                </a:solidFill>
              </a:rPr>
              <a:t>.</a:t>
            </a:r>
          </a:p>
          <a:p>
            <a:pPr>
              <a:defRPr/>
            </a:pPr>
            <a:r>
              <a:rPr lang="en-US" sz="2800" i="1" dirty="0">
                <a:solidFill>
                  <a:srgbClr val="0000FF"/>
                </a:solidFill>
              </a:rPr>
              <a:t>4.	</a:t>
            </a:r>
            <a:r>
              <a:rPr lang="en-US" sz="2800" i="1" dirty="0" err="1">
                <a:solidFill>
                  <a:srgbClr val="0000FF"/>
                </a:solidFill>
              </a:rPr>
              <a:t>Chingizxon</a:t>
            </a:r>
            <a:r>
              <a:rPr lang="en-US" sz="2800" i="1" dirty="0">
                <a:solidFill>
                  <a:srgbClr val="0000FF"/>
                </a:solidFill>
              </a:rPr>
              <a:t>  </a:t>
            </a:r>
            <a:r>
              <a:rPr lang="en-US" sz="2800" i="1" dirty="0" err="1">
                <a:solidFill>
                  <a:srgbClr val="0000FF"/>
                </a:solidFill>
              </a:rPr>
              <a:t>istilosi</a:t>
            </a:r>
            <a:r>
              <a:rPr lang="en-US" sz="2800" i="1" dirty="0">
                <a:solidFill>
                  <a:srgbClr val="0000FF"/>
                </a:solidFill>
              </a:rPr>
              <a:t>. </a:t>
            </a:r>
            <a:r>
              <a:rPr lang="en-US" sz="2800" i="1" dirty="0" err="1">
                <a:solidFill>
                  <a:srgbClr val="0000FF"/>
                </a:solidFill>
              </a:rPr>
              <a:t>Mo‘g‘ullar</a:t>
            </a:r>
            <a:r>
              <a:rPr lang="en-US" sz="2800" i="1" dirty="0">
                <a:solidFill>
                  <a:srgbClr val="0000FF"/>
                </a:solidFill>
              </a:rPr>
              <a:t> </a:t>
            </a:r>
            <a:r>
              <a:rPr lang="en-US" sz="2800" i="1" dirty="0" err="1">
                <a:solidFill>
                  <a:srgbClr val="0000FF"/>
                </a:solidFill>
              </a:rPr>
              <a:t>istilosiga</a:t>
            </a:r>
            <a:r>
              <a:rPr lang="en-US" sz="2800" i="1" dirty="0">
                <a:solidFill>
                  <a:srgbClr val="0000FF"/>
                </a:solidFill>
              </a:rPr>
              <a:t> </a:t>
            </a:r>
            <a:r>
              <a:rPr lang="en-US" sz="2800" i="1" dirty="0" err="1">
                <a:solidFill>
                  <a:srgbClr val="0000FF"/>
                </a:solidFill>
              </a:rPr>
              <a:t>qarshi</a:t>
            </a:r>
            <a:r>
              <a:rPr lang="en-US" sz="2800" i="1" dirty="0">
                <a:solidFill>
                  <a:srgbClr val="0000FF"/>
                </a:solidFill>
              </a:rPr>
              <a:t> </a:t>
            </a:r>
            <a:r>
              <a:rPr lang="en-US" sz="2800" i="1" dirty="0" err="1">
                <a:solidFill>
                  <a:srgbClr val="0000FF"/>
                </a:solidFill>
              </a:rPr>
              <a:t>xalq</a:t>
            </a:r>
            <a:r>
              <a:rPr lang="en-US" sz="2800" i="1" dirty="0">
                <a:solidFill>
                  <a:srgbClr val="0000FF"/>
                </a:solidFill>
              </a:rPr>
              <a:t> </a:t>
            </a:r>
            <a:r>
              <a:rPr lang="en-US" sz="2800" i="1" dirty="0" err="1">
                <a:solidFill>
                  <a:srgbClr val="0000FF"/>
                </a:solidFill>
              </a:rPr>
              <a:t>harakatlari</a:t>
            </a:r>
            <a:r>
              <a:rPr lang="en-US" sz="2800" i="1" dirty="0">
                <a:solidFill>
                  <a:srgbClr val="0000FF"/>
                </a:solidFill>
              </a:rPr>
              <a:t>. </a:t>
            </a:r>
          </a:p>
        </p:txBody>
      </p:sp>
      <p:sp>
        <p:nvSpPr>
          <p:cNvPr id="2051" name="Прямоугольник 6"/>
          <p:cNvSpPr>
            <a:spLocks noChangeArrowheads="1"/>
          </p:cNvSpPr>
          <p:nvPr/>
        </p:nvSpPr>
        <p:spPr bwMode="auto">
          <a:xfrm>
            <a:off x="571500" y="428625"/>
            <a:ext cx="778668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lnSpc>
                <a:spcPct val="80000"/>
              </a:lnSpc>
              <a:spcBef>
                <a:spcPct val="0"/>
              </a:spcBef>
              <a:buFontTx/>
              <a:buNone/>
            </a:pPr>
            <a:r>
              <a:rPr lang="en-US" altLang="ru-RU" b="1" i="1">
                <a:solidFill>
                  <a:srgbClr val="C00000"/>
                </a:solidFill>
                <a:latin typeface="Times New Roman" pitchFamily="18" charset="0"/>
                <a:cs typeface="Times New Roman" pitchFamily="18" charset="0"/>
              </a:rPr>
              <a:t>28</a:t>
            </a:r>
            <a:r>
              <a:rPr lang="ru-RU" altLang="ru-RU" b="1" i="1">
                <a:solidFill>
                  <a:srgbClr val="C00000"/>
                </a:solidFill>
                <a:latin typeface="Times New Roman" pitchFamily="18" charset="0"/>
                <a:cs typeface="Times New Roman" pitchFamily="18" charset="0"/>
              </a:rPr>
              <a:t>-</a:t>
            </a:r>
            <a:r>
              <a:rPr lang="en-US" altLang="ru-RU" b="1" i="1">
                <a:solidFill>
                  <a:srgbClr val="C00000"/>
                </a:solidFill>
                <a:latin typeface="Times New Roman" pitchFamily="18" charset="0"/>
                <a:cs typeface="Times New Roman" pitchFamily="18" charset="0"/>
              </a:rPr>
              <a:t>mavzu: </a:t>
            </a:r>
            <a:r>
              <a:rPr lang="en-US" altLang="ru-RU" b="1"/>
              <a:t>Movarounnaxr va Xurosonning mug’ullar tomonidan </a:t>
            </a:r>
          </a:p>
          <a:p>
            <a:pPr algn="ctr" eaLnBrk="1" hangingPunct="1">
              <a:lnSpc>
                <a:spcPct val="80000"/>
              </a:lnSpc>
              <a:spcBef>
                <a:spcPct val="0"/>
              </a:spcBef>
              <a:buFontTx/>
              <a:buNone/>
            </a:pPr>
            <a:r>
              <a:rPr lang="en-US" altLang="ru-RU" b="1"/>
              <a:t>bosib olinishi.</a:t>
            </a:r>
            <a:r>
              <a:rPr lang="en-US" altLang="ru-RU" b="1" i="1">
                <a:solidFill>
                  <a:srgbClr val="C00000"/>
                </a:solidFill>
                <a:latin typeface="Times New Roman" pitchFamily="18" charset="0"/>
                <a:cs typeface="Times New Roman" pitchFamily="18" charset="0"/>
              </a:rPr>
              <a:t> </a:t>
            </a:r>
          </a:p>
          <a:p>
            <a:pPr algn="ctr" eaLnBrk="1" hangingPunct="1">
              <a:lnSpc>
                <a:spcPct val="80000"/>
              </a:lnSpc>
              <a:spcBef>
                <a:spcPct val="0"/>
              </a:spcBef>
              <a:buFontTx/>
              <a:buNone/>
            </a:pPr>
            <a:endParaRPr lang="en-US" altLang="ru-RU">
              <a:latin typeface="Times New Roman" pitchFamily="18" charset="0"/>
              <a:cs typeface="Times New Roman" pitchFamily="18" charset="0"/>
            </a:endParaRPr>
          </a:p>
          <a:p>
            <a:pPr algn="ctr" eaLnBrk="1" hangingPunct="1">
              <a:lnSpc>
                <a:spcPct val="80000"/>
              </a:lnSpc>
              <a:spcBef>
                <a:spcPct val="0"/>
              </a:spcBef>
              <a:buFontTx/>
              <a:buNone/>
            </a:pPr>
            <a:endParaRPr lang="ru-RU" altLang="ru-RU">
              <a:latin typeface="Times New Roman" pitchFamily="18" charset="0"/>
              <a:cs typeface="Times New Roman" pitchFamily="18" charset="0"/>
            </a:endParaRPr>
          </a:p>
        </p:txBody>
      </p:sp>
      <p:sp>
        <p:nvSpPr>
          <p:cNvPr id="2052" name="AutoShape 2088"/>
          <p:cNvSpPr>
            <a:spLocks noChangeArrowheads="1"/>
          </p:cNvSpPr>
          <p:nvPr/>
        </p:nvSpPr>
        <p:spPr bwMode="auto">
          <a:xfrm>
            <a:off x="500063" y="5295900"/>
            <a:ext cx="8072437" cy="1306513"/>
          </a:xfrm>
          <a:prstGeom prst="flowChartProcess">
            <a:avLst/>
          </a:prstGeom>
          <a:blipFill dpi="0" rotWithShape="1">
            <a:blip r:embed="rId2">
              <a:alphaModFix amt="41000"/>
            </a:blip>
            <a:srcRect/>
            <a:tile tx="0" ty="0" sx="100000" sy="100000" flip="none" algn="tl"/>
          </a:blipFill>
          <a:ln w="9525">
            <a:solidFill>
              <a:srgbClr val="000000"/>
            </a:solidFill>
            <a:miter lim="800000"/>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uz-Cyrl-UZ" altLang="ru-RU" sz="2800" b="1" i="1">
                <a:solidFill>
                  <a:srgbClr val="7030A0"/>
                </a:solidFill>
              </a:rPr>
              <a:t>Mug’ul davlati, Temuchin, Chingizxon, O’tror, davlat boshqaruvi, dorug’a, shulen, qopchur, Yasoq, mug’ul istilosi, Chig’atoy ulusi.</a:t>
            </a:r>
            <a:endParaRPr lang="ru-RU" altLang="ru-RU" sz="2800" b="1" i="1">
              <a:solidFill>
                <a:srgbClr val="7030A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126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1268" name="Прямоугольник 5"/>
          <p:cNvSpPr>
            <a:spLocks noChangeArrowheads="1"/>
          </p:cNvSpPr>
          <p:nvPr/>
        </p:nvSpPr>
        <p:spPr bwMode="auto">
          <a:xfrm>
            <a:off x="214313" y="474663"/>
            <a:ext cx="8643937"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200"/>
              <a:t> XII asr o‘rtalariga kelib Baykal ko‘li atrofi, hozirgi Mo‘g‘uliston hududlarida yashovchi turkiy va tungus-manjur qabilalarining ko‘pchiligi mo‘g‘ullar rahnomasi </a:t>
            </a:r>
            <a:r>
              <a:rPr lang="uz-Cyrl-UZ" altLang="ru-RU" sz="2200" b="1">
                <a:solidFill>
                  <a:srgbClr val="0000FF"/>
                </a:solidFill>
              </a:rPr>
              <a:t>Esugay bahodir </a:t>
            </a:r>
            <a:r>
              <a:rPr lang="uz-Cyrl-UZ" altLang="ru-RU" sz="2200"/>
              <a:t>ta’siriga o‘ta boshlaydilar. Lekin unga qarshi turgan </a:t>
            </a:r>
            <a:r>
              <a:rPr lang="uz-Cyrl-UZ" altLang="ru-RU" sz="2200" b="1"/>
              <a:t>tatar, markit </a:t>
            </a:r>
            <a:r>
              <a:rPr lang="uz-Cyrl-UZ" altLang="ru-RU" sz="2200"/>
              <a:t>qabilalarni bo‘ysundirish osonlik bilan kechmaydi. Esugayni tatarlar ziyofat paytida xiyonatkorona o‘ldirishgandan so‘ng, uning o‘g‘li bo‘lmish Temuchinning ta’siri mo‘g‘ullar ichida ko‘tarila boshlaydi. </a:t>
            </a:r>
            <a:r>
              <a:rPr lang="uz-Cyrl-UZ" altLang="ru-RU" sz="2200" b="1"/>
              <a:t>Temuchin (1155-1227) (</a:t>
            </a:r>
            <a:r>
              <a:rPr lang="uz-Cyrl-UZ" altLang="ru-RU" sz="2200"/>
              <a:t>mo‘g‘ulcha, temir ustasi)-kuchli va tadbirkor, ayyor sarkarda bo‘lib, parokanda qabilalarni turli yo‘llar bilan o‘z qo‘li ostida mustahkam birlashtirgan shaxs edi. </a:t>
            </a:r>
            <a:r>
              <a:rPr lang="uz-Cyrl-UZ" altLang="ru-RU" sz="2200" b="1">
                <a:solidFill>
                  <a:srgbClr val="0000FF"/>
                </a:solidFill>
              </a:rPr>
              <a:t>1186 yilda </a:t>
            </a:r>
            <a:r>
              <a:rPr lang="uz-Cyrl-UZ" altLang="ru-RU" sz="2200"/>
              <a:t>u boshqa bir mo‘g‘ul sarkardasi Jamuxa yordamida o‘zining eski raqibi markitlarni bo‘ysundiradi. Ba’zi ma’lumotlarga ko‘ra bu g‘alabadan so‘ng mo‘g‘ul no‘yon (harbiy boshliqlar)lari va navkarlari uni olqishlab, mo‘g‘ul hukmdori-xon deb e’lon qilishgan. XIII asr boshida esa yana bir boshqa kuchli qabila tatarlar ustidan ham g‘alaba qozoniladi. Temuchin </a:t>
            </a:r>
            <a:r>
              <a:rPr lang="uz-Cyrl-UZ" altLang="ru-RU" sz="2200" b="1">
                <a:solidFill>
                  <a:srgbClr val="0000FF"/>
                </a:solidFill>
              </a:rPr>
              <a:t>1203 yili </a:t>
            </a:r>
            <a:r>
              <a:rPr lang="uz-Cyrl-UZ" altLang="ru-RU" sz="2200"/>
              <a:t>kerayitlarning xoni O‘ngxonni mag‘lub etib, </a:t>
            </a:r>
            <a:r>
              <a:rPr lang="uz-Cyrl-UZ" altLang="ru-RU" sz="2200" b="1"/>
              <a:t>qo‘ng‘irot va naymanlar </a:t>
            </a:r>
            <a:r>
              <a:rPr lang="uz-Cyrl-UZ" altLang="ru-RU" sz="2200"/>
              <a:t>ustidan o‘z hukmronligini o‘rnatdi.</a:t>
            </a:r>
            <a:endParaRPr lang="ru-RU" altLang="ru-RU" sz="2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229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2292" name="Прямоугольник 5"/>
          <p:cNvSpPr>
            <a:spLocks noChangeArrowheads="1"/>
          </p:cNvSpPr>
          <p:nvPr/>
        </p:nvSpPr>
        <p:spPr bwMode="auto">
          <a:xfrm>
            <a:off x="214313" y="474663"/>
            <a:ext cx="86439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400"/>
              <a:t> Mo‘g‘ullarni birlashtirish chog‘ida Temuchin kuchli harbiy tuzilmani tashkil etdi. Unga ko‘ra mo‘g‘ul qabilalari mingliklarga bo‘lingan bo‘lib, u butun bir boshli harbiy okrug vazifasiga to‘g‘ri kelar edi. Okruglar tepasiga sadoqatli kishilar qo‘yilar edi. Temuchin juda </a:t>
            </a:r>
            <a:r>
              <a:rPr lang="uz-Cyrl-UZ" altLang="ru-RU" sz="2400" b="1"/>
              <a:t>intizomli, sadoqatli va o‘tajangovar </a:t>
            </a:r>
            <a:r>
              <a:rPr lang="uz-Cyrl-UZ" altLang="ru-RU" sz="2400"/>
              <a:t>harbiy tuzilmalarni yaratishga muvaffaq bo‘ldi. Ularni boshqarishni esa avvalo, o‘z o‘g‘illari-</a:t>
            </a:r>
            <a:r>
              <a:rPr lang="uz-Cyrl-UZ" altLang="ru-RU" sz="2400" b="1">
                <a:solidFill>
                  <a:srgbClr val="0000FF"/>
                </a:solidFill>
              </a:rPr>
              <a:t>Jo‘chi, Chig‘atoy, O‘gedey, Tuli, xotini Burte-fujen, safdoshlari Subutoy, Jebelarga</a:t>
            </a:r>
            <a:r>
              <a:rPr lang="uz-Cyrl-UZ" altLang="ru-RU" sz="2400"/>
              <a:t> topshirdi. O‘z hokimiyatini to‘liq mustahkamlab olgach </a:t>
            </a:r>
            <a:r>
              <a:rPr lang="uz-Cyrl-UZ" altLang="ru-RU" sz="2400" b="1">
                <a:solidFill>
                  <a:srgbClr val="0000FF"/>
                </a:solidFill>
              </a:rPr>
              <a:t>Temuchin 1206 yili </a:t>
            </a:r>
            <a:r>
              <a:rPr lang="uz-Cyrl-UZ" altLang="ru-RU" sz="2400"/>
              <a:t>mo‘g‘ullarning umum qurultoyi (qurultoy halq xohishi degan ma’noni anglatgan) ni chaqiradi. Qurultoyda u oliy mo‘g‘ul hukmdori-xon deb tantanali e’lon qilinib, unga bosh shaman </a:t>
            </a:r>
            <a:r>
              <a:rPr lang="uz-Cyrl-UZ" altLang="ru-RU" sz="2400" b="1">
                <a:solidFill>
                  <a:srgbClr val="0000FF"/>
                </a:solidFill>
              </a:rPr>
              <a:t>Teb-Tangriy "Chingizxon </a:t>
            </a:r>
            <a:r>
              <a:rPr lang="uz-Cyrl-UZ" altLang="ru-RU" sz="2400"/>
              <a:t>" degan faxriy nom beradi. C</a:t>
            </a:r>
            <a:r>
              <a:rPr lang="en-US" altLang="ru-RU" sz="2400"/>
              <a:t>h</a:t>
            </a:r>
            <a:r>
              <a:rPr lang="uz-Cyrl-UZ" altLang="ru-RU" sz="2400"/>
              <a:t>ingiz so‘zi tarixchi </a:t>
            </a:r>
            <a:r>
              <a:rPr lang="uz-Cyrl-UZ" altLang="ru-RU" sz="2400" b="1"/>
              <a:t>Rashididdinning</a:t>
            </a:r>
            <a:r>
              <a:rPr lang="uz-Cyrl-UZ" altLang="ru-RU" sz="2400"/>
              <a:t> yozishicha, </a:t>
            </a:r>
            <a:r>
              <a:rPr lang="uz-Cyrl-UZ" altLang="ru-RU" sz="2400" b="1"/>
              <a:t>kuchli, buyuk </a:t>
            </a:r>
            <a:r>
              <a:rPr lang="uz-Cyrl-UZ" altLang="ru-RU" sz="2400"/>
              <a:t>degan ma’noni anglatadi.</a:t>
            </a:r>
            <a:endParaRPr lang="ru-RU" altLang="ru-RU"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331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3316" name="Прямоугольник 5"/>
          <p:cNvSpPr>
            <a:spLocks noChangeArrowheads="1"/>
          </p:cNvSpPr>
          <p:nvPr/>
        </p:nvSpPr>
        <p:spPr bwMode="auto">
          <a:xfrm>
            <a:off x="214313" y="474663"/>
            <a:ext cx="8643937"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400"/>
              <a:t> Qurultoyda odat bo‘yicha Chingizxon  o‘z tug‘i-bayrog‘ini ko‘tardi, 10 ta lavozim joriy etib uni o‘z yaqinlariga taqdim etadi. Sahrodagi Qoraqurum shahrini markaziy poytaxt deb belgiladi. O‘z qo‘li ostidagi mansablarni esa </a:t>
            </a:r>
            <a:r>
              <a:rPr lang="uz-Cyrl-UZ" altLang="ru-RU" sz="2400" b="1"/>
              <a:t>3 toifaga </a:t>
            </a:r>
            <a:r>
              <a:rPr lang="uz-Cyrl-UZ" altLang="ru-RU" sz="2400"/>
              <a:t>bo‘lib, ularga aniq vazifalari bo‘lib berdi. Ularga </a:t>
            </a:r>
            <a:r>
              <a:rPr lang="uz-Cyrl-UZ" altLang="ru-RU" sz="2400" b="1">
                <a:solidFill>
                  <a:srgbClr val="0000FF"/>
                </a:solidFill>
              </a:rPr>
              <a:t>Boorgu, Muxali, Nayaa</a:t>
            </a:r>
            <a:r>
              <a:rPr lang="uz-Cyrl-UZ" altLang="ru-RU" sz="2400"/>
              <a:t> ma’sul bo‘ldilar. U o‘z qo‘shinlarini ham isloh etdi. Butun Mo‘g‘uliston </a:t>
            </a:r>
            <a:r>
              <a:rPr lang="uz-Cyrl-UZ" altLang="ru-RU" sz="2400" b="1">
                <a:solidFill>
                  <a:srgbClr val="0000FF"/>
                </a:solidFill>
              </a:rPr>
              <a:t>95 ta harbiy-ma’muriy </a:t>
            </a:r>
            <a:r>
              <a:rPr lang="uz-Cyrl-UZ" altLang="ru-RU" sz="2400"/>
              <a:t>birlikka bo‘lindi. Yangi mo‘g‘ul davlati - </a:t>
            </a:r>
            <a:r>
              <a:rPr lang="uz-Cyrl-UZ" altLang="ru-RU" sz="2400" b="1">
                <a:solidFill>
                  <a:srgbClr val="0000FF"/>
                </a:solidFill>
              </a:rPr>
              <a:t>Eke Mo‘ng‘ul ulus</a:t>
            </a:r>
            <a:r>
              <a:rPr lang="uz-Cyrl-UZ" altLang="ru-RU" sz="2400"/>
              <a:t> (buyuk mo‘g‘ul davlati) deb atala boshlandi. Qurultoydan avvalroq </a:t>
            </a:r>
            <a:r>
              <a:rPr lang="uz-Cyrl-UZ" altLang="ru-RU" sz="2400" b="1">
                <a:solidFill>
                  <a:srgbClr val="0000FF"/>
                </a:solidFill>
              </a:rPr>
              <a:t>1203-yildayoq</a:t>
            </a:r>
            <a:r>
              <a:rPr lang="uz-Cyrl-UZ" altLang="ru-RU" sz="2400"/>
              <a:t> hali bir tizimga ega bo‘lmagan qonunlar to‘plami vujudga kelib, u o‘z ichiga </a:t>
            </a:r>
            <a:r>
              <a:rPr lang="uz-Cyrl-UZ" altLang="ru-RU" sz="2400" b="1"/>
              <a:t>yorliqlar (buyruqlar), </a:t>
            </a:r>
            <a:r>
              <a:rPr lang="uz-Cyrl-UZ" altLang="ru-RU" sz="2400" b="1">
                <a:solidFill>
                  <a:srgbClr val="0000FF"/>
                </a:solidFill>
              </a:rPr>
              <a:t>yasoq (qonunlar), bilik (nasihat)larni </a:t>
            </a:r>
            <a:r>
              <a:rPr lang="uz-Cyrl-UZ" altLang="ru-RU" sz="2400"/>
              <a:t>olgan edi. </a:t>
            </a:r>
            <a:r>
              <a:rPr lang="uz-Cyrl-UZ" altLang="ru-RU" sz="2400" b="1">
                <a:solidFill>
                  <a:srgbClr val="0000FF"/>
                </a:solidFill>
              </a:rPr>
              <a:t>"Yasoq"</a:t>
            </a:r>
            <a:r>
              <a:rPr lang="uz-Cyrl-UZ" altLang="ru-RU" sz="2400"/>
              <a:t> bizgacha to‘liq etib kelmagan bo‘lib, u turli ko‘rinishlarda, manbalarda qayd etiladi. "Yasoq" o‘z ichiga quyidagilarni kiritgan: </a:t>
            </a:r>
            <a:r>
              <a:rPr lang="uz-Cyrl-UZ" altLang="ru-RU" sz="2400" b="1" i="1" u="sng">
                <a:solidFill>
                  <a:srgbClr val="0000FF"/>
                </a:solidFill>
              </a:rPr>
              <a:t>xalqaro, shaxsiy, savdo va sud huquqlari</a:t>
            </a:r>
            <a:r>
              <a:rPr lang="uz-Cyrl-UZ" altLang="ru-RU" sz="2400"/>
              <a:t>. Chingizxon  tayin etgan </a:t>
            </a:r>
            <a:r>
              <a:rPr lang="uz-Cyrl-UZ" altLang="ru-RU" sz="2400" b="1"/>
              <a:t>davlat bosh hakami Shiki-Xutuxuga </a:t>
            </a:r>
            <a:r>
              <a:rPr lang="uz-Cyrl-UZ" altLang="ru-RU" sz="2400"/>
              <a:t>"Yasoq"qa qarab ish tutishni qat’iy belgilab bergan edi.</a:t>
            </a:r>
            <a:endParaRPr lang="ru-RU" altLang="ru-RU"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536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5364" name="Прямоугольник 5"/>
          <p:cNvSpPr>
            <a:spLocks noChangeArrowheads="1"/>
          </p:cNvSpPr>
          <p:nvPr/>
        </p:nvSpPr>
        <p:spPr bwMode="auto">
          <a:xfrm>
            <a:off x="214313" y="474663"/>
            <a:ext cx="8643937" cy="584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200"/>
              <a:t> Chingizxon  shaxsiy gvardiyasi sonini (keshiktan) 9000 kishigacha etkazdi. Ular har 3 kunda navbatchilik qilar, ularning ish’ini shaxsan xon nazorat qilar edi. 1204-yili uyg‘ur alifbosi mo‘g‘ul yozuvi uchun qabul qilindi. Shuningdek , mustaqil davlat belgisi bo‘lgan muhr(tamg‘a) hamda-taqvim qabul qliindi. Chingizxon  1209 yilda tang‘utlarni, </a:t>
            </a:r>
            <a:r>
              <a:rPr lang="uz-Cyrl-UZ" altLang="ru-RU" sz="2200" b="1"/>
              <a:t>1211-yilda uyg‘urlarni, 1215-yilda esa Shimoliy  Xitoyni poytaxt Chjundu (Pekin) bilan </a:t>
            </a:r>
            <a:r>
              <a:rPr lang="uz-Cyrl-UZ" altLang="ru-RU" sz="2200"/>
              <a:t>birgalikda o‘ziga tobe qilib oldi. Xitoydagi Sin sulolasi tugatilib, juda katta o‘lja olindi. Xitoy yurishi vaqtida yuksak harbiy mahorat va urushning yangi usullari qo‘llanildi. Madaniy jihatdan ancha qoloq mo‘g‘ullar ko‘p jihatdan uyg‘ur va musulmon ahli tajribasidan keng foydalanishdi. Sharqiy uyg‘urlarning </a:t>
            </a:r>
            <a:r>
              <a:rPr lang="uz-Cyrl-UZ" altLang="ru-RU" sz="2200" b="1"/>
              <a:t>boshlig‘i Ediqut (Saodatbek) </a:t>
            </a:r>
            <a:r>
              <a:rPr lang="uz-Cyrl-UZ" altLang="ru-RU" sz="2200"/>
              <a:t>Chingizxonning do‘sti va maslahatchisi, sobiq naymanlar xoni </a:t>
            </a:r>
            <a:r>
              <a:rPr lang="uz-Cyrl-UZ" altLang="ru-RU" sz="2200" b="1">
                <a:solidFill>
                  <a:srgbClr val="0000FF"/>
                </a:solidFill>
              </a:rPr>
              <a:t>Tayanxonning</a:t>
            </a:r>
            <a:r>
              <a:rPr lang="uz-Cyrl-UZ" altLang="ru-RU" sz="2200"/>
              <a:t> muhrdori uyg‘ur </a:t>
            </a:r>
            <a:r>
              <a:rPr lang="uz-Cyrl-UZ" altLang="ru-RU" sz="2200" b="1">
                <a:solidFill>
                  <a:srgbClr val="0000FF"/>
                </a:solidFill>
              </a:rPr>
              <a:t>Tatatun</a:t>
            </a:r>
            <a:r>
              <a:rPr lang="uz-Cyrl-UZ" altLang="ru-RU" sz="2200"/>
              <a:t> esa mo‘g‘ullarni savodga o‘rgatar edi. Musulmon savdogarlarini zehni, tadbirkorligiga Chingizxon  doimo yuqori baho bergan edi. Shu bilan birga ulardan ko‘pincha </a:t>
            </a:r>
            <a:r>
              <a:rPr lang="uz-Cyrl-UZ" altLang="ru-RU" sz="2200" b="1">
                <a:solidFill>
                  <a:srgbClr val="0000FF"/>
                </a:solidFill>
              </a:rPr>
              <a:t>ayg‘oqchilar</a:t>
            </a:r>
            <a:r>
              <a:rPr lang="uz-Cyrl-UZ" altLang="ru-RU" sz="2200"/>
              <a:t> sifatida ham foydalanar edi</a:t>
            </a:r>
            <a:endParaRPr lang="ru-RU" altLang="ru-RU" sz="2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638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6388" name="Прямоугольник 5"/>
          <p:cNvSpPr>
            <a:spLocks noChangeArrowheads="1"/>
          </p:cNvSpPr>
          <p:nvPr/>
        </p:nvSpPr>
        <p:spPr bwMode="auto">
          <a:xfrm>
            <a:off x="214313" y="474663"/>
            <a:ext cx="86439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200"/>
              <a:t> </a:t>
            </a:r>
            <a:r>
              <a:rPr lang="uz-Cyrl-UZ" altLang="ru-RU" sz="2400"/>
              <a:t>Xitoyni zabt etgan Chingizxon shu bilan kifoya etib qolmasligi aniq edi. Badavlat Movarounnahr savdo ahli, o‘lkamiz bchisob boyilklari, yuqori madaniyatli ajdodlarimiz yaratgan ajoyib me’moriy binolar, qolaversa qadimiy yurtimizning fayz-u tarovati mo‘g‘ullarni anchadan beri o‘ziga jalb qilayotganligi ma’lum edi. Musulmon mamlakatlarining behisob boyiliklari to‘g‘risidagi afsona-rivoyatlarni eshitib, tekin o‘lja va boyish istagida bo‘lgan mo‘g‘ul harbiy zodagonlari Chingizxon  boshchiligida zimdan harbiy yurish qilish istagida turar edilar. Chingizxon  davlati g‘arbda Qipchoq cho‘llari, qoraxitoylarning ko‘chmanchi </a:t>
            </a:r>
            <a:r>
              <a:rPr lang="uz-Cyrl-UZ" altLang="ru-RU" sz="2400" b="1"/>
              <a:t>G‘arbiy Lyao (Si Lyao) </a:t>
            </a:r>
            <a:r>
              <a:rPr lang="uz-Cyrl-UZ" altLang="ru-RU" sz="2400"/>
              <a:t>va </a:t>
            </a:r>
            <a:r>
              <a:rPr lang="uz-Cyrl-UZ" altLang="ru-RU" sz="2400" b="1"/>
              <a:t>xorazmshoh-anushteginiylar davlati</a:t>
            </a:r>
            <a:r>
              <a:rPr lang="uz-Cyrl-UZ" altLang="ru-RU" sz="2400"/>
              <a:t> bilan chegaradosh edi. Shubhasiz uning g‘arbdagi </a:t>
            </a:r>
            <a:r>
              <a:rPr lang="uz-Cyrl-UZ" altLang="ru-RU" sz="2400" b="1"/>
              <a:t>eng yirik va kuchli qo‘shnisi </a:t>
            </a:r>
            <a:r>
              <a:rPr lang="uz-Cyrl-UZ" altLang="ru-RU" sz="2400"/>
              <a:t>hamda raqibi buyuk </a:t>
            </a:r>
            <a:r>
              <a:rPr lang="uz-Cyrl-UZ" altLang="ru-RU" sz="2400" b="1"/>
              <a:t>Xorazmshoh-anushteginiylar davlati (1097-1231) edi.</a:t>
            </a:r>
            <a:endParaRPr lang="ru-RU" altLang="ru-RU" sz="22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1085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pic>
        <p:nvPicPr>
          <p:cNvPr id="17411" name="Объект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843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8436" name="Прямоугольник 5"/>
          <p:cNvSpPr>
            <a:spLocks noChangeArrowheads="1"/>
          </p:cNvSpPr>
          <p:nvPr/>
        </p:nvSpPr>
        <p:spPr bwMode="auto">
          <a:xfrm>
            <a:off x="214313" y="474663"/>
            <a:ext cx="86439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200"/>
              <a:t> </a:t>
            </a:r>
            <a:r>
              <a:rPr lang="uz-Cyrl-UZ" altLang="ru-RU" sz="2400"/>
              <a:t>Sulton Qutbiddin Muhammad Oloviddin Xorazmshoh (Muhammad Xorazmshoh) (1200-1220) davriga kelib mamlakatning hududlari behad kengaya boshladi. Sulton o‘z onasi bo‘lmish </a:t>
            </a:r>
            <a:r>
              <a:rPr lang="uz-Cyrl-UZ" altLang="ru-RU" sz="2400" b="1" u="sng">
                <a:solidFill>
                  <a:srgbClr val="0000FF"/>
                </a:solidFill>
              </a:rPr>
              <a:t>«Xudovandayi-jahon, dunyo va din sahovatpeshvosi Ulug‘ Turkon- - ikki dunyo ayollari malikasi (Ismat ad-dunyo va ad-din Ulug‘ Turkon)» </a:t>
            </a:r>
            <a:r>
              <a:rPr lang="uz-Cyrl-UZ" altLang="ru-RU" sz="2400"/>
              <a:t>unvonini unga pesh qilib olgan qipchoq xoni </a:t>
            </a:r>
            <a:r>
              <a:rPr lang="uz-Cyrl-UZ" altLang="ru-RU" sz="2400" b="1"/>
              <a:t>Jonkishining qizi Turkonxotun </a:t>
            </a:r>
            <a:r>
              <a:rPr lang="uz-Cyrl-UZ" altLang="ru-RU" sz="2400"/>
              <a:t>harbiy ko‘magi hamda qo‘llab-quvvatlashi natijasida o‘z hokimiyatini mustahkamlab olishga, zafarli yurishlar qilishga muvaffaq bo‘ldi. </a:t>
            </a:r>
            <a:r>
              <a:rPr lang="uz-Cyrl-UZ" altLang="ru-RU" sz="2400" b="1"/>
              <a:t>U  1203-yili G‘ur davlatini, 1204-yili Hirotni, 1207-yili Buxoroni</a:t>
            </a:r>
            <a:r>
              <a:rPr lang="uz-Cyrl-UZ" altLang="ru-RU" sz="2400"/>
              <a:t> qo‘lga kiritadi. Sulton </a:t>
            </a:r>
            <a:r>
              <a:rPr lang="uz-Cyrl-UZ" altLang="ru-RU" sz="2400" b="1"/>
              <a:t>Otsiz (U27-1156)</a:t>
            </a:r>
            <a:r>
              <a:rPr lang="uz-Cyrl-UZ" altLang="ru-RU" sz="2400"/>
              <a:t> davridan boshlab xorazmshohlar </a:t>
            </a:r>
            <a:r>
              <a:rPr lang="uz-Cyrl-UZ" altLang="ru-RU" sz="2400" b="1"/>
              <a:t>qoraxitoylarga</a:t>
            </a:r>
            <a:r>
              <a:rPr lang="uz-Cyrl-UZ" altLang="ru-RU" sz="2400"/>
              <a:t> o‘lpon to‘lab turar, aks holda ko‘chmanchilar mamlakatga bostirib kirib, uni xonavayron qilishlari turgan gap edi.</a:t>
            </a:r>
            <a:endParaRPr lang="ru-RU" altLang="ru-RU" sz="22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945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9460" name="Прямоугольник 5"/>
          <p:cNvSpPr>
            <a:spLocks noChangeArrowheads="1"/>
          </p:cNvSpPr>
          <p:nvPr/>
        </p:nvSpPr>
        <p:spPr bwMode="auto">
          <a:xfrm>
            <a:off x="214313" y="474663"/>
            <a:ext cx="8643937"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400"/>
              <a:t> Muhammad Xorazmshohning qoraxitoylar bilan birinchi janggi </a:t>
            </a:r>
            <a:r>
              <a:rPr lang="uz-Cyrl-UZ" altLang="ru-RU" sz="2400" b="1"/>
              <a:t>1207 yili muvaffaqiyatsiz </a:t>
            </a:r>
            <a:r>
              <a:rPr lang="uz-Cyrl-UZ" altLang="ru-RU" sz="2400"/>
              <a:t>yakun topgan edi. Sulton 1209 yili navbatdagi o‘lpon yig‘ish uchun kelgan qoraxitoylar elchisi Tushi olib kelgan yorliqni namoyishkorona yirtib tashlab, uni o‘limga mahkum etadi. </a:t>
            </a:r>
            <a:r>
              <a:rPr lang="uz-Cyrl-UZ" altLang="ru-RU" sz="2400" b="1">
                <a:solidFill>
                  <a:srgbClr val="0000FF"/>
                </a:solidFill>
              </a:rPr>
              <a:t>1210 yili sentabr </a:t>
            </a:r>
            <a:r>
              <a:rPr lang="uz-Cyrl-UZ" altLang="ru-RU" sz="2400"/>
              <a:t>oyida Sirdaryo bo‘yidagi </a:t>
            </a:r>
            <a:r>
              <a:rPr lang="uz-Cyrl-UZ" altLang="ru-RU" sz="2400" b="1"/>
              <a:t>Ilamish dashtida </a:t>
            </a:r>
            <a:r>
              <a:rPr lang="uz-Cyrl-UZ" altLang="ru-RU" sz="2400"/>
              <a:t>qoraxitoylar bilan bo‘lgan hal qiluvchi jangda esa qoraxitoylar to‘liq mag‘lubiyatga uchrab, ularning lashkarboshchisi </a:t>
            </a:r>
            <a:r>
              <a:rPr lang="uz-Cyrl-UZ" altLang="ru-RU" sz="2400" b="1">
                <a:solidFill>
                  <a:srgbClr val="0000FF"/>
                </a:solidFill>
              </a:rPr>
              <a:t>Tayangu</a:t>
            </a:r>
            <a:r>
              <a:rPr lang="uz-Cyrl-UZ" altLang="ru-RU" sz="2400"/>
              <a:t> o‘ldiriladi. Movaraunnahr butkul Xorazmshoh qo‘liga o‘tib, hamma joylarda sadoqatli kishilar hokim etib tayinlandilar. </a:t>
            </a:r>
            <a:r>
              <a:rPr lang="uz-Cyrl-UZ" altLang="ru-RU" sz="2400" b="1">
                <a:solidFill>
                  <a:srgbClr val="0000FF"/>
                </a:solidFill>
              </a:rPr>
              <a:t>Qoraxoniylar xoni Usmonxon </a:t>
            </a:r>
            <a:r>
              <a:rPr lang="uz-Cyrl-UZ" altLang="ru-RU" sz="2400"/>
              <a:t>xorazmshohlar vassaliga aylanib, Sultonning qizi </a:t>
            </a:r>
            <a:r>
              <a:rPr lang="uz-Cyrl-UZ" altLang="ru-RU" sz="2400" b="1">
                <a:solidFill>
                  <a:srgbClr val="0000FF"/>
                </a:solidFill>
              </a:rPr>
              <a:t>Xon-Sultonga</a:t>
            </a:r>
            <a:r>
              <a:rPr lang="uz-Cyrl-UZ" altLang="ru-RU" sz="2400"/>
              <a:t> uylanadi. Xorazmshoh-Anushteginiylar davlati Sharqning eng buyuk davlatiga aylanib, o‘z ichiga </a:t>
            </a:r>
            <a:r>
              <a:rPr lang="uz-Cyrl-UZ" altLang="ru-RU" sz="2400" b="1" u="sng">
                <a:solidFill>
                  <a:srgbClr val="0000FF"/>
                </a:solidFill>
              </a:rPr>
              <a:t>Movarounnahr, Xuroson, Mozandaron, Kirmon, Iroqi Ajam, Ozarbayjon, Seiston, G‘azna, Balx, Qandahor o‘lkalarini </a:t>
            </a:r>
            <a:r>
              <a:rPr lang="uz-Cyrl-UZ" altLang="ru-RU" sz="2400"/>
              <a:t>olgan edi.</a:t>
            </a:r>
            <a:endParaRPr lang="ru-RU" altLang="ru-RU" sz="22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048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0484" name="Прямоугольник 5"/>
          <p:cNvSpPr>
            <a:spLocks noChangeArrowheads="1"/>
          </p:cNvSpPr>
          <p:nvPr/>
        </p:nvSpPr>
        <p:spPr bwMode="auto">
          <a:xfrm>
            <a:off x="214313" y="428625"/>
            <a:ext cx="8643937"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400"/>
              <a:t> Qoraxitoylar ustidan qozonilgan g‘alaba musulmonlarning </a:t>
            </a:r>
            <a:r>
              <a:rPr lang="uz-Cyrl-UZ" altLang="ru-RU" sz="2400" b="1"/>
              <a:t>«g‘ayridinlar» ustidan «buyuk g‘alabasi» </a:t>
            </a:r>
            <a:r>
              <a:rPr lang="uz-Cyrl-UZ" altLang="ru-RU" sz="2400"/>
              <a:t>deb ta’riflanib. sulton farmoniga ko‘ra musulmon olamining hamma o‘lkalariga bu xususda maxsus xitobnomalar tarqatildi. Mazkur g‘alabadan o‘ta ruhlangan </a:t>
            </a:r>
            <a:r>
              <a:rPr lang="uz-Cyrl-UZ" altLang="ru-RU" sz="2400" b="1"/>
              <a:t>Sulton Muhammad Xorazmshoh o‘ziga </a:t>
            </a:r>
            <a:r>
              <a:rPr lang="uz-Cyrl-UZ" altLang="ru-RU" sz="2400" b="1">
                <a:solidFill>
                  <a:srgbClr val="0000FF"/>
                </a:solidFill>
              </a:rPr>
              <a:t>«Iskandari Soniy (ikkinchi Iskandar)» </a:t>
            </a:r>
            <a:r>
              <a:rPr lang="uz-Cyrl-UZ" altLang="ru-RU" sz="2400" b="1"/>
              <a:t>va saljuqiylarning buyuk sultoniga taqlid qilib </a:t>
            </a:r>
            <a:r>
              <a:rPr lang="uz-Cyrl-UZ" altLang="ru-RU" sz="2400" b="1">
                <a:solidFill>
                  <a:srgbClr val="0000FF"/>
                </a:solidFill>
              </a:rPr>
              <a:t>«Sulton Sanjar»</a:t>
            </a:r>
            <a:r>
              <a:rPr lang="uz-Cyrl-UZ" altLang="ru-RU" sz="2400" b="1"/>
              <a:t> </a:t>
            </a:r>
            <a:r>
              <a:rPr lang="uz-Cyrl-UZ" altLang="ru-RU" sz="2400"/>
              <a:t>unvonlarini oladi. Davlat muhriga esa </a:t>
            </a:r>
            <a:r>
              <a:rPr lang="uz-Cyrl-UZ" altLang="ru-RU" sz="2400" b="1" u="sng">
                <a:solidFill>
                  <a:srgbClr val="0000FF"/>
                </a:solidFill>
              </a:rPr>
              <a:t>«zil Allohi til ard» (Ollohning yerdagi soyasi) </a:t>
            </a:r>
            <a:r>
              <a:rPr lang="uz-Cyrl-UZ" altLang="ru-RU" sz="2400"/>
              <a:t>deb «kamtarona» yozdirishni buyuradi.</a:t>
            </a:r>
            <a:endParaRPr lang="ru-RU" altLang="ru-RU" sz="2400"/>
          </a:p>
          <a:p>
            <a:pPr algn="just" eaLnBrk="1" hangingPunct="1">
              <a:spcBef>
                <a:spcPct val="0"/>
              </a:spcBef>
              <a:buFontTx/>
              <a:buNone/>
            </a:pPr>
            <a:r>
              <a:rPr lang="en-US" altLang="ru-RU" sz="2400"/>
              <a:t>	</a:t>
            </a:r>
            <a:r>
              <a:rPr lang="uz-Cyrl-UZ" altLang="ru-RU" sz="2400" b="1"/>
              <a:t>1212 yili </a:t>
            </a:r>
            <a:r>
              <a:rPr lang="uz-Cyrl-UZ" altLang="ru-RU" sz="2400"/>
              <a:t>xorazmlik noib Do‘stobaning zo‘ravonligiga qarshi Samarqandda qoraxoniylar xoni Usmonxon boshchiligida isyon ko‘tardilar. Isyonni qattiqqo‘llik bilan bostirgan xorazmshoh </a:t>
            </a:r>
            <a:r>
              <a:rPr lang="uz-Cyrl-UZ" altLang="ru-RU" sz="2400" b="1">
                <a:solidFill>
                  <a:srgbClr val="0000FF"/>
                </a:solidFill>
              </a:rPr>
              <a:t>Muhammad Usmonxon va 10000 dan ziyod kishin</a:t>
            </a:r>
            <a:r>
              <a:rPr lang="uz-Cyrl-UZ" altLang="ru-RU" sz="2400"/>
              <a:t>i qatl ettirib, O‘zgangacha bo‘lgan hududda yashayotgan barcha qoraxoniylarni qirg‘in-barot qildiradi.</a:t>
            </a:r>
            <a:endParaRPr lang="ru-RU" altLang="ru-RU" sz="22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188913"/>
            <a:ext cx="8978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ru-RU" altLang="ru-RU" sz="1800" b="1"/>
              <a:t>М</a:t>
            </a:r>
            <a:r>
              <a:rPr lang="uz-Cyrl-UZ" altLang="ru-RU" sz="1800" b="1"/>
              <a:t>ўғ</a:t>
            </a:r>
            <a:r>
              <a:rPr lang="ru-RU" altLang="ru-RU" sz="1800" b="1"/>
              <a:t>уллар истилоси ва зулмига </a:t>
            </a:r>
            <a:r>
              <a:rPr lang="uz-Cyrl-UZ" altLang="ru-RU" sz="1800" b="1"/>
              <a:t>қ</a:t>
            </a:r>
            <a:r>
              <a:rPr lang="ru-RU" altLang="ru-RU" sz="1800" b="1"/>
              <a:t>арши кураш. Жалолиддин Мангуберди</a:t>
            </a:r>
            <a:r>
              <a:rPr lang="ru-RU" altLang="ru-RU" sz="1800"/>
              <a:t> </a:t>
            </a:r>
          </a:p>
        </p:txBody>
      </p:sp>
      <p:sp>
        <p:nvSpPr>
          <p:cNvPr id="3075"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3076" name="Object 4"/>
          <p:cNvGraphicFramePr>
            <a:graphicFrameLocks noChangeAspect="1"/>
          </p:cNvGraphicFramePr>
          <p:nvPr/>
        </p:nvGraphicFramePr>
        <p:xfrm>
          <a:off x="0" y="620713"/>
          <a:ext cx="9144000" cy="6237287"/>
        </p:xfrm>
        <a:graphic>
          <a:graphicData uri="http://schemas.openxmlformats.org/presentationml/2006/ole">
            <mc:AlternateContent xmlns:mc="http://schemas.openxmlformats.org/markup-compatibility/2006">
              <mc:Choice xmlns:v="urn:schemas-microsoft-com:vml" Requires="v">
                <p:oleObj spid="_x0000_s3079" name="Слайд" r:id="rId3" imgW="4571964" imgH="3428947" progId="PowerPoint.Slide.8">
                  <p:embed/>
                </p:oleObj>
              </mc:Choice>
              <mc:Fallback>
                <p:oleObj name="Слайд" r:id="rId3" imgW="4571964" imgH="3428947" progId="PowerPoint.Slid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0713"/>
                        <a:ext cx="9144000"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253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2532" name="Прямоугольник 5"/>
          <p:cNvSpPr>
            <a:spLocks noChangeArrowheads="1"/>
          </p:cNvSpPr>
          <p:nvPr/>
        </p:nvSpPr>
        <p:spPr bwMode="auto">
          <a:xfrm>
            <a:off x="214313" y="428625"/>
            <a:ext cx="8643937"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400" b="1"/>
              <a:t> 1215 yili Dashti qipchoq </a:t>
            </a:r>
            <a:r>
              <a:rPr lang="uz-Cyrl-UZ" altLang="ru-RU" sz="2400"/>
              <a:t>yurishida Xorazmshoh mo‘g‘ullarning </a:t>
            </a:r>
            <a:r>
              <a:rPr lang="uz-Cyrl-UZ" altLang="ru-RU" sz="2400" b="1"/>
              <a:t>Jo‘chi boshchiligidagi </a:t>
            </a:r>
            <a:r>
              <a:rPr lang="uz-Cyrl-UZ" altLang="ru-RU" sz="2400"/>
              <a:t>harbiy qo‘shiniga duch keladi. </a:t>
            </a:r>
            <a:r>
              <a:rPr lang="en-US" altLang="ru-RU" sz="2400"/>
              <a:t>Mo‘g‘ullar bu erlarda Chingizxonning buyrug‘iga ko‘ra </a:t>
            </a:r>
            <a:r>
              <a:rPr lang="en-US" altLang="ru-RU" sz="2400" b="1"/>
              <a:t>markit qabilalariga zarba </a:t>
            </a:r>
            <a:r>
              <a:rPr lang="en-US" altLang="ru-RU" sz="2400"/>
              <a:t>berish uchun yurish qilgan edilar. O‘zaro to‘qnashuvdan so‘ng mo‘g‘ullar Chingizxondan Xorazmshohlar davlatiga nisbatan</a:t>
            </a:r>
            <a:r>
              <a:rPr lang="en-US" altLang="ru-RU" sz="2400">
                <a:solidFill>
                  <a:srgbClr val="0000FF"/>
                </a:solidFill>
              </a:rPr>
              <a:t> </a:t>
            </a:r>
            <a:r>
              <a:rPr lang="en-US" altLang="ru-RU" sz="2400"/>
              <a:t>yurish qilish xususida hech qanday ko‘rsatma oimaganliklari uchun orqaga chekindilar. </a:t>
            </a:r>
            <a:r>
              <a:rPr lang="en-US" altLang="ru-RU" sz="2400" b="1">
                <a:solidFill>
                  <a:srgbClr val="0000FF"/>
                </a:solidFill>
              </a:rPr>
              <a:t>Jurjoniyning</a:t>
            </a:r>
            <a:r>
              <a:rPr lang="en-US" altLang="ru-RU" sz="2400"/>
              <a:t> yozishicha, sultonni har vaqt undan Sharqda joylashgan davlatlar qiziqtirar va uning </a:t>
            </a:r>
            <a:r>
              <a:rPr lang="en-US" altLang="ru-RU" sz="2400" b="1"/>
              <a:t>Xitoy tomoniga </a:t>
            </a:r>
            <a:r>
              <a:rPr lang="en-US" altLang="ru-RU" sz="2400"/>
              <a:t>harbiy yurish qilish niyati ham bo‘lganligi aniq edi. Lekin Xitoy Chingizxon  tomonidan o‘sha yili olinganligini eshitgan sulton </a:t>
            </a:r>
            <a:r>
              <a:rPr lang="en-US" altLang="ru-RU" sz="2400" b="1"/>
              <a:t>bu holni tasdiqlatish va   qolaversa  Chingizxon  davlati xususida aniq ma’lumot olib kelish maqsadida </a:t>
            </a:r>
            <a:r>
              <a:rPr lang="en-US" altLang="ru-RU" sz="2400"/>
              <a:t>sayidlar avlodidan bo‘lmish taniqli zot </a:t>
            </a:r>
            <a:r>
              <a:rPr lang="en-US" altLang="ru-RU" sz="2400" b="1">
                <a:solidFill>
                  <a:srgbClr val="0000FF"/>
                </a:solidFill>
              </a:rPr>
              <a:t>Bahovuddin Roziyni </a:t>
            </a:r>
            <a:r>
              <a:rPr lang="en-US" altLang="ru-RU" sz="2400"/>
              <a:t>o‘z elchisi sifatida xon huzuriga jo‘natadi.</a:t>
            </a:r>
            <a:endParaRPr lang="ru-RU" altLang="ru-RU" sz="2400"/>
          </a:p>
          <a:p>
            <a:pPr algn="just" eaLnBrk="1" hangingPunct="1">
              <a:spcBef>
                <a:spcPct val="0"/>
              </a:spcBef>
              <a:buFontTx/>
              <a:buNone/>
            </a:pPr>
            <a:r>
              <a:rPr lang="uz-Cyrl-UZ" altLang="ru-RU" sz="2400"/>
              <a:t>.</a:t>
            </a:r>
            <a:endParaRPr lang="ru-RU" altLang="ru-RU" sz="22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355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3556" name="Прямоугольник 5"/>
          <p:cNvSpPr>
            <a:spLocks noChangeArrowheads="1"/>
          </p:cNvSpPr>
          <p:nvPr/>
        </p:nvSpPr>
        <p:spPr bwMode="auto">
          <a:xfrm>
            <a:off x="214313" y="428625"/>
            <a:ext cx="8643937"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800" b="1"/>
              <a:t>	</a:t>
            </a:r>
            <a:r>
              <a:rPr lang="en-US" altLang="ru-RU"/>
              <a:t> </a:t>
            </a:r>
            <a:r>
              <a:rPr lang="en-US" altLang="ru-RU" b="1"/>
              <a:t>Bahovuddin Roziy </a:t>
            </a:r>
            <a:r>
              <a:rPr lang="en-US" altLang="ru-RU"/>
              <a:t>boshchiligidagi elchilik guruhini Chingizxon  </a:t>
            </a:r>
            <a:r>
              <a:rPr lang="en-US" altLang="ru-RU" b="1"/>
              <a:t>Pekinda</a:t>
            </a:r>
            <a:r>
              <a:rPr lang="en-US" altLang="ru-RU"/>
              <a:t> qabul qilib, ularga </a:t>
            </a:r>
            <a:r>
              <a:rPr lang="en-US" altLang="ru-RU" b="1"/>
              <a:t>ijobiy munosabatda </a:t>
            </a:r>
            <a:r>
              <a:rPr lang="en-US" altLang="ru-RU"/>
              <a:t>bo‘ladi. Xorazm davlati elchilariga Chingizxon  o‘zaro ikki davlat o‘rtasida tinchlik va do‘stlik hukmdorlik qilishi lozimligini uqtirib, o‘zini </a:t>
            </a:r>
            <a:r>
              <a:rPr lang="en-US" altLang="ru-RU" b="1"/>
              <a:t>"Sharq  hukmdori", </a:t>
            </a:r>
            <a:r>
              <a:rPr lang="en-US" altLang="ru-RU"/>
              <a:t>Xorazmshoh Muhammadni </a:t>
            </a:r>
            <a:r>
              <a:rPr lang="en-US" altLang="ru-RU" b="1"/>
              <a:t>"G‘arb erlarining egasi" </a:t>
            </a:r>
            <a:r>
              <a:rPr lang="en-US" altLang="ru-RU"/>
              <a:t>deb ta’kidlaydi. Xitoy erlariga endilikda yurish qilish nojoiz ekanligini anglagan Xorazmshoh o‘z diqqat-e’tiborini yana </a:t>
            </a:r>
            <a:r>
              <a:rPr lang="en-US" altLang="ru-RU" b="1">
                <a:solidFill>
                  <a:srgbClr val="0000FF"/>
                </a:solidFill>
              </a:rPr>
              <a:t>janub hamda g‘arb erlariga </a:t>
            </a:r>
            <a:r>
              <a:rPr lang="en-US" altLang="ru-RU"/>
              <a:t>qaratadi.</a:t>
            </a:r>
            <a:endParaRPr lang="ru-RU" altLang="ru-RU" sz="28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457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4580" name="Прямоугольник 5"/>
          <p:cNvSpPr>
            <a:spLocks noChangeArrowheads="1"/>
          </p:cNvSpPr>
          <p:nvPr/>
        </p:nvSpPr>
        <p:spPr bwMode="auto">
          <a:xfrm>
            <a:off x="214313" y="428625"/>
            <a:ext cx="8643937"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1217-yili Bag‘dod </a:t>
            </a:r>
            <a:r>
              <a:rPr lang="en-US" altLang="ru-RU" sz="2200" b="1">
                <a:solidFill>
                  <a:srgbClr val="0000FF"/>
                </a:solidFill>
              </a:rPr>
              <a:t>xalifasi an-Nosir </a:t>
            </a:r>
            <a:r>
              <a:rPr lang="en-US" altLang="ru-RU" sz="2200"/>
              <a:t>(1180-1225) sultonning </a:t>
            </a:r>
            <a:r>
              <a:rPr lang="en-US" altLang="ru-RU" sz="2200" b="1"/>
              <a:t>Bag‘dodni unga topshirishi va uning nomini xutbaga qo‘shib o‘qishin</a:t>
            </a:r>
            <a:r>
              <a:rPr lang="en-US" altLang="ru-RU" sz="2200"/>
              <a:t>i qat’iy rad etgach, Muhammad Xorazmshoh </a:t>
            </a:r>
            <a:r>
              <a:rPr lang="en-US" altLang="ru-RU" sz="2200" b="1"/>
              <a:t>100 000 kishilik</a:t>
            </a:r>
            <a:r>
              <a:rPr lang="en-US" altLang="ru-RU" sz="2200"/>
              <a:t> qo‘shin bilan abbosiylar xalifaligiga yurishni boshlab yuboradi. Xorazmshohlar tangalari va xutbalardan xalifa nomi chiqarib tashlanadi. Sulton farmoniga ko‘ra, </a:t>
            </a:r>
            <a:r>
              <a:rPr lang="en-US" altLang="ru-RU" sz="2200" b="1">
                <a:solidFill>
                  <a:srgbClr val="0000FF"/>
                </a:solidFill>
              </a:rPr>
              <a:t>termizlik shayx Olamulk at-Termiziy </a:t>
            </a:r>
            <a:r>
              <a:rPr lang="en-US" altLang="ru-RU" sz="2200"/>
              <a:t>xalifa etib tayinlanadi. Sultonning yuqoridagi hatti-harakatlari ko‘pchilik ulamolar, din peshvolari tomonidan ma’qullanmaydi. Ular sultonga barcha musulmonlar diniy rahnamo xalifa ustiga yurish qilish, islom dunyosida xorazmshohga nisbatan salbiy munosabat keltirib chiqarishini tushuntirmoqchi bo‘ladilar. Ulamolar noroziligini hisobga olmagan Sulton ularning ko‘pchiligini jazoga tortadi, hatto taniqli </a:t>
            </a:r>
            <a:r>
              <a:rPr lang="en-US" altLang="ru-RU" sz="2200" b="1">
                <a:solidFill>
                  <a:srgbClr val="0000FF"/>
                </a:solidFill>
              </a:rPr>
              <a:t>shayx Majididdin Bag‘dodiyni </a:t>
            </a:r>
            <a:r>
              <a:rPr lang="en-US" altLang="ru-RU" sz="2200"/>
              <a:t>qatl ettiradi. Bu hol diniy ulamolar, ruhoniylar, darveshlik guruhlari oldida sulton obro‘ e’tiborining pasayishiga va unga qarshi muxolif kuchlar safining kengayishiga olib keladi. </a:t>
            </a:r>
            <a:r>
              <a:rPr lang="en-US" altLang="ru-RU" sz="2200" b="1"/>
              <a:t>Bag‘dod yurishi tabiy ofatlar tufayli muvaffaqiyatsiz</a:t>
            </a:r>
            <a:r>
              <a:rPr lang="en-US" altLang="ru-RU" sz="2200"/>
              <a:t> yakun topadi.</a:t>
            </a:r>
            <a:endParaRPr lang="ru-RU" altLang="ru-RU" sz="2200"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560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5604" name="Прямоугольник 5"/>
          <p:cNvSpPr>
            <a:spLocks noChangeArrowheads="1"/>
          </p:cNvSpPr>
          <p:nvPr/>
        </p:nvSpPr>
        <p:spPr bwMode="auto">
          <a:xfrm>
            <a:off x="214313" y="428625"/>
            <a:ext cx="86439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400"/>
              <a:t>Abbosiylar xalifaligiga muvaffaqiyatsiz yurishdan so‘ng, </a:t>
            </a:r>
            <a:r>
              <a:rPr lang="en-US" altLang="ru-RU" sz="2400" b="1"/>
              <a:t>1218-yili</a:t>
            </a:r>
            <a:r>
              <a:rPr lang="en-US" altLang="ru-RU" sz="2400"/>
              <a:t> Muhammad Xorazmshoh o‘zining yangi poytaxti deb e’lon qilgan </a:t>
            </a:r>
            <a:r>
              <a:rPr lang="en-US" altLang="ru-RU" sz="2400" b="1">
                <a:solidFill>
                  <a:srgbClr val="0000FF"/>
                </a:solidFill>
              </a:rPr>
              <a:t>Samarqand shahriga </a:t>
            </a:r>
            <a:r>
              <a:rPr lang="en-US" altLang="ru-RU" sz="2400"/>
              <a:t>kirib keldi va </a:t>
            </a:r>
            <a:r>
              <a:rPr lang="en-US" altLang="ru-RU" sz="2400" b="1"/>
              <a:t>xutba, tangalardan esa xalifa nomini chiqarib tashlash xususida </a:t>
            </a:r>
            <a:r>
              <a:rPr lang="en-US" altLang="ru-RU" sz="2400"/>
              <a:t>farmon berdi. O‘sha yili </a:t>
            </a:r>
            <a:r>
              <a:rPr lang="en-US" altLang="ru-RU" sz="2400" b="1"/>
              <a:t>Muhammad Xorazmshoh </a:t>
            </a:r>
            <a:r>
              <a:rPr lang="en-US" altLang="ru-RU" sz="2400"/>
              <a:t>Chingizxon  huzuriga yana o‘z elchilarini yuboradi. Bunga javoban Chingizxon  kechiktirmasdan </a:t>
            </a:r>
            <a:r>
              <a:rPr lang="en-US" altLang="ru-RU" sz="2400" b="1"/>
              <a:t>qimmatbaho sovg‘alar va mollar ortilgan katta karvon bilan o‘z elchilarini </a:t>
            </a:r>
            <a:r>
              <a:rPr lang="en-US" altLang="ru-RU" sz="2400"/>
              <a:t>xorazmshohlar sultoni huzuriga yuboradi. Sultonga mo‘ljallangan qimmatbaho sovg‘alar ichida Chingizxon  o‘lja olgan tuya o‘rkachidek keluvchi o‘tin bo‘lagi ham bor edi. Elchilarga xorazmlik taniqli savdogar </a:t>
            </a:r>
            <a:r>
              <a:rPr lang="en-US" altLang="ru-RU" sz="2400" b="1">
                <a:solidFill>
                  <a:srgbClr val="0000FF"/>
                </a:solidFill>
              </a:rPr>
              <a:t>Mahmud Yalavoch (Mahmud al-Aromiy) </a:t>
            </a:r>
            <a:r>
              <a:rPr lang="en-US" altLang="ru-RU" sz="2400"/>
              <a:t>rahbar etib tayinlanib, yana 2 ta odam, </a:t>
            </a:r>
            <a:r>
              <a:rPr lang="en-US" altLang="ru-RU" sz="2400" b="1"/>
              <a:t>buxorolik savdogar Alixo‘ja va o‘trorlik Yusuf qanqalar </a:t>
            </a:r>
            <a:r>
              <a:rPr lang="en-US" altLang="ru-RU" sz="2400"/>
              <a:t>elchilik rutbasiga ega edilar.</a:t>
            </a:r>
            <a:endParaRPr lang="ru-RU" altLang="ru-RU" sz="2200"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662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6628" name="Прямоугольник 5"/>
          <p:cNvSpPr>
            <a:spLocks noChangeArrowheads="1"/>
          </p:cNvSpPr>
          <p:nvPr/>
        </p:nvSpPr>
        <p:spPr bwMode="auto">
          <a:xfrm>
            <a:off x="214313" y="428625"/>
            <a:ext cx="8643937"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200"/>
              <a:t> Sulton Muhammad bu elchilarni </a:t>
            </a:r>
            <a:r>
              <a:rPr lang="en-US" altLang="ru-RU" sz="2200" b="1">
                <a:solidFill>
                  <a:srgbClr val="0000FF"/>
                </a:solidFill>
              </a:rPr>
              <a:t>1218-yil bahorida Buxoro </a:t>
            </a:r>
            <a:r>
              <a:rPr lang="en-US" altLang="ru-RU" sz="2200"/>
              <a:t>shahrida qabul qiladi. Elchilar Chingizxon  sultonning zafarli yurishlaridan xabardor ekanliklari, uni qudratli podshoh sifatida tan olib </a:t>
            </a:r>
            <a:r>
              <a:rPr lang="en-US" altLang="ru-RU" sz="2200" b="1" i="1">
                <a:solidFill>
                  <a:srgbClr val="0000FF"/>
                </a:solidFill>
              </a:rPr>
              <a:t>"o‘zining eng ardoqli o‘g‘illari qatorida" </a:t>
            </a:r>
            <a:r>
              <a:rPr lang="en-US" altLang="ru-RU" sz="2200"/>
              <a:t>ko‘rishini bayon etishadi. Chingizxon  o‘z nomasida kuch-qudrati zafarini ko‘rsatish ma’nosida Xitoy va qo‘shni mamlakatlarni qanday kuch bilan egallaganligini ham aytib o‘tadi. Elchilar nomasi shubhasiz sultonga ma’qul bo‘lmaydi. Ayniqsa, mo‘g‘ul davlatining xonini, uni o‘zining "o‘g‘li" qatorida ko‘rish, bu Sharq  ustamonligida qaram qilish yoki o‘z homiyligini olish degan ma’noni anglatishni Sulton yaxshi tushunadi. </a:t>
            </a:r>
          </a:p>
          <a:p>
            <a:pPr algn="just" eaLnBrk="1" hangingPunct="1">
              <a:spcBef>
                <a:spcPct val="0"/>
              </a:spcBef>
              <a:buFontTx/>
              <a:buNone/>
            </a:pPr>
            <a:r>
              <a:rPr lang="en-US" altLang="ru-RU" sz="2200"/>
              <a:t>	</a:t>
            </a:r>
            <a:r>
              <a:rPr lang="uz-Cyrl-UZ" altLang="ru-RU" sz="2200"/>
              <a:t>Sulton javobi ma’lum emas, lekin o‘sha tunda u o‘z yoniga Mahmud Yalavochni chorlab bor haqiqatni bayon etishni, uning xizmatiga o‘tib, maxfiy josus bo‘lib xizmat qilishni buyuradi. O‘z hayotidan xavfsiragan Mahmud Yalavoch, muarrih an-Nasaviyning yozishicha, </a:t>
            </a:r>
            <a:r>
              <a:rPr lang="uz-Cyrl-UZ" altLang="ru-RU" sz="2200" b="1">
                <a:solidFill>
                  <a:srgbClr val="0000FF"/>
                </a:solidFill>
              </a:rPr>
              <a:t>"Sulton eshitishni xohlagan" </a:t>
            </a:r>
            <a:r>
              <a:rPr lang="uz-Cyrl-UZ" altLang="ru-RU" sz="2200"/>
              <a:t>ma’lumotni aytib, Sulton taklifiga ko‘nadi. Xorazmshoh unga </a:t>
            </a:r>
            <a:r>
              <a:rPr lang="uz-Cyrl-UZ" altLang="ru-RU" sz="2200" b="1"/>
              <a:t>qimmatbaho javohir </a:t>
            </a:r>
            <a:r>
              <a:rPr lang="uz-Cyrl-UZ" altLang="ru-RU" sz="2200"/>
              <a:t>sovg‘a qilib, Chingizxon  bilan shartnoma tuzishga rozi ekanligini bildiradi.</a:t>
            </a:r>
            <a:endParaRPr lang="ru-RU" altLang="ru-RU" sz="2200" b="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1085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graphicFrame>
        <p:nvGraphicFramePr>
          <p:cNvPr id="276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7653" name="Слайд" r:id="rId3" imgW="4571964" imgH="3428947" progId="PowerPoint.Slide.8">
                  <p:embed/>
                </p:oleObj>
              </mc:Choice>
              <mc:Fallback>
                <p:oleObj name="Слайд" r:id="rId3" imgW="4571964" imgH="3428947" progId="PowerPoint.Slid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867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8676" name="Прямоугольник 5"/>
          <p:cNvSpPr>
            <a:spLocks noChangeArrowheads="1"/>
          </p:cNvSpPr>
          <p:nvPr/>
        </p:nvSpPr>
        <p:spPr bwMode="auto">
          <a:xfrm>
            <a:off x="214313" y="285750"/>
            <a:ext cx="8643937"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200"/>
              <a:t> Chingizxon  Mahmud Yalavoch guruhi xizmatidan, to‘plangan ma’lumotlardan mamnun bo‘ladi. Zero </a:t>
            </a:r>
            <a:r>
              <a:rPr lang="en-US" altLang="ru-RU" sz="2200" b="1"/>
              <a:t>Yalavoch soxta "josus" rolini o‘ynab</a:t>
            </a:r>
            <a:r>
              <a:rPr lang="en-US" altLang="ru-RU" sz="2200"/>
              <a:t>, bor haqiqatni Chingizxon ga etkazgan edi. O‘sha yiliyoq, ya’ni </a:t>
            </a:r>
            <a:r>
              <a:rPr lang="en-US" altLang="ru-RU" sz="2200" b="1"/>
              <a:t>1218-yili</a:t>
            </a:r>
            <a:r>
              <a:rPr lang="en-US" altLang="ru-RU" sz="2200"/>
              <a:t>, Chingizxon  Sulton Muhammadga o‘z minnatdorchiligini izhor etish va o‘zaro shartnoma tuzish maqsadida katta savdo va elchilar karvonini jo‘natadi. Ulkan savdo karvoni </a:t>
            </a:r>
            <a:r>
              <a:rPr lang="en-US" altLang="ru-RU" sz="2200" b="1">
                <a:solidFill>
                  <a:srgbClr val="0000FF"/>
                </a:solidFill>
              </a:rPr>
              <a:t>450 ta musulmon savdogari va 500 ta tuyaga</a:t>
            </a:r>
            <a:r>
              <a:rPr lang="en-US" altLang="ru-RU" sz="2200"/>
              <a:t> ortilgan qimmatbaho mollardan iborat edi. O‘z davlati qudratini namoyon etish niyatida Chingizxon  </a:t>
            </a:r>
            <a:r>
              <a:rPr lang="en-US" altLang="ru-RU" sz="2200" b="1">
                <a:solidFill>
                  <a:srgbClr val="0000FF"/>
                </a:solidFill>
              </a:rPr>
              <a:t>Tang‘ut va boshqa davlatlardan o‘lja olingan, janubiy Sibir va Xitoydan</a:t>
            </a:r>
            <a:r>
              <a:rPr lang="en-US" altLang="ru-RU" sz="2200"/>
              <a:t> talab keltirilgan ajoyib, sara mollar bilan xurjunlarni to‘ldirgan edi. Karvon bilan, Shuningdek , Chingizxon  elchisi, </a:t>
            </a:r>
            <a:r>
              <a:rPr lang="en-US" altLang="ru-RU" sz="2200" b="1"/>
              <a:t>mo‘g‘ullardan</a:t>
            </a:r>
            <a:r>
              <a:rPr lang="en-US" altLang="ru-RU" sz="2200"/>
              <a:t> bo‘lgan </a:t>
            </a:r>
            <a:r>
              <a:rPr lang="en-US" altLang="ru-RU" sz="2200" b="1">
                <a:solidFill>
                  <a:srgbClr val="0000FF"/>
                </a:solidFill>
              </a:rPr>
              <a:t>Uxuna </a:t>
            </a:r>
            <a:r>
              <a:rPr lang="en-US" altLang="ru-RU" sz="2200"/>
              <a:t>ham bo‘lib, u Xorazmshohga Chingizxon  nomasini olib kelayotgan edi. Noma jahon fotihligiga da’vo qilayotgan </a:t>
            </a:r>
            <a:r>
              <a:rPr lang="en-US" altLang="ru-RU" sz="2200" b="1"/>
              <a:t>Chingizxon  nomidan </a:t>
            </a:r>
            <a:r>
              <a:rPr lang="en-US" altLang="ru-RU" sz="2200"/>
              <a:t>buyruqnamo ohangda yozilgan edi. Unda jumladan, </a:t>
            </a:r>
            <a:r>
              <a:rPr lang="en-US" altLang="ru-RU" sz="2200" b="1" i="1">
                <a:solidFill>
                  <a:srgbClr val="0000FF"/>
                </a:solidFill>
              </a:rPr>
              <a:t>"... biz bundan buyon davlatlar o‘rtasida tinchlik o‘rnatilishini buyuramiz..."</a:t>
            </a:r>
            <a:r>
              <a:rPr lang="en-US" altLang="ru-RU" sz="2200"/>
              <a:t> deyilgan edi. Noma Chingizxon  ochiq-oydin jahon egasi bo‘lishga ishtiyoqi baland ekanligidan dalolat berar edi.</a:t>
            </a:r>
            <a:endParaRPr lang="ru-RU" altLang="ru-RU" sz="22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969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29700" name="Прямоугольник 5"/>
          <p:cNvSpPr>
            <a:spLocks noChangeArrowheads="1"/>
          </p:cNvSpPr>
          <p:nvPr/>
        </p:nvSpPr>
        <p:spPr bwMode="auto">
          <a:xfrm>
            <a:off x="214313" y="285750"/>
            <a:ext cx="8643937"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200"/>
              <a:t> Ushbu karvonda asli Movarounnahrlik bo‘lmish </a:t>
            </a:r>
            <a:r>
              <a:rPr lang="en-US" altLang="ru-RU" sz="2200" b="1">
                <a:solidFill>
                  <a:srgbClr val="0000FF"/>
                </a:solidFill>
              </a:rPr>
              <a:t>Umarxo‘ja O‘troriy, hammol Merokiy, Fahruddin Dizaqiy Buxoriy, Aminuddin Haraviy</a:t>
            </a:r>
            <a:r>
              <a:rPr lang="en-US" altLang="ru-RU" sz="2200"/>
              <a:t> singari savdogarlar karvon sarbonlari hamda o‘rda elchilari edilar. Karvon Urganch tomon yoi olgan edi. Lekin xorazmshohlarning chegara viloyati </a:t>
            </a:r>
            <a:r>
              <a:rPr lang="en-US" altLang="ru-RU" sz="2200" b="1"/>
              <a:t>O‘tror erlariga </a:t>
            </a:r>
            <a:r>
              <a:rPr lang="en-US" altLang="ru-RU" sz="2200"/>
              <a:t>kirib kelishi bilanoq bu karvon ushlab qolindi. O‘tror  hokimi </a:t>
            </a:r>
            <a:r>
              <a:rPr lang="en-US" altLang="ru-RU" sz="2200" b="1">
                <a:solidFill>
                  <a:srgbClr val="0000FF"/>
                </a:solidFill>
              </a:rPr>
              <a:t>Inalxon (Inolchiq</a:t>
            </a:r>
            <a:r>
              <a:rPr lang="en-US" altLang="ru-RU" sz="2200"/>
              <a:t>, uning forsiy laxallusi </a:t>
            </a:r>
            <a:r>
              <a:rPr lang="en-US" altLang="ru-RU" sz="2200" b="1">
                <a:solidFill>
                  <a:srgbClr val="0000FF"/>
                </a:solidFill>
              </a:rPr>
              <a:t>G‘oyirxon</a:t>
            </a:r>
            <a:r>
              <a:rPr lang="en-US" altLang="ru-RU" sz="2200"/>
              <a:t> edi) Turkon xotunning yaqin qarindoshi, Xorazmshohga yaqin shaxs bo‘lgan. </a:t>
            </a:r>
            <a:r>
              <a:rPr lang="en-US" altLang="ru-RU" sz="2200" b="1"/>
              <a:t>Inalxon, arab tarixchisi ibn al-Asir, an-Nasaviylarning </a:t>
            </a:r>
            <a:r>
              <a:rPr lang="en-US" altLang="ru-RU" sz="2200"/>
              <a:t>yozishicha, Xorazmshoh ijozati bilan bu karvonlarni talashga buyruq berib, karvon a’zolarini josuslikda ayblaydi va ularni qirib tashlaydi. Talab olingan mollar </a:t>
            </a:r>
            <a:r>
              <a:rPr lang="en-US" altLang="ru-RU" sz="2200" b="1"/>
              <a:t>Samarqand va Buxoro savdogarlari </a:t>
            </a:r>
            <a:r>
              <a:rPr lang="en-US" altLang="ru-RU" sz="2200"/>
              <a:t>o‘rtasida taqsimlanib, Xorazmshoh ushbu savdo mollari pulini o‘ziga oladi. Ba’zi </a:t>
            </a:r>
            <a:r>
              <a:rPr lang="en-US" altLang="ru-RU" sz="2200" b="1"/>
              <a:t>Tarixiy manbalarda </a:t>
            </a:r>
            <a:r>
              <a:rPr lang="en-US" altLang="ru-RU" sz="2200"/>
              <a:t>esa, Inalxon garchi karvonni to‘xtatish buyrug‘ini olgan bo‘lsa ham, o‘z holicha uni qirib tashlagan deb ham aytiladi. Nima bo‘lganda ham, </a:t>
            </a:r>
            <a:r>
              <a:rPr lang="en-US" altLang="ru-RU" sz="2200" b="1">
                <a:solidFill>
                  <a:srgbClr val="0000FF"/>
                </a:solidFill>
              </a:rPr>
              <a:t>Xorazmshohlar qo‘pol siyosiy xatoga </a:t>
            </a:r>
            <a:r>
              <a:rPr lang="en-US" altLang="ru-RU" sz="2200"/>
              <a:t>yo‘l qo‘yib, elchilarni qirg‘in-barot qildiradilar.</a:t>
            </a:r>
            <a:endParaRPr lang="ru-RU" altLang="ru-RU" sz="22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072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0724" name="Прямоугольник 5"/>
          <p:cNvSpPr>
            <a:spLocks noChangeArrowheads="1"/>
          </p:cNvSpPr>
          <p:nvPr/>
        </p:nvSpPr>
        <p:spPr bwMode="auto">
          <a:xfrm>
            <a:off x="214313" y="285750"/>
            <a:ext cx="8643937" cy="62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100" b="1"/>
              <a:t>	</a:t>
            </a:r>
            <a:r>
              <a:rPr lang="en-US" altLang="ru-RU" sz="2100"/>
              <a:t> O‘tror fojeasidan so‘ng Chingizxon  </a:t>
            </a:r>
            <a:r>
              <a:rPr lang="en-US" altLang="ru-RU" sz="2100" b="1">
                <a:solidFill>
                  <a:srgbClr val="0000FF"/>
                </a:solidFill>
              </a:rPr>
              <a:t>Ibn Kafrojiy Bug‘roni </a:t>
            </a:r>
            <a:r>
              <a:rPr lang="en-US" altLang="ru-RU" sz="2100"/>
              <a:t>ikki mulozim bilan Xorazmshoh huzuriga elchi etib jo‘natdi</a:t>
            </a:r>
            <a:r>
              <a:rPr lang="en-US" altLang="ru-RU" sz="2100" b="1">
                <a:solidFill>
                  <a:srgbClr val="0000FF"/>
                </a:solidFill>
              </a:rPr>
              <a:t>. As-Subqiyning </a:t>
            </a:r>
            <a:r>
              <a:rPr lang="en-US" altLang="ru-RU" sz="2100"/>
              <a:t>yozishicha, Chingizxon  O‘tror fojeasining aybdori </a:t>
            </a:r>
            <a:r>
              <a:rPr lang="en-US" altLang="ru-RU" sz="2100" b="1"/>
              <a:t>Inalxonni</a:t>
            </a:r>
            <a:r>
              <a:rPr lang="en-US" altLang="ru-RU" sz="2100"/>
              <a:t> tutib mo‘g‘ullar qo‘liga topshirishini, elchilar o‘limining sabablarini keskin tarzda so‘raydi. Mo‘g‘ullar bilan munosabatlarni keskinlashtirmaslik uchun O‘tror hokimini Chingizxon  qo‘liga topshirish kerak degan taklifni ko‘targan </a:t>
            </a:r>
            <a:r>
              <a:rPr lang="en-US" altLang="ru-RU" sz="2100" b="1">
                <a:solidFill>
                  <a:srgbClr val="0000FF"/>
                </a:solidFill>
              </a:rPr>
              <a:t>Jaloliddinning</a:t>
            </a:r>
            <a:r>
              <a:rPr lang="en-US" altLang="ru-RU" sz="2100"/>
              <a:t> fikrini sulton rad etadi. Sulton buyrug‘i bilan elchi bo‘lmish </a:t>
            </a:r>
            <a:r>
              <a:rPr lang="en-US" altLang="ru-RU" sz="2100" b="1"/>
              <a:t>Ibn Kafroj Bug‘ro </a:t>
            </a:r>
            <a:r>
              <a:rPr lang="en-US" altLang="ru-RU" sz="2100"/>
              <a:t>o‘ldirilib, ikki mulozimning soqol-mo‘ylovlari sharmandali tarzda qirib tashlanadi. Xorazmshoh mo‘g‘ullar bilan ertami-kechmi, urush bo‘lishini yaxshi anglagan edi. Qolaversa, mamlakatda mo‘g‘ullar bostirib kirishi xususida turli mish-mishlar ham avj olgan edi. Nima bo‘lganda sulton ham Chingizxonga shu yo‘sinda dag‘dag‘ali javob berishga qaror qildi. </a:t>
            </a:r>
            <a:r>
              <a:rPr lang="en-US" altLang="ru-RU" sz="2100" b="1"/>
              <a:t>Tarixchi Rashiddin </a:t>
            </a:r>
            <a:r>
              <a:rPr lang="en-US" altLang="ru-RU" sz="2100"/>
              <a:t>o‘zining </a:t>
            </a:r>
            <a:r>
              <a:rPr lang="en-US" altLang="ru-RU" sz="2100" b="1"/>
              <a:t>«Jome at-Tavorih» </a:t>
            </a:r>
            <a:r>
              <a:rPr lang="en-US" altLang="ru-RU" sz="2100"/>
              <a:t>asarida yozishicha Xorazmshohning ushbu dag‘dag‘asi va qilmishi </a:t>
            </a:r>
            <a:r>
              <a:rPr lang="en-US" altLang="ru-RU" sz="2100" b="1" i="1">
                <a:solidFill>
                  <a:srgbClr val="0000FF"/>
                </a:solidFill>
              </a:rPr>
              <a:t>«Chingizxon ning yuragiga shunday ta’sir qildi-ki, unda ortiq chidam va toqat qolmadi. Nafrat o‘ti bilan yonib u bir o‘zi tepalikka ko‘tarildi, bo‘yniga belbog‘ini tashlab, bosh yalang erga yotib ibodat qildi. Uch kungacha yig‘lab xudoga nola qilib yordam so‘radi...</a:t>
            </a:r>
            <a:r>
              <a:rPr lang="en-US" altLang="ru-RU" sz="2100"/>
              <a:t>» </a:t>
            </a:r>
            <a:endParaRPr lang="ru-RU" altLang="ru-RU" sz="21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09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100" name="Прямоугольник 5"/>
          <p:cNvSpPr>
            <a:spLocks noChangeArrowheads="1"/>
          </p:cNvSpPr>
          <p:nvPr/>
        </p:nvSpPr>
        <p:spPr bwMode="auto">
          <a:xfrm>
            <a:off x="214313" y="474663"/>
            <a:ext cx="86439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uz-Cyrl-UZ" altLang="ru-RU" sz="2400" b="1"/>
              <a:t>Mug’ullar davlati</a:t>
            </a:r>
            <a:r>
              <a:rPr lang="uz-Cyrl-UZ" altLang="ru-RU" sz="2400"/>
              <a:t>. </a:t>
            </a:r>
            <a:r>
              <a:rPr lang="uz-Cyrl-UZ" altLang="ru-RU" sz="2400" b="1">
                <a:solidFill>
                  <a:srgbClr val="7030A0"/>
                </a:solidFill>
              </a:rPr>
              <a:t>XIII a.ning 1-yarmida </a:t>
            </a:r>
            <a:r>
              <a:rPr lang="uz-Cyrl-UZ" altLang="ru-RU" sz="2400"/>
              <a:t>Chingizxon va uning vorislarining istilochilik urushlari natijasida barpo etilgan davlat. </a:t>
            </a:r>
            <a:r>
              <a:rPr lang="uz-Cyrl-UZ" altLang="ru-RU" sz="2400" b="1"/>
              <a:t>1206 y. bahorda </a:t>
            </a:r>
            <a:r>
              <a:rPr lang="uz-Cyrl-UZ" altLang="ru-RU" sz="2400"/>
              <a:t>Mug’ulistondagi turli toifa qabilalar sardorlarining qurultoyida </a:t>
            </a:r>
            <a:r>
              <a:rPr lang="uz-Cyrl-UZ" altLang="ru-RU" sz="2400" b="1">
                <a:solidFill>
                  <a:srgbClr val="0000FF"/>
                </a:solidFill>
              </a:rPr>
              <a:t>Temuchin</a:t>
            </a:r>
            <a:r>
              <a:rPr lang="uz-Cyrl-UZ" altLang="ru-RU" sz="2400"/>
              <a:t> xon etib tayinlangan va unga </a:t>
            </a:r>
            <a:r>
              <a:rPr lang="uz-Cyrl-UZ" altLang="ru-RU" sz="2400" b="1">
                <a:solidFill>
                  <a:srgbClr val="0000FF"/>
                </a:solidFill>
              </a:rPr>
              <a:t>“Chingizxon” (“Ulug’ xon”) </a:t>
            </a:r>
            <a:r>
              <a:rPr lang="uz-Cyrl-UZ" altLang="ru-RU" sz="2400"/>
              <a:t>deb nom berilgan, tashkil etilgan davlat “</a:t>
            </a:r>
            <a:r>
              <a:rPr lang="uz-Cyrl-UZ" altLang="ru-RU" sz="2400" b="1"/>
              <a:t>Yakka mongol ulus</a:t>
            </a:r>
            <a:r>
              <a:rPr lang="uz-Cyrl-UZ" altLang="ru-RU" sz="2400"/>
              <a:t>” deb atalgan. Chingizxon xokimiyatni mustahkamlash yo’lida bir qancha islohotlar o’tkazgan. Jumladan, ming oilani bir ma’muriy birlikka bo’lishga asoslangan va harbiy tus berilgan yangi ma’muriy tuzum joriy etilgan. Unga ko’ra, Chingizxonga tobe bo’lganlar jami </a:t>
            </a:r>
            <a:r>
              <a:rPr lang="uz-Cyrl-UZ" altLang="ru-RU" sz="2400" b="1">
                <a:solidFill>
                  <a:srgbClr val="0000FF"/>
                </a:solidFill>
              </a:rPr>
              <a:t>5 ta “ming oila” birligiga </a:t>
            </a:r>
            <a:r>
              <a:rPr lang="uz-Cyrl-UZ" altLang="ru-RU" sz="2400"/>
              <a:t>bo’lib chiqilgan va bularniig har biriga urush davrida Chingizxonga sadoqat bilan xizmat kursatgan kishilar boshliq qilib tayinlangan. Lekin amalda ayrim </a:t>
            </a:r>
            <a:r>
              <a:rPr lang="uz-Cyrl-UZ" altLang="ru-RU" sz="2400" b="1"/>
              <a:t>mingliklar bir necha ming oiladan </a:t>
            </a:r>
            <a:r>
              <a:rPr lang="uz-Cyrl-UZ" altLang="ru-RU" sz="2400"/>
              <a:t>iborat ham bo’lgan. </a:t>
            </a:r>
            <a:endParaRPr lang="ru-RU" altLang="ru-RU" sz="2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174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1748" name="Прямоугольник 5"/>
          <p:cNvSpPr>
            <a:spLocks noChangeArrowheads="1"/>
          </p:cNvSpPr>
          <p:nvPr/>
        </p:nvSpPr>
        <p:spPr bwMode="auto">
          <a:xfrm>
            <a:off x="214313" y="285750"/>
            <a:ext cx="8643937"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Chingizxon  islom olamining dushmani bo‘lib qolma</a:t>
            </a:r>
            <a:r>
              <a:rPr lang="en-US" altLang="ru-RU" sz="2200"/>
              <a:t>slik uchun shunday yo‘l tutdi-ki, urush boshlanishiga rasman Xorazmshoh sababchi bo‘lib qoldi. O‘zini esa </a:t>
            </a:r>
            <a:r>
              <a:rPr lang="en-US" altLang="ru-RU" sz="2200" b="1">
                <a:solidFill>
                  <a:srgbClr val="0000FF"/>
                </a:solidFill>
              </a:rPr>
              <a:t>"Olijanob xaloskor"</a:t>
            </a:r>
            <a:r>
              <a:rPr lang="en-US" altLang="ru-RU" sz="2200"/>
              <a:t> deb hisobladi. Aslida esa urush bo‘lishini u har jihatdan xohlar edi. Albatta Xorazmshoh ham katta xatoga yo‘l qo‘ygan edi, lekin urushning sababchisi va boshlovchisi u emas edi.</a:t>
            </a:r>
            <a:endParaRPr lang="ru-RU" altLang="ru-RU" sz="2200"/>
          </a:p>
          <a:p>
            <a:pPr algn="just" eaLnBrk="1" hangingPunct="1">
              <a:spcBef>
                <a:spcPct val="0"/>
              </a:spcBef>
              <a:buFontTx/>
              <a:buNone/>
            </a:pPr>
            <a:r>
              <a:rPr lang="en-US" altLang="ru-RU" sz="2200"/>
              <a:t>	Mo‘g‘ullar Xorazmshoh ustiga harbiy yurish qilishdan avval, xonning buyrug‘iga ko‘ra harbiy sarkarda </a:t>
            </a:r>
            <a:r>
              <a:rPr lang="en-US" altLang="ru-RU" sz="2200" b="1"/>
              <a:t>Jebe Ettisuv va Qashg‘ar ustiga 1218 yil harbiy yurishlar </a:t>
            </a:r>
            <a:r>
              <a:rPr lang="en-US" altLang="ru-RU" sz="2200"/>
              <a:t>qilib, </a:t>
            </a:r>
            <a:r>
              <a:rPr lang="en-US" altLang="ru-RU" sz="2200" b="1">
                <a:solidFill>
                  <a:srgbClr val="0000FF"/>
                </a:solidFill>
              </a:rPr>
              <a:t>Kuchluk davlatini </a:t>
            </a:r>
            <a:r>
              <a:rPr lang="en-US" altLang="ru-RU" sz="2200"/>
              <a:t>tor-mor keltirdi. Musulmonlarni doimo ta’qib etib kelgan Kuchlukka qarshi bosh ko‘targan Sharqiy  Turkiston islom ahli Jebeni naymanlar zulmidan ozod etuvchi «xaloskor» deb qabul qildi. Zero, Jebe musulmonlar uchun din erkinligi kafolatini e’lon qilib, mo‘g‘ullar hukmronligini mustahkamlagan edi. SHunday qilib mo‘g‘ullar O‘rta Osiyoga harbiy yurish qilishdan avval zahira kuchlarini mustahkamlab Talas vodiysigacha bo‘lgan erlarni o‘z imperiyalari tarkibiga qo‘shib oldilar. SHunday qilib ular bevosita Xorazmshohlar bilan chegaradosh bo‘lib qoldilar.</a:t>
            </a:r>
            <a:endParaRPr lang="ru-RU" altLang="ru-RU" sz="22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277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2772" name="Прямоугольник 5"/>
          <p:cNvSpPr>
            <a:spLocks noChangeArrowheads="1"/>
          </p:cNvSpPr>
          <p:nvPr/>
        </p:nvSpPr>
        <p:spPr bwMode="auto">
          <a:xfrm>
            <a:off x="214313" y="474663"/>
            <a:ext cx="8643937"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en-US" altLang="ru-RU" sz="2400"/>
              <a:t> </a:t>
            </a:r>
            <a:r>
              <a:rPr lang="en-US" altLang="ru-RU" sz="2400" b="1">
                <a:solidFill>
                  <a:srgbClr val="0000FF"/>
                </a:solidFill>
              </a:rPr>
              <a:t>XIII asr boshlaridan Xorazmshoh </a:t>
            </a:r>
            <a:r>
              <a:rPr lang="en-US" altLang="ru-RU" sz="2400"/>
              <a:t>Anushteginiylar davlati yuqorida ta’kidlanganidek, o‘z hududining kengligi, saltanat egasining nufuzi, xalqning salohiyatligi, madaniyatliligi, xo‘jalik hayotining yuqori saviyaligi bilan musulmon olamida buyuk davlat sanalar edi. O‘zining ko‘proq qang‘li-qipchoq hamda turkmanlardan iborat muntazam qo‘shiniga ega edi. (Ma’lumotlarga ko‘ra umumiy qo‘shinning soni </a:t>
            </a:r>
            <a:r>
              <a:rPr lang="en-US" altLang="ru-RU" sz="2400" b="1">
                <a:solidFill>
                  <a:srgbClr val="0000FF"/>
                </a:solidFill>
              </a:rPr>
              <a:t>400.000 ga </a:t>
            </a:r>
            <a:r>
              <a:rPr lang="en-US" altLang="ru-RU" sz="2400"/>
              <a:t>qadar yetib, bu mo‘g‘ullar qo‘shiniga nisbatan </a:t>
            </a:r>
            <a:r>
              <a:rPr lang="en-US" altLang="ru-RU" sz="2400" b="1"/>
              <a:t>2 barobar </a:t>
            </a:r>
            <a:r>
              <a:rPr lang="en-US" altLang="ru-RU" sz="2400"/>
              <a:t>ortiq edi.) Davlat musulmon olamida qabul qilingan qonun chiqaruvchi-dargoh hamda ijroiya-devonlar tizimida boshqarilar, davlat boshlig‘i sulton hokimiyatining huquqlari hech bir qonun-qoida bilan chegaralanmagan edi. Saltanatni hokimlar, noiblar, vazirlar, lashkar boshliqlaridan iborat kuchli harbiy aslzoda guruhlar, mustavfly (daftardor hisobchilar), qozilar, sadrlar va boshqa ko‘plab saroy mansablaridan iborat ulkan arkoni davlat doirasi qurshab turar edi.</a:t>
            </a:r>
            <a:endParaRPr lang="ru-RU" altLang="ru-RU"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379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3796" name="Прямоугольник 5"/>
          <p:cNvSpPr>
            <a:spLocks noChangeArrowheads="1"/>
          </p:cNvSpPr>
          <p:nvPr/>
        </p:nvSpPr>
        <p:spPr bwMode="auto">
          <a:xfrm>
            <a:off x="214313" y="474663"/>
            <a:ext cx="8643937" cy="609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600" b="1"/>
              <a:t>	</a:t>
            </a:r>
            <a:r>
              <a:rPr lang="en-US" altLang="ru-RU" sz="2600"/>
              <a:t> Hokimlar ko‘p holda o‘z bilganicha ish tutishar, soliqlar to‘plashning ham aniq tizimi yo‘q edi. Hashar yo‘li bilan biron-bir uy, ko‘prik, qal’a va boshqa inshootlarni qurish </a:t>
            </a:r>
            <a:r>
              <a:rPr lang="en-US" altLang="ru-RU" sz="2600" b="1">
                <a:solidFill>
                  <a:srgbClr val="0000FF"/>
                </a:solidFill>
              </a:rPr>
              <a:t>(suhra giriftan) </a:t>
            </a:r>
            <a:r>
              <a:rPr lang="en-US" altLang="ru-RU" sz="2600"/>
              <a:t>keng tarqalgan edi. Davlat ahvoli tang bo‘lganda ko‘p holda iqtodorlarga ishonch qolmas edi. Ayrim viloyat hokimlari shaxsan </a:t>
            </a:r>
            <a:r>
              <a:rPr lang="en-US" altLang="ru-RU" sz="2600" b="1"/>
              <a:t>Turkon xotunga </a:t>
            </a:r>
            <a:r>
              <a:rPr lang="en-US" altLang="ru-RU" sz="2600"/>
              <a:t>bo‘ysunib, o‘z bilganlaricha ish tutar edilar. Sulton </a:t>
            </a:r>
            <a:r>
              <a:rPr lang="en-US" altLang="ru-RU" sz="2600" b="1"/>
              <a:t>Muhammadning</a:t>
            </a:r>
            <a:r>
              <a:rPr lang="en-US" altLang="ru-RU" sz="2600"/>
              <a:t> volidasi Turkon xotunning </a:t>
            </a:r>
            <a:r>
              <a:rPr lang="en-US" altLang="ru-RU" sz="2600" b="1">
                <a:solidFill>
                  <a:srgbClr val="0000FF"/>
                </a:solidFill>
              </a:rPr>
              <a:t>qo‘shin oliy sarkardalari bo‘lmish qipchoq sarkardalari </a:t>
            </a:r>
            <a:r>
              <a:rPr lang="en-US" altLang="ru-RU" sz="2600"/>
              <a:t>bilan aloqasi mustahkam, o‘zi shu qabilaga mansub bo‘lganligi uchun ularni hamisha qo‘llab-quvvatlab turar edi. </a:t>
            </a:r>
            <a:r>
              <a:rPr lang="en-US" altLang="ru-RU" sz="2600" b="1">
                <a:solidFill>
                  <a:srgbClr val="0000FF"/>
                </a:solidFill>
              </a:rPr>
              <a:t>Sarkardalar, qo‘shin boshliqlari, vazirlar, hokimlar </a:t>
            </a:r>
            <a:r>
              <a:rPr lang="en-US" altLang="ru-RU" sz="2600"/>
              <a:t>ko‘p holda uning ijozati va ko‘rsatmasi ila tayin etilar, ular ham o‘z navbatida, Turkon xotunga avvalo bo‘ysunar edilar.</a:t>
            </a:r>
            <a:endParaRPr lang="ru-RU" altLang="ru-RU" sz="26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481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4820" name="Прямоугольник 5"/>
          <p:cNvSpPr>
            <a:spLocks noChangeArrowheads="1"/>
          </p:cNvSpPr>
          <p:nvPr/>
        </p:nvSpPr>
        <p:spPr bwMode="auto">
          <a:xfrm>
            <a:off x="214313" y="474663"/>
            <a:ext cx="8643937"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700" b="1"/>
              <a:t>	</a:t>
            </a:r>
            <a:r>
              <a:rPr lang="en-US" altLang="ru-RU" sz="2700"/>
              <a:t> Turkon xotun boshqa turkiy qabiladan bo‘lmish kelini </a:t>
            </a:r>
            <a:r>
              <a:rPr lang="en-US" altLang="ru-RU" sz="2700" b="1"/>
              <a:t>Oychechak</a:t>
            </a:r>
            <a:r>
              <a:rPr lang="en-US" altLang="ru-RU" sz="2700"/>
              <a:t> va uning o‘g‘li, nabirasi </a:t>
            </a:r>
            <a:r>
              <a:rPr lang="en-US" altLang="ru-RU" sz="2700" b="1">
                <a:solidFill>
                  <a:srgbClr val="0000FF"/>
                </a:solidFill>
              </a:rPr>
              <a:t>Jaloliddinni</a:t>
            </a:r>
            <a:r>
              <a:rPr lang="en-US" altLang="ru-RU" sz="2700"/>
              <a:t> yoqtirmas, bu ikki ayol o‘rtasida davlatda ichki siyosiy ihtilof kuchli edi. Xorazmshoh </a:t>
            </a:r>
            <a:r>
              <a:rPr lang="en-US" altLang="ru-RU" sz="2700" b="1">
                <a:solidFill>
                  <a:srgbClr val="0000FF"/>
                </a:solidFill>
              </a:rPr>
              <a:t>"farzandlik mehri va hokimiyatga olib kelgan shaxs" </a:t>
            </a:r>
            <a:r>
              <a:rPr lang="en-US" altLang="ru-RU" sz="2700"/>
              <a:t>sifatida onasini so‘zini ikki qilmas, hamisha uning fikrlariga xohlasa-xohlamasa qo‘shilar edi. Xorazmshohning onasi </a:t>
            </a:r>
            <a:r>
              <a:rPr lang="en-US" altLang="ru-RU" sz="2700" b="1"/>
              <a:t>Turkon xotun aslida davlatdagi birinchi darajali shaxs </a:t>
            </a:r>
            <a:r>
              <a:rPr lang="en-US" altLang="ru-RU" sz="2700"/>
              <a:t>hisoblanar, uning shiori </a:t>
            </a:r>
            <a:r>
              <a:rPr lang="en-US" altLang="ru-RU" sz="2700" b="1" i="1">
                <a:solidFill>
                  <a:srgbClr val="0000FF"/>
                </a:solidFill>
              </a:rPr>
              <a:t>«e’tasamtu Billohi Vahda» (ya’ni, yolg‘iz Ollohdan panoh so‘rayman) </a:t>
            </a:r>
            <a:r>
              <a:rPr lang="en-US" altLang="ru-RU" sz="2700"/>
              <a:t>muhriga yozilgan bo‘lib, hukmdor farmoniga shu muhri bilan u birinchi imzo qo‘ysa, uning farmoni vojib hisoblanar edi. Turkon xotun amri bilan </a:t>
            </a:r>
            <a:r>
              <a:rPr lang="en-US" altLang="ru-RU" sz="2700" b="1"/>
              <a:t>taxt vorisi </a:t>
            </a:r>
            <a:r>
              <a:rPr lang="en-US" altLang="ru-RU" sz="2700"/>
              <a:t>etib o‘z qavmidan bo‘lgan nevarasi </a:t>
            </a:r>
            <a:r>
              <a:rPr lang="en-US" altLang="ru-RU" sz="2700" b="1">
                <a:solidFill>
                  <a:srgbClr val="0000FF"/>
                </a:solidFill>
              </a:rPr>
              <a:t>O‘zloqshoh</a:t>
            </a:r>
            <a:r>
              <a:rPr lang="en-US" altLang="ru-RU" sz="2700"/>
              <a:t> tayin etilgan edi.</a:t>
            </a:r>
            <a:endParaRPr lang="ru-RU" altLang="ru-RU" sz="27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584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5844" name="Прямоугольник 5"/>
          <p:cNvSpPr>
            <a:spLocks noChangeArrowheads="1"/>
          </p:cNvSpPr>
          <p:nvPr/>
        </p:nvSpPr>
        <p:spPr bwMode="auto">
          <a:xfrm>
            <a:off x="214313" y="474663"/>
            <a:ext cx="8643937"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200"/>
              <a:t> Muhammad Xorazmshoh o‘zining yon-atrofdagi (G‘ur, Xuroson, Movarounnahr, Mozandaron, Ozarbayjon va boshqalar) uncha kuchli bo‘lmagan erlarni tezlik bilan o‘z qo‘l ostida birlashtirib, o‘z g‘alabalariga juda berilib ketgan edi. Qoraxitoylar ustidan qozonligan g‘alabadan (1210) so‘ng esa u o‘zini mutloq engilmas </a:t>
            </a:r>
            <a:r>
              <a:rPr lang="uz-Cyrl-UZ" altLang="ru-RU" sz="2200" b="1">
                <a:solidFill>
                  <a:srgbClr val="0000FF"/>
                </a:solidFill>
              </a:rPr>
              <a:t>("Iskandari Soniy", "Sulton Sanjar", "Ollohning yerdagi soyasi" </a:t>
            </a:r>
            <a:r>
              <a:rPr lang="uz-Cyrl-UZ" altLang="ru-RU" sz="2200"/>
              <a:t>va boshqa unvonlarga ega) deb hisoblab, islom olamiga egaligini ham da’vo qila boshladi. Uning armiyasi soni garchi son jihatdan ko‘pchilikni tashkil etsada, bu </a:t>
            </a:r>
            <a:r>
              <a:rPr lang="uz-Cyrl-UZ" altLang="ru-RU" sz="2200" b="1">
                <a:solidFill>
                  <a:srgbClr val="0000FF"/>
                </a:solidFill>
              </a:rPr>
              <a:t>qo‘shin harbiy intizomi </a:t>
            </a:r>
            <a:r>
              <a:rPr lang="uz-Cyrl-UZ" altLang="ru-RU" sz="2200"/>
              <a:t>uncha mustahkam bo‘lmagan, salohiyati ancha past, ko‘proq janubliklardan olingan yollanma qo‘shin edi. O‘z navbatida bu qo‘shin vatan mudofaasi uchun emas, balki ko‘proq </a:t>
            </a:r>
            <a:r>
              <a:rPr lang="uz-Cyrl-UZ" altLang="ru-RU" sz="2200" b="1"/>
              <a:t>istilo, talon-taroj, o‘lja olish </a:t>
            </a:r>
            <a:r>
              <a:rPr lang="uz-Cyrl-UZ" altLang="ru-RU" sz="2200"/>
              <a:t>uchun mo‘ljallangan qo‘shin edi. Haqiqatda Xorazmshoh kuchli, o‘ziga munosib keluvchi raqib bilan kurash olib borgani yo‘q hisobi, bu esa yuqorida qayd etilganidek, o‘z harbiy mahoratiga ulkan ahamiyat berishiga olib kelgan edi.</a:t>
            </a:r>
            <a:endParaRPr lang="ru-RU" altLang="ru-RU" sz="22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686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6868" name="Прямоугольник 5"/>
          <p:cNvSpPr>
            <a:spLocks noChangeArrowheads="1"/>
          </p:cNvSpPr>
          <p:nvPr/>
        </p:nvSpPr>
        <p:spPr bwMode="auto">
          <a:xfrm>
            <a:off x="214313" y="474663"/>
            <a:ext cx="8643937"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200"/>
              <a:t> Joylarda noib va hokimlik lavozimidagi Xorazmdan bo‘lmish amaldorlar oddiy xalqqa nisbatan ko‘pincha zo‘ravonlik, tayziq ila munosabatda bo‘lar, bu esa Xorazmshohlar davlatiga nisbatan aholinining noroziligiga sabab bo‘lar edi. Soliqlar miqdori bir me’yorda turmas, mehnatkash ommaning ahvoli ancha og‘ir edi. Masalan, </a:t>
            </a:r>
            <a:r>
              <a:rPr lang="uz-Cyrl-UZ" altLang="ru-RU" sz="2200" b="1">
                <a:solidFill>
                  <a:srgbClr val="0000FF"/>
                </a:solidFill>
              </a:rPr>
              <a:t>1219-yili Xorazmshoh </a:t>
            </a:r>
            <a:r>
              <a:rPr lang="uz-Cyrl-UZ" altLang="ru-RU" sz="2200"/>
              <a:t>xiroj solig‘ini </a:t>
            </a:r>
            <a:r>
              <a:rPr lang="uz-Cyrl-UZ" altLang="ru-RU" sz="2200" b="1"/>
              <a:t>bir yoki uch marotabagacha </a:t>
            </a:r>
            <a:r>
              <a:rPr lang="uz-Cyrl-UZ" altLang="ru-RU" sz="2200"/>
              <a:t>undirib olishga buyruq bergan edi. </a:t>
            </a:r>
            <a:r>
              <a:rPr lang="uz-Cyrl-UZ" altLang="ru-RU" sz="2200" b="1">
                <a:solidFill>
                  <a:srgbClr val="0000FF"/>
                </a:solidFill>
              </a:rPr>
              <a:t>1206, 1212-yillarda Buxoro va Samarqanddagi </a:t>
            </a:r>
            <a:r>
              <a:rPr lang="uz-Cyrl-UZ" altLang="ru-RU" sz="2200"/>
              <a:t>xalq g‘alayonlari zo‘ravonlik va soliqlar oshib ketishiga qarshi qaratilgan edi. Soliqlar va zo‘ravonlikdan ezilgan xalqning Sulton Muhammadga e’tiqodi va ishonchi mo‘g‘ullar bosqini arafasida susayib ketdi. Shuningdek , sultonning </a:t>
            </a:r>
            <a:r>
              <a:rPr lang="uz-Cyrl-UZ" altLang="ru-RU" sz="2200" b="1">
                <a:solidFill>
                  <a:srgbClr val="0000FF"/>
                </a:solidFill>
              </a:rPr>
              <a:t>Bag‘dod xalifaligiga </a:t>
            </a:r>
            <a:r>
              <a:rPr lang="uz-Cyrl-UZ" altLang="ru-RU" sz="2200"/>
              <a:t>yurishi va o‘z holicha termizlik sayidlardan bo‘lmish </a:t>
            </a:r>
            <a:r>
              <a:rPr lang="uz-Cyrl-UZ" altLang="ru-RU" sz="2200" b="1">
                <a:solidFill>
                  <a:srgbClr val="0000FF"/>
                </a:solidFill>
              </a:rPr>
              <a:t>Shayx Olamulk Termiziyning </a:t>
            </a:r>
            <a:r>
              <a:rPr lang="uz-Cyrl-UZ" altLang="ru-RU" sz="2200"/>
              <a:t>xalifa deb e’lon qilinishi Movarounnahr ulamolari ichida haqli norozilikka sabab bo‘ldi. Taniqli Movarounnahrlik din arbobi </a:t>
            </a:r>
            <a:r>
              <a:rPr lang="uz-Cyrl-UZ" altLang="ru-RU" sz="2200" b="1">
                <a:solidFill>
                  <a:srgbClr val="0000FF"/>
                </a:solidFill>
              </a:rPr>
              <a:t>Shayx Majididdin Bag‘dodiyning </a:t>
            </a:r>
            <a:r>
              <a:rPr lang="uz-Cyrl-UZ" altLang="ru-RU" sz="2200"/>
              <a:t>ta’qib etilishi esa Sulton bilan </a:t>
            </a:r>
            <a:r>
              <a:rPr lang="uz-Cyrl-UZ" altLang="ru-RU" sz="2200" b="1"/>
              <a:t>ruhoniylar</a:t>
            </a:r>
            <a:r>
              <a:rPr lang="uz-Cyrl-UZ" altLang="ru-RU" sz="2200"/>
              <a:t> orasida munosabatlarni mutloq keskinlashtirib yubordi.</a:t>
            </a:r>
            <a:endParaRPr lang="ru-RU" altLang="ru-RU" sz="22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789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7892" name="Прямоугольник 5"/>
          <p:cNvSpPr>
            <a:spLocks noChangeArrowheads="1"/>
          </p:cNvSpPr>
          <p:nvPr/>
        </p:nvSpPr>
        <p:spPr bwMode="auto">
          <a:xfrm>
            <a:off x="214313" y="474663"/>
            <a:ext cx="86439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uz-Cyrl-UZ" altLang="ru-RU" sz="2400"/>
              <a:t> Chingizxon o‘zining </a:t>
            </a:r>
            <a:r>
              <a:rPr lang="uz-Cyrl-UZ" altLang="ru-RU" sz="2400" b="1"/>
              <a:t>yaxshi tizimga asoslangan ayg‘oqchilar </a:t>
            </a:r>
            <a:r>
              <a:rPr lang="uz-Cyrl-UZ" altLang="ru-RU" sz="2400"/>
              <a:t>tarmog‘i orqali Xorazmshohlar davlatidagi ushbu ahvoldan boxabar edi. Shuningdek, u ushbu qadimiy madaniyat va yuqori salohiyatga ega Movarounnahr ahlini osonlikcha bo‘ysundirib bo‘lmasligini ham yaxshi bilib, bo‘lajak </a:t>
            </a:r>
            <a:r>
              <a:rPr lang="uz-Cyrl-UZ" altLang="ru-RU" sz="2400" b="1"/>
              <a:t>mahorabaga</a:t>
            </a:r>
            <a:r>
              <a:rPr lang="uz-Cyrl-UZ" altLang="ru-RU" sz="2400"/>
              <a:t> jiddiy tayyorgarlik ko‘rdi. O‘tror voqeasidan avvalroq Chingizxon  qo‘shinlarining </a:t>
            </a:r>
            <a:r>
              <a:rPr lang="uz-Cyrl-UZ" altLang="ru-RU" sz="2400" b="1">
                <a:solidFill>
                  <a:srgbClr val="0000FF"/>
                </a:solidFill>
              </a:rPr>
              <a:t>Yettisuvga</a:t>
            </a:r>
            <a:r>
              <a:rPr lang="uz-Cyrl-UZ" altLang="ru-RU" sz="2400"/>
              <a:t> qilgan harbiy yurishlari sulton Muhammadni tashvishga solib qo‘ygan edi. Garchi Xorazmshoh katta qo‘shinga ega bo‘lsa-da, o‘zaro ihtiloflar, sarkarda</a:t>
            </a:r>
            <a:r>
              <a:rPr lang="en-US" altLang="ru-RU" sz="2400"/>
              <a:t>l</a:t>
            </a:r>
            <a:r>
              <a:rPr lang="uz-Cyrl-UZ" altLang="ru-RU" sz="2400"/>
              <a:t>arga ishonchsizlik, o‘z hokimiyatidan xavfsirash Xorazmshoh qo‘shinining zaiflashuvi, intizomning pasayishiga olib kelgan edi. Muhammad Xorazmshoh mo‘g‘ullarga zarba berish xususida </a:t>
            </a:r>
            <a:r>
              <a:rPr lang="uz-Cyrl-UZ" altLang="ru-RU" sz="2400" b="1">
                <a:solidFill>
                  <a:srgbClr val="0000FF"/>
                </a:solidFill>
              </a:rPr>
              <a:t>Urganchda harbiy kengash </a:t>
            </a:r>
            <a:r>
              <a:rPr lang="uz-Cyrl-UZ" altLang="ru-RU" sz="2400"/>
              <a:t>chaqiradi. Unda ko‘zga ko‘ringan davlat arboblari, aslzodalar, harbiy sarkardalar ishtirok etadilar.</a:t>
            </a:r>
            <a:endParaRPr lang="ru-RU" altLang="ru-RU"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891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8916" name="Прямоугольник 5"/>
          <p:cNvSpPr>
            <a:spLocks noChangeArrowheads="1"/>
          </p:cNvSpPr>
          <p:nvPr/>
        </p:nvSpPr>
        <p:spPr bwMode="auto">
          <a:xfrm>
            <a:off x="214313" y="474663"/>
            <a:ext cx="8643937"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200"/>
              <a:t> Asli xivalik mashbur fiqhshunos hamda davlat arbobi </a:t>
            </a:r>
            <a:r>
              <a:rPr lang="uz-Cyrl-UZ" altLang="ru-RU" sz="2200" b="1">
                <a:solidFill>
                  <a:srgbClr val="0000FF"/>
                </a:solidFill>
              </a:rPr>
              <a:t>Shahobiddin al-Xivaqiy </a:t>
            </a:r>
            <a:r>
              <a:rPr lang="uz-Cyrl-UZ" altLang="ru-RU" sz="2200"/>
              <a:t>bor qo‘shinni Sirdaryo bo‘yiga to‘plab, uzoq yo‘l bosib kelayotgan mo‘g‘ul qo‘shiniga chegara bo‘yidayoq hal qiluvchi zarba berish to‘g‘risida yagona va harbiy jihatdan haq fikrni bildirdi. Shahzoda </a:t>
            </a:r>
            <a:r>
              <a:rPr lang="uz-Cyrl-UZ" altLang="ru-RU" sz="2200" b="1">
                <a:solidFill>
                  <a:srgbClr val="0000FF"/>
                </a:solidFill>
              </a:rPr>
              <a:t>Jaloliddin </a:t>
            </a:r>
            <a:r>
              <a:rPr lang="uz-Cyrl-UZ" altLang="ru-RU" sz="2200"/>
              <a:t>ham aslida shu fikrga qo‘shilgan edi. Lekin Xorazmshoh o‘z sarkardalariga, ayniqsa qipchoq harbiylariga ishonchsizlik bilan qarar, katta qo‘shinni bir joyga to‘plashdan, qo‘shin yig‘ilganda esa o‘zini taxtdan ag‘darib tashlashlari mumkin ekanligidan cho‘chir edi. S</a:t>
            </a:r>
            <a:r>
              <a:rPr lang="en-US" altLang="ru-RU" sz="2200"/>
              <a:t>h</a:t>
            </a:r>
            <a:r>
              <a:rPr lang="uz-Cyrl-UZ" altLang="ru-RU" sz="2200"/>
              <a:t>uning uchun sulton va uning </a:t>
            </a:r>
            <a:r>
              <a:rPr lang="uz-Cyrl-UZ" altLang="ru-RU" sz="2200" b="1"/>
              <a:t>onasi tazyiqi bilan Kengash mudofaa usuliga </a:t>
            </a:r>
            <a:r>
              <a:rPr lang="uz-Cyrl-UZ" altLang="ru-RU" sz="2200"/>
              <a:t>o‘tishni ma’qul deb topdi. Jami </a:t>
            </a:r>
            <a:r>
              <a:rPr lang="uz-Cyrl-UZ" altLang="ru-RU" sz="2200" b="1">
                <a:solidFill>
                  <a:srgbClr val="0000FF"/>
                </a:solidFill>
              </a:rPr>
              <a:t>450 taga yaqin shahar (qal’a) va viloyatlardan </a:t>
            </a:r>
            <a:r>
              <a:rPr lang="uz-Cyrl-UZ" altLang="ru-RU" sz="2200"/>
              <a:t>iborat bo‘lmish davlatda qo‘shin katta jangga kirib vatan sharafini himoya qilish o‘rniga shahar va qal’alarga bo‘lib tashlandi. Ba’zi markaziy shaharlar, jumladan </a:t>
            </a:r>
            <a:r>
              <a:rPr lang="uz-Cyrl-UZ" altLang="ru-RU" sz="2200" b="1">
                <a:solidFill>
                  <a:srgbClr val="0000FF"/>
                </a:solidFill>
              </a:rPr>
              <a:t>Buxoro va Samarqand </a:t>
            </a:r>
            <a:r>
              <a:rPr lang="uz-Cyrl-UZ" altLang="ru-RU" sz="2200"/>
              <a:t>mudofaasini mustahkamlash zarur degan fikrga kelindi, xolos. </a:t>
            </a:r>
            <a:r>
              <a:rPr lang="ru-RU" altLang="ru-RU" sz="2200"/>
              <a:t>Ammo bu </a:t>
            </a:r>
            <a:r>
              <a:rPr lang="ru-RU" altLang="ru-RU" sz="2200" b="1"/>
              <a:t>mudofaa</a:t>
            </a:r>
            <a:r>
              <a:rPr lang="ru-RU" altLang="ru-RU" sz="2200"/>
              <a:t> ham yaxshi tashkil etilmadi.</a:t>
            </a:r>
          </a:p>
          <a:p>
            <a:pPr algn="just" eaLnBrk="1" hangingPunct="1">
              <a:spcBef>
                <a:spcPct val="0"/>
              </a:spcBef>
              <a:buFontTx/>
              <a:buNone/>
            </a:pPr>
            <a:endParaRPr lang="ru-RU" altLang="ru-RU" sz="22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993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9940" name="Прямоугольник 5"/>
          <p:cNvSpPr>
            <a:spLocks noChangeArrowheads="1"/>
          </p:cNvSpPr>
          <p:nvPr/>
        </p:nvSpPr>
        <p:spPr bwMode="auto">
          <a:xfrm>
            <a:off x="214313" y="474663"/>
            <a:ext cx="8643937"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ru-RU" sz="2500" b="1"/>
              <a:t>	</a:t>
            </a:r>
            <a:r>
              <a:rPr lang="uz-Cyrl-UZ" altLang="ru-RU" sz="2500" b="1"/>
              <a:t> Chingizxon  istilosi. Mo‘g‘ullar istilosiga qarshi xalq harakatlari.  </a:t>
            </a:r>
            <a:endParaRPr lang="ru-RU" altLang="ru-RU" sz="2500"/>
          </a:p>
          <a:p>
            <a:pPr algn="just" eaLnBrk="1" hangingPunct="1">
              <a:spcBef>
                <a:spcPct val="0"/>
              </a:spcBef>
              <a:buFontTx/>
              <a:buNone/>
            </a:pPr>
            <a:r>
              <a:rPr lang="uz-Cyrl-UZ" altLang="ru-RU" sz="2500"/>
              <a:t>Chingizxon  </a:t>
            </a:r>
            <a:r>
              <a:rPr lang="uz-Cyrl-UZ" altLang="ru-RU" sz="2500" b="1">
                <a:solidFill>
                  <a:srgbClr val="0000FF"/>
                </a:solidFill>
              </a:rPr>
              <a:t>1219-yili</a:t>
            </a:r>
            <a:r>
              <a:rPr lang="uz-Cyrl-UZ" altLang="ru-RU" sz="2500"/>
              <a:t> o‘z o‘g‘illari boshliq </a:t>
            </a:r>
            <a:r>
              <a:rPr lang="uz-Cyrl-UZ" altLang="ru-RU" sz="2500" b="1">
                <a:solidFill>
                  <a:srgbClr val="0000FF"/>
                </a:solidFill>
              </a:rPr>
              <a:t>200 mingga </a:t>
            </a:r>
            <a:r>
              <a:rPr lang="uz-Cyrl-UZ" altLang="ru-RU" sz="2500"/>
              <a:t>yaqin asosiy harbiy kuchlari bilan anchadan beri puxta tayyorlangan Xorazmshoh-Anushteginiylar davlati ustiga harbiy yurishni boshladi. Bu kuchlar yozni </a:t>
            </a:r>
            <a:r>
              <a:rPr lang="uz-Cyrl-UZ" altLang="ru-RU" sz="2500" b="1"/>
              <a:t>Irtish daryosi </a:t>
            </a:r>
            <a:r>
              <a:rPr lang="uz-Cyrl-UZ" altLang="ru-RU" sz="2500"/>
              <a:t>bo‘yida o‘tkazib, </a:t>
            </a:r>
            <a:r>
              <a:rPr lang="uz-Cyrl-UZ" altLang="ru-RU" sz="2500" b="1"/>
              <a:t>sentabr oyida </a:t>
            </a:r>
            <a:r>
              <a:rPr lang="uz-Cyrl-UZ" altLang="ru-RU" sz="2500"/>
              <a:t>chegaradan o‘tadi. Chingizxon ga uyg‘ur ediquti (xoni) </a:t>
            </a:r>
            <a:r>
              <a:rPr lang="uz-Cyrl-UZ" altLang="ru-RU" sz="2500" b="1">
                <a:solidFill>
                  <a:srgbClr val="0000FF"/>
                </a:solidFill>
              </a:rPr>
              <a:t>Baurchak</a:t>
            </a:r>
            <a:r>
              <a:rPr lang="uz-Cyrl-UZ" altLang="ru-RU" sz="2500"/>
              <a:t>, qarluqlar xoni </a:t>
            </a:r>
            <a:r>
              <a:rPr lang="uz-Cyrl-UZ" altLang="ru-RU" sz="2500" b="1">
                <a:solidFill>
                  <a:srgbClr val="0000FF"/>
                </a:solidFill>
              </a:rPr>
              <a:t>Arslonxon</a:t>
            </a:r>
            <a:r>
              <a:rPr lang="uz-Cyrl-UZ" altLang="ru-RU" sz="2500" b="1"/>
              <a:t> va Olmaliq hukmdori </a:t>
            </a:r>
            <a:r>
              <a:rPr lang="uz-Cyrl-UZ" altLang="ru-RU" sz="2500" b="1">
                <a:solidFill>
                  <a:srgbClr val="0000FF"/>
                </a:solidFill>
              </a:rPr>
              <a:t>Sig‘noqteginlar</a:t>
            </a:r>
            <a:r>
              <a:rPr lang="uz-Cyrl-UZ" altLang="ru-RU" sz="2500" b="1"/>
              <a:t> </a:t>
            </a:r>
            <a:r>
              <a:rPr lang="uz-Cyrl-UZ" altLang="ru-RU" sz="2500"/>
              <a:t>ham o‘z qo‘shini bilan kelib qo‘shildilar. Chegaradan o‘tgan Chingizxon o‘z qo‘shini bilan janubiy qozoq cho‘llarining Sirdaryoga tutashgan joyidagi </a:t>
            </a:r>
            <a:r>
              <a:rPr lang="uz-Cyrl-UZ" altLang="ru-RU" sz="2500" b="1"/>
              <a:t>O‘tror shahri yaqinida </a:t>
            </a:r>
            <a:r>
              <a:rPr lang="uz-Cyrl-UZ" altLang="ru-RU" sz="2500"/>
              <a:t>to‘plab uni </a:t>
            </a:r>
            <a:r>
              <a:rPr lang="uz-Cyrl-UZ" altLang="ru-RU" sz="2500" b="1">
                <a:solidFill>
                  <a:srgbClr val="0000FF"/>
                </a:solidFill>
              </a:rPr>
              <a:t>4 qismga </a:t>
            </a:r>
            <a:r>
              <a:rPr lang="uz-Cyrl-UZ" altLang="ru-RU" sz="2500"/>
              <a:t>bo‘ladi.</a:t>
            </a:r>
            <a:endParaRPr lang="ru-RU" altLang="ru-RU" sz="25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096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0964" name="Прямоугольник 5"/>
          <p:cNvSpPr>
            <a:spLocks noChangeArrowheads="1"/>
          </p:cNvSpPr>
          <p:nvPr/>
        </p:nvSpPr>
        <p:spPr bwMode="auto">
          <a:xfrm>
            <a:off x="214313" y="474663"/>
            <a:ext cx="8643937"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 typeface="Wingdings" pitchFamily="2" charset="2"/>
              <a:buChar char="v"/>
            </a:pPr>
            <a:r>
              <a:rPr lang="uz-Cyrl-UZ" altLang="ru-RU" sz="2600" b="1" i="1">
                <a:solidFill>
                  <a:srgbClr val="0000FF"/>
                </a:solidFill>
              </a:rPr>
              <a:t>Chig‘atoy va O‘qtoy qo‘shinning bir qismi bilan O‘trorni qamal etib, egallash uchun qoldirildi. </a:t>
            </a:r>
            <a:endParaRPr lang="en-US" altLang="ru-RU" sz="2600" b="1" i="1">
              <a:solidFill>
                <a:srgbClr val="0000FF"/>
              </a:solidFill>
            </a:endParaRPr>
          </a:p>
          <a:p>
            <a:pPr algn="just" eaLnBrk="1" hangingPunct="1">
              <a:spcBef>
                <a:spcPct val="0"/>
              </a:spcBef>
              <a:buFont typeface="Wingdings" pitchFamily="2" charset="2"/>
              <a:buChar char="v"/>
            </a:pPr>
            <a:r>
              <a:rPr lang="uz-Cyrl-UZ" altLang="ru-RU" sz="2600" b="1" i="1">
                <a:solidFill>
                  <a:srgbClr val="0000FF"/>
                </a:solidFill>
              </a:rPr>
              <a:t>Ikkinchi qism esa Jo‘chi boshchiligida Sirdaryoning yuqori oqimidagi Jand, Yangikent, Borchig‘lig‘kent. Sig‘noq shaharlarni bosib olish uchun yuborildi. </a:t>
            </a:r>
            <a:endParaRPr lang="en-US" altLang="ru-RU" sz="2600" b="1" i="1">
              <a:solidFill>
                <a:srgbClr val="0000FF"/>
              </a:solidFill>
            </a:endParaRPr>
          </a:p>
          <a:p>
            <a:pPr algn="just" eaLnBrk="1" hangingPunct="1">
              <a:spcBef>
                <a:spcPct val="0"/>
              </a:spcBef>
              <a:buFont typeface="Wingdings" pitchFamily="2" charset="2"/>
              <a:buChar char="v"/>
            </a:pPr>
            <a:r>
              <a:rPr lang="uz-Cyrl-UZ" altLang="ru-RU" sz="2600" b="1" i="1">
                <a:solidFill>
                  <a:srgbClr val="0000FF"/>
                </a:solidFill>
              </a:rPr>
              <a:t>Uchinchi qismidagi besh ming chog‘li qo‘shinga Uloq no‘yon va Suketu Cherbi bosh bo‘lib O‘trordan janubga, Xo‘jand va Banokatni egallash vazifasi topshirildi.</a:t>
            </a:r>
            <a:endParaRPr lang="en-US" altLang="ru-RU" sz="2600" b="1" i="1">
              <a:solidFill>
                <a:srgbClr val="0000FF"/>
              </a:solidFill>
            </a:endParaRPr>
          </a:p>
          <a:p>
            <a:pPr algn="just" eaLnBrk="1" hangingPunct="1">
              <a:spcBef>
                <a:spcPct val="0"/>
              </a:spcBef>
              <a:buFont typeface="Wingdings" pitchFamily="2" charset="2"/>
              <a:buChar char="v"/>
            </a:pPr>
            <a:r>
              <a:rPr lang="uz-Cyrl-UZ" altLang="ru-RU" sz="2600" b="1" i="1">
                <a:solidFill>
                  <a:srgbClr val="0000FF"/>
                </a:solidFill>
              </a:rPr>
              <a:t>Chingizxon o‘zi bosh bo‘lgan to‘rtinchi, asosiy qism (uning tarkibida taniqli sarkardalar Jebe va Subutoy ham bor edi) Zarafshon vohasi tomon-Buxoro hamda Samarqandni istilo etish uchun yo‘l oldi.</a:t>
            </a:r>
            <a:endParaRPr lang="ru-RU" altLang="ru-RU" sz="2600" b="1" i="1">
              <a:solidFill>
                <a:srgbClr val="0000FF"/>
              </a:solidFill>
            </a:endParaRPr>
          </a:p>
          <a:p>
            <a:pPr algn="just" eaLnBrk="1" hangingPunct="1">
              <a:spcBef>
                <a:spcPct val="0"/>
              </a:spcBef>
              <a:buFontTx/>
              <a:buNone/>
            </a:pPr>
            <a:endParaRPr lang="ru-RU" altLang="ru-RU" sz="2600" b="1" i="1">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12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124" name="Прямоугольник 5"/>
          <p:cNvSpPr>
            <a:spLocks noChangeArrowheads="1"/>
          </p:cNvSpPr>
          <p:nvPr/>
        </p:nvSpPr>
        <p:spPr bwMode="auto">
          <a:xfrm>
            <a:off x="214313" y="474663"/>
            <a:ext cx="86439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uz-Cyrl-UZ" altLang="ru-RU" sz="2400"/>
              <a:t>Mingliklarni tashkil etishda imkon boricha bir toifadagi qardosh avlodlarni va qabilalarni bir-biridan ajratmaslikka e’tibor berilgan. Mazkur </a:t>
            </a:r>
            <a:r>
              <a:rPr lang="uz-Cyrl-UZ" altLang="ru-RU" sz="2400" b="1">
                <a:solidFill>
                  <a:srgbClr val="0000FF"/>
                </a:solidFill>
              </a:rPr>
              <a:t>“ming oila” </a:t>
            </a:r>
            <a:r>
              <a:rPr lang="uz-Cyrl-UZ" altLang="ru-RU" sz="2400"/>
              <a:t>lar, o’z navbatida, </a:t>
            </a:r>
            <a:r>
              <a:rPr lang="uz-Cyrl-UZ" altLang="ru-RU" sz="2400" b="1">
                <a:solidFill>
                  <a:srgbClr val="0000FF"/>
                </a:solidFill>
              </a:rPr>
              <a:t>g’arbiy  “o’ng qanot” va sharqiy “so’l qanot” markaziy va toqliklar kabi 4 qismga </a:t>
            </a:r>
            <a:r>
              <a:rPr lang="uz-Cyrl-UZ" altLang="ru-RU" sz="2400"/>
              <a:t>bo’lingan. Har bir ming oila yuzlikka va o’nlikka bo’lingan. Aholini ro’yxatga olish ishlari amalga oshirilgan. </a:t>
            </a:r>
            <a:r>
              <a:rPr lang="uz-Cyrl-UZ" altLang="ru-RU" sz="2400" b="1"/>
              <a:t>15 yoshdan 70 yoshgacha</a:t>
            </a:r>
            <a:r>
              <a:rPr lang="uz-Cyrl-UZ" altLang="ru-RU" sz="2400"/>
              <a:t> bo’lgan erkaklar harbiy xizmatga yaroqli deb topilgan. Qo’shinda  qattiq tartib o’rnatilgan, </a:t>
            </a:r>
            <a:r>
              <a:rPr lang="uz-Cyrl-UZ" altLang="ru-RU" sz="2400" b="1"/>
              <a:t>qonunbuzarlar</a:t>
            </a:r>
            <a:r>
              <a:rPr lang="uz-Cyrl-UZ" altLang="ru-RU" sz="2400"/>
              <a:t> uchun qattiq jazo, qonun ustuvorligini himoya qilganlarga esa hurmat bildirilib, mukofot belgilangan. Savdo yo’llari avvalambor Buyuk ipak yo’lining </a:t>
            </a:r>
            <a:r>
              <a:rPr lang="en-US" altLang="ru-RU" sz="2400"/>
              <a:t>x</a:t>
            </a:r>
            <a:r>
              <a:rPr lang="uz-Cyrl-UZ" altLang="ru-RU" sz="2400"/>
              <a:t>a</a:t>
            </a:r>
            <a:r>
              <a:rPr lang="en-US" altLang="ru-RU" sz="2400"/>
              <a:t>v</a:t>
            </a:r>
            <a:r>
              <a:rPr lang="uz-Cyrl-UZ" altLang="ru-RU" sz="2400"/>
              <a:t>fsizligini ta’minlab, undan to’la foydalanishga e’tibor berilgan. Bu tadbirlar </a:t>
            </a:r>
            <a:r>
              <a:rPr lang="uz-Cyrl-UZ" altLang="ru-RU" sz="2400" b="1"/>
              <a:t>Chingizxon</a:t>
            </a:r>
            <a:r>
              <a:rPr lang="uz-Cyrl-UZ" altLang="ru-RU" sz="2400"/>
              <a:t> hokimiyatini mustahkamlashda ijobiy samara bergan.</a:t>
            </a:r>
            <a:endParaRPr lang="ru-RU" altLang="ru-RU"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198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1988" name="Прямоугольник 5"/>
          <p:cNvSpPr>
            <a:spLocks noChangeArrowheads="1"/>
          </p:cNvSpPr>
          <p:nvPr/>
        </p:nvSpPr>
        <p:spPr bwMode="auto">
          <a:xfrm>
            <a:off x="214313" y="474663"/>
            <a:ext cx="8643937"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000" b="1"/>
              <a:t>	</a:t>
            </a:r>
            <a:r>
              <a:rPr lang="uz-Cyrl-UZ" altLang="ru-RU" sz="2000"/>
              <a:t> Chegaradagi O‘tror mustahkam shahar qal’a bo‘lib, mo‘g‘ullarga  mardonavor qarshilik ko‘rsatgan edi. O‘tror hokimi Inalxon (G‘oyirxon) qo‘lida </a:t>
            </a:r>
            <a:r>
              <a:rPr lang="uz-Cyrl-UZ" altLang="ru-RU" sz="2000">
                <a:solidFill>
                  <a:srgbClr val="0000FF"/>
                </a:solidFill>
              </a:rPr>
              <a:t>20.000 chog‘li suvoriy </a:t>
            </a:r>
            <a:r>
              <a:rPr lang="uz-Cyrl-UZ" altLang="ru-RU" sz="2000"/>
              <a:t>bo‘lib, Xorazmshoh unga yordam tariqasida </a:t>
            </a:r>
            <a:r>
              <a:rPr lang="uz-Cyrl-UZ" altLang="ru-RU" sz="2000" b="1">
                <a:solidFill>
                  <a:srgbClr val="0000FF"/>
                </a:solidFill>
              </a:rPr>
              <a:t>50.000 kishilik "Lashkari birun"ni </a:t>
            </a:r>
            <a:r>
              <a:rPr lang="uz-Cyrl-UZ" altLang="ru-RU" sz="2000"/>
              <a:t>ham yuborgan edi.</a:t>
            </a:r>
            <a:endParaRPr lang="ru-RU" altLang="ru-RU" sz="2000"/>
          </a:p>
          <a:p>
            <a:pPr algn="just" eaLnBrk="1" hangingPunct="1">
              <a:spcBef>
                <a:spcPct val="0"/>
              </a:spcBef>
              <a:buFontTx/>
              <a:buNone/>
            </a:pPr>
            <a:r>
              <a:rPr lang="en-US" altLang="ru-RU" sz="2000"/>
              <a:t>	</a:t>
            </a:r>
            <a:r>
              <a:rPr lang="uz-Cyrl-UZ" altLang="ru-RU" sz="2000"/>
              <a:t>Qamal davomida qo‘shimcha tarzda yana </a:t>
            </a:r>
            <a:r>
              <a:rPr lang="uz-Cyrl-UZ" altLang="ru-RU" sz="2000" b="1">
                <a:solidFill>
                  <a:srgbClr val="0000FF"/>
                </a:solidFill>
              </a:rPr>
              <a:t>Qoracha Hojib boshchiligidagi 10.000 kishilik qo‘shin </a:t>
            </a:r>
            <a:r>
              <a:rPr lang="uz-Cyrl-UZ" altLang="ru-RU" sz="2000"/>
              <a:t>ham yuborilgan edi. O‘tror hokimi jasur va mard sarkarda Inalhon unga mahorat bilan boshchilik qilar edi. Ammo ayrim zotlarning xiyonatkorligi tufayil besh oylik qamaldan so‘ng Inalxon deyarli bir oy davomida o‘z qo‘shini bilan shahar qal’asida qarshilikni davom ettiradi. Oxir-oqibatda Inalxon deyarli bir o‘zi qolib, qal’a tomiga chiqib, qo‘liga tushgan narsasi bilan mo‘g‘ullarga hujum qilgan. Mard sarkardani mo‘g‘ullar tiriklayin qo‘lga tushirib, Samarqandga Chingizxon  huzuriga yuborganlar. </a:t>
            </a:r>
            <a:endParaRPr lang="en-US" altLang="ru-RU" sz="2000"/>
          </a:p>
          <a:p>
            <a:pPr algn="just" eaLnBrk="1" hangingPunct="1">
              <a:spcBef>
                <a:spcPct val="0"/>
              </a:spcBef>
              <a:buFontTx/>
              <a:buNone/>
            </a:pPr>
            <a:r>
              <a:rPr lang="en-US" altLang="ru-RU" sz="2000"/>
              <a:t>	</a:t>
            </a:r>
            <a:r>
              <a:rPr lang="uz-Cyrl-UZ" altLang="ru-RU" sz="2000"/>
              <a:t>Chingizxon  esa manbalarning yozishiga ko‘ra, </a:t>
            </a:r>
            <a:r>
              <a:rPr lang="uz-Cyrl-UZ" altLang="ru-RU" sz="2000" b="1" i="1">
                <a:solidFill>
                  <a:srgbClr val="7030A0"/>
                </a:solidFill>
              </a:rPr>
              <a:t>"kumushni eritib o‘z huzurida sarkardaning quloq va ko‘ziga quyishni buyurgan"</a:t>
            </a:r>
            <a:r>
              <a:rPr lang="uz-Cyrl-UZ" altLang="ru-RU" sz="2000"/>
              <a:t>. Inalxon shu tariqa vahshiyona ravishda o‘ldirilgan. O‘tror shahri o‘z jasorati evaziga mo‘g‘ullar tomonidan butkul buzib tashlandi. Buxoro yo‘nalishida ketayotgan Chingizxon ga esa </a:t>
            </a:r>
            <a:r>
              <a:rPr lang="uz-Cyrl-UZ" altLang="ru-RU" sz="2000" b="1">
                <a:solidFill>
                  <a:srgbClr val="0000FF"/>
                </a:solidFill>
              </a:rPr>
              <a:t>Zarnuq (Zerinuh) va Nur qal’alari</a:t>
            </a:r>
            <a:r>
              <a:rPr lang="uz-Cyrl-UZ" altLang="ru-RU" sz="2000"/>
              <a:t> jangsiz taslim bo‘ladilar.</a:t>
            </a:r>
            <a:endParaRPr lang="ru-RU" altLang="ru-RU" sz="20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301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3012" name="Прямоугольник 5"/>
          <p:cNvSpPr>
            <a:spLocks noChangeArrowheads="1"/>
          </p:cNvSpPr>
          <p:nvPr/>
        </p:nvSpPr>
        <p:spPr bwMode="auto">
          <a:xfrm>
            <a:off x="214313" y="474663"/>
            <a:ext cx="86439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uz-Cyrl-UZ" altLang="ru-RU" sz="2800"/>
              <a:t> Chingizxon  </a:t>
            </a:r>
            <a:r>
              <a:rPr lang="uz-Cyrl-UZ" altLang="ru-RU" sz="2800" b="1"/>
              <a:t>1220-yilning fevral oyi </a:t>
            </a:r>
            <a:r>
              <a:rPr lang="uz-Cyrl-UZ" altLang="ru-RU" sz="2800"/>
              <a:t>boshlarida (ba’zi adabiyotlarda </a:t>
            </a:r>
            <a:r>
              <a:rPr lang="uz-Cyrl-UZ" altLang="ru-RU" sz="2800" b="1">
                <a:solidFill>
                  <a:srgbClr val="7030A0"/>
                </a:solidFill>
              </a:rPr>
              <a:t>7 fevralda </a:t>
            </a:r>
            <a:r>
              <a:rPr lang="uz-Cyrl-UZ" altLang="ru-RU" sz="2800"/>
              <a:t>deyiladi) Sharqning qadimiy go‘zal shahri, Sharq dagi islom dini gumbazi, </a:t>
            </a:r>
            <a:r>
              <a:rPr lang="uz-Cyrl-UZ" altLang="ru-RU" sz="2800" b="1">
                <a:solidFill>
                  <a:srgbClr val="0000FF"/>
                </a:solidFill>
              </a:rPr>
              <a:t>"butun musulmon shaharlari onasi" </a:t>
            </a:r>
            <a:r>
              <a:rPr lang="uz-Cyrl-UZ" altLang="ru-RU" sz="2800"/>
              <a:t>nomini olgan </a:t>
            </a:r>
            <a:r>
              <a:rPr lang="uz-Cyrl-UZ" altLang="ru-RU" sz="2800" b="1">
                <a:solidFill>
                  <a:srgbClr val="0000FF"/>
                </a:solidFill>
              </a:rPr>
              <a:t>"Islomiy ilmlar markazi" </a:t>
            </a:r>
            <a:r>
              <a:rPr lang="uz-Cyrl-UZ" altLang="ru-RU" sz="2800"/>
              <a:t>Buxoro yaqinida paydo bo‘ldi. Uch kunlik shahar qamali boshlandi. Buxoroda bu paytda </a:t>
            </a:r>
            <a:r>
              <a:rPr lang="uz-Cyrl-UZ" altLang="ru-RU" sz="2800" b="1">
                <a:solidFill>
                  <a:srgbClr val="0000FF"/>
                </a:solidFill>
              </a:rPr>
              <a:t>12.000 lik shahar garnizoni va 20.000 kishilik "Lashkari birun"</a:t>
            </a:r>
            <a:r>
              <a:rPr lang="uz-Cyrl-UZ" altLang="ru-RU" sz="2800"/>
              <a:t> mavjud edi. Lashkarlarga nufuzli sarkardalar </a:t>
            </a:r>
            <a:r>
              <a:rPr lang="uz-Cyrl-UZ" altLang="ru-RU" sz="2800" b="1">
                <a:solidFill>
                  <a:srgbClr val="C00000"/>
                </a:solidFill>
              </a:rPr>
              <a:t>Ixtiyoriddin Qo‘shlu, Inanchxon Og‘ulhojib, Hamid Riga Qoraxitoy, Suyunchxon, mo‘g‘ullardan </a:t>
            </a:r>
            <a:r>
              <a:rPr lang="uz-Cyrl-UZ" altLang="ru-RU" sz="2800"/>
              <a:t>qochib o‘tgan uyg‘ur sarkardasi </a:t>
            </a:r>
            <a:r>
              <a:rPr lang="uz-Cyrl-UZ" altLang="ru-RU" sz="2800" b="1"/>
              <a:t>Ko‘kxon (Go‘rxon) </a:t>
            </a:r>
            <a:r>
              <a:rPr lang="uz-Cyrl-UZ" altLang="ru-RU" sz="2800"/>
              <a:t>bosh edilar.</a:t>
            </a:r>
            <a:endParaRPr lang="ru-RU" altLang="ru-RU"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403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4036" name="Прямоугольник 5"/>
          <p:cNvSpPr>
            <a:spLocks noChangeArrowheads="1"/>
          </p:cNvSpPr>
          <p:nvPr/>
        </p:nvSpPr>
        <p:spPr bwMode="auto">
          <a:xfrm>
            <a:off x="214313" y="474663"/>
            <a:ext cx="8643937"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400"/>
              <a:t> Sarkardalardan </a:t>
            </a:r>
            <a:r>
              <a:rPr lang="uz-Cyrl-UZ" altLang="ru-RU" sz="2400" b="1"/>
              <a:t>Inanchxon bazo‘r </a:t>
            </a:r>
            <a:r>
              <a:rPr lang="uz-Cyrl-UZ" altLang="ru-RU" sz="2400"/>
              <a:t>Amudaryodan o‘tib qutulishga muvaffaq bo‘ladi, </a:t>
            </a:r>
            <a:r>
              <a:rPr lang="uz-Cyrl-UZ" altLang="ru-RU" sz="2400" b="1"/>
              <a:t>Hamid Riga Qoraxitoy </a:t>
            </a:r>
            <a:r>
              <a:rPr lang="uz-Cyrl-UZ" altLang="ru-RU" sz="2400"/>
              <a:t>mardonavor jangda halok bo‘ladi, qolgan-qutgan harbiylar Buxoroga qaytib chekinishga majbur bo‘ladilar. Ahli Buxoro o‘z himoyachilaridan ayrilgandan so‘ng, shahar ahli jonini salomat saqlab qolish niyatida shaharliklar maslahatlashib, Buxoro qozisi Badriddin qozi boshchiligidagi bir guruh oqsoqollarni Chingizxon  huzuriga yuboradilar. </a:t>
            </a:r>
            <a:r>
              <a:rPr lang="uz-Cyrl-UZ" altLang="ru-RU" sz="2400" b="1">
                <a:solidFill>
                  <a:srgbClr val="C00000"/>
                </a:solidFill>
              </a:rPr>
              <a:t>10 fevral </a:t>
            </a:r>
            <a:r>
              <a:rPr lang="uz-Cyrl-UZ" altLang="ru-RU" sz="2400"/>
              <a:t>kuni Buxoroga mo‘g‘ullar kirib keladilar. Buxoroga kirib kelgan Chingizxon ning hatti-harakatlari  xususida Rashididdin shunday deb yozgan edi: «Chingizxon  otda masjidi jome oldiga kelib to‘xtadi va shaharning kazo-kazolarini o‘z huzuriga chaqirtirdi. Mo‘g‘ullar shahar omborxonalarini ochib, g‘allalarni tashib oldilar. Qur’on nusxalari saqlanadigan sandiqlarni otlarga oxur qildilar, masjidlarga meshlarda sharob keltirib joylab qo‘ydilar, shahar hofizlari va o‘yinchilarini chorlab, raqsga tushirdilar.</a:t>
            </a:r>
            <a:endParaRPr lang="ru-RU" altLang="ru-RU" sz="2200" b="1"/>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505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5060" name="Прямоугольник 5"/>
          <p:cNvSpPr>
            <a:spLocks noChangeArrowheads="1"/>
          </p:cNvSpPr>
          <p:nvPr/>
        </p:nvSpPr>
        <p:spPr bwMode="auto">
          <a:xfrm>
            <a:off x="214313" y="474663"/>
            <a:ext cx="86439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400"/>
              <a:t> Mo‘g‘ullar dol-guliga keltirib o‘z ashulalarini aytar edilar. Oqsuyaklar, ulamolar va shayxlar otboqarlar o‘rnida otlarni qo‘riqlash uchun otxonalarda turar va amr-farmonlarini bajo keltirish balan mashg‘ul edilar.» Buxoro talon-taroj xususida </a:t>
            </a:r>
            <a:r>
              <a:rPr lang="uz-Cyrl-UZ" altLang="ru-RU" sz="2400" b="1">
                <a:solidFill>
                  <a:srgbClr val="0000FF"/>
                </a:solidFill>
              </a:rPr>
              <a:t>muarrih ibn Attor </a:t>
            </a:r>
            <a:r>
              <a:rPr lang="uz-Cyrl-UZ" altLang="ru-RU" sz="2400"/>
              <a:t>shunday yozgan edi: </a:t>
            </a:r>
            <a:r>
              <a:rPr lang="uz-Cyrl-UZ" altLang="ru-RU" sz="2400" i="1"/>
              <a:t>«Ul kun haqiqatda dahshatli kun bo‘ldi. Bori manguga ketgan erlarining, xotinlarning, bolalarning tovushlarigina eshitilib turdi. Vahshiylar xotinlarni. qizlarni ham o‘zlarining birodarlari ko‘z oldida tahqirladilar. Bu taxqirlarga ularda ko‘z yoshlaridan o‘zga qurol topilmadi. Ko‘plar dahshatli manzaralardan ko‘ra o‘limni ortiq ko‘rdilar. </a:t>
            </a:r>
            <a:r>
              <a:rPr lang="uz-Cyrl-UZ" altLang="ru-RU" sz="2400" b="1" i="1">
                <a:solidFill>
                  <a:srgbClr val="C00000"/>
                </a:solidFill>
              </a:rPr>
              <a:t>Qozi Badriddin, Imom Rukniddin </a:t>
            </a:r>
            <a:r>
              <a:rPr lang="uz-Cyrl-UZ" altLang="ru-RU" sz="2400" i="1"/>
              <a:t>va uning o‘g‘li bu nomussizlik manzaralariga chiday olmay, g‘azablanib, o‘zlari teng bo‘lmagan dushmanga hujum qilib, halokat topdilar.</a:t>
            </a:r>
            <a:r>
              <a:rPr lang="uz-Cyrl-UZ" altLang="ru-RU" sz="2400"/>
              <a:t>».</a:t>
            </a:r>
            <a:endParaRPr lang="ru-RU" altLang="ru-RU" sz="2200" b="1"/>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608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6084" name="Прямоугольник 5"/>
          <p:cNvSpPr>
            <a:spLocks noChangeArrowheads="1"/>
          </p:cNvSpPr>
          <p:nvPr/>
        </p:nvSpPr>
        <p:spPr bwMode="auto">
          <a:xfrm>
            <a:off x="214313" y="474663"/>
            <a:ext cx="86439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uz-Cyrl-UZ" altLang="ru-RU" sz="2400"/>
              <a:t> Aksariyat shaharliklar o‘z qarshiliklarini davom ettirdilar, tunda esa yashirincha askarlarga yordam berib, mo‘g‘ul askarlariga qarshi hujumlar uyushtirdilar. Chingizxon  bunga javoban shaharni yoqib yuborishga buyruq berdi. Ko‘kxon boshchiligidagi </a:t>
            </a:r>
            <a:r>
              <a:rPr lang="uz-Cyrl-UZ" altLang="ru-RU" sz="2400" b="1">
                <a:solidFill>
                  <a:srgbClr val="0000FF"/>
                </a:solidFill>
              </a:rPr>
              <a:t>400 ta mudofaachilar </a:t>
            </a:r>
            <a:r>
              <a:rPr lang="uz-Cyrl-UZ" altLang="ru-RU" sz="2400"/>
              <a:t>Buxoro arkida yana </a:t>
            </a:r>
            <a:r>
              <a:rPr lang="uz-Cyrl-UZ" altLang="ru-RU" sz="2400" b="1">
                <a:solidFill>
                  <a:srgbClr val="0000FF"/>
                </a:solidFill>
              </a:rPr>
              <a:t>12 kun</a:t>
            </a:r>
            <a:r>
              <a:rPr lang="uz-Cyrl-UZ" altLang="ru-RU" sz="2400"/>
              <a:t> qattiq qarshilik ko‘rsatdilar. Arkni egallash uchun qilingan mo‘g‘ullar hatti-harakatlari zoe ketdi. Qal’adagi chuqurliklar odam va hayvon o‘liklari bilan to‘lib ketdi. </a:t>
            </a:r>
            <a:r>
              <a:rPr lang="uz-Cyrl-UZ" altLang="ru-RU" sz="2400" b="1"/>
              <a:t>Ko‘kxon</a:t>
            </a:r>
            <a:r>
              <a:rPr lang="uz-Cyrl-UZ" altLang="ru-RU" sz="2400"/>
              <a:t> va u boshchiligidagi mudofaachilar qahramonona halok bo‘lganlaridan so‘nggina ark egallandi. Buxoroliklar qarshiligi mo‘g‘ullarni qattiq g‘azablantirdi. Bu jasorat evaziga mo‘g‘ullar shahar ahlidan </a:t>
            </a:r>
            <a:r>
              <a:rPr lang="uz-Cyrl-UZ" altLang="ru-RU" sz="2400" b="1"/>
              <a:t>30000 chog‘li kishini </a:t>
            </a:r>
            <a:r>
              <a:rPr lang="uz-Cyrl-UZ" altLang="ru-RU" sz="2400"/>
              <a:t>qirib tashladilar. Kelib chiqishidan qat’iy nazar qolgan aholi qullikka mahkum etildi. Ma’rifatli, nozik ta’b, madaniyatli va ilmli Buxoro ahli sahroilar tomonidan zulm va tahqirlanish girdobiga tortildi.</a:t>
            </a:r>
            <a:endParaRPr lang="ru-RU" altLang="ru-RU" sz="24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710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7108" name="Прямоугольник 5"/>
          <p:cNvSpPr>
            <a:spLocks noChangeArrowheads="1"/>
          </p:cNvSpPr>
          <p:nvPr/>
        </p:nvSpPr>
        <p:spPr bwMode="auto">
          <a:xfrm>
            <a:off x="214313" y="428625"/>
            <a:ext cx="8643937"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uz-Cyrl-UZ" altLang="ru-RU" sz="2800"/>
              <a:t> </a:t>
            </a:r>
            <a:r>
              <a:rPr lang="en-US" altLang="ru-RU" sz="2800"/>
              <a:t>Buxorodan so‘ng Chingizxon  </a:t>
            </a:r>
            <a:r>
              <a:rPr lang="en-US" altLang="ru-RU" sz="2800" b="1">
                <a:solidFill>
                  <a:srgbClr val="0000FF"/>
                </a:solidFill>
              </a:rPr>
              <a:t>Samarqand</a:t>
            </a:r>
            <a:r>
              <a:rPr lang="en-US" altLang="ru-RU" sz="2800"/>
              <a:t> tomon yo‘l oldi. </a:t>
            </a:r>
            <a:r>
              <a:rPr lang="en-US" altLang="ru-RU" sz="2800" b="1"/>
              <a:t>1220-yil mart oyi</a:t>
            </a:r>
            <a:r>
              <a:rPr lang="en-US" altLang="ru-RU" sz="2800"/>
              <a:t> boshida u Samarqandga etib kelib, yon-atrofdagi qishloqlarni er bilan yakson qildi. Chingizxon  Samarqandni egallashga alohida ahamiyat berdi. Samarqandning Movarounnahr uchun, Xorazmshohlar uchun ahamiyati beqiyos ekanligini Chingizxon  yaxshi bilar edi. SHuning uchun uni egallashga katta e’tibor bilan qaradi. Shaharda </a:t>
            </a:r>
            <a:r>
              <a:rPr lang="en-US" altLang="ru-RU" sz="2800" b="1"/>
              <a:t>110.000 kishilik harbiy garnizon </a:t>
            </a:r>
            <a:r>
              <a:rPr lang="en-US" altLang="ru-RU" sz="2800"/>
              <a:t>(undan </a:t>
            </a:r>
            <a:r>
              <a:rPr lang="en-US" altLang="ru-RU" sz="2800" b="1">
                <a:solidFill>
                  <a:srgbClr val="0000FF"/>
                </a:solidFill>
              </a:rPr>
              <a:t>60.000 tasi turkiy, 50.000 tojiklar </a:t>
            </a:r>
            <a:r>
              <a:rPr lang="en-US" altLang="ru-RU" sz="2800"/>
              <a:t>edi.), </a:t>
            </a:r>
            <a:r>
              <a:rPr lang="en-US" altLang="ru-RU" sz="2800" b="1"/>
              <a:t>20 ta harbiy ilmga o‘rgatilgan fil </a:t>
            </a:r>
            <a:r>
              <a:rPr lang="en-US" altLang="ru-RU" sz="2800"/>
              <a:t>ham mavjud edi. Sulton Muhammadning tog‘asi   </a:t>
            </a:r>
            <a:r>
              <a:rPr lang="en-US" altLang="ru-RU" sz="2800" b="1">
                <a:solidFill>
                  <a:srgbClr val="0000FF"/>
                </a:solidFill>
              </a:rPr>
              <a:t>To‘g‘ayxon </a:t>
            </a:r>
            <a:r>
              <a:rPr lang="en-US" altLang="ru-RU" sz="2800"/>
              <a:t>shahar noibi bo‘lib, shahar mudofaaga birmuncha tayyor ham edi.</a:t>
            </a:r>
            <a:endParaRPr lang="ru-RU" altLang="ru-RU" sz="2400" b="1"/>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813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8132" name="Прямоугольник 5"/>
          <p:cNvSpPr>
            <a:spLocks noChangeArrowheads="1"/>
          </p:cNvSpPr>
          <p:nvPr/>
        </p:nvSpPr>
        <p:spPr bwMode="auto">
          <a:xfrm>
            <a:off x="214313" y="428625"/>
            <a:ext cx="8643937"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400"/>
              <a:t> SHahar oziq-ovqat zahirasi, mudofaa istehkomlarining puxtaligi jihatidan bir necha yillik qamalga ham chidash mumkin edi. O‘z qarorgohini mo‘g‘ullar bosqini boshlanishi bilanoq sarosimada </a:t>
            </a:r>
            <a:r>
              <a:rPr lang="en-US" altLang="ru-RU" sz="2400" b="1">
                <a:solidFill>
                  <a:srgbClr val="0000FF"/>
                </a:solidFill>
              </a:rPr>
              <a:t>Balxga</a:t>
            </a:r>
            <a:r>
              <a:rPr lang="en-US" altLang="ru-RU" sz="2400"/>
              <a:t> ko‘chirgan </a:t>
            </a:r>
            <a:r>
              <a:rPr lang="en-US" altLang="ru-RU" sz="2400" b="1"/>
              <a:t>Sulton Muhammad </a:t>
            </a:r>
            <a:r>
              <a:rPr lang="en-US" altLang="ru-RU" sz="2400"/>
              <a:t>ham </a:t>
            </a:r>
            <a:r>
              <a:rPr lang="en-US" altLang="ru-RU" sz="2400" b="1">
                <a:solidFill>
                  <a:srgbClr val="0000FF"/>
                </a:solidFill>
              </a:rPr>
              <a:t>Samarqand mudofaasiga </a:t>
            </a:r>
            <a:r>
              <a:rPr lang="en-US" altLang="ru-RU" sz="2400"/>
              <a:t>umid ko‘zi bilan boqar edi.</a:t>
            </a:r>
            <a:endParaRPr lang="ru-RU" altLang="ru-RU" sz="2400"/>
          </a:p>
          <a:p>
            <a:pPr algn="just" eaLnBrk="1" hangingPunct="1">
              <a:spcBef>
                <a:spcPct val="0"/>
              </a:spcBef>
              <a:buFontTx/>
              <a:buNone/>
            </a:pPr>
            <a:r>
              <a:rPr lang="en-US" altLang="ru-RU" sz="2400"/>
              <a:t>	Chingizxonning o‘zi shahar tashqarisidagi </a:t>
            </a:r>
            <a:r>
              <a:rPr lang="en-US" altLang="ru-RU" sz="2400" b="1">
                <a:solidFill>
                  <a:srgbClr val="0000FF"/>
                </a:solidFill>
              </a:rPr>
              <a:t>Ko‘ksaroy</a:t>
            </a:r>
            <a:r>
              <a:rPr lang="en-US" altLang="ru-RU" sz="2400"/>
              <a:t> qo‘rg‘onidan turib shahar qamaliga boshchilik qildi. </a:t>
            </a:r>
            <a:r>
              <a:rPr lang="en-US" altLang="ru-RU" sz="2400" b="1"/>
              <a:t>1220-yilning mart oyining </a:t>
            </a:r>
            <a:r>
              <a:rPr lang="en-US" altLang="ru-RU" sz="2400"/>
              <a:t>boshlarida shahar qattiq qamal qilinib, to‘xtovsiz hujum boshlandi. Qamalning </a:t>
            </a:r>
            <a:r>
              <a:rPr lang="en-US" altLang="ru-RU" sz="2400" b="1"/>
              <a:t>3-kunidan</a:t>
            </a:r>
            <a:r>
              <a:rPr lang="en-US" altLang="ru-RU" sz="2400"/>
              <a:t> boshlab shahar qamaliga Chingizxonning shaxsan o‘zi boshchilik qila boshlaydi. Qamalning </a:t>
            </a:r>
            <a:r>
              <a:rPr lang="en-US" altLang="ru-RU" sz="2400" b="1"/>
              <a:t>beshinchi</a:t>
            </a:r>
            <a:r>
              <a:rPr lang="en-US" altLang="ru-RU" sz="2400"/>
              <a:t> kuni ulamo, zodagon, shahar harbiy boshliqlari keyingi qarshilik maqsadga muvofiq emas va ommaviy qirg‘in borotini oldini olish kerak, degan maqsadda mo‘g‘ullarga taslim bo‘lishga qaror qiladilar. </a:t>
            </a:r>
            <a:endParaRPr lang="ru-RU" altLang="ru-RU" sz="2200" b="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915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49156" name="Прямоугольник 5"/>
          <p:cNvSpPr>
            <a:spLocks noChangeArrowheads="1"/>
          </p:cNvSpPr>
          <p:nvPr/>
        </p:nvSpPr>
        <p:spPr bwMode="auto">
          <a:xfrm>
            <a:off x="214313" y="428625"/>
            <a:ext cx="8643937"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000" b="1"/>
              <a:t>	</a:t>
            </a:r>
            <a:r>
              <a:rPr lang="en-US" altLang="ru-RU" sz="2400"/>
              <a:t> </a:t>
            </a:r>
            <a:r>
              <a:rPr lang="en-US" altLang="ru-RU" sz="2400" b="1">
                <a:solidFill>
                  <a:srgbClr val="0000FF"/>
                </a:solidFill>
              </a:rPr>
              <a:t>Shahar qozisi va shayxulislom </a:t>
            </a:r>
            <a:r>
              <a:rPr lang="en-US" altLang="ru-RU" sz="2400"/>
              <a:t>boshchiligida Chingizxon  huzuriga Samarqand ahli nomidan elchilar tashrif buyuradilar. Mo‘g‘ullar Samarkand bosh suv inshooti - </a:t>
            </a:r>
            <a:r>
              <a:rPr lang="en-US" altLang="ru-RU" sz="2400" b="1">
                <a:solidFill>
                  <a:srgbClr val="0000FF"/>
                </a:solidFill>
              </a:rPr>
              <a:t>«Jo‘yi arziz - «Qo‘rg‘oshli novasi»</a:t>
            </a:r>
            <a:r>
              <a:rPr lang="en-US" altLang="ru-RU" sz="2400"/>
              <a:t> ni buzib tashlab, shaharni tashnalik girdobiga giriftor qildilar. Shahar istehkomi buzib tashlandi. </a:t>
            </a:r>
            <a:r>
              <a:rPr lang="en-US" altLang="ru-RU" sz="2400" b="1"/>
              <a:t>20 000 chog‘li shahar mudofaachilari </a:t>
            </a:r>
            <a:r>
              <a:rPr lang="en-US" altLang="ru-RU" sz="2400"/>
              <a:t>suv toshqini bois taslim bo‘lishga majbur bo‘ldilar. Taxminan </a:t>
            </a:r>
            <a:r>
              <a:rPr lang="en-US" altLang="ru-RU" sz="2400" b="1"/>
              <a:t>1000 nafarli </a:t>
            </a:r>
            <a:r>
              <a:rPr lang="en-US" altLang="ru-RU" sz="2400"/>
              <a:t>mudofaachilar esa, sulton tomonidan </a:t>
            </a:r>
            <a:r>
              <a:rPr lang="en-US" altLang="ru-RU" sz="2400" b="1"/>
              <a:t>1211-1214 yillarda </a:t>
            </a:r>
            <a:r>
              <a:rPr lang="en-US" altLang="ru-RU" sz="2400"/>
              <a:t>qurilgan </a:t>
            </a:r>
            <a:r>
              <a:rPr lang="en-US" altLang="ru-RU" sz="2400" b="1">
                <a:solidFill>
                  <a:srgbClr val="0000FF"/>
                </a:solidFill>
              </a:rPr>
              <a:t>Jome - masjidiga </a:t>
            </a:r>
            <a:r>
              <a:rPr lang="en-US" altLang="ru-RU" sz="2400"/>
              <a:t>kirib, dushmanga zarba bera boshladilar. Mo‘g‘ullar masjidiga o‘t qo‘yib, mudofaachilarni tirik o‘lumga mahkum etdilar. Shahar qozisi va shayxulislom vakolati bilan tashqariga olib chiqib ketilgan </a:t>
            </a:r>
            <a:r>
              <a:rPr lang="en-US" altLang="ru-RU" sz="2400" b="1">
                <a:solidFill>
                  <a:srgbClr val="0000FF"/>
                </a:solidFill>
              </a:rPr>
              <a:t>50000 nafar </a:t>
            </a:r>
            <a:r>
              <a:rPr lang="en-US" altLang="ru-RU" sz="2400"/>
              <a:t>kishidan boshqa barcha aholi qatlamlari behad talon-taroj qilindi.</a:t>
            </a:r>
            <a:endParaRPr lang="ru-RU" altLang="ru-RU" sz="2000" b="1"/>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017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0180" name="Прямоугольник 5"/>
          <p:cNvSpPr>
            <a:spLocks noChangeArrowheads="1"/>
          </p:cNvSpPr>
          <p:nvPr/>
        </p:nvSpPr>
        <p:spPr bwMode="auto">
          <a:xfrm>
            <a:off x="214313" y="428625"/>
            <a:ext cx="8643937"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en-US" altLang="ru-RU" sz="2800"/>
              <a:t> </a:t>
            </a:r>
            <a:r>
              <a:rPr lang="en-US" altLang="ru-RU" sz="2800" b="1">
                <a:solidFill>
                  <a:srgbClr val="0000FF"/>
                </a:solidFill>
              </a:rPr>
              <a:t>30000 nafar </a:t>
            </a:r>
            <a:r>
              <a:rPr lang="en-US" altLang="ru-RU" sz="2800"/>
              <a:t>hunarmand ahli Chingizxon  qarindosh-urug‘lariga taqsim qilib berildi. Tirik qolgan shahar ahliga </a:t>
            </a:r>
            <a:r>
              <a:rPr lang="en-US" altLang="ru-RU" sz="2800" b="1"/>
              <a:t>200000 dinor </a:t>
            </a:r>
            <a:r>
              <a:rPr lang="en-US" altLang="ru-RU" sz="2800"/>
              <a:t>o‘lpon majburiyati yuklatildi. Samarqandda jami aholinining faqat </a:t>
            </a:r>
            <a:r>
              <a:rPr lang="en-US" altLang="ru-RU" sz="2800" b="1">
                <a:solidFill>
                  <a:srgbClr val="0000FF"/>
                </a:solidFill>
              </a:rPr>
              <a:t>1/4 qismigina</a:t>
            </a:r>
            <a:r>
              <a:rPr lang="en-US" altLang="ru-RU" sz="2800"/>
              <a:t> tirik qoldi. Mo‘g‘ullar tomoniga xiyonatkorona o‘tib ketgan sobiq shahar noibi </a:t>
            </a:r>
            <a:r>
              <a:rPr lang="en-US" altLang="ru-RU" sz="2800" b="1"/>
              <a:t>To‘g‘ayxon</a:t>
            </a:r>
            <a:r>
              <a:rPr lang="en-US" altLang="ru-RU" sz="2800"/>
              <a:t> tez orada o‘zining </a:t>
            </a:r>
            <a:r>
              <a:rPr lang="en-US" altLang="ru-RU" sz="2800" b="1">
                <a:solidFill>
                  <a:srgbClr val="0000FF"/>
                </a:solidFill>
              </a:rPr>
              <a:t>30000 kishisi </a:t>
            </a:r>
            <a:r>
              <a:rPr lang="en-US" altLang="ru-RU" sz="2800"/>
              <a:t>bilan Chingizxon  buyrug‘iga ko‘ra qirib tashlandi. Taslim bo‘lgan shaharda mo‘g‘ullar qilgan talon-tarojliklar tufayil </a:t>
            </a:r>
            <a:r>
              <a:rPr lang="en-US" altLang="ru-RU" sz="2800" b="1">
                <a:solidFill>
                  <a:srgbClr val="0000FF"/>
                </a:solidFill>
              </a:rPr>
              <a:t>"sayqali ro‘yi zamin ast» </a:t>
            </a:r>
            <a:r>
              <a:rPr lang="en-US" altLang="ru-RU" sz="2800"/>
              <a:t>deb ulug‘langan, Sharq ning buyuk shaharlaridan biri hisoblangan, bir paytlar gullab-yashnab turgan Movarounnahr poytaxti huvillab qoladi va er bilan yakson qilinadi.</a:t>
            </a:r>
            <a:endParaRPr lang="ru-RU" altLang="ru-RU" sz="2400" b="1"/>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120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1204" name="Прямоугольник 5"/>
          <p:cNvSpPr>
            <a:spLocks noChangeArrowheads="1"/>
          </p:cNvSpPr>
          <p:nvPr/>
        </p:nvSpPr>
        <p:spPr bwMode="auto">
          <a:xfrm>
            <a:off x="214313" y="428625"/>
            <a:ext cx="86439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400"/>
              <a:t> Hukmdorning subutsiz va ma’suliyatsizligi, harbiy boshliqlarning o‘zaro ittifoq bo‘lmaganligi xalq, mamlakat taqdirini o‘z holiga tashlab qo‘yishi oqibatida bu dahshatli voqea sodir bo‘lgan edi. Bu vaqtda </a:t>
            </a:r>
            <a:r>
              <a:rPr lang="en-US" altLang="ru-RU" sz="2400" b="1"/>
              <a:t>Sulton  Muhammad Xorazmshoh</a:t>
            </a:r>
            <a:r>
              <a:rPr lang="en-US" altLang="ru-RU" sz="2400"/>
              <a:t> janubda, </a:t>
            </a:r>
            <a:r>
              <a:rPr lang="en-US" altLang="ru-RU" sz="2400" b="1"/>
              <a:t>Balxdagi</a:t>
            </a:r>
            <a:r>
              <a:rPr lang="en-US" altLang="ru-RU" sz="2400"/>
              <a:t> o‘z qarorgohida turib, voqelikni befarq kuzatuvchi sifatida harakatsiz turar edi. Mo‘g‘ullar kirib kelayotgan vaqtdayoq unga </a:t>
            </a:r>
            <a:r>
              <a:rPr lang="en-US" altLang="ru-RU" sz="2400" b="1">
                <a:solidFill>
                  <a:srgbClr val="0000FF"/>
                </a:solidFill>
              </a:rPr>
              <a:t>Iroqqa</a:t>
            </a:r>
            <a:r>
              <a:rPr lang="en-US" altLang="ru-RU" sz="2400"/>
              <a:t> qarab chekinishni ba’zi amaldorlar maslahat berishgan edi. Ko‘pgina sargardonliklardan so‘ng sulton </a:t>
            </a:r>
            <a:r>
              <a:rPr lang="en-US" altLang="ru-RU" sz="2400" b="1">
                <a:solidFill>
                  <a:srgbClr val="0000FF"/>
                </a:solidFill>
              </a:rPr>
              <a:t>Kaspiy dengizining janubidagi Ashuradi </a:t>
            </a:r>
            <a:r>
              <a:rPr lang="en-US" altLang="ru-RU" sz="2400"/>
              <a:t>oroliga borib o‘rnashadi. Ham jismoniy, ham ruhiy, ma’naviy ezilgan sobiq hukmdor bu yerda </a:t>
            </a:r>
            <a:r>
              <a:rPr lang="en-US" altLang="ru-RU" sz="2400" b="1">
                <a:solidFill>
                  <a:srgbClr val="0000FF"/>
                </a:solidFill>
              </a:rPr>
              <a:t>plevrit (o‘pka qobig‘iga suv yig‘ilishi) </a:t>
            </a:r>
            <a:r>
              <a:rPr lang="en-US" altLang="ru-RU" sz="2400"/>
              <a:t>kasaliga chalinib, o‘z o‘g‘illarini yoniga chorlaydi. O‘z gunohlariga iqror bo‘lgan holda ushbu orolda xorlik va azob-uqubat bilan </a:t>
            </a:r>
            <a:r>
              <a:rPr lang="en-US" altLang="ru-RU" sz="2400">
                <a:solidFill>
                  <a:srgbClr val="0000FF"/>
                </a:solidFill>
              </a:rPr>
              <a:t>1220-yilning dekabr </a:t>
            </a:r>
            <a:r>
              <a:rPr lang="en-US" altLang="ru-RU" sz="2400"/>
              <a:t>oyida vafot etadi. </a:t>
            </a:r>
            <a:endParaRPr lang="ru-RU" altLang="ru-RU" sz="22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14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148" name="Прямоугольник 5"/>
          <p:cNvSpPr>
            <a:spLocks noChangeArrowheads="1"/>
          </p:cNvSpPr>
          <p:nvPr/>
        </p:nvSpPr>
        <p:spPr bwMode="auto">
          <a:xfrm>
            <a:off x="214313" y="474663"/>
            <a:ext cx="8643937"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800" b="1"/>
              <a:t>	</a:t>
            </a:r>
            <a:r>
              <a:rPr lang="uz-Cyrl-UZ" altLang="ru-RU" sz="2800"/>
              <a:t>Chingizxon Mug’ullardan ko’p sonli yaxshi qurollangan, qattiq intizomga asoslangan va uyushganv qo’shin tuzadi. </a:t>
            </a:r>
            <a:r>
              <a:rPr lang="uz-Cyrl-UZ" altLang="ru-RU" sz="2800" b="1"/>
              <a:t>13- a.</a:t>
            </a:r>
            <a:r>
              <a:rPr lang="uz-Cyrl-UZ" altLang="ru-RU" sz="2800"/>
              <a:t> muallifi </a:t>
            </a:r>
            <a:r>
              <a:rPr lang="uz-Cyrl-UZ" altLang="ru-RU" sz="2800" b="1">
                <a:solidFill>
                  <a:srgbClr val="0000FF"/>
                </a:solidFill>
              </a:rPr>
              <a:t>Juvayniyning</a:t>
            </a:r>
            <a:r>
              <a:rPr lang="uz-Cyrl-UZ" altLang="ru-RU" sz="2800"/>
              <a:t> yozishicha, osoyishtilk davrida </a:t>
            </a:r>
            <a:r>
              <a:rPr lang="uz-Cyrl-UZ" altLang="ru-RU" sz="2800" b="1"/>
              <a:t>chorvachilik</a:t>
            </a:r>
            <a:r>
              <a:rPr lang="uz-Cyrl-UZ" altLang="ru-RU" sz="2800"/>
              <a:t> bilan mashg’ul bo’lgpn barcha Mug’ul aholisi </a:t>
            </a:r>
            <a:r>
              <a:rPr lang="uz-Cyrl-UZ" altLang="ru-RU" sz="2800" b="1"/>
              <a:t>muhoraba</a:t>
            </a:r>
            <a:r>
              <a:rPr lang="uz-Cyrl-UZ" altLang="ru-RU" sz="2800"/>
              <a:t> e’lon qilinishi bilan tezda </a:t>
            </a:r>
            <a:r>
              <a:rPr lang="uz-Cyrl-UZ" altLang="ru-RU" sz="2800" b="1" i="1" u="sng">
                <a:solidFill>
                  <a:srgbClr val="0000FF"/>
                </a:solidFill>
              </a:rPr>
              <a:t>o’n, yuz, ming, o’n ming </a:t>
            </a:r>
            <a:r>
              <a:rPr lang="uz-Cyrl-UZ" altLang="ru-RU" sz="2800"/>
              <a:t>jangchi-tuman bo’linmalaridan iborat muntazam qo’shinga aylantirilardi. Har bir jangchi harbiy yurish vaqtida o’ziga zarur bo’ladigan qurol-yarog’, turli anjomlar va ot-ulovlarini oldindan tayyorlab qo’yishga majbur bo’lgan. Qo’shin </a:t>
            </a:r>
            <a:r>
              <a:rPr lang="uz-Cyrl-UZ" altLang="ru-RU" sz="2800" b="1">
                <a:solidFill>
                  <a:srgbClr val="0000FF"/>
                </a:solidFill>
              </a:rPr>
              <a:t>yuzboshi, mingboshi, tumanboshilar </a:t>
            </a:r>
            <a:r>
              <a:rPr lang="uz-Cyrl-UZ" altLang="ru-RU" sz="2800"/>
              <a:t>tomonidan boshqarilgan. Tuman bo’linmalariga, odatda, </a:t>
            </a:r>
            <a:r>
              <a:rPr lang="uz-Cyrl-UZ" altLang="ru-RU" sz="2800" b="1" u="sng">
                <a:solidFill>
                  <a:srgbClr val="0000FF"/>
                </a:solidFill>
              </a:rPr>
              <a:t>shahzodalar</a:t>
            </a:r>
            <a:r>
              <a:rPr lang="uz-Cyrl-UZ" altLang="ru-RU" sz="2800"/>
              <a:t> qo’mondonlik qilgan. </a:t>
            </a:r>
            <a:endParaRPr lang="ru-RU" altLang="ru-RU" sz="2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222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2228" name="Прямоугольник 5"/>
          <p:cNvSpPr>
            <a:spLocks noChangeArrowheads="1"/>
          </p:cNvSpPr>
          <p:nvPr/>
        </p:nvSpPr>
        <p:spPr bwMode="auto">
          <a:xfrm>
            <a:off x="214313" y="428625"/>
            <a:ext cx="8643937"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en-US" altLang="ru-RU" sz="2800"/>
              <a:t> Oradan birmuncha vaqt o‘tgandan so‘ng </a:t>
            </a:r>
            <a:r>
              <a:rPr lang="en-US" altLang="ru-RU" sz="2800" b="1">
                <a:solidFill>
                  <a:srgbClr val="0000FF"/>
                </a:solidFill>
              </a:rPr>
              <a:t>Jaloliddin</a:t>
            </a:r>
            <a:r>
              <a:rPr lang="en-US" altLang="ru-RU" sz="2800"/>
              <a:t> otasining murdasini </a:t>
            </a:r>
            <a:r>
              <a:rPr lang="en-US" altLang="ru-RU" sz="2800" b="1">
                <a:solidFill>
                  <a:srgbClr val="0000FF"/>
                </a:solidFill>
              </a:rPr>
              <a:t>tog‘liq Ardahi </a:t>
            </a:r>
            <a:r>
              <a:rPr lang="en-US" altLang="ru-RU" sz="2800"/>
              <a:t>qal’asiga olib borib dafn etadi. Ardahi mo‘g‘ullar tomonidan zabt etilgandan so‘ng, o‘z vaqtida sultonni tiriklayin qo‘lga tushira olmagan alamzada mo‘g‘ullar uning murdasini kavlab olib, </a:t>
            </a:r>
            <a:r>
              <a:rPr lang="en-US" altLang="ru-RU" sz="2800" b="1">
                <a:solidFill>
                  <a:srgbClr val="0000FF"/>
                </a:solidFill>
              </a:rPr>
              <a:t>O‘gedeyga</a:t>
            </a:r>
            <a:r>
              <a:rPr lang="en-US" altLang="ru-RU" sz="2800"/>
              <a:t> (O‘ktoy) yuborishgan. O‘gedey esa uning murdasini yoqib yuborishni hamda kulini ko‘kka sovurishni buyurgan. Shuningdek, xorazmshohlarning o‘z. vaqtida sulton tomonidan Ardahiga yashirilgan eng qimmatbaho </a:t>
            </a:r>
            <a:r>
              <a:rPr lang="en-US" altLang="ru-RU" sz="2800" b="1">
                <a:solidFill>
                  <a:srgbClr val="0000FF"/>
                </a:solidFill>
              </a:rPr>
              <a:t>10 ta sandiqqa joylangan javohirlari</a:t>
            </a:r>
            <a:r>
              <a:rPr lang="en-US" altLang="ru-RU" sz="2800"/>
              <a:t> ham mo‘g‘ullarga o‘lja bo‘lib tushgan edi.</a:t>
            </a:r>
            <a:endParaRPr lang="ru-RU" altLang="ru-RU" sz="2400" b="1"/>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325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3252" name="Прямоугольник 5"/>
          <p:cNvSpPr>
            <a:spLocks noChangeArrowheads="1"/>
          </p:cNvSpPr>
          <p:nvPr/>
        </p:nvSpPr>
        <p:spPr bwMode="auto">
          <a:xfrm>
            <a:off x="214313" y="285750"/>
            <a:ext cx="8643937"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500" b="1"/>
              <a:t>	</a:t>
            </a:r>
            <a:r>
              <a:rPr lang="en-US" altLang="ru-RU" sz="2500"/>
              <a:t> Chingizxonning katta o‘g‘li </a:t>
            </a:r>
            <a:r>
              <a:rPr lang="en-US" altLang="ru-RU" sz="2500" b="1">
                <a:solidFill>
                  <a:srgbClr val="0000FF"/>
                </a:solidFill>
              </a:rPr>
              <a:t>Jo‘chi</a:t>
            </a:r>
            <a:r>
              <a:rPr lang="en-US" altLang="ru-RU" sz="2500"/>
              <a:t> boshchiligidagi mo‘g‘ul bosqinchilari reja bo‘yicha Sirdaryoning yuqori qismidagi yerlarni egallashi lozim edi. Bosqinchilar ma’lum muddatdagi qamaldan so‘ng </a:t>
            </a:r>
            <a:r>
              <a:rPr lang="en-US" altLang="ru-RU" sz="2500" b="1">
                <a:solidFill>
                  <a:srgbClr val="0000FF"/>
                </a:solidFill>
              </a:rPr>
              <a:t>Sig‘noq va Borchilig‘kent </a:t>
            </a:r>
            <a:r>
              <a:rPr lang="en-US" altLang="ru-RU" sz="2500"/>
              <a:t>shaharlarini egallaganidan so‘ng mustahkam qal’a hisoblangan </a:t>
            </a:r>
            <a:r>
              <a:rPr lang="en-US" altLang="ru-RU" sz="2500" b="1">
                <a:solidFill>
                  <a:srgbClr val="0000FF"/>
                </a:solidFill>
              </a:rPr>
              <a:t>Xo‘jandga</a:t>
            </a:r>
            <a:r>
              <a:rPr lang="en-US" altLang="ru-RU" sz="2500"/>
              <a:t> hujum boshlaydilar. Mo‘g‘ullar </a:t>
            </a:r>
            <a:r>
              <a:rPr lang="en-US" altLang="ru-RU" sz="2500" b="1">
                <a:solidFill>
                  <a:srgbClr val="0000FF"/>
                </a:solidFill>
              </a:rPr>
              <a:t>20.000 nafar qo‘shin va 50.000 ming chog‘li asirga </a:t>
            </a:r>
            <a:r>
              <a:rPr lang="en-US" altLang="ru-RU" sz="2500"/>
              <a:t>tushgan hasharchilarni Xo‘jand atrofiga yig‘adilar. Xo‘jand hokimi </a:t>
            </a:r>
            <a:r>
              <a:rPr lang="en-US" altLang="ru-RU" sz="2500" b="1"/>
              <a:t>Temur Malik </a:t>
            </a:r>
            <a:r>
              <a:rPr lang="en-US" altLang="ru-RU" sz="2500"/>
              <a:t>asli </a:t>
            </a:r>
            <a:r>
              <a:rPr lang="en-US" altLang="ru-RU" sz="2500" b="1"/>
              <a:t>turkiy sarkardalardan </a:t>
            </a:r>
            <a:r>
              <a:rPr lang="en-US" altLang="ru-RU" sz="2500"/>
              <a:t>bo‘lib, Xorazmshohlar davlatida nom chiqargan, sulton va uning oilasiga tanish bo‘lgan shaxs edi. Mo‘g‘ullarga qarshi tura olish mumkin emasligini sezgan Temur Malik (malik-hokim ma’nosida) taxminan </a:t>
            </a:r>
            <a:r>
              <a:rPr lang="en-US" altLang="ru-RU" sz="2500" b="1">
                <a:solidFill>
                  <a:srgbClr val="0000FF"/>
                </a:solidFill>
              </a:rPr>
              <a:t>1000 nafar askari </a:t>
            </a:r>
            <a:r>
              <a:rPr lang="en-US" altLang="ru-RU" sz="2500"/>
              <a:t>bilan Xo‘janddan </a:t>
            </a:r>
            <a:r>
              <a:rPr lang="en-US" altLang="ru-RU" sz="2500" b="1"/>
              <a:t>bir kilometr </a:t>
            </a:r>
            <a:r>
              <a:rPr lang="en-US" altLang="ru-RU" sz="2500"/>
              <a:t>naridagi Sirdaryoning mo‘jazgina orolida joylashib oladi. </a:t>
            </a:r>
            <a:endParaRPr lang="ru-RU" altLang="ru-RU" sz="2500" b="1"/>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427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4276" name="Прямоугольник 5"/>
          <p:cNvSpPr>
            <a:spLocks noChangeArrowheads="1"/>
          </p:cNvSpPr>
          <p:nvPr/>
        </p:nvSpPr>
        <p:spPr bwMode="auto">
          <a:xfrm>
            <a:off x="214313" y="285750"/>
            <a:ext cx="8643937"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600" b="1"/>
              <a:t>	</a:t>
            </a:r>
            <a:r>
              <a:rPr lang="en-US" altLang="ru-RU" sz="2600"/>
              <a:t> Qulay strategik ahamiyatga ega bo‘lgan orolga mo‘g‘ullar </a:t>
            </a:r>
            <a:r>
              <a:rPr lang="en-US" altLang="ru-RU" sz="2600" b="1"/>
              <a:t>o‘qlari, palaxmon </a:t>
            </a:r>
            <a:r>
              <a:rPr lang="en-US" altLang="ru-RU" sz="2600"/>
              <a:t>toshlari etib bormas edi. Temur Malik buyrug‘iga ko‘ra </a:t>
            </a:r>
            <a:r>
              <a:rPr lang="en-US" altLang="ru-RU" sz="2600" b="1">
                <a:solidFill>
                  <a:srgbClr val="0000FF"/>
                </a:solidFill>
              </a:rPr>
              <a:t>12 ta qayiq </a:t>
            </a:r>
            <a:r>
              <a:rPr lang="en-US" altLang="ru-RU" sz="2600"/>
              <a:t>yasatilib, o‘q o‘tmasligi, yonib ketmasligi maqsadida bu qayiqlarning usti namat bilan qoplanib, </a:t>
            </a:r>
            <a:r>
              <a:rPr lang="en-US" altLang="ru-RU" sz="2600" b="1"/>
              <a:t>sirka bilan shimdirilgan loy bilan suvab</a:t>
            </a:r>
            <a:r>
              <a:rPr lang="en-US" altLang="ru-RU" sz="2600"/>
              <a:t> chiqiladi. Temur Malik uzoq vaqt mudofaa uchun endilikda orolchada turish maqsadga muvofiq emasligini tushunib, bor oziq-ovqat zahirasi va askarlarini </a:t>
            </a:r>
            <a:r>
              <a:rPr lang="en-US" altLang="ru-RU" sz="2600" b="1">
                <a:solidFill>
                  <a:srgbClr val="0000FF"/>
                </a:solidFill>
              </a:rPr>
              <a:t>70 ta kemaga </a:t>
            </a:r>
            <a:r>
              <a:rPr lang="en-US" altLang="ru-RU" sz="2600"/>
              <a:t>joylab, tunda daryoning quyi oqimi bo‘ylab suzib ketadi. Mo‘g‘ullar ikki sohil bo‘ylab Temur Malik kemalariga to‘xtovsiz hujumni uyushtirar edilar. Hatto </a:t>
            </a:r>
            <a:r>
              <a:rPr lang="en-US" altLang="ru-RU" sz="2600" b="1">
                <a:solidFill>
                  <a:srgbClr val="0000FF"/>
                </a:solidFill>
              </a:rPr>
              <a:t>Banokat</a:t>
            </a:r>
            <a:r>
              <a:rPr lang="en-US" altLang="ru-RU" sz="2600"/>
              <a:t> bo‘yida daryoning u sohilidan bu sohiliga zanjir ham tortib qo‘yadilar. Uzoq, uzluksiz jang bilan ular </a:t>
            </a:r>
            <a:r>
              <a:rPr lang="en-US" altLang="ru-RU" sz="2600" b="1">
                <a:solidFill>
                  <a:srgbClr val="0000FF"/>
                </a:solidFill>
              </a:rPr>
              <a:t>Jandga</a:t>
            </a:r>
            <a:r>
              <a:rPr lang="en-US" altLang="ru-RU" sz="2600"/>
              <a:t> qadar yetib keladilar. </a:t>
            </a:r>
            <a:endParaRPr lang="ru-RU" altLang="ru-RU" sz="2600" b="1"/>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529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5300" name="Прямоугольник 5"/>
          <p:cNvSpPr>
            <a:spLocks noChangeArrowheads="1"/>
          </p:cNvSpPr>
          <p:nvPr/>
        </p:nvSpPr>
        <p:spPr bwMode="auto">
          <a:xfrm>
            <a:off x="214313" y="285750"/>
            <a:ext cx="8643937"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100" b="1"/>
              <a:t>	</a:t>
            </a:r>
            <a:r>
              <a:rPr lang="en-US" altLang="ru-RU" sz="2400"/>
              <a:t> Mo‘g‘ul sarkardasi </a:t>
            </a:r>
            <a:r>
              <a:rPr lang="en-US" altLang="ru-RU" sz="2400" b="1">
                <a:solidFill>
                  <a:srgbClr val="0000FF"/>
                </a:solidFill>
              </a:rPr>
              <a:t>Ulus Idi Borchilig‘kent va Jand yaqinida</a:t>
            </a:r>
            <a:r>
              <a:rPr lang="en-US" altLang="ru-RU" sz="2400"/>
              <a:t> manjaniqlar (tosh otar zambaraklar) o‘rnatib, </a:t>
            </a:r>
            <a:r>
              <a:rPr lang="en-US" altLang="ru-RU" sz="2400" b="1"/>
              <a:t>qayiqlarni bir-biriga </a:t>
            </a:r>
            <a:r>
              <a:rPr lang="en-US" altLang="ru-RU" sz="2400"/>
              <a:t>tutashtirib, jasur sarkarda yo‘lini to‘sadi. Uzoq janglardan so‘ng </a:t>
            </a:r>
            <a:r>
              <a:rPr lang="en-US" altLang="ru-RU" sz="2400" b="1"/>
              <a:t>Temur Malik </a:t>
            </a:r>
            <a:r>
              <a:rPr lang="en-US" altLang="ru-RU" sz="2400"/>
              <a:t>Urganchga yetib keladi va Urganch himoyasida qatnashib, Jaloliddinning ozodlik kurashida faol ishtirok etadi. Keyinroq, uzoq sargardonliklardan so‘ng sarkarda </a:t>
            </a:r>
            <a:r>
              <a:rPr lang="en-US" altLang="ru-RU" sz="2400" b="1"/>
              <a:t>Temur</a:t>
            </a:r>
            <a:r>
              <a:rPr lang="en-US" altLang="ru-RU" sz="2400"/>
              <a:t> </a:t>
            </a:r>
            <a:r>
              <a:rPr lang="en-US" altLang="ru-RU" sz="2400" b="1"/>
              <a:t>Malik</a:t>
            </a:r>
            <a:r>
              <a:rPr lang="en-US" altLang="ru-RU" sz="2400"/>
              <a:t> o‘z yurtiga darvesh sifatida kelib, </a:t>
            </a:r>
            <a:r>
              <a:rPr lang="en-US" altLang="ru-RU" sz="2400" b="1"/>
              <a:t>qahramonona ravishda </a:t>
            </a:r>
            <a:r>
              <a:rPr lang="en-US" altLang="ru-RU" sz="2400"/>
              <a:t>mo‘g‘ul harbiylari qo‘lida halok bo‘ladi. </a:t>
            </a:r>
          </a:p>
          <a:p>
            <a:pPr algn="just" eaLnBrk="1" hangingPunct="1">
              <a:spcBef>
                <a:spcPct val="0"/>
              </a:spcBef>
              <a:buFontTx/>
              <a:buNone/>
            </a:pPr>
            <a:r>
              <a:rPr lang="en-US" altLang="ru-RU" sz="2400"/>
              <a:t>	Chingizxon  </a:t>
            </a:r>
            <a:r>
              <a:rPr lang="en-US" altLang="ru-RU" sz="2400" b="1"/>
              <a:t>1220-yilning yozini </a:t>
            </a:r>
            <a:r>
              <a:rPr lang="en-US" altLang="ru-RU" sz="2400"/>
              <a:t>Movarounnahr janubida o‘tkazmoqchi bo‘ldi. Chunki u janub shaharlarini egallashga shaxsan bosh qo‘shgan edi. Zero, janubda hali bosqinchilar qadami etmagan bir qator boy viloyat va shaharlar mavjud edi. Avval u </a:t>
            </a:r>
            <a:r>
              <a:rPr lang="en-US" altLang="ru-RU" sz="2400" b="1">
                <a:solidFill>
                  <a:srgbClr val="0000FF"/>
                </a:solidFill>
              </a:rPr>
              <a:t>Nahshabga</a:t>
            </a:r>
            <a:r>
              <a:rPr lang="en-US" altLang="ru-RU" sz="2400"/>
              <a:t> bostirib bordi. Shaharliklar mo‘g‘ullarning mislsiz zo‘ravonlik va bosqinidan yaxshi xabardor edilar. Nahshab ahli dahshatga tushib, shaharni mo‘g‘ullarga ixtiyoriy topshiradilar.</a:t>
            </a:r>
            <a:endParaRPr lang="ru-RU" altLang="ru-RU" sz="2100"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632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6324" name="Прямоугольник 5"/>
          <p:cNvSpPr>
            <a:spLocks noChangeArrowheads="1"/>
          </p:cNvSpPr>
          <p:nvPr/>
        </p:nvSpPr>
        <p:spPr bwMode="auto">
          <a:xfrm>
            <a:off x="214313" y="285750"/>
            <a:ext cx="8643937"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200"/>
              <a:t>Chingizxon  yozni </a:t>
            </a:r>
            <a:r>
              <a:rPr lang="en-US" altLang="ru-RU" sz="2200" b="1"/>
              <a:t>Naxshabda</a:t>
            </a:r>
            <a:r>
              <a:rPr lang="en-US" altLang="ru-RU" sz="2200"/>
              <a:t> o‘tkazib, </a:t>
            </a:r>
            <a:r>
              <a:rPr lang="en-US" altLang="ru-RU" sz="2200" b="1"/>
              <a:t>1220-yilning</a:t>
            </a:r>
            <a:r>
              <a:rPr lang="en-US" altLang="ru-RU" sz="2200"/>
              <a:t> </a:t>
            </a:r>
            <a:r>
              <a:rPr lang="en-US" altLang="ru-RU" sz="2200" b="1"/>
              <a:t>kuzida</a:t>
            </a:r>
            <a:r>
              <a:rPr lang="en-US" altLang="ru-RU" sz="2200"/>
              <a:t> </a:t>
            </a:r>
            <a:r>
              <a:rPr lang="en-US" altLang="ru-RU" sz="2200" b="1">
                <a:solidFill>
                  <a:srgbClr val="0000FF"/>
                </a:solidFill>
              </a:rPr>
              <a:t>Termizga</a:t>
            </a:r>
            <a:r>
              <a:rPr lang="en-US" altLang="ru-RU" sz="2200"/>
              <a:t> yurishni boshlaydi. </a:t>
            </a:r>
            <a:r>
              <a:rPr lang="en-US" altLang="ru-RU" sz="2200" b="1"/>
              <a:t>Termiz Hindiston va O‘rta Osiyo</a:t>
            </a:r>
            <a:r>
              <a:rPr lang="en-US" altLang="ru-RU" sz="2200"/>
              <a:t> savdo yo‘llari tutashgan bir qulay yerda joylashgan bo‘lib, uning Amudaryo sohiliga tutashgan qal’asi o‘z vaqtida mustahkam ravishda barpo etilgan edi. Termiz hokimi </a:t>
            </a:r>
            <a:r>
              <a:rPr lang="en-US" altLang="ru-RU" sz="2200" b="1"/>
              <a:t>Faxriddin habash </a:t>
            </a:r>
            <a:r>
              <a:rPr lang="en-US" altLang="ru-RU" sz="2200"/>
              <a:t>mo‘g‘ullar bosqiniga mardonavor turib javob berishga qaror qildi. Mudofaaning </a:t>
            </a:r>
            <a:r>
              <a:rPr lang="en-US" altLang="ru-RU" sz="2200" b="1">
                <a:solidFill>
                  <a:srgbClr val="0000FF"/>
                </a:solidFill>
              </a:rPr>
              <a:t>o‘n birinchi kuni </a:t>
            </a:r>
            <a:r>
              <a:rPr lang="en-US" altLang="ru-RU" sz="2200"/>
              <a:t>shahar egallandi. Shahar butkul talon-taroj qilinib, xonavayron etildi. Shahar ahli esa dashtga haydab chiqilib qirib tashlandi. </a:t>
            </a:r>
          </a:p>
          <a:p>
            <a:pPr algn="just" eaLnBrk="1" hangingPunct="1">
              <a:spcBef>
                <a:spcPct val="0"/>
              </a:spcBef>
              <a:buFontTx/>
              <a:buNone/>
            </a:pPr>
            <a:r>
              <a:rPr lang="en-US" altLang="ru-RU" sz="2200"/>
              <a:t>	`Movaraunnahrning asosiy qismlari - </a:t>
            </a:r>
            <a:r>
              <a:rPr lang="en-US" altLang="ru-RU" sz="2200" b="1">
                <a:solidFill>
                  <a:srgbClr val="0000FF"/>
                </a:solidFill>
              </a:rPr>
              <a:t>Sirdaryo havzasi, Zarafshon, Qashqadaryo vodiylari, Buxoro vohasi, Shosh va Farg‘ona vodiysi </a:t>
            </a:r>
            <a:r>
              <a:rPr lang="en-US" altLang="ru-RU" sz="2200"/>
              <a:t>egallangach, Chingizxon  endilikda o‘zining asosiy e’tiborini Xorazmshohlar davlatining markazi </a:t>
            </a:r>
            <a:r>
              <a:rPr lang="en-US" altLang="ru-RU" sz="2200" b="1">
                <a:solidFill>
                  <a:srgbClr val="0000FF"/>
                </a:solidFill>
              </a:rPr>
              <a:t>Xorazm o‘lkasiga</a:t>
            </a:r>
            <a:r>
              <a:rPr lang="en-US" altLang="ru-RU" sz="2200"/>
              <a:t> qaratdi. Bu yurishga o‘g‘illari Jo‘chi, Chig‘atoy, O‘qtoy (O’gedey)larni mas’ul qildi. Ayniqsa, xon musulmon Sharqining eng katta shahri bo‘lmish, madaniyat, savdo gullab yashnagan boy-badavlat qadimgi </a:t>
            </a:r>
            <a:r>
              <a:rPr lang="en-US" altLang="ru-RU" sz="2200" b="1">
                <a:solidFill>
                  <a:srgbClr val="0000FF"/>
                </a:solidFill>
              </a:rPr>
              <a:t>Urganch (Gurganj) istilosiga </a:t>
            </a:r>
            <a:r>
              <a:rPr lang="en-US" altLang="ru-RU" sz="2200"/>
              <a:t>katta ahamiyat bilan qaradi. Ushbu yurish 1221-yilning boshida boshlandi.</a:t>
            </a:r>
            <a:endParaRPr lang="ru-RU" altLang="ru-RU" sz="22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734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7348" name="Прямоугольник 5"/>
          <p:cNvSpPr>
            <a:spLocks noChangeArrowheads="1"/>
          </p:cNvSpPr>
          <p:nvPr/>
        </p:nvSpPr>
        <p:spPr bwMode="auto">
          <a:xfrm>
            <a:off x="214313" y="285750"/>
            <a:ext cx="86439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400"/>
              <a:t>1221-yilning boshida sulton deb e’lon qilingan </a:t>
            </a:r>
            <a:r>
              <a:rPr lang="en-US" altLang="ru-RU" sz="2400" b="1">
                <a:solidFill>
                  <a:srgbClr val="0000FF"/>
                </a:solidFill>
              </a:rPr>
              <a:t>Jaloliddin va shahzodalar Oqshoh, O‘zloqshohlar </a:t>
            </a:r>
            <a:r>
              <a:rPr lang="en-US" altLang="ru-RU" sz="2400"/>
              <a:t>bilan Urganchga keladi. Lekin Urganchdagi siyosiy vaziyat, sobiq </a:t>
            </a:r>
            <a:r>
              <a:rPr lang="en-US" altLang="ru-RU" sz="2400" b="1">
                <a:solidFill>
                  <a:srgbClr val="0000FF"/>
                </a:solidFill>
              </a:rPr>
              <a:t>Jand noibi Qutlug‘xonning </a:t>
            </a:r>
            <a:r>
              <a:rPr lang="en-US" altLang="ru-RU" sz="2400"/>
              <a:t>unga qarshi </a:t>
            </a:r>
            <a:r>
              <a:rPr lang="en-US" altLang="ru-RU" sz="2400" b="1"/>
              <a:t>suiqasd</a:t>
            </a:r>
            <a:r>
              <a:rPr lang="en-US" altLang="ru-RU" sz="2400"/>
              <a:t>i, qipchoq sarkardalarining xoinona o‘zlarining tutishlari, Jaloliddinni shahar mudofaasiga bosh bo‘lish fikridan qaytaradi. Qipchoqlar uni hokimiyat tepasiga kelishini xohlamas edilar. Bunday vaziyatda mudofaani tashkil etib bo‘lmasligi aniq bo‘lib qolgan edi. Ushbu voqealardan so‘ng </a:t>
            </a:r>
            <a:r>
              <a:rPr lang="en-US" altLang="ru-RU" sz="2400" b="1">
                <a:solidFill>
                  <a:srgbClr val="0000FF"/>
                </a:solidFill>
              </a:rPr>
              <a:t>Jaloliddin Temur Malik bilan birgalikda 300 ta kishi </a:t>
            </a:r>
            <a:r>
              <a:rPr lang="en-US" altLang="ru-RU" sz="2400"/>
              <a:t>bilan shaharni tark etib Xurosonga yo‘l oladi. Uning ortidan esa, tez  orada </a:t>
            </a:r>
            <a:r>
              <a:rPr lang="en-US" altLang="ru-RU" sz="2400" b="1"/>
              <a:t>Oqshoh va O‘zloqshohlar</a:t>
            </a:r>
            <a:r>
              <a:rPr lang="en-US" altLang="ru-RU" sz="2400"/>
              <a:t> ham yo‘l olishadi. Jaloliddinning faoliyatini alohida qayd etib o‘tish maqsadga muvofiq bo‘lgani uchun keyinroq bu buyuk shaxs faoliyati to‘g‘risida batafsil to‘xtalinadi.</a:t>
            </a:r>
            <a:endParaRPr lang="ru-RU" altLang="ru-RU" sz="22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837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8372" name="Прямоугольник 5"/>
          <p:cNvSpPr>
            <a:spLocks noChangeArrowheads="1"/>
          </p:cNvSpPr>
          <p:nvPr/>
        </p:nvSpPr>
        <p:spPr bwMode="auto">
          <a:xfrm>
            <a:off x="214313" y="285750"/>
            <a:ext cx="8643937"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200"/>
              <a:t>Urganchda esa shahardagi qipchoq </a:t>
            </a:r>
            <a:r>
              <a:rPr lang="en-US" altLang="ru-RU" sz="2200" b="1"/>
              <a:t>sarkardalari-O‘g‘ul Hojib, Erbuqa pahlavon, Ali Darug‘iyniy </a:t>
            </a:r>
            <a:r>
              <a:rPr lang="en-US" altLang="ru-RU" sz="2200"/>
              <a:t>va boshqalar Turkon xotunning jiyani yosh </a:t>
            </a:r>
            <a:r>
              <a:rPr lang="en-US" altLang="ru-RU" sz="2200" b="1">
                <a:solidFill>
                  <a:srgbClr val="0000FF"/>
                </a:solidFill>
              </a:rPr>
              <a:t>Xumorteginni </a:t>
            </a:r>
            <a:r>
              <a:rPr lang="en-US" altLang="ru-RU" sz="2200" b="1"/>
              <a:t>sulton</a:t>
            </a:r>
            <a:r>
              <a:rPr lang="en-US" altLang="ru-RU" sz="2200"/>
              <a:t> deb e’lon qiladilar. Turkon xotunning o‘zi </a:t>
            </a:r>
            <a:r>
              <a:rPr lang="en-US" altLang="ru-RU" sz="2200" b="1">
                <a:solidFill>
                  <a:srgbClr val="0000FF"/>
                </a:solidFill>
              </a:rPr>
              <a:t>Mozandarondagi Ilol qal’asiga </a:t>
            </a:r>
            <a:r>
              <a:rPr lang="en-US" altLang="ru-RU" sz="2200"/>
              <a:t>kelib o‘mashib, o‘z hayoti va boyilklarini saqlash taraddudiga tushadi. Qal’ada suvsizlikdan sillasi qurilgan sobiq malika mo‘g‘ullarga asirga tushib, xorazmshohlar xazinasini ular qo‘liga topshirdi. Qoraqurumda cho‘ri bo‘lgan </a:t>
            </a:r>
            <a:r>
              <a:rPr lang="en-US" altLang="ru-RU" sz="2200" b="1">
                <a:solidFill>
                  <a:srgbClr val="0000FF"/>
                </a:solidFill>
              </a:rPr>
              <a:t>Turkon xotun 1233 yili</a:t>
            </a:r>
            <a:r>
              <a:rPr lang="en-US" altLang="ru-RU" sz="2200"/>
              <a:t> xor-u-zorlikda vafot etadi. Xumortegin layoqatsiz, o‘z fikriga ega bo‘lmagan, qo‘rqoq shaxs edi. Urganchga Chingizxonning o‘g‘illari </a:t>
            </a:r>
            <a:r>
              <a:rPr lang="en-US" altLang="ru-RU" sz="2200" b="1">
                <a:solidFill>
                  <a:srgbClr val="0000FF"/>
                </a:solidFill>
              </a:rPr>
              <a:t>Jo‘chi, Chig‘atoy, O‘gedey, taniqli mo‘g‘ul sarkardalari Tulun cherbi, Ustun no‘yon, Qozon no‘yon</a:t>
            </a:r>
            <a:r>
              <a:rPr lang="en-US" altLang="ru-RU" sz="2200"/>
              <a:t> boshqalar o‘z harbiy kuchlari bilan etib keladilar. Xorazm Jo‘chi boshqaruvilkiga tushganligi uchun ham, Jo‘chi shaharni tinchlik bilan mo‘g‘ullarga topshirishni talab etadi. Lekin nima bo‘lganda ham jasur shahar himoyachilari mudofaaga qat’iy tayyorgarlik ko‘rib jonajon shaharlarini mo‘g‘ullarga berishdan qat’iy bosh tortdilar.</a:t>
            </a:r>
            <a:endParaRPr lang="ru-RU" altLang="ru-RU" sz="22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939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59396" name="Прямоугольник 5"/>
          <p:cNvSpPr>
            <a:spLocks noChangeArrowheads="1"/>
          </p:cNvSpPr>
          <p:nvPr/>
        </p:nvSpPr>
        <p:spPr bwMode="auto">
          <a:xfrm>
            <a:off x="214313" y="285750"/>
            <a:ext cx="864393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1800" b="1"/>
              <a:t>	</a:t>
            </a:r>
            <a:r>
              <a:rPr lang="en-US" altLang="ru-RU" sz="1800"/>
              <a:t> Poytaxt atrofini </a:t>
            </a:r>
            <a:r>
              <a:rPr lang="en-US" altLang="ru-RU" sz="1800" b="1">
                <a:solidFill>
                  <a:srgbClr val="0000FF"/>
                </a:solidFill>
              </a:rPr>
              <a:t>100.000 da</a:t>
            </a:r>
            <a:r>
              <a:rPr lang="en-US" altLang="ru-RU" sz="1800"/>
              <a:t>n ziyod mo‘g‘ullar qo‘shini bilan o‘rab olish boshlandi. Shahar devorlarini buzish uchun manjaniqlar o‘rnatiladi. Mo‘g‘ullar shaharni katta kuch bilan zabt etishga kirishdilar. Yangi "sulton" shahar mudofaasiga bosh bo‘la olmaydi. </a:t>
            </a:r>
            <a:r>
              <a:rPr lang="en-US" altLang="ru-RU" sz="1800" b="1"/>
              <a:t>1221 yili boshidan </a:t>
            </a:r>
            <a:r>
              <a:rPr lang="en-US" altLang="ru-RU" sz="1800"/>
              <a:t>boshlangan Urganch qamali deyarli </a:t>
            </a:r>
            <a:r>
              <a:rPr lang="en-US" altLang="ru-RU" sz="1800" b="1">
                <a:solidFill>
                  <a:srgbClr val="0000FF"/>
                </a:solidFill>
              </a:rPr>
              <a:t>7 oy davom </a:t>
            </a:r>
            <a:r>
              <a:rPr lang="en-US" altLang="ru-RU" sz="1800"/>
              <a:t>etadi. Shahar ahli mo‘g‘ullar qurol-yarog‘i, palahmon toshlarni otuvchi manjaniqlar zambaraklardan cho‘chimay mardonavor kurashga kiradilar. Nayza o‘qlaridan qo‘rqmay shahar devorlarining buzilgan erlarini qayta tiklay boshlaydilar. Bir guruh urganchlik harbiy navkarlar shahardan deyarli </a:t>
            </a:r>
            <a:r>
              <a:rPr lang="en-US" altLang="ru-RU" sz="1800" b="1">
                <a:solidFill>
                  <a:srgbClr val="0000FF"/>
                </a:solidFill>
              </a:rPr>
              <a:t>1 farsah </a:t>
            </a:r>
            <a:r>
              <a:rPr lang="en-US" altLang="ru-RU" sz="1800"/>
              <a:t>uzoqlikdagi </a:t>
            </a:r>
            <a:r>
              <a:rPr lang="en-US" altLang="ru-RU" sz="1800" b="1">
                <a:solidFill>
                  <a:srgbClr val="0000FF"/>
                </a:solidFill>
              </a:rPr>
              <a:t>Bog‘i-Xurram</a:t>
            </a:r>
            <a:r>
              <a:rPr lang="en-US" altLang="ru-RU" sz="1800"/>
              <a:t> degan joyda mo‘g‘ullarga zarba berishga harakat qilib, qahramonona Jang qildilar. Lekin </a:t>
            </a:r>
            <a:r>
              <a:rPr lang="en-US" altLang="ru-RU" sz="1800" b="1">
                <a:solidFill>
                  <a:srgbClr val="0000FF"/>
                </a:solidFill>
              </a:rPr>
              <a:t>Juvayniyning </a:t>
            </a:r>
            <a:r>
              <a:rPr lang="en-US" altLang="ru-RU" sz="1800"/>
              <a:t>yozishiga ko‘ra, jangda qo‘shin va qurol jihatidan ustun mo‘g‘ullar shu erlik tinch aholi jangchilar bilan birgalikda </a:t>
            </a:r>
            <a:r>
              <a:rPr lang="en-US" altLang="ru-RU" sz="1800" b="1">
                <a:solidFill>
                  <a:srgbClr val="0000FF"/>
                </a:solidFill>
              </a:rPr>
              <a:t>100.000 dan </a:t>
            </a:r>
            <a:r>
              <a:rPr lang="en-US" altLang="ru-RU" sz="1800"/>
              <a:t>ziyod aholini qirib tashlaydilar. Sulton zobitlarining boshlig‘i </a:t>
            </a:r>
            <a:r>
              <a:rPr lang="en-US" altLang="ru-RU" sz="1800" b="1">
                <a:solidFill>
                  <a:srgbClr val="0000FF"/>
                </a:solidFill>
              </a:rPr>
              <a:t>Faridun G‘uriy </a:t>
            </a:r>
            <a:r>
              <a:rPr lang="en-US" altLang="ru-RU" sz="1800"/>
              <a:t>o‘zining </a:t>
            </a:r>
            <a:r>
              <a:rPr lang="en-US" altLang="ru-RU" sz="1800" b="1">
                <a:solidFill>
                  <a:srgbClr val="0000FF"/>
                </a:solidFill>
              </a:rPr>
              <a:t>500 kishilik </a:t>
            </a:r>
            <a:r>
              <a:rPr lang="en-US" altLang="ru-RU" sz="1800"/>
              <a:t>harbiy otryadi bilan mardonavor shahar devorlari va darvozalari himoyasiga bosh bo‘ladi. Lekin qo‘rqoq </a:t>
            </a:r>
            <a:r>
              <a:rPr lang="en-US" altLang="ru-RU" sz="1800" b="1">
                <a:solidFill>
                  <a:srgbClr val="0000FF"/>
                </a:solidFill>
              </a:rPr>
              <a:t>"sulton" </a:t>
            </a:r>
            <a:r>
              <a:rPr lang="en-US" altLang="ru-RU" sz="1800"/>
              <a:t>Xumortegin shahar darvozasini ochib berib, o‘z hayotini saqlab qolish maqsadida xiyonatkorona ravishda mo‘g‘ullarga taslim bo‘ladi. Istilochilar shaharga bostirib kira boshlaydilar. Urganchda tarixchilardan </a:t>
            </a:r>
            <a:r>
              <a:rPr lang="en-US" altLang="ru-RU" sz="1800" b="1"/>
              <a:t>an-Nasaviy, Juvayniylarning </a:t>
            </a:r>
            <a:r>
              <a:rPr lang="en-US" altLang="ru-RU" sz="1800"/>
              <a:t>yozishlariga ko‘ra, har bir ko‘cha, mavzeni jon-jahdlari bilan himoya qilganlar. Ko‘prik ustidagi jangda shaharliklar </a:t>
            </a:r>
            <a:r>
              <a:rPr lang="en-US" altLang="ru-RU" sz="1800" b="1">
                <a:solidFill>
                  <a:srgbClr val="0000FF"/>
                </a:solidFill>
              </a:rPr>
              <a:t>3000 nafardan </a:t>
            </a:r>
            <a:r>
              <a:rPr lang="en-US" altLang="ru-RU" sz="1800"/>
              <a:t>ziyod mo‘g‘ul askarlarini qirib tashlashga ham muvaffaq bo‘ladilar.</a:t>
            </a:r>
            <a:endParaRPr lang="ru-RU" altLang="ru-RU" sz="18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041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0420" name="Прямоугольник 5"/>
          <p:cNvSpPr>
            <a:spLocks noChangeArrowheads="1"/>
          </p:cNvSpPr>
          <p:nvPr/>
        </p:nvSpPr>
        <p:spPr bwMode="auto">
          <a:xfrm>
            <a:off x="214313" y="214313"/>
            <a:ext cx="8643937"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200"/>
              <a:t> Shahardagi janglarda Xorazmlik mashhur alloma, faylasuf va olim, </a:t>
            </a:r>
            <a:r>
              <a:rPr lang="en-US" altLang="ru-RU" sz="2200" b="1"/>
              <a:t>"Kubroviya" </a:t>
            </a:r>
            <a:r>
              <a:rPr lang="en-US" altLang="ru-RU" sz="2200"/>
              <a:t>tariqatining asoschisi </a:t>
            </a:r>
            <a:r>
              <a:rPr lang="en-US" altLang="ru-RU" sz="2200" b="1">
                <a:solidFill>
                  <a:srgbClr val="0000FF"/>
                </a:solidFill>
              </a:rPr>
              <a:t>Ahmad ibn Omar Abul Janob Najmiddin al-Kubro al-Xevaqiy (1145-1221 yy.) </a:t>
            </a:r>
            <a:r>
              <a:rPr lang="en-US" altLang="ru-RU" sz="2200"/>
              <a:t>ham faol qatnashdi. O‘ziga </a:t>
            </a:r>
            <a:r>
              <a:rPr lang="en-US" altLang="ru-RU" sz="2200" b="1" i="1">
                <a:solidFill>
                  <a:srgbClr val="0000FF"/>
                </a:solidFill>
              </a:rPr>
              <a:t>"Yo Vatan, yo sharofatli o‘lim" </a:t>
            </a:r>
            <a:r>
              <a:rPr lang="en-US" altLang="ru-RU" sz="2200"/>
              <a:t>degan g‘oyani shior qilib olgan bu </a:t>
            </a:r>
            <a:r>
              <a:rPr lang="en-US" altLang="ru-RU" sz="2200" b="1"/>
              <a:t>76 yoshdagi </a:t>
            </a:r>
            <a:r>
              <a:rPr lang="en-US" altLang="ru-RU" sz="2200"/>
              <a:t>buyuk - shayx mo‘g‘ullarning taslim bo‘lish haqidagi takliflarini rad etib, o‘zining behisob shogird, do‘st-yoron, muxlis-safdoshlar bilan shahar ichki mudofaasida ishtirok etadi. Uning jangovar chaqirig‘iga muvofiq har bir qarich erni shaharliklar qahramonona tarzda, bir tomchi qonlari qolguncha himoya qiladilar. Najmiddin Kubro qahramonona tarzda jang qilib, o‘lim oldidan mo‘g‘ul navkariga tashlanib uni avval halok qilib, shahid bo‘ladi. Shahar mudofaasi cho‘zilib, hatto Chingiz o‘g‘illari </a:t>
            </a:r>
            <a:r>
              <a:rPr lang="en-US" altLang="ru-RU" sz="2200" b="1"/>
              <a:t>Jo‘chi va Chig‘atoy </a:t>
            </a:r>
            <a:r>
              <a:rPr lang="en-US" altLang="ru-RU" sz="2200"/>
              <a:t>o‘rtasida ham ihtilof chiqib, shaharni egallash boshqa bir o‘g‘il - </a:t>
            </a:r>
            <a:r>
              <a:rPr lang="en-US" altLang="ru-RU" sz="2200" b="1">
                <a:solidFill>
                  <a:srgbClr val="0000FF"/>
                </a:solidFill>
              </a:rPr>
              <a:t>Ugedeyga</a:t>
            </a:r>
            <a:r>
              <a:rPr lang="en-US" altLang="ru-RU" sz="2200"/>
              <a:t> topshirildi. Behisob qon daryo bo‘lib oqib, bundan so‘nggi himoya befoydaligini sezgan shaharliklar qolganlarni jonini saqlab qolish maqsadida taslim bo‘lishdan o‘zga choralari qolmaydi. </a:t>
            </a:r>
            <a:r>
              <a:rPr lang="en-US" altLang="ru-RU" sz="2200" b="1"/>
              <a:t>100000 dan ko‘proq </a:t>
            </a:r>
            <a:r>
              <a:rPr lang="en-US" altLang="ru-RU" sz="2200" b="1">
                <a:solidFill>
                  <a:srgbClr val="0000FF"/>
                </a:solidFill>
              </a:rPr>
              <a:t>hunarmandlar</a:t>
            </a:r>
            <a:r>
              <a:rPr lang="en-US" altLang="ru-RU" sz="2200"/>
              <a:t> ajratib olinib, Mo‘g‘ulistonga jo‘natiladi. </a:t>
            </a:r>
            <a:endParaRPr lang="ru-RU" altLang="ru-RU" sz="22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144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1444" name="Прямоугольник 5"/>
          <p:cNvSpPr>
            <a:spLocks noChangeArrowheads="1"/>
          </p:cNvSpPr>
          <p:nvPr/>
        </p:nvSpPr>
        <p:spPr bwMode="auto">
          <a:xfrm>
            <a:off x="214313" y="214313"/>
            <a:ext cx="8643937"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200"/>
              <a:t> </a:t>
            </a:r>
            <a:r>
              <a:rPr lang="en-US" altLang="ru-RU" sz="2400"/>
              <a:t>Shahar ahli dashtga haydab chiqarilib, bolalar va ayollar bo‘lib olinadi. </a:t>
            </a:r>
            <a:r>
              <a:rPr lang="en-US" altLang="ru-RU" sz="2400" b="1"/>
              <a:t>«Ortiqcha» </a:t>
            </a:r>
            <a:r>
              <a:rPr lang="en-US" altLang="ru-RU" sz="2400"/>
              <a:t>asirlar haqoratli o‘limga mubtalo etiladi. </a:t>
            </a:r>
            <a:r>
              <a:rPr lang="en-US" altLang="ru-RU" sz="2400" b="1">
                <a:solidFill>
                  <a:srgbClr val="0000FF"/>
                </a:solidFill>
              </a:rPr>
              <a:t>Juvayniyning</a:t>
            </a:r>
            <a:r>
              <a:rPr lang="en-US" altLang="ru-RU" sz="2400"/>
              <a:t> yozishicha, har bir mo‘g‘ul askarga shaharliklardan </a:t>
            </a:r>
            <a:r>
              <a:rPr lang="en-US" altLang="ru-RU" sz="2400" b="1"/>
              <a:t>24 ta o‘ldirilgan askar </a:t>
            </a:r>
            <a:r>
              <a:rPr lang="en-US" altLang="ru-RU" sz="2400"/>
              <a:t>to‘g‘ri kelgan ekan. Qolgan barcha narsalar beayov talon-taroj qilindi. Shahar qo‘lga olinganda uning asosiy qismi buzilgan, xonavayron bo‘lgan edi. Shundan keyin ham mo‘g‘ullar </a:t>
            </a:r>
            <a:r>
              <a:rPr lang="en-US" altLang="ru-RU" sz="2400" b="1"/>
              <a:t>Amudaryo to‘g‘onini buzib, shaharni suvga bostiradilar</a:t>
            </a:r>
            <a:r>
              <a:rPr lang="en-US" altLang="ru-RU" sz="2400"/>
              <a:t>.</a:t>
            </a:r>
            <a:endParaRPr lang="ru-RU" altLang="ru-RU" sz="2400"/>
          </a:p>
          <a:p>
            <a:pPr algn="just" eaLnBrk="1" hangingPunct="1">
              <a:spcBef>
                <a:spcPct val="0"/>
              </a:spcBef>
              <a:buFontTx/>
              <a:buNone/>
            </a:pPr>
            <a:r>
              <a:rPr lang="en-US" altLang="ru-RU" sz="2400"/>
              <a:t>	Urganch qamali bilan bir vaqtda </a:t>
            </a:r>
            <a:r>
              <a:rPr lang="en-US" altLang="ru-RU" sz="2400" b="1"/>
              <a:t>Chingizxon  1221-yilning bahorida </a:t>
            </a:r>
            <a:r>
              <a:rPr lang="en-US" altLang="ru-RU" sz="2400"/>
              <a:t>o‘zining E’tiborini </a:t>
            </a:r>
            <a:r>
              <a:rPr lang="en-US" altLang="ru-RU" sz="2400" b="1">
                <a:solidFill>
                  <a:srgbClr val="0000FF"/>
                </a:solidFill>
              </a:rPr>
              <a:t>Amudaryodan janubdagi yirik savdo yo‘llari </a:t>
            </a:r>
            <a:r>
              <a:rPr lang="en-US" altLang="ru-RU" sz="2400"/>
              <a:t>ustida joylashgan boy madaniyat markazlari bo‘lmish </a:t>
            </a:r>
            <a:r>
              <a:rPr lang="en-US" altLang="ru-RU" sz="2400" b="1">
                <a:solidFill>
                  <a:srgbClr val="0000FF"/>
                </a:solidFill>
              </a:rPr>
              <a:t>Balx, Hirot, G‘azna, Qandahor, Nishopur </a:t>
            </a:r>
            <a:r>
              <a:rPr lang="en-US" altLang="ru-RU" sz="2400"/>
              <a:t>va boshqalarga qaratdi. Chingizxon  shaxsan Balx yurishiga boshchilik qilib, shaharni zabt etdi. Balx aholisini esa qirib tashladi. Ba’zi bir janublik Xorazmshoh noiblari, jumladan </a:t>
            </a:r>
            <a:r>
              <a:rPr lang="en-US" altLang="ru-RU" sz="2400" b="1">
                <a:solidFill>
                  <a:srgbClr val="0000FF"/>
                </a:solidFill>
              </a:rPr>
              <a:t>Amin-al mulk </a:t>
            </a:r>
            <a:r>
              <a:rPr lang="en-US" altLang="ru-RU" sz="2400"/>
              <a:t>ham mo‘g‘ullar tomoniga xiyonatkorona o‘tib ketdilar.</a:t>
            </a:r>
            <a:endParaRPr lang="ru-RU" altLang="ru-RU" sz="2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717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7172" name="Прямоугольник 5"/>
          <p:cNvSpPr>
            <a:spLocks noChangeArrowheads="1"/>
          </p:cNvSpPr>
          <p:nvPr/>
        </p:nvSpPr>
        <p:spPr bwMode="auto">
          <a:xfrm>
            <a:off x="214313" y="474663"/>
            <a:ext cx="8643937"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600" b="1"/>
              <a:t>	</a:t>
            </a:r>
            <a:r>
              <a:rPr lang="uz-Cyrl-UZ" altLang="ru-RU" sz="2600"/>
              <a:t>Asosiy qo’shindan tashqari, </a:t>
            </a:r>
            <a:r>
              <a:rPr lang="uz-Cyrl-UZ" altLang="ru-RU" sz="2600" b="1"/>
              <a:t>Chingizxon</a:t>
            </a:r>
            <a:r>
              <a:rPr lang="uz-Cyrl-UZ" altLang="ru-RU" sz="2600"/>
              <a:t> ixtiyorida </a:t>
            </a:r>
            <a:r>
              <a:rPr lang="uz-Cyrl-UZ" altLang="ru-RU" sz="2600" b="1" u="sng"/>
              <a:t>harbiy zodagonlardan </a:t>
            </a:r>
            <a:r>
              <a:rPr lang="uz-Cyrl-UZ" altLang="ru-RU" sz="2600"/>
              <a:t>tuzilgan </a:t>
            </a:r>
            <a:r>
              <a:rPr lang="uz-Cyrl-UZ" altLang="ru-RU" sz="2600" b="1">
                <a:solidFill>
                  <a:srgbClr val="0000FF"/>
                </a:solidFill>
              </a:rPr>
              <a:t>maxsus gvardiya (“keshik”) </a:t>
            </a:r>
            <a:r>
              <a:rPr lang="uz-Cyrl-UZ" altLang="ru-RU" sz="2600"/>
              <a:t>ham tashkil etiladi. Bu gvardiya faqat favqulotda sodir bo’ladigan xavf-xatarga qarshi tashlanardi. Davlat ma’muriyatini markazlashtirish maqsadida Chingizxon </a:t>
            </a:r>
            <a:r>
              <a:rPr lang="uz-Cyrl-UZ" altLang="ru-RU" sz="2600" b="1">
                <a:solidFill>
                  <a:srgbClr val="0000FF"/>
                </a:solidFill>
              </a:rPr>
              <a:t>Qoraqurum qal’asini </a:t>
            </a:r>
            <a:r>
              <a:rPr lang="uz-Cyrl-UZ" altLang="ru-RU" sz="2600"/>
              <a:t>o’z imperiyasining poytaxtiga aylantiradi. Xat-savodga mutlaqo ega bo’lmagan, madaniyatini nihoyatda tuban Mug’ullar davlat boshqaruv ishlarida </a:t>
            </a:r>
            <a:r>
              <a:rPr lang="uz-Cyrl-UZ" altLang="ru-RU" sz="2600" b="1">
                <a:solidFill>
                  <a:srgbClr val="0000FF"/>
                </a:solidFill>
              </a:rPr>
              <a:t>uyg’urlardan</a:t>
            </a:r>
            <a:r>
              <a:rPr lang="uz-Cyrl-UZ" altLang="ru-RU" sz="2600"/>
              <a:t> ‚xamda </a:t>
            </a:r>
            <a:r>
              <a:rPr lang="uz-Cyrl-UZ" altLang="ru-RU" sz="2600" b="1">
                <a:solidFill>
                  <a:srgbClr val="0000FF"/>
                </a:solidFill>
              </a:rPr>
              <a:t>musulmon savdogarlaridan </a:t>
            </a:r>
            <a:r>
              <a:rPr lang="uz-Cyrl-UZ" altLang="ru-RU" sz="2600"/>
              <a:t>foydalandilar. Chingizxon va no’yonlarining </a:t>
            </a:r>
            <a:r>
              <a:rPr lang="uz-Cyrl-UZ" altLang="ru-RU" sz="2600" b="1"/>
              <a:t>maslaxatchilari, mirzol</a:t>
            </a:r>
            <a:r>
              <a:rPr lang="uz-Cyrl-UZ" altLang="ru-RU" sz="2600"/>
              <a:t>ari va </a:t>
            </a:r>
            <a:r>
              <a:rPr lang="uz-Cyrl-UZ" altLang="ru-RU" sz="2600" b="1"/>
              <a:t>ba’zi bir mulk mamurlari</a:t>
            </a:r>
            <a:r>
              <a:rPr lang="uz-Cyrl-UZ" altLang="ru-RU" sz="2600"/>
              <a:t>, asosan, </a:t>
            </a:r>
            <a:r>
              <a:rPr lang="uz-Cyrl-UZ" altLang="ru-RU" sz="2600" b="1">
                <a:solidFill>
                  <a:srgbClr val="0000FF"/>
                </a:solidFill>
              </a:rPr>
              <a:t>uygurlardan</a:t>
            </a:r>
            <a:r>
              <a:rPr lang="uz-Cyrl-UZ" altLang="ru-RU" sz="2600"/>
              <a:t> bo’lgan. Mas., Sharqiy </a:t>
            </a:r>
            <a:r>
              <a:rPr lang="uz-Cyrl-UZ" altLang="ru-RU" sz="2600" b="1"/>
              <a:t>uyg’urlar</a:t>
            </a:r>
            <a:r>
              <a:rPr lang="uz-Cyrl-UZ" altLang="ru-RU" sz="2600"/>
              <a:t> xoni </a:t>
            </a:r>
            <a:r>
              <a:rPr lang="uz-Cyrl-UZ" altLang="ru-RU" sz="2600" b="1">
                <a:solidFill>
                  <a:srgbClr val="0000FF"/>
                </a:solidFill>
              </a:rPr>
              <a:t>Idiqut (Saodatbek) </a:t>
            </a:r>
            <a:r>
              <a:rPr lang="uz-Cyrl-UZ" altLang="ru-RU" sz="2600"/>
              <a:t>xonning yaqin  do’sti va maslaxatchisi edi.</a:t>
            </a:r>
            <a:endParaRPr lang="ru-RU" altLang="ru-RU" sz="26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2467"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2468" name="Прямоугольник 5"/>
          <p:cNvSpPr>
            <a:spLocks noChangeArrowheads="1"/>
          </p:cNvSpPr>
          <p:nvPr/>
        </p:nvSpPr>
        <p:spPr bwMode="auto">
          <a:xfrm>
            <a:off x="214313" y="214313"/>
            <a:ext cx="8643937" cy="609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600" b="1"/>
              <a:t>	</a:t>
            </a:r>
            <a:r>
              <a:rPr lang="en-US" altLang="ru-RU" sz="2600"/>
              <a:t> </a:t>
            </a:r>
            <a:r>
              <a:rPr lang="en-US" altLang="ru-RU" sz="2600" b="1">
                <a:solidFill>
                  <a:srgbClr val="0000FF"/>
                </a:solidFill>
              </a:rPr>
              <a:t>Jaloliddinga</a:t>
            </a:r>
            <a:r>
              <a:rPr lang="en-US" altLang="ru-RU" sz="2600"/>
              <a:t> qarshi kurash vaqtida qator qal’a, shaharlar qattiq janglar ila ishg‘ol qliindi </a:t>
            </a:r>
            <a:r>
              <a:rPr lang="en-US" altLang="ru-RU" sz="2600" b="1">
                <a:solidFill>
                  <a:srgbClr val="0000FF"/>
                </a:solidFill>
              </a:rPr>
              <a:t>(Bamiyon, G‘azna, Qandahor, Gardiz, Valiyon va boshqalar.) </a:t>
            </a:r>
            <a:r>
              <a:rPr lang="en-US" altLang="ru-RU" sz="2600"/>
              <a:t>Ularning janubdagi oxirgi egallagan shahri </a:t>
            </a:r>
            <a:r>
              <a:rPr lang="en-US" altLang="ru-RU" sz="2600" b="1">
                <a:solidFill>
                  <a:srgbClr val="0000FF"/>
                </a:solidFill>
              </a:rPr>
              <a:t>Hindistonning Shimoliy  g‘arbidagi Mo‘lton</a:t>
            </a:r>
            <a:r>
              <a:rPr lang="en-US" altLang="ru-RU" sz="2600"/>
              <a:t> bo‘lib qoldi.</a:t>
            </a:r>
            <a:endParaRPr lang="ru-RU" altLang="ru-RU" sz="2600"/>
          </a:p>
          <a:p>
            <a:pPr algn="just" eaLnBrk="1" hangingPunct="1">
              <a:spcBef>
                <a:spcPct val="0"/>
              </a:spcBef>
              <a:buFontTx/>
              <a:buNone/>
            </a:pPr>
            <a:r>
              <a:rPr lang="en-US" altLang="ru-RU" sz="2600"/>
              <a:t>	Manbalarda </a:t>
            </a:r>
            <a:r>
              <a:rPr lang="en-US" altLang="ru-RU" sz="2600" b="1"/>
              <a:t>"Jahon sultonlari poytaxti" </a:t>
            </a:r>
            <a:r>
              <a:rPr lang="en-US" altLang="ru-RU" sz="2600"/>
              <a:t>va </a:t>
            </a:r>
            <a:r>
              <a:rPr lang="en-US" altLang="ru-RU" sz="2600" b="1"/>
              <a:t>"Insoniyat buyuk farzandlari beshigi"</a:t>
            </a:r>
            <a:r>
              <a:rPr lang="en-US" altLang="ru-RU" sz="2600"/>
              <a:t> nomini olgan </a:t>
            </a:r>
            <a:r>
              <a:rPr lang="en-US" altLang="ru-RU" sz="2600" b="1">
                <a:solidFill>
                  <a:srgbClr val="0000FF"/>
                </a:solidFill>
              </a:rPr>
              <a:t>Urganch</a:t>
            </a:r>
            <a:r>
              <a:rPr lang="en-US" altLang="ru-RU" sz="2600"/>
              <a:t>, Sharqdagi </a:t>
            </a:r>
            <a:r>
              <a:rPr lang="en-US" altLang="ru-RU" sz="2600" b="1"/>
              <a:t>"islom tayanchi" </a:t>
            </a:r>
            <a:r>
              <a:rPr lang="en-US" altLang="ru-RU" sz="2600" b="1">
                <a:solidFill>
                  <a:srgbClr val="0000FF"/>
                </a:solidFill>
              </a:rPr>
              <a:t>Buxoro</a:t>
            </a:r>
            <a:r>
              <a:rPr lang="en-US" altLang="ru-RU" sz="2600" b="1"/>
              <a:t>,</a:t>
            </a:r>
            <a:r>
              <a:rPr lang="en-US" altLang="ru-RU" sz="2600"/>
              <a:t> qadimiy </a:t>
            </a:r>
            <a:r>
              <a:rPr lang="en-US" altLang="ru-RU" sz="2600" b="1"/>
              <a:t>Afrosiyob vatani </a:t>
            </a:r>
            <a:r>
              <a:rPr lang="en-US" altLang="ru-RU" sz="2600" b="1">
                <a:solidFill>
                  <a:srgbClr val="0000FF"/>
                </a:solidFill>
              </a:rPr>
              <a:t>Samarqand</a:t>
            </a:r>
            <a:r>
              <a:rPr lang="en-US" altLang="ru-RU" sz="2600"/>
              <a:t>, </a:t>
            </a:r>
            <a:r>
              <a:rPr lang="en-US" altLang="ru-RU" sz="2600" b="1"/>
              <a:t>masjidlarning soni (1200 taga etgan) </a:t>
            </a:r>
            <a:r>
              <a:rPr lang="en-US" altLang="ru-RU" sz="2600"/>
              <a:t>bilan mashhur </a:t>
            </a:r>
            <a:r>
              <a:rPr lang="en-US" altLang="ru-RU" sz="2600" b="1"/>
              <a:t>"qubbat-ul islom" </a:t>
            </a:r>
            <a:r>
              <a:rPr lang="en-US" altLang="ru-RU" sz="2600" b="1">
                <a:solidFill>
                  <a:srgbClr val="0000FF"/>
                </a:solidFill>
              </a:rPr>
              <a:t>Balx</a:t>
            </a:r>
            <a:r>
              <a:rPr lang="en-US" altLang="ru-RU" sz="2600"/>
              <a:t>, </a:t>
            </a:r>
            <a:r>
              <a:rPr lang="en-US" altLang="ru-RU" sz="2600" b="1"/>
              <a:t>o‘z madrasalari bilan dong‘i ketgan </a:t>
            </a:r>
            <a:r>
              <a:rPr lang="en-US" altLang="ru-RU" sz="2600" b="1">
                <a:solidFill>
                  <a:srgbClr val="0000FF"/>
                </a:solidFill>
              </a:rPr>
              <a:t>Marv</a:t>
            </a:r>
            <a:r>
              <a:rPr lang="en-US" altLang="ru-RU" sz="2600"/>
              <a:t>, </a:t>
            </a:r>
            <a:r>
              <a:rPr lang="en-US" altLang="ru-RU" sz="2600" b="1"/>
              <a:t>o‘zining nozikta’b ilmli kishilari bilan ma’lum </a:t>
            </a:r>
            <a:r>
              <a:rPr lang="en-US" altLang="ru-RU" sz="2600" b="1">
                <a:solidFill>
                  <a:srgbClr val="0000FF"/>
                </a:solidFill>
              </a:rPr>
              <a:t>Nishopur</a:t>
            </a:r>
            <a:r>
              <a:rPr lang="en-US" altLang="ru-RU" sz="2600" b="1"/>
              <a:t> </a:t>
            </a:r>
            <a:r>
              <a:rPr lang="en-US" altLang="ru-RU" sz="2600"/>
              <a:t>va ko‘plab ma’lum va mashhur shaharlar talon-taroj etilib vayron qilindi. </a:t>
            </a:r>
            <a:endParaRPr lang="ru-RU" altLang="ru-RU" sz="26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3491"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3492" name="Прямоугольник 5"/>
          <p:cNvSpPr>
            <a:spLocks noChangeArrowheads="1"/>
          </p:cNvSpPr>
          <p:nvPr/>
        </p:nvSpPr>
        <p:spPr bwMode="auto">
          <a:xfrm>
            <a:off x="214313" y="214313"/>
            <a:ext cx="8643937"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200" b="1"/>
              <a:t>	</a:t>
            </a:r>
            <a:r>
              <a:rPr lang="en-US" altLang="ru-RU" sz="2200"/>
              <a:t> Mo‘g‘ullarning kuchli zarbasiga uchragan ba’zi shaharlar, masalan, </a:t>
            </a:r>
            <a:r>
              <a:rPr lang="en-US" altLang="ru-RU" sz="2200" b="1">
                <a:solidFill>
                  <a:srgbClr val="0000FF"/>
                </a:solidFill>
              </a:rPr>
              <a:t>O‘tror, Sig‘noq, Borchilig‘kent </a:t>
            </a:r>
            <a:r>
              <a:rPr lang="en-US" altLang="ru-RU" sz="2200"/>
              <a:t>va boshqalar umuman uzoq vaqtgacha dasht-biyobonlarga aylanib qoldi. Shu davrda yashagan arab tarixchisi </a:t>
            </a:r>
            <a:r>
              <a:rPr lang="en-US" altLang="ru-RU" sz="2200" b="1">
                <a:solidFill>
                  <a:srgbClr val="0000FF"/>
                </a:solidFill>
              </a:rPr>
              <a:t>Ibn al-Asir (1160-1244) </a:t>
            </a:r>
            <a:r>
              <a:rPr lang="en-US" altLang="ru-RU" sz="2200"/>
              <a:t>mo‘g‘ul bosqini xususida shunday deb yozgan edi: </a:t>
            </a:r>
            <a:r>
              <a:rPr lang="en-US" altLang="ru-RU" sz="2200" i="1"/>
              <a:t>"Ular (ya’ni mo‘g‘ullar) hech kimga shavqat qilmadilar, aksincha xotinlar, bolalar, erkaklarni o‘ldirdilar. homilador ayollarning qorinlarini yorib, tug‘ilmagan go‘daklarni nobud qildilar... Bu musibat to‘lqintari turli tomonlarga tarqaldi va uning fojeasi umumiy bo‘lib qoldi hamda u shamol bulutlarni turli tomonga haydagani kabi butun viloyatlarga yoyildi. Xitoy chegaralaridan bir xalq chiqib Turkistondagi </a:t>
            </a:r>
            <a:r>
              <a:rPr lang="en-US" altLang="ru-RU" sz="2200" b="1" i="1"/>
              <a:t>Qashg‘ar va Bolasog‘un </a:t>
            </a:r>
            <a:r>
              <a:rPr lang="en-US" altLang="ru-RU" sz="2200" i="1"/>
              <a:t>kabi viloyatlarni, Movaraunnahrdagi Samarqand, Buxoro va boshqa shaharlarini vayron etib, qirg‘in qilib, talon-taroj qilib egalladi. Tatarlar hech qaysi shaharlarni omon qoldirmadilar ketayotib harama erni vayron etdilar. Ular nimaniki yonidan o‘tgan bo‘lsalar o‘zlariga yoqmagan barcha narsalarga o‘t qo‘ydilar.”</a:t>
            </a:r>
            <a:endParaRPr lang="ru-RU" altLang="ru-RU" sz="2200" i="1"/>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6451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pic>
        <p:nvPicPr>
          <p:cNvPr id="64516" name="Объект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8195"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8196" name="Прямоугольник 5"/>
          <p:cNvSpPr>
            <a:spLocks noChangeArrowheads="1"/>
          </p:cNvSpPr>
          <p:nvPr/>
        </p:nvSpPr>
        <p:spPr bwMode="auto">
          <a:xfrm>
            <a:off x="214313" y="474663"/>
            <a:ext cx="8643937"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uz-Cyrl-UZ" altLang="ru-RU" sz="2400" b="1">
                <a:solidFill>
                  <a:srgbClr val="0000FF"/>
                </a:solidFill>
              </a:rPr>
              <a:t>Tashatun</a:t>
            </a:r>
            <a:r>
              <a:rPr lang="uz-Cyrl-UZ" altLang="ru-RU" sz="2400"/>
              <a:t> ismli uyg’ur esa </a:t>
            </a:r>
            <a:r>
              <a:rPr lang="uz-Cyrl-UZ" altLang="ru-RU" sz="2400" b="1"/>
              <a:t>davlat Muxrdori </a:t>
            </a:r>
            <a:r>
              <a:rPr lang="uz-Cyrl-UZ" altLang="ru-RU" sz="2400"/>
              <a:t>lavozimini hamda </a:t>
            </a:r>
            <a:r>
              <a:rPr lang="uz-Cyrl-UZ" altLang="ru-RU" sz="2400" b="1"/>
              <a:t>shahzodalarni xat-savodga o’rgatuvchi ustod </a:t>
            </a:r>
            <a:r>
              <a:rPr lang="uz-Cyrl-UZ" altLang="ru-RU" sz="2400"/>
              <a:t>vazifasini bajargan. Chingizxon tarqoq jangari mug’ul urug’larini birlashgirgach, tajovuzkorlik siyosatini yurgizdi (mug’ullar istilosi).  Zabt etilgan ulka va viloyatlarni Chingizxon </a:t>
            </a:r>
            <a:r>
              <a:rPr lang="uz-Cyrl-UZ" altLang="ru-RU" sz="2400" b="1">
                <a:solidFill>
                  <a:srgbClr val="0000FF"/>
                </a:solidFill>
              </a:rPr>
              <a:t>1224 y.da o’g’illari va nabiralariga </a:t>
            </a:r>
            <a:r>
              <a:rPr lang="uz-Cyrl-UZ" altLang="ru-RU" sz="2400"/>
              <a:t>taqsimlab berdi. </a:t>
            </a:r>
            <a:r>
              <a:rPr lang="uz-Cyrl-UZ" altLang="ru-RU" sz="2400" b="1"/>
              <a:t>Jan. Sibir, dashti Kipchoq Volga buyi, Xorazm va darbandgacha </a:t>
            </a:r>
            <a:r>
              <a:rPr lang="uz-Cyrl-UZ" altLang="ru-RU" sz="2400"/>
              <a:t>bo’lgan o’lka Chingizxonning to’ng’ich o’g’li </a:t>
            </a:r>
            <a:r>
              <a:rPr lang="uz-Cyrl-UZ" altLang="ru-RU" sz="2400" b="1">
                <a:solidFill>
                  <a:srgbClr val="0000FF"/>
                </a:solidFill>
              </a:rPr>
              <a:t>Jo’jiga</a:t>
            </a:r>
            <a:r>
              <a:rPr lang="uz-Cyrl-UZ" altLang="ru-RU" sz="2400"/>
              <a:t> (uning vafotidan keyin asa, nabirasi Botuga meros bo’lgan) topshirildi, </a:t>
            </a:r>
            <a:r>
              <a:rPr lang="uz-Cyrl-UZ" altLang="ru-RU" sz="2400" b="1"/>
              <a:t>Sharqiy Turkiston, Yettisuv va Movarounnahrga</a:t>
            </a:r>
            <a:r>
              <a:rPr lang="uz-Cyrl-UZ" altLang="ru-RU" sz="2400"/>
              <a:t> uning 2-o’g’li </a:t>
            </a:r>
            <a:r>
              <a:rPr lang="uz-Cyrl-UZ" altLang="ru-RU" sz="2400" b="1">
                <a:solidFill>
                  <a:srgbClr val="0000FF"/>
                </a:solidFill>
              </a:rPr>
              <a:t>Chig’atoy</a:t>
            </a:r>
            <a:r>
              <a:rPr lang="uz-Cyrl-UZ" altLang="ru-RU" sz="2400"/>
              <a:t> ega bo’ldi. Chingizxon o’z vatani </a:t>
            </a:r>
            <a:r>
              <a:rPr lang="uz-Cyrl-UZ" altLang="ru-RU" sz="2400" b="1"/>
              <a:t>Mo’g’ilistonni, shumingdek, Xitoyni </a:t>
            </a:r>
            <a:r>
              <a:rPr lang="uz-Cyrl-UZ" altLang="ru-RU" sz="2400"/>
              <a:t>3-o’gli va vorisi </a:t>
            </a:r>
            <a:r>
              <a:rPr lang="uz-Cyrl-UZ" altLang="ru-RU" sz="2400" b="1">
                <a:solidFill>
                  <a:srgbClr val="0000FF"/>
                </a:solidFill>
              </a:rPr>
              <a:t>O’qtoyga</a:t>
            </a:r>
            <a:r>
              <a:rPr lang="uz-Cyrl-UZ" altLang="ru-RU" sz="2400"/>
              <a:t> berdi. Kenja o’g’li </a:t>
            </a:r>
            <a:r>
              <a:rPr lang="uz-Cyrl-UZ" altLang="ru-RU" sz="2400" b="1">
                <a:solidFill>
                  <a:srgbClr val="0000FF"/>
                </a:solidFill>
              </a:rPr>
              <a:t>Tuluga</a:t>
            </a:r>
            <a:r>
              <a:rPr lang="uz-Cyrl-UZ" altLang="ru-RU" sz="2400"/>
              <a:t> aea </a:t>
            </a:r>
            <a:r>
              <a:rPr lang="uz-Cyrl-UZ" altLang="ru-RU" sz="2400" b="1"/>
              <a:t>Xuroson, Eron va Hindiston </a:t>
            </a:r>
            <a:r>
              <a:rPr lang="uz-Cyrl-UZ" altLang="ru-RU" sz="2400"/>
              <a:t>tegdi. Shunday qilib, Mug’ullar bosib olingan viloyatlarni uluslarga taqsimlab boshqarishga kirishadi.</a:t>
            </a:r>
            <a:endParaRPr lang="ru-RU" altLang="ru-RU"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9219"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9220" name="Прямоугольник 5"/>
          <p:cNvSpPr>
            <a:spLocks noChangeArrowheads="1"/>
          </p:cNvSpPr>
          <p:nvPr/>
        </p:nvSpPr>
        <p:spPr bwMode="auto">
          <a:xfrm>
            <a:off x="214313" y="474663"/>
            <a:ext cx="8643937"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800" b="1"/>
              <a:t>	</a:t>
            </a:r>
            <a:r>
              <a:rPr lang="uz-Cyrl-UZ" altLang="ru-RU" sz="2800"/>
              <a:t>M.i. Chingizxon boshliq Mug’ullar davlatining tashkil topishidan boshlanib, </a:t>
            </a:r>
            <a:r>
              <a:rPr lang="uz-Cyrl-UZ" altLang="ru-RU" sz="2800" b="1"/>
              <a:t>13-a. oxiriga </a:t>
            </a:r>
            <a:r>
              <a:rPr lang="uz-Cyrl-UZ" altLang="ru-RU" sz="2800"/>
              <a:t>qadar davom etgan. </a:t>
            </a:r>
            <a:r>
              <a:rPr lang="uz-Cyrl-UZ" altLang="ru-RU" sz="2800" b="1"/>
              <a:t>1207—11 y.larda Sibir va Sharfiy Turkiston xalqlari</a:t>
            </a:r>
            <a:r>
              <a:rPr lang="uz-Cyrl-UZ" altLang="ru-RU" sz="2800"/>
              <a:t> (buryat, yoqut, oyrot, qirg’iz va uygurlar) bo’ysundirildi. </a:t>
            </a:r>
            <a:r>
              <a:rPr lang="uz-Cyrl-UZ" altLang="ru-RU" sz="2800" b="1"/>
              <a:t>Tangut davlati (Si-Sya)ga </a:t>
            </a:r>
            <a:r>
              <a:rPr lang="uz-Cyrl-UZ" altLang="ru-RU" sz="2800"/>
              <a:t>qarshi bir qancha yurishlar kilindi (1227 y. butunlay vayron qilinda). </a:t>
            </a:r>
            <a:r>
              <a:rPr lang="uz-Cyrl-UZ" altLang="ru-RU" sz="2800" b="1"/>
              <a:t>1211 y. Chjurchjen davlati </a:t>
            </a:r>
            <a:r>
              <a:rPr lang="uz-Cyrl-UZ" altLang="ru-RU" sz="2800"/>
              <a:t>(Shim. Xitoy)ga xujum boshlandi, </a:t>
            </a:r>
            <a:r>
              <a:rPr lang="uz-Cyrl-UZ" altLang="ru-RU" sz="2800" b="1">
                <a:solidFill>
                  <a:srgbClr val="0000FF"/>
                </a:solidFill>
              </a:rPr>
              <a:t>90 ga yaqin shaharni </a:t>
            </a:r>
            <a:r>
              <a:rPr lang="uz-Cyrl-UZ" altLang="ru-RU" sz="2800"/>
              <a:t>vayron qilib, </a:t>
            </a:r>
            <a:r>
              <a:rPr lang="uz-Cyrl-UZ" altLang="ru-RU" sz="2800" b="1"/>
              <a:t>1215 y. Pekinni </a:t>
            </a:r>
            <a:r>
              <a:rPr lang="uz-Cyrl-UZ" altLang="ru-RU" sz="2800"/>
              <a:t>bosib oldilar. </a:t>
            </a:r>
            <a:r>
              <a:rPr lang="uz-Cyrl-UZ" altLang="ru-RU" sz="2800" b="1"/>
              <a:t>1217 y. Xuanxe daryosining shim. dagi yerlarning </a:t>
            </a:r>
            <a:r>
              <a:rPr lang="uz-Cyrl-UZ" altLang="ru-RU" sz="2800"/>
              <a:t>hammasi Mug’ullar qo’liga o’tdi.</a:t>
            </a:r>
            <a:endParaRPr lang="ru-RU" altLang="ru-RU"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0243" name="Rectangle 5"/>
          <p:cNvSpPr>
            <a:spLocks noChangeArrowheads="1"/>
          </p:cNvSpPr>
          <p:nvPr/>
        </p:nvSpPr>
        <p:spPr bwMode="auto">
          <a:xfrm>
            <a:off x="0" y="582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10244" name="Прямоугольник 5"/>
          <p:cNvSpPr>
            <a:spLocks noChangeArrowheads="1"/>
          </p:cNvSpPr>
          <p:nvPr/>
        </p:nvSpPr>
        <p:spPr bwMode="auto">
          <a:xfrm>
            <a:off x="214313" y="474663"/>
            <a:ext cx="8643937"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US" altLang="ru-RU" sz="2400" b="1"/>
              <a:t>	</a:t>
            </a:r>
            <a:r>
              <a:rPr lang="uz-Cyrl-UZ" altLang="ru-RU" sz="2400"/>
              <a:t> Mo‘g‘ullar haqida juda ko‘plab ma’lumotlar mavjud bo‘lib, ular menu (menva) nomi ostida Xitoyning Tan sulolasi (618-908) solnomasida ilk bora tilga olinadi. Mo‘g‘ul atamasi haligacha o‘zining ilmiy isbotiga ega emas. Ular Oltoy va Janubiy Sibirdagi turkiy qabilalarga yaqin va qondosh bo‘lganliklari ehtimoldan xoli emas. Bu xususda olimlar turli fikrlarni bildiradilar. Mo‘g‘ul etnogenezi ham murakkab masala bo‘lib, har holda elat sifatida ular XIII asrda yuzaga kelgan bo‘lishlari kerak. X-XI asrlarda esa asli Amur daryosi bo‘ylarida yashagan 16 ta urug‘-aymoqlarga bo‘lingan tatan (tatar)larning tarkibiy qismi sifatida ularning bir urug‘idan alohida, moxe (mo‘g‘ul) qabilasi vujudga kelgan deyiladi. Bu qabila tezda kuchayib, 1135-39 yillari Xitoyga qator yurishlarni amalga oshirishadi. Hatto Xitoy imperatorlari </a:t>
            </a:r>
            <a:r>
              <a:rPr lang="uz-Cyrl-UZ" altLang="ru-RU" sz="2400" b="1">
                <a:solidFill>
                  <a:srgbClr val="0000FF"/>
                </a:solidFill>
              </a:rPr>
              <a:t>1147 yili mo‘g‘ullar </a:t>
            </a:r>
            <a:r>
              <a:rPr lang="uz-Cyrl-UZ" altLang="ru-RU" sz="2400"/>
              <a:t>bilan </a:t>
            </a:r>
            <a:r>
              <a:rPr lang="uz-Cyrl-UZ" altLang="ru-RU" sz="2400" b="1"/>
              <a:t>ittifoq tuzishga </a:t>
            </a:r>
            <a:r>
              <a:rPr lang="uz-Cyrl-UZ" altLang="ru-RU" sz="2400"/>
              <a:t>ham majbur bo‘lishadi.</a:t>
            </a:r>
            <a:endParaRPr lang="ru-RU" altLang="ru-RU" sz="2400"/>
          </a:p>
          <a:p>
            <a:pPr algn="just" eaLnBrk="1" hangingPunct="1">
              <a:spcBef>
                <a:spcPct val="0"/>
              </a:spcBef>
              <a:buFontTx/>
              <a:buNone/>
            </a:pPr>
            <a:endParaRPr lang="ru-RU" altLang="ru-RU"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1432</TotalTime>
  <Words>142</Words>
  <Application>Microsoft Office PowerPoint</Application>
  <PresentationFormat>Экран (4:3)</PresentationFormat>
  <Paragraphs>78</Paragraphs>
  <Slides>62</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62</vt:i4>
      </vt:variant>
    </vt:vector>
  </HeadingPairs>
  <TitlesOfParts>
    <vt:vector size="68" baseType="lpstr">
      <vt:lpstr>Arial</vt:lpstr>
      <vt:lpstr>Calibri</vt:lpstr>
      <vt:lpstr>Times New Roman</vt:lpstr>
      <vt:lpstr>Wingdings</vt:lpstr>
      <vt:lpstr>Оформление по умолчанию</vt:lpstr>
      <vt:lpstr>Слайд Microsoft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AG System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ЁШЛАР ЙИЛИ дастури</dc:title>
  <dc:creator>user-</dc:creator>
  <cp:lastModifiedBy>User</cp:lastModifiedBy>
  <cp:revision>76</cp:revision>
  <dcterms:created xsi:type="dcterms:W3CDTF">2008-04-11T10:34:37Z</dcterms:created>
  <dcterms:modified xsi:type="dcterms:W3CDTF">2022-09-24T06:01:36Z</dcterms:modified>
</cp:coreProperties>
</file>