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68" r:id="rId5"/>
    <p:sldId id="288" r:id="rId6"/>
    <p:sldId id="289" r:id="rId7"/>
    <p:sldId id="290" r:id="rId8"/>
    <p:sldId id="287" r:id="rId9"/>
    <p:sldId id="269" r:id="rId10"/>
    <p:sldId id="270" r:id="rId11"/>
    <p:sldId id="271" r:id="rId12"/>
    <p:sldId id="272" r:id="rId13"/>
    <p:sldId id="273" r:id="rId14"/>
    <p:sldId id="283" r:id="rId15"/>
    <p:sldId id="284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0" r:id="rId24"/>
    <p:sldId id="286" r:id="rId25"/>
    <p:sldId id="285" r:id="rId26"/>
    <p:sldId id="259" r:id="rId27"/>
    <p:sldId id="261" r:id="rId28"/>
    <p:sldId id="264" r:id="rId29"/>
    <p:sldId id="292" r:id="rId30"/>
    <p:sldId id="262" r:id="rId31"/>
    <p:sldId id="266" r:id="rId32"/>
    <p:sldId id="293" r:id="rId33"/>
    <p:sldId id="294" r:id="rId34"/>
    <p:sldId id="296" r:id="rId35"/>
    <p:sldId id="297" r:id="rId36"/>
    <p:sldId id="295" r:id="rId37"/>
    <p:sldId id="282" r:id="rId38"/>
    <p:sldId id="265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C55AD-D91C-4C85-A7B5-EAA100D01BCB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4E8EB0-5740-4B4A-BB4C-0708457BA1A3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5AD-D91C-4C85-A7B5-EAA100D01BCB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8EB0-5740-4B4A-BB4C-0708457BA1A3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5AD-D91C-4C85-A7B5-EAA100D01BCB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8EB0-5740-4B4A-BB4C-0708457BA1A3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0FB9-0C83-42BB-9716-D9A667102BAF}" type="datetimeFigureOut">
              <a:rPr lang="ru-RU" smtClean="0">
                <a:solidFill>
                  <a:prstClr val="white"/>
                </a:solidFill>
              </a:rPr>
              <a:pPr/>
              <a:t>21.09.2022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06A-53D9-4353-9654-2EC8E8429AC1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6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0FB9-0C83-42BB-9716-D9A667102BAF}" type="datetimeFigureOut">
              <a:rPr lang="ru-RU" smtClean="0">
                <a:solidFill>
                  <a:prstClr val="white"/>
                </a:solidFill>
              </a:rPr>
              <a:pPr/>
              <a:t>21.09.2022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06A-53D9-4353-9654-2EC8E8429AC1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175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0FB9-0C83-42BB-9716-D9A667102BAF}" type="datetimeFigureOut">
              <a:rPr lang="ru-RU" smtClean="0">
                <a:solidFill>
                  <a:prstClr val="white"/>
                </a:solidFill>
              </a:rPr>
              <a:pPr/>
              <a:t>21.09.2022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06A-53D9-4353-9654-2EC8E8429AC1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22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0FB9-0C83-42BB-9716-D9A667102BAF}" type="datetimeFigureOut">
              <a:rPr lang="ru-RU" smtClean="0">
                <a:solidFill>
                  <a:prstClr val="white"/>
                </a:solidFill>
              </a:rPr>
              <a:pPr/>
              <a:t>21.09.2022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06A-53D9-4353-9654-2EC8E8429AC1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03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0FB9-0C83-42BB-9716-D9A667102BAF}" type="datetimeFigureOut">
              <a:rPr lang="ru-RU" smtClean="0">
                <a:solidFill>
                  <a:prstClr val="white"/>
                </a:solidFill>
              </a:rPr>
              <a:pPr/>
              <a:t>21.09.2022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06A-53D9-4353-9654-2EC8E8429AC1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7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0FB9-0C83-42BB-9716-D9A667102BAF}" type="datetimeFigureOut">
              <a:rPr lang="ru-RU" smtClean="0">
                <a:solidFill>
                  <a:prstClr val="white"/>
                </a:solidFill>
              </a:rPr>
              <a:pPr/>
              <a:t>21.09.2022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06A-53D9-4353-9654-2EC8E8429AC1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352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0FB9-0C83-42BB-9716-D9A667102BAF}" type="datetimeFigureOut">
              <a:rPr lang="ru-RU" smtClean="0">
                <a:solidFill>
                  <a:prstClr val="white"/>
                </a:solidFill>
              </a:rPr>
              <a:pPr/>
              <a:t>21.09.2022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06A-53D9-4353-9654-2EC8E8429AC1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2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0FB9-0C83-42BB-9716-D9A667102BAF}" type="datetimeFigureOut">
              <a:rPr lang="ru-RU" smtClean="0">
                <a:solidFill>
                  <a:prstClr val="white"/>
                </a:solidFill>
              </a:rPr>
              <a:pPr/>
              <a:t>21.09.2022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06A-53D9-4353-9654-2EC8E8429AC1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0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5AD-D91C-4C85-A7B5-EAA100D01BCB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8EB0-5740-4B4A-BB4C-0708457BA1A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0FB9-0C83-42BB-9716-D9A667102BAF}" type="datetimeFigureOut">
              <a:rPr lang="ru-RU" smtClean="0">
                <a:solidFill>
                  <a:prstClr val="white"/>
                </a:solidFill>
              </a:rPr>
              <a:pPr/>
              <a:t>21.09.2022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06A-53D9-4353-9654-2EC8E8429AC1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09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0FB9-0C83-42BB-9716-D9A667102BAF}" type="datetimeFigureOut">
              <a:rPr lang="ru-RU" smtClean="0">
                <a:solidFill>
                  <a:prstClr val="white"/>
                </a:solidFill>
              </a:rPr>
              <a:pPr/>
              <a:t>21.09.2022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06A-53D9-4353-9654-2EC8E8429AC1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76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0FB9-0C83-42BB-9716-D9A667102BAF}" type="datetimeFigureOut">
              <a:rPr lang="ru-RU" smtClean="0">
                <a:solidFill>
                  <a:prstClr val="white"/>
                </a:solidFill>
              </a:rPr>
              <a:pPr/>
              <a:t>21.09.2022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06A-53D9-4353-9654-2EC8E8429AC1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6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5AD-D91C-4C85-A7B5-EAA100D01BCB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8EB0-5740-4B4A-BB4C-0708457BA1A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5AD-D91C-4C85-A7B5-EAA100D01BCB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8EB0-5740-4B4A-BB4C-0708457BA1A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5AD-D91C-4C85-A7B5-EAA100D01BCB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8EB0-5740-4B4A-BB4C-0708457BA1A3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5AD-D91C-4C85-A7B5-EAA100D01BCB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8EB0-5740-4B4A-BB4C-0708457BA1A3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5AD-D91C-4C85-A7B5-EAA100D01BCB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8EB0-5740-4B4A-BB4C-0708457BA1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5AD-D91C-4C85-A7B5-EAA100D01BCB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8EB0-5740-4B4A-BB4C-0708457BA1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5AD-D91C-4C85-A7B5-EAA100D01BCB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8EB0-5740-4B4A-BB4C-0708457BA1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A4C55AD-D91C-4C85-A7B5-EAA100D01BCB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24E8EB0-5740-4B4A-BB4C-0708457BA1A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C55AD-D91C-4C85-A7B5-EAA100D01BCB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8EB0-5740-4B4A-BB4C-0708457BA1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5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53969" y="406221"/>
            <a:ext cx="6048672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5-ma’ruza:</a:t>
            </a:r>
          </a:p>
          <a:p>
            <a:pPr algn="ctr"/>
            <a:r>
              <a:rPr lang="en-US" sz="3600" dirty="0" smtClean="0"/>
              <a:t> O’RTA </a:t>
            </a:r>
            <a:r>
              <a:rPr lang="en-US" sz="3600" dirty="0" smtClean="0"/>
              <a:t>OSIYODA ENIOLIT  DAVRI</a:t>
            </a:r>
            <a:endParaRPr lang="ru-RU" sz="3600" dirty="0"/>
          </a:p>
        </p:txBody>
      </p:sp>
      <p:sp>
        <p:nvSpPr>
          <p:cNvPr id="5" name="Штриховая стрелка вправо 4"/>
          <p:cNvSpPr/>
          <p:nvPr/>
        </p:nvSpPr>
        <p:spPr>
          <a:xfrm>
            <a:off x="2987824" y="2564904"/>
            <a:ext cx="6048672" cy="12241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Eneolit</a:t>
            </a:r>
            <a:r>
              <a:rPr lang="en-US" sz="2800" dirty="0" smtClean="0"/>
              <a:t>  </a:t>
            </a:r>
            <a:r>
              <a:rPr lang="en-US" sz="2800" dirty="0" err="1" smtClean="0"/>
              <a:t>davri</a:t>
            </a:r>
            <a:r>
              <a:rPr lang="en-US" sz="2800" dirty="0" smtClean="0"/>
              <a:t>   </a:t>
            </a:r>
            <a:r>
              <a:rPr lang="en-US" sz="2800" dirty="0" err="1" smtClean="0"/>
              <a:t>xususiyatlari</a:t>
            </a:r>
            <a:endParaRPr lang="ru-RU" sz="2800" dirty="0"/>
          </a:p>
        </p:txBody>
      </p:sp>
      <p:sp>
        <p:nvSpPr>
          <p:cNvPr id="6" name="Штриховая стрелка вправо 5"/>
          <p:cNvSpPr/>
          <p:nvPr/>
        </p:nvSpPr>
        <p:spPr>
          <a:xfrm>
            <a:off x="2195736" y="4005064"/>
            <a:ext cx="5976664" cy="12241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Xo’jalik</a:t>
            </a:r>
            <a:r>
              <a:rPr lang="en-US" sz="2800" dirty="0"/>
              <a:t> </a:t>
            </a:r>
            <a:r>
              <a:rPr lang="en-US" sz="2800" dirty="0" err="1"/>
              <a:t>hayotidagi</a:t>
            </a:r>
            <a:r>
              <a:rPr lang="en-US" sz="2800" dirty="0"/>
              <a:t> </a:t>
            </a:r>
            <a:r>
              <a:rPr lang="en-US" sz="2800" dirty="0" err="1"/>
              <a:t>o’zgarishlar</a:t>
            </a:r>
            <a:r>
              <a:rPr lang="en-US" sz="2800" dirty="0"/>
              <a:t>. </a:t>
            </a:r>
            <a:endParaRPr lang="ru-RU" sz="2800" dirty="0"/>
          </a:p>
        </p:txBody>
      </p:sp>
      <p:sp>
        <p:nvSpPr>
          <p:cNvPr id="7" name="Штриховая стрелка вправо 6"/>
          <p:cNvSpPr/>
          <p:nvPr/>
        </p:nvSpPr>
        <p:spPr>
          <a:xfrm>
            <a:off x="1331640" y="5301208"/>
            <a:ext cx="5904656" cy="12241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Eneolit</a:t>
            </a:r>
            <a:r>
              <a:rPr lang="en-US" sz="2800" dirty="0" smtClean="0"/>
              <a:t>  </a:t>
            </a:r>
            <a:r>
              <a:rPr lang="en-US" sz="2800" dirty="0" err="1" smtClean="0"/>
              <a:t>davri</a:t>
            </a:r>
            <a:r>
              <a:rPr lang="en-US" sz="2800" dirty="0" smtClean="0"/>
              <a:t>   </a:t>
            </a:r>
            <a:r>
              <a:rPr lang="en-US" sz="2800" dirty="0" err="1" smtClean="0"/>
              <a:t>manzilgohlari</a:t>
            </a:r>
            <a:endParaRPr lang="ru-RU" sz="2800" dirty="0"/>
          </a:p>
        </p:txBody>
      </p:sp>
      <p:sp>
        <p:nvSpPr>
          <p:cNvPr id="8" name="5-конечная звезда 7"/>
          <p:cNvSpPr/>
          <p:nvPr/>
        </p:nvSpPr>
        <p:spPr>
          <a:xfrm>
            <a:off x="1979712" y="2780928"/>
            <a:ext cx="792088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" name="5-конечная звезда 8"/>
          <p:cNvSpPr/>
          <p:nvPr/>
        </p:nvSpPr>
        <p:spPr>
          <a:xfrm>
            <a:off x="1079612" y="4250679"/>
            <a:ext cx="828092" cy="5760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" name="5-конечная звезда 9"/>
          <p:cNvSpPr/>
          <p:nvPr/>
        </p:nvSpPr>
        <p:spPr>
          <a:xfrm>
            <a:off x="287524" y="5589240"/>
            <a:ext cx="792088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21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</a:t>
            </a:r>
            <a:r>
              <a:rPr lang="uz-Cyrl-UZ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Eneolitning   </a:t>
            </a:r>
            <a:r>
              <a:rPr lang="uz-Cyrl-UZ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so‘nggi  bosqichida  </a:t>
            </a:r>
            <a:r>
              <a:rPr lang="uz-Cyrl-UZ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qishloqlar  hududi  kengayadi  va  ko‘p  xonali  uylarning  </a:t>
            </a:r>
            <a:r>
              <a:rPr lang="uz-Cyrl-UZ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soni  oshadi.  Ularda  </a:t>
            </a:r>
            <a:r>
              <a:rPr lang="uz-Cyrl-UZ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dahlizlar  va  hovlilar  </a:t>
            </a:r>
            <a:r>
              <a:rPr lang="uz-Cyrl-UZ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vujudga  keladi.  Hovlilarni  birlashtiruvchi  </a:t>
            </a:r>
            <a:r>
              <a:rPr lang="uz-Cyrl-UZ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tor  ko‘chalar  </a:t>
            </a:r>
            <a:r>
              <a:rPr lang="uz-Cyrl-UZ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rasmiylashgan  va  ularning  hammasi  </a:t>
            </a:r>
            <a:r>
              <a:rPr lang="uz-Cyrl-UZ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qishloqning  markazidagi  maydonga</a:t>
            </a:r>
            <a:r>
              <a:rPr lang="uz-Cyrl-UZ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chiqqan.  Har  bir  uyda  </a:t>
            </a:r>
            <a:r>
              <a:rPr lang="uz-Cyrl-UZ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xo‘jalik</a:t>
            </a:r>
            <a:r>
              <a:rPr lang="uz-Cyrl-UZ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uz-Cyrl-UZ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kompleksi—omborxonalari</a:t>
            </a:r>
            <a:r>
              <a:rPr lang="uz-Cyrl-UZ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uz-Cyrl-UZ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bo‘lgan.</a:t>
            </a:r>
            <a:endParaRPr lang="ru-RU" sz="3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</a:t>
            </a:r>
            <a:r>
              <a:rPr lang="uz-Cyrl-UZ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So‘nggi  </a:t>
            </a:r>
            <a:r>
              <a:rPr lang="uz-Cyrl-UZ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bosqichda  </a:t>
            </a:r>
            <a:r>
              <a:rPr lang="uz-Cyrl-UZ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qishloqlar  yiriklashib,  shaharlar  qiyofasiga</a:t>
            </a:r>
            <a:r>
              <a:rPr lang="uz-Cyrl-UZ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o‘ta  boshlagan.  Shu  jihatini  inobatga  olib, arxeologlar uni </a:t>
            </a:r>
            <a:r>
              <a:rPr lang="uz-Cyrl-UZ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shaharlargacha</a:t>
            </a:r>
            <a:r>
              <a:rPr lang="uz-Cyrl-UZ" sz="32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(</a:t>
            </a:r>
            <a:r>
              <a:rPr lang="uz-Cyrl-UZ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protogorod</a:t>
            </a:r>
            <a:r>
              <a:rPr lang="uz-Cyrl-UZ" sz="32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  </a:t>
            </a:r>
            <a:r>
              <a:rPr lang="uz-Cyrl-UZ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bo‘lgan</a:t>
            </a:r>
            <a:r>
              <a:rPr lang="uz-Cyrl-UZ" sz="32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davr  madaniyati  belgilari</a:t>
            </a:r>
            <a:r>
              <a:rPr lang="uz-Cyrl-UZ" sz="32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deb  hisoblaydilar.</a:t>
            </a:r>
            <a:endParaRPr lang="ru-RU" sz="32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596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</a:t>
            </a:r>
            <a:r>
              <a:rPr lang="uz-Cyrl-UZ" sz="3200" dirty="0">
                <a:solidFill>
                  <a:srgbClr val="000000"/>
                </a:solidFill>
                <a:ea typeface="Times New Roman"/>
              </a:rPr>
              <a:t>Eneolit  davrida  mehnat  qurollari  asosan  </a:t>
            </a:r>
            <a:r>
              <a:rPr lang="uz-Cyrl-UZ" sz="3200" b="1" i="1" dirty="0">
                <a:solidFill>
                  <a:srgbClr val="0000FF"/>
                </a:solidFill>
                <a:ea typeface="Times New Roman"/>
              </a:rPr>
              <a:t>toshdan,  hayvon  suyaklaridan  va  qisman  misdan  </a:t>
            </a:r>
            <a:r>
              <a:rPr lang="uz-Cyrl-UZ" sz="3200" dirty="0">
                <a:solidFill>
                  <a:srgbClr val="000000"/>
                </a:solidFill>
                <a:ea typeface="Times New Roman"/>
              </a:rPr>
              <a:t>yasalgan.  Mis  mehnat  qurollari  mavjud  bo‘lganligi  eng  qadimgi  mehnat  qurollarini  ximiyaviy  analiz  qilish  asosida  isbotlandi.  Dastlabki </a:t>
            </a:r>
            <a:r>
              <a:rPr lang="uz-Cyrl-UZ" sz="3200" b="1" dirty="0">
                <a:solidFill>
                  <a:srgbClr val="000000"/>
                </a:solidFill>
                <a:ea typeface="Times New Roman"/>
              </a:rPr>
              <a:t>mis  qurollar  </a:t>
            </a:r>
            <a:r>
              <a:rPr lang="uz-Cyrl-UZ" sz="3200" dirty="0">
                <a:solidFill>
                  <a:srgbClr val="000000"/>
                </a:solidFill>
                <a:ea typeface="Times New Roman"/>
              </a:rPr>
              <a:t>sof  misdan  yasalgan.  </a:t>
            </a:r>
            <a:r>
              <a:rPr lang="en-US" sz="3200" dirty="0" smtClean="0">
                <a:solidFill>
                  <a:srgbClr val="000000"/>
                </a:solidFill>
                <a:ea typeface="Times New Roman"/>
              </a:rPr>
              <a:t>	</a:t>
            </a:r>
            <a:r>
              <a:rPr lang="uz-Cyrl-UZ" sz="3200" dirty="0" smtClean="0">
                <a:solidFill>
                  <a:srgbClr val="000000"/>
                </a:solidFill>
                <a:ea typeface="Times New Roman"/>
              </a:rPr>
              <a:t>Odamlar  </a:t>
            </a:r>
            <a:r>
              <a:rPr lang="uz-Cyrl-UZ" sz="3200" dirty="0">
                <a:solidFill>
                  <a:srgbClr val="000000"/>
                </a:solidFill>
                <a:ea typeface="Times New Roman"/>
              </a:rPr>
              <a:t>dastlab  misni  </a:t>
            </a:r>
            <a:r>
              <a:rPr lang="uz-Cyrl-UZ" sz="3200" b="1" i="1" dirty="0">
                <a:solidFill>
                  <a:srgbClr val="0000FF"/>
                </a:solidFill>
                <a:ea typeface="Times New Roman"/>
              </a:rPr>
              <a:t>toshning  bir  turi  </a:t>
            </a:r>
            <a:r>
              <a:rPr lang="uz-Cyrl-UZ" sz="3200" dirty="0">
                <a:solidFill>
                  <a:srgbClr val="000000"/>
                </a:solidFill>
                <a:ea typeface="Times New Roman"/>
              </a:rPr>
              <a:t>deb,  </a:t>
            </a:r>
            <a:r>
              <a:rPr lang="uz-Cyrl-UZ" sz="3200" b="1" dirty="0">
                <a:solidFill>
                  <a:srgbClr val="000000"/>
                </a:solidFill>
                <a:ea typeface="Times New Roman"/>
              </a:rPr>
              <a:t>sovuq  holda  </a:t>
            </a:r>
            <a:r>
              <a:rPr lang="uz-Cyrl-UZ" sz="3200" dirty="0">
                <a:solidFill>
                  <a:srgbClr val="000000"/>
                </a:solidFill>
                <a:ea typeface="Times New Roman"/>
              </a:rPr>
              <a:t>ishlov  berganlar.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Miloddan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avvalgi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IV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ming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yilliklardagina</a:t>
            </a:r>
            <a:r>
              <a:rPr lang="uz-Cyrl-UZ" sz="3200" dirty="0">
                <a:solidFill>
                  <a:srgbClr val="000000"/>
                </a:solidFill>
                <a:ea typeface="Times New Roman"/>
              </a:rPr>
              <a:t>  uning  </a:t>
            </a:r>
            <a:r>
              <a:rPr lang="uz-Cyrl-UZ" sz="3200" b="1" i="1" dirty="0">
                <a:solidFill>
                  <a:srgbClr val="0000FF"/>
                </a:solidFill>
                <a:ea typeface="Times New Roman"/>
              </a:rPr>
              <a:t>olovda  erish  xususiyati</a:t>
            </a:r>
            <a:r>
              <a:rPr lang="uz-Cyrl-UZ" sz="3200" dirty="0">
                <a:solidFill>
                  <a:srgbClr val="000000"/>
                </a:solidFill>
                <a:ea typeface="Times New Roman"/>
              </a:rPr>
              <a:t>  kashf  etilgan.  Mis  qurollari  yumshoq  va  egiluvchan  bo‘lganligi  sababli  tosh  qurollarni  siqib  chiqara  olmagan.</a:t>
            </a:r>
            <a:endParaRPr lang="ru-RU" sz="32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</a:t>
            </a:r>
            <a:r>
              <a:rPr lang="uz-Cyrl-UZ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Eneolit  davridagi  mehnat  qurollari  asosan  </a:t>
            </a:r>
            <a:r>
              <a:rPr lang="uz-Cyrl-UZ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dehqonchilik  xo‘jaligi  </a:t>
            </a:r>
            <a:r>
              <a:rPr lang="uz-Cyrl-UZ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bilan  bog‘liq  edi.  Bu  qurollar  </a:t>
            </a:r>
            <a:r>
              <a:rPr lang="uz-Cyrl-UZ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chaqmoqtoshdan</a:t>
            </a:r>
            <a:r>
              <a:rPr lang="uz-Cyrl-UZ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ishlangan  </a:t>
            </a:r>
            <a:r>
              <a:rPr lang="uz-Cyrl-UZ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qistirma  o‘roq, pichoq, o‘roq  randa, qirg‘ich, bigiz, yorg‘uchoq, ketmoncha  </a:t>
            </a:r>
            <a:r>
              <a:rPr lang="uz-Cyrl-UZ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va  boshqalar  bo‘lgan. </a:t>
            </a:r>
            <a:r>
              <a:rPr lang="uz-Cyrl-UZ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Misdan</a:t>
            </a:r>
            <a:r>
              <a:rPr lang="uz-Cyrl-UZ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uz-Cyrl-UZ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bigiz, igna, to‘g‘nag‘ich, bolta, pichoq, nayza, kurakchalar  va  turli  taqinchoqlar  </a:t>
            </a:r>
            <a:r>
              <a:rPr lang="uz-Cyrl-UZ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yasaganlar.</a:t>
            </a:r>
            <a:endParaRPr lang="ru-RU" sz="24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912"/>
            <a:ext cx="9144000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9102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424868"/>
            <a:ext cx="8280920" cy="611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175" algn="just">
              <a:spcBef>
                <a:spcPts val="190"/>
              </a:spcBef>
              <a:spcAft>
                <a:spcPts val="0"/>
              </a:spcAf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sz="2600" spc="60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Ma`lumki </a:t>
            </a:r>
            <a:r>
              <a:rPr lang="uz-Cyrl-UZ" sz="2600" b="1" spc="60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eneolit davrida </a:t>
            </a:r>
            <a:r>
              <a:rPr lang="uz-Cyrl-UZ" sz="2600" spc="60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xo’jaligining </a:t>
            </a:r>
            <a:r>
              <a:rPr lang="uz-Cyrl-UZ" sz="2600" spc="4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asosini </a:t>
            </a:r>
            <a:r>
              <a:rPr lang="uz-Cyrl-UZ" sz="2600" b="1" i="1" spc="45" dirty="0" smtClean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su</a:t>
            </a:r>
            <a:r>
              <a:rPr lang="en-US" sz="2600" b="1" i="1" spc="45" dirty="0" smtClean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g’</a:t>
            </a:r>
            <a:r>
              <a:rPr lang="uz-Cyrl-UZ" sz="2600" b="1" i="1" spc="45" dirty="0" smtClean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orma </a:t>
            </a:r>
            <a:r>
              <a:rPr lang="uz-Cyrl-UZ" sz="2600" b="1" i="1" spc="45" dirty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dehqonchilik va xonaki chorvachilik </a:t>
            </a:r>
            <a:r>
              <a:rPr lang="uz-Cyrl-UZ" sz="2600" spc="4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tashkil e</a:t>
            </a:r>
            <a:r>
              <a:rPr lang="uz-Cyrl-UZ" sz="2600" spc="60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tgan. </a:t>
            </a:r>
            <a:r>
              <a:rPr lang="uz-Cyrl-UZ" sz="2600" b="1" spc="60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Nomozgoh II </a:t>
            </a:r>
            <a:r>
              <a:rPr lang="uz-Cyrl-UZ" sz="2600" spc="60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bosqichidan boshlab, </a:t>
            </a:r>
            <a:r>
              <a:rPr lang="uz-Cyrl-UZ" sz="2600" b="1" i="1" spc="60" dirty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sun`iy suv </a:t>
            </a:r>
            <a:r>
              <a:rPr lang="uz-Cyrl-UZ" sz="2600" b="1" i="1" spc="60" dirty="0" smtClean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omborla</a:t>
            </a:r>
            <a:r>
              <a:rPr lang="uz-Cyrl-UZ" sz="2600" b="1" i="1" spc="75" dirty="0" smtClean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ri </a:t>
            </a:r>
            <a:r>
              <a:rPr lang="uz-Cyrl-UZ" sz="2600" spc="7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vujudga kelgan. </a:t>
            </a:r>
            <a:endParaRPr lang="en-US" sz="2600" spc="75" dirty="0" smtClean="0">
              <a:solidFill>
                <a:srgbClr val="000000"/>
              </a:solidFill>
              <a:latin typeface="Times New Roman"/>
              <a:ea typeface="Times New Roman"/>
              <a:cs typeface="FuturisUzbek"/>
            </a:endParaRPr>
          </a:p>
          <a:p>
            <a:pPr marR="3175" algn="just">
              <a:spcBef>
                <a:spcPts val="190"/>
              </a:spcBef>
              <a:spcAft>
                <a:spcPts val="0"/>
              </a:spcAft>
            </a:pPr>
            <a:r>
              <a:rPr lang="en-US" sz="2600" spc="7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	</a:t>
            </a:r>
            <a:r>
              <a:rPr lang="uz-Cyrl-UZ" sz="2600" b="1" spc="75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Mo’lalitepa</a:t>
            </a:r>
            <a:r>
              <a:rPr lang="uz-Cyrl-UZ" sz="2600" spc="75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 </a:t>
            </a:r>
            <a:r>
              <a:rPr lang="uz-Cyrl-UZ" sz="2600" spc="7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yaqinidan xajmi </a:t>
            </a:r>
            <a:r>
              <a:rPr lang="uz-Cyrl-UZ" sz="2600" b="1" i="1" spc="75" dirty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3500 m</a:t>
            </a:r>
            <a:r>
              <a:rPr lang="uz-Cyrl-UZ" sz="2600" b="1" i="1" spc="75" baseline="30000" dirty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3 </a:t>
            </a:r>
            <a:r>
              <a:rPr lang="uz-Cyrl-UZ" sz="2600" spc="5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bo’lgan </a:t>
            </a:r>
            <a:r>
              <a:rPr lang="en-US" sz="2600" b="1" i="1" spc="55" dirty="0" smtClean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h</a:t>
            </a:r>
            <a:r>
              <a:rPr lang="uz-Cyrl-UZ" sz="2600" b="1" i="1" spc="55" dirty="0" smtClean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ovuz </a:t>
            </a:r>
            <a:r>
              <a:rPr lang="uz-Cyrl-UZ" sz="2600" b="1" i="1" spc="55" dirty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qoldiqlari </a:t>
            </a:r>
            <a:r>
              <a:rPr lang="uz-Cyrl-UZ" sz="2600" spc="5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topilgan. </a:t>
            </a:r>
            <a:r>
              <a:rPr lang="uz-Cyrl-UZ" sz="2600" b="1" i="1" spc="5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Geoksyur I </a:t>
            </a:r>
            <a:r>
              <a:rPr lang="uz-Cyrl-UZ" sz="2600" b="1" i="1" spc="55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qishlo</a:t>
            </a:r>
            <a:r>
              <a:rPr lang="en-US" sz="2600" b="1" i="1" spc="55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g’</a:t>
            </a:r>
            <a:r>
              <a:rPr lang="uz-Cyrl-UZ" sz="2600" b="1" i="1" spc="55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i </a:t>
            </a:r>
            <a:r>
              <a:rPr lang="uz-Cyrl-UZ" sz="2600" spc="55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yaqi</a:t>
            </a:r>
            <a:r>
              <a:rPr lang="uz-Cyrl-UZ" sz="2600" spc="75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nida </a:t>
            </a:r>
            <a:r>
              <a:rPr lang="uz-Cyrl-UZ" sz="2600" spc="7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esa daryo o’zani bo’ylab, uzunligi </a:t>
            </a:r>
            <a:r>
              <a:rPr lang="en-US" sz="2600" b="1" i="1" spc="75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3</a:t>
            </a:r>
            <a:r>
              <a:rPr lang="uz-Cyrl-UZ" sz="2600" b="1" i="1" spc="75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 </a:t>
            </a:r>
            <a:r>
              <a:rPr lang="uz-Cyrl-UZ" sz="2600" b="1" i="1" spc="7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km </a:t>
            </a:r>
            <a:r>
              <a:rPr lang="uz-Cyrl-UZ" sz="2600" spc="7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keladigan </a:t>
            </a:r>
            <a:r>
              <a:rPr lang="uz-Cyrl-UZ" sz="2600" b="1" i="1" spc="75" dirty="0" smtClean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ka</a:t>
            </a:r>
            <a:r>
              <a:rPr lang="en-US" sz="2600" b="1" i="1" spc="75" dirty="0" smtClean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n</a:t>
            </a:r>
            <a:r>
              <a:rPr lang="uz-Cyrl-UZ" sz="2600" b="1" i="1" spc="70" dirty="0" smtClean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al </a:t>
            </a:r>
            <a:r>
              <a:rPr lang="uz-Cyrl-UZ" sz="2600" spc="70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yordamida ekinzorlarni </a:t>
            </a:r>
            <a:r>
              <a:rPr lang="uz-Cyrl-UZ" sz="2600" spc="70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su</a:t>
            </a:r>
            <a:r>
              <a:rPr lang="en-US" sz="2600" spc="70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g’</a:t>
            </a:r>
            <a:r>
              <a:rPr lang="uz-Cyrl-UZ" sz="2600" spc="70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orib</a:t>
            </a:r>
            <a:r>
              <a:rPr lang="uz-Cyrl-UZ" sz="2600" spc="70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, hosil olish uchun suv </a:t>
            </a:r>
            <a:r>
              <a:rPr lang="uz-Cyrl-UZ" sz="2600" spc="40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olib </a:t>
            </a:r>
            <a:r>
              <a:rPr lang="uz-Cyrl-UZ" sz="2600" spc="40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borilganligi</a:t>
            </a:r>
            <a:r>
              <a:rPr lang="en-US" sz="2600" spc="40" dirty="0" err="1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ni</a:t>
            </a:r>
            <a:r>
              <a:rPr lang="en-US" sz="2600" spc="40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 </a:t>
            </a:r>
            <a:r>
              <a:rPr lang="en-US" sz="2600" spc="40" dirty="0" err="1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hamda</a:t>
            </a:r>
            <a:r>
              <a:rPr lang="en-US" sz="2600" spc="40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 </a:t>
            </a:r>
            <a:r>
              <a:rPr lang="uz-Cyrl-UZ" sz="2600" b="1" spc="40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janubiy </a:t>
            </a:r>
            <a:r>
              <a:rPr lang="uz-Cyrl-UZ" sz="2600" b="1" spc="40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Turkmanistonda </a:t>
            </a:r>
            <a:r>
              <a:rPr lang="uz-Cyrl-UZ" sz="2600" spc="40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e</a:t>
            </a:r>
            <a:r>
              <a:rPr lang="uz-Cyrl-UZ" sz="2600" spc="3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neolit davrida ko’proq </a:t>
            </a:r>
            <a:r>
              <a:rPr lang="uz-Cyrl-UZ" sz="2600" b="1" spc="35" dirty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arpa</a:t>
            </a:r>
            <a:r>
              <a:rPr lang="uz-Cyrl-UZ" sz="2600" spc="3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 ekkanliklarini aniqlaydilar. </a:t>
            </a:r>
            <a:r>
              <a:rPr lang="uz-Cyrl-UZ" sz="2600" b="1" spc="50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Poleozoolog</a:t>
            </a:r>
            <a:r>
              <a:rPr lang="uz-Cyrl-UZ" sz="2600" spc="50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 olimlarimiz, janubiy Turkmanistondagi </a:t>
            </a:r>
            <a:r>
              <a:rPr lang="uz-Cyrl-UZ" sz="2600" b="1" spc="50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ene</a:t>
            </a:r>
            <a:r>
              <a:rPr lang="uz-Cyrl-UZ" sz="2600" b="1" spc="65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olit </a:t>
            </a:r>
            <a:r>
              <a:rPr lang="uz-Cyrl-UZ" sz="2600" b="1" spc="6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suyak qoldiqlarini </a:t>
            </a:r>
            <a:r>
              <a:rPr lang="uz-Cyrl-UZ" sz="2600" spc="6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o’rganib, bu erlarda </a:t>
            </a:r>
            <a:r>
              <a:rPr lang="uz-Cyrl-UZ" sz="2600" b="1" spc="6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uy hayvoni </a:t>
            </a:r>
            <a:r>
              <a:rPr lang="uz-Cyrl-UZ" sz="2600" spc="80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sifatida </a:t>
            </a:r>
            <a:r>
              <a:rPr lang="uz-Cyrl-UZ" sz="2600" b="1" i="1" spc="80" dirty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yirik shoxli qora mol </a:t>
            </a:r>
            <a:r>
              <a:rPr lang="uz-Cyrl-UZ" sz="2600" spc="80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xamda </a:t>
            </a:r>
            <a:r>
              <a:rPr lang="uz-Cyrl-UZ" sz="2600" b="1" i="1" spc="80" dirty="0">
                <a:solidFill>
                  <a:srgbClr val="0000FF"/>
                </a:solidFill>
                <a:latin typeface="Times New Roman"/>
                <a:ea typeface="Times New Roman"/>
                <a:cs typeface="FuturisUzbek"/>
              </a:rPr>
              <a:t>qo’y va echkilarni </a:t>
            </a:r>
            <a:r>
              <a:rPr lang="uz-Cyrl-UZ" sz="2600" spc="5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boqish bilan </a:t>
            </a:r>
            <a:r>
              <a:rPr lang="uz-Cyrl-UZ" sz="2600" spc="55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shu</a:t>
            </a:r>
            <a:r>
              <a:rPr lang="en-US" sz="2600" spc="55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g’</a:t>
            </a:r>
            <a:r>
              <a:rPr lang="uz-Cyrl-UZ" sz="2600" spc="55" dirty="0" smtClean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ullanganliklarini </a:t>
            </a:r>
            <a:r>
              <a:rPr lang="uz-Cyrl-UZ" sz="2600" spc="55" dirty="0">
                <a:solidFill>
                  <a:srgbClr val="000000"/>
                </a:solidFill>
                <a:latin typeface="Times New Roman"/>
                <a:ea typeface="Times New Roman"/>
                <a:cs typeface="FuturisUzbek"/>
              </a:rPr>
              <a:t>aniqladilar.</a:t>
            </a:r>
            <a:endParaRPr lang="ru-RU" sz="2600" dirty="0">
              <a:effectLst/>
              <a:latin typeface="FuturisUzbek"/>
              <a:ea typeface="Times New Roman"/>
              <a:cs typeface="FuturisUzbek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059832" y="1"/>
            <a:ext cx="3816424" cy="40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Eneolit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xo’jaligi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9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301557"/>
            <a:ext cx="82809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Eneolit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xususiyat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bevosita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unumdor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xo’jalik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dehqonchilik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mashg’ulotiga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borib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taqaladi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Eneolit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dehqonchilikda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motiga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ishlov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ustun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Ammo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xususiyatiga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mehnat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unumdorligini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oshirishga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-da,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dehqonchilikda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motiga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tishi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toshdan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qurollar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tosh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qurollarga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takomillashgan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-da, u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og’ir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qattiq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qurollar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yasashga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yaroqsiz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xususiyatiga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yumshoq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shaklini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o’zgartirgan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tishi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toshdan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8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962363"/>
            <a:ext cx="88569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Eneolit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davrining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ilk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va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o‘rta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bosqichida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sopol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loyiga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maydalab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ezilgan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somon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qo‘shib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idish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yasalgan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 Bu 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sopol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buyumlar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qalin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mo‘rt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bo‘lib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tagi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yassi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bo‘lgan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Sopol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idishlar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sarg‘ish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 </a:t>
            </a:r>
            <a:r>
              <a:rPr 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och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sariq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 </a:t>
            </a:r>
            <a:r>
              <a:rPr 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och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qizil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va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qizil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angob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bilan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bo‘yalib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qora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mineral  rang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bilan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sodda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geometrik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naqsh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berilgan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</a:t>
            </a:r>
            <a:endParaRPr lang="ru-RU" sz="32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51720" y="116632"/>
            <a:ext cx="482453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Kulolchilik</a:t>
            </a:r>
            <a:endParaRPr lang="ru-RU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3" y="4535964"/>
            <a:ext cx="8616342" cy="2016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2525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962363"/>
            <a:ext cx="88569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2800" b="1" dirty="0">
                <a:solidFill>
                  <a:srgbClr val="000000"/>
                </a:solidFill>
                <a:ea typeface="Times New Roman"/>
              </a:rPr>
              <a:t>So‘nggi  bosqichida 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esa  sopol  idishlar  yasashda  </a:t>
            </a:r>
            <a:r>
              <a:rPr lang="uz-Cyrl-UZ" sz="2800" b="1" dirty="0">
                <a:solidFill>
                  <a:srgbClr val="000000"/>
                </a:solidFill>
                <a:ea typeface="Times New Roman"/>
              </a:rPr>
              <a:t>katta  o‘zgarishlar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 yuz  beradi. </a:t>
            </a:r>
            <a:endParaRPr lang="en-US" sz="2800" dirty="0" smtClean="0">
              <a:solidFill>
                <a:srgbClr val="000000"/>
              </a:solidFill>
              <a:ea typeface="Times New Roman"/>
            </a:endParaRPr>
          </a:p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uz-Cyrl-UZ" sz="2800" b="1" dirty="0" smtClean="0">
                <a:solidFill>
                  <a:srgbClr val="FF0000"/>
                </a:solidFill>
                <a:ea typeface="Times New Roman"/>
              </a:rPr>
              <a:t>Birinchidan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,  sopol  buyumlar  </a:t>
            </a:r>
            <a:r>
              <a:rPr lang="uz-Cyrl-UZ" sz="2800" b="1" dirty="0">
                <a:solidFill>
                  <a:srgbClr val="0000FF"/>
                </a:solidFill>
                <a:ea typeface="Times New Roman"/>
              </a:rPr>
              <a:t>sifati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 yaxshilanadi,  ya’ni  </a:t>
            </a:r>
            <a:r>
              <a:rPr lang="uz-Cyrl-UZ" sz="2800" b="1" dirty="0">
                <a:solidFill>
                  <a:srgbClr val="0000FF"/>
                </a:solidFill>
                <a:ea typeface="Times New Roman"/>
              </a:rPr>
              <a:t>loyga  gips 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aralashtiriladi.  Natijada  sopol  buyumlar  </a:t>
            </a:r>
            <a:r>
              <a:rPr lang="uz-Cyrl-UZ" sz="2800" b="1" i="1" dirty="0">
                <a:solidFill>
                  <a:srgbClr val="0000FF"/>
                </a:solidFill>
                <a:ea typeface="Times New Roman"/>
              </a:rPr>
              <a:t>jarangli  va  mustahkam 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bo‘ladi.  </a:t>
            </a:r>
            <a:endParaRPr lang="en-US" sz="2800" dirty="0" smtClean="0">
              <a:solidFill>
                <a:srgbClr val="000000"/>
              </a:solidFill>
              <a:ea typeface="Times New Roman"/>
            </a:endParaRPr>
          </a:p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uz-Cyrl-UZ" sz="2800" b="1" dirty="0" smtClean="0">
                <a:solidFill>
                  <a:srgbClr val="FF0000"/>
                </a:solidFill>
                <a:ea typeface="Times New Roman"/>
              </a:rPr>
              <a:t>Ikkinchidan</a:t>
            </a:r>
            <a:r>
              <a:rPr lang="uz-Cyrl-UZ" sz="2800" dirty="0" smtClean="0">
                <a:solidFill>
                  <a:srgbClr val="000000"/>
                </a:solidFill>
                <a:ea typeface="Times New Roman"/>
              </a:rPr>
              <a:t> 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ba’zi  sopol  idishlarda  </a:t>
            </a:r>
            <a:r>
              <a:rPr lang="uz-Cyrl-UZ" sz="2800" b="1" dirty="0">
                <a:solidFill>
                  <a:srgbClr val="0000FF"/>
                </a:solidFill>
                <a:ea typeface="Times New Roman"/>
              </a:rPr>
              <a:t>3  tadan  oyoq 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paydo  bo‘ladi.  </a:t>
            </a:r>
            <a:endParaRPr lang="en-US" sz="2800" dirty="0" smtClean="0">
              <a:solidFill>
                <a:srgbClr val="000000"/>
              </a:solidFill>
              <a:ea typeface="Times New Roman"/>
            </a:endParaRPr>
          </a:p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uz-Cyrl-UZ" sz="2800" b="1" dirty="0" smtClean="0">
                <a:solidFill>
                  <a:srgbClr val="FF0000"/>
                </a:solidFill>
                <a:ea typeface="Times New Roman"/>
              </a:rPr>
              <a:t>Uchinchidan</a:t>
            </a:r>
            <a:r>
              <a:rPr lang="uz-Cyrl-UZ" sz="2800" dirty="0" smtClean="0">
                <a:solidFill>
                  <a:srgbClr val="000000"/>
                </a:solidFill>
                <a:ea typeface="Times New Roman"/>
              </a:rPr>
              <a:t> 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sopol  buyumlar  </a:t>
            </a:r>
            <a:r>
              <a:rPr lang="uz-Cyrl-UZ" sz="2800" b="1" dirty="0">
                <a:solidFill>
                  <a:srgbClr val="000000"/>
                </a:solidFill>
                <a:ea typeface="Times New Roman"/>
              </a:rPr>
              <a:t>naqshi  murakkablashib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,  </a:t>
            </a:r>
            <a:r>
              <a:rPr lang="uz-Cyrl-UZ" sz="2800" b="1" i="1" dirty="0">
                <a:solidFill>
                  <a:srgbClr val="0000FF"/>
                </a:solidFill>
                <a:ea typeface="Times New Roman"/>
              </a:rPr>
              <a:t>jimjimador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  bo‘ladi  va  </a:t>
            </a:r>
            <a:r>
              <a:rPr lang="uz-Cyrl-UZ" sz="2800" b="1" dirty="0">
                <a:solidFill>
                  <a:srgbClr val="000000"/>
                </a:solidFill>
                <a:ea typeface="Times New Roman"/>
              </a:rPr>
              <a:t>hayvon,  parrandalarning  rasmini  solish 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odat  tusiga  kiradi. Sopol  idishlar  </a:t>
            </a:r>
            <a:r>
              <a:rPr lang="uz-Cyrl-UZ" sz="2800" b="1" dirty="0">
                <a:solidFill>
                  <a:srgbClr val="0000FF"/>
                </a:solidFill>
                <a:ea typeface="Times New Roman"/>
              </a:rPr>
              <a:t>turi 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ko‘paygan.</a:t>
            </a:r>
            <a:endParaRPr lang="ru-RU" sz="28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51720" y="116632"/>
            <a:ext cx="482453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Kulolchilik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917116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767" y="982191"/>
            <a:ext cx="88569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2800" dirty="0">
                <a:solidFill>
                  <a:srgbClr val="000000"/>
                </a:solidFill>
                <a:ea typeface="Times New Roman"/>
                <a:cs typeface="PANDA Times UZ"/>
              </a:rPr>
              <a:t>O‘zbekiston  hududida  </a:t>
            </a:r>
            <a:r>
              <a:rPr lang="uz-Cyrl-UZ" sz="2800" b="1" dirty="0">
                <a:solidFill>
                  <a:srgbClr val="000000"/>
                </a:solidFill>
                <a:ea typeface="Times New Roman"/>
                <a:cs typeface="PANDA Times UZ"/>
              </a:rPr>
              <a:t>Amudaryo  etaklaridagi  </a:t>
            </a:r>
            <a:r>
              <a:rPr lang="uz-Cyrl-UZ" sz="2800" dirty="0">
                <a:solidFill>
                  <a:srgbClr val="000000"/>
                </a:solidFill>
                <a:ea typeface="Times New Roman"/>
                <a:cs typeface="PANDA Times UZ"/>
              </a:rPr>
              <a:t>eneolit  davri  yodgorliklarini  </a:t>
            </a:r>
            <a:r>
              <a:rPr lang="uz-Cyrl-UZ" sz="2800" b="1" i="1" dirty="0">
                <a:solidFill>
                  <a:srgbClr val="0000FF"/>
                </a:solidFill>
                <a:ea typeface="Times New Roman"/>
                <a:cs typeface="PANDA Times UZ"/>
              </a:rPr>
              <a:t>S.P. Tolstov</a:t>
            </a:r>
            <a:r>
              <a:rPr lang="uz-Cyrl-UZ" sz="2800" dirty="0">
                <a:solidFill>
                  <a:srgbClr val="000000"/>
                </a:solidFill>
                <a:ea typeface="Times New Roman"/>
                <a:cs typeface="PANDA Times UZ"/>
              </a:rPr>
              <a:t>,  </a:t>
            </a:r>
            <a:r>
              <a:rPr lang="uz-Cyrl-UZ" sz="2800" b="1" dirty="0">
                <a:solidFill>
                  <a:srgbClr val="000000"/>
                </a:solidFill>
                <a:ea typeface="Times New Roman"/>
                <a:cs typeface="PANDA Times UZ"/>
              </a:rPr>
              <a:t>quyi  Zarafshon  hududlarini  </a:t>
            </a:r>
            <a:r>
              <a:rPr lang="uz-Cyrl-UZ" sz="2800" b="1" i="1" dirty="0">
                <a:solidFill>
                  <a:srgbClr val="0000FF"/>
                </a:solidFill>
                <a:ea typeface="Times New Roman"/>
                <a:cs typeface="PANDA Times UZ"/>
              </a:rPr>
              <a:t>Ya.G‘. G‘ulomov,  A. Asqarov,  O‘.  Islomovlar</a:t>
            </a:r>
            <a:r>
              <a:rPr lang="uz-Cyrl-UZ" sz="2800" dirty="0">
                <a:solidFill>
                  <a:srgbClr val="000000"/>
                </a:solidFill>
                <a:ea typeface="Times New Roman"/>
                <a:cs typeface="PANDA Times UZ"/>
              </a:rPr>
              <a:t>  tadqiq  qilishgan</a:t>
            </a:r>
            <a:r>
              <a:rPr lang="uz-Cyrl-UZ" sz="2800" dirty="0" smtClean="0">
                <a:solidFill>
                  <a:srgbClr val="000000"/>
                </a:solidFill>
                <a:ea typeface="Times New Roman"/>
                <a:cs typeface="PANDA Times UZ"/>
              </a:rPr>
              <a:t>.</a:t>
            </a:r>
            <a:endParaRPr lang="ru-RU" sz="2800" dirty="0">
              <a:latin typeface="PANDA Times UZ"/>
              <a:ea typeface="Times New Roman"/>
              <a:cs typeface="PANDA Times UZ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51720" y="116632"/>
            <a:ext cx="482453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Eneolit</a:t>
            </a:r>
            <a:r>
              <a:rPr lang="en-US" sz="2800" dirty="0" smtClean="0"/>
              <a:t> </a:t>
            </a:r>
            <a:r>
              <a:rPr lang="en-US" sz="2800" dirty="0" err="1" smtClean="0"/>
              <a:t>davri</a:t>
            </a:r>
            <a:r>
              <a:rPr lang="en-US" sz="2800" dirty="0" smtClean="0"/>
              <a:t> </a:t>
            </a:r>
            <a:r>
              <a:rPr lang="en-US" sz="2800" dirty="0" err="1" smtClean="0"/>
              <a:t>manzilgohlari</a:t>
            </a:r>
            <a:endParaRPr lang="ru-RU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9144000" cy="405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0266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767" y="982191"/>
            <a:ext cx="885698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3000" dirty="0">
                <a:solidFill>
                  <a:srgbClr val="000000"/>
                </a:solidFill>
                <a:ea typeface="Times New Roman"/>
              </a:rPr>
              <a:t>O‘rta  Osiyoning  </a:t>
            </a:r>
            <a:r>
              <a:rPr lang="uz-Cyrl-UZ" sz="3000" b="1" dirty="0">
                <a:solidFill>
                  <a:srgbClr val="0000FF"/>
                </a:solidFill>
                <a:ea typeface="Times New Roman"/>
              </a:rPr>
              <a:t>shimoliy  va  markaziy   </a:t>
            </a:r>
            <a:r>
              <a:rPr lang="uz-Cyrl-UZ" sz="3000" dirty="0">
                <a:solidFill>
                  <a:srgbClr val="000000"/>
                </a:solidFill>
                <a:ea typeface="Times New Roman"/>
              </a:rPr>
              <a:t>hududlaridagi  qabilalar  </a:t>
            </a:r>
            <a:r>
              <a:rPr lang="uz-Cyrl-UZ" sz="3000" b="1" dirty="0">
                <a:solidFill>
                  <a:srgbClr val="000000"/>
                </a:solidFill>
                <a:ea typeface="Times New Roman"/>
              </a:rPr>
              <a:t>metall</a:t>
            </a:r>
            <a:r>
              <a:rPr lang="uz-Cyrl-UZ" sz="3000" dirty="0">
                <a:solidFill>
                  <a:srgbClr val="000000"/>
                </a:solidFill>
                <a:ea typeface="Times New Roman"/>
              </a:rPr>
              <a:t>  bilan  </a:t>
            </a:r>
            <a:r>
              <a:rPr lang="uz-Cyrl-UZ" sz="3000" b="1" i="1" dirty="0">
                <a:ea typeface="Times New Roman"/>
              </a:rPr>
              <a:t>miloddan  avvalgi  III  ming  yilliklar  oxiri  va  II  ming  yilliklarning  boshlarida</a:t>
            </a:r>
            <a:r>
              <a:rPr lang="uz-Cyrl-UZ" sz="3000" dirty="0">
                <a:solidFill>
                  <a:srgbClr val="000000"/>
                </a:solidFill>
                <a:ea typeface="Times New Roman"/>
              </a:rPr>
              <a:t>  birinchi  bor  tanishishgan  hamda  bu  hududlardagi  </a:t>
            </a:r>
            <a:r>
              <a:rPr lang="uz-Cyrl-UZ" sz="3000" b="1" dirty="0">
                <a:solidFill>
                  <a:srgbClr val="000000"/>
                </a:solidFill>
                <a:ea typeface="Times New Roman"/>
              </a:rPr>
              <a:t>eneolit  davri  makonlari  </a:t>
            </a:r>
            <a:r>
              <a:rPr lang="uz-Cyrl-UZ" sz="3000" b="1" dirty="0">
                <a:solidFill>
                  <a:srgbClr val="0000FF"/>
                </a:solidFill>
                <a:ea typeface="Times New Roman"/>
              </a:rPr>
              <a:t>qalin  madaniy  qatlamga</a:t>
            </a:r>
            <a:r>
              <a:rPr lang="uz-Cyrl-UZ" sz="3000" dirty="0">
                <a:solidFill>
                  <a:srgbClr val="000000"/>
                </a:solidFill>
                <a:ea typeface="Times New Roman"/>
              </a:rPr>
              <a:t>  ega  bo‘lmagan,  ular  </a:t>
            </a:r>
            <a:r>
              <a:rPr lang="uz-Cyrl-UZ" sz="3000" b="1" i="1" dirty="0">
                <a:solidFill>
                  <a:srgbClr val="C00000"/>
                </a:solidFill>
                <a:ea typeface="Times New Roman"/>
              </a:rPr>
              <a:t>qisqa  muddatli  makonlar  tipidagi  qishloqlar </a:t>
            </a:r>
            <a:r>
              <a:rPr lang="uz-Cyrl-UZ" sz="3000" dirty="0">
                <a:solidFill>
                  <a:srgbClr val="000000"/>
                </a:solidFill>
                <a:ea typeface="Times New Roman"/>
              </a:rPr>
              <a:t> bo‘lgan. </a:t>
            </a:r>
            <a:endParaRPr lang="en-US" sz="3000" dirty="0" smtClean="0">
              <a:solidFill>
                <a:srgbClr val="000000"/>
              </a:solidFill>
              <a:ea typeface="Times New Roman"/>
            </a:endParaRPr>
          </a:p>
          <a:p>
            <a:pPr indent="449580" algn="just">
              <a:spcAft>
                <a:spcPts val="0"/>
              </a:spcAft>
            </a:pPr>
            <a:r>
              <a:rPr lang="uz-Cyrl-UZ" sz="3000" dirty="0" smtClean="0">
                <a:solidFill>
                  <a:srgbClr val="000000"/>
                </a:solidFill>
                <a:ea typeface="Times New Roman"/>
              </a:rPr>
              <a:t>Shunday </a:t>
            </a:r>
            <a:r>
              <a:rPr lang="uz-Cyrl-UZ" sz="3000" dirty="0">
                <a:solidFill>
                  <a:srgbClr val="000000"/>
                </a:solidFill>
                <a:ea typeface="Times New Roman"/>
              </a:rPr>
              <a:t>makonlar </a:t>
            </a:r>
            <a:r>
              <a:rPr lang="uz-Cyrl-UZ" sz="3000" b="1" dirty="0">
                <a:solidFill>
                  <a:srgbClr val="000000"/>
                </a:solidFill>
                <a:ea typeface="Times New Roman"/>
              </a:rPr>
              <a:t>Zarafshonning  quyi  oqimida  </a:t>
            </a:r>
            <a:r>
              <a:rPr lang="uz-Cyrl-UZ" sz="3000" b="1" i="1" dirty="0">
                <a:solidFill>
                  <a:srgbClr val="C00000"/>
                </a:solidFill>
                <a:ea typeface="Times New Roman"/>
              </a:rPr>
              <a:t>Kaptar  ko‘li  va  Katta  Tuzkon-35  </a:t>
            </a:r>
            <a:r>
              <a:rPr lang="uz-Cyrl-UZ" sz="3000" dirty="0">
                <a:solidFill>
                  <a:srgbClr val="000000"/>
                </a:solidFill>
                <a:ea typeface="Times New Roman"/>
              </a:rPr>
              <a:t>mavzelari  atrofining  </a:t>
            </a:r>
            <a:r>
              <a:rPr lang="uz-Cyrl-UZ" sz="3000" b="1" dirty="0">
                <a:solidFill>
                  <a:srgbClr val="FF0000"/>
                </a:solidFill>
                <a:ea typeface="Times New Roman"/>
              </a:rPr>
              <a:t>4  ta  joyidan  </a:t>
            </a:r>
            <a:r>
              <a:rPr lang="uz-Cyrl-UZ" sz="3000" dirty="0">
                <a:solidFill>
                  <a:srgbClr val="000000"/>
                </a:solidFill>
                <a:ea typeface="Times New Roman"/>
              </a:rPr>
              <a:t>eneolit  davri  makonlari  topilgan. </a:t>
            </a:r>
            <a:endParaRPr lang="ru-RU" sz="3000" dirty="0">
              <a:latin typeface="PANDA Times UZ"/>
              <a:ea typeface="Times New Roman"/>
              <a:cs typeface="PANDA Times UZ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51720" y="116632"/>
            <a:ext cx="482453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Eneolit</a:t>
            </a:r>
            <a:r>
              <a:rPr lang="en-US" sz="2800" dirty="0" smtClean="0"/>
              <a:t> </a:t>
            </a:r>
            <a:r>
              <a:rPr lang="en-US" sz="2800" dirty="0" err="1" smtClean="0"/>
              <a:t>davri</a:t>
            </a:r>
            <a:r>
              <a:rPr lang="en-US" sz="2800" dirty="0" smtClean="0"/>
              <a:t> </a:t>
            </a:r>
            <a:r>
              <a:rPr lang="en-US" sz="2800" dirty="0" err="1" smtClean="0"/>
              <a:t>manzilgohlari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500996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767" y="982191"/>
            <a:ext cx="885698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2600" b="1" dirty="0">
                <a:solidFill>
                  <a:srgbClr val="0000FF"/>
                </a:solidFill>
                <a:ea typeface="Times New Roman"/>
              </a:rPr>
              <a:t>Sarazm madaniyati  </a:t>
            </a:r>
            <a:r>
              <a:rPr lang="uz-Cyrl-UZ" sz="2600" dirty="0">
                <a:solidFill>
                  <a:srgbClr val="000000"/>
                </a:solidFill>
                <a:ea typeface="Times New Roman"/>
              </a:rPr>
              <a:t>eneolit  davrining  ajoyib  yodgorligi hisoblanadi.   Hozirgi </a:t>
            </a:r>
            <a:r>
              <a:rPr lang="uz-Cyrl-UZ" sz="2600" b="1" dirty="0">
                <a:solidFill>
                  <a:srgbClr val="0000FF"/>
                </a:solidFill>
                <a:ea typeface="Times New Roman"/>
              </a:rPr>
              <a:t>Sarazm qishlog‘i </a:t>
            </a:r>
            <a:r>
              <a:rPr lang="uz-Cyrl-UZ" sz="2600" b="1" i="1" dirty="0">
                <a:solidFill>
                  <a:srgbClr val="000000"/>
                </a:solidFill>
                <a:ea typeface="Times New Roman"/>
              </a:rPr>
              <a:t>Zarafshon  vohasining  yuqori  qismida O‘zbekiston bilan Tojikistonning chegara hududida  </a:t>
            </a:r>
            <a:r>
              <a:rPr lang="uz-Cyrl-UZ" sz="2600" dirty="0">
                <a:solidFill>
                  <a:srgbClr val="000000"/>
                </a:solidFill>
                <a:ea typeface="Times New Roman"/>
              </a:rPr>
              <a:t>joylashgan.     Shu qishloqda isteqomat qiluvchi </a:t>
            </a:r>
            <a:r>
              <a:rPr lang="uz-Cyrl-UZ" sz="2600" b="1" i="1" dirty="0">
                <a:solidFill>
                  <a:srgbClr val="C00000"/>
                </a:solidFill>
                <a:ea typeface="Times New Roman"/>
              </a:rPr>
              <a:t>Ashurali Toyloqov </a:t>
            </a:r>
            <a:r>
              <a:rPr lang="uz-Cyrl-UZ" sz="2600" b="1" dirty="0">
                <a:solidFill>
                  <a:srgbClr val="000000"/>
                </a:solidFill>
                <a:ea typeface="Times New Roman"/>
              </a:rPr>
              <a:t>1976 yili</a:t>
            </a:r>
            <a:r>
              <a:rPr lang="uz-Cyrl-UZ" sz="2600" dirty="0">
                <a:solidFill>
                  <a:srgbClr val="000000"/>
                </a:solidFill>
                <a:ea typeface="Times New Roman"/>
              </a:rPr>
              <a:t> o‘z tomorqasi va qo‘shnilarining hovlilaridan topilgan </a:t>
            </a:r>
            <a:r>
              <a:rPr lang="uz-Cyrl-UZ" sz="2600" b="1" dirty="0">
                <a:solidFill>
                  <a:srgbClr val="C00000"/>
                </a:solidFill>
                <a:ea typeface="Times New Roman"/>
              </a:rPr>
              <a:t>sopol siniqlari, bronza bolta va pichoqlarni</a:t>
            </a:r>
            <a:r>
              <a:rPr lang="uz-Cyrl-UZ" sz="2600" dirty="0">
                <a:solidFill>
                  <a:srgbClr val="000000"/>
                </a:solidFill>
                <a:ea typeface="Times New Roman"/>
              </a:rPr>
              <a:t> olib, </a:t>
            </a:r>
            <a:r>
              <a:rPr lang="uz-Cyrl-UZ" sz="2600" b="1" dirty="0">
                <a:solidFill>
                  <a:srgbClr val="000000"/>
                </a:solidFill>
                <a:ea typeface="Times New Roman"/>
              </a:rPr>
              <a:t>Panjikent muzeyiga </a:t>
            </a:r>
            <a:r>
              <a:rPr lang="uz-Cyrl-UZ" sz="2600" dirty="0">
                <a:solidFill>
                  <a:srgbClr val="000000"/>
                </a:solidFill>
                <a:ea typeface="Times New Roman"/>
              </a:rPr>
              <a:t>topshiradi. Bu topilmalar darhol olimlarning diqqatini o‘ziga jalb qiladi va </a:t>
            </a:r>
            <a:r>
              <a:rPr lang="uz-Cyrl-UZ" sz="2600" b="1" dirty="0">
                <a:solidFill>
                  <a:srgbClr val="000000"/>
                </a:solidFill>
                <a:ea typeface="Times New Roman"/>
              </a:rPr>
              <a:t>1977 yilda </a:t>
            </a:r>
            <a:r>
              <a:rPr lang="uz-Cyrl-UZ" sz="2600" dirty="0">
                <a:solidFill>
                  <a:srgbClr val="000000"/>
                </a:solidFill>
                <a:ea typeface="Times New Roman"/>
              </a:rPr>
              <a:t>u yerda </a:t>
            </a:r>
            <a:r>
              <a:rPr lang="uz-Cyrl-UZ" sz="2600" b="1" dirty="0">
                <a:solidFill>
                  <a:srgbClr val="000000"/>
                </a:solidFill>
                <a:ea typeface="Times New Roman"/>
              </a:rPr>
              <a:t>tojikistonlik arxeologlar </a:t>
            </a:r>
            <a:r>
              <a:rPr lang="uz-Cyrl-UZ" sz="2600" dirty="0">
                <a:solidFill>
                  <a:srgbClr val="000000"/>
                </a:solidFill>
                <a:ea typeface="Times New Roman"/>
              </a:rPr>
              <a:t>tadqiqot ishlarini boshlab yuboradilar. U  yerda  </a:t>
            </a:r>
            <a:r>
              <a:rPr lang="uz-Cyrl-UZ" sz="2600" b="1" dirty="0">
                <a:solidFill>
                  <a:srgbClr val="000000"/>
                </a:solidFill>
                <a:ea typeface="Times New Roman"/>
              </a:rPr>
              <a:t>1977  yildan  </a:t>
            </a:r>
            <a:r>
              <a:rPr lang="uz-Cyrl-UZ" sz="2600" dirty="0">
                <a:solidFill>
                  <a:srgbClr val="000000"/>
                </a:solidFill>
                <a:ea typeface="Times New Roman"/>
              </a:rPr>
              <a:t>beri  </a:t>
            </a:r>
            <a:r>
              <a:rPr lang="uz-Cyrl-UZ" sz="2600" b="1" dirty="0">
                <a:solidFill>
                  <a:srgbClr val="000000"/>
                </a:solidFill>
                <a:ea typeface="Times New Roman"/>
              </a:rPr>
              <a:t>Tojikistonlik  arxeolog  </a:t>
            </a:r>
            <a:r>
              <a:rPr lang="uz-Cyrl-UZ" sz="2600" b="1" i="1" dirty="0">
                <a:solidFill>
                  <a:srgbClr val="C00000"/>
                </a:solidFill>
                <a:ea typeface="Times New Roman"/>
              </a:rPr>
              <a:t>Abdulla  Isaqov</a:t>
            </a:r>
            <a:r>
              <a:rPr lang="uz-Cyrl-UZ" sz="2600" i="1" dirty="0">
                <a:solidFill>
                  <a:srgbClr val="C00000"/>
                </a:solidFill>
                <a:ea typeface="Times New Roman"/>
              </a:rPr>
              <a:t>  </a:t>
            </a:r>
            <a:r>
              <a:rPr lang="uz-Cyrl-UZ" sz="2600" dirty="0">
                <a:solidFill>
                  <a:srgbClr val="000000"/>
                </a:solidFill>
                <a:ea typeface="Times New Roman"/>
              </a:rPr>
              <a:t>tadqiqot  ishlari  olib  boradi. Keyinchalik bu bilan </a:t>
            </a:r>
            <a:r>
              <a:rPr lang="uz-Cyrl-UZ" sz="2600" b="1" dirty="0">
                <a:solidFill>
                  <a:srgbClr val="0000FF"/>
                </a:solidFill>
                <a:ea typeface="Times New Roman"/>
              </a:rPr>
              <a:t>fransuz va amerikalik </a:t>
            </a:r>
            <a:r>
              <a:rPr lang="uz-Cyrl-UZ" sz="2600" dirty="0">
                <a:solidFill>
                  <a:srgbClr val="000000"/>
                </a:solidFill>
                <a:ea typeface="Times New Roman"/>
              </a:rPr>
              <a:t>olimlar ham qiziqib hamkorlikda tadqiqot ishlari boshlanib ketadi. </a:t>
            </a:r>
            <a:endParaRPr lang="ru-RU" sz="2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51720" y="116632"/>
            <a:ext cx="482453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Sarazm</a:t>
            </a:r>
            <a:r>
              <a:rPr lang="en-US" sz="2800" dirty="0"/>
              <a:t> </a:t>
            </a:r>
            <a:r>
              <a:rPr lang="en-US" sz="2800" dirty="0" err="1"/>
              <a:t>madaniyati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737431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700" b="1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Adabiyotlar</a:t>
            </a:r>
            <a:r>
              <a:rPr lang="en-US" sz="27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:</a:t>
            </a:r>
            <a:endParaRPr lang="en-US" sz="27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Cyrl-UZ" sz="27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</a:t>
            </a:r>
            <a:r>
              <a:rPr lang="uz-Cyrl-UZ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</a:t>
            </a:r>
            <a:r>
              <a:rPr lang="en-US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Массон</a:t>
            </a:r>
            <a:r>
              <a:rPr lang="ru-RU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В.М.   </a:t>
            </a:r>
            <a:r>
              <a:rPr lang="ru-RU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Древнеземледелческая</a:t>
            </a:r>
            <a:r>
              <a:rPr lang="ru-RU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ru-RU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култура</a:t>
            </a:r>
            <a:r>
              <a:rPr lang="ru-RU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ru-RU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Маргианы</a:t>
            </a:r>
            <a:r>
              <a:rPr lang="ru-RU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  Москва  1959  г.</a:t>
            </a:r>
            <a:endParaRPr lang="en-US" sz="27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7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7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2.Alimjanov  </a:t>
            </a:r>
            <a:r>
              <a:rPr lang="uz-Cyrl-UZ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M.Ye.  Qadimiy  yodgorliklar  qissasi. Toshkent. </a:t>
            </a:r>
            <a:r>
              <a:rPr lang="uz-Cyrl-UZ" sz="27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1973.</a:t>
            </a:r>
            <a:endParaRPr lang="en-US" sz="27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Cyrl-UZ" sz="27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3</a:t>
            </a:r>
            <a:r>
              <a:rPr lang="uz-Cyrl-UZ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</a:t>
            </a:r>
            <a:r>
              <a:rPr lang="ru-RU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Гулямов</a:t>
            </a:r>
            <a:r>
              <a:rPr lang="ru-RU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Я.Т. , </a:t>
            </a:r>
            <a:r>
              <a:rPr lang="ru-RU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Исломов</a:t>
            </a:r>
            <a:r>
              <a:rPr lang="ru-RU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У, </a:t>
            </a:r>
            <a:r>
              <a:rPr lang="ru-RU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Асқаров</a:t>
            </a:r>
            <a:r>
              <a:rPr lang="ru-RU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А.  Первобытная  </a:t>
            </a:r>
            <a:r>
              <a:rPr lang="ru-RU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култура</a:t>
            </a:r>
            <a:r>
              <a:rPr lang="ru-RU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и  возникновение орошаемого  земледелия  в  </a:t>
            </a:r>
            <a:r>
              <a:rPr lang="ru-RU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низовях</a:t>
            </a:r>
            <a:r>
              <a:rPr lang="ru-RU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Зарафшана. </a:t>
            </a:r>
            <a:r>
              <a:rPr lang="ru-RU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Тошкент</a:t>
            </a:r>
            <a:r>
              <a:rPr lang="ru-RU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1966</a:t>
            </a:r>
            <a:r>
              <a:rPr lang="ru-RU" sz="27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</a:t>
            </a:r>
            <a:endParaRPr lang="en-US" sz="27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Cyrl-UZ" sz="27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4</a:t>
            </a:r>
            <a:r>
              <a:rPr lang="uz-Cyrl-UZ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</a:t>
            </a:r>
            <a:r>
              <a:rPr lang="en-US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Kuzmina  </a:t>
            </a:r>
            <a:r>
              <a:rPr lang="en-US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Ye.Ye</a:t>
            </a:r>
            <a:r>
              <a:rPr lang="en-US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 </a:t>
            </a:r>
            <a:r>
              <a:rPr lang="en-US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Metallicheskie</a:t>
            </a:r>
            <a:r>
              <a:rPr lang="en-US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izdeliya</a:t>
            </a:r>
            <a:r>
              <a:rPr lang="en-US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eneolita</a:t>
            </a:r>
            <a:r>
              <a:rPr lang="en-US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</a:t>
            </a:r>
            <a:r>
              <a:rPr lang="en-US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ru-RU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Кузмина  Е.Е.  Металлические  изделия энеолита  и  бронзового  века  Средней  Азии. Москва  1966.</a:t>
            </a:r>
          </a:p>
          <a:p>
            <a:pPr algn="just">
              <a:spcAft>
                <a:spcPts val="0"/>
              </a:spcAft>
            </a:pPr>
            <a:r>
              <a:rPr lang="ru-RU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5. </a:t>
            </a:r>
            <a:r>
              <a:rPr lang="ru-RU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Сарианиди</a:t>
            </a:r>
            <a:r>
              <a:rPr lang="ru-RU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В.И. </a:t>
            </a:r>
            <a:r>
              <a:rPr lang="ru-RU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Энеолическое</a:t>
            </a:r>
            <a:r>
              <a:rPr lang="ru-RU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поселение  </a:t>
            </a:r>
            <a:r>
              <a:rPr lang="ru-RU" sz="2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Геоксюр</a:t>
            </a:r>
            <a:r>
              <a:rPr lang="ru-RU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Ашхабад. 1960.</a:t>
            </a:r>
          </a:p>
          <a:p>
            <a:pPr algn="just">
              <a:spcAft>
                <a:spcPts val="0"/>
              </a:spcAft>
            </a:pPr>
            <a:r>
              <a:rPr lang="uz-Cyrl-UZ" sz="27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6</a:t>
            </a:r>
            <a:r>
              <a:rPr lang="uz-Cyrl-UZ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Asqarov A., Jo‘raqulov M.  Eneolit  va  bronza  davrida  O‘rta  Osiyo.  Samarqand 1984.</a:t>
            </a:r>
            <a:endParaRPr lang="ru-RU" sz="27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r>
              <a:rPr lang="uz-Cyrl-UZ" sz="27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7</a:t>
            </a:r>
            <a:r>
              <a:rPr lang="uz-Cyrl-UZ" sz="2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Isakov A. Sarazm.  Dushanbe. 1991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686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767" y="982191"/>
            <a:ext cx="88569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2800" b="1" dirty="0">
                <a:solidFill>
                  <a:srgbClr val="000000"/>
                </a:solidFill>
                <a:latin typeface="+mj-lt"/>
                <a:ea typeface="Times New Roman"/>
              </a:rPr>
              <a:t>Birinchi bosq</a:t>
            </a:r>
            <a:r>
              <a:rPr lang="en-US" sz="2800" b="1" dirty="0" err="1">
                <a:solidFill>
                  <a:srgbClr val="000000"/>
                </a:solidFill>
                <a:latin typeface="+mj-lt"/>
                <a:ea typeface="Times New Roman"/>
              </a:rPr>
              <a:t>ichda</a:t>
            </a:r>
            <a:r>
              <a:rPr lang="en-US" sz="2800" b="1" dirty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ea typeface="Times New Roman"/>
              </a:rPr>
              <a:t>Sarazmga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ea typeface="Times New Roman"/>
              </a:rPr>
              <a:t>asos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ea typeface="Times New Roman"/>
              </a:rPr>
              <a:t>solinadi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Times New Roman"/>
              </a:rPr>
              <a:t>.</a:t>
            </a:r>
            <a:r>
              <a:rPr lang="uz-Cyrl-UZ" sz="2800" dirty="0">
                <a:solidFill>
                  <a:srgbClr val="000000"/>
                </a:solidFill>
                <a:latin typeface="+mj-lt"/>
                <a:ea typeface="Times New Roman"/>
              </a:rPr>
              <a:t> Bu davrda Sarazmliklar </a:t>
            </a:r>
            <a:r>
              <a:rPr lang="uz-Cyrl-UZ" sz="2800" b="1" dirty="0">
                <a:solidFill>
                  <a:srgbClr val="000000"/>
                </a:solidFill>
                <a:latin typeface="+mj-lt"/>
                <a:ea typeface="Times New Roman"/>
              </a:rPr>
              <a:t>guvaladan </a:t>
            </a:r>
            <a:r>
              <a:rPr lang="uz-Cyrl-UZ" sz="2800" b="1" i="1" dirty="0">
                <a:solidFill>
                  <a:srgbClr val="0000FF"/>
                </a:solidFill>
                <a:latin typeface="+mj-lt"/>
                <a:ea typeface="Times New Roman"/>
              </a:rPr>
              <a:t>bir xonali uylar </a:t>
            </a:r>
            <a:r>
              <a:rPr lang="uz-Cyrl-UZ" sz="2800" dirty="0">
                <a:solidFill>
                  <a:srgbClr val="000000"/>
                </a:solidFill>
                <a:latin typeface="+mj-lt"/>
                <a:ea typeface="Times New Roman"/>
              </a:rPr>
              <a:t>qurib </a:t>
            </a:r>
            <a:r>
              <a:rPr lang="uz-Cyrl-UZ" sz="2800" b="1" dirty="0">
                <a:solidFill>
                  <a:srgbClr val="000000"/>
                </a:solidFill>
                <a:latin typeface="+mj-lt"/>
                <a:ea typeface="Times New Roman"/>
              </a:rPr>
              <a:t>atrofini </a:t>
            </a:r>
            <a:r>
              <a:rPr lang="uz-Cyrl-UZ" sz="2800" b="1" i="1" dirty="0">
                <a:solidFill>
                  <a:srgbClr val="0000FF"/>
                </a:solidFill>
                <a:latin typeface="+mj-lt"/>
                <a:ea typeface="Times New Roman"/>
              </a:rPr>
              <a:t>mudofaa devori </a:t>
            </a:r>
            <a:r>
              <a:rPr lang="uz-Cyrl-UZ" sz="2800" dirty="0">
                <a:solidFill>
                  <a:srgbClr val="000000"/>
                </a:solidFill>
                <a:latin typeface="+mj-lt"/>
                <a:ea typeface="Times New Roman"/>
              </a:rPr>
              <a:t>bilan o‘rab oladilar. Kulbalar yaqinida ularning </a:t>
            </a:r>
            <a:r>
              <a:rPr lang="uz-Cyrl-UZ" sz="2800" b="1" i="1" dirty="0">
                <a:solidFill>
                  <a:srgbClr val="0000FF"/>
                </a:solidFill>
                <a:latin typeface="+mj-lt"/>
                <a:ea typeface="Times New Roman"/>
              </a:rPr>
              <a:t>xilxonalari</a:t>
            </a:r>
            <a:r>
              <a:rPr lang="uz-Cyrl-UZ" sz="2800" dirty="0">
                <a:solidFill>
                  <a:srgbClr val="000000"/>
                </a:solidFill>
                <a:latin typeface="+mj-lt"/>
                <a:ea typeface="Times New Roman"/>
              </a:rPr>
              <a:t> bo‘lgan. Bu yerlardan </a:t>
            </a:r>
            <a:r>
              <a:rPr lang="uz-Cyrl-UZ" sz="2800" b="1" dirty="0">
                <a:solidFill>
                  <a:srgbClr val="000000"/>
                </a:solidFill>
                <a:latin typeface="+mj-lt"/>
                <a:ea typeface="Times New Roman"/>
              </a:rPr>
              <a:t>sirtiga </a:t>
            </a:r>
            <a:r>
              <a:rPr lang="uz-Cyrl-UZ" sz="2800" b="1" i="1" dirty="0">
                <a:solidFill>
                  <a:srgbClr val="C00000"/>
                </a:solidFill>
                <a:latin typeface="+mj-lt"/>
                <a:ea typeface="Times New Roman"/>
              </a:rPr>
              <a:t>qora va qizil bo‘yoqlar</a:t>
            </a:r>
            <a:r>
              <a:rPr lang="uz-Cyrl-UZ" sz="2800" i="1" dirty="0">
                <a:solidFill>
                  <a:srgbClr val="C00000"/>
                </a:solidFill>
                <a:latin typeface="+mj-lt"/>
                <a:ea typeface="Times New Roman"/>
              </a:rPr>
              <a:t> </a:t>
            </a:r>
            <a:r>
              <a:rPr lang="uz-Cyrl-UZ" sz="2800" dirty="0">
                <a:solidFill>
                  <a:srgbClr val="000000"/>
                </a:solidFill>
                <a:latin typeface="+mj-lt"/>
                <a:ea typeface="Times New Roman"/>
              </a:rPr>
              <a:t>turli geometrik naqshlar solingan </a:t>
            </a:r>
            <a:r>
              <a:rPr lang="uz-Cyrl-UZ" sz="2800" b="1" i="1" dirty="0">
                <a:solidFill>
                  <a:srgbClr val="000000"/>
                </a:solidFill>
                <a:latin typeface="+mj-lt"/>
                <a:ea typeface="Times New Roman"/>
              </a:rPr>
              <a:t>sopol parchalari, misdan yasalgan qurollar, mis oyna, oltin va kumushdan yasalgan taqinchoqlar, qimmatbaho </a:t>
            </a:r>
            <a:r>
              <a:rPr lang="uz-Cyrl-UZ" sz="2800" b="1" i="1" dirty="0" smtClean="0">
                <a:solidFill>
                  <a:srgbClr val="000000"/>
                </a:solidFill>
                <a:latin typeface="+mj-lt"/>
                <a:ea typeface="Times New Roman"/>
              </a:rPr>
              <a:t>toshlar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uz-Cyrl-UZ" sz="2800" b="1" i="1" dirty="0" smtClean="0">
                <a:solidFill>
                  <a:srgbClr val="000000"/>
                </a:solidFill>
                <a:latin typeface="+mj-lt"/>
                <a:ea typeface="Times New Roman"/>
              </a:rPr>
              <a:t>–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uz-Cyrl-UZ" sz="2800" b="1" i="1" dirty="0" smtClean="0">
                <a:solidFill>
                  <a:srgbClr val="C00000"/>
                </a:solidFill>
                <a:latin typeface="+mj-lt"/>
                <a:ea typeface="Times New Roman"/>
              </a:rPr>
              <a:t>lazurit </a:t>
            </a:r>
            <a:r>
              <a:rPr lang="uz-Cyrl-UZ" sz="2800" b="1" i="1" dirty="0">
                <a:solidFill>
                  <a:srgbClr val="C00000"/>
                </a:solidFill>
                <a:latin typeface="+mj-lt"/>
                <a:ea typeface="Times New Roman"/>
              </a:rPr>
              <a:t>va serdolikdan </a:t>
            </a:r>
            <a:r>
              <a:rPr lang="uz-Cyrl-UZ" sz="2800" b="1" i="1" dirty="0">
                <a:solidFill>
                  <a:srgbClr val="000000"/>
                </a:solidFill>
                <a:latin typeface="+mj-lt"/>
                <a:ea typeface="Times New Roman"/>
              </a:rPr>
              <a:t>yasalgan munchoqlar </a:t>
            </a:r>
            <a:r>
              <a:rPr lang="uz-Cyrl-UZ" sz="2800" dirty="0">
                <a:solidFill>
                  <a:srgbClr val="000000"/>
                </a:solidFill>
                <a:latin typeface="+mj-lt"/>
                <a:ea typeface="Times New Roman"/>
              </a:rPr>
              <a:t>topilgan. </a:t>
            </a:r>
            <a:endParaRPr lang="en-US" sz="2800" dirty="0" smtClean="0">
              <a:solidFill>
                <a:srgbClr val="000000"/>
              </a:solidFill>
              <a:latin typeface="+mj-lt"/>
              <a:ea typeface="Times New Roman"/>
            </a:endParaRPr>
          </a:p>
          <a:p>
            <a:pPr indent="449580" algn="just">
              <a:spcAft>
                <a:spcPts val="0"/>
              </a:spcAft>
            </a:pPr>
            <a:r>
              <a:rPr lang="uz-Cyrl-UZ" sz="2800" dirty="0" smtClean="0">
                <a:solidFill>
                  <a:srgbClr val="000000"/>
                </a:solidFill>
                <a:latin typeface="+mj-lt"/>
                <a:ea typeface="Times New Roman"/>
              </a:rPr>
              <a:t>Bu </a:t>
            </a:r>
            <a:r>
              <a:rPr lang="uz-Cyrl-UZ" sz="2800" dirty="0">
                <a:solidFill>
                  <a:srgbClr val="000000"/>
                </a:solidFill>
                <a:latin typeface="+mj-lt"/>
                <a:ea typeface="Times New Roman"/>
              </a:rPr>
              <a:t>topilmalar </a:t>
            </a:r>
            <a:r>
              <a:rPr lang="uz-Cyrl-UZ" sz="2800" b="1" dirty="0">
                <a:solidFill>
                  <a:srgbClr val="000000"/>
                </a:solidFill>
                <a:latin typeface="+mj-lt"/>
                <a:ea typeface="Times New Roman"/>
              </a:rPr>
              <a:t>Turkmanistonning </a:t>
            </a:r>
            <a:r>
              <a:rPr lang="uz-Cyrl-UZ" sz="2800" b="1" dirty="0">
                <a:solidFill>
                  <a:srgbClr val="C00000"/>
                </a:solidFill>
                <a:latin typeface="+mj-lt"/>
                <a:ea typeface="Times New Roman"/>
              </a:rPr>
              <a:t>Anov II</a:t>
            </a:r>
            <a:r>
              <a:rPr lang="uz-Cyrl-UZ" sz="2800" b="1" dirty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uz-Cyrl-UZ" sz="2800" dirty="0">
                <a:solidFill>
                  <a:srgbClr val="000000"/>
                </a:solidFill>
                <a:latin typeface="+mj-lt"/>
                <a:ea typeface="Times New Roman"/>
              </a:rPr>
              <a:t>moddiy buyumlariga ancha o‘xshaydi. Olimlar bu davrning xronologiyasini </a:t>
            </a:r>
            <a:r>
              <a:rPr lang="uz-Cyrl-UZ" sz="2800" b="1" i="1" dirty="0">
                <a:solidFill>
                  <a:srgbClr val="0000FF"/>
                </a:solidFill>
                <a:latin typeface="+mj-lt"/>
                <a:ea typeface="Times New Roman"/>
              </a:rPr>
              <a:t>radiokarbon usulida </a:t>
            </a:r>
            <a:r>
              <a:rPr lang="uz-Cyrl-UZ" sz="2800" dirty="0">
                <a:solidFill>
                  <a:srgbClr val="000000"/>
                </a:solidFill>
                <a:latin typeface="+mj-lt"/>
                <a:ea typeface="Times New Roman"/>
              </a:rPr>
              <a:t>aniqlaganlar. U </a:t>
            </a:r>
            <a:r>
              <a:rPr lang="uz-Cyrl-UZ" sz="2800" b="1" i="1" dirty="0">
                <a:solidFill>
                  <a:srgbClr val="000000"/>
                </a:solidFill>
                <a:latin typeface="+mj-lt"/>
                <a:ea typeface="Times New Roman"/>
              </a:rPr>
              <a:t>mil.avv. 3100–2930 yilliklarga </a:t>
            </a:r>
            <a:r>
              <a:rPr lang="uz-Cyrl-UZ" sz="2800" dirty="0">
                <a:solidFill>
                  <a:srgbClr val="000000"/>
                </a:solidFill>
                <a:latin typeface="+mj-lt"/>
                <a:ea typeface="Times New Roman"/>
              </a:rPr>
              <a:t>mansub bo‘lgan.</a:t>
            </a:r>
            <a:endParaRPr lang="ru-RU" sz="2800" dirty="0">
              <a:effectLst/>
              <a:latin typeface="+mj-lt"/>
              <a:ea typeface="Times New Roman"/>
              <a:cs typeface="PANDA Times UZ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51720" y="116632"/>
            <a:ext cx="482453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Sarazm</a:t>
            </a:r>
            <a:r>
              <a:rPr lang="en-US" sz="2800" dirty="0"/>
              <a:t> </a:t>
            </a:r>
            <a:r>
              <a:rPr lang="en-US" sz="2800" dirty="0" err="1"/>
              <a:t>madaniyati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559852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767" y="982191"/>
            <a:ext cx="885698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2500" b="1" dirty="0">
                <a:solidFill>
                  <a:srgbClr val="0000FF"/>
                </a:solidFill>
                <a:ea typeface="Times New Roman"/>
              </a:rPr>
              <a:t>Ikkinchi bosqich </a:t>
            </a:r>
            <a:r>
              <a:rPr lang="uz-Cyrl-UZ" sz="2500" b="1" i="1" dirty="0">
                <a:solidFill>
                  <a:srgbClr val="000000"/>
                </a:solidFill>
                <a:ea typeface="Times New Roman"/>
              </a:rPr>
              <a:t>so‘nggi eneolitdan ilk bronza asriga o‘tish davri</a:t>
            </a:r>
            <a:r>
              <a:rPr lang="uz-Cyrl-UZ" sz="2500" dirty="0">
                <a:solidFill>
                  <a:srgbClr val="000000"/>
                </a:solidFill>
                <a:ea typeface="Times New Roman"/>
              </a:rPr>
              <a:t> hisoblanadi. </a:t>
            </a:r>
            <a:r>
              <a:rPr lang="en-US" sz="2500" dirty="0" smtClean="0">
                <a:solidFill>
                  <a:srgbClr val="000000"/>
                </a:solidFill>
                <a:ea typeface="Times New Roman"/>
              </a:rPr>
              <a:t>Q</a:t>
            </a:r>
            <a:r>
              <a:rPr lang="uz-Cyrl-UZ" sz="2500" dirty="0" smtClean="0">
                <a:solidFill>
                  <a:srgbClr val="000000"/>
                </a:solidFill>
                <a:ea typeface="Times New Roman"/>
              </a:rPr>
              <a:t>adimgi </a:t>
            </a:r>
            <a:r>
              <a:rPr lang="uz-Cyrl-UZ" sz="2500" dirty="0">
                <a:solidFill>
                  <a:srgbClr val="000000"/>
                </a:solidFill>
                <a:ea typeface="Times New Roman"/>
              </a:rPr>
              <a:t>qishloq hududi ancha kengayadi, bir xonali guvala uylar o‘rnida </a:t>
            </a:r>
            <a:r>
              <a:rPr lang="uz-Cyrl-UZ" sz="2500" b="1" i="1" dirty="0">
                <a:solidFill>
                  <a:srgbClr val="0000FF"/>
                </a:solidFill>
                <a:ea typeface="Times New Roman"/>
              </a:rPr>
              <a:t>xom g‘ishtdan yasalgan ko‘p xonali uylar </a:t>
            </a:r>
            <a:r>
              <a:rPr lang="uz-Cyrl-UZ" sz="2500" dirty="0">
                <a:solidFill>
                  <a:srgbClr val="000000"/>
                </a:solidFill>
                <a:ea typeface="Times New Roman"/>
              </a:rPr>
              <a:t>paydo bo‘ladi. Ayrim uylarda oilaviy e’tiqod joyi––</a:t>
            </a:r>
            <a:r>
              <a:rPr lang="uz-Cyrl-UZ" sz="2500" b="1" dirty="0">
                <a:solidFill>
                  <a:srgbClr val="000000"/>
                </a:solidFill>
                <a:ea typeface="Times New Roman"/>
              </a:rPr>
              <a:t>dumaloq shaklda ishlangan </a:t>
            </a:r>
            <a:r>
              <a:rPr lang="uz-Cyrl-UZ" sz="2500" b="1" i="1" dirty="0">
                <a:solidFill>
                  <a:srgbClr val="0000FF"/>
                </a:solidFill>
                <a:ea typeface="Times New Roman"/>
              </a:rPr>
              <a:t>altar</a:t>
            </a:r>
            <a:r>
              <a:rPr lang="uz-Cyrl-UZ" sz="2500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uz-Cyrl-UZ" sz="2500" b="1" i="1" dirty="0">
                <a:solidFill>
                  <a:srgbClr val="0000FF"/>
                </a:solidFill>
                <a:ea typeface="Times New Roman"/>
              </a:rPr>
              <a:t>(olovxona) </a:t>
            </a:r>
            <a:r>
              <a:rPr lang="uz-Cyrl-UZ" sz="2500" dirty="0">
                <a:solidFill>
                  <a:srgbClr val="000000"/>
                </a:solidFill>
                <a:ea typeface="Times New Roman"/>
              </a:rPr>
              <a:t>bo‘lgan. Ko‘p xonali xovlilar oralig‘ida </a:t>
            </a:r>
            <a:r>
              <a:rPr lang="uz-Cyrl-UZ" sz="2500" b="1" dirty="0">
                <a:solidFill>
                  <a:srgbClr val="0000FF"/>
                </a:solidFill>
                <a:ea typeface="Times New Roman"/>
              </a:rPr>
              <a:t>tor ko‘chalar va maydonlar</a:t>
            </a:r>
            <a:r>
              <a:rPr lang="uz-Cyrl-UZ" sz="2500" dirty="0">
                <a:solidFill>
                  <a:srgbClr val="000000"/>
                </a:solidFill>
                <a:ea typeface="Times New Roman"/>
              </a:rPr>
              <a:t> shakllangan. </a:t>
            </a:r>
            <a:r>
              <a:rPr lang="uz-Cyrl-UZ" sz="2500" dirty="0" smtClean="0">
                <a:solidFill>
                  <a:srgbClr val="000000"/>
                </a:solidFill>
                <a:ea typeface="Times New Roman"/>
              </a:rPr>
              <a:t>Qishloqning</a:t>
            </a:r>
            <a:r>
              <a:rPr lang="en-US" sz="2500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500" b="1" dirty="0" smtClean="0">
                <a:solidFill>
                  <a:srgbClr val="0000FF"/>
                </a:solidFill>
                <a:ea typeface="Times New Roman"/>
              </a:rPr>
              <a:t>2 </a:t>
            </a:r>
            <a:r>
              <a:rPr lang="uz-Cyrl-UZ" sz="2500" b="1" dirty="0" smtClean="0">
                <a:solidFill>
                  <a:srgbClr val="0000FF"/>
                </a:solidFill>
                <a:ea typeface="Times New Roman"/>
              </a:rPr>
              <a:t>ta </a:t>
            </a:r>
            <a:r>
              <a:rPr lang="uz-Cyrl-UZ" sz="2500" dirty="0">
                <a:solidFill>
                  <a:srgbClr val="000000"/>
                </a:solidFill>
                <a:ea typeface="Times New Roman"/>
              </a:rPr>
              <a:t>joyida </a:t>
            </a:r>
            <a:r>
              <a:rPr lang="uz-Cyrl-UZ" sz="2500" b="1" dirty="0">
                <a:solidFill>
                  <a:srgbClr val="000000"/>
                </a:solidFill>
                <a:ea typeface="Times New Roman"/>
              </a:rPr>
              <a:t>ibodatxonasi</a:t>
            </a:r>
            <a:r>
              <a:rPr lang="uz-Cyrl-UZ" sz="2500" dirty="0">
                <a:solidFill>
                  <a:srgbClr val="000000"/>
                </a:solidFill>
                <a:ea typeface="Times New Roman"/>
              </a:rPr>
              <a:t> bo‘lgan. Ibodatxonalarning devorlari boshqa uylardan farqli ravishda </a:t>
            </a:r>
            <a:r>
              <a:rPr lang="uz-Cyrl-UZ" sz="2500" b="1" dirty="0">
                <a:solidFill>
                  <a:srgbClr val="FF0000"/>
                </a:solidFill>
                <a:ea typeface="Times New Roman"/>
              </a:rPr>
              <a:t>qizil rangda </a:t>
            </a:r>
            <a:r>
              <a:rPr lang="uz-Cyrl-UZ" sz="2500" dirty="0">
                <a:solidFill>
                  <a:srgbClr val="000000"/>
                </a:solidFill>
                <a:ea typeface="Times New Roman"/>
              </a:rPr>
              <a:t>naqsh berilgan va ularning qoq o‘rtasida </a:t>
            </a:r>
            <a:r>
              <a:rPr lang="uz-Cyrl-UZ" sz="2500" b="1" dirty="0">
                <a:solidFill>
                  <a:srgbClr val="0000FF"/>
                </a:solidFill>
                <a:ea typeface="Times New Roman"/>
              </a:rPr>
              <a:t>mehrob</a:t>
            </a:r>
            <a:r>
              <a:rPr lang="uz-Cyrl-UZ" sz="2500" dirty="0">
                <a:solidFill>
                  <a:srgbClr val="000000"/>
                </a:solidFill>
                <a:ea typeface="Times New Roman"/>
              </a:rPr>
              <a:t> joylashgan. Bu sarazmliklarning </a:t>
            </a:r>
            <a:r>
              <a:rPr lang="uz-Cyrl-UZ" sz="2500" b="1" i="1" dirty="0">
                <a:solidFill>
                  <a:srgbClr val="0000FF"/>
                </a:solidFill>
                <a:ea typeface="Times New Roman"/>
              </a:rPr>
              <a:t>olovga sig‘inish e’tiqodi</a:t>
            </a:r>
            <a:r>
              <a:rPr lang="uz-Cyrl-UZ" sz="2500" dirty="0">
                <a:solidFill>
                  <a:srgbClr val="000000"/>
                </a:solidFill>
                <a:ea typeface="Times New Roman"/>
              </a:rPr>
              <a:t> mavjud bo‘lganligini ko‘rsatadi</a:t>
            </a:r>
            <a:r>
              <a:rPr lang="uz-Cyrl-UZ" sz="2500" dirty="0" smtClean="0">
                <a:solidFill>
                  <a:srgbClr val="000000"/>
                </a:solidFill>
                <a:ea typeface="Times New Roman"/>
              </a:rPr>
              <a:t>.</a:t>
            </a:r>
            <a:endParaRPr lang="en-US" sz="2500" dirty="0" smtClean="0">
              <a:solidFill>
                <a:srgbClr val="000000"/>
              </a:solidFill>
              <a:ea typeface="Times New Roman"/>
            </a:endParaRPr>
          </a:p>
          <a:p>
            <a:pPr indent="449580" algn="just">
              <a:spcAft>
                <a:spcPts val="0"/>
              </a:spcAft>
            </a:pPr>
            <a:r>
              <a:rPr lang="uz-Cyrl-UZ" sz="2500" dirty="0">
                <a:solidFill>
                  <a:srgbClr val="000000"/>
                </a:solidFill>
                <a:ea typeface="Times New Roman"/>
              </a:rPr>
              <a:t>Qishloqdan </a:t>
            </a:r>
            <a:r>
              <a:rPr lang="uz-Cyrl-UZ" sz="2500" b="1" dirty="0">
                <a:solidFill>
                  <a:srgbClr val="000000"/>
                </a:solidFill>
                <a:ea typeface="Times New Roman"/>
              </a:rPr>
              <a:t>toshdan ishlangan </a:t>
            </a:r>
            <a:r>
              <a:rPr lang="uz-Cyrl-UZ" sz="2500" b="1" i="1" dirty="0">
                <a:solidFill>
                  <a:srgbClr val="0000FF"/>
                </a:solidFill>
                <a:ea typeface="Times New Roman"/>
              </a:rPr>
              <a:t>tarozi toshlari, to‘qimachilik dastgohining qismlari, eshik osti toshlari, urchuq toshlari,</a:t>
            </a:r>
            <a:r>
              <a:rPr lang="uz-Cyrl-UZ" sz="2500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uz-Cyrl-UZ" sz="2500" b="1" dirty="0">
                <a:solidFill>
                  <a:srgbClr val="000000"/>
                </a:solidFill>
                <a:ea typeface="Times New Roman"/>
              </a:rPr>
              <a:t>misdan ishlangan </a:t>
            </a:r>
            <a:r>
              <a:rPr lang="uz-Cyrl-UZ" sz="2500" b="1" i="1" dirty="0">
                <a:solidFill>
                  <a:srgbClr val="0000FF"/>
                </a:solidFill>
                <a:ea typeface="Times New Roman"/>
              </a:rPr>
              <a:t>pichoqlar, xanjarlar, qarmoqlar, igna va bigizlar</a:t>
            </a:r>
            <a:r>
              <a:rPr lang="uz-Cyrl-UZ" sz="2500" dirty="0">
                <a:solidFill>
                  <a:srgbClr val="000000"/>
                </a:solidFill>
                <a:ea typeface="Times New Roman"/>
              </a:rPr>
              <a:t> topilgan.</a:t>
            </a:r>
            <a:endParaRPr lang="ru-RU" sz="2500" dirty="0">
              <a:effectLst/>
              <a:latin typeface="+mj-lt"/>
              <a:ea typeface="Times New Roman"/>
              <a:cs typeface="PANDA Times UZ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51720" y="116632"/>
            <a:ext cx="482453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Sarazm</a:t>
            </a:r>
            <a:r>
              <a:rPr lang="en-US" sz="2800" dirty="0"/>
              <a:t> </a:t>
            </a:r>
            <a:r>
              <a:rPr lang="en-US" sz="2800" dirty="0" err="1"/>
              <a:t>madaniyati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354341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767" y="982191"/>
            <a:ext cx="885698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2500" dirty="0">
                <a:solidFill>
                  <a:srgbClr val="000000"/>
                </a:solidFill>
                <a:ea typeface="Times New Roman"/>
                <a:cs typeface="PANDA Times UZ"/>
              </a:rPr>
              <a:t>Eneolit  makonlari  </a:t>
            </a:r>
            <a:r>
              <a:rPr lang="uz-Cyrl-UZ" sz="2500" b="1" dirty="0">
                <a:solidFill>
                  <a:srgbClr val="000000"/>
                </a:solidFill>
                <a:ea typeface="Times New Roman"/>
                <a:cs typeface="PANDA Times UZ"/>
              </a:rPr>
              <a:t>Buxoro  viloyatining </a:t>
            </a:r>
            <a:r>
              <a:rPr lang="uz-Cyrl-UZ" sz="2500" dirty="0">
                <a:solidFill>
                  <a:srgbClr val="000000"/>
                </a:solidFill>
                <a:ea typeface="Times New Roman"/>
                <a:cs typeface="PANDA Times UZ"/>
              </a:rPr>
              <a:t> </a:t>
            </a:r>
            <a:r>
              <a:rPr lang="uz-Cyrl-UZ" sz="2500" b="1" i="1" dirty="0">
                <a:solidFill>
                  <a:srgbClr val="0000FF"/>
                </a:solidFill>
                <a:ea typeface="Times New Roman"/>
                <a:cs typeface="PANDA Times UZ"/>
              </a:rPr>
              <a:t>Lavlakon,  Beshbuloq  va  Zamonbobo  I  makonlaridan  </a:t>
            </a:r>
            <a:r>
              <a:rPr lang="uz-Cyrl-UZ" sz="2500" dirty="0">
                <a:solidFill>
                  <a:srgbClr val="000000"/>
                </a:solidFill>
                <a:ea typeface="Times New Roman"/>
                <a:cs typeface="PANDA Times UZ"/>
              </a:rPr>
              <a:t>ham  topilgan.   	</a:t>
            </a:r>
            <a:endParaRPr lang="ru-RU" sz="2500" dirty="0">
              <a:latin typeface="PANDA Times UZ"/>
              <a:ea typeface="Times New Roman"/>
              <a:cs typeface="PANDA Times UZ"/>
            </a:endParaRPr>
          </a:p>
          <a:p>
            <a:pPr indent="449580" algn="just">
              <a:spcAft>
                <a:spcPts val="0"/>
              </a:spcAft>
            </a:pP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O‘zbekistonda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eneolit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davri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manzilgohlari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kam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o‘rganilgan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</a:t>
            </a:r>
            <a:r>
              <a:rPr lang="uz-Cyrl-UZ" sz="2500" dirty="0">
                <a:solidFill>
                  <a:srgbClr val="000000"/>
                </a:solidFill>
                <a:ea typeface="Times New Roman"/>
                <a:cs typeface="PANDA Times UZ"/>
              </a:rPr>
              <a:t> Lekin mavjud arxeologik manbalar asosida eneolit davrining ijtimoiy iqtisodiy rivojlanish yo‘llarini aniqlab olish   mumkin. </a:t>
            </a:r>
            <a:endParaRPr lang="en-US" sz="2500" dirty="0" smtClean="0">
              <a:solidFill>
                <a:srgbClr val="000000"/>
              </a:solidFill>
              <a:ea typeface="Times New Roman"/>
              <a:cs typeface="PANDA Times UZ"/>
            </a:endParaRPr>
          </a:p>
          <a:p>
            <a:pPr indent="449580" algn="just">
              <a:spcAft>
                <a:spcPts val="0"/>
              </a:spcAft>
            </a:pPr>
            <a:r>
              <a:rPr lang="uz-Cyrl-UZ" sz="2500" dirty="0" smtClean="0">
                <a:solidFill>
                  <a:srgbClr val="000000"/>
                </a:solidFill>
                <a:ea typeface="Times New Roman"/>
                <a:cs typeface="PANDA Times UZ"/>
              </a:rPr>
              <a:t>Bu </a:t>
            </a:r>
            <a:r>
              <a:rPr lang="uz-Cyrl-UZ" sz="2500" dirty="0">
                <a:solidFill>
                  <a:srgbClr val="000000"/>
                </a:solidFill>
                <a:ea typeface="Times New Roman"/>
                <a:cs typeface="PANDA Times UZ"/>
              </a:rPr>
              <a:t>davrda </a:t>
            </a:r>
            <a:r>
              <a:rPr lang="uz-Cyrl-UZ" sz="2500" b="1" dirty="0">
                <a:solidFill>
                  <a:srgbClr val="000000"/>
                </a:solidFill>
                <a:ea typeface="Times New Roman"/>
                <a:cs typeface="PANDA Times UZ"/>
              </a:rPr>
              <a:t>O‘zbekistonning shimoliy xududlarida </a:t>
            </a:r>
            <a:r>
              <a:rPr lang="uz-Cyrl-UZ" sz="2500" dirty="0">
                <a:solidFill>
                  <a:srgbClr val="000000"/>
                </a:solidFill>
                <a:ea typeface="Times New Roman"/>
                <a:cs typeface="PANDA Times UZ"/>
              </a:rPr>
              <a:t>hali </a:t>
            </a:r>
            <a:r>
              <a:rPr lang="uz-Cyrl-UZ" sz="2500" b="1" i="1" dirty="0">
                <a:solidFill>
                  <a:srgbClr val="000000"/>
                </a:solidFill>
                <a:ea typeface="Times New Roman"/>
                <a:cs typeface="PANDA Times UZ"/>
              </a:rPr>
              <a:t>neolit davri jamoalari</a:t>
            </a:r>
            <a:r>
              <a:rPr lang="uz-Cyrl-UZ" sz="2500" dirty="0">
                <a:solidFill>
                  <a:srgbClr val="000000"/>
                </a:solidFill>
                <a:ea typeface="Times New Roman"/>
                <a:cs typeface="PANDA Times UZ"/>
              </a:rPr>
              <a:t>, ya’ni </a:t>
            </a:r>
            <a:r>
              <a:rPr lang="uz-Cyrl-UZ" sz="2500" b="1" dirty="0">
                <a:solidFill>
                  <a:srgbClr val="0000FF"/>
                </a:solidFill>
                <a:ea typeface="Times New Roman"/>
                <a:cs typeface="PANDA Times UZ"/>
              </a:rPr>
              <a:t>Kaltaminor madaniyati jamoasi </a:t>
            </a:r>
            <a:r>
              <a:rPr lang="uz-Cyrl-UZ" sz="2500" dirty="0">
                <a:solidFill>
                  <a:srgbClr val="000000"/>
                </a:solidFill>
                <a:ea typeface="Times New Roman"/>
                <a:cs typeface="PANDA Times UZ"/>
              </a:rPr>
              <a:t>yashab kelardi. Lekin ularning </a:t>
            </a:r>
            <a:r>
              <a:rPr lang="uz-Cyrl-UZ" sz="2500" b="1" dirty="0">
                <a:solidFill>
                  <a:srgbClr val="000000"/>
                </a:solidFill>
                <a:ea typeface="Times New Roman"/>
                <a:cs typeface="PANDA Times UZ"/>
              </a:rPr>
              <a:t>janubiy xududlar </a:t>
            </a:r>
            <a:r>
              <a:rPr lang="uz-Cyrl-UZ" sz="2500" dirty="0">
                <a:solidFill>
                  <a:srgbClr val="000000"/>
                </a:solidFill>
                <a:ea typeface="Times New Roman"/>
                <a:cs typeface="PANDA Times UZ"/>
              </a:rPr>
              <a:t>bilan aloqasi ularning iqtisodiy xayotlariga o‘zgarishlar olib keldi. Jumladan, </a:t>
            </a:r>
            <a:r>
              <a:rPr lang="uz-Cyrl-UZ" sz="2500" b="1" dirty="0">
                <a:solidFill>
                  <a:srgbClr val="000000"/>
                </a:solidFill>
                <a:ea typeface="Times New Roman"/>
                <a:cs typeface="PANDA Times UZ"/>
              </a:rPr>
              <a:t>3 ming yillikning oxirlarida </a:t>
            </a:r>
            <a:r>
              <a:rPr lang="uz-Cyrl-UZ" sz="2500" dirty="0">
                <a:solidFill>
                  <a:srgbClr val="000000"/>
                </a:solidFill>
                <a:ea typeface="Times New Roman"/>
                <a:cs typeface="PANDA Times UZ"/>
              </a:rPr>
              <a:t>metall bilan tanishdilar,  </a:t>
            </a:r>
            <a:r>
              <a:rPr lang="uz-Cyrl-UZ" sz="2500" b="1" i="1" dirty="0">
                <a:solidFill>
                  <a:srgbClr val="0000FF"/>
                </a:solidFill>
                <a:ea typeface="Times New Roman"/>
                <a:cs typeface="PANDA Times UZ"/>
              </a:rPr>
              <a:t>ilk chorvachilik va  dehqonchilik xo‘jaliklari</a:t>
            </a:r>
            <a:r>
              <a:rPr lang="uz-Cyrl-UZ" sz="2500" dirty="0">
                <a:solidFill>
                  <a:srgbClr val="000000"/>
                </a:solidFill>
                <a:ea typeface="Times New Roman"/>
                <a:cs typeface="PANDA Times UZ"/>
              </a:rPr>
              <a:t> paydo bo‘la boshladi. O‘zbekiston xududida </a:t>
            </a:r>
            <a:r>
              <a:rPr lang="uz-Cyrl-UZ" sz="2500" b="1" dirty="0">
                <a:solidFill>
                  <a:srgbClr val="000000"/>
                </a:solidFill>
                <a:ea typeface="Times New Roman"/>
                <a:cs typeface="PANDA Times UZ"/>
              </a:rPr>
              <a:t>bronza davrida </a:t>
            </a:r>
            <a:r>
              <a:rPr lang="uz-Cyrl-UZ" sz="2500" b="1" i="1" dirty="0" smtClean="0">
                <a:solidFill>
                  <a:srgbClr val="0000FF"/>
                </a:solidFill>
                <a:ea typeface="Times New Roman"/>
                <a:cs typeface="PANDA Times UZ"/>
              </a:rPr>
              <a:t>ijtimoiy – iqtisodiy taraqqiyot </a:t>
            </a:r>
            <a:r>
              <a:rPr lang="uz-Cyrl-UZ" sz="2500" dirty="0" smtClean="0">
                <a:solidFill>
                  <a:srgbClr val="000000"/>
                </a:solidFill>
                <a:ea typeface="Times New Roman"/>
                <a:cs typeface="PANDA Times UZ"/>
              </a:rPr>
              <a:t>jadal </a:t>
            </a:r>
            <a:r>
              <a:rPr lang="uz-Cyrl-UZ" sz="2500" dirty="0">
                <a:solidFill>
                  <a:srgbClr val="000000"/>
                </a:solidFill>
                <a:ea typeface="Times New Roman"/>
                <a:cs typeface="PANDA Times UZ"/>
              </a:rPr>
              <a:t>rivojlandi. </a:t>
            </a:r>
            <a:endParaRPr lang="ru-RU" sz="2500" dirty="0">
              <a:effectLst/>
              <a:latin typeface="+mj-lt"/>
              <a:ea typeface="Times New Roman"/>
              <a:cs typeface="PANDA Times UZ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187624" y="116632"/>
            <a:ext cx="71287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O‘zbekistonda</a:t>
            </a:r>
            <a:r>
              <a:rPr lang="en-US" sz="2800" dirty="0"/>
              <a:t> </a:t>
            </a:r>
            <a:r>
              <a:rPr lang="en-US" sz="2800" dirty="0" err="1"/>
              <a:t>eneolit</a:t>
            </a:r>
            <a:r>
              <a:rPr lang="en-US" sz="2800" dirty="0"/>
              <a:t> </a:t>
            </a:r>
            <a:r>
              <a:rPr lang="en-US" sz="2800" dirty="0" err="1"/>
              <a:t>davri</a:t>
            </a:r>
            <a:r>
              <a:rPr lang="en-US" sz="2800" dirty="0"/>
              <a:t> </a:t>
            </a:r>
            <a:r>
              <a:rPr lang="en-US" sz="2800" dirty="0" err="1"/>
              <a:t>manzilgohlari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534674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767" y="982191"/>
            <a:ext cx="88569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3200" spc="60" dirty="0">
                <a:solidFill>
                  <a:srgbClr val="000000"/>
                </a:solidFill>
                <a:ea typeface="Times New Roman"/>
              </a:rPr>
              <a:t>Mutaxasis olimlarimizni xulosalariga ko’ra, </a:t>
            </a:r>
            <a:r>
              <a:rPr lang="uz-Cyrl-UZ" sz="3200" b="1" i="1" spc="60" dirty="0">
                <a:solidFill>
                  <a:srgbClr val="0000FF"/>
                </a:solidFill>
                <a:ea typeface="Times New Roman"/>
              </a:rPr>
              <a:t>eneolit </a:t>
            </a:r>
            <a:r>
              <a:rPr lang="uz-Cyrl-UZ" sz="3200" b="1" i="1" spc="75" dirty="0">
                <a:solidFill>
                  <a:srgbClr val="0000FF"/>
                </a:solidFill>
                <a:ea typeface="Times New Roman"/>
              </a:rPr>
              <a:t>asri ijtimoiy munosabatlariga</a:t>
            </a:r>
            <a:r>
              <a:rPr lang="uz-Cyrl-UZ" sz="3200" spc="75" dirty="0">
                <a:solidFill>
                  <a:srgbClr val="000000"/>
                </a:solidFill>
                <a:ea typeface="Times New Roman"/>
              </a:rPr>
              <a:t> kelganda, xali bu davrda </a:t>
            </a:r>
            <a:r>
              <a:rPr lang="uz-Cyrl-UZ" sz="3200" b="1" spc="10" dirty="0">
                <a:solidFill>
                  <a:srgbClr val="0000FF"/>
                </a:solidFill>
                <a:ea typeface="Times New Roman"/>
              </a:rPr>
              <a:t>ona </a:t>
            </a:r>
            <a:r>
              <a:rPr lang="uz-Cyrl-UZ" sz="3200" b="1" spc="10" dirty="0" smtClean="0">
                <a:solidFill>
                  <a:srgbClr val="0000FF"/>
                </a:solidFill>
                <a:ea typeface="Times New Roman"/>
              </a:rPr>
              <a:t>uru</a:t>
            </a:r>
            <a:r>
              <a:rPr lang="en-US" sz="3200" b="1" spc="10" dirty="0" smtClean="0">
                <a:solidFill>
                  <a:srgbClr val="0000FF"/>
                </a:solidFill>
                <a:ea typeface="Times New Roman"/>
              </a:rPr>
              <a:t>g’</a:t>
            </a:r>
            <a:r>
              <a:rPr lang="uz-Cyrl-UZ" sz="3200" b="1" spc="10" dirty="0" smtClean="0">
                <a:solidFill>
                  <a:srgbClr val="0000FF"/>
                </a:solidFill>
                <a:ea typeface="Times New Roman"/>
              </a:rPr>
              <a:t>i</a:t>
            </a:r>
            <a:r>
              <a:rPr lang="uz-Cyrl-UZ" sz="3200" spc="10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uz-Cyrl-UZ" sz="3200" spc="10" dirty="0">
                <a:solidFill>
                  <a:srgbClr val="000000"/>
                </a:solidFill>
                <a:ea typeface="Times New Roman"/>
              </a:rPr>
              <a:t>jamoada xukmron edi. Bunga misol qilib, </a:t>
            </a:r>
            <a:r>
              <a:rPr lang="uz-Cyrl-UZ" sz="3200" b="1" spc="10" dirty="0">
                <a:solidFill>
                  <a:srgbClr val="000000"/>
                </a:solidFill>
                <a:ea typeface="Times New Roman"/>
              </a:rPr>
              <a:t>xona va </a:t>
            </a:r>
            <a:r>
              <a:rPr lang="uz-Cyrl-UZ" sz="3200" b="1" spc="40" dirty="0">
                <a:solidFill>
                  <a:srgbClr val="000000"/>
                </a:solidFill>
                <a:ea typeface="Times New Roman"/>
              </a:rPr>
              <a:t>mozorlardan </a:t>
            </a:r>
            <a:r>
              <a:rPr lang="uz-Cyrl-UZ" sz="3200" spc="40" dirty="0">
                <a:solidFill>
                  <a:srgbClr val="000000"/>
                </a:solidFill>
                <a:ea typeface="Times New Roman"/>
              </a:rPr>
              <a:t>topilgan </a:t>
            </a:r>
            <a:r>
              <a:rPr lang="uz-Cyrl-UZ" sz="3200" b="1" i="1" spc="40" dirty="0">
                <a:solidFill>
                  <a:srgbClr val="0000FF"/>
                </a:solidFill>
                <a:ea typeface="Times New Roman"/>
              </a:rPr>
              <a:t>ayollarning xaykalchalarini </a:t>
            </a:r>
            <a:r>
              <a:rPr lang="uz-Cyrl-UZ" sz="3200" spc="40" dirty="0">
                <a:solidFill>
                  <a:srgbClr val="000000"/>
                </a:solidFill>
                <a:ea typeface="Times New Roman"/>
              </a:rPr>
              <a:t>ko’rsatish </a:t>
            </a:r>
            <a:r>
              <a:rPr lang="uz-Cyrl-UZ" sz="3200" spc="55" dirty="0">
                <a:solidFill>
                  <a:srgbClr val="000000"/>
                </a:solidFill>
                <a:ea typeface="Times New Roman"/>
              </a:rPr>
              <a:t>mumkin. Ayniqsa </a:t>
            </a:r>
            <a:r>
              <a:rPr lang="uz-Cyrl-UZ" sz="3200" b="1" spc="55" dirty="0">
                <a:solidFill>
                  <a:srgbClr val="000000"/>
                </a:solidFill>
                <a:ea typeface="Times New Roman"/>
              </a:rPr>
              <a:t>Nomozgoh I</a:t>
            </a:r>
            <a:r>
              <a:rPr lang="uz-Cyrl-UZ" sz="3200" spc="55" dirty="0">
                <a:solidFill>
                  <a:srgbClr val="000000"/>
                </a:solidFill>
                <a:ea typeface="Times New Roman"/>
              </a:rPr>
              <a:t> bosqichida </a:t>
            </a:r>
            <a:r>
              <a:rPr lang="uz-Cyrl-UZ" sz="3200" b="1" i="1" spc="55" dirty="0">
                <a:solidFill>
                  <a:srgbClr val="C00000"/>
                </a:solidFill>
                <a:ea typeface="Times New Roman"/>
              </a:rPr>
              <a:t>ayollarning mavqei </a:t>
            </a:r>
            <a:r>
              <a:rPr lang="uz-Cyrl-UZ" sz="3200" b="1" i="1" spc="70" dirty="0">
                <a:solidFill>
                  <a:srgbClr val="C00000"/>
                </a:solidFill>
                <a:ea typeface="Times New Roman"/>
              </a:rPr>
              <a:t>kuchli </a:t>
            </a:r>
            <a:r>
              <a:rPr lang="uz-Cyrl-UZ" sz="3200" spc="70" dirty="0">
                <a:solidFill>
                  <a:srgbClr val="000000"/>
                </a:solidFill>
                <a:ea typeface="Times New Roman"/>
              </a:rPr>
              <a:t>ekanligi yaxshi namoyon bo’ladi. </a:t>
            </a:r>
            <a:r>
              <a:rPr lang="uz-Cyrl-UZ" sz="3200" b="1" spc="70" dirty="0">
                <a:solidFill>
                  <a:srgbClr val="000000"/>
                </a:solidFill>
                <a:ea typeface="Times New Roman"/>
              </a:rPr>
              <a:t>Nomozgoh II </a:t>
            </a:r>
            <a:r>
              <a:rPr lang="uz-Cyrl-UZ" sz="3200" spc="70" dirty="0" smtClean="0">
                <a:solidFill>
                  <a:srgbClr val="000000"/>
                </a:solidFill>
                <a:ea typeface="Times New Roman"/>
              </a:rPr>
              <a:t>bosqichi</a:t>
            </a:r>
            <a:r>
              <a:rPr lang="uz-Cyrl-UZ" sz="3200" spc="75" dirty="0" smtClean="0">
                <a:solidFill>
                  <a:srgbClr val="000000"/>
                </a:solidFill>
                <a:ea typeface="Times New Roman"/>
              </a:rPr>
              <a:t>dan </a:t>
            </a:r>
            <a:r>
              <a:rPr lang="uz-Cyrl-UZ" sz="3200" spc="75" dirty="0">
                <a:solidFill>
                  <a:srgbClr val="000000"/>
                </a:solidFill>
                <a:ea typeface="Times New Roman"/>
              </a:rPr>
              <a:t>boshlab esa, asta sekin </a:t>
            </a:r>
            <a:r>
              <a:rPr lang="uz-Cyrl-UZ" sz="3200" b="1" spc="75" dirty="0">
                <a:solidFill>
                  <a:srgbClr val="000000"/>
                </a:solidFill>
                <a:ea typeface="Times New Roman"/>
              </a:rPr>
              <a:t>erkaklarning</a:t>
            </a:r>
            <a:r>
              <a:rPr lang="uz-Cyrl-UZ" sz="3200" spc="75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uz-Cyrl-UZ" sz="3200" b="1" i="1" spc="75" dirty="0">
                <a:solidFill>
                  <a:srgbClr val="C00000"/>
                </a:solidFill>
                <a:ea typeface="Times New Roman"/>
              </a:rPr>
              <a:t>jamoada, oilada </a:t>
            </a:r>
            <a:r>
              <a:rPr lang="uz-Cyrl-UZ" sz="3200" spc="55" dirty="0">
                <a:solidFill>
                  <a:srgbClr val="000000"/>
                </a:solidFill>
                <a:ea typeface="Times New Roman"/>
              </a:rPr>
              <a:t>o’rni va roli sezila boshlaydi. </a:t>
            </a:r>
            <a:endParaRPr lang="ru-RU" sz="3200" dirty="0">
              <a:effectLst/>
              <a:latin typeface="+mj-lt"/>
              <a:ea typeface="Times New Roman"/>
              <a:cs typeface="PANDA Times UZ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187624" y="116632"/>
            <a:ext cx="71287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Eneolit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hayoti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609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767" y="982191"/>
            <a:ext cx="88569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3200" spc="55" dirty="0" smtClean="0">
                <a:solidFill>
                  <a:srgbClr val="000000"/>
                </a:solidFill>
                <a:ea typeface="Times New Roman"/>
              </a:rPr>
              <a:t>Avvalgi uru</a:t>
            </a:r>
            <a:r>
              <a:rPr lang="en-US" sz="3200" spc="55" dirty="0" err="1" smtClean="0">
                <a:solidFill>
                  <a:srgbClr val="000000"/>
                </a:solidFill>
                <a:ea typeface="Times New Roman"/>
              </a:rPr>
              <a:t>g’chi</a:t>
            </a:r>
            <a:r>
              <a:rPr lang="uz-Cyrl-UZ" sz="3200" spc="55" dirty="0" smtClean="0">
                <a:solidFill>
                  <a:srgbClr val="000000"/>
                </a:solidFill>
                <a:ea typeface="Times New Roman"/>
              </a:rPr>
              <a:t>lik jamoa</a:t>
            </a:r>
            <a:r>
              <a:rPr lang="uz-Cyrl-UZ" sz="3200" spc="50" dirty="0" smtClean="0">
                <a:solidFill>
                  <a:srgbClr val="000000"/>
                </a:solidFill>
                <a:ea typeface="Times New Roman"/>
              </a:rPr>
              <a:t>lari </a:t>
            </a:r>
            <a:r>
              <a:rPr lang="uz-Cyrl-UZ" sz="3200" spc="50" dirty="0">
                <a:solidFill>
                  <a:srgbClr val="000000"/>
                </a:solidFill>
                <a:ea typeface="Times New Roman"/>
              </a:rPr>
              <a:t>o’rnida asta sekin </a:t>
            </a:r>
            <a:r>
              <a:rPr lang="uz-Cyrl-UZ" sz="3200" b="1" i="1" spc="50" dirty="0">
                <a:solidFill>
                  <a:srgbClr val="000000"/>
                </a:solidFill>
                <a:ea typeface="Times New Roman"/>
              </a:rPr>
              <a:t>ishlab chiqarish jamoalari </a:t>
            </a:r>
            <a:r>
              <a:rPr lang="uz-Cyrl-UZ" sz="3200" spc="50" dirty="0" smtClean="0">
                <a:solidFill>
                  <a:srgbClr val="000000"/>
                </a:solidFill>
                <a:ea typeface="Times New Roman"/>
              </a:rPr>
              <a:t>rasmiy</a:t>
            </a:r>
            <a:r>
              <a:rPr lang="uz-Cyrl-UZ" sz="3200" spc="60" dirty="0" smtClean="0">
                <a:solidFill>
                  <a:srgbClr val="000000"/>
                </a:solidFill>
                <a:ea typeface="Times New Roman"/>
              </a:rPr>
              <a:t>lashib </a:t>
            </a:r>
            <a:r>
              <a:rPr lang="uz-Cyrl-UZ" sz="3200" spc="60" dirty="0">
                <a:solidFill>
                  <a:srgbClr val="000000"/>
                </a:solidFill>
                <a:ea typeface="Times New Roman"/>
              </a:rPr>
              <a:t>borayotganini ko’ramiz. Ammo </a:t>
            </a:r>
            <a:r>
              <a:rPr lang="uz-Cyrl-UZ" sz="3200" b="1" spc="60" dirty="0">
                <a:solidFill>
                  <a:srgbClr val="C00000"/>
                </a:solidFill>
                <a:ea typeface="Times New Roman"/>
              </a:rPr>
              <a:t>ayollar</a:t>
            </a:r>
            <a:r>
              <a:rPr lang="uz-Cyrl-UZ" sz="3200" spc="60" dirty="0">
                <a:solidFill>
                  <a:srgbClr val="000000"/>
                </a:solidFill>
                <a:ea typeface="Times New Roman"/>
              </a:rPr>
              <a:t> xali jamoada, </a:t>
            </a:r>
            <a:r>
              <a:rPr lang="uz-Cyrl-UZ" sz="3200" spc="50" dirty="0">
                <a:solidFill>
                  <a:srgbClr val="000000"/>
                </a:solidFill>
                <a:ea typeface="Times New Roman"/>
              </a:rPr>
              <a:t>oilada o’z o’rinlarini </a:t>
            </a:r>
            <a:r>
              <a:rPr lang="uz-Cyrl-UZ" sz="3200" b="1" spc="50" dirty="0">
                <a:solidFill>
                  <a:srgbClr val="C00000"/>
                </a:solidFill>
                <a:ea typeface="Times New Roman"/>
              </a:rPr>
              <a:t>erkaklarga</a:t>
            </a:r>
            <a:r>
              <a:rPr lang="uz-Cyrl-UZ" sz="3200" spc="50" dirty="0">
                <a:solidFill>
                  <a:srgbClr val="000000"/>
                </a:solidFill>
                <a:ea typeface="Times New Roman"/>
              </a:rPr>
              <a:t> bo’shatib berganlaricha yo’q e</a:t>
            </a:r>
            <a:r>
              <a:rPr lang="uz-Cyrl-UZ" sz="3200" spc="30" dirty="0">
                <a:solidFill>
                  <a:srgbClr val="000000"/>
                </a:solidFill>
                <a:ea typeface="Times New Roman"/>
              </a:rPr>
              <a:t>di. </a:t>
            </a:r>
            <a:endParaRPr lang="en-US" sz="3200" spc="30" dirty="0" smtClean="0">
              <a:solidFill>
                <a:srgbClr val="000000"/>
              </a:solidFill>
              <a:ea typeface="Times New Roman"/>
            </a:endParaRPr>
          </a:p>
          <a:p>
            <a:pPr indent="449580" algn="just">
              <a:spcAft>
                <a:spcPts val="0"/>
              </a:spcAft>
            </a:pPr>
            <a:r>
              <a:rPr lang="uz-Cyrl-UZ" sz="3200" b="1" spc="30" dirty="0" smtClean="0">
                <a:solidFill>
                  <a:srgbClr val="0000FF"/>
                </a:solidFill>
                <a:ea typeface="Times New Roman"/>
              </a:rPr>
              <a:t>Nomozgoh III</a:t>
            </a:r>
            <a:r>
              <a:rPr lang="uz-Cyrl-UZ" sz="3200" spc="30" dirty="0" smtClean="0">
                <a:solidFill>
                  <a:srgbClr val="000000"/>
                </a:solidFill>
                <a:ea typeface="Times New Roman"/>
              </a:rPr>
              <a:t> bosqichiga </a:t>
            </a:r>
            <a:r>
              <a:rPr lang="uz-Cyrl-UZ" sz="3200" spc="30" dirty="0">
                <a:solidFill>
                  <a:srgbClr val="000000"/>
                </a:solidFill>
                <a:ea typeface="Times New Roman"/>
              </a:rPr>
              <a:t>kelib, ko’p xonali xo’jalik komplekslarining rasmiylashuvi bilan ishlab chiqarish </a:t>
            </a:r>
            <a:r>
              <a:rPr lang="uz-Cyrl-UZ" sz="3200" spc="30" dirty="0" smtClean="0">
                <a:solidFill>
                  <a:srgbClr val="000000"/>
                </a:solidFill>
                <a:ea typeface="Times New Roman"/>
              </a:rPr>
              <a:t>ja</a:t>
            </a:r>
            <a:r>
              <a:rPr lang="uz-Cyrl-UZ" sz="3200" spc="75" dirty="0" smtClean="0">
                <a:solidFill>
                  <a:srgbClr val="000000"/>
                </a:solidFill>
                <a:ea typeface="Times New Roman"/>
              </a:rPr>
              <a:t>moalari </a:t>
            </a:r>
            <a:r>
              <a:rPr lang="uz-Cyrl-UZ" sz="3200" spc="75" dirty="0">
                <a:solidFill>
                  <a:srgbClr val="000000"/>
                </a:solidFill>
                <a:ea typeface="Times New Roman"/>
              </a:rPr>
              <a:t>jamiyatning asosiy yacheykasiga aylanib bordi. Bu e</a:t>
            </a:r>
            <a:r>
              <a:rPr lang="uz-Cyrl-UZ" sz="3200" spc="40" dirty="0">
                <a:solidFill>
                  <a:srgbClr val="000000"/>
                </a:solidFill>
                <a:ea typeface="Times New Roman"/>
              </a:rPr>
              <a:t>sa o’z navbatida jamoada, oilada </a:t>
            </a:r>
            <a:r>
              <a:rPr lang="uz-Cyrl-UZ" sz="3200" b="1" spc="40" dirty="0">
                <a:solidFill>
                  <a:srgbClr val="000000"/>
                </a:solidFill>
                <a:ea typeface="Times New Roman"/>
              </a:rPr>
              <a:t>erkaklar rolining </a:t>
            </a:r>
            <a:r>
              <a:rPr lang="uz-Cyrl-UZ" sz="3200" spc="40" dirty="0">
                <a:solidFill>
                  <a:srgbClr val="000000"/>
                </a:solidFill>
                <a:ea typeface="Times New Roman"/>
              </a:rPr>
              <a:t>oshib </a:t>
            </a:r>
            <a:r>
              <a:rPr lang="uz-Cyrl-UZ" sz="3200" spc="25" dirty="0">
                <a:solidFill>
                  <a:srgbClr val="000000"/>
                </a:solidFill>
                <a:ea typeface="Times New Roman"/>
              </a:rPr>
              <a:t>borishiga keng imkoniyatlar ochib berdi. </a:t>
            </a:r>
            <a:endParaRPr lang="ru-RU" sz="3200" dirty="0">
              <a:effectLst/>
              <a:latin typeface="+mj-lt"/>
              <a:ea typeface="Times New Roman"/>
              <a:cs typeface="PANDA Times UZ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187624" y="116632"/>
            <a:ext cx="71287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Eneolit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hayoti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770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96" y="0"/>
            <a:ext cx="915229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13875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Yuqorida</a:t>
            </a:r>
            <a:r>
              <a:rPr lang="en-US" sz="2400" dirty="0" smtClean="0"/>
              <a:t> </a:t>
            </a:r>
            <a:r>
              <a:rPr lang="en-US" sz="2400" dirty="0" err="1" smtClean="0"/>
              <a:t>ko`rsatilgan</a:t>
            </a:r>
            <a:r>
              <a:rPr lang="en-US" sz="2400" dirty="0" smtClean="0"/>
              <a:t> </a:t>
            </a:r>
            <a:r>
              <a:rPr lang="en-US" sz="2400" dirty="0" err="1" smtClean="0"/>
              <a:t>eneolit</a:t>
            </a:r>
            <a:r>
              <a:rPr lang="en-US" sz="2400" dirty="0" smtClean="0"/>
              <a:t> </a:t>
            </a:r>
            <a:r>
              <a:rPr lang="en-US" sz="2400" dirty="0" err="1" smtClean="0"/>
              <a:t>besh</a:t>
            </a:r>
            <a:r>
              <a:rPr lang="en-US" sz="2400" dirty="0" smtClean="0"/>
              <a:t> </a:t>
            </a:r>
            <a:r>
              <a:rPr lang="en-US" sz="2400" dirty="0" err="1" smtClean="0"/>
              <a:t>alomati</a:t>
            </a:r>
            <a:r>
              <a:rPr lang="en-US" sz="2400" dirty="0" smtClean="0"/>
              <a:t> </a:t>
            </a:r>
            <a:r>
              <a:rPr lang="en-US" sz="2400" dirty="0" err="1" smtClean="0"/>
              <a:t>bu</a:t>
            </a:r>
            <a:r>
              <a:rPr lang="en-US" sz="2400" dirty="0" smtClean="0"/>
              <a:t> </a:t>
            </a:r>
            <a:r>
              <a:rPr lang="en-US" sz="2400" dirty="0" err="1" smtClean="0"/>
              <a:t>mamlakatlardagi</a:t>
            </a:r>
            <a:r>
              <a:rPr lang="en-US" sz="2400" dirty="0" smtClean="0"/>
              <a:t> </a:t>
            </a:r>
            <a:r>
              <a:rPr lang="en-US" sz="2400" dirty="0" err="1" smtClean="0"/>
              <a:t>yodgorliklarda</a:t>
            </a:r>
            <a:r>
              <a:rPr lang="en-US" sz="2400" dirty="0" smtClean="0"/>
              <a:t> </a:t>
            </a:r>
            <a:r>
              <a:rPr lang="en-US" sz="2400" dirty="0" err="1" smtClean="0"/>
              <a:t>mavjud</a:t>
            </a:r>
            <a:r>
              <a:rPr lang="en-US" sz="2400" dirty="0" smtClean="0"/>
              <a:t> </a:t>
            </a:r>
            <a:r>
              <a:rPr lang="en-US" sz="2400" dirty="0" err="1" smtClean="0"/>
              <a:t>bo`lgan</a:t>
            </a:r>
            <a:r>
              <a:rPr lang="en-US" sz="2400" dirty="0" smtClean="0"/>
              <a:t>. </a:t>
            </a:r>
            <a:r>
              <a:rPr lang="en-US" sz="2400" dirty="0" err="1" smtClean="0"/>
              <a:t>Masalan</a:t>
            </a:r>
            <a:r>
              <a:rPr lang="en-US" sz="2400" dirty="0" smtClean="0"/>
              <a:t>, </a:t>
            </a:r>
            <a:r>
              <a:rPr lang="en-US" sz="2400" dirty="0" err="1" smtClean="0"/>
              <a:t>Ikkidaryo</a:t>
            </a:r>
            <a:r>
              <a:rPr lang="en-US" sz="2400" dirty="0" smtClean="0"/>
              <a:t> </a:t>
            </a:r>
            <a:r>
              <a:rPr lang="en-US" sz="2400" dirty="0" err="1" smtClean="0"/>
              <a:t>oralig`ining</a:t>
            </a:r>
            <a:r>
              <a:rPr lang="en-US" sz="2400" dirty="0" smtClean="0"/>
              <a:t> </a:t>
            </a:r>
            <a:r>
              <a:rPr lang="en-US" sz="2400" dirty="0" err="1" smtClean="0"/>
              <a:t>rangdor</a:t>
            </a:r>
            <a:r>
              <a:rPr lang="en-US" sz="2400" dirty="0" smtClean="0"/>
              <a:t> </a:t>
            </a:r>
            <a:r>
              <a:rPr lang="en-US" sz="2400" dirty="0" err="1" smtClean="0"/>
              <a:t>sopol</a:t>
            </a:r>
            <a:r>
              <a:rPr lang="en-US" sz="2400" dirty="0" smtClean="0"/>
              <a:t> </a:t>
            </a:r>
            <a:r>
              <a:rPr lang="en-US" sz="2400" dirty="0" err="1" smtClean="0"/>
              <a:t>buyumlariga</a:t>
            </a:r>
            <a:r>
              <a:rPr lang="en-US" sz="2400" dirty="0" smtClean="0"/>
              <a:t> </a:t>
            </a:r>
            <a:r>
              <a:rPr lang="en-US" sz="2400" dirty="0" err="1" smtClean="0"/>
              <a:t>bezaklar</a:t>
            </a:r>
            <a:r>
              <a:rPr lang="en-US" sz="2400" dirty="0" smtClean="0"/>
              <a:t> </a:t>
            </a:r>
            <a:r>
              <a:rPr lang="en-US" sz="2400" dirty="0" err="1" smtClean="0"/>
              <a:t>chizilgan</a:t>
            </a:r>
            <a:r>
              <a:rPr lang="en-US" sz="2400" dirty="0" smtClean="0"/>
              <a:t>. </a:t>
            </a:r>
            <a:r>
              <a:rPr lang="en-US" sz="2400" dirty="0" err="1" smtClean="0"/>
              <a:t>Misrning</a:t>
            </a:r>
            <a:r>
              <a:rPr lang="en-US" sz="2400" dirty="0" smtClean="0"/>
              <a:t> </a:t>
            </a:r>
            <a:r>
              <a:rPr lang="en-US" sz="2400" dirty="0" err="1" smtClean="0"/>
              <a:t>rangli</a:t>
            </a:r>
            <a:r>
              <a:rPr lang="en-US" sz="2400" dirty="0" smtClean="0"/>
              <a:t> </a:t>
            </a:r>
            <a:r>
              <a:rPr lang="en-US" sz="2400" dirty="0" err="1" smtClean="0"/>
              <a:t>sopol</a:t>
            </a:r>
            <a:r>
              <a:rPr lang="en-US" sz="2400" dirty="0" smtClean="0"/>
              <a:t> </a:t>
            </a:r>
            <a:r>
              <a:rPr lang="en-US" sz="2400" dirty="0" err="1" smtClean="0"/>
              <a:t>buyumlariga</a:t>
            </a:r>
            <a:r>
              <a:rPr lang="en-US" sz="2400" dirty="0" smtClean="0"/>
              <a:t> </a:t>
            </a:r>
            <a:r>
              <a:rPr lang="en-US" sz="2400" dirty="0" err="1" smtClean="0"/>
              <a:t>syujetli</a:t>
            </a:r>
            <a:r>
              <a:rPr lang="en-US" sz="2400" dirty="0" smtClean="0"/>
              <a:t> </a:t>
            </a:r>
            <a:r>
              <a:rPr lang="en-US" sz="2400" dirty="0" err="1" smtClean="0"/>
              <a:t>suratlar</a:t>
            </a:r>
            <a:r>
              <a:rPr lang="en-US" sz="2400" dirty="0" smtClean="0"/>
              <a:t> </a:t>
            </a:r>
            <a:r>
              <a:rPr lang="en-US" sz="2400" dirty="0" err="1" smtClean="0"/>
              <a:t>solingan</a:t>
            </a:r>
            <a:r>
              <a:rPr lang="en-US" sz="2400" dirty="0" smtClean="0"/>
              <a:t>. </a:t>
            </a:r>
            <a:r>
              <a:rPr lang="en-US" sz="2400" dirty="0" err="1" smtClean="0"/>
              <a:t>Miloddan</a:t>
            </a:r>
            <a:r>
              <a:rPr lang="en-US" sz="2400" dirty="0" smtClean="0"/>
              <a:t> </a:t>
            </a:r>
            <a:r>
              <a:rPr lang="en-US" sz="2400" dirty="0" err="1" smtClean="0"/>
              <a:t>avvalgi</a:t>
            </a:r>
            <a:r>
              <a:rPr lang="en-US" sz="2400" dirty="0" smtClean="0"/>
              <a:t> IV-III </a:t>
            </a:r>
            <a:r>
              <a:rPr lang="en-US" sz="2400" dirty="0" err="1" smtClean="0"/>
              <a:t>ming</a:t>
            </a:r>
            <a:r>
              <a:rPr lang="en-US" sz="2400" dirty="0" smtClean="0"/>
              <a:t> </a:t>
            </a:r>
            <a:r>
              <a:rPr lang="en-US" sz="2400" dirty="0" err="1" smtClean="0"/>
              <a:t>yillikda</a:t>
            </a:r>
            <a:r>
              <a:rPr lang="en-US" sz="2400" dirty="0" smtClean="0"/>
              <a:t> </a:t>
            </a:r>
            <a:r>
              <a:rPr lang="en-US" sz="2400" dirty="0" err="1" smtClean="0"/>
              <a:t>Ikkidaryo</a:t>
            </a:r>
            <a:r>
              <a:rPr lang="en-US" sz="2400" dirty="0" smtClean="0"/>
              <a:t> </a:t>
            </a:r>
            <a:r>
              <a:rPr lang="en-US" sz="2400" dirty="0" err="1" smtClean="0"/>
              <a:t>oralig`i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Misrda</a:t>
            </a:r>
            <a:r>
              <a:rPr lang="en-US" sz="2400" dirty="0" smtClean="0"/>
              <a:t> (</a:t>
            </a:r>
            <a:r>
              <a:rPr lang="en-US" sz="2400" dirty="0" err="1" smtClean="0"/>
              <a:t>eneolit</a:t>
            </a:r>
            <a:r>
              <a:rPr lang="en-US" sz="2400" dirty="0" smtClean="0"/>
              <a:t> </a:t>
            </a:r>
            <a:r>
              <a:rPr lang="en-US" sz="2400" dirty="0" err="1" smtClean="0"/>
              <a:t>hali</a:t>
            </a:r>
            <a:r>
              <a:rPr lang="en-US" sz="2400" dirty="0" smtClean="0"/>
              <a:t> </a:t>
            </a:r>
            <a:r>
              <a:rPr lang="en-US" sz="2400" dirty="0" err="1" smtClean="0"/>
              <a:t>davom</a:t>
            </a:r>
            <a:r>
              <a:rPr lang="en-US" sz="2400" dirty="0" smtClean="0"/>
              <a:t> </a:t>
            </a:r>
            <a:r>
              <a:rPr lang="en-US" sz="2400" dirty="0" err="1" smtClean="0"/>
              <a:t>etayotgan</a:t>
            </a:r>
            <a:r>
              <a:rPr lang="en-US" sz="2400" dirty="0" smtClean="0"/>
              <a:t> </a:t>
            </a:r>
            <a:r>
              <a:rPr lang="en-US" sz="2400" dirty="0" err="1" smtClean="0"/>
              <a:t>davrda</a:t>
            </a:r>
            <a:r>
              <a:rPr lang="en-US" sz="2400" dirty="0" smtClean="0"/>
              <a:t>) </a:t>
            </a:r>
            <a:r>
              <a:rPr lang="en-US" sz="2400" dirty="0" err="1" smtClean="0"/>
              <a:t>quldorlik</a:t>
            </a:r>
            <a:r>
              <a:rPr lang="en-US" sz="2400" dirty="0" smtClean="0"/>
              <a:t> </a:t>
            </a:r>
            <a:r>
              <a:rPr lang="en-US" sz="2400" dirty="0" err="1" smtClean="0"/>
              <a:t>asosida</a:t>
            </a:r>
            <a:r>
              <a:rPr lang="en-US" sz="2400" dirty="0" smtClean="0"/>
              <a:t> </a:t>
            </a:r>
            <a:r>
              <a:rPr lang="en-US" sz="2400" dirty="0" err="1" smtClean="0"/>
              <a:t>yuksak</a:t>
            </a:r>
            <a:r>
              <a:rPr lang="en-US" sz="2400" dirty="0" smtClean="0"/>
              <a:t> </a:t>
            </a:r>
            <a:r>
              <a:rPr lang="en-US" sz="2400" dirty="0" err="1" smtClean="0"/>
              <a:t>madaniyat</a:t>
            </a:r>
            <a:r>
              <a:rPr lang="en-US" sz="2400" dirty="0" smtClean="0"/>
              <a:t> </a:t>
            </a:r>
            <a:r>
              <a:rPr lang="en-US" sz="2400" dirty="0" err="1" smtClean="0"/>
              <a:t>yuzaga</a:t>
            </a:r>
            <a:r>
              <a:rPr lang="en-US" sz="2400" dirty="0" smtClean="0"/>
              <a:t> </a:t>
            </a:r>
            <a:r>
              <a:rPr lang="en-US" sz="2400" dirty="0" err="1" smtClean="0"/>
              <a:t>kelgan</a:t>
            </a:r>
            <a:r>
              <a:rPr lang="en-US" sz="2400" dirty="0" smtClean="0"/>
              <a:t>. Ammo </a:t>
            </a:r>
            <a:r>
              <a:rPr lang="en-US" sz="2400" dirty="0" err="1" smtClean="0"/>
              <a:t>bu</a:t>
            </a:r>
            <a:r>
              <a:rPr lang="en-US" sz="2400" dirty="0" smtClean="0"/>
              <a:t> </a:t>
            </a:r>
            <a:r>
              <a:rPr lang="en-US" sz="2400" dirty="0" err="1" smtClean="0"/>
              <a:t>vaqtda</a:t>
            </a:r>
            <a:r>
              <a:rPr lang="en-US" sz="2400" dirty="0" smtClean="0"/>
              <a:t> </a:t>
            </a:r>
            <a:r>
              <a:rPr lang="en-US" sz="2400" dirty="0" err="1" smtClean="0"/>
              <a:t>Osiyo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Evropaning</a:t>
            </a:r>
            <a:r>
              <a:rPr lang="en-US" sz="2400" dirty="0" smtClean="0"/>
              <a:t> </a:t>
            </a:r>
            <a:r>
              <a:rPr lang="en-US" sz="2400" dirty="0" err="1" smtClean="0"/>
              <a:t>katta</a:t>
            </a:r>
            <a:r>
              <a:rPr lang="en-US" sz="2400" dirty="0" smtClean="0"/>
              <a:t> </a:t>
            </a:r>
            <a:r>
              <a:rPr lang="en-US" sz="2400" dirty="0" err="1" smtClean="0"/>
              <a:t>hududlarida</a:t>
            </a:r>
            <a:r>
              <a:rPr lang="en-US" sz="2400" dirty="0" smtClean="0"/>
              <a:t> </a:t>
            </a:r>
            <a:r>
              <a:rPr lang="en-US" sz="2400" dirty="0" err="1" smtClean="0"/>
              <a:t>unumdor</a:t>
            </a:r>
            <a:r>
              <a:rPr lang="en-US" sz="2400" dirty="0" smtClean="0"/>
              <a:t> </a:t>
            </a:r>
            <a:r>
              <a:rPr lang="en-US" sz="2400" dirty="0" err="1" smtClean="0"/>
              <a:t>ho`jalik</a:t>
            </a:r>
            <a:r>
              <a:rPr lang="en-US" sz="2400" dirty="0" smtClean="0"/>
              <a:t> </a:t>
            </a:r>
            <a:r>
              <a:rPr lang="en-US" sz="2400" dirty="0" err="1" smtClean="0"/>
              <a:t>shakllari</a:t>
            </a:r>
            <a:r>
              <a:rPr lang="en-US" sz="2400" dirty="0" smtClean="0"/>
              <a:t> </a:t>
            </a:r>
            <a:r>
              <a:rPr lang="en-US" sz="2400" dirty="0" err="1" smtClean="0"/>
              <a:t>endi</a:t>
            </a:r>
            <a:r>
              <a:rPr lang="en-US" sz="2400" dirty="0" smtClean="0"/>
              <a:t> </a:t>
            </a:r>
            <a:r>
              <a:rPr lang="en-US" sz="2400" dirty="0" err="1" smtClean="0"/>
              <a:t>rivojlana</a:t>
            </a:r>
            <a:r>
              <a:rPr lang="en-US" sz="2400" dirty="0" smtClean="0"/>
              <a:t> </a:t>
            </a:r>
            <a:r>
              <a:rPr lang="en-US" sz="2400" dirty="0" err="1" smtClean="0"/>
              <a:t>boshlagan</a:t>
            </a:r>
            <a:r>
              <a:rPr lang="en-US" sz="2400" dirty="0" smtClean="0"/>
              <a:t> </a:t>
            </a:r>
            <a:r>
              <a:rPr lang="en-US" sz="2400" dirty="0" err="1" smtClean="0"/>
              <a:t>ed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9144000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37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66" y="0"/>
            <a:ext cx="914233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Arxeologik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qazishlar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aerofoto-suratlar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eneolit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davridayoq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ilk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sug‘orish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inshootlari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barpo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bo‘lganligini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ko‘rsatadi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Eneolitdan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jez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o‘tish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bosqichida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sopol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buyumlarga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naqsh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hayvonlar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shaklini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Anov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yodgorliklarini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mintaqa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topilmalari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qiyosiy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o‘rganilishi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natijasida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jez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mil. av. 3–2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yillik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oxirida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janubida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ilk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shahar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Sharq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tipidagi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madaniyat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4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9210" cy="350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1008"/>
            <a:ext cx="9144000" cy="335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8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4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ea typeface="Times New Roman"/>
              </a:rPr>
              <a:t>	</a:t>
            </a:r>
            <a:r>
              <a:rPr lang="uz-Cyrl-UZ" sz="2800" b="1" i="1" spc="-15" dirty="0">
                <a:solidFill>
                  <a:srgbClr val="000000"/>
                </a:solidFill>
                <a:ea typeface="Times New Roman"/>
              </a:rPr>
              <a:t>Metallurgiyani  paydo  bo’lishi  va  tarqalishi  </a:t>
            </a:r>
            <a:r>
              <a:rPr lang="uz-Cyrl-UZ" sz="2800" b="1" i="1" spc="-15" dirty="0" smtClean="0">
                <a:solidFill>
                  <a:srgbClr val="000000"/>
                </a:solidFill>
                <a:ea typeface="Times New Roman"/>
              </a:rPr>
              <a:t>to’</a:t>
            </a:r>
            <a:r>
              <a:rPr lang="en-US" sz="2800" b="1" i="1" spc="-15" dirty="0" smtClean="0">
                <a:solidFill>
                  <a:srgbClr val="000000"/>
                </a:solidFill>
                <a:ea typeface="Times New Roman"/>
              </a:rPr>
              <a:t>g’</a:t>
            </a:r>
            <a:r>
              <a:rPr lang="uz-Cyrl-UZ" sz="2800" b="1" i="1" spc="-15" dirty="0" smtClean="0">
                <a:solidFill>
                  <a:srgbClr val="000000"/>
                </a:solidFill>
                <a:ea typeface="Times New Roman"/>
              </a:rPr>
              <a:t>risida </a:t>
            </a:r>
            <a:r>
              <a:rPr lang="uz-Cyrl-UZ" sz="2800" spc="10" dirty="0">
                <a:solidFill>
                  <a:srgbClr val="000000"/>
                </a:solidFill>
                <a:ea typeface="Times New Roman"/>
              </a:rPr>
              <a:t>olimlarimiz orasida </a:t>
            </a:r>
            <a:r>
              <a:rPr lang="en-US" sz="2800" b="1" i="1" spc="10" dirty="0" smtClean="0">
                <a:solidFill>
                  <a:srgbClr val="0000FF"/>
                </a:solidFill>
                <a:ea typeface="Times New Roman"/>
              </a:rPr>
              <a:t>2</a:t>
            </a:r>
            <a:r>
              <a:rPr lang="uz-Cyrl-UZ" sz="2800" b="1" i="1" spc="10" dirty="0" smtClean="0">
                <a:solidFill>
                  <a:srgbClr val="0000FF"/>
                </a:solidFill>
                <a:ea typeface="Times New Roman"/>
              </a:rPr>
              <a:t> </a:t>
            </a:r>
            <a:r>
              <a:rPr lang="uz-Cyrl-UZ" sz="2800" b="1" i="1" spc="10" dirty="0">
                <a:solidFill>
                  <a:srgbClr val="0000FF"/>
                </a:solidFill>
                <a:ea typeface="Times New Roman"/>
              </a:rPr>
              <a:t>xil fikr </a:t>
            </a:r>
            <a:r>
              <a:rPr lang="uz-Cyrl-UZ" sz="2800" spc="10" dirty="0">
                <a:solidFill>
                  <a:srgbClr val="000000"/>
                </a:solidFill>
                <a:ea typeface="Times New Roman"/>
              </a:rPr>
              <a:t>mavjud. </a:t>
            </a:r>
            <a:endParaRPr lang="en-US" sz="2800" spc="10" dirty="0" smtClean="0">
              <a:solidFill>
                <a:srgbClr val="000000"/>
              </a:solidFill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2800" spc="10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uz-Cyrl-UZ" sz="2800" b="1" spc="10" dirty="0" smtClean="0">
                <a:solidFill>
                  <a:srgbClr val="000000"/>
                </a:solidFill>
                <a:ea typeface="Times New Roman"/>
              </a:rPr>
              <a:t>Birinchi </a:t>
            </a:r>
            <a:r>
              <a:rPr lang="uz-Cyrl-UZ" sz="2800" b="1" spc="10" dirty="0">
                <a:solidFill>
                  <a:srgbClr val="000000"/>
                </a:solidFill>
                <a:ea typeface="Times New Roman"/>
              </a:rPr>
              <a:t>fikr </a:t>
            </a:r>
            <a:r>
              <a:rPr lang="uz-Cyrl-UZ" sz="2800" spc="35" dirty="0">
                <a:solidFill>
                  <a:srgbClr val="000000"/>
                </a:solidFill>
                <a:ea typeface="Times New Roman"/>
              </a:rPr>
              <a:t>mualliflarini bayoniga ko’ra </a:t>
            </a:r>
            <a:r>
              <a:rPr lang="uz-Cyrl-UZ" sz="2800" b="1" i="1" spc="35" dirty="0">
                <a:solidFill>
                  <a:srgbClr val="C00000"/>
                </a:solidFill>
                <a:ea typeface="Times New Roman"/>
              </a:rPr>
              <a:t>metall ishlab chiqarish dastlab </a:t>
            </a:r>
            <a:r>
              <a:rPr lang="uz-Cyrl-UZ" sz="2800" b="1" i="1" dirty="0">
                <a:solidFill>
                  <a:srgbClr val="C00000"/>
                </a:solidFill>
                <a:ea typeface="Times New Roman"/>
              </a:rPr>
              <a:t>bir joyda paydo bo’lib, so’ng boshqa joylarga tarqalgan.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uz-Cyrl-UZ" sz="2800" spc="5" dirty="0">
                <a:solidFill>
                  <a:srgbClr val="000000"/>
                </a:solidFill>
                <a:ea typeface="Times New Roman"/>
              </a:rPr>
              <a:t>Ular bu borada xatto metalni ishlab chiqarish joyini aniq </a:t>
            </a:r>
            <a:r>
              <a:rPr lang="uz-Cyrl-UZ" sz="2800" spc="35" dirty="0">
                <a:solidFill>
                  <a:srgbClr val="000000"/>
                </a:solidFill>
                <a:ea typeface="Times New Roman"/>
              </a:rPr>
              <a:t>qilib, </a:t>
            </a:r>
            <a:r>
              <a:rPr lang="en-US" sz="2800" spc="35" dirty="0" smtClean="0">
                <a:solidFill>
                  <a:srgbClr val="000000"/>
                </a:solidFill>
                <a:ea typeface="Times New Roman"/>
              </a:rPr>
              <a:t>E</a:t>
            </a:r>
            <a:r>
              <a:rPr lang="uz-Cyrl-UZ" sz="2800" spc="35" dirty="0" smtClean="0">
                <a:solidFill>
                  <a:srgbClr val="000000"/>
                </a:solidFill>
                <a:ea typeface="Times New Roman"/>
              </a:rPr>
              <a:t>ronni </a:t>
            </a:r>
            <a:r>
              <a:rPr lang="uz-Cyrl-UZ" sz="2800" spc="35" dirty="0">
                <a:solidFill>
                  <a:srgbClr val="000000"/>
                </a:solidFill>
                <a:ea typeface="Times New Roman"/>
              </a:rPr>
              <a:t>janubiy </a:t>
            </a:r>
            <a:r>
              <a:rPr lang="en-US" sz="2800" spc="35" dirty="0" smtClean="0">
                <a:solidFill>
                  <a:srgbClr val="000000"/>
                </a:solidFill>
                <a:ea typeface="Times New Roman"/>
              </a:rPr>
              <a:t>g’</a:t>
            </a:r>
            <a:r>
              <a:rPr lang="uz-Cyrl-UZ" sz="2800" spc="35" dirty="0" smtClean="0">
                <a:solidFill>
                  <a:srgbClr val="000000"/>
                </a:solidFill>
                <a:ea typeface="Times New Roman"/>
              </a:rPr>
              <a:t>arbida </a:t>
            </a:r>
            <a:r>
              <a:rPr lang="uz-Cyrl-UZ" sz="2800" spc="35" dirty="0">
                <a:solidFill>
                  <a:srgbClr val="000000"/>
                </a:solidFill>
                <a:ea typeface="Times New Roman"/>
              </a:rPr>
              <a:t>joylashgan </a:t>
            </a:r>
            <a:r>
              <a:rPr lang="uz-Cyrl-UZ" sz="2800" b="1" i="1" spc="35" dirty="0">
                <a:solidFill>
                  <a:srgbClr val="0000FF"/>
                </a:solidFill>
                <a:ea typeface="Times New Roman"/>
              </a:rPr>
              <a:t>Chatal-Uyuk va Chiyon tepa</a:t>
            </a:r>
            <a:r>
              <a:rPr lang="uz-Cyrl-UZ" sz="2800" spc="35" dirty="0">
                <a:solidFill>
                  <a:srgbClr val="000000"/>
                </a:solidFill>
                <a:ea typeface="Times New Roman"/>
              </a:rPr>
              <a:t> manzilgohlarini ko’rsatadilar. Bu manzilgohlar</a:t>
            </a:r>
            <a:r>
              <a:rPr lang="uz-Cyrl-UZ" sz="2800" spc="65" dirty="0">
                <a:solidFill>
                  <a:srgbClr val="000000"/>
                </a:solidFill>
                <a:ea typeface="Times New Roman"/>
              </a:rPr>
              <a:t>da dunyoda birinchi bo’lib mislardan </a:t>
            </a:r>
            <a:r>
              <a:rPr lang="uz-Cyrl-UZ" sz="2800" spc="65" dirty="0" smtClean="0">
                <a:solidFill>
                  <a:srgbClr val="000000"/>
                </a:solidFill>
                <a:ea typeface="Times New Roman"/>
              </a:rPr>
              <a:t>marjonlar</a:t>
            </a:r>
            <a:r>
              <a:rPr lang="uz-Cyrl-UZ" sz="2800" spc="65" dirty="0">
                <a:solidFill>
                  <a:srgbClr val="000000"/>
                </a:solidFill>
                <a:ea typeface="Times New Roman"/>
              </a:rPr>
              <a:t>, </a:t>
            </a:r>
            <a:r>
              <a:rPr lang="uz-Cyrl-UZ" sz="2800" b="1" i="1" spc="55" dirty="0">
                <a:solidFill>
                  <a:srgbClr val="FF0000"/>
                </a:solidFill>
                <a:ea typeface="Times New Roman"/>
              </a:rPr>
              <a:t>sanchib teshuvchi uchli </a:t>
            </a:r>
            <a:r>
              <a:rPr lang="uz-Cyrl-UZ" sz="2800" b="1" i="1" spc="55" dirty="0" smtClean="0">
                <a:solidFill>
                  <a:srgbClr val="FF0000"/>
                </a:solidFill>
                <a:ea typeface="Times New Roman"/>
              </a:rPr>
              <a:t>qurollar</a:t>
            </a:r>
            <a:r>
              <a:rPr lang="uz-Cyrl-UZ" sz="2800" b="1" i="1" spc="55" dirty="0">
                <a:solidFill>
                  <a:srgbClr val="FF0000"/>
                </a:solidFill>
                <a:ea typeface="Times New Roman"/>
              </a:rPr>
              <a:t>, </a:t>
            </a:r>
            <a:r>
              <a:rPr lang="uz-Cyrl-UZ" sz="2800" b="1" i="1" spc="55" dirty="0" smtClean="0">
                <a:solidFill>
                  <a:srgbClr val="FF0000"/>
                </a:solidFill>
                <a:ea typeface="Times New Roman"/>
              </a:rPr>
              <a:t>bigiz</a:t>
            </a:r>
            <a:r>
              <a:rPr lang="uz-Cyrl-UZ" sz="2800" b="1" i="1" spc="25" dirty="0" smtClean="0">
                <a:solidFill>
                  <a:srgbClr val="FF0000"/>
                </a:solidFill>
                <a:ea typeface="Times New Roman"/>
              </a:rPr>
              <a:t>lar</a:t>
            </a:r>
            <a:r>
              <a:rPr lang="uz-Cyrl-UZ" sz="2800" spc="25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uz-Cyrl-UZ" sz="2800" spc="25" dirty="0">
                <a:solidFill>
                  <a:srgbClr val="000000"/>
                </a:solidFill>
                <a:ea typeface="Times New Roman"/>
              </a:rPr>
              <a:t>topilib, ularni yoshi </a:t>
            </a:r>
            <a:r>
              <a:rPr lang="uz-Cyrl-UZ" sz="2800" b="1" i="1" spc="25" dirty="0">
                <a:solidFill>
                  <a:srgbClr val="000000"/>
                </a:solidFill>
                <a:ea typeface="Times New Roman"/>
              </a:rPr>
              <a:t>eradan avvalgi </a:t>
            </a:r>
            <a:r>
              <a:rPr lang="uz-Cyrl-UZ" sz="2800" b="1" i="1" spc="25" dirty="0" smtClean="0">
                <a:solidFill>
                  <a:srgbClr val="000000"/>
                </a:solidFill>
                <a:ea typeface="Times New Roman"/>
              </a:rPr>
              <a:t>VIII</a:t>
            </a:r>
            <a:r>
              <a:rPr lang="en-US" sz="2800" b="1" i="1" spc="25" dirty="0" smtClean="0">
                <a:solidFill>
                  <a:srgbClr val="000000"/>
                </a:solidFill>
                <a:ea typeface="Times New Roman"/>
              </a:rPr>
              <a:t>-</a:t>
            </a:r>
            <a:r>
              <a:rPr lang="uz-Cyrl-UZ" sz="2800" b="1" i="1" spc="25" dirty="0" smtClean="0">
                <a:solidFill>
                  <a:srgbClr val="000000"/>
                </a:solidFill>
                <a:ea typeface="Times New Roman"/>
              </a:rPr>
              <a:t>VI </a:t>
            </a:r>
            <a:r>
              <a:rPr lang="uz-Cyrl-UZ" sz="2800" b="1" i="1" spc="25" dirty="0">
                <a:solidFill>
                  <a:srgbClr val="000000"/>
                </a:solidFill>
                <a:ea typeface="Times New Roman"/>
              </a:rPr>
              <a:t>ming yil</a:t>
            </a:r>
            <a:r>
              <a:rPr lang="uz-Cyrl-UZ" sz="2800" b="1" i="1" spc="35" dirty="0">
                <a:solidFill>
                  <a:srgbClr val="000000"/>
                </a:solidFill>
                <a:ea typeface="Times New Roman"/>
              </a:rPr>
              <a:t>liklar </a:t>
            </a:r>
            <a:r>
              <a:rPr lang="uz-Cyrl-UZ" sz="2800" spc="35" dirty="0">
                <a:solidFill>
                  <a:srgbClr val="000000"/>
                </a:solidFill>
                <a:ea typeface="Times New Roman"/>
              </a:rPr>
              <a:t>bilan belgilangan. Aynan shu </a:t>
            </a:r>
            <a:r>
              <a:rPr lang="en-US" sz="2800" spc="35" dirty="0" smtClean="0">
                <a:solidFill>
                  <a:srgbClr val="000000"/>
                </a:solidFill>
                <a:ea typeface="Times New Roman"/>
              </a:rPr>
              <a:t>y</a:t>
            </a:r>
            <a:r>
              <a:rPr lang="uz-Cyrl-UZ" sz="2800" spc="35" dirty="0" smtClean="0">
                <a:solidFill>
                  <a:srgbClr val="000000"/>
                </a:solidFill>
                <a:ea typeface="Times New Roman"/>
              </a:rPr>
              <a:t>erdan </a:t>
            </a:r>
            <a:r>
              <a:rPr lang="uz-Cyrl-UZ" sz="2800" spc="35" dirty="0">
                <a:solidFill>
                  <a:srgbClr val="000000"/>
                </a:solidFill>
                <a:ea typeface="Times New Roman"/>
              </a:rPr>
              <a:t>boshqa qo’shni </a:t>
            </a:r>
            <a:r>
              <a:rPr lang="uz-Cyrl-UZ" sz="2800" spc="25" dirty="0">
                <a:solidFill>
                  <a:srgbClr val="000000"/>
                </a:solidFill>
                <a:ea typeface="Times New Roman"/>
              </a:rPr>
              <a:t>joylarga </a:t>
            </a:r>
            <a:r>
              <a:rPr lang="uz-Cyrl-UZ" sz="2800" b="1" i="1" spc="25" dirty="0">
                <a:solidFill>
                  <a:srgbClr val="0000FF"/>
                </a:solidFill>
                <a:ea typeface="Times New Roman"/>
              </a:rPr>
              <a:t>metallurgiya va undan foydalanish </a:t>
            </a:r>
            <a:r>
              <a:rPr lang="uz-Cyrl-UZ" sz="2800" spc="25" dirty="0">
                <a:solidFill>
                  <a:srgbClr val="000000"/>
                </a:solidFill>
                <a:ea typeface="Times New Roman"/>
              </a:rPr>
              <a:t>tarqalgan dey</a:t>
            </a:r>
            <a:r>
              <a:rPr lang="uz-Cyrl-UZ" sz="2800" spc="55" dirty="0">
                <a:solidFill>
                  <a:srgbClr val="000000"/>
                </a:solidFill>
                <a:ea typeface="Times New Roman"/>
              </a:rPr>
              <a:t>dilar.</a:t>
            </a:r>
            <a:endParaRPr lang="ru-RU" sz="27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957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174"/>
            <a:ext cx="9144000" cy="688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0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7"/>
            <a:ext cx="9144000" cy="685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7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47"/>
            <a:ext cx="9144000" cy="6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0" y="6021288"/>
            <a:ext cx="91440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Mulalatepa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yodgorligi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Janubiy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Turkmaniston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eniolit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0" y="6021288"/>
            <a:ext cx="91440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Oltintepe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yodgorligi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buyumlari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Janubiy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Turkmaniston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eniolit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81"/>
            <a:ext cx="9144000" cy="591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0" y="6021288"/>
            <a:ext cx="91440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Oltintepe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yodgorligi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buyumlari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Janubiy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Turkmaniston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eniolit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8" y="31761"/>
            <a:ext cx="9114562" cy="598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3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17"/>
            <a:ext cx="9144000" cy="679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51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89" y="428017"/>
            <a:ext cx="7941013" cy="5955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0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Вертикальный свиток 3"/>
          <p:cNvSpPr/>
          <p:nvPr/>
        </p:nvSpPr>
        <p:spPr>
          <a:xfrm>
            <a:off x="1907704" y="836712"/>
            <a:ext cx="5616624" cy="568863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E’TIBORINGIZ  UCHUN RAHMAT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606449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7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ea typeface="Times New Roman"/>
              </a:rPr>
              <a:t>	</a:t>
            </a:r>
            <a:r>
              <a:rPr lang="uz-Cyrl-UZ" sz="2800" b="1" i="1" spc="55" dirty="0">
                <a:solidFill>
                  <a:srgbClr val="000000"/>
                </a:solidFill>
                <a:ea typeface="Times New Roman"/>
                <a:cs typeface="FuturisUzbek"/>
              </a:rPr>
              <a:t>Boshqa gurux olimlar </a:t>
            </a:r>
            <a:r>
              <a:rPr lang="uz-Cyrl-UZ" sz="2800" spc="55" dirty="0">
                <a:solidFill>
                  <a:srgbClr val="000000"/>
                </a:solidFill>
                <a:ea typeface="Times New Roman"/>
                <a:cs typeface="FuturisUzbek"/>
              </a:rPr>
              <a:t>esa aksincha </a:t>
            </a:r>
            <a:r>
              <a:rPr lang="uz-Cyrl-UZ" sz="2800" b="1" i="1" spc="55" dirty="0">
                <a:solidFill>
                  <a:srgbClr val="C00000"/>
                </a:solidFill>
                <a:ea typeface="Times New Roman"/>
                <a:cs typeface="FuturisUzbek"/>
              </a:rPr>
              <a:t>metall bo’lgan </a:t>
            </a:r>
            <a:r>
              <a:rPr lang="uz-Cyrl-UZ" sz="2800" b="1" i="1" spc="10" dirty="0">
                <a:solidFill>
                  <a:srgbClr val="C00000"/>
                </a:solidFill>
                <a:ea typeface="Times New Roman"/>
                <a:cs typeface="FuturisUzbek"/>
              </a:rPr>
              <a:t>joylarda ularni topish va ulardan mehnat qurollari turli </a:t>
            </a:r>
            <a:r>
              <a:rPr lang="uz-Cyrl-UZ" sz="2800" b="1" i="1" spc="25" dirty="0">
                <a:solidFill>
                  <a:srgbClr val="C00000"/>
                </a:solidFill>
                <a:ea typeface="Times New Roman"/>
                <a:cs typeface="FuturisUzbek"/>
              </a:rPr>
              <a:t>bezaklar yasash, mustaqil ravishda vujudga kelgan </a:t>
            </a:r>
            <a:r>
              <a:rPr lang="uz-Cyrl-UZ" sz="2800" spc="25" dirty="0">
                <a:solidFill>
                  <a:srgbClr val="000000"/>
                </a:solidFill>
                <a:ea typeface="Times New Roman"/>
                <a:cs typeface="FuturisUzbek"/>
              </a:rPr>
              <a:t>bo’lishi va </a:t>
            </a:r>
            <a:r>
              <a:rPr lang="uz-Cyrl-UZ" sz="2800" spc="80" dirty="0">
                <a:solidFill>
                  <a:srgbClr val="000000"/>
                </a:solidFill>
                <a:ea typeface="Times New Roman"/>
                <a:cs typeface="FuturisUzbek"/>
              </a:rPr>
              <a:t>ular bir birlariga yaqin bo’lgan joylarda o’zaro aloqa </a:t>
            </a:r>
            <a:r>
              <a:rPr lang="uz-Cyrl-UZ" sz="2800" spc="20" dirty="0">
                <a:solidFill>
                  <a:srgbClr val="000000"/>
                </a:solidFill>
                <a:ea typeface="Times New Roman"/>
                <a:cs typeface="FuturisUzbek"/>
              </a:rPr>
              <a:t>bo’lib, tajriba almashgan bo’lishlari xam mumkin degan tax</a:t>
            </a:r>
            <a:r>
              <a:rPr lang="uz-Cyrl-UZ" sz="2800" spc="25" dirty="0">
                <a:solidFill>
                  <a:srgbClr val="000000"/>
                </a:solidFill>
                <a:ea typeface="Times New Roman"/>
                <a:cs typeface="FuturisUzbek"/>
              </a:rPr>
              <a:t>miniy fikrlarni beradilar. Bunday fikrga keluvchilar </a:t>
            </a:r>
            <a:r>
              <a:rPr lang="en-US" sz="2800" spc="25" dirty="0" smtClean="0">
                <a:solidFill>
                  <a:srgbClr val="000000"/>
                </a:solidFill>
                <a:ea typeface="Times New Roman"/>
                <a:cs typeface="FuturisUzbek"/>
              </a:rPr>
              <a:t>y</a:t>
            </a:r>
            <a:r>
              <a:rPr lang="uz-Cyrl-UZ" sz="2800" spc="25" dirty="0" smtClean="0">
                <a:solidFill>
                  <a:srgbClr val="000000"/>
                </a:solidFill>
                <a:ea typeface="Times New Roman"/>
                <a:cs typeface="FuturisUzbek"/>
              </a:rPr>
              <a:t>er </a:t>
            </a:r>
            <a:r>
              <a:rPr lang="uz-Cyrl-UZ" sz="2800" spc="10" dirty="0">
                <a:solidFill>
                  <a:srgbClr val="000000"/>
                </a:solidFill>
                <a:ea typeface="Times New Roman"/>
                <a:cs typeface="FuturisUzbek"/>
              </a:rPr>
              <a:t>sharini turli joylaridan topilgan </a:t>
            </a:r>
            <a:r>
              <a:rPr lang="uz-Cyrl-UZ" sz="2800" b="1" i="1" spc="10" dirty="0">
                <a:solidFill>
                  <a:srgbClr val="0000FF"/>
                </a:solidFill>
                <a:ea typeface="Times New Roman"/>
                <a:cs typeface="FuturisUzbek"/>
              </a:rPr>
              <a:t>mis buyumlarini </a:t>
            </a:r>
            <a:r>
              <a:rPr lang="uz-Cyrl-UZ" sz="2800" b="1" i="1" spc="10" dirty="0" smtClean="0">
                <a:solidFill>
                  <a:srgbClr val="0000FF"/>
                </a:solidFill>
                <a:ea typeface="Times New Roman"/>
                <a:cs typeface="FuturisUzbek"/>
              </a:rPr>
              <a:t>da</a:t>
            </a:r>
            <a:r>
              <a:rPr lang="en-US" sz="2800" b="1" i="1" spc="10" dirty="0" smtClean="0">
                <a:solidFill>
                  <a:srgbClr val="0000FF"/>
                </a:solidFill>
                <a:ea typeface="Times New Roman"/>
                <a:cs typeface="FuturisUzbek"/>
              </a:rPr>
              <a:t>g’</a:t>
            </a:r>
            <a:r>
              <a:rPr lang="uz-Cyrl-UZ" sz="2800" b="1" i="1" spc="10" dirty="0" smtClean="0">
                <a:solidFill>
                  <a:srgbClr val="0000FF"/>
                </a:solidFill>
                <a:ea typeface="Times New Roman"/>
                <a:cs typeface="FuturisUzbek"/>
              </a:rPr>
              <a:t>al</a:t>
            </a:r>
            <a:r>
              <a:rPr lang="uz-Cyrl-UZ" sz="2800" b="1" i="1" spc="40" dirty="0" smtClean="0">
                <a:solidFill>
                  <a:srgbClr val="0000FF"/>
                </a:solidFill>
                <a:ea typeface="Times New Roman"/>
                <a:cs typeface="FuturisUzbek"/>
              </a:rPr>
              <a:t>ligini</a:t>
            </a:r>
            <a:r>
              <a:rPr lang="uz-Cyrl-UZ" sz="2800" b="1" i="1" spc="40" dirty="0">
                <a:solidFill>
                  <a:srgbClr val="0000FF"/>
                </a:solidFill>
                <a:ea typeface="Times New Roman"/>
                <a:cs typeface="FuturisUzbek"/>
              </a:rPr>
              <a:t>, yasash usullarini qoloqligini</a:t>
            </a:r>
            <a:r>
              <a:rPr lang="uz-Cyrl-UZ" sz="2800" spc="40" dirty="0">
                <a:solidFill>
                  <a:srgbClr val="000000"/>
                </a:solidFill>
                <a:ea typeface="Times New Roman"/>
                <a:cs typeface="FuturisUzbek"/>
              </a:rPr>
              <a:t> ta`kidlab, agar bu </a:t>
            </a:r>
            <a:r>
              <a:rPr lang="uz-Cyrl-UZ" sz="2800" spc="50" dirty="0">
                <a:solidFill>
                  <a:srgbClr val="000000"/>
                </a:solidFill>
                <a:ea typeface="Times New Roman"/>
                <a:cs typeface="FuturisUzbek"/>
              </a:rPr>
              <a:t>turdagi bezaklar eron manzilgohlaridan tarqalgani taq</a:t>
            </a:r>
            <a:r>
              <a:rPr lang="uz-Cyrl-UZ" sz="2800" spc="20" dirty="0">
                <a:solidFill>
                  <a:srgbClr val="000000"/>
                </a:solidFill>
                <a:ea typeface="Times New Roman"/>
                <a:cs typeface="FuturisUzbek"/>
              </a:rPr>
              <a:t>dirda </a:t>
            </a:r>
            <a:r>
              <a:rPr lang="uz-Cyrl-UZ" sz="2800" b="1" spc="20" dirty="0">
                <a:solidFill>
                  <a:srgbClr val="000000"/>
                </a:solidFill>
                <a:ea typeface="Times New Roman"/>
                <a:cs typeface="FuturisUzbek"/>
              </a:rPr>
              <a:t>Chatal Uyuk yoki Chayon </a:t>
            </a:r>
            <a:r>
              <a:rPr lang="uz-Cyrl-UZ" sz="2800" spc="20" dirty="0">
                <a:solidFill>
                  <a:srgbClr val="000000"/>
                </a:solidFill>
                <a:ea typeface="Times New Roman"/>
                <a:cs typeface="FuturisUzbek"/>
              </a:rPr>
              <a:t>tepadagilar singari </a:t>
            </a:r>
            <a:r>
              <a:rPr lang="uz-Cyrl-UZ" sz="2800" b="1" i="1" spc="20" dirty="0">
                <a:solidFill>
                  <a:srgbClr val="000000"/>
                </a:solidFill>
                <a:ea typeface="Times New Roman"/>
                <a:cs typeface="FuturisUzbek"/>
              </a:rPr>
              <a:t>yuksak da</a:t>
            </a:r>
            <a:r>
              <a:rPr lang="uz-Cyrl-UZ" sz="2800" b="1" i="1" spc="55" dirty="0">
                <a:solidFill>
                  <a:srgbClr val="000000"/>
                </a:solidFill>
                <a:ea typeface="Times New Roman"/>
                <a:cs typeface="FuturisUzbek"/>
              </a:rPr>
              <a:t>rajadagi texnika </a:t>
            </a:r>
            <a:r>
              <a:rPr lang="uz-Cyrl-UZ" sz="2800" spc="55" dirty="0">
                <a:solidFill>
                  <a:srgbClr val="000000"/>
                </a:solidFill>
                <a:ea typeface="Times New Roman"/>
                <a:cs typeface="FuturisUzbek"/>
              </a:rPr>
              <a:t>asosida yasalgan bo’lishi kerak edi deb </a:t>
            </a:r>
            <a:r>
              <a:rPr lang="uz-Cyrl-UZ" sz="2800" spc="20" dirty="0">
                <a:solidFill>
                  <a:srgbClr val="000000"/>
                </a:solidFill>
                <a:ea typeface="Times New Roman"/>
                <a:cs typeface="FuturisUzbek"/>
              </a:rPr>
              <a:t>asosli ravishda birinchi fikr mualliflarini tanqid qila</a:t>
            </a:r>
            <a:r>
              <a:rPr lang="uz-Cyrl-UZ" sz="2800" dirty="0">
                <a:solidFill>
                  <a:srgbClr val="000000"/>
                </a:solidFill>
                <a:ea typeface="Times New Roman"/>
                <a:cs typeface="FuturisUzbek"/>
              </a:rPr>
              <a:t>dilar.</a:t>
            </a:r>
            <a:endParaRPr lang="ru-RU" sz="2800" dirty="0">
              <a:effectLst/>
              <a:latin typeface="FuturisUzbek"/>
              <a:ea typeface="Times New Roman"/>
              <a:cs typeface="FuturisUzbek"/>
            </a:endParaRPr>
          </a:p>
        </p:txBody>
      </p:sp>
    </p:spTree>
    <p:extLst>
      <p:ext uri="{BB962C8B-B14F-4D97-AF65-F5344CB8AC3E}">
        <p14:creationId xmlns:p14="http://schemas.microsoft.com/office/powerpoint/2010/main" val="37973552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615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8415" algn="just">
              <a:spcBef>
                <a:spcPts val="95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</a:t>
            </a:r>
            <a:r>
              <a:rPr lang="uz-Cyrl-UZ" sz="28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Shuni aytish joizki metaldan foydalanish </a:t>
            </a:r>
            <a:r>
              <a:rPr lang="en-US" sz="2800" spc="35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h</a:t>
            </a:r>
            <a:r>
              <a:rPr lang="uz-Cyrl-UZ" sz="2800" spc="35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amma </a:t>
            </a:r>
            <a:r>
              <a:rPr lang="uz-Cyrl-UZ" sz="28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joy</a:t>
            </a:r>
            <a:r>
              <a:rPr lang="uz-Cyrl-UZ" sz="28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da bir vaqtda bo’lmagan. </a:t>
            </a:r>
            <a:endParaRPr lang="en-US" sz="2800" spc="25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R="18415" algn="just">
              <a:spcBef>
                <a:spcPts val="95"/>
              </a:spcBef>
              <a:spcAft>
                <a:spcPts val="0"/>
              </a:spcAft>
            </a:pPr>
            <a:r>
              <a:rPr lang="en-US" sz="28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</a:t>
            </a:r>
            <a:r>
              <a:rPr lang="en-US" sz="2800" b="1" spc="25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Ye</a:t>
            </a:r>
            <a:r>
              <a:rPr lang="uz-Cyrl-UZ" sz="2800" b="1" spc="25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vropada</a:t>
            </a:r>
            <a:r>
              <a:rPr lang="en-US" sz="2800" b="1" spc="25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</a:t>
            </a:r>
            <a:r>
              <a:rPr lang="uz-Cyrl-UZ" sz="2800" b="1" spc="25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Bolqon</a:t>
            </a:r>
            <a:r>
              <a:rPr lang="en-US" sz="2800" b="1" spc="25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</a:t>
            </a:r>
            <a:r>
              <a:rPr lang="uz-Cyrl-UZ" sz="2800" b="1" spc="25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Karpat </a:t>
            </a:r>
            <a:r>
              <a:rPr lang="en-US" sz="2800" spc="25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h</a:t>
            </a:r>
            <a:r>
              <a:rPr lang="uz-Cyrl-UZ" sz="2800" spc="25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ududlari </a:t>
            </a:r>
            <a:r>
              <a:rPr lang="uz-Cyrl-UZ" sz="28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bilan </a:t>
            </a:r>
            <a:r>
              <a:rPr lang="uz-Cyrl-UZ" sz="2800" spc="15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</a:t>
            </a:r>
            <a:r>
              <a:rPr lang="en-US" sz="2800" spc="15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g’</a:t>
            </a:r>
            <a:r>
              <a:rPr lang="uz-Cyrl-UZ" sz="2800" spc="15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liq </a:t>
            </a:r>
            <a:r>
              <a:rPr lang="uz-Cyrl-UZ" sz="28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xolda birinchi bora misdan yasalgan buyumlar </a:t>
            </a:r>
            <a:r>
              <a:rPr lang="uz-Cyrl-UZ" sz="2800" b="1" i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</a:t>
            </a:r>
            <a:r>
              <a:rPr lang="uz-Cyrl-UZ" sz="2800" b="1" i="1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radan avvalgi V ming yillik bilan IV ming yillikni</a:t>
            </a:r>
            <a:r>
              <a:rPr lang="uz-Cyrl-UZ" sz="28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800" spc="35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orali</a:t>
            </a:r>
            <a:r>
              <a:rPr lang="en-US" sz="2800" spc="35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g’</a:t>
            </a:r>
            <a:r>
              <a:rPr lang="uz-Cyrl-UZ" sz="2800" spc="35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ida </a:t>
            </a:r>
            <a:r>
              <a:rPr lang="uz-Cyrl-UZ" sz="28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paydo bo’ladi. </a:t>
            </a:r>
            <a:endParaRPr lang="en-US" sz="2800" spc="35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R="18415" algn="just">
              <a:spcBef>
                <a:spcPts val="95"/>
              </a:spcBef>
              <a:spcAft>
                <a:spcPts val="0"/>
              </a:spcAft>
            </a:pPr>
            <a:r>
              <a:rPr lang="en-US" sz="28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</a:t>
            </a:r>
            <a:r>
              <a:rPr lang="uz-Cyrl-UZ" sz="2800" b="1" spc="35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Markaziy </a:t>
            </a:r>
            <a:r>
              <a:rPr lang="uz-Cyrl-UZ" sz="2800" b="1" spc="35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Osiyoda </a:t>
            </a:r>
            <a:r>
              <a:rPr lang="uz-Cyrl-UZ" sz="28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dastlab metall </a:t>
            </a:r>
            <a:r>
              <a:rPr lang="uz-Cyrl-UZ" sz="2800" b="1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</a:t>
            </a:r>
            <a:r>
              <a:rPr lang="uz-Cyrl-UZ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radan avvalgi IV ming yillikni boshlarida</a:t>
            </a:r>
            <a:r>
              <a:rPr lang="uz-Cyrl-UZ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janubiy Turk</a:t>
            </a:r>
            <a:r>
              <a:rPr lang="uz-Cyrl-UZ" sz="2800" b="1" i="1" spc="35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manistondagi Nomozgoh 1 madaniyatidan </a:t>
            </a:r>
            <a:r>
              <a:rPr lang="uz-Cyrl-UZ" sz="28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ma`lum. </a:t>
            </a:r>
            <a:endParaRPr lang="en-US" sz="2800" spc="35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R="18415" algn="just">
              <a:spcBef>
                <a:spcPts val="95"/>
              </a:spcBef>
              <a:spcAft>
                <a:spcPts val="0"/>
              </a:spcAft>
            </a:pPr>
            <a:r>
              <a:rPr lang="en-US" sz="28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</a:t>
            </a:r>
            <a:r>
              <a:rPr lang="uz-Cyrl-UZ" sz="2800" b="1" spc="35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Markaziy </a:t>
            </a:r>
            <a:r>
              <a:rPr lang="uz-Cyrl-UZ" sz="2800" b="1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Osiyo shimoliy rayonlarida </a:t>
            </a:r>
            <a:r>
              <a:rPr lang="uz-Cyrl-UZ" sz="2800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esa bu vaqtda neolit davriga </a:t>
            </a:r>
            <a:r>
              <a:rPr lang="uz-Cyrl-UZ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mansub bo’lgan Kaltaminor madaniyati gullab yashnamoqda </a:t>
            </a:r>
            <a:r>
              <a:rPr lang="en-US" sz="2800" spc="3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</a:t>
            </a:r>
            <a:r>
              <a:rPr lang="uz-Cyrl-UZ" sz="2800" spc="3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di</a:t>
            </a:r>
            <a:r>
              <a:rPr lang="uz-Cyrl-UZ" sz="28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</a:t>
            </a:r>
            <a:r>
              <a:rPr lang="uz-Cyrl-UZ" sz="2800" b="1" i="1" spc="3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Kaltaminor madaniyatining davomchilari </a:t>
            </a:r>
            <a:r>
              <a:rPr lang="uz-Cyrl-UZ" sz="28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metal bi</a:t>
            </a:r>
            <a:r>
              <a:rPr lang="uz-Cyrl-UZ" sz="2800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lan faqat </a:t>
            </a:r>
            <a:r>
              <a:rPr lang="uz-Cyrl-UZ" sz="2800" b="1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eradan avvalgi III ming yillikni oxirlariga</a:t>
            </a:r>
            <a:r>
              <a:rPr lang="uz-Cyrl-UZ" sz="2800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8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kelib tanishadilar.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085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7693"/>
            <a:ext cx="88569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63969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          </a:t>
            </a:r>
            <a:r>
              <a:rPr lang="uz-Cyrl-UZ" sz="2400" spc="10" dirty="0" smtClean="0">
                <a:solidFill>
                  <a:srgbClr val="000000"/>
                </a:solidFill>
                <a:ea typeface="Times New Roman"/>
                <a:cs typeface="FuturisUzbek"/>
              </a:rPr>
              <a:t>Metallurgiya </a:t>
            </a:r>
            <a:r>
              <a:rPr lang="uz-Cyrl-UZ" sz="2400" spc="10" dirty="0">
                <a:solidFill>
                  <a:srgbClr val="000000"/>
                </a:solidFill>
                <a:ea typeface="Times New Roman"/>
                <a:cs typeface="FuturisUzbek"/>
              </a:rPr>
              <a:t>tarixi bilan </a:t>
            </a:r>
            <a:r>
              <a:rPr lang="uz-Cyrl-UZ" sz="2400" spc="10" dirty="0" smtClean="0">
                <a:solidFill>
                  <a:srgbClr val="000000"/>
                </a:solidFill>
                <a:ea typeface="Times New Roman"/>
                <a:cs typeface="FuturisUzbek"/>
              </a:rPr>
              <a:t>shu</a:t>
            </a:r>
            <a:r>
              <a:rPr lang="en-US" sz="2400" spc="10" dirty="0" smtClean="0">
                <a:solidFill>
                  <a:srgbClr val="000000"/>
                </a:solidFill>
                <a:ea typeface="Times New Roman"/>
                <a:cs typeface="FuturisUzbek"/>
              </a:rPr>
              <a:t>g’</a:t>
            </a:r>
            <a:r>
              <a:rPr lang="uz-Cyrl-UZ" sz="2400" spc="10" dirty="0" smtClean="0">
                <a:solidFill>
                  <a:srgbClr val="000000"/>
                </a:solidFill>
                <a:ea typeface="Times New Roman"/>
                <a:cs typeface="FuturisUzbek"/>
              </a:rPr>
              <a:t>ullanuvchi </a:t>
            </a:r>
            <a:r>
              <a:rPr lang="uz-Cyrl-UZ" sz="2400" spc="10" dirty="0">
                <a:solidFill>
                  <a:srgbClr val="000000"/>
                </a:solidFill>
                <a:ea typeface="Times New Roman"/>
                <a:cs typeface="FuturisUzbek"/>
              </a:rPr>
              <a:t>olimlar </a:t>
            </a:r>
            <a:r>
              <a:rPr lang="uz-Cyrl-UZ" sz="2400" b="1" spc="10" dirty="0">
                <a:solidFill>
                  <a:srgbClr val="000000"/>
                </a:solidFill>
                <a:ea typeface="Times New Roman"/>
                <a:cs typeface="FuturisUzbek"/>
              </a:rPr>
              <a:t>faqat </a:t>
            </a:r>
            <a:r>
              <a:rPr lang="uz-Cyrl-UZ" sz="2400" b="1" spc="20" dirty="0">
                <a:solidFill>
                  <a:srgbClr val="000000"/>
                </a:solidFill>
                <a:ea typeface="Times New Roman"/>
                <a:cs typeface="FuturisUzbek"/>
              </a:rPr>
              <a:t>rangli metallurgiyani</a:t>
            </a:r>
            <a:r>
              <a:rPr lang="uz-Cyrl-UZ" sz="2400" spc="20" dirty="0">
                <a:solidFill>
                  <a:srgbClr val="000000"/>
                </a:solidFill>
                <a:ea typeface="Times New Roman"/>
                <a:cs typeface="FuturisUzbek"/>
              </a:rPr>
              <a:t> </a:t>
            </a:r>
            <a:r>
              <a:rPr lang="uz-Cyrl-UZ" sz="2400" b="1" spc="20" dirty="0">
                <a:solidFill>
                  <a:srgbClr val="0000FF"/>
                </a:solidFill>
                <a:ea typeface="Times New Roman"/>
                <a:cs typeface="FuturisUzbek"/>
              </a:rPr>
              <a:t>4 ta bosqichga </a:t>
            </a:r>
            <a:r>
              <a:rPr lang="uz-Cyrl-UZ" sz="2400" spc="20" dirty="0">
                <a:solidFill>
                  <a:srgbClr val="000000"/>
                </a:solidFill>
                <a:ea typeface="Times New Roman"/>
                <a:cs typeface="FuturisUzbek"/>
              </a:rPr>
              <a:t>bo’lib o’rganadilar: </a:t>
            </a:r>
            <a:endParaRPr lang="en-US" sz="2400" spc="20" dirty="0" smtClean="0">
              <a:solidFill>
                <a:srgbClr val="000000"/>
              </a:solidFill>
              <a:ea typeface="Times New Roman"/>
              <a:cs typeface="FuturisUzbek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2639695" algn="l"/>
              </a:tabLst>
            </a:pPr>
            <a:r>
              <a:rPr lang="en-US" sz="2400" b="1" spc="20" dirty="0" err="1" smtClean="0">
                <a:solidFill>
                  <a:schemeClr val="accent5">
                    <a:lumMod val="75000"/>
                  </a:schemeClr>
                </a:solidFill>
                <a:ea typeface="Times New Roman"/>
                <a:cs typeface="FuturisUzbek"/>
              </a:rPr>
              <a:t>Birinchi</a:t>
            </a:r>
            <a:r>
              <a:rPr lang="en-US" sz="2400" b="1" spc="20" dirty="0" smtClean="0">
                <a:solidFill>
                  <a:schemeClr val="accent5">
                    <a:lumMod val="75000"/>
                  </a:schemeClr>
                </a:solidFill>
                <a:ea typeface="Times New Roman"/>
                <a:cs typeface="FuturisUzbek"/>
              </a:rPr>
              <a:t> </a:t>
            </a:r>
            <a:r>
              <a:rPr lang="uz-Cyrl-UZ" sz="2400" b="1" spc="15" dirty="0" smtClean="0">
                <a:solidFill>
                  <a:schemeClr val="accent5">
                    <a:lumMod val="75000"/>
                  </a:schemeClr>
                </a:solidFill>
                <a:ea typeface="Times New Roman"/>
                <a:cs typeface="FuturisUzbek"/>
              </a:rPr>
              <a:t>bosqichda </a:t>
            </a:r>
            <a:r>
              <a:rPr lang="uz-Cyrl-UZ" sz="2400" spc="15" dirty="0">
                <a:solidFill>
                  <a:srgbClr val="000000"/>
                </a:solidFill>
                <a:ea typeface="Times New Roman"/>
                <a:cs typeface="FuturisUzbek"/>
              </a:rPr>
              <a:t>odamlar </a:t>
            </a:r>
            <a:r>
              <a:rPr lang="uz-Cyrl-UZ" sz="2400" b="1" i="1" spc="15" dirty="0">
                <a:solidFill>
                  <a:srgbClr val="0000FF"/>
                </a:solidFill>
                <a:ea typeface="Times New Roman"/>
                <a:cs typeface="FuturisUzbek"/>
              </a:rPr>
              <a:t>sof xolda topilgan mis bo’laklarini tosh</a:t>
            </a:r>
            <a:r>
              <a:rPr lang="uz-Cyrl-UZ" sz="2400" b="1" i="1" spc="40" dirty="0">
                <a:solidFill>
                  <a:srgbClr val="0000FF"/>
                </a:solidFill>
                <a:ea typeface="Times New Roman"/>
                <a:cs typeface="FuturisUzbek"/>
              </a:rPr>
              <a:t>larni bir turi</a:t>
            </a:r>
            <a:r>
              <a:rPr lang="uz-Cyrl-UZ" sz="2400" spc="40" dirty="0">
                <a:solidFill>
                  <a:srgbClr val="000000"/>
                </a:solidFill>
                <a:ea typeface="Times New Roman"/>
                <a:cs typeface="FuturisUzbek"/>
              </a:rPr>
              <a:t> deb qarab, toshlarga qanday ishlov berish </a:t>
            </a:r>
            <a:r>
              <a:rPr lang="uz-Cyrl-UZ" sz="2400" spc="65" dirty="0">
                <a:solidFill>
                  <a:srgbClr val="000000"/>
                </a:solidFill>
                <a:ea typeface="Times New Roman"/>
                <a:cs typeface="FuturisUzbek"/>
              </a:rPr>
              <a:t>usulini qo’llagan bo’lsalar, </a:t>
            </a:r>
            <a:r>
              <a:rPr lang="uz-Cyrl-UZ" sz="2400" b="1" spc="65" dirty="0">
                <a:solidFill>
                  <a:srgbClr val="000000"/>
                </a:solidFill>
                <a:ea typeface="Times New Roman"/>
                <a:cs typeface="FuturisUzbek"/>
              </a:rPr>
              <a:t>mis bo’laklariga </a:t>
            </a:r>
            <a:r>
              <a:rPr lang="uz-Cyrl-UZ" sz="2400" spc="65" dirty="0">
                <a:solidFill>
                  <a:srgbClr val="000000"/>
                </a:solidFill>
                <a:ea typeface="Times New Roman"/>
                <a:cs typeface="FuturisUzbek"/>
              </a:rPr>
              <a:t>xam xuddi </a:t>
            </a:r>
            <a:r>
              <a:rPr lang="uz-Cyrl-UZ" sz="2400" spc="30" dirty="0">
                <a:solidFill>
                  <a:srgbClr val="000000"/>
                </a:solidFill>
                <a:ea typeface="Times New Roman"/>
                <a:cs typeface="FuturisUzbek"/>
              </a:rPr>
              <a:t>shunday ishlov usulini berib foydalanganlar. </a:t>
            </a:r>
            <a:endParaRPr lang="en-US" sz="2400" spc="30" dirty="0" smtClean="0">
              <a:solidFill>
                <a:srgbClr val="000000"/>
              </a:solidFill>
              <a:ea typeface="Times New Roman"/>
              <a:cs typeface="FuturisUzbek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2639695" algn="l"/>
              </a:tabLst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ea typeface="Times New Roman"/>
                <a:cs typeface="FuturisUzbek"/>
              </a:rPr>
              <a:t>M</a:t>
            </a:r>
            <a:r>
              <a:rPr lang="uz-Cyrl-UZ" sz="2400" b="1" dirty="0" smtClean="0">
                <a:solidFill>
                  <a:schemeClr val="accent5">
                    <a:lumMod val="75000"/>
                  </a:schemeClr>
                </a:solidFill>
                <a:ea typeface="Times New Roman"/>
                <a:cs typeface="FuturisUzbek"/>
              </a:rPr>
              <a:t>etalldan  </a:t>
            </a:r>
            <a:r>
              <a:rPr lang="uz-Cyrl-UZ" sz="2400" b="1" dirty="0">
                <a:solidFill>
                  <a:schemeClr val="accent5">
                    <a:lumMod val="75000"/>
                  </a:schemeClr>
                </a:solidFill>
                <a:ea typeface="Times New Roman"/>
                <a:cs typeface="FuturisUzbek"/>
              </a:rPr>
              <a:t>foydalanishni  ikkinchi  bosqichida  </a:t>
            </a:r>
            <a:r>
              <a:rPr lang="uz-Cyrl-UZ" sz="2400" dirty="0">
                <a:solidFill>
                  <a:srgbClr val="000000"/>
                </a:solidFill>
                <a:ea typeface="Times New Roman"/>
                <a:cs typeface="FuturisUzbek"/>
              </a:rPr>
              <a:t>ajdodlarimiz </a:t>
            </a:r>
            <a:r>
              <a:rPr lang="uz-Cyrl-UZ" sz="2400" b="1" i="1" spc="-10" dirty="0">
                <a:solidFill>
                  <a:srgbClr val="000000"/>
                </a:solidFill>
                <a:ea typeface="Times New Roman"/>
                <a:cs typeface="FuturisUzbek"/>
              </a:rPr>
              <a:t>misni  eritib,  undan  oddiy  bo’lsada  loydan  yasalgan  </a:t>
            </a:r>
            <a:r>
              <a:rPr lang="uz-Cyrl-UZ" sz="2400" b="1" i="1" spc="-10" dirty="0" smtClean="0">
                <a:solidFill>
                  <a:srgbClr val="000000"/>
                </a:solidFill>
                <a:ea typeface="Times New Roman"/>
                <a:cs typeface="FuturisUzbek"/>
              </a:rPr>
              <a:t>qolip</a:t>
            </a:r>
            <a:r>
              <a:rPr lang="uz-Cyrl-UZ" sz="2400" b="1" i="1" spc="5" dirty="0" smtClean="0">
                <a:solidFill>
                  <a:srgbClr val="000000"/>
                </a:solidFill>
                <a:ea typeface="Times New Roman"/>
                <a:cs typeface="FuturisUzbek"/>
              </a:rPr>
              <a:t>larda </a:t>
            </a:r>
            <a:r>
              <a:rPr lang="uz-Cyrl-UZ" sz="2400" b="1" i="1" spc="5" dirty="0">
                <a:solidFill>
                  <a:srgbClr val="000000"/>
                </a:solidFill>
                <a:ea typeface="Times New Roman"/>
                <a:cs typeface="FuturisUzbek"/>
              </a:rPr>
              <a:t>quyma qurollarni yasay boshladilar</a:t>
            </a:r>
            <a:r>
              <a:rPr lang="uz-Cyrl-UZ" sz="2400" spc="5" dirty="0">
                <a:solidFill>
                  <a:srgbClr val="000000"/>
                </a:solidFill>
                <a:ea typeface="Times New Roman"/>
                <a:cs typeface="FuturisUzbek"/>
              </a:rPr>
              <a:t>.  </a:t>
            </a:r>
            <a:endParaRPr lang="en-US" sz="2400" spc="5" dirty="0" smtClean="0">
              <a:solidFill>
                <a:srgbClr val="000000"/>
              </a:solidFill>
              <a:ea typeface="Times New Roman"/>
              <a:cs typeface="FuturisUzbek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2639695" algn="l"/>
              </a:tabLst>
            </a:pPr>
            <a:r>
              <a:rPr lang="uz-Cyrl-UZ" sz="2400" b="1" spc="5" dirty="0" smtClean="0">
                <a:solidFill>
                  <a:schemeClr val="accent5">
                    <a:lumMod val="75000"/>
                  </a:schemeClr>
                </a:solidFill>
                <a:ea typeface="Times New Roman"/>
                <a:cs typeface="FuturisUzbek"/>
              </a:rPr>
              <a:t>Uchinchi </a:t>
            </a:r>
            <a:r>
              <a:rPr lang="uz-Cyrl-UZ" sz="2400" b="1" spc="5" dirty="0">
                <a:solidFill>
                  <a:schemeClr val="accent5">
                    <a:lumMod val="75000"/>
                  </a:schemeClr>
                </a:solidFill>
                <a:ea typeface="Times New Roman"/>
                <a:cs typeface="FuturisUzbek"/>
              </a:rPr>
              <a:t>bosqichda</a:t>
            </a:r>
            <a:r>
              <a:rPr lang="uz-Cyrl-UZ" sz="2400" b="1" spc="5" dirty="0">
                <a:solidFill>
                  <a:srgbClr val="000000"/>
                </a:solidFill>
                <a:ea typeface="Times New Roman"/>
                <a:cs typeface="FuturisUzbek"/>
              </a:rPr>
              <a:t> </a:t>
            </a:r>
            <a:r>
              <a:rPr lang="uz-Cyrl-UZ" sz="2400" spc="-10" dirty="0">
                <a:solidFill>
                  <a:srgbClr val="000000"/>
                </a:solidFill>
                <a:ea typeface="Times New Roman"/>
                <a:cs typeface="FuturisUzbek"/>
              </a:rPr>
              <a:t>rudalarni  </a:t>
            </a:r>
            <a:r>
              <a:rPr lang="uz-Cyrl-UZ" sz="2400" spc="-10" dirty="0" smtClean="0">
                <a:solidFill>
                  <a:srgbClr val="000000"/>
                </a:solidFill>
                <a:ea typeface="Times New Roman"/>
                <a:cs typeface="FuturisUzbek"/>
              </a:rPr>
              <a:t>eritib  </a:t>
            </a:r>
            <a:r>
              <a:rPr lang="uz-Cyrl-UZ" sz="2400" spc="-10" dirty="0">
                <a:solidFill>
                  <a:srgbClr val="000000"/>
                </a:solidFill>
                <a:ea typeface="Times New Roman"/>
                <a:cs typeface="FuturisUzbek"/>
              </a:rPr>
              <a:t>ulardan  </a:t>
            </a:r>
            <a:r>
              <a:rPr lang="uz-Cyrl-UZ" sz="2400" b="1" i="1" spc="-10" dirty="0">
                <a:solidFill>
                  <a:srgbClr val="000000"/>
                </a:solidFill>
                <a:ea typeface="Times New Roman"/>
                <a:cs typeface="FuturisUzbek"/>
              </a:rPr>
              <a:t>sof  mislarni  ajratib  olina </a:t>
            </a:r>
            <a:r>
              <a:rPr lang="uz-Cyrl-UZ" sz="2400" b="1" i="1" spc="-15" dirty="0">
                <a:solidFill>
                  <a:srgbClr val="000000"/>
                </a:solidFill>
                <a:ea typeface="Times New Roman"/>
                <a:cs typeface="FuturisUzbek"/>
              </a:rPr>
              <a:t>boshlandi  va  bu bilan  haqiqiy  metallurgiya  ishlari  </a:t>
            </a:r>
            <a:r>
              <a:rPr lang="uz-Cyrl-UZ" sz="2400" b="1" i="1" spc="-15" dirty="0" smtClean="0">
                <a:solidFill>
                  <a:srgbClr val="000000"/>
                </a:solidFill>
                <a:ea typeface="Times New Roman"/>
                <a:cs typeface="FuturisUzbek"/>
              </a:rPr>
              <a:t>boshla</a:t>
            </a:r>
            <a:r>
              <a:rPr lang="uz-Cyrl-UZ" sz="2400" b="1" i="1" spc="-5" dirty="0" smtClean="0">
                <a:solidFill>
                  <a:srgbClr val="000000"/>
                </a:solidFill>
                <a:ea typeface="Times New Roman"/>
                <a:cs typeface="FuturisUzbek"/>
              </a:rPr>
              <a:t>nadi</a:t>
            </a:r>
            <a:r>
              <a:rPr lang="uz-Cyrl-UZ" sz="2400" b="1" i="1" spc="-5" dirty="0">
                <a:solidFill>
                  <a:srgbClr val="000000"/>
                </a:solidFill>
                <a:ea typeface="Times New Roman"/>
                <a:cs typeface="FuturisUzbek"/>
              </a:rPr>
              <a:t>. </a:t>
            </a:r>
            <a:r>
              <a:rPr lang="uz-Cyrl-UZ" sz="2400" spc="-5" dirty="0">
                <a:solidFill>
                  <a:srgbClr val="000000"/>
                </a:solidFill>
                <a:ea typeface="Times New Roman"/>
                <a:cs typeface="FuturisUzbek"/>
              </a:rPr>
              <a:t> Metallarni  eritishni  bilib olish xronologik </a:t>
            </a:r>
            <a:r>
              <a:rPr lang="uz-Cyrl-UZ" sz="2400" spc="-5" dirty="0" smtClean="0">
                <a:solidFill>
                  <a:srgbClr val="000000"/>
                </a:solidFill>
                <a:ea typeface="Times New Roman"/>
                <a:cs typeface="FuturisUzbek"/>
              </a:rPr>
              <a:t>jixat</a:t>
            </a:r>
            <a:r>
              <a:rPr lang="uz-Cyrl-UZ" sz="2400" spc="-10" dirty="0" smtClean="0">
                <a:solidFill>
                  <a:srgbClr val="000000"/>
                </a:solidFill>
                <a:ea typeface="Times New Roman"/>
                <a:cs typeface="FuturisUzbek"/>
              </a:rPr>
              <a:t>dan  </a:t>
            </a:r>
            <a:r>
              <a:rPr lang="uz-Cyrl-UZ" sz="2400" spc="-10" dirty="0">
                <a:solidFill>
                  <a:srgbClr val="000000"/>
                </a:solidFill>
                <a:ea typeface="Times New Roman"/>
                <a:cs typeface="FuturisUzbek"/>
              </a:rPr>
              <a:t>eramizgacha  bo’lgan  </a:t>
            </a:r>
            <a:r>
              <a:rPr lang="uz-Cyrl-UZ" sz="2400" b="1" spc="-10" dirty="0">
                <a:solidFill>
                  <a:srgbClr val="0000FF"/>
                </a:solidFill>
                <a:ea typeface="Times New Roman"/>
                <a:cs typeface="FuturisUzbek"/>
              </a:rPr>
              <a:t>V  ming  yillikka  </a:t>
            </a:r>
            <a:r>
              <a:rPr lang="uz-Cyrl-UZ" sz="2400" spc="-10" dirty="0" smtClean="0">
                <a:solidFill>
                  <a:srgbClr val="000000"/>
                </a:solidFill>
                <a:ea typeface="Times New Roman"/>
                <a:cs typeface="FuturisUzbek"/>
              </a:rPr>
              <a:t>to’</a:t>
            </a:r>
            <a:r>
              <a:rPr lang="en-US" sz="2400" spc="-10" dirty="0" smtClean="0">
                <a:solidFill>
                  <a:srgbClr val="000000"/>
                </a:solidFill>
                <a:ea typeface="Times New Roman"/>
                <a:cs typeface="FuturisUzbek"/>
              </a:rPr>
              <a:t>g’</a:t>
            </a:r>
            <a:r>
              <a:rPr lang="uz-Cyrl-UZ" sz="2400" spc="-10" dirty="0" smtClean="0">
                <a:solidFill>
                  <a:srgbClr val="000000"/>
                </a:solidFill>
                <a:ea typeface="Times New Roman"/>
                <a:cs typeface="FuturisUzbek"/>
              </a:rPr>
              <a:t>ri  </a:t>
            </a:r>
            <a:r>
              <a:rPr lang="uz-Cyrl-UZ" sz="2400" spc="-10" dirty="0">
                <a:solidFill>
                  <a:srgbClr val="000000"/>
                </a:solidFill>
                <a:ea typeface="Times New Roman"/>
                <a:cs typeface="FuturisUzbek"/>
              </a:rPr>
              <a:t>keladi. </a:t>
            </a:r>
            <a:endParaRPr lang="en-US" sz="2400" spc="-10" dirty="0" smtClean="0">
              <a:solidFill>
                <a:srgbClr val="000000"/>
              </a:solidFill>
              <a:ea typeface="Times New Roman"/>
              <a:cs typeface="FuturisUzbek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2639695" algn="l"/>
              </a:tabLst>
            </a:pPr>
            <a:r>
              <a:rPr lang="uz-Cyrl-UZ" sz="2400" b="1" spc="15" dirty="0" smtClean="0">
                <a:solidFill>
                  <a:schemeClr val="accent5">
                    <a:lumMod val="75000"/>
                  </a:schemeClr>
                </a:solidFill>
                <a:ea typeface="Times New Roman"/>
                <a:cs typeface="FuturisUzbek"/>
              </a:rPr>
              <a:t>To’rtinchi </a:t>
            </a:r>
            <a:r>
              <a:rPr lang="uz-Cyrl-UZ" sz="2400" b="1" spc="15" dirty="0">
                <a:solidFill>
                  <a:schemeClr val="accent5">
                    <a:lumMod val="75000"/>
                  </a:schemeClr>
                </a:solidFill>
                <a:ea typeface="Times New Roman"/>
                <a:cs typeface="FuturisUzbek"/>
              </a:rPr>
              <a:t>bosqichni</a:t>
            </a:r>
            <a:r>
              <a:rPr lang="uz-Cyrl-UZ" sz="2400" spc="15" dirty="0">
                <a:solidFill>
                  <a:srgbClr val="000000"/>
                </a:solidFill>
                <a:ea typeface="Times New Roman"/>
                <a:cs typeface="FuturisUzbek"/>
              </a:rPr>
              <a:t> </a:t>
            </a:r>
            <a:r>
              <a:rPr lang="uz-Cyrl-UZ" sz="2400" b="1" spc="15" dirty="0">
                <a:solidFill>
                  <a:srgbClr val="000000"/>
                </a:solidFill>
                <a:ea typeface="Times New Roman"/>
                <a:cs typeface="FuturisUzbek"/>
              </a:rPr>
              <a:t>bronza asri </a:t>
            </a:r>
            <a:r>
              <a:rPr lang="uz-Cyrl-UZ" sz="2400" spc="15" dirty="0">
                <a:solidFill>
                  <a:srgbClr val="000000"/>
                </a:solidFill>
                <a:ea typeface="Times New Roman"/>
                <a:cs typeface="FuturisUzbek"/>
              </a:rPr>
              <a:t>desak </a:t>
            </a:r>
            <a:r>
              <a:rPr lang="en-US" sz="2400" spc="15" dirty="0" smtClean="0">
                <a:solidFill>
                  <a:srgbClr val="000000"/>
                </a:solidFill>
                <a:ea typeface="Times New Roman"/>
                <a:cs typeface="FuturisUzbek"/>
              </a:rPr>
              <a:t>h</a:t>
            </a:r>
            <a:r>
              <a:rPr lang="uz-Cyrl-UZ" sz="2400" spc="15" dirty="0" smtClean="0">
                <a:solidFill>
                  <a:srgbClr val="000000"/>
                </a:solidFill>
                <a:ea typeface="Times New Roman"/>
                <a:cs typeface="FuturisUzbek"/>
              </a:rPr>
              <a:t>am </a:t>
            </a:r>
            <a:r>
              <a:rPr lang="uz-Cyrl-UZ" sz="2400" spc="15" dirty="0">
                <a:solidFill>
                  <a:srgbClr val="000000"/>
                </a:solidFill>
                <a:ea typeface="Times New Roman"/>
                <a:cs typeface="FuturisUzbek"/>
              </a:rPr>
              <a:t>bo’ladi. Chunki bu </a:t>
            </a:r>
            <a:r>
              <a:rPr lang="uz-Cyrl-UZ" sz="2400" spc="-5" dirty="0">
                <a:solidFill>
                  <a:srgbClr val="000000"/>
                </a:solidFill>
                <a:ea typeface="Times New Roman"/>
                <a:cs typeface="FuturisUzbek"/>
              </a:rPr>
              <a:t>bosqichda  </a:t>
            </a:r>
            <a:r>
              <a:rPr lang="uz-Cyrl-UZ" sz="2400" b="1" spc="-5" dirty="0">
                <a:solidFill>
                  <a:srgbClr val="000000"/>
                </a:solidFill>
                <a:ea typeface="Times New Roman"/>
                <a:cs typeface="FuturisUzbek"/>
              </a:rPr>
              <a:t>mis bilan qalay  </a:t>
            </a:r>
            <a:r>
              <a:rPr lang="uz-Cyrl-UZ" sz="2400" spc="-5" dirty="0">
                <a:solidFill>
                  <a:srgbClr val="000000"/>
                </a:solidFill>
                <a:ea typeface="Times New Roman"/>
                <a:cs typeface="FuturisUzbek"/>
              </a:rPr>
              <a:t>eritilib,  ularni  aralashmasidan </a:t>
            </a:r>
            <a:r>
              <a:rPr lang="uz-Cyrl-UZ" sz="2400" spc="-15" dirty="0">
                <a:solidFill>
                  <a:srgbClr val="000000"/>
                </a:solidFill>
                <a:ea typeface="Times New Roman"/>
                <a:cs typeface="FuturisUzbek"/>
              </a:rPr>
              <a:t>bronza  (jez)  xosil  qilinadi.  </a:t>
            </a:r>
            <a:endParaRPr lang="ru-RU" sz="2400" dirty="0">
              <a:effectLst/>
              <a:latin typeface="FuturisUzbek"/>
              <a:ea typeface="Times New Roman"/>
              <a:cs typeface="FuturisUzbek"/>
            </a:endParaRPr>
          </a:p>
        </p:txBody>
      </p:sp>
    </p:spTree>
    <p:extLst>
      <p:ext uri="{BB962C8B-B14F-4D97-AF65-F5344CB8AC3E}">
        <p14:creationId xmlns:p14="http://schemas.microsoft.com/office/powerpoint/2010/main" val="28109703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ea typeface="Times New Roman"/>
              </a:rPr>
              <a:t>	</a:t>
            </a:r>
            <a:r>
              <a:rPr lang="uz-Cyrl-UZ" sz="2800" dirty="0" smtClean="0">
                <a:solidFill>
                  <a:srgbClr val="000000"/>
                </a:solidFill>
                <a:ea typeface="Times New Roman"/>
              </a:rPr>
              <a:t>Neolitdan 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keyingi  davr  </a:t>
            </a:r>
            <a:r>
              <a:rPr lang="uz-Cyrl-UZ" sz="2800" b="1" dirty="0">
                <a:solidFill>
                  <a:srgbClr val="002060"/>
                </a:solidFill>
                <a:ea typeface="Times New Roman"/>
              </a:rPr>
              <a:t>eneolit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  deb  ataladi.  </a:t>
            </a:r>
            <a:r>
              <a:rPr lang="uz-Cyrl-UZ" sz="2800" b="1" dirty="0">
                <a:solidFill>
                  <a:srgbClr val="000000"/>
                </a:solidFill>
                <a:ea typeface="Times New Roman"/>
              </a:rPr>
              <a:t>Lotincha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  </a:t>
            </a:r>
            <a:r>
              <a:rPr lang="uz-Cyrl-UZ" sz="2800" b="1" dirty="0">
                <a:solidFill>
                  <a:srgbClr val="FF0000"/>
                </a:solidFill>
                <a:ea typeface="Times New Roman"/>
              </a:rPr>
              <a:t>“acneus”-mis 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va </a:t>
            </a:r>
            <a:r>
              <a:rPr lang="uz-Cyrl-UZ" sz="2800" b="1" dirty="0">
                <a:solidFill>
                  <a:srgbClr val="000000"/>
                </a:solidFill>
                <a:ea typeface="Times New Roman"/>
              </a:rPr>
              <a:t>yunoncha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  </a:t>
            </a:r>
            <a:r>
              <a:rPr lang="uz-Cyrl-UZ" sz="2800" b="1" dirty="0">
                <a:solidFill>
                  <a:srgbClr val="FF0000"/>
                </a:solidFill>
                <a:ea typeface="Times New Roman"/>
              </a:rPr>
              <a:t>“litos”-tosh 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so‘zlaridan  olingan  bo‘lib,  </a:t>
            </a:r>
            <a:r>
              <a:rPr lang="uz-Cyrl-UZ" sz="2800" b="1" i="1" dirty="0">
                <a:solidFill>
                  <a:srgbClr val="FF0000"/>
                </a:solidFill>
                <a:ea typeface="Times New Roman"/>
              </a:rPr>
              <a:t>mis—tosh  davri 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ma’noni  anglatadi.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Eneolit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  </a:t>
            </a:r>
            <a:r>
              <a:rPr lang="en-US" sz="28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miloddan</a:t>
            </a:r>
            <a:r>
              <a:rPr lang="uz-Cyrl-UZ" sz="2800" b="1" i="1" dirty="0">
                <a:solidFill>
                  <a:srgbClr val="000000"/>
                </a:solidFill>
                <a:ea typeface="Times New Roman"/>
              </a:rPr>
              <a:t>  </a:t>
            </a:r>
            <a:r>
              <a:rPr lang="en-US" sz="28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avvalgi</a:t>
            </a:r>
            <a:r>
              <a:rPr lang="uz-Cyrl-UZ" sz="2800" b="1" i="1" dirty="0">
                <a:solidFill>
                  <a:srgbClr val="000000"/>
                </a:solidFill>
                <a:ea typeface="Times New Roman"/>
              </a:rPr>
              <a:t>  </a:t>
            </a:r>
            <a:r>
              <a:rPr lang="en-US" sz="2800" b="1" i="1" dirty="0">
                <a:solidFill>
                  <a:srgbClr val="000000"/>
                </a:solidFill>
                <a:latin typeface="Times New Roman"/>
                <a:ea typeface="Times New Roman"/>
              </a:rPr>
              <a:t>IV—III  </a:t>
            </a:r>
            <a:r>
              <a:rPr lang="en-US" sz="28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ming</a:t>
            </a:r>
            <a:r>
              <a:rPr lang="uz-Cyrl-UZ" sz="2800" b="1" i="1" dirty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28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yilliklarni</a:t>
            </a:r>
            <a:r>
              <a:rPr lang="uz-Cyrl-UZ" sz="2800" b="1" i="1" dirty="0">
                <a:solidFill>
                  <a:srgbClr val="000000"/>
                </a:solidFill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o‘z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ichiga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oladi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.  U  ko‘p  hududlarda  </a:t>
            </a:r>
            <a:r>
              <a:rPr lang="uz-Cyrl-UZ" sz="2800" b="1" dirty="0">
                <a:solidFill>
                  <a:srgbClr val="000000"/>
                </a:solidFill>
                <a:ea typeface="Times New Roman"/>
              </a:rPr>
              <a:t>neolit  davri  jamoalari  bilan 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bir  vaqtda  hukmron  bo‘lgan</a:t>
            </a:r>
            <a:r>
              <a:rPr lang="uz-Cyrl-UZ" sz="2800" dirty="0" smtClean="0">
                <a:solidFill>
                  <a:srgbClr val="000000"/>
                </a:solidFill>
                <a:ea typeface="Times New Roman"/>
              </a:rPr>
              <a:t>.</a:t>
            </a:r>
            <a:endParaRPr lang="en-US" sz="2800" dirty="0" smtClean="0">
              <a:solidFill>
                <a:srgbClr val="000000"/>
              </a:solidFill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uz-Cyrl-UZ" sz="2800" dirty="0" smtClean="0">
                <a:solidFill>
                  <a:srgbClr val="000000"/>
                </a:solidFill>
                <a:ea typeface="Times New Roman"/>
              </a:rPr>
              <a:t>  </a:t>
            </a:r>
            <a:r>
              <a:rPr lang="uz-Cyrl-UZ" sz="2800" b="1" i="1" dirty="0">
                <a:solidFill>
                  <a:srgbClr val="0000FF"/>
                </a:solidFill>
                <a:ea typeface="Times New Roman"/>
              </a:rPr>
              <a:t>B.A.Kuftin  va  V .M. Massonning  </a:t>
            </a:r>
            <a:r>
              <a:rPr lang="uz-Cyrl-UZ" sz="2800" b="1" dirty="0">
                <a:solidFill>
                  <a:srgbClr val="000000"/>
                </a:solidFill>
                <a:ea typeface="Times New Roman"/>
              </a:rPr>
              <a:t>janubiy  Turkmanistonda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  olib  borgan  arxeologik  tadqiqotlari  asosida  </a:t>
            </a:r>
            <a:r>
              <a:rPr lang="uz-Cyrl-UZ" sz="2800" b="1" dirty="0">
                <a:solidFill>
                  <a:srgbClr val="000000"/>
                </a:solidFill>
                <a:ea typeface="Times New Roman"/>
              </a:rPr>
              <a:t>eneolit  davrining  rivojlanish  bosqichlarini 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aniqladilar  va  eneolit  davri  rivojlanishi  </a:t>
            </a:r>
            <a:r>
              <a:rPr lang="uz-Cyrl-UZ" sz="2800" b="1" dirty="0">
                <a:solidFill>
                  <a:srgbClr val="FF0000"/>
                </a:solidFill>
                <a:ea typeface="Times New Roman"/>
              </a:rPr>
              <a:t>ilk,  o‘rta,  so‘nggi  bosqichlarga  </a:t>
            </a:r>
            <a:r>
              <a:rPr lang="uz-Cyrl-UZ" sz="2800" dirty="0">
                <a:solidFill>
                  <a:srgbClr val="000000"/>
                </a:solidFill>
                <a:ea typeface="Times New Roman"/>
              </a:rPr>
              <a:t>bo‘ldilar.  Ular  tadqiqodi  natijasiga  ko‘ra,  </a:t>
            </a:r>
            <a:endParaRPr lang="en-US" sz="2800" dirty="0" smtClean="0">
              <a:solidFill>
                <a:srgbClr val="000000"/>
              </a:solidFill>
              <a:ea typeface="Times New Roman"/>
            </a:endParaRPr>
          </a:p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uz-Cyrl-UZ" sz="2800" b="1" i="1" dirty="0" smtClean="0">
                <a:solidFill>
                  <a:srgbClr val="7030A0"/>
                </a:solidFill>
                <a:ea typeface="Times New Roman"/>
              </a:rPr>
              <a:t>Nomozgoh-1—ilk  </a:t>
            </a:r>
            <a:r>
              <a:rPr lang="uz-Cyrl-UZ" sz="2800" b="1" i="1" dirty="0">
                <a:solidFill>
                  <a:srgbClr val="7030A0"/>
                </a:solidFill>
                <a:ea typeface="Times New Roman"/>
              </a:rPr>
              <a:t>eneolit  davriga,  </a:t>
            </a:r>
            <a:endParaRPr lang="en-US" sz="2800" b="1" i="1" dirty="0" smtClean="0">
              <a:solidFill>
                <a:srgbClr val="7030A0"/>
              </a:solidFill>
              <a:ea typeface="Times New Roman"/>
            </a:endParaRPr>
          </a:p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uz-Cyrl-UZ" sz="2800" b="1" i="1" dirty="0" smtClean="0">
                <a:solidFill>
                  <a:srgbClr val="7030A0"/>
                </a:solidFill>
                <a:ea typeface="Times New Roman"/>
              </a:rPr>
              <a:t>Namozgoh-2</a:t>
            </a:r>
            <a:r>
              <a:rPr lang="uz-Cyrl-UZ" sz="2800" b="1" i="1" dirty="0">
                <a:solidFill>
                  <a:srgbClr val="7030A0"/>
                </a:solidFill>
                <a:ea typeface="Times New Roman"/>
              </a:rPr>
              <a:t>— o‘rta eneolit davriga ,  </a:t>
            </a:r>
            <a:endParaRPr lang="en-US" sz="2800" b="1" i="1" dirty="0" smtClean="0">
              <a:solidFill>
                <a:srgbClr val="7030A0"/>
              </a:solidFill>
              <a:ea typeface="Times New Roman"/>
            </a:endParaRPr>
          </a:p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uz-Cyrl-UZ" sz="2800" b="1" i="1" dirty="0" smtClean="0">
                <a:solidFill>
                  <a:srgbClr val="7030A0"/>
                </a:solidFill>
                <a:ea typeface="Times New Roman"/>
              </a:rPr>
              <a:t>Namozgoh-3—so‘nggi  </a:t>
            </a:r>
            <a:r>
              <a:rPr lang="uz-Cyrl-UZ" sz="2800" b="1" i="1" dirty="0">
                <a:solidFill>
                  <a:srgbClr val="7030A0"/>
                </a:solidFill>
                <a:ea typeface="Times New Roman"/>
              </a:rPr>
              <a:t>eneolit davriga   xosdir.  </a:t>
            </a:r>
            <a:endParaRPr lang="ru-RU" sz="27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532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3600" dirty="0" smtClean="0">
                <a:solidFill>
                  <a:srgbClr val="000000"/>
                </a:solidFill>
                <a:ea typeface="Times New Roman"/>
              </a:rPr>
              <a:t>	</a:t>
            </a:r>
            <a:r>
              <a:rPr lang="uz-Cyrl-UZ" sz="3600" dirty="0">
                <a:solidFill>
                  <a:srgbClr val="000000"/>
                </a:solidFill>
                <a:ea typeface="Times New Roman"/>
                <a:cs typeface="PANDA Times UZ"/>
              </a:rPr>
              <a:t>Eneolit   davrida  </a:t>
            </a:r>
            <a:r>
              <a:rPr lang="uz-Cyrl-UZ" sz="3600" b="1" i="1" dirty="0">
                <a:solidFill>
                  <a:srgbClr val="0000FF"/>
                </a:solidFill>
                <a:ea typeface="Times New Roman"/>
                <a:cs typeface="PANDA Times UZ"/>
              </a:rPr>
              <a:t>sug‘orma  dehqonchilik  va  xonaki  chorvachilik</a:t>
            </a:r>
            <a:r>
              <a:rPr lang="uz-Cyrl-UZ" sz="3600" dirty="0">
                <a:solidFill>
                  <a:srgbClr val="000000"/>
                </a:solidFill>
                <a:ea typeface="Times New Roman"/>
                <a:cs typeface="PANDA Times UZ"/>
              </a:rPr>
              <a:t>  ibtidoiy  xo‘jalikning  asosini  tashkil  </a:t>
            </a:r>
            <a:r>
              <a:rPr lang="uz-Cyrl-UZ" sz="3600" dirty="0" smtClean="0">
                <a:solidFill>
                  <a:srgbClr val="000000"/>
                </a:solidFill>
                <a:ea typeface="Times New Roman"/>
                <a:cs typeface="PANDA Times UZ"/>
              </a:rPr>
              <a:t>etgan</a:t>
            </a:r>
            <a:r>
              <a:rPr lang="en-US" sz="3600" dirty="0" smtClean="0">
                <a:solidFill>
                  <a:srgbClr val="000000"/>
                </a:solidFill>
                <a:ea typeface="Times New Roman"/>
                <a:cs typeface="PANDA Times UZ"/>
              </a:rPr>
              <a:t>. 	</a:t>
            </a:r>
            <a:r>
              <a:rPr lang="uz-Cyrl-UZ" sz="3600" dirty="0" smtClean="0">
                <a:solidFill>
                  <a:srgbClr val="000000"/>
                </a:solidFill>
                <a:ea typeface="Times New Roman"/>
              </a:rPr>
              <a:t>Eneolit  </a:t>
            </a:r>
            <a:r>
              <a:rPr lang="uz-Cyrl-UZ" sz="3600" dirty="0">
                <a:solidFill>
                  <a:srgbClr val="000000"/>
                </a:solidFill>
                <a:ea typeface="Times New Roman"/>
              </a:rPr>
              <a:t>davri  iqlim  sharoiti  hozirgi  davrdan  ancha  farq  qilgan.  </a:t>
            </a:r>
            <a:r>
              <a:rPr lang="uz-Cyrl-UZ" sz="3600" b="1" i="1" dirty="0">
                <a:solidFill>
                  <a:srgbClr val="000000"/>
                </a:solidFill>
                <a:ea typeface="Times New Roman"/>
              </a:rPr>
              <a:t>Yog‘ingarchilik</a:t>
            </a:r>
            <a:r>
              <a:rPr lang="uz-Cyrl-UZ" sz="3600" dirty="0">
                <a:solidFill>
                  <a:srgbClr val="000000"/>
                </a:solidFill>
                <a:ea typeface="Times New Roman"/>
              </a:rPr>
              <a:t>  ko‘p  bo‘lgan.  Tog‘  oldi  soylari,  daryolar  sersuv  bo‘lib,  ular  cho‘l  zonalarining  ichkarisigacha  kirib  borganlar.  Eneolit  jamoalari  shu  suv  etaklarida  o‘zlariga  manzilgohlar  qurib,  yangi  yerlarni  o‘zlashtirganlar. </a:t>
            </a:r>
            <a:endParaRPr lang="ru-RU" sz="32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492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3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</a:t>
            </a:r>
            <a:r>
              <a:rPr lang="uz-Cyrl-UZ" sz="3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Eneolitning  </a:t>
            </a:r>
            <a:r>
              <a:rPr lang="uz-Cyrl-UZ" sz="3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ilk  bosqichida </a:t>
            </a:r>
            <a:r>
              <a:rPr lang="uz-Cyrl-UZ" sz="3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aholi bir-biriga  zich  qilib  qurilgan  </a:t>
            </a:r>
            <a:r>
              <a:rPr lang="uz-Cyrl-UZ" sz="3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bir  xonali  uylardan  </a:t>
            </a:r>
            <a:r>
              <a:rPr lang="uz-Cyrl-UZ" sz="3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iborat  </a:t>
            </a:r>
            <a:r>
              <a:rPr lang="uz-Cyrl-UZ" sz="3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qishloqlarda</a:t>
            </a:r>
            <a:r>
              <a:rPr lang="uz-Cyrl-UZ" sz="3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istiqomat  qilganlar.  Uylar  </a:t>
            </a:r>
            <a:r>
              <a:rPr lang="uz-Cyrl-UZ" sz="3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tor,  kvadrat  shaklida </a:t>
            </a:r>
            <a:r>
              <a:rPr lang="uz-Cyrl-UZ" sz="3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3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xom  g‘ishtdan  </a:t>
            </a:r>
            <a:r>
              <a:rPr lang="uz-Cyrl-UZ" sz="3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qurilgan  bo‘lib,  xona  devorlari  </a:t>
            </a:r>
            <a:r>
              <a:rPr lang="uz-Cyrl-UZ" sz="3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somonli  loy  </a:t>
            </a:r>
            <a:r>
              <a:rPr lang="uz-Cyrl-UZ" sz="3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bilan  suvalgan.  </a:t>
            </a:r>
            <a:endParaRPr lang="en-US" sz="3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indent="449580" algn="just">
              <a:spcAft>
                <a:spcPts val="0"/>
              </a:spcAft>
            </a:pPr>
            <a:r>
              <a:rPr lang="uz-Cyrl-UZ" sz="3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O‘rta  </a:t>
            </a:r>
            <a:r>
              <a:rPr lang="uz-Cyrl-UZ" sz="3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bosqichida  </a:t>
            </a:r>
            <a:r>
              <a:rPr lang="uz-Cyrl-UZ" sz="3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esa  </a:t>
            </a:r>
            <a:r>
              <a:rPr lang="uz-Cyrl-UZ" sz="3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qishloqlarning  markaziy  qismi  mudofaa  devori</a:t>
            </a:r>
            <a:r>
              <a:rPr lang="uz-Cyrl-UZ" sz="3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bilan  o‘ralib,  </a:t>
            </a:r>
            <a:r>
              <a:rPr lang="uz-Cyrl-UZ" sz="3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ko‘p  xonali  uylar  </a:t>
            </a:r>
            <a:r>
              <a:rPr lang="uz-Cyrl-UZ" sz="3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ham  uchraydi.  Ularning  orasida  </a:t>
            </a:r>
            <a:r>
              <a:rPr lang="uz-Cyrl-UZ" sz="3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doira  shaklidagi  xonalar  </a:t>
            </a:r>
            <a:r>
              <a:rPr lang="uz-Cyrl-UZ" sz="3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ham  bo‘lib,  tadqiqotchilar fikricha bu </a:t>
            </a:r>
            <a:r>
              <a:rPr lang="uz-Cyrl-UZ" sz="3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ibodatxona</a:t>
            </a:r>
            <a:r>
              <a:rPr lang="uz-Cyrl-UZ" sz="3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bo‘lib, ular bu yerda </a:t>
            </a:r>
            <a:r>
              <a:rPr lang="uz-Cyrl-UZ" sz="3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olovga</a:t>
            </a:r>
            <a:r>
              <a:rPr lang="uz-Cyrl-UZ" sz="3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sig‘inishgan. </a:t>
            </a:r>
            <a:endParaRPr lang="ru-RU" sz="34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135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282</TotalTime>
  <Words>1058</Words>
  <Application>Microsoft Office PowerPoint</Application>
  <PresentationFormat>Экран (4:3)</PresentationFormat>
  <Paragraphs>81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37</vt:i4>
      </vt:variant>
    </vt:vector>
  </HeadingPairs>
  <TitlesOfParts>
    <vt:vector size="39" baseType="lpstr">
      <vt:lpstr>Твердый переплет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AVT</dc:creator>
  <cp:lastModifiedBy>User</cp:lastModifiedBy>
  <cp:revision>36</cp:revision>
  <dcterms:created xsi:type="dcterms:W3CDTF">2018-10-10T08:47:07Z</dcterms:created>
  <dcterms:modified xsi:type="dcterms:W3CDTF">2022-09-21T12:00:09Z</dcterms:modified>
</cp:coreProperties>
</file>