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6" r:id="rId2"/>
  </p:sldMasterIdLst>
  <p:notesMasterIdLst>
    <p:notesMasterId r:id="rId21"/>
  </p:notesMasterIdLst>
  <p:sldIdLst>
    <p:sldId id="256" r:id="rId3"/>
    <p:sldId id="277" r:id="rId4"/>
    <p:sldId id="340" r:id="rId5"/>
    <p:sldId id="585" r:id="rId6"/>
    <p:sldId id="586" r:id="rId7"/>
    <p:sldId id="601" r:id="rId8"/>
    <p:sldId id="602" r:id="rId9"/>
    <p:sldId id="616" r:id="rId10"/>
    <p:sldId id="603" r:id="rId11"/>
    <p:sldId id="605" r:id="rId12"/>
    <p:sldId id="604" r:id="rId13"/>
    <p:sldId id="607" r:id="rId14"/>
    <p:sldId id="606" r:id="rId15"/>
    <p:sldId id="584" r:id="rId16"/>
    <p:sldId id="437" r:id="rId17"/>
    <p:sldId id="617" r:id="rId18"/>
    <p:sldId id="573" r:id="rId19"/>
    <p:sldId id="457" r:id="rId20"/>
  </p:sldIdLst>
  <p:sldSz cx="9144000" cy="6858000" type="screen4x3"/>
  <p:notesSz cx="6858000" cy="9144000"/>
  <p:custDataLst>
    <p:tags r:id="rId22"/>
  </p:custDataLst>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33"/>
    <a:srgbClr val="009900"/>
    <a:srgbClr val="DF0318"/>
    <a:srgbClr val="00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94614" autoAdjust="0"/>
  </p:normalViewPr>
  <p:slideViewPr>
    <p:cSldViewPr>
      <p:cViewPr varScale="1">
        <p:scale>
          <a:sx n="69" d="100"/>
          <a:sy n="69" d="100"/>
        </p:scale>
        <p:origin x="13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61060BD-0B2B-4EEA-86B0-7BA5FE3F16D9}" type="datetimeFigureOut">
              <a:rPr lang="ru-RU"/>
              <a:pPr>
                <a:defRPr/>
              </a:pPr>
              <a:t>02.08.2020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1046165-F4B2-4E58-B147-E3566C2BCB71}" type="slidenum">
              <a:rPr lang="ru-RU"/>
              <a:pPr>
                <a:defRPr/>
              </a:pPr>
              <a:t>‹#›</a:t>
            </a:fld>
            <a:endParaRPr lang="ru-RU"/>
          </a:p>
        </p:txBody>
      </p:sp>
    </p:spTree>
    <p:extLst>
      <p:ext uri="{BB962C8B-B14F-4D97-AF65-F5344CB8AC3E}">
        <p14:creationId xmlns:p14="http://schemas.microsoft.com/office/powerpoint/2010/main" val="133226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4" name="Дата 29"/>
          <p:cNvSpPr>
            <a:spLocks noGrp="1"/>
          </p:cNvSpPr>
          <p:nvPr>
            <p:ph type="dt" sz="half" idx="10"/>
          </p:nvPr>
        </p:nvSpPr>
        <p:spPr/>
        <p:txBody>
          <a:bodyPr/>
          <a:lstStyle>
            <a:lvl1pPr>
              <a:defRPr/>
            </a:lvl1pPr>
          </a:lstStyle>
          <a:p>
            <a:pPr>
              <a:defRPr/>
            </a:pPr>
            <a:fld id="{A799D956-A60B-4E35-808E-D49B4D71FA87}" type="datetimeFigureOut">
              <a:rPr lang="ru-RU"/>
              <a:pPr>
                <a:defRPr/>
              </a:pPr>
              <a:t>02.08.2020</a:t>
            </a:fld>
            <a:endParaRPr lang="ru-RU"/>
          </a:p>
        </p:txBody>
      </p:sp>
      <p:sp>
        <p:nvSpPr>
          <p:cNvPr id="5" name="Нижний колонтитул 18"/>
          <p:cNvSpPr>
            <a:spLocks noGrp="1"/>
          </p:cNvSpPr>
          <p:nvPr>
            <p:ph type="ftr" sz="quarter" idx="11"/>
          </p:nvPr>
        </p:nvSpPr>
        <p:spPr/>
        <p:txBody>
          <a:bodyPr/>
          <a:lstStyle>
            <a:lvl1pPr>
              <a:defRPr/>
            </a:lvl1pPr>
          </a:lstStyle>
          <a:p>
            <a:pPr>
              <a:defRPr/>
            </a:pPr>
            <a:endParaRPr lang="ru-RU"/>
          </a:p>
        </p:txBody>
      </p:sp>
      <p:sp>
        <p:nvSpPr>
          <p:cNvPr id="6" name="Номер слайда 26"/>
          <p:cNvSpPr>
            <a:spLocks noGrp="1"/>
          </p:cNvSpPr>
          <p:nvPr>
            <p:ph type="sldNum" sz="quarter" idx="12"/>
          </p:nvPr>
        </p:nvSpPr>
        <p:spPr/>
        <p:txBody>
          <a:bodyPr/>
          <a:lstStyle>
            <a:lvl1pPr>
              <a:defRPr/>
            </a:lvl1pPr>
          </a:lstStyle>
          <a:p>
            <a:pPr>
              <a:defRPr/>
            </a:pPr>
            <a:fld id="{2551EFBA-9FE9-4E07-A2AC-9D942F35CC08}" type="slidenum">
              <a:rPr lang="ru-RU"/>
              <a:pPr>
                <a:defRPr/>
              </a:pPr>
              <a:t>‹#›</a:t>
            </a:fld>
            <a:endParaRPr lang="ru-RU"/>
          </a:p>
        </p:txBody>
      </p:sp>
    </p:spTree>
    <p:extLst>
      <p:ext uri="{BB962C8B-B14F-4D97-AF65-F5344CB8AC3E}">
        <p14:creationId xmlns:p14="http://schemas.microsoft.com/office/powerpoint/2010/main" val="31397885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C34C38AC-9518-4B38-B13D-0FA27AE05054}" type="datetimeFigureOut">
              <a:rPr lang="ru-RU"/>
              <a:pPr>
                <a:defRPr/>
              </a:pPr>
              <a:t>02.08.2020</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BD33E971-92AE-47B9-AB11-01C8A02CDAFD}" type="slidenum">
              <a:rPr lang="ru-RU"/>
              <a:pPr>
                <a:defRPr/>
              </a:pPr>
              <a:t>‹#›</a:t>
            </a:fld>
            <a:endParaRPr lang="ru-RU"/>
          </a:p>
        </p:txBody>
      </p:sp>
    </p:spTree>
    <p:extLst>
      <p:ext uri="{BB962C8B-B14F-4D97-AF65-F5344CB8AC3E}">
        <p14:creationId xmlns:p14="http://schemas.microsoft.com/office/powerpoint/2010/main" val="97360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704850"/>
            <a:ext cx="8229600" cy="56197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3" name="Дата 9"/>
          <p:cNvSpPr>
            <a:spLocks noGrp="1"/>
          </p:cNvSpPr>
          <p:nvPr>
            <p:ph type="dt" sz="half" idx="10"/>
          </p:nvPr>
        </p:nvSpPr>
        <p:spPr/>
        <p:txBody>
          <a:bodyPr/>
          <a:lstStyle>
            <a:lvl1pPr>
              <a:defRPr/>
            </a:lvl1pPr>
          </a:lstStyle>
          <a:p>
            <a:pPr>
              <a:defRPr/>
            </a:pPr>
            <a:fld id="{1E3B0580-1B73-40A0-91D0-1AECB88A781D}" type="datetimeFigureOut">
              <a:rPr lang="ru-RU"/>
              <a:pPr>
                <a:defRPr/>
              </a:pPr>
              <a:t>02.08.2020</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DABCB842-78BA-48F9-B6CB-0E70995D72DA}" type="slidenum">
              <a:rPr lang="ru-RU"/>
              <a:pPr>
                <a:defRPr/>
              </a:pPr>
              <a:t>‹#›</a:t>
            </a:fld>
            <a:endParaRPr lang="ru-RU"/>
          </a:p>
        </p:txBody>
      </p:sp>
    </p:spTree>
    <p:extLst>
      <p:ext uri="{BB962C8B-B14F-4D97-AF65-F5344CB8AC3E}">
        <p14:creationId xmlns:p14="http://schemas.microsoft.com/office/powerpoint/2010/main" val="77117150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7A720A01-7CB4-49C5-9563-3A15215C7CAF}"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4AA66AF-36EE-455E-92C2-019494E4AB21}" type="slidenum">
              <a:rPr lang="ru-RU"/>
              <a:pPr>
                <a:defRPr/>
              </a:pPr>
              <a:t>‹#›</a:t>
            </a:fld>
            <a:endParaRPr lang="ru-RU"/>
          </a:p>
        </p:txBody>
      </p:sp>
    </p:spTree>
    <p:extLst>
      <p:ext uri="{BB962C8B-B14F-4D97-AF65-F5344CB8AC3E}">
        <p14:creationId xmlns:p14="http://schemas.microsoft.com/office/powerpoint/2010/main" val="198594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346FE2B7-2A3A-4270-8831-4CD4B44B2217}"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694FD8A0-9E89-4CEB-9D74-4BC9AD69C70C}" type="slidenum">
              <a:rPr lang="ru-RU"/>
              <a:pPr>
                <a:defRPr/>
              </a:pPr>
              <a:t>‹#›</a:t>
            </a:fld>
            <a:endParaRPr lang="ru-RU"/>
          </a:p>
        </p:txBody>
      </p:sp>
    </p:spTree>
    <p:extLst>
      <p:ext uri="{BB962C8B-B14F-4D97-AF65-F5344CB8AC3E}">
        <p14:creationId xmlns:p14="http://schemas.microsoft.com/office/powerpoint/2010/main" val="1614173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680BD532-8FDE-475F-9D23-EE05FCE87EB5}"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17F924C6-52F3-4312-89EF-76BFA22D6C8D}" type="slidenum">
              <a:rPr lang="ru-RU"/>
              <a:pPr>
                <a:defRPr/>
              </a:pPr>
              <a:t>‹#›</a:t>
            </a:fld>
            <a:endParaRPr lang="ru-RU"/>
          </a:p>
        </p:txBody>
      </p:sp>
    </p:spTree>
    <p:extLst>
      <p:ext uri="{BB962C8B-B14F-4D97-AF65-F5344CB8AC3E}">
        <p14:creationId xmlns:p14="http://schemas.microsoft.com/office/powerpoint/2010/main" val="2018294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3262BB8E-64F6-4DE7-BB47-ED2F00126385}" type="datetimeFigureOut">
              <a:rPr lang="ru-RU"/>
              <a:pPr>
                <a:defRPr/>
              </a:pPr>
              <a:t>02.08.2020</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CEA68B9A-86F2-4B59-B5BF-09B29AE12519}" type="slidenum">
              <a:rPr lang="ru-RU"/>
              <a:pPr>
                <a:defRPr/>
              </a:pPr>
              <a:t>‹#›</a:t>
            </a:fld>
            <a:endParaRPr lang="ru-RU"/>
          </a:p>
        </p:txBody>
      </p:sp>
    </p:spTree>
    <p:extLst>
      <p:ext uri="{BB962C8B-B14F-4D97-AF65-F5344CB8AC3E}">
        <p14:creationId xmlns:p14="http://schemas.microsoft.com/office/powerpoint/2010/main" val="3621010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78B525E9-9073-4E1A-915C-ADB9AC46E966}" type="datetimeFigureOut">
              <a:rPr lang="ru-RU"/>
              <a:pPr>
                <a:defRPr/>
              </a:pPr>
              <a:t>02.08.2020</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0AE68AB7-E873-45AF-AF00-AF0094E6F46F}" type="slidenum">
              <a:rPr lang="ru-RU"/>
              <a:pPr>
                <a:defRPr/>
              </a:pPr>
              <a:t>‹#›</a:t>
            </a:fld>
            <a:endParaRPr lang="ru-RU"/>
          </a:p>
        </p:txBody>
      </p:sp>
    </p:spTree>
    <p:extLst>
      <p:ext uri="{BB962C8B-B14F-4D97-AF65-F5344CB8AC3E}">
        <p14:creationId xmlns:p14="http://schemas.microsoft.com/office/powerpoint/2010/main" val="427579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6608EF8A-6C70-4688-8778-FB5E5416800B}" type="datetimeFigureOut">
              <a:rPr lang="ru-RU"/>
              <a:pPr>
                <a:defRPr/>
              </a:pPr>
              <a:t>02.08.2020</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A98761EE-4B21-4927-9B7C-D044F57F35BC}" type="slidenum">
              <a:rPr lang="ru-RU"/>
              <a:pPr>
                <a:defRPr/>
              </a:pPr>
              <a:t>‹#›</a:t>
            </a:fld>
            <a:endParaRPr lang="ru-RU"/>
          </a:p>
        </p:txBody>
      </p:sp>
    </p:spTree>
    <p:extLst>
      <p:ext uri="{BB962C8B-B14F-4D97-AF65-F5344CB8AC3E}">
        <p14:creationId xmlns:p14="http://schemas.microsoft.com/office/powerpoint/2010/main" val="3070159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0322E11B-334C-43D3-9AB3-E3CD64AFD655}" type="datetimeFigureOut">
              <a:rPr lang="ru-RU"/>
              <a:pPr>
                <a:defRPr/>
              </a:pPr>
              <a:t>02.08.2020</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325F51B1-6411-4D19-A3EF-23033160DB4C}" type="slidenum">
              <a:rPr lang="ru-RU"/>
              <a:pPr>
                <a:defRPr/>
              </a:pPr>
              <a:t>‹#›</a:t>
            </a:fld>
            <a:endParaRPr lang="ru-RU"/>
          </a:p>
        </p:txBody>
      </p:sp>
    </p:spTree>
    <p:extLst>
      <p:ext uri="{BB962C8B-B14F-4D97-AF65-F5344CB8AC3E}">
        <p14:creationId xmlns:p14="http://schemas.microsoft.com/office/powerpoint/2010/main" val="806599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28B47CFF-6CF3-44EE-B770-DA7EBE70A52C}" type="datetimeFigureOut">
              <a:rPr lang="ru-RU"/>
              <a:pPr>
                <a:defRPr/>
              </a:pPr>
              <a:t>02.08.2020</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F10BC98-A8A3-4DF8-934C-53A65A358DC9}" type="slidenum">
              <a:rPr lang="ru-RU"/>
              <a:pPr>
                <a:defRPr/>
              </a:pPr>
              <a:t>‹#›</a:t>
            </a:fld>
            <a:endParaRPr lang="ru-RU"/>
          </a:p>
        </p:txBody>
      </p:sp>
    </p:spTree>
    <p:extLst>
      <p:ext uri="{BB962C8B-B14F-4D97-AF65-F5344CB8AC3E}">
        <p14:creationId xmlns:p14="http://schemas.microsoft.com/office/powerpoint/2010/main" val="101185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E309561F-B5F0-42EA-B66B-3A371CD1F3F6}" type="datetimeFigureOut">
              <a:rPr lang="ru-RU"/>
              <a:pPr>
                <a:defRPr/>
              </a:pPr>
              <a:t>02.08.2020</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8D115470-55BA-46C4-BE7E-90610A8C8423}" type="slidenum">
              <a:rPr lang="ru-RU"/>
              <a:pPr>
                <a:defRPr/>
              </a:pPr>
              <a:t>‹#›</a:t>
            </a:fld>
            <a:endParaRPr lang="ru-RU"/>
          </a:p>
        </p:txBody>
      </p:sp>
    </p:spTree>
    <p:extLst>
      <p:ext uri="{BB962C8B-B14F-4D97-AF65-F5344CB8AC3E}">
        <p14:creationId xmlns:p14="http://schemas.microsoft.com/office/powerpoint/2010/main" val="292548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DC557C73-01B1-491C-8B1E-6A542CD09270}" type="datetimeFigureOut">
              <a:rPr lang="ru-RU"/>
              <a:pPr>
                <a:defRPr/>
              </a:pPr>
              <a:t>02.08.2020</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A4AB705-75B9-459E-89E7-5FCBEB39D1A6}" type="slidenum">
              <a:rPr lang="ru-RU"/>
              <a:pPr>
                <a:defRPr/>
              </a:pPr>
              <a:t>‹#›</a:t>
            </a:fld>
            <a:endParaRPr lang="ru-RU"/>
          </a:p>
        </p:txBody>
      </p:sp>
    </p:spTree>
    <p:extLst>
      <p:ext uri="{BB962C8B-B14F-4D97-AF65-F5344CB8AC3E}">
        <p14:creationId xmlns:p14="http://schemas.microsoft.com/office/powerpoint/2010/main" val="1136437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C3D31CBE-DB70-479D-AC26-21A5027420D0}"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4B23E72-C215-43D8-8329-8AD0AD325A39}" type="slidenum">
              <a:rPr lang="ru-RU"/>
              <a:pPr>
                <a:defRPr/>
              </a:pPr>
              <a:t>‹#›</a:t>
            </a:fld>
            <a:endParaRPr lang="ru-RU"/>
          </a:p>
        </p:txBody>
      </p:sp>
    </p:spTree>
    <p:extLst>
      <p:ext uri="{BB962C8B-B14F-4D97-AF65-F5344CB8AC3E}">
        <p14:creationId xmlns:p14="http://schemas.microsoft.com/office/powerpoint/2010/main" val="5855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E916F6A4-F45D-441B-8891-B19811C43279}" type="datetimeFigureOut">
              <a:rPr lang="ru-RU"/>
              <a:pPr>
                <a:defRPr/>
              </a:pPr>
              <a:t>02.08.2020</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EE1AA105-610B-4FA1-B7D3-7D7A7C38D629}" type="slidenum">
              <a:rPr lang="ru-RU"/>
              <a:pPr>
                <a:defRPr/>
              </a:pPr>
              <a:t>‹#›</a:t>
            </a:fld>
            <a:endParaRPr lang="ru-RU"/>
          </a:p>
        </p:txBody>
      </p:sp>
    </p:spTree>
    <p:extLst>
      <p:ext uri="{BB962C8B-B14F-4D97-AF65-F5344CB8AC3E}">
        <p14:creationId xmlns:p14="http://schemas.microsoft.com/office/powerpoint/2010/main" val="392685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59ABBAA0-5AC9-4358-8D27-9D17D577FE97}" type="datetimeFigureOut">
              <a:rPr lang="ru-RU"/>
              <a:pPr>
                <a:defRPr/>
              </a:pPr>
              <a:t>02.08.2020</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EE12D81B-1942-4CAD-9377-C980A57A1F14}" type="slidenum">
              <a:rPr lang="ru-RU"/>
              <a:pPr>
                <a:defRPr/>
              </a:pPr>
              <a:t>‹#›</a:t>
            </a:fld>
            <a:endParaRPr lang="ru-RU"/>
          </a:p>
        </p:txBody>
      </p:sp>
    </p:spTree>
    <p:extLst>
      <p:ext uri="{BB962C8B-B14F-4D97-AF65-F5344CB8AC3E}">
        <p14:creationId xmlns:p14="http://schemas.microsoft.com/office/powerpoint/2010/main" val="249259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9"/>
          <p:cNvSpPr>
            <a:spLocks noGrp="1"/>
          </p:cNvSpPr>
          <p:nvPr>
            <p:ph type="dt" sz="half" idx="10"/>
          </p:nvPr>
        </p:nvSpPr>
        <p:spPr/>
        <p:txBody>
          <a:bodyPr/>
          <a:lstStyle>
            <a:lvl1pPr>
              <a:defRPr/>
            </a:lvl1pPr>
          </a:lstStyle>
          <a:p>
            <a:pPr>
              <a:defRPr/>
            </a:pPr>
            <a:fld id="{CC4FCEA3-FA31-4489-9CC5-0E2FAD3B0C00}" type="datetimeFigureOut">
              <a:rPr lang="ru-RU"/>
              <a:pPr>
                <a:defRPr/>
              </a:pPr>
              <a:t>02.08.2020</a:t>
            </a:fld>
            <a:endParaRPr lang="ru-RU"/>
          </a:p>
        </p:txBody>
      </p:sp>
      <p:sp>
        <p:nvSpPr>
          <p:cNvPr id="8" name="Нижний колонтитул 21"/>
          <p:cNvSpPr>
            <a:spLocks noGrp="1"/>
          </p:cNvSpPr>
          <p:nvPr>
            <p:ph type="ftr" sz="quarter" idx="11"/>
          </p:nvPr>
        </p:nvSpPr>
        <p:spPr/>
        <p:txBody>
          <a:bodyPr/>
          <a:lstStyle>
            <a:lvl1pPr>
              <a:defRPr/>
            </a:lvl1pPr>
          </a:lstStyle>
          <a:p>
            <a:pPr>
              <a:defRPr/>
            </a:pPr>
            <a:endParaRPr lang="ru-RU"/>
          </a:p>
        </p:txBody>
      </p:sp>
      <p:sp>
        <p:nvSpPr>
          <p:cNvPr id="9" name="Номер слайда 17"/>
          <p:cNvSpPr>
            <a:spLocks noGrp="1"/>
          </p:cNvSpPr>
          <p:nvPr>
            <p:ph type="sldNum" sz="quarter" idx="12"/>
          </p:nvPr>
        </p:nvSpPr>
        <p:spPr/>
        <p:txBody>
          <a:bodyPr/>
          <a:lstStyle>
            <a:lvl1pPr>
              <a:defRPr/>
            </a:lvl1pPr>
          </a:lstStyle>
          <a:p>
            <a:pPr>
              <a:defRPr/>
            </a:pPr>
            <a:fld id="{EFB6FBCC-BE9B-4035-A659-3A9CFBE12B70}" type="slidenum">
              <a:rPr lang="ru-RU"/>
              <a:pPr>
                <a:defRPr/>
              </a:pPr>
              <a:t>‹#›</a:t>
            </a:fld>
            <a:endParaRPr lang="ru-RU"/>
          </a:p>
        </p:txBody>
      </p:sp>
    </p:spTree>
    <p:extLst>
      <p:ext uri="{BB962C8B-B14F-4D97-AF65-F5344CB8AC3E}">
        <p14:creationId xmlns:p14="http://schemas.microsoft.com/office/powerpoint/2010/main" val="8717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Дата 9"/>
          <p:cNvSpPr>
            <a:spLocks noGrp="1"/>
          </p:cNvSpPr>
          <p:nvPr>
            <p:ph type="dt" sz="half" idx="10"/>
          </p:nvPr>
        </p:nvSpPr>
        <p:spPr/>
        <p:txBody>
          <a:bodyPr/>
          <a:lstStyle>
            <a:lvl1pPr>
              <a:defRPr/>
            </a:lvl1pPr>
          </a:lstStyle>
          <a:p>
            <a:pPr>
              <a:defRPr/>
            </a:pPr>
            <a:fld id="{F3832BAE-4EE5-42C1-8C34-21BDE12167F9}" type="datetimeFigureOut">
              <a:rPr lang="ru-RU"/>
              <a:pPr>
                <a:defRPr/>
              </a:pPr>
              <a:t>02.08.2020</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FE6EDF9C-80B2-4218-BC38-0953260CB6DB}" type="slidenum">
              <a:rPr lang="ru-RU"/>
              <a:pPr>
                <a:defRPr/>
              </a:pPr>
              <a:t>‹#›</a:t>
            </a:fld>
            <a:endParaRPr lang="ru-RU"/>
          </a:p>
        </p:txBody>
      </p:sp>
    </p:spTree>
    <p:extLst>
      <p:ext uri="{BB962C8B-B14F-4D97-AF65-F5344CB8AC3E}">
        <p14:creationId xmlns:p14="http://schemas.microsoft.com/office/powerpoint/2010/main" val="353531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9"/>
          <p:cNvSpPr>
            <a:spLocks noGrp="1"/>
          </p:cNvSpPr>
          <p:nvPr>
            <p:ph type="dt" sz="half" idx="10"/>
          </p:nvPr>
        </p:nvSpPr>
        <p:spPr/>
        <p:txBody>
          <a:bodyPr/>
          <a:lstStyle>
            <a:lvl1pPr>
              <a:defRPr/>
            </a:lvl1pPr>
          </a:lstStyle>
          <a:p>
            <a:pPr>
              <a:defRPr/>
            </a:pPr>
            <a:fld id="{9B657966-F64E-499C-A46B-9FEA3CC9DE83}" type="datetimeFigureOut">
              <a:rPr lang="ru-RU"/>
              <a:pPr>
                <a:defRPr/>
              </a:pPr>
              <a:t>02.08.2020</a:t>
            </a:fld>
            <a:endParaRPr lang="ru-RU"/>
          </a:p>
        </p:txBody>
      </p:sp>
      <p:sp>
        <p:nvSpPr>
          <p:cNvPr id="3" name="Нижний колонтитул 21"/>
          <p:cNvSpPr>
            <a:spLocks noGrp="1"/>
          </p:cNvSpPr>
          <p:nvPr>
            <p:ph type="ftr" sz="quarter" idx="11"/>
          </p:nvPr>
        </p:nvSpPr>
        <p:spPr/>
        <p:txBody>
          <a:bodyPr/>
          <a:lstStyle>
            <a:lvl1pPr>
              <a:defRPr/>
            </a:lvl1pPr>
          </a:lstStyle>
          <a:p>
            <a:pPr>
              <a:defRPr/>
            </a:pPr>
            <a:endParaRPr lang="ru-RU"/>
          </a:p>
        </p:txBody>
      </p:sp>
      <p:sp>
        <p:nvSpPr>
          <p:cNvPr id="4" name="Номер слайда 17"/>
          <p:cNvSpPr>
            <a:spLocks noGrp="1"/>
          </p:cNvSpPr>
          <p:nvPr>
            <p:ph type="sldNum" sz="quarter" idx="12"/>
          </p:nvPr>
        </p:nvSpPr>
        <p:spPr/>
        <p:txBody>
          <a:bodyPr/>
          <a:lstStyle>
            <a:lvl1pPr>
              <a:defRPr/>
            </a:lvl1pPr>
          </a:lstStyle>
          <a:p>
            <a:pPr>
              <a:defRPr/>
            </a:pPr>
            <a:fld id="{EB4BD976-DE9E-4861-BBAE-4992062B1E66}" type="slidenum">
              <a:rPr lang="ru-RU"/>
              <a:pPr>
                <a:defRPr/>
              </a:pPr>
              <a:t>‹#›</a:t>
            </a:fld>
            <a:endParaRPr lang="ru-RU"/>
          </a:p>
        </p:txBody>
      </p:sp>
    </p:spTree>
    <p:extLst>
      <p:ext uri="{BB962C8B-B14F-4D97-AF65-F5344CB8AC3E}">
        <p14:creationId xmlns:p14="http://schemas.microsoft.com/office/powerpoint/2010/main" val="218637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52CCAAF2-2599-4579-A34C-026AAA7F7FFD}" type="datetimeFigureOut">
              <a:rPr lang="ru-RU"/>
              <a:pPr>
                <a:defRPr/>
              </a:pPr>
              <a:t>02.08.2020</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64FA0A9F-C092-413E-BB0C-CDF4809FCEEC}" type="slidenum">
              <a:rPr lang="ru-RU"/>
              <a:pPr>
                <a:defRPr/>
              </a:pPr>
              <a:t>‹#›</a:t>
            </a:fld>
            <a:endParaRPr lang="ru-RU"/>
          </a:p>
        </p:txBody>
      </p:sp>
    </p:spTree>
    <p:extLst>
      <p:ext uri="{BB962C8B-B14F-4D97-AF65-F5344CB8AC3E}">
        <p14:creationId xmlns:p14="http://schemas.microsoft.com/office/powerpoint/2010/main" val="76477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оугольник с одним вырезанным скругленным углом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ый треугольник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олилиния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Полилиния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Заголовок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ru-RU" smtClean="0"/>
              <a:t>Образец заголовка</a:t>
            </a:r>
            <a:endParaRPr lang="en-US"/>
          </a:p>
        </p:txBody>
      </p:sp>
      <p:sp>
        <p:nvSpPr>
          <p:cNvPr id="4" name="Текст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9" name="Дата 4"/>
          <p:cNvSpPr>
            <a:spLocks noGrp="1"/>
          </p:cNvSpPr>
          <p:nvPr>
            <p:ph type="dt" sz="half" idx="10"/>
          </p:nvPr>
        </p:nvSpPr>
        <p:spPr/>
        <p:txBody>
          <a:bodyPr/>
          <a:lstStyle>
            <a:lvl1pPr>
              <a:defRPr/>
            </a:lvl1pPr>
          </a:lstStyle>
          <a:p>
            <a:pPr>
              <a:defRPr/>
            </a:pPr>
            <a:fld id="{4DB57B3C-5548-42C3-8198-61423CD6B714}" type="datetimeFigureOut">
              <a:rPr lang="ru-RU"/>
              <a:pPr>
                <a:defRPr/>
              </a:pPr>
              <a:t>02.08.2020</a:t>
            </a:fld>
            <a:endParaRPr lang="ru-RU"/>
          </a:p>
        </p:txBody>
      </p:sp>
      <p:sp>
        <p:nvSpPr>
          <p:cNvPr id="10" name="Нижний колонтитул 5"/>
          <p:cNvSpPr>
            <a:spLocks noGrp="1"/>
          </p:cNvSpPr>
          <p:nvPr>
            <p:ph type="ftr" sz="quarter" idx="11"/>
          </p:nvPr>
        </p:nvSpPr>
        <p:spPr/>
        <p:txBody>
          <a:bodyPr/>
          <a:lstStyle>
            <a:lvl1pPr>
              <a:defRPr/>
            </a:lvl1pPr>
          </a:lstStyle>
          <a:p>
            <a:pPr>
              <a:defRPr/>
            </a:pPr>
            <a:endParaRPr lang="ru-RU"/>
          </a:p>
        </p:txBody>
      </p:sp>
      <p:sp>
        <p:nvSpPr>
          <p:cNvPr id="11" name="Номер слайда 6"/>
          <p:cNvSpPr>
            <a:spLocks noGrp="1"/>
          </p:cNvSpPr>
          <p:nvPr>
            <p:ph type="sldNum" sz="quarter" idx="12"/>
          </p:nvPr>
        </p:nvSpPr>
        <p:spPr>
          <a:xfrm>
            <a:off x="8077200" y="6356350"/>
            <a:ext cx="609600" cy="365125"/>
          </a:xfrm>
        </p:spPr>
        <p:txBody>
          <a:bodyPr/>
          <a:lstStyle>
            <a:lvl1pPr>
              <a:defRPr/>
            </a:lvl1pPr>
          </a:lstStyle>
          <a:p>
            <a:pPr>
              <a:defRPr/>
            </a:pPr>
            <a:fld id="{C1E58E0B-31F8-4DFC-8732-F62FD8CBA04A}" type="slidenum">
              <a:rPr lang="ru-RU"/>
              <a:pPr>
                <a:defRPr/>
              </a:pPr>
              <a:t>‹#›</a:t>
            </a:fld>
            <a:endParaRPr lang="ru-RU"/>
          </a:p>
        </p:txBody>
      </p:sp>
    </p:spTree>
    <p:extLst>
      <p:ext uri="{BB962C8B-B14F-4D97-AF65-F5344CB8AC3E}">
        <p14:creationId xmlns:p14="http://schemas.microsoft.com/office/powerpoint/2010/main" val="264946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332F81AD-53CA-4786-BB7A-67BAC44C2837}" type="datetimeFigureOut">
              <a:rPr lang="ru-RU"/>
              <a:pPr>
                <a:defRPr/>
              </a:pPr>
              <a:t>02.08.2020</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F78EED4F-6AAB-40FC-988F-FC413ADF6A59}" type="slidenum">
              <a:rPr lang="ru-RU"/>
              <a:pPr>
                <a:defRPr/>
              </a:pPr>
              <a:t>‹#›</a:t>
            </a:fld>
            <a:endParaRPr lang="ru-RU"/>
          </a:p>
        </p:txBody>
      </p:sp>
    </p:spTree>
    <p:extLst>
      <p:ext uri="{BB962C8B-B14F-4D97-AF65-F5344CB8AC3E}">
        <p14:creationId xmlns:p14="http://schemas.microsoft.com/office/powerpoint/2010/main" val="202863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Полилиния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388" name="Заголовок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ru-RU" smtClean="0"/>
              <a:t>Образец заголовка</a:t>
            </a:r>
            <a:endParaRPr lang="en-US" smtClean="0"/>
          </a:p>
        </p:txBody>
      </p:sp>
      <p:sp>
        <p:nvSpPr>
          <p:cNvPr id="16389" name="Текст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F7E129E-1E72-49A2-903C-BAD6DCDBAE4C}" type="datetimeFigureOut">
              <a:rPr lang="ru-RU"/>
              <a:pPr>
                <a:defRPr/>
              </a:pPr>
              <a:t>02.08.2020</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F29361AF-1EC0-471E-B501-92B65A5DBBA8}" type="slidenum">
              <a:rPr lang="ru-RU"/>
              <a:pPr>
                <a:defRPr/>
              </a:pPr>
              <a:t>‹#›</a:t>
            </a:fld>
            <a:endParaRPr lang="ru-RU"/>
          </a:p>
        </p:txBody>
      </p:sp>
      <p:grpSp>
        <p:nvGrpSpPr>
          <p:cNvPr id="16393" name="Группа 1"/>
          <p:cNvGrpSpPr>
            <a:grpSpLocks/>
          </p:cNvGrpSpPr>
          <p:nvPr/>
        </p:nvGrpSpPr>
        <p:grpSpPr bwMode="auto">
          <a:xfrm>
            <a:off x="-19050" y="203200"/>
            <a:ext cx="9180513" cy="647700"/>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15" r:id="rId1"/>
    <p:sldLayoutId id="2147483794" r:id="rId2"/>
    <p:sldLayoutId id="2147483795" r:id="rId3"/>
    <p:sldLayoutId id="2147483796" r:id="rId4"/>
    <p:sldLayoutId id="2147483797" r:id="rId5"/>
    <p:sldLayoutId id="2147483798" r:id="rId6"/>
    <p:sldLayoutId id="2147483799" r:id="rId7"/>
    <p:sldLayoutId id="2147483816" r:id="rId8"/>
    <p:sldLayoutId id="2147483800" r:id="rId9"/>
    <p:sldLayoutId id="2147483801" r:id="rId10"/>
    <p:sldLayoutId id="2147483803" r:id="rId11"/>
  </p:sldLayoutIdLst>
  <p:transition/>
  <p:timing>
    <p:tnLst>
      <p:par>
        <p:cTn id="1" dur="indefinite" restart="never" nodeType="tmRoot"/>
      </p:par>
    </p:tnLst>
  </p:timing>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7411"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67E60E5-3832-4BCD-B068-A69F88AEA33A}" type="datetimeFigureOut">
              <a:rPr lang="ru-RU"/>
              <a:pPr>
                <a:defRPr/>
              </a:pPr>
              <a:t>02.08.2020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B7CF16F-00D1-4C82-8097-1742268C0CE0}"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C:\Users\Латыпов\Pictures\Колонна.jpg"/>
          <p:cNvPicPr>
            <a:picLocks noChangeAspect="1" noChangeArrowheads="1"/>
          </p:cNvPicPr>
          <p:nvPr/>
        </p:nvPicPr>
        <p:blipFill>
          <a:blip r:embed="rId2">
            <a:extLst>
              <a:ext uri="{28A0092B-C50C-407E-A947-70E740481C1C}">
                <a14:useLocalDpi xmlns:a14="http://schemas.microsoft.com/office/drawing/2010/main" val="0"/>
              </a:ext>
            </a:extLst>
          </a:blip>
          <a:srcRect r="55859"/>
          <a:stretch>
            <a:fillRect/>
          </a:stretch>
        </p:blipFill>
        <p:spPr bwMode="auto">
          <a:xfrm>
            <a:off x="0" y="0"/>
            <a:ext cx="28432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6"/>
          <p:cNvSpPr txBox="1">
            <a:spLocks noChangeArrowheads="1"/>
          </p:cNvSpPr>
          <p:nvPr/>
        </p:nvSpPr>
        <p:spPr bwMode="auto">
          <a:xfrm>
            <a:off x="1357290" y="714356"/>
            <a:ext cx="732598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4400" b="1" dirty="0" smtClean="0">
                <a:solidFill>
                  <a:srgbClr val="009900"/>
                </a:solidFill>
                <a:latin typeface="Times New Roman" pitchFamily="18" charset="0"/>
                <a:cs typeface="Times New Roman" pitchFamily="18" charset="0"/>
              </a:rPr>
              <a:t>4</a:t>
            </a:r>
            <a:r>
              <a:rPr lang="en-US" sz="4400" b="1" dirty="0" smtClean="0">
                <a:solidFill>
                  <a:srgbClr val="009900"/>
                </a:solidFill>
                <a:latin typeface="Times New Roman" pitchFamily="18" charset="0"/>
                <a:cs typeface="Times New Roman" pitchFamily="18" charset="0"/>
              </a:rPr>
              <a:t>.4.ma’ruza</a:t>
            </a:r>
            <a:r>
              <a:rPr lang="uz-Cyrl-UZ" sz="4400" b="1" dirty="0" smtClean="0">
                <a:solidFill>
                  <a:srgbClr val="009900"/>
                </a:solidFill>
                <a:latin typeface="Times New Roman" pitchFamily="18" charset="0"/>
                <a:cs typeface="Times New Roman" pitchFamily="18" charset="0"/>
              </a:rPr>
              <a:t>: </a:t>
            </a:r>
            <a:r>
              <a:rPr lang="en-US" sz="4400" b="1" dirty="0"/>
              <a:t>Ilk </a:t>
            </a:r>
            <a:r>
              <a:rPr lang="en-US" sz="4400" b="1" dirty="0" err="1"/>
              <a:t>o’rta</a:t>
            </a:r>
            <a:r>
              <a:rPr lang="en-US" sz="4400" b="1" dirty="0"/>
              <a:t> </a:t>
            </a:r>
            <a:r>
              <a:rPr lang="en-US" sz="4400" b="1" dirty="0" err="1"/>
              <a:t>asrlarda</a:t>
            </a:r>
            <a:r>
              <a:rPr lang="en-US" sz="4400" b="1" dirty="0"/>
              <a:t> </a:t>
            </a:r>
            <a:r>
              <a:rPr lang="en-US" sz="4400" b="1" dirty="0" err="1"/>
              <a:t>Markaziy</a:t>
            </a:r>
            <a:r>
              <a:rPr lang="en-US" sz="4400" b="1" dirty="0"/>
              <a:t> </a:t>
            </a:r>
            <a:r>
              <a:rPr lang="en-US" sz="4400" b="1" dirty="0" err="1"/>
              <a:t>Osiyoda</a:t>
            </a:r>
            <a:r>
              <a:rPr lang="en-US" sz="4400" b="1" dirty="0"/>
              <a:t> </a:t>
            </a:r>
            <a:r>
              <a:rPr lang="en-US" sz="4400" b="1" dirty="0" err="1"/>
              <a:t>mahalliy</a:t>
            </a:r>
            <a:r>
              <a:rPr lang="en-US" sz="4400" b="1" dirty="0"/>
              <a:t> </a:t>
            </a:r>
            <a:r>
              <a:rPr lang="en-US" sz="4400" b="1" dirty="0" err="1"/>
              <a:t>hokimliklar</a:t>
            </a:r>
            <a:r>
              <a:rPr lang="en-US" sz="4400" b="1" dirty="0"/>
              <a:t>: </a:t>
            </a:r>
            <a:r>
              <a:rPr lang="en-US" sz="4400" b="1" dirty="0" err="1"/>
              <a:t>Sug’d</a:t>
            </a:r>
            <a:r>
              <a:rPr lang="en-US" sz="4400" b="1" dirty="0"/>
              <a:t>, </a:t>
            </a:r>
            <a:r>
              <a:rPr lang="en-US" sz="4400" b="1" dirty="0" err="1"/>
              <a:t>Xorazm</a:t>
            </a:r>
            <a:r>
              <a:rPr lang="en-US" sz="4400" b="1" dirty="0"/>
              <a:t>, </a:t>
            </a:r>
            <a:r>
              <a:rPr lang="en-US" sz="4400" b="1" dirty="0" err="1"/>
              <a:t>Toxariston</a:t>
            </a:r>
            <a:r>
              <a:rPr lang="en-US" sz="4400" b="1" dirty="0"/>
              <a:t>, </a:t>
            </a:r>
            <a:r>
              <a:rPr lang="en-US" sz="4400" b="1" dirty="0" err="1"/>
              <a:t>Choch</a:t>
            </a:r>
            <a:r>
              <a:rPr lang="en-US" sz="4400" b="1" dirty="0"/>
              <a:t>, </a:t>
            </a:r>
            <a:r>
              <a:rPr lang="en-US" sz="4400" b="1" dirty="0" err="1"/>
              <a:t>Eloq</a:t>
            </a:r>
            <a:r>
              <a:rPr lang="en-US" sz="4400" b="1" dirty="0"/>
              <a:t> </a:t>
            </a:r>
            <a:r>
              <a:rPr lang="kk-KZ" sz="4400" b="1" dirty="0" smtClean="0"/>
              <a:t>  </a:t>
            </a:r>
            <a:endParaRPr lang="ru-RU" sz="4400" b="1" dirty="0">
              <a:solidFill>
                <a:srgbClr val="009900"/>
              </a:solidFill>
              <a:latin typeface="Times New Roman" pitchFamily="18" charset="0"/>
              <a:cs typeface="Times New Roman" pitchFamily="18" charset="0"/>
            </a:endParaRPr>
          </a:p>
        </p:txBody>
      </p:sp>
      <p:sp>
        <p:nvSpPr>
          <p:cNvPr id="5" name="Прямоугольник 4"/>
          <p:cNvSpPr/>
          <p:nvPr/>
        </p:nvSpPr>
        <p:spPr>
          <a:xfrm>
            <a:off x="3779912" y="4863538"/>
            <a:ext cx="4786346" cy="1000132"/>
          </a:xfrm>
          <a:prstGeom prst="rect">
            <a:avLst/>
          </a:prstGeom>
        </p:spPr>
        <p:style>
          <a:lnRef idx="1">
            <a:schemeClr val="accent5"/>
          </a:lnRef>
          <a:fillRef idx="2">
            <a:schemeClr val="accent5"/>
          </a:fillRef>
          <a:effectRef idx="1">
            <a:schemeClr val="accent5"/>
          </a:effectRef>
          <a:fontRef idx="minor">
            <a:schemeClr val="dk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3200" b="1" i="1" spc="50" dirty="0" err="1" smtClean="0">
                <a:ln w="11430"/>
                <a:solidFill>
                  <a:srgbClr val="0070C0"/>
                </a:solidFill>
                <a:effectLst>
                  <a:outerShdw blurRad="76200" dist="50800" dir="5400000" algn="tl" rotWithShape="0">
                    <a:srgbClr val="000000">
                      <a:alpha val="65000"/>
                    </a:srgbClr>
                  </a:outerShdw>
                </a:effectLst>
              </a:rPr>
              <a:t>Ma’ruzachi</a:t>
            </a:r>
            <a:r>
              <a:rPr lang="uz-Cyrl-UZ" sz="3200" b="1" i="1" spc="50" dirty="0" smtClean="0">
                <a:ln w="11430"/>
                <a:solidFill>
                  <a:srgbClr val="0070C0"/>
                </a:solidFill>
                <a:effectLst>
                  <a:outerShdw blurRad="76200" dist="50800" dir="5400000" algn="tl" rotWithShape="0">
                    <a:srgbClr val="000000">
                      <a:alpha val="65000"/>
                    </a:srgbClr>
                  </a:outerShdw>
                </a:effectLst>
              </a:rPr>
              <a:t>:    </a:t>
            </a:r>
            <a:r>
              <a:rPr lang="en-US" sz="3200" b="1" i="1" spc="50" dirty="0" smtClean="0">
                <a:ln w="11430"/>
                <a:solidFill>
                  <a:srgbClr val="0070C0"/>
                </a:solidFill>
                <a:effectLst>
                  <a:outerShdw blurRad="76200" dist="50800" dir="5400000" algn="tl" rotWithShape="0">
                    <a:srgbClr val="000000">
                      <a:alpha val="65000"/>
                    </a:srgbClr>
                  </a:outerShdw>
                </a:effectLst>
              </a:rPr>
              <a:t>B</a:t>
            </a:r>
            <a:r>
              <a:rPr lang="uz-Cyrl-UZ" sz="3200" b="1" i="1" spc="50" dirty="0" smtClean="0">
                <a:ln w="11430"/>
                <a:solidFill>
                  <a:srgbClr val="0070C0"/>
                </a:solidFill>
                <a:effectLst>
                  <a:outerShdw blurRad="76200" dist="50800" dir="5400000" algn="tl" rotWithShape="0">
                    <a:srgbClr val="000000">
                      <a:alpha val="65000"/>
                    </a:srgbClr>
                  </a:outerShdw>
                </a:effectLst>
              </a:rPr>
              <a:t>.</a:t>
            </a:r>
            <a:r>
              <a:rPr lang="en-US" sz="3200" b="1" i="1" spc="50" dirty="0" smtClean="0">
                <a:ln w="11430"/>
                <a:solidFill>
                  <a:srgbClr val="0070C0"/>
                </a:solidFill>
                <a:effectLst>
                  <a:outerShdw blurRad="76200" dist="50800" dir="5400000" algn="tl" rotWithShape="0">
                    <a:srgbClr val="000000">
                      <a:alpha val="65000"/>
                    </a:srgbClr>
                  </a:outerShdw>
                </a:effectLst>
              </a:rPr>
              <a:t>S</a:t>
            </a:r>
            <a:r>
              <a:rPr lang="uz-Cyrl-UZ" sz="3200" b="1" i="1" spc="50" dirty="0" smtClean="0">
                <a:ln w="11430"/>
                <a:solidFill>
                  <a:srgbClr val="0070C0"/>
                </a:solidFill>
                <a:effectLst>
                  <a:outerShdw blurRad="76200" dist="50800" dir="5400000" algn="tl" rotWithShape="0">
                    <a:srgbClr val="000000">
                      <a:alpha val="65000"/>
                    </a:srgbClr>
                  </a:outerShdw>
                </a:effectLst>
              </a:rPr>
              <a:t>. </a:t>
            </a:r>
            <a:r>
              <a:rPr lang="en-US" sz="3200" b="1" i="1" spc="50" dirty="0" err="1" smtClean="0">
                <a:ln w="11430"/>
                <a:solidFill>
                  <a:srgbClr val="0070C0"/>
                </a:solidFill>
                <a:effectLst>
                  <a:outerShdw blurRad="76200" dist="50800" dir="5400000" algn="tl" rotWithShape="0">
                    <a:srgbClr val="000000">
                      <a:alpha val="65000"/>
                    </a:srgbClr>
                  </a:outerShdw>
                </a:effectLst>
              </a:rPr>
              <a:t>Nazirov</a:t>
            </a:r>
            <a:endParaRPr lang="ru-RU" sz="3200" b="1" i="1" spc="50" dirty="0">
              <a:ln w="11430"/>
              <a:solidFill>
                <a:srgbClr val="0070C0"/>
              </a:solidFill>
              <a:effectLst>
                <a:outerShdw blurRad="76200" dist="50800" dir="5400000" algn="tl" rotWithShape="0">
                  <a:srgbClr val="000000">
                    <a:alpha val="65000"/>
                  </a:srgbClr>
                </a:outerShdw>
              </a:effectLst>
            </a:endParaRPr>
          </a:p>
        </p:txBody>
      </p:sp>
      <p:sp>
        <p:nvSpPr>
          <p:cNvPr id="6" name="Прямоугольник 5"/>
          <p:cNvSpPr/>
          <p:nvPr/>
        </p:nvSpPr>
        <p:spPr>
          <a:xfrm>
            <a:off x="2857488" y="6143644"/>
            <a:ext cx="4786346" cy="476248"/>
          </a:xfrm>
          <a:prstGeom prst="rect">
            <a:avLst/>
          </a:prstGeom>
        </p:spPr>
        <p:style>
          <a:lnRef idx="1">
            <a:schemeClr val="accent5"/>
          </a:lnRef>
          <a:fillRef idx="2">
            <a:schemeClr val="accent5"/>
          </a:fillRef>
          <a:effectRef idx="1">
            <a:schemeClr val="accent5"/>
          </a:effectRef>
          <a:fontRef idx="minor">
            <a:schemeClr val="dk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2400" b="1" spc="50" dirty="0" err="1" smtClean="0">
                <a:ln w="11430"/>
                <a:solidFill>
                  <a:schemeClr val="tx1"/>
                </a:solidFill>
                <a:effectLst>
                  <a:outerShdw blurRad="76200" dist="50800" dir="5400000" algn="tl" rotWithShape="0">
                    <a:srgbClr val="000000">
                      <a:alpha val="65000"/>
                    </a:srgbClr>
                  </a:outerShdw>
                </a:effectLst>
              </a:rPr>
              <a:t>Denov</a:t>
            </a:r>
            <a:r>
              <a:rPr lang="en-US" sz="2400" b="1" spc="50" dirty="0" smtClean="0">
                <a:ln w="11430"/>
                <a:solidFill>
                  <a:schemeClr val="tx1"/>
                </a:solidFill>
                <a:effectLst>
                  <a:outerShdw blurRad="76200" dist="50800" dir="5400000" algn="tl" rotWithShape="0">
                    <a:srgbClr val="000000">
                      <a:alpha val="65000"/>
                    </a:srgbClr>
                  </a:outerShdw>
                </a:effectLst>
              </a:rPr>
              <a:t> </a:t>
            </a:r>
            <a:r>
              <a:rPr lang="uz-Cyrl-UZ" sz="2400" b="1" spc="50" dirty="0" smtClean="0">
                <a:ln w="11430"/>
                <a:solidFill>
                  <a:schemeClr val="tx1"/>
                </a:solidFill>
                <a:effectLst>
                  <a:outerShdw blurRad="76200" dist="50800" dir="5400000" algn="tl" rotWithShape="0">
                    <a:srgbClr val="000000">
                      <a:alpha val="65000"/>
                    </a:srgbClr>
                  </a:outerShdw>
                </a:effectLst>
              </a:rPr>
              <a:t>20</a:t>
            </a:r>
            <a:r>
              <a:rPr lang="en-US" sz="2400" b="1" spc="50" smtClean="0">
                <a:ln w="11430"/>
                <a:solidFill>
                  <a:schemeClr val="tx1"/>
                </a:solidFill>
                <a:effectLst>
                  <a:outerShdw blurRad="76200" dist="50800" dir="5400000" algn="tl" rotWithShape="0">
                    <a:srgbClr val="000000">
                      <a:alpha val="65000"/>
                    </a:srgbClr>
                  </a:outerShdw>
                </a:effectLst>
              </a:rPr>
              <a:t>20</a:t>
            </a:r>
            <a:endParaRPr lang="ru-RU" sz="2400" b="1" spc="50" dirty="0">
              <a:ln w="11430"/>
              <a:solidFill>
                <a:schemeClr val="tx1"/>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116632"/>
            <a:ext cx="8568952" cy="6165086"/>
          </a:xfrm>
          <a:prstGeom prst="rect">
            <a:avLst/>
          </a:prstGeom>
        </p:spPr>
        <p:txBody>
          <a:bodyPr wrap="square">
            <a:spAutoFit/>
          </a:bodyPr>
          <a:lstStyle/>
          <a:p>
            <a:pPr indent="449580" algn="just">
              <a:lnSpc>
                <a:spcPct val="107000"/>
              </a:lnSpc>
              <a:spcAft>
                <a:spcPts val="0"/>
              </a:spcAft>
            </a:pPr>
            <a:r>
              <a:rPr lang="en-US" sz="19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1900" dirty="0" smtClean="0">
                <a:latin typeface="Times New Roman" panose="02020603050405020304" pitchFamily="18" charset="0"/>
                <a:ea typeface="Times New Roman" panose="02020603050405020304" pitchFamily="18" charset="0"/>
                <a:cs typeface="Times New Roman" panose="02020603050405020304" pitchFamily="18" charset="0"/>
              </a:rPr>
              <a:t>VI-VII </a:t>
            </a:r>
            <a:r>
              <a:rPr lang="uz-Cyrl-UZ" sz="1900" dirty="0">
                <a:latin typeface="Times New Roman" panose="02020603050405020304" pitchFamily="18" charset="0"/>
                <a:ea typeface="Times New Roman" panose="02020603050405020304" pitchFamily="18" charset="0"/>
                <a:cs typeface="Times New Roman" panose="02020603050405020304" pitchFamily="18" charset="0"/>
              </a:rPr>
              <a:t>asrlarda yurtimiz xududida yuz bergan ijtimoiy-iktisodiy jarayonlar arxeologik va yozma manbalar asosida urganib chikilgan. Mazkur ilmiy tadkikotlarning natijalariga suyangan xolda usha davrlarda Sugdiyona, Xorazm va Fargona xamda mazkur tarixiy-geografik xududlarga karashli mulklarda dexkonchilik,bogdorchilik, ayniksa, uzumchilik, paxta yetishtirishva uy chorvachiligi rivoj topganligini anglash mumkin.Iktisodiy xayotning muxim jixatlaridan biri sanalgan savdo-sotik va xunarmandchilik xam bu asrlarda gullab-yashnadi. Arablar davriga kadar rivojlangan sugorish tizimi bulgan. Samarkand shaxrini suv bilan ta’minlovchi aloxida suv tarmogi usha vaktda mavjud edi. Kushanning Narpay, Buxoro voxasining esa Shopurkom, Samarkand atrofining Rabota Xoja degan joyida uchta suv tarmogiga ajraluvchi kanallar suv bilan taminlagan.</a:t>
            </a:r>
            <a:endParaRPr lang="ru-RU" sz="19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900" dirty="0" smtClean="0">
                <a:latin typeface="Times New Roman" panose="02020603050405020304" pitchFamily="18" charset="0"/>
                <a:ea typeface="Times New Roman" panose="02020603050405020304" pitchFamily="18" charset="0"/>
              </a:rPr>
              <a:t>	</a:t>
            </a:r>
            <a:r>
              <a:rPr lang="uz-Cyrl-UZ" sz="1900" dirty="0" smtClean="0">
                <a:latin typeface="Times New Roman" panose="02020603050405020304" pitchFamily="18" charset="0"/>
                <a:ea typeface="Times New Roman" panose="02020603050405020304" pitchFamily="18" charset="0"/>
              </a:rPr>
              <a:t>VI-VII </a:t>
            </a:r>
            <a:r>
              <a:rPr lang="uz-Cyrl-UZ" sz="1900" dirty="0">
                <a:latin typeface="Times New Roman" panose="02020603050405020304" pitchFamily="18" charset="0"/>
                <a:ea typeface="Times New Roman" panose="02020603050405020304" pitchFamily="18" charset="0"/>
              </a:rPr>
              <a:t>asrlarda madaniy jarayonlar jamiyatdagi siyosiy-iktisodiy va ijtimoiy vokealar bilan uzaro ta’sirda rivojlana borgan. Bu davrda turli xalkdarning til va yozuv turlari bir-birlariga ta’sir utkazdi. Sugdiylar tili va yozuvi uziga xos edi. Uning ayrim suzlari va tushunchalari xozirgi uzbek tilida xam saklanib kolgan. Arab yozuviga kadar </a:t>
            </a:r>
            <a:r>
              <a:rPr lang="uz-Cyrl-UZ" sz="1900" b="1" dirty="0">
                <a:latin typeface="Times New Roman" panose="02020603050405020304" pitchFamily="18" charset="0"/>
                <a:ea typeface="Times New Roman" panose="02020603050405020304" pitchFamily="18" charset="0"/>
              </a:rPr>
              <a:t>turk- runiy (miloddan avval shakllangan), uygur (taxminan, VI asr), moniviy (milodiy 3-8 asrlar), sug’d, braxma va suryoniy </a:t>
            </a:r>
            <a:r>
              <a:rPr lang="uz-Cyrl-UZ" sz="1900" dirty="0">
                <a:latin typeface="Times New Roman" panose="02020603050405020304" pitchFamily="18" charset="0"/>
                <a:ea typeface="Times New Roman" panose="02020603050405020304" pitchFamily="18" charset="0"/>
              </a:rPr>
              <a:t>yozuvlari mavjud bulgan. </a:t>
            </a:r>
            <a:r>
              <a:rPr lang="uz-Cyrl-UZ" sz="1900" b="1" dirty="0">
                <a:latin typeface="Times New Roman" panose="02020603050405020304" pitchFamily="18" charset="0"/>
                <a:ea typeface="Times New Roman" panose="02020603050405020304" pitchFamily="18" charset="0"/>
              </a:rPr>
              <a:t>Shimoliy Mug’ulistonning Urxun va Selenga daryolari voxasida topilgan</a:t>
            </a:r>
            <a:r>
              <a:rPr lang="uz-Cyrl-UZ" sz="1900" b="1" dirty="0" smtClean="0">
                <a:latin typeface="Times New Roman" panose="02020603050405020304" pitchFamily="18" charset="0"/>
                <a:ea typeface="Times New Roman" panose="02020603050405020304" pitchFamily="18" charset="0"/>
              </a:rPr>
              <a:t>.</a:t>
            </a:r>
            <a:r>
              <a:rPr lang="en-US" sz="1900" b="1" dirty="0" smtClean="0">
                <a:latin typeface="Times New Roman" panose="02020603050405020304" pitchFamily="18" charset="0"/>
                <a:ea typeface="Times New Roman" panose="02020603050405020304" pitchFamily="18" charset="0"/>
              </a:rPr>
              <a:t> </a:t>
            </a:r>
            <a:r>
              <a:rPr lang="uz-Cyrl-UZ" sz="1900" b="1" dirty="0" smtClean="0">
                <a:solidFill>
                  <a:srgbClr val="0000FF"/>
                </a:solidFill>
                <a:latin typeface="Times New Roman" panose="02020603050405020304" pitchFamily="18" charset="0"/>
                <a:ea typeface="Times New Roman" panose="02020603050405020304" pitchFamily="18" charset="0"/>
              </a:rPr>
              <a:t>Tunyukuk</a:t>
            </a:r>
            <a:r>
              <a:rPr lang="uz-Cyrl-UZ" sz="1900" b="1" dirty="0">
                <a:solidFill>
                  <a:srgbClr val="0000FF"/>
                </a:solidFill>
                <a:latin typeface="Times New Roman" panose="02020603050405020304" pitchFamily="18" charset="0"/>
                <a:ea typeface="Times New Roman" panose="02020603050405020304" pitchFamily="18" charset="0"/>
              </a:rPr>
              <a:t>, Kultigin, Bilga xokon, Kulichur, Ungin</a:t>
            </a:r>
            <a:r>
              <a:rPr lang="uz-Cyrl-UZ" sz="1900" dirty="0">
                <a:solidFill>
                  <a:srgbClr val="0000FF"/>
                </a:solidFill>
                <a:latin typeface="Times New Roman" panose="02020603050405020304" pitchFamily="18" charset="0"/>
                <a:ea typeface="Times New Roman" panose="02020603050405020304" pitchFamily="18" charset="0"/>
              </a:rPr>
              <a:t> </a:t>
            </a:r>
            <a:r>
              <a:rPr lang="uz-Cyrl-UZ" sz="1900" dirty="0">
                <a:latin typeface="Times New Roman" panose="02020603050405020304" pitchFamily="18" charset="0"/>
                <a:ea typeface="Times New Roman" panose="02020603050405020304" pitchFamily="18" charset="0"/>
              </a:rPr>
              <a:t>bitigi singari yodgorliklar shular jumlasiga kiradi.</a:t>
            </a:r>
            <a:endParaRPr lang="en-US" sz="19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487025"/>
            <a:ext cx="8568952" cy="6003823"/>
          </a:xfrm>
          <a:prstGeom prst="rect">
            <a:avLst/>
          </a:prstGeom>
        </p:spPr>
        <p:txBody>
          <a:bodyPr wrap="square">
            <a:spAutoFit/>
          </a:bodyPr>
          <a:lstStyle/>
          <a:p>
            <a:pPr indent="449580" algn="just">
              <a:lnSpc>
                <a:spcPct val="107000"/>
              </a:lnSpc>
              <a:spcAft>
                <a:spcPts val="0"/>
              </a:spcAft>
            </a:pP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Turkiy-run yozuvlarini turkiy xalkdar, turkiy tamga(belgi)lar negizida ixtiro kilganlar degan fikr mavjud. Sugd yozuvlari keng xududda tarkalgan. Bu jarayon sugdlarning yangi yerlarni uzlashtirish faoliyati va savdogarlarning “Buyuk ipak yuli” dagi sa’y-xdrakatlari bilan boglangan. Shuning uchun xam sugd tili- dagi yozma yodgorliklar Urta Osiyo, Qozogiston, Sharkiy Turkiston, Pokiston va Muguliston tuprogida topib tekshirilgan. Sugd yozuvi oromiy alifbesi asosida shakllangan bulib,uning tarkibida </a:t>
            </a:r>
            <a:r>
              <a:rPr lang="uz-Cyrl-UZ" sz="2000" b="1" dirty="0">
                <a:latin typeface="Times New Roman" panose="02020603050405020304" pitchFamily="18" charset="0"/>
                <a:ea typeface="Times New Roman" panose="02020603050405020304" pitchFamily="18" charset="0"/>
                <a:cs typeface="Times New Roman" panose="02020603050405020304" pitchFamily="18" charset="0"/>
              </a:rPr>
              <a:t>25 ta </a:t>
            </a:r>
            <a:r>
              <a:rPr lang="uz-Cyrl-UZ" sz="2000" b="1" dirty="0" smtClean="0">
                <a:latin typeface="Times New Roman" panose="02020603050405020304" pitchFamily="18" charset="0"/>
                <a:ea typeface="Times New Roman" panose="02020603050405020304" pitchFamily="18" charset="0"/>
                <a:cs typeface="Times New Roman" panose="02020603050405020304" pitchFamily="18" charset="0"/>
              </a:rPr>
              <a:t>x</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a</a:t>
            </a:r>
            <a:r>
              <a:rPr lang="uz-Cyrl-UZ" sz="2000" b="1" dirty="0" smtClean="0">
                <a:latin typeface="Times New Roman" panose="02020603050405020304" pitchFamily="18" charset="0"/>
                <a:ea typeface="Times New Roman" panose="02020603050405020304" pitchFamily="18" charset="0"/>
                <a:cs typeface="Times New Roman" panose="02020603050405020304" pitchFamily="18" charset="0"/>
              </a:rPr>
              <a:t>rf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bulgan va ular suldan ungga tomon yozib chikilgan. Sugd yozuvi ish yuritishda, savdo va madaniy alokalarda katta axamiyatga ega bulib, kadimgi uygur,mugul va manjurlar yozuvlari paydo bulishiga asos buldi.Sugdlarning uz takvimlari bulib, unda xar bir oyning nomlari anik kilib kursatilgan va belgilangan. Sugd xududida buddaviylik, xristianlik va manixeylik adabiyoti namunalarining sugd tilida bayon kilinishi mazkur tilning ustunligidan dalolat beradi.</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0"/>
              </a:spcAft>
            </a:pP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Usha davrda Xorazmda maxalliy yozuv xam keng tarkalganv va amalda bulgan. Tuprokkal’adan shox arxivlarining topilishi shundan dalolat beradi. Boy bezaklar, sopol, metall idishlar, devoriy suratlar, xatgo kiyimlardagi tasvirlar bu yerda tasviriy san’atning tarakkiyotidan dalolat beradi.Diniy karashlarda zardupggiylik yetakchi urinda turgan.</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764704"/>
            <a:ext cx="8568952" cy="5139484"/>
          </a:xfrm>
          <a:prstGeom prst="rect">
            <a:avLst/>
          </a:prstGeom>
        </p:spPr>
        <p:txBody>
          <a:bodyPr wrap="square">
            <a:spAutoFit/>
          </a:bodyPr>
          <a:lstStyle/>
          <a:p>
            <a:pPr indent="270510" algn="just">
              <a:lnSpc>
                <a:spcPct val="107000"/>
              </a:lnSpc>
              <a:spcAft>
                <a:spcPts val="0"/>
              </a:spcAft>
            </a:pPr>
            <a:r>
              <a:rPr lang="uz-Cyrl-UZ" sz="2200" dirty="0">
                <a:latin typeface="Times New Roman" panose="02020603050405020304" pitchFamily="18" charset="0"/>
                <a:ea typeface="Times New Roman" panose="02020603050405020304" pitchFamily="18" charset="0"/>
              </a:rPr>
              <a:t>Axuramazda, (Ormuz, Xurmuz) “samo va yerning asoschisi”bulib, uning sharafiga kurbonliklar keltirganlar. Sugdiylarning Yettisuvdagi ayrim yerlarga borib urnashishlari okibatida zardushtiylik bilan usha yerga xos shamoniylik dinlarining bir-biri bilan kushiluvi yuz berdi.Oltoydan SuFdga kuchib kelgan ayrim turkiy urug-aymoklar esa zardushtiylikni kabul kilgan edilar. Urug-aymoklarning otashparastlikni kabul kilishlari kuyidagi misollarda uz aksini topgan: ular bush yotgan yerning atrofini tusiklar bilan urab olib, u yerga kishilar jasadlarini tashlaydilar. Keyinrok jasaddan kolgan suyak koldikdarini yigishtirib olib, ularni kumib yuborganlar yoki maxsus sopol tobutcha - astodonlarda sakdaganlar. Sirti turli nakshlar bilan bezatilgan bunday astodonlar </a:t>
            </a:r>
            <a:r>
              <a:rPr lang="en-US" sz="2200" dirty="0" smtClean="0">
                <a:latin typeface="Times New Roman" panose="02020603050405020304" pitchFamily="18" charset="0"/>
                <a:ea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rPr>
              <a:t>ashkadaryo</a:t>
            </a:r>
            <a:r>
              <a:rPr lang="uz-Cyrl-UZ" sz="2200" dirty="0">
                <a:latin typeface="Times New Roman" panose="02020603050405020304" pitchFamily="18" charset="0"/>
                <a:ea typeface="Times New Roman" panose="02020603050405020304" pitchFamily="18" charset="0"/>
              </a:rPr>
              <a:t>, Zarafshon voxalari va Xorazmda topilgan.Kushon davridan boshlab Sugdda buddaviylik keng tarkalgan</a:t>
            </a:r>
            <a:r>
              <a:rPr lang="uz-Cyrl-UZ" sz="2200" dirty="0" smtClean="0">
                <a:latin typeface="Times New Roman" panose="02020603050405020304" pitchFamily="18" charset="0"/>
                <a:ea typeface="Times New Roman" panose="02020603050405020304" pitchFamily="18" charset="0"/>
              </a:rPr>
              <a:t>.</a:t>
            </a:r>
            <a:r>
              <a:rPr lang="en-US" sz="2200" dirty="0" smtClean="0">
                <a:latin typeface="Times New Roman" panose="02020603050405020304" pitchFamily="18" charset="0"/>
                <a:ea typeface="Times New Roman" panose="02020603050405020304" pitchFamily="18" charset="0"/>
              </a:rPr>
              <a:t> </a:t>
            </a:r>
            <a:r>
              <a:rPr lang="uz-Cyrl-UZ" sz="2200" dirty="0" smtClean="0">
                <a:latin typeface="Times New Roman" panose="02020603050405020304" pitchFamily="18" charset="0"/>
                <a:ea typeface="Times New Roman" panose="02020603050405020304" pitchFamily="18" charset="0"/>
              </a:rPr>
              <a:t>Buddizmga </a:t>
            </a:r>
            <a:r>
              <a:rPr lang="uz-Cyrl-UZ" sz="2200" dirty="0">
                <a:latin typeface="Times New Roman" panose="02020603050405020304" pitchFamily="18" charset="0"/>
                <a:ea typeface="Times New Roman" panose="02020603050405020304" pitchFamily="18" charset="0"/>
              </a:rPr>
              <a:t>xos yodgorliklar </a:t>
            </a:r>
            <a:r>
              <a:rPr lang="uz-Cyrl-UZ" sz="2200" b="1" dirty="0">
                <a:solidFill>
                  <a:srgbClr val="0000FF"/>
                </a:solidFill>
                <a:latin typeface="Times New Roman" panose="02020603050405020304" pitchFamily="18" charset="0"/>
                <a:ea typeface="Times New Roman" panose="02020603050405020304" pitchFamily="18" charset="0"/>
              </a:rPr>
              <a:t>Samarkand, Toxariston va Xorazmda </a:t>
            </a:r>
            <a:r>
              <a:rPr lang="uz-Cyrl-UZ" sz="2200" dirty="0">
                <a:latin typeface="Times New Roman" panose="02020603050405020304" pitchFamily="18" charset="0"/>
                <a:ea typeface="Times New Roman" panose="02020603050405020304" pitchFamily="18" charset="0"/>
              </a:rPr>
              <a:t>topilgan.</a:t>
            </a:r>
            <a:endParaRPr lang="ru-RU" sz="2200" i="1" dirty="0" smtClean="0">
              <a:solidFill>
                <a:srgbClr val="0000FF"/>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428604"/>
            <a:ext cx="8568952" cy="5605317"/>
          </a:xfrm>
          <a:prstGeom prst="rect">
            <a:avLst/>
          </a:prstGeom>
        </p:spPr>
        <p:txBody>
          <a:bodyPr wrap="square">
            <a:spAutoFit/>
          </a:bodyPr>
          <a:lstStyle/>
          <a:p>
            <a:pPr indent="449580" algn="just">
              <a:lnSpc>
                <a:spcPct val="107000"/>
              </a:lnSpc>
              <a:spcAft>
                <a:spcPts val="0"/>
              </a:spcAft>
            </a:pP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Bu davrda Vizantiya bilan xam savdo alokalari tarakkiy etadi. Xalkaro savdoda ayniksa suFdiylarning axamiyati katta edi. Manbalarning malumot berishicha, </a:t>
            </a:r>
            <a:r>
              <a:rPr lang="uz-Cyrl-UZ" sz="2400" b="1" dirty="0">
                <a:latin typeface="Times New Roman" panose="02020603050405020304" pitchFamily="18" charset="0"/>
                <a:ea typeface="Times New Roman" panose="02020603050405020304" pitchFamily="18" charset="0"/>
                <a:cs typeface="Times New Roman" panose="02020603050405020304" pitchFamily="18" charset="0"/>
              </a:rPr>
              <a:t>Sharkiy Turkistonda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su</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g’</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diylarning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kishloklari xam bulgan. Yurtlaridan uzokda yashagan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su</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g’</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diylar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z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vatanlari bilan doimiy aloka kilib turganlar</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Arxeologik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tadkikotlar (tangashunoslik malumotlari, xunarmandchilik buyumlari) bu davrda Urta Osiyoda xalkaro savdo bilan bir katorda ichki savdo xam tarakkiy etganligidan dalolat beradi. Bu davrda Urta Osiyo shaxar va kishloklarida oltin, kumush, Badaxshon lalisi, xunarmandchilik buyumlari, xarbiy kurol-yaroklar, turli takinchoklar,rangli shisha va shisha buyumlar, turli xil mevalar, ip-gazlama, korakul, zotdor otlar bilan savdo kilinardi. </a:t>
            </a:r>
            <a:r>
              <a:rPr lang="uz-Cyrl-UZ" sz="24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Termiz, Naxshab, Kesh Samarkand, Poykand, Buxoro, Choch, Varaxsha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kabilar usha davrdagi yirik savdo-sotik markazlari edi.</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404664"/>
            <a:ext cx="8568952" cy="5864041"/>
          </a:xfrm>
          <a:prstGeom prst="rect">
            <a:avLst/>
          </a:prstGeom>
        </p:spPr>
        <p:txBody>
          <a:bodyPr wrap="square">
            <a:spAutoFit/>
          </a:bodyPr>
          <a:lstStyle/>
          <a:p>
            <a:pPr indent="270510" algn="just">
              <a:lnSpc>
                <a:spcPct val="107000"/>
              </a:lnSpc>
              <a:spcAft>
                <a:spcPts val="0"/>
              </a:spcAft>
            </a:pPr>
            <a:r>
              <a:rPr lang="en-US" sz="2200" b="1" dirty="0" smtClean="0">
                <a:latin typeface="Times New Roman" panose="02020603050405020304" pitchFamily="18" charset="0"/>
                <a:ea typeface="Times New Roman" panose="02020603050405020304" pitchFamily="18" charset="0"/>
              </a:rPr>
              <a:t>	</a:t>
            </a:r>
            <a:r>
              <a:rPr lang="uz-Cyrl-UZ" sz="2200" b="1" dirty="0" smtClean="0">
                <a:latin typeface="Times New Roman" panose="02020603050405020304" pitchFamily="18" charset="0"/>
                <a:ea typeface="Times New Roman" panose="02020603050405020304" pitchFamily="18" charset="0"/>
              </a:rPr>
              <a:t>Madaniy </a:t>
            </a:r>
            <a:r>
              <a:rPr lang="uz-Cyrl-UZ" sz="2200" b="1" dirty="0">
                <a:latin typeface="Times New Roman" panose="02020603050405020304" pitchFamily="18" charset="0"/>
                <a:ea typeface="Times New Roman" panose="02020603050405020304" pitchFamily="18" charset="0"/>
              </a:rPr>
              <a:t>xayot.</a:t>
            </a:r>
            <a:r>
              <a:rPr lang="uz-Cyrl-UZ" sz="2200" dirty="0">
                <a:latin typeface="Times New Roman" panose="02020603050405020304" pitchFamily="18" charset="0"/>
                <a:ea typeface="Times New Roman" panose="02020603050405020304" pitchFamily="18" charset="0"/>
              </a:rPr>
              <a:t> Ilk urta asrlardagi ijtimoiy-iktisodiy uzgarishlar Urta Osiyo madaniyatiga xam tasir etmasdan kolmadi. Bu davrdagi madaniy xayot dastavval antik davr madaniy ananalari asosida rivojlangan bulsada, Kushon davlati xarobalarida bir nechta mustakil davlatlar va mulklarning paydo bulishi uziga xos maxalliy madaniyatlarning paydo bulishiga imkon yaratgan edi. Ilk urta asrlarda madaniyatining shakllanishiga shuningdek, kushni davlatlar avvalo, </a:t>
            </a:r>
            <a:r>
              <a:rPr lang="uz-Cyrl-UZ" sz="2200" b="1" dirty="0">
                <a:solidFill>
                  <a:srgbClr val="0000FF"/>
                </a:solidFill>
                <a:latin typeface="Times New Roman" panose="02020603050405020304" pitchFamily="18" charset="0"/>
                <a:ea typeface="Times New Roman" panose="02020603050405020304" pitchFamily="18" charset="0"/>
              </a:rPr>
              <a:t>Xindiston, Eron, </a:t>
            </a:r>
            <a:r>
              <a:rPr lang="uz-Cyrl-UZ" sz="2200" b="1" dirty="0" smtClean="0">
                <a:solidFill>
                  <a:srgbClr val="0000FF"/>
                </a:solidFill>
                <a:latin typeface="Times New Roman" panose="02020603050405020304" pitchFamily="18" charset="0"/>
                <a:ea typeface="Times New Roman" panose="02020603050405020304" pitchFamily="18" charset="0"/>
              </a:rPr>
              <a:t>Af</a:t>
            </a:r>
            <a:r>
              <a:rPr lang="en-US" sz="2200" b="1" dirty="0" err="1" smtClean="0">
                <a:solidFill>
                  <a:srgbClr val="0000FF"/>
                </a:solidFill>
                <a:latin typeface="Times New Roman" panose="02020603050405020304" pitchFamily="18" charset="0"/>
                <a:ea typeface="Times New Roman" panose="02020603050405020304" pitchFamily="18" charset="0"/>
              </a:rPr>
              <a:t>g’o</a:t>
            </a:r>
            <a:r>
              <a:rPr lang="uz-Cyrl-UZ" sz="2200" b="1" dirty="0" smtClean="0">
                <a:solidFill>
                  <a:srgbClr val="0000FF"/>
                </a:solidFill>
                <a:latin typeface="Times New Roman" panose="02020603050405020304" pitchFamily="18" charset="0"/>
                <a:ea typeface="Times New Roman" panose="02020603050405020304" pitchFamily="18" charset="0"/>
              </a:rPr>
              <a:t>niston</a:t>
            </a:r>
            <a:r>
              <a:rPr lang="uz-Cyrl-UZ" sz="2200" b="1" dirty="0">
                <a:solidFill>
                  <a:srgbClr val="0000FF"/>
                </a:solidFill>
                <a:latin typeface="Times New Roman" panose="02020603050405020304" pitchFamily="18" charset="0"/>
                <a:ea typeface="Times New Roman" panose="02020603050405020304" pitchFamily="18" charset="0"/>
              </a:rPr>
              <a:t>, Xitoy </a:t>
            </a:r>
            <a:r>
              <a:rPr lang="uz-Cyrl-UZ" sz="2200" dirty="0">
                <a:latin typeface="Times New Roman" panose="02020603050405020304" pitchFamily="18" charset="0"/>
                <a:ea typeface="Times New Roman" panose="02020603050405020304" pitchFamily="18" charset="0"/>
              </a:rPr>
              <a:t>bilan xamda kuchmanchi chorvadorlar bilan bulgan alokalar xam muxim axamiyatga ega bulgan edi. Bu davr memorchiligi Urta Osiyo xalklari ijtimoiy xayotidagi uzgarishlarni uzida aks ettiradi. Shakllanayotgan mulkdorlar toifasi Urta Osiyoning turli xududlarida yirik kalalar kurib, ular atrofini ximoya inshootlari bilan urab oladilar. Bunday kalalar voxalarda kupincha tabiiy tepaliklar ustiga bunyod etilgan. Bunday kalalar</a:t>
            </a:r>
            <a:r>
              <a:rPr lang="uz-Cyrl-UZ" sz="2200" b="1" dirty="0">
                <a:solidFill>
                  <a:srgbClr val="0000FF"/>
                </a:solidFill>
                <a:latin typeface="Times New Roman" panose="02020603050405020304" pitchFamily="18" charset="0"/>
                <a:ea typeface="Times New Roman" panose="02020603050405020304" pitchFamily="18" charset="0"/>
              </a:rPr>
              <a:t> Xorazm, Toxariston, Sugd, Ustrushona, Marv </a:t>
            </a:r>
            <a:r>
              <a:rPr lang="uz-Cyrl-UZ" sz="2200" dirty="0">
                <a:latin typeface="Times New Roman" panose="02020603050405020304" pitchFamily="18" charset="0"/>
                <a:ea typeface="Times New Roman" panose="02020603050405020304" pitchFamily="18" charset="0"/>
              </a:rPr>
              <a:t>xududlaridan topib urganilgan. Memorchilikda asosan tosh, paxsa, xom gisht va yogoch kurilish materiali sifatida ishlatiladi</a:t>
            </a:r>
            <a:endParaRPr lang="ru-RU" sz="22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692696"/>
            <a:ext cx="8568952" cy="5953874"/>
          </a:xfrm>
          <a:prstGeom prst="rect">
            <a:avLst/>
          </a:prstGeom>
        </p:spPr>
        <p:txBody>
          <a:bodyPr wrap="square">
            <a:spAutoFit/>
          </a:bodyPr>
          <a:lstStyle/>
          <a:p>
            <a:pPr indent="449580" algn="just">
              <a:lnSpc>
                <a:spcPct val="107000"/>
              </a:lnSpc>
              <a:spcAft>
                <a:spcPts val="0"/>
              </a:spcAft>
            </a:pP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Milodiy asrlar Urta Osiyo xalklarining diniy karashlari zardushtiylik, buddaviylik, xristianlik va moniylik diniy etikodlari bilan boglik edi. 4-5 asrlarga oid zardushtiylik ananalari bilan bog’lik bo’lgan otashkadalar </a:t>
            </a:r>
            <a:r>
              <a:rPr lang="en-US" sz="21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1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ash</a:t>
            </a:r>
            <a:r>
              <a:rPr lang="en-US" sz="21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1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adaryodagi Yer</a:t>
            </a:r>
            <a:r>
              <a:rPr lang="en-US" sz="21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1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urg</a:t>
            </a:r>
            <a:r>
              <a:rPr lang="en-US" sz="21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uz-Cyrl-UZ" sz="2100" b="1"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ondan</a:t>
            </a:r>
            <a:r>
              <a:rPr lang="uz-Cyrl-UZ" sz="21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Panjikent atroflaridan, Buxoro voxasidan </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topib urganilgan. Ularning barchasida zardushtiylik bilan boglik bulgan ossuariy (astadon) lar uchraydi. Tadkikotchilarning fikricha,bu davrda zardushtiylik diniga Urta Osiyoning markaziy va shimoliy xududlarida siginishgan bulsa,mintakaning janubiy xududlarida buddaviylik dini tarkalgan edi. Buddaviylik dinining ibodatxonalari </a:t>
            </a:r>
            <a:r>
              <a:rPr lang="uz-Cyrl-UZ" sz="21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Koratepa, Fayoztepa (Termiz), Ushturmullo (Kobadiyon), Ajinatepa,Gishttepa, Kalaikofirnixon (Toxariston), Marv </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kabilardan topib tadkik etilgan. Urta Osiyodagi xristianlikning markazi </a:t>
            </a:r>
            <a:r>
              <a:rPr lang="uz-Cyrl-UZ" sz="21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Marv</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 shaxri edi. Beruniy malumotlariga kura, Iso paygambar tugilganidan </a:t>
            </a:r>
            <a:r>
              <a:rPr lang="uz-Cyrl-UZ" sz="2100" b="1" dirty="0">
                <a:latin typeface="Times New Roman" panose="02020603050405020304" pitchFamily="18" charset="0"/>
                <a:ea typeface="Times New Roman" panose="02020603050405020304" pitchFamily="18" charset="0"/>
                <a:cs typeface="Times New Roman" panose="02020603050405020304" pitchFamily="18" charset="0"/>
              </a:rPr>
              <a:t>200 yil utgach </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xristianlar </a:t>
            </a:r>
            <a:r>
              <a:rPr lang="uz-Cyrl-UZ" sz="2100" b="1" dirty="0">
                <a:latin typeface="Times New Roman" panose="02020603050405020304" pitchFamily="18" charset="0"/>
                <a:ea typeface="Times New Roman" panose="02020603050405020304" pitchFamily="18" charset="0"/>
                <a:cs typeface="Times New Roman" panose="02020603050405020304" pitchFamily="18" charset="0"/>
              </a:rPr>
              <a:t>Marvda</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 paydo bulgan edilar. </a:t>
            </a:r>
            <a:r>
              <a:rPr lang="uz-Cyrl-UZ" sz="2100" b="1" dirty="0">
                <a:latin typeface="Times New Roman" panose="02020603050405020304" pitchFamily="18" charset="0"/>
                <a:ea typeface="Times New Roman" panose="02020603050405020304" pitchFamily="18" charset="0"/>
                <a:cs typeface="Times New Roman" panose="02020603050405020304" pitchFamily="18" charset="0"/>
              </a:rPr>
              <a:t>“Tojik xalki tarixi”</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 kitobida berilishicha, </a:t>
            </a:r>
            <a:r>
              <a:rPr lang="uz-Cyrl-UZ" sz="2100" b="1" dirty="0">
                <a:latin typeface="Times New Roman" panose="02020603050405020304" pitchFamily="18" charset="0"/>
                <a:ea typeface="Times New Roman" panose="02020603050405020304" pitchFamily="18" charset="0"/>
                <a:cs typeface="Times New Roman" panose="02020603050405020304" pitchFamily="18" charset="0"/>
              </a:rPr>
              <a:t>334 yildayok Marvda </a:t>
            </a:r>
            <a:r>
              <a:rPr lang="uz-Cyrl-UZ" sz="21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yepiskoplik, keyinrok esa Mitropoliya </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mavjud edi. </a:t>
            </a:r>
            <a:r>
              <a:rPr lang="uz-Cyrl-UZ" sz="2100" b="1" dirty="0" smtClean="0">
                <a:latin typeface="Times New Roman" panose="02020603050405020304" pitchFamily="18" charset="0"/>
                <a:ea typeface="Times New Roman" panose="02020603050405020304" pitchFamily="18" charset="0"/>
                <a:cs typeface="Times New Roman" panose="02020603050405020304" pitchFamily="18" charset="0"/>
              </a:rPr>
              <a:t>Govur</a:t>
            </a:r>
            <a:r>
              <a:rPr lang="en-US" sz="2100" b="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100" b="1" dirty="0" smtClean="0">
                <a:latin typeface="Times New Roman" panose="02020603050405020304" pitchFamily="18" charset="0"/>
                <a:ea typeface="Times New Roman" panose="02020603050405020304" pitchFamily="18" charset="0"/>
                <a:cs typeface="Times New Roman" panose="02020603050405020304" pitchFamily="18" charset="0"/>
              </a:rPr>
              <a:t>aladan </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xristianlik ibodatxonasi </a:t>
            </a:r>
            <a:r>
              <a:rPr lang="en-US" sz="21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100" dirty="0" smtClean="0">
                <a:latin typeface="Times New Roman" panose="02020603050405020304" pitchFamily="18" charset="0"/>
                <a:ea typeface="Times New Roman" panose="02020603050405020304" pitchFamily="18" charset="0"/>
                <a:cs typeface="Times New Roman" panose="02020603050405020304" pitchFamily="18" charset="0"/>
              </a:rPr>
              <a:t>oldiklari </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va xristianlar dafn etilgan </a:t>
            </a:r>
            <a:r>
              <a:rPr lang="en-US" sz="21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100" dirty="0" smtClean="0">
                <a:latin typeface="Times New Roman" panose="02020603050405020304" pitchFamily="18" charset="0"/>
                <a:ea typeface="Times New Roman" panose="02020603050405020304" pitchFamily="18" charset="0"/>
                <a:cs typeface="Times New Roman" panose="02020603050405020304" pitchFamily="18" charset="0"/>
              </a:rPr>
              <a:t>abriston </a:t>
            </a:r>
            <a:r>
              <a:rPr lang="uz-Cyrl-UZ" sz="2100" dirty="0">
                <a:latin typeface="Times New Roman" panose="02020603050405020304" pitchFamily="18" charset="0"/>
                <a:ea typeface="Times New Roman" panose="02020603050405020304" pitchFamily="18" charset="0"/>
                <a:cs typeface="Times New Roman" panose="02020603050405020304" pitchFamily="18" charset="0"/>
              </a:rPr>
              <a:t>ochib urganilgan. Sugdning ayrim xududlarida xristianlik tarkalgan.</a:t>
            </a:r>
            <a:endParaRPr lang="ru-RU"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68600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692696"/>
            <a:ext cx="8568952" cy="5345181"/>
          </a:xfrm>
          <a:prstGeom prst="rect">
            <a:avLst/>
          </a:prstGeom>
        </p:spPr>
        <p:txBody>
          <a:bodyPr wrap="square">
            <a:spAutoFit/>
          </a:bodyPr>
          <a:lstStyle/>
          <a:p>
            <a:pPr indent="449580" algn="just">
              <a:lnSpc>
                <a:spcPct val="107000"/>
              </a:lnSpc>
              <a:spcAft>
                <a:spcPts val="0"/>
              </a:spcAft>
            </a:pP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III asrning ikkinchi yarmidan boshlab Urta Osiyoda moniylik dini tarkala boshlaydi. Ayrim tadkikotchilarning fikricha</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Moniylik </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diniga asosan Sharkiy Turkiston va kisman Chaganiyon xamda Sugd axolisi etikod kilgan. Ilk urta asrlarda Urta Osiyo xalklari sanati devoriy suratlar,xaykaltaroshlik,turli takinchok buyumlari orkali izoxlanadi. Devoriy suratlar Dilbarjin (Avgoniston), Varaxsha, Afrosiyob ,Panjikentdan topib urganilgan bulsa, </a:t>
            </a:r>
            <a:r>
              <a:rPr lang="uz-Cyrl-UZ" sz="2000" dirty="0" smtClean="0">
                <a:latin typeface="Times New Roman" panose="02020603050405020304" pitchFamily="18" charset="0"/>
                <a:ea typeface="Times New Roman" panose="02020603050405020304" pitchFamily="18" charset="0"/>
                <a:cs typeface="Times New Roman" panose="02020603050405020304" pitchFamily="18" charset="0"/>
              </a:rPr>
              <a:t>Kuyov</a:t>
            </a:r>
            <a:r>
              <a:rPr lang="en-US" sz="200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000" smtClean="0">
                <a:latin typeface="Times New Roman" panose="02020603050405020304" pitchFamily="18" charset="0"/>
                <a:ea typeface="Times New Roman" panose="02020603050405020304" pitchFamily="18" charset="0"/>
                <a:cs typeface="Times New Roman" panose="02020603050405020304" pitchFamily="18" charset="0"/>
              </a:rPr>
              <a:t>urgon</a:t>
            </a:r>
            <a:r>
              <a:rPr lang="uz-Cyrl-UZ" sz="2000" dirty="0">
                <a:latin typeface="Times New Roman" panose="02020603050405020304" pitchFamily="18" charset="0"/>
                <a:ea typeface="Times New Roman" panose="02020603050405020304" pitchFamily="18" charset="0"/>
                <a:cs typeface="Times New Roman" panose="02020603050405020304" pitchFamily="18" charset="0"/>
              </a:rPr>
              <a:t>, Vaxshi voxasi, Afgonistondagi Chakaloktepa, Yerkurgondan turli xajmdagi xaykallar,zargarlik buyumlari topib urganilgan. Umuman olganda, boy bezaklar, sopol, metall idishlar, devoriy suratlar, xatto kiyimlardagi tasvirlar bu davrda Urta Osiyodagi tasviriy sanatning rivojidan dalolat beradi. Eftalitlar davrida chorvador axoli turkiycha suzlashganligi sababli,turkiy til tobora kuprok yoyila boshlaydi. Bu davrda utrok axolining katta kismi sugdiy tilda suzlashar edilar. Sugd tili va yozuvi Yettisuv,Fargonadan utib Sharkiy Turkistonga kadar yetib boradi. Uning “Samarkand usuli”keng yoyilgan edi. Bundan tashkari Xorazm, Kxaroshtiy, Buxoro yozuvlari xam mavjud bulgan. Bunday yozuv yodgorliklari ZangtepaDoratepa, Afrosiyob xarobalaridan, Kofirkaladan topib urganilgan.</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97659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5720" y="610136"/>
            <a:ext cx="8568952" cy="5116785"/>
          </a:xfrm>
          <a:prstGeom prst="rect">
            <a:avLst/>
          </a:prstGeom>
        </p:spPr>
        <p:txBody>
          <a:bodyPr wrap="square">
            <a:spAutoFit/>
          </a:bodyPr>
          <a:lstStyle/>
          <a:p>
            <a:pPr indent="270510" algn="ctr">
              <a:lnSpc>
                <a:spcPct val="107000"/>
              </a:lnSpc>
              <a:spcAft>
                <a:spcPts val="0"/>
              </a:spcAft>
            </a:pPr>
            <a:r>
              <a:rPr lang="en-US" sz="2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Manbalar va adabiyotlar</a:t>
            </a:r>
            <a:endParaRPr lang="ru-RU" sz="2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Nizomulmulk. Siyosatnoma. - T.: Yangi asr avlodi, 2008.</a:t>
            </a:r>
            <a:endParaRPr lang="ru-RU" sz="2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Azamat Ziyo. Uzbek davlatchiligi tarixi. Eng kadimgi davrdan Rossiya boskiniga kadar. - T.: Shark, 2000.</a:t>
            </a:r>
            <a:endParaRPr lang="ru-RU" sz="2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Istoriya gosudarstvennosti Uzbekistana: V 3-x t. / Otv. red. E.V. Rtveladze, D.A. Alimova. - T.: Uzbekistan, 2009.</a:t>
            </a:r>
            <a:endParaRPr lang="ru-RU" sz="2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Sagdullaev A., Aminov B.B., Mavlonov U.M., Norkulov N. O’zbekiston tarixi: davlat va jamiyat taraqqiyoti. - T.: Akademiya, 2000.</a:t>
            </a:r>
            <a:endParaRPr lang="ru-RU" sz="2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O’zbekiston davlatchiligi tarixi ocherklari / Mas’ul muxarrirlar: D.A. Alimova, E.V.Rtveladze. - T.: Shark, 2001.</a:t>
            </a:r>
            <a:endParaRPr lang="ru-RU" sz="2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sz="2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	The Modern State: Theories and Ideologies.- Edinburgh University Press, 2007. ^ ^</a:t>
            </a:r>
            <a:endParaRPr lang="ru-RU" sz="2200">
              <a:latin typeface="Calibri" panose="020F0502020204030204" pitchFamily="34" charset="0"/>
              <a:ea typeface="Calibri" panose="020F0502020204030204" pitchFamily="34" charset="0"/>
              <a:cs typeface="Times New Roman" panose="02020603050405020304" pitchFamily="18" charset="0"/>
            </a:endParaRPr>
          </a:p>
          <a:p>
            <a:r>
              <a:rPr lang="en-US" sz="2200">
                <a:solidFill>
                  <a:srgbClr val="000000"/>
                </a:solidFill>
                <a:latin typeface="Times New Roman" panose="02020603050405020304" pitchFamily="18" charset="0"/>
                <a:ea typeface="Times New Roman" panose="02020603050405020304" pitchFamily="18" charset="0"/>
              </a:rPr>
              <a:t>7.	Sagdullaev A., Mavlonov U. O’zbekistonda davlat boshkaruvi tarixi.- Toshkent: Akademiya, 2006.</a:t>
            </a:r>
            <a:endParaRPr lang="en-US" sz="2200" dirty="0"/>
          </a:p>
        </p:txBody>
      </p:sp>
    </p:spTree>
    <p:extLst>
      <p:ext uri="{BB962C8B-B14F-4D97-AF65-F5344CB8AC3E}">
        <p14:creationId xmlns:p14="http://schemas.microsoft.com/office/powerpoint/2010/main" val="366686002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26"/>
          <p:cNvSpPr>
            <a:spLocks noGrp="1"/>
          </p:cNvSpPr>
          <p:nvPr>
            <p:ph type="sldNum" sz="quarter" idx="12"/>
          </p:nvPr>
        </p:nvSpPr>
        <p:spPr/>
        <p:txBody>
          <a:bodyPr/>
          <a:lstStyle/>
          <a:p>
            <a:pPr>
              <a:defRPr/>
            </a:pPr>
            <a:fld id="{00A8F6C6-BA44-4216-98A9-9F0926F5B47D}" type="slidenum">
              <a:rPr lang="en-US"/>
              <a:pPr>
                <a:defRPr/>
              </a:pPr>
              <a:t>18</a:t>
            </a:fld>
            <a:endParaRPr lang="en-US"/>
          </a:p>
        </p:txBody>
      </p:sp>
      <p:sp>
        <p:nvSpPr>
          <p:cNvPr id="36867" name="Rectangle 10"/>
          <p:cNvSpPr>
            <a:spLocks noChangeArrowheads="1"/>
          </p:cNvSpPr>
          <p:nvPr/>
        </p:nvSpPr>
        <p:spPr bwMode="auto">
          <a:xfrm>
            <a:off x="1258888" y="1557338"/>
            <a:ext cx="69119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2" tIns="45696" rIns="91392" bIns="45696">
            <a:spAutoFit/>
          </a:bodyPr>
          <a:lstStyle/>
          <a:p>
            <a:pPr algn="ctr"/>
            <a:endParaRPr lang="uz-Cyrl-UZ" sz="4400" b="1">
              <a:solidFill>
                <a:srgbClr val="1663C0"/>
              </a:solidFill>
              <a:latin typeface="Constantia" pitchFamily="18" charset="0"/>
            </a:endParaRPr>
          </a:p>
          <a:p>
            <a:pPr algn="ctr"/>
            <a:endParaRPr lang="uz-Cyrl-UZ" sz="4400" b="1">
              <a:solidFill>
                <a:srgbClr val="1663C0"/>
              </a:solidFill>
              <a:latin typeface="Constantia" pitchFamily="18" charset="0"/>
            </a:endParaRPr>
          </a:p>
          <a:p>
            <a:pPr algn="ctr"/>
            <a:r>
              <a:rPr lang="uz-Cyrl-UZ" sz="4400" b="1">
                <a:solidFill>
                  <a:srgbClr val="B5EDFD"/>
                </a:solidFill>
              </a:rPr>
              <a:t>ЭЪТИБОРИНГИЗ УЧУН РАХМАТ</a:t>
            </a:r>
            <a:endParaRPr lang="ru-RU" sz="4400" b="1">
              <a:solidFill>
                <a:srgbClr val="B5EDFD"/>
              </a:solidFill>
            </a:endParaRPr>
          </a:p>
        </p:txBody>
      </p:sp>
    </p:spTree>
    <p:extLst>
      <p:ext uri="{BB962C8B-B14F-4D97-AF65-F5344CB8AC3E}">
        <p14:creationId xmlns:p14="http://schemas.microsoft.com/office/powerpoint/2010/main" val="241983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Box 6"/>
          <p:cNvSpPr txBox="1">
            <a:spLocks noChangeArrowheads="1"/>
          </p:cNvSpPr>
          <p:nvPr/>
        </p:nvSpPr>
        <p:spPr bwMode="auto">
          <a:xfrm>
            <a:off x="251520" y="733246"/>
            <a:ext cx="8640959" cy="440120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algn="ctr" eaLnBrk="1" hangingPunct="1"/>
            <a:r>
              <a:rPr lang="ru-RU" sz="2800" b="1" dirty="0" smtClean="0">
                <a:solidFill>
                  <a:srgbClr val="0000FF"/>
                </a:solidFill>
                <a:latin typeface="Times New Roman" pitchFamily="18" charset="0"/>
                <a:cs typeface="Times New Roman" pitchFamily="18" charset="0"/>
              </a:rPr>
              <a:t>Режа</a:t>
            </a:r>
            <a:r>
              <a:rPr lang="ru-RU" sz="2800" b="1" i="1" dirty="0">
                <a:solidFill>
                  <a:srgbClr val="0000FF"/>
                </a:solidFill>
                <a:latin typeface="Times New Roman" pitchFamily="18" charset="0"/>
                <a:cs typeface="Times New Roman" pitchFamily="18" charset="0"/>
              </a:rPr>
              <a:t>:</a:t>
            </a:r>
          </a:p>
          <a:p>
            <a:pPr lvl="0">
              <a:buFont typeface="Wingdings" pitchFamily="2" charset="2"/>
              <a:buChar char="Ø"/>
            </a:pPr>
            <a:endParaRPr lang="en-US" sz="2800" b="1" i="1" dirty="0">
              <a:solidFill>
                <a:srgbClr val="0000FF"/>
              </a:solidFill>
            </a:endParaRPr>
          </a:p>
          <a:p>
            <a:pPr lvl="0">
              <a:buFont typeface="Wingdings" pitchFamily="2" charset="2"/>
              <a:buChar char="Ø"/>
            </a:pPr>
            <a:r>
              <a:rPr lang="en-US" sz="2800" b="1" i="1" dirty="0">
                <a:solidFill>
                  <a:srgbClr val="0000FF"/>
                </a:solidFill>
              </a:rPr>
              <a:t>Ilk	</a:t>
            </a:r>
            <a:r>
              <a:rPr lang="en-US" sz="2800" b="1" i="1" dirty="0" err="1" smtClean="0">
                <a:solidFill>
                  <a:srgbClr val="0000FF"/>
                </a:solidFill>
              </a:rPr>
              <a:t>o’rta</a:t>
            </a:r>
            <a:r>
              <a:rPr lang="en-US" sz="2800" b="1" i="1" dirty="0" smtClean="0">
                <a:solidFill>
                  <a:srgbClr val="0000FF"/>
                </a:solidFill>
              </a:rPr>
              <a:t> </a:t>
            </a:r>
            <a:r>
              <a:rPr lang="en-US" sz="2800" b="1" i="1" dirty="0" err="1">
                <a:solidFill>
                  <a:srgbClr val="0000FF"/>
                </a:solidFill>
              </a:rPr>
              <a:t>asrlarda</a:t>
            </a:r>
            <a:r>
              <a:rPr lang="en-US" sz="2800" b="1" i="1" dirty="0">
                <a:solidFill>
                  <a:srgbClr val="0000FF"/>
                </a:solidFill>
              </a:rPr>
              <a:t> </a:t>
            </a:r>
            <a:r>
              <a:rPr lang="en-US" sz="2800" b="1" i="1" dirty="0" err="1">
                <a:solidFill>
                  <a:srgbClr val="0000FF"/>
                </a:solidFill>
              </a:rPr>
              <a:t>yerga</a:t>
            </a:r>
            <a:r>
              <a:rPr lang="en-US" sz="2800" b="1" i="1" dirty="0">
                <a:solidFill>
                  <a:srgbClr val="0000FF"/>
                </a:solidFill>
              </a:rPr>
              <a:t> </a:t>
            </a:r>
            <a:r>
              <a:rPr lang="en-US" sz="2800" b="1" i="1" dirty="0" err="1">
                <a:solidFill>
                  <a:srgbClr val="0000FF"/>
                </a:solidFill>
              </a:rPr>
              <a:t>egalik</a:t>
            </a:r>
            <a:r>
              <a:rPr lang="en-US" sz="2800" b="1" i="1" dirty="0">
                <a:solidFill>
                  <a:srgbClr val="0000FF"/>
                </a:solidFill>
              </a:rPr>
              <a:t> </a:t>
            </a:r>
            <a:r>
              <a:rPr lang="en-US" sz="2800" b="1" i="1" dirty="0" err="1" smtClean="0">
                <a:solidFill>
                  <a:srgbClr val="0000FF"/>
                </a:solidFill>
              </a:rPr>
              <a:t>qilish</a:t>
            </a:r>
            <a:r>
              <a:rPr lang="en-US" sz="2800" b="1" i="1" dirty="0" smtClean="0">
                <a:solidFill>
                  <a:srgbClr val="0000FF"/>
                </a:solidFill>
              </a:rPr>
              <a:t> </a:t>
            </a:r>
            <a:r>
              <a:rPr lang="en-US" sz="2800" b="1" i="1" dirty="0" err="1">
                <a:solidFill>
                  <a:srgbClr val="0000FF"/>
                </a:solidFill>
              </a:rPr>
              <a:t>munosabatlarining</a:t>
            </a:r>
            <a:r>
              <a:rPr lang="en-US" sz="2800" b="1" i="1" dirty="0">
                <a:solidFill>
                  <a:srgbClr val="0000FF"/>
                </a:solidFill>
              </a:rPr>
              <a:t> </a:t>
            </a:r>
            <a:r>
              <a:rPr lang="en-US" sz="2800" b="1" i="1" dirty="0" err="1">
                <a:solidFill>
                  <a:srgbClr val="0000FF"/>
                </a:solidFill>
              </a:rPr>
              <a:t>shakllanishi</a:t>
            </a:r>
            <a:r>
              <a:rPr lang="en-US" sz="2800" b="1" i="1" dirty="0">
                <a:solidFill>
                  <a:srgbClr val="0000FF"/>
                </a:solidFill>
              </a:rPr>
              <a:t>.</a:t>
            </a:r>
          </a:p>
          <a:p>
            <a:pPr lvl="0">
              <a:buFont typeface="Wingdings" pitchFamily="2" charset="2"/>
              <a:buChar char="Ø"/>
            </a:pPr>
            <a:r>
              <a:rPr lang="en-US" sz="2800" b="1" i="1" dirty="0" smtClean="0">
                <a:solidFill>
                  <a:srgbClr val="0000FF"/>
                </a:solidFill>
              </a:rPr>
              <a:t>Ilk </a:t>
            </a:r>
            <a:r>
              <a:rPr lang="en-US" sz="2800" b="1" i="1" dirty="0" err="1">
                <a:solidFill>
                  <a:srgbClr val="0000FF"/>
                </a:solidFill>
              </a:rPr>
              <a:t>urta</a:t>
            </a:r>
            <a:r>
              <a:rPr lang="en-US" sz="2800" b="1" i="1" dirty="0">
                <a:solidFill>
                  <a:srgbClr val="0000FF"/>
                </a:solidFill>
              </a:rPr>
              <a:t> </a:t>
            </a:r>
            <a:r>
              <a:rPr lang="en-US" sz="2800" b="1" i="1" dirty="0" err="1">
                <a:solidFill>
                  <a:srgbClr val="0000FF"/>
                </a:solidFill>
              </a:rPr>
              <a:t>asrlarda</a:t>
            </a:r>
            <a:r>
              <a:rPr lang="en-US" sz="2800" b="1" i="1" dirty="0">
                <a:solidFill>
                  <a:srgbClr val="0000FF"/>
                </a:solidFill>
              </a:rPr>
              <a:t> </a:t>
            </a:r>
            <a:r>
              <a:rPr lang="en-US" sz="2800" b="1" i="1" dirty="0" err="1">
                <a:solidFill>
                  <a:srgbClr val="0000FF"/>
                </a:solidFill>
              </a:rPr>
              <a:t>maxalliy</a:t>
            </a:r>
            <a:r>
              <a:rPr lang="en-US" sz="2800" b="1" i="1" dirty="0">
                <a:solidFill>
                  <a:srgbClr val="0000FF"/>
                </a:solidFill>
              </a:rPr>
              <a:t> </a:t>
            </a:r>
            <a:r>
              <a:rPr lang="en-US" sz="2800" b="1" i="1" dirty="0" err="1">
                <a:solidFill>
                  <a:srgbClr val="0000FF"/>
                </a:solidFill>
              </a:rPr>
              <a:t>xokimliklarning</a:t>
            </a:r>
            <a:r>
              <a:rPr lang="en-US" sz="2800" b="1" i="1" dirty="0">
                <a:solidFill>
                  <a:srgbClr val="0000FF"/>
                </a:solidFill>
              </a:rPr>
              <a:t> </a:t>
            </a:r>
            <a:r>
              <a:rPr lang="en-US" sz="2800" b="1" i="1" dirty="0" err="1">
                <a:solidFill>
                  <a:srgbClr val="0000FF"/>
                </a:solidFill>
              </a:rPr>
              <a:t>siyosiy</a:t>
            </a:r>
            <a:r>
              <a:rPr lang="en-US" sz="2800" b="1" i="1" dirty="0">
                <a:solidFill>
                  <a:srgbClr val="0000FF"/>
                </a:solidFill>
              </a:rPr>
              <a:t> </a:t>
            </a:r>
            <a:r>
              <a:rPr lang="en-US" sz="2800" b="1" i="1" dirty="0" err="1">
                <a:solidFill>
                  <a:srgbClr val="0000FF"/>
                </a:solidFill>
              </a:rPr>
              <a:t>tarixi</a:t>
            </a:r>
            <a:r>
              <a:rPr lang="en-US" sz="2800" b="1" i="1" dirty="0">
                <a:solidFill>
                  <a:srgbClr val="0000FF"/>
                </a:solidFill>
              </a:rPr>
              <a:t>.</a:t>
            </a:r>
          </a:p>
          <a:p>
            <a:pPr lvl="0">
              <a:buFont typeface="Wingdings" pitchFamily="2" charset="2"/>
              <a:buChar char="Ø"/>
            </a:pPr>
            <a:r>
              <a:rPr lang="en-US" sz="2800" b="1" i="1" dirty="0" err="1" smtClean="0">
                <a:solidFill>
                  <a:srgbClr val="0000FF"/>
                </a:solidFill>
              </a:rPr>
              <a:t>Mahalliy</a:t>
            </a:r>
            <a:r>
              <a:rPr lang="en-US" sz="2800" b="1" i="1" dirty="0" smtClean="0">
                <a:solidFill>
                  <a:srgbClr val="0000FF"/>
                </a:solidFill>
              </a:rPr>
              <a:t> </a:t>
            </a:r>
            <a:r>
              <a:rPr lang="en-US" sz="2800" b="1" i="1" dirty="0" err="1">
                <a:solidFill>
                  <a:srgbClr val="0000FF"/>
                </a:solidFill>
              </a:rPr>
              <a:t>xokimliklarning</a:t>
            </a:r>
            <a:r>
              <a:rPr lang="en-US" sz="2800" b="1" i="1" dirty="0">
                <a:solidFill>
                  <a:srgbClr val="0000FF"/>
                </a:solidFill>
              </a:rPr>
              <a:t> </a:t>
            </a:r>
            <a:r>
              <a:rPr lang="en-US" sz="2800" b="1" i="1" dirty="0" err="1" smtClean="0">
                <a:solidFill>
                  <a:srgbClr val="0000FF"/>
                </a:solidFill>
              </a:rPr>
              <a:t>ijtimoiy-iqtisodiy</a:t>
            </a:r>
            <a:r>
              <a:rPr lang="en-US" sz="2800" b="1" i="1" dirty="0" smtClean="0">
                <a:solidFill>
                  <a:srgbClr val="0000FF"/>
                </a:solidFill>
              </a:rPr>
              <a:t> </a:t>
            </a:r>
            <a:r>
              <a:rPr lang="en-US" sz="2800" b="1" i="1" dirty="0" err="1">
                <a:solidFill>
                  <a:srgbClr val="0000FF"/>
                </a:solidFill>
              </a:rPr>
              <a:t>va</a:t>
            </a:r>
            <a:r>
              <a:rPr lang="en-US" sz="2800" b="1" i="1" dirty="0">
                <a:solidFill>
                  <a:srgbClr val="0000FF"/>
                </a:solidFill>
              </a:rPr>
              <a:t> </a:t>
            </a:r>
            <a:r>
              <a:rPr lang="en-US" sz="2800" b="1" i="1" dirty="0" err="1">
                <a:solidFill>
                  <a:srgbClr val="0000FF"/>
                </a:solidFill>
              </a:rPr>
              <a:t>madaniy</a:t>
            </a:r>
            <a:r>
              <a:rPr lang="en-US" sz="2800" b="1" i="1" dirty="0">
                <a:solidFill>
                  <a:srgbClr val="0000FF"/>
                </a:solidFill>
              </a:rPr>
              <a:t> </a:t>
            </a:r>
            <a:r>
              <a:rPr lang="en-US" sz="2800" b="1" i="1" dirty="0" err="1" smtClean="0">
                <a:solidFill>
                  <a:srgbClr val="0000FF"/>
                </a:solidFill>
              </a:rPr>
              <a:t>hayoti</a:t>
            </a:r>
            <a:r>
              <a:rPr lang="en-US" sz="2800" b="1" i="1" dirty="0">
                <a:solidFill>
                  <a:srgbClr val="0000FF"/>
                </a:solidFill>
              </a:rPr>
              <a:t>.</a:t>
            </a:r>
          </a:p>
          <a:p>
            <a:pPr lvl="0">
              <a:buFont typeface="Wingdings" pitchFamily="2" charset="2"/>
              <a:buChar char="Ø"/>
            </a:pPr>
            <a:endParaRPr lang="en-US" sz="2800" b="1" i="1" dirty="0">
              <a:solidFill>
                <a:srgbClr val="0000FF"/>
              </a:solidFill>
            </a:endParaRPr>
          </a:p>
          <a:p>
            <a:pPr marL="0" lvl="0" indent="0"/>
            <a:endParaRPr lang="ru-RU" sz="2800" b="1" i="1" dirty="0" smtClean="0">
              <a:solidFill>
                <a:srgbClr val="0000FF"/>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620688"/>
            <a:ext cx="8568952" cy="5841343"/>
          </a:xfrm>
          <a:prstGeom prst="rect">
            <a:avLst/>
          </a:prstGeom>
        </p:spPr>
        <p:txBody>
          <a:bodyPr wrap="square">
            <a:spAutoFit/>
          </a:bodyPr>
          <a:lstStyle/>
          <a:p>
            <a:pPr indent="449580" algn="just">
              <a:lnSpc>
                <a:spcPct val="107000"/>
              </a:lnSpc>
              <a:spcAft>
                <a:spcPts val="0"/>
              </a:spcAft>
            </a:pP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Milodning IV-V asrlari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rta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siyo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adimgi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tarixining muxim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bos</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ichlaridan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xisoblanadi. Ulkan Kushonlar davlati ichki va tashki kurashlar natijasida bir kancha mustakil davlatlarga bulinib ketadi.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rta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Osiyoning janubida uning tarixidan </a:t>
            </a:r>
            <a:r>
              <a:rPr lang="uz-Cyrl-UZ" sz="22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Toxariston va Marv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ajralib chikadi</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200" dirty="0" smtClean="0">
                <a:latin typeface="Times New Roman" panose="02020603050405020304" pitchFamily="18" charset="0"/>
                <a:ea typeface="Times New Roman" panose="02020603050405020304" pitchFamily="18" charset="0"/>
                <a:cs typeface="Times New Roman" panose="02020603050405020304" pitchFamily="18" charset="0"/>
              </a:rPr>
              <a:t>Ulardan </a:t>
            </a:r>
            <a:r>
              <a:rPr lang="uz-Cyrl-UZ" sz="2200" dirty="0">
                <a:latin typeface="Times New Roman" panose="02020603050405020304" pitchFamily="18" charset="0"/>
                <a:ea typeface="Times New Roman" panose="02020603050405020304" pitchFamily="18" charset="0"/>
                <a:cs typeface="Times New Roman" panose="02020603050405020304" pitchFamily="18" charset="0"/>
              </a:rPr>
              <a:t>shimolda esa Sugd aloxida bulsa, uning sharkiy tomonida Ustrushona joylashadi. Ustrushonaga tutash xududlarda Fargona, Urta Osiyoning shimoliy xududlarida Choch va Xorazm mulklari mustakil edi.</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0"/>
              </a:spcAft>
            </a:pPr>
            <a:r>
              <a:rPr lang="uz-Cyrl-UZ"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a:t>
            </a:r>
            <a:r>
              <a:rPr lang="uz-Cyrl-UZ"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RGA EGALIK QILIS</a:t>
            </a:r>
            <a:r>
              <a:rPr lang="en-US"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t>
            </a:r>
            <a:r>
              <a:rPr lang="uz-Cyrl-UZ"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MUNOSABATLARI:</a:t>
            </a:r>
            <a:endParaRPr lang="ru-RU" sz="22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0"/>
              </a:spcAft>
            </a:pPr>
            <a:r>
              <a:rPr lang="uz-Cyrl-UZ"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Dexkonchilikdagi </a:t>
            </a:r>
            <a:r>
              <a:rPr lang="uz-Cyrl-UZ" sz="22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yutu</a:t>
            </a:r>
            <a:r>
              <a:rPr lang="en-US" sz="22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2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lar</a:t>
            </a:r>
            <a:r>
              <a:rPr lang="uz-Cyrl-UZ" sz="2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ru-RU" sz="22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v"/>
            </a:pP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Shaxarlar </a:t>
            </a:r>
            <a:r>
              <a:rPr lang="uz-Cyrl-UZ" sz="2200" b="1" i="1" dirty="0">
                <a:latin typeface="Times New Roman" panose="02020603050405020304" pitchFamily="18" charset="0"/>
                <a:ea typeface="Times New Roman" panose="02020603050405020304" pitchFamily="18" charset="0"/>
                <a:cs typeface="Times New Roman" panose="02020603050405020304" pitchFamily="18" charset="0"/>
              </a:rPr>
              <a:t>sonining kupayishi </a:t>
            </a:r>
            <a:endParaRPr lang="ru-RU" sz="2200" b="1" i="1"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v"/>
              <a:tabLst>
                <a:tab pos="180340" algn="l"/>
              </a:tabLst>
            </a:pP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Shaxarning </a:t>
            </a:r>
            <a:r>
              <a:rPr lang="uz-Cyrl-UZ" sz="2200" b="1" i="1" dirty="0">
                <a:latin typeface="Times New Roman" panose="02020603050405020304" pitchFamily="18" charset="0"/>
                <a:ea typeface="Times New Roman" panose="02020603050405020304" pitchFamily="18" charset="0"/>
                <a:cs typeface="Times New Roman" panose="02020603050405020304" pitchFamily="18" charset="0"/>
              </a:rPr>
              <a:t>xunarmandchilik, savdo-sotik va madaniy xayotning markaziga aylanishi</a:t>
            </a:r>
            <a:endParaRPr lang="ru-RU" sz="2200" b="1" i="1"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v"/>
            </a:pP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Suv </a:t>
            </a:r>
            <a:r>
              <a:rPr lang="uz-Cyrl-UZ" sz="2200" b="1" i="1" dirty="0">
                <a:latin typeface="Times New Roman" panose="02020603050405020304" pitchFamily="18" charset="0"/>
                <a:ea typeface="Times New Roman" panose="02020603050405020304" pitchFamily="18" charset="0"/>
                <a:cs typeface="Times New Roman" panose="02020603050405020304" pitchFamily="18" charset="0"/>
              </a:rPr>
              <a:t>tegirmoni,chigir va charxpalaklarning Kashf etilishi</a:t>
            </a:r>
            <a:endParaRPr lang="ru-RU" sz="2200" b="1" i="1"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v"/>
            </a:pPr>
            <a:r>
              <a:rPr lang="uz-Cyrl-UZ" sz="2200" b="1" i="1" dirty="0" smtClean="0">
                <a:latin typeface="Times New Roman" panose="02020603050405020304" pitchFamily="18" charset="0"/>
                <a:ea typeface="Times New Roman" panose="02020603050405020304" pitchFamily="18" charset="0"/>
                <a:cs typeface="Times New Roman" panose="02020603050405020304" pitchFamily="18" charset="0"/>
              </a:rPr>
              <a:t>Sugorma </a:t>
            </a:r>
            <a:r>
              <a:rPr lang="uz-Cyrl-UZ" sz="2200" b="1" i="1" dirty="0">
                <a:latin typeface="Times New Roman" panose="02020603050405020304" pitchFamily="18" charset="0"/>
                <a:ea typeface="Times New Roman" panose="02020603050405020304" pitchFamily="18" charset="0"/>
                <a:cs typeface="Times New Roman" panose="02020603050405020304" pitchFamily="18" charset="0"/>
              </a:rPr>
              <a:t>dexkonchilik maydonlarining kengayishi </a:t>
            </a:r>
            <a:endParaRPr lang="ru-RU" sz="2200" b="1" i="1"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v"/>
            </a:pPr>
            <a:r>
              <a:rPr lang="uz-Cyrl-UZ" sz="2200" b="1" i="1" dirty="0" smtClean="0">
                <a:latin typeface="Times New Roman" panose="02020603050405020304" pitchFamily="18" charset="0"/>
                <a:ea typeface="Times New Roman" panose="02020603050405020304" pitchFamily="18" charset="0"/>
              </a:rPr>
              <a:t>Gallakorlik,polizchilik</a:t>
            </a:r>
            <a:r>
              <a:rPr lang="uz-Cyrl-UZ" sz="2200" b="1" i="1" dirty="0">
                <a:latin typeface="Times New Roman" panose="02020603050405020304" pitchFamily="18" charset="0"/>
                <a:ea typeface="Times New Roman" panose="02020603050405020304" pitchFamily="18" charset="0"/>
              </a:rPr>
              <a:t>, paxtachilik va bogdorchilik maydonlarining kengayishi. </a:t>
            </a:r>
            <a:endParaRPr lang="ru-RU" sz="2200" b="1" i="1"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23528" y="764704"/>
            <a:ext cx="8568952" cy="5210144"/>
          </a:xfrm>
          <a:prstGeom prst="rect">
            <a:avLst/>
          </a:prstGeom>
        </p:spPr>
        <p:txBody>
          <a:bodyPr wrap="square">
            <a:spAutoFit/>
          </a:bodyPr>
          <a:lstStyle/>
          <a:p>
            <a:pPr indent="449580" algn="just">
              <a:lnSpc>
                <a:spcPct val="107000"/>
              </a:lnSpc>
              <a:spcAft>
                <a:spcPts val="0"/>
              </a:spcAft>
            </a:pPr>
            <a:r>
              <a:rPr lang="uz-Cyrl-UZ" sz="24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Ijtimoiy-i</a:t>
            </a:r>
            <a:r>
              <a:rPr lang="en-US" sz="24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tisodiy o’zgarishlar: </a:t>
            </a:r>
            <a:endParaRPr lang="ru-RU" sz="20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v"/>
            </a:pP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Shaxarlarda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axolining gavjumlashishi xunarmandchilikning rivoj topishi,ichki va tashki savdoning kengayishi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ishlo</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lar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nufuzini oshirdi</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v"/>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rto</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axoli bilan kuchmanchi axoli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rtasida alo</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alarning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rivojlanishi</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v"/>
            </a:pP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chmanchi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axolining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tro</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xayotga utishining kuchayishi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v"/>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uri</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 va buz yerlarni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o’</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zlashtirishning jadallashuvi</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0"/>
              </a:spcAft>
              <a:buFont typeface="Wingdings" panose="05000000000000000000" pitchFamily="2" charset="2"/>
              <a:buChar char="v"/>
            </a:pP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Sarkorlar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obru-e’tibori va ta’sirining kuchayishi.</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0"/>
              </a:spcAft>
            </a:pP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Ilk dexkon munosabatlari</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Dexkon”-kishlok xokimi,“Chokar”-dexkon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qo</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ri</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chisi,</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Kashovarz”erkin ziroatchi</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Kadivar</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aram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ziroatkor</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Obikor yerlar”-asosan kishlok jamoalari tasarru-fida bulgan yerlar.</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456549"/>
            <a:ext cx="8892480" cy="5335756"/>
          </a:xfrm>
          <a:prstGeom prst="rect">
            <a:avLst/>
          </a:prstGeom>
        </p:spPr>
        <p:txBody>
          <a:bodyPr wrap="square">
            <a:spAutoFit/>
          </a:bodyPr>
          <a:lstStyle/>
          <a:p>
            <a:pPr indent="449580" algn="just">
              <a:lnSpc>
                <a:spcPct val="107000"/>
              </a:lnSpc>
              <a:spcAft>
                <a:spcPts val="0"/>
              </a:spcAft>
            </a:pP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VI</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3200" dirty="0">
                <a:latin typeface="Times New Roman" panose="02020603050405020304" pitchFamily="18" charset="0"/>
                <a:ea typeface="Times New Roman" panose="02020603050405020304" pitchFamily="18" charset="0"/>
                <a:cs typeface="Times New Roman" panose="02020603050405020304" pitchFamily="18" charset="0"/>
              </a:rPr>
              <a:t>	asrning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rtalariga </a:t>
            </a:r>
            <a:r>
              <a:rPr lang="uz-Cyrl-UZ" sz="3200" dirty="0">
                <a:latin typeface="Times New Roman" panose="02020603050405020304" pitchFamily="18" charset="0"/>
                <a:ea typeface="Times New Roman" panose="02020603050405020304" pitchFamily="18" charset="0"/>
                <a:cs typeface="Times New Roman" panose="02020603050405020304" pitchFamily="18" charset="0"/>
              </a:rPr>
              <a:t>kelib eftaliylar davlati tanazzulga uchray boshlagan. Turk xokonligining eftaliylar ustidan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ozongan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g’</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a</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l</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abasi</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(563-567</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yillar)</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dan s</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ng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rta </a:t>
            </a:r>
            <a:r>
              <a:rPr lang="uz-Cyrl-UZ" sz="3200" dirty="0">
                <a:latin typeface="Times New Roman" panose="02020603050405020304" pitchFamily="18" charset="0"/>
                <a:ea typeface="Times New Roman" panose="02020603050405020304" pitchFamily="18" charset="0"/>
                <a:cs typeface="Times New Roman" panose="02020603050405020304" pitchFamily="18" charset="0"/>
              </a:rPr>
              <a:t>Osiyoda </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xo</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onlik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okimiyati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rnatildi</a:t>
            </a:r>
            <a:r>
              <a:rPr lang="uz-Cyrl-UZ" sz="3200" dirty="0">
                <a:latin typeface="Times New Roman" panose="02020603050405020304" pitchFamily="18" charset="0"/>
                <a:ea typeface="Times New Roman" panose="02020603050405020304" pitchFamily="18" charset="0"/>
                <a:cs typeface="Times New Roman" panose="02020603050405020304" pitchFamily="18" charset="0"/>
              </a:rPr>
              <a:t>. VI asrning 60-70 yillarida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zbekiston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ududida </a:t>
            </a:r>
            <a:r>
              <a:rPr lang="uz-Cyrl-UZ" sz="3200" dirty="0">
                <a:latin typeface="Times New Roman" panose="02020603050405020304" pitchFamily="18" charset="0"/>
                <a:ea typeface="Times New Roman" panose="02020603050405020304" pitchFamily="18" charset="0"/>
                <a:cs typeface="Times New Roman" panose="02020603050405020304" pitchFamily="18" charset="0"/>
              </a:rPr>
              <a:t>bir nechta aloxida mulklar bulib, ular rasman turk xokoniga buysunar edi. Xitoy manbalarida </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Samar</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and Sug</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di </a:t>
            </a:r>
            <a:r>
              <a:rPr lang="uz-Cyrl-UZ" sz="3200" b="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Kan</a:t>
            </a:r>
            <a:r>
              <a:rPr lang="uz-Cyrl-UZ" sz="3200" dirty="0">
                <a:latin typeface="Times New Roman" panose="02020603050405020304" pitchFamily="18" charset="0"/>
                <a:ea typeface="Times New Roman" panose="02020603050405020304" pitchFamily="18" charset="0"/>
                <a:cs typeface="Times New Roman" panose="02020603050405020304" pitchFamily="18" charset="0"/>
              </a:rPr>
              <a:t> degan nomda </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yuritilgan </a:t>
            </a:r>
            <a:r>
              <a:rPr lang="uz-Cyrl-UZ" sz="3200" dirty="0">
                <a:latin typeface="Times New Roman" panose="02020603050405020304" pitchFamily="18" charset="0"/>
                <a:ea typeface="Times New Roman" panose="02020603050405020304" pitchFamily="18" charset="0"/>
                <a:cs typeface="Times New Roman" panose="02020603050405020304" pitchFamily="18" charset="0"/>
              </a:rPr>
              <a:t>va uni maxalliy sulola vakili </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bosh</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arib </a:t>
            </a:r>
            <a:r>
              <a:rPr lang="uz-Cyrl-UZ" sz="3200" dirty="0">
                <a:latin typeface="Times New Roman" panose="02020603050405020304" pitchFamily="18" charset="0"/>
                <a:ea typeface="Times New Roman" panose="02020603050405020304" pitchFamily="18" charset="0"/>
                <a:cs typeface="Times New Roman" panose="02020603050405020304" pitchFamily="18" charset="0"/>
              </a:rPr>
              <a:t>turganligi bayon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3200" dirty="0" smtClean="0">
                <a:latin typeface="Times New Roman" panose="02020603050405020304" pitchFamily="18" charset="0"/>
                <a:ea typeface="Times New Roman" panose="02020603050405020304" pitchFamily="18" charset="0"/>
                <a:cs typeface="Times New Roman" panose="02020603050405020304" pitchFamily="18" charset="0"/>
              </a:rPr>
              <a:t>ilinadi</a:t>
            </a:r>
            <a:r>
              <a:rPr lang="uz-Cyrl-UZ" sz="3200" dirty="0">
                <a:latin typeface="Times New Roman" panose="02020603050405020304" pitchFamily="18" charset="0"/>
                <a:ea typeface="Times New Roman" panose="02020603050405020304" pitchFamily="18" charset="0"/>
                <a:cs typeface="Times New Roman" panose="02020603050405020304" pitchFamily="18" charset="0"/>
              </a:rPr>
              <a:t>.</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692696"/>
            <a:ext cx="8568952" cy="4945328"/>
          </a:xfrm>
          <a:prstGeom prst="rect">
            <a:avLst/>
          </a:prstGeom>
        </p:spPr>
        <p:txBody>
          <a:bodyPr wrap="square">
            <a:spAutoFit/>
          </a:bodyPr>
          <a:lstStyle/>
          <a:p>
            <a:pPr indent="449580" algn="just">
              <a:lnSpc>
                <a:spcPct val="107000"/>
              </a:lnSpc>
              <a:spcAft>
                <a:spcPts val="0"/>
              </a:spcAft>
            </a:pPr>
            <a:r>
              <a:rPr lang="uz-Cyrl-UZ" sz="2400" b="1" dirty="0">
                <a:latin typeface="Times New Roman" panose="02020603050405020304" pitchFamily="18" charset="0"/>
                <a:ea typeface="Times New Roman" panose="02020603050405020304" pitchFamily="18" charset="0"/>
                <a:cs typeface="Times New Roman" panose="02020603050405020304" pitchFamily="18" charset="0"/>
              </a:rPr>
              <a:t>Ma</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h</a:t>
            </a:r>
            <a:r>
              <a:rPr lang="uz-Cyrl-UZ" sz="2400" b="1" dirty="0">
                <a:latin typeface="Times New Roman" panose="02020603050405020304" pitchFamily="18" charset="0"/>
                <a:ea typeface="Times New Roman" panose="02020603050405020304" pitchFamily="18" charset="0"/>
                <a:cs typeface="Times New Roman" panose="02020603050405020304" pitchFamily="18" charset="0"/>
              </a:rPr>
              <a:t>alliy xokimliklarning boshqaruvi:</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Xokon (oliy xukmdor):</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Xokon (oliy xukmdor)	</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Yabg’u (maxalliy xukmdor)</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Tudun (xokonlikning vakillari)	</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Tuman xokimlari (dexkon)</a:t>
            </a:r>
            <a:endParaRPr lang="ru-RU" sz="2400" dirty="0"/>
          </a:p>
          <a:p>
            <a:pPr indent="449580" algn="just">
              <a:lnSpc>
                <a:spcPct val="107000"/>
              </a:lnSpc>
              <a:spcAft>
                <a:spcPts val="0"/>
              </a:spcAft>
            </a:pPr>
            <a:r>
              <a:rPr lang="uz-Cyrl-UZ" sz="2400" b="1" dirty="0">
                <a:latin typeface="Times New Roman" panose="02020603050405020304" pitchFamily="18" charset="0"/>
                <a:ea typeface="Times New Roman" panose="02020603050405020304" pitchFamily="18" charset="0"/>
                <a:cs typeface="Times New Roman" panose="02020603050405020304" pitchFamily="18" charset="0"/>
              </a:rPr>
              <a:t>Maxalliy viloyat xokimlari: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Kabila-urug’ boshliklari - beklar</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Ixshid (Samarkand)	</a:t>
            </a:r>
            <a:endParaRPr lang="ru-RU" sz="2400" dirty="0"/>
          </a:p>
          <a:p>
            <a:pPr marL="342900" lvl="0" indent="-342900" algn="just">
              <a:spcAft>
                <a:spcPts val="0"/>
              </a:spcAft>
              <a:buFont typeface="Wingdings" panose="05000000000000000000" pitchFamily="2" charset="2"/>
              <a:buChar char=""/>
            </a:pPr>
            <a:r>
              <a:rPr lang="uz-Cyrl-UZ" sz="2400" dirty="0" smtClean="0">
                <a:latin typeface="Times New Roman" panose="02020603050405020304" pitchFamily="18" charset="0"/>
                <a:ea typeface="Times New Roman" panose="02020603050405020304" pitchFamily="18" charset="0"/>
              </a:rPr>
              <a:t>Xudot </a:t>
            </a:r>
            <a:r>
              <a:rPr lang="uz-Cyrl-UZ" sz="2400" dirty="0">
                <a:latin typeface="Times New Roman" panose="02020603050405020304" pitchFamily="18" charset="0"/>
                <a:ea typeface="Times New Roman" panose="02020603050405020304" pitchFamily="18" charset="0"/>
              </a:rPr>
              <a:t>(Buxoro)	</a:t>
            </a:r>
            <a:endParaRPr lang="en-US" sz="2400" dirty="0" smtClean="0">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uz-Cyrl-UZ" sz="2400" dirty="0" smtClean="0">
                <a:latin typeface="Times New Roman" panose="02020603050405020304" pitchFamily="18" charset="0"/>
                <a:ea typeface="Times New Roman" panose="02020603050405020304" pitchFamily="18" charset="0"/>
              </a:rPr>
              <a:t>Ixrid </a:t>
            </a:r>
            <a:r>
              <a:rPr lang="uz-Cyrl-UZ" sz="2400" dirty="0">
                <a:latin typeface="Times New Roman" panose="02020603050405020304" pitchFamily="18" charset="0"/>
                <a:ea typeface="Times New Roman" panose="02020603050405020304" pitchFamily="18" charset="0"/>
              </a:rPr>
              <a:t>(Kesh)</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Afshin (Ustrushona)</a:t>
            </a:r>
            <a:endParaRPr lang="ru-RU" sz="2400" dirty="0"/>
          </a:p>
          <a:p>
            <a:pPr marL="342900" lvl="0" indent="-342900" algn="just">
              <a:spcAft>
                <a:spcPts val="0"/>
              </a:spcAft>
              <a:buFont typeface="Wingdings" panose="05000000000000000000" pitchFamily="2" charset="2"/>
              <a:buChar char=""/>
            </a:pPr>
            <a:r>
              <a:rPr lang="uz-Cyrl-UZ" sz="2400" dirty="0">
                <a:latin typeface="Times New Roman" panose="02020603050405020304" pitchFamily="18" charset="0"/>
                <a:ea typeface="Times New Roman" panose="02020603050405020304" pitchFamily="18" charset="0"/>
              </a:rPr>
              <a:t>Ixshid (Farg’ona)</a:t>
            </a:r>
            <a:endParaRPr lang="ru-RU" sz="2400" dirty="0">
              <a:effectLst/>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836712"/>
            <a:ext cx="8568952" cy="5210144"/>
          </a:xfrm>
          <a:prstGeom prst="rect">
            <a:avLst/>
          </a:prstGeom>
        </p:spPr>
        <p:txBody>
          <a:bodyPr wrap="square">
            <a:spAutoFit/>
          </a:bodyPr>
          <a:lstStyle/>
          <a:p>
            <a:pPr indent="449580" algn="just">
              <a:lnSpc>
                <a:spcPct val="107000"/>
              </a:lnSpc>
              <a:spcAft>
                <a:spcPts val="0"/>
              </a:spcAft>
            </a:pP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Umuman, Zarafshon,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Qa</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sh</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qa</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daryo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va Amudaryo daryolarining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h</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avzasida</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9ta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aloxida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mulkiy xudud mavjud bulib, ularning xar biri shaxar va dexkonchilik tumanlariga ega bulgan. Tarixiy manbalarda aloxida mulkiy xududlar Kan sulolasiga itoatda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lganligi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xususida suz boradi. Xar bir ma’muriy birlikning uz nomi bulib, ular kuyidagi lardir: </a:t>
            </a:r>
            <a:r>
              <a:rPr lang="uz-Cyrl-UZ" sz="2400" b="1"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Maymurg, Ishtixon, Kushaniya, Buxoro, Naxshab, Amul, Andxoy va Samarkand (Kan)</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 Samarkandning xokimi yukoridagi 9 mulk orasida kattasi sanalgan. Boshkalari kuch-kudrat jixatidan yuksak bulgan </a:t>
            </a:r>
            <a:r>
              <a:rPr lang="uz-Cyrl-UZ" sz="2400" b="1" dirty="0">
                <a:latin typeface="Times New Roman" panose="02020603050405020304" pitchFamily="18" charset="0"/>
                <a:ea typeface="Times New Roman" panose="02020603050405020304" pitchFamily="18" charset="0"/>
                <a:cs typeface="Times New Roman" panose="02020603050405020304" pitchFamily="18" charset="0"/>
              </a:rPr>
              <a:t>Samarkand xokimi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bilan xisoblashib muomalada bulgan. Xatto ayrim davlat boshlikdari u bilan kuda-andachilik munosabatlarini xam urnatgan. </a:t>
            </a:r>
            <a:r>
              <a:rPr lang="uz-Cyrl-UZ" sz="2400" b="1" dirty="0">
                <a:latin typeface="Times New Roman" panose="02020603050405020304" pitchFamily="18" charset="0"/>
                <a:ea typeface="Times New Roman" panose="02020603050405020304" pitchFamily="18" charset="0"/>
                <a:cs typeface="Times New Roman" panose="02020603050405020304" pitchFamily="18" charset="0"/>
              </a:rPr>
              <a:t>Buxoro viloyati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xokimlari Samarkand xukmdorlari bilan </a:t>
            </a: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b="1" dirty="0" smtClean="0">
                <a:latin typeface="Times New Roman" panose="02020603050405020304" pitchFamily="18" charset="0"/>
                <a:ea typeface="Times New Roman" panose="02020603050405020304" pitchFamily="18" charset="0"/>
                <a:cs typeface="Times New Roman" panose="02020603050405020304" pitchFamily="18" charset="0"/>
              </a:rPr>
              <a:t>on-</a:t>
            </a: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q</a:t>
            </a:r>
            <a:r>
              <a:rPr lang="uz-Cyrl-UZ" sz="2400" b="1" dirty="0" smtClean="0">
                <a:latin typeface="Times New Roman" panose="02020603050405020304" pitchFamily="18" charset="0"/>
                <a:ea typeface="Times New Roman" panose="02020603050405020304" pitchFamily="18" charset="0"/>
                <a:cs typeface="Times New Roman" panose="02020603050405020304" pitchFamily="18" charset="0"/>
              </a:rPr>
              <a:t>arindosh</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bulib, ular umumiy ajdod </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taraf</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i</a:t>
            </a:r>
            <a:r>
              <a:rPr lang="uz-Cyrl-UZ" sz="2400" dirty="0" smtClean="0">
                <a:latin typeface="Times New Roman" panose="02020603050405020304" pitchFamily="18" charset="0"/>
                <a:ea typeface="Times New Roman" panose="02020603050405020304" pitchFamily="18" charset="0"/>
                <a:cs typeface="Times New Roman" panose="02020603050405020304" pitchFamily="18" charset="0"/>
              </a:rPr>
              <a:t>dan </a:t>
            </a:r>
            <a:r>
              <a:rPr lang="uz-Cyrl-UZ" sz="2400" dirty="0">
                <a:latin typeface="Times New Roman" panose="02020603050405020304" pitchFamily="18" charset="0"/>
                <a:ea typeface="Times New Roman" panose="02020603050405020304" pitchFamily="18" charset="0"/>
                <a:cs typeface="Times New Roman" panose="02020603050405020304" pitchFamily="18" charset="0"/>
              </a:rPr>
              <a:t>bir-birlari bilan chambarchas boglangan edi.</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7504" y="680924"/>
            <a:ext cx="8568952" cy="5345181"/>
          </a:xfrm>
          <a:prstGeom prst="rect">
            <a:avLst/>
          </a:prstGeom>
        </p:spPr>
        <p:txBody>
          <a:bodyPr wrap="square">
            <a:spAutoFit/>
          </a:bodyPr>
          <a:lstStyle/>
          <a:p>
            <a:pPr indent="449580" algn="just">
              <a:lnSpc>
                <a:spcPct val="107000"/>
              </a:lnSpc>
              <a:spcAft>
                <a:spcPts val="0"/>
              </a:spcAft>
            </a:pPr>
            <a:r>
              <a:rPr lang="uz-Cyrl-UZ" sz="2000">
                <a:latin typeface="Times New Roman" panose="02020603050405020304" pitchFamily="18" charset="0"/>
                <a:ea typeface="Times New Roman" panose="02020603050405020304" pitchFamily="18" charset="0"/>
                <a:cs typeface="Times New Roman" panose="02020603050405020304" pitchFamily="18" charset="0"/>
              </a:rPr>
              <a:t>VII asrning birinchi choragida Kesh viloyati kuchayib, davlatning poytaxgi xozirgi Kitob urnidagi Kesh shaxri bulib kolgan. Manbalarga kura, uning xokimi Tish degan shaxs bulib, bu davrda mazkur davlat boshl^i kudratli xukmdorga aylanadi. Manbalarda Kesh shaxriga uning tomonidan asos solinganligi kayd kilinadi^P asrning urtalarida esa Kesh xukmdori - ixshid Shishpir butun SuFdning xukmdori sifatida tan olingan. U uz nomidan tangalar zarb ettirgan, boshka davlatlarga esa rasmiy elchilarni yuborib turgan.</a:t>
            </a:r>
            <a:endParaRPr lang="ru-RU">
              <a:latin typeface="Calibri" panose="020F0502020204030204" pitchFamily="34" charset="0"/>
              <a:ea typeface="Calibri" panose="020F0502020204030204" pitchFamily="34" charset="0"/>
              <a:cs typeface="Times New Roman" panose="02020603050405020304" pitchFamily="18" charset="0"/>
            </a:endParaRPr>
          </a:p>
          <a:p>
            <a:pPr indent="449580" algn="just">
              <a:lnSpc>
                <a:spcPct val="107000"/>
              </a:lnSpc>
              <a:spcAft>
                <a:spcPts val="0"/>
              </a:spcAft>
            </a:pPr>
            <a:r>
              <a:rPr lang="uz-Cyrl-UZ" sz="2000">
                <a:latin typeface="Times New Roman" panose="02020603050405020304" pitchFamily="18" charset="0"/>
                <a:ea typeface="Times New Roman" panose="02020603050405020304" pitchFamily="18" charset="0"/>
                <a:cs typeface="Times New Roman" panose="02020603050405020304" pitchFamily="18" charset="0"/>
              </a:rPr>
              <a:t>Jumladan, u Xitoy davlati bilan diplomatik alokalar urnatgan. Keyinrok, taxminan VII asrning ikkinchi yarmida - Axurpat xukmronlik kilgan davrda, Kesh va Samarkand urtasidagi kattik kurashlar okibatida Samarkand siyosiy jixatdan xukmronlikni uz kuliga kaytarib olishga erishadi. Uning xukmdori ixshid unvoni soxibi bulish bilan bir katorda Kesh xokimini taxtdan aFdarib tashlab,urniga uz vakilini utkazadi. Endilikda Kesh xukmdoriga ixrid unvoni beriladi va u Samarkand xokimiga merosiy ravishda tobe bulib koldi. Samarkandning xokimi usha paytda ixshid Varxuman bulgan.. Bevosita Kan xukmdoriga buysungan Buxoro xokimi xam xuddi shu nomdagi unvon soxibi bulgan.</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51520" y="332656"/>
            <a:ext cx="8606760" cy="6333144"/>
          </a:xfrm>
          <a:prstGeom prst="rect">
            <a:avLst/>
          </a:prstGeom>
        </p:spPr>
        <p:txBody>
          <a:bodyPr wrap="square">
            <a:spAutoFit/>
          </a:bodyPr>
          <a:lstStyle/>
          <a:p>
            <a:pPr indent="449580" algn="just">
              <a:lnSpc>
                <a:spcPct val="107000"/>
              </a:lnSpc>
              <a:spcAft>
                <a:spcPts val="0"/>
              </a:spcAft>
            </a:pPr>
            <a:r>
              <a:rPr lang="uz-Cyrl-UZ" sz="2000">
                <a:latin typeface="Times New Roman" panose="02020603050405020304" pitchFamily="18" charset="0"/>
                <a:ea typeface="Times New Roman" panose="02020603050405020304" pitchFamily="18" charset="0"/>
                <a:cs typeface="Times New Roman" panose="02020603050405020304" pitchFamily="18" charset="0"/>
              </a:rPr>
              <a:t>Sugdiyonaning maxalliy xokimlari Choch va Xorazmning mustakil xukmdorlari bilan birlashgan edilar. Yirik siyosiy birliklar ma’lum mudtsatlarda shaxarlardan birida uz kurultoylarini utkazib turganlar. Xorazm boshka shaxar-davlatlarga nisbatan ancha mustakil edi. Mamlakatni Afrigiylar sulolasiga mansub podsholar boshkarib turgan. VI-VII asr-larda Xorazm uz boshidan iktisodiy inkirozni kechirib turgan. Xorazmliklar boshka davlatlar, xususan, Sharkiy Yevropa davlatlari bilan savdo-sotik munosabatlarida bulishgan. Xorazm madaniyati uz kiyofasini saklab kolgan va xech kanday tashki ta’sirga uchramagan edi. Sugdiyonaning xududiga usha vaktda xozirgi Panjikentdan Karmanagacha bulgan yerlar kirgan. Buxoro esa VII asrda mustakil mulklar itshfokidan iborat aloxida birlashma sifatida Samarkandga buysunmay kolgan. Uning podshosi buxorxudot unvoni soxibi bulgan. VI-VII asrlarda yurtimiz xududida yuz bergan ijtimoiy-iktisodiy jarayonlar arxeologik va yozma manbalar asosida Urganib chikilgan. Mazkur ilmiy tadkikotlarning natijalariga suyangan xolda usha davrlarda Sugdiyona, Xorazm va Fargona xamda mazkur tarixiy-geografik xududlarga karashli mulklarda dexkonchilik, bogdorchilik, ayniksa, uzumchilik, paxta yetishtirish va uy chorvachiligi rivoj topganligini anglash mumkin. Iktisodiy xayotning muxim jixatlaridan biri sanalgan savdo-sotik va xunarmandchilik xam bu asrlarda gullab-yashnadi.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68e27534349f1935517ecc882f5534133a3ecf"/>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3504</TotalTime>
  <Words>1543</Words>
  <Application>Microsoft Office PowerPoint</Application>
  <PresentationFormat>Экран (4:3)</PresentationFormat>
  <Paragraphs>62</Paragraphs>
  <Slides>18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18</vt:i4>
      </vt:variant>
    </vt:vector>
  </HeadingPairs>
  <TitlesOfParts>
    <vt:vector size="26" baseType="lpstr">
      <vt:lpstr>Arial</vt:lpstr>
      <vt:lpstr>Calibri</vt:lpstr>
      <vt:lpstr>Constantia</vt:lpstr>
      <vt:lpstr>Times New Roman</vt:lpstr>
      <vt:lpstr>Wingdings</vt:lpstr>
      <vt:lpstr>Wingdings 2</vt:lpstr>
      <vt:lpstr>Поток</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рс</dc:creator>
  <cp:lastModifiedBy>Bahtiyor</cp:lastModifiedBy>
  <cp:revision>710</cp:revision>
  <dcterms:created xsi:type="dcterms:W3CDTF">2015-05-27T03:14:45Z</dcterms:created>
  <dcterms:modified xsi:type="dcterms:W3CDTF">2020-08-02T06:51:48Z</dcterms:modified>
</cp:coreProperties>
</file>