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05"/>
  </p:notesMasterIdLst>
  <p:sldIdLst>
    <p:sldId id="473" r:id="rId2"/>
    <p:sldId id="474" r:id="rId3"/>
    <p:sldId id="390" r:id="rId4"/>
    <p:sldId id="406" r:id="rId5"/>
    <p:sldId id="407" r:id="rId6"/>
    <p:sldId id="408" r:id="rId7"/>
    <p:sldId id="409" r:id="rId8"/>
    <p:sldId id="410" r:id="rId9"/>
    <p:sldId id="456" r:id="rId10"/>
    <p:sldId id="405" r:id="rId11"/>
    <p:sldId id="457" r:id="rId12"/>
    <p:sldId id="302" r:id="rId13"/>
    <p:sldId id="458" r:id="rId14"/>
    <p:sldId id="403" r:id="rId15"/>
    <p:sldId id="459" r:id="rId16"/>
    <p:sldId id="404" r:id="rId17"/>
    <p:sldId id="471" r:id="rId18"/>
    <p:sldId id="472" r:id="rId19"/>
    <p:sldId id="402" r:id="rId20"/>
    <p:sldId id="369" r:id="rId21"/>
    <p:sldId id="41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3" r:id="rId31"/>
    <p:sldId id="454" r:id="rId32"/>
    <p:sldId id="455" r:id="rId33"/>
    <p:sldId id="451" r:id="rId34"/>
    <p:sldId id="452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39" r:id="rId47"/>
    <p:sldId id="475" r:id="rId48"/>
    <p:sldId id="476" r:id="rId49"/>
    <p:sldId id="477" r:id="rId50"/>
    <p:sldId id="478" r:id="rId51"/>
    <p:sldId id="479" r:id="rId52"/>
    <p:sldId id="480" r:id="rId53"/>
    <p:sldId id="481" r:id="rId54"/>
    <p:sldId id="482" r:id="rId55"/>
    <p:sldId id="483" r:id="rId56"/>
    <p:sldId id="484" r:id="rId57"/>
    <p:sldId id="485" r:id="rId58"/>
    <p:sldId id="486" r:id="rId59"/>
    <p:sldId id="487" r:id="rId60"/>
    <p:sldId id="488" r:id="rId61"/>
    <p:sldId id="489" r:id="rId62"/>
    <p:sldId id="490" r:id="rId63"/>
    <p:sldId id="491" r:id="rId64"/>
    <p:sldId id="492" r:id="rId65"/>
    <p:sldId id="493" r:id="rId66"/>
    <p:sldId id="494" r:id="rId67"/>
    <p:sldId id="495" r:id="rId68"/>
    <p:sldId id="496" r:id="rId69"/>
    <p:sldId id="497" r:id="rId70"/>
    <p:sldId id="498" r:id="rId71"/>
    <p:sldId id="499" r:id="rId72"/>
    <p:sldId id="500" r:id="rId73"/>
    <p:sldId id="501" r:id="rId74"/>
    <p:sldId id="502" r:id="rId75"/>
    <p:sldId id="503" r:id="rId76"/>
    <p:sldId id="504" r:id="rId77"/>
    <p:sldId id="505" r:id="rId78"/>
    <p:sldId id="506" r:id="rId79"/>
    <p:sldId id="507" r:id="rId80"/>
    <p:sldId id="508" r:id="rId81"/>
    <p:sldId id="509" r:id="rId82"/>
    <p:sldId id="510" r:id="rId83"/>
    <p:sldId id="511" r:id="rId84"/>
    <p:sldId id="512" r:id="rId85"/>
    <p:sldId id="513" r:id="rId86"/>
    <p:sldId id="514" r:id="rId87"/>
    <p:sldId id="515" r:id="rId88"/>
    <p:sldId id="516" r:id="rId89"/>
    <p:sldId id="517" r:id="rId90"/>
    <p:sldId id="518" r:id="rId91"/>
    <p:sldId id="519" r:id="rId92"/>
    <p:sldId id="520" r:id="rId93"/>
    <p:sldId id="521" r:id="rId94"/>
    <p:sldId id="522" r:id="rId95"/>
    <p:sldId id="523" r:id="rId96"/>
    <p:sldId id="524" r:id="rId97"/>
    <p:sldId id="525" r:id="rId98"/>
    <p:sldId id="526" r:id="rId99"/>
    <p:sldId id="527" r:id="rId100"/>
    <p:sldId id="528" r:id="rId101"/>
    <p:sldId id="529" r:id="rId102"/>
    <p:sldId id="530" r:id="rId103"/>
    <p:sldId id="296" r:id="rId104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5086C"/>
    <a:srgbClr val="341048"/>
    <a:srgbClr val="FF0000"/>
    <a:srgbClr val="FFFFFF"/>
    <a:srgbClr val="FF6600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28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1BE625D-B5ED-4FE7-813B-A020E9780A51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CCC4310-EB92-42EC-AFCB-A52495A94F5E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smtClean="0"/>
          </a:p>
        </p:txBody>
      </p:sp>
      <p:sp>
        <p:nvSpPr>
          <p:cNvPr id="6042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9D1DFE-048F-4AB5-9379-669172B12EB9}" type="slidenum">
              <a:rPr lang="ru-RU" altLang="ru-RU" sz="1200"/>
              <a:pPr/>
              <a:t>10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smtClean="0"/>
          </a:p>
        </p:txBody>
      </p:sp>
      <p:sp>
        <p:nvSpPr>
          <p:cNvPr id="614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9E649E-6D42-45BB-B7FA-8A39303E9339}" type="slidenum">
              <a:rPr lang="ru-RU" altLang="ru-RU" sz="1200"/>
              <a:pPr/>
              <a:t>11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smtClean="0"/>
          </a:p>
        </p:txBody>
      </p:sp>
      <p:sp>
        <p:nvSpPr>
          <p:cNvPr id="624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9F3342-F8EA-4651-89F8-E0C904008B98}" type="slidenum">
              <a:rPr lang="ru-RU" altLang="ru-RU" sz="1200"/>
              <a:pPr/>
              <a:t>19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634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13B28B-12C3-4718-9B3B-7C2B6257C76F}" type="slidenum">
              <a:rPr lang="ru-RU" altLang="ru-RU" sz="1200"/>
              <a:pPr/>
              <a:t>46</a:t>
            </a:fld>
            <a:endParaRPr lang="ru-RU" altLang="ru-RU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5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fld id="{1A88C97A-88CC-4991-9842-B4C10852EB3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4629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FB0A7-43AB-4821-907F-640022CABA7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9298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34C05-EFE8-49A5-A02E-07B66C846E4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521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fld id="{C893D7D7-752B-4C76-A780-B194F1793DA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4257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6E90E-567E-4CBA-AF43-9A9E55B8D07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7479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DBF2A-84E2-4F07-8C6F-BA411840582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256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fld id="{2C95683C-F4D9-49F8-A36D-9C1136A3E24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6980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CE95E-29F5-47E7-965D-4F7152FC009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701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148A8-B9DF-4E06-92A0-6BAC3FA94F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9661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D2BE43-2DAA-45A3-9BD7-5272F3A60F5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802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8A9F7-A54F-4264-880A-88073F79121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719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9" name="Текст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D38E27"/>
                </a:solidFill>
              </a:defRPr>
            </a:lvl1pPr>
          </a:lstStyle>
          <a:p>
            <a:fld id="{523B43C3-0D5D-4FC9-90C3-4FF9BBB4D971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24" r:id="rId4"/>
    <p:sldLayoutId id="2147483930" r:id="rId5"/>
    <p:sldLayoutId id="2147483925" r:id="rId6"/>
    <p:sldLayoutId id="2147483931" r:id="rId7"/>
    <p:sldLayoutId id="2147483932" r:id="rId8"/>
    <p:sldLayoutId id="2147483933" r:id="rId9"/>
    <p:sldLayoutId id="2147483926" r:id="rId10"/>
    <p:sldLayoutId id="214748393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C:\Users\Латыпов\Pictures\Колонн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59"/>
          <a:stretch>
            <a:fillRect/>
          </a:stretch>
        </p:blipFill>
        <p:spPr bwMode="auto">
          <a:xfrm>
            <a:off x="0" y="0"/>
            <a:ext cx="2843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1655763" y="642938"/>
            <a:ext cx="68453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uz-Cyrl-UZ" sz="2800" b="1" dirty="0">
              <a:solidFill>
                <a:srgbClr val="40315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5.2.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ma’ruza</a:t>
            </a:r>
            <a:r>
              <a:rPr lang="uz-Cyrl-UZ" sz="28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Somoniylar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davlati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ijtimoiy-siyosiy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jarayonlar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boshqaruv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tartibi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huquqiy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munosabatlar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Qoraxoniylar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ma’muriy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tuzilishi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hududi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boshqaruv</a:t>
            </a:r>
            <a:r>
              <a:rPr lang="en-US" sz="28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tartiblari</a:t>
            </a:r>
            <a:endParaRPr lang="ru-RU" sz="2800" b="1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57620" y="4286256"/>
            <a:ext cx="4786346" cy="1000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i="1" spc="50" dirty="0" err="1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Ma’ruzachi</a:t>
            </a:r>
            <a:r>
              <a:rPr lang="uz-Cyrl-UZ" sz="24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            </a:t>
            </a:r>
            <a:r>
              <a:rPr lang="en-US" sz="24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r>
              <a:rPr lang="uz-Cyrl-UZ" sz="24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  <a:r>
              <a:rPr lang="en-US" sz="24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r>
              <a:rPr lang="uz-Cyrl-UZ" sz="24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 </a:t>
            </a:r>
            <a:r>
              <a:rPr lang="en-US" sz="2400" b="1" i="1" spc="50" dirty="0" err="1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Nazirov</a:t>
            </a:r>
            <a:endParaRPr lang="ru-RU" sz="2400" b="1" i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488" y="6143644"/>
            <a:ext cx="4786346" cy="4762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spc="50" dirty="0" err="1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Denov</a:t>
            </a:r>
            <a:r>
              <a:rPr lang="en-US" sz="2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z-Cyrl-UZ" sz="2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r>
              <a:rPr lang="en-US" sz="2400" b="1" spc="5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ru-RU" sz="2400" b="1" spc="50" dirty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42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18435" name="Прямоугольник 1"/>
          <p:cNvSpPr>
            <a:spLocks noChangeArrowheads="1"/>
          </p:cNvSpPr>
          <p:nvPr/>
        </p:nvSpPr>
        <p:spPr bwMode="auto">
          <a:xfrm>
            <a:off x="107504" y="0"/>
            <a:ext cx="8928100" cy="6986528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Nuh</a:t>
            </a:r>
            <a:r>
              <a:rPr lang="en-US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ibn </a:t>
            </a:r>
            <a:r>
              <a:rPr lang="en-US" alt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Asad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Isfijobni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bosib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(840 y.),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oʻziga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tobe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aka-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ukaning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toʻngʻichi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boʻlgan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Nuh</a:t>
            </a:r>
            <a:r>
              <a:rPr lang="en-US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ibn </a:t>
            </a:r>
            <a:r>
              <a:rPr lang="en-US" alt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Asad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i="1" u="sng" dirty="0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Samarqand </a:t>
            </a:r>
            <a:r>
              <a:rPr lang="en-US" altLang="ru-RU" sz="3200" b="1" i="1" u="sng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3200" b="1" i="1" u="sng" dirty="0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i="1" u="sng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Sugʻdning</a:t>
            </a:r>
            <a:r>
              <a:rPr lang="en-US" altLang="ru-RU" sz="3200" b="1" i="1" u="sng" dirty="0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i="1" u="sng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altLang="ru-RU" sz="3200" b="1" i="1" u="sng" dirty="0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i="1" u="sng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qismini</a:t>
            </a:r>
            <a:r>
              <a:rPr lang="en-US" altLang="ru-RU" sz="3200" b="1" i="1" u="sng" dirty="0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200" b="1" i="1" u="sng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altLang="ru-RU" sz="3200" b="1" i="1" u="sng" dirty="0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200" b="1" i="1" u="sng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Fargʻona</a:t>
            </a:r>
            <a:r>
              <a:rPr lang="en-US" altLang="ru-RU" sz="3200" b="1" i="1" u="sng" dirty="0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i="1" u="sng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3200" b="1" i="1" u="sng" dirty="0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i="1" u="sng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altLang="ru-RU" sz="3200" b="1" i="1" u="sng" dirty="0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i="1" u="sng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altLang="ru-RU" sz="3200" b="1" i="1" u="sng" dirty="0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i="1" u="sng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qancha</a:t>
            </a:r>
            <a:r>
              <a:rPr lang="en-US" altLang="ru-RU" sz="3200" b="1" i="1" u="sng" dirty="0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i="1" u="sng" dirty="0" err="1" smtClean="0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shaharlarni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oʻz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hokimiyati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ostida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birlashtiradi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Nuhning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vafotidan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(842 y.)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suloladagi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yetakchilik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ukasi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Ahmad ibn </a:t>
            </a:r>
            <a:r>
              <a:rPr lang="en-US" altLang="ru-RU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Asad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oilasiga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oʻtadi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ta </a:t>
            </a:r>
            <a:r>
              <a:rPr lang="en-US" altLang="ru-RU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oʻg’li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boʻlib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otasining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vafotidan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(865 y.)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Movarounnahrning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shaharlarida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hokimiyatni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oʻz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qoʻllariga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oladilar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Buxoro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sh. </a:t>
            </a:r>
            <a:r>
              <a:rPr lang="en-US" alt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Tohiriylar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qoʻlida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Ilyos</a:t>
            </a:r>
            <a:r>
              <a:rPr lang="en-US" altLang="ru-RU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ibn </a:t>
            </a:r>
            <a:r>
              <a:rPr lang="en-US" altLang="ru-RU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Asad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vafotidan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qarashli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boʻlgan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Hirot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shahrida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hokimiyat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Somoniylarning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qoʻlidan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ketdi</a:t>
            </a:r>
            <a:r>
              <a:rPr lang="en-US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612845"/>
            <a:ext cx="784887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Qoraxoniylar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davrida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Movarounnahrning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jtimoiy-iqtisodiy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hayotida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qator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muhim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o‘zgarishlar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yuz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beradi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Birinchidan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qoraxoniylar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o‘lkani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zabt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etgach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yerda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ko‘p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asrlardan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buyon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hukm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surib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kelgan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yerga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egalik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qilishning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muhim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shakli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dehqon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mulkchiligini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tugatib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mulklarni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tasarrufiga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oladilar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mulklar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o‘z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navbatida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qoraxoniylarga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tobe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sodiq</a:t>
            </a:r>
            <a:r>
              <a:rPr lang="en-US" sz="28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amaldorlar</a:t>
            </a:r>
            <a:r>
              <a:rPr lang="en-US" sz="28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sz="28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lashkarboshilar</a:t>
            </a:r>
            <a:r>
              <a:rPr lang="en-US" sz="28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sz="28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xizmatchilari</a:t>
            </a:r>
            <a:r>
              <a:rPr lang="en-US" sz="28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yoki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ularga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yon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bosgan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yuqori</a:t>
            </a:r>
            <a:r>
              <a:rPr lang="en-US" sz="28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ruhoniylar</a:t>
            </a:r>
            <a:r>
              <a:rPr lang="en-US" sz="28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din </a:t>
            </a:r>
            <a:r>
              <a:rPr lang="en-US" sz="2800" b="1" i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peshvolariga</a:t>
            </a:r>
            <a:r>
              <a:rPr lang="en-US" sz="28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mulk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qilib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beriladi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Dehqon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tushunchasi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shu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vaqtdan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boshlab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amalda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u="sng" dirty="0" err="1">
                <a:latin typeface="Times New Roman" pitchFamily="18" charset="0"/>
                <a:cs typeface="Times New Roman" pitchFamily="18" charset="0"/>
              </a:rPr>
              <a:t>yerni</a:t>
            </a:r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latin typeface="Times New Roman" pitchFamily="18" charset="0"/>
                <a:cs typeface="Times New Roman" pitchFamily="18" charset="0"/>
              </a:rPr>
              <a:t>ishlovchi</a:t>
            </a:r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u="sng" dirty="0" err="1">
                <a:latin typeface="Times New Roman" pitchFamily="18" charset="0"/>
                <a:cs typeface="Times New Roman" pitchFamily="18" charset="0"/>
              </a:rPr>
              <a:t>unda</a:t>
            </a:r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latin typeface="Times New Roman" pitchFamily="18" charset="0"/>
                <a:cs typeface="Times New Roman" pitchFamily="18" charset="0"/>
              </a:rPr>
              <a:t>mehnat</a:t>
            </a:r>
            <a:r>
              <a:rPr lang="en-US" sz="2800" b="1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 smtClean="0">
                <a:latin typeface="Times New Roman" pitchFamily="18" charset="0"/>
                <a:cs typeface="Times New Roman" pitchFamily="18" charset="0"/>
              </a:rPr>
              <a:t>qilib</a:t>
            </a:r>
            <a:r>
              <a:rPr lang="en-US" sz="2800" b="1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kun </a:t>
            </a:r>
            <a:r>
              <a:rPr lang="en-US" sz="2800" b="1" i="1" u="sng" dirty="0" err="1" smtClean="0">
                <a:latin typeface="Times New Roman" pitchFamily="18" charset="0"/>
                <a:cs typeface="Times New Roman" pitchFamily="18" charset="0"/>
              </a:rPr>
              <a:t>kechiruvchi</a:t>
            </a:r>
            <a:r>
              <a:rPr lang="en-US" sz="2800" b="1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latin typeface="Times New Roman" pitchFamily="18" charset="0"/>
                <a:cs typeface="Times New Roman" pitchFamily="18" charset="0"/>
              </a:rPr>
              <a:t>ijtimoiy</a:t>
            </a:r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latin typeface="Times New Roman" pitchFamily="18" charset="0"/>
                <a:cs typeface="Times New Roman" pitchFamily="18" charset="0"/>
              </a:rPr>
              <a:t>toifa</a:t>
            </a:r>
            <a:r>
              <a:rPr lang="en-US" sz="2800" b="1" i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latin typeface="Times New Roman" pitchFamily="18" charset="0"/>
                <a:cs typeface="Times New Roman" pitchFamily="18" charset="0"/>
              </a:rPr>
              <a:t>maqomiga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tushadi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2400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9735" y="836712"/>
            <a:ext cx="7848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Ikkinchidan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Qoraxoniylar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davriga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kelib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yer-mulkka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egalik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qilishning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iqto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iqtodorlik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munosabatlari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yanada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chuqur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ildiz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otadi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Iqtodorlar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o‘z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tasarrufidagi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hududlarda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yashovchi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aholidan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olinadigan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soliqlar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evaziga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daromadlar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olganlar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1578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9735" y="836712"/>
            <a:ext cx="784887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900" b="1" dirty="0" err="1">
                <a:latin typeface="Times New Roman" pitchFamily="18" charset="0"/>
                <a:cs typeface="Times New Roman" pitchFamily="18" charset="0"/>
              </a:rPr>
              <a:t>Uchinchidan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O‘rta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Osiyo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hududlarining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qoraxoniylar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davlati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tarkibiga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o‘tishi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yerli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aholi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etnik</a:t>
            </a:r>
            <a:r>
              <a:rPr lang="en-US" sz="29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tarkibida</a:t>
            </a:r>
            <a:r>
              <a:rPr lang="en-US" sz="29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ham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muhim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o‘zgarishlarni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vujudga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keltiradi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Qoraxoniylar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hokimiyatining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hududga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yoyilishi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ayni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zamonda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b="1" dirty="0" err="1">
                <a:latin typeface="Times New Roman" pitchFamily="18" charset="0"/>
                <a:cs typeface="Times New Roman" pitchFamily="18" charset="0"/>
              </a:rPr>
              <a:t>sharqiy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>
                <a:latin typeface="Times New Roman" pitchFamily="18" charset="0"/>
                <a:cs typeface="Times New Roman" pitchFamily="18" charset="0"/>
              </a:rPr>
              <a:t>hududlardan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i="1" dirty="0" err="1">
                <a:latin typeface="Times New Roman" pitchFamily="18" charset="0"/>
                <a:cs typeface="Times New Roman" pitchFamily="18" charset="0"/>
              </a:rPr>
              <a:t>turkiy</a:t>
            </a:r>
            <a:r>
              <a:rPr lang="en-US" sz="29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i="1" dirty="0" err="1">
                <a:latin typeface="Times New Roman" pitchFamily="18" charset="0"/>
                <a:cs typeface="Times New Roman" pitchFamily="18" charset="0"/>
              </a:rPr>
              <a:t>qavmlar</a:t>
            </a:r>
            <a:r>
              <a:rPr lang="en-US" sz="29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b="1" i="1" dirty="0" err="1">
                <a:latin typeface="Times New Roman" pitchFamily="18" charset="0"/>
                <a:cs typeface="Times New Roman" pitchFamily="18" charset="0"/>
              </a:rPr>
              <a:t>elatlarning</a:t>
            </a:r>
            <a:r>
              <a:rPr lang="en-US" sz="29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yerlarga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kelib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o‘rnashib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b="1" i="1" dirty="0" err="1">
                <a:latin typeface="Times New Roman" pitchFamily="18" charset="0"/>
                <a:cs typeface="Times New Roman" pitchFamily="18" charset="0"/>
              </a:rPr>
              <a:t>o‘troqlashuviga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sezilarli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ta’sir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ko‘rsatadi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	Bu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esa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shubhasiz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o‘zbek</a:t>
            </a:r>
            <a:r>
              <a:rPr lang="en-US" sz="29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xalqining</a:t>
            </a:r>
            <a:r>
              <a:rPr lang="en-US" sz="29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etnik</a:t>
            </a:r>
            <a:r>
              <a:rPr lang="en-US" sz="29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shakllanish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jarayoniga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ta’sir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etadi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Ayni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chog‘da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turkiy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tilning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iste’mol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doirasi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to‘xtovsiz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kengayib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bordi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41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WordArt 5"/>
          <p:cNvSpPr>
            <a:spLocks noChangeArrowheads="1" noChangeShapeType="1" noTextEdit="1"/>
          </p:cNvSpPr>
          <p:nvPr/>
        </p:nvSpPr>
        <p:spPr bwMode="auto">
          <a:xfrm>
            <a:off x="539750" y="2636838"/>
            <a:ext cx="8280400" cy="20081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ЭЪТИБОРИНГИЗ УЧУН РАХМАТ!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18435" name="Прямоугольник 1"/>
          <p:cNvSpPr>
            <a:spLocks noChangeArrowheads="1"/>
          </p:cNvSpPr>
          <p:nvPr/>
        </p:nvSpPr>
        <p:spPr bwMode="auto">
          <a:xfrm>
            <a:off x="36512" y="825371"/>
            <a:ext cx="8928100" cy="5016758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Ahmad 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vafotidan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(865-yil) 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oʻgʻli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Nasr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Samarqandni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markazga</a:t>
            </a:r>
            <a:r>
              <a:rPr lang="en-US" alt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aylantiradi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4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Buxoro</a:t>
            </a:r>
            <a:r>
              <a:rPr lang="en-US" altLang="ru-RU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vohasi</a:t>
            </a:r>
            <a:r>
              <a:rPr lang="en-US" altLang="ru-RU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4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Naxshab</a:t>
            </a:r>
            <a:r>
              <a:rPr lang="en-US" altLang="ru-RU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4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Qashqadaryo</a:t>
            </a:r>
            <a:r>
              <a:rPr lang="en-US" altLang="ru-RU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ru-RU" sz="40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Chagʻonrud</a:t>
            </a:r>
            <a:r>
              <a:rPr lang="en-US" altLang="ru-RU" sz="40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40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Surxondaryo</a:t>
            </a:r>
            <a:r>
              <a:rPr lang="en-US" altLang="ru-RU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ru-RU" sz="4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vodiylaridan</a:t>
            </a:r>
            <a:r>
              <a:rPr lang="en-US" altLang="ru-RU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altLang="ru-RU" sz="40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Movarounnahrning</a:t>
            </a:r>
            <a:r>
              <a:rPr lang="en-US" alt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altLang="ru-RU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viloyatlarini</a:t>
            </a:r>
            <a:r>
              <a:rPr lang="en-US" altLang="ru-RU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birlashtirish</a:t>
            </a:r>
            <a:r>
              <a:rPr lang="en-US" altLang="ru-RU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Xurosondan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ajratib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choralarini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koʻradi</a:t>
            </a:r>
            <a:r>
              <a:rPr lang="en-US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alt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Tohiriylar</a:t>
            </a:r>
            <a:r>
              <a:rPr lang="en-US" altLang="ru-RU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hokimiyati tugatilgandan keyin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(873 y.)</a:t>
            </a:r>
            <a:r>
              <a:rPr lang="en-US" altLang="ru-RU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Buxoroda</a:t>
            </a:r>
            <a:r>
              <a:rPr lang="en-US" altLang="ru-RU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bir muddat siyosiy beqarorlik va tartibsizliklar yuz berdi. Oʻz  holiga  tashlab  qoʻyilgan  Buxoro  ahli  hatto saforiylarga  tobe  boʻlishni  xohlamaydi.Shunda Somoniylar oilasining boshligʻi boʻlgan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Nasr ibn Ahmad </a:t>
            </a:r>
            <a:r>
              <a:rPr lang="en-US" altLang="ru-RU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mahalliy dehqonlar taklifiga binoan, Buxoroga ukasi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Ismoil ibn Ahmad</a:t>
            </a:r>
            <a:r>
              <a:rPr lang="en-US" altLang="ru-RU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 hokim qilib yuboradi.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(874 y)</a:t>
            </a:r>
            <a:r>
              <a:rPr lang="en-US" altLang="ru-RU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Shunday qilib,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Buxoro</a:t>
            </a:r>
            <a:r>
              <a:rPr lang="en-US" altLang="ru-RU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ham Somoniylar qoʻliga oʻtib, ularning qudrati yana ham ortdi.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Nasr davrida</a:t>
            </a:r>
            <a:r>
              <a:rPr lang="en-US" altLang="ru-RU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Somoniylar turklarning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Shovg’ar</a:t>
            </a:r>
            <a:r>
              <a:rPr lang="en-US" altLang="ru-RU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shahriga yurish qiladilar. Deyarli butun Oʻrta Osiyo yerlari ularning hokimiyati ostida birlashgandan keyin oila boshligʻi Nasr xalifa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Al-Muʼtamiddan</a:t>
            </a:r>
            <a:r>
              <a:rPr lang="en-US" altLang="ru-RU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Movarounnahrni boshqarishga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maxsus yorliq </a:t>
            </a:r>
            <a:r>
              <a:rPr lang="en-US" altLang="ru-RU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oldi </a:t>
            </a:r>
            <a:r>
              <a:rPr lang="en-US" altLang="ru-RU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(875 y.)</a:t>
            </a:r>
            <a:endParaRPr lang="ru-RU" altLang="ru-RU" sz="2800" b="1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33375"/>
            <a:ext cx="8893175" cy="63817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Shunday qilib, </a:t>
            </a:r>
            <a:r>
              <a:rPr lang="en-US" altLang="ru-RU" sz="3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IX asrning oxirgi choragida </a:t>
            </a:r>
            <a:r>
              <a:rPr lang="en-US" altLang="ru-RU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Movarounnahrning deyarli barcha viloyatlari </a:t>
            </a:r>
            <a:r>
              <a:rPr lang="en-US" altLang="ru-RU" sz="3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somoniylar</a:t>
            </a:r>
            <a:r>
              <a:rPr lang="en-US" altLang="ru-RU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tasarrufiga oʻtib, u oʻz mustaqilligini tiklab oladi.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Xuddi  shu  vaqtdan  boshlab  </a:t>
            </a:r>
            <a:r>
              <a:rPr lang="en-US" altLang="ru-RU" sz="3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Nasr</a:t>
            </a:r>
            <a:r>
              <a:rPr lang="en-US" altLang="ru-RU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oʻzini  butun  </a:t>
            </a:r>
            <a:r>
              <a:rPr lang="en-US" altLang="ru-RU" sz="3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Movarounnahrning  boshlig'i </a:t>
            </a:r>
            <a:r>
              <a:rPr lang="en-US" altLang="ru-RU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  hisoblay  boshlaydi. </a:t>
            </a:r>
            <a:r>
              <a:rPr lang="en-US" altLang="ru-RU" sz="3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Garchi  ukalari  </a:t>
            </a:r>
            <a:r>
              <a:rPr lang="en-US" altLang="ru-RU" sz="3000" b="1" u="sng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Shosh  viloyatining  </a:t>
            </a:r>
            <a:r>
              <a:rPr lang="en-US" altLang="ru-RU" sz="3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noibi  </a:t>
            </a:r>
            <a:r>
              <a:rPr lang="en-US" altLang="ru-RU" sz="3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Yoqub</a:t>
            </a:r>
            <a:r>
              <a:rPr lang="en-US" altLang="ru-RU" sz="3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va </a:t>
            </a:r>
            <a:r>
              <a:rPr lang="en-US" altLang="ru-RU" sz="3000" b="1" u="sng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Fargʻona  hokimi  </a:t>
            </a:r>
            <a:r>
              <a:rPr lang="en-US" altLang="ru-RU" sz="3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Asadlar</a:t>
            </a:r>
            <a:r>
              <a:rPr lang="en-US" altLang="ru-RU" sz="3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oʻz  nomlari  bilan  </a:t>
            </a:r>
            <a:r>
              <a:rPr lang="en-US" altLang="ru-RU" sz="3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chaqa  pul</a:t>
            </a:r>
            <a:r>
              <a:rPr lang="en-US" altLang="ru-RU" sz="3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zarb  etib oʻzboshimchalik  qilsalar  ham,  ammo  u  somoniylar  hukmronligi  tarixida </a:t>
            </a:r>
            <a:r>
              <a:rPr lang="en-US" altLang="ru-RU" sz="3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altLang="ru-RU" sz="3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boʻlib </a:t>
            </a:r>
            <a:r>
              <a:rPr lang="en-US" altLang="ru-RU" sz="3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kumush dirham </a:t>
            </a:r>
            <a:r>
              <a:rPr lang="en-US" altLang="ru-RU" sz="3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zarb etad</a:t>
            </a:r>
            <a:r>
              <a:rPr lang="en-US" altLang="ru-RU" sz="2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endParaRPr lang="ru-RU" altLang="ru-RU" sz="28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  <a:t>		Koʻp oʻtmay </a:t>
            </a:r>
            <a:r>
              <a:rPr lang="en-US" altLang="ru-RU" b="1" smtClean="0">
                <a:solidFill>
                  <a:srgbClr val="0000FF"/>
                </a:solidFill>
                <a:latin typeface="Arial" panose="020B0604020202020204" pitchFamily="34" charset="0"/>
              </a:rPr>
              <a:t>Ismoil</a:t>
            </a:r>
            <a: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  <a:t> akasi </a:t>
            </a:r>
            <a:r>
              <a:rPr lang="en-US" altLang="ru-RU" b="1" smtClean="0">
                <a:solidFill>
                  <a:srgbClr val="0000FF"/>
                </a:solidFill>
                <a:latin typeface="Arial" panose="020B0604020202020204" pitchFamily="34" charset="0"/>
              </a:rPr>
              <a:t>Nasrga</a:t>
            </a:r>
            <a: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  <a:t> boʻysunishdan bosh tortib, unga qarshi</a:t>
            </a:r>
            <a:b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</a:br>
            <a: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  <a:t>qoʻshin tortadi. Aka-uka qoʻshinlari orasida boʻlib oʻtgan jangda </a:t>
            </a:r>
            <a:r>
              <a:rPr lang="en-US" altLang="ru-RU" b="1" smtClean="0">
                <a:solidFill>
                  <a:srgbClr val="252525"/>
                </a:solidFill>
                <a:latin typeface="Arial" panose="020B0604020202020204" pitchFamily="34" charset="0"/>
              </a:rPr>
              <a:t>(888 y.)</a:t>
            </a:r>
            <a: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  <a:t> Nasr</a:t>
            </a:r>
            <a:b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</a:br>
            <a: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  <a:t>magʻlubiyatga uchraydi va natijada </a:t>
            </a:r>
            <a:r>
              <a:rPr lang="en-US" altLang="ru-RU" b="1" smtClean="0">
                <a:solidFill>
                  <a:srgbClr val="252525"/>
                </a:solidFill>
                <a:latin typeface="Arial" panose="020B0604020202020204" pitchFamily="34" charset="0"/>
              </a:rPr>
              <a:t>Ismoil ibn Ahmad</a:t>
            </a:r>
            <a: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  <a:t> butun hokimiyatni oʻz qoʻliga oladi. U </a:t>
            </a:r>
            <a:r>
              <a:rPr lang="en-US" altLang="ru-RU" b="1" smtClean="0">
                <a:solidFill>
                  <a:srgbClr val="0000FF"/>
                </a:solidFill>
                <a:latin typeface="Arial" panose="020B0604020202020204" pitchFamily="34" charset="0"/>
              </a:rPr>
              <a:t>Taroz</a:t>
            </a:r>
            <a: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  <a:t> shahriga yurish qilib, uni bosib oladi </a:t>
            </a:r>
            <a:r>
              <a:rPr lang="en-US" altLang="ru-RU" b="1" smtClean="0">
                <a:solidFill>
                  <a:srgbClr val="0000FF"/>
                </a:solidFill>
                <a:latin typeface="Arial" panose="020B0604020202020204" pitchFamily="34" charset="0"/>
              </a:rPr>
              <a:t>(893 y.)</a:t>
            </a:r>
            <a: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  <a:t> va natijada boy </a:t>
            </a:r>
            <a:r>
              <a:rPr lang="en-US" altLang="ru-RU" b="1" smtClean="0">
                <a:solidFill>
                  <a:srgbClr val="0000FF"/>
                </a:solidFill>
                <a:latin typeface="Arial" panose="020B0604020202020204" pitchFamily="34" charset="0"/>
              </a:rPr>
              <a:t>Shalji</a:t>
            </a:r>
            <a: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r>
              <a:rPr lang="en-US" altLang="ru-RU" b="1" i="1" smtClean="0">
                <a:solidFill>
                  <a:srgbClr val="252525"/>
                </a:solidFill>
                <a:latin typeface="Arial" panose="020B0604020202020204" pitchFamily="34" charset="0"/>
              </a:rPr>
              <a:t>kumush konlariga</a:t>
            </a:r>
            <a: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  <a:t> egalik qiladi. Oʻsha yilning oʻzida</a:t>
            </a:r>
            <a:b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</a:br>
            <a: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  <a:t>Ahmad </a:t>
            </a:r>
            <a:r>
              <a:rPr lang="en-US" altLang="ru-RU" b="1" smtClean="0">
                <a:solidFill>
                  <a:srgbClr val="0000FF"/>
                </a:solidFill>
                <a:latin typeface="Arial" panose="020B0604020202020204" pitchFamily="34" charset="0"/>
              </a:rPr>
              <a:t>Ustrushonadagi</a:t>
            </a:r>
            <a: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r>
              <a:rPr lang="en-US" altLang="ru-RU" b="1" i="1" smtClean="0">
                <a:solidFill>
                  <a:srgbClr val="252525"/>
                </a:solidFill>
                <a:latin typeface="Arial" panose="020B0604020202020204" pitchFamily="34" charset="0"/>
              </a:rPr>
              <a:t>afshinlar</a:t>
            </a:r>
            <a:r>
              <a:rPr lang="en-US" altLang="ru-RU" i="1" smtClean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r>
              <a:rPr lang="en-US" altLang="ru-RU" b="1" i="1" smtClean="0">
                <a:solidFill>
                  <a:srgbClr val="252525"/>
                </a:solidFill>
                <a:latin typeface="Arial" panose="020B0604020202020204" pitchFamily="34" charset="0"/>
              </a:rPr>
              <a:t>sulolasining</a:t>
            </a:r>
            <a: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  <a:t> oxirgi vakillarini yoʻq qiladi va viloyatni butkul oʻzining hokimiyatiga boʻysundiradi. </a:t>
            </a:r>
            <a:endParaRPr lang="ru-RU" altLang="ru-RU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  <a:t>		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  <a:t>		Xuddi  shu  davrdan boshlab,  </a:t>
            </a:r>
            <a:r>
              <a:rPr lang="en-US" altLang="ru-RU" b="1" smtClean="0">
                <a:solidFill>
                  <a:srgbClr val="FF0000"/>
                </a:solidFill>
                <a:latin typeface="Arial" panose="020B0604020202020204" pitchFamily="34" charset="0"/>
              </a:rPr>
              <a:t>300 km  </a:t>
            </a:r>
            <a: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  <a:t>dan  oshiqroq  masofada </a:t>
            </a:r>
            <a:r>
              <a:rPr lang="en-US" altLang="ru-RU" b="1" i="1" u="sng" smtClean="0">
                <a:solidFill>
                  <a:srgbClr val="252525"/>
                </a:solidFill>
                <a:latin typeface="Arial" panose="020B0604020202020204" pitchFamily="34" charset="0"/>
              </a:rPr>
              <a:t>Buxoro vohasining  atrofini  oʻrab turgan</a:t>
            </a:r>
            <a: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  <a:t>  qadimiy  mudofaa  inshooti  </a:t>
            </a:r>
            <a:r>
              <a:rPr lang="en-US" altLang="ru-RU" b="1" smtClean="0">
                <a:solidFill>
                  <a:srgbClr val="FF0000"/>
                </a:solidFill>
                <a:latin typeface="Arial" panose="020B0604020202020204" pitchFamily="34" charset="0"/>
              </a:rPr>
              <a:t>Kampirak  devorining  </a:t>
            </a:r>
            <a: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  <a:t>har  yilgi  odatiy hashari  toʻxtalib,  u  qarovsiz qoldirilgan.  </a:t>
            </a:r>
            <a:r>
              <a:rPr lang="en-US" altLang="ru-RU" b="1" smtClean="0">
                <a:solidFill>
                  <a:srgbClr val="FF0000"/>
                </a:solidFill>
                <a:latin typeface="Arial" panose="020B0604020202020204" pitchFamily="34" charset="0"/>
              </a:rPr>
              <a:t>Narshaxiyning</a:t>
            </a:r>
            <a: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  <a:t>  yozishicha  </a:t>
            </a:r>
            <a:r>
              <a:rPr lang="en-US" altLang="ru-RU" smtClean="0">
                <a:solidFill>
                  <a:srgbClr val="FF0000"/>
                </a:solidFill>
                <a:latin typeface="Arial" panose="020B0604020202020204" pitchFamily="34" charset="0"/>
              </a:rPr>
              <a:t>Amir Ismoil</a:t>
            </a:r>
            <a: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  <a:t>  oʻzining  kuchli  qoʻshinlarini  nazarda  tutib,  </a:t>
            </a:r>
            <a:r>
              <a:rPr lang="en-US" altLang="ru-RU" b="1" i="1" u="sng" smtClean="0">
                <a:solidFill>
                  <a:srgbClr val="0000FF"/>
                </a:solidFill>
                <a:latin typeface="Arial" panose="020B0604020202020204" pitchFamily="34" charset="0"/>
              </a:rPr>
              <a:t>"Toki  men  tirik  ekanman, Buxoro viloyatining devori men boʻlaman, </a:t>
            </a:r>
            <a:r>
              <a:rPr lang="en-US" altLang="ru-RU" smtClean="0">
                <a:solidFill>
                  <a:srgbClr val="252525"/>
                </a:solidFill>
                <a:latin typeface="Arial" panose="020B0604020202020204" pitchFamily="34" charset="0"/>
              </a:rPr>
              <a:t>— deb aytgan ekan.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ru-RU" altLang="ru-RU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Somoniylarning kuchayib borayotganidan xavfsiragan arab xalifasi </a:t>
            </a:r>
            <a:r>
              <a:rPr lang="en-US" altLang="ru-RU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Mu’tazid</a:t>
            </a:r>
            <a:r>
              <a:rPr lang="en-US" alt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(892-902 yy) </a:t>
            </a:r>
            <a:r>
              <a:rPr lang="en-US" altLang="ru-RU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Ismoilni</a:t>
            </a:r>
            <a:r>
              <a:rPr lang="en-US" alt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hokimiyatdan chetlatib, oʻrniga </a:t>
            </a:r>
            <a:r>
              <a:rPr lang="en-US" altLang="ru-RU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Xuroson</a:t>
            </a:r>
            <a:r>
              <a:rPr lang="en-US" alt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amiri </a:t>
            </a:r>
            <a:r>
              <a:rPr lang="en-US" altLang="ru-RU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Amr ibn Lays Safforiyni</a:t>
            </a:r>
            <a:r>
              <a:rPr lang="en-US" alt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tayinlaydi </a:t>
            </a:r>
            <a:r>
              <a:rPr lang="en-US" altLang="ru-RU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(898 y.)</a:t>
            </a:r>
            <a:r>
              <a:rPr lang="en-US" alt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Amr ibn Lays</a:t>
            </a:r>
            <a:r>
              <a:rPr lang="en-US" alt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qoʻshin bilan </a:t>
            </a:r>
            <a:r>
              <a:rPr lang="en-US" altLang="ru-RU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Movarounnahrga</a:t>
            </a:r>
            <a:r>
              <a:rPr lang="en-US" alt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yoʻl olganda, Ismoil unga qarshi chiqib, bir necha jangdan keyin uni magʻlubiyatga uchratadi </a:t>
            </a:r>
            <a:r>
              <a:rPr lang="en-US" altLang="ru-RU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(900 y.)</a:t>
            </a:r>
            <a:r>
              <a:rPr lang="en-US" alt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 natijada safforiylarta qarashli boʻlgan </a:t>
            </a:r>
            <a:r>
              <a:rPr lang="en-US" altLang="ru-RU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Xurosonni</a:t>
            </a:r>
            <a:r>
              <a:rPr lang="en-US" alt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ham oʻz yerlariga qoʻshib oladi. Shunday qilib, </a:t>
            </a:r>
            <a:r>
              <a:rPr lang="en-US" altLang="ru-RU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Ismoil ibn Ahmad </a:t>
            </a:r>
            <a:r>
              <a:rPr lang="en-US" alt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hukmronligi davrida </a:t>
            </a:r>
            <a:r>
              <a:rPr lang="en-US" altLang="ru-RU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Talas vodiysidan Xurosongacha</a:t>
            </a:r>
            <a:r>
              <a:rPr lang="en-US" alt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boʻlgan yerlarni oʻz hokimiyati ostida birlashtirdi. </a:t>
            </a:r>
            <a:endParaRPr lang="ru-RU" altLang="ru-RU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Ammo bir qarashda qudratli bo‘lib ko‘ringan bu  davlatni  ichdan  y</a:t>
            </a:r>
            <a:r>
              <a:rPr lang="ru-RU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mirayotgan  bir  qator  </a:t>
            </a:r>
            <a:r>
              <a:rPr lang="en-US" altLang="ru-RU" sz="31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ijtimoiy  ziddiyatlar</a:t>
            </a: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bor ediki, buni hatto </a:t>
            </a:r>
            <a:r>
              <a:rPr lang="en-US" altLang="ru-RU" sz="31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Ismoil Somoniy</a:t>
            </a: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ham bartaraf eta olmadi. Bu </a:t>
            </a:r>
            <a:r>
              <a:rPr lang="en-US" altLang="ru-RU" sz="3100" b="1" i="1" u="sng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markaziy hokimiyat </a:t>
            </a: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altLang="ru-RU" sz="3100" b="1" i="1" u="sng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mahalliy hokimiyat</a:t>
            </a: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o‘rtasidagi qarama-qarshilik edi.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Somoniylar  har  qancha  urinsalar-da,  </a:t>
            </a:r>
            <a:r>
              <a:rPr lang="en-US" altLang="ru-RU" sz="3100" b="1" i="1" u="sng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altLang="ru-RU" sz="3100" b="1" i="1" u="sng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3100" b="1" i="1" u="sng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jiston,  G‘uzg‘on,  G‘azna, Garjiston,  Is</a:t>
            </a:r>
            <a:r>
              <a:rPr lang="en-US" altLang="ja-JP" sz="3100" b="1" i="1" u="sng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altLang="ru-RU" sz="3100" b="1" i="1" u="sng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job,  Xorazm </a:t>
            </a:r>
            <a:r>
              <a:rPr lang="en-US" altLang="ru-RU" sz="3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tog‘li  viloyatlari: </a:t>
            </a:r>
            <a:r>
              <a:rPr lang="en-US" altLang="ru-RU" sz="3100" b="1" i="1" u="sng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Chag‘oniyon va Rashtani </a:t>
            </a: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o‘zlariga </a:t>
            </a:r>
            <a:r>
              <a:rPr lang="en-US" altLang="ru-RU" sz="3100" b="1" i="1" u="sng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batamom bo‘ysundira olmadilar</a:t>
            </a: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Bu  viloyatlarning  hokimlari  markaziy  hokimiyatni  rasman  tan olsalar-da, amalda mustaqil siyosat yurgizardilar.</a:t>
            </a:r>
            <a:endParaRPr lang="ru-RU" altLang="ru-RU" sz="31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Ismoildan  so‘ng  </a:t>
            </a:r>
            <a:r>
              <a:rPr lang="en-US" altLang="ru-RU" sz="31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uning  vorislari</a:t>
            </a: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davrida  somoniylar  sulolasi </a:t>
            </a:r>
            <a:r>
              <a:rPr lang="en-US" altLang="ru-RU" sz="3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inqliroz</a:t>
            </a: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sari yuzlandi.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sz="3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Ismoilning o‘g‘li </a:t>
            </a:r>
            <a:r>
              <a:rPr lang="en-US" altLang="ru-RU" sz="31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Ahmad</a:t>
            </a:r>
            <a:r>
              <a:rPr lang="en-US" altLang="ru-RU" sz="3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hukmronligi </a:t>
            </a:r>
            <a:r>
              <a:rPr lang="en-US" altLang="ru-RU" sz="3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(907–914)</a:t>
            </a: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davrida </a:t>
            </a:r>
            <a:r>
              <a:rPr lang="en-US" altLang="ru-RU" sz="31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arab tili </a:t>
            </a: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yana </a:t>
            </a:r>
            <a:r>
              <a:rPr lang="en-US" altLang="ru-RU" sz="3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 tiliga </a:t>
            </a: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aylantirildi, </a:t>
            </a:r>
            <a:r>
              <a:rPr lang="en-US" altLang="ru-RU" sz="3100" b="1" i="1" u="sng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arab tilini bilgan shaxslarning mansab va martabalari oshirildi. </a:t>
            </a: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Holbuki, </a:t>
            </a:r>
            <a:r>
              <a:rPr lang="en-US" altLang="ru-RU" sz="3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Ismoil Somoniy </a:t>
            </a: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davrida bu narsa yo‘q  edi.  Albatta,  bu  hol  </a:t>
            </a:r>
            <a:r>
              <a:rPr lang="en-US" altLang="ru-RU" sz="3100" b="1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saroy  amaldorlarining,  birinchi  navbatda, turklardan iborat harbiy oqsuyaklarning noroziligini oshirdi</a:t>
            </a: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Shu bois Ahmadning  </a:t>
            </a:r>
            <a:r>
              <a:rPr lang="en-US" altLang="ru-RU" sz="3100" b="1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  g‘ulomlari  tomonidan  o‘ldirilishi </a:t>
            </a: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tasodif  emasdir.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Ahmad  o‘ldirilgach  taxtga  uning  </a:t>
            </a:r>
            <a:r>
              <a:rPr lang="en-US" altLang="ru-RU" sz="31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sakkiz  yoshli</a:t>
            </a: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o‘gli  </a:t>
            </a:r>
            <a:r>
              <a:rPr lang="en-US" altLang="ru-RU" sz="3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Nasr  II  (914–943) </a:t>
            </a:r>
            <a:r>
              <a:rPr lang="en-US" altLang="ru-RU" sz="31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o‘tqazildi.</a:t>
            </a:r>
            <a:endParaRPr lang="ru-RU" altLang="ru-RU" sz="31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9863"/>
            <a:ext cx="8893175" cy="6715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 sz="2600" smtClean="0">
                <a:solidFill>
                  <a:srgbClr val="252525"/>
                </a:solidFill>
                <a:latin typeface="Arial" panose="020B0604020202020204" pitchFamily="34" charset="0"/>
              </a:rPr>
              <a:t>		</a:t>
            </a:r>
            <a:r>
              <a:rPr lang="en-US" altLang="ru-RU" sz="2600" b="1" smtClean="0">
                <a:solidFill>
                  <a:srgbClr val="0000FF"/>
                </a:solidFill>
                <a:latin typeface="Arial" panose="020B0604020202020204" pitchFamily="34" charset="0"/>
              </a:rPr>
              <a:t>Ismoil ibn Ahmad vafotidan keyin (907 y.) hokimiyat uning avlodlari qoʻliga oʻtdi:</a:t>
            </a:r>
            <a:br>
              <a:rPr lang="en-US" altLang="ru-RU" sz="2600" b="1" smtClean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ru-RU" sz="2600" b="1" smtClean="0">
                <a:solidFill>
                  <a:srgbClr val="FF0000"/>
                </a:solidFill>
                <a:latin typeface="Arial" panose="020B0604020202020204" pitchFamily="34" charset="0"/>
              </a:rPr>
              <a:t>Ahmad ibn Ismoil (907—914 yillar),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2600" b="1" smtClean="0">
                <a:solidFill>
                  <a:srgbClr val="FF0000"/>
                </a:solidFill>
                <a:latin typeface="Arial" panose="020B0604020202020204" pitchFamily="34" charset="0"/>
              </a:rPr>
              <a:t> 	Nasr ibn Ahmad (914—943 yillar),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2600" b="1" smtClean="0">
                <a:solidFill>
                  <a:srgbClr val="FF0000"/>
                </a:solidFill>
                <a:latin typeface="Arial" panose="020B0604020202020204" pitchFamily="34" charset="0"/>
              </a:rPr>
              <a:t>	Nuh ibn Nasr (943-954 yillar),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2600" b="1" smtClean="0">
                <a:solidFill>
                  <a:srgbClr val="FF0000"/>
                </a:solidFill>
                <a:latin typeface="Arial" panose="020B0604020202020204" pitchFamily="34" charset="0"/>
              </a:rPr>
              <a:t>	Abdulmalik ibn Nuh (954—961 yillar),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2600" b="1" smtClean="0">
                <a:solidFill>
                  <a:srgbClr val="FF0000"/>
                </a:solidFill>
                <a:latin typeface="Arial" panose="020B0604020202020204" pitchFamily="34" charset="0"/>
              </a:rPr>
              <a:t>	Mansur ibn Abdulmalik (961—976 yillar),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2600" b="1" smtClean="0">
                <a:solidFill>
                  <a:srgbClr val="FF0000"/>
                </a:solidFill>
                <a:latin typeface="Arial" panose="020B0604020202020204" pitchFamily="34" charset="0"/>
              </a:rPr>
              <a:t>	Nuh ibn Mansur (976—997 yillar),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2600" b="1" smtClean="0">
                <a:solidFill>
                  <a:srgbClr val="FF0000"/>
                </a:solidFill>
                <a:latin typeface="Arial" panose="020B0604020202020204" pitchFamily="34" charset="0"/>
              </a:rPr>
              <a:t>	Mansur ibn Nuh (997—999 yillar),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2600" b="1" smtClean="0">
                <a:solidFill>
                  <a:srgbClr val="FF0000"/>
                </a:solidFill>
                <a:latin typeface="Arial" panose="020B0604020202020204" pitchFamily="34" charset="0"/>
              </a:rPr>
              <a:t>	Abdulmalik ibn Mansur (999—1000 yillar)</a:t>
            </a:r>
            <a:endParaRPr lang="ru-RU" altLang="ru-RU" sz="2600" b="1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2600" b="1" smtClean="0">
                <a:solidFill>
                  <a:srgbClr val="FF0000"/>
                </a:solidFill>
                <a:latin typeface="Arial" panose="020B0604020202020204" pitchFamily="34" charset="0"/>
              </a:rPr>
              <a:t>    Ismoil ibn Muntasir(1000-1005).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2600" smtClean="0">
                <a:solidFill>
                  <a:srgbClr val="252525"/>
                </a:solidFill>
                <a:latin typeface="Arial" panose="020B0604020202020204" pitchFamily="34" charset="0"/>
              </a:rPr>
              <a:t>		</a:t>
            </a:r>
            <a:r>
              <a:rPr lang="en-US" altLang="ru-RU" sz="2600" b="1" smtClean="0">
                <a:solidFill>
                  <a:schemeClr val="tx1"/>
                </a:solidFill>
                <a:latin typeface="Arial" panose="020B0604020202020204" pitchFamily="34" charset="0"/>
              </a:rPr>
              <a:t>Shundan keyin mamlakatdagi hokimiyat qoraxoniylar sulolasining qoʻliga oʻtib, S. hokimiyati tugatildi.</a:t>
            </a:r>
            <a:r>
              <a:rPr lang="en-US" altLang="ru-RU" sz="2600" b="1" smtClean="0">
                <a:solidFill>
                  <a:schemeClr val="tx1"/>
                </a:solidFill>
              </a:rPr>
              <a:t> </a:t>
            </a:r>
            <a:endParaRPr lang="ru-RU" altLang="ru-RU" sz="26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6"/>
          <p:cNvSpPr txBox="1">
            <a:spLocks noChangeArrowheads="1"/>
          </p:cNvSpPr>
          <p:nvPr/>
        </p:nvSpPr>
        <p:spPr bwMode="auto">
          <a:xfrm>
            <a:off x="179512" y="981075"/>
            <a:ext cx="8784975" cy="50167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sz="3200" b="1" dirty="0" smtClean="0">
                <a:solidFill>
                  <a:srgbClr val="009900"/>
                </a:solidFill>
                <a:latin typeface="Times New Roman" pitchFamily="18" charset="0"/>
              </a:rPr>
              <a:t>Режа</a:t>
            </a:r>
            <a:r>
              <a:rPr lang="ru-RU" sz="3200" b="1" dirty="0">
                <a:solidFill>
                  <a:srgbClr val="009900"/>
                </a:solidFill>
                <a:latin typeface="Times New Roman" pitchFamily="18" charset="0"/>
              </a:rPr>
              <a:t>:</a:t>
            </a:r>
          </a:p>
          <a:p>
            <a:pPr marL="514350" indent="-514350" eaLnBrk="1" hangingPunct="1">
              <a:buAutoNum type="arabicPeriod"/>
            </a:pP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Toxiriylar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va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Safforiylar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davlati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009900"/>
                </a:solidFill>
                <a:latin typeface="Times New Roman" pitchFamily="18" charset="0"/>
              </a:rPr>
              <a:t>. </a:t>
            </a:r>
            <a:r>
              <a:rPr lang="en-US" sz="3200" b="1" dirty="0" err="1" smtClean="0">
                <a:solidFill>
                  <a:srgbClr val="009900"/>
                </a:solidFill>
                <a:latin typeface="Times New Roman" pitchFamily="18" charset="0"/>
              </a:rPr>
              <a:t>Maxalliy</a:t>
            </a:r>
            <a:r>
              <a:rPr lang="en-US" sz="32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zodagonlarning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kuchayishi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.</a:t>
            </a:r>
          </a:p>
          <a:p>
            <a:pPr marL="514350" indent="-514350" eaLnBrk="1" hangingPunct="1">
              <a:buAutoNum type="arabicPeriod"/>
            </a:pPr>
            <a:r>
              <a:rPr lang="en-US" sz="3200" b="1" dirty="0" err="1" smtClean="0">
                <a:solidFill>
                  <a:srgbClr val="009900"/>
                </a:solidFill>
                <a:latin typeface="Times New Roman" pitchFamily="18" charset="0"/>
              </a:rPr>
              <a:t>Somoniylar</a:t>
            </a:r>
            <a:r>
              <a:rPr lang="en-US" sz="32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davlatining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9900"/>
                </a:solidFill>
                <a:latin typeface="Times New Roman" pitchFamily="18" charset="0"/>
              </a:rPr>
              <a:t>siyosiy</a:t>
            </a:r>
            <a:r>
              <a:rPr lang="en-US" sz="32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tarixi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.</a:t>
            </a:r>
          </a:p>
          <a:p>
            <a:pPr marL="514350" indent="-514350" eaLnBrk="1" hangingPunct="1">
              <a:buAutoNum type="arabicPeriod"/>
            </a:pPr>
            <a:r>
              <a:rPr lang="en-US" sz="3200" b="1" dirty="0" err="1" smtClean="0">
                <a:solidFill>
                  <a:srgbClr val="009900"/>
                </a:solidFill>
                <a:latin typeface="Times New Roman" pitchFamily="18" charset="0"/>
              </a:rPr>
              <a:t>Somoniylar</a:t>
            </a:r>
            <a:r>
              <a:rPr lang="en-US" sz="32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Davlat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tizimi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va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9900"/>
                </a:solidFill>
                <a:latin typeface="Times New Roman" pitchFamily="18" charset="0"/>
              </a:rPr>
              <a:t>boshqaruvi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.</a:t>
            </a:r>
          </a:p>
          <a:p>
            <a:pPr marL="514350" indent="-514350" eaLnBrk="1" hangingPunct="1">
              <a:buAutoNum type="arabicPeriod"/>
            </a:pPr>
            <a:r>
              <a:rPr lang="en-US" sz="3200" b="1" dirty="0" err="1" smtClean="0">
                <a:solidFill>
                  <a:srgbClr val="009900"/>
                </a:solidFill>
                <a:latin typeface="Times New Roman" pitchFamily="18" charset="0"/>
              </a:rPr>
              <a:t>Iqtisodiy</a:t>
            </a:r>
            <a:r>
              <a:rPr lang="en-US" sz="32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va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madaniy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xayot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.</a:t>
            </a:r>
          </a:p>
          <a:p>
            <a:pPr marL="514350" indent="-514350" eaLnBrk="1" hangingPunct="1">
              <a:buAutoNum type="arabicPeriod"/>
            </a:pPr>
            <a:r>
              <a:rPr lang="en-US" sz="3200" b="1" dirty="0" err="1" smtClean="0">
                <a:solidFill>
                  <a:srgbClr val="009900"/>
                </a:solidFill>
                <a:latin typeface="Times New Roman" pitchFamily="18" charset="0"/>
              </a:rPr>
              <a:t>Qoraxoniylar</a:t>
            </a:r>
            <a:r>
              <a:rPr lang="en-US" sz="32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davlatining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siyosiy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tarixi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.</a:t>
            </a:r>
          </a:p>
          <a:p>
            <a:pPr marL="514350" indent="-514350" eaLnBrk="1" hangingPunct="1">
              <a:buAutoNum type="arabicPeriod"/>
            </a:pPr>
            <a:r>
              <a:rPr lang="en-US" sz="3200" b="1" dirty="0" err="1" smtClean="0">
                <a:solidFill>
                  <a:srgbClr val="009900"/>
                </a:solidFill>
                <a:latin typeface="Times New Roman" pitchFamily="18" charset="0"/>
              </a:rPr>
              <a:t>Qoraxoniylar</a:t>
            </a:r>
            <a:r>
              <a:rPr lang="en-US" sz="32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Davlat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tizimi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va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9900"/>
                </a:solidFill>
                <a:latin typeface="Times New Roman" pitchFamily="18" charset="0"/>
              </a:rPr>
              <a:t>boshqaruvi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.</a:t>
            </a:r>
          </a:p>
          <a:p>
            <a:pPr marL="514350" indent="-514350" eaLnBrk="1" hangingPunct="1">
              <a:buAutoNum type="arabicPeriod"/>
            </a:pPr>
            <a:r>
              <a:rPr lang="en-US" sz="3200" b="1" dirty="0" err="1" smtClean="0">
                <a:solidFill>
                  <a:srgbClr val="009900"/>
                </a:solidFill>
                <a:latin typeface="Times New Roman" pitchFamily="18" charset="0"/>
              </a:rPr>
              <a:t>Qoraxoniylar</a:t>
            </a:r>
            <a:r>
              <a:rPr lang="en-US" sz="3200" b="1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davlatida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iqtisodiy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va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9900"/>
                </a:solidFill>
                <a:latin typeface="Times New Roman" pitchFamily="18" charset="0"/>
              </a:rPr>
              <a:t>madaniy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9900"/>
                </a:solidFill>
                <a:latin typeface="Times New Roman" pitchFamily="18" charset="0"/>
              </a:rPr>
              <a:t>hayot</a:t>
            </a:r>
            <a:r>
              <a:rPr lang="en-US" sz="3200" b="1" dirty="0">
                <a:solidFill>
                  <a:srgbClr val="009900"/>
                </a:solidFill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2050" name="Object 11"/>
          <p:cNvGraphicFramePr>
            <a:graphicFrameLocks noChangeAspect="1"/>
          </p:cNvGraphicFramePr>
          <p:nvPr/>
        </p:nvGraphicFramePr>
        <p:xfrm>
          <a:off x="8094663" y="44450"/>
          <a:ext cx="9413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8" name="Точечный рисунок" r:id="rId3" imgW="1809524" imgH="1542857" progId="PBrush">
                  <p:embed/>
                </p:oleObj>
              </mc:Choice>
              <mc:Fallback>
                <p:oleObj name="Точечный рисунок" r:id="rId3" imgW="1809524" imgH="1542857" progId="PBrush">
                  <p:embed/>
                  <p:pic>
                    <p:nvPicPr>
                      <p:cNvPr id="205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DFDFD"/>
                          </a:clrFrom>
                          <a:clrTo>
                            <a:srgbClr val="FDFDFD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4663" y="44450"/>
                        <a:ext cx="941387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494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29699" name="Прямоугольник 1"/>
          <p:cNvSpPr>
            <a:spLocks noChangeArrowheads="1"/>
          </p:cNvSpPr>
          <p:nvPr/>
        </p:nvSpPr>
        <p:spPr bwMode="auto">
          <a:xfrm>
            <a:off x="179388" y="549275"/>
            <a:ext cx="87503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4000">
                <a:solidFill>
                  <a:srgbClr val="252525"/>
                </a:solidFill>
              </a:rPr>
              <a:t>Sulolaning oxirgi vakili </a:t>
            </a:r>
            <a:r>
              <a:rPr lang="en-US" altLang="ru-RU" sz="4000" b="1">
                <a:solidFill>
                  <a:srgbClr val="0000FF"/>
                </a:solidFill>
              </a:rPr>
              <a:t>Ismoil al- Muntasir</a:t>
            </a:r>
            <a:r>
              <a:rPr lang="en-US" altLang="ru-RU" sz="4000">
                <a:solidFill>
                  <a:srgbClr val="252525"/>
                </a:solidFill>
              </a:rPr>
              <a:t> </a:t>
            </a:r>
            <a:r>
              <a:rPr lang="en-US" altLang="ru-RU" sz="4000" b="1">
                <a:solidFill>
                  <a:srgbClr val="252525"/>
                </a:solidFill>
              </a:rPr>
              <a:t>(1000—1005</a:t>
            </a:r>
            <a:r>
              <a:rPr lang="en-US" altLang="ru-RU" sz="4000" b="1"/>
              <a:t> </a:t>
            </a:r>
            <a:r>
              <a:rPr lang="en-US" altLang="ru-RU" sz="4000" b="1">
                <a:solidFill>
                  <a:srgbClr val="252525"/>
                </a:solidFill>
              </a:rPr>
              <a:t>yillar)</a:t>
            </a:r>
            <a:r>
              <a:rPr lang="en-US" altLang="ru-RU" sz="4000">
                <a:solidFill>
                  <a:srgbClr val="252525"/>
                </a:solidFill>
              </a:rPr>
              <a:t> </a:t>
            </a:r>
            <a:r>
              <a:rPr lang="en-US" altLang="ru-RU" sz="4000" b="1">
                <a:solidFill>
                  <a:srgbClr val="0000FF"/>
                </a:solidFill>
              </a:rPr>
              <a:t>qoraxoniylar sulolasiga</a:t>
            </a:r>
            <a:r>
              <a:rPr lang="en-US" altLang="ru-RU" sz="4000">
                <a:solidFill>
                  <a:srgbClr val="252525"/>
                </a:solidFill>
              </a:rPr>
              <a:t> qarshi kurash olib borib, Somoniylar hokimiyatini tiklashga urindi, lekin natija boʻlmadi va oxiri oʻzi ham oʻldirildi. </a:t>
            </a:r>
            <a:r>
              <a:rPr lang="en-US" altLang="ru-RU" sz="4000" b="1">
                <a:solidFill>
                  <a:srgbClr val="252525"/>
                </a:solidFill>
              </a:rPr>
              <a:t>Shu bilan Somoniylar sulolasi tarix sahnasidan butunlay ketdi.</a:t>
            </a:r>
            <a:r>
              <a:rPr lang="en-US" altLang="ru-RU" sz="4000" b="1"/>
              <a:t> </a:t>
            </a:r>
            <a:endParaRPr lang="ru-RU" altLang="ru-RU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30723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600">
                <a:solidFill>
                  <a:srgbClr val="252525"/>
                </a:solidFill>
              </a:rPr>
              <a:t>	Maʼmuriy boshqaruv tizimi. S. sulolasining hokimiyatdagi vakillari </a:t>
            </a:r>
            <a:r>
              <a:rPr lang="en-US" altLang="ru-RU" sz="3600" b="1">
                <a:solidFill>
                  <a:srgbClr val="0000FF"/>
                </a:solidFill>
              </a:rPr>
              <a:t>amir</a:t>
            </a:r>
            <a:r>
              <a:rPr lang="en-US" altLang="ru-RU" sz="3600">
                <a:solidFill>
                  <a:srgbClr val="252525"/>
                </a:solidFill>
              </a:rPr>
              <a:t> deb atalgan boʻlib, ularga </a:t>
            </a:r>
            <a:r>
              <a:rPr lang="en-US" altLang="ru-RU" sz="3600" b="1">
                <a:solidFill>
                  <a:srgbClr val="252525"/>
                </a:solidFill>
              </a:rPr>
              <a:t>dargoh</a:t>
            </a:r>
            <a:r>
              <a:rPr lang="en-US" altLang="ru-RU" sz="3600">
                <a:solidFill>
                  <a:srgbClr val="252525"/>
                </a:solidFill>
              </a:rPr>
              <a:t> (saroy axli) va </a:t>
            </a:r>
            <a:r>
              <a:rPr lang="en-US" altLang="ru-RU" sz="3600" b="1">
                <a:solidFill>
                  <a:srgbClr val="252525"/>
                </a:solidFill>
              </a:rPr>
              <a:t>devonlar</a:t>
            </a:r>
            <a:r>
              <a:rPr lang="en-US" altLang="ru-RU" sz="3600">
                <a:solidFill>
                  <a:srgbClr val="252525"/>
                </a:solidFill>
              </a:rPr>
              <a:t> (harbiy boshqarmalar) boʻysungan. </a:t>
            </a:r>
            <a:r>
              <a:rPr lang="en-US" altLang="ru-RU" sz="3600" b="1">
                <a:solidFill>
                  <a:srgbClr val="0000FF"/>
                </a:solidFill>
              </a:rPr>
              <a:t>Vazir</a:t>
            </a:r>
            <a:r>
              <a:rPr lang="en-US" altLang="ru-RU" sz="3600">
                <a:solidFill>
                  <a:srgbClr val="252525"/>
                </a:solidFill>
              </a:rPr>
              <a:t> mansabiga, asosan, </a:t>
            </a:r>
            <a:r>
              <a:rPr lang="en-US" altLang="ru-RU" sz="3600" b="1" i="1">
                <a:solidFill>
                  <a:srgbClr val="0000FF"/>
                </a:solidFill>
              </a:rPr>
              <a:t>Jayhoniylar, Bal’amiylar</a:t>
            </a:r>
            <a:r>
              <a:rPr lang="en-US" altLang="ru-RU" sz="3600">
                <a:solidFill>
                  <a:srgbClr val="252525"/>
                </a:solidFill>
              </a:rPr>
              <a:t> va </a:t>
            </a:r>
            <a:r>
              <a:rPr lang="en-US" altLang="ru-RU" sz="3600" b="1" i="1">
                <a:solidFill>
                  <a:srgbClr val="0000FF"/>
                </a:solidFill>
              </a:rPr>
              <a:t>Utbiylar</a:t>
            </a:r>
            <a:r>
              <a:rPr lang="en-US" altLang="ru-RU" sz="3600">
                <a:solidFill>
                  <a:srgbClr val="252525"/>
                </a:solidFill>
              </a:rPr>
              <a:t> aslzoda oilalarining vakillari tayinlanar edi. </a:t>
            </a:r>
            <a:r>
              <a:rPr lang="en-US" altLang="ru-RU" sz="3600" b="1">
                <a:solidFill>
                  <a:srgbClr val="252525"/>
                </a:solidFill>
              </a:rPr>
              <a:t>Jayhoniy</a:t>
            </a:r>
            <a:r>
              <a:rPr lang="en-US" altLang="ru-RU" sz="3600">
                <a:solidFill>
                  <a:srgbClr val="252525"/>
                </a:solidFill>
              </a:rPr>
              <a:t> va </a:t>
            </a:r>
            <a:r>
              <a:rPr lang="en-US" altLang="ru-RU" sz="3600" b="1">
                <a:solidFill>
                  <a:srgbClr val="252525"/>
                </a:solidFill>
              </a:rPr>
              <a:t>Bal’amiy</a:t>
            </a:r>
            <a:r>
              <a:rPr lang="en-US" altLang="ru-RU" sz="3600">
                <a:solidFill>
                  <a:srgbClr val="252525"/>
                </a:solidFill>
              </a:rPr>
              <a:t> ulardan eng mashhur vazirlardir.</a:t>
            </a:r>
            <a:r>
              <a:rPr lang="en-US" altLang="ru-RU" sz="3600"/>
              <a:t> </a:t>
            </a:r>
            <a:r>
              <a:rPr lang="en-US" alt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31747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600">
                <a:solidFill>
                  <a:srgbClr val="252525"/>
                </a:solidFill>
              </a:rPr>
              <a:t>	</a:t>
            </a:r>
            <a:r>
              <a:rPr lang="en-US" altLang="ru-RU" sz="3200">
                <a:solidFill>
                  <a:srgbClr val="252525"/>
                </a:solidFill>
              </a:rPr>
              <a:t>Somoniylar markazlashgan hokimiyat yaratishga intilib, davlat boshqaruv  apparatini</a:t>
            </a:r>
            <a:r>
              <a:rPr lang="uz-Cyrl-UZ" altLang="ru-RU" sz="3200">
                <a:solidFill>
                  <a:srgbClr val="252525"/>
                </a:solidFill>
              </a:rPr>
              <a:t> </a:t>
            </a:r>
            <a:r>
              <a:rPr lang="en-US" altLang="ru-RU" sz="3200">
                <a:solidFill>
                  <a:srgbClr val="252525"/>
                </a:solidFill>
              </a:rPr>
              <a:t>yengillashtirib,</a:t>
            </a:r>
            <a:r>
              <a:rPr lang="uz-Cyrl-UZ" altLang="ru-RU" sz="3200">
                <a:solidFill>
                  <a:srgbClr val="252525"/>
                </a:solidFill>
              </a:rPr>
              <a:t> </a:t>
            </a:r>
            <a:r>
              <a:rPr lang="en-US" altLang="ru-RU" sz="3200">
                <a:solidFill>
                  <a:srgbClr val="252525"/>
                </a:solidFill>
              </a:rPr>
              <a:t>takomillashtirdilar.  Davlatning  barcha</a:t>
            </a:r>
            <a:r>
              <a:rPr lang="uz-Cyrl-UZ" altLang="ru-RU" sz="3200">
                <a:solidFill>
                  <a:srgbClr val="252525"/>
                </a:solidFill>
              </a:rPr>
              <a:t> </a:t>
            </a:r>
            <a:r>
              <a:rPr lang="en-US" altLang="ru-RU" sz="3200">
                <a:solidFill>
                  <a:srgbClr val="252525"/>
                </a:solidFill>
              </a:rPr>
              <a:t>boshqaruv idoralari </a:t>
            </a:r>
            <a:r>
              <a:rPr lang="en-US" altLang="ru-RU" sz="3200" b="1">
                <a:solidFill>
                  <a:srgbClr val="0000FF"/>
                </a:solidFill>
              </a:rPr>
              <a:t>ikki toifaga </a:t>
            </a:r>
            <a:r>
              <a:rPr lang="en-US" altLang="ru-RU" sz="3200">
                <a:solidFill>
                  <a:srgbClr val="252525"/>
                </a:solidFill>
              </a:rPr>
              <a:t>bo‘lindi:</a:t>
            </a:r>
          </a:p>
          <a:p>
            <a:pPr algn="just" eaLnBrk="1" hangingPunct="1"/>
            <a:r>
              <a:rPr lang="en-US" altLang="ru-RU" sz="3200" b="1">
                <a:solidFill>
                  <a:srgbClr val="0000FF"/>
                </a:solidFill>
              </a:rPr>
              <a:t>1) dargoh (amir saroyi);</a:t>
            </a:r>
          </a:p>
          <a:p>
            <a:pPr algn="just" eaLnBrk="1" hangingPunct="1"/>
            <a:r>
              <a:rPr lang="en-US" altLang="ru-RU" sz="3200" b="1">
                <a:solidFill>
                  <a:srgbClr val="0000FF"/>
                </a:solidFill>
              </a:rPr>
              <a:t>2) devonlar.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32771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200">
                <a:solidFill>
                  <a:srgbClr val="252525"/>
                </a:solidFill>
              </a:rPr>
              <a:t>	</a:t>
            </a:r>
            <a:r>
              <a:rPr lang="en-US" altLang="ru-RU" sz="2800" b="1"/>
              <a:t>Dargoh</a:t>
            </a:r>
            <a:r>
              <a:rPr lang="en-US" altLang="ru-RU" sz="2800"/>
              <a:t> hukmdor sulolasi, ya’ni amir saroyiga tegishli masalalar bilan</a:t>
            </a:r>
            <a:r>
              <a:rPr lang="uz-Cyrl-UZ" altLang="ru-RU" sz="2800"/>
              <a:t> </a:t>
            </a:r>
            <a:r>
              <a:rPr lang="en-US" altLang="ru-RU" sz="2800"/>
              <a:t>shug‘ullangan.</a:t>
            </a:r>
          </a:p>
          <a:p>
            <a:pPr algn="just" eaLnBrk="1" hangingPunct="1"/>
            <a:r>
              <a:rPr lang="uz-Cyrl-UZ" altLang="ru-RU" sz="2800"/>
              <a:t>	</a:t>
            </a:r>
            <a:r>
              <a:rPr lang="en-US" altLang="ru-RU" sz="2800" b="1"/>
              <a:t>Dargoh</a:t>
            </a:r>
            <a:r>
              <a:rPr lang="en-US" altLang="ru-RU" sz="2800"/>
              <a:t>  qoshida quyidagi asosiy lavozimlar faoliyat ko‘rsatgan:</a:t>
            </a:r>
          </a:p>
          <a:p>
            <a:pPr algn="just" eaLnBrk="1" hangingPunct="1"/>
            <a:r>
              <a:rPr lang="en-US" altLang="ru-RU" sz="2800" b="1">
                <a:solidFill>
                  <a:srgbClr val="0000FF"/>
                </a:solidFill>
              </a:rPr>
              <a:t>— sohibi haros </a:t>
            </a:r>
            <a:r>
              <a:rPr lang="uz-Cyrl-UZ" altLang="ru-RU" sz="2800" b="1">
                <a:solidFill>
                  <a:srgbClr val="0000FF"/>
                </a:solidFill>
              </a:rPr>
              <a:t>(</a:t>
            </a:r>
            <a:r>
              <a:rPr lang="en-US" altLang="ru-RU" sz="2800" b="1">
                <a:solidFill>
                  <a:srgbClr val="0000FF"/>
                </a:solidFill>
              </a:rPr>
              <a:t> saroy soqchilarini boshqargan</a:t>
            </a:r>
            <a:r>
              <a:rPr lang="uz-Cyrl-UZ" altLang="ru-RU" sz="2800" b="1">
                <a:solidFill>
                  <a:srgbClr val="0000FF"/>
                </a:solidFill>
              </a:rPr>
              <a:t>)</a:t>
            </a:r>
            <a:r>
              <a:rPr lang="en-US" altLang="ru-RU" sz="2800" b="1">
                <a:solidFill>
                  <a:srgbClr val="0000FF"/>
                </a:solidFill>
              </a:rPr>
              <a:t>;</a:t>
            </a:r>
          </a:p>
          <a:p>
            <a:pPr algn="just" eaLnBrk="1" hangingPunct="1"/>
            <a:r>
              <a:rPr lang="en-US" altLang="ru-RU" sz="2800" b="1">
                <a:solidFill>
                  <a:srgbClr val="0000FF"/>
                </a:solidFill>
              </a:rPr>
              <a:t>— bosh hojib </a:t>
            </a:r>
            <a:r>
              <a:rPr lang="uz-Cyrl-UZ" altLang="ru-RU" sz="2800" b="1">
                <a:solidFill>
                  <a:srgbClr val="0000FF"/>
                </a:solidFill>
              </a:rPr>
              <a:t>(</a:t>
            </a:r>
            <a:r>
              <a:rPr lang="en-US" altLang="ru-RU" sz="2800" b="1">
                <a:solidFill>
                  <a:srgbClr val="0000FF"/>
                </a:solidFill>
              </a:rPr>
              <a:t>saroy </a:t>
            </a:r>
            <a:r>
              <a:rPr lang="ru-RU" altLang="ru-RU" sz="2800" b="1">
                <a:solidFill>
                  <a:srgbClr val="0000FF"/>
                </a:solidFill>
              </a:rPr>
              <a:t>х</a:t>
            </a:r>
            <a:r>
              <a:rPr lang="en-US" altLang="ru-RU" sz="2800" b="1">
                <a:solidFill>
                  <a:srgbClr val="0000FF"/>
                </a:solidFill>
              </a:rPr>
              <a:t>avfsizligiga mas’ul bo‘lgan</a:t>
            </a:r>
            <a:r>
              <a:rPr lang="uz-Cyrl-UZ" altLang="ru-RU" sz="2800" b="1">
                <a:solidFill>
                  <a:srgbClr val="0000FF"/>
                </a:solidFill>
              </a:rPr>
              <a:t>)</a:t>
            </a:r>
            <a:r>
              <a:rPr lang="en-US" altLang="ru-RU" sz="2800" b="1">
                <a:solidFill>
                  <a:srgbClr val="0000FF"/>
                </a:solidFill>
              </a:rPr>
              <a:t>;</a:t>
            </a:r>
          </a:p>
          <a:p>
            <a:pPr algn="just" eaLnBrk="1" hangingPunct="1"/>
            <a:r>
              <a:rPr lang="en-US" altLang="ru-RU" sz="2800" b="1">
                <a:solidFill>
                  <a:srgbClr val="0000FF"/>
                </a:solidFill>
              </a:rPr>
              <a:t>— vakil </a:t>
            </a:r>
            <a:r>
              <a:rPr lang="uz-Cyrl-UZ" altLang="ru-RU" sz="2800" b="1">
                <a:solidFill>
                  <a:srgbClr val="0000FF"/>
                </a:solidFill>
              </a:rPr>
              <a:t>(</a:t>
            </a:r>
            <a:r>
              <a:rPr lang="en-US" altLang="ru-RU" sz="2800" b="1">
                <a:solidFill>
                  <a:srgbClr val="0000FF"/>
                </a:solidFill>
              </a:rPr>
              <a:t>saroy </a:t>
            </a:r>
            <a:r>
              <a:rPr lang="ru-RU" altLang="ru-RU" sz="2800" b="1">
                <a:solidFill>
                  <a:srgbClr val="0000FF"/>
                </a:solidFill>
              </a:rPr>
              <a:t>х</a:t>
            </a:r>
            <a:r>
              <a:rPr lang="en-US" altLang="ru-RU" sz="2800" b="1">
                <a:solidFill>
                  <a:srgbClr val="0000FF"/>
                </a:solidFill>
              </a:rPr>
              <a:t>o‘jaligiga mudirlik qilgan</a:t>
            </a:r>
            <a:r>
              <a:rPr lang="uz-Cyrl-UZ" altLang="ru-RU" sz="2800" b="1">
                <a:solidFill>
                  <a:srgbClr val="0000FF"/>
                </a:solidFill>
              </a:rPr>
              <a:t>)</a:t>
            </a:r>
            <a:r>
              <a:rPr lang="en-US" altLang="ru-RU" sz="2800" b="1">
                <a:solidFill>
                  <a:srgbClr val="0000FF"/>
                </a:solidFill>
              </a:rPr>
              <a:t>;</a:t>
            </a:r>
          </a:p>
          <a:p>
            <a:pPr algn="just" eaLnBrk="1" hangingPunct="1"/>
            <a:r>
              <a:rPr lang="en-US" altLang="ru-RU" sz="2800" b="1">
                <a:solidFill>
                  <a:srgbClr val="0000FF"/>
                </a:solidFill>
              </a:rPr>
              <a:t>—amiri haros </a:t>
            </a:r>
            <a:r>
              <a:rPr lang="uz-Cyrl-UZ" altLang="ru-RU" sz="2800" b="1">
                <a:solidFill>
                  <a:srgbClr val="0000FF"/>
                </a:solidFill>
              </a:rPr>
              <a:t>(</a:t>
            </a:r>
            <a:r>
              <a:rPr lang="en-US" altLang="ru-RU" sz="2800" b="1">
                <a:solidFill>
                  <a:srgbClr val="0000FF"/>
                </a:solidFill>
              </a:rPr>
              <a:t>oliy hukmdor farmonlarini bajargan</a:t>
            </a:r>
            <a:r>
              <a:rPr lang="uz-Cyrl-UZ" altLang="ru-RU" sz="2800" b="1">
                <a:solidFill>
                  <a:srgbClr val="0000FF"/>
                </a:solidFill>
              </a:rPr>
              <a:t>)</a:t>
            </a:r>
            <a:r>
              <a:rPr lang="en-US" altLang="ru-RU" sz="2800" b="1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33795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600">
                <a:solidFill>
                  <a:srgbClr val="252525"/>
                </a:solidFill>
              </a:rPr>
              <a:t>	</a:t>
            </a:r>
            <a:r>
              <a:rPr lang="en-US" altLang="ru-RU" sz="3200" b="1">
                <a:solidFill>
                  <a:srgbClr val="0000FF"/>
                </a:solidFill>
              </a:rPr>
              <a:t>Somoniylar davlati quyidagi 10 ta devonlar boshqaruvida idora etilardi:</a:t>
            </a:r>
          </a:p>
          <a:p>
            <a:pPr algn="just" eaLnBrk="1" hangingPunct="1"/>
            <a:r>
              <a:rPr lang="en-US" altLang="ru-RU" sz="3200" b="1"/>
              <a:t>1. </a:t>
            </a:r>
            <a:r>
              <a:rPr lang="en-US" altLang="ru-RU" sz="3200" b="1">
                <a:solidFill>
                  <a:srgbClr val="FF0000"/>
                </a:solidFill>
              </a:rPr>
              <a:t>Devoni  vazir  yoki  xojayi  kalon </a:t>
            </a:r>
            <a:r>
              <a:rPr lang="en-US" altLang="ru-RU" sz="3200" b="1"/>
              <a:t> —  eng  muhim  devon.  Vazir  —</a:t>
            </a:r>
            <a:r>
              <a:rPr lang="uz-Cyrl-UZ" altLang="ru-RU" sz="3200" b="1"/>
              <a:t> </a:t>
            </a:r>
            <a:r>
              <a:rPr lang="en-US" altLang="ru-RU" sz="3200" b="1"/>
              <a:t>hukumat  boshlig‘ini  birinchi  yordamchisi  bo‘lgan.  </a:t>
            </a:r>
            <a:r>
              <a:rPr lang="en-US" altLang="ru-RU" sz="3200" b="1" i="1" u="sng"/>
              <a:t>Ushbu  devon  bosh</a:t>
            </a:r>
            <a:r>
              <a:rPr lang="uz-Cyrl-UZ" altLang="ru-RU" sz="3200" b="1" i="1" u="sng"/>
              <a:t> </a:t>
            </a:r>
            <a:r>
              <a:rPr lang="en-US" altLang="ru-RU" sz="3200" b="1" i="1" u="sng"/>
              <a:t>boshqaruv  mahkamasi  ahamiyatiga  ega  edi</a:t>
            </a:r>
            <a:r>
              <a:rPr lang="en-US" altLang="ru-RU" sz="3200" b="1"/>
              <a:t>,  ya’ni  davlatning  barcha</a:t>
            </a:r>
            <a:r>
              <a:rPr lang="uz-Cyrl-UZ" altLang="ru-RU" sz="3200" b="1"/>
              <a:t> </a:t>
            </a:r>
            <a:r>
              <a:rPr lang="en-US" altLang="ru-RU" sz="3200" b="1">
                <a:solidFill>
                  <a:srgbClr val="FF0000"/>
                </a:solidFill>
              </a:rPr>
              <a:t>ma’muriy, siyosiy va </a:t>
            </a:r>
            <a:r>
              <a:rPr lang="ru-RU" altLang="ru-RU" sz="3200" b="1">
                <a:solidFill>
                  <a:srgbClr val="FF0000"/>
                </a:solidFill>
              </a:rPr>
              <a:t>х</a:t>
            </a:r>
            <a:r>
              <a:rPr lang="en-US" altLang="ru-RU" sz="3200" b="1">
                <a:solidFill>
                  <a:srgbClr val="FF0000"/>
                </a:solidFill>
              </a:rPr>
              <a:t>o‘jalik muassasalari</a:t>
            </a:r>
            <a:r>
              <a:rPr lang="en-US" altLang="ru-RU" sz="3200" b="1"/>
              <a:t> ustidan nazorat qilgan, devonlar</a:t>
            </a:r>
            <a:r>
              <a:rPr lang="uz-Cyrl-UZ" altLang="ru-RU" sz="3200" b="1"/>
              <a:t> </a:t>
            </a:r>
            <a:r>
              <a:rPr lang="en-US" altLang="ru-RU" sz="3200" b="1"/>
              <a:t>boshliqlariga rahbarlik qilgan.</a:t>
            </a:r>
            <a:endParaRPr lang="en-US" altLang="ru-RU" sz="3200" b="1">
              <a:solidFill>
                <a:srgbClr val="0000FF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34819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200" b="1"/>
              <a:t>2. </a:t>
            </a:r>
            <a:r>
              <a:rPr lang="en-US" altLang="ru-RU" sz="3200" b="1">
                <a:solidFill>
                  <a:srgbClr val="FF0000"/>
                </a:solidFill>
              </a:rPr>
              <a:t>Devoni  mustavfiy  </a:t>
            </a:r>
            <a:r>
              <a:rPr lang="en-US" altLang="ru-RU" sz="3200" b="1"/>
              <a:t>—  </a:t>
            </a:r>
            <a:r>
              <a:rPr lang="en-US" altLang="ru-RU" sz="3200" b="1">
                <a:solidFill>
                  <a:srgbClr val="0000FF"/>
                </a:solidFill>
              </a:rPr>
              <a:t>moliya  ishlari  devoni.  </a:t>
            </a:r>
            <a:r>
              <a:rPr lang="en-US" altLang="ru-RU" sz="3200" b="1"/>
              <a:t>Ushbu  devon  </a:t>
            </a:r>
            <a:r>
              <a:rPr lang="en-US" altLang="ru-RU" sz="3200" b="1" i="1" u="sng">
                <a:solidFill>
                  <a:srgbClr val="0000FF"/>
                </a:solidFill>
              </a:rPr>
              <a:t>davlat</a:t>
            </a:r>
            <a:r>
              <a:rPr lang="uz-Cyrl-UZ" altLang="ru-RU" sz="3200" b="1" i="1" u="sng">
                <a:solidFill>
                  <a:srgbClr val="0000FF"/>
                </a:solidFill>
              </a:rPr>
              <a:t> </a:t>
            </a:r>
            <a:r>
              <a:rPr lang="ru-RU" altLang="ru-RU" sz="3200" b="1" i="1" u="sng">
                <a:solidFill>
                  <a:srgbClr val="0000FF"/>
                </a:solidFill>
              </a:rPr>
              <a:t>х</a:t>
            </a:r>
            <a:r>
              <a:rPr lang="en-US" altLang="ru-RU" sz="3200" b="1" i="1" u="sng">
                <a:solidFill>
                  <a:srgbClr val="0000FF"/>
                </a:solidFill>
              </a:rPr>
              <a:t>azinasi ishlari</a:t>
            </a:r>
            <a:r>
              <a:rPr lang="en-US" altLang="ru-RU" sz="3200" b="1"/>
              <a:t> bilan shug‘ullangan. Devon i</a:t>
            </a:r>
            <a:r>
              <a:rPr lang="ru-RU" altLang="ru-RU" sz="3200" b="1"/>
              <a:t>х</a:t>
            </a:r>
            <a:r>
              <a:rPr lang="en-US" altLang="ru-RU" sz="3200" b="1"/>
              <a:t>tiyorida </a:t>
            </a:r>
            <a:r>
              <a:rPr lang="en-US" altLang="ru-RU" sz="3200" b="1" i="1" u="sng">
                <a:solidFill>
                  <a:srgbClr val="0000FF"/>
                </a:solidFill>
              </a:rPr>
              <a:t>ma</a:t>
            </a:r>
            <a:r>
              <a:rPr lang="ru-RU" altLang="ru-RU" sz="3200" b="1" i="1" u="sng">
                <a:solidFill>
                  <a:srgbClr val="0000FF"/>
                </a:solidFill>
              </a:rPr>
              <a:t>х</a:t>
            </a:r>
            <a:r>
              <a:rPr lang="en-US" altLang="ru-RU" sz="3200" b="1" i="1" u="sng">
                <a:solidFill>
                  <a:srgbClr val="0000FF"/>
                </a:solidFill>
              </a:rPr>
              <a:t>sus hisobchilar,</a:t>
            </a:r>
            <a:r>
              <a:rPr lang="uz-Cyrl-UZ" altLang="ru-RU" sz="3200" b="1" i="1" u="sng">
                <a:solidFill>
                  <a:srgbClr val="0000FF"/>
                </a:solidFill>
              </a:rPr>
              <a:t> </a:t>
            </a:r>
            <a:r>
              <a:rPr lang="en-US" altLang="ru-RU" sz="3200" b="1" i="1" u="sng">
                <a:solidFill>
                  <a:srgbClr val="0000FF"/>
                </a:solidFill>
              </a:rPr>
              <a:t>munshiy va kotiblar </a:t>
            </a:r>
            <a:r>
              <a:rPr lang="en-US" altLang="ru-RU" sz="3200" b="1"/>
              <a:t>faoliyat ko‘rsatgan.</a:t>
            </a:r>
          </a:p>
          <a:p>
            <a:pPr algn="just" eaLnBrk="1" hangingPunct="1"/>
            <a:r>
              <a:rPr lang="en-US" altLang="ru-RU" sz="3200" b="1"/>
              <a:t>3. </a:t>
            </a:r>
            <a:r>
              <a:rPr lang="en-US" altLang="ru-RU" sz="3200" b="1">
                <a:solidFill>
                  <a:srgbClr val="FF0000"/>
                </a:solidFill>
              </a:rPr>
              <a:t>Devoni ar-rasoyil </a:t>
            </a:r>
            <a:r>
              <a:rPr lang="en-US" altLang="ru-RU" sz="3200" b="1"/>
              <a:t>— </a:t>
            </a:r>
            <a:r>
              <a:rPr lang="en-US" altLang="ru-RU" sz="3200" b="1">
                <a:solidFill>
                  <a:srgbClr val="0000FF"/>
                </a:solidFill>
              </a:rPr>
              <a:t>hujjatlarni rasmiylashtirish devoni.</a:t>
            </a:r>
            <a:r>
              <a:rPr lang="uz-Cyrl-UZ" altLang="ru-RU" sz="3200" b="1">
                <a:solidFill>
                  <a:srgbClr val="0000FF"/>
                </a:solidFill>
              </a:rPr>
              <a:t> </a:t>
            </a:r>
            <a:r>
              <a:rPr lang="en-US" altLang="ru-RU" sz="3200" b="1"/>
              <a:t>Ushbu devon </a:t>
            </a:r>
            <a:r>
              <a:rPr lang="en-US" altLang="ru-RU" sz="3200" b="1" i="1" u="sng">
                <a:solidFill>
                  <a:srgbClr val="0000FF"/>
                </a:solidFill>
              </a:rPr>
              <a:t>davlat hujjatlarini ishlab chiqish va diplomatik aloqalar</a:t>
            </a:r>
            <a:r>
              <a:rPr lang="uz-Cyrl-UZ" altLang="ru-RU" sz="3200" b="1" i="1" u="sng">
                <a:solidFill>
                  <a:srgbClr val="0000FF"/>
                </a:solidFill>
              </a:rPr>
              <a:t> </a:t>
            </a:r>
            <a:r>
              <a:rPr lang="en-US" altLang="ru-RU" sz="3200" b="1"/>
              <a:t>bilan shug‘ullangan.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35843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600" b="1"/>
              <a:t>4. </a:t>
            </a:r>
            <a:r>
              <a:rPr lang="en-US" altLang="ru-RU" sz="2600" b="1">
                <a:solidFill>
                  <a:srgbClr val="FF0000"/>
                </a:solidFill>
              </a:rPr>
              <a:t>Devoni  sohib  al-ushrot. </a:t>
            </a:r>
            <a:r>
              <a:rPr lang="en-US" altLang="ru-RU" sz="2600" b="1"/>
              <a:t> Ushbu  devon  </a:t>
            </a:r>
            <a:r>
              <a:rPr lang="en-US" altLang="ru-RU" sz="2600" b="1" i="1" u="sng">
                <a:solidFill>
                  <a:srgbClr val="0000FF"/>
                </a:solidFill>
              </a:rPr>
              <a:t>ma</a:t>
            </a:r>
            <a:r>
              <a:rPr lang="ru-RU" altLang="ru-RU" sz="2600" b="1" i="1" u="sng">
                <a:solidFill>
                  <a:srgbClr val="0000FF"/>
                </a:solidFill>
              </a:rPr>
              <a:t>х</a:t>
            </a:r>
            <a:r>
              <a:rPr lang="en-US" altLang="ru-RU" sz="2600" b="1" i="1" u="sng">
                <a:solidFill>
                  <a:srgbClr val="0000FF"/>
                </a:solidFill>
              </a:rPr>
              <a:t>sus  saralangan  harbiy</a:t>
            </a:r>
            <a:r>
              <a:rPr lang="uz-Cyrl-UZ" altLang="ru-RU" sz="2600" b="1" i="1" u="sng">
                <a:solidFill>
                  <a:srgbClr val="0000FF"/>
                </a:solidFill>
              </a:rPr>
              <a:t> </a:t>
            </a:r>
            <a:r>
              <a:rPr lang="en-US" altLang="ru-RU" sz="2600" b="1" i="1" u="sng">
                <a:solidFill>
                  <a:srgbClr val="0000FF"/>
                </a:solidFill>
              </a:rPr>
              <a:t>qismlarga boshchilik qilish, ularning tayyorligi, tartib-intizomi, oziq-ovqati,</a:t>
            </a:r>
            <a:r>
              <a:rPr lang="uz-Cyrl-UZ" altLang="ru-RU" sz="2600" b="1" i="1" u="sng">
                <a:solidFill>
                  <a:srgbClr val="0000FF"/>
                </a:solidFill>
              </a:rPr>
              <a:t> </a:t>
            </a:r>
            <a:r>
              <a:rPr lang="ru-RU" altLang="ru-RU" sz="2600" b="1" i="1" u="sng">
                <a:solidFill>
                  <a:srgbClr val="0000FF"/>
                </a:solidFill>
              </a:rPr>
              <a:t>х</a:t>
            </a:r>
            <a:r>
              <a:rPr lang="en-US" altLang="ru-RU" sz="2600" b="1" i="1" u="sng">
                <a:solidFill>
                  <a:srgbClr val="0000FF"/>
                </a:solidFill>
              </a:rPr>
              <a:t>o‘jalik va moliyaviy ta’minoti ishlari</a:t>
            </a:r>
            <a:r>
              <a:rPr lang="en-US" altLang="ru-RU" sz="2600" b="1"/>
              <a:t> bilan shug‘ullangan.</a:t>
            </a:r>
            <a:endParaRPr lang="uz-Cyrl-UZ" altLang="ru-RU" sz="2600" b="1"/>
          </a:p>
          <a:p>
            <a:pPr algn="just" eaLnBrk="1" hangingPunct="1"/>
            <a:r>
              <a:rPr lang="en-US" altLang="ru-RU" sz="2600" b="1"/>
              <a:t>5. </a:t>
            </a:r>
            <a:r>
              <a:rPr lang="en-US" altLang="ru-RU" sz="2600" b="1">
                <a:solidFill>
                  <a:srgbClr val="FF0000"/>
                </a:solidFill>
              </a:rPr>
              <a:t>Devoni sohib-al barid</a:t>
            </a:r>
            <a:r>
              <a:rPr lang="en-US" altLang="ru-RU" sz="2600" b="1"/>
              <a:t> — </a:t>
            </a:r>
            <a:r>
              <a:rPr lang="ru-RU" altLang="ru-RU" sz="2600" b="1">
                <a:solidFill>
                  <a:srgbClr val="0000FF"/>
                </a:solidFill>
              </a:rPr>
              <a:t>х</a:t>
            </a:r>
            <a:r>
              <a:rPr lang="en-US" altLang="ru-RU" sz="2600" b="1">
                <a:solidFill>
                  <a:srgbClr val="0000FF"/>
                </a:solidFill>
              </a:rPr>
              <a:t>at-</a:t>
            </a:r>
            <a:r>
              <a:rPr lang="ru-RU" altLang="ru-RU" sz="2600" b="1">
                <a:solidFill>
                  <a:srgbClr val="0000FF"/>
                </a:solidFill>
              </a:rPr>
              <a:t>х</a:t>
            </a:r>
            <a:r>
              <a:rPr lang="en-US" altLang="ru-RU" sz="2600" b="1">
                <a:solidFill>
                  <a:srgbClr val="0000FF"/>
                </a:solidFill>
              </a:rPr>
              <a:t>abarlar devoni</a:t>
            </a:r>
            <a:r>
              <a:rPr lang="en-US" altLang="ru-RU" sz="2600" b="1"/>
              <a:t>.</a:t>
            </a:r>
            <a:r>
              <a:rPr lang="uz-Cyrl-UZ" altLang="ru-RU" sz="2600" b="1"/>
              <a:t> </a:t>
            </a:r>
            <a:r>
              <a:rPr lang="en-US" altLang="ru-RU" sz="2600" b="1"/>
              <a:t>Ushbu  devon  </a:t>
            </a:r>
            <a:r>
              <a:rPr lang="en-US" altLang="ru-RU" sz="2600" b="1" i="1" u="sng">
                <a:solidFill>
                  <a:srgbClr val="0000FF"/>
                </a:solidFill>
              </a:rPr>
              <a:t>markazda  qabul  qilingan  qarorlar,  rasmiy  hujjatlarni</a:t>
            </a:r>
            <a:r>
              <a:rPr lang="uz-Cyrl-UZ" altLang="ru-RU" sz="2600" b="1" i="1" u="sng">
                <a:solidFill>
                  <a:srgbClr val="0000FF"/>
                </a:solidFill>
              </a:rPr>
              <a:t> </a:t>
            </a:r>
            <a:r>
              <a:rPr lang="en-US" altLang="ru-RU" sz="2600" b="1" i="1" u="sng">
                <a:solidFill>
                  <a:srgbClr val="0000FF"/>
                </a:solidFill>
              </a:rPr>
              <a:t>viloyat,  shaharlarga  yetkazish  va  joylardan  markazga  yetkazish</a:t>
            </a:r>
            <a:r>
              <a:rPr lang="en-US" altLang="ru-RU" sz="2600" b="1"/>
              <a:t>  bilan</a:t>
            </a:r>
            <a:r>
              <a:rPr lang="uz-Cyrl-UZ" altLang="ru-RU" sz="2600" b="1"/>
              <a:t> </a:t>
            </a:r>
            <a:r>
              <a:rPr lang="en-US" altLang="ru-RU" sz="2600" b="1"/>
              <a:t>shug‘ullangan.</a:t>
            </a:r>
          </a:p>
          <a:p>
            <a:pPr algn="just" eaLnBrk="1" hangingPunct="1"/>
            <a:r>
              <a:rPr lang="uz-Cyrl-UZ" altLang="ru-RU" sz="2600" b="1"/>
              <a:t>	</a:t>
            </a:r>
            <a:r>
              <a:rPr lang="en-US" altLang="ru-RU" sz="2600" b="1" u="sng"/>
              <a:t>Mazkur  devonning  joylardagi  bo‘limlari  </a:t>
            </a:r>
            <a:r>
              <a:rPr lang="en-US" altLang="ru-RU" sz="2600" b="1">
                <a:solidFill>
                  <a:srgbClr val="0000FF"/>
                </a:solidFill>
              </a:rPr>
              <a:t>mahalliy  davlat  idoralari,</a:t>
            </a:r>
            <a:r>
              <a:rPr lang="uz-Cyrl-UZ" altLang="ru-RU" sz="2600" b="1">
                <a:solidFill>
                  <a:srgbClr val="0000FF"/>
                </a:solidFill>
              </a:rPr>
              <a:t> </a:t>
            </a:r>
            <a:r>
              <a:rPr lang="en-US" altLang="ru-RU" sz="2600" b="1">
                <a:solidFill>
                  <a:srgbClr val="0000FF"/>
                </a:solidFill>
              </a:rPr>
              <a:t>hukmdorlar faoliyati haqida ma’lumotlar to‘plab, bevosita dargohga yuborish</a:t>
            </a:r>
            <a:r>
              <a:rPr lang="uz-Cyrl-UZ" altLang="ru-RU" sz="2600" b="1">
                <a:solidFill>
                  <a:srgbClr val="0000FF"/>
                </a:solidFill>
              </a:rPr>
              <a:t> </a:t>
            </a:r>
            <a:r>
              <a:rPr lang="en-US" altLang="ru-RU" sz="2600" b="1"/>
              <a:t>imkoniga ega edi.</a:t>
            </a:r>
          </a:p>
          <a:p>
            <a:pPr algn="just" eaLnBrk="1" hangingPunct="1"/>
            <a:endParaRPr lang="en-US" altLang="ru-RU" sz="2600" b="1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36867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800" b="1"/>
              <a:t>6. </a:t>
            </a:r>
            <a:r>
              <a:rPr lang="en-US" altLang="ru-RU" sz="2800" b="1">
                <a:solidFill>
                  <a:srgbClr val="FF0000"/>
                </a:solidFill>
              </a:rPr>
              <a:t>Devoni muhtasib</a:t>
            </a:r>
            <a:r>
              <a:rPr lang="uz-Cyrl-UZ" altLang="ru-RU" sz="2800" b="1">
                <a:solidFill>
                  <a:srgbClr val="FF0000"/>
                </a:solidFill>
              </a:rPr>
              <a:t> </a:t>
            </a:r>
            <a:r>
              <a:rPr lang="uz-Cyrl-UZ" altLang="ru-RU" sz="2800" b="1"/>
              <a:t>– </a:t>
            </a:r>
            <a:r>
              <a:rPr lang="en-US" altLang="ru-RU" sz="2800" b="1"/>
              <a:t>Usbu devon </a:t>
            </a:r>
            <a:r>
              <a:rPr lang="en-US" altLang="ru-RU" sz="2800" b="1" i="1" u="sng">
                <a:solidFill>
                  <a:srgbClr val="0000FF"/>
                </a:solidFill>
              </a:rPr>
              <a:t>shahar va qishloqlarda, ko‘cha va bozorlarda tartibni nazorat</a:t>
            </a:r>
            <a:r>
              <a:rPr lang="uz-Cyrl-UZ" altLang="ru-RU" sz="2800" b="1" i="1" u="sng">
                <a:solidFill>
                  <a:srgbClr val="0000FF"/>
                </a:solidFill>
              </a:rPr>
              <a:t> </a:t>
            </a:r>
            <a:r>
              <a:rPr lang="en-US" altLang="ru-RU" sz="2800" b="1" i="1" u="sng">
                <a:solidFill>
                  <a:srgbClr val="0000FF"/>
                </a:solidFill>
              </a:rPr>
              <a:t>qilish,  diniy  marosimlarni  amalga  oshirishda  chegaradan  chiqmaslikni</a:t>
            </a:r>
            <a:r>
              <a:rPr lang="uz-Cyrl-UZ" altLang="ru-RU" sz="2800" b="1" i="1" u="sng">
                <a:solidFill>
                  <a:srgbClr val="0000FF"/>
                </a:solidFill>
              </a:rPr>
              <a:t> </a:t>
            </a:r>
            <a:r>
              <a:rPr lang="en-US" altLang="ru-RU" sz="2800" b="1" i="1" u="sng">
                <a:solidFill>
                  <a:srgbClr val="0000FF"/>
                </a:solidFill>
              </a:rPr>
              <a:t>ta’minlash, savdogarlarning tarozilarini nazorat qilish, hunarmandlarning</a:t>
            </a:r>
            <a:r>
              <a:rPr lang="uz-Cyrl-UZ" altLang="ru-RU" sz="2800" b="1" i="1" u="sng">
                <a:solidFill>
                  <a:srgbClr val="0000FF"/>
                </a:solidFill>
              </a:rPr>
              <a:t> </a:t>
            </a:r>
            <a:r>
              <a:rPr lang="en-US" altLang="ru-RU" sz="2800" b="1" i="1" u="sng">
                <a:solidFill>
                  <a:srgbClr val="0000FF"/>
                </a:solidFill>
              </a:rPr>
              <a:t>mahsulotlari sifatini tekshirish, nar</a:t>
            </a:r>
            <a:r>
              <a:rPr lang="ru-RU" altLang="ru-RU" sz="2800" b="1" i="1" u="sng">
                <a:solidFill>
                  <a:srgbClr val="0000FF"/>
                </a:solidFill>
              </a:rPr>
              <a:t>х-</a:t>
            </a:r>
            <a:r>
              <a:rPr lang="en-US" altLang="ru-RU" sz="2800" b="1" i="1" u="sng">
                <a:solidFill>
                  <a:srgbClr val="0000FF"/>
                </a:solidFill>
              </a:rPr>
              <a:t>navo oshmasligini nazorat qilish </a:t>
            </a:r>
            <a:r>
              <a:rPr lang="en-US" altLang="ru-RU" sz="2800" b="1"/>
              <a:t>bilan</a:t>
            </a:r>
            <a:r>
              <a:rPr lang="uz-Cyrl-UZ" altLang="ru-RU" sz="2800" b="1"/>
              <a:t> </a:t>
            </a:r>
            <a:r>
              <a:rPr lang="en-US" altLang="ru-RU" sz="2800" b="1"/>
              <a:t>shug‘ullangan.</a:t>
            </a:r>
          </a:p>
          <a:p>
            <a:pPr algn="just" eaLnBrk="1" hangingPunct="1"/>
            <a:r>
              <a:rPr lang="en-US" altLang="ru-RU" sz="2800" b="1"/>
              <a:t>7. </a:t>
            </a:r>
            <a:r>
              <a:rPr lang="en-US" altLang="ru-RU" sz="2800" b="1">
                <a:solidFill>
                  <a:srgbClr val="FF0000"/>
                </a:solidFill>
              </a:rPr>
              <a:t>Devoni mushrif</a:t>
            </a:r>
            <a:r>
              <a:rPr lang="uz-Cyrl-UZ" altLang="ru-RU" sz="2800" b="1">
                <a:solidFill>
                  <a:srgbClr val="FF0000"/>
                </a:solidFill>
              </a:rPr>
              <a:t> </a:t>
            </a:r>
            <a:r>
              <a:rPr lang="uz-Cyrl-UZ" altLang="ru-RU" sz="2800" b="1"/>
              <a:t>– </a:t>
            </a:r>
            <a:r>
              <a:rPr lang="en-US" altLang="ru-RU" sz="2800" b="1"/>
              <a:t>Ushbu devon </a:t>
            </a:r>
            <a:r>
              <a:rPr lang="en-US" altLang="ru-RU" sz="2800" b="1" i="1" u="sng">
                <a:solidFill>
                  <a:srgbClr val="0000FF"/>
                </a:solidFill>
              </a:rPr>
              <a:t>dargoh ta’minoti bilan bog‘liq xazina sarf-</a:t>
            </a:r>
            <a:r>
              <a:rPr lang="ru-RU" altLang="ru-RU" sz="2800" b="1" i="1" u="sng">
                <a:solidFill>
                  <a:srgbClr val="0000FF"/>
                </a:solidFill>
              </a:rPr>
              <a:t>х</a:t>
            </a:r>
            <a:r>
              <a:rPr lang="en-US" altLang="ru-RU" sz="2800" b="1" i="1" u="sng">
                <a:solidFill>
                  <a:srgbClr val="0000FF"/>
                </a:solidFill>
              </a:rPr>
              <a:t>arajatlari ustidan nazorat olib borish </a:t>
            </a:r>
            <a:r>
              <a:rPr lang="en-US" altLang="ru-RU" sz="2800" b="1"/>
              <a:t>bilan shug‘ullangan.</a:t>
            </a:r>
          </a:p>
          <a:p>
            <a:pPr algn="just" eaLnBrk="1" hangingPunct="1"/>
            <a:endParaRPr lang="en-US" altLang="ru-RU" sz="2800" b="1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37891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800" b="1"/>
              <a:t>8. </a:t>
            </a:r>
            <a:r>
              <a:rPr lang="en-US" altLang="ru-RU" sz="2800" b="1">
                <a:solidFill>
                  <a:srgbClr val="FF0000"/>
                </a:solidFill>
              </a:rPr>
              <a:t>Devoni az-ziyo </a:t>
            </a:r>
            <a:r>
              <a:rPr lang="en-US" altLang="ru-RU" sz="2800" b="1"/>
              <a:t>— </a:t>
            </a:r>
            <a:r>
              <a:rPr lang="en-US" altLang="ru-RU" sz="2800" b="1">
                <a:solidFill>
                  <a:srgbClr val="0000FF"/>
                </a:solidFill>
              </a:rPr>
              <a:t>davlat mulklari devoni</a:t>
            </a:r>
            <a:r>
              <a:rPr lang="en-US" altLang="ru-RU" sz="2800" b="1"/>
              <a:t>. Mazkur devon </a:t>
            </a:r>
            <a:r>
              <a:rPr lang="en-US" altLang="ru-RU" sz="2800" b="1" i="1" u="sng">
                <a:solidFill>
                  <a:srgbClr val="0000FF"/>
                </a:solidFill>
              </a:rPr>
              <a:t>hukmdor</a:t>
            </a:r>
            <a:r>
              <a:rPr lang="uz-Cyrl-UZ" altLang="ru-RU" sz="2800" b="1" i="1" u="sng">
                <a:solidFill>
                  <a:srgbClr val="0000FF"/>
                </a:solidFill>
              </a:rPr>
              <a:t> </a:t>
            </a:r>
            <a:r>
              <a:rPr lang="en-US" altLang="ru-RU" sz="2800" b="1" i="1" u="sng">
                <a:solidFill>
                  <a:srgbClr val="0000FF"/>
                </a:solidFill>
              </a:rPr>
              <a:t>sulolasiga tegishli mol-mulk, davlat yerlarini boshqarish, nazorat qilish va</a:t>
            </a:r>
          </a:p>
          <a:p>
            <a:pPr algn="just" eaLnBrk="1" hangingPunct="1"/>
            <a:r>
              <a:rPr lang="en-US" altLang="ru-RU" sz="2800" b="1" i="1" u="sng">
                <a:solidFill>
                  <a:srgbClr val="0000FF"/>
                </a:solidFill>
              </a:rPr>
              <a:t>hisob-kitobni olib borish</a:t>
            </a:r>
            <a:r>
              <a:rPr lang="en-US" altLang="ru-RU" sz="2800" b="1"/>
              <a:t> bilan shug‘ullangan.</a:t>
            </a:r>
          </a:p>
          <a:p>
            <a:pPr algn="just" eaLnBrk="1" hangingPunct="1"/>
            <a:r>
              <a:rPr lang="en-US" altLang="ru-RU" sz="2800" b="1"/>
              <a:t>9. </a:t>
            </a:r>
            <a:r>
              <a:rPr lang="en-US" altLang="ru-RU" sz="2800" b="1">
                <a:solidFill>
                  <a:srgbClr val="FF0000"/>
                </a:solidFill>
              </a:rPr>
              <a:t>Devoni vaqf</a:t>
            </a:r>
            <a:r>
              <a:rPr lang="uz-Cyrl-UZ" altLang="ru-RU" sz="2800" b="1">
                <a:solidFill>
                  <a:srgbClr val="FF0000"/>
                </a:solidFill>
              </a:rPr>
              <a:t> </a:t>
            </a:r>
            <a:r>
              <a:rPr lang="uz-Cyrl-UZ" altLang="ru-RU" sz="2800" b="1"/>
              <a:t>– </a:t>
            </a:r>
            <a:r>
              <a:rPr lang="en-US" altLang="ru-RU" sz="2800" b="1"/>
              <a:t>Ushbu</a:t>
            </a:r>
            <a:r>
              <a:rPr lang="uz-Cyrl-UZ" altLang="ru-RU" sz="2800" b="1"/>
              <a:t> </a:t>
            </a:r>
            <a:r>
              <a:rPr lang="en-US" altLang="ru-RU" sz="2800" b="1"/>
              <a:t>devon  </a:t>
            </a:r>
            <a:r>
              <a:rPr lang="en-US" altLang="ru-RU" sz="2800" b="1" i="1" u="sng">
                <a:solidFill>
                  <a:srgbClr val="0000FF"/>
                </a:solidFill>
              </a:rPr>
              <a:t>bir  sha</a:t>
            </a:r>
            <a:r>
              <a:rPr lang="ru-RU" altLang="ru-RU" sz="2800" b="1" i="1" u="sng">
                <a:solidFill>
                  <a:srgbClr val="0000FF"/>
                </a:solidFill>
              </a:rPr>
              <a:t>х</a:t>
            </a:r>
            <a:r>
              <a:rPr lang="en-US" altLang="ru-RU" sz="2800" b="1" i="1" u="sng">
                <a:solidFill>
                  <a:srgbClr val="0000FF"/>
                </a:solidFill>
              </a:rPr>
              <a:t>s  yoki  davlat  tomonidan  ehson  maqsadida</a:t>
            </a:r>
            <a:r>
              <a:rPr lang="uz-Cyrl-UZ" altLang="ru-RU" sz="2800" b="1" i="1" u="sng">
                <a:solidFill>
                  <a:srgbClr val="0000FF"/>
                </a:solidFill>
              </a:rPr>
              <a:t> </a:t>
            </a:r>
            <a:r>
              <a:rPr lang="en-US" altLang="ru-RU" sz="2800" b="1" i="1" u="sng">
                <a:solidFill>
                  <a:srgbClr val="0000FF"/>
                </a:solidFill>
              </a:rPr>
              <a:t>musulmon ulamolar i</a:t>
            </a:r>
            <a:r>
              <a:rPr lang="ru-RU" altLang="ru-RU" sz="2800" b="1" i="1" u="sng">
                <a:solidFill>
                  <a:srgbClr val="0000FF"/>
                </a:solidFill>
              </a:rPr>
              <a:t>х</a:t>
            </a:r>
            <a:r>
              <a:rPr lang="en-US" altLang="ru-RU" sz="2800" b="1" i="1" u="sng">
                <a:solidFill>
                  <a:srgbClr val="0000FF"/>
                </a:solidFill>
              </a:rPr>
              <a:t>tiyoriga o‘tkazilgan mol-mulk, yer-suv, ya’ni vaqf</a:t>
            </a:r>
            <a:r>
              <a:rPr lang="uz-Cyrl-UZ" altLang="ru-RU" sz="2800" b="1" i="1" u="sng">
                <a:solidFill>
                  <a:srgbClr val="0000FF"/>
                </a:solidFill>
              </a:rPr>
              <a:t> </a:t>
            </a:r>
            <a:r>
              <a:rPr lang="en-US" altLang="ru-RU" sz="2800" b="1" i="1" u="sng">
                <a:solidFill>
                  <a:srgbClr val="0000FF"/>
                </a:solidFill>
              </a:rPr>
              <a:t>ishlari</a:t>
            </a:r>
            <a:r>
              <a:rPr lang="en-US" altLang="ru-RU" sz="2800" b="1"/>
              <a:t> bilan shug‘ullangan.</a:t>
            </a:r>
          </a:p>
          <a:p>
            <a:pPr algn="just" eaLnBrk="1" hangingPunct="1"/>
            <a:r>
              <a:rPr lang="en-US" altLang="ru-RU" sz="2800" b="1"/>
              <a:t>10. </a:t>
            </a:r>
            <a:r>
              <a:rPr lang="en-US" altLang="ru-RU" sz="2800" b="1">
                <a:solidFill>
                  <a:srgbClr val="FF0000"/>
                </a:solidFill>
              </a:rPr>
              <a:t>Devoni qozi</a:t>
            </a:r>
            <a:r>
              <a:rPr lang="uz-Cyrl-UZ" altLang="ru-RU" sz="2800" b="1">
                <a:solidFill>
                  <a:srgbClr val="FF0000"/>
                </a:solidFill>
              </a:rPr>
              <a:t> </a:t>
            </a:r>
            <a:r>
              <a:rPr lang="uz-Cyrl-UZ" altLang="ru-RU" sz="2800" b="1"/>
              <a:t>– </a:t>
            </a:r>
            <a:r>
              <a:rPr lang="en-US" altLang="ru-RU" sz="2800" b="1"/>
              <a:t>Mazkur devon </a:t>
            </a:r>
            <a:r>
              <a:rPr lang="en-US" altLang="ru-RU" sz="2800" b="1" i="1" u="sng">
                <a:solidFill>
                  <a:srgbClr val="0000FF"/>
                </a:solidFill>
              </a:rPr>
              <a:t>qozilarning faoliyatini nazorat qilish </a:t>
            </a:r>
            <a:r>
              <a:rPr lang="en-US" altLang="ru-RU" sz="2800" b="1"/>
              <a:t>bilan shug‘ullangan.</a:t>
            </a:r>
          </a:p>
          <a:p>
            <a:pPr algn="just" eaLnBrk="1" hangingPunct="1"/>
            <a:endParaRPr lang="uz-Cyrl-UZ" altLang="ru-RU" sz="2800" b="1" u="sng"/>
          </a:p>
          <a:p>
            <a:pPr algn="just" eaLnBrk="1" hangingPunct="1"/>
            <a:r>
              <a:rPr lang="uz-Cyrl-UZ" altLang="ru-RU" sz="2800" b="1" u="sng"/>
              <a:t>  </a:t>
            </a:r>
            <a:r>
              <a:rPr lang="en-US" altLang="ru-RU" sz="2800" b="1" u="sng"/>
              <a:t>Devon boshida </a:t>
            </a:r>
            <a:r>
              <a:rPr lang="en-US" altLang="ru-RU" sz="2800" b="1"/>
              <a:t>— </a:t>
            </a:r>
            <a:r>
              <a:rPr lang="en-US" altLang="ru-RU" sz="2800" b="1">
                <a:solidFill>
                  <a:srgbClr val="0000FF"/>
                </a:solidFill>
              </a:rPr>
              <a:t>davlat bosh qozisi </a:t>
            </a:r>
            <a:r>
              <a:rPr lang="en-US" altLang="ru-RU" sz="2800" b="1"/>
              <a:t>turgan.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38915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600" i="1"/>
              <a:t> </a:t>
            </a:r>
            <a:r>
              <a:rPr lang="en-US" altLang="ru-RU" sz="3600" b="1"/>
              <a:t>X-asr  boshida S. hukmronligi ostidagi mulklar quyidagi viloyatlardan tashkil topgan: </a:t>
            </a:r>
            <a:r>
              <a:rPr lang="en-US" altLang="ru-RU" sz="3600" b="1" i="1" u="sng">
                <a:solidFill>
                  <a:srgbClr val="0000FF"/>
                </a:solidFill>
              </a:rPr>
              <a:t>Buxoro, Samarqand, Ustrushona, Fargʻona, Shosh, Isfijob, Xorazm, Kesh, Nasaf, Chagʻoniyon, Xuttalon, Badaxshon, Balx, Tohariston, Guzganon,  Gʻarchiston,  Marv,  Hirot,  Gʻur,  Nishopur  va  Goʻrgon. </a:t>
            </a:r>
            <a:endParaRPr lang="en-US" altLang="ru-RU" sz="3600" b="1" u="sng">
              <a:solidFill>
                <a:srgbClr val="0000FF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12291" name="Прямоугольник 1"/>
          <p:cNvSpPr>
            <a:spLocks noChangeArrowheads="1"/>
          </p:cNvSpPr>
          <p:nvPr/>
        </p:nvSpPr>
        <p:spPr bwMode="auto">
          <a:xfrm>
            <a:off x="0" y="333375"/>
            <a:ext cx="8929688" cy="60023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Somoniylar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ru-RU" sz="3200" b="1">
                <a:solidFill>
                  <a:srgbClr val="341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IX-X-asrlarda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Movarounnahr va Xurosondagi sulola. Somoniylarning oilaviy nisabasi, ya’ni nomi ularning ajdodi bo’lmish </a:t>
            </a:r>
            <a:r>
              <a:rPr lang="en-US" altLang="ru-RU" sz="3200" b="1">
                <a:solidFill>
                  <a:srgbClr val="2508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Somonxudot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ismi bilan bog’liq.</a:t>
            </a:r>
          </a:p>
          <a:p>
            <a:pPr algn="just" eaLnBrk="1" hangingPunct="1"/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	Somonxudotning kelib chiqishi haqida turli xil ma’lumot va fikrlar mavjud. </a:t>
            </a:r>
            <a:r>
              <a:rPr lang="en-US" altLang="ru-RU" sz="3200" b="1">
                <a:solidFill>
                  <a:srgbClr val="341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 Bakr Narshaxiy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(10-a.) va </a:t>
            </a:r>
            <a:r>
              <a:rPr lang="en-US" altLang="ru-RU" sz="3200" b="1">
                <a:solidFill>
                  <a:srgbClr val="341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Hamza Isfahoniy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(10a.) keltirgan  ma’lumotlarga qaraganda, Somonxudot </a:t>
            </a:r>
            <a:r>
              <a:rPr lang="en-US" altLang="ru-RU" sz="3200" b="1">
                <a:solidFill>
                  <a:srgbClr val="341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Balx viloyatidagi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Somon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qishlog’idan, Al-Muqaddasiy (10-a.) ning ma’lumotiga ko’ra esa, u Samarqand viloyatidagi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Somon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nomli qishloqdan bo’lgan.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39939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600" b="1" i="1"/>
              <a:t>Viloyatlar boshliqlari</a:t>
            </a:r>
            <a:r>
              <a:rPr lang="en-US" altLang="ru-RU" sz="3600" b="1"/>
              <a:t> </a:t>
            </a:r>
            <a:r>
              <a:rPr lang="en-US" altLang="ru-RU" sz="3600" b="1">
                <a:solidFill>
                  <a:srgbClr val="0000FF"/>
                </a:solidFill>
              </a:rPr>
              <a:t>katxudo</a:t>
            </a:r>
            <a:r>
              <a:rPr lang="en-US" altLang="ru-RU" sz="3600"/>
              <a:t>, </a:t>
            </a:r>
            <a:r>
              <a:rPr lang="en-US" altLang="ru-RU" sz="3600" b="1" i="1"/>
              <a:t>shahar boshliqlar</a:t>
            </a:r>
            <a:r>
              <a:rPr lang="en-US" altLang="ru-RU" sz="3600"/>
              <a:t>i — </a:t>
            </a:r>
            <a:r>
              <a:rPr lang="en-US" altLang="ru-RU" sz="3600" b="1">
                <a:solidFill>
                  <a:srgbClr val="0000FF"/>
                </a:solidFill>
              </a:rPr>
              <a:t>rais</a:t>
            </a:r>
            <a:r>
              <a:rPr lang="en-US" altLang="ru-RU" sz="3600"/>
              <a:t> deb atalgan.</a:t>
            </a:r>
          </a:p>
          <a:p>
            <a:pPr algn="just" eaLnBrk="1" hangingPunct="1"/>
            <a:r>
              <a:rPr lang="en-US" altLang="ru-RU" sz="3600" b="1" i="1"/>
              <a:t>Viloyat boshlig‘ini </a:t>
            </a:r>
            <a:r>
              <a:rPr lang="en-US" altLang="ru-RU" sz="3600" b="1">
                <a:solidFill>
                  <a:srgbClr val="0000FF"/>
                </a:solidFill>
              </a:rPr>
              <a:t>oliy hukmdor</a:t>
            </a:r>
            <a:r>
              <a:rPr lang="en-US" altLang="ru-RU" sz="3600"/>
              <a:t>, </a:t>
            </a:r>
            <a:r>
              <a:rPr lang="en-US" altLang="ru-RU" sz="3600" b="1" i="1"/>
              <a:t>raisni</a:t>
            </a:r>
            <a:r>
              <a:rPr lang="en-US" altLang="ru-RU" sz="3600"/>
              <a:t> </a:t>
            </a:r>
            <a:r>
              <a:rPr lang="en-US" altLang="ru-RU" sz="3600" b="1">
                <a:solidFill>
                  <a:srgbClr val="0000FF"/>
                </a:solidFill>
              </a:rPr>
              <a:t>kat</a:t>
            </a:r>
            <a:r>
              <a:rPr lang="ru-RU" altLang="ru-RU" sz="3600" b="1">
                <a:solidFill>
                  <a:srgbClr val="0000FF"/>
                </a:solidFill>
              </a:rPr>
              <a:t>х</a:t>
            </a:r>
            <a:r>
              <a:rPr lang="en-US" altLang="ru-RU" sz="3600" b="1">
                <a:solidFill>
                  <a:srgbClr val="0000FF"/>
                </a:solidFill>
              </a:rPr>
              <a:t>udo </a:t>
            </a:r>
            <a:r>
              <a:rPr lang="en-US" altLang="ru-RU" sz="3600"/>
              <a:t>lavozimga tayinlagan.</a:t>
            </a:r>
          </a:p>
          <a:p>
            <a:pPr algn="just" eaLnBrk="1" hangingPunct="1"/>
            <a:r>
              <a:rPr lang="en-US" altLang="ru-RU" sz="3600"/>
              <a:t>Shaharlarda diniy ishlarni boshqarish </a:t>
            </a:r>
            <a:r>
              <a:rPr lang="en-US" altLang="ru-RU" sz="3600" b="1">
                <a:solidFill>
                  <a:srgbClr val="0000FF"/>
                </a:solidFill>
              </a:rPr>
              <a:t>shay</a:t>
            </a:r>
            <a:r>
              <a:rPr lang="ru-RU" altLang="ru-RU" sz="3600" b="1">
                <a:solidFill>
                  <a:srgbClr val="0000FF"/>
                </a:solidFill>
              </a:rPr>
              <a:t>х</a:t>
            </a:r>
            <a:r>
              <a:rPr lang="en-US" altLang="ru-RU" sz="3600" b="1">
                <a:solidFill>
                  <a:srgbClr val="0000FF"/>
                </a:solidFill>
              </a:rPr>
              <a:t>ulislom </a:t>
            </a:r>
            <a:r>
              <a:rPr lang="en-US" altLang="ru-RU" sz="3600"/>
              <a:t>qo‘lida edi.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ChangeArrowheads="1"/>
          </p:cNvSpPr>
          <p:nvPr/>
        </p:nvSpPr>
        <p:spPr bwMode="auto">
          <a:xfrm>
            <a:off x="285750" y="2855913"/>
            <a:ext cx="84296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 sz="2800"/>
          </a:p>
        </p:txBody>
      </p:sp>
      <p:sp>
        <p:nvSpPr>
          <p:cNvPr id="40963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600"/>
              <a:t>	Somoniylarning  saroy  maʼmuriyati  ichidagi  amaldorlarning  bir  qismini  </a:t>
            </a:r>
            <a:r>
              <a:rPr lang="en-US" altLang="ru-RU" sz="2600" b="1">
                <a:solidFill>
                  <a:srgbClr val="0000FF"/>
                </a:solidFill>
              </a:rPr>
              <a:t>forslar</a:t>
            </a:r>
            <a:r>
              <a:rPr lang="en-US" altLang="ru-RU" sz="2600"/>
              <a:t>, qolgan  qismini  </a:t>
            </a:r>
            <a:r>
              <a:rPr lang="en-US" altLang="ru-RU" sz="2600" b="1">
                <a:solidFill>
                  <a:srgbClr val="0000FF"/>
                </a:solidFill>
              </a:rPr>
              <a:t>mahalliy  turkiylar  </a:t>
            </a:r>
            <a:r>
              <a:rPr lang="en-US" altLang="ru-RU" sz="2600"/>
              <a:t>tashkil  etgan.  Viloyatlarda  ham  xuddi  shunday  ahvol  kuzatilgan.  </a:t>
            </a:r>
            <a:r>
              <a:rPr lang="en-US" altLang="ru-RU" sz="2600" b="1" i="1" u="sng"/>
              <a:t>Harbiy  va  mudofaa  ishlari </a:t>
            </a:r>
            <a:r>
              <a:rPr lang="en-US" altLang="ru-RU" sz="2600"/>
              <a:t> toʻla  </a:t>
            </a:r>
            <a:r>
              <a:rPr lang="en-US" altLang="ru-RU" sz="2600" b="1">
                <a:solidFill>
                  <a:srgbClr val="0000FF"/>
                </a:solidFill>
              </a:rPr>
              <a:t>turkiylarning</a:t>
            </a:r>
            <a:r>
              <a:rPr lang="en-US" altLang="ru-RU" sz="2600"/>
              <a:t>  qoʻlida boʻlgan. </a:t>
            </a:r>
          </a:p>
          <a:p>
            <a:pPr algn="just" eaLnBrk="1" hangingPunct="1"/>
            <a:r>
              <a:rPr lang="en-US" altLang="ru-RU" sz="2600"/>
              <a:t>	</a:t>
            </a:r>
            <a:r>
              <a:rPr lang="en-US" altLang="ru-RU" sz="2600" b="1"/>
              <a:t>X-asrga</a:t>
            </a:r>
            <a:r>
              <a:rPr lang="en-US" altLang="ru-RU" sz="2600"/>
              <a:t> kelib </a:t>
            </a:r>
            <a:r>
              <a:rPr lang="en-US" altLang="ru-RU" sz="2600" b="1">
                <a:solidFill>
                  <a:srgbClr val="0000FF"/>
                </a:solidFill>
              </a:rPr>
              <a:t>Isfijob, Taroz </a:t>
            </a:r>
            <a:r>
              <a:rPr lang="en-US" altLang="ru-RU" sz="2600"/>
              <a:t>va boshqa shaharlarning </a:t>
            </a:r>
            <a:r>
              <a:rPr lang="en-US" altLang="ru-RU" sz="2600" b="1"/>
              <a:t>turkiy  aholisi  </a:t>
            </a:r>
            <a:r>
              <a:rPr lang="en-US" altLang="ru-RU" sz="2600"/>
              <a:t>koʻplab  </a:t>
            </a:r>
            <a:r>
              <a:rPr lang="en-US" altLang="ru-RU" sz="2600" b="1">
                <a:solidFill>
                  <a:srgbClr val="0000FF"/>
                </a:solidFill>
              </a:rPr>
              <a:t>islom  dinini  </a:t>
            </a:r>
            <a:r>
              <a:rPr lang="en-US" altLang="ru-RU" sz="2600"/>
              <a:t>qabul  qilganliklari  tufayli Somoniylarning boshqaruv  tizimida ularning salmogʻi oshib ketgan. Xususan, </a:t>
            </a:r>
            <a:r>
              <a:rPr lang="en-US" altLang="ru-RU" sz="2600" b="1" i="1" u="sng">
                <a:solidFill>
                  <a:srgbClr val="0000FF"/>
                </a:solidFill>
              </a:rPr>
              <a:t>Alptegin, Sabuktegin, Alp Arslon, Alitegin, Simjuriy, Bektuzun, Qorategin, Ayach, Altuntosh, Banichur Tosh  </a:t>
            </a:r>
            <a:r>
              <a:rPr lang="en-US" altLang="ru-RU" sz="2600"/>
              <a:t>singari  mashhur  tarixiy  shaxslar  va  ularning  avlodlari  shular jumlasidandir.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ChangeArrowheads="1"/>
          </p:cNvSpPr>
          <p:nvPr/>
        </p:nvSpPr>
        <p:spPr bwMode="auto">
          <a:xfrm>
            <a:off x="285750" y="2855913"/>
            <a:ext cx="84296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 sz="2800"/>
          </a:p>
        </p:txBody>
      </p:sp>
      <p:sp>
        <p:nvSpPr>
          <p:cNvPr id="41987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600"/>
              <a:t>	Hokimiyat  S.  qoʻlidan  ketib,  </a:t>
            </a:r>
            <a:r>
              <a:rPr lang="en-US" altLang="ru-RU" sz="2600" b="1">
                <a:solidFill>
                  <a:srgbClr val="0000FF"/>
                </a:solidFill>
              </a:rPr>
              <a:t>qoraxoniylar</a:t>
            </a:r>
            <a:r>
              <a:rPr lang="en-US" altLang="ru-RU" sz="2600"/>
              <a:t>  qoʻliga  oʻtgandan  keyin </a:t>
            </a:r>
            <a:r>
              <a:rPr lang="en-US" altLang="ru-RU" sz="2600" b="1" i="1" u="sng"/>
              <a:t>turkiylardan bo’lgan mahalliy hokimlarning</a:t>
            </a:r>
            <a:r>
              <a:rPr lang="en-US" altLang="ru-RU" sz="2600"/>
              <a:t> deyarli barchasi ikkilanmay yangi hukmdorlar xizmatiga oʻtishgan. </a:t>
            </a:r>
          </a:p>
          <a:p>
            <a:pPr algn="just" eaLnBrk="1" hangingPunct="1"/>
            <a:r>
              <a:rPr lang="en-US" altLang="ru-RU" sz="2600"/>
              <a:t>	Shuning uchun </a:t>
            </a:r>
            <a:r>
              <a:rPr lang="en-US" altLang="ru-RU" sz="2600" b="1">
                <a:solidFill>
                  <a:srgbClr val="0000FF"/>
                </a:solidFill>
              </a:rPr>
              <a:t>Bugʻroxon</a:t>
            </a:r>
            <a:r>
              <a:rPr lang="en-US" altLang="ru-RU" sz="2600"/>
              <a:t> </a:t>
            </a:r>
            <a:r>
              <a:rPr lang="en-US" altLang="ru-RU" sz="2600" b="1"/>
              <a:t>992 yilda </a:t>
            </a:r>
            <a:r>
              <a:rPr lang="en-US" altLang="ru-RU" sz="2600" b="1">
                <a:solidFill>
                  <a:srgbClr val="0000FF"/>
                </a:solidFill>
              </a:rPr>
              <a:t>Isfijobdan</a:t>
            </a:r>
            <a:r>
              <a:rPr lang="en-US" altLang="ru-RU" sz="2600"/>
              <a:t> yurish qilib, </a:t>
            </a:r>
            <a:r>
              <a:rPr lang="en-US" altLang="ru-RU" sz="2600" b="1">
                <a:solidFill>
                  <a:srgbClr val="0000FF"/>
                </a:solidFill>
              </a:rPr>
              <a:t>Samarqand va Buxoroni  </a:t>
            </a:r>
            <a:r>
              <a:rPr lang="en-US" altLang="ru-RU" sz="2600"/>
              <a:t>egallaganda,  unga  </a:t>
            </a:r>
            <a:r>
              <a:rPr lang="en-US" altLang="ru-RU" sz="2600" b="1"/>
              <a:t>hech  kim  </a:t>
            </a:r>
            <a:r>
              <a:rPr lang="en-US" altLang="ru-RU" sz="2600"/>
              <a:t>qarshilik  koʻrsatmagan.  Chunki </a:t>
            </a:r>
            <a:r>
              <a:rPr lang="en-US" altLang="ru-RU" sz="2600" b="1"/>
              <a:t>mahalliy  aholi,</a:t>
            </a:r>
            <a:r>
              <a:rPr lang="en-US" altLang="ru-RU" sz="2600"/>
              <a:t>  shu  jumladan,  </a:t>
            </a:r>
            <a:r>
              <a:rPr lang="en-US" altLang="ru-RU" sz="2600" b="1"/>
              <a:t>amaldorlar</a:t>
            </a:r>
            <a:r>
              <a:rPr lang="en-US" altLang="ru-RU" sz="2600"/>
              <a:t>  ham,  </a:t>
            </a:r>
            <a:r>
              <a:rPr lang="en-US" altLang="ru-RU" sz="2600" b="1" i="1" u="sng">
                <a:solidFill>
                  <a:srgbClr val="0000FF"/>
                </a:solidFill>
              </a:rPr>
              <a:t>ularga  Movarounnahrning arablargacha boʻlgan asl egalari sifatida va endi islom dinini qabul qilib, oʻz yerlariga qaytib kelgan hukmdorlar</a:t>
            </a:r>
            <a:r>
              <a:rPr lang="en-US" altLang="ru-RU" sz="2600"/>
              <a:t> deb qaraganlar.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43011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600" b="1" i="1">
                <a:solidFill>
                  <a:srgbClr val="0000FF"/>
                </a:solidFill>
              </a:rPr>
              <a:t>Somoniylar lashkari ikki toifaga bo‘lingan edi:</a:t>
            </a:r>
          </a:p>
          <a:p>
            <a:pPr algn="just" eaLnBrk="1" hangingPunct="1"/>
            <a:r>
              <a:rPr lang="en-US" altLang="ru-RU" sz="3600" b="1" i="1"/>
              <a:t>1</a:t>
            </a:r>
            <a:r>
              <a:rPr lang="en-US" altLang="ru-RU" sz="3600" b="1" i="1" u="sng">
                <a:solidFill>
                  <a:srgbClr val="25086C"/>
                </a:solidFill>
              </a:rPr>
              <a:t>) doimiy  ravishda  faoliyat  ko‘rsatadigan  saralangan  harbiy  qism</a:t>
            </a:r>
            <a:r>
              <a:rPr lang="uz-Cyrl-UZ" altLang="ru-RU" sz="3600" b="1" i="1" u="sng">
                <a:solidFill>
                  <a:srgbClr val="25086C"/>
                </a:solidFill>
              </a:rPr>
              <a:t> </a:t>
            </a:r>
            <a:r>
              <a:rPr lang="en-US" altLang="ru-RU" sz="3600" b="1" i="1" u="sng">
                <a:solidFill>
                  <a:srgbClr val="25086C"/>
                </a:solidFill>
              </a:rPr>
              <a:t>(gvardiya);</a:t>
            </a:r>
          </a:p>
          <a:p>
            <a:pPr algn="just" eaLnBrk="1" hangingPunct="1"/>
            <a:r>
              <a:rPr lang="en-US" altLang="ru-RU" sz="3600" b="1" i="1" u="sng">
                <a:solidFill>
                  <a:srgbClr val="25086C"/>
                </a:solidFill>
              </a:rPr>
              <a:t>2) zarur hollarda viloyatlardan yig‘iladigan kuchli harbiy qo‘shin</a:t>
            </a:r>
            <a:endParaRPr lang="en-US" altLang="ru-RU" sz="3600" u="sng">
              <a:solidFill>
                <a:srgbClr val="25086C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qo’shini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44035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000"/>
              <a:t> 	Saroy  </a:t>
            </a:r>
            <a:r>
              <a:rPr lang="en-US" altLang="ru-RU" sz="3000" b="1">
                <a:solidFill>
                  <a:srgbClr val="0000FF"/>
                </a:solidFill>
              </a:rPr>
              <a:t>harbiy  qoʻmondonlari  </a:t>
            </a:r>
            <a:r>
              <a:rPr lang="en-US" altLang="ru-RU" sz="3000" b="1">
                <a:solidFill>
                  <a:srgbClr val="FF0000"/>
                </a:solidFill>
              </a:rPr>
              <a:t>hojib</a:t>
            </a:r>
            <a:r>
              <a:rPr lang="en-US" altLang="ru-RU" sz="3000"/>
              <a:t>,  </a:t>
            </a:r>
            <a:r>
              <a:rPr lang="en-US" altLang="ru-RU" sz="3000" b="1">
                <a:solidFill>
                  <a:srgbClr val="0000FF"/>
                </a:solidFill>
              </a:rPr>
              <a:t>Xuroson  lashkarboshisi  </a:t>
            </a:r>
            <a:r>
              <a:rPr lang="en-US" altLang="ru-RU" sz="3000"/>
              <a:t>esa  </a:t>
            </a:r>
            <a:r>
              <a:rPr lang="en-US" altLang="ru-RU" sz="3000" b="1">
                <a:solidFill>
                  <a:srgbClr val="FF0000"/>
                </a:solidFill>
              </a:rPr>
              <a:t>sipoxsolor</a:t>
            </a:r>
            <a:r>
              <a:rPr lang="en-US" altLang="ru-RU" sz="3000"/>
              <a:t>  deb  atalgan  boʻlib,  boshqaruv  ishlariga  katta  taʼsir  oʻtkazib kelishgan.  </a:t>
            </a:r>
          </a:p>
          <a:p>
            <a:pPr algn="just" eaLnBrk="1" hangingPunct="1"/>
            <a:r>
              <a:rPr lang="en-US" altLang="ru-RU" sz="3000"/>
              <a:t>	Somoniylarning  </a:t>
            </a:r>
            <a:r>
              <a:rPr lang="en-US" altLang="ru-RU" sz="3000" b="1" i="1"/>
              <a:t>soliqlardan  kelib  tushadigan  yillik  daromadi  </a:t>
            </a:r>
            <a:r>
              <a:rPr lang="en-US" altLang="ru-RU" sz="3000" b="1">
                <a:solidFill>
                  <a:srgbClr val="0000FF"/>
                </a:solidFill>
              </a:rPr>
              <a:t>45  mln.  </a:t>
            </a:r>
            <a:r>
              <a:rPr lang="en-US" altLang="ru-RU" sz="3000" b="1"/>
              <a:t>dirhamni</a:t>
            </a:r>
            <a:r>
              <a:rPr lang="en-US" altLang="ru-RU" sz="3000"/>
              <a:t> tashkil qilgan boʻlsa, bu mablagʻdan </a:t>
            </a:r>
            <a:r>
              <a:rPr lang="en-US" altLang="ru-RU" sz="3000" b="1">
                <a:solidFill>
                  <a:srgbClr val="0000FF"/>
                </a:solidFill>
              </a:rPr>
              <a:t>20 mln.ga</a:t>
            </a:r>
            <a:r>
              <a:rPr lang="en-US" altLang="ru-RU" sz="3000"/>
              <a:t> yaqini </a:t>
            </a:r>
            <a:r>
              <a:rPr lang="en-US" altLang="ru-RU" sz="3000" b="1" i="1" u="sng">
                <a:solidFill>
                  <a:srgbClr val="0000FF"/>
                </a:solidFill>
              </a:rPr>
              <a:t>boshqaruv  tizimida  xizmat  qilayotgan  amaldorlar  va  qoʻshin  ehtiyojlariga  </a:t>
            </a:r>
            <a:r>
              <a:rPr lang="en-US" altLang="ru-RU" sz="3000"/>
              <a:t>sarflangan. Xizmat  uchun  ish  xaqi  hammaga  har  </a:t>
            </a:r>
            <a:r>
              <a:rPr lang="en-US" altLang="ru-RU" sz="3000" b="1">
                <a:solidFill>
                  <a:srgbClr val="0000FF"/>
                </a:solidFill>
              </a:rPr>
              <a:t>90  kunda</a:t>
            </a:r>
            <a:r>
              <a:rPr lang="en-US" altLang="ru-RU" sz="3000"/>
              <a:t>,  yaʼni  </a:t>
            </a:r>
            <a:r>
              <a:rPr lang="en-US" altLang="ru-RU" sz="3000" b="1">
                <a:solidFill>
                  <a:srgbClr val="0000FF"/>
                </a:solidFill>
              </a:rPr>
              <a:t>bir  yilda  4  marta </a:t>
            </a:r>
            <a:r>
              <a:rPr lang="en-US" altLang="ru-RU" sz="3000"/>
              <a:t>muntazam ravishda berib turilgan. </a:t>
            </a:r>
            <a:endParaRPr lang="en-US" altLang="ru-RU" sz="3000" u="sng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qo’shini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45059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300"/>
              <a:t> 	Somoniylar  </a:t>
            </a:r>
            <a:r>
              <a:rPr lang="en-US" altLang="ru-RU" sz="3300" b="1" i="1" u="sng"/>
              <a:t>tashqi  va  ichki  dushman  </a:t>
            </a:r>
            <a:r>
              <a:rPr lang="en-US" altLang="ru-RU" sz="3300"/>
              <a:t>xurajlaridan  mamlakatni muhofaza qilish masalasiga katta eʼtibor beradilar, Xususan </a:t>
            </a:r>
            <a:r>
              <a:rPr lang="en-US" altLang="ru-RU" sz="3300" b="1">
                <a:solidFill>
                  <a:srgbClr val="0000FF"/>
                </a:solidFill>
              </a:rPr>
              <a:t>Ismoil Somoniy</a:t>
            </a:r>
            <a:r>
              <a:rPr lang="en-US" altLang="ru-RU" sz="3300"/>
              <a:t> yaxshi  qurollangan  </a:t>
            </a:r>
            <a:r>
              <a:rPr lang="en-US" altLang="ru-RU" sz="3300" b="1" i="1" u="sng">
                <a:solidFill>
                  <a:srgbClr val="0000FF"/>
                </a:solidFill>
              </a:rPr>
              <a:t>harbiy  qoʻshin va  maxsus  saroy  muntazam  sarbozlar qismini </a:t>
            </a:r>
            <a:r>
              <a:rPr lang="en-US" altLang="ru-RU" sz="3300"/>
              <a:t>tuzadi. </a:t>
            </a:r>
            <a:r>
              <a:rPr lang="en-US" altLang="ru-RU" sz="3300" b="1"/>
              <a:t>Muntazam sarbozlar </a:t>
            </a:r>
            <a:r>
              <a:rPr lang="en-US" altLang="ru-RU" sz="3300" b="1" i="1" u="sng">
                <a:solidFill>
                  <a:srgbClr val="0000FF"/>
                </a:solidFill>
              </a:rPr>
              <a:t>oliy dargoh va shaxsan armrni hamda uning xaramini </a:t>
            </a:r>
            <a:r>
              <a:rPr lang="en-US" altLang="ru-RU" sz="3300"/>
              <a:t>qoʻriqlash uchun </a:t>
            </a:r>
            <a:r>
              <a:rPr lang="en-US" altLang="ru-RU" sz="3300" b="1">
                <a:solidFill>
                  <a:srgbClr val="FF0000"/>
                </a:solidFill>
              </a:rPr>
              <a:t>turk gʻulomlaridan </a:t>
            </a:r>
            <a:r>
              <a:rPr lang="en-US" altLang="ru-RU" sz="3300"/>
              <a:t>tuzilgan edi.</a:t>
            </a:r>
            <a:endParaRPr lang="en-US" altLang="ru-RU" sz="3300" u="sng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qo’shini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46083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300"/>
              <a:t> 	</a:t>
            </a:r>
            <a:r>
              <a:rPr lang="en-US" altLang="ru-RU" sz="3300" b="1"/>
              <a:t>Turkiston va Movarounnahr </a:t>
            </a:r>
            <a:r>
              <a:rPr lang="en-US" altLang="ru-RU" sz="3300"/>
              <a:t>harbiy xizmatchi, mohir chavandoz </a:t>
            </a:r>
            <a:r>
              <a:rPr lang="en-US" altLang="ru-RU" sz="3300" b="1"/>
              <a:t>turk oʻsmirlarini </a:t>
            </a:r>
            <a:r>
              <a:rPr lang="en-US" altLang="ru-RU" sz="3300"/>
              <a:t>qadimdan doimiy  ravishda  voyaga  yetkazib  kelgan  boʻlsa  ham,  ammo  faqat </a:t>
            </a:r>
            <a:r>
              <a:rPr lang="en-US" altLang="ru-RU" sz="3300" b="1">
                <a:solidFill>
                  <a:srgbClr val="341048"/>
                </a:solidFill>
              </a:rPr>
              <a:t>somoniylargina</a:t>
            </a:r>
            <a:r>
              <a:rPr lang="en-US" altLang="ru-RU" sz="3300"/>
              <a:t>  </a:t>
            </a:r>
            <a:r>
              <a:rPr lang="en-US" altLang="ru-RU" sz="3300" b="1" i="1" u="sng">
                <a:solidFill>
                  <a:srgbClr val="341048"/>
                </a:solidFill>
              </a:rPr>
              <a:t>turk  yigitlarini  </a:t>
            </a:r>
            <a:r>
              <a:rPr lang="en-US" altLang="ru-RU" sz="3300"/>
              <a:t>birinchilar  qatorida  </a:t>
            </a:r>
            <a:r>
              <a:rPr lang="en-US" altLang="ru-RU" sz="3300" b="1" i="1">
                <a:solidFill>
                  <a:srgbClr val="0000FF"/>
                </a:solidFill>
              </a:rPr>
              <a:t>saroyning  shaxsiy sarbozlari  </a:t>
            </a:r>
            <a:r>
              <a:rPr lang="en-US" altLang="ru-RU" sz="3300"/>
              <a:t>safiga  tortgan  edilar.  </a:t>
            </a:r>
            <a:r>
              <a:rPr lang="en-US" altLang="ru-RU" sz="3300" b="1" i="1" u="sng"/>
              <a:t>Saroy  sarbozlariga  qabul  qilingan  oʻspirin turk  gʻulomining  harbiy  xizmati  maʼlum  muddatga  va  qatʼiy  belgilangan tartibda oʻtar edi.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qo’shini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47107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300"/>
              <a:t> 	</a:t>
            </a:r>
            <a:r>
              <a:rPr lang="en-US" altLang="ru-RU" sz="3300" b="1"/>
              <a:t>Yaxshi va uzoq xizmat qilgan sarbozlar </a:t>
            </a:r>
            <a:r>
              <a:rPr lang="en-US" altLang="ru-RU" sz="3300" b="1">
                <a:solidFill>
                  <a:srgbClr val="0000FF"/>
                </a:solidFill>
              </a:rPr>
              <a:t>„hojib“ </a:t>
            </a:r>
            <a:r>
              <a:rPr lang="en-US" altLang="ru-RU" sz="3300" b="1"/>
              <a:t>lavozimiga koʻtarilgan.  </a:t>
            </a:r>
            <a:r>
              <a:rPr lang="en-US" altLang="ru-RU" sz="3300" b="1" u="sng"/>
              <a:t>Hojiblarning  boshligʻi  </a:t>
            </a:r>
            <a:r>
              <a:rPr lang="en-US" altLang="ru-RU" sz="3300" b="1">
                <a:solidFill>
                  <a:srgbClr val="0000FF"/>
                </a:solidFill>
              </a:rPr>
              <a:t>„hojibul  hujob“</a:t>
            </a:r>
            <a:r>
              <a:rPr lang="en-US" altLang="ru-RU" sz="3300" b="1"/>
              <a:t>  yoki  </a:t>
            </a:r>
            <a:r>
              <a:rPr lang="en-US" altLang="ru-RU" sz="3300" b="1">
                <a:solidFill>
                  <a:srgbClr val="0000FF"/>
                </a:solidFill>
              </a:rPr>
              <a:t>„hojibul  buzruk“  </a:t>
            </a:r>
            <a:r>
              <a:rPr lang="en-US" altLang="ru-RU" sz="3300" b="1"/>
              <a:t>deb yuritilar  edi.  Sunday  unvon  Somoniylar  davlati  saroyidagi  </a:t>
            </a:r>
            <a:r>
              <a:rPr lang="en-US" altLang="ru-RU" sz="3300" b="1">
                <a:solidFill>
                  <a:srgbClr val="0000FF"/>
                </a:solidFill>
              </a:rPr>
              <a:t>oliy  unvon</a:t>
            </a:r>
            <a:r>
              <a:rPr lang="en-US" altLang="ru-RU" sz="3300" b="1"/>
              <a:t> hisoblanardi. Hojiblar, ayniqsa </a:t>
            </a:r>
            <a:r>
              <a:rPr lang="en-US" altLang="ru-RU" sz="3300" b="1">
                <a:solidFill>
                  <a:srgbClr val="0000FF"/>
                </a:solidFill>
              </a:rPr>
              <a:t>hojib-ul hujob </a:t>
            </a:r>
            <a:r>
              <a:rPr lang="en-US" altLang="ru-RU" sz="3300" b="1"/>
              <a:t>saroyda katta nufuzga ega edi. U  </a:t>
            </a:r>
            <a:r>
              <a:rPr lang="en-US" altLang="ru-RU" sz="3300" b="1" i="1" u="sng">
                <a:solidFill>
                  <a:srgbClr val="0000FF"/>
                </a:solidFill>
              </a:rPr>
              <a:t>saroyda  turar  va  dargohning  ishlarini  boshqarar  </a:t>
            </a:r>
            <a:r>
              <a:rPr lang="en-US" altLang="ru-RU" sz="3300" b="1"/>
              <a:t>edi.</a:t>
            </a:r>
            <a:endParaRPr lang="en-US" altLang="ru-RU" sz="3300" b="1" i="1" u="sng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qo’shini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48131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567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300"/>
              <a:t> 	</a:t>
            </a:r>
            <a:r>
              <a:rPr lang="en-US" altLang="ru-RU" sz="3300" b="1"/>
              <a:t>Somoniylar </a:t>
            </a:r>
            <a:r>
              <a:rPr lang="en-US" altLang="ru-RU" sz="3300" b="1">
                <a:solidFill>
                  <a:srgbClr val="0000FF"/>
                </a:solidFill>
              </a:rPr>
              <a:t>sarbozlardan</a:t>
            </a:r>
            <a:r>
              <a:rPr lang="en-US" altLang="ru-RU" sz="3300" b="1"/>
              <a:t> tashqari </a:t>
            </a:r>
            <a:r>
              <a:rPr lang="en-US" altLang="ru-RU" sz="3300" b="1" i="1" u="sng">
                <a:solidFill>
                  <a:srgbClr val="0000FF"/>
                </a:solidFill>
              </a:rPr>
              <a:t>ozod mehnat ahlidan</a:t>
            </a:r>
            <a:r>
              <a:rPr lang="en-US" altLang="ru-RU" sz="3300" b="1"/>
              <a:t> tuzilgan </a:t>
            </a:r>
            <a:r>
              <a:rPr lang="en-US" altLang="ru-RU" sz="3300" b="1" u="sng"/>
              <a:t>harbiy qoʻshinlarga</a:t>
            </a:r>
            <a:r>
              <a:rPr lang="en-US" altLang="ru-RU" sz="3300" b="1"/>
              <a:t> ega edilar. </a:t>
            </a:r>
            <a:r>
              <a:rPr lang="en-US" altLang="ru-RU" sz="3300" b="1" i="1" u="sng"/>
              <a:t>Harbiy qoʻshin va uning taʼminoti bilan</a:t>
            </a:r>
            <a:r>
              <a:rPr lang="en-US" altLang="ru-RU" sz="3300" b="1"/>
              <a:t> </a:t>
            </a:r>
            <a:r>
              <a:rPr lang="en-US" altLang="ru-RU" sz="3300" b="1">
                <a:solidFill>
                  <a:srgbClr val="0000FF"/>
                </a:solidFill>
              </a:rPr>
              <a:t>„ariz“ </a:t>
            </a:r>
            <a:r>
              <a:rPr lang="en-US" altLang="ru-RU" sz="3300" b="1"/>
              <a:t>boshliq </a:t>
            </a:r>
            <a:r>
              <a:rPr lang="en-US" altLang="ru-RU" sz="3300" b="1">
                <a:solidFill>
                  <a:srgbClr val="0000FF"/>
                </a:solidFill>
              </a:rPr>
              <a:t>devoni ariz</a:t>
            </a:r>
            <a:r>
              <a:rPr lang="en-US" altLang="ru-RU" sz="3300" b="1"/>
              <a:t> deb atalgan maxsus mahkama shugʻullanar edi. Ariz qoʻshinlarga </a:t>
            </a:r>
            <a:r>
              <a:rPr lang="en-US" altLang="ru-RU" sz="3300" b="1" i="1" u="sng">
                <a:solidFill>
                  <a:srgbClr val="0000FF"/>
                </a:solidFill>
              </a:rPr>
              <a:t>maosh berar, uning  intizomi,  yarogʻ-aslahasi,  oziq-ovqati  va  otlarining  yem-xashagi taminoti</a:t>
            </a:r>
            <a:r>
              <a:rPr lang="en-US" altLang="ru-RU" sz="3300" b="1"/>
              <a:t> bilan shugʻullanar edi. Qoʻshinlarga xizmat haqi har </a:t>
            </a:r>
            <a:r>
              <a:rPr lang="en-US" altLang="ru-RU" sz="3300" b="1" i="1">
                <a:solidFill>
                  <a:srgbClr val="0000FF"/>
                </a:solidFill>
              </a:rPr>
              <a:t>uch oyda</a:t>
            </a:r>
            <a:r>
              <a:rPr lang="en-US" altLang="ru-RU" sz="3300" b="1"/>
              <a:t>, yaʼni yiliga toʻrt marta toʻlanar edi.</a:t>
            </a:r>
            <a:endParaRPr lang="en-US" altLang="ru-RU" sz="3300" b="1" i="1" u="sng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qo’shini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49155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567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300"/>
              <a:t> 	</a:t>
            </a:r>
            <a:r>
              <a:rPr lang="en-US" altLang="ru-RU" sz="3300" b="1"/>
              <a:t>Somoniylar davrida </a:t>
            </a:r>
            <a:r>
              <a:rPr lang="en-US" altLang="ru-RU" sz="3300" b="1">
                <a:solidFill>
                  <a:srgbClr val="0000FF"/>
                </a:solidFill>
              </a:rPr>
              <a:t>qishloq xo‘jaligi, mahalliy ishlab chiqarish, hunarmandchilik, savdo-sotiq munosabatlari</a:t>
            </a:r>
            <a:r>
              <a:rPr lang="en-US" altLang="ru-RU" sz="3300" b="1"/>
              <a:t>, shaharlar hayoti ancha yuksaldi. O‘lkaning </a:t>
            </a:r>
            <a:r>
              <a:rPr lang="en-US" altLang="ru-RU" sz="3300" b="1">
                <a:solidFill>
                  <a:srgbClr val="0000FF"/>
                </a:solidFill>
              </a:rPr>
              <a:t>Shosh, Farg‘ona va Xorazm</a:t>
            </a:r>
            <a:r>
              <a:rPr lang="en-US" altLang="ru-RU" sz="3300" b="1"/>
              <a:t> vohalarida turli xil g‘alla ekinlari yetishtirish, bog‘dorchilik, sohibkorlik, polizchilik, paxta yetishtirish ancha kengayib bordi. Ko‘plab suv inshootlari barpo etildi. </a:t>
            </a:r>
            <a:r>
              <a:rPr lang="en-US" altLang="ru-RU" sz="3300" b="1">
                <a:solidFill>
                  <a:srgbClr val="0000FF"/>
                </a:solidFill>
              </a:rPr>
              <a:t>«Ariqlar haqida» </a:t>
            </a:r>
            <a:r>
              <a:rPr lang="en-US" altLang="ru-RU" sz="3300" b="1"/>
              <a:t>qonun qabul qilindi. </a:t>
            </a:r>
            <a:endParaRPr lang="en-US" altLang="ru-RU" sz="3300" b="1" i="1" u="sng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ijtimoiy-iqtisodiy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ahvoli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13315" name="Прямоугольник 1"/>
          <p:cNvSpPr>
            <a:spLocks noChangeArrowheads="1"/>
          </p:cNvSpPr>
          <p:nvPr/>
        </p:nvSpPr>
        <p:spPr bwMode="auto">
          <a:xfrm>
            <a:off x="0" y="333375"/>
            <a:ext cx="8929688" cy="550862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3200">
                <a:solidFill>
                  <a:srgbClr val="252525"/>
                </a:solidFill>
              </a:rPr>
              <a:t>"</a:t>
            </a:r>
            <a:r>
              <a:rPr lang="en-US" altLang="ru-RU" sz="3200">
                <a:solidFill>
                  <a:srgbClr val="0000FF"/>
                </a:solidFill>
              </a:rPr>
              <a:t>Sa’diya</a:t>
            </a:r>
            <a:r>
              <a:rPr lang="en-US" altLang="ru-RU" sz="3200">
                <a:solidFill>
                  <a:srgbClr val="252525"/>
                </a:solidFill>
              </a:rPr>
              <a:t>" nomli asar(17-a.)da</a:t>
            </a:r>
            <a:br>
              <a:rPr lang="en-US" altLang="ru-RU" sz="3200">
                <a:solidFill>
                  <a:srgbClr val="252525"/>
                </a:solidFill>
              </a:rPr>
            </a:br>
            <a:r>
              <a:rPr lang="en-US" altLang="ru-RU" sz="3200">
                <a:solidFill>
                  <a:srgbClr val="252525"/>
                </a:solidFill>
              </a:rPr>
              <a:t>keltirilgan ma’lumotlarga koʻra, uning asl ismi </a:t>
            </a:r>
            <a:r>
              <a:rPr lang="en-US" altLang="ru-RU" sz="3200" b="1" i="1" u="sng">
                <a:solidFill>
                  <a:srgbClr val="0000FF"/>
                </a:solidFill>
              </a:rPr>
              <a:t>Arquq</a:t>
            </a:r>
            <a:r>
              <a:rPr lang="en-US" altLang="ru-RU" sz="3200">
                <a:solidFill>
                  <a:srgbClr val="252525"/>
                </a:solidFill>
              </a:rPr>
              <a:t> bo’lib, u </a:t>
            </a:r>
            <a:r>
              <a:rPr lang="en-US" altLang="ru-RU" sz="3200" b="1">
                <a:solidFill>
                  <a:srgbClr val="0000FF"/>
                </a:solidFill>
              </a:rPr>
              <a:t>Farg’onadan Termizga</a:t>
            </a:r>
            <a:r>
              <a:rPr lang="en-US" altLang="ru-RU" sz="3200">
                <a:solidFill>
                  <a:srgbClr val="252525"/>
                </a:solidFill>
              </a:rPr>
              <a:t> ko’chib kelgan va u yerda </a:t>
            </a:r>
            <a:r>
              <a:rPr lang="en-US" altLang="ru-RU" sz="3200" b="1">
                <a:solidFill>
                  <a:srgbClr val="252525"/>
                </a:solidFill>
              </a:rPr>
              <a:t>Somon</a:t>
            </a:r>
            <a:r>
              <a:rPr lang="en-US" altLang="ru-RU" sz="3200">
                <a:solidFill>
                  <a:srgbClr val="252525"/>
                </a:solidFill>
              </a:rPr>
              <a:t> nomli qishlog’iga asos solgan.O’rta asrlarda </a:t>
            </a:r>
            <a:r>
              <a:rPr lang="en-US" altLang="ru-RU" sz="3200" b="1" i="1" u="sng">
                <a:solidFill>
                  <a:srgbClr val="252525"/>
                </a:solidFill>
              </a:rPr>
              <a:t>Buxoro, Farg’ona, Tohariston, Xuttalon </a:t>
            </a:r>
            <a:r>
              <a:rPr lang="en-US" altLang="ru-RU" sz="3200">
                <a:solidFill>
                  <a:srgbClr val="252525"/>
                </a:solidFill>
              </a:rPr>
              <a:t>va boshqa viloyatlarda ham Somon nomli qishloqlar bo’lganligi qayd etilgan. Bu ma’lumotlar "Somon" toponimi o’rta asrlarda O’rta Osiyo hududlarida va undan tashqari yerlarda ham keng tarkalgan joy nomi bo’lganligidan dalolat beradi.</a:t>
            </a:r>
            <a:r>
              <a:rPr lang="en-US" altLang="ru-RU" sz="3200"/>
              <a:t> </a:t>
            </a:r>
            <a:endParaRPr lang="ru-RU" altLang="ru-RU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50179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300"/>
              <a:t> 	</a:t>
            </a:r>
            <a:r>
              <a:rPr lang="en-US" altLang="ru-RU" sz="3300" b="1" i="1" u="sng">
                <a:solidFill>
                  <a:srgbClr val="0000FF"/>
                </a:solidFill>
              </a:rPr>
              <a:t>Metall ishlash, nodir metallardan, chunonchi, oltin, kumush, mis va bosh qa ma’danlardan qimmatli, bezakli buyumlar, asbob-anjomlar tayyorlash </a:t>
            </a:r>
            <a:r>
              <a:rPr lang="en-US" altLang="ru-RU" sz="3300"/>
              <a:t>shaharlarda keng rivojlangan. </a:t>
            </a:r>
            <a:r>
              <a:rPr lang="en-US" altLang="ru-RU" sz="3300" b="1">
                <a:solidFill>
                  <a:srgbClr val="0000FF"/>
                </a:solidFill>
              </a:rPr>
              <a:t>Uch joyda </a:t>
            </a:r>
            <a:r>
              <a:rPr lang="en-US" altLang="ru-RU" sz="3300" b="1" i="1" u="sng"/>
              <a:t>(Buxoro, Samar qand, Farg‘ona)</a:t>
            </a:r>
            <a:r>
              <a:rPr lang="en-US" altLang="ru-RU" sz="3300" b="1"/>
              <a:t> </a:t>
            </a:r>
            <a:r>
              <a:rPr lang="en-US" altLang="ru-RU" sz="3300" b="1" u="sng"/>
              <a:t>kumush pullar </a:t>
            </a:r>
            <a:r>
              <a:rPr lang="en-US" altLang="ru-RU" sz="3300"/>
              <a:t>zarb etilgan.</a:t>
            </a:r>
            <a:r>
              <a:rPr lang="en-US" altLang="ru-RU" sz="3300" b="1"/>
              <a:t> </a:t>
            </a:r>
            <a:r>
              <a:rPr lang="en-US" altLang="ru-RU" sz="3300" b="1">
                <a:solidFill>
                  <a:srgbClr val="0000FF"/>
                </a:solidFill>
              </a:rPr>
              <a:t>Shoshda</a:t>
            </a:r>
            <a:r>
              <a:rPr lang="en-US" altLang="ru-RU" sz="3300" b="1"/>
              <a:t> </a:t>
            </a:r>
            <a:r>
              <a:rPr lang="en-US" altLang="ru-RU" sz="3300" b="1" i="1" u="sng"/>
              <a:t>charm mahsulotlari</a:t>
            </a:r>
            <a:r>
              <a:rPr lang="en-US" altLang="ru-RU" sz="3300" b="1"/>
              <a:t>, </a:t>
            </a:r>
            <a:r>
              <a:rPr lang="en-US" altLang="ru-RU" sz="3300" b="1">
                <a:solidFill>
                  <a:srgbClr val="0000FF"/>
                </a:solidFill>
              </a:rPr>
              <a:t>Farg‘ona va Iloqda</a:t>
            </a:r>
            <a:r>
              <a:rPr lang="en-US" altLang="ru-RU" sz="3300" b="1"/>
              <a:t> </a:t>
            </a:r>
            <a:r>
              <a:rPr lang="en-US" altLang="ru-RU" sz="3300" b="1" i="1" u="sng"/>
              <a:t>qurol-yarog‘ tayyorlash </a:t>
            </a:r>
            <a:r>
              <a:rPr lang="en-US" altLang="ru-RU" sz="3300"/>
              <a:t>yuqori darajada bo‘lgan.</a:t>
            </a:r>
            <a:endParaRPr lang="en-US" altLang="ru-RU" sz="3300" i="1" u="sng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ijtimoiy-iqtisodiy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ahvoli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51203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300"/>
              <a:t> 	</a:t>
            </a:r>
            <a:r>
              <a:rPr lang="en-US" altLang="ru-RU" sz="3300" b="1" i="1" u="sng">
                <a:solidFill>
                  <a:srgbClr val="0000FF"/>
                </a:solidFill>
              </a:rPr>
              <a:t>Somoniylar davlatida yer egalari</a:t>
            </a:r>
          </a:p>
          <a:p>
            <a:pPr algn="just" eaLnBrk="1" hangingPunct="1"/>
            <a:r>
              <a:rPr lang="en-US" altLang="ru-RU" sz="3300" b="1" i="1" u="sng">
                <a:solidFill>
                  <a:srgbClr val="341048"/>
                </a:solidFill>
              </a:rPr>
              <a:t>♦ Mulki sultoni (davlat tasarrufidagi yerlar)</a:t>
            </a:r>
          </a:p>
          <a:p>
            <a:pPr algn="just" eaLnBrk="1" hangingPunct="1"/>
            <a:r>
              <a:rPr lang="en-US" altLang="ru-RU" sz="3300" b="1" i="1" u="sng">
                <a:solidFill>
                  <a:srgbClr val="341048"/>
                </a:solidFill>
              </a:rPr>
              <a:t>♦ Mulkiy yerlar (xususiy yerlar)</a:t>
            </a:r>
          </a:p>
          <a:p>
            <a:pPr algn="just" eaLnBrk="1" hangingPunct="1"/>
            <a:r>
              <a:rPr lang="en-US" altLang="ru-RU" sz="3300" b="1" i="1" u="sng">
                <a:solidFill>
                  <a:srgbClr val="341048"/>
                </a:solidFill>
              </a:rPr>
              <a:t>♦ Mulki xos (oliy martabali ruhoniylar va sayyidlar tasarrufidagi yerlar </a:t>
            </a:r>
          </a:p>
          <a:p>
            <a:pPr algn="just" eaLnBrk="1" hangingPunct="1"/>
            <a:r>
              <a:rPr lang="en-US" altLang="ru-RU" sz="3300" b="1" i="1" u="sng">
                <a:solidFill>
                  <a:srgbClr val="341048"/>
                </a:solidFill>
              </a:rPr>
              <a:t>♦ Vaqf yerlari (diniy muassasalarga tegishli)</a:t>
            </a:r>
          </a:p>
          <a:p>
            <a:pPr algn="just" eaLnBrk="1" hangingPunct="1"/>
            <a:r>
              <a:rPr lang="en-US" altLang="ru-RU" sz="3300" b="1" i="1" u="sng">
                <a:solidFill>
                  <a:srgbClr val="341048"/>
                </a:solidFill>
              </a:rPr>
              <a:t>♦ Jamoa yerlari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ijtimoiy-iqtisodiy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ahvoli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52227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>
                <a:solidFill>
                  <a:srgbClr val="341048"/>
                </a:solidFill>
              </a:rPr>
              <a:t> 	</a:t>
            </a:r>
            <a:r>
              <a:rPr lang="en-US" altLang="ru-RU" sz="2600">
                <a:solidFill>
                  <a:srgbClr val="341048"/>
                </a:solidFill>
              </a:rPr>
              <a:t>Somoniylar davrida davlat boshlig‘i </a:t>
            </a:r>
            <a:r>
              <a:rPr lang="en-US" altLang="ru-RU" sz="2600" b="1" i="1" u="sng">
                <a:solidFill>
                  <a:srgbClr val="341048"/>
                </a:solidFill>
              </a:rPr>
              <a:t>o‘z farzandlari, yaqinlariga, amirlar, hokimlar, lashkarboshilarga </a:t>
            </a:r>
            <a:r>
              <a:rPr lang="en-US" altLang="ru-RU" sz="2600">
                <a:solidFill>
                  <a:srgbClr val="341048"/>
                </a:solidFill>
              </a:rPr>
              <a:t>ularning xizmatlari evaziga </a:t>
            </a:r>
            <a:r>
              <a:rPr lang="en-US" altLang="ru-RU" sz="2600" b="1" i="1" u="sng">
                <a:solidFill>
                  <a:srgbClr val="341048"/>
                </a:solidFill>
              </a:rPr>
              <a:t>tuman, shahar, hatto viloyatlarni</a:t>
            </a:r>
            <a:r>
              <a:rPr lang="en-US" altLang="ru-RU" sz="2600">
                <a:solidFill>
                  <a:srgbClr val="341048"/>
                </a:solidFill>
              </a:rPr>
              <a:t> ham in’om qilgan. Bunday mulk </a:t>
            </a:r>
            <a:r>
              <a:rPr lang="en-US" altLang="ru-RU" sz="2600" b="1">
                <a:solidFill>
                  <a:srgbClr val="0000FF"/>
                </a:solidFill>
              </a:rPr>
              <a:t>iqto</a:t>
            </a:r>
            <a:r>
              <a:rPr lang="en-US" altLang="ru-RU" sz="2600">
                <a:solidFill>
                  <a:srgbClr val="341048"/>
                </a:solidFill>
              </a:rPr>
              <a:t>, ularning egalari </a:t>
            </a:r>
            <a:r>
              <a:rPr lang="en-US" altLang="ru-RU" sz="2600" b="1">
                <a:solidFill>
                  <a:srgbClr val="0000FF"/>
                </a:solidFill>
              </a:rPr>
              <a:t>iqtodor</a:t>
            </a:r>
            <a:r>
              <a:rPr lang="en-US" altLang="ru-RU" sz="2600">
                <a:solidFill>
                  <a:srgbClr val="341048"/>
                </a:solidFill>
              </a:rPr>
              <a:t>  deb atalgan. Iqtodorlar o‘ziga in’om etilgan hududlarda </a:t>
            </a:r>
            <a:r>
              <a:rPr lang="en-US" altLang="ru-RU" sz="2600" b="1" i="1" u="sng">
                <a:solidFill>
                  <a:srgbClr val="341048"/>
                </a:solidFill>
              </a:rPr>
              <a:t>yashovchi aholidan olinadigan soliqlarning bir qismini o‘ziga olish </a:t>
            </a:r>
            <a:r>
              <a:rPr lang="en-US" altLang="ru-RU" sz="2600">
                <a:solidFill>
                  <a:srgbClr val="341048"/>
                </a:solidFill>
              </a:rPr>
              <a:t>evaziga daromad olgan. Aholi iqtodorga </a:t>
            </a:r>
            <a:r>
              <a:rPr lang="en-US" altLang="ru-RU" sz="2600" b="1" i="1">
                <a:solidFill>
                  <a:srgbClr val="341048"/>
                </a:solidFill>
              </a:rPr>
              <a:t>bug‘doy, paxta, quruq meva, gazmol yoki pul shaklida</a:t>
            </a:r>
            <a:r>
              <a:rPr lang="en-US" altLang="ru-RU" sz="2600">
                <a:solidFill>
                  <a:srgbClr val="341048"/>
                </a:solidFill>
              </a:rPr>
              <a:t> soliq to‘lagan. Iqtodan foydalanish muddati </a:t>
            </a:r>
            <a:r>
              <a:rPr lang="en-US" altLang="ru-RU" sz="2600" b="1">
                <a:solidFill>
                  <a:srgbClr val="0000FF"/>
                </a:solidFill>
              </a:rPr>
              <a:t>davlat boshlig‘iga</a:t>
            </a:r>
            <a:r>
              <a:rPr lang="en-US" altLang="ru-RU" sz="2600">
                <a:solidFill>
                  <a:srgbClr val="341048"/>
                </a:solidFill>
              </a:rPr>
              <a:t> bog‘liq bo‘lgan. Avvallari iqto </a:t>
            </a:r>
            <a:r>
              <a:rPr lang="en-US" altLang="ru-RU" sz="2600" b="1">
                <a:solidFill>
                  <a:srgbClr val="0000FF"/>
                </a:solidFill>
              </a:rPr>
              <a:t>vaqtincha</a:t>
            </a:r>
            <a:r>
              <a:rPr lang="en-US" altLang="ru-RU" sz="2600">
                <a:solidFill>
                  <a:srgbClr val="341048"/>
                </a:solidFill>
              </a:rPr>
              <a:t> berilgan, iqtodor bunday mulkdan mahrum ham etilgan, ayrimlari esa iqtodan </a:t>
            </a:r>
            <a:r>
              <a:rPr lang="en-US" altLang="ru-RU" sz="2600" b="1">
                <a:solidFill>
                  <a:srgbClr val="341048"/>
                </a:solidFill>
              </a:rPr>
              <a:t>umrbod</a:t>
            </a:r>
            <a:r>
              <a:rPr lang="en-US" altLang="ru-RU" sz="2600">
                <a:solidFill>
                  <a:srgbClr val="341048"/>
                </a:solidFill>
              </a:rPr>
              <a:t> foydalanganlar</a:t>
            </a:r>
            <a:r>
              <a:rPr lang="en-US" altLang="ru-RU" b="1" i="1" u="sng">
                <a:solidFill>
                  <a:srgbClr val="341048"/>
                </a:solidFill>
              </a:rPr>
              <a:t>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ijtimoiy-iqtisodiy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ahvoli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53251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600"/>
              <a:t> 	</a:t>
            </a:r>
            <a:r>
              <a:rPr lang="en-US" altLang="ru-RU" sz="3600" b="1" i="1" u="sng"/>
              <a:t>Kam yerli yoki yersiz aholi </a:t>
            </a:r>
            <a:r>
              <a:rPr lang="en-US" altLang="ru-RU" sz="3600"/>
              <a:t>katta yer egalaridan yerlarni ijaraga olib mehnat qilganlar. Ular </a:t>
            </a:r>
            <a:r>
              <a:rPr lang="en-US" altLang="ru-RU" sz="3600" b="1">
                <a:solidFill>
                  <a:srgbClr val="0000FF"/>
                </a:solidFill>
              </a:rPr>
              <a:t>barzikor – qo‘shchilar </a:t>
            </a:r>
            <a:r>
              <a:rPr lang="en-US" altLang="ru-RU" sz="3600"/>
              <a:t>deb atalgan. Barzikor ijaraga olgan yerda </a:t>
            </a:r>
            <a:r>
              <a:rPr lang="en-US" altLang="ru-RU" sz="3600" b="1" i="1"/>
              <a:t>o‘z urug‘i va qo‘shi bilan </a:t>
            </a:r>
            <a:r>
              <a:rPr lang="en-US" altLang="ru-RU" sz="3600"/>
              <a:t>dehqonchilik qilsa, hosilning </a:t>
            </a:r>
            <a:r>
              <a:rPr lang="en-US" altLang="ru-RU" sz="3600" b="1">
                <a:solidFill>
                  <a:srgbClr val="0000FF"/>
                </a:solidFill>
              </a:rPr>
              <a:t>1/3–1/5</a:t>
            </a:r>
            <a:r>
              <a:rPr lang="en-US" altLang="ru-RU" sz="3600"/>
              <a:t> hissasiga, </a:t>
            </a:r>
            <a:r>
              <a:rPr lang="en-US" altLang="ru-RU" sz="3600" b="1" i="1"/>
              <a:t>urug‘ va qo‘sh yer egasi hisobidan bo‘lsa</a:t>
            </a:r>
            <a:r>
              <a:rPr lang="en-US" altLang="ru-RU" sz="3600"/>
              <a:t>, hosilning </a:t>
            </a:r>
            <a:r>
              <a:rPr lang="en-US" altLang="ru-RU" sz="3600" b="1">
                <a:solidFill>
                  <a:srgbClr val="0000FF"/>
                </a:solidFill>
              </a:rPr>
              <a:t>1/10–1/12</a:t>
            </a:r>
            <a:r>
              <a:rPr lang="en-US" altLang="ru-RU" sz="3600"/>
              <a:t> hissasiga ega bo‘lgan.</a:t>
            </a:r>
            <a:endParaRPr lang="en-US" altLang="ru-RU" sz="3600" b="1" i="1" u="sng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ijtimoiy-iqtisodiy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ahvoli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54275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800"/>
              <a:t>  Davlatning </a:t>
            </a:r>
            <a:r>
              <a:rPr lang="en-US" altLang="ru-RU" sz="2800" b="1">
                <a:solidFill>
                  <a:srgbClr val="0000FF"/>
                </a:solidFill>
              </a:rPr>
              <a:t>harbiy tayanchi</a:t>
            </a:r>
            <a:r>
              <a:rPr lang="en-US" altLang="ru-RU" sz="2800"/>
              <a:t> hisoblangan </a:t>
            </a:r>
            <a:r>
              <a:rPr lang="en-US" altLang="ru-RU" sz="2800" b="1" i="1" u="sng"/>
              <a:t>turk askarlaridan iborat qo‘shin</a:t>
            </a:r>
            <a:r>
              <a:rPr lang="en-US" altLang="ru-RU" sz="2800"/>
              <a:t> safida ham </a:t>
            </a:r>
            <a:r>
              <a:rPr lang="en-US" altLang="ru-RU" sz="2800" b="1" i="1">
                <a:solidFill>
                  <a:srgbClr val="0000FF"/>
                </a:solidFill>
              </a:rPr>
              <a:t>birdamlik, hamjihatlik</a:t>
            </a:r>
            <a:r>
              <a:rPr lang="en-US" altLang="ru-RU" sz="2800"/>
              <a:t> yetishmasdi. </a:t>
            </a:r>
            <a:r>
              <a:rPr lang="en-US" altLang="ru-RU" sz="2800" b="1" i="1" u="sng"/>
              <a:t>Bu esa somoniylar saltanatini jiddiy tanglikka duchor etdi</a:t>
            </a:r>
            <a:r>
              <a:rPr lang="en-US" altLang="ru-RU" sz="2800"/>
              <a:t>. Masalan, lashkarboshi </a:t>
            </a:r>
            <a:r>
              <a:rPr lang="en-US" altLang="ru-RU" sz="2800" b="1">
                <a:solidFill>
                  <a:srgbClr val="0000FF"/>
                </a:solidFill>
              </a:rPr>
              <a:t>Alptegin</a:t>
            </a:r>
            <a:r>
              <a:rPr lang="en-US" altLang="ru-RU" sz="2800"/>
              <a:t> somoniylarni uzoq yillar himoya qilib kelgan. Uning itoatida </a:t>
            </a:r>
            <a:r>
              <a:rPr lang="en-US" altLang="ru-RU" sz="2800" b="1">
                <a:solidFill>
                  <a:srgbClr val="0000FF"/>
                </a:solidFill>
              </a:rPr>
              <a:t>30 ming qo‘shin </a:t>
            </a:r>
            <a:r>
              <a:rPr lang="en-US" altLang="ru-RU" sz="2800"/>
              <a:t>bo‘lib, zarur bo‘lganda </a:t>
            </a:r>
            <a:r>
              <a:rPr lang="en-US" altLang="ru-RU" sz="2800" b="1">
                <a:solidFill>
                  <a:srgbClr val="0000FF"/>
                </a:solidFill>
              </a:rPr>
              <a:t>100 ming suvoriy </a:t>
            </a:r>
            <a:r>
              <a:rPr lang="en-US" altLang="ru-RU" sz="2800"/>
              <a:t>to‘play olardi. Shu boisdan ham somoniylar bilan </a:t>
            </a:r>
            <a:r>
              <a:rPr lang="en-US" altLang="ru-RU" sz="2800" b="1">
                <a:solidFill>
                  <a:srgbClr val="0000FF"/>
                </a:solidFill>
              </a:rPr>
              <a:t>Alptegin</a:t>
            </a:r>
            <a:r>
              <a:rPr lang="en-US" altLang="ru-RU" sz="2800"/>
              <a:t> o‘rtasidagi </a:t>
            </a:r>
            <a:r>
              <a:rPr lang="en-US" altLang="ru-RU" sz="2800" b="1">
                <a:solidFill>
                  <a:srgbClr val="0000FF"/>
                </a:solidFill>
              </a:rPr>
              <a:t>ixtilof va ishonchsizlik </a:t>
            </a:r>
            <a:r>
              <a:rPr lang="en-US" altLang="ru-RU" sz="2800"/>
              <a:t>oxir-oqibatda </a:t>
            </a:r>
            <a:r>
              <a:rPr lang="en-US" altLang="ru-RU" sz="2800" b="1"/>
              <a:t>somoniylarni inqirozga </a:t>
            </a:r>
            <a:r>
              <a:rPr lang="en-US" altLang="ru-RU" sz="2800"/>
              <a:t>olib keldi</a:t>
            </a:r>
            <a:endParaRPr lang="en-US" altLang="ru-RU" sz="2800" b="1" i="1" u="sng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inqirozi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55299" name="Прямоугольник 1"/>
          <p:cNvSpPr>
            <a:spLocks noChangeArrowheads="1"/>
          </p:cNvSpPr>
          <p:nvPr/>
        </p:nvSpPr>
        <p:spPr bwMode="auto">
          <a:xfrm>
            <a:off x="214313" y="1052513"/>
            <a:ext cx="8750300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800"/>
              <a:t>	Shuningdek, </a:t>
            </a:r>
            <a:r>
              <a:rPr lang="en-US" altLang="ru-RU" sz="2800" b="1" i="1" u="sng">
                <a:solidFill>
                  <a:srgbClr val="0000FF"/>
                </a:solidFill>
              </a:rPr>
              <a:t>mahalliy hukmdorlarda o‘zboshimchalik, bosh-boshdoqlik xatti-harakatlarining avj olishi, ularni jilovlashga markaziy hokimiyatning ojizligi ham davlatning yanada zaiflashuviga </a:t>
            </a:r>
            <a:r>
              <a:rPr lang="en-US" altLang="ru-RU" sz="2800"/>
              <a:t>sabab bo‘ladi. </a:t>
            </a:r>
          </a:p>
          <a:p>
            <a:pPr algn="just" eaLnBrk="1" hangingPunct="1"/>
            <a:r>
              <a:rPr lang="en-US" altLang="ru-RU" sz="2800"/>
              <a:t>	Xalq norozilik harakatlari shu qadar alangalanib bordiki, hatto </a:t>
            </a:r>
            <a:r>
              <a:rPr lang="en-US" altLang="ru-RU" sz="2800" b="1">
                <a:solidFill>
                  <a:srgbClr val="0000FF"/>
                </a:solidFill>
              </a:rPr>
              <a:t>Amir Abdumalik </a:t>
            </a:r>
            <a:r>
              <a:rPr lang="en-US" altLang="ru-RU" sz="2800"/>
              <a:t>vafoti bahonasida </a:t>
            </a:r>
            <a:r>
              <a:rPr lang="en-US" altLang="ru-RU" sz="2800" b="1">
                <a:solidFill>
                  <a:srgbClr val="0000FF"/>
                </a:solidFill>
              </a:rPr>
              <a:t>961-yilda</a:t>
            </a:r>
            <a:r>
              <a:rPr lang="en-US" altLang="ru-RU" sz="2800"/>
              <a:t> Buxoro </a:t>
            </a:r>
            <a:r>
              <a:rPr lang="en-US" altLang="ru-RU" sz="2800" b="1"/>
              <a:t>harbiy askarlari tomonidan boshlangan g‘alayon</a:t>
            </a:r>
            <a:r>
              <a:rPr lang="en-US" altLang="ru-RU" sz="2800"/>
              <a:t> </a:t>
            </a:r>
            <a:r>
              <a:rPr lang="en-US" altLang="ru-RU" sz="2800" b="1">
                <a:solidFill>
                  <a:srgbClr val="0000FF"/>
                </a:solidFill>
              </a:rPr>
              <a:t>amir saroyini </a:t>
            </a:r>
            <a:r>
              <a:rPr lang="en-US" altLang="ru-RU" sz="2800" b="1" i="1"/>
              <a:t>talash, uni yakson qilish bilan </a:t>
            </a:r>
            <a:r>
              <a:rPr lang="en-US" altLang="ru-RU" sz="2800"/>
              <a:t>tugallandi.</a:t>
            </a:r>
          </a:p>
          <a:p>
            <a:pPr algn="just" eaLnBrk="1" hangingPunct="1"/>
            <a:r>
              <a:rPr lang="en-US" altLang="ru-RU" sz="2800" b="1" i="1"/>
              <a:t>	</a:t>
            </a:r>
            <a:r>
              <a:rPr lang="en-US" altLang="ru-RU" sz="2800" b="1" i="1" u="sng">
                <a:solidFill>
                  <a:srgbClr val="25086C"/>
                </a:solidFill>
              </a:rPr>
              <a:t>Bunday jiddiy nizolar, ziddiyatli jarayonlar oqibatida somoniylar davlati zaiflashib, inqirozga yuz tutadi.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Somoniylar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davlatining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inqirozi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630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Movarounnahr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o‘troq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sug‘dliklar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ko‘plab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yashaganlar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ko‘pchiligi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Shosh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Farg‘onada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Zarafshon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Qashqadaryo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vohalarida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istiqomat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uz-Cyrl-U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VIII–IX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asrlarda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turkiy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qabilalar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Farg‘ona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hududlarida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sug‘dliklarga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ta’sirlarini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o‘tkazganlar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turkiylashish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kuchaygan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hududlardagi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turkiylar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o‘troq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chirganlar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4472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Farg‘onada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turkiy</a:t>
            </a:r>
            <a:r>
              <a:rPr lang="uz-Cyrl-UZ" sz="28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Shoshda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turkiy</a:t>
            </a:r>
            <a:r>
              <a:rPr 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ko‘proq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Arab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ografi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Havqalning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islom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diniga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mingga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oilasi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Farob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K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njida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Shosh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oralig‘idagi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Chimk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ntning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janubi-g‘arbiy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hududlariga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turkiy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Shosh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hududlarida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turkiy-o‘g‘uzlar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ta’siri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og‘zaki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ijodida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og‘zaki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ijodida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o‘tmish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avlod-ajdodlari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talqin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9776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Xullas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Osiyoning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Oltoy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janubiy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yonbag‘ridan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boshlanadigan</a:t>
            </a:r>
            <a:r>
              <a:rPr lang="en-US" sz="2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sharqiy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qismida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Markaziy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Tyanshan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etaklarida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Chu, </a:t>
            </a:r>
            <a:r>
              <a:rPr lang="en-US" sz="2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Norin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Talas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daryolari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vodiylari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bo‘ylab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Pomirgacha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6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hududlarda</a:t>
            </a:r>
            <a:r>
              <a:rPr lang="en-US" sz="26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so‘zlashuvchi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xalqlar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uyushmasi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urug‘lari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turlicha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atalsalar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jihatidangina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bir-birlaridan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farqlanadigan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yagona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so‘zlashar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turmush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tarzi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madaniyatlari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urf-odatlari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jismoniy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baquvvatligi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tabiatidagi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mardligi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urushqoqligi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epchilligi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ham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bir-biriga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o‘xshagan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ulkan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tarkibiga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qabila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urug‘larning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ko‘plab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guruhlari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chigillar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yag‘molar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tuxsiylar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uyg‘urlar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</a:t>
            </a:r>
            <a:r>
              <a:rPr lang="en-US" sz="2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6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qipchoqlar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orasida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yirigi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madaniyatlisi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2633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14339" name="Прямоугольник 1"/>
          <p:cNvSpPr>
            <a:spLocks noChangeArrowheads="1"/>
          </p:cNvSpPr>
          <p:nvPr/>
        </p:nvSpPr>
        <p:spPr bwMode="auto">
          <a:xfrm>
            <a:off x="0" y="333375"/>
            <a:ext cx="8929688" cy="60944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3000"/>
              <a:t>Ko’pchilik manbalar </a:t>
            </a:r>
            <a:r>
              <a:rPr lang="en-US" altLang="ru-RU" sz="3000" b="1" i="1" u="sng"/>
              <a:t>(Hudud alolam, Ibn Havqal, Beruniy, Gardizi va h.k.) </a:t>
            </a:r>
            <a:r>
              <a:rPr lang="en-US" altLang="ru-RU" sz="3000"/>
              <a:t>ga koʻra, </a:t>
            </a:r>
            <a:r>
              <a:rPr lang="en-US" altLang="ru-RU" sz="3000" b="1">
                <a:solidFill>
                  <a:srgbClr val="0000FF"/>
                </a:solidFill>
              </a:rPr>
              <a:t>Somonxudot</a:t>
            </a:r>
            <a:r>
              <a:rPr lang="en-US" altLang="ru-RU" sz="3000"/>
              <a:t> sosoniylar davridagi mashhur sarkarda </a:t>
            </a:r>
            <a:r>
              <a:rPr lang="en-US" altLang="ru-RU" sz="3000" b="1">
                <a:solidFill>
                  <a:srgbClr val="0000FF"/>
                </a:solidFill>
              </a:rPr>
              <a:t>Bahrom Cho’bin </a:t>
            </a:r>
            <a:r>
              <a:rPr lang="en-US" altLang="ru-RU" sz="3000"/>
              <a:t>(6-a.) ning </a:t>
            </a:r>
            <a:r>
              <a:rPr lang="en-US" altLang="ru-RU" sz="3000" b="1">
                <a:solidFill>
                  <a:srgbClr val="0000FF"/>
                </a:solidFill>
              </a:rPr>
              <a:t>4 yoki 5</a:t>
            </a:r>
            <a:r>
              <a:rPr lang="en-US" altLang="ru-RU" sz="3000"/>
              <a:t> pogonadagi avlodi bo’lgan. Baxrom Cho’binning  kelib chiqishi </a:t>
            </a:r>
            <a:r>
              <a:rPr lang="en-US" altLang="ru-RU" sz="3000" b="1"/>
              <a:t>eftaliylar</a:t>
            </a:r>
            <a:r>
              <a:rPr lang="en-US" altLang="ru-RU" sz="3000"/>
              <a:t> bilan bog’liq. U sosoniylarga qarshi qo’zg’olon ko’tarib </a:t>
            </a:r>
            <a:r>
              <a:rPr lang="en-US" altLang="ru-RU" sz="3000" b="1"/>
              <a:t>(590 y.)</a:t>
            </a:r>
            <a:r>
              <a:rPr lang="en-US" altLang="ru-RU" sz="3000"/>
              <a:t> mag’lubiyatga uchragandan keyin </a:t>
            </a:r>
            <a:r>
              <a:rPr lang="en-US" altLang="ru-RU" sz="3000" b="1">
                <a:solidFill>
                  <a:srgbClr val="0000FF"/>
                </a:solidFill>
              </a:rPr>
              <a:t>Farg’onaga</a:t>
            </a:r>
            <a:r>
              <a:rPr lang="en-US" altLang="ru-RU" sz="3000"/>
              <a:t> qochib kelgan va </a:t>
            </a:r>
            <a:r>
              <a:rPr lang="en-US" altLang="ru-RU" sz="3000" b="1" i="1"/>
              <a:t>turkiy malikaga</a:t>
            </a:r>
            <a:r>
              <a:rPr lang="en-US" altLang="ru-RU" sz="3000"/>
              <a:t> uylanib, umrining oxirigacha o’sha yerda qolib ketgan. Uning avlodlari ham o’zlarini podshohlar oilasiga mansub deb hisoblaganlar va Sosoniylar davlatidagi </a:t>
            </a:r>
            <a:r>
              <a:rPr lang="en-US" altLang="ru-RU" sz="3000" b="1">
                <a:solidFill>
                  <a:srgbClr val="0000FF"/>
                </a:solidFill>
              </a:rPr>
              <a:t>shahanshoxlar</a:t>
            </a:r>
            <a:r>
              <a:rPr lang="en-US" altLang="ru-RU" sz="3000"/>
              <a:t> oliy taxtiga da’vo qilganlar.</a:t>
            </a:r>
            <a:endParaRPr lang="ru-RU" altLang="ru-RU" sz="3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766-yilda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turgashlarni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tor-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ltirib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Yettisuvni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egallaganlar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to‘g‘risidagi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noma’lum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muallif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8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Hudud</a:t>
            </a:r>
            <a:r>
              <a:rPr lang="en-US" sz="28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al  </a:t>
            </a:r>
            <a:r>
              <a:rPr lang="en-US" sz="28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</a:t>
            </a:r>
            <a:r>
              <a:rPr lang="en-US" sz="28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kitobidan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hikoya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qilinishicha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mamlakat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xalqlar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mamlakatlarga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nisbatan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boy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go‘zal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suvlari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iqlimi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mo‘tadil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mamlakatda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qishloqlardan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xo‘jalik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ishlarining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bir-birlaridan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ba’zilari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8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hqonchilik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birovlari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chorvachilik</a:t>
            </a:r>
            <a:r>
              <a:rPr lang="en-US" sz="28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uchinchilari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ovchilik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shug‘ullanganlar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1256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3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hududlarga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egalik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qilganlarki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aytishlaricha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yerlarini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g‘arbdan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sharqqacha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bosib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o‘tish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kun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ekan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Farg‘ona</a:t>
            </a:r>
            <a:r>
              <a:rPr lang="en-US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vodiysi</a:t>
            </a:r>
            <a:r>
              <a:rPr lang="en-US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Ili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qisman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Norin</a:t>
            </a:r>
            <a:r>
              <a:rPr lang="en-US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daryolari</a:t>
            </a:r>
            <a:r>
              <a:rPr lang="en-US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vodiylarini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to‘la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egallaganlar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topishida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qiluvchi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ro‘lni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o‘ynadilar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qo‘shinining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o‘zagini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617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Qarluqlar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hukmron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chigillar</a:t>
            </a:r>
            <a:r>
              <a:rPr lang="en-US" sz="32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jikil</a:t>
            </a:r>
            <a:r>
              <a:rPr lang="en-US" sz="32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32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tuxsiylar</a:t>
            </a:r>
            <a:r>
              <a:rPr lang="en-US" sz="32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u="sng" dirty="0" err="1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argular</a:t>
            </a:r>
            <a:r>
              <a:rPr lang="en-US" sz="32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yag‘molar</a:t>
            </a:r>
            <a:r>
              <a:rPr lang="en-US" sz="32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turgashlar</a:t>
            </a:r>
            <a:r>
              <a:rPr lang="en-US" sz="32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qipchoqlar</a:t>
            </a:r>
            <a:r>
              <a:rPr lang="en-US" sz="32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yabakular</a:t>
            </a:r>
            <a:r>
              <a:rPr lang="en-US" sz="32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qaylar</a:t>
            </a:r>
            <a:r>
              <a:rPr lang="en-US" sz="32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u="sng" dirty="0" err="1" smtClean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jumullar</a:t>
            </a:r>
            <a:r>
              <a:rPr lang="en-US" sz="3200" b="1" i="1" u="sng" dirty="0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200" b="1" i="1" u="sng" dirty="0" err="1">
                <a:solidFill>
                  <a:srgbClr val="DF03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o‘g‘uzlar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yashaganlar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Toroz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tumani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Issiqko‘l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atrofarida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chigillar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V.V.Bartoldning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xulosalariga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mavq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madaniy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taraqqiyotda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qarluqlarga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boy,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to‘q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farovon</a:t>
            </a:r>
            <a:r>
              <a:rPr 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turmush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chirganlar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chorvachilik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shug‘ullanganlar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quyosh</a:t>
            </a:r>
            <a:r>
              <a:rPr lang="en-US" sz="3200" b="1" dirty="0" smtClean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yulduzlarga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topinganlar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1930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Turk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qabilalarining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uchinchi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yirik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yag‘molar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Issiqko‘lning</a:t>
            </a:r>
            <a:r>
              <a:rPr lang="en-US" sz="3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janubida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Qashg‘ar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tomonlarda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ko‘pchilik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Sharqiy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Turkiston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hududlarida</a:t>
            </a:r>
            <a:r>
              <a:rPr lang="en-US" sz="3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Hudud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</a:t>
            </a:r>
            <a:r>
              <a:rPr lang="en-US" sz="3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muallifi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yag‘molarni</a:t>
            </a:r>
            <a:r>
              <a:rPr lang="en-US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madaniyatda</a:t>
            </a:r>
            <a:r>
              <a:rPr lang="en-US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orqada</a:t>
            </a:r>
            <a:r>
              <a:rPr lang="en-US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qolgan</a:t>
            </a:r>
            <a:r>
              <a:rPr lang="en-US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qabila</a:t>
            </a:r>
            <a:r>
              <a:rPr lang="en-US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yozadi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hqonchilik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shug‘ullanmaganlar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yovvoyi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hayvonlarni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ovlash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mo‘ynachilikni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o‘zlariga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bois  </a:t>
            </a:r>
            <a:r>
              <a:rPr lang="en-US" sz="3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yag‘molarning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yilqi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podalari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qabilalariga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nisbatan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nihoyatda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jasur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jangovarliklari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mashhur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bo‘lganlar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6871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548680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davlatining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topishida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qabilalari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8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qipchoqlar</a:t>
            </a:r>
            <a:r>
              <a:rPr lang="en-US" sz="4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k</a:t>
            </a:r>
            <a:r>
              <a:rPr lang="ru-RU" sz="4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4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nj</a:t>
            </a:r>
            <a:r>
              <a:rPr lang="ru-RU" sz="4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4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klar</a:t>
            </a:r>
            <a:r>
              <a:rPr lang="en-US" sz="4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4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yabaqular</a:t>
            </a:r>
            <a:r>
              <a:rPr lang="en-US" sz="4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4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qirg‘izlar</a:t>
            </a:r>
            <a:r>
              <a:rPr lang="en-US" sz="4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4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o‘g‘uz-turkmanlar</a:t>
            </a:r>
            <a:r>
              <a:rPr lang="en-US" sz="4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b="1" i="1" u="sng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qanchlar</a:t>
            </a:r>
            <a:r>
              <a:rPr lang="en-US" sz="48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sug‘dlar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qatnashganlar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9605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o'rtalarida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Issiqko'lning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janubi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Koshg'arda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yashagan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yag'mo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qabilasi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kuchayib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avval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o'zlaridan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shimoli-sharqroqda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yashovchi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chikil</a:t>
            </a:r>
            <a:r>
              <a:rPr lang="en-US" sz="4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jikil</a:t>
            </a:r>
            <a:r>
              <a:rPr lang="en-US" sz="4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qabilasi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yagona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ittifoqqa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birlashadi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So'ngra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Yettisuvga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xuruj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qarluqlarni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bo'ysundiradi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ulkan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hududda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Qoraxoniylar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qiladilar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740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077831" y="331451"/>
            <a:ext cx="5155066" cy="430887"/>
          </a:xfrm>
          <a:prstGeom prst="rect">
            <a:avLst/>
          </a:prstGeom>
          <a:solidFill>
            <a:srgbClr val="00FF00">
              <a:alpha val="5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200" b="1" dirty="0" err="1" smtClean="0">
                <a:latin typeface="Times New Roman" pitchFamily="18" charset="0"/>
              </a:rPr>
              <a:t>Qoroxoniylar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davlatining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vujudga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kelishi</a:t>
            </a:r>
            <a:endParaRPr lang="ru-RU" sz="2200" b="1" dirty="0">
              <a:latin typeface="Times New Roman" pitchFamily="18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effectLst/>
                <a:latin typeface="Times New Roman"/>
                <a:ea typeface="Times New Roman"/>
              </a:rPr>
              <a:t>	</a:t>
            </a:r>
            <a:r>
              <a:rPr lang="en-US" sz="2800" dirty="0">
                <a:latin typeface="Times New Roman"/>
                <a:ea typeface="Times New Roman"/>
              </a:rPr>
              <a:t>"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Qoraxoniylar</a:t>
            </a:r>
            <a:r>
              <a:rPr lang="en-US" sz="2800" dirty="0">
                <a:latin typeface="Times New Roman"/>
                <a:ea typeface="Times New Roman"/>
              </a:rPr>
              <a:t>" </a:t>
            </a:r>
            <a:r>
              <a:rPr lang="en-US" sz="2800" dirty="0" err="1">
                <a:latin typeface="Times New Roman"/>
                <a:ea typeface="Times New Roman"/>
              </a:rPr>
              <a:t>atamasi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Xoqon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Qoraxon</a:t>
            </a:r>
            <a:r>
              <a:rPr lang="en-US" sz="2800" dirty="0" err="1">
                <a:latin typeface="Times New Roman"/>
                <a:ea typeface="Times New Roman"/>
              </a:rPr>
              <a:t>ning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Islom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dinini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qabul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qilganidan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so'ng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paydo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bo'lgan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>
                <a:latin typeface="Times New Roman"/>
                <a:ea typeface="Times New Roman"/>
              </a:rPr>
              <a:t>Numizmat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Tornberg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esa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ularning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xonlari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tutib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yurgan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maqomiga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qarab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smtClean="0">
                <a:latin typeface="Times New Roman"/>
                <a:ea typeface="Times New Roman"/>
              </a:rPr>
              <a:t>“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Ileklar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”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>
                <a:latin typeface="Times New Roman"/>
                <a:ea typeface="Times New Roman"/>
              </a:rPr>
              <a:t>deb </a:t>
            </a:r>
            <a:r>
              <a:rPr lang="en-US" sz="2800" dirty="0" err="1">
                <a:latin typeface="Times New Roman"/>
                <a:ea typeface="Times New Roman"/>
              </a:rPr>
              <a:t>atagan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>
                <a:latin typeface="Times New Roman"/>
                <a:ea typeface="Times New Roman"/>
              </a:rPr>
              <a:t>Boshqalar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esa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smtClean="0">
                <a:latin typeface="Times New Roman"/>
                <a:ea typeface="Times New Roman"/>
              </a:rPr>
              <a:t>“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Uyg'ur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xoqonligi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”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>
                <a:latin typeface="Times New Roman"/>
                <a:ea typeface="Times New Roman"/>
              </a:rPr>
              <a:t>deb </a:t>
            </a:r>
            <a:r>
              <a:rPr lang="en-US" sz="2800" dirty="0" err="1" smtClean="0">
                <a:latin typeface="Times New Roman"/>
                <a:ea typeface="Times New Roman"/>
              </a:rPr>
              <a:t>atashgan</a:t>
            </a:r>
            <a:r>
              <a:rPr lang="en-US" sz="2800" dirty="0" smtClean="0">
                <a:latin typeface="Times New Roman"/>
                <a:ea typeface="Times New Roman"/>
              </a:rPr>
              <a:t>. </a:t>
            </a:r>
            <a:r>
              <a:rPr lang="en-US" sz="2800" b="1" dirty="0" smtClean="0">
                <a:latin typeface="Times New Roman"/>
                <a:ea typeface="Times New Roman"/>
              </a:rPr>
              <a:t>940 </a:t>
            </a:r>
            <a:r>
              <a:rPr lang="en-US" sz="2800" b="1" dirty="0" err="1">
                <a:latin typeface="Times New Roman"/>
                <a:ea typeface="Times New Roman"/>
              </a:rPr>
              <a:t>yil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atrofida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qarluqlar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Tyanshan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yaqinidagi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Bolasog'un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shahrini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bosib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olishadi</a:t>
            </a:r>
            <a:r>
              <a:rPr lang="en-US" sz="2800" dirty="0" smtClean="0">
                <a:latin typeface="Times New Roman"/>
                <a:ea typeface="Times New Roman"/>
              </a:rPr>
              <a:t>. </a:t>
            </a:r>
            <a:r>
              <a:rPr lang="en-US" sz="2800" dirty="0" err="1" smtClean="0">
                <a:latin typeface="Times New Roman"/>
                <a:ea typeface="Times New Roman"/>
              </a:rPr>
              <a:t>Birinchi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hukmdorlardan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biri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Satuq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Bo'g'raxon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Abdulkarim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Islom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dinini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qabul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qiladi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va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&lt;&lt;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Doslan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Qoraxon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&gt;&gt;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nomi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bilan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shuxrat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topadi</a:t>
            </a:r>
            <a:r>
              <a:rPr lang="en-US" sz="2800" dirty="0">
                <a:latin typeface="Times New Roman"/>
                <a:ea typeface="Times New Roman"/>
              </a:rPr>
              <a:t>, </a:t>
            </a:r>
            <a:r>
              <a:rPr lang="en-US" sz="2800" dirty="0" err="1">
                <a:latin typeface="Times New Roman"/>
                <a:ea typeface="Times New Roman"/>
              </a:rPr>
              <a:t>keyinchalik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butun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sulola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uning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nomidan</a:t>
            </a:r>
            <a:r>
              <a:rPr lang="en-US" sz="2800" dirty="0">
                <a:latin typeface="Times New Roman"/>
                <a:ea typeface="Times New Roman"/>
              </a:rPr>
              <a:t> "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Qoraxoniylar</a:t>
            </a:r>
            <a:r>
              <a:rPr lang="en-US" sz="2800" dirty="0">
                <a:latin typeface="Times New Roman"/>
                <a:ea typeface="Times New Roman"/>
              </a:rPr>
              <a:t>" deb </a:t>
            </a:r>
            <a:r>
              <a:rPr lang="en-US" sz="2800" dirty="0" err="1">
                <a:latin typeface="Times New Roman"/>
                <a:ea typeface="Times New Roman"/>
              </a:rPr>
              <a:t>atala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boshlanadi</a:t>
            </a:r>
            <a:r>
              <a:rPr lang="en-US" sz="2800" dirty="0">
                <a:latin typeface="Times New Roman"/>
                <a:ea typeface="Times New Roman"/>
              </a:rPr>
              <a:t>.</a:t>
            </a:r>
            <a:endParaRPr lang="uz-Cyrl-UZ" sz="28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9595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077831" y="331451"/>
            <a:ext cx="5155066" cy="430887"/>
          </a:xfrm>
          <a:prstGeom prst="rect">
            <a:avLst/>
          </a:prstGeom>
          <a:solidFill>
            <a:srgbClr val="00FF00">
              <a:alpha val="5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200" b="1" dirty="0" err="1" smtClean="0">
                <a:latin typeface="Times New Roman" pitchFamily="18" charset="0"/>
              </a:rPr>
              <a:t>Qoroxoniylar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davlatining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vujudga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kelishi</a:t>
            </a:r>
            <a:endParaRPr lang="ru-RU" sz="2200" b="1" dirty="0">
              <a:latin typeface="Times New Roman" pitchFamily="18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600" dirty="0" smtClean="0">
                <a:effectLst/>
                <a:latin typeface="Times New Roman"/>
                <a:ea typeface="Times New Roman"/>
              </a:rPr>
              <a:t>	</a:t>
            </a:r>
            <a:r>
              <a:rPr lang="en-US" sz="3600" dirty="0" err="1">
                <a:latin typeface="Times New Roman"/>
                <a:ea typeface="Times New Roman"/>
              </a:rPr>
              <a:t>Xon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hokimiyati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>
                <a:latin typeface="Times New Roman"/>
                <a:ea typeface="Times New Roman"/>
              </a:rPr>
              <a:t>madaniyatli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latin typeface="Times New Roman"/>
                <a:ea typeface="Times New Roman"/>
              </a:rPr>
              <a:t>bo‘lsa</a:t>
            </a:r>
            <a:r>
              <a:rPr lang="en-US" sz="3600" dirty="0">
                <a:latin typeface="Times New Roman"/>
                <a:ea typeface="Times New Roman"/>
              </a:rPr>
              <a:t>-</a:t>
            </a:r>
            <a:r>
              <a:rPr lang="en-US" sz="3600" dirty="0" smtClean="0">
                <a:latin typeface="Times New Roman"/>
                <a:ea typeface="Times New Roman"/>
              </a:rPr>
              <a:t>da</a:t>
            </a:r>
            <a:r>
              <a:rPr lang="en-US" sz="3600" dirty="0">
                <a:latin typeface="Times New Roman"/>
                <a:ea typeface="Times New Roman"/>
              </a:rPr>
              <a:t>,  </a:t>
            </a:r>
            <a:r>
              <a:rPr lang="en-US" sz="3600" b="1" dirty="0" err="1">
                <a:latin typeface="Times New Roman"/>
                <a:ea typeface="Times New Roman"/>
              </a:rPr>
              <a:t>qarluqdar</a:t>
            </a:r>
            <a:r>
              <a:rPr lang="en-US" sz="3600" dirty="0">
                <a:latin typeface="Times New Roman"/>
                <a:ea typeface="Times New Roman"/>
              </a:rPr>
              <a:t>  </a:t>
            </a:r>
            <a:r>
              <a:rPr lang="en-US" sz="3600" dirty="0" err="1">
                <a:latin typeface="Times New Roman"/>
                <a:ea typeface="Times New Roman"/>
              </a:rPr>
              <a:t>yoki</a:t>
            </a:r>
            <a:r>
              <a:rPr lang="en-US" sz="3600" dirty="0">
                <a:latin typeface="Times New Roman"/>
                <a:ea typeface="Times New Roman"/>
              </a:rPr>
              <a:t>  </a:t>
            </a:r>
            <a:r>
              <a:rPr lang="en-US" sz="3600" b="1" dirty="0" err="1">
                <a:latin typeface="Times New Roman"/>
                <a:ea typeface="Times New Roman"/>
              </a:rPr>
              <a:t>chigillar</a:t>
            </a:r>
            <a:r>
              <a:rPr lang="en-US" sz="3600" dirty="0">
                <a:latin typeface="Times New Roman"/>
                <a:ea typeface="Times New Roman"/>
              </a:rPr>
              <a:t>  </a:t>
            </a:r>
            <a:r>
              <a:rPr lang="en-US" sz="3600" dirty="0" err="1">
                <a:latin typeface="Times New Roman"/>
                <a:ea typeface="Times New Roman"/>
              </a:rPr>
              <a:t>qabilasidan</a:t>
            </a:r>
            <a:r>
              <a:rPr lang="en-US" sz="3600" dirty="0">
                <a:latin typeface="Times New Roman"/>
                <a:ea typeface="Times New Roman"/>
              </a:rPr>
              <a:t>  </a:t>
            </a:r>
            <a:r>
              <a:rPr lang="en-US" sz="3600" dirty="0" err="1">
                <a:latin typeface="Times New Roman"/>
                <a:ea typeface="Times New Roman"/>
              </a:rPr>
              <a:t>chiqmadi</a:t>
            </a:r>
            <a:r>
              <a:rPr lang="en-US" sz="3600" dirty="0">
                <a:latin typeface="Times New Roman"/>
                <a:ea typeface="Times New Roman"/>
              </a:rPr>
              <a:t>,  </a:t>
            </a:r>
            <a:r>
              <a:rPr lang="en-US" sz="3600" dirty="0" err="1">
                <a:latin typeface="Times New Roman"/>
                <a:ea typeface="Times New Roman"/>
              </a:rPr>
              <a:t>balki</a:t>
            </a:r>
            <a:r>
              <a:rPr lang="en-US" sz="3600" dirty="0">
                <a:latin typeface="Times New Roman"/>
                <a:ea typeface="Times New Roman"/>
              </a:rPr>
              <a:t>  </a:t>
            </a:r>
            <a:r>
              <a:rPr lang="en-US" sz="3600" b="1" i="1" u="sng" dirty="0" err="1">
                <a:latin typeface="Times New Roman"/>
                <a:ea typeface="Times New Roman"/>
              </a:rPr>
              <a:t>madaniy</a:t>
            </a:r>
            <a:r>
              <a:rPr lang="en-US" sz="3600" b="1" i="1" u="sng" dirty="0">
                <a:latin typeface="Times New Roman"/>
                <a:ea typeface="Times New Roman"/>
              </a:rPr>
              <a:t> </a:t>
            </a:r>
            <a:r>
              <a:rPr lang="en-US" sz="3600" b="1" i="1" u="sng" dirty="0" err="1" smtClean="0">
                <a:latin typeface="Times New Roman"/>
                <a:ea typeface="Times New Roman"/>
              </a:rPr>
              <a:t>taraqqiyotda</a:t>
            </a:r>
            <a:r>
              <a:rPr lang="en-US" sz="3600" b="1" i="1" u="sng" dirty="0" smtClean="0">
                <a:latin typeface="Times New Roman"/>
                <a:ea typeface="Times New Roman"/>
              </a:rPr>
              <a:t>  </a:t>
            </a:r>
            <a:r>
              <a:rPr lang="en-US" sz="3600" b="1" i="1" u="sng" dirty="0" err="1">
                <a:latin typeface="Times New Roman"/>
                <a:ea typeface="Times New Roman"/>
              </a:rPr>
              <a:t>orqaroqda</a:t>
            </a:r>
            <a:r>
              <a:rPr lang="en-US" sz="3600" dirty="0">
                <a:latin typeface="Times New Roman"/>
                <a:ea typeface="Times New Roman"/>
              </a:rPr>
              <a:t>  </a:t>
            </a:r>
            <a:r>
              <a:rPr lang="en-US" sz="3600" dirty="0" err="1">
                <a:latin typeface="Times New Roman"/>
                <a:ea typeface="Times New Roman"/>
              </a:rPr>
              <a:t>bo‘lgan</a:t>
            </a:r>
            <a:r>
              <a:rPr lang="en-US" sz="3600" dirty="0">
                <a:latin typeface="Times New Roman"/>
                <a:ea typeface="Times New Roman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yag‘molardan</a:t>
            </a:r>
            <a:r>
              <a:rPr lang="en-US" sz="3600" dirty="0">
                <a:latin typeface="Times New Roman"/>
                <a:ea typeface="Times New Roman"/>
              </a:rPr>
              <a:t>  </a:t>
            </a:r>
            <a:r>
              <a:rPr lang="en-US" sz="3600" dirty="0" err="1">
                <a:latin typeface="Times New Roman"/>
                <a:ea typeface="Times New Roman"/>
              </a:rPr>
              <a:t>chiqqan</a:t>
            </a:r>
            <a:r>
              <a:rPr lang="en-US" sz="3600" dirty="0">
                <a:latin typeface="Times New Roman"/>
                <a:ea typeface="Times New Roman"/>
              </a:rPr>
              <a:t>.  </a:t>
            </a:r>
            <a:r>
              <a:rPr lang="en-US" sz="3600" dirty="0" err="1">
                <a:latin typeface="Times New Roman"/>
                <a:ea typeface="Times New Roman"/>
              </a:rPr>
              <a:t>Buni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Satuk</a:t>
            </a:r>
            <a:r>
              <a:rPr lang="en-US" sz="36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Abdulkarim</a:t>
            </a:r>
            <a:r>
              <a:rPr lang="en-US" sz="36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Qoraxon</a:t>
            </a:r>
            <a:r>
              <a:rPr lang="en-US" sz="3600" dirty="0" err="1">
                <a:latin typeface="Times New Roman"/>
                <a:ea typeface="Times New Roman"/>
              </a:rPr>
              <a:t>ning</a:t>
            </a:r>
            <a:r>
              <a:rPr lang="en-US" sz="3600" dirty="0">
                <a:latin typeface="Times New Roman"/>
                <a:ea typeface="Times New Roman"/>
              </a:rPr>
              <a:t>  </a:t>
            </a:r>
            <a:r>
              <a:rPr lang="en-US" sz="3600" b="1" dirty="0" err="1">
                <a:latin typeface="Times New Roman"/>
                <a:ea typeface="Times New Roman"/>
              </a:rPr>
              <a:t>yag‘molar</a:t>
            </a:r>
            <a:r>
              <a:rPr lang="en-US" sz="3600" b="1" dirty="0">
                <a:latin typeface="Times New Roman"/>
                <a:ea typeface="Times New Roman"/>
              </a:rPr>
              <a:t>  </a:t>
            </a:r>
            <a:r>
              <a:rPr lang="en-US" sz="3600" b="1" dirty="0" err="1">
                <a:latin typeface="Times New Roman"/>
                <a:ea typeface="Times New Roman"/>
              </a:rPr>
              <a:t>urug‘idan</a:t>
            </a:r>
            <a:r>
              <a:rPr lang="en-US" sz="3600" b="1" dirty="0">
                <a:latin typeface="Times New Roman"/>
                <a:ea typeface="Times New Roman"/>
              </a:rPr>
              <a:t>  </a:t>
            </a:r>
            <a:r>
              <a:rPr lang="en-US" sz="3600" b="1" dirty="0" err="1">
                <a:latin typeface="Times New Roman"/>
                <a:ea typeface="Times New Roman"/>
              </a:rPr>
              <a:t>bo‘lganligi</a:t>
            </a:r>
            <a:r>
              <a:rPr lang="en-US" sz="3600" dirty="0">
                <a:latin typeface="Times New Roman"/>
                <a:ea typeface="Times New Roman"/>
              </a:rPr>
              <a:t> </a:t>
            </a:r>
            <a:r>
              <a:rPr lang="en-US" sz="3600" dirty="0" smtClean="0">
                <a:latin typeface="Times New Roman"/>
                <a:ea typeface="Times New Roman"/>
              </a:rPr>
              <a:t>ham  </a:t>
            </a:r>
            <a:r>
              <a:rPr lang="en-US" sz="3600" dirty="0" err="1">
                <a:latin typeface="Times New Roman"/>
                <a:ea typeface="Times New Roman"/>
              </a:rPr>
              <a:t>ochiq-oydin</a:t>
            </a:r>
            <a:r>
              <a:rPr lang="en-US" sz="3600" dirty="0">
                <a:latin typeface="Times New Roman"/>
                <a:ea typeface="Times New Roman"/>
              </a:rPr>
              <a:t>  </a:t>
            </a:r>
            <a:r>
              <a:rPr lang="en-US" sz="3600" dirty="0" err="1">
                <a:latin typeface="Times New Roman"/>
                <a:ea typeface="Times New Roman"/>
              </a:rPr>
              <a:t>isbotlaydi</a:t>
            </a:r>
            <a:r>
              <a:rPr lang="en-US" sz="3600" dirty="0">
                <a:latin typeface="Times New Roman"/>
                <a:ea typeface="Times New Roman"/>
              </a:rPr>
              <a:t>.</a:t>
            </a:r>
            <a:endParaRPr lang="uz-Cyrl-UZ" sz="36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7218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077831" y="331451"/>
            <a:ext cx="5155066" cy="430887"/>
          </a:xfrm>
          <a:prstGeom prst="rect">
            <a:avLst/>
          </a:prstGeom>
          <a:solidFill>
            <a:srgbClr val="00FF00">
              <a:alpha val="5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200" b="1" dirty="0" err="1" smtClean="0">
                <a:latin typeface="Times New Roman" pitchFamily="18" charset="0"/>
              </a:rPr>
              <a:t>Qoroxoniylar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davlatining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vujudga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kelishi</a:t>
            </a:r>
            <a:endParaRPr lang="ru-RU" sz="2200" b="1" dirty="0">
              <a:latin typeface="Times New Roman" pitchFamily="18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67544" y="1058747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effectLst/>
                <a:latin typeface="Times New Roman"/>
                <a:ea typeface="Times New Roman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«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Majmuayi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 at 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tavoriy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»  </a:t>
            </a:r>
            <a:r>
              <a:rPr lang="en-US" sz="2400" dirty="0">
                <a:latin typeface="Times New Roman"/>
                <a:ea typeface="Times New Roman"/>
              </a:rPr>
              <a:t>(«</a:t>
            </a:r>
            <a:r>
              <a:rPr lang="en-US" sz="2400" dirty="0" err="1">
                <a:latin typeface="Times New Roman"/>
                <a:ea typeface="Times New Roman"/>
              </a:rPr>
              <a:t>Tarixning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</a:rPr>
              <a:t>qisqartma</a:t>
            </a:r>
            <a:r>
              <a:rPr lang="en-US" sz="2400" dirty="0" smtClean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to‘plami</a:t>
            </a:r>
            <a:r>
              <a:rPr lang="en-US" sz="2400" dirty="0">
                <a:latin typeface="Times New Roman"/>
                <a:ea typeface="Times New Roman"/>
              </a:rPr>
              <a:t>»)  </a:t>
            </a:r>
            <a:r>
              <a:rPr lang="en-US" sz="2400" dirty="0" err="1">
                <a:latin typeface="Times New Roman"/>
                <a:ea typeface="Times New Roman"/>
              </a:rPr>
              <a:t>asarining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 smtClean="0">
                <a:latin typeface="Times New Roman"/>
                <a:ea typeface="Times New Roman"/>
              </a:rPr>
              <a:t>muallifi</a:t>
            </a:r>
            <a:r>
              <a:rPr lang="ru-RU" sz="2400" dirty="0" smtClean="0">
                <a:latin typeface="Times New Roman"/>
                <a:ea typeface="Times New Roman"/>
              </a:rPr>
              <a:t>  </a:t>
            </a:r>
            <a:r>
              <a:rPr lang="ru-RU" sz="2400" b="1" i="1" dirty="0">
                <a:latin typeface="Times New Roman"/>
                <a:ea typeface="Times New Roman"/>
              </a:rPr>
              <a:t>«</a:t>
            </a:r>
            <a:r>
              <a:rPr lang="en-US" sz="2400" b="1" i="1" dirty="0" err="1">
                <a:latin typeface="Times New Roman"/>
                <a:ea typeface="Times New Roman"/>
              </a:rPr>
              <a:t>yag‘molar</a:t>
            </a:r>
            <a:r>
              <a:rPr lang="en-US" sz="2400" b="1" i="1" dirty="0">
                <a:latin typeface="Times New Roman"/>
                <a:ea typeface="Times New Roman"/>
              </a:rPr>
              <a:t>  </a:t>
            </a:r>
            <a:r>
              <a:rPr lang="en-US" sz="2400" b="1" i="1" dirty="0" err="1">
                <a:latin typeface="Times New Roman"/>
                <a:ea typeface="Times New Roman"/>
              </a:rPr>
              <a:t>podshoni</a:t>
            </a:r>
            <a:r>
              <a:rPr lang="en-US" sz="2400" b="1" i="1" dirty="0">
                <a:latin typeface="Times New Roman"/>
                <a:ea typeface="Times New Roman"/>
              </a:rPr>
              <a:t> </a:t>
            </a:r>
            <a:r>
              <a:rPr lang="en-US" sz="2400" b="1" i="1" dirty="0" err="1" smtClean="0">
                <a:latin typeface="Times New Roman"/>
                <a:ea typeface="Times New Roman"/>
              </a:rPr>
              <a:t>bo‘g‘raxon</a:t>
            </a:r>
            <a:r>
              <a:rPr lang="en-US" sz="2400" b="1" i="1" dirty="0" smtClean="0">
                <a:latin typeface="Times New Roman"/>
                <a:ea typeface="Times New Roman"/>
              </a:rPr>
              <a:t> </a:t>
            </a:r>
            <a:r>
              <a:rPr lang="en-US" sz="2400" b="1" i="1" dirty="0">
                <a:latin typeface="Times New Roman"/>
                <a:ea typeface="Times New Roman"/>
              </a:rPr>
              <a:t>d</a:t>
            </a:r>
            <a:r>
              <a:rPr lang="ru-RU" sz="2400" b="1" i="1" dirty="0">
                <a:latin typeface="Times New Roman"/>
                <a:ea typeface="Times New Roman"/>
              </a:rPr>
              <a:t>е</a:t>
            </a:r>
            <a:r>
              <a:rPr lang="en-US" sz="2400" b="1" i="1" dirty="0" err="1">
                <a:latin typeface="Times New Roman"/>
                <a:ea typeface="Times New Roman"/>
              </a:rPr>
              <a:t>ydilar</a:t>
            </a:r>
            <a:r>
              <a:rPr lang="en-US" sz="2400" b="1" i="1" dirty="0">
                <a:latin typeface="Times New Roman"/>
                <a:ea typeface="Times New Roman"/>
              </a:rPr>
              <a:t>»</a:t>
            </a:r>
            <a:r>
              <a:rPr lang="en-US" sz="2400" dirty="0">
                <a:latin typeface="Times New Roman"/>
                <a:ea typeface="Times New Roman"/>
              </a:rPr>
              <a:t>, d</a:t>
            </a:r>
            <a:r>
              <a:rPr lang="ru-RU" sz="2400" dirty="0">
                <a:latin typeface="Times New Roman"/>
                <a:ea typeface="Times New Roman"/>
              </a:rPr>
              <a:t>е</a:t>
            </a:r>
            <a:r>
              <a:rPr lang="en-US" sz="2400" dirty="0">
                <a:latin typeface="Times New Roman"/>
                <a:ea typeface="Times New Roman"/>
              </a:rPr>
              <a:t>b </a:t>
            </a:r>
            <a:r>
              <a:rPr lang="en-US" sz="2400" dirty="0" err="1">
                <a:latin typeface="Times New Roman"/>
                <a:ea typeface="Times New Roman"/>
              </a:rPr>
              <a:t>aniq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aytgan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</a:rPr>
              <a:t>fikrlari</a:t>
            </a:r>
            <a:r>
              <a:rPr lang="en-US" sz="2400" dirty="0" smtClean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yuqoridagi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xulosalarni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</a:rPr>
              <a:t>to‘la</a:t>
            </a:r>
            <a:r>
              <a:rPr lang="en-US" sz="2400" dirty="0" smtClean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tasdiqlaydi</a:t>
            </a:r>
            <a:r>
              <a:rPr lang="en-US" sz="2400" dirty="0">
                <a:latin typeface="Times New Roman"/>
                <a:ea typeface="Times New Roman"/>
              </a:rPr>
              <a:t>.  </a:t>
            </a:r>
            <a:r>
              <a:rPr lang="en-US" sz="2400" dirty="0" err="1">
                <a:latin typeface="Times New Roman"/>
                <a:ea typeface="Times New Roman"/>
              </a:rPr>
              <a:t>Markazi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latin typeface="Times New Roman"/>
                <a:ea typeface="Times New Roman"/>
              </a:rPr>
              <a:t>ikki</a:t>
            </a:r>
            <a:r>
              <a:rPr lang="en-US" sz="2400" b="1" dirty="0"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latin typeface="Times New Roman"/>
                <a:ea typeface="Times New Roman"/>
              </a:rPr>
              <a:t>shahar</a:t>
            </a:r>
            <a:r>
              <a:rPr lang="en-US" sz="2400" dirty="0">
                <a:latin typeface="Times New Roman"/>
                <a:ea typeface="Times New Roman"/>
              </a:rPr>
              <a:t>: 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Qashg‘ar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va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Bolosog‘undan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</a:rPr>
              <a:t>iborat</a:t>
            </a:r>
            <a:r>
              <a:rPr lang="en-US" sz="2400" dirty="0" smtClean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bo‘lgan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yangi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davlatning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birinchi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podshosi</a:t>
            </a:r>
            <a:r>
              <a:rPr lang="en-US" sz="2400" dirty="0">
                <a:latin typeface="Times New Roman"/>
                <a:ea typeface="Times New Roman"/>
              </a:rPr>
              <a:t>  «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Bo‘g‘raxon</a:t>
            </a:r>
            <a:r>
              <a:rPr lang="en-US" sz="2400" dirty="0">
                <a:latin typeface="Times New Roman"/>
                <a:ea typeface="Times New Roman"/>
              </a:rPr>
              <a:t>» </a:t>
            </a:r>
            <a:r>
              <a:rPr lang="en-US" sz="2400" dirty="0" err="1" smtClean="0">
                <a:latin typeface="Times New Roman"/>
                <a:ea typeface="Times New Roman"/>
              </a:rPr>
              <a:t>unvonini</a:t>
            </a:r>
            <a:r>
              <a:rPr lang="en-US" sz="2400" dirty="0" smtClean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olganligi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 smtClean="0">
                <a:latin typeface="Times New Roman"/>
                <a:ea typeface="Times New Roman"/>
              </a:rPr>
              <a:t>tavsifidur</a:t>
            </a:r>
            <a:r>
              <a:rPr lang="en-US" sz="2400" dirty="0">
                <a:latin typeface="Times New Roman"/>
                <a:ea typeface="Times New Roman"/>
              </a:rPr>
              <a:t>.  Bu  </a:t>
            </a:r>
            <a:r>
              <a:rPr lang="en-US" sz="2400" dirty="0" err="1">
                <a:latin typeface="Times New Roman"/>
                <a:ea typeface="Times New Roman"/>
              </a:rPr>
              <a:t>xonning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latin typeface="Times New Roman"/>
                <a:ea typeface="Times New Roman"/>
              </a:rPr>
              <a:t>turkcha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nomi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bizgacha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</a:p>
          <a:p>
            <a:pPr algn="just"/>
            <a:r>
              <a:rPr lang="en-US" sz="2400" dirty="0">
                <a:latin typeface="Times New Roman"/>
                <a:ea typeface="Times New Roman"/>
              </a:rPr>
              <a:t>y</a:t>
            </a:r>
            <a:r>
              <a:rPr lang="ru-RU" sz="2400" dirty="0">
                <a:latin typeface="Times New Roman"/>
                <a:ea typeface="Times New Roman"/>
              </a:rPr>
              <a:t>е</a:t>
            </a:r>
            <a:r>
              <a:rPr lang="en-US" sz="2400" dirty="0" err="1">
                <a:latin typeface="Times New Roman"/>
                <a:ea typeface="Times New Roman"/>
              </a:rPr>
              <a:t>tib</a:t>
            </a:r>
            <a:r>
              <a:rPr lang="en-US" sz="2400" dirty="0">
                <a:latin typeface="Times New Roman"/>
                <a:ea typeface="Times New Roman"/>
              </a:rPr>
              <a:t> k</a:t>
            </a:r>
            <a:r>
              <a:rPr lang="ru-RU" sz="2400" dirty="0">
                <a:latin typeface="Times New Roman"/>
                <a:ea typeface="Times New Roman"/>
              </a:rPr>
              <a:t>е</a:t>
            </a:r>
            <a:r>
              <a:rPr lang="en-US" sz="2400" dirty="0" err="1">
                <a:latin typeface="Times New Roman"/>
                <a:ea typeface="Times New Roman"/>
              </a:rPr>
              <a:t>lmagan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va</a:t>
            </a:r>
            <a:r>
              <a:rPr lang="en-US" sz="2400" dirty="0">
                <a:latin typeface="Times New Roman"/>
                <a:ea typeface="Times New Roman"/>
              </a:rPr>
              <a:t> biz </a:t>
            </a:r>
            <a:r>
              <a:rPr lang="en-US" sz="2400" dirty="0" err="1">
                <a:latin typeface="Times New Roman"/>
                <a:ea typeface="Times New Roman"/>
              </a:rPr>
              <a:t>uni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«</a:t>
            </a:r>
            <a:r>
              <a:rPr lang="en-US" sz="2400" b="1" dirty="0" err="1">
                <a:latin typeface="Times New Roman"/>
                <a:ea typeface="Times New Roman"/>
              </a:rPr>
              <a:t>Bo‘g‘raxon</a:t>
            </a:r>
            <a:r>
              <a:rPr lang="en-US" sz="2400" b="1" dirty="0">
                <a:latin typeface="Times New Roman"/>
                <a:ea typeface="Times New Roman"/>
              </a:rPr>
              <a:t>» </a:t>
            </a:r>
            <a:r>
              <a:rPr lang="en-US" sz="2400" dirty="0" err="1">
                <a:latin typeface="Times New Roman"/>
                <a:ea typeface="Times New Roman"/>
              </a:rPr>
              <a:t>unvoni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bilan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yoki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b="1" dirty="0" err="1" smtClean="0">
                <a:latin typeface="Times New Roman"/>
                <a:ea typeface="Times New Roman"/>
              </a:rPr>
              <a:t>arabcha-turkcha</a:t>
            </a:r>
            <a:r>
              <a:rPr lang="en-US" sz="2400" dirty="0" smtClean="0"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Xorun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Satuk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nomi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bilan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bilamiz</a:t>
            </a:r>
            <a:r>
              <a:rPr lang="en-US" sz="2400" dirty="0">
                <a:latin typeface="Times New Roman"/>
                <a:ea typeface="Times New Roman"/>
              </a:rPr>
              <a:t>. L</a:t>
            </a:r>
            <a:r>
              <a:rPr lang="ru-RU" sz="2400" dirty="0">
                <a:latin typeface="Times New Roman"/>
                <a:ea typeface="Times New Roman"/>
              </a:rPr>
              <a:t>е</a:t>
            </a:r>
            <a:r>
              <a:rPr lang="en-US" sz="2400" dirty="0">
                <a:latin typeface="Times New Roman"/>
                <a:ea typeface="Times New Roman"/>
              </a:rPr>
              <a:t>kin </a:t>
            </a:r>
            <a:r>
              <a:rPr lang="en-US" sz="2400" dirty="0" err="1">
                <a:latin typeface="Times New Roman"/>
                <a:ea typeface="Times New Roman"/>
              </a:rPr>
              <a:t>hujjatlarda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faqat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b="1" dirty="0" err="1" smtClean="0">
                <a:latin typeface="Times New Roman"/>
                <a:ea typeface="Times New Roman"/>
              </a:rPr>
              <a:t>Bo‘g‘raxon</a:t>
            </a:r>
            <a:r>
              <a:rPr lang="en-US" sz="2400" dirty="0" smtClean="0">
                <a:latin typeface="Times New Roman"/>
                <a:ea typeface="Times New Roman"/>
              </a:rPr>
              <a:t>  </a:t>
            </a:r>
            <a:r>
              <a:rPr lang="en-US" sz="2400" dirty="0">
                <a:latin typeface="Times New Roman"/>
                <a:ea typeface="Times New Roman"/>
              </a:rPr>
              <a:t>d</a:t>
            </a:r>
            <a:r>
              <a:rPr lang="ru-RU" sz="2400" dirty="0">
                <a:latin typeface="Times New Roman"/>
                <a:ea typeface="Times New Roman"/>
              </a:rPr>
              <a:t>е</a:t>
            </a:r>
            <a:r>
              <a:rPr lang="en-US" sz="2400" dirty="0">
                <a:latin typeface="Times New Roman"/>
                <a:ea typeface="Times New Roman"/>
              </a:rPr>
              <a:t>b  k</a:t>
            </a:r>
            <a:r>
              <a:rPr lang="ru-RU" sz="2400" dirty="0">
                <a:latin typeface="Times New Roman"/>
                <a:ea typeface="Times New Roman"/>
              </a:rPr>
              <a:t>е</a:t>
            </a:r>
            <a:r>
              <a:rPr lang="en-US" sz="2400" dirty="0" err="1">
                <a:latin typeface="Times New Roman"/>
                <a:ea typeface="Times New Roman"/>
              </a:rPr>
              <a:t>ltirilgan</a:t>
            </a:r>
            <a:r>
              <a:rPr lang="en-US" sz="2400" dirty="0">
                <a:latin typeface="Times New Roman"/>
                <a:ea typeface="Times New Roman"/>
              </a:rPr>
              <a:t>.  «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Bo‘g‘ra</a:t>
            </a:r>
            <a:r>
              <a:rPr lang="en-US" sz="2400" dirty="0">
                <a:latin typeface="Times New Roman"/>
                <a:ea typeface="Times New Roman"/>
              </a:rPr>
              <a:t>»  </a:t>
            </a:r>
            <a:r>
              <a:rPr lang="en-US" sz="2400" dirty="0" err="1">
                <a:latin typeface="Times New Roman"/>
                <a:ea typeface="Times New Roman"/>
              </a:rPr>
              <a:t>so‘zi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latin typeface="Times New Roman"/>
                <a:ea typeface="Times New Roman"/>
              </a:rPr>
              <a:t>yag‘molar</a:t>
            </a:r>
            <a:r>
              <a:rPr lang="en-US" sz="2400" dirty="0">
                <a:latin typeface="Times New Roman"/>
                <a:ea typeface="Times New Roman"/>
              </a:rPr>
              <a:t>  </a:t>
            </a:r>
            <a:r>
              <a:rPr lang="en-US" sz="2400" dirty="0" err="1">
                <a:latin typeface="Times New Roman"/>
                <a:ea typeface="Times New Roman"/>
              </a:rPr>
              <a:t>tushunchasi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</a:rPr>
              <a:t>bo‘yicha</a:t>
            </a:r>
            <a:r>
              <a:rPr lang="en-US" sz="2400" dirty="0" smtClean="0"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qo‘sh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o‘rkachli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tuya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ma’nosini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</a:rPr>
              <a:t>anglatadi</a:t>
            </a:r>
            <a:r>
              <a:rPr lang="en-US" sz="2400" dirty="0"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9345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077831" y="331451"/>
            <a:ext cx="5155066" cy="430887"/>
          </a:xfrm>
          <a:prstGeom prst="rect">
            <a:avLst/>
          </a:prstGeom>
          <a:solidFill>
            <a:srgbClr val="00FF00">
              <a:alpha val="5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200" b="1" dirty="0" err="1" smtClean="0">
                <a:latin typeface="Times New Roman" pitchFamily="18" charset="0"/>
              </a:rPr>
              <a:t>Qoroxoniylar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davlatining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vujudga</a:t>
            </a:r>
            <a:r>
              <a:rPr lang="en-US" sz="2200" b="1" dirty="0" smtClean="0">
                <a:latin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</a:rPr>
              <a:t>kelishi</a:t>
            </a:r>
            <a:endParaRPr lang="ru-RU" sz="2200" b="1" dirty="0">
              <a:latin typeface="Times New Roman" pitchFamily="18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67544" y="1058747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000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	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sulolasining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asoschisi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Satuk</a:t>
            </a:r>
            <a:r>
              <a:rPr lang="en-US" sz="30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Bo‘g‘raxon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islom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dinini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qabul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qilgach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yangi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turk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davlatini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barpo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qilish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ishini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boshlab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berdi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Uning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qachon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tug‘ilganligi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haqida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hech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qanday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ma’lumot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yo‘q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V.V.Bartold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bo‘yicha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Bo‘g‘raxon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955-yilda 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Bolosog‘unda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vafot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egtan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Manbalarda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k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ltirilishicha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uning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vorislari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davrida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butun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Markaziy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Tyanshan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Yettisuvni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o‘zlariga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tob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Times New Roman"/>
              </a:rPr>
              <a:t>е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qiladilar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so‘ngra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Movarounnahr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hududlariga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y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tib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radilar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3694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15363" name="Прямоугольник 1"/>
          <p:cNvSpPr>
            <a:spLocks noChangeArrowheads="1"/>
          </p:cNvSpPr>
          <p:nvPr/>
        </p:nvSpPr>
        <p:spPr bwMode="auto">
          <a:xfrm>
            <a:off x="0" y="388938"/>
            <a:ext cx="8929688" cy="56324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Somonxudotning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000">
                <a:latin typeface="Times New Roman" panose="02020603050405020304" pitchFamily="18" charset="0"/>
                <a:cs typeface="Times New Roman" panose="02020603050405020304" pitchFamily="18" charset="0"/>
              </a:rPr>
              <a:t>shajarasida keltirilgan ajdodlaridan ayrimlarining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0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(Juba, Jamchan, Tamg’as kabi)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turkiy ismlari </a:t>
            </a:r>
            <a:r>
              <a:rPr lang="en-US" altLang="ru-RU" sz="4000">
                <a:latin typeface="Times New Roman" panose="02020603050405020304" pitchFamily="18" charset="0"/>
                <a:cs typeface="Times New Roman" panose="02020603050405020304" pitchFamily="18" charset="0"/>
              </a:rPr>
              <a:t>bo’lgan. Shunisi diqqatga sazovorki, turkiylarning rivoyatlarida </a:t>
            </a:r>
            <a:r>
              <a:rPr lang="en-US" altLang="ru-RU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Somonyabg’u</a:t>
            </a:r>
            <a:r>
              <a:rPr lang="en-US" altLang="ru-RU" sz="4000">
                <a:latin typeface="Times New Roman" panose="02020603050405020304" pitchFamily="18" charset="0"/>
                <a:cs typeface="Times New Roman" panose="02020603050405020304" pitchFamily="18" charset="0"/>
              </a:rPr>
              <a:t> (ya’ni </a:t>
            </a:r>
            <a:r>
              <a:rPr lang="en-US" altLang="ru-RU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Somonxudot</a:t>
            </a:r>
            <a:r>
              <a:rPr lang="en-US" altLang="ru-RU" sz="4000">
                <a:latin typeface="Times New Roman" panose="02020603050405020304" pitchFamily="18" charset="0"/>
                <a:cs typeface="Times New Roman" panose="02020603050405020304" pitchFamily="18" charset="0"/>
              </a:rPr>
              <a:t>) turkiylarning </a:t>
            </a:r>
            <a:r>
              <a:rPr lang="en-US" altLang="ru-RU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O’g’uzxondan</a:t>
            </a:r>
            <a:r>
              <a:rPr lang="en-US" altLang="ru-RU" sz="4000">
                <a:latin typeface="Times New Roman" panose="02020603050405020304" pitchFamily="18" charset="0"/>
                <a:cs typeface="Times New Roman" panose="02020603050405020304" pitchFamily="18" charset="0"/>
              </a:rPr>
              <a:t> keyingi davrlarda yashagan avlodlari qatorida tilga olingan.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8F6C6-BA44-4216-98A9-9F0926F5B47D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60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36867" name="Rectangle 10"/>
          <p:cNvSpPr>
            <a:spLocks noChangeArrowheads="1"/>
          </p:cNvSpPr>
          <p:nvPr/>
        </p:nvSpPr>
        <p:spPr bwMode="auto">
          <a:xfrm>
            <a:off x="1289953" y="476672"/>
            <a:ext cx="6911975" cy="421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2" tIns="45696" rIns="91392" bIns="45696">
            <a:spAutoFit/>
          </a:bodyPr>
          <a:lstStyle/>
          <a:p>
            <a:pPr algn="ctr"/>
            <a:endParaRPr lang="uz-Cyrl-UZ" sz="4400" b="1" dirty="0">
              <a:solidFill>
                <a:srgbClr val="1663C0"/>
              </a:solidFill>
              <a:latin typeface="Constantia" pitchFamily="18" charset="0"/>
            </a:endParaRPr>
          </a:p>
          <a:p>
            <a:pPr algn="ctr"/>
            <a:endParaRPr lang="uz-Cyrl-UZ" sz="4400" b="1" dirty="0">
              <a:solidFill>
                <a:srgbClr val="1663C0"/>
              </a:solidFill>
              <a:latin typeface="Constantia" pitchFamily="18" charset="0"/>
            </a:endParaRPr>
          </a:p>
          <a:p>
            <a:pPr algn="ctr" eaLnBrk="1" hangingPunct="1"/>
            <a:r>
              <a:rPr lang="en-US" sz="6000" b="1" dirty="0" err="1">
                <a:latin typeface="Times New Roman" pitchFamily="18" charset="0"/>
              </a:rPr>
              <a:t>Qoraxoniylarning</a:t>
            </a:r>
            <a:r>
              <a:rPr lang="en-US" sz="6000" b="1" dirty="0">
                <a:latin typeface="Times New Roman" pitchFamily="18" charset="0"/>
              </a:rPr>
              <a:t> </a:t>
            </a:r>
            <a:r>
              <a:rPr lang="en-US" sz="6000" b="1" dirty="0" err="1">
                <a:latin typeface="Times New Roman" pitchFamily="18" charset="0"/>
              </a:rPr>
              <a:t>Movarounnahrga</a:t>
            </a:r>
            <a:r>
              <a:rPr lang="en-US" sz="6000" b="1" dirty="0">
                <a:latin typeface="Times New Roman" pitchFamily="18" charset="0"/>
              </a:rPr>
              <a:t> </a:t>
            </a:r>
            <a:r>
              <a:rPr lang="en-US" sz="6000" b="1" dirty="0" err="1">
                <a:latin typeface="Times New Roman" pitchFamily="18" charset="0"/>
              </a:rPr>
              <a:t>hujumi</a:t>
            </a:r>
            <a:endParaRPr lang="en-US" sz="60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661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600" dirty="0" smtClean="0">
                <a:effectLst/>
                <a:latin typeface="Times New Roman"/>
                <a:ea typeface="Times New Roman"/>
              </a:rPr>
              <a:t>	</a:t>
            </a:r>
            <a:r>
              <a:rPr lang="en-US" sz="2600" b="1" dirty="0">
                <a:latin typeface="Times New Roman"/>
                <a:ea typeface="Times New Roman"/>
              </a:rPr>
              <a:t>992-yilda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Hasan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Horun</a:t>
            </a:r>
            <a:r>
              <a:rPr lang="en-US" sz="26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Bug'roxon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boshliq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Qoraxoniylar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Movarounnahrga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tomon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latin typeface="Times New Roman"/>
                <a:ea typeface="Times New Roman"/>
              </a:rPr>
              <a:t>hujum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latin typeface="Times New Roman"/>
                <a:ea typeface="Times New Roman"/>
              </a:rPr>
              <a:t>boshlaydilar</a:t>
            </a:r>
            <a:r>
              <a:rPr lang="en-US" sz="2600" dirty="0">
                <a:latin typeface="Times New Roman"/>
                <a:ea typeface="Times New Roman"/>
              </a:rPr>
              <a:t>. </a:t>
            </a:r>
            <a:r>
              <a:rPr lang="en-US" sz="2600" dirty="0" err="1">
                <a:latin typeface="Times New Roman"/>
                <a:ea typeface="Times New Roman"/>
              </a:rPr>
              <a:t>Ularning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harbiy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yurishlarida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Marida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Shosh</a:t>
            </a:r>
            <a:r>
              <a:rPr lang="en-US" sz="2600" b="1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Farg'ona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va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latin typeface="Times New Roman"/>
                <a:ea typeface="Times New Roman"/>
              </a:rPr>
              <a:t>boshqa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latin typeface="Times New Roman"/>
                <a:ea typeface="Times New Roman"/>
              </a:rPr>
              <a:t>viloyatlarda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yashovchi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turk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qabilalari</a:t>
            </a:r>
            <a:r>
              <a:rPr lang="en-US" sz="2600" dirty="0">
                <a:latin typeface="Times New Roman"/>
                <a:ea typeface="Times New Roman"/>
              </a:rPr>
              <a:t> ham </a:t>
            </a:r>
            <a:r>
              <a:rPr lang="en-US" sz="2600" dirty="0" err="1">
                <a:latin typeface="Times New Roman"/>
                <a:ea typeface="Times New Roman"/>
              </a:rPr>
              <a:t>qatnashadilar</a:t>
            </a:r>
            <a:r>
              <a:rPr lang="en-US" sz="2600" dirty="0">
                <a:latin typeface="Times New Roman"/>
                <a:ea typeface="Times New Roman"/>
              </a:rPr>
              <a:t>. </a:t>
            </a:r>
            <a:r>
              <a:rPr lang="en-US" sz="2600" dirty="0" err="1">
                <a:latin typeface="Times New Roman"/>
                <a:ea typeface="Times New Roman"/>
              </a:rPr>
              <a:t>Chunki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bu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 smtClean="0">
                <a:latin typeface="Times New Roman"/>
                <a:ea typeface="Times New Roman"/>
              </a:rPr>
              <a:t>yurtlar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Qoraxoniylar</a:t>
            </a:r>
            <a:r>
              <a:rPr lang="en-US" sz="26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davlati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tarkibiga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kirgan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qarluqlar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davlatining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mulki</a:t>
            </a:r>
            <a:r>
              <a:rPr lang="en-US" sz="2600" dirty="0">
                <a:latin typeface="Times New Roman"/>
                <a:ea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</a:rPr>
              <a:t>edi</a:t>
            </a:r>
            <a:r>
              <a:rPr lang="en-US" sz="2600" dirty="0">
                <a:latin typeface="Times New Roman"/>
                <a:ea typeface="Times New Roman"/>
              </a:rPr>
              <a:t>. Bu </a:t>
            </a:r>
            <a:r>
              <a:rPr lang="en-US" sz="2600" dirty="0" err="1" smtClean="0">
                <a:latin typeface="Times New Roman"/>
                <a:ea typeface="Times New Roman"/>
              </a:rPr>
              <a:t>davrda</a:t>
            </a:r>
            <a:r>
              <a:rPr lang="en-US" sz="2600" dirty="0" smtClean="0">
                <a:latin typeface="Times New Roman"/>
                <a:ea typeface="Times New Roman"/>
              </a:rPr>
              <a:t> </a:t>
            </a:r>
            <a:r>
              <a:rPr lang="en-US" sz="26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Somoniylar</a:t>
            </a:r>
            <a:r>
              <a:rPr lang="en-US" sz="26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ma'muriyati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harbiy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qo'shinlari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boshqaruvini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o'z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qo`liga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olgan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turk</a:t>
            </a:r>
            <a:r>
              <a:rPr lang="en-US" sz="26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noiblari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hatto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ayrim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viloyatlarni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egallab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olib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deyarli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mustaqil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hukmronlik</a:t>
            </a:r>
            <a:r>
              <a:rPr lang="en-US" sz="26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qilayotgan</a:t>
            </a:r>
            <a:r>
              <a:rPr lang="en-US" sz="26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turk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noiblari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mamlakatni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mudofaa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qilish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o'rniga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xoinlik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yo'lini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tutib</a:t>
            </a:r>
            <a:r>
              <a:rPr lang="en-US" sz="26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6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Qoraxoniylarga</a:t>
            </a:r>
            <a:r>
              <a:rPr lang="en-US" sz="26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yon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bosadilar</a:t>
            </a:r>
            <a:r>
              <a:rPr lang="en-US" sz="26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endParaRPr lang="uz-Cyrl-UZ" sz="26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914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36052" y="764704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effectLst/>
                <a:latin typeface="Times New Roman"/>
                <a:ea typeface="Times New Roman"/>
              </a:rPr>
              <a:t>	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Manbalarda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shu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narsa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ma’lumki</a:t>
            </a:r>
            <a:r>
              <a:rPr lang="en-US" sz="2800" dirty="0">
                <a:latin typeface="Times New Roman"/>
                <a:ea typeface="Times New Roman"/>
              </a:rPr>
              <a:t>,  </a:t>
            </a:r>
            <a:r>
              <a:rPr lang="en-US" sz="2800" dirty="0" err="1">
                <a:latin typeface="Times New Roman"/>
                <a:ea typeface="Times New Roman"/>
              </a:rPr>
              <a:t>g‘ayratli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va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shuhratparast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turk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harbiy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boshlig‘i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Abuali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Simjuriy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latin typeface="Times New Roman"/>
                <a:ea typeface="Times New Roman"/>
              </a:rPr>
              <a:t>Bo‘g‘raxonning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hujumi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oldidan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somoniy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hukmdori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Nuh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Mansur</a:t>
            </a:r>
            <a:r>
              <a:rPr lang="en-US" sz="2800" dirty="0" err="1">
                <a:latin typeface="Times New Roman"/>
                <a:ea typeface="Times New Roman"/>
              </a:rPr>
              <a:t>dan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yashirin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ravishda</a:t>
            </a:r>
            <a:r>
              <a:rPr lang="en-US" sz="2800" dirty="0">
                <a:latin typeface="Times New Roman"/>
                <a:ea typeface="Times New Roman"/>
              </a:rPr>
              <a:t>  u  </a:t>
            </a:r>
            <a:r>
              <a:rPr lang="en-US" sz="2800" dirty="0" err="1">
                <a:latin typeface="Times New Roman"/>
                <a:ea typeface="Times New Roman"/>
              </a:rPr>
              <a:t>bilan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muzokara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olib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bordi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b="1" dirty="0" err="1" smtClean="0">
                <a:latin typeface="Times New Roman"/>
                <a:ea typeface="Times New Roman"/>
              </a:rPr>
              <a:t>Bo‘g‘raxon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bilan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bo‘lgan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bu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muzokarada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somoniylar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davlati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ikkiga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bo‘linishi</a:t>
            </a:r>
            <a:r>
              <a:rPr lang="en-US" sz="2800" dirty="0">
                <a:latin typeface="Times New Roman"/>
                <a:ea typeface="Times New Roman"/>
              </a:rPr>
              <a:t>,  </a:t>
            </a:r>
            <a:r>
              <a:rPr lang="en-US" sz="28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Movarounnahr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latin typeface="Times New Roman"/>
                <a:ea typeface="Times New Roman"/>
              </a:rPr>
              <a:t>Bo‘g‘raxonga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o‘tishi</a:t>
            </a:r>
            <a:r>
              <a:rPr lang="en-US" sz="2800" dirty="0">
                <a:latin typeface="Times New Roman"/>
                <a:ea typeface="Times New Roman"/>
              </a:rPr>
              <a:t>,  </a:t>
            </a:r>
            <a:r>
              <a:rPr lang="en-US" sz="2800" b="1" i="1" dirty="0" err="1">
                <a:latin typeface="Times New Roman"/>
                <a:ea typeface="Times New Roman"/>
              </a:rPr>
              <a:t>Amudaryoning</a:t>
            </a:r>
            <a:r>
              <a:rPr lang="en-US" sz="2800" b="1" i="1" dirty="0">
                <a:latin typeface="Times New Roman"/>
                <a:ea typeface="Times New Roman"/>
              </a:rPr>
              <a:t> </a:t>
            </a:r>
            <a:r>
              <a:rPr lang="en-US" sz="2800" b="1" i="1" dirty="0" err="1" smtClean="0">
                <a:latin typeface="Times New Roman"/>
                <a:ea typeface="Times New Roman"/>
              </a:rPr>
              <a:t>janubidagi</a:t>
            </a:r>
            <a:r>
              <a:rPr lang="en-US" sz="2800" b="1" i="1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yerlar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esa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Abuali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Simjuriy</a:t>
            </a:r>
            <a:r>
              <a:rPr lang="en-US" sz="2800" dirty="0" err="1">
                <a:latin typeface="Times New Roman"/>
                <a:ea typeface="Times New Roman"/>
              </a:rPr>
              <a:t>ga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topshirilishi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kerak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edi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 smtClean="0">
                <a:latin typeface="Times New Roman"/>
                <a:ea typeface="Times New Roman"/>
              </a:rPr>
              <a:t>Mulkdor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>
                <a:latin typeface="Times New Roman"/>
                <a:ea typeface="Times New Roman"/>
              </a:rPr>
              <a:t>d</a:t>
            </a:r>
            <a:r>
              <a:rPr lang="ru-RU" sz="2800" dirty="0">
                <a:latin typeface="Times New Roman"/>
                <a:ea typeface="Times New Roman"/>
              </a:rPr>
              <a:t>е</a:t>
            </a:r>
            <a:r>
              <a:rPr lang="en-US" sz="2800" dirty="0" err="1">
                <a:latin typeface="Times New Roman"/>
                <a:ea typeface="Times New Roman"/>
              </a:rPr>
              <a:t>hqonlar</a:t>
            </a:r>
            <a:r>
              <a:rPr lang="en-US" sz="2800" dirty="0">
                <a:latin typeface="Times New Roman"/>
                <a:ea typeface="Times New Roman"/>
              </a:rPr>
              <a:t> ham </a:t>
            </a:r>
            <a:r>
              <a:rPr lang="en-US" sz="2800" dirty="0" err="1">
                <a:latin typeface="Times New Roman"/>
                <a:ea typeface="Times New Roman"/>
              </a:rPr>
              <a:t>qoraxoniylar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tomoniga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o‘tadilar</a:t>
            </a:r>
            <a:r>
              <a:rPr lang="en-US" sz="2800" dirty="0">
                <a:latin typeface="Times New Roman"/>
                <a:ea typeface="Times New Roman"/>
              </a:rPr>
              <a:t>.</a:t>
            </a:r>
            <a:endParaRPr lang="uz-Cyrl-UZ" sz="28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510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58149" y="764704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500" dirty="0" smtClean="0">
                <a:effectLst/>
                <a:latin typeface="Times New Roman"/>
                <a:ea typeface="Times New Roman"/>
              </a:rPr>
              <a:t>	</a:t>
            </a:r>
            <a:r>
              <a:rPr lang="en-US" sz="2500" dirty="0">
                <a:latin typeface="Times New Roman"/>
                <a:ea typeface="Times New Roman"/>
              </a:rPr>
              <a:t>Bu </a:t>
            </a:r>
            <a:r>
              <a:rPr lang="en-US" sz="2500" dirty="0" err="1">
                <a:latin typeface="Times New Roman"/>
                <a:ea typeface="Times New Roman"/>
              </a:rPr>
              <a:t>davrda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Buxoro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taxtida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o‘tirgan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Nuh</a:t>
            </a:r>
            <a:r>
              <a:rPr lang="en-US" sz="2500" b="1" dirty="0">
                <a:solidFill>
                  <a:srgbClr val="0000FF"/>
                </a:solidFill>
                <a:latin typeface="Times New Roman"/>
                <a:ea typeface="Times New Roman"/>
              </a:rPr>
              <a:t> II </a:t>
            </a:r>
            <a:r>
              <a:rPr lang="en-US" sz="25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2500" b="1" dirty="0">
                <a:solidFill>
                  <a:srgbClr val="0000FF"/>
                </a:solidFill>
                <a:latin typeface="Times New Roman"/>
                <a:ea typeface="Times New Roman"/>
              </a:rPr>
              <a:t> Mansur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har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qancha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 smtClean="0">
                <a:latin typeface="Times New Roman"/>
                <a:ea typeface="Times New Roman"/>
              </a:rPr>
              <a:t>g‘ayratli</a:t>
            </a:r>
            <a:r>
              <a:rPr lang="en-US" sz="2500" dirty="0" smtClean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va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qat’iy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hukmdor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bo‘lsa</a:t>
            </a:r>
            <a:r>
              <a:rPr lang="en-US" sz="2500" dirty="0">
                <a:latin typeface="Times New Roman"/>
                <a:ea typeface="Times New Roman"/>
              </a:rPr>
              <a:t>-da, h</a:t>
            </a:r>
            <a:r>
              <a:rPr lang="ru-RU" sz="2500" dirty="0">
                <a:latin typeface="Times New Roman"/>
                <a:ea typeface="Times New Roman"/>
              </a:rPr>
              <a:t>е</a:t>
            </a:r>
            <a:r>
              <a:rPr lang="en-US" sz="2500" dirty="0" err="1">
                <a:latin typeface="Times New Roman"/>
                <a:ea typeface="Times New Roman"/>
              </a:rPr>
              <a:t>ch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kim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madadiga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ko‘z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tika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 smtClean="0">
                <a:latin typeface="Times New Roman"/>
                <a:ea typeface="Times New Roman"/>
              </a:rPr>
              <a:t>olmas</a:t>
            </a:r>
            <a:r>
              <a:rPr lang="en-US" sz="2500" dirty="0" smtClean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edi</a:t>
            </a:r>
            <a:r>
              <a:rPr lang="en-US" sz="2500" dirty="0">
                <a:latin typeface="Times New Roman"/>
                <a:ea typeface="Times New Roman"/>
              </a:rPr>
              <a:t>.  </a:t>
            </a:r>
            <a:r>
              <a:rPr lang="en-US" sz="2500" dirty="0" err="1">
                <a:latin typeface="Times New Roman"/>
                <a:ea typeface="Times New Roman"/>
              </a:rPr>
              <a:t>Bo‘g‘raxonga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qarshi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yuborilgan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b="1" i="1" dirty="0" err="1">
                <a:latin typeface="Times New Roman"/>
                <a:ea typeface="Times New Roman"/>
              </a:rPr>
              <a:t>turk</a:t>
            </a:r>
            <a:r>
              <a:rPr lang="en-US" sz="2500" b="1" i="1" dirty="0">
                <a:latin typeface="Times New Roman"/>
                <a:ea typeface="Times New Roman"/>
              </a:rPr>
              <a:t>  </a:t>
            </a:r>
            <a:r>
              <a:rPr lang="en-US" sz="2500" b="1" i="1" dirty="0" err="1">
                <a:latin typeface="Times New Roman"/>
                <a:ea typeface="Times New Roman"/>
              </a:rPr>
              <a:t>harbiy</a:t>
            </a:r>
            <a:r>
              <a:rPr lang="en-US" sz="2500" b="1" i="1" dirty="0">
                <a:latin typeface="Times New Roman"/>
                <a:ea typeface="Times New Roman"/>
              </a:rPr>
              <a:t>  </a:t>
            </a:r>
            <a:r>
              <a:rPr lang="en-US" sz="2500" b="1" i="1" dirty="0" err="1">
                <a:latin typeface="Times New Roman"/>
                <a:ea typeface="Times New Roman"/>
              </a:rPr>
              <a:t>boshlig‘i</a:t>
            </a:r>
            <a:r>
              <a:rPr lang="en-US" sz="2500" b="1" i="1" dirty="0">
                <a:latin typeface="Times New Roman"/>
                <a:ea typeface="Times New Roman"/>
              </a:rPr>
              <a:t> </a:t>
            </a:r>
            <a:r>
              <a:rPr lang="en-US" sz="25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Ayach</a:t>
            </a:r>
            <a:r>
              <a:rPr lang="en-US" sz="2500" dirty="0" smtClean="0">
                <a:latin typeface="Times New Roman"/>
                <a:ea typeface="Times New Roman"/>
              </a:rPr>
              <a:t> </a:t>
            </a:r>
            <a:r>
              <a:rPr lang="en-US" sz="2500" dirty="0">
                <a:latin typeface="Times New Roman"/>
                <a:ea typeface="Times New Roman"/>
              </a:rPr>
              <a:t>tor-</a:t>
            </a:r>
            <a:r>
              <a:rPr lang="en-US" sz="2500" dirty="0" err="1">
                <a:latin typeface="Times New Roman"/>
                <a:ea typeface="Times New Roman"/>
              </a:rPr>
              <a:t>mor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qilinib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asir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olinadi</a:t>
            </a:r>
            <a:r>
              <a:rPr lang="en-US" sz="2500" dirty="0">
                <a:latin typeface="Times New Roman"/>
                <a:ea typeface="Times New Roman"/>
              </a:rPr>
              <a:t>. </a:t>
            </a:r>
            <a:r>
              <a:rPr lang="en-US" sz="2500" dirty="0" err="1">
                <a:latin typeface="Times New Roman"/>
                <a:ea typeface="Times New Roman"/>
              </a:rPr>
              <a:t>Noiloj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qolgan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Nuh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o‘zining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juda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b="1" dirty="0" err="1" smtClean="0">
                <a:latin typeface="Times New Roman"/>
                <a:ea typeface="Times New Roman"/>
              </a:rPr>
              <a:t>qobiliyatli</a:t>
            </a:r>
            <a:r>
              <a:rPr lang="en-US" sz="2500" dirty="0">
                <a:latin typeface="Times New Roman"/>
                <a:ea typeface="Times New Roman"/>
              </a:rPr>
              <a:t>, ammo </a:t>
            </a:r>
            <a:r>
              <a:rPr lang="en-US" sz="2500" b="1" dirty="0" err="1">
                <a:latin typeface="Times New Roman"/>
                <a:ea typeface="Times New Roman"/>
              </a:rPr>
              <a:t>ishonchsiz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harbiy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qo‘mondonlaridan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biri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Foyiqqa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 smtClean="0">
                <a:latin typeface="Times New Roman"/>
                <a:ea typeface="Times New Roman"/>
              </a:rPr>
              <a:t>murojaat</a:t>
            </a:r>
            <a:r>
              <a:rPr lang="en-US" sz="2500" dirty="0" smtClean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qilishga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majbur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bo‘ladi</a:t>
            </a:r>
            <a:r>
              <a:rPr lang="en-US" sz="2500" dirty="0">
                <a:latin typeface="Times New Roman"/>
                <a:ea typeface="Times New Roman"/>
              </a:rPr>
              <a:t>. </a:t>
            </a:r>
            <a:r>
              <a:rPr lang="en-US" sz="25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Foyiq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katta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qo‘shin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boshida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>
                <a:latin typeface="Times New Roman"/>
                <a:ea typeface="Times New Roman"/>
              </a:rPr>
              <a:t>turib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Buxoro</a:t>
            </a:r>
            <a:r>
              <a:rPr lang="en-US" sz="25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ostonalarida</a:t>
            </a:r>
            <a:r>
              <a:rPr lang="en-US" sz="25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Karmana</a:t>
            </a:r>
            <a:r>
              <a:rPr lang="en-US" sz="25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yaqinid</a:t>
            </a:r>
            <a:r>
              <a:rPr lang="en-US" sz="2500" dirty="0" err="1">
                <a:latin typeface="Times New Roman"/>
                <a:ea typeface="Times New Roman"/>
              </a:rPr>
              <a:t>a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b="1" dirty="0" err="1">
                <a:latin typeface="Times New Roman"/>
                <a:ea typeface="Times New Roman"/>
              </a:rPr>
              <a:t>Bo‘g‘raxonga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qarshi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jang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 smtClean="0">
                <a:latin typeface="Times New Roman"/>
                <a:ea typeface="Times New Roman"/>
              </a:rPr>
              <a:t>qiladi</a:t>
            </a:r>
            <a:r>
              <a:rPr lang="en-US" sz="2500" dirty="0" smtClean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va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latin typeface="Times New Roman"/>
                <a:ea typeface="Times New Roman"/>
              </a:rPr>
              <a:t>atayin</a:t>
            </a:r>
            <a:r>
              <a:rPr lang="en-US" sz="2500" dirty="0">
                <a:latin typeface="Times New Roman"/>
                <a:ea typeface="Times New Roman"/>
              </a:rPr>
              <a:t>  y</a:t>
            </a:r>
            <a:r>
              <a:rPr lang="ru-RU" sz="2500" dirty="0">
                <a:latin typeface="Times New Roman"/>
                <a:ea typeface="Times New Roman"/>
              </a:rPr>
              <a:t>е</a:t>
            </a:r>
            <a:r>
              <a:rPr lang="en-US" sz="2500" dirty="0" err="1">
                <a:latin typeface="Times New Roman"/>
                <a:ea typeface="Times New Roman"/>
              </a:rPr>
              <a:t>ngiladi</a:t>
            </a:r>
            <a:r>
              <a:rPr lang="en-US" sz="2500" dirty="0">
                <a:latin typeface="Times New Roman"/>
                <a:ea typeface="Times New Roman"/>
              </a:rPr>
              <a:t>.  </a:t>
            </a:r>
            <a:r>
              <a:rPr lang="en-US" sz="2500" dirty="0" err="1">
                <a:latin typeface="Times New Roman"/>
                <a:ea typeface="Times New Roman"/>
              </a:rPr>
              <a:t>Buxoro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himoyasiz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qolib</a:t>
            </a:r>
            <a:r>
              <a:rPr lang="en-US" sz="2500" dirty="0">
                <a:latin typeface="Times New Roman"/>
                <a:ea typeface="Times New Roman"/>
              </a:rPr>
              <a:t>,  </a:t>
            </a:r>
            <a:r>
              <a:rPr lang="en-US" sz="2500" dirty="0" err="1">
                <a:latin typeface="Times New Roman"/>
                <a:ea typeface="Times New Roman"/>
              </a:rPr>
              <a:t>jangsiz</a:t>
            </a:r>
            <a:r>
              <a:rPr lang="en-US" sz="2500" dirty="0">
                <a:latin typeface="Times New Roman"/>
                <a:ea typeface="Times New Roman"/>
              </a:rPr>
              <a:t>  </a:t>
            </a:r>
            <a:r>
              <a:rPr lang="en-US" sz="2500" dirty="0" err="1">
                <a:latin typeface="Times New Roman"/>
                <a:ea typeface="Times New Roman"/>
              </a:rPr>
              <a:t>taslim</a:t>
            </a:r>
            <a:r>
              <a:rPr lang="en-US" sz="2500" dirty="0">
                <a:latin typeface="Times New Roman"/>
                <a:ea typeface="Times New Roman"/>
              </a:rPr>
              <a:t> </a:t>
            </a:r>
            <a:r>
              <a:rPr lang="en-US" sz="2500" dirty="0" err="1" smtClean="0">
                <a:latin typeface="Times New Roman"/>
                <a:ea typeface="Times New Roman"/>
              </a:rPr>
              <a:t>bo‘ladi</a:t>
            </a:r>
            <a:r>
              <a:rPr lang="en-US" sz="2500" dirty="0">
                <a:latin typeface="Times New Roman"/>
                <a:ea typeface="Times New Roman"/>
              </a:rPr>
              <a:t>. 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Foyiqning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xoinligini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shu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narsadan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 ham 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bilish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mumkinki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sz="2500" b="1" i="1" u="sng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Bo‘g‘raxon</a:t>
            </a:r>
            <a:r>
              <a:rPr lang="en-US" sz="2500" b="1" i="1" u="sng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uni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t</a:t>
            </a:r>
            <a:r>
              <a:rPr lang="ru-RU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е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z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kunda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Termiz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va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Balxga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noib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etib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5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tayinlaydi</a:t>
            </a:r>
            <a:r>
              <a:rPr lang="en-US" sz="25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.</a:t>
            </a:r>
            <a:endParaRPr lang="uz-Cyrl-UZ" sz="2500" b="1" i="1" u="sng" dirty="0">
              <a:solidFill>
                <a:srgbClr val="FF0000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0781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latin typeface="Times New Roman"/>
                <a:ea typeface="Times New Roman"/>
              </a:rPr>
              <a:t>	</a:t>
            </a:r>
            <a:r>
              <a:rPr lang="en-US" sz="2800" dirty="0" err="1">
                <a:latin typeface="Times New Roman"/>
                <a:ea typeface="Times New Roman"/>
              </a:rPr>
              <a:t>Bo‘g‘raxon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992-yilda 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Buxoroni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egallagach</a:t>
            </a:r>
            <a:r>
              <a:rPr lang="en-US" sz="2800" dirty="0">
                <a:latin typeface="Times New Roman"/>
                <a:ea typeface="Times New Roman"/>
              </a:rPr>
              <a:t>,  </a:t>
            </a:r>
            <a:r>
              <a:rPr lang="en-US" sz="2800" b="1" dirty="0" err="1">
                <a:latin typeface="Times New Roman"/>
                <a:ea typeface="Times New Roman"/>
              </a:rPr>
              <a:t>Nuh</a:t>
            </a:r>
            <a:r>
              <a:rPr lang="en-US" sz="2800" b="1" dirty="0">
                <a:latin typeface="Times New Roman"/>
                <a:ea typeface="Times New Roman"/>
              </a:rPr>
              <a:t>  II  </a:t>
            </a:r>
            <a:r>
              <a:rPr lang="en-US" sz="2800" b="1" dirty="0" err="1">
                <a:latin typeface="Times New Roman"/>
                <a:ea typeface="Times New Roman"/>
              </a:rPr>
              <a:t>ibn</a:t>
            </a:r>
            <a:r>
              <a:rPr lang="en-US" sz="2800" b="1" dirty="0">
                <a:latin typeface="Times New Roman"/>
                <a:ea typeface="Times New Roman"/>
              </a:rPr>
              <a:t>  </a:t>
            </a:r>
            <a:r>
              <a:rPr lang="en-US" sz="2800" b="1" dirty="0" smtClean="0">
                <a:latin typeface="Times New Roman"/>
                <a:ea typeface="Times New Roman"/>
              </a:rPr>
              <a:t>Mansur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shaharni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tashlab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qochadi</a:t>
            </a:r>
            <a:r>
              <a:rPr lang="en-US" sz="2800" dirty="0">
                <a:latin typeface="Times New Roman"/>
                <a:ea typeface="Times New Roman"/>
              </a:rPr>
              <a:t>.  </a:t>
            </a:r>
            <a:r>
              <a:rPr lang="en-US" sz="2800" dirty="0" err="1">
                <a:latin typeface="Times New Roman"/>
                <a:ea typeface="Times New Roman"/>
              </a:rPr>
              <a:t>Bo‘g‘raxon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o‘z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qarorgohi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qilib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latin typeface="Times New Roman"/>
                <a:ea typeface="Times New Roman"/>
              </a:rPr>
              <a:t>Joyi</a:t>
            </a:r>
            <a:r>
              <a:rPr lang="en-US" sz="2800" b="1" dirty="0" smtClean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latin typeface="Times New Roman"/>
                <a:ea typeface="Times New Roman"/>
              </a:rPr>
              <a:t>Muliandagi</a:t>
            </a:r>
            <a:r>
              <a:rPr lang="en-US" sz="2800" b="1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go‘zal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saroyni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tanladi</a:t>
            </a:r>
            <a:r>
              <a:rPr lang="en-US" sz="2800" dirty="0">
                <a:latin typeface="Times New Roman"/>
                <a:ea typeface="Times New Roman"/>
              </a:rPr>
              <a:t>.  Ammo  </a:t>
            </a:r>
            <a:r>
              <a:rPr lang="en-US" sz="2800" dirty="0" err="1">
                <a:latin typeface="Times New Roman"/>
                <a:ea typeface="Times New Roman"/>
              </a:rPr>
              <a:t>qoraxoniylar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xoni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salomatligi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tufayli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Buxoroda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uzoq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qola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olmadi</a:t>
            </a:r>
            <a:r>
              <a:rPr lang="en-US" sz="2800" dirty="0">
                <a:latin typeface="Times New Roman"/>
                <a:ea typeface="Times New Roman"/>
              </a:rPr>
              <a:t>.  </a:t>
            </a:r>
            <a:r>
              <a:rPr lang="en-US" sz="2800" dirty="0" err="1">
                <a:latin typeface="Times New Roman"/>
                <a:ea typeface="Times New Roman"/>
              </a:rPr>
              <a:t>Buxoro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taxtiga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Nuh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>
                <a:latin typeface="Times New Roman"/>
                <a:ea typeface="Times New Roman"/>
              </a:rPr>
              <a:t>II  </a:t>
            </a:r>
            <a:r>
              <a:rPr lang="en-US" sz="2800" dirty="0" err="1">
                <a:latin typeface="Times New Roman"/>
                <a:ea typeface="Times New Roman"/>
              </a:rPr>
              <a:t>ning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o‘g‘li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Nasr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Somoniy</a:t>
            </a:r>
            <a:r>
              <a:rPr lang="en-US" sz="2800" dirty="0" err="1">
                <a:latin typeface="Times New Roman"/>
                <a:ea typeface="Times New Roman"/>
              </a:rPr>
              <a:t>ni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noib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etib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tayinlab</a:t>
            </a:r>
            <a:r>
              <a:rPr lang="en-US" sz="2800" dirty="0">
                <a:latin typeface="Times New Roman"/>
                <a:ea typeface="Times New Roman"/>
              </a:rPr>
              <a:t>,  </a:t>
            </a:r>
            <a:r>
              <a:rPr lang="en-US" sz="2800" dirty="0" err="1">
                <a:latin typeface="Times New Roman"/>
                <a:ea typeface="Times New Roman"/>
              </a:rPr>
              <a:t>Bo‘g‘raxon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smtClean="0">
                <a:latin typeface="Times New Roman"/>
                <a:ea typeface="Times New Roman"/>
              </a:rPr>
              <a:t>Samarqand  </a:t>
            </a:r>
            <a:r>
              <a:rPr lang="en-US" sz="2800" dirty="0">
                <a:latin typeface="Times New Roman"/>
                <a:ea typeface="Times New Roman"/>
              </a:rPr>
              <a:t>sari  </a:t>
            </a:r>
            <a:r>
              <a:rPr lang="en-US" sz="2800" dirty="0" err="1">
                <a:latin typeface="Times New Roman"/>
                <a:ea typeface="Times New Roman"/>
              </a:rPr>
              <a:t>otlandi</a:t>
            </a:r>
            <a:r>
              <a:rPr lang="en-US" sz="2800" dirty="0">
                <a:latin typeface="Times New Roman"/>
                <a:ea typeface="Times New Roman"/>
              </a:rPr>
              <a:t>. </a:t>
            </a:r>
            <a:r>
              <a:rPr lang="en-US" sz="2800" dirty="0" err="1" smtClean="0">
                <a:latin typeface="Times New Roman"/>
                <a:ea typeface="Times New Roman"/>
              </a:rPr>
              <a:t>Bo‘g‘raxon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salomatligi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borgan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sayin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og‘irlashib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borayotganligi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tufayli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i="1" dirty="0" err="1">
                <a:latin typeface="Times New Roman"/>
                <a:ea typeface="Times New Roman"/>
              </a:rPr>
              <a:t>Samarqandni</a:t>
            </a:r>
            <a:r>
              <a:rPr lang="en-US" sz="2800" dirty="0">
                <a:latin typeface="Times New Roman"/>
                <a:ea typeface="Times New Roman"/>
              </a:rPr>
              <a:t>  ham  </a:t>
            </a:r>
            <a:r>
              <a:rPr lang="en-US" sz="2800" dirty="0" err="1">
                <a:latin typeface="Times New Roman"/>
                <a:ea typeface="Times New Roman"/>
              </a:rPr>
              <a:t>tashlab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i="1" dirty="0" err="1" smtClean="0">
                <a:latin typeface="Times New Roman"/>
                <a:ea typeface="Times New Roman"/>
              </a:rPr>
              <a:t>Qashg‘ar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dirty="0">
                <a:latin typeface="Times New Roman"/>
                <a:ea typeface="Times New Roman"/>
              </a:rPr>
              <a:t>sari </a:t>
            </a:r>
            <a:r>
              <a:rPr lang="en-US" sz="2800" dirty="0" err="1">
                <a:latin typeface="Times New Roman"/>
                <a:ea typeface="Times New Roman"/>
              </a:rPr>
              <a:t>yuzlanadi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va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yo‘lda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vafot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etadi</a:t>
            </a:r>
            <a:r>
              <a:rPr lang="en-US" sz="2800" dirty="0"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2734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83671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	</a:t>
            </a:r>
            <a:r>
              <a:rPr lang="en-US" sz="2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Nux</a:t>
            </a:r>
            <a:r>
              <a:rPr lang="en-US" sz="2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2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Mansur </a:t>
            </a:r>
            <a:r>
              <a:rPr lang="en-US" sz="2200" dirty="0" err="1" smtClean="0">
                <a:latin typeface="Times New Roman"/>
                <a:ea typeface="Times New Roman"/>
              </a:rPr>
              <a:t>Buxoroga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qaytib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o'z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taxtini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egallaganligidan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norozi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bo’lgan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ikki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mahalliy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turk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noiblari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Foyiq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b="1" i="1" dirty="0" err="1">
                <a:latin typeface="Times New Roman"/>
                <a:ea typeface="Times New Roman"/>
              </a:rPr>
              <a:t>Balxda</a:t>
            </a:r>
            <a:r>
              <a:rPr lang="en-US" sz="2200" dirty="0">
                <a:latin typeface="Times New Roman"/>
                <a:ea typeface="Times New Roman"/>
              </a:rPr>
              <a:t>, </a:t>
            </a:r>
            <a:r>
              <a:rPr lang="en-US" sz="2200" b="1" dirty="0">
                <a:solidFill>
                  <a:srgbClr val="0000FF"/>
                </a:solidFill>
                <a:latin typeface="Times New Roman"/>
                <a:ea typeface="Times New Roman"/>
              </a:rPr>
              <a:t>Abu Ali </a:t>
            </a:r>
            <a:r>
              <a:rPr lang="en-US" sz="2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Simjuriy</a:t>
            </a:r>
            <a:r>
              <a:rPr lang="en-US" sz="2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200" b="1" i="1" dirty="0" err="1" smtClean="0">
                <a:latin typeface="Times New Roman"/>
                <a:ea typeface="Times New Roman"/>
              </a:rPr>
              <a:t>Xurosonda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amirga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qarshi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qo'zg'olon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ko'taradilar</a:t>
            </a:r>
            <a:r>
              <a:rPr lang="en-US" sz="2200" dirty="0">
                <a:latin typeface="Times New Roman"/>
                <a:ea typeface="Times New Roman"/>
              </a:rPr>
              <a:t>. </a:t>
            </a:r>
            <a:r>
              <a:rPr lang="en-US" sz="2200" dirty="0" err="1">
                <a:latin typeface="Times New Roman"/>
                <a:ea typeface="Times New Roman"/>
              </a:rPr>
              <a:t>O'z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kuchiga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ishonmagan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Nuh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ibn</a:t>
            </a:r>
            <a:r>
              <a:rPr lang="en-US" sz="2200" dirty="0" smtClean="0">
                <a:latin typeface="Times New Roman"/>
                <a:ea typeface="Times New Roman"/>
              </a:rPr>
              <a:t> Mansur </a:t>
            </a:r>
            <a:r>
              <a:rPr lang="en-US" sz="2200" dirty="0">
                <a:latin typeface="Times New Roman"/>
                <a:ea typeface="Times New Roman"/>
              </a:rPr>
              <a:t>- </a:t>
            </a:r>
            <a:r>
              <a:rPr lang="en-US" sz="2200" dirty="0" err="1">
                <a:latin typeface="Times New Roman"/>
                <a:ea typeface="Times New Roman"/>
              </a:rPr>
              <a:t>G'azna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hukmdori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Sobuqtakinni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yordamga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chaqiradi</a:t>
            </a:r>
            <a:r>
              <a:rPr lang="en-US" sz="2200" dirty="0">
                <a:latin typeface="Times New Roman"/>
                <a:ea typeface="Times New Roman"/>
              </a:rPr>
              <a:t>. </a:t>
            </a:r>
            <a:r>
              <a:rPr lang="en-US" sz="2200" dirty="0" err="1" smtClean="0">
                <a:latin typeface="Times New Roman"/>
                <a:ea typeface="Times New Roman"/>
              </a:rPr>
              <a:t>O’z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qo'shin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bilan</a:t>
            </a:r>
            <a:r>
              <a:rPr lang="en-US" sz="2200" dirty="0">
                <a:latin typeface="Times New Roman"/>
                <a:ea typeface="Times New Roman"/>
              </a:rPr>
              <a:t> u </a:t>
            </a:r>
            <a:r>
              <a:rPr lang="en-US" sz="2200" dirty="0" err="1">
                <a:latin typeface="Times New Roman"/>
                <a:ea typeface="Times New Roman"/>
              </a:rPr>
              <a:t>Movarounnahrga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yetib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keladi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va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Nuh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bilan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birlashib</a:t>
            </a:r>
            <a:r>
              <a:rPr lang="en-US" sz="2200" dirty="0" smtClean="0">
                <a:latin typeface="Times New Roman"/>
                <a:ea typeface="Times New Roman"/>
              </a:rPr>
              <a:t>, </a:t>
            </a:r>
            <a:r>
              <a:rPr lang="en-US" sz="2200" dirty="0" err="1" smtClean="0">
                <a:latin typeface="Times New Roman"/>
                <a:ea typeface="Times New Roman"/>
              </a:rPr>
              <a:t>qo'zg'olonchilarga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qarshi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yurish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qiladi</a:t>
            </a:r>
            <a:r>
              <a:rPr lang="en-US" sz="2200" dirty="0">
                <a:latin typeface="Times New Roman"/>
                <a:ea typeface="Times New Roman"/>
              </a:rPr>
              <a:t>. </a:t>
            </a:r>
            <a:r>
              <a:rPr lang="en-US" sz="2200" dirty="0" err="1">
                <a:latin typeface="Times New Roman"/>
                <a:ea typeface="Times New Roman"/>
              </a:rPr>
              <a:t>Bir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necha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janglardan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so'ng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Foyiq</a:t>
            </a:r>
            <a:r>
              <a:rPr lang="en-US" sz="2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Abuali</a:t>
            </a:r>
            <a:r>
              <a:rPr lang="en-US" sz="20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qo'shinlari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>
                <a:latin typeface="Times New Roman"/>
                <a:ea typeface="Times New Roman"/>
              </a:rPr>
              <a:t>tor-</a:t>
            </a:r>
            <a:r>
              <a:rPr lang="en-US" sz="2200" dirty="0" err="1">
                <a:latin typeface="Times New Roman"/>
                <a:ea typeface="Times New Roman"/>
              </a:rPr>
              <a:t>mor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qilinadi</a:t>
            </a:r>
            <a:r>
              <a:rPr lang="en-US" sz="2200" dirty="0">
                <a:latin typeface="Times New Roman"/>
                <a:ea typeface="Times New Roman"/>
              </a:rPr>
              <a:t>. </a:t>
            </a:r>
            <a:r>
              <a:rPr lang="en-US" sz="2200" dirty="0" err="1">
                <a:latin typeface="Times New Roman"/>
                <a:ea typeface="Times New Roman"/>
              </a:rPr>
              <a:t>Shuningdek</a:t>
            </a:r>
            <a:r>
              <a:rPr lang="en-US" sz="2200" dirty="0">
                <a:latin typeface="Times New Roman"/>
                <a:ea typeface="Times New Roman"/>
              </a:rPr>
              <a:t>, </a:t>
            </a:r>
            <a:r>
              <a:rPr lang="en-US" sz="2200" dirty="0" err="1">
                <a:latin typeface="Times New Roman"/>
                <a:ea typeface="Times New Roman"/>
              </a:rPr>
              <a:t>Sobuqtakinni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Abuali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Simjuriy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o'rniga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b="1" i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Xurosonning</a:t>
            </a:r>
            <a:r>
              <a:rPr lang="en-US" sz="2200" b="1" i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2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noibi</a:t>
            </a:r>
            <a:r>
              <a:rPr lang="en-US" sz="22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qilib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tayinlaydi</a:t>
            </a:r>
            <a:r>
              <a:rPr lang="en-US" sz="2200" dirty="0">
                <a:latin typeface="Times New Roman"/>
                <a:ea typeface="Times New Roman"/>
              </a:rPr>
              <a:t>. </a:t>
            </a:r>
            <a:r>
              <a:rPr lang="en-US" sz="2200" dirty="0" err="1">
                <a:latin typeface="Times New Roman"/>
                <a:ea typeface="Times New Roman"/>
              </a:rPr>
              <a:t>Natijada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latin typeface="Times New Roman"/>
                <a:ea typeface="Times New Roman"/>
              </a:rPr>
              <a:t>G'azna</a:t>
            </a:r>
            <a:r>
              <a:rPr lang="en-US" sz="2200" b="1" dirty="0"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latin typeface="Times New Roman"/>
                <a:ea typeface="Times New Roman"/>
              </a:rPr>
              <a:t>va</a:t>
            </a:r>
            <a:r>
              <a:rPr lang="en-US" sz="2200" b="1" dirty="0"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latin typeface="Times New Roman"/>
                <a:ea typeface="Times New Roman"/>
              </a:rPr>
              <a:t>Xurosonda</a:t>
            </a:r>
            <a:r>
              <a:rPr lang="en-US" sz="2200" b="1" dirty="0"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Sobuqtakin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va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o'g'li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Mahmudning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siyosiy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xukmronligi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mustahkamlanib</a:t>
            </a:r>
            <a:r>
              <a:rPr lang="en-US" sz="2200" dirty="0">
                <a:latin typeface="Times New Roman"/>
                <a:ea typeface="Times New Roman"/>
              </a:rPr>
              <a:t>, </a:t>
            </a:r>
            <a:r>
              <a:rPr lang="en-US" sz="2200" dirty="0" err="1">
                <a:latin typeface="Times New Roman"/>
                <a:ea typeface="Times New Roman"/>
              </a:rPr>
              <a:t>G’aznaviylar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davlati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tashkil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topadi</a:t>
            </a:r>
            <a:r>
              <a:rPr lang="en-US" sz="2200" dirty="0">
                <a:latin typeface="Times New Roman"/>
                <a:ea typeface="Times New Roman"/>
              </a:rPr>
              <a:t>. </a:t>
            </a:r>
            <a:r>
              <a:rPr lang="en-US" sz="2200" dirty="0" err="1">
                <a:latin typeface="Times New Roman"/>
                <a:ea typeface="Times New Roman"/>
              </a:rPr>
              <a:t>Tez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orada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bu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davlat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kuchayib</a:t>
            </a:r>
            <a:r>
              <a:rPr lang="en-US" sz="2200" dirty="0">
                <a:latin typeface="Times New Roman"/>
                <a:ea typeface="Times New Roman"/>
              </a:rPr>
              <a:t>, </a:t>
            </a:r>
            <a:r>
              <a:rPr lang="en-US" sz="2200" b="1" i="1" u="sng" dirty="0" err="1">
                <a:latin typeface="Times New Roman"/>
                <a:ea typeface="Times New Roman"/>
              </a:rPr>
              <a:t>Hindiston</a:t>
            </a:r>
            <a:r>
              <a:rPr lang="en-US" sz="2200" b="1" i="1" u="sng" dirty="0">
                <a:latin typeface="Times New Roman"/>
                <a:ea typeface="Times New Roman"/>
              </a:rPr>
              <a:t> </a:t>
            </a:r>
            <a:r>
              <a:rPr lang="en-US" sz="2200" b="1" i="1" u="sng" dirty="0" err="1" smtClean="0">
                <a:latin typeface="Times New Roman"/>
                <a:ea typeface="Times New Roman"/>
              </a:rPr>
              <a:t>chegarasidan</a:t>
            </a:r>
            <a:r>
              <a:rPr lang="en-US" sz="2200" b="1" i="1" u="sng" dirty="0" smtClean="0">
                <a:latin typeface="Times New Roman"/>
                <a:ea typeface="Times New Roman"/>
              </a:rPr>
              <a:t> </a:t>
            </a:r>
            <a:r>
              <a:rPr lang="en-US" sz="2200" b="1" i="1" u="sng" dirty="0" err="1" smtClean="0">
                <a:latin typeface="Times New Roman"/>
                <a:ea typeface="Times New Roman"/>
              </a:rPr>
              <a:t>Amudaryogach</a:t>
            </a:r>
            <a:r>
              <a:rPr lang="en-US" sz="2200" dirty="0" err="1" smtClean="0">
                <a:latin typeface="Times New Roman"/>
                <a:ea typeface="Times New Roman"/>
              </a:rPr>
              <a:t>a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bo'lgan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yerlarni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egallaydi</a:t>
            </a:r>
            <a:r>
              <a:rPr lang="en-US" sz="2200" dirty="0">
                <a:latin typeface="Times New Roman"/>
                <a:ea typeface="Times New Roman"/>
              </a:rPr>
              <a:t>.</a:t>
            </a:r>
            <a:endParaRPr lang="uz-Cyrl-UZ" sz="22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280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83671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latin typeface="Times New Roman"/>
                <a:ea typeface="Times New Roman"/>
              </a:rPr>
              <a:t>	</a:t>
            </a:r>
            <a:r>
              <a:rPr lang="en-US" sz="2800" b="1" dirty="0" err="1">
                <a:latin typeface="Times New Roman"/>
                <a:ea typeface="Times New Roman"/>
              </a:rPr>
              <a:t>G‘azna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bilan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</a:rPr>
              <a:t>Hirot</a:t>
            </a:r>
            <a:r>
              <a:rPr lang="en-US" sz="2800" b="1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viloyatlarida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oddiy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g‘ulomlikdan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>
                <a:latin typeface="Times New Roman"/>
                <a:ea typeface="Times New Roman"/>
              </a:rPr>
              <a:t>t</a:t>
            </a:r>
            <a:r>
              <a:rPr lang="ru-RU" sz="2800" dirty="0">
                <a:latin typeface="Times New Roman"/>
                <a:ea typeface="Times New Roman"/>
              </a:rPr>
              <a:t>е</a:t>
            </a:r>
            <a:r>
              <a:rPr lang="en-US" sz="2800" dirty="0" err="1">
                <a:latin typeface="Times New Roman"/>
                <a:ea typeface="Times New Roman"/>
              </a:rPr>
              <a:t>zda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qudratli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davlat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boshlig‘i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darajasiga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ko‘tarilgan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Sabuqtakin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Nuhga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bo‘ysunishni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istamas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edi</a:t>
            </a:r>
            <a:r>
              <a:rPr lang="en-US" sz="2800" dirty="0">
                <a:latin typeface="Times New Roman"/>
                <a:ea typeface="Times New Roman"/>
              </a:rPr>
              <a:t>. 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Sabuqtakin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  977-yilda </a:t>
            </a:r>
            <a:r>
              <a:rPr lang="en-US" sz="2800" dirty="0" err="1" smtClean="0">
                <a:latin typeface="Times New Roman"/>
                <a:ea typeface="Times New Roman"/>
              </a:rPr>
              <a:t>Nuhning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ruxsatisiz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latin typeface="Times New Roman"/>
                <a:ea typeface="Times New Roman"/>
              </a:rPr>
              <a:t>G‘aznaga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hokim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bo‘lib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oladi</a:t>
            </a:r>
            <a:r>
              <a:rPr lang="en-US" sz="2800" dirty="0">
                <a:latin typeface="Times New Roman"/>
                <a:ea typeface="Times New Roman"/>
              </a:rPr>
              <a:t>,  </a:t>
            </a:r>
            <a:r>
              <a:rPr lang="en-US" sz="2800" dirty="0" err="1">
                <a:latin typeface="Times New Roman"/>
                <a:ea typeface="Times New Roman"/>
              </a:rPr>
              <a:t>shu</a:t>
            </a:r>
            <a:r>
              <a:rPr lang="en-US" sz="2800" dirty="0">
                <a:latin typeface="Times New Roman"/>
                <a:ea typeface="Times New Roman"/>
              </a:rPr>
              <a:t>  bois  </a:t>
            </a:r>
            <a:r>
              <a:rPr lang="en-US" sz="2800" dirty="0" err="1">
                <a:latin typeface="Times New Roman"/>
                <a:ea typeface="Times New Roman"/>
              </a:rPr>
              <a:t>ikki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o‘rtadagi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munosabat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buziladi</a:t>
            </a:r>
            <a:r>
              <a:rPr lang="en-US" sz="2800" dirty="0">
                <a:latin typeface="Times New Roman"/>
                <a:ea typeface="Times New Roman"/>
              </a:rPr>
              <a:t>.  L</a:t>
            </a:r>
            <a:r>
              <a:rPr lang="ru-RU" sz="2800" dirty="0">
                <a:latin typeface="Times New Roman"/>
                <a:ea typeface="Times New Roman"/>
              </a:rPr>
              <a:t>е</a:t>
            </a:r>
            <a:r>
              <a:rPr lang="en-US" sz="2800" dirty="0">
                <a:latin typeface="Times New Roman"/>
                <a:ea typeface="Times New Roman"/>
              </a:rPr>
              <a:t>kin  </a:t>
            </a:r>
            <a:r>
              <a:rPr lang="en-US" sz="2800" dirty="0" err="1">
                <a:latin typeface="Times New Roman"/>
                <a:ea typeface="Times New Roman"/>
              </a:rPr>
              <a:t>og‘ir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vaziyat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Nuhni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undan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yordam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so‘rashga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majbur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etadi</a:t>
            </a:r>
            <a:r>
              <a:rPr lang="en-US" sz="2800" dirty="0">
                <a:latin typeface="Times New Roman"/>
                <a:ea typeface="Times New Roman"/>
              </a:rPr>
              <a:t>.  </a:t>
            </a:r>
            <a:r>
              <a:rPr lang="en-US" sz="2800" b="1" dirty="0">
                <a:latin typeface="Times New Roman"/>
                <a:ea typeface="Times New Roman"/>
              </a:rPr>
              <a:t>996-yilda 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Qoraxoniylar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latin typeface="Times New Roman"/>
                <a:ea typeface="Times New Roman"/>
              </a:rPr>
              <a:t>Buxoroga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qarshi</a:t>
            </a:r>
            <a:r>
              <a:rPr lang="en-US" sz="2800" dirty="0" smtClean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navbatdagi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hujumni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uyushtirdilar</a:t>
            </a:r>
            <a:r>
              <a:rPr lang="en-US" sz="2800" dirty="0">
                <a:latin typeface="Times New Roman"/>
                <a:ea typeface="Times New Roman"/>
              </a:rPr>
              <a:t>.  </a:t>
            </a:r>
            <a:r>
              <a:rPr lang="en-US" sz="2800" dirty="0" err="1">
                <a:latin typeface="Times New Roman"/>
                <a:ea typeface="Times New Roman"/>
              </a:rPr>
              <a:t>Qoraxoniylarning</a:t>
            </a:r>
            <a:r>
              <a:rPr lang="en-US" sz="2800" dirty="0">
                <a:latin typeface="Times New Roman"/>
                <a:ea typeface="Times New Roman"/>
              </a:rPr>
              <a:t>  </a:t>
            </a:r>
            <a:r>
              <a:rPr lang="en-US" sz="2800" dirty="0" err="1">
                <a:latin typeface="Times New Roman"/>
                <a:ea typeface="Times New Roman"/>
              </a:rPr>
              <a:t>yangi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latin typeface="Times New Roman"/>
                <a:ea typeface="Times New Roman"/>
              </a:rPr>
              <a:t>xoni</a:t>
            </a:r>
            <a:r>
              <a:rPr lang="en-US" sz="2800" dirty="0" smtClean="0"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Nasr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ibn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 Ali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g‘ayrat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va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qat’iylikda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Bo‘g‘raxondan</a:t>
            </a:r>
            <a:r>
              <a:rPr lang="en-US" sz="2800" dirty="0">
                <a:latin typeface="Times New Roman"/>
                <a:ea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</a:rPr>
              <a:t>qolishmasdi</a:t>
            </a:r>
            <a:r>
              <a:rPr lang="en-US" sz="2800" dirty="0">
                <a:latin typeface="Times New Roman"/>
                <a:ea typeface="Times New Roman"/>
              </a:rPr>
              <a:t>.</a:t>
            </a:r>
            <a:endParaRPr lang="uz-Cyrl-UZ" sz="28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618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83671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200" dirty="0" smtClean="0">
                <a:latin typeface="Times New Roman"/>
                <a:ea typeface="Times New Roman"/>
              </a:rPr>
              <a:t>	</a:t>
            </a:r>
            <a:r>
              <a:rPr lang="en-US" sz="2200" b="1" dirty="0" err="1">
                <a:latin typeface="Times New Roman"/>
                <a:ea typeface="Times New Roman"/>
              </a:rPr>
              <a:t>G‘azna</a:t>
            </a:r>
            <a:r>
              <a:rPr lang="en-US" sz="2200" b="1" dirty="0">
                <a:latin typeface="Times New Roman"/>
                <a:ea typeface="Times New Roman"/>
              </a:rPr>
              <a:t>  </a:t>
            </a:r>
            <a:r>
              <a:rPr lang="en-US" sz="2200" b="1" dirty="0" err="1">
                <a:latin typeface="Times New Roman"/>
                <a:ea typeface="Times New Roman"/>
              </a:rPr>
              <a:t>hokimi</a:t>
            </a:r>
            <a:r>
              <a:rPr lang="en-US" sz="2200" b="1" dirty="0">
                <a:latin typeface="Times New Roman"/>
                <a:ea typeface="Times New Roman"/>
              </a:rPr>
              <a:t>  </a:t>
            </a:r>
            <a:r>
              <a:rPr lang="en-US" sz="2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Sabuqtakin</a:t>
            </a:r>
            <a:r>
              <a:rPr lang="en-US" sz="2200" b="1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katta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qo‘shin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bilan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Nuhga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yordam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berish</a:t>
            </a:r>
            <a:r>
              <a:rPr lang="en-US" sz="2200" dirty="0" smtClean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uchun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yo‘lga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chiqdi</a:t>
            </a:r>
            <a:r>
              <a:rPr lang="en-US" sz="2200" dirty="0">
                <a:latin typeface="Times New Roman"/>
                <a:ea typeface="Times New Roman"/>
              </a:rPr>
              <a:t>.  </a:t>
            </a:r>
            <a:r>
              <a:rPr lang="en-US" sz="2200" dirty="0" err="1">
                <a:latin typeface="Times New Roman"/>
                <a:ea typeface="Times New Roman"/>
              </a:rPr>
              <a:t>Balxga</a:t>
            </a:r>
            <a:r>
              <a:rPr lang="en-US" sz="2200" dirty="0">
                <a:latin typeface="Times New Roman"/>
                <a:ea typeface="Times New Roman"/>
              </a:rPr>
              <a:t>  y</a:t>
            </a:r>
            <a:r>
              <a:rPr lang="ru-RU" sz="2200" dirty="0">
                <a:latin typeface="Times New Roman"/>
                <a:ea typeface="Times New Roman"/>
              </a:rPr>
              <a:t>е</a:t>
            </a:r>
            <a:r>
              <a:rPr lang="en-US" sz="2200" dirty="0" err="1">
                <a:latin typeface="Times New Roman"/>
                <a:ea typeface="Times New Roman"/>
              </a:rPr>
              <a:t>tganda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unga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b="1" i="1" dirty="0" err="1">
                <a:latin typeface="Times New Roman"/>
                <a:ea typeface="Times New Roman"/>
              </a:rPr>
              <a:t>Chag’oniyon</a:t>
            </a:r>
            <a:r>
              <a:rPr lang="en-US" sz="2200" b="1" i="1" dirty="0">
                <a:latin typeface="Times New Roman"/>
                <a:ea typeface="Times New Roman"/>
              </a:rPr>
              <a:t>, </a:t>
            </a:r>
            <a:r>
              <a:rPr lang="en-US" sz="2200" b="1" i="1" dirty="0" err="1" smtClean="0">
                <a:latin typeface="Times New Roman"/>
                <a:ea typeface="Times New Roman"/>
              </a:rPr>
              <a:t>G‘o‘zg‘on</a:t>
            </a:r>
            <a:r>
              <a:rPr lang="en-US" sz="2200" dirty="0" smtClean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va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b="1" i="1" dirty="0" err="1">
                <a:latin typeface="Times New Roman"/>
                <a:ea typeface="Times New Roman"/>
              </a:rPr>
              <a:t>Xuttalon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hokimlarining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lashkarlari</a:t>
            </a:r>
            <a:r>
              <a:rPr lang="en-US" sz="2200" dirty="0">
                <a:latin typeface="Times New Roman"/>
                <a:ea typeface="Times New Roman"/>
              </a:rPr>
              <a:t>  ham  </a:t>
            </a:r>
            <a:r>
              <a:rPr lang="en-US" sz="2200" dirty="0" err="1">
                <a:latin typeface="Times New Roman"/>
                <a:ea typeface="Times New Roman"/>
              </a:rPr>
              <a:t>qo‘shildilar</a:t>
            </a:r>
            <a:r>
              <a:rPr lang="en-US" sz="2200" dirty="0">
                <a:latin typeface="Times New Roman"/>
                <a:ea typeface="Times New Roman"/>
              </a:rPr>
              <a:t>. </a:t>
            </a:r>
            <a:r>
              <a:rPr lang="en-US" sz="2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Sabuqtakin</a:t>
            </a:r>
            <a:r>
              <a:rPr lang="en-US" sz="2200" dirty="0" smtClean="0">
                <a:latin typeface="Times New Roman"/>
                <a:ea typeface="Times New Roman"/>
              </a:rPr>
              <a:t>  </a:t>
            </a:r>
            <a:r>
              <a:rPr lang="en-US" sz="2200" b="1" i="1" dirty="0">
                <a:latin typeface="Times New Roman"/>
                <a:ea typeface="Times New Roman"/>
              </a:rPr>
              <a:t>K</a:t>
            </a:r>
            <a:r>
              <a:rPr lang="ru-RU" sz="2200" b="1" i="1" dirty="0">
                <a:latin typeface="Times New Roman"/>
                <a:ea typeface="Times New Roman"/>
              </a:rPr>
              <a:t>е</a:t>
            </a:r>
            <a:r>
              <a:rPr lang="en-US" sz="2200" b="1" i="1" dirty="0" err="1">
                <a:latin typeface="Times New Roman"/>
                <a:ea typeface="Times New Roman"/>
              </a:rPr>
              <a:t>sh</a:t>
            </a:r>
            <a:r>
              <a:rPr lang="en-US" sz="2200" b="1" i="1" dirty="0">
                <a:latin typeface="Times New Roman"/>
                <a:ea typeface="Times New Roman"/>
              </a:rPr>
              <a:t>  </a:t>
            </a:r>
            <a:r>
              <a:rPr lang="en-US" sz="2200" b="1" i="1" dirty="0" err="1">
                <a:latin typeface="Times New Roman"/>
                <a:ea typeface="Times New Roman"/>
              </a:rPr>
              <a:t>tumani</a:t>
            </a:r>
            <a:r>
              <a:rPr lang="en-US" sz="2200" b="1" i="1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hududida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chodir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qurib</a:t>
            </a:r>
            <a:r>
              <a:rPr lang="en-US" sz="2200" dirty="0">
                <a:latin typeface="Times New Roman"/>
                <a:ea typeface="Times New Roman"/>
              </a:rPr>
              <a:t>,  </a:t>
            </a:r>
            <a:r>
              <a:rPr lang="en-US" sz="2200" dirty="0" err="1">
                <a:latin typeface="Times New Roman"/>
                <a:ea typeface="Times New Roman"/>
              </a:rPr>
              <a:t>Buxoro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hokimi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Nuh</a:t>
            </a:r>
            <a:r>
              <a:rPr lang="en-US" sz="2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Times New Roman"/>
                <a:ea typeface="Times New Roman"/>
              </a:rPr>
              <a:t>II  </a:t>
            </a:r>
            <a:r>
              <a:rPr lang="en-US" sz="2200" dirty="0" err="1">
                <a:latin typeface="Times New Roman"/>
                <a:ea typeface="Times New Roman"/>
              </a:rPr>
              <a:t>ni</a:t>
            </a:r>
            <a:r>
              <a:rPr lang="en-US" sz="2200" dirty="0">
                <a:latin typeface="Times New Roman"/>
                <a:ea typeface="Times New Roman"/>
              </a:rPr>
              <a:t>  ham  </a:t>
            </a:r>
            <a:r>
              <a:rPr lang="en-US" sz="2200" dirty="0" err="1">
                <a:latin typeface="Times New Roman"/>
                <a:ea typeface="Times New Roman"/>
              </a:rPr>
              <a:t>o‘z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lashkarlari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bilan</a:t>
            </a:r>
            <a:r>
              <a:rPr lang="en-US" sz="2200" dirty="0">
                <a:latin typeface="Times New Roman"/>
                <a:ea typeface="Times New Roman"/>
              </a:rPr>
              <a:t>  k</a:t>
            </a:r>
            <a:r>
              <a:rPr lang="ru-RU" sz="2200" dirty="0">
                <a:latin typeface="Times New Roman"/>
                <a:ea typeface="Times New Roman"/>
              </a:rPr>
              <a:t>е</a:t>
            </a:r>
            <a:r>
              <a:rPr lang="en-US" sz="2200" dirty="0">
                <a:latin typeface="Times New Roman"/>
                <a:ea typeface="Times New Roman"/>
              </a:rPr>
              <a:t>lib  </a:t>
            </a:r>
            <a:r>
              <a:rPr lang="en-US" sz="2200" dirty="0" err="1">
                <a:latin typeface="Times New Roman"/>
                <a:ea typeface="Times New Roman"/>
              </a:rPr>
              <a:t>qo‘shilishini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talab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etdi</a:t>
            </a:r>
            <a:r>
              <a:rPr lang="en-US" sz="2200" dirty="0">
                <a:latin typeface="Times New Roman"/>
                <a:ea typeface="Times New Roman"/>
              </a:rPr>
              <a:t>. </a:t>
            </a:r>
            <a:r>
              <a:rPr lang="en-US" sz="2200" dirty="0" err="1" smtClean="0">
                <a:latin typeface="Times New Roman"/>
                <a:ea typeface="Times New Roman"/>
              </a:rPr>
              <a:t>Albatta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bu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hol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somoniylar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hukmdorining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nafsoniyatiga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qattiq</a:t>
            </a:r>
            <a:r>
              <a:rPr lang="en-US" sz="2200" dirty="0">
                <a:latin typeface="Times New Roman"/>
                <a:ea typeface="Times New Roman"/>
              </a:rPr>
              <a:t> t</a:t>
            </a:r>
            <a:r>
              <a:rPr lang="ru-RU" sz="2200" dirty="0">
                <a:latin typeface="Times New Roman"/>
                <a:ea typeface="Times New Roman"/>
              </a:rPr>
              <a:t>е</a:t>
            </a:r>
            <a:r>
              <a:rPr lang="en-US" sz="2200" dirty="0" err="1">
                <a:latin typeface="Times New Roman"/>
                <a:ea typeface="Times New Roman"/>
              </a:rPr>
              <a:t>gdi</a:t>
            </a:r>
            <a:r>
              <a:rPr lang="en-US" sz="2200" dirty="0">
                <a:latin typeface="Times New Roman"/>
                <a:ea typeface="Times New Roman"/>
              </a:rPr>
              <a:t>. </a:t>
            </a:r>
            <a:r>
              <a:rPr lang="en-US" sz="2200" dirty="0" err="1" smtClean="0">
                <a:latin typeface="Times New Roman"/>
                <a:ea typeface="Times New Roman"/>
              </a:rPr>
              <a:t>Nuh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bu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taklifni</a:t>
            </a:r>
            <a:r>
              <a:rPr lang="en-US" sz="2200" dirty="0">
                <a:latin typeface="Times New Roman"/>
                <a:ea typeface="Times New Roman"/>
              </a:rPr>
              <a:t> rad </a:t>
            </a:r>
            <a:r>
              <a:rPr lang="en-US" sz="2200" dirty="0" err="1">
                <a:latin typeface="Times New Roman"/>
                <a:ea typeface="Times New Roman"/>
              </a:rPr>
              <a:t>etdi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va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b="1" i="1" dirty="0" err="1">
                <a:latin typeface="Times New Roman"/>
                <a:ea typeface="Times New Roman"/>
              </a:rPr>
              <a:t>Sabuqtakinning</a:t>
            </a:r>
            <a:r>
              <a:rPr lang="en-US" sz="2200" b="1" i="1" dirty="0">
                <a:latin typeface="Times New Roman"/>
                <a:ea typeface="Times New Roman"/>
              </a:rPr>
              <a:t> </a:t>
            </a:r>
            <a:r>
              <a:rPr lang="en-US" sz="2200" b="1" i="1" dirty="0" err="1">
                <a:latin typeface="Times New Roman"/>
                <a:ea typeface="Times New Roman"/>
              </a:rPr>
              <a:t>o‘zini</a:t>
            </a:r>
            <a:r>
              <a:rPr lang="en-US" sz="2200" b="1" i="1" dirty="0">
                <a:latin typeface="Times New Roman"/>
                <a:ea typeface="Times New Roman"/>
              </a:rPr>
              <a:t> </a:t>
            </a:r>
            <a:r>
              <a:rPr lang="en-US" sz="2200" b="1" i="1" dirty="0" err="1">
                <a:latin typeface="Times New Roman"/>
                <a:ea typeface="Times New Roman"/>
              </a:rPr>
              <a:t>Buxoroga</a:t>
            </a:r>
            <a:r>
              <a:rPr lang="en-US" sz="2200" b="1" i="1" dirty="0">
                <a:latin typeface="Times New Roman"/>
                <a:ea typeface="Times New Roman"/>
              </a:rPr>
              <a:t> k</a:t>
            </a:r>
            <a:r>
              <a:rPr lang="ru-RU" sz="2200" b="1" i="1" dirty="0">
                <a:latin typeface="Times New Roman"/>
                <a:ea typeface="Times New Roman"/>
              </a:rPr>
              <a:t>е</a:t>
            </a:r>
            <a:r>
              <a:rPr lang="en-US" sz="2200" b="1" i="1" dirty="0" err="1">
                <a:latin typeface="Times New Roman"/>
                <a:ea typeface="Times New Roman"/>
              </a:rPr>
              <a:t>lishini</a:t>
            </a:r>
            <a:r>
              <a:rPr lang="en-US" sz="2200" b="1" i="1" dirty="0">
                <a:latin typeface="Times New Roman"/>
                <a:ea typeface="Times New Roman"/>
              </a:rPr>
              <a:t> </a:t>
            </a:r>
            <a:r>
              <a:rPr lang="en-US" sz="2200" b="1" i="1" dirty="0" err="1" smtClean="0">
                <a:latin typeface="Times New Roman"/>
                <a:ea typeface="Times New Roman"/>
              </a:rPr>
              <a:t>talab</a:t>
            </a:r>
            <a:r>
              <a:rPr lang="en-US" sz="2200" b="1" i="1" dirty="0" smtClean="0">
                <a:latin typeface="Times New Roman"/>
                <a:ea typeface="Times New Roman"/>
              </a:rPr>
              <a:t>  </a:t>
            </a:r>
            <a:r>
              <a:rPr lang="en-US" sz="2200" b="1" i="1" dirty="0" err="1">
                <a:latin typeface="Times New Roman"/>
                <a:ea typeface="Times New Roman"/>
              </a:rPr>
              <a:t>qilib</a:t>
            </a:r>
            <a:r>
              <a:rPr lang="en-US" sz="2200" b="1" i="1" dirty="0">
                <a:latin typeface="Times New Roman"/>
                <a:ea typeface="Times New Roman"/>
              </a:rPr>
              <a:t>  </a:t>
            </a:r>
            <a:r>
              <a:rPr lang="en-US" sz="2200" b="1" i="1" dirty="0" err="1">
                <a:latin typeface="Times New Roman"/>
                <a:ea typeface="Times New Roman"/>
              </a:rPr>
              <a:t>farmoyish</a:t>
            </a:r>
            <a:r>
              <a:rPr lang="en-US" sz="2200" b="1" i="1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berdi</a:t>
            </a:r>
            <a:r>
              <a:rPr lang="en-US" sz="2200" dirty="0">
                <a:latin typeface="Times New Roman"/>
                <a:ea typeface="Times New Roman"/>
              </a:rPr>
              <a:t>.  </a:t>
            </a:r>
            <a:r>
              <a:rPr lang="en-US" sz="2200" dirty="0" err="1">
                <a:latin typeface="Times New Roman"/>
                <a:ea typeface="Times New Roman"/>
              </a:rPr>
              <a:t>Sabuqtakin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bunga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javoban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Buxoroga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o‘zining</a:t>
            </a:r>
            <a:r>
              <a:rPr lang="en-US" sz="2200" dirty="0" smtClean="0">
                <a:latin typeface="Times New Roman"/>
                <a:ea typeface="Times New Roman"/>
              </a:rPr>
              <a:t>  </a:t>
            </a:r>
            <a:r>
              <a:rPr lang="en-US" sz="2200" b="1" dirty="0">
                <a:solidFill>
                  <a:srgbClr val="0000FF"/>
                </a:solidFill>
                <a:latin typeface="Times New Roman"/>
                <a:ea typeface="Times New Roman"/>
              </a:rPr>
              <a:t>20  </a:t>
            </a:r>
            <a:r>
              <a:rPr lang="en-US" sz="2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ming</a:t>
            </a:r>
            <a:r>
              <a:rPr lang="en-US" sz="22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kishilik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qo‘shinini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yubordi</a:t>
            </a:r>
            <a:r>
              <a:rPr lang="en-US" sz="2200" dirty="0">
                <a:latin typeface="Times New Roman"/>
                <a:ea typeface="Times New Roman"/>
              </a:rPr>
              <a:t>.  </a:t>
            </a:r>
            <a:r>
              <a:rPr lang="en-US" sz="2200" dirty="0" err="1">
                <a:latin typeface="Times New Roman"/>
                <a:ea typeface="Times New Roman"/>
              </a:rPr>
              <a:t>Buxoro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Sabuqtakin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qo‘liga</a:t>
            </a:r>
            <a:r>
              <a:rPr lang="en-US" sz="2200" dirty="0" smtClean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o‘tdi</a:t>
            </a:r>
            <a:r>
              <a:rPr lang="en-US" sz="2200" dirty="0">
                <a:latin typeface="Times New Roman"/>
                <a:ea typeface="Times New Roman"/>
              </a:rPr>
              <a:t>.  U  </a:t>
            </a:r>
            <a:r>
              <a:rPr lang="en-US" sz="2200" b="1" dirty="0">
                <a:latin typeface="Times New Roman"/>
                <a:ea typeface="Times New Roman"/>
              </a:rPr>
              <a:t>Nasr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bilan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muzokaralar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boshladi</a:t>
            </a:r>
            <a:r>
              <a:rPr lang="en-US" sz="2200" dirty="0">
                <a:latin typeface="Times New Roman"/>
                <a:ea typeface="Times New Roman"/>
              </a:rPr>
              <a:t>.  Bu  </a:t>
            </a:r>
            <a:r>
              <a:rPr lang="en-US" sz="2200" dirty="0" err="1">
                <a:latin typeface="Times New Roman"/>
                <a:ea typeface="Times New Roman"/>
              </a:rPr>
              <a:t>muzokaralar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natijasida</a:t>
            </a:r>
            <a:r>
              <a:rPr lang="en-US" sz="2200" dirty="0" smtClean="0">
                <a:latin typeface="Times New Roman"/>
                <a:ea typeface="Times New Roman"/>
              </a:rPr>
              <a:t>  </a:t>
            </a:r>
            <a:r>
              <a:rPr lang="en-US" sz="2200" b="1" i="1" u="sng" dirty="0" err="1">
                <a:latin typeface="Times New Roman"/>
                <a:ea typeface="Times New Roman"/>
              </a:rPr>
              <a:t>Sirdaryo</a:t>
            </a:r>
            <a:r>
              <a:rPr lang="en-US" sz="2200" b="1" i="1" u="sng" dirty="0">
                <a:latin typeface="Times New Roman"/>
                <a:ea typeface="Times New Roman"/>
              </a:rPr>
              <a:t>  </a:t>
            </a:r>
            <a:r>
              <a:rPr lang="en-US" sz="2200" b="1" i="1" u="sng" dirty="0" err="1">
                <a:latin typeface="Times New Roman"/>
                <a:ea typeface="Times New Roman"/>
              </a:rPr>
              <a:t>havzasining</a:t>
            </a:r>
            <a:r>
              <a:rPr lang="en-US" sz="2200" b="1" i="1" u="sng" dirty="0">
                <a:latin typeface="Times New Roman"/>
                <a:ea typeface="Times New Roman"/>
              </a:rPr>
              <a:t>  </a:t>
            </a:r>
            <a:r>
              <a:rPr lang="en-US" sz="2200" b="1" i="1" u="sng" dirty="0" err="1">
                <a:latin typeface="Times New Roman"/>
                <a:ea typeface="Times New Roman"/>
              </a:rPr>
              <a:t>hammasi</a:t>
            </a:r>
            <a:r>
              <a:rPr lang="en-US" sz="2200" b="1" i="1" u="sng" dirty="0">
                <a:latin typeface="Times New Roman"/>
                <a:ea typeface="Times New Roman"/>
              </a:rPr>
              <a:t>  </a:t>
            </a:r>
            <a:r>
              <a:rPr lang="en-US" sz="2200" b="1" i="1" u="sng" dirty="0" err="1">
                <a:latin typeface="Times New Roman"/>
                <a:ea typeface="Times New Roman"/>
              </a:rPr>
              <a:t>qoraxoniylar</a:t>
            </a:r>
            <a:r>
              <a:rPr lang="en-US" sz="2200" b="1" i="1" u="sng" dirty="0">
                <a:latin typeface="Times New Roman"/>
                <a:ea typeface="Times New Roman"/>
              </a:rPr>
              <a:t>  </a:t>
            </a:r>
            <a:r>
              <a:rPr lang="en-US" sz="2200" b="1" i="1" u="sng" dirty="0" err="1">
                <a:latin typeface="Times New Roman"/>
                <a:ea typeface="Times New Roman"/>
              </a:rPr>
              <a:t>qo‘liga</a:t>
            </a:r>
            <a:r>
              <a:rPr lang="en-US" sz="2200" b="1" i="1" u="sng" dirty="0">
                <a:latin typeface="Times New Roman"/>
                <a:ea typeface="Times New Roman"/>
              </a:rPr>
              <a:t> </a:t>
            </a:r>
            <a:r>
              <a:rPr lang="en-US" sz="2200" b="1" i="1" u="sng" dirty="0" err="1" smtClean="0">
                <a:latin typeface="Times New Roman"/>
                <a:ea typeface="Times New Roman"/>
              </a:rPr>
              <a:t>o‘tadigan</a:t>
            </a:r>
            <a:r>
              <a:rPr lang="en-US" sz="2200" b="1" i="1" u="sng" dirty="0" smtClean="0">
                <a:latin typeface="Times New Roman"/>
                <a:ea typeface="Times New Roman"/>
              </a:rPr>
              <a:t>  </a:t>
            </a:r>
            <a:r>
              <a:rPr lang="en-US" sz="2200" b="1" i="1" u="sng" dirty="0" err="1">
                <a:latin typeface="Times New Roman"/>
                <a:ea typeface="Times New Roman"/>
              </a:rPr>
              <a:t>bo‘ldi</a:t>
            </a:r>
            <a:r>
              <a:rPr lang="en-US" sz="2200" b="1" i="1" u="sng" dirty="0">
                <a:latin typeface="Times New Roman"/>
                <a:ea typeface="Times New Roman"/>
              </a:rPr>
              <a:t>.  </a:t>
            </a:r>
            <a:r>
              <a:rPr lang="en-US" sz="2200" dirty="0" err="1">
                <a:latin typeface="Times New Roman"/>
                <a:ea typeface="Times New Roman"/>
              </a:rPr>
              <a:t>E’tiborli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tomoni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shundaki</a:t>
            </a:r>
            <a:r>
              <a:rPr lang="en-US" sz="2200" dirty="0">
                <a:latin typeface="Times New Roman"/>
                <a:ea typeface="Times New Roman"/>
              </a:rPr>
              <a:t>,  </a:t>
            </a:r>
            <a:r>
              <a:rPr lang="en-US" sz="2200" dirty="0" err="1">
                <a:latin typeface="Times New Roman"/>
                <a:ea typeface="Times New Roman"/>
              </a:rPr>
              <a:t>qoraxoniylar</a:t>
            </a:r>
            <a:r>
              <a:rPr lang="en-US" sz="2200" dirty="0">
                <a:latin typeface="Times New Roman"/>
                <a:ea typeface="Times New Roman"/>
              </a:rPr>
              <a:t>  </a:t>
            </a:r>
            <a:r>
              <a:rPr lang="en-US" sz="2200" dirty="0" err="1">
                <a:latin typeface="Times New Roman"/>
                <a:ea typeface="Times New Roman"/>
              </a:rPr>
              <a:t>tomoniga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batamom</a:t>
            </a:r>
            <a:r>
              <a:rPr lang="en-US" sz="2200" dirty="0" smtClean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o‘tgan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Foyiqni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b="1" dirty="0">
                <a:latin typeface="Times New Roman"/>
                <a:ea typeface="Times New Roman"/>
              </a:rPr>
              <a:t>Nasr </a:t>
            </a:r>
            <a:r>
              <a:rPr lang="en-US" sz="2200" b="1" dirty="0" err="1">
                <a:latin typeface="Times New Roman"/>
                <a:ea typeface="Times New Roman"/>
              </a:rPr>
              <a:t>ibn</a:t>
            </a:r>
            <a:r>
              <a:rPr lang="en-US" sz="2200" b="1" dirty="0">
                <a:latin typeface="Times New Roman"/>
                <a:ea typeface="Times New Roman"/>
              </a:rPr>
              <a:t> Ali </a:t>
            </a:r>
            <a:r>
              <a:rPr lang="en-US" sz="2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Samarqandga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o‘z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noibi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</a:rPr>
              <a:t>qilib</a:t>
            </a:r>
            <a:r>
              <a:rPr lang="en-US" sz="2200" dirty="0">
                <a:latin typeface="Times New Roman"/>
                <a:ea typeface="Times New Roman"/>
              </a:rPr>
              <a:t> </a:t>
            </a:r>
            <a:r>
              <a:rPr lang="en-US" sz="2200" dirty="0" err="1" smtClean="0">
                <a:latin typeface="Times New Roman"/>
                <a:ea typeface="Times New Roman"/>
              </a:rPr>
              <a:t>tayinladi</a:t>
            </a:r>
            <a:r>
              <a:rPr lang="en-US" sz="2200" dirty="0">
                <a:latin typeface="Times New Roman"/>
                <a:ea typeface="Times New Roman"/>
              </a:rPr>
              <a:t>.</a:t>
            </a:r>
            <a:endParaRPr lang="uz-Cyrl-UZ" sz="22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9326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000" dirty="0" smtClean="0">
                <a:latin typeface="Times New Roman"/>
                <a:ea typeface="Times New Roman"/>
              </a:rPr>
              <a:t>	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Sabuqtakin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esa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shartnomaga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asosan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latin typeface="Times New Roman"/>
                <a:ea typeface="Times New Roman"/>
              </a:rPr>
              <a:t>Amudaryo</a:t>
            </a:r>
            <a:r>
              <a:rPr lang="en-US" sz="3000" b="1" i="1" dirty="0"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latin typeface="Times New Roman"/>
                <a:ea typeface="Times New Roman"/>
              </a:rPr>
              <a:t>janubidagi</a:t>
            </a:r>
            <a:r>
              <a:rPr lang="en-US" sz="3000" b="1" i="1" dirty="0">
                <a:latin typeface="Times New Roman"/>
                <a:ea typeface="Times New Roman"/>
              </a:rPr>
              <a:t> </a:t>
            </a:r>
            <a:r>
              <a:rPr lang="en-US" sz="3000" b="1" i="1" dirty="0" err="1" smtClean="0">
                <a:latin typeface="Times New Roman"/>
                <a:ea typeface="Times New Roman"/>
              </a:rPr>
              <a:t>yerlarga</a:t>
            </a:r>
            <a:r>
              <a:rPr lang="en-US" sz="3000" b="1" i="1" dirty="0">
                <a:latin typeface="Times New Roman"/>
                <a:ea typeface="Times New Roman"/>
              </a:rPr>
              <a:t>,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eng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avvalo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latin typeface="Times New Roman"/>
                <a:ea typeface="Times New Roman"/>
              </a:rPr>
              <a:t>Xurosonga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to‘la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xo‘jayin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bo‘lib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oldi</a:t>
            </a:r>
            <a:r>
              <a:rPr lang="en-US" sz="3000" dirty="0">
                <a:latin typeface="Times New Roman"/>
                <a:ea typeface="Times New Roman"/>
              </a:rPr>
              <a:t>.  </a:t>
            </a:r>
            <a:r>
              <a:rPr lang="en-US" sz="3000" dirty="0" err="1" smtClean="0">
                <a:latin typeface="Times New Roman"/>
                <a:ea typeface="Times New Roman"/>
              </a:rPr>
              <a:t>Somoniylarga</a:t>
            </a:r>
            <a:r>
              <a:rPr lang="en-US" sz="3000" dirty="0" smtClean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faqat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Movarounnahrning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markaziy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qismigina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qoldi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rildi</a:t>
            </a:r>
            <a:r>
              <a:rPr lang="en-US" sz="3000" dirty="0">
                <a:latin typeface="Times New Roman"/>
                <a:ea typeface="Times New Roman"/>
              </a:rPr>
              <a:t>, </a:t>
            </a:r>
            <a:r>
              <a:rPr lang="en-US" sz="3000" dirty="0" err="1" smtClean="0">
                <a:latin typeface="Times New Roman"/>
                <a:ea typeface="Times New Roman"/>
              </a:rPr>
              <a:t>xolos</a:t>
            </a:r>
            <a:r>
              <a:rPr lang="en-US" sz="3000" dirty="0">
                <a:latin typeface="Times New Roman"/>
                <a:ea typeface="Times New Roman"/>
              </a:rPr>
              <a:t>. Bu </a:t>
            </a:r>
            <a:r>
              <a:rPr lang="en-US" sz="3000" dirty="0" err="1">
                <a:latin typeface="Times New Roman"/>
                <a:ea typeface="Times New Roman"/>
              </a:rPr>
              <a:t>shartnomalar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Nuh</a:t>
            </a:r>
            <a:r>
              <a:rPr lang="en-US" sz="3000" b="1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ibn</a:t>
            </a:r>
            <a:r>
              <a:rPr lang="en-US" sz="3000" b="1" dirty="0"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</a:rPr>
              <a:t>Mansursiz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tuzildi</a:t>
            </a:r>
            <a:r>
              <a:rPr lang="en-US" sz="3000" dirty="0">
                <a:latin typeface="Times New Roman"/>
                <a:ea typeface="Times New Roman"/>
              </a:rPr>
              <a:t>. </a:t>
            </a:r>
            <a:r>
              <a:rPr lang="en-US" sz="3000" dirty="0" err="1">
                <a:latin typeface="Times New Roman"/>
                <a:ea typeface="Times New Roman"/>
              </a:rPr>
              <a:t>Nuh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ibn</a:t>
            </a:r>
            <a:r>
              <a:rPr lang="en-US" sz="3000" dirty="0">
                <a:latin typeface="Times New Roman"/>
                <a:ea typeface="Times New Roman"/>
              </a:rPr>
              <a:t> Mansur </a:t>
            </a:r>
            <a:r>
              <a:rPr lang="en-US" sz="3000" dirty="0" err="1" smtClean="0">
                <a:latin typeface="Times New Roman"/>
                <a:ea typeface="Times New Roman"/>
              </a:rPr>
              <a:t>bunday</a:t>
            </a:r>
            <a:r>
              <a:rPr lang="en-US" sz="3000" dirty="0" smtClean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ko‘ngilsiz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voqealardan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so‘ng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uzoq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yashamadi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dirty="0" err="1">
                <a:latin typeface="Times New Roman"/>
                <a:ea typeface="Times New Roman"/>
              </a:rPr>
              <a:t>va</a:t>
            </a:r>
            <a:r>
              <a:rPr lang="en-US" sz="3000" dirty="0">
                <a:latin typeface="Times New Roman"/>
                <a:ea typeface="Times New Roman"/>
              </a:rPr>
              <a:t>  </a:t>
            </a:r>
            <a:r>
              <a:rPr lang="en-US" sz="3000" b="1" dirty="0">
                <a:latin typeface="Times New Roman"/>
                <a:ea typeface="Times New Roman"/>
              </a:rPr>
              <a:t>997-yilda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latin typeface="Times New Roman"/>
                <a:ea typeface="Times New Roman"/>
              </a:rPr>
              <a:t>vafot</a:t>
            </a:r>
            <a:r>
              <a:rPr lang="en-US" sz="3000" dirty="0" smtClean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etdi</a:t>
            </a:r>
            <a:r>
              <a:rPr lang="en-US" sz="3000" dirty="0">
                <a:latin typeface="Times New Roman"/>
                <a:ea typeface="Times New Roman"/>
              </a:rPr>
              <a:t>. </a:t>
            </a:r>
            <a:r>
              <a:rPr lang="en-US" sz="3000" dirty="0" err="1">
                <a:latin typeface="Times New Roman"/>
                <a:ea typeface="Times New Roman"/>
              </a:rPr>
              <a:t>Taxtga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Nuhning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</a:rPr>
              <a:t>o‘g‘li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Mansur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ibn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Nuh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(997–999)</a:t>
            </a:r>
            <a:r>
              <a:rPr lang="en-US" sz="3000" dirty="0"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latin typeface="Times New Roman"/>
                <a:ea typeface="Times New Roman"/>
              </a:rPr>
              <a:t>o‘tirdi</a:t>
            </a:r>
            <a:r>
              <a:rPr lang="en-US" sz="3000" dirty="0" smtClean="0">
                <a:latin typeface="Times New Roman"/>
                <a:ea typeface="Times New Roman"/>
              </a:rPr>
              <a:t>.</a:t>
            </a:r>
            <a:endParaRPr lang="uz-Cyrl-UZ" sz="30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5158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Taxt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vorisi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o‘zgargani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ahvol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yaxshilanmadi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Mansur 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harbiy</a:t>
            </a:r>
            <a:r>
              <a:rPr lang="en-US" sz="30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boshliqlar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o‘rtasidagi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xusumat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k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lishmovchiliklar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tufayli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vaziyat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yanada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og‘irlashdi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oqibat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fitna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uyushtirishga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borib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y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Buxoroda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Mansur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saroyida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Nasrning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homiyligi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ostida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haqiqiy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mansabni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egallagan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Foyiq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fitnaning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boshida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turdi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999-yilda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turk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g‘ulomlariga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suyangan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Foyiq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Mansurni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qo‘lga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tushirdi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ko‘zini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ko‘r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qilib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uni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hokimiyatdan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mahrum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etdi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uz-Cyrl-UZ" sz="30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1402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16387" name="Прямоугольник 1"/>
          <p:cNvSpPr>
            <a:spLocks noChangeArrowheads="1"/>
          </p:cNvSpPr>
          <p:nvPr/>
        </p:nvSpPr>
        <p:spPr bwMode="auto">
          <a:xfrm>
            <a:off x="0" y="333375"/>
            <a:ext cx="8929688" cy="66484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3600"/>
              <a:t>Oʻrta Osiyoga arablar bostirib kelganda, </a:t>
            </a:r>
            <a:r>
              <a:rPr lang="en-US" altLang="ru-RU" sz="3600" b="1">
                <a:solidFill>
                  <a:srgbClr val="0000FF"/>
                </a:solidFill>
              </a:rPr>
              <a:t>Somonxudot</a:t>
            </a:r>
            <a:r>
              <a:rPr lang="en-US" altLang="ru-RU" sz="3600"/>
              <a:t>, ayrim maʼlumotlarga ko’ra, Balx viloyatidan Marvga Xuroson amiri </a:t>
            </a:r>
            <a:r>
              <a:rPr lang="en-US" altLang="ru-RU" sz="3600" b="1">
                <a:solidFill>
                  <a:srgbClr val="0000FF"/>
                </a:solidFill>
              </a:rPr>
              <a:t>Asad ibn</a:t>
            </a:r>
            <a:br>
              <a:rPr lang="en-US" altLang="ru-RU" sz="3600" b="1">
                <a:solidFill>
                  <a:srgbClr val="0000FF"/>
                </a:solidFill>
              </a:rPr>
            </a:br>
            <a:r>
              <a:rPr lang="en-US" altLang="ru-RU" sz="3600" b="1">
                <a:solidFill>
                  <a:srgbClr val="0000FF"/>
                </a:solidFill>
              </a:rPr>
              <a:t>Abdulloh l Qushayriy</a:t>
            </a:r>
            <a:r>
              <a:rPr lang="en-US" altLang="ru-RU" sz="3600"/>
              <a:t> </a:t>
            </a:r>
            <a:r>
              <a:rPr lang="en-US" altLang="ru-RU" sz="3600" b="1" i="1"/>
              <a:t>(725/727 va 735/738 yillar)</a:t>
            </a:r>
            <a:r>
              <a:rPr lang="en-US" altLang="ru-RU" sz="3600"/>
              <a:t>ning oldiga kelib, undan dushmanlariga qarshi qurolli yordam berishini suraydi. Arablar yordamida dushmanlarini yenggach, </a:t>
            </a:r>
            <a:r>
              <a:rPr lang="en-US" altLang="ru-RU" sz="3600" b="1">
                <a:solidFill>
                  <a:srgbClr val="0000FF"/>
                </a:solidFill>
              </a:rPr>
              <a:t>Somonxudot</a:t>
            </a:r>
            <a:r>
              <a:rPr lang="en-US" altLang="ru-RU" sz="3600"/>
              <a:t> islom dinini qabul qiladi va o’g’lining ismini amirning sharafiga </a:t>
            </a:r>
            <a:r>
              <a:rPr lang="en-US" altLang="ru-RU" sz="3600" b="1">
                <a:solidFill>
                  <a:srgbClr val="0000FF"/>
                </a:solidFill>
              </a:rPr>
              <a:t>Asad</a:t>
            </a:r>
            <a:r>
              <a:rPr lang="en-US" altLang="ru-RU" sz="3600"/>
              <a:t> ko’yadi. </a:t>
            </a:r>
            <a:br>
              <a:rPr lang="en-US" altLang="ru-RU" sz="3600"/>
            </a:br>
            <a:endParaRPr lang="ru-RU" altLang="ru-RU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Nasr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tomonidan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999-yilda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Buxoroning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egallanishi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barcha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muammolarga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nuqta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qo‘ydi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Movarounnahrda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hokimiyat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masalasi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uzil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-k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sil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hal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Albatta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somoniylar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1005-yilga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qadar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yana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o‘z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qadlarini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rostlash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uchun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qarshilik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ko‘rsatgan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bo‘ldilar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 Ammo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bu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qarshilik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voqealarning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rivojlanib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borishiga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bir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qadar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bo‘lsada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ta’sir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qilmadi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1005-yildan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e’tiboran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esa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qarshilik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ko‘rsatish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umuman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to‘xtadi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uz-Cyrl-UZ" sz="30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5655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qariyb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yuz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yil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davomida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mustaqil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hukmronlikning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nashidasini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surdilar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1005-yilga 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qadar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davom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etgan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mustaqil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taraqqiyot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davrida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b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poyon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katta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asos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soldilar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Ularning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mulklari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g‘arbda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Buxoro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Sirdaryoning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quyi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oqimidan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sharqda</a:t>
            </a:r>
            <a:r>
              <a:rPr lang="en-US" sz="28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Yettisuv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Qashg‘argacha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cho‘zilib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k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endParaRPr lang="uz-Cyrl-UZ" sz="28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8550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8F6C6-BA44-4216-98A9-9F0926F5B47D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36867" name="Rectangle 10"/>
          <p:cNvSpPr>
            <a:spLocks noChangeArrowheads="1"/>
          </p:cNvSpPr>
          <p:nvPr/>
        </p:nvSpPr>
        <p:spPr bwMode="auto">
          <a:xfrm>
            <a:off x="1115616" y="260648"/>
            <a:ext cx="6911975" cy="470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2" tIns="45696" rIns="91392" bIns="45696">
            <a:spAutoFit/>
          </a:bodyPr>
          <a:lstStyle/>
          <a:p>
            <a:pPr algn="ctr"/>
            <a:endParaRPr lang="uz-Cyrl-UZ" sz="6000" b="1" dirty="0">
              <a:solidFill>
                <a:srgbClr val="1663C0"/>
              </a:solidFill>
              <a:latin typeface="Constantia" pitchFamily="18" charset="0"/>
            </a:endParaRPr>
          </a:p>
          <a:p>
            <a:pPr algn="ctr"/>
            <a:endParaRPr lang="uz-Cyrl-UZ" sz="6000" b="1" dirty="0">
              <a:solidFill>
                <a:srgbClr val="1663C0"/>
              </a:solidFill>
              <a:latin typeface="Constantia" pitchFamily="18" charset="0"/>
            </a:endParaRPr>
          </a:p>
          <a:p>
            <a:pPr algn="ctr"/>
            <a:r>
              <a:rPr lang="en-US" sz="6000" b="1" dirty="0" err="1">
                <a:solidFill>
                  <a:srgbClr val="FF0000"/>
                </a:solidFill>
              </a:rPr>
              <a:t>Qoraxoniylar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davlatini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ikkiga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ajralishi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859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3568" y="83671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2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Somoniylar</a:t>
            </a:r>
            <a:r>
              <a:rPr lang="en-US" sz="32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davlati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o'rnida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2 </a:t>
            </a:r>
            <a:r>
              <a:rPr lang="en-US" sz="32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yangi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davlat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tashkil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topdi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: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biri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Koshg'ardan</a:t>
            </a:r>
            <a:r>
              <a:rPr lang="en-US" sz="32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Amudaryogacha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cho'zilgan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Sharqiy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Turkistonning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bir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qismini</a:t>
            </a:r>
            <a:r>
              <a:rPr lang="en-US" sz="32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Yettisuv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Shosh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Farg'ona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qadimgi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Sug'dni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o'z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ichiga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olgan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Qoraxoniylar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davlati</a:t>
            </a:r>
            <a:r>
              <a:rPr lang="en-US" sz="32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bo'lsa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ikkinchisi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Shimoliy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Hindistondan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Kaspiy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dengizining</a:t>
            </a:r>
            <a:r>
              <a:rPr lang="en-US" sz="32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janubiy</a:t>
            </a:r>
            <a:r>
              <a:rPr lang="en-US" sz="32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qirg'oqlarigacha</a:t>
            </a:r>
            <a:r>
              <a:rPr lang="en-US" sz="32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bo'lgan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viloyatlarni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qamrab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olgan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G’aznaviylar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davlati</a:t>
            </a:r>
            <a:r>
              <a:rPr lang="en-US" sz="32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edi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5870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Garchi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Amudaryo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bu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ikki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turk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davlatlari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o'rtasidagi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chegara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deb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belgilangan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bo'lsa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-da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ammo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Xurosonni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zabt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etilgan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yurtning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ajralmas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qismi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xisoblab,uni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o'z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davlatiga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qo'shib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olish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uchun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harakat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qiladilar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Oradan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ko'p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vaqt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o'tmay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G’aznaviylar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o'rtasida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shiddatli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urushlar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boshlanadi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1006 va1008-yillarda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Xuroson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ustiga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ikki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marta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qo'shin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tortadilar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Balx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Tus</a:t>
            </a:r>
            <a:r>
              <a:rPr lang="en-US" sz="28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Nishopur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shaharlari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zabt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etiladi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endParaRPr lang="uz-Cyrl-UZ" sz="28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1618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3920" y="85393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Qoraxoniylarning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harbiy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yurishini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Sulton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Mahmudga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qarshi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bo'lgan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Xurosonning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mulkdor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feodallari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qo'llab-quwatlaydilar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Lekin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Mahmud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G'aznaviy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Qoraxoniylarga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zarba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berib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Xurosonni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o'z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tasarrufida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saqlab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qolishga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muvaffaq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bo'ladi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</a:rPr>
              <a:t>1017-yilda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Mahmud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Xorazm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ustiga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qo'shin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tortib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uni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bosib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oladi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Shunday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qilib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Xorazm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mustaqil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davlat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sifatida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barham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topadi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3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3920" y="85393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Qoraxoniylarning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harbiy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yurishini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Sulton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Mahmudga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qarshi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bo'lgan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Xurosonning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mulkdor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feodallari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qo'llab-quwatlaydilar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Lekin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Mahmud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G'aznaviy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Qoraxoniylarga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zarba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berib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Xurosonni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o'z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tasarrufida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saqlab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qolishga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muvaffaq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bo'ladi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</a:rPr>
              <a:t>1017-yilda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Mahmud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Xorazm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ustiga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qo'shin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tortib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uni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bosib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oladi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Shunday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qilib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Xorazm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mustaqil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davlat</a:t>
            </a:r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sifatida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barham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topadi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763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3920" y="85393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Bu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davrda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Sirdaryo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etaklarida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yashovchi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o'g'uzlardan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ajralib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saljuqiylar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nomi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Xurosonga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borib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o'rnashgan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turkman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qabilalari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kuchayib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o'z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vaqtida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ularga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yer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berib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homiylik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qilgan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G’aznaviylarga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qarshi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tazyiq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ko'rsatadilar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6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Saljuqiylar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jiddiy</a:t>
            </a:r>
            <a:r>
              <a:rPr lang="en-US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kurash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/>
                <a:ea typeface="Times New Roman"/>
              </a:rPr>
              <a:t>boshlanadi</a:t>
            </a: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9153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3920" y="853932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9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Bunday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vaziyatdan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foydalangan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Qoraxoniylarning</a:t>
            </a:r>
            <a:r>
              <a:rPr lang="en-US" sz="29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mahalliy</a:t>
            </a:r>
            <a:r>
              <a:rPr lang="en-US" sz="29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hukmdori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Ibrohim</a:t>
            </a:r>
            <a:r>
              <a:rPr lang="en-US" sz="29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9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Bo'ritakin</a:t>
            </a:r>
            <a:r>
              <a:rPr lang="en-US" sz="29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900" b="1" dirty="0">
                <a:solidFill>
                  <a:schemeClr val="tx1"/>
                </a:solidFill>
                <a:latin typeface="Times New Roman"/>
                <a:ea typeface="Times New Roman"/>
              </a:rPr>
              <a:t>1038-yilda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Amudaryo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bo'yi</a:t>
            </a:r>
            <a:r>
              <a:rPr lang="en-US" sz="29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viloyatlari</a:t>
            </a:r>
            <a:r>
              <a:rPr lang="en-US" sz="2900" dirty="0" smtClean="0">
                <a:solidFill>
                  <a:schemeClr val="tx1"/>
                </a:solidFill>
                <a:latin typeface="Times New Roman"/>
                <a:ea typeface="Times New Roman"/>
              </a:rPr>
              <a:t>: </a:t>
            </a:r>
            <a:r>
              <a:rPr lang="en-US" sz="2900" b="1" i="1" u="sng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Xuttalon</a:t>
            </a:r>
            <a:r>
              <a:rPr lang="en-US" sz="29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sz="29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Vaxsh</a:t>
            </a:r>
            <a:r>
              <a:rPr lang="en-US" sz="29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9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va</a:t>
            </a:r>
            <a:r>
              <a:rPr lang="en-US" sz="29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900" b="1" i="1" u="sng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Chag'oniyonni</a:t>
            </a:r>
            <a:r>
              <a:rPr lang="en-US" sz="29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b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G’aznaviylardan</a:t>
            </a:r>
            <a:r>
              <a:rPr lang="en-US" sz="29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tortib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oladi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Ko'p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vaqt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o'tmay</a:t>
            </a:r>
            <a:r>
              <a:rPr lang="en-US" sz="29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u </a:t>
            </a:r>
            <a:r>
              <a:rPr lang="en-US" sz="29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Movarounnahrni</a:t>
            </a:r>
            <a:r>
              <a:rPr lang="en-US" sz="29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9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va</a:t>
            </a:r>
            <a:r>
              <a:rPr lang="en-US" sz="29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9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Farg'onani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o'ziga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bo'ysundirib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mustaqil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siyosat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yurita</a:t>
            </a:r>
            <a:r>
              <a:rPr lang="en-US" sz="29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boshlaydi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xonadonlari</a:t>
            </a:r>
            <a:r>
              <a:rPr lang="en-US" sz="29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900" dirty="0" err="1">
                <a:solidFill>
                  <a:schemeClr val="tx1"/>
                </a:solidFill>
                <a:latin typeface="Times New Roman"/>
                <a:ea typeface="Times New Roman"/>
              </a:rPr>
              <a:t>o‘rtasida</a:t>
            </a:r>
            <a:r>
              <a:rPr lang="en-US" sz="29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9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1016-yildayoq  </a:t>
            </a:r>
            <a:r>
              <a:rPr lang="en-US" sz="29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boshlanib</a:t>
            </a:r>
            <a:r>
              <a:rPr lang="en-US" sz="29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k</a:t>
            </a:r>
            <a:r>
              <a:rPr lang="ru-RU" sz="29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е</a:t>
            </a:r>
            <a:r>
              <a:rPr lang="en-US" sz="29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tgan</a:t>
            </a:r>
            <a:r>
              <a:rPr lang="en-US" sz="29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9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urug‘chilik</a:t>
            </a:r>
            <a:r>
              <a:rPr lang="en-US" sz="29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9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adovatli</a:t>
            </a:r>
            <a:r>
              <a:rPr lang="en-US" sz="29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9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urushlar</a:t>
            </a:r>
            <a:r>
              <a:rPr lang="en-US" sz="29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9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tufayli</a:t>
            </a:r>
            <a:r>
              <a:rPr lang="en-US" sz="29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1041-yilda  </a:t>
            </a:r>
            <a:r>
              <a:rPr lang="en-US" sz="29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xonlik</a:t>
            </a:r>
            <a:r>
              <a:rPr lang="en-US" sz="29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9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ikkiga</a:t>
            </a:r>
            <a:r>
              <a:rPr lang="en-US" sz="29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9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bo‘linib</a:t>
            </a:r>
            <a:r>
              <a:rPr lang="en-US" sz="29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9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k</a:t>
            </a:r>
            <a:r>
              <a:rPr lang="ru-RU" sz="29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е</a:t>
            </a:r>
            <a:r>
              <a:rPr lang="en-US" sz="29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tdi</a:t>
            </a:r>
            <a:r>
              <a:rPr lang="en-US" sz="29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. </a:t>
            </a:r>
            <a:endParaRPr lang="en-US" sz="2900" b="1" i="1" u="sng" dirty="0">
              <a:solidFill>
                <a:srgbClr val="0000FF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486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G‘arbiy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xonlik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markazi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Buxoro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ayrim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manbalarda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Samarqand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)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bo‘lib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uning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tarkibiga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Movarounnahr</a:t>
            </a:r>
            <a:r>
              <a:rPr lang="en-US" sz="28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Xo‘jak</a:t>
            </a:r>
            <a:r>
              <a:rPr lang="ru-RU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е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ntgacha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Farg‘onaning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g‘arbiy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qismi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kirgan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endParaRPr lang="en-US" sz="28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Sharqiy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xonlik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markazi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Bolosog‘un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bo‘lib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uning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tarkibiga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Talas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Is</a:t>
            </a:r>
            <a:r>
              <a:rPr lang="en-US" altLang="ko-KR" sz="28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fi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job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Shosh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Farg‘onaning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sharqiy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qismi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Yettisuv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Qashg‘ar</a:t>
            </a:r>
            <a:r>
              <a:rPr lang="en-US" sz="28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vohalari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kirgan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uz-Cyrl-UZ" sz="28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3769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0" y="333375"/>
            <a:ext cx="9144000" cy="655564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solidFill>
                  <a:srgbClr val="25086C"/>
                </a:solidFill>
              </a:rPr>
              <a:t>Asad</a:t>
            </a:r>
            <a:r>
              <a:rPr lang="en-US" sz="2800" b="1" dirty="0" smtClean="0">
                <a:solidFill>
                  <a:srgbClr val="25086C"/>
                </a:solidFill>
              </a:rPr>
              <a:t> ibn </a:t>
            </a:r>
            <a:r>
              <a:rPr lang="en-US" sz="2800" b="1" dirty="0" err="1" smtClean="0">
                <a:solidFill>
                  <a:srgbClr val="25086C"/>
                </a:solidFill>
              </a:rPr>
              <a:t>Somonning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b="1" dirty="0" err="1" smtClean="0">
                <a:solidFill>
                  <a:srgbClr val="252525"/>
                </a:solidFill>
              </a:rPr>
              <a:t>Nuh</a:t>
            </a:r>
            <a:r>
              <a:rPr lang="en-US" sz="2800" b="1" dirty="0" smtClean="0">
                <a:solidFill>
                  <a:srgbClr val="252525"/>
                </a:solidFill>
              </a:rPr>
              <a:t>, Ahmad, </a:t>
            </a:r>
            <a:r>
              <a:rPr lang="en-US" sz="2800" b="1" dirty="0" err="1" smtClean="0">
                <a:solidFill>
                  <a:srgbClr val="252525"/>
                </a:solidFill>
              </a:rPr>
              <a:t>Yahyo</a:t>
            </a:r>
            <a:r>
              <a:rPr lang="en-US" sz="2800" b="1" dirty="0" smtClean="0">
                <a:solidFill>
                  <a:srgbClr val="252525"/>
                </a:solidFill>
              </a:rPr>
              <a:t> </a:t>
            </a:r>
            <a:r>
              <a:rPr lang="en-US" sz="2800" b="1" dirty="0" err="1" smtClean="0">
                <a:solidFill>
                  <a:srgbClr val="252525"/>
                </a:solidFill>
              </a:rPr>
              <a:t>va</a:t>
            </a:r>
            <a:r>
              <a:rPr lang="en-US" sz="2800" b="1" dirty="0" smtClean="0">
                <a:solidFill>
                  <a:srgbClr val="252525"/>
                </a:solidFill>
              </a:rPr>
              <a:t> </a:t>
            </a:r>
            <a:r>
              <a:rPr lang="en-US" sz="2800" b="1" dirty="0" err="1" smtClean="0">
                <a:solidFill>
                  <a:srgbClr val="252525"/>
                </a:solidFill>
              </a:rPr>
              <a:t>Ilyos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ismli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o’gʻillari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b="1" dirty="0" smtClean="0">
                <a:solidFill>
                  <a:srgbClr val="25086C"/>
                </a:solidFill>
              </a:rPr>
              <a:t>al-</a:t>
            </a:r>
            <a:r>
              <a:rPr lang="en-US" sz="2800" b="1" dirty="0" err="1" smtClean="0">
                <a:solidFill>
                  <a:srgbClr val="25086C"/>
                </a:solidFill>
              </a:rPr>
              <a:t>Maʼmun</a:t>
            </a:r>
            <a:r>
              <a:rPr lang="en-US" sz="2800" dirty="0" err="1" smtClean="0">
                <a:solidFill>
                  <a:srgbClr val="252525"/>
                </a:solidFill>
              </a:rPr>
              <a:t>ning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Marvdagi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saroyida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xizmatda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bulgan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va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b="1" dirty="0" err="1" smtClean="0">
                <a:solidFill>
                  <a:srgbClr val="25086C"/>
                </a:solidFill>
              </a:rPr>
              <a:t>Rofi</a:t>
            </a:r>
            <a:r>
              <a:rPr lang="en-US" sz="2800" b="1" dirty="0" smtClean="0">
                <a:solidFill>
                  <a:srgbClr val="25086C"/>
                </a:solidFill>
              </a:rPr>
              <a:t> ibn Lays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qoʻzg’olonini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bostirishda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faol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qatnashgan</a:t>
            </a:r>
            <a:r>
              <a:rPr lang="en-US" sz="2800" dirty="0" smtClean="0">
                <a:solidFill>
                  <a:srgbClr val="252525"/>
                </a:solidFill>
              </a:rPr>
              <a:t>. </a:t>
            </a:r>
            <a:r>
              <a:rPr lang="en-US" sz="2800" dirty="0" err="1" smtClean="0">
                <a:solidFill>
                  <a:srgbClr val="252525"/>
                </a:solidFill>
              </a:rPr>
              <a:t>Buning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evaziga</a:t>
            </a:r>
            <a:r>
              <a:rPr lang="en-US" sz="2800" dirty="0" smtClean="0">
                <a:solidFill>
                  <a:srgbClr val="252525"/>
                </a:solidFill>
              </a:rPr>
              <a:t> al-</a:t>
            </a:r>
            <a:r>
              <a:rPr lang="en-US" sz="2800" dirty="0" err="1" smtClean="0">
                <a:solidFill>
                  <a:srgbClr val="252525"/>
                </a:solidFill>
              </a:rPr>
              <a:t>Maʼmun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ularni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bir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nechta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viloyatlarga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amir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etib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tayinlaydi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b="1" dirty="0" smtClean="0">
                <a:solidFill>
                  <a:srgbClr val="252525"/>
                </a:solidFill>
              </a:rPr>
              <a:t>(819—820 y.)</a:t>
            </a:r>
            <a:r>
              <a:rPr lang="en-US" sz="2800" dirty="0" smtClean="0">
                <a:solidFill>
                  <a:srgbClr val="252525"/>
                </a:solidFill>
              </a:rPr>
              <a:t>. </a:t>
            </a:r>
            <a:r>
              <a:rPr lang="en-US" sz="2800" dirty="0" err="1" smtClean="0">
                <a:solidFill>
                  <a:srgbClr val="252525"/>
                </a:solidFill>
              </a:rPr>
              <a:t>Xususan</a:t>
            </a:r>
            <a:r>
              <a:rPr lang="en-US" sz="2800" dirty="0" smtClean="0">
                <a:solidFill>
                  <a:srgbClr val="252525"/>
                </a:solidFill>
              </a:rPr>
              <a:t>, </a:t>
            </a:r>
          </a:p>
          <a:p>
            <a:pPr algn="just" eaLnBrk="1" hangingPunct="1">
              <a:defRPr/>
            </a:pPr>
            <a:r>
              <a:rPr lang="en-US" sz="2800" b="1" dirty="0" err="1" smtClean="0">
                <a:solidFill>
                  <a:srgbClr val="0000FF"/>
                </a:solidFill>
              </a:rPr>
              <a:t>Nuh</a:t>
            </a:r>
            <a:r>
              <a:rPr lang="en-US" sz="2800" b="1" dirty="0" smtClean="0">
                <a:solidFill>
                  <a:srgbClr val="0000FF"/>
                </a:solidFill>
              </a:rPr>
              <a:t> — Samarqand </a:t>
            </a:r>
            <a:r>
              <a:rPr lang="en-US" sz="2800" b="1" dirty="0" err="1" smtClean="0">
                <a:solidFill>
                  <a:srgbClr val="0000FF"/>
                </a:solidFill>
              </a:rPr>
              <a:t>amiri</a:t>
            </a:r>
            <a:r>
              <a:rPr lang="en-US" sz="2800" b="1" dirty="0" smtClean="0">
                <a:solidFill>
                  <a:srgbClr val="0000FF"/>
                </a:solidFill>
              </a:rPr>
              <a:t>, </a:t>
            </a:r>
          </a:p>
          <a:p>
            <a:pPr algn="just" eaLnBrk="1" hangingPunct="1">
              <a:defRPr/>
            </a:pPr>
            <a:r>
              <a:rPr lang="en-US" sz="2800" b="1" dirty="0" smtClean="0">
                <a:solidFill>
                  <a:srgbClr val="0000FF"/>
                </a:solidFill>
              </a:rPr>
              <a:t>Ahmad — </a:t>
            </a:r>
            <a:r>
              <a:rPr lang="en-US" sz="2800" b="1" dirty="0" err="1" smtClean="0">
                <a:solidFill>
                  <a:srgbClr val="0000FF"/>
                </a:solidFill>
              </a:rPr>
              <a:t>Fargʻona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</a:rPr>
              <a:t>amiri</a:t>
            </a:r>
            <a:r>
              <a:rPr lang="en-US" sz="2800" b="1" dirty="0" smtClean="0">
                <a:solidFill>
                  <a:srgbClr val="0000FF"/>
                </a:solidFill>
              </a:rPr>
              <a:t>, </a:t>
            </a:r>
          </a:p>
          <a:p>
            <a:pPr algn="just" eaLnBrk="1" hangingPunct="1">
              <a:defRPr/>
            </a:pPr>
            <a:r>
              <a:rPr lang="en-US" sz="2800" b="1" dirty="0" err="1" smtClean="0">
                <a:solidFill>
                  <a:srgbClr val="0000FF"/>
                </a:solidFill>
              </a:rPr>
              <a:t>Yahyo</a:t>
            </a:r>
            <a:r>
              <a:rPr lang="en-US" sz="2800" b="1" dirty="0" smtClean="0">
                <a:solidFill>
                  <a:srgbClr val="0000FF"/>
                </a:solidFill>
              </a:rPr>
              <a:t> —</a:t>
            </a:r>
            <a:r>
              <a:rPr lang="en-US" sz="2800" b="1" dirty="0" err="1" smtClean="0">
                <a:solidFill>
                  <a:srgbClr val="0000FF"/>
                </a:solidFill>
              </a:rPr>
              <a:t>Shosh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</a:rPr>
              <a:t>va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</a:rPr>
              <a:t>Ustrushona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</a:rPr>
              <a:t>amiri</a:t>
            </a:r>
            <a:r>
              <a:rPr lang="en-US" sz="2800" b="1" dirty="0" smtClean="0">
                <a:solidFill>
                  <a:srgbClr val="0000FF"/>
                </a:solidFill>
              </a:rPr>
              <a:t>,</a:t>
            </a:r>
          </a:p>
          <a:p>
            <a:pPr algn="just" eaLnBrk="1" hangingPunct="1">
              <a:defRPr/>
            </a:pP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</a:rPr>
              <a:t>Ilyos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</a:rPr>
              <a:t>esa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</a:rPr>
              <a:t>Hirot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</a:rPr>
              <a:t>amiri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/>
              <a:t>etib</a:t>
            </a:r>
            <a:r>
              <a:rPr lang="en-US" sz="2800" dirty="0" smtClean="0"/>
              <a:t> </a:t>
            </a:r>
            <a:r>
              <a:rPr lang="en-US" sz="2800" dirty="0" err="1" smtClean="0"/>
              <a:t>tayinlanadi</a:t>
            </a:r>
            <a:r>
              <a:rPr lang="en-US" sz="2800" dirty="0" smtClean="0"/>
              <a:t>.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</a:p>
          <a:p>
            <a:pPr algn="just" eaLnBrk="1" hangingPunct="1">
              <a:defRPr/>
            </a:pPr>
            <a:r>
              <a:rPr lang="en-US" sz="2800" dirty="0" err="1" smtClean="0">
                <a:solidFill>
                  <a:srgbClr val="252525"/>
                </a:solidFill>
              </a:rPr>
              <a:t>Ular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dastlab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b="1" dirty="0" err="1" smtClean="0">
                <a:solidFill>
                  <a:srgbClr val="252525"/>
                </a:solidFill>
              </a:rPr>
              <a:t>Xuroson</a:t>
            </a:r>
            <a:r>
              <a:rPr lang="en-US" sz="2800" b="1" dirty="0" smtClean="0">
                <a:solidFill>
                  <a:srgbClr val="252525"/>
                </a:solidFill>
              </a:rPr>
              <a:t> </a:t>
            </a:r>
            <a:r>
              <a:rPr lang="en-US" sz="2800" b="1" dirty="0" err="1" smtClean="0">
                <a:solidFill>
                  <a:srgbClr val="252525"/>
                </a:solidFill>
              </a:rPr>
              <a:t>amirlari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boʻlgan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b="1" dirty="0" err="1" smtClean="0">
                <a:solidFill>
                  <a:srgbClr val="25086C"/>
                </a:solidFill>
              </a:rPr>
              <a:t>tohiriylarga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tobe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boʻlgan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va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harbiy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kuch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toʻplab</a:t>
            </a:r>
            <a:r>
              <a:rPr lang="en-US" sz="2800" dirty="0" smtClean="0">
                <a:solidFill>
                  <a:srgbClr val="252525"/>
                </a:solidFill>
              </a:rPr>
              <a:t>, Arab </a:t>
            </a:r>
            <a:r>
              <a:rPr lang="en-US" sz="2800" dirty="0" err="1" smtClean="0">
                <a:solidFill>
                  <a:srgbClr val="252525"/>
                </a:solidFill>
              </a:rPr>
              <a:t>xalifaligining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sharqiy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chegaralarini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qoʻriqlab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turishgan</a:t>
            </a:r>
            <a:r>
              <a:rPr lang="en-US" sz="2800" dirty="0" smtClean="0">
                <a:solidFill>
                  <a:srgbClr val="252525"/>
                </a:solidFill>
              </a:rPr>
              <a:t>, </a:t>
            </a:r>
            <a:r>
              <a:rPr lang="en-US" sz="2800" dirty="0" err="1" smtClean="0">
                <a:solidFill>
                  <a:srgbClr val="252525"/>
                </a:solidFill>
              </a:rPr>
              <a:t>shuningdek</a:t>
            </a:r>
            <a:r>
              <a:rPr lang="en-US" sz="2800" dirty="0" smtClean="0">
                <a:solidFill>
                  <a:srgbClr val="252525"/>
                </a:solidFill>
              </a:rPr>
              <a:t>, </a:t>
            </a:r>
            <a:r>
              <a:rPr lang="en-US" sz="2800" dirty="0" err="1" smtClean="0">
                <a:solidFill>
                  <a:srgbClr val="252525"/>
                </a:solidFill>
              </a:rPr>
              <a:t>shimolidagi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turklarga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qarshi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bir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necha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bor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yurishlar</a:t>
            </a:r>
            <a:r>
              <a:rPr lang="en-US" sz="2800" dirty="0" smtClean="0">
                <a:solidFill>
                  <a:srgbClr val="252525"/>
                </a:solidFill>
              </a:rPr>
              <a:t> </a:t>
            </a:r>
            <a:r>
              <a:rPr lang="en-US" sz="2800" dirty="0" err="1" smtClean="0">
                <a:solidFill>
                  <a:srgbClr val="252525"/>
                </a:solidFill>
              </a:rPr>
              <a:t>qilishgan</a:t>
            </a:r>
            <a:r>
              <a:rPr lang="en-US" sz="2800" dirty="0" smtClean="0">
                <a:solidFill>
                  <a:srgbClr val="252525"/>
                </a:solidFill>
              </a:rPr>
              <a:t>.</a:t>
            </a:r>
            <a:r>
              <a:rPr lang="en-US" sz="2800" dirty="0" smtClean="0"/>
              <a:t> </a:t>
            </a:r>
            <a:endParaRPr lang="en-US" altLang="ru-RU" sz="2800" b="1" i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Qoraxoniylar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davlatining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 smtClean="0">
                <a:solidFill>
                  <a:prstClr val="black"/>
                </a:solidFill>
                <a:latin typeface="Times New Roman"/>
                <a:ea typeface="Times New Roman"/>
              </a:rPr>
              <a:t>inqirozi</a:t>
            </a:r>
            <a:endParaRPr lang="en-US" sz="6000" b="1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8336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Yer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mol-dunyo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talashish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qoraxoniy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Tovg‘ochxon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Ibrohim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(1046–1068)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hukmronligi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davrida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ikki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turkiy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sulola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: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qoraxoniylar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saljuqiylar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o‘rtasida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kuchaydi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Dushmanlikka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sabab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bu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kurash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markazida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Amudaryoning</a:t>
            </a:r>
            <a:r>
              <a:rPr lang="en-US" sz="28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o‘ng</a:t>
            </a:r>
            <a:r>
              <a:rPr lang="en-US" sz="28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8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chap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qirg‘og‘i</a:t>
            </a:r>
            <a:r>
              <a:rPr lang="en-US" sz="28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bo‘yidagi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Termiz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Balx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shaharlari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atro</a:t>
            </a:r>
            <a:r>
              <a:rPr lang="en-US" altLang="ko-KR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fi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dagi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yerlar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yotardi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 Bu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yerlarni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g‘aznaviylar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tashlab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k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tishga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majbur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bo‘lganlaridan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so‘ng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saljuqiylar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egalik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qilgan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edilar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uz-Cyrl-UZ" sz="28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1080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7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700" b="1" dirty="0">
                <a:solidFill>
                  <a:schemeClr val="tx1"/>
                </a:solidFill>
                <a:latin typeface="Times New Roman"/>
                <a:ea typeface="Times New Roman"/>
              </a:rPr>
              <a:t>1068-yilda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Tomg‘ochxon</a:t>
            </a:r>
            <a:r>
              <a:rPr lang="en-US" sz="27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7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Ibrohim</a:t>
            </a:r>
            <a:r>
              <a:rPr lang="en-US" sz="27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taxtdan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voz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k</a:t>
            </a:r>
            <a:r>
              <a:rPr lang="ru-RU" sz="27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chgach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7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Movarounnahrda</a:t>
            </a:r>
            <a:r>
              <a:rPr lang="en-US" sz="27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hokimiyat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Tomg‘ochxonning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o‘g‘li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Shamsulmulkka</a:t>
            </a:r>
            <a:r>
              <a:rPr lang="en-US" sz="27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o‘tishi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munosabati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xonning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o‘g‘illari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o‘rtasida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Buxoro</a:t>
            </a:r>
            <a:r>
              <a:rPr lang="en-US" sz="27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7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b="1" dirty="0">
                <a:solidFill>
                  <a:schemeClr val="tx1"/>
                </a:solidFill>
                <a:latin typeface="Times New Roman"/>
                <a:ea typeface="Times New Roman"/>
              </a:rPr>
              <a:t>Samarqand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taxti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uchun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kurash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avj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olib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k</a:t>
            </a:r>
            <a:r>
              <a:rPr lang="ru-RU" sz="27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tdi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.  Bu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kurashda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Shamsulmulk</a:t>
            </a:r>
            <a:r>
              <a:rPr lang="en-US" sz="27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g‘alaba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qozondi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endParaRPr lang="en-US" sz="27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just"/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700" b="1" i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Termiz</a:t>
            </a:r>
            <a:r>
              <a:rPr lang="en-US" sz="2700" b="1" i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700" b="1" i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Balx</a:t>
            </a:r>
            <a:r>
              <a:rPr lang="en-US" sz="2700" b="1" i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uchun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kurash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saljuqiylar</a:t>
            </a:r>
            <a:r>
              <a:rPr lang="en-US" sz="27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Shamsulmulk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davrida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yanada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kuchaydi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700" b="1" dirty="0">
                <a:solidFill>
                  <a:schemeClr val="tx1"/>
                </a:solidFill>
                <a:latin typeface="Times New Roman"/>
                <a:ea typeface="Times New Roman"/>
              </a:rPr>
              <a:t>1072-yilda </a:t>
            </a:r>
            <a:r>
              <a:rPr lang="en-US" sz="27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saljuqiylar</a:t>
            </a:r>
            <a:r>
              <a:rPr lang="en-US" sz="27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xoni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b="1" dirty="0">
                <a:solidFill>
                  <a:srgbClr val="0000FF"/>
                </a:solidFill>
                <a:latin typeface="Times New Roman"/>
                <a:ea typeface="Times New Roman"/>
              </a:rPr>
              <a:t>Alp  </a:t>
            </a:r>
            <a:r>
              <a:rPr lang="en-US" sz="27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Arslonning</a:t>
            </a:r>
            <a:r>
              <a:rPr lang="en-US" sz="27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o‘ldirilishi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saljuqiylarning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vaqtincha</a:t>
            </a:r>
            <a:r>
              <a:rPr lang="en-US" sz="27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kuchsizlanganligidan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foydalanib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Shamsulmulk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Termiz</a:t>
            </a:r>
            <a:r>
              <a:rPr lang="en-US" sz="2700" b="1" i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700" b="1" i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700" b="1" i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Balxni</a:t>
            </a:r>
            <a:r>
              <a:rPr lang="en-US" sz="2700" b="1" i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ishg‘ol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700" dirty="0" err="1">
                <a:solidFill>
                  <a:schemeClr val="tx1"/>
                </a:solidFill>
                <a:latin typeface="Times New Roman"/>
                <a:ea typeface="Times New Roman"/>
              </a:rPr>
              <a:t>qildi</a:t>
            </a:r>
            <a:r>
              <a:rPr lang="en-US" sz="27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uz-Cyrl-UZ" sz="27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6080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L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kin  t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z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orada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Alp 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Arslonning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vorisi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Malikshoh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bu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hududlarni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qaytarib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oldi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Shundan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so‘ng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ichki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tashqi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siyosatdagi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tashabbus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saljuqiylar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xoni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Malikshoh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(1072–1092)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ga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o‘tdi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Xususan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1080-yilda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Shamsulmulk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vafot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etgach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Movarounnahrning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ahvoli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yanada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og‘irlashdi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Bundan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foydalangan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Malikshoh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1089-yilda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juda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katta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qo‘shin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Amudaryodan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o‘tdi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Buxoro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Samarqandni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egalladi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xoni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asir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olindi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Isfahonga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jo‘natildi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uz-Cyrl-UZ" sz="28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7500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Saljuqiylar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ayniqsa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Sulton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Sanjar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(1118–1157)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hukmronligi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davrida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d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Times New Roman"/>
              </a:rPr>
              <a:t>е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yarli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o‘zlariga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batamom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tob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Times New Roman"/>
              </a:rPr>
              <a:t>е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etdilar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Garchi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Arslonxon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(1102–1130)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o‘z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hukmronligining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birinchi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yarmida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mustaqil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siyosati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olib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borishga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intilgan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juda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ko‘plab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qurilish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ishlari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obodonchiliklarni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amalga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oshirgan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bo‘lsa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-da,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mamlakat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ichidagi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halokatli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ziddiyat</a:t>
            </a:r>
            <a:r>
              <a:rPr lang="en-US" sz="3000" b="1" i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000" b="1" i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qarama-qarshiliklarni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oldini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olishga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ojizlik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qildi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uz-Cyrl-UZ" sz="30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6335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Shu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bois 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Arslonxon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davri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</a:p>
          <a:p>
            <a:pPr algn="just"/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davlatining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siyosiy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tushkunlik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davri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sifatida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tarixga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kirdi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Bu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borada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johil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ruhoniylar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harbiy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boshliqlar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boshqarish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ishlariga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aralashib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hokimiyatni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barbod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qildilar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Arslonxon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kasalligi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tufayli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davlat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ishlarini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boshqarishda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o‘g‘li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Nasrni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yarim</a:t>
            </a:r>
            <a:r>
              <a:rPr lang="en-US" sz="3000" b="1" i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dirty="0" err="1">
                <a:solidFill>
                  <a:srgbClr val="0000FF"/>
                </a:solidFill>
                <a:latin typeface="Times New Roman"/>
                <a:ea typeface="Times New Roman"/>
              </a:rPr>
              <a:t>podsho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qilib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ko‘tardi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Bundan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norozi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ruhoniylar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fitna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uyushtirib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Nasrni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o‘ldirdilar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Arslonxon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noilojlikdan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Marvdan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yordamga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Sulton</a:t>
            </a:r>
            <a:r>
              <a:rPr lang="en-US" sz="30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Sanjarni</a:t>
            </a:r>
            <a:r>
              <a:rPr lang="en-US" sz="30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taklif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qildi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uz-Cyrl-UZ" sz="30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4637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Fitnani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Arslonxonning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ikkinchi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o‘g‘li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Ah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ad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bostirgan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isyonchilarni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qatl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qilishga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hukm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qilgan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bo‘lsa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-da,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Sulton</a:t>
            </a:r>
            <a:r>
              <a:rPr lang="en-US" sz="24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Sanjar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Movarounnahr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sari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qo‘ydi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Do‘st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qo‘shni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sifatida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yordamga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chaqirilgan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Sulton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Sanjar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bosqinchilik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shug‘ullandi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U 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Samarqandni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qamal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qilib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1130-yilda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uni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egalladi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Arslonxon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shahar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qamali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chog‘ida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zambilga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solib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olib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chiqildi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Balxga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jo‘natildi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Ko‘p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vaqt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o‘tmay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shu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yerda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u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olamdan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o‘tdi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.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Garchi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1130-yildan 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to  1147-yillarga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qadar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ham 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Samarqandni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qoraxoniylar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sulolasiga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mansub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xonlar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boshqargan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bo‘lsalar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-da,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bu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amalda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mustaqil</a:t>
            </a:r>
            <a:r>
              <a:rPr lang="en-US" sz="2400" b="1" i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emasdi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Sulton</a:t>
            </a:r>
            <a:r>
              <a:rPr lang="en-US" sz="24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Sanjarning</a:t>
            </a:r>
            <a:r>
              <a:rPr lang="en-US" sz="24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izmidan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zarracha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bo‘lsa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-da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chiqa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olmasdi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endParaRPr lang="uz-Cyrl-UZ" sz="24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4434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1211-yilda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Xorazmshoh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Oloviddin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Muhammad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xonadonidan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so‘nggi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qo‘g‘irchoq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xon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Usmonni</a:t>
            </a:r>
            <a:r>
              <a:rPr lang="en-US" sz="30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o‘ldirib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davlatiga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so‘nggi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hal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qiluvchi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zarbani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beradi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0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30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urug‘i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batamom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qirib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bitiriladi</a:t>
            </a:r>
            <a:r>
              <a:rPr lang="en-US" sz="30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O‘tror</a:t>
            </a:r>
            <a:r>
              <a:rPr lang="en-US" sz="3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,  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O‘zgan</a:t>
            </a:r>
            <a:r>
              <a:rPr lang="en-US" sz="3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 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va</a:t>
            </a:r>
            <a:r>
              <a:rPr lang="en-US" sz="30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Buxoro</a:t>
            </a:r>
            <a:r>
              <a:rPr lang="en-US" sz="30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0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hukmdorlari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ag‘darilib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qatl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etiladi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Ana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shu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tariqa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tarix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sahnasidan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tushdilar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,  ammo </a:t>
            </a:r>
            <a:r>
              <a:rPr lang="en-US" sz="30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o‘zlaridan</a:t>
            </a:r>
            <a:r>
              <a:rPr lang="en-US" sz="3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so‘ng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tarixda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ma’lum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ma’noda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iz</a:t>
            </a:r>
            <a:r>
              <a:rPr lang="en-US" sz="30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ea typeface="Times New Roman"/>
              </a:rPr>
              <a:t>qoldirdilar</a:t>
            </a:r>
            <a:endParaRPr lang="uz-Cyrl-UZ" sz="3000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6839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11560" y="980728"/>
            <a:ext cx="8064896" cy="540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Qoraxoniylar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davlatida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boshqaruv</a:t>
            </a:r>
            <a:r>
              <a:rPr lang="en-US" sz="60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60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tizimi</a:t>
            </a:r>
            <a:endParaRPr lang="en-US" sz="6000" b="1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2179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X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asr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o‘rtalarida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Qora</a:t>
            </a:r>
            <a:r>
              <a:rPr lang="ru-RU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х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oniylar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tashkil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topadi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Bu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turk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davlatining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hukmdorlari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«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arslonxon</a:t>
            </a:r>
            <a:r>
              <a:rPr lang="en-US" sz="2800" b="1" dirty="0">
                <a:solidFill>
                  <a:srgbClr val="660033"/>
                </a:solidFill>
                <a:latin typeface="Times New Roman"/>
                <a:ea typeface="Times New Roman"/>
              </a:rPr>
              <a:t>»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«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bug‘roxon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»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unvonlari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yuritilgan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ru-RU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Т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axtga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o‘tirgan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bug‘roxon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yoki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660033"/>
                </a:solidFill>
                <a:latin typeface="Times New Roman"/>
                <a:ea typeface="Times New Roman"/>
              </a:rPr>
              <a:t>arslonxonni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rgbClr val="DF0318"/>
                </a:solidFill>
                <a:latin typeface="Times New Roman"/>
                <a:ea typeface="Times New Roman"/>
              </a:rPr>
              <a:t>«</a:t>
            </a:r>
            <a:r>
              <a:rPr lang="en-US" sz="28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qoraxon</a:t>
            </a:r>
            <a:r>
              <a:rPr lang="en-US" sz="2800" b="1" dirty="0">
                <a:solidFill>
                  <a:srgbClr val="DF0318"/>
                </a:solidFill>
                <a:latin typeface="Times New Roman"/>
                <a:ea typeface="Times New Roman"/>
              </a:rPr>
              <a:t>»,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ya’ni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ulug</a:t>
            </a:r>
            <a:r>
              <a:rPr lang="en-US" sz="2800" b="1" dirty="0">
                <a:solidFill>
                  <a:srgbClr val="DF0318"/>
                </a:solidFill>
                <a:latin typeface="Times New Roman"/>
                <a:ea typeface="Times New Roman"/>
              </a:rPr>
              <a:t>‘ </a:t>
            </a:r>
            <a:r>
              <a:rPr lang="en-US" sz="28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xon</a:t>
            </a:r>
            <a:r>
              <a:rPr lang="en-US" sz="2800" b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deb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atashgan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endParaRPr lang="en-US" sz="28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Davlatni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boshqarishda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qabilaviy</a:t>
            </a:r>
            <a:r>
              <a:rPr lang="en-US" sz="28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ulushning</a:t>
            </a:r>
            <a:r>
              <a:rPr lang="en-US" sz="28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og‘alik</a:t>
            </a:r>
            <a:r>
              <a:rPr lang="en-US" sz="28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tartibiga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qat’iy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rioya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qilingan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Unga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muvofig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‘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qabila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boshliqlari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orasidan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yoshi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ulug‘ini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etib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saylashgan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Odatda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u </a:t>
            </a:r>
            <a:r>
              <a:rPr lang="en-US" sz="2800" b="1" dirty="0">
                <a:solidFill>
                  <a:srgbClr val="DF0318"/>
                </a:solidFill>
                <a:latin typeface="Times New Roman"/>
                <a:ea typeface="Times New Roman"/>
              </a:rPr>
              <a:t>«</a:t>
            </a:r>
            <a:r>
              <a:rPr lang="en-US" sz="28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tamg‘achxon</a:t>
            </a:r>
            <a:r>
              <a:rPr lang="en-US" sz="2800" b="1" dirty="0">
                <a:solidFill>
                  <a:srgbClr val="DF0318"/>
                </a:solidFill>
                <a:latin typeface="Times New Roman"/>
                <a:ea typeface="Times New Roman"/>
              </a:rPr>
              <a:t>»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ya’ni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xonlar</a:t>
            </a:r>
            <a:r>
              <a:rPr lang="en-US" sz="2800" b="1" dirty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xoni</a:t>
            </a:r>
            <a:r>
              <a:rPr lang="en-US" sz="2800" b="1" dirty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deb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yuritilar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3718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527050"/>
            <a:ext cx="9034462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Qora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oniylar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markazlashmagan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bo‘lib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uning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viloyatlari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sulola</a:t>
            </a:r>
            <a:r>
              <a:rPr lang="en-US" sz="2800" b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namoyandalariga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bo‘linib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idora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qilingan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Bo‘lingan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yerlarni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el-yurt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viloyat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deb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ataganlar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El-yurt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hokimlari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—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eloq</a:t>
            </a:r>
            <a:r>
              <a:rPr lang="ru-RU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х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on 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deb,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viloyat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noiblari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— «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takin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» deb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atalgan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Viloyatlar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mustaqil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siyosat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yuritishga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intilganlar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Natijada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XI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asrning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ikkinchi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choragida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Qora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oniylar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g‘arbiy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sharqiy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xoqonliklarga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bo‘linib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ketdi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4249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Qoraxoniylar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davlatining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boshqaruv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tizimi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mahalliy-hududiy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boshqarish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tartibiga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asoslangan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Xonlik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hududlari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nihoyatda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bepoyon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bo‘lganligidan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har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bir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yirik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hudud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yoki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viloyat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eloqxonlar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(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mahalliy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hukmdorlar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)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tomonidan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nisbatan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mustaqil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tarzda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idora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qilingan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masalan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Samarqand, </a:t>
            </a:r>
            <a:r>
              <a:rPr lang="en-US" sz="28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Buxoro</a:t>
            </a:r>
            <a:r>
              <a:rPr lang="en-US" sz="28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sz="2800" b="1" i="1" u="sng" dirty="0" err="1">
                <a:solidFill>
                  <a:srgbClr val="FF0000"/>
                </a:solidFill>
                <a:latin typeface="Times New Roman"/>
                <a:ea typeface="Times New Roman"/>
              </a:rPr>
              <a:t>Yettisuv</a:t>
            </a:r>
            <a:r>
              <a:rPr lang="en-US" sz="2800" b="1" i="1" u="sng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b.).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Eloqxonlar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tegishli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miqdordagi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yillik</a:t>
            </a:r>
            <a:r>
              <a:rPr lang="en-US" sz="2800" b="1" i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xiroj</a:t>
            </a:r>
            <a:r>
              <a:rPr lang="en-US" sz="2800" b="1" i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yoki</a:t>
            </a:r>
            <a:r>
              <a:rPr lang="en-US" sz="2800" b="1" i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/>
                <a:ea typeface="Times New Roman"/>
              </a:rPr>
              <a:t>to‘lovlarni</a:t>
            </a:r>
            <a:r>
              <a:rPr lang="en-US" sz="2800" b="1" i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markaziy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hokimiyat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hukmdori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–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Tamg‘achxonga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/>
                <a:ea typeface="Times New Roman"/>
              </a:rPr>
              <a:t>yuborib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amalda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o‘z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mulklarini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mustaqil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boshqarganlar</a:t>
            </a:r>
            <a:r>
              <a:rPr lang="en-US" sz="28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1842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1675" y="836479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Qora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oniylar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davlat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boshqaruvi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dargoh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devonlarga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bo‘lingan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Darqondagi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yetakchi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lavozim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—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hojib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sanalgan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Hojib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— </a:t>
            </a:r>
            <a:r>
              <a:rPr lang="en-US" sz="24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davlat</a:t>
            </a:r>
            <a:r>
              <a:rPr lang="en-US" sz="24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va</a:t>
            </a:r>
            <a:r>
              <a:rPr lang="en-US" sz="24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fuqarolar</a:t>
            </a:r>
            <a:r>
              <a:rPr lang="en-US" sz="24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ishlari</a:t>
            </a:r>
            <a:r>
              <a:rPr lang="en-US" sz="24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bo‘yicha</a:t>
            </a:r>
            <a:r>
              <a:rPr lang="en-US" sz="24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ru-RU" sz="24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х</a:t>
            </a:r>
            <a:r>
              <a:rPr lang="en-US" sz="24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onning</a:t>
            </a:r>
            <a:r>
              <a:rPr lang="en-US" sz="24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660033"/>
                </a:solidFill>
                <a:latin typeface="Times New Roman"/>
                <a:ea typeface="Times New Roman"/>
              </a:rPr>
              <a:t>yaqin</a:t>
            </a:r>
            <a:r>
              <a:rPr lang="en-US" sz="2400" b="1" i="1" u="sng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maslahatchisi</a:t>
            </a:r>
            <a:r>
              <a:rPr lang="en-US" sz="2400" b="1" i="1" u="sng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</a:rPr>
              <a:t>deb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hisoblangan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4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Hojib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oliy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hukmdor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DF0318"/>
                </a:solidFill>
                <a:latin typeface="Times New Roman"/>
                <a:ea typeface="Times New Roman"/>
              </a:rPr>
              <a:t>joybar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o‘rtasidagi</a:t>
            </a:r>
            <a:r>
              <a:rPr lang="en-US" sz="2400" b="1" i="1" u="sng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aloqalarni</a:t>
            </a:r>
            <a:r>
              <a:rPr lang="en-US" sz="24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uyg‘unlashtirib</a:t>
            </a:r>
            <a:r>
              <a:rPr lang="en-US" sz="2400" b="1" i="1" u="sng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/>
                <a:ea typeface="Times New Roman"/>
              </a:rPr>
              <a:t>turgan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Times New Roman"/>
              </a:rPr>
              <a:t>Hojib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vazifalari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</a:rPr>
              <a:t>: </a:t>
            </a:r>
            <a:endParaRPr lang="en-US" sz="24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514350" indent="-514350" algn="just">
              <a:buAutoNum type="arabicParenR"/>
            </a:pPr>
            <a:r>
              <a:rPr lang="en-US" sz="24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qonun</a:t>
            </a:r>
            <a:r>
              <a:rPr lang="en-US" sz="24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odatlarga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rioya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etish</a:t>
            </a:r>
            <a:r>
              <a:rPr lang="en-US" sz="24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</a:p>
          <a:p>
            <a:pPr marL="514350" indent="-514350" algn="just">
              <a:buAutoNum type="arabicParenR"/>
            </a:pPr>
            <a:r>
              <a:rPr lang="en-US" sz="24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rasmiy</a:t>
            </a:r>
            <a:r>
              <a:rPr lang="en-US" sz="24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tantanalarni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tashkil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etish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endParaRPr lang="en-US" sz="2400" b="1" i="1" u="sng" dirty="0" smtClean="0">
              <a:solidFill>
                <a:srgbClr val="0000FF"/>
              </a:solidFill>
              <a:latin typeface="Times New Roman"/>
              <a:ea typeface="Times New Roman"/>
            </a:endParaRPr>
          </a:p>
          <a:p>
            <a:pPr marL="514350" indent="-514350" algn="just">
              <a:buAutoNum type="arabicParenR"/>
            </a:pPr>
            <a:r>
              <a:rPr lang="en-US" sz="24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fuqarolarning</a:t>
            </a:r>
            <a:r>
              <a:rPr lang="en-US" sz="24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iltimos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shikoyatlarini</a:t>
            </a:r>
            <a:r>
              <a:rPr lang="en-US" sz="24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qabul</a:t>
            </a:r>
            <a:r>
              <a:rPr lang="en-US" sz="24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qilish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va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oliy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hukmdorga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yetkazish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, </a:t>
            </a:r>
            <a:endParaRPr lang="en-US" sz="2400" b="1" i="1" u="sng" dirty="0" smtClean="0">
              <a:solidFill>
                <a:srgbClr val="0000FF"/>
              </a:solidFill>
              <a:latin typeface="Times New Roman"/>
              <a:ea typeface="Times New Roman"/>
            </a:endParaRPr>
          </a:p>
          <a:p>
            <a:pPr marL="514350" indent="-514350" algn="just">
              <a:buAutoNum type="arabicParenR"/>
            </a:pPr>
            <a:r>
              <a:rPr lang="en-US" sz="24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elchilarni</a:t>
            </a:r>
            <a:r>
              <a:rPr lang="en-US" sz="24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qabul</a:t>
            </a:r>
            <a:r>
              <a:rPr lang="en-US" sz="24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qilish</a:t>
            </a:r>
            <a:r>
              <a:rPr lang="en-US" sz="2400" b="1" i="1" u="sng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ishlariga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ham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mas’ul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ru-RU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х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odim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400" b="1" i="1" u="sng" dirty="0" err="1">
                <a:solidFill>
                  <a:srgbClr val="0000FF"/>
                </a:solidFill>
                <a:latin typeface="Times New Roman"/>
                <a:ea typeface="Times New Roman"/>
              </a:rPr>
              <a:t>bo‘lgan</a:t>
            </a:r>
            <a:r>
              <a:rPr lang="en-US" sz="2400" b="1" i="1" u="sng" dirty="0">
                <a:solidFill>
                  <a:srgbClr val="0000FF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7473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67544" y="821687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Dargohning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muhim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lavozimlaridan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yana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biri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— </a:t>
            </a:r>
            <a:r>
              <a:rPr lang="en-US" sz="32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birin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32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Saroy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ishlarini</a:t>
            </a:r>
            <a:r>
              <a:rPr lang="en-US" sz="3200" b="1" i="1" dirty="0" smtClean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 smtClean="0">
                <a:solidFill>
                  <a:srgbClr val="660033"/>
                </a:solidFill>
                <a:latin typeface="Times New Roman"/>
                <a:ea typeface="Times New Roman"/>
              </a:rPr>
              <a:t>boshqarish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, </a:t>
            </a:r>
            <a:r>
              <a:rPr lang="en-US" sz="32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mehmonlarni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qabul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660033"/>
                </a:solidFill>
                <a:latin typeface="Times New Roman"/>
                <a:ea typeface="Times New Roman"/>
              </a:rPr>
              <a:t>qilish</a:t>
            </a:r>
            <a:r>
              <a:rPr lang="en-US" sz="3200" b="1" i="1" dirty="0">
                <a:solidFill>
                  <a:srgbClr val="660033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uning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vazifa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doirasiga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kirgan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200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Bundan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tashqari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dargohda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ru-RU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х</a:t>
            </a:r>
            <a:r>
              <a:rPr lang="en-US" sz="3200" b="1" i="1" dirty="0" err="1">
                <a:solidFill>
                  <a:srgbClr val="DF0318"/>
                </a:solidFill>
                <a:latin typeface="Times New Roman"/>
                <a:ea typeface="Times New Roman"/>
              </a:rPr>
              <a:t>azinachi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,  </a:t>
            </a:r>
            <a:r>
              <a:rPr lang="en-US" sz="3200" b="1" i="1" dirty="0" err="1">
                <a:solidFill>
                  <a:srgbClr val="DF0318"/>
                </a:solidFill>
                <a:latin typeface="Times New Roman"/>
                <a:ea typeface="Times New Roman"/>
              </a:rPr>
              <a:t>osh</a:t>
            </a:r>
            <a:r>
              <a:rPr lang="ru-RU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х</a:t>
            </a:r>
            <a:r>
              <a:rPr lang="en-US" sz="3200" b="1" i="1" dirty="0" err="1">
                <a:solidFill>
                  <a:srgbClr val="DF0318"/>
                </a:solidFill>
                <a:latin typeface="Times New Roman"/>
                <a:ea typeface="Times New Roman"/>
              </a:rPr>
              <a:t>ona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>
                <a:solidFill>
                  <a:srgbClr val="DF0318"/>
                </a:solidFill>
                <a:latin typeface="Times New Roman"/>
                <a:ea typeface="Times New Roman"/>
              </a:rPr>
              <a:t>mutasaddisi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,  </a:t>
            </a: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ov</a:t>
            </a:r>
            <a:r>
              <a:rPr lang="en-US" sz="3200" b="1" i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uyushtiruvchi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va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boshqa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ru-RU" sz="3200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odimlar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faoliyat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/>
                <a:ea typeface="Times New Roman"/>
              </a:rPr>
              <a:t>ko‘rsatgan</a:t>
            </a:r>
            <a:r>
              <a:rPr lang="en-US" sz="3200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  <a:endParaRPr lang="en-US" sz="3200" b="1" i="1" u="sng" dirty="0">
              <a:solidFill>
                <a:srgbClr val="0000FF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6116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67544" y="821687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2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2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Qora</a:t>
            </a:r>
            <a:r>
              <a:rPr lang="ru-RU" sz="3200" b="1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32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oniylar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devonlari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ea typeface="Times New Roman"/>
              </a:rPr>
              <a:t>: </a:t>
            </a:r>
            <a:endParaRPr lang="en-US" sz="3200" b="1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b="1" i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bosh </a:t>
            </a:r>
            <a:r>
              <a:rPr lang="en-US" sz="3200" b="1" i="1" dirty="0" err="1">
                <a:solidFill>
                  <a:srgbClr val="DF0318"/>
                </a:solidFill>
                <a:latin typeface="Times New Roman"/>
                <a:ea typeface="Times New Roman"/>
              </a:rPr>
              <a:t>vazir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>
                <a:solidFill>
                  <a:srgbClr val="DF0318"/>
                </a:solidFill>
                <a:latin typeface="Times New Roman"/>
                <a:ea typeface="Times New Roman"/>
              </a:rPr>
              <a:t>devoni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,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moliya</a:t>
            </a:r>
            <a:r>
              <a:rPr lang="en-US" sz="3200" b="1" i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,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rasmiy</a:t>
            </a:r>
            <a:r>
              <a:rPr lang="en-US" sz="3200" b="1" i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hujjatlarni</a:t>
            </a:r>
            <a:r>
              <a:rPr lang="en-US" sz="3200" b="1" i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ishlab</a:t>
            </a:r>
            <a:r>
              <a:rPr lang="en-US" sz="3200" b="1" i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chiqarish</a:t>
            </a:r>
            <a:r>
              <a:rPr lang="en-US" sz="3200" b="1" i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,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soqchilik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, 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ru-RU" sz="3200" b="1" i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х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at-</a:t>
            </a:r>
            <a:r>
              <a:rPr lang="ru-RU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х</a:t>
            </a:r>
            <a:r>
              <a:rPr lang="en-US" sz="3200" b="1" i="1" dirty="0" err="1">
                <a:solidFill>
                  <a:srgbClr val="DF0318"/>
                </a:solidFill>
                <a:latin typeface="Times New Roman"/>
                <a:ea typeface="Times New Roman"/>
              </a:rPr>
              <a:t>abarlar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, 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muhtasib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, 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vaqf</a:t>
            </a:r>
            <a:r>
              <a:rPr lang="en-US" sz="3200" b="1" i="1" dirty="0">
                <a:solidFill>
                  <a:srgbClr val="DF0318"/>
                </a:solidFill>
                <a:latin typeface="Times New Roman"/>
                <a:ea typeface="Times New Roman"/>
              </a:rPr>
              <a:t>, 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qozilik</a:t>
            </a:r>
            <a:r>
              <a:rPr lang="en-US" sz="3200" b="1" i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  </a:t>
            </a:r>
            <a:r>
              <a:rPr lang="en-US" sz="3200" b="1" i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ishlari</a:t>
            </a:r>
            <a:endParaRPr lang="en-US" sz="3200" b="1" i="1" dirty="0">
              <a:solidFill>
                <a:srgbClr val="DF0318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6223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67544" y="821687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Lashkar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, 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oliy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hukmdorning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ru-RU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avfsizligini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ta’minlash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uchun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3600" b="1" dirty="0">
                <a:solidFill>
                  <a:srgbClr val="DF0318"/>
                </a:solidFill>
                <a:latin typeface="Times New Roman"/>
                <a:ea typeface="Times New Roman"/>
              </a:rPr>
              <a:t>ma</a:t>
            </a:r>
            <a:r>
              <a:rPr lang="ru-RU" sz="3600" b="1" dirty="0">
                <a:solidFill>
                  <a:srgbClr val="DF0318"/>
                </a:solidFill>
                <a:latin typeface="Times New Roman"/>
                <a:ea typeface="Times New Roman"/>
              </a:rPr>
              <a:t>х</a:t>
            </a:r>
            <a:r>
              <a:rPr lang="en-US" sz="36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sus</a:t>
            </a:r>
            <a:r>
              <a:rPr lang="en-US" sz="3600" b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saralangan</a:t>
            </a:r>
            <a:r>
              <a:rPr lang="en-US" sz="3600" b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gvardiya</a:t>
            </a:r>
            <a:r>
              <a:rPr lang="en-US" sz="3600" b="1" dirty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va</a:t>
            </a:r>
            <a:r>
              <a:rPr lang="en-US" sz="3600" b="1" dirty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harbiy</a:t>
            </a:r>
            <a:r>
              <a:rPr lang="en-US" sz="3600" b="1" dirty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qo‘shindan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iborat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4140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67544" y="821687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Shahar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boshqaruvi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rais</a:t>
            </a:r>
            <a:r>
              <a:rPr lang="en-US" sz="2800" b="1" dirty="0">
                <a:solidFill>
                  <a:srgbClr val="DF0318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qo‘lida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Raislar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orqali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oliy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hukmdor</a:t>
            </a:r>
            <a:endParaRPr lang="en-US" sz="2800" b="1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just"/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o‘z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hukmini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o‘tkazib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turgan.Shaharlarda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muhtasiblar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faoyliyat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ko‘rsatgan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Qora</a:t>
            </a:r>
            <a:r>
              <a:rPr lang="ru-RU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oniylar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o‘z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hukmronligini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mustahkamlash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maqsadida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musulmon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ruhoniylar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yaqin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munosabatlarda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bo‘lganlar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Shuning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uchun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Qora</a:t>
            </a:r>
            <a:r>
              <a:rPr lang="ru-RU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oniylarda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imomlar</a:t>
            </a:r>
            <a:r>
              <a:rPr lang="en-US" sz="2800" b="1" dirty="0">
                <a:solidFill>
                  <a:srgbClr val="DF0318"/>
                </a:solidFill>
                <a:latin typeface="Times New Roman"/>
                <a:ea typeface="Times New Roman"/>
              </a:rPr>
              <a:t>, shay</a:t>
            </a:r>
            <a:r>
              <a:rPr lang="ru-RU" sz="2800" b="1" dirty="0">
                <a:solidFill>
                  <a:srgbClr val="DF0318"/>
                </a:solidFill>
                <a:latin typeface="Times New Roman"/>
                <a:ea typeface="Times New Roman"/>
              </a:rPr>
              <a:t>х</a:t>
            </a:r>
            <a:r>
              <a:rPr lang="en-US" sz="2800" b="1" dirty="0" err="1">
                <a:solidFill>
                  <a:srgbClr val="DF0318"/>
                </a:solidFill>
                <a:latin typeface="Times New Roman"/>
                <a:ea typeface="Times New Roman"/>
              </a:rPr>
              <a:t>lar</a:t>
            </a:r>
            <a:r>
              <a:rPr lang="en-US" sz="2800" b="1" dirty="0">
                <a:solidFill>
                  <a:srgbClr val="DF0318"/>
                </a:solidFill>
                <a:latin typeface="Times New Roman"/>
                <a:ea typeface="Times New Roman"/>
              </a:rPr>
              <a:t>, </a:t>
            </a:r>
            <a:r>
              <a:rPr lang="en-US" sz="28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sayyid</a:t>
            </a:r>
            <a:r>
              <a:rPr lang="en-US" sz="2800" b="1" dirty="0" smtClean="0">
                <a:solidFill>
                  <a:srgbClr val="DF0318"/>
                </a:solidFill>
                <a:latin typeface="Times New Roman"/>
                <a:ea typeface="Times New Roman"/>
              </a:rPr>
              <a:t>, </a:t>
            </a:r>
            <a:r>
              <a:rPr lang="en-US" sz="28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sadrlar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ning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ahamiyati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kuchaygan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endParaRPr lang="en-US" sz="2800" b="1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0782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67544" y="821687"/>
            <a:ext cx="8064896" cy="540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uz-Cyrl-UZ" sz="2800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b="1" dirty="0" err="1" smtClean="0">
                <a:solidFill>
                  <a:srgbClr val="DF0318"/>
                </a:solidFill>
                <a:latin typeface="Times New Roman"/>
                <a:ea typeface="Times New Roman"/>
              </a:rPr>
              <a:t>Sayyidlar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rais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lavozimini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shuningdek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qozi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lavozimini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egallash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huquqiga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ega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edilar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	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/>
                <a:ea typeface="Times New Roman"/>
              </a:rPr>
              <a:t>Sud-tartibot</a:t>
            </a:r>
            <a:r>
              <a:rPr lang="en-US" sz="2800" b="1" dirty="0" smtClean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/>
                <a:ea typeface="Times New Roman"/>
              </a:rPr>
              <a:t>ishlarini</a:t>
            </a:r>
            <a:r>
              <a:rPr lang="en-US" sz="2800" b="1" dirty="0">
                <a:solidFill>
                  <a:srgbClr val="0000FF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boshqarish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qozi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ul-quzzot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qo‘lida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Joylarda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sud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ishlari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bilan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qozilar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shug‘ullangan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.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Yozma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manbalarga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ko‘ra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Qora</a:t>
            </a:r>
            <a:r>
              <a:rPr lang="ru-RU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oniylar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davlatida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ma‘muriy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</a:rPr>
              <a:t>va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/>
                <a:ea typeface="Times New Roman"/>
              </a:rPr>
              <a:t>qozilik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ishlarini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bir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sha</a:t>
            </a:r>
            <a:r>
              <a:rPr lang="ru-RU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х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s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boshqarishi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mumkin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bo‘lgan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</a:rPr>
              <a:t>.</a:t>
            </a:r>
          </a:p>
          <a:p>
            <a:pPr algn="just"/>
            <a:endParaRPr lang="en-US" sz="2800" b="1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0214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9011541" cy="437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630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5398"/>
            <a:ext cx="8613337" cy="582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760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Трек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2813</TotalTime>
  <Words>1095</Words>
  <Application>Microsoft Office PowerPoint</Application>
  <PresentationFormat>Экран (4:3)</PresentationFormat>
  <Paragraphs>226</Paragraphs>
  <Slides>103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103</vt:i4>
      </vt:variant>
    </vt:vector>
  </HeadingPairs>
  <TitlesOfParts>
    <vt:vector size="113" baseType="lpstr">
      <vt:lpstr>Arial</vt:lpstr>
      <vt:lpstr>Franklin Gothic Medium</vt:lpstr>
      <vt:lpstr>Franklin Gothic Book</vt:lpstr>
      <vt:lpstr>Wingdings 2</vt:lpstr>
      <vt:lpstr>Calibri</vt:lpstr>
      <vt:lpstr>Times New Roman</vt:lpstr>
      <vt:lpstr>Wingdings</vt:lpstr>
      <vt:lpstr>HGｺﾞｼｯｸE</vt:lpstr>
      <vt:lpstr>Трек</vt:lpstr>
      <vt:lpstr>Точечный рисунок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XTreme</dc:creator>
  <cp:lastModifiedBy>Bahtiyor</cp:lastModifiedBy>
  <cp:revision>250</cp:revision>
  <dcterms:created xsi:type="dcterms:W3CDTF">2009-02-24T15:24:46Z</dcterms:created>
  <dcterms:modified xsi:type="dcterms:W3CDTF">2020-08-02T10:12:27Z</dcterms:modified>
</cp:coreProperties>
</file>