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6" r:id="rId2"/>
    <p:sldMasterId id="2147483817" r:id="rId3"/>
  </p:sldMasterIdLst>
  <p:notesMasterIdLst>
    <p:notesMasterId r:id="rId99"/>
  </p:notesMasterIdLst>
  <p:sldIdLst>
    <p:sldId id="256" r:id="rId4"/>
    <p:sldId id="277" r:id="rId5"/>
    <p:sldId id="415" r:id="rId6"/>
    <p:sldId id="340" r:id="rId7"/>
    <p:sldId id="437" r:id="rId8"/>
    <p:sldId id="438" r:id="rId9"/>
    <p:sldId id="439" r:id="rId10"/>
    <p:sldId id="440" r:id="rId11"/>
    <p:sldId id="441" r:id="rId12"/>
    <p:sldId id="442" r:id="rId13"/>
    <p:sldId id="501" r:id="rId14"/>
    <p:sldId id="443" r:id="rId15"/>
    <p:sldId id="493" r:id="rId16"/>
    <p:sldId id="436" r:id="rId17"/>
    <p:sldId id="490" r:id="rId18"/>
    <p:sldId id="494" r:id="rId19"/>
    <p:sldId id="491" r:id="rId20"/>
    <p:sldId id="492" r:id="rId21"/>
    <p:sldId id="497" r:id="rId22"/>
    <p:sldId id="498" r:id="rId23"/>
    <p:sldId id="499" r:id="rId24"/>
    <p:sldId id="500" r:id="rId25"/>
    <p:sldId id="394" r:id="rId26"/>
    <p:sldId id="502" r:id="rId27"/>
    <p:sldId id="444" r:id="rId28"/>
    <p:sldId id="445" r:id="rId29"/>
    <p:sldId id="446" r:id="rId30"/>
    <p:sldId id="397" r:id="rId31"/>
    <p:sldId id="447" r:id="rId32"/>
    <p:sldId id="495" r:id="rId33"/>
    <p:sldId id="458" r:id="rId34"/>
    <p:sldId id="448" r:id="rId35"/>
    <p:sldId id="396" r:id="rId36"/>
    <p:sldId id="449" r:id="rId37"/>
    <p:sldId id="452" r:id="rId38"/>
    <p:sldId id="451" r:id="rId39"/>
    <p:sldId id="473" r:id="rId40"/>
    <p:sldId id="496" r:id="rId41"/>
    <p:sldId id="484" r:id="rId42"/>
    <p:sldId id="474" r:id="rId43"/>
    <p:sldId id="475" r:id="rId44"/>
    <p:sldId id="503" r:id="rId45"/>
    <p:sldId id="504" r:id="rId46"/>
    <p:sldId id="505" r:id="rId47"/>
    <p:sldId id="506" r:id="rId48"/>
    <p:sldId id="507" r:id="rId49"/>
    <p:sldId id="508" r:id="rId50"/>
    <p:sldId id="509" r:id="rId51"/>
    <p:sldId id="510" r:id="rId52"/>
    <p:sldId id="511" r:id="rId53"/>
    <p:sldId id="512" r:id="rId54"/>
    <p:sldId id="513" r:id="rId55"/>
    <p:sldId id="514" r:id="rId56"/>
    <p:sldId id="515" r:id="rId57"/>
    <p:sldId id="516" r:id="rId58"/>
    <p:sldId id="517" r:id="rId59"/>
    <p:sldId id="518" r:id="rId60"/>
    <p:sldId id="519" r:id="rId61"/>
    <p:sldId id="520" r:id="rId62"/>
    <p:sldId id="521" r:id="rId63"/>
    <p:sldId id="522" r:id="rId64"/>
    <p:sldId id="523" r:id="rId65"/>
    <p:sldId id="524" r:id="rId66"/>
    <p:sldId id="525" r:id="rId67"/>
    <p:sldId id="526" r:id="rId68"/>
    <p:sldId id="527" r:id="rId69"/>
    <p:sldId id="528" r:id="rId70"/>
    <p:sldId id="529" r:id="rId71"/>
    <p:sldId id="530" r:id="rId72"/>
    <p:sldId id="531" r:id="rId73"/>
    <p:sldId id="532" r:id="rId74"/>
    <p:sldId id="533" r:id="rId75"/>
    <p:sldId id="534" r:id="rId76"/>
    <p:sldId id="535" r:id="rId77"/>
    <p:sldId id="536" r:id="rId78"/>
    <p:sldId id="537" r:id="rId79"/>
    <p:sldId id="538" r:id="rId80"/>
    <p:sldId id="539" r:id="rId81"/>
    <p:sldId id="540" r:id="rId82"/>
    <p:sldId id="541" r:id="rId83"/>
    <p:sldId id="542" r:id="rId84"/>
    <p:sldId id="543" r:id="rId85"/>
    <p:sldId id="544" r:id="rId86"/>
    <p:sldId id="545" r:id="rId87"/>
    <p:sldId id="546" r:id="rId88"/>
    <p:sldId id="547" r:id="rId89"/>
    <p:sldId id="548" r:id="rId90"/>
    <p:sldId id="549" r:id="rId91"/>
    <p:sldId id="550" r:id="rId92"/>
    <p:sldId id="551" r:id="rId93"/>
    <p:sldId id="552" r:id="rId94"/>
    <p:sldId id="553" r:id="rId95"/>
    <p:sldId id="554" r:id="rId96"/>
    <p:sldId id="555" r:id="rId97"/>
    <p:sldId id="457" r:id="rId98"/>
  </p:sldIdLst>
  <p:sldSz cx="9144000" cy="6858000" type="screen4x3"/>
  <p:notesSz cx="6858000" cy="9144000"/>
  <p:custDataLst>
    <p:tags r:id="rId100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F0318"/>
    <a:srgbClr val="660033"/>
    <a:srgbClr val="00FFFF"/>
    <a:srgbClr val="CC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9" autoAdjust="0"/>
    <p:restoredTop sz="94614" autoAdjust="0"/>
  </p:normalViewPr>
  <p:slideViewPr>
    <p:cSldViewPr>
      <p:cViewPr varScale="1">
        <p:scale>
          <a:sx n="69" d="100"/>
          <a:sy n="69" d="100"/>
        </p:scale>
        <p:origin x="13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viewProps" Target="viewProp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61060BD-0B2B-4EEA-86B0-7BA5FE3F16D9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1046165-F4B2-4E58-B147-E3566C2BCB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268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9D956-A60B-4E35-808E-D49B4D71FA87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1EFBA-9FE9-4E07-A2AC-9D942F3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788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8AC-9518-4B38-B13D-0FA27AE05054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3E971-92AE-47B9-AB11-01C8A02CDA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60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704850"/>
            <a:ext cx="8229600" cy="56197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B0580-1B73-40A0-91D0-1AECB88A781D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CB842-78BA-48F9-B6CB-0E70995D72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17150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20A01-7CB4-49C5-9563-3A15215C7CAF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A66AF-36EE-455E-92C2-019494E4AB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946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FE2B7-2A3A-4270-8831-4CD4B44B2217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FD8A0-9E89-4CEB-9D74-4BC9AD69C7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173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BD532-8FDE-475F-9D23-EE05FCE87EB5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924C6-52F3-4312-89EF-76BFA22D6C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294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2BB8E-64F6-4DE7-BB47-ED2F00126385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68B9A-86F2-4B59-B5BF-09B29AE125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01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525E9-9073-4E1A-915C-ADB9AC46E966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68AB7-E873-45AF-AF00-AF0094E6F4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795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8EF8A-6C70-4688-8778-FB5E5416800B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761EE-4B21-4927-9B7C-D044F57F35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159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2E11B-334C-43D3-9AB3-E3CD64AFD655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F51B1-6411-4D19-A3EF-23033160DB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599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47CFF-6CF3-44EE-B770-DA7EBE70A52C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0BC98-A8A3-4DF8-934C-53A65A358D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85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9561F-B5F0-42EA-B66B-3A371CD1F3F6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15470-55BA-46C4-BE7E-90610A8C84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48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57C73-01B1-491C-8B1E-6A542CD09270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AB705-75B9-459E-89E7-5FCBEB39D1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437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31CBE-DB70-479D-AC26-21A5027420D0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23E72-C215-43D8-8329-8AD0AD325A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5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6F6A4-F45D-441B-8891-B19811C43279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AA105-610B-4FA1-B7D3-7D7A7C38D6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855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9D956-A60B-4E35-808E-D49B4D71FA87}" type="datetimeFigureOut">
              <a:rPr lang="ru-RU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02.08.2020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1EFBA-9FE9-4E07-A2AC-9D942F35CC08}" type="slidenum">
              <a:rPr lang="ru-RU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15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9561F-B5F0-42EA-B66B-3A371CD1F3F6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02.08.2020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15470-55BA-46C4-BE7E-90610A8C8423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86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BBAA0-5AC9-4358-8D27-9D17D577FE97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02.08.2020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2D81B-1942-4CAD-9377-C980A57A1F14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3493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CEA3-FA31-4489-9CC5-0E2FAD3B0C00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02.08.2020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6FBCC-BE9B-4035-A659-3A9CFBE12B70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211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32BAE-4EE5-42C1-8C34-21BDE12167F9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02.08.2020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EDF9C-80B2-4218-BC38-0953260CB6DB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29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57966-F64E-499C-A46B-9FEA3CC9DE83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02.08.2020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BD976-DE9E-4861-BBAE-4992062B1E66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30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CAAF2-2599-4579-A34C-026AAA7F7FFD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02.08.2020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A0A9F-C092-413E-BB0C-CDF4809FCEEC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2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BBAA0-5AC9-4358-8D27-9D17D577FE97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2D81B-1942-4CAD-9377-C980A57A1F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594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57B3C-5548-42C3-8198-61423CD6B714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02.08.2020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58E0B-31F8-4DFC-8732-F62FD8CBA04A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632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F81AD-53CA-4786-BB7A-67BAC44C2837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02.08.2020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EED4F-6AAB-40FC-988F-FC413ADF6A59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989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8AC-9518-4B38-B13D-0FA27AE05054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02.08.2020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3E971-92AE-47B9-AB11-01C8A02CDAFD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217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704850"/>
            <a:ext cx="8229600" cy="56197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B0580-1B73-40A0-91D0-1AECB88A781D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02.08.2020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CB842-78BA-48F9-B6CB-0E70995D72DA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358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CEA3-FA31-4489-9CC5-0E2FAD3B0C00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6FBCC-BE9B-4035-A659-3A9CFBE12B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70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32BAE-4EE5-42C1-8C34-21BDE12167F9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EDF9C-80B2-4218-BC38-0953260CB6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31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57966-F64E-499C-A46B-9FEA3CC9DE83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BD976-DE9E-4861-BBAE-4992062B1E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37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CAAF2-2599-4579-A34C-026AAA7F7FFD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A0A9F-C092-413E-BB0C-CDF4809FCE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77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57B3C-5548-42C3-8198-61423CD6B714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58E0B-31F8-4DFC-8732-F62FD8CBA0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6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F81AD-53CA-4786-BB7A-67BAC44C2837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EED4F-6AAB-40FC-988F-FC413ADF6A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63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38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638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7E129E-1E72-49A2-903C-BAD6DCDBAE4C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9361AF-1EC0-471E-B501-92B65A5DBB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639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16" r:id="rId8"/>
    <p:sldLayoutId id="2147483800" r:id="rId9"/>
    <p:sldLayoutId id="2147483801" r:id="rId10"/>
    <p:sldLayoutId id="214748380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741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7E60E5-3832-4BCD-B068-A69F88AEA33A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7CF16F-00D1-4C82-8097-1742268C0C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638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638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7E129E-1E72-49A2-903C-BAD6DCDBAE4C}" type="datetimeFigureOut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02.08.2020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9361AF-1EC0-471E-B501-92B65A5DBBA8}" type="slidenum">
              <a:rPr lang="ru-RU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639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19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C:\Users\Латыпов\Pictures\Колонн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59"/>
          <a:stretch>
            <a:fillRect/>
          </a:stretch>
        </p:blipFill>
        <p:spPr bwMode="auto">
          <a:xfrm>
            <a:off x="0" y="0"/>
            <a:ext cx="2843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1655763" y="642938"/>
            <a:ext cx="68453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uz-Cyrl-UZ" sz="2800" b="1" dirty="0">
              <a:solidFill>
                <a:srgbClr val="40315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5.3.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ma’ruza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G’aznaviylar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Saljuqiylarning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boshqaruv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tizimi</a:t>
            </a:r>
            <a:endParaRPr lang="ru-RU" sz="2800" b="1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57620" y="4286256"/>
            <a:ext cx="4786346" cy="1000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i="1" spc="50" dirty="0" err="1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Ma’ruzachi</a:t>
            </a:r>
            <a:r>
              <a:rPr lang="uz-Cyrl-UZ" sz="24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            </a:t>
            </a:r>
            <a:r>
              <a:rPr lang="en-US" sz="24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r>
              <a:rPr lang="uz-Cyrl-UZ" sz="24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  <a:r>
              <a:rPr lang="en-US" sz="24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r>
              <a:rPr lang="uz-Cyrl-UZ" sz="24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 </a:t>
            </a:r>
            <a:r>
              <a:rPr lang="en-US" sz="2400" b="1" i="1" spc="50" dirty="0" err="1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Nazirov</a:t>
            </a:r>
            <a:endParaRPr lang="ru-RU" sz="2400" b="1" i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488" y="6143644"/>
            <a:ext cx="4786346" cy="4762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spc="50" dirty="0" err="1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Denov</a:t>
            </a:r>
            <a:r>
              <a:rPr lang="en-US" sz="2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z-Cyrl-UZ" sz="2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r>
              <a:rPr lang="en-US" sz="2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ru-RU" sz="2400" b="1" spc="50" dirty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G`aznaviylarning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ham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amalda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olinishi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996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yilga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to`g`ri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ko`rib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chiqilganidek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Buxoroga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tahdid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soladilar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Sabuktegin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somoniylarni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changali"dan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Nux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Mansur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oldidagi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zaifligini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murojaat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Sabuktegin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Buxoroni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qo`lga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kelishuvga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imzo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chekadi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Amudaryodan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janubda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Sabukteginning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muhrlanadi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39424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Mahmud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G’aznaviy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davrida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G’aznaviylar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davlati</a:t>
            </a:r>
            <a:endParaRPr lang="en-US" sz="6000" b="1" dirty="0" smtClean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4327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Sabuqtakin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o‘tmay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Kobul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daryosi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havzasidagi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yerlarni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k</a:t>
            </a:r>
            <a:r>
              <a:rPr lang="uz-Cyrl-UZ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yin </a:t>
            </a:r>
            <a:r>
              <a:rPr lang="en-US" sz="25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5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Xurosonning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qismini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qo‘lga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kiritadi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Sobuqtegining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vafotidan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(997)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avvaliga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taxtga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muddat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o`g`li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Ismoil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998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yildan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farzandi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Mahmud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chiqadi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Sabuqtakin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vafotidan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hokimiyat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pasiga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Sabuqtakinning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5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o‘g‘li</a:t>
            </a:r>
            <a:r>
              <a:rPr lang="en-US" sz="2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Mahmud 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lishi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Ammo 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vorisligini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o‘g‘li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Ismoilga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bashorat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qilgandi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Ismoil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en-US" sz="2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boshqaradi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xolos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Tabiatan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tadbir</a:t>
            </a:r>
            <a:r>
              <a:rPr lang="en-US" sz="2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kaltafahm</a:t>
            </a:r>
            <a:r>
              <a:rPr lang="en-US" sz="2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takabbur</a:t>
            </a:r>
            <a:r>
              <a:rPr lang="en-US" sz="2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landavur</a:t>
            </a:r>
            <a:r>
              <a:rPr lang="en-US" sz="25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vorisi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hokimlarining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isyon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xurujlariga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bardosh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olmadi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G`aznaviylar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qudrati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shuhratini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oshirgan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hukmdor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aslida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Chunonchi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hukmronligi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(998-1030)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Xuroson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Seyiston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Kobul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G`azna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Shimoliy</a:t>
            </a:r>
            <a:r>
              <a:rPr lang="en-US" sz="25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Hindiston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viloyatlar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makonlar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g’aznaviylar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izmida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bo`lgan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07362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Sobiq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sho‘rolar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bo‘yoqlarda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yoritildi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bosqinchi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jallod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sahroyi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baholadilar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Holbuki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Siyosatnoma</a:t>
            </a:r>
            <a:r>
              <a:rPr lang="en-US" sz="30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«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Chahor</a:t>
            </a:r>
            <a:r>
              <a:rPr lang="en-US" sz="30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maqola</a:t>
            </a:r>
            <a:r>
              <a:rPr lang="en-US" sz="30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(XII </a:t>
            </a:r>
            <a:r>
              <a:rPr lang="en-US" sz="3000" b="1" i="1" u="sng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0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«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Jom</a:t>
            </a:r>
            <a:r>
              <a:rPr lang="uz-Cyrl-UZ" sz="30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  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ul-hikoyot</a:t>
            </a:r>
            <a:r>
              <a:rPr lang="en-US" sz="30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 «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Lubob-ul-albob</a:t>
            </a:r>
            <a:r>
              <a:rPr lang="en-US" sz="30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 (XIII  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0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«</a:t>
            </a:r>
            <a:r>
              <a:rPr lang="en-US" sz="3000" b="1" i="1" u="sng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Miftoxul-adl</a:t>
            </a:r>
            <a:r>
              <a:rPr lang="en-US" sz="30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(XVI 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0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asarlarda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solnomalarda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kitoblar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hikoyatlarda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Mahmud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adolatli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fuqaroparvar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tadbirkor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sermulohazali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uz-Cyrl-UZ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lajakni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oldindan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sz="3000" b="1" i="1" u="sng" dirty="0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biladigan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muammolarni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aql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odilona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3000" b="1" i="1" u="sng" dirty="0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etishga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intiladigan</a:t>
            </a:r>
            <a:r>
              <a:rPr lang="en-US" sz="30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shoh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tasvirlanadi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86598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G‘aznaviylarning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yuksalgan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qudratli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saltanatga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Mahmud (998–1030)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davrlariga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chiqqach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Mahmud </a:t>
            </a:r>
            <a:r>
              <a:rPr lang="en-US" sz="3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o‘sha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davrning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qurol-aslahalari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yetarli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maosh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ta’minlab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ko‘plab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bosqinchilik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boshlarida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shimoliy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chegara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Amudaryoni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belgilab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e’tiborini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janubda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Hindistonga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g‘arbda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Xuroson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chegaradosh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hududlar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qaratadi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5466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Hindistonga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Panjob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Kashmir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viloyatlarni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b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boyliklarni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G‘aznaviyning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lashkarlari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bosib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shaharlardagi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oltin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haykallarni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ibodatxonalardagi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qimmatbaho</a:t>
            </a:r>
            <a:r>
              <a:rPr lang="en-US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buyumlarni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minglab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erkak-ayol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asirlarni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1019-yilda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Mahmud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yurishlarining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Kanauja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shahridan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million dirham, 57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qul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350 ta </a:t>
            </a:r>
            <a:r>
              <a:rPr lang="en-US" sz="3000" b="1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</a:t>
            </a:r>
            <a:r>
              <a:rPr lang="en-US" sz="3000" b="1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ltirgan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ltirilgan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asirlar</a:t>
            </a:r>
            <a:r>
              <a:rPr lang="en-US" sz="30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sotilmagan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o‘ldirilmagan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islomga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kiritib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qo‘shinlar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tuzganlar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044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1001-yilda  </a:t>
            </a:r>
            <a:r>
              <a:rPr lang="en-US" sz="24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garalarini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hukmdori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muzokaralar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shartnoma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chegara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chizig‘i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u="sng" dirty="0" err="1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Amudaryo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lgilandi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1005-yilda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so‘nggi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somoniy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Ismoil</a:t>
            </a:r>
            <a:r>
              <a:rPr lang="en-US" sz="2400" b="1" dirty="0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Muntasir</a:t>
            </a:r>
            <a:r>
              <a:rPr lang="en-US" sz="24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etilgach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ilgarigi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somoniylar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Qashg‘ardan</a:t>
            </a: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Amudaryogacha</a:t>
            </a: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cho‘zilgan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sharqiy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Turkistonning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qismini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Yettisuv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Shosh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Farg‘ona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Sug‘d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hududlarini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oraxoniylar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shimoliy</a:t>
            </a: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Hindiston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garasidan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Kaspiy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</a:t>
            </a:r>
            <a:r>
              <a:rPr lang="ru-RU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ngizining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janubiy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qirg‘oqlarigacha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cho‘zilgan</a:t>
            </a: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Afg‘oniston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shimoli-sharqiy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Eron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viloyatlarini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G’aznaviylar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Ammo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shartnomasini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buzdilar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2989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Hindistonda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bo‘lganligidan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1006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1008-yilda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Xurosonga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Balx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Nishopur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shaharlarini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1008-yildagi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jangida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uzil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g‘alaba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qozondi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Xurosonning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hammasini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Chag‘oniyon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Xuttalon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viloyatlarini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batamom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Mahmud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qo‘shini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</a:t>
            </a:r>
            <a:r>
              <a:rPr 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1010–1011-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yillarda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Mahmud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G‘ur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viloyatini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egallaydi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1017-yilga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G‘aznaviyning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nigohi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geografik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g‘oyatda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nuqtada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boy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qaratiladi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92019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Mahmud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G’aznaviy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saltanatidagi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qaltis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vaziyatdan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Ma’munning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o‘limidan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otliq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piyoda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askar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1017-yilning  3-iyulida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poytaxti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egallandi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Mahmud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ixtiyoriga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unvoni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qolinib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Mahmudning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sarkardasi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Oltintosh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tayinlandi.Ayni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shuhratparast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Ma’mun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akademiyasining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atoqli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namoyandalarini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Rayhon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Beruniyni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ko‘chirib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istilochilik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yurishlaridan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1029-yilda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Eronning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968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Mahmud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Samarqand 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Buxoroda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o‘tirgan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iloqxon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Alitakin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Qashg‘arda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o‘tirgan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tomg‘achxon</a:t>
            </a:r>
            <a:r>
              <a:rPr 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Qodir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o‘rtasidagi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ziddiyatdan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ustalik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foydalanishga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Qodir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qo‘shnisi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Alitakinni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kuchsizlantirmoqchi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1025-yilda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Mahmud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tomg‘achxon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Qodir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Samarqand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shaxsan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uchrashdilar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921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6"/>
          <p:cNvSpPr txBox="1">
            <a:spLocks noChangeArrowheads="1"/>
          </p:cNvSpPr>
          <p:nvPr/>
        </p:nvSpPr>
        <p:spPr bwMode="auto">
          <a:xfrm>
            <a:off x="900113" y="981075"/>
            <a:ext cx="7488237" cy="48320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sz="2800" b="1" dirty="0" smtClean="0">
                <a:solidFill>
                  <a:srgbClr val="009900"/>
                </a:solidFill>
                <a:latin typeface="Times New Roman" pitchFamily="18" charset="0"/>
              </a:rPr>
              <a:t>Режа</a:t>
            </a:r>
            <a:r>
              <a:rPr lang="ru-RU" sz="2800" b="1" dirty="0">
                <a:solidFill>
                  <a:srgbClr val="009900"/>
                </a:solidFill>
                <a:latin typeface="Times New Roman" pitchFamily="18" charset="0"/>
              </a:rPr>
              <a:t>:</a:t>
            </a:r>
          </a:p>
          <a:p>
            <a:pPr marL="514350" indent="-514350" eaLnBrk="1" hangingPunct="1">
              <a:buAutoNum type="arabicPeriod"/>
            </a:pP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G’aznaviylar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davlatining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tashkil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topishi</a:t>
            </a:r>
            <a:endParaRPr lang="en-US" sz="2800" b="1" dirty="0">
              <a:solidFill>
                <a:srgbClr val="009900"/>
              </a:solidFill>
              <a:latin typeface="Times New Roman" pitchFamily="18" charset="0"/>
            </a:endParaRPr>
          </a:p>
          <a:p>
            <a:pPr marL="514350" indent="-514350" eaLnBrk="1" hangingPunct="1">
              <a:buAutoNum type="arabicPeriod"/>
            </a:pP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Mahmud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G’aznaviy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davrida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G’aznaviylar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davlati</a:t>
            </a:r>
            <a:endParaRPr lang="en-US" sz="2800" b="1" dirty="0" smtClean="0">
              <a:solidFill>
                <a:srgbClr val="009900"/>
              </a:solidFill>
              <a:latin typeface="Times New Roman" pitchFamily="18" charset="0"/>
            </a:endParaRPr>
          </a:p>
          <a:p>
            <a:pPr marL="514350" indent="-514350" eaLnBrk="1" hangingPunct="1">
              <a:buAutoNum type="arabicPeriod"/>
            </a:pP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G’aznaviylar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davlatining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inqirozi</a:t>
            </a:r>
            <a:endParaRPr lang="en-US" sz="2800" b="1" dirty="0" smtClean="0">
              <a:solidFill>
                <a:srgbClr val="009900"/>
              </a:solidFill>
              <a:latin typeface="Times New Roman" pitchFamily="18" charset="0"/>
            </a:endParaRPr>
          </a:p>
          <a:p>
            <a:pPr marL="514350" indent="-514350" eaLnBrk="1" hangingPunct="1">
              <a:buAutoNum type="arabicPeriod"/>
            </a:pP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G’aznaviylar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davlatida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</a:rPr>
              <a:t>boshqaruv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tizimi</a:t>
            </a:r>
            <a:endParaRPr lang="en-US" sz="2800" b="1" dirty="0" smtClean="0">
              <a:solidFill>
                <a:srgbClr val="009900"/>
              </a:solidFill>
              <a:latin typeface="Times New Roman" pitchFamily="18" charset="0"/>
            </a:endParaRPr>
          </a:p>
          <a:p>
            <a:pPr marL="514350" indent="-514350" eaLnBrk="1" hangingPunct="1">
              <a:buAutoNum type="arabicPeriod"/>
            </a:pP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Saljuqiylar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davlatining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tashkil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topishi</a:t>
            </a:r>
            <a:endParaRPr lang="en-US" sz="2800" b="1" dirty="0" smtClean="0">
              <a:solidFill>
                <a:srgbClr val="009900"/>
              </a:solidFill>
              <a:latin typeface="Times New Roman" pitchFamily="18" charset="0"/>
            </a:endParaRPr>
          </a:p>
          <a:p>
            <a:pPr marL="514350" indent="-514350" eaLnBrk="1" hangingPunct="1">
              <a:buAutoNum type="arabicPeriod"/>
            </a:pP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Saljuqiylar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yuksalishi</a:t>
            </a:r>
            <a:endParaRPr lang="en-US" sz="2800" b="1" dirty="0" smtClean="0">
              <a:solidFill>
                <a:srgbClr val="009900"/>
              </a:solidFill>
              <a:latin typeface="Times New Roman" pitchFamily="18" charset="0"/>
            </a:endParaRPr>
          </a:p>
          <a:p>
            <a:pPr marL="514350" indent="-514350" eaLnBrk="1" hangingPunct="1">
              <a:buAutoNum type="arabicPeriod"/>
            </a:pP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Saljuqiylar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davlatining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inqirozi</a:t>
            </a:r>
            <a:endParaRPr lang="en-US" sz="2800" b="1" dirty="0" smtClean="0">
              <a:solidFill>
                <a:srgbClr val="009900"/>
              </a:solidFill>
              <a:latin typeface="Times New Roman" pitchFamily="18" charset="0"/>
            </a:endParaRPr>
          </a:p>
          <a:p>
            <a:pPr marL="514350" indent="-514350" eaLnBrk="1" hangingPunct="1">
              <a:buAutoNum type="arabicPeriod"/>
            </a:pP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Saljuqiylar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davlatida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boshqaruv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</a:rPr>
              <a:t>tizimi</a:t>
            </a:r>
            <a:endParaRPr lang="en-US" sz="2800" b="1" dirty="0" smtClean="0">
              <a:solidFill>
                <a:srgbClr val="009900"/>
              </a:solidFill>
              <a:latin typeface="Times New Roman" pitchFamily="18" charset="0"/>
            </a:endParaRPr>
          </a:p>
          <a:p>
            <a:pPr marL="514350" indent="-514350" eaLnBrk="1" hangingPunct="1">
              <a:buAutoNum type="arabicPeriod"/>
            </a:pPr>
            <a:endParaRPr lang="en-US" sz="2800" b="1" dirty="0">
              <a:solidFill>
                <a:srgbClr val="0099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tarixchisi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Gardiziy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Zayn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al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kitobida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mazkur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uchrashuv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to’g’risida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hikoya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podshoh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uchrashuv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chog‘ida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bir-birlariga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o‘zaro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mulozamatlardan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qimmatbaho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javohir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toshlarni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sovg‘a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uchrashuvdayoq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Qodirxonning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diplomatiyada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savodsizligi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sodda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qovushmagan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qo‘polligini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ko‘rgach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o‘zining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muomalasi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m</a:t>
            </a:r>
            <a:r>
              <a:rPr lang="ru-RU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hmondo‘stligi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hashamati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boyligi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z</a:t>
            </a:r>
            <a:r>
              <a:rPr lang="ru-RU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ziynatlari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qoldirmoqchi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u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Qodirxon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oltinlar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zatilgan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kimxob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chodir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tayyorlattirib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tomonlarini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hayratomuz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yasattirdi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taomlar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qimmatbaho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sovg‘alar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tayyorlashga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buyurdi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9771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Bu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uchrashuvda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masalalar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muhokama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Movarounnahrni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Alitakindan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qaytarib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Qodirxonning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o‘g‘li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Yigantakinga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rishga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o‘zaro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lishadilar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 k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lishuvdan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xabar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topgan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Alitakin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Movarounnahrni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vaqtincha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tashlab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Zarafshon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daryosining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o‘ng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qirg‘og‘idagi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Nurota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tumani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ko‘chmanchi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chirib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yurgan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turkmanlar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orasida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saqlashga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majbur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Saljuqning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nabiralari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Isroil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Dovudlar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egalik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Mahmud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qo‘shinlari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o‘rtasida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Isroil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olinadi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garovga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olinib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hind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qal’alaridan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biriga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yuboriladi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vafot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491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Mahmud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Alitakinni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batamom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tor-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ltirishni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aslida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yurakdan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istamas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Alitakinni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kuchsizlantirishdan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xolos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Mahmud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Alitakin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o‘rniga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Qodirxon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o‘g‘lining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taxtga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o‘tirishi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ma’qul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Yigantakinning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Qodirxonning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yuzma-yuz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oqibatda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o‘rtasida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xavfi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kuchayar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1130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600" dirty="0" smtClean="0">
                <a:effectLst/>
                <a:latin typeface="Times New Roman"/>
                <a:ea typeface="Times New Roman"/>
              </a:rPr>
              <a:t>	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Mahmud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G‘aznaviyning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latin typeface="Times New Roman"/>
                <a:ea typeface="Times New Roman"/>
              </a:rPr>
              <a:t>harbiy</a:t>
            </a:r>
            <a:r>
              <a:rPr lang="en-US" sz="3600" b="1" dirty="0"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latin typeface="Times New Roman"/>
                <a:ea typeface="Times New Roman"/>
              </a:rPr>
              <a:t>yurishlar</a:t>
            </a:r>
            <a:r>
              <a:rPr lang="en-US" sz="3600" dirty="0" err="1">
                <a:latin typeface="Times New Roman"/>
                <a:ea typeface="Times New Roman"/>
              </a:rPr>
              <a:t>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oqibatlaridan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biri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shu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bo‘ldiki</a:t>
            </a:r>
            <a:r>
              <a:rPr lang="en-US" sz="3600" dirty="0">
                <a:latin typeface="Times New Roman"/>
                <a:ea typeface="Times New Roman"/>
              </a:rPr>
              <a:t>, </a:t>
            </a:r>
            <a:r>
              <a:rPr lang="en-US" sz="3600" b="1" dirty="0" err="1">
                <a:latin typeface="Times New Roman"/>
                <a:ea typeface="Times New Roman"/>
              </a:rPr>
              <a:t>shimoliy</a:t>
            </a:r>
            <a:r>
              <a:rPr lang="en-US" sz="3600" b="1" dirty="0">
                <a:latin typeface="Times New Roman"/>
                <a:ea typeface="Times New Roman"/>
              </a:rPr>
              <a:t> </a:t>
            </a:r>
            <a:r>
              <a:rPr lang="en-US" sz="3600" b="1" dirty="0" err="1" smtClean="0">
                <a:latin typeface="Times New Roman"/>
                <a:ea typeface="Times New Roman"/>
              </a:rPr>
              <a:t>Hindiston</a:t>
            </a:r>
            <a:r>
              <a:rPr lang="en-US" sz="3600" b="1" dirty="0" smtClean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hududining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bosib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olinishi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natijasida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b="1" dirty="0" err="1" smtClean="0">
                <a:latin typeface="Times New Roman"/>
                <a:ea typeface="Times New Roman"/>
              </a:rPr>
              <a:t>turkiy</a:t>
            </a:r>
            <a:r>
              <a:rPr lang="en-US" sz="3600" b="1" dirty="0" smtClean="0"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latin typeface="Times New Roman"/>
                <a:ea typeface="Times New Roman"/>
              </a:rPr>
              <a:t>aholining</a:t>
            </a:r>
            <a:r>
              <a:rPr lang="en-US" sz="3600" b="1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ancha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qismi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bu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joylarga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kelib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joylasha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boshladi</a:t>
            </a:r>
            <a:r>
              <a:rPr lang="en-US" sz="3600" dirty="0">
                <a:latin typeface="Times New Roman"/>
                <a:ea typeface="Times New Roman"/>
              </a:rPr>
              <a:t>. Bu </a:t>
            </a:r>
            <a:r>
              <a:rPr lang="en-US" sz="3600" dirty="0" err="1">
                <a:latin typeface="Times New Roman"/>
                <a:ea typeface="Times New Roman"/>
              </a:rPr>
              <a:t>esa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Hindistonning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keyingi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latin typeface="Times New Roman"/>
                <a:ea typeface="Times New Roman"/>
              </a:rPr>
              <a:t>tarixiy</a:t>
            </a:r>
            <a:r>
              <a:rPr lang="en-US" sz="3600" b="1" dirty="0"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latin typeface="Times New Roman"/>
                <a:ea typeface="Times New Roman"/>
              </a:rPr>
              <a:t>taqdiriga</a:t>
            </a:r>
            <a:r>
              <a:rPr lang="en-US" sz="3600" b="1" dirty="0">
                <a:latin typeface="Times New Roman"/>
                <a:ea typeface="Times New Roman"/>
              </a:rPr>
              <a:t> </a:t>
            </a:r>
            <a:r>
              <a:rPr lang="en-US" sz="3600" b="1" dirty="0" smtClean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sezilarli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ta’sir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ko‘rsatdi</a:t>
            </a:r>
            <a:r>
              <a:rPr lang="en-US" sz="3600" dirty="0"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131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G’aznaviylar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davlatining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inqirozi</a:t>
            </a:r>
            <a:endParaRPr lang="en-US" sz="6000" b="1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2891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dirty="0" smtClean="0">
                <a:effectLst/>
                <a:latin typeface="Times New Roman"/>
                <a:ea typeface="Times New Roman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Mahmud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davrida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g‘aznaviylar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davlati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hududlari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benihoya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kengayib</a:t>
            </a:r>
            <a:r>
              <a:rPr lang="en-US" sz="3200" dirty="0">
                <a:latin typeface="Times New Roman"/>
                <a:ea typeface="Times New Roman"/>
              </a:rPr>
              <a:t>, </a:t>
            </a:r>
            <a:r>
              <a:rPr lang="en-US" sz="3200" dirty="0" err="1">
                <a:latin typeface="Times New Roman"/>
                <a:ea typeface="Times New Roman"/>
              </a:rPr>
              <a:t>mamlakat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shaharlarida</a:t>
            </a:r>
            <a:r>
              <a:rPr lang="en-US" sz="3200" dirty="0">
                <a:latin typeface="Times New Roman"/>
                <a:ea typeface="Times New Roman"/>
              </a:rPr>
              <a:t>, </a:t>
            </a:r>
            <a:r>
              <a:rPr lang="en-US" sz="3200" dirty="0" err="1">
                <a:latin typeface="Times New Roman"/>
                <a:ea typeface="Times New Roman"/>
              </a:rPr>
              <a:t>ayniqsa</a:t>
            </a:r>
            <a:r>
              <a:rPr lang="en-US" sz="3200" dirty="0"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latin typeface="Times New Roman"/>
                <a:ea typeface="Times New Roman"/>
              </a:rPr>
              <a:t>G‘aznada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katta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inshootlar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salobatli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ko‘plab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masjid-u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madrasalar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kutubxona-yu</a:t>
            </a:r>
            <a:r>
              <a:rPr lang="en-US" sz="3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shifoxonalar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ilm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maskanlari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barpo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etilgan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bo‘lsa</a:t>
            </a:r>
            <a:r>
              <a:rPr lang="en-US" sz="3200" dirty="0">
                <a:latin typeface="Times New Roman"/>
                <a:ea typeface="Times New Roman"/>
              </a:rPr>
              <a:t>-da, </a:t>
            </a:r>
            <a:r>
              <a:rPr lang="en-US" sz="3200" dirty="0" err="1">
                <a:latin typeface="Times New Roman"/>
                <a:ea typeface="Times New Roman"/>
              </a:rPr>
              <a:t>biroq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ko‘pchilik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aholining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moddiy-maishiy</a:t>
            </a:r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ahvoli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nochor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bo‘lgan</a:t>
            </a:r>
            <a:r>
              <a:rPr lang="en-US" sz="3200" dirty="0">
                <a:latin typeface="Times New Roman"/>
                <a:ea typeface="Times New Roman"/>
              </a:rPr>
              <a:t>, </a:t>
            </a:r>
            <a:r>
              <a:rPr lang="en-US" sz="32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turli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xil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soliq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va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majburiyatlar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odamlarning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tinkasini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quritgan</a:t>
            </a:r>
            <a:r>
              <a:rPr lang="en-US" sz="3200" dirty="0">
                <a:latin typeface="Times New Roman"/>
                <a:ea typeface="Times New Roman"/>
              </a:rPr>
              <a:t>.</a:t>
            </a:r>
            <a:endParaRPr lang="uz-Cyrl-UZ" sz="32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4543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67544" y="83671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dirty="0" smtClean="0">
                <a:latin typeface="Times New Roman"/>
                <a:ea typeface="Times New Roman"/>
              </a:rPr>
              <a:t>	</a:t>
            </a:r>
            <a:r>
              <a:rPr lang="en-US" sz="32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1011-yilda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Xuroson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o‘lkasida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boshlangan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ocharchilik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minglab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odamlarning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nobud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bo‘lishiga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olib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kelgan</a:t>
            </a:r>
            <a:r>
              <a:rPr lang="en-US" sz="3200" dirty="0">
                <a:latin typeface="Times New Roman"/>
                <a:ea typeface="Times New Roman"/>
              </a:rPr>
              <a:t>. </a:t>
            </a:r>
            <a:r>
              <a:rPr lang="en-US" sz="3200" dirty="0" err="1">
                <a:latin typeface="Times New Roman"/>
                <a:ea typeface="Times New Roman"/>
              </a:rPr>
              <a:t>Shu</a:t>
            </a:r>
            <a:r>
              <a:rPr lang="en-US" sz="3200" dirty="0">
                <a:latin typeface="Times New Roman"/>
                <a:ea typeface="Times New Roman"/>
              </a:rPr>
              <a:t> bois, </a:t>
            </a:r>
            <a:r>
              <a:rPr lang="en-US" sz="3200" b="1" u="sng" dirty="0">
                <a:solidFill>
                  <a:srgbClr val="660033"/>
                </a:solidFill>
                <a:latin typeface="Times New Roman"/>
                <a:ea typeface="Times New Roman"/>
              </a:rPr>
              <a:t>Mahmud </a:t>
            </a:r>
            <a:r>
              <a:rPr lang="en-US" sz="3200" b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G‘aznaviy</a:t>
            </a:r>
            <a:r>
              <a:rPr lang="en-US" sz="3200" b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davlati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tashqaridan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go‘yo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</a:rPr>
              <a:t>qudratli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ko‘ringani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bilan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aslida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ichdan</a:t>
            </a:r>
            <a:r>
              <a:rPr lang="en-US" sz="32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yemirila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boshlaydi</a:t>
            </a:r>
            <a:r>
              <a:rPr lang="en-US" sz="3200" dirty="0">
                <a:latin typeface="Times New Roman"/>
                <a:ea typeface="Times New Roman"/>
              </a:rPr>
              <a:t>. </a:t>
            </a:r>
            <a:r>
              <a:rPr lang="en-US" sz="3200" dirty="0" err="1">
                <a:latin typeface="Times New Roman"/>
                <a:ea typeface="Times New Roman"/>
              </a:rPr>
              <a:t>Uning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vafotidan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keyin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ko‘p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o‘tmay</a:t>
            </a:r>
            <a:r>
              <a:rPr lang="en-US" sz="3200" dirty="0">
                <a:latin typeface="Times New Roman"/>
                <a:ea typeface="Times New Roman"/>
              </a:rPr>
              <a:t>, </a:t>
            </a:r>
            <a:r>
              <a:rPr lang="en-US" sz="3200" dirty="0" err="1">
                <a:latin typeface="Times New Roman"/>
                <a:ea typeface="Times New Roman"/>
              </a:rPr>
              <a:t>bu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saltanat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tushkunlik</a:t>
            </a:r>
            <a:r>
              <a:rPr lang="en-US" sz="3200" dirty="0">
                <a:latin typeface="Times New Roman"/>
                <a:ea typeface="Times New Roman"/>
              </a:rPr>
              <a:t> sari </a:t>
            </a:r>
            <a:r>
              <a:rPr lang="en-US" sz="3200" dirty="0" err="1">
                <a:latin typeface="Times New Roman"/>
                <a:ea typeface="Times New Roman"/>
              </a:rPr>
              <a:t>yuz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tutadi</a:t>
            </a:r>
            <a:r>
              <a:rPr lang="en-US" sz="3200" dirty="0"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2229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67544" y="1084615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000" b="1" dirty="0" smtClean="0">
                <a:solidFill>
                  <a:srgbClr val="660033"/>
                </a:solidFill>
                <a:effectLst/>
                <a:latin typeface="Times New Roman"/>
                <a:ea typeface="Times New Roman"/>
              </a:rPr>
              <a:t>	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Sulton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Mahmud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vafotidan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keyinoq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Xorazm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o‘z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mustaqilligini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tiklashga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erishadi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Shuningdek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0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saljuqiy</a:t>
            </a:r>
            <a:r>
              <a:rPr lang="en-US" sz="3000" b="1" dirty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turklarning</a:t>
            </a:r>
            <a:r>
              <a:rPr lang="en-US" sz="3000" b="1" dirty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Xuroson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hududlarini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egallash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uchun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harakatlari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kuchayadi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Agar </a:t>
            </a:r>
            <a:r>
              <a:rPr lang="en-US" sz="3000" b="1" dirty="0">
                <a:solidFill>
                  <a:srgbClr val="DF0318"/>
                </a:solidFill>
                <a:latin typeface="Times New Roman"/>
                <a:ea typeface="Times New Roman"/>
              </a:rPr>
              <a:t>Mahmud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davrida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uning</a:t>
            </a:r>
            <a:r>
              <a:rPr lang="en-US" sz="3000" b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roziligi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Xurosonning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ayrim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hududlariga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saljuqiy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qabilalar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kelib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joylashgan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bo‘lsa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endilikda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ular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butun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Xurosonni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ishg‘ol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qilishga</a:t>
            </a:r>
            <a:r>
              <a:rPr lang="en-US" sz="30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kirishadilar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en-US" sz="30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8523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5536" y="836712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O‘lkaning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g‘aznaviylar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siyosatidan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haddan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ziyod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soliq-to‘lovlar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asoratidan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norozi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mahalliy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aholisi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3000" b="1" dirty="0" err="1" smtClean="0">
                <a:solidFill>
                  <a:srgbClr val="DF0318"/>
                </a:solidFill>
                <a:latin typeface="Times New Roman" pitchFamily="18" charset="0"/>
                <a:cs typeface="Times New Roman" pitchFamily="18" charset="0"/>
              </a:rPr>
              <a:t>saljuqiylarni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qo‘llab-quvvatlab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chiqadi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esa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>
                <a:latin typeface="Times New Roman" pitchFamily="18" charset="0"/>
                <a:cs typeface="Times New Roman" pitchFamily="18" charset="0"/>
              </a:rPr>
              <a:t>ikki</a:t>
            </a:r>
            <a:r>
              <a:rPr lang="en-US" sz="30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>
                <a:latin typeface="Times New Roman" pitchFamily="18" charset="0"/>
                <a:cs typeface="Times New Roman" pitchFamily="18" charset="0"/>
              </a:rPr>
              <a:t>o‘rtadagi</a:t>
            </a:r>
            <a:r>
              <a:rPr lang="en-US" sz="30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sz="30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 smtClean="0">
                <a:latin typeface="Times New Roman" pitchFamily="18" charset="0"/>
                <a:cs typeface="Times New Roman" pitchFamily="18" charset="0"/>
              </a:rPr>
              <a:t>to‘qnashuvlarning</a:t>
            </a:r>
            <a:r>
              <a:rPr lang="en-US" sz="3000" b="1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>
                <a:latin typeface="Times New Roman" pitchFamily="18" charset="0"/>
                <a:cs typeface="Times New Roman" pitchFamily="18" charset="0"/>
              </a:rPr>
              <a:t>pirovard</a:t>
            </a:r>
            <a:r>
              <a:rPr lang="en-US" sz="30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>
                <a:latin typeface="Times New Roman" pitchFamily="18" charset="0"/>
                <a:cs typeface="Times New Roman" pitchFamily="18" charset="0"/>
              </a:rPr>
              <a:t>yakuniga</a:t>
            </a:r>
            <a:r>
              <a:rPr lang="en-US" sz="30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30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>
                <a:latin typeface="Times New Roman" pitchFamily="18" charset="0"/>
                <a:cs typeface="Times New Roman" pitchFamily="18" charset="0"/>
              </a:rPr>
              <a:t>qiluvchi</a:t>
            </a:r>
            <a:r>
              <a:rPr lang="en-US" sz="30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>
                <a:latin typeface="Times New Roman" pitchFamily="18" charset="0"/>
                <a:cs typeface="Times New Roman" pitchFamily="18" charset="0"/>
              </a:rPr>
              <a:t>ta’sir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o‘tkazadi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b="1" dirty="0" err="1" smtClean="0">
                <a:solidFill>
                  <a:srgbClr val="DF0318"/>
                </a:solidFill>
                <a:latin typeface="Times New Roman" pitchFamily="18" charset="0"/>
                <a:cs typeface="Times New Roman" pitchFamily="18" charset="0"/>
              </a:rPr>
              <a:t>G‘aznaviylar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qo‘shini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DF0318"/>
                </a:solidFill>
                <a:latin typeface="Times New Roman" pitchFamily="18" charset="0"/>
                <a:cs typeface="Times New Roman" pitchFamily="18" charset="0"/>
              </a:rPr>
              <a:t>saljuqiylar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o‘rtasidagi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birinchi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urush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smtClean="0">
                <a:solidFill>
                  <a:srgbClr val="DF0318"/>
                </a:solidFill>
                <a:latin typeface="Times New Roman" pitchFamily="18" charset="0"/>
                <a:cs typeface="Times New Roman" pitchFamily="18" charset="0"/>
              </a:rPr>
              <a:t>1035-yilda </a:t>
            </a:r>
            <a:r>
              <a:rPr lang="en-US" sz="3000" b="1" dirty="0" err="1" smtClean="0">
                <a:solidFill>
                  <a:srgbClr val="DF0318"/>
                </a:solidFill>
                <a:latin typeface="Times New Roman" pitchFamily="18" charset="0"/>
                <a:cs typeface="Times New Roman" pitchFamily="18" charset="0"/>
              </a:rPr>
              <a:t>Niso</a:t>
            </a:r>
            <a:r>
              <a:rPr lang="en-US" sz="3000" b="1" dirty="0" smtClean="0">
                <a:solidFill>
                  <a:srgbClr val="DF031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DF0318"/>
                </a:solidFill>
                <a:latin typeface="Times New Roman" pitchFamily="18" charset="0"/>
                <a:cs typeface="Times New Roman" pitchFamily="18" charset="0"/>
              </a:rPr>
              <a:t>shahri</a:t>
            </a:r>
            <a:r>
              <a:rPr lang="en-US" sz="3000" b="1" dirty="0">
                <a:solidFill>
                  <a:srgbClr val="DF031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yonida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bo‘lib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o‘tadi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jang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saljuqiylar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g‘alabasi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yakunlanadi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Ko‘p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o‘tmay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saljuqiylar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o‘z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g‘alabalarini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mustahkamlab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Xurosonning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ancha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qismini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juml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Nishopurni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qo‘lga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kiritadilar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(1038).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10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36052" y="764704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600" dirty="0" smtClean="0">
                <a:effectLst/>
                <a:latin typeface="Times New Roman"/>
                <a:ea typeface="Times New Roman"/>
              </a:rPr>
              <a:t>	</a:t>
            </a:r>
            <a:r>
              <a:rPr lang="en-US" sz="2600" b="1" dirty="0">
                <a:latin typeface="Times New Roman"/>
                <a:ea typeface="Times New Roman"/>
              </a:rPr>
              <a:t> 1040-yil </a:t>
            </a:r>
            <a:r>
              <a:rPr lang="en-US" sz="2600" b="1" dirty="0" err="1">
                <a:latin typeface="Times New Roman"/>
                <a:ea typeface="Times New Roman"/>
              </a:rPr>
              <a:t>bahorida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Dandanakon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yonida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>
                <a:latin typeface="Times New Roman"/>
                <a:ea typeface="Times New Roman"/>
              </a:rPr>
              <a:t>(</a:t>
            </a:r>
            <a:r>
              <a:rPr lang="en-US" sz="2600" b="1" dirty="0" err="1">
                <a:latin typeface="Times New Roman"/>
                <a:ea typeface="Times New Roman"/>
              </a:rPr>
              <a:t>Saraxs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bilan</a:t>
            </a:r>
            <a:r>
              <a:rPr lang="en-US" sz="2600" b="1" dirty="0">
                <a:latin typeface="Times New Roman"/>
                <a:ea typeface="Times New Roman"/>
              </a:rPr>
              <a:t> Marv </a:t>
            </a:r>
            <a:r>
              <a:rPr lang="en-US" sz="2600" b="1" dirty="0" err="1" smtClean="0">
                <a:latin typeface="Times New Roman"/>
                <a:ea typeface="Times New Roman"/>
              </a:rPr>
              <a:t>oralig‘i</a:t>
            </a:r>
            <a:r>
              <a:rPr lang="en-US" sz="2600" b="1" dirty="0">
                <a:latin typeface="Times New Roman"/>
                <a:ea typeface="Times New Roman"/>
              </a:rPr>
              <a:t>, </a:t>
            </a:r>
            <a:r>
              <a:rPr lang="en-US" sz="2600" b="1" dirty="0" err="1">
                <a:latin typeface="Times New Roman"/>
                <a:ea typeface="Times New Roman"/>
              </a:rPr>
              <a:t>Marvdan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smtClean="0">
                <a:latin typeface="Times New Roman"/>
                <a:ea typeface="Times New Roman"/>
              </a:rPr>
              <a:t>80 </a:t>
            </a:r>
            <a:r>
              <a:rPr lang="en-US" sz="2600" b="1" dirty="0" err="1">
                <a:latin typeface="Times New Roman"/>
                <a:ea typeface="Times New Roman"/>
              </a:rPr>
              <a:t>kilom</a:t>
            </a:r>
            <a:r>
              <a:rPr lang="ru-RU" sz="2600" b="1" dirty="0">
                <a:latin typeface="Times New Roman"/>
                <a:ea typeface="Times New Roman"/>
              </a:rPr>
              <a:t>е</a:t>
            </a:r>
            <a:r>
              <a:rPr lang="en-US" sz="2600" b="1" dirty="0" err="1">
                <a:latin typeface="Times New Roman"/>
                <a:ea typeface="Times New Roman"/>
              </a:rPr>
              <a:t>tr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err="1" smtClean="0">
                <a:latin typeface="Times New Roman"/>
                <a:ea typeface="Times New Roman"/>
              </a:rPr>
              <a:t>masofada</a:t>
            </a:r>
            <a:r>
              <a:rPr lang="en-US" sz="2600" b="1" dirty="0">
                <a:latin typeface="Times New Roman"/>
                <a:ea typeface="Times New Roman"/>
              </a:rPr>
              <a:t>) </a:t>
            </a:r>
            <a:r>
              <a:rPr lang="en-US" sz="2600" dirty="0" err="1">
                <a:latin typeface="Times New Roman"/>
                <a:ea typeface="Times New Roman"/>
              </a:rPr>
              <a:t>bo‘lgan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hal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qiluvchi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so‘nggi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jangdan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keyin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Mas’ud</a:t>
            </a:r>
            <a:r>
              <a:rPr lang="en-US" sz="26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G‘aznaviy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qo‘shini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qaqshatqich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zarbaga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uchrab</a:t>
            </a:r>
            <a:r>
              <a:rPr lang="en-US" sz="2600" dirty="0">
                <a:latin typeface="Times New Roman"/>
                <a:ea typeface="Times New Roman"/>
              </a:rPr>
              <a:t>, </a:t>
            </a:r>
            <a:r>
              <a:rPr lang="en-US" sz="2600" dirty="0" err="1">
                <a:latin typeface="Times New Roman"/>
                <a:ea typeface="Times New Roman"/>
              </a:rPr>
              <a:t>butun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latin typeface="Times New Roman"/>
                <a:ea typeface="Times New Roman"/>
              </a:rPr>
              <a:t>Xuroson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o‘lkasidan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latin typeface="Times New Roman"/>
                <a:ea typeface="Times New Roman"/>
              </a:rPr>
              <a:t>mahrum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bo‘ladi</a:t>
            </a:r>
            <a:r>
              <a:rPr lang="en-US" sz="2600" dirty="0">
                <a:latin typeface="Times New Roman"/>
                <a:ea typeface="Times New Roman"/>
              </a:rPr>
              <a:t>. </a:t>
            </a:r>
            <a:r>
              <a:rPr lang="en-US" sz="2600" dirty="0" err="1">
                <a:latin typeface="Times New Roman"/>
                <a:ea typeface="Times New Roman"/>
              </a:rPr>
              <a:t>Ko‘p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o‘tmay</a:t>
            </a:r>
            <a:r>
              <a:rPr lang="en-US" sz="2600" dirty="0">
                <a:latin typeface="Times New Roman"/>
                <a:ea typeface="Times New Roman"/>
              </a:rPr>
              <a:t>, </a:t>
            </a:r>
            <a:r>
              <a:rPr lang="en-US" sz="2600" dirty="0" err="1">
                <a:latin typeface="Times New Roman"/>
                <a:ea typeface="Times New Roman"/>
              </a:rPr>
              <a:t>Mas’ud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ukasi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/>
                <a:ea typeface="Times New Roman"/>
              </a:rPr>
              <a:t>Muhammad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tomonidan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latin typeface="Times New Roman"/>
                <a:ea typeface="Times New Roman"/>
              </a:rPr>
              <a:t>qatl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qilinadi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>
                <a:latin typeface="Times New Roman"/>
                <a:ea typeface="Times New Roman"/>
              </a:rPr>
              <a:t>(1041). </a:t>
            </a:r>
            <a:r>
              <a:rPr lang="en-US" sz="2600" dirty="0">
                <a:latin typeface="Times New Roman"/>
                <a:ea typeface="Times New Roman"/>
              </a:rPr>
              <a:t>L</a:t>
            </a:r>
            <a:r>
              <a:rPr lang="ru-RU" sz="2600" dirty="0">
                <a:latin typeface="Times New Roman"/>
                <a:ea typeface="Times New Roman"/>
              </a:rPr>
              <a:t>е</a:t>
            </a:r>
            <a:r>
              <a:rPr lang="en-US" sz="2600" dirty="0">
                <a:latin typeface="Times New Roman"/>
                <a:ea typeface="Times New Roman"/>
              </a:rPr>
              <a:t>kin </a:t>
            </a:r>
            <a:r>
              <a:rPr lang="en-US" sz="2600" dirty="0" err="1">
                <a:latin typeface="Times New Roman"/>
                <a:ea typeface="Times New Roman"/>
              </a:rPr>
              <a:t>Ma’sudning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o‘g‘li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Ma’dud</a:t>
            </a:r>
            <a:r>
              <a:rPr lang="en-US" sz="2600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600" dirty="0">
                <a:latin typeface="Times New Roman"/>
                <a:ea typeface="Times New Roman"/>
              </a:rPr>
              <a:t>(</a:t>
            </a:r>
            <a:r>
              <a:rPr lang="en-US" sz="2600" dirty="0" smtClean="0">
                <a:latin typeface="Times New Roman"/>
                <a:ea typeface="Times New Roman"/>
              </a:rPr>
              <a:t>1041–1048-y</a:t>
            </a:r>
            <a:r>
              <a:rPr lang="en-US" sz="2600" dirty="0">
                <a:latin typeface="Times New Roman"/>
                <a:ea typeface="Times New Roman"/>
              </a:rPr>
              <a:t>.)  </a:t>
            </a:r>
            <a:r>
              <a:rPr lang="en-US" sz="2600" dirty="0" err="1">
                <a:latin typeface="Times New Roman"/>
                <a:ea typeface="Times New Roman"/>
              </a:rPr>
              <a:t>Muhammadga</a:t>
            </a:r>
            <a:r>
              <a:rPr lang="en-US" sz="2600" dirty="0">
                <a:latin typeface="Times New Roman"/>
                <a:ea typeface="Times New Roman"/>
              </a:rPr>
              <a:t>  </a:t>
            </a:r>
            <a:r>
              <a:rPr lang="en-US" sz="2600" dirty="0" err="1">
                <a:latin typeface="Times New Roman"/>
                <a:ea typeface="Times New Roman"/>
              </a:rPr>
              <a:t>qarshi</a:t>
            </a:r>
            <a:r>
              <a:rPr lang="en-US" sz="2600" dirty="0">
                <a:latin typeface="Times New Roman"/>
                <a:ea typeface="Times New Roman"/>
              </a:rPr>
              <a:t>  </a:t>
            </a:r>
            <a:r>
              <a:rPr lang="en-US" sz="2600" dirty="0" err="1">
                <a:latin typeface="Times New Roman"/>
                <a:ea typeface="Times New Roman"/>
              </a:rPr>
              <a:t>urush</a:t>
            </a:r>
            <a:r>
              <a:rPr lang="en-US" sz="2600" dirty="0">
                <a:latin typeface="Times New Roman"/>
                <a:ea typeface="Times New Roman"/>
              </a:rPr>
              <a:t>  </a:t>
            </a:r>
            <a:r>
              <a:rPr lang="en-US" sz="2600" dirty="0" err="1">
                <a:latin typeface="Times New Roman"/>
                <a:ea typeface="Times New Roman"/>
              </a:rPr>
              <a:t>boshlab</a:t>
            </a:r>
            <a:r>
              <a:rPr lang="en-US" sz="2600" dirty="0">
                <a:latin typeface="Times New Roman"/>
                <a:ea typeface="Times New Roman"/>
              </a:rPr>
              <a:t>,  </a:t>
            </a:r>
            <a:r>
              <a:rPr lang="en-US" sz="2600" dirty="0" err="1">
                <a:latin typeface="Times New Roman"/>
                <a:ea typeface="Times New Roman"/>
              </a:rPr>
              <a:t>uning</a:t>
            </a:r>
            <a:r>
              <a:rPr lang="en-US" sz="2600" dirty="0">
                <a:latin typeface="Times New Roman"/>
                <a:ea typeface="Times New Roman"/>
              </a:rPr>
              <a:t>  </a:t>
            </a:r>
            <a:r>
              <a:rPr lang="en-US" sz="2600" dirty="0" err="1">
                <a:latin typeface="Times New Roman"/>
                <a:ea typeface="Times New Roman"/>
              </a:rPr>
              <a:t>qo‘shinlarini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smtClean="0">
                <a:latin typeface="Times New Roman"/>
                <a:ea typeface="Times New Roman"/>
              </a:rPr>
              <a:t>y</a:t>
            </a:r>
            <a:r>
              <a:rPr lang="ru-RU" sz="2600" dirty="0">
                <a:latin typeface="Times New Roman"/>
                <a:ea typeface="Times New Roman"/>
              </a:rPr>
              <a:t>е</a:t>
            </a:r>
            <a:r>
              <a:rPr lang="en-US" sz="2600" dirty="0" err="1">
                <a:latin typeface="Times New Roman"/>
                <a:ea typeface="Times New Roman"/>
              </a:rPr>
              <a:t>ngdi</a:t>
            </a:r>
            <a:r>
              <a:rPr lang="en-US" sz="2600" dirty="0">
                <a:latin typeface="Times New Roman"/>
                <a:ea typeface="Times New Roman"/>
              </a:rPr>
              <a:t>  </a:t>
            </a:r>
            <a:r>
              <a:rPr lang="en-US" sz="2600" dirty="0" err="1">
                <a:latin typeface="Times New Roman"/>
                <a:ea typeface="Times New Roman"/>
              </a:rPr>
              <a:t>va</a:t>
            </a:r>
            <a:r>
              <a:rPr lang="en-US" sz="2600" dirty="0">
                <a:latin typeface="Times New Roman"/>
                <a:ea typeface="Times New Roman"/>
              </a:rPr>
              <a:t>  </a:t>
            </a:r>
            <a:r>
              <a:rPr lang="en-US" sz="2600" dirty="0" err="1">
                <a:latin typeface="Times New Roman"/>
                <a:ea typeface="Times New Roman"/>
              </a:rPr>
              <a:t>o‘zini</a:t>
            </a:r>
            <a:r>
              <a:rPr lang="en-US" sz="2600" dirty="0">
                <a:latin typeface="Times New Roman"/>
                <a:ea typeface="Times New Roman"/>
              </a:rPr>
              <a:t>  </a:t>
            </a:r>
            <a:r>
              <a:rPr lang="en-US" sz="2600" dirty="0" err="1">
                <a:latin typeface="Times New Roman"/>
                <a:ea typeface="Times New Roman"/>
              </a:rPr>
              <a:t>o‘ldirib</a:t>
            </a:r>
            <a:r>
              <a:rPr lang="en-US" sz="2600" dirty="0">
                <a:latin typeface="Times New Roman"/>
                <a:ea typeface="Times New Roman"/>
              </a:rPr>
              <a:t>,  </a:t>
            </a:r>
            <a:r>
              <a:rPr lang="en-US" sz="2600" dirty="0" err="1">
                <a:latin typeface="Times New Roman"/>
                <a:ea typeface="Times New Roman"/>
              </a:rPr>
              <a:t>g‘aznaviylar</a:t>
            </a:r>
            <a:r>
              <a:rPr lang="en-US" sz="2600" dirty="0">
                <a:latin typeface="Times New Roman"/>
                <a:ea typeface="Times New Roman"/>
              </a:rPr>
              <a:t>  </a:t>
            </a:r>
            <a:r>
              <a:rPr lang="en-US" sz="2600" dirty="0" err="1">
                <a:latin typeface="Times New Roman"/>
                <a:ea typeface="Times New Roman"/>
              </a:rPr>
              <a:t>davlatining</a:t>
            </a:r>
            <a:r>
              <a:rPr lang="en-US" sz="2600" dirty="0">
                <a:latin typeface="Times New Roman"/>
                <a:ea typeface="Times New Roman"/>
              </a:rPr>
              <a:t>  </a:t>
            </a:r>
            <a:r>
              <a:rPr lang="en-US" sz="2600" dirty="0" err="1">
                <a:latin typeface="Times New Roman"/>
                <a:ea typeface="Times New Roman"/>
              </a:rPr>
              <a:t>hukmdori</a:t>
            </a:r>
            <a:r>
              <a:rPr lang="en-US" sz="2600" dirty="0">
                <a:latin typeface="Times New Roman"/>
                <a:ea typeface="Times New Roman"/>
              </a:rPr>
              <a:t>  </a:t>
            </a:r>
            <a:r>
              <a:rPr lang="en-US" sz="2600" dirty="0" err="1">
                <a:latin typeface="Times New Roman"/>
                <a:ea typeface="Times New Roman"/>
              </a:rPr>
              <a:t>bo‘lib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latin typeface="Times New Roman"/>
                <a:ea typeface="Times New Roman"/>
              </a:rPr>
              <a:t>oldi</a:t>
            </a:r>
            <a:r>
              <a:rPr lang="en-US" sz="2600" dirty="0" smtClean="0">
                <a:latin typeface="Times New Roman"/>
                <a:ea typeface="Times New Roman"/>
              </a:rPr>
              <a:t>.</a:t>
            </a:r>
            <a:r>
              <a:rPr lang="en-US" sz="2600" b="1" dirty="0" smtClean="0">
                <a:latin typeface="Times New Roman"/>
                <a:ea typeface="Times New Roman"/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Ma’dud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>
                <a:latin typeface="Times New Roman"/>
                <a:ea typeface="Times New Roman"/>
              </a:rPr>
              <a:t>ham </a:t>
            </a:r>
            <a:r>
              <a:rPr lang="en-US" sz="2600" dirty="0" err="1">
                <a:latin typeface="Times New Roman"/>
                <a:ea typeface="Times New Roman"/>
              </a:rPr>
              <a:t>bir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necha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bor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kuch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to‘plab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saljuqiylar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bilan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latin typeface="Times New Roman"/>
                <a:ea typeface="Times New Roman"/>
              </a:rPr>
              <a:t>urush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olib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borgan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bo‘lsa</a:t>
            </a:r>
            <a:r>
              <a:rPr lang="en-US" sz="2600" dirty="0">
                <a:latin typeface="Times New Roman"/>
                <a:ea typeface="Times New Roman"/>
              </a:rPr>
              <a:t>-da, ammo </a:t>
            </a:r>
            <a:r>
              <a:rPr lang="en-US" sz="2600" dirty="0" err="1">
                <a:latin typeface="Times New Roman"/>
                <a:ea typeface="Times New Roman"/>
              </a:rPr>
              <a:t>o‘z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qo‘shinini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mag‘lubiyatdan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latin typeface="Times New Roman"/>
                <a:ea typeface="Times New Roman"/>
              </a:rPr>
              <a:t>saqlab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qola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olmaydi</a:t>
            </a:r>
            <a:r>
              <a:rPr lang="en-US" sz="2600" dirty="0">
                <a:latin typeface="Times New Roman"/>
                <a:ea typeface="Times New Roman"/>
              </a:rPr>
              <a:t>. </a:t>
            </a:r>
            <a:endParaRPr lang="uz-Cyrl-UZ" sz="26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2835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G’aznaviylar</a:t>
            </a:r>
            <a:r>
              <a:rPr lang="en-US" sz="60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davlatining</a:t>
            </a:r>
            <a:r>
              <a:rPr lang="en-US" sz="60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tashkil</a:t>
            </a:r>
            <a:r>
              <a:rPr lang="en-US" sz="6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topishi</a:t>
            </a:r>
            <a:endParaRPr lang="ru-RU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08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36052" y="764704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b="1" dirty="0" smtClean="0">
                <a:latin typeface="Times New Roman"/>
                <a:ea typeface="Times New Roman"/>
              </a:rPr>
              <a:t>	1059-yilda </a:t>
            </a:r>
            <a:r>
              <a:rPr lang="en-US" sz="2800" dirty="0" err="1">
                <a:latin typeface="Times New Roman"/>
                <a:ea typeface="Times New Roman"/>
              </a:rPr>
              <a:t>g‘aznaviylarning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muhim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tayanchi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bo‘lgan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Balxning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saljuqiylar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qo‘liga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o‘tishi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bilan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g‘aznaviylar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davlati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ancha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zaiflashib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qoladi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>
                <a:latin typeface="Times New Roman"/>
                <a:ea typeface="Times New Roman"/>
              </a:rPr>
              <a:t>Asta</a:t>
            </a:r>
            <a:r>
              <a:rPr lang="en-US" sz="2800" dirty="0">
                <a:latin typeface="Times New Roman"/>
                <a:ea typeface="Times New Roman"/>
              </a:rPr>
              <a:t>-s</a:t>
            </a:r>
            <a:r>
              <a:rPr lang="ru-RU" sz="2800" dirty="0">
                <a:latin typeface="Times New Roman"/>
                <a:ea typeface="Times New Roman"/>
              </a:rPr>
              <a:t>е</a:t>
            </a:r>
            <a:r>
              <a:rPr lang="en-US" sz="2800" dirty="0">
                <a:latin typeface="Times New Roman"/>
                <a:ea typeface="Times New Roman"/>
              </a:rPr>
              <a:t>kin </a:t>
            </a:r>
            <a:r>
              <a:rPr lang="en-US" sz="2800" dirty="0" err="1" smtClean="0">
                <a:latin typeface="Times New Roman"/>
                <a:ea typeface="Times New Roman"/>
              </a:rPr>
              <a:t>o‘z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qudratini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yo‘qota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boshlagan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g‘aznaviylar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davlati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>
                <a:latin typeface="Times New Roman"/>
                <a:ea typeface="Times New Roman"/>
              </a:rPr>
              <a:t>XII  </a:t>
            </a:r>
            <a:r>
              <a:rPr lang="en-US" sz="2800" b="1" dirty="0" err="1">
                <a:latin typeface="Times New Roman"/>
                <a:ea typeface="Times New Roman"/>
              </a:rPr>
              <a:t>asrning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latin typeface="Times New Roman"/>
                <a:ea typeface="Times New Roman"/>
              </a:rPr>
              <a:t>oxirlarida</a:t>
            </a:r>
            <a:r>
              <a:rPr lang="en-US" sz="2800" b="1" dirty="0" smtClean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Afg‘oniston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hududlarida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tashkil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bo‘lgan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yangi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davlat</a:t>
            </a:r>
            <a:r>
              <a:rPr lang="en-US" sz="2800" dirty="0">
                <a:latin typeface="Times New Roman"/>
                <a:ea typeface="Times New Roman"/>
              </a:rPr>
              <a:t>—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g‘uriylar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tomonidan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butunlay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tugatildi</a:t>
            </a:r>
            <a:r>
              <a:rPr lang="en-US" sz="2800" dirty="0">
                <a:latin typeface="Times New Roman"/>
                <a:ea typeface="Times New Roman"/>
              </a:rPr>
              <a:t>.  </a:t>
            </a:r>
            <a:r>
              <a:rPr lang="en-US" sz="2800" dirty="0" err="1">
                <a:latin typeface="Times New Roman"/>
                <a:ea typeface="Times New Roman"/>
              </a:rPr>
              <a:t>Aniqrog‘i</a:t>
            </a:r>
            <a:r>
              <a:rPr lang="en-US" sz="2800" dirty="0">
                <a:latin typeface="Times New Roman"/>
                <a:ea typeface="Times New Roman"/>
              </a:rPr>
              <a:t>,  </a:t>
            </a:r>
            <a:r>
              <a:rPr lang="en-US" sz="2800" b="1" dirty="0">
                <a:latin typeface="Times New Roman"/>
                <a:ea typeface="Times New Roman"/>
              </a:rPr>
              <a:t>1186-yilda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latin typeface="Times New Roman"/>
                <a:ea typeface="Times New Roman"/>
              </a:rPr>
              <a:t>g‘uriylar</a:t>
            </a:r>
            <a:r>
              <a:rPr lang="en-US" sz="2800" b="1" dirty="0" smtClean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latin typeface="Times New Roman"/>
                <a:ea typeface="Times New Roman"/>
              </a:rPr>
              <a:t>sulolasidan</a:t>
            </a:r>
            <a:r>
              <a:rPr lang="en-US" sz="2800" b="1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bo‘lgan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G‘iyosiddin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Muhammad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qo‘shini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latin typeface="Times New Roman"/>
                <a:ea typeface="Times New Roman"/>
              </a:rPr>
              <a:t>Panjob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latin typeface="Times New Roman"/>
                <a:ea typeface="Times New Roman"/>
              </a:rPr>
              <a:t>viloyati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bilan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ch</a:t>
            </a:r>
            <a:r>
              <a:rPr lang="ru-RU" sz="2800" dirty="0">
                <a:latin typeface="Times New Roman"/>
                <a:ea typeface="Times New Roman"/>
              </a:rPr>
              <a:t>е</a:t>
            </a:r>
            <a:r>
              <a:rPr lang="en-US" sz="2800" dirty="0" err="1">
                <a:latin typeface="Times New Roman"/>
                <a:ea typeface="Times New Roman"/>
              </a:rPr>
              <a:t>klanib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qolgan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g‘aznaviylar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hokimiyatini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uzil</a:t>
            </a:r>
            <a:r>
              <a:rPr lang="en-US" sz="2800" dirty="0" smtClean="0">
                <a:latin typeface="Times New Roman"/>
                <a:ea typeface="Times New Roman"/>
              </a:rPr>
              <a:t>-k</a:t>
            </a:r>
            <a:r>
              <a:rPr lang="ru-RU" sz="2800" dirty="0">
                <a:latin typeface="Times New Roman"/>
                <a:ea typeface="Times New Roman"/>
              </a:rPr>
              <a:t>е</a:t>
            </a:r>
            <a:r>
              <a:rPr lang="en-US" sz="2800" dirty="0" err="1">
                <a:latin typeface="Times New Roman"/>
                <a:ea typeface="Times New Roman"/>
              </a:rPr>
              <a:t>sil</a:t>
            </a:r>
            <a:r>
              <a:rPr lang="en-US" sz="2800" dirty="0">
                <a:latin typeface="Times New Roman"/>
                <a:ea typeface="Times New Roman"/>
              </a:rPr>
              <a:t> tor-</a:t>
            </a:r>
            <a:r>
              <a:rPr lang="en-US" sz="2800" dirty="0" err="1">
                <a:latin typeface="Times New Roman"/>
                <a:ea typeface="Times New Roman"/>
              </a:rPr>
              <a:t>mor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qildi</a:t>
            </a:r>
            <a:r>
              <a:rPr lang="en-US" sz="2800" dirty="0" smtClean="0">
                <a:latin typeface="Times New Roman"/>
                <a:ea typeface="Times New Roman"/>
              </a:rPr>
              <a:t>.</a:t>
            </a:r>
            <a:endParaRPr lang="uz-Cyrl-UZ" sz="28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0227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8F6C6-BA44-4216-98A9-9F0926F5B47D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31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36867" name="Rectangle 10"/>
          <p:cNvSpPr>
            <a:spLocks noChangeArrowheads="1"/>
          </p:cNvSpPr>
          <p:nvPr/>
        </p:nvSpPr>
        <p:spPr bwMode="auto">
          <a:xfrm>
            <a:off x="1289953" y="476672"/>
            <a:ext cx="6911975" cy="421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2" tIns="45696" rIns="91392" bIns="45696">
            <a:spAutoFit/>
          </a:bodyPr>
          <a:lstStyle/>
          <a:p>
            <a:pPr algn="ctr"/>
            <a:endParaRPr lang="uz-Cyrl-UZ" sz="4400" b="1" dirty="0">
              <a:solidFill>
                <a:srgbClr val="1663C0"/>
              </a:solidFill>
              <a:latin typeface="Constantia" pitchFamily="18" charset="0"/>
            </a:endParaRPr>
          </a:p>
          <a:p>
            <a:pPr algn="ctr"/>
            <a:endParaRPr lang="uz-Cyrl-UZ" sz="4400" b="1" dirty="0">
              <a:solidFill>
                <a:srgbClr val="1663C0"/>
              </a:solidFill>
              <a:latin typeface="Constantia" pitchFamily="18" charset="0"/>
            </a:endParaRPr>
          </a:p>
          <a:p>
            <a:pPr algn="ctr" eaLnBrk="1" hangingPunct="1"/>
            <a:r>
              <a:rPr lang="en-US" sz="6000" b="1" dirty="0" err="1" smtClean="0">
                <a:latin typeface="Times New Roman" pitchFamily="18" charset="0"/>
              </a:rPr>
              <a:t>G’aznaviylar</a:t>
            </a:r>
            <a:r>
              <a:rPr lang="en-US" sz="6000" b="1" dirty="0" smtClean="0">
                <a:latin typeface="Times New Roman" pitchFamily="18" charset="0"/>
              </a:rPr>
              <a:t> </a:t>
            </a:r>
            <a:r>
              <a:rPr lang="en-US" sz="6000" b="1" dirty="0" err="1" smtClean="0">
                <a:latin typeface="Times New Roman" pitchFamily="18" charset="0"/>
              </a:rPr>
              <a:t>davlatining</a:t>
            </a:r>
            <a:r>
              <a:rPr lang="en-US" sz="6000" b="1" dirty="0" smtClean="0">
                <a:latin typeface="Times New Roman" pitchFamily="18" charset="0"/>
              </a:rPr>
              <a:t> </a:t>
            </a:r>
            <a:r>
              <a:rPr lang="en-US" sz="6000" b="1" dirty="0" err="1" smtClean="0">
                <a:latin typeface="Times New Roman" pitchFamily="18" charset="0"/>
              </a:rPr>
              <a:t>boshqaruv</a:t>
            </a:r>
            <a:r>
              <a:rPr lang="en-US" sz="6000" b="1" dirty="0" smtClean="0">
                <a:latin typeface="Times New Roman" pitchFamily="18" charset="0"/>
              </a:rPr>
              <a:t> </a:t>
            </a:r>
            <a:r>
              <a:rPr lang="en-US" sz="6000" b="1" dirty="0" err="1" smtClean="0">
                <a:latin typeface="Times New Roman" pitchFamily="18" charset="0"/>
              </a:rPr>
              <a:t>tizimi</a:t>
            </a:r>
            <a:endParaRPr lang="en-US" sz="60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162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58149" y="764704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500" dirty="0" smtClean="0">
                <a:latin typeface="Times New Roman"/>
                <a:ea typeface="Times New Roman"/>
              </a:rPr>
              <a:t>	</a:t>
            </a:r>
            <a:r>
              <a:rPr lang="en-US" sz="2500" dirty="0" err="1" smtClean="0">
                <a:latin typeface="Times New Roman"/>
                <a:ea typeface="Times New Roman"/>
              </a:rPr>
              <a:t>Davlatning</a:t>
            </a:r>
            <a:r>
              <a:rPr lang="en-US" sz="2500" dirty="0" smtClean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oliy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hukmdori</a:t>
            </a:r>
            <a:r>
              <a:rPr lang="en-US" sz="2500" dirty="0">
                <a:latin typeface="Times New Roman"/>
                <a:ea typeface="Times New Roman"/>
              </a:rPr>
              <a:t> — </a:t>
            </a:r>
            <a:r>
              <a:rPr lang="ru-RU" sz="2500" b="1" dirty="0">
                <a:solidFill>
                  <a:srgbClr val="0000FF"/>
                </a:solidFill>
                <a:latin typeface="Times New Roman"/>
                <a:ea typeface="Times New Roman"/>
              </a:rPr>
              <a:t>А</a:t>
            </a:r>
            <a:r>
              <a:rPr lang="en-US" sz="25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mir</a:t>
            </a:r>
            <a:r>
              <a:rPr lang="en-US" sz="25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bo‘lgan</a:t>
            </a:r>
            <a:r>
              <a:rPr lang="en-US" sz="2500" dirty="0">
                <a:latin typeface="Times New Roman"/>
                <a:ea typeface="Times New Roman"/>
              </a:rPr>
              <a:t>. </a:t>
            </a:r>
            <a:r>
              <a:rPr lang="en-US" sz="2500" dirty="0" err="1">
                <a:latin typeface="Times New Roman"/>
                <a:ea typeface="Times New Roman"/>
              </a:rPr>
              <a:t>Boshqaruv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tizimi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dargoh</a:t>
            </a:r>
            <a:r>
              <a:rPr lang="en-US" sz="25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5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devonlarga</a:t>
            </a:r>
            <a:r>
              <a:rPr lang="en-US" sz="25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 smtClean="0">
                <a:latin typeface="Times New Roman"/>
                <a:ea typeface="Times New Roman"/>
              </a:rPr>
              <a:t>bo‘lingan</a:t>
            </a:r>
            <a:r>
              <a:rPr lang="en-US" sz="2500" dirty="0" smtClean="0"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2500" dirty="0">
                <a:latin typeface="Times New Roman"/>
                <a:ea typeface="Times New Roman"/>
              </a:rPr>
              <a:t>	</a:t>
            </a:r>
            <a:r>
              <a:rPr lang="en-US" sz="2500" dirty="0" err="1" smtClean="0">
                <a:latin typeface="Times New Roman"/>
                <a:ea typeface="Times New Roman"/>
              </a:rPr>
              <a:t>Dargohda</a:t>
            </a:r>
            <a:r>
              <a:rPr lang="en-US" sz="2500" dirty="0" smtClean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faoliyat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ko‘rsatgan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hojiblar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ru-RU" sz="2500" dirty="0">
                <a:latin typeface="Times New Roman"/>
                <a:ea typeface="Times New Roman"/>
              </a:rPr>
              <a:t>х</a:t>
            </a:r>
            <a:r>
              <a:rPr lang="en-US" sz="2500" dirty="0" err="1">
                <a:latin typeface="Times New Roman"/>
                <a:ea typeface="Times New Roman"/>
              </a:rPr>
              <a:t>izmati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rivojlanib</a:t>
            </a:r>
            <a:r>
              <a:rPr lang="en-US" sz="2500" dirty="0">
                <a:latin typeface="Times New Roman"/>
                <a:ea typeface="Times New Roman"/>
              </a:rPr>
              <a:t>,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ulug</a:t>
            </a:r>
            <a:r>
              <a:rPr lang="en-US" sz="25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‘ </a:t>
            </a:r>
            <a:r>
              <a:rPr lang="en-US" sz="25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hojib</a:t>
            </a:r>
            <a:r>
              <a:rPr lang="en-US" sz="25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5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saroy</a:t>
            </a:r>
            <a:r>
              <a:rPr lang="en-US" sz="25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hojibi</a:t>
            </a:r>
            <a:r>
              <a:rPr lang="en-US" sz="25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navbatchi</a:t>
            </a:r>
            <a:r>
              <a:rPr lang="en-US" sz="25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hojib</a:t>
            </a:r>
            <a:r>
              <a:rPr lang="en-US" sz="25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va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boshqa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shakllarda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 smtClean="0">
                <a:latin typeface="Times New Roman"/>
                <a:ea typeface="Times New Roman"/>
              </a:rPr>
              <a:t>bo‘lgan</a:t>
            </a:r>
            <a:r>
              <a:rPr lang="en-US" sz="2500" dirty="0" smtClean="0"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2500" dirty="0" smtClean="0">
                <a:latin typeface="Times New Roman"/>
                <a:ea typeface="Times New Roman"/>
              </a:rPr>
              <a:t>	</a:t>
            </a:r>
            <a:r>
              <a:rPr lang="en-US" sz="25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Ulug</a:t>
            </a:r>
            <a:r>
              <a:rPr lang="en-US" sz="25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‘ 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hojibning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mavqeyi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davlat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miqyosida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katta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bo‘lgan</a:t>
            </a:r>
            <a:r>
              <a:rPr lang="en-US" sz="2500" dirty="0">
                <a:latin typeface="Times New Roman"/>
                <a:ea typeface="Times New Roman"/>
              </a:rPr>
              <a:t>.  </a:t>
            </a:r>
            <a:endParaRPr lang="en-US" sz="2500" dirty="0" smtClean="0">
              <a:latin typeface="Times New Roman"/>
              <a:ea typeface="Times New Roman"/>
            </a:endParaRPr>
          </a:p>
          <a:p>
            <a:pPr marL="342900" indent="-342900" algn="just">
              <a:buFontTx/>
              <a:buChar char="-"/>
            </a:pPr>
            <a:r>
              <a:rPr lang="en-US" sz="25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Rasmiy</a:t>
            </a:r>
            <a:r>
              <a:rPr lang="en-US" sz="25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marosimlarda</a:t>
            </a:r>
            <a:r>
              <a:rPr lang="en-US" sz="25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u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oliy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hukmdorga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eng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yaqin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joyni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egallagan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endParaRPr lang="en-US" sz="2500" b="1" i="1" u="sng" dirty="0" smtClean="0">
              <a:solidFill>
                <a:srgbClr val="660033"/>
              </a:solidFill>
              <a:latin typeface="Times New Roman"/>
              <a:ea typeface="Times New Roman"/>
            </a:endParaRPr>
          </a:p>
          <a:p>
            <a:pPr marL="342900" indent="-342900" algn="just">
              <a:buFontTx/>
              <a:buChar char="-"/>
            </a:pPr>
            <a:r>
              <a:rPr lang="en-US" sz="25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jiddiy</a:t>
            </a:r>
            <a:r>
              <a:rPr lang="en-US" sz="25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harbiy</a:t>
            </a:r>
            <a:r>
              <a:rPr lang="en-US" sz="25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yurishlarda</a:t>
            </a:r>
            <a:r>
              <a:rPr lang="en-US" sz="25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qo‘shinning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mas’uliyatli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qismiga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boshchilik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qilgan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 </a:t>
            </a:r>
            <a:endParaRPr lang="en-US" sz="2500" b="1" i="1" u="sng" dirty="0" smtClean="0">
              <a:solidFill>
                <a:srgbClr val="660033"/>
              </a:solidFill>
              <a:latin typeface="Times New Roman"/>
              <a:ea typeface="Times New Roman"/>
            </a:endParaRPr>
          </a:p>
          <a:p>
            <a:pPr marL="342900" indent="-342900" algn="just">
              <a:buFontTx/>
              <a:buChar char="-"/>
            </a:pPr>
            <a:r>
              <a:rPr lang="en-US" sz="25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ma</a:t>
            </a:r>
            <a:r>
              <a:rPr lang="ru-RU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х</a:t>
            </a:r>
            <a:r>
              <a:rPr lang="en-US" sz="25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sus</a:t>
            </a:r>
            <a:r>
              <a:rPr lang="en-US" sz="25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saralangan</a:t>
            </a:r>
            <a:r>
              <a:rPr lang="en-US" sz="25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qismlar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tayyorgarligini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tekshirib</a:t>
            </a:r>
            <a:r>
              <a:rPr lang="en-US" sz="25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turgan</a:t>
            </a:r>
            <a:r>
              <a:rPr lang="en-US" sz="2500" dirty="0">
                <a:latin typeface="Times New Roman"/>
                <a:ea typeface="Times New Roman"/>
              </a:rPr>
              <a:t>.</a:t>
            </a:r>
            <a:endParaRPr lang="uz-Cyrl-UZ" sz="2500" b="1" i="1" u="sng" dirty="0">
              <a:solidFill>
                <a:srgbClr val="FF0000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6195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200" b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	</a:t>
            </a:r>
            <a:r>
              <a:rPr lang="en-US" sz="32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Dargohda</a:t>
            </a:r>
            <a:r>
              <a:rPr lang="en-US" sz="3200" b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shuningdek</a:t>
            </a:r>
            <a:r>
              <a:rPr lang="en-US" sz="3200" b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:  </a:t>
            </a:r>
          </a:p>
          <a:p>
            <a:pPr marL="457200" indent="-457200" algn="just">
              <a:buFontTx/>
              <a:buChar char="-"/>
            </a:pPr>
            <a:r>
              <a:rPr lang="en-US" sz="3200" b="1" i="1" u="sng" dirty="0" err="1" smtClean="0">
                <a:latin typeface="Times New Roman"/>
                <a:ea typeface="Times New Roman"/>
              </a:rPr>
              <a:t>saroy</a:t>
            </a:r>
            <a:r>
              <a:rPr lang="en-US" sz="3200" b="1" i="1" u="sng" dirty="0" smtClean="0">
                <a:latin typeface="Times New Roman"/>
                <a:ea typeface="Times New Roman"/>
              </a:rPr>
              <a:t> </a:t>
            </a:r>
            <a:r>
              <a:rPr lang="ru-RU" sz="3200" b="1" i="1" u="sng" dirty="0">
                <a:latin typeface="Times New Roman"/>
                <a:ea typeface="Times New Roman"/>
              </a:rPr>
              <a:t>х</a:t>
            </a:r>
            <a:r>
              <a:rPr lang="en-US" sz="3200" b="1" i="1" u="sng" dirty="0" err="1">
                <a:latin typeface="Times New Roman"/>
                <a:ea typeface="Times New Roman"/>
              </a:rPr>
              <a:t>izmatchisi</a:t>
            </a:r>
            <a:r>
              <a:rPr lang="en-US" sz="3200" b="1" i="1" u="sng" dirty="0">
                <a:latin typeface="Times New Roman"/>
                <a:ea typeface="Times New Roman"/>
              </a:rPr>
              <a:t> —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sipohdor</a:t>
            </a:r>
            <a:r>
              <a:rPr lang="en-US" sz="3200" b="1" i="1" u="sng" dirty="0">
                <a:latin typeface="Times New Roman"/>
                <a:ea typeface="Times New Roman"/>
              </a:rPr>
              <a:t>, </a:t>
            </a:r>
            <a:endParaRPr lang="en-US" sz="3200" b="1" i="1" u="sng" dirty="0" smtClean="0">
              <a:latin typeface="Times New Roman"/>
              <a:ea typeface="Times New Roman"/>
            </a:endParaRPr>
          </a:p>
          <a:p>
            <a:pPr marL="457200" indent="-457200" algn="just">
              <a:buFontTx/>
              <a:buChar char="-"/>
            </a:pPr>
            <a:r>
              <a:rPr lang="en-US" sz="3200" b="1" i="1" u="sng" dirty="0" err="1" smtClean="0">
                <a:latin typeface="Times New Roman"/>
                <a:ea typeface="Times New Roman"/>
              </a:rPr>
              <a:t>oliy</a:t>
            </a:r>
            <a:r>
              <a:rPr lang="en-US" sz="3200" b="1" i="1" u="sng" dirty="0" smtClean="0"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latin typeface="Times New Roman"/>
                <a:ea typeface="Times New Roman"/>
              </a:rPr>
              <a:t>hukmdorning</a:t>
            </a:r>
            <a:r>
              <a:rPr lang="en-US" sz="3200" b="1" i="1" u="sng" dirty="0"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latin typeface="Times New Roman"/>
                <a:ea typeface="Times New Roman"/>
              </a:rPr>
              <a:t>sha</a:t>
            </a:r>
            <a:r>
              <a:rPr lang="ru-RU" sz="3200" b="1" i="1" u="sng" dirty="0">
                <a:latin typeface="Times New Roman"/>
                <a:ea typeface="Times New Roman"/>
              </a:rPr>
              <a:t>х</a:t>
            </a:r>
            <a:r>
              <a:rPr lang="en-US" sz="3200" b="1" i="1" u="sng" dirty="0" err="1" smtClean="0">
                <a:latin typeface="Times New Roman"/>
                <a:ea typeface="Times New Roman"/>
              </a:rPr>
              <a:t>siy</a:t>
            </a:r>
            <a:r>
              <a:rPr lang="en-US" sz="3200" b="1" i="1" u="sng" dirty="0" smtClean="0"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latin typeface="Times New Roman"/>
                <a:ea typeface="Times New Roman"/>
              </a:rPr>
              <a:t>hujjat</a:t>
            </a:r>
            <a:r>
              <a:rPr lang="en-US" sz="3200" b="1" i="1" u="sng" dirty="0">
                <a:latin typeface="Times New Roman"/>
                <a:ea typeface="Times New Roman"/>
              </a:rPr>
              <a:t>,  </a:t>
            </a:r>
            <a:r>
              <a:rPr lang="ru-RU" sz="3200" b="1" i="1" u="sng" dirty="0">
                <a:latin typeface="Times New Roman"/>
                <a:ea typeface="Times New Roman"/>
              </a:rPr>
              <a:t>х</a:t>
            </a:r>
            <a:r>
              <a:rPr lang="en-US" sz="3200" b="1" i="1" u="sng" dirty="0">
                <a:latin typeface="Times New Roman"/>
                <a:ea typeface="Times New Roman"/>
              </a:rPr>
              <a:t>at  </a:t>
            </a:r>
            <a:r>
              <a:rPr lang="en-US" sz="3200" b="1" i="1" u="sng" dirty="0" err="1">
                <a:latin typeface="Times New Roman"/>
                <a:ea typeface="Times New Roman"/>
              </a:rPr>
              <a:t>ishlari</a:t>
            </a:r>
            <a:r>
              <a:rPr lang="en-US" sz="3200" b="1" i="1" u="sng" dirty="0">
                <a:latin typeface="Times New Roman"/>
                <a:ea typeface="Times New Roman"/>
              </a:rPr>
              <a:t>  </a:t>
            </a:r>
            <a:r>
              <a:rPr lang="en-US" sz="3200" b="1" i="1" u="sng" dirty="0" err="1">
                <a:latin typeface="Times New Roman"/>
                <a:ea typeface="Times New Roman"/>
              </a:rPr>
              <a:t>bilan</a:t>
            </a:r>
            <a:r>
              <a:rPr lang="en-US" sz="3200" b="1" i="1" u="sng" dirty="0">
                <a:latin typeface="Times New Roman"/>
                <a:ea typeface="Times New Roman"/>
              </a:rPr>
              <a:t>  </a:t>
            </a:r>
            <a:r>
              <a:rPr lang="en-US" sz="3200" b="1" i="1" u="sng" dirty="0" err="1">
                <a:latin typeface="Times New Roman"/>
                <a:ea typeface="Times New Roman"/>
              </a:rPr>
              <a:t>shug‘ullangan</a:t>
            </a:r>
            <a:r>
              <a:rPr lang="en-US" sz="3200" b="1" i="1" u="sng" dirty="0">
                <a:latin typeface="Times New Roman"/>
                <a:ea typeface="Times New Roman"/>
              </a:rPr>
              <a:t> 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davotdor</a:t>
            </a:r>
            <a:r>
              <a:rPr lang="en-US" sz="3200" b="1" i="1" u="sng" dirty="0">
                <a:latin typeface="Times New Roman"/>
                <a:ea typeface="Times New Roman"/>
              </a:rPr>
              <a:t>,  </a:t>
            </a:r>
            <a:endParaRPr lang="en-US" sz="3200" b="1" i="1" u="sng" dirty="0" smtClean="0">
              <a:latin typeface="Times New Roman"/>
              <a:ea typeface="Times New Roman"/>
            </a:endParaRPr>
          </a:p>
          <a:p>
            <a:pPr marL="457200" indent="-457200" algn="just">
              <a:buFontTx/>
              <a:buChar char="-"/>
            </a:pPr>
            <a:r>
              <a:rPr lang="en-US" sz="3200" b="1" i="1" u="sng" dirty="0" err="1" smtClean="0">
                <a:latin typeface="Times New Roman"/>
                <a:ea typeface="Times New Roman"/>
              </a:rPr>
              <a:t>pinhona</a:t>
            </a:r>
            <a:r>
              <a:rPr lang="en-US" sz="3200" b="1" i="1" u="sng" dirty="0" smtClean="0">
                <a:latin typeface="Times New Roman"/>
                <a:ea typeface="Times New Roman"/>
              </a:rPr>
              <a:t>  </a:t>
            </a:r>
            <a:r>
              <a:rPr lang="en-US" sz="3200" b="1" i="1" u="sng" dirty="0" err="1" smtClean="0">
                <a:latin typeface="Times New Roman"/>
                <a:ea typeface="Times New Roman"/>
              </a:rPr>
              <a:t>vazifalarni</a:t>
            </a:r>
            <a:r>
              <a:rPr lang="en-US" sz="3200" b="1" i="1" u="sng" dirty="0" smtClean="0"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latin typeface="Times New Roman"/>
                <a:ea typeface="Times New Roman"/>
              </a:rPr>
              <a:t>bajaruvchi</a:t>
            </a:r>
            <a:r>
              <a:rPr lang="en-US" sz="3200" b="1" i="1" u="sng" dirty="0" smtClean="0"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pardador</a:t>
            </a:r>
            <a:r>
              <a:rPr lang="en-US" sz="3200" b="1" i="1" u="sng" dirty="0" smtClean="0">
                <a:latin typeface="Times New Roman"/>
                <a:ea typeface="Times New Roman"/>
              </a:rPr>
              <a:t>,</a:t>
            </a:r>
          </a:p>
          <a:p>
            <a:pPr marL="457200" indent="-457200" algn="just">
              <a:buFontTx/>
              <a:buChar char="-"/>
            </a:pPr>
            <a:r>
              <a:rPr lang="ru-RU" sz="3200" b="1" i="1" u="sng" dirty="0" smtClean="0">
                <a:latin typeface="Times New Roman"/>
                <a:ea typeface="Times New Roman"/>
              </a:rPr>
              <a:t>х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azinachi</a:t>
            </a:r>
            <a:r>
              <a:rPr lang="en-US" sz="3200" b="1" i="1" u="sng" dirty="0">
                <a:latin typeface="Times New Roman"/>
                <a:ea typeface="Times New Roman"/>
              </a:rPr>
              <a:t> </a:t>
            </a:r>
            <a:endParaRPr lang="en-US" sz="3200" b="1" i="1" u="sng" dirty="0" smtClean="0">
              <a:latin typeface="Times New Roman"/>
              <a:ea typeface="Times New Roman"/>
            </a:endParaRPr>
          </a:p>
          <a:p>
            <a:pPr algn="just"/>
            <a:r>
              <a:rPr lang="en-US" sz="3200" dirty="0" err="1" smtClean="0">
                <a:latin typeface="Times New Roman"/>
                <a:ea typeface="Times New Roman"/>
              </a:rPr>
              <a:t>kabi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ru-RU" sz="3200" dirty="0">
                <a:latin typeface="Times New Roman"/>
                <a:ea typeface="Times New Roman"/>
              </a:rPr>
              <a:t>х</a:t>
            </a:r>
            <a:r>
              <a:rPr lang="en-US" sz="3200" dirty="0" err="1">
                <a:latin typeface="Times New Roman"/>
                <a:ea typeface="Times New Roman"/>
              </a:rPr>
              <a:t>odimlar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faoliyat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ko‘rsatgan</a:t>
            </a:r>
            <a:endParaRPr lang="en-US" sz="32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4869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83671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000" dirty="0" err="1">
                <a:solidFill>
                  <a:srgbClr val="DF0318"/>
                </a:solidFill>
                <a:latin typeface="Times New Roman"/>
                <a:ea typeface="Times New Roman"/>
              </a:rPr>
              <a:t>G‘aznaviylar</a:t>
            </a:r>
            <a:r>
              <a:rPr lang="en-US" sz="3000" dirty="0">
                <a:solidFill>
                  <a:srgbClr val="DF0318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davlatida</a:t>
            </a:r>
            <a:r>
              <a:rPr lang="en-US" sz="3000" dirty="0" smtClean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devon</a:t>
            </a:r>
            <a:r>
              <a:rPr lang="en-US" sz="3000" dirty="0" smtClean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tarkibida</a:t>
            </a:r>
            <a:r>
              <a:rPr lang="en-US" sz="3000" dirty="0" smtClean="0">
                <a:solidFill>
                  <a:srgbClr val="DF0318"/>
                </a:solidFill>
                <a:latin typeface="Times New Roman"/>
                <a:ea typeface="Times New Roman"/>
              </a:rPr>
              <a:t>: 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0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bosh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vazir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devoni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,  </a:t>
            </a:r>
            <a:endParaRPr lang="en-US" sz="3000" b="1" dirty="0" smtClean="0">
              <a:solidFill>
                <a:srgbClr val="660033"/>
              </a:solidFill>
              <a:latin typeface="Times New Roman"/>
              <a:ea typeface="Times New Roman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0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harbiy</a:t>
            </a:r>
            <a:r>
              <a:rPr lang="en-US" sz="30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ishlar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devoni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,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hujjatlarni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rasmiylashtirish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va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diplomatik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ishlar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devoni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,  </a:t>
            </a:r>
            <a:endParaRPr lang="en-US" sz="3000" b="1" dirty="0" smtClean="0">
              <a:solidFill>
                <a:srgbClr val="660033"/>
              </a:solidFill>
              <a:latin typeface="Times New Roman"/>
              <a:ea typeface="Times New Roman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0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moliya</a:t>
            </a:r>
            <a:r>
              <a:rPr lang="en-US" sz="30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devoni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,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pochta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-</a:t>
            </a:r>
            <a:r>
              <a:rPr lang="uz-Cyrl-UZ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х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abar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devoni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endParaRPr lang="en-US" sz="3000" b="1" dirty="0" smtClean="0">
              <a:solidFill>
                <a:srgbClr val="660033"/>
              </a:solidFill>
              <a:latin typeface="Times New Roman"/>
              <a:ea typeface="Times New Roman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0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Mushrif</a:t>
            </a:r>
            <a:r>
              <a:rPr lang="en-US" sz="30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devoni</a:t>
            </a:r>
            <a:r>
              <a:rPr lang="en-US" sz="30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30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muhtasib</a:t>
            </a:r>
            <a:r>
              <a:rPr lang="en-US" sz="30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devoni</a:t>
            </a:r>
            <a:r>
              <a:rPr lang="en-US" sz="30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</a:p>
          <a:p>
            <a:pPr algn="just"/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kabi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devonlar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en-US" sz="30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920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83671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dirty="0" smtClean="0">
                <a:latin typeface="Times New Roman"/>
                <a:ea typeface="Times New Roman"/>
              </a:rPr>
              <a:t>	</a:t>
            </a:r>
            <a:r>
              <a:rPr lang="en-US" sz="3200" dirty="0" err="1" smtClean="0">
                <a:latin typeface="Times New Roman"/>
                <a:ea typeface="Times New Roman"/>
              </a:rPr>
              <a:t>G‘aznaviylar</a:t>
            </a:r>
            <a:r>
              <a:rPr lang="en-US" sz="3200" dirty="0" smtClean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davlatida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DF0318"/>
                </a:solidFill>
                <a:latin typeface="Times New Roman"/>
                <a:ea typeface="Times New Roman"/>
              </a:rPr>
              <a:t>hujjatlarni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DF0318"/>
                </a:solidFill>
                <a:latin typeface="Times New Roman"/>
                <a:ea typeface="Times New Roman"/>
              </a:rPr>
              <a:t>rasmiylashirish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DF0318"/>
                </a:solidFill>
                <a:latin typeface="Times New Roman"/>
                <a:ea typeface="Times New Roman"/>
              </a:rPr>
              <a:t>devoni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 smtClean="0">
                <a:latin typeface="Times New Roman"/>
                <a:ea typeface="Times New Roman"/>
              </a:rPr>
              <a:t>alohida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ahamiyatga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ega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bo‘lgan</a:t>
            </a:r>
            <a:r>
              <a:rPr lang="en-US" sz="3200" dirty="0" smtClean="0"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3200" dirty="0">
                <a:latin typeface="Times New Roman"/>
                <a:ea typeface="Times New Roman"/>
              </a:rPr>
              <a:t>	</a:t>
            </a:r>
            <a:r>
              <a:rPr lang="en-US" sz="3200" b="1" dirty="0" err="1" smtClean="0">
                <a:latin typeface="Times New Roman"/>
                <a:ea typeface="Times New Roman"/>
              </a:rPr>
              <a:t>Harbiy</a:t>
            </a:r>
            <a:r>
              <a:rPr lang="en-US" sz="3200" b="1" dirty="0" smtClean="0"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latin typeface="Times New Roman"/>
                <a:ea typeface="Times New Roman"/>
              </a:rPr>
              <a:t>devon</a:t>
            </a:r>
            <a:r>
              <a:rPr lang="en-US" sz="3200" b="1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huzurida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latin typeface="Times New Roman"/>
                <a:ea typeface="Times New Roman"/>
              </a:rPr>
              <a:t>somoniylar</a:t>
            </a:r>
            <a:r>
              <a:rPr lang="en-US" sz="3200" b="1" dirty="0"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latin typeface="Times New Roman"/>
                <a:ea typeface="Times New Roman"/>
              </a:rPr>
              <a:t>davlati</a:t>
            </a:r>
            <a:r>
              <a:rPr lang="en-US" sz="3200" b="1" dirty="0">
                <a:latin typeface="Times New Roman"/>
                <a:ea typeface="Times New Roman"/>
              </a:rPr>
              <a:t> 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kabi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devoni</a:t>
            </a:r>
            <a:r>
              <a:rPr lang="en-US" sz="3200" b="1" dirty="0">
                <a:solidFill>
                  <a:srgbClr val="DF0318"/>
                </a:solidFill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arz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 smtClean="0">
                <a:latin typeface="Times New Roman"/>
                <a:ea typeface="Times New Roman"/>
              </a:rPr>
              <a:t>faoliyat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ko‘rsatgan</a:t>
            </a:r>
            <a:r>
              <a:rPr lang="en-US" sz="3200" dirty="0">
                <a:latin typeface="Times New Roman"/>
                <a:ea typeface="Times New Roman"/>
              </a:rPr>
              <a:t>. </a:t>
            </a:r>
            <a:r>
              <a:rPr lang="en-US" sz="3200" dirty="0" err="1">
                <a:latin typeface="Times New Roman"/>
                <a:ea typeface="Times New Roman"/>
              </a:rPr>
              <a:t>Devoni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arz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qo‘shinni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oziq-ovqat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kiyim-kechak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bilan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ta’minlash</a:t>
            </a:r>
            <a:r>
              <a:rPr lang="en-US" sz="32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ishini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bajargan</a:t>
            </a:r>
            <a:r>
              <a:rPr lang="en-US" sz="3200" dirty="0">
                <a:latin typeface="Times New Roman"/>
                <a:ea typeface="Times New Roman"/>
              </a:rPr>
              <a:t>. </a:t>
            </a:r>
            <a:r>
              <a:rPr lang="en-US" sz="3200" dirty="0" err="1">
                <a:latin typeface="Times New Roman"/>
                <a:ea typeface="Times New Roman"/>
              </a:rPr>
              <a:t>G‘aznaviylarda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devoni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arz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ahamiyati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kuchaydi</a:t>
            </a:r>
            <a:r>
              <a:rPr lang="en-US" sz="3200" dirty="0"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1194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83671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000" dirty="0" smtClean="0">
                <a:latin typeface="Times New Roman"/>
                <a:ea typeface="Times New Roman"/>
              </a:rPr>
              <a:t>	</a:t>
            </a:r>
            <a:r>
              <a:rPr lang="en-US" sz="3000" dirty="0" err="1" smtClean="0">
                <a:latin typeface="Times New Roman"/>
                <a:ea typeface="Times New Roman"/>
              </a:rPr>
              <a:t>G‘aznaviylar</a:t>
            </a:r>
            <a:r>
              <a:rPr lang="en-US" sz="3000" dirty="0" smtClean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davlatida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viloyat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boshliqlari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voliy</a:t>
            </a:r>
            <a:r>
              <a:rPr lang="en-US" sz="3000" dirty="0">
                <a:latin typeface="Times New Roman"/>
                <a:ea typeface="Times New Roman"/>
              </a:rPr>
              <a:t> deb </a:t>
            </a:r>
            <a:r>
              <a:rPr lang="en-US" sz="3000" dirty="0" err="1">
                <a:latin typeface="Times New Roman"/>
                <a:ea typeface="Times New Roman"/>
              </a:rPr>
              <a:t>atalgan</a:t>
            </a:r>
            <a:r>
              <a:rPr lang="en-US" sz="3000" dirty="0">
                <a:latin typeface="Times New Roman"/>
                <a:ea typeface="Times New Roman"/>
              </a:rPr>
              <a:t>.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Voliylarni</a:t>
            </a:r>
            <a:r>
              <a:rPr lang="en-US" sz="3000" dirty="0" smtClean="0"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latin typeface="Times New Roman"/>
                <a:ea typeface="Times New Roman"/>
              </a:rPr>
              <a:t>oliy</a:t>
            </a:r>
            <a:r>
              <a:rPr lang="en-US" sz="3000" dirty="0" smtClean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hukmdorning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o‘zi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tayinlagan</a:t>
            </a:r>
            <a:r>
              <a:rPr lang="en-US" sz="3000" dirty="0">
                <a:latin typeface="Times New Roman"/>
                <a:ea typeface="Times New Roman"/>
              </a:rPr>
              <a:t>. </a:t>
            </a:r>
            <a:r>
              <a:rPr lang="en-US" sz="3000" dirty="0" err="1">
                <a:latin typeface="Times New Roman"/>
                <a:ea typeface="Times New Roman"/>
              </a:rPr>
              <a:t>Viloyatlardagi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ijroiya</a:t>
            </a:r>
            <a:r>
              <a:rPr lang="en-US" sz="3000" b="1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ishlarni</a:t>
            </a:r>
            <a:r>
              <a:rPr lang="en-US" sz="3000" b="1" dirty="0">
                <a:latin typeface="Times New Roman"/>
                <a:ea typeface="Times New Roman"/>
              </a:rPr>
              <a:t> </a:t>
            </a:r>
            <a:r>
              <a:rPr lang="en-US" sz="30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amid</a:t>
            </a:r>
            <a:r>
              <a:rPr lang="en-US" sz="3000" dirty="0" smtClean="0"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latin typeface="Times New Roman"/>
                <a:ea typeface="Times New Roman"/>
              </a:rPr>
              <a:t>olib</a:t>
            </a:r>
            <a:r>
              <a:rPr lang="en-US" sz="3000" dirty="0" smtClean="0"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latin typeface="Times New Roman"/>
                <a:ea typeface="Times New Roman"/>
              </a:rPr>
              <a:t>borgan</a:t>
            </a:r>
            <a:r>
              <a:rPr lang="en-US" sz="3000" dirty="0" smtClean="0"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3000" b="1" dirty="0" smtClean="0">
                <a:latin typeface="Times New Roman"/>
                <a:ea typeface="Times New Roman"/>
              </a:rPr>
              <a:t>	</a:t>
            </a:r>
            <a:r>
              <a:rPr lang="en-US" sz="3000" b="1" dirty="0" err="1" smtClean="0">
                <a:latin typeface="Times New Roman"/>
                <a:ea typeface="Times New Roman"/>
              </a:rPr>
              <a:t>Shahar</a:t>
            </a:r>
            <a:r>
              <a:rPr lang="en-US" sz="3000" b="1" dirty="0" smtClean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boshliqlari</a:t>
            </a:r>
            <a:r>
              <a:rPr lang="en-US" sz="3000" b="1" dirty="0">
                <a:latin typeface="Times New Roman"/>
                <a:ea typeface="Times New Roman"/>
              </a:rPr>
              <a:t> </a:t>
            </a:r>
            <a:r>
              <a:rPr lang="en-US" sz="3000" dirty="0">
                <a:latin typeface="Times New Roman"/>
                <a:ea typeface="Times New Roman"/>
              </a:rPr>
              <a:t>—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rais</a:t>
            </a:r>
            <a:r>
              <a:rPr lang="en-US" sz="3000" dirty="0">
                <a:latin typeface="Times New Roman"/>
                <a:ea typeface="Times New Roman"/>
              </a:rPr>
              <a:t> deb </a:t>
            </a:r>
            <a:r>
              <a:rPr lang="en-US" sz="3000" dirty="0" err="1">
                <a:latin typeface="Times New Roman"/>
                <a:ea typeface="Times New Roman"/>
              </a:rPr>
              <a:t>atalgan</a:t>
            </a:r>
            <a:r>
              <a:rPr lang="en-US" sz="3000" dirty="0">
                <a:latin typeface="Times New Roman"/>
                <a:ea typeface="Times New Roman"/>
              </a:rPr>
              <a:t>. </a:t>
            </a:r>
            <a:r>
              <a:rPr lang="en-US" sz="3000" dirty="0" err="1">
                <a:latin typeface="Times New Roman"/>
                <a:ea typeface="Times New Roman"/>
              </a:rPr>
              <a:t>Shahar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miqyosidagi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lavozimlar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smtClean="0">
                <a:latin typeface="Times New Roman"/>
                <a:ea typeface="Times New Roman"/>
              </a:rPr>
              <a:t>—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shihna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kutvol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latin typeface="Times New Roman"/>
                <a:ea typeface="Times New Roman"/>
              </a:rPr>
              <a:t>bo‘lgan</a:t>
            </a:r>
            <a:r>
              <a:rPr lang="en-US" sz="3000" dirty="0" smtClean="0">
                <a:latin typeface="Times New Roman"/>
                <a:ea typeface="Times New Roman"/>
              </a:rPr>
              <a:t>.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Shihna</a:t>
            </a:r>
            <a:r>
              <a:rPr lang="en-US" sz="3000" dirty="0" smtClean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mirshab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vazifasini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bajargan</a:t>
            </a:r>
            <a:r>
              <a:rPr lang="en-US" sz="3000" dirty="0">
                <a:latin typeface="Times New Roman"/>
                <a:ea typeface="Times New Roman"/>
              </a:rPr>
              <a:t>, </a:t>
            </a:r>
            <a:r>
              <a:rPr lang="en-US" sz="3000" dirty="0" err="1">
                <a:latin typeface="Times New Roman"/>
                <a:ea typeface="Times New Roman"/>
              </a:rPr>
              <a:t>uning</a:t>
            </a:r>
            <a:r>
              <a:rPr lang="en-US" sz="3000" dirty="0">
                <a:latin typeface="Times New Roman"/>
                <a:ea typeface="Times New Roman"/>
              </a:rPr>
              <a:t> i</a:t>
            </a:r>
            <a:r>
              <a:rPr lang="ru-RU" sz="3000" dirty="0">
                <a:latin typeface="Times New Roman"/>
                <a:ea typeface="Times New Roman"/>
              </a:rPr>
              <a:t>х</a:t>
            </a:r>
            <a:r>
              <a:rPr lang="en-US" sz="3000" dirty="0" err="1">
                <a:latin typeface="Times New Roman"/>
                <a:ea typeface="Times New Roman"/>
              </a:rPr>
              <a:t>tiyorida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alohida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b="1" i="1" dirty="0" err="1" smtClean="0">
                <a:latin typeface="Times New Roman"/>
                <a:ea typeface="Times New Roman"/>
              </a:rPr>
              <a:t>harbiy</a:t>
            </a:r>
            <a:r>
              <a:rPr lang="en-US" sz="3000" b="1" i="1" dirty="0" smtClean="0">
                <a:latin typeface="Times New Roman"/>
                <a:ea typeface="Times New Roman"/>
              </a:rPr>
              <a:t> </a:t>
            </a:r>
            <a:r>
              <a:rPr lang="en-US" sz="3000" b="1" i="1" dirty="0" err="1" smtClean="0">
                <a:latin typeface="Times New Roman"/>
                <a:ea typeface="Times New Roman"/>
              </a:rPr>
              <a:t>qism</a:t>
            </a:r>
            <a:r>
              <a:rPr lang="en-US" sz="3000" b="1" i="1" dirty="0" smtClean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bo‘lgan</a:t>
            </a:r>
            <a:r>
              <a:rPr lang="en-US" sz="3000" dirty="0">
                <a:latin typeface="Times New Roman"/>
                <a:ea typeface="Times New Roman"/>
              </a:rPr>
              <a:t>.</a:t>
            </a:r>
          </a:p>
          <a:p>
            <a:pPr algn="just"/>
            <a:endParaRPr lang="en-US" sz="30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044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3042"/>
            <a:ext cx="4752528" cy="665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589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3042"/>
            <a:ext cx="4752528" cy="665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080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G’aznaviylar</a:t>
            </a:r>
            <a:r>
              <a:rPr lang="en-US" sz="6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davlatining</a:t>
            </a:r>
            <a:r>
              <a:rPr lang="en-US" sz="6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harbiy</a:t>
            </a:r>
            <a:r>
              <a:rPr lang="en-US" sz="6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holati</a:t>
            </a:r>
            <a:endParaRPr lang="en-US" sz="6000" b="1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4414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G`aznaviylarning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yuksalishi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masalasida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biz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sovet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tarixshunosligidagi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qarashlarni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olmaymiz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G`aznaviylarni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ham),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salbiy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tomondan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ko`rsatishga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mubolag`a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bo`lmaydi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Chunonchi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sulola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G`azna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isyonkor</a:t>
            </a:r>
            <a:r>
              <a:rPr lang="en-US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lash-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karboshilari"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boylik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orttirish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sharhlanib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o`z-o`zidan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mazkur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G`aznaviylar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sulolasi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go`yo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yo`lida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faoliyat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ko`rsatganday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voqelik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Sulton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Mahmud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G‘aznaviy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o‘z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hukmronligi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(998–1030)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davrida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yashin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t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zligida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harakat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qiladigan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o‘z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davrining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qudratli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qo‘shiniga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tayandi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Islom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dinini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o‘ziga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g‘oyaviy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bayroq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qilib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oldi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4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islom</a:t>
            </a:r>
            <a:r>
              <a:rPr lang="en-US" sz="24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yo‘lida</a:t>
            </a:r>
            <a:r>
              <a:rPr lang="en-US" sz="24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himoyasida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g‘azot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urushlari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olib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bordi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endParaRPr lang="en-US" sz="24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Harbiy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xizmatchilarning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hammasi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hisobidan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y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tarli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miqdorda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maosh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ta’minlangandi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Taniqli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olim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Hamidjon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Homidiyning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yozishicha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«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Sulton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Mahmud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davlat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idora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hay’atida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ham,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viloyat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hokimlari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d</a:t>
            </a:r>
            <a:r>
              <a:rPr lang="ru-RU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vonida-yu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qo‘shinlar</a:t>
            </a:r>
            <a:r>
              <a:rPr lang="en-US" sz="24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sarkardalari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orasida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ham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qattiq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intizom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orqasidan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jiddiy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nazorat</a:t>
            </a:r>
            <a:r>
              <a:rPr lang="en-US" sz="24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o‘rnatgan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bo‘lib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mahalliy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hokimlarning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ichki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tashqi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ahvolidan</a:t>
            </a:r>
            <a:r>
              <a:rPr lang="en-US" sz="24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ma’lumot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y</a:t>
            </a:r>
            <a:r>
              <a:rPr lang="ru-RU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tkazib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turuvchi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maxsus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mahkama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tashkil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etgandi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8613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Uning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qo‘shinida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bir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n</a:t>
            </a:r>
            <a:r>
              <a:rPr lang="ru-RU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е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cha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yuz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jangovar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fillar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qo‘rg‘onlarni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qurshab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olganda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tosh,  n</a:t>
            </a:r>
            <a:r>
              <a:rPr lang="ru-RU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е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ft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quyilgan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idishlar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,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otadigan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manjaniqlar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daryolarni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k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chib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o‘tish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uchun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suzuvchi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sollar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ekan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Sulton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lashkarining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asosiy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qismini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harbiy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hunarlar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o‘rgatilgan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qullar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tashkil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qilgani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manbalarda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qayd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etilgan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Xullas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Sulton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Mahmud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zamonaviy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qurollar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ta’minlangan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32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harbiy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hunar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o‘rgatilgan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yuksak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jangovar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ruhdagi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yuz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minglab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suvoriy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piyoda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lashkarga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ega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edi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».</a:t>
            </a:r>
            <a:endParaRPr lang="en-US" sz="28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4978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Saljuqiylar</a:t>
            </a:r>
            <a:r>
              <a:rPr lang="en-US" sz="6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davlatining</a:t>
            </a:r>
            <a:r>
              <a:rPr lang="en-US" sz="6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tashkil</a:t>
            </a:r>
            <a:r>
              <a:rPr lang="en-US" sz="6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topishi</a:t>
            </a:r>
            <a:endParaRPr lang="ru-RU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08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X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asrning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yarmi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asrning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yarmi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oralig‘ida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buyuk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Turk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xaritasida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namoyon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Taniqli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tilshunos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Qozoqboy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Mahmudovning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Alptakin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singari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qabilasining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qiniq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urug‘iga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mansub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bo‘lganlar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aslida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qadimiy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bo‘lganlar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Mo‘g‘ulistonning</a:t>
            </a: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shimoli-sharqida</a:t>
            </a: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shakllangan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O‘g‘uz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mazkur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qabilaning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afsonaviy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asoschisi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rahbari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avlodlarini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uz-Cyrl-U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atashgan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6860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980728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O‘g‘uz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sz="32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</a:t>
            </a:r>
            <a:r>
              <a:rPr lang="en-US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urug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ma’nosini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en-US" altLang="ja-JP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qo‘shimchadir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yakkaxudolikni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—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islomni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chog‘idan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Qoraxonga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yoqmaydi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qattiq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Turklarga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mansub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uyg‘urlar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O‘g‘uzxon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o‘tadilar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O‘g‘uzx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lashkarlari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ko‘payib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Talas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Sayram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viloyatlarini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Volga </a:t>
            </a:r>
            <a:r>
              <a:rPr lang="en-US" sz="32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daryosigacha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628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IX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oxiri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X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o‘rtalariga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Orolbo‘yi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Kaspiy</a:t>
            </a:r>
            <a:r>
              <a:rPr lang="en-US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dengizi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shimolida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O‘g‘iz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urug‘lari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ittifoqi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shakllangan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oxirlarida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Sirdaryo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etagida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poytaxti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Yangikent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o‘g‘izlar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30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topadi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asrning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o‘rtalarida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qipchoqlar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tor-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qabilalarining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g‘arbga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dashtlariga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boshchiligida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Osiyo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mamlakatlarini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istilo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qilishga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kirishadilar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Turkmaniston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rlariga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o‘tadilar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0015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Yozma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o‘g‘uzlarning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islom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dinini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y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rli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aralashib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tgan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turkmanlar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Qoshg‘ariy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(XI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Rashididdin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(XIII–XIV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Abulg‘ozi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(XVII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xabar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rishicha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24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chovdir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chandir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emr</a:t>
            </a:r>
            <a:r>
              <a:rPr lang="ru-RU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igdir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yazir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salir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qoradoshli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bay</a:t>
            </a:r>
            <a:r>
              <a:rPr lang="ru-RU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koyi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tuturga</a:t>
            </a:r>
            <a:r>
              <a:rPr lang="en-US" sz="3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boshqalardir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8523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5710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Sirdaryoning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quyi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oqimida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paydo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bo‘lgan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o‘g‘iz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davlatining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dastlabki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yobg‘usi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podshosi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Saljuqbek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taxminan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IX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asr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oxiri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 X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asr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o‘rtalari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bo‘lgan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Uning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avlodlari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To‘g‘rulbek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2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Dovudbek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Chag‘ribek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Shakarbeklar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o‘z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davrlarida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saljuqiylar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shuhratini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yuksakka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ko‘tar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dilar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Hozirgi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Turkiya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turklari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Iroq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200" b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Eronda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yashovchi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turkmanlar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shuningdek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gagauzlar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ozarbayjon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xalqlarining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shakllanishida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saljuqiy</a:t>
            </a:r>
            <a:r>
              <a:rPr lang="en-US" sz="32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turklarning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roli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ta’siri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alohida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ahamiyatga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ega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0047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9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Somoniylar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hukmronligi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ruxsati</a:t>
            </a: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qabilalar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Zarafshon</a:t>
            </a: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vohasiga</a:t>
            </a: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Nurotaning</a:t>
            </a: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tog‘li</a:t>
            </a: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yerlariga</a:t>
            </a: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o‘rnashib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chorvachilik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shug‘ullanganlar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Somoniylar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tinch-totuv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yashashdan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manfaatdor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turklar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qoraxoniylarga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kurashda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somoniylarga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rardilar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yordamga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ishonib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bo‘lmasdi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Keyinroq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sulolasi</a:t>
            </a:r>
            <a:r>
              <a:rPr lang="en-US" sz="2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egallanib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chorvador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xo‘jaliklari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yerlarni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etgach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saljuqiylarning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yashash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sharoitlari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mushkullashadi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39424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Birinchidan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Ismoil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Somoniy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somoniylar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yurgiza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arbob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yetishib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chiqqani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yo`q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oqibatida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somoniylar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ya'ni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sulolaviy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imkoniyatlaridan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ko`ra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ko`proq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muhit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qonun-qoidalariga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bog`liq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qolganlar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muhitni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nufuzli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lashkarboshilarsiz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tasavvur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bo`lmasdi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G`azna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viloyatidagi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faolligining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borib-borib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sulola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darajasiga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ko`tarilishi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yirik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lashkarboshilar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bog`liq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bo`lganini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yaqqol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ko`ramiz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6860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908720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Movarounnahrda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iloqxon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Alitakin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hokimlik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yurgan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(1034-yilda u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vafot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etgan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turklarga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unchalik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uz-Cyrl-U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ginmas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Alitakin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vafotidan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o‘g‘illari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bo‘lganligidan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Tunush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borardi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Tunush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Zarafshon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vohasini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tashlab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g‘arbga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siljishga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majbur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bo‘ladilar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62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Ana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og‘ir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sharoitda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Xorun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1034-yilda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saljuqiylarga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raboti</a:t>
            </a:r>
            <a:r>
              <a:rPr lang="en-US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Mashon</a:t>
            </a:r>
            <a:r>
              <a:rPr lang="en-US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Sho‘raxona</a:t>
            </a:r>
            <a:r>
              <a:rPr lang="en-US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Govixar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tumanlaridan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Jand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hokimi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hujum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kishini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o‘ldirdi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</a:t>
            </a:r>
            <a:r>
              <a:rPr lang="ru-RU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boshliq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rlarni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tashlab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tishga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majbur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Mahmud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G‘aznaviyning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o‘g‘li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Mas’udb</a:t>
            </a:r>
            <a:r>
              <a:rPr lang="ru-RU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kka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(1030–1041-yillarda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podsholik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murojaat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o‘zlariga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Saraxs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Marv,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Abiv</a:t>
            </a:r>
            <a:r>
              <a:rPr lang="ru-RU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Niso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Farova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yurishga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rozilik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so‘radilar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tumanlar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chorva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mollari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6598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G‘aznaviylar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ilgarilari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hududlarni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</a:t>
            </a:r>
            <a:r>
              <a:rPr lang="en-US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turkmanlarga</a:t>
            </a:r>
            <a:r>
              <a:rPr lang="en-US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rib,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oqibatda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achchiq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azoblar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kkan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Jumladan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1025-yilda </a:t>
            </a:r>
            <a:r>
              <a:rPr lang="en-US" sz="3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 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G‘aznaviyning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ruxsati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Abiv</a:t>
            </a:r>
            <a:r>
              <a:rPr lang="ru-RU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Niso</a:t>
            </a:r>
            <a:r>
              <a:rPr lang="en-US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Farova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tumanlariga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o‘tovdan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turkman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xonadonlari</a:t>
            </a:r>
            <a:r>
              <a:rPr lang="en-US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ko‘chib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lgandilar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34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amaldorlarning</a:t>
            </a:r>
            <a:r>
              <a:rPr lang="en-US" sz="34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lang="en-US" sz="34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manfaatlari</a:t>
            </a:r>
            <a:r>
              <a:rPr lang="en-US" sz="34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4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pora</a:t>
            </a:r>
            <a:r>
              <a:rPr lang="en-US" sz="3400" b="1" i="1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tariqasida</a:t>
            </a:r>
            <a:r>
              <a:rPr lang="en-US" sz="34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sz="34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topshirishni</a:t>
            </a:r>
            <a:r>
              <a:rPr lang="en-US" sz="34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34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qilganliklariga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javoban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xalqni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talay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boshlaydilar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5466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Bu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turkmanlar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qishloqlar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xalqlari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o‘rtasida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g‘oyatda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dushmanlikni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chiqishiga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xatosidan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afsuslangan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Mahmud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turkmanlarni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tartibga</a:t>
            </a:r>
            <a:r>
              <a:rPr lang="en-US" sz="3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r>
              <a:rPr lang="en-US" sz="3000" b="1" i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kuchni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solishga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majbur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turkmanlar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yerlarni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tashlab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Balxan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tog‘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tumanlariga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3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histon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tumanlariga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</a:t>
            </a: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g‘arbga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sz="3000" b="1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Fors</a:t>
            </a:r>
            <a:r>
              <a:rPr lang="en-US" sz="3000" b="1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Iroqi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y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Kavkaz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orti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arman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ozor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yurtlariga</a:t>
            </a:r>
            <a:r>
              <a:rPr lang="en-US" sz="30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044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Shunga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qaramasdan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hukumati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</a:t>
            </a:r>
            <a:r>
              <a:rPr lang="ru-RU" sz="36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boshchiligidagi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turkmanlarning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iltimoslarini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qondirib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1035-yilda </a:t>
            </a:r>
            <a:r>
              <a:rPr lang="en-US" sz="3600" b="1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Nishopurda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imzolangan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shartnomaga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Niso</a:t>
            </a:r>
            <a:r>
              <a:rPr lang="en-US" sz="36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Farova</a:t>
            </a:r>
            <a:r>
              <a:rPr lang="en-US" sz="36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</a:t>
            </a:r>
            <a:r>
              <a:rPr lang="ru-RU" sz="36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histon</a:t>
            </a:r>
            <a:r>
              <a:rPr lang="en-US" sz="36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tumanlarini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Ammo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6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</a:t>
            </a:r>
            <a:r>
              <a:rPr lang="en-US" sz="36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turkmanlar</a:t>
            </a:r>
            <a:r>
              <a:rPr lang="en-US" sz="36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hqonchilik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shug‘ullanadigan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o‘troq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xalq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olmadilar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2989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og‘izda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o‘troq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aholi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yashash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tarafdori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-da,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g‘aznaviylar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hukumatidan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yangi-yangi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rlarni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etdilar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Marv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Saraxs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rlarini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qat’iylik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Otasi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singari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Mas’ud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turkmanlarga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ishlatishga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majbur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vaziyat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g‘aznaviylar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zarariga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ishlayotgan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2019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Xurosonda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obro-e’tibori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qolmagan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bois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kimga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tayana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g‘aznaviylarning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noibi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Abulfozil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Suriyni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Xuroson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xalqi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yomon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poraxo‘rligi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qo‘polligi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do‘q-po‘pisa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doim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mansabini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suiist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е’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qilganligi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tufayli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qashqasiday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tanilib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qolgandi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968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asrda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tarixchisi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Bayhaqiy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Xuroson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aholisi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g‘aznaviylar</a:t>
            </a:r>
            <a:r>
              <a:rPr lang="en-US" sz="3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qo‘shinining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aholi</a:t>
            </a:r>
            <a:r>
              <a:rPr lang="en-US" sz="3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hisobiga</a:t>
            </a:r>
            <a:r>
              <a:rPr lang="en-US" sz="3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yashayotganidan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3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xalqqa</a:t>
            </a:r>
            <a:r>
              <a:rPr lang="en-US" sz="3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qilayotgan</a:t>
            </a:r>
            <a:r>
              <a:rPr lang="en-US" sz="3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zo‘ravonligidan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qiynalib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azob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kkan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ediki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Xurosonga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lganda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o‘lka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boshidan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to‘liq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boshlikni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chirayotgandi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921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Ana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sharoitda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g‘aznaviylar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kurashda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muvaffaqiyatga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Mas’ud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armiyasining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Saraxs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yonidagi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mag‘lubiyatining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sababi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turkmanlar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Xurosonning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bosh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shahri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Nishopurga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to‘g‘ridan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boshlig‘i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</a:t>
            </a:r>
            <a:r>
              <a:rPr lang="ru-RU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1038-yilda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kishilik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yarli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qarshiliksiz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Nishopurni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Nishopurlik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ruhoniylar</a:t>
            </a:r>
            <a:r>
              <a:rPr lang="en-US" sz="30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savdogarlar</a:t>
            </a:r>
            <a:r>
              <a:rPr lang="en-US" sz="30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mutlaqo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jangsiz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topshirish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tarafdori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bo‘lganliklarini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ta’kidlamoq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o‘rinlidir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9771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Ammo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Xurosonning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taqdiri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uzil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foydasiga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xulosa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chiqarishga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erta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Buning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ustiga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1038-yilda 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Mas’ud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Saraxs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yonidagi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navbatdagi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jangda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saljuqiylarga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zarba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 b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Ammo  u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g‘alabaga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ortiqcha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rib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urushni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ettirmadi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Mas’ud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saljuqiylarga</a:t>
            </a:r>
            <a:r>
              <a:rPr lang="en-US" sz="34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4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kuchlarini</a:t>
            </a:r>
            <a:r>
              <a:rPr lang="en-US" sz="34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yangidan</a:t>
            </a:r>
            <a:r>
              <a:rPr lang="en-US" sz="34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34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to‘plab</a:t>
            </a:r>
            <a:r>
              <a:rPr lang="en-US" sz="34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olishga</a:t>
            </a:r>
            <a:r>
              <a:rPr lang="en-US" sz="34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imkoniyat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yaratib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491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980728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Ikkinchidan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Turkiston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mintaqasida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taraqqiyotning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tomonlaridan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hayotdagi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yarasha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arboblarining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sulolalarning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chiqishidir</a:t>
            </a:r>
            <a:r>
              <a:rPr 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yaxshi-yomonligida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oqibatlaridan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qat'i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vaziyat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qo`yilsa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foydalidir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628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1040-yilda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</a:t>
            </a:r>
            <a:r>
              <a:rPr lang="ru-RU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Saraxs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Marv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oralig‘idagi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Dandanakan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Mas’ud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qaqshatqich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zarba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Mas’udning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zo‘rg‘a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qochib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qutuldi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oqibatida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g‘aznaviylar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ahamiyatga</a:t>
            </a:r>
            <a:r>
              <a:rPr lang="en-US" sz="3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viloyatga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aylanib</a:t>
            </a:r>
            <a:r>
              <a:rPr lang="en-US" sz="3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qoldi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ustunlik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batamom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saljuqiylarga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1130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G‘aznaviylardan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tortib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</a:t>
            </a:r>
            <a:r>
              <a:rPr lang="ru-RU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xonadonining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a’zolariga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taqsimlab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Chagrib</a:t>
            </a:r>
            <a:r>
              <a:rPr lang="ru-RU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Davudga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Marv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Xurosonning</a:t>
            </a:r>
            <a:r>
              <a:rPr lang="en-US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Muso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Yobg‘uga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</a:t>
            </a:r>
            <a:r>
              <a:rPr lang="ru-RU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kning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amakisi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Hirot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u-RU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iston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rildi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</a:t>
            </a:r>
            <a:r>
              <a:rPr lang="ru-RU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Eronning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shimoliy</a:t>
            </a:r>
            <a:r>
              <a:rPr lang="en-US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shimoli-g‘arbiy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viloyatlarining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qismini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</a:t>
            </a:r>
            <a:r>
              <a:rPr lang="ru-RU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boshlig‘i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1038–1063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435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14578"/>
            <a:ext cx="856895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tariqa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Nishopur</a:t>
            </a:r>
            <a:r>
              <a:rPr lang="en-US" sz="3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shahri</a:t>
            </a:r>
            <a:r>
              <a:rPr lang="en-US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poytaxtiga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aylanadi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hukmdori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To‘g‘rulbek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egallangan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Xuroson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hududlarini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avlodlari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4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Chag‘rilbek</a:t>
            </a:r>
            <a:r>
              <a:rPr lang="en-US" sz="3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Dovudbeklar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tasarrufida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qoldirib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g‘arbga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yurishlarini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ettiradi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To‘g‘rulbekning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1038–1063-yillarni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hukmronlik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Osiyo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Osiyoning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hududlarini</a:t>
            </a:r>
            <a:r>
              <a:rPr lang="en-US" sz="3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qo‘lga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kiritilganligi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tavsiflanadi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197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mobaynida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Gurgon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Tabariston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Ozarbayjon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Kurdiston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hududlarini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g‘arbiy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Eron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viloyatlarining</a:t>
            </a:r>
            <a:r>
              <a:rPr lang="en-US" sz="2800" b="1" i="1" u="sng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qismini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Fors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Kermon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viloyatlarini</a:t>
            </a:r>
            <a:r>
              <a:rPr lang="en-US" sz="28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egallaydilar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1055-yilda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xalifalik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Bag‘dod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ishg‘ol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paytda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Vizantiyaning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Kavkazdagi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zarba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To‘g‘rulbek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sultonligiga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iloji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boricha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hamkorlikda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tinch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yashashga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Ammo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mustahkam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bo‘lmagan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tinchlik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uzoqqa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cho‘zilmaydigan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hamkorlik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11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Saljuqiylar</a:t>
            </a:r>
            <a:r>
              <a:rPr lang="en-US" sz="6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davlatining</a:t>
            </a:r>
            <a:r>
              <a:rPr lang="en-US" sz="6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yuksalishi</a:t>
            </a:r>
            <a:endParaRPr lang="en-US" sz="6000" b="1" dirty="0" smtClean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4327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1063-yilda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asoschisi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To‘g‘rulb</a:t>
            </a:r>
            <a:r>
              <a:rPr lang="ru-RU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vafot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etgach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jiyani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Chag‘rib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Dovudning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o‘g‘li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Arslon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(1063–1072)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o‘tirdi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O‘rta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dengiziga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qadar</a:t>
            </a:r>
            <a:r>
              <a:rPr 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Osiyo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yerlari</a:t>
            </a:r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egallanadi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Endilikda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saltanati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Movarounnahrdan</a:t>
            </a:r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dengiziga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qadar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bepoyon</a:t>
            </a:r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hududlarga</a:t>
            </a:r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yoyiladi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Alp-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Arslon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mamlakat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poytaxtini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Nishopurdan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Marvga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ko‘chiradi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3996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Arslon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podsholigi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hukmdori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o‘zaro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qarama-qarshilik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ziddiyat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kuchaydi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Arslon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Xuttalyon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Chag‘oniyon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Jand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Savranga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tortib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1072-yilda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yurish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qariyb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kishilik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Amudaryodan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o‘tkazish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malardan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ko‘prik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qurdirdi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Ammo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boshlanishi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Arslon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chodirida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qal’alarning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boshliqlaridan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Yusuf  al-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o‘ldirildi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Qoraxoniylarga</a:t>
            </a:r>
            <a:r>
              <a:rPr lang="en-US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yurishni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chiktirishga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4544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Arslonning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o‘ldirilishi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Shams 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ul-mulk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Nasrning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ruhini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ko‘tarib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rmizni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Balxni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Ammo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xursandchilik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uzoqqa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cho‘zilmadi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Arslon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vorislik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Malikshoh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1072–1092)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o‘tkazmay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rmiz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Balxni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qaytarib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Ana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ichki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tashqi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siyosatda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ustunlik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batamom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daqiqada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Shams </a:t>
            </a:r>
            <a:r>
              <a:rPr lang="en-US" sz="3000" b="1" dirty="0" err="1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ul-mulk</a:t>
            </a:r>
            <a:r>
              <a:rPr lang="en-US" sz="3000" b="1" dirty="0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Nasr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Malikshoh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hujumidan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xavotirda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qo‘rqib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yashaydigan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5886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qudratining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Xurosondagi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200" b="1" dirty="0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kuchaygan</a:t>
            </a:r>
            <a:r>
              <a:rPr lang="en-US" sz="32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sz="3200" b="1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Malikshoh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(1072–1092)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Gap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yillarda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Malikshoh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tadbirkor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dono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Nizomulmulk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mamlakat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sohalarida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ijobiy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o‘zgarishlar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Avvalo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Movarounnahrdagi</a:t>
            </a:r>
            <a:r>
              <a:rPr 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maqomi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mustahkamlanadi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295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hukmdori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Shamsulmulk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vafotidan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(1080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vujudga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vaziyatdan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Malikshoh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1089-yilda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tortib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Buxoro</a:t>
            </a:r>
            <a:r>
              <a:rPr lang="en-US" sz="28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Samarqandni</a:t>
            </a:r>
            <a:r>
              <a:rPr lang="en-US" sz="28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egallaydi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olinadi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Garchand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xonligi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qaytarilgan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saljuqiylarga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Ahmadning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taxtga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o’tirishi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saljuqiylarga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tobe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bo’lishi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Samarqandda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ruhoniylar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lashkarboshilarning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noroziligiga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sarkardalar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1095-yilda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yo‘lida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Ahmadni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yoy</a:t>
            </a:r>
            <a:r>
              <a:rPr lang="en-US" sz="2800" b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800" b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bo‘g‘ib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o‘ldirdilar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Mas’udxon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2358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G`aznaviylar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sulolasi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qandaydir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o`ljaparastlik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mintaqada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kechgan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ijtimoiy-siyosiy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munosabatlar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muhitida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kelganligiga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guvohliklar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manbalarda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yetarli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topiladi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961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yili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hukmdor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Abdumalik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o`limidan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so`ng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vazirlar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taxtga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marhumning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o`g`lini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o`tkazadilar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manba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aytganda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Somoniylar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xonadoni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maq-tovga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loyiq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xizmatlar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noiblik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lashkarboshilik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yo`lini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tutgan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Alptegin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tariqa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arkonlari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Alptegin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o`rtasidagi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muxoliflik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kuchayib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avjiga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0015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Malikshoh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hokimiyatining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kuchayishida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dono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Nizomulmulkning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(1017–1092)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ahamiyatli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huquq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vakolatlarga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 </a:t>
            </a:r>
            <a:r>
              <a:rPr lang="en-US" sz="27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vazir</a:t>
            </a:r>
            <a:r>
              <a:rPr lang="en-US" sz="27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markaziy</a:t>
            </a:r>
            <a:r>
              <a:rPr lang="en-US" sz="2700" b="1" i="1" u="sng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hokimiyatni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kuchaytirishga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amaldorlarining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mas’uliyati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i="1" u="sng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javobgarligini</a:t>
            </a:r>
            <a:r>
              <a:rPr lang="en-US" sz="2700" b="1" i="1" u="sng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oshirishga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davlatning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moliya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soliq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boshqaruv</a:t>
            </a:r>
            <a:r>
              <a:rPr lang="en-US" sz="2700" b="1" i="1" u="sng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tizimlarini</a:t>
            </a:r>
            <a:r>
              <a:rPr lang="en-US" sz="2700" b="1" i="1" u="sng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takomillashtirishga</a:t>
            </a:r>
            <a:r>
              <a:rPr lang="en-US" sz="2700" b="1" i="1" u="sng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ahamiyat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o‘zining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boradagi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yuksak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salohiyati</a:t>
            </a:r>
            <a:r>
              <a:rPr lang="en-US" sz="27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tajribasini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umumlashtirib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mashhur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7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Siyosatnoma</a:t>
            </a:r>
            <a:r>
              <a:rPr 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asarini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yozadi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kitob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shuhrat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e’tirof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qozonib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asrlardirki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g‘arb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mamlakatlarining</a:t>
            </a:r>
            <a:r>
              <a:rPr lang="en-US" sz="27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arboblari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vazirlari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siyosat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bobida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dasturulamal</a:t>
            </a:r>
            <a:r>
              <a:rPr lang="en-US" sz="27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qo‘llanma</a:t>
            </a:r>
            <a:r>
              <a:rPr lang="en-US" sz="27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vazifasini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bajarib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kelmoqda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6693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Nizomulmulkning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rahnamoligi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tashabbusi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Bag‘dod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Nishopur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Hirot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Balx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Marv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shaharlarda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madrasalar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ochilib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ko‘plab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o‘qimishli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yoshlarning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ta’lim-tarbiya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qo‘yildi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Mamlakat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shaharlarining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hunarmandchilik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savdo-sotiq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karvon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savdosi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mavqeyi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kuchayib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xalqaro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iqto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bog‘liq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mulkiy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munosabatlar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qishloq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xo‘jaligi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sohasida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yetakchi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mavqe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egallagan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82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1092-yilda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Malikshoh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o‘ldirildi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davlatida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isyon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g‘alayonlar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isyon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g‘alayonlar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hokimiyat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1118-yilda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ulug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saljuqiylar»ning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so‘nggi</a:t>
            </a:r>
            <a:r>
              <a:rPr lang="en-US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vakili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(1118–1157)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lgach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tinchidi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yuksalishi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ham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halokatga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yuz</a:t>
            </a:r>
            <a:r>
              <a:rPr lang="en-US" sz="3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tutishi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o‘ziga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ziddiyatli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bo‘lganidan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yuksak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mavq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erishdilar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ichki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aralashadigan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452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hukmdorlari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amalda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ularga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tobelik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maqomiga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tushib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qolgan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Ayniqsa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1130-yilda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sulolaning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hayotiy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markazlari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Samarqand</a:t>
            </a:r>
            <a:r>
              <a:rPr lang="en-US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Buxoroning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egallanganligi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garchand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qoraxoniylarga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qaytarib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-da)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omili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fikrimizni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isbotlaydi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Xorazm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yerlari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amalda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ta’sirida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xorazmshohlar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Qutbiddin</a:t>
            </a:r>
            <a:r>
              <a:rPr lang="en-US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Muhammad </a:t>
            </a:r>
            <a:r>
              <a:rPr lang="en-US" sz="3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Otsiz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rasman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ularga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itoat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etardilar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9133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Saljuqiylar</a:t>
            </a:r>
            <a:r>
              <a:rPr lang="en-US" sz="6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davlatining</a:t>
            </a:r>
            <a:r>
              <a:rPr lang="en-US" sz="6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inqirozi</a:t>
            </a:r>
            <a:endParaRPr lang="en-US" sz="6000" b="1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2891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 </a:t>
            </a:r>
            <a:r>
              <a:rPr lang="en-US" sz="31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asrning</a:t>
            </a:r>
            <a:r>
              <a:rPr lang="en-US" sz="3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40-yillariga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1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31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mavqeyi</a:t>
            </a:r>
            <a:r>
              <a:rPr lang="en-US" sz="31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susaya</a:t>
            </a:r>
            <a:r>
              <a:rPr lang="en-US" sz="31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boshlaydi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ayniqsa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sharqdan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bostirib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vaqtning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o‘zida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qoraxoniylarga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ham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saltanatiga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xavf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soladi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1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Mahmudning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birlashgan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1141-yilda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Samarqand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yaqinidagi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Katvon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cho‘lida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qiluvchi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jangda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qaqshatqich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mag‘lubiyatga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uchragach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yerlari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ostiga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o‘tadi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hududlarga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egalik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huquqidan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mahrum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52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3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Movarounnahrni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ishg‘ol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barobarida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yerdagi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sulolalar</a:t>
            </a:r>
            <a:r>
              <a:rPr lang="en-US" sz="3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hukmronligini</a:t>
            </a:r>
            <a:r>
              <a:rPr lang="en-US" sz="3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yiqitmay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o‘zlariga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vassal</a:t>
            </a:r>
            <a:r>
              <a:rPr lang="en-US" sz="3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muntazam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boj</a:t>
            </a:r>
            <a:r>
              <a:rPr lang="en-US" sz="33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xiroj</a:t>
            </a:r>
            <a:r>
              <a:rPr lang="en-US" sz="33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kifoyalandilar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3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Bolasog‘unda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turuvchi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qoraxitoylar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hukmdori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Gurxonga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kelishilgan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miqdordagi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xiroj-o‘lponni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yuborib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turishga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majbur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6388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5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5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Sanjarning</a:t>
            </a:r>
            <a:r>
              <a:rPr lang="en-US" sz="35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en-US" sz="35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taqdiri</a:t>
            </a:r>
            <a:r>
              <a:rPr lang="en-US" sz="35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favqulodda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holatda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kechdi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1153-yilda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Balx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viloyatining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tog‘li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hududida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ko‘chib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yuruvchi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o‘g‘uz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qabilalarining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g‘alayonlarini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bostirish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chog‘ida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kutilmaganda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asirga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tushib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qoladi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5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qo‘lida</a:t>
            </a:r>
            <a:r>
              <a:rPr lang="en-US" sz="3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asirda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ichida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o‘g‘uzlarning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Xuroson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Movarounnahrning</a:t>
            </a:r>
            <a:r>
              <a:rPr lang="en-US" sz="35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janubi-sharqiy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yerlariga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bosqinlari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tez-tez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takrorlanib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turadi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5943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1156-yildagina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Sulton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Sanjar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tutqunlikdan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qutulishga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muvaffaq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yildan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vafot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o‘limi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qudratli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markazlashgan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davlati-yu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shon</a:t>
            </a:r>
            <a:r>
              <a:rPr lang="en-US" sz="3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 </a:t>
            </a:r>
            <a:r>
              <a:rPr lang="en-US" sz="35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shuhrati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so‘nadi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davrga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Kermon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mustaqilligiga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erishadi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Fors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Ozarbayjon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hududlarida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davlatlar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Xuroson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saljuqiylar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tobeligidan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chiqadi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Arab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xalifaligi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o‘zining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avvalgi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mustaqilligini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tiklaydi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226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135" y="614577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Ayni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chog‘da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Osiyo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hududida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saljuqiy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turklarning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uzil-kesil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joylashuvi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kuchayadi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tuzilmalari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vujudga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boshlaydi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keyinchalik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Usmonli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turklar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mustahkamlanishida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8431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Lashkarboshi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Alptegin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Buxoroni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ziddiyatlar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tugamay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Alitegin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Buxoro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qo`shinlari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o`rtasida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to`qnashuv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buxorolik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lashkar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mag`lubiyatga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uchraydi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Somoniylar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xonadoni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Alptegin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G`azna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viloyatida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hukmronligini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o`rnatadi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vafotidan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(963)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so`ng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G`aznada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Amir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Ishoq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Alptegin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Amir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Bilgategin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Amir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Piriy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Amir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Sabukteginlar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hukmronlik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G`aznaviylar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sulolasiga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Sabuktegin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G`aznaning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mintaqa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markazlaridan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aylanishida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salmoqli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qadamni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Alptegin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qo`yganini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chiharmaslik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Sabuqtakin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Alpteginnning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g‘ulomi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Alptakin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Nishopur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shahrida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bozoridan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ta’kidlanadi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Sabuqtakin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jadallarda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paytlarda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shijoati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halolligi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adolatli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tutishi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tufayli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navkarlikdan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bosh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qo‘mondonlik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— 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sipohsolorlik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darajasigacha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8523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8F6C6-BA44-4216-98A9-9F0926F5B47D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80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36867" name="Rectangle 10"/>
          <p:cNvSpPr>
            <a:spLocks noChangeArrowheads="1"/>
          </p:cNvSpPr>
          <p:nvPr/>
        </p:nvSpPr>
        <p:spPr bwMode="auto">
          <a:xfrm>
            <a:off x="1289953" y="476672"/>
            <a:ext cx="6911975" cy="421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2" tIns="45696" rIns="91392" bIns="45696">
            <a:spAutoFit/>
          </a:bodyPr>
          <a:lstStyle/>
          <a:p>
            <a:pPr algn="ctr"/>
            <a:endParaRPr lang="uz-Cyrl-UZ" sz="4400" b="1" dirty="0">
              <a:solidFill>
                <a:srgbClr val="1663C0"/>
              </a:solidFill>
              <a:latin typeface="Constantia" pitchFamily="18" charset="0"/>
            </a:endParaRPr>
          </a:p>
          <a:p>
            <a:pPr algn="ctr"/>
            <a:endParaRPr lang="uz-Cyrl-UZ" sz="4400" b="1" dirty="0">
              <a:solidFill>
                <a:srgbClr val="1663C0"/>
              </a:solidFill>
              <a:latin typeface="Constantia" pitchFamily="18" charset="0"/>
            </a:endParaRPr>
          </a:p>
          <a:p>
            <a:pPr algn="ctr" eaLnBrk="1" hangingPunct="1"/>
            <a:r>
              <a:rPr lang="en-US" sz="6000" b="1" dirty="0" err="1" smtClean="0">
                <a:latin typeface="Times New Roman" pitchFamily="18" charset="0"/>
              </a:rPr>
              <a:t>Saljuqiylar</a:t>
            </a:r>
            <a:r>
              <a:rPr lang="en-US" sz="6000" b="1" dirty="0" smtClean="0">
                <a:latin typeface="Times New Roman" pitchFamily="18" charset="0"/>
              </a:rPr>
              <a:t> </a:t>
            </a:r>
            <a:r>
              <a:rPr lang="en-US" sz="6000" b="1" dirty="0" err="1" smtClean="0">
                <a:latin typeface="Times New Roman" pitchFamily="18" charset="0"/>
              </a:rPr>
              <a:t>davlatining</a:t>
            </a:r>
            <a:r>
              <a:rPr lang="en-US" sz="6000" b="1" dirty="0" smtClean="0">
                <a:latin typeface="Times New Roman" pitchFamily="18" charset="0"/>
              </a:rPr>
              <a:t> </a:t>
            </a:r>
            <a:r>
              <a:rPr lang="en-US" sz="6000" b="1" dirty="0" err="1" smtClean="0">
                <a:latin typeface="Times New Roman" pitchFamily="18" charset="0"/>
              </a:rPr>
              <a:t>boshqaruv</a:t>
            </a:r>
            <a:r>
              <a:rPr lang="en-US" sz="6000" b="1" dirty="0" smtClean="0">
                <a:latin typeface="Times New Roman" pitchFamily="18" charset="0"/>
              </a:rPr>
              <a:t> </a:t>
            </a:r>
            <a:r>
              <a:rPr lang="en-US" sz="6000" b="1" dirty="0" err="1" smtClean="0">
                <a:latin typeface="Times New Roman" pitchFamily="18" charset="0"/>
              </a:rPr>
              <a:t>tizimi</a:t>
            </a:r>
            <a:endParaRPr lang="en-US" sz="60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162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58149" y="764704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dirty="0" smtClean="0">
                <a:latin typeface="Times New Roman"/>
                <a:ea typeface="Times New Roman"/>
              </a:rPr>
              <a:t>	</a:t>
            </a:r>
            <a:r>
              <a:rPr lang="en-US" sz="3200" dirty="0" err="1" smtClean="0">
                <a:latin typeface="Times New Roman"/>
                <a:ea typeface="Times New Roman"/>
              </a:rPr>
              <a:t>Davlat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boshida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oliy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hukmdor</a:t>
            </a:r>
            <a:r>
              <a:rPr lang="en-US" sz="3200" dirty="0">
                <a:latin typeface="Times New Roman"/>
                <a:ea typeface="Times New Roman"/>
              </a:rPr>
              <a:t> —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sulton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turgan</a:t>
            </a:r>
            <a:r>
              <a:rPr lang="en-US" sz="3200" dirty="0" smtClean="0">
                <a:latin typeface="Times New Roman"/>
                <a:ea typeface="Times New Roman"/>
              </a:rPr>
              <a:t>. </a:t>
            </a:r>
            <a:r>
              <a:rPr lang="en-US" sz="3200" dirty="0" err="1" smtClean="0">
                <a:latin typeface="Times New Roman"/>
                <a:ea typeface="Times New Roman"/>
              </a:rPr>
              <a:t>Boshqa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turkiy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davlatlar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kabi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saljuqiylar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davlat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boshqaruvi</a:t>
            </a:r>
            <a:r>
              <a:rPr lang="en-US" sz="3200" dirty="0" smtClean="0">
                <a:latin typeface="Times New Roman"/>
                <a:ea typeface="Times New Roman"/>
              </a:rPr>
              <a:t> ham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dargoh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va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devonlarga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bo‘lingan</a:t>
            </a:r>
            <a:r>
              <a:rPr lang="en-US" sz="3200" dirty="0"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	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Ulug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‘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hojib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>
                <a:latin typeface="Times New Roman"/>
                <a:ea typeface="Times New Roman"/>
              </a:rPr>
              <a:t>— </a:t>
            </a:r>
            <a:r>
              <a:rPr lang="en-US" sz="3200" b="1" i="1" dirty="0" err="1">
                <a:latin typeface="Times New Roman"/>
                <a:ea typeface="Times New Roman"/>
              </a:rPr>
              <a:t>dargohdagi</a:t>
            </a:r>
            <a:r>
              <a:rPr lang="en-US" sz="3200" b="1" i="1" dirty="0"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latin typeface="Times New Roman"/>
                <a:ea typeface="Times New Roman"/>
              </a:rPr>
              <a:t>sultonga</a:t>
            </a:r>
            <a:r>
              <a:rPr lang="en-US" sz="3200" b="1" i="1" dirty="0"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latin typeface="Times New Roman"/>
                <a:ea typeface="Times New Roman"/>
              </a:rPr>
              <a:t>eng</a:t>
            </a:r>
            <a:r>
              <a:rPr lang="en-US" sz="3200" b="1" i="1" dirty="0"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latin typeface="Times New Roman"/>
                <a:ea typeface="Times New Roman"/>
              </a:rPr>
              <a:t>yaqin</a:t>
            </a:r>
            <a:r>
              <a:rPr lang="en-US" sz="3200" b="1" i="1" dirty="0"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latin typeface="Times New Roman"/>
                <a:ea typeface="Times New Roman"/>
              </a:rPr>
              <a:t>kishi</a:t>
            </a:r>
            <a:r>
              <a:rPr lang="en-US" sz="3200" dirty="0">
                <a:latin typeface="Times New Roman"/>
                <a:ea typeface="Times New Roman"/>
              </a:rPr>
              <a:t>. </a:t>
            </a:r>
            <a:r>
              <a:rPr lang="en-US" sz="3200" dirty="0" smtClean="0">
                <a:latin typeface="Times New Roman"/>
                <a:ea typeface="Times New Roman"/>
              </a:rPr>
              <a:t>   </a:t>
            </a:r>
            <a:r>
              <a:rPr lang="en-US" sz="32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U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dargoh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bilan</a:t>
            </a:r>
            <a:r>
              <a:rPr lang="en-US" sz="32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devonlar</a:t>
            </a:r>
            <a:r>
              <a:rPr lang="en-US" sz="32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o‘rtasidagi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aloqalarni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muvofiqlashtirish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rasmiy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qabullarni</a:t>
            </a:r>
            <a:r>
              <a:rPr lang="en-US" sz="32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uyushtirish</a:t>
            </a:r>
            <a:r>
              <a:rPr lang="en-US" sz="32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bilan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shug‘ullangan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.</a:t>
            </a:r>
            <a:endParaRPr lang="uz-Cyrl-UZ" sz="3200" b="1" i="1" u="sng" dirty="0">
              <a:solidFill>
                <a:srgbClr val="660033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6195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Horis</a:t>
            </a:r>
            <a:r>
              <a:rPr lang="en-US" sz="3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amirining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vazifalari</a:t>
            </a:r>
            <a:r>
              <a:rPr lang="en-US" sz="3400" b="1" i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400" dirty="0">
                <a:solidFill>
                  <a:schemeClr val="tx1"/>
                </a:solidFill>
                <a:latin typeface="Times New Roman"/>
                <a:ea typeface="Times New Roman"/>
              </a:rPr>
              <a:t>—  </a:t>
            </a:r>
            <a:r>
              <a:rPr lang="en-US" sz="3400" dirty="0" err="1">
                <a:solidFill>
                  <a:schemeClr val="tx1"/>
                </a:solidFill>
                <a:latin typeface="Times New Roman"/>
                <a:ea typeface="Times New Roman"/>
              </a:rPr>
              <a:t>sulton</a:t>
            </a:r>
            <a:r>
              <a:rPr lang="en-US" sz="3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400" dirty="0" err="1">
                <a:solidFill>
                  <a:schemeClr val="tx1"/>
                </a:solidFill>
                <a:latin typeface="Times New Roman"/>
                <a:ea typeface="Times New Roman"/>
              </a:rPr>
              <a:t>chiqargan</a:t>
            </a:r>
            <a:r>
              <a:rPr lang="en-US" sz="3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4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jazo</a:t>
            </a:r>
            <a:r>
              <a:rPr lang="en-US" sz="3400" b="1" dirty="0">
                <a:solidFill>
                  <a:srgbClr val="660033"/>
                </a:solidFill>
                <a:latin typeface="Times New Roman"/>
                <a:ea typeface="Times New Roman"/>
              </a:rPr>
              <a:t>,  </a:t>
            </a:r>
            <a:r>
              <a:rPr lang="en-US" sz="34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hukmlarni</a:t>
            </a:r>
            <a:r>
              <a:rPr lang="en-US" sz="34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4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ijro</a:t>
            </a:r>
            <a:r>
              <a:rPr lang="en-US" sz="34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etishga</a:t>
            </a:r>
            <a:r>
              <a:rPr lang="en-US" sz="34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mas’ul</a:t>
            </a:r>
            <a:r>
              <a:rPr lang="en-US" sz="34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4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bo‘lgan</a:t>
            </a:r>
            <a:r>
              <a:rPr lang="en-US" sz="3400" b="1" dirty="0">
                <a:solidFill>
                  <a:srgbClr val="660033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3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Salohdor</a:t>
            </a:r>
            <a:r>
              <a:rPr lang="en-US" sz="3400" dirty="0">
                <a:solidFill>
                  <a:schemeClr val="tx1"/>
                </a:solidFill>
                <a:latin typeface="Times New Roman"/>
                <a:ea typeface="Times New Roman"/>
              </a:rPr>
              <a:t> —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saroydagi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qurol-aslahani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saqlash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uchun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javobgar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sha</a:t>
            </a:r>
            <a:r>
              <a:rPr lang="uz-Cyrl-UZ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s.</a:t>
            </a:r>
          </a:p>
          <a:p>
            <a:pPr algn="just"/>
            <a:r>
              <a:rPr lang="uz-Cyrl-UZ" sz="3400" b="1" dirty="0">
                <a:solidFill>
                  <a:srgbClr val="0000FF"/>
                </a:solidFill>
                <a:latin typeface="Times New Roman"/>
                <a:ea typeface="Times New Roman"/>
              </a:rPr>
              <a:t>А’</a:t>
            </a:r>
            <a:r>
              <a:rPr lang="en-US" sz="3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lamdor</a:t>
            </a:r>
            <a:r>
              <a:rPr lang="en-US" sz="3400" dirty="0">
                <a:solidFill>
                  <a:schemeClr val="tx1"/>
                </a:solidFill>
                <a:latin typeface="Times New Roman"/>
                <a:ea typeface="Times New Roman"/>
              </a:rPr>
              <a:t> — </a:t>
            </a:r>
            <a:r>
              <a:rPr lang="en-US" sz="34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sulton</a:t>
            </a:r>
            <a:r>
              <a:rPr lang="en-US" sz="3400" b="1" i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bayrog‘ini</a:t>
            </a:r>
            <a:r>
              <a:rPr lang="en-US" sz="3400" b="1" i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tutuvchi</a:t>
            </a:r>
            <a:r>
              <a:rPr lang="en-US" sz="34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3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Jangdor</a:t>
            </a:r>
            <a:r>
              <a:rPr lang="en-US" sz="3400" dirty="0">
                <a:solidFill>
                  <a:schemeClr val="tx1"/>
                </a:solidFill>
                <a:latin typeface="Times New Roman"/>
                <a:ea typeface="Times New Roman"/>
              </a:rPr>
              <a:t> —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sulton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dargoh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uz-Cyrl-UZ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avfsizligini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ta’mihlash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3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shug‘ullangan</a:t>
            </a:r>
            <a:endParaRPr lang="en-US" sz="3400" b="1" i="1" u="sng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4869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764704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Saljuqiylarning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barcha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devonlari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bosh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vazirga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bo‘ysungan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Bosh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vazir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:</a:t>
            </a:r>
            <a:endParaRPr lang="en-US" sz="2800" b="1" dirty="0" smtClean="0">
              <a:solidFill>
                <a:srgbClr val="0000FF"/>
              </a:solidFill>
              <a:latin typeface="Times New Roman"/>
              <a:ea typeface="Times New Roman"/>
            </a:endParaRPr>
          </a:p>
          <a:p>
            <a:pPr marL="514350" indent="-514350" algn="just">
              <a:buAutoNum type="arabicParenR"/>
            </a:pPr>
            <a:r>
              <a:rPr lang="en-US" sz="28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devonlar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davlatning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ru-RU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х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azina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moliya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soliq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ishlariga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mas’ul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bo‘lgan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. </a:t>
            </a:r>
            <a:endParaRPr lang="en-US" sz="2800" b="1" i="1" u="sng" dirty="0" smtClean="0">
              <a:solidFill>
                <a:srgbClr val="660033"/>
              </a:solidFill>
              <a:latin typeface="Times New Roman"/>
              <a:ea typeface="Times New Roman"/>
            </a:endParaRPr>
          </a:p>
          <a:p>
            <a:pPr marL="514350" indent="-514350" algn="just">
              <a:buAutoNum type="arabicParenR"/>
            </a:pPr>
            <a:r>
              <a:rPr lang="en-US" sz="28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Uning</a:t>
            </a:r>
            <a:r>
              <a:rPr lang="en-US" sz="28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faoliyati</a:t>
            </a:r>
            <a:r>
              <a:rPr lang="en-US" sz="28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davlatning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tashqi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ichki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siyosatidagi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barcha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sohalarga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tegishli</a:t>
            </a:r>
            <a:r>
              <a:rPr lang="en-US" sz="28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edi</a:t>
            </a:r>
            <a:r>
              <a:rPr lang="en-US" sz="28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.</a:t>
            </a:r>
          </a:p>
          <a:p>
            <a:pPr marL="514350" indent="-514350" algn="just">
              <a:buAutoNum type="arabicParenR"/>
            </a:pPr>
            <a:r>
              <a:rPr lang="en-US" sz="28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Shuningdek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u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amaldorlarni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ishga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olish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ishdan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bo‘shatish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vakolatiga</a:t>
            </a:r>
            <a:r>
              <a:rPr lang="en-US" sz="28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ham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ega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bo‘lgan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marL="514350" indent="-514350" algn="just">
              <a:buAutoNum type="arabicParenR"/>
            </a:pPr>
            <a:r>
              <a:rPr lang="en-US" sz="28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U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sulton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nomidan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ru-RU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х</a:t>
            </a:r>
            <a:r>
              <a:rPr lang="en-US" sz="28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orijiy</a:t>
            </a:r>
            <a:r>
              <a:rPr lang="en-US" sz="28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davlatlar</a:t>
            </a:r>
            <a:r>
              <a:rPr lang="en-US" sz="28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namoyandalari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bilan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muloqot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muzokarada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bo‘lish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huquqiga</a:t>
            </a:r>
            <a:r>
              <a:rPr lang="en-US" sz="28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ega</a:t>
            </a:r>
            <a:r>
              <a:rPr lang="en-US" sz="28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bo’lgan</a:t>
            </a:r>
            <a:r>
              <a:rPr lang="en-US" sz="28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.</a:t>
            </a:r>
            <a:endParaRPr lang="en-US" sz="2800" b="1" i="1" u="sng" dirty="0">
              <a:solidFill>
                <a:srgbClr val="660033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920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83671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sz="33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	Bosh </a:t>
            </a:r>
            <a:r>
              <a:rPr lang="en-US" sz="33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vazir</a:t>
            </a:r>
            <a:r>
              <a:rPr lang="en-US" sz="33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300" dirty="0" err="1">
                <a:solidFill>
                  <a:prstClr val="black"/>
                </a:solidFill>
                <a:latin typeface="Times New Roman"/>
                <a:ea typeface="Times New Roman"/>
              </a:rPr>
              <a:t>faqat</a:t>
            </a:r>
            <a:r>
              <a:rPr lang="en-US" sz="33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300" dirty="0" err="1">
                <a:solidFill>
                  <a:prstClr val="black"/>
                </a:solidFill>
                <a:latin typeface="Times New Roman"/>
                <a:ea typeface="Times New Roman"/>
              </a:rPr>
              <a:t>bir</a:t>
            </a:r>
            <a:r>
              <a:rPr lang="en-US" sz="33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300" dirty="0" err="1">
                <a:solidFill>
                  <a:prstClr val="black"/>
                </a:solidFill>
                <a:latin typeface="Times New Roman"/>
                <a:ea typeface="Times New Roman"/>
              </a:rPr>
              <a:t>sohada</a:t>
            </a:r>
            <a:r>
              <a:rPr lang="en-US" sz="3300" dirty="0">
                <a:solidFill>
                  <a:prstClr val="black"/>
                </a:solidFill>
                <a:latin typeface="Times New Roman"/>
                <a:ea typeface="Times New Roman"/>
              </a:rPr>
              <a:t>, </a:t>
            </a:r>
            <a:r>
              <a:rPr lang="en-US" sz="3300" b="1" i="1" u="sng" dirty="0" err="1">
                <a:solidFill>
                  <a:prstClr val="black"/>
                </a:solidFill>
                <a:latin typeface="Times New Roman"/>
                <a:ea typeface="Times New Roman"/>
              </a:rPr>
              <a:t>yer-mulk</a:t>
            </a:r>
            <a:r>
              <a:rPr lang="en-US" sz="3300" b="1" i="1" u="sng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300" b="1" i="1" u="sng" dirty="0" err="1">
                <a:solidFill>
                  <a:prstClr val="black"/>
                </a:solidFill>
                <a:latin typeface="Times New Roman"/>
                <a:ea typeface="Times New Roman"/>
              </a:rPr>
              <a:t>taqsimlash</a:t>
            </a:r>
            <a:r>
              <a:rPr lang="en-US" sz="3300" b="1" i="1" u="sng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300" b="1" i="1" u="sng" dirty="0" err="1">
                <a:solidFill>
                  <a:prstClr val="black"/>
                </a:solidFill>
                <a:latin typeface="Times New Roman"/>
                <a:ea typeface="Times New Roman"/>
              </a:rPr>
              <a:t>ishlarida</a:t>
            </a:r>
            <a:r>
              <a:rPr lang="en-US" sz="3300" dirty="0">
                <a:solidFill>
                  <a:prstClr val="black"/>
                </a:solidFill>
                <a:latin typeface="Times New Roman"/>
                <a:ea typeface="Times New Roman"/>
              </a:rPr>
              <a:t> — </a:t>
            </a:r>
            <a:r>
              <a:rPr lang="en-US" sz="33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huquqsiz</a:t>
            </a:r>
            <a:r>
              <a:rPr lang="en-US" sz="33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300" dirty="0" err="1">
                <a:solidFill>
                  <a:prstClr val="black"/>
                </a:solidFill>
                <a:latin typeface="Times New Roman"/>
                <a:ea typeface="Times New Roman"/>
              </a:rPr>
              <a:t>edi</a:t>
            </a:r>
            <a:r>
              <a:rPr lang="en-US" sz="3300" dirty="0">
                <a:solidFill>
                  <a:prstClr val="black"/>
                </a:solidFill>
                <a:latin typeface="Times New Roman"/>
                <a:ea typeface="Times New Roman"/>
              </a:rPr>
              <a:t>. </a:t>
            </a:r>
            <a:r>
              <a:rPr lang="en-US" sz="3300" dirty="0" err="1">
                <a:solidFill>
                  <a:prstClr val="black"/>
                </a:solidFill>
                <a:latin typeface="Times New Roman"/>
                <a:ea typeface="Times New Roman"/>
              </a:rPr>
              <a:t>Mazkur</a:t>
            </a:r>
            <a:r>
              <a:rPr lang="en-US" sz="33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300" dirty="0" err="1">
                <a:solidFill>
                  <a:prstClr val="black"/>
                </a:solidFill>
                <a:latin typeface="Times New Roman"/>
                <a:ea typeface="Times New Roman"/>
              </a:rPr>
              <a:t>huquq</a:t>
            </a:r>
            <a:r>
              <a:rPr lang="en-US" sz="33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3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faqat</a:t>
            </a:r>
            <a:r>
              <a:rPr lang="en-US" sz="33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3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sulton</a:t>
            </a:r>
            <a:r>
              <a:rPr lang="en-US" sz="33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300" dirty="0">
                <a:solidFill>
                  <a:prstClr val="black"/>
                </a:solidFill>
                <a:latin typeface="Times New Roman"/>
                <a:ea typeface="Times New Roman"/>
              </a:rPr>
              <a:t>i</a:t>
            </a:r>
            <a:r>
              <a:rPr lang="ru-RU" sz="3300" dirty="0">
                <a:solidFill>
                  <a:prstClr val="black"/>
                </a:solidFill>
                <a:latin typeface="Times New Roman"/>
                <a:ea typeface="Times New Roman"/>
              </a:rPr>
              <a:t>х</a:t>
            </a:r>
            <a:r>
              <a:rPr lang="en-US" sz="3300" dirty="0" err="1">
                <a:solidFill>
                  <a:prstClr val="black"/>
                </a:solidFill>
                <a:latin typeface="Times New Roman"/>
                <a:ea typeface="Times New Roman"/>
              </a:rPr>
              <a:t>tiyorida</a:t>
            </a:r>
            <a:r>
              <a:rPr lang="en-US" sz="3300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3300" dirty="0" err="1">
                <a:solidFill>
                  <a:prstClr val="black"/>
                </a:solidFill>
                <a:latin typeface="Times New Roman"/>
                <a:ea typeface="Times New Roman"/>
              </a:rPr>
              <a:t>bo‘lgan</a:t>
            </a:r>
            <a:r>
              <a:rPr lang="en-US" sz="3300" dirty="0">
                <a:solidFill>
                  <a:prstClr val="black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3300" dirty="0" smtClean="0">
                <a:latin typeface="Times New Roman"/>
                <a:ea typeface="Times New Roman"/>
              </a:rPr>
              <a:t>	</a:t>
            </a:r>
            <a:r>
              <a:rPr lang="en-US" sz="3300" dirty="0" err="1" smtClean="0">
                <a:latin typeface="Times New Roman"/>
                <a:ea typeface="Times New Roman"/>
              </a:rPr>
              <a:t>Vazir</a:t>
            </a:r>
            <a:r>
              <a:rPr lang="en-US" sz="3300" dirty="0" smtClean="0">
                <a:latin typeface="Times New Roman"/>
                <a:ea typeface="Times New Roman"/>
              </a:rPr>
              <a:t> </a:t>
            </a:r>
            <a:r>
              <a:rPr lang="en-US" sz="3300" dirty="0" err="1">
                <a:latin typeface="Times New Roman"/>
                <a:ea typeface="Times New Roman"/>
              </a:rPr>
              <a:t>huzurida</a:t>
            </a:r>
            <a:r>
              <a:rPr lang="en-US" sz="3300" dirty="0">
                <a:latin typeface="Times New Roman"/>
                <a:ea typeface="Times New Roman"/>
              </a:rPr>
              <a:t> </a:t>
            </a:r>
            <a:r>
              <a:rPr lang="en-US" sz="3300" b="1" u="sng" dirty="0" err="1" smtClean="0">
                <a:latin typeface="Times New Roman"/>
                <a:ea typeface="Times New Roman"/>
              </a:rPr>
              <a:t>markaziy</a:t>
            </a:r>
            <a:r>
              <a:rPr lang="en-US" sz="3300" b="1" u="sng" dirty="0" smtClean="0">
                <a:latin typeface="Times New Roman"/>
                <a:ea typeface="Times New Roman"/>
              </a:rPr>
              <a:t> </a:t>
            </a:r>
            <a:r>
              <a:rPr lang="en-US" sz="3300" b="1" u="sng" dirty="0" err="1" smtClean="0">
                <a:latin typeface="Times New Roman"/>
                <a:ea typeface="Times New Roman"/>
              </a:rPr>
              <a:t>hokimiyatning</a:t>
            </a:r>
            <a:r>
              <a:rPr lang="en-US" sz="3300" b="1" u="sng" dirty="0" smtClean="0">
                <a:latin typeface="Times New Roman"/>
                <a:ea typeface="Times New Roman"/>
              </a:rPr>
              <a:t> </a:t>
            </a:r>
            <a:r>
              <a:rPr lang="en-US" sz="3300" b="1" u="sng" dirty="0" err="1">
                <a:latin typeface="Times New Roman"/>
                <a:ea typeface="Times New Roman"/>
              </a:rPr>
              <a:t>oliy</a:t>
            </a:r>
            <a:r>
              <a:rPr lang="en-US" sz="3300" b="1" u="sng" dirty="0">
                <a:latin typeface="Times New Roman"/>
                <a:ea typeface="Times New Roman"/>
              </a:rPr>
              <a:t> </a:t>
            </a:r>
            <a:r>
              <a:rPr lang="en-US" sz="3300" b="1" u="sng" dirty="0" err="1">
                <a:latin typeface="Times New Roman"/>
                <a:ea typeface="Times New Roman"/>
              </a:rPr>
              <a:t>organi</a:t>
            </a:r>
            <a:r>
              <a:rPr lang="en-US" sz="3300" dirty="0">
                <a:latin typeface="Times New Roman"/>
                <a:ea typeface="Times New Roman"/>
              </a:rPr>
              <a:t> — </a:t>
            </a:r>
            <a:r>
              <a:rPr lang="en-US" sz="33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devoni</a:t>
            </a:r>
            <a:r>
              <a:rPr lang="en-US" sz="33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3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a’lo</a:t>
            </a:r>
            <a:r>
              <a:rPr lang="en-US" sz="33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300" dirty="0" err="1">
                <a:latin typeface="Times New Roman"/>
                <a:ea typeface="Times New Roman"/>
              </a:rPr>
              <a:t>bo‘lgan</a:t>
            </a:r>
            <a:r>
              <a:rPr lang="en-US" sz="3300" dirty="0">
                <a:latin typeface="Times New Roman"/>
                <a:ea typeface="Times New Roman"/>
              </a:rPr>
              <a:t>. U </a:t>
            </a:r>
            <a:r>
              <a:rPr lang="en-US" sz="3300" b="1" i="1" u="sng" dirty="0" err="1">
                <a:latin typeface="Times New Roman"/>
                <a:ea typeface="Times New Roman"/>
              </a:rPr>
              <a:t>bo‘lim</a:t>
            </a:r>
            <a:r>
              <a:rPr lang="en-US" sz="3300" b="1" i="1" u="sng" dirty="0">
                <a:latin typeface="Times New Roman"/>
                <a:ea typeface="Times New Roman"/>
              </a:rPr>
              <a:t> </a:t>
            </a:r>
            <a:r>
              <a:rPr lang="en-US" sz="3300" b="1" i="1" u="sng" dirty="0" err="1">
                <a:latin typeface="Times New Roman"/>
                <a:ea typeface="Times New Roman"/>
              </a:rPr>
              <a:t>va</a:t>
            </a:r>
            <a:r>
              <a:rPr lang="en-US" sz="3300" b="1" i="1" u="sng" dirty="0">
                <a:latin typeface="Times New Roman"/>
                <a:ea typeface="Times New Roman"/>
              </a:rPr>
              <a:t> </a:t>
            </a:r>
            <a:r>
              <a:rPr lang="en-US" sz="3300" b="1" i="1" u="sng" dirty="0" err="1" smtClean="0">
                <a:latin typeface="Times New Roman"/>
                <a:ea typeface="Times New Roman"/>
              </a:rPr>
              <a:t>devonlardan</a:t>
            </a:r>
            <a:r>
              <a:rPr lang="en-US" sz="3300" b="1" i="1" u="sng" dirty="0" smtClean="0">
                <a:latin typeface="Times New Roman"/>
                <a:ea typeface="Times New Roman"/>
              </a:rPr>
              <a:t> </a:t>
            </a:r>
            <a:r>
              <a:rPr lang="en-US" sz="3300" dirty="0" err="1" smtClean="0">
                <a:latin typeface="Times New Roman"/>
                <a:ea typeface="Times New Roman"/>
              </a:rPr>
              <a:t>iborat</a:t>
            </a:r>
            <a:r>
              <a:rPr lang="en-US" sz="3300" dirty="0" smtClean="0">
                <a:latin typeface="Times New Roman"/>
                <a:ea typeface="Times New Roman"/>
              </a:rPr>
              <a:t> </a:t>
            </a:r>
            <a:r>
              <a:rPr lang="en-US" sz="3300" dirty="0" err="1">
                <a:latin typeface="Times New Roman"/>
                <a:ea typeface="Times New Roman"/>
              </a:rPr>
              <a:t>edi</a:t>
            </a:r>
            <a:r>
              <a:rPr lang="en-US" sz="3300" dirty="0">
                <a:latin typeface="Times New Roman"/>
                <a:ea typeface="Times New Roman"/>
              </a:rPr>
              <a:t>. Bosh </a:t>
            </a:r>
            <a:r>
              <a:rPr lang="en-US" sz="3300" dirty="0" err="1">
                <a:latin typeface="Times New Roman"/>
                <a:ea typeface="Times New Roman"/>
              </a:rPr>
              <a:t>vazirning</a:t>
            </a:r>
            <a:r>
              <a:rPr lang="en-US" sz="3300" dirty="0">
                <a:latin typeface="Times New Roman"/>
                <a:ea typeface="Times New Roman"/>
              </a:rPr>
              <a:t> </a:t>
            </a:r>
            <a:r>
              <a:rPr lang="en-US" sz="3300" dirty="0" err="1">
                <a:latin typeface="Times New Roman"/>
                <a:ea typeface="Times New Roman"/>
              </a:rPr>
              <a:t>o‘zini</a:t>
            </a:r>
            <a:r>
              <a:rPr lang="en-US" sz="3300" dirty="0">
                <a:latin typeface="Times New Roman"/>
                <a:ea typeface="Times New Roman"/>
              </a:rPr>
              <a:t> </a:t>
            </a:r>
            <a:r>
              <a:rPr lang="en-US" sz="3300" b="1" dirty="0">
                <a:latin typeface="Times New Roman"/>
                <a:ea typeface="Times New Roman"/>
              </a:rPr>
              <a:t>ma</a:t>
            </a:r>
            <a:r>
              <a:rPr lang="ru-RU" sz="3300" b="1" dirty="0">
                <a:latin typeface="Times New Roman"/>
                <a:ea typeface="Times New Roman"/>
              </a:rPr>
              <a:t>х</a:t>
            </a:r>
            <a:r>
              <a:rPr lang="en-US" sz="3300" b="1" dirty="0" err="1">
                <a:latin typeface="Times New Roman"/>
                <a:ea typeface="Times New Roman"/>
              </a:rPr>
              <a:t>sus</a:t>
            </a:r>
            <a:r>
              <a:rPr lang="en-US" sz="3300" b="1" dirty="0">
                <a:latin typeface="Times New Roman"/>
                <a:ea typeface="Times New Roman"/>
              </a:rPr>
              <a:t> </a:t>
            </a:r>
            <a:r>
              <a:rPr lang="en-US" sz="3300" b="1" dirty="0" err="1">
                <a:latin typeface="Times New Roman"/>
                <a:ea typeface="Times New Roman"/>
              </a:rPr>
              <a:t>vakillari</a:t>
            </a:r>
            <a:r>
              <a:rPr lang="en-US" sz="3300" b="1" dirty="0">
                <a:latin typeface="Times New Roman"/>
                <a:ea typeface="Times New Roman"/>
              </a:rPr>
              <a:t>, </a:t>
            </a:r>
            <a:r>
              <a:rPr lang="en-US" sz="3300" b="1" dirty="0" err="1">
                <a:latin typeface="Times New Roman"/>
                <a:ea typeface="Times New Roman"/>
              </a:rPr>
              <a:t>nazoratchilari</a:t>
            </a:r>
            <a:r>
              <a:rPr lang="en-US" sz="3300" dirty="0">
                <a:latin typeface="Times New Roman"/>
                <a:ea typeface="Times New Roman"/>
              </a:rPr>
              <a:t> </a:t>
            </a:r>
            <a:r>
              <a:rPr lang="en-US" sz="3300" dirty="0" err="1" smtClean="0">
                <a:latin typeface="Times New Roman"/>
                <a:ea typeface="Times New Roman"/>
              </a:rPr>
              <a:t>bo‘lgan</a:t>
            </a:r>
            <a:r>
              <a:rPr lang="en-US" sz="3300" dirty="0" smtClean="0">
                <a:latin typeface="Times New Roman"/>
                <a:ea typeface="Times New Roman"/>
              </a:rPr>
              <a:t>.</a:t>
            </a:r>
            <a:endParaRPr lang="en-US" sz="33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1194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83671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600" dirty="0" smtClean="0">
                <a:latin typeface="Times New Roman"/>
                <a:ea typeface="Times New Roman"/>
              </a:rPr>
              <a:t>	</a:t>
            </a:r>
            <a:r>
              <a:rPr lang="en-US" sz="3600" b="1" dirty="0" err="1" smtClean="0">
                <a:latin typeface="Times New Roman"/>
                <a:ea typeface="Times New Roman"/>
              </a:rPr>
              <a:t>Saljuqiylar</a:t>
            </a:r>
            <a:r>
              <a:rPr lang="en-US" sz="3600" b="1" dirty="0" smtClean="0"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latin typeface="Times New Roman"/>
                <a:ea typeface="Times New Roman"/>
              </a:rPr>
              <a:t>devoni</a:t>
            </a:r>
            <a:r>
              <a:rPr lang="en-US" sz="3600" b="1" dirty="0"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ikki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toifaga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bo‘lingan</a:t>
            </a:r>
            <a:r>
              <a:rPr lang="en-US" sz="3600" dirty="0">
                <a:latin typeface="Times New Roman"/>
                <a:ea typeface="Times New Roman"/>
              </a:rPr>
              <a:t>: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sulolaviy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rasmiy</a:t>
            </a:r>
            <a:r>
              <a:rPr lang="en-US" sz="3600" dirty="0">
                <a:latin typeface="Times New Roman"/>
                <a:ea typeface="Times New Roman"/>
              </a:rPr>
              <a:t>. </a:t>
            </a:r>
            <a:endParaRPr lang="en-US" sz="3600" dirty="0" smtClean="0">
              <a:latin typeface="Times New Roman"/>
              <a:ea typeface="Times New Roman"/>
            </a:endParaRPr>
          </a:p>
          <a:p>
            <a:pPr marL="514350" indent="-514350" algn="just">
              <a:buAutoNum type="arabicParenR"/>
            </a:pPr>
            <a:r>
              <a:rPr lang="en-US" sz="36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Sulolaviy</a:t>
            </a:r>
            <a:r>
              <a:rPr lang="en-US" sz="3600" b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devon</a:t>
            </a:r>
            <a:r>
              <a:rPr lang="en-US" sz="3600" b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hukmdorga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tegishli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latin typeface="Times New Roman"/>
                <a:ea typeface="Times New Roman"/>
              </a:rPr>
              <a:t>yer-suv</a:t>
            </a:r>
            <a:r>
              <a:rPr lang="en-US" sz="3600" b="1" i="1" u="sng" dirty="0">
                <a:latin typeface="Times New Roman"/>
                <a:ea typeface="Times New Roman"/>
              </a:rPr>
              <a:t>, </a:t>
            </a:r>
            <a:r>
              <a:rPr lang="ru-RU" sz="3600" b="1" i="1" u="sng" dirty="0">
                <a:latin typeface="Times New Roman"/>
                <a:ea typeface="Times New Roman"/>
              </a:rPr>
              <a:t>х</a:t>
            </a:r>
            <a:r>
              <a:rPr lang="en-US" sz="3600" b="1" i="1" u="sng" dirty="0" err="1">
                <a:latin typeface="Times New Roman"/>
                <a:ea typeface="Times New Roman"/>
              </a:rPr>
              <a:t>azina</a:t>
            </a:r>
            <a:r>
              <a:rPr lang="en-US" sz="3600" b="1" i="1" u="sng" dirty="0">
                <a:latin typeface="Times New Roman"/>
                <a:ea typeface="Times New Roman"/>
              </a:rPr>
              <a:t>, </a:t>
            </a:r>
            <a:r>
              <a:rPr lang="en-US" sz="3600" b="1" i="1" u="sng" dirty="0" err="1">
                <a:latin typeface="Times New Roman"/>
                <a:ea typeface="Times New Roman"/>
              </a:rPr>
              <a:t>mol-mulk</a:t>
            </a:r>
            <a:r>
              <a:rPr lang="en-US" sz="3600" b="1" i="1" u="sng" dirty="0"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latin typeface="Times New Roman"/>
                <a:ea typeface="Times New Roman"/>
              </a:rPr>
              <a:t>masalasi</a:t>
            </a:r>
            <a:r>
              <a:rPr lang="en-US" sz="3600" b="1" i="1" u="sng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bilan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shug‘ullangan</a:t>
            </a:r>
            <a:r>
              <a:rPr lang="en-US" sz="3600" dirty="0" smtClean="0">
                <a:latin typeface="Times New Roman"/>
                <a:ea typeface="Times New Roman"/>
              </a:rPr>
              <a:t>.</a:t>
            </a:r>
          </a:p>
          <a:p>
            <a:pPr marL="514350" indent="-514350" algn="just">
              <a:buAutoNum type="arabicParenR"/>
            </a:pPr>
            <a:r>
              <a:rPr lang="en-US" sz="36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Rasmiy</a:t>
            </a:r>
            <a:r>
              <a:rPr lang="en-US" sz="3600" b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devonlar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</a:rPr>
              <a:t>: </a:t>
            </a:r>
            <a:r>
              <a:rPr lang="en-US" sz="3600" b="1" i="1" u="sng" dirty="0" err="1">
                <a:latin typeface="Times New Roman"/>
                <a:ea typeface="Times New Roman"/>
              </a:rPr>
              <a:t>devoni</a:t>
            </a:r>
            <a:r>
              <a:rPr lang="en-US" sz="3600" b="1" i="1" u="sng" dirty="0"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latin typeface="Times New Roman"/>
                <a:ea typeface="Times New Roman"/>
              </a:rPr>
              <a:t>tug‘ro</a:t>
            </a:r>
            <a:r>
              <a:rPr lang="en-US" sz="3600" b="1" i="1" u="sng" dirty="0">
                <a:latin typeface="Times New Roman"/>
                <a:ea typeface="Times New Roman"/>
              </a:rPr>
              <a:t>, </a:t>
            </a:r>
            <a:r>
              <a:rPr lang="en-US" sz="3600" b="1" i="1" u="sng" dirty="0" err="1">
                <a:latin typeface="Times New Roman"/>
                <a:ea typeface="Times New Roman"/>
              </a:rPr>
              <a:t>istifo</a:t>
            </a:r>
            <a:r>
              <a:rPr lang="en-US" sz="3600" b="1" i="1" u="sng" dirty="0">
                <a:latin typeface="Times New Roman"/>
                <a:ea typeface="Times New Roman"/>
              </a:rPr>
              <a:t>, </a:t>
            </a:r>
            <a:r>
              <a:rPr lang="en-US" sz="3600" b="1" i="1" u="sng" dirty="0" err="1">
                <a:latin typeface="Times New Roman"/>
                <a:ea typeface="Times New Roman"/>
              </a:rPr>
              <a:t>ishrob</a:t>
            </a:r>
            <a:r>
              <a:rPr lang="en-US" sz="3600" b="1" i="1" u="sng" dirty="0">
                <a:latin typeface="Times New Roman"/>
                <a:ea typeface="Times New Roman"/>
              </a:rPr>
              <a:t>, </a:t>
            </a:r>
            <a:r>
              <a:rPr lang="en-US" sz="3600" b="1" i="1" u="sng" dirty="0" err="1">
                <a:latin typeface="Times New Roman"/>
                <a:ea typeface="Times New Roman"/>
              </a:rPr>
              <a:t>arz</a:t>
            </a:r>
            <a:r>
              <a:rPr lang="en-US" sz="3600" dirty="0">
                <a:latin typeface="Times New Roman"/>
                <a:ea typeface="Times New Roman"/>
              </a:rPr>
              <a:t> deb </a:t>
            </a:r>
            <a:r>
              <a:rPr lang="en-US" sz="3600" dirty="0" err="1">
                <a:latin typeface="Times New Roman"/>
                <a:ea typeface="Times New Roman"/>
              </a:rPr>
              <a:t>atalgan</a:t>
            </a:r>
            <a:endParaRPr lang="en-US" sz="36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044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1.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Devoni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tug‘ro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— 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eng</a:t>
            </a:r>
            <a:r>
              <a:rPr lang="en-US" sz="28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muhim</a:t>
            </a:r>
            <a:r>
              <a:rPr lang="en-US" sz="28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devon</a:t>
            </a:r>
            <a:r>
              <a:rPr lang="en-US" sz="28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uning</a:t>
            </a:r>
            <a:r>
              <a:rPr lang="en-US" sz="28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boshlig‘i</a:t>
            </a:r>
            <a:r>
              <a:rPr lang="en-US" sz="28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bosh  </a:t>
            </a:r>
            <a:r>
              <a:rPr lang="en-US" sz="28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vazir</a:t>
            </a:r>
            <a:r>
              <a:rPr lang="en-US" sz="28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o‘rinbosari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mavqeyiga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Devoni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tug‘ro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: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8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sulton</a:t>
            </a:r>
            <a:r>
              <a:rPr lang="en-US" sz="28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farmoni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qarorlari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rasmiy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hujjatlarini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tayyorlash</a:t>
            </a:r>
            <a:r>
              <a:rPr lang="en-US" sz="28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ularni</a:t>
            </a:r>
            <a:r>
              <a:rPr lang="en-US" sz="28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tasdiqlash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uchun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taqdim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etish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endParaRPr lang="en-US" sz="2800" b="1" i="1" dirty="0" smtClean="0">
              <a:solidFill>
                <a:srgbClr val="660033"/>
              </a:solidFill>
              <a:latin typeface="Times New Roman"/>
              <a:ea typeface="Times New Roman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8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markazdan</a:t>
            </a:r>
            <a:r>
              <a:rPr lang="en-US" sz="28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joylarga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rasmiy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hujjatlarni</a:t>
            </a:r>
            <a:r>
              <a:rPr lang="en-US" sz="28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yuborish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joylardan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markazda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qabul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qilish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endParaRPr lang="en-US" sz="2800" b="1" i="1" dirty="0" smtClean="0">
              <a:solidFill>
                <a:srgbClr val="660033"/>
              </a:solidFill>
              <a:latin typeface="Times New Roman"/>
              <a:ea typeface="Times New Roman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8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chet</a:t>
            </a:r>
            <a:r>
              <a:rPr lang="en-US" sz="28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ellarga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maktublar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yuborish</a:t>
            </a:r>
            <a:r>
              <a:rPr lang="en-US" sz="28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8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davlat</a:t>
            </a:r>
            <a:r>
              <a:rPr lang="en-US" sz="28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hujjatlarida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ma</a:t>
            </a:r>
            <a:r>
              <a:rPr lang="uz-Cyrl-UZ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х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fiylikni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ta’minlash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ishlariga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rahbarlik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qilgan</a:t>
            </a:r>
            <a:r>
              <a:rPr lang="en-US" sz="2800" b="1" i="1" dirty="0">
                <a:solidFill>
                  <a:srgbClr val="660033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8613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600" b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	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Devoni</a:t>
            </a:r>
            <a:r>
              <a:rPr lang="en-US" sz="3600" b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istifo</a:t>
            </a: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—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moliya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devoni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Davlat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kirim-chiqimlari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6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soliqlar</a:t>
            </a:r>
            <a:r>
              <a:rPr lang="en-US" sz="36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36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shug‘ullangan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ularni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ro‘y</a:t>
            </a:r>
            <a:r>
              <a:rPr lang="uz-Cyrl-UZ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atga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olishga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mas’ul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devon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6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Devon </a:t>
            </a:r>
            <a:r>
              <a:rPr lang="uz-Cyrl-UZ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odimlari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katta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huquqlarga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ega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edilar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: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dargoh</a:t>
            </a:r>
            <a:r>
              <a:rPr lang="en-US" sz="36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kirim-chiqimlar</a:t>
            </a:r>
            <a:r>
              <a:rPr lang="en-US" sz="36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nazoratiga</a:t>
            </a:r>
            <a:r>
              <a:rPr lang="en-US" sz="36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ham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aralashganlar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4978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Devoni</a:t>
            </a:r>
            <a:r>
              <a:rPr lang="en-US" sz="3200" b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ishrof</a:t>
            </a: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— </a:t>
            </a:r>
            <a:r>
              <a:rPr lang="en-US" sz="32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davlat</a:t>
            </a:r>
            <a:r>
              <a:rPr lang="en-US" sz="32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nazorati</a:t>
            </a:r>
            <a:r>
              <a:rPr lang="en-US" sz="32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devoni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Ushbu</a:t>
            </a:r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devon</a:t>
            </a:r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: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sz="32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moliya-soliq</a:t>
            </a:r>
            <a:r>
              <a:rPr lang="en-US" sz="32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ishlarni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endParaRPr lang="en-US" sz="3200" b="1" dirty="0" smtClean="0">
              <a:solidFill>
                <a:srgbClr val="660033"/>
              </a:solidFill>
              <a:latin typeface="Times New Roman"/>
              <a:ea typeface="Times New Roman"/>
            </a:endParaRP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sz="32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hisoblarni</a:t>
            </a:r>
            <a:r>
              <a:rPr lang="en-US" sz="32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tekshirish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endParaRPr lang="en-US" sz="3200" b="1" dirty="0" smtClean="0">
              <a:solidFill>
                <a:srgbClr val="660033"/>
              </a:solidFill>
              <a:latin typeface="Times New Roman"/>
              <a:ea typeface="Times New Roman"/>
            </a:endParaRP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sz="32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vaqf</a:t>
            </a:r>
            <a:r>
              <a:rPr lang="en-US" sz="32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mulklar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ustidan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nazorat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qilish</a:t>
            </a:r>
            <a:r>
              <a:rPr lang="en-US" sz="32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,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sz="32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Sulolaga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tegishli</a:t>
            </a:r>
            <a:r>
              <a:rPr lang="en-US" sz="32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yer-suv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qimmatbaho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moliya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qog‘ozlari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zarb</a:t>
            </a:r>
            <a:r>
              <a:rPr lang="ru-RU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х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onalar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 </a:t>
            </a:r>
            <a:r>
              <a:rPr lang="en-US" sz="32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bozorlar</a:t>
            </a:r>
            <a:r>
              <a:rPr lang="en-US" sz="32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mutasaddilari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soliqchilar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amaldorlar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ustidan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nazorat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olib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borgan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.</a:t>
            </a:r>
            <a:endParaRPr lang="en-US" sz="3200" b="1" dirty="0" smtClean="0">
              <a:solidFill>
                <a:srgbClr val="660033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8656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Devoni</a:t>
            </a:r>
            <a:r>
              <a:rPr lang="en-US" sz="4000" b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arz</a:t>
            </a:r>
            <a:r>
              <a:rPr lang="en-US" sz="4000" b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— </a:t>
            </a:r>
            <a:r>
              <a:rPr lang="en-US" sz="40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harbiy</a:t>
            </a:r>
            <a:r>
              <a:rPr lang="en-US" sz="40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4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devon</a:t>
            </a: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4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Qo‘shinlarni</a:t>
            </a:r>
            <a:r>
              <a:rPr lang="en-US" sz="4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4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maosh</a:t>
            </a:r>
            <a:r>
              <a:rPr lang="en-US" sz="4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4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oziq-ovqat</a:t>
            </a:r>
            <a:r>
              <a:rPr lang="en-US" sz="4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40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kiyim</a:t>
            </a:r>
            <a:r>
              <a:rPr lang="en-US" sz="40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- </a:t>
            </a:r>
            <a:r>
              <a:rPr lang="en-US" sz="40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kechak</a:t>
            </a:r>
            <a:r>
              <a:rPr lang="en-US" sz="40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4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bilan</a:t>
            </a:r>
            <a:r>
              <a:rPr lang="en-US" sz="4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4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ta’minlash</a:t>
            </a:r>
            <a:r>
              <a:rPr lang="en-US" sz="4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4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harbiylarning</a:t>
            </a:r>
            <a:r>
              <a:rPr lang="en-US" sz="4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4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ro‘y</a:t>
            </a:r>
            <a:r>
              <a:rPr lang="ru-RU" sz="4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х</a:t>
            </a:r>
            <a:r>
              <a:rPr lang="en-US" sz="4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ati</a:t>
            </a:r>
            <a:r>
              <a:rPr lang="en-US" sz="4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4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tarkibi</a:t>
            </a:r>
            <a:r>
              <a:rPr lang="en-US" sz="4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4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soni</a:t>
            </a:r>
            <a:r>
              <a:rPr lang="en-US" sz="4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40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masalalariga</a:t>
            </a:r>
            <a:r>
              <a:rPr lang="en-US" sz="40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40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mas’ul</a:t>
            </a:r>
            <a:r>
              <a:rPr lang="en-US" sz="40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4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devon</a:t>
            </a:r>
            <a:r>
              <a:rPr lang="en-US" sz="4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.</a:t>
            </a:r>
            <a:endParaRPr lang="en-US" sz="4000" b="1" i="1" u="sng" dirty="0" smtClean="0">
              <a:solidFill>
                <a:srgbClr val="660033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3139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607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Alptegin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somoniylar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aloqani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uzgan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bo`lishiga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qaramay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26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somoniylar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G`aznada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mujassamlashgan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quloch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yoyib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borayotgan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siyosiy-harbiy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kuchga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doimo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ehtiyoj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sezib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kelganlar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Buning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yaqqol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isbotini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Sabuktegin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somoniy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Nuh</a:t>
            </a:r>
            <a:r>
              <a:rPr lang="en-US" sz="2600" b="1" dirty="0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ibn</a:t>
            </a:r>
            <a:r>
              <a:rPr lang="en-US" sz="2600" b="1" dirty="0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Mansur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(976-997)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o`rtasida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Kesh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atrofida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bo`lib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o`tgan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uchrashuv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bunda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Sabuktegin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Nuhni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qo`llab-quvvatlashi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haqida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va'da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bergan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),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bo`lmasa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994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yili</a:t>
            </a:r>
            <a:r>
              <a:rPr lang="en-US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somoniylarning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eng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ashaddiy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dushmanlaridan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Xuroson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noibi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dirty="0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Abu 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Ali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Simjuriyning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tor-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etilishida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Sabuktegin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tutgan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asosiy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o`rin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orqali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ko`rish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mumkin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26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Sabukteginning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obro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`-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e'tibori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so`nggi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yillarda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shu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darajada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yuqori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bo`lganki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u 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"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dinu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davlat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himoyachisi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Nosir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ad-din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 ad-</a:t>
            </a:r>
            <a:r>
              <a:rPr lang="en-US" sz="2600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davla</a:t>
            </a:r>
            <a:r>
              <a:rPr lang="en-US" sz="26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)"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faxriy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unvoni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bilan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mashhur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edi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-RU" sz="26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0047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Saljuqiylarda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otabek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lavozimi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Otabek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unvoni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bosib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olingan</a:t>
            </a:r>
            <a:r>
              <a:rPr lang="en-US" sz="36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davlatlarda</a:t>
            </a:r>
            <a:r>
              <a:rPr lang="en-US" sz="36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vazirlik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mansabiga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teng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Joylarda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devonlar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bo‘limlari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faoliyat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ko‘rsatgan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Istifo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devoni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bo‘limlari</a:t>
            </a:r>
            <a:r>
              <a:rPr lang="en-US" sz="36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markazga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soliq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yig‘ish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boshqa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teqishli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tadbirlar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bo‘yicha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hisobot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berganlar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en-US" sz="3600" b="1" i="1" u="sng" dirty="0" smtClean="0">
              <a:solidFill>
                <a:srgbClr val="660033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8830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6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Viloyat</a:t>
            </a:r>
            <a:r>
              <a:rPr lang="en-US" sz="36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boshqaruvi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voliy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qo‘lida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Voliylar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o‘z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hududiga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tegishli</a:t>
            </a:r>
            <a:endParaRPr lang="en-US" sz="3600" b="1" i="1" u="sng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just"/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barcha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sohalarga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6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boshchilik</a:t>
            </a:r>
            <a:r>
              <a:rPr lang="en-US" sz="36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qilganlar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Ular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huzurida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alohida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6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idoralar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Voliylar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hukmdor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orqali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lavozimga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tayinlanganlar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36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Shahar</a:t>
            </a:r>
            <a:r>
              <a:rPr lang="en-US" sz="36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boshliqlari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ham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shaharga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tegishli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barcha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masalalarga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harbiy</a:t>
            </a:r>
            <a:endParaRPr lang="en-US" sz="3600" b="1" dirty="0">
              <a:solidFill>
                <a:srgbClr val="0000FF"/>
              </a:solidFill>
              <a:latin typeface="Times New Roman"/>
              <a:ea typeface="Times New Roman"/>
            </a:endParaRPr>
          </a:p>
          <a:p>
            <a:pPr algn="just"/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sohadan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tashqari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boshchilik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qilganlar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5714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71991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Saljuqiylarda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shihna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lavozimi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juda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muhim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Shihna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tartibni</a:t>
            </a:r>
            <a:r>
              <a:rPr lang="en-US" sz="32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nazoratga</a:t>
            </a:r>
            <a:r>
              <a:rPr lang="en-US" sz="32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olish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shug‘ullangan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Saljuqiylarda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shihna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>
                <a:solidFill>
                  <a:srgbClr val="DF0318"/>
                </a:solidFill>
                <a:latin typeface="Times New Roman"/>
                <a:ea typeface="Times New Roman"/>
              </a:rPr>
              <a:t>«</a:t>
            </a:r>
            <a:r>
              <a:rPr lang="en-US" sz="32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harbiy</a:t>
            </a:r>
            <a:r>
              <a:rPr lang="en-US" sz="3200" b="1" dirty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hokim</a:t>
            </a:r>
            <a:r>
              <a:rPr lang="en-US" sz="3200" b="1" dirty="0">
                <a:solidFill>
                  <a:srgbClr val="DF0318"/>
                </a:solidFill>
                <a:latin typeface="Times New Roman"/>
                <a:ea typeface="Times New Roman"/>
              </a:rPr>
              <a:t>» 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deb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yuritilgan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Shihna</a:t>
            </a:r>
            <a:r>
              <a:rPr lang="en-US" sz="32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yordamchisi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noib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Noib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vazifalari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: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tartibni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buzganlarni</a:t>
            </a:r>
            <a:r>
              <a:rPr lang="en-US" sz="32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imomlardan</a:t>
            </a:r>
            <a:r>
              <a:rPr lang="en-US" sz="32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maslahat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olib</a:t>
            </a:r>
            <a:r>
              <a:rPr lang="en-US" sz="32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jazolash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Noiblar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joylardagi</a:t>
            </a:r>
            <a:r>
              <a:rPr lang="en-US" sz="32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tartibni</a:t>
            </a:r>
            <a:r>
              <a:rPr lang="en-US" sz="32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nazorat</a:t>
            </a:r>
            <a:r>
              <a:rPr lang="en-US" sz="32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qilganlar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3200" b="1" i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200" b="1" i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Joylarda</a:t>
            </a:r>
            <a:r>
              <a:rPr lang="en-US" sz="3200" b="1" i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soliq</a:t>
            </a:r>
            <a:r>
              <a:rPr lang="en-US" sz="3200" b="1" i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yig‘ish</a:t>
            </a:r>
            <a:r>
              <a:rPr lang="en-US" sz="3200" b="1" i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3200" b="1" i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omillar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shug‘ullangan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endParaRPr lang="en-US" sz="32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876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7942195" cy="5722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863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052736"/>
            <a:ext cx="83529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rgbClr val="0000FF"/>
                </a:solidFill>
              </a:rPr>
              <a:t>Tug’rulbek</a:t>
            </a:r>
            <a:r>
              <a:rPr lang="en-US" sz="3200" b="1" dirty="0" smtClean="0">
                <a:solidFill>
                  <a:srgbClr val="0000FF"/>
                </a:solidFill>
              </a:rPr>
              <a:t> (1038-1063 </a:t>
            </a:r>
            <a:r>
              <a:rPr lang="en-US" sz="3200" b="1" dirty="0" err="1" smtClean="0">
                <a:solidFill>
                  <a:srgbClr val="0000FF"/>
                </a:solidFill>
              </a:rPr>
              <a:t>yy</a:t>
            </a:r>
            <a:r>
              <a:rPr lang="en-US" sz="3200" b="1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3200" b="1" dirty="0" smtClean="0">
                <a:solidFill>
                  <a:srgbClr val="0000FF"/>
                </a:solidFill>
              </a:rPr>
              <a:t>Alp </a:t>
            </a:r>
            <a:r>
              <a:rPr lang="en-US" sz="3200" b="1" dirty="0" err="1" smtClean="0">
                <a:solidFill>
                  <a:srgbClr val="0000FF"/>
                </a:solidFill>
              </a:rPr>
              <a:t>Arslon</a:t>
            </a:r>
            <a:r>
              <a:rPr lang="en-US" sz="3200" b="1" dirty="0" smtClean="0">
                <a:solidFill>
                  <a:srgbClr val="0000FF"/>
                </a:solidFill>
              </a:rPr>
              <a:t> (1063-1072 </a:t>
            </a:r>
            <a:r>
              <a:rPr lang="en-US" sz="3200" b="1" dirty="0" err="1" smtClean="0">
                <a:solidFill>
                  <a:srgbClr val="0000FF"/>
                </a:solidFill>
              </a:rPr>
              <a:t>yy</a:t>
            </a:r>
            <a:r>
              <a:rPr lang="en-US" sz="3200" b="1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3200" b="1" dirty="0" err="1" smtClean="0">
                <a:solidFill>
                  <a:srgbClr val="0000FF"/>
                </a:solidFill>
              </a:rPr>
              <a:t>Malikshoh</a:t>
            </a:r>
            <a:r>
              <a:rPr lang="en-US" sz="3200" b="1" dirty="0" smtClean="0">
                <a:solidFill>
                  <a:srgbClr val="0000FF"/>
                </a:solidFill>
              </a:rPr>
              <a:t> (1072-1092 </a:t>
            </a:r>
            <a:r>
              <a:rPr lang="en-US" sz="3200" b="1" dirty="0" err="1" smtClean="0">
                <a:solidFill>
                  <a:srgbClr val="0000FF"/>
                </a:solidFill>
              </a:rPr>
              <a:t>yy</a:t>
            </a:r>
            <a:r>
              <a:rPr lang="en-US" sz="3200" b="1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3200" b="1" dirty="0" smtClean="0">
                <a:solidFill>
                  <a:srgbClr val="0000FF"/>
                </a:solidFill>
              </a:rPr>
              <a:t>Mahmud (1092-1094 </a:t>
            </a:r>
            <a:r>
              <a:rPr lang="en-US" sz="3200" b="1" dirty="0" err="1" smtClean="0">
                <a:solidFill>
                  <a:srgbClr val="0000FF"/>
                </a:solidFill>
              </a:rPr>
              <a:t>yy</a:t>
            </a:r>
            <a:r>
              <a:rPr lang="en-US" sz="3200" b="1" dirty="0" smtClean="0">
                <a:solidFill>
                  <a:srgbClr val="0000FF"/>
                </a:solidFill>
              </a:rPr>
              <a:t>) </a:t>
            </a:r>
          </a:p>
          <a:p>
            <a:r>
              <a:rPr lang="en-US" sz="3200" b="1" dirty="0" err="1" smtClean="0">
                <a:solidFill>
                  <a:srgbClr val="0000FF"/>
                </a:solidFill>
              </a:rPr>
              <a:t>Barqiyoruq</a:t>
            </a:r>
            <a:r>
              <a:rPr lang="en-US" sz="3200" b="1" dirty="0" smtClean="0">
                <a:solidFill>
                  <a:srgbClr val="0000FF"/>
                </a:solidFill>
              </a:rPr>
              <a:t> </a:t>
            </a:r>
            <a:r>
              <a:rPr lang="en-US" sz="3200" b="1" dirty="0" err="1">
                <a:solidFill>
                  <a:srgbClr val="0000FF"/>
                </a:solidFill>
              </a:rPr>
              <a:t>Malikshoh</a:t>
            </a:r>
            <a:r>
              <a:rPr lang="en-US" sz="3200" b="1" dirty="0">
                <a:solidFill>
                  <a:srgbClr val="0000FF"/>
                </a:solidFill>
              </a:rPr>
              <a:t> II </a:t>
            </a:r>
            <a:r>
              <a:rPr lang="en-US" sz="3200" b="1" dirty="0" smtClean="0">
                <a:solidFill>
                  <a:srgbClr val="0000FF"/>
                </a:solidFill>
              </a:rPr>
              <a:t>(1104</a:t>
            </a:r>
            <a:r>
              <a:rPr lang="en-US" sz="3200" b="1" dirty="0">
                <a:solidFill>
                  <a:srgbClr val="0000FF"/>
                </a:solidFill>
              </a:rPr>
              <a:t>— </a:t>
            </a:r>
            <a:r>
              <a:rPr lang="en-US" sz="3200" b="1" dirty="0" smtClean="0">
                <a:solidFill>
                  <a:srgbClr val="0000FF"/>
                </a:solidFill>
              </a:rPr>
              <a:t>1105 </a:t>
            </a:r>
            <a:r>
              <a:rPr lang="en-US" sz="3200" b="1" dirty="0" err="1" smtClean="0">
                <a:solidFill>
                  <a:srgbClr val="0000FF"/>
                </a:solidFill>
              </a:rPr>
              <a:t>yy</a:t>
            </a:r>
            <a:r>
              <a:rPr lang="en-US" sz="3200" b="1" dirty="0" smtClean="0">
                <a:solidFill>
                  <a:srgbClr val="0000FF"/>
                </a:solidFill>
              </a:rPr>
              <a:t>) </a:t>
            </a:r>
          </a:p>
          <a:p>
            <a:r>
              <a:rPr lang="en-US" sz="3200" b="1" dirty="0" err="1" smtClean="0">
                <a:solidFill>
                  <a:srgbClr val="0000FF"/>
                </a:solidFill>
              </a:rPr>
              <a:t>G’iyosiddin</a:t>
            </a:r>
            <a:r>
              <a:rPr lang="en-US" sz="3200" b="1" dirty="0" smtClean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rgbClr val="0000FF"/>
                </a:solidFill>
              </a:rPr>
              <a:t>Muhammad </a:t>
            </a:r>
            <a:r>
              <a:rPr lang="en-US" sz="3200" b="1" dirty="0" smtClean="0">
                <a:solidFill>
                  <a:srgbClr val="0000FF"/>
                </a:solidFill>
              </a:rPr>
              <a:t>(1105—1118 </a:t>
            </a:r>
            <a:r>
              <a:rPr lang="en-US" sz="3200" b="1" dirty="0" err="1" smtClean="0">
                <a:solidFill>
                  <a:srgbClr val="0000FF"/>
                </a:solidFill>
              </a:rPr>
              <a:t>yy</a:t>
            </a:r>
            <a:r>
              <a:rPr lang="en-US" sz="3200" b="1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3200" b="1" dirty="0" err="1" smtClean="0">
                <a:solidFill>
                  <a:srgbClr val="0000FF"/>
                </a:solidFill>
              </a:rPr>
              <a:t>Sulton</a:t>
            </a:r>
            <a:r>
              <a:rPr lang="en-US" sz="3200" b="1" dirty="0" smtClean="0">
                <a:solidFill>
                  <a:srgbClr val="0000FF"/>
                </a:solidFill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</a:rPr>
              <a:t>Sanjar</a:t>
            </a:r>
            <a:r>
              <a:rPr lang="en-US" sz="3200" b="1" dirty="0" smtClean="0">
                <a:solidFill>
                  <a:srgbClr val="0000FF"/>
                </a:solidFill>
              </a:rPr>
              <a:t> (1118-1157 </a:t>
            </a:r>
            <a:r>
              <a:rPr lang="en-US" sz="3200" b="1" dirty="0" err="1" smtClean="0">
                <a:solidFill>
                  <a:srgbClr val="0000FF"/>
                </a:solidFill>
              </a:rPr>
              <a:t>yy</a:t>
            </a:r>
            <a:r>
              <a:rPr lang="en-US" sz="3200" b="1" dirty="0" smtClean="0">
                <a:solidFill>
                  <a:srgbClr val="0000FF"/>
                </a:solidFill>
              </a:rPr>
              <a:t>)</a:t>
            </a:r>
            <a:endParaRPr lang="uz-Cyrl-UZ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113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8F6C6-BA44-4216-98A9-9F0926F5B47D}" type="slidenum">
              <a:rPr lang="en-US"/>
              <a:pPr>
                <a:defRPr/>
              </a:pPr>
              <a:t>95</a:t>
            </a:fld>
            <a:endParaRPr lang="en-US"/>
          </a:p>
        </p:txBody>
      </p:sp>
      <p:sp>
        <p:nvSpPr>
          <p:cNvPr id="36867" name="Rectangle 10"/>
          <p:cNvSpPr>
            <a:spLocks noChangeArrowheads="1"/>
          </p:cNvSpPr>
          <p:nvPr/>
        </p:nvSpPr>
        <p:spPr bwMode="auto">
          <a:xfrm>
            <a:off x="1258888" y="1557338"/>
            <a:ext cx="69119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2" tIns="45696" rIns="91392" bIns="45696">
            <a:spAutoFit/>
          </a:bodyPr>
          <a:lstStyle/>
          <a:p>
            <a:pPr algn="ctr"/>
            <a:endParaRPr lang="uz-Cyrl-UZ" sz="4400" b="1">
              <a:solidFill>
                <a:srgbClr val="1663C0"/>
              </a:solidFill>
              <a:latin typeface="Constantia" pitchFamily="18" charset="0"/>
            </a:endParaRPr>
          </a:p>
          <a:p>
            <a:pPr algn="ctr"/>
            <a:endParaRPr lang="uz-Cyrl-UZ" sz="4400" b="1">
              <a:solidFill>
                <a:srgbClr val="1663C0"/>
              </a:solidFill>
              <a:latin typeface="Constantia" pitchFamily="18" charset="0"/>
            </a:endParaRPr>
          </a:p>
          <a:p>
            <a:pPr algn="ctr"/>
            <a:r>
              <a:rPr lang="uz-Cyrl-UZ" sz="4400" b="1">
                <a:solidFill>
                  <a:srgbClr val="B5EDFD"/>
                </a:solidFill>
              </a:rPr>
              <a:t>ЭЪТИБОРИНГИЗ УЧУН РАХМАТ</a:t>
            </a:r>
            <a:endParaRPr lang="ru-RU" sz="4400" b="1">
              <a:solidFill>
                <a:srgbClr val="B5E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68e27534349f1935517ecc882f5534133a3ecf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2001</TotalTime>
  <Words>426</Words>
  <Application>Microsoft Office PowerPoint</Application>
  <PresentationFormat>Экран (4:3)</PresentationFormat>
  <Paragraphs>182</Paragraphs>
  <Slides>95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95</vt:i4>
      </vt:variant>
    </vt:vector>
  </HeadingPairs>
  <TitlesOfParts>
    <vt:vector size="105" baseType="lpstr">
      <vt:lpstr>Arial</vt:lpstr>
      <vt:lpstr>Calibri</vt:lpstr>
      <vt:lpstr>Constantia</vt:lpstr>
      <vt:lpstr>HGP明朝E</vt:lpstr>
      <vt:lpstr>Times New Roman</vt:lpstr>
      <vt:lpstr>Wingdings</vt:lpstr>
      <vt:lpstr>Wingdings 2</vt:lpstr>
      <vt:lpstr>Поток</vt:lpstr>
      <vt:lpstr>Тема Office</vt:lpstr>
      <vt:lpstr>1_Поток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рс</dc:creator>
  <cp:lastModifiedBy>Bahtiyor</cp:lastModifiedBy>
  <cp:revision>214</cp:revision>
  <dcterms:created xsi:type="dcterms:W3CDTF">2015-05-27T03:14:45Z</dcterms:created>
  <dcterms:modified xsi:type="dcterms:W3CDTF">2020-08-02T10:14:35Z</dcterms:modified>
</cp:coreProperties>
</file>