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6" r:id="rId2"/>
  </p:sldMasterIdLst>
  <p:notesMasterIdLst>
    <p:notesMasterId r:id="rId20"/>
  </p:notesMasterIdLst>
  <p:sldIdLst>
    <p:sldId id="256" r:id="rId3"/>
    <p:sldId id="277" r:id="rId4"/>
    <p:sldId id="340" r:id="rId5"/>
    <p:sldId id="585" r:id="rId6"/>
    <p:sldId id="586" r:id="rId7"/>
    <p:sldId id="601" r:id="rId8"/>
    <p:sldId id="602" r:id="rId9"/>
    <p:sldId id="616" r:id="rId10"/>
    <p:sldId id="603" r:id="rId11"/>
    <p:sldId id="605" r:id="rId12"/>
    <p:sldId id="604" r:id="rId13"/>
    <p:sldId id="607" r:id="rId14"/>
    <p:sldId id="606" r:id="rId15"/>
    <p:sldId id="584" r:id="rId16"/>
    <p:sldId id="437" r:id="rId17"/>
    <p:sldId id="573" r:id="rId18"/>
    <p:sldId id="457" r:id="rId19"/>
  </p:sldIdLst>
  <p:sldSz cx="9144000" cy="6858000" type="screen4x3"/>
  <p:notesSz cx="6858000" cy="9144000"/>
  <p:custDataLst>
    <p:tags r:id="rId21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33"/>
    <a:srgbClr val="009900"/>
    <a:srgbClr val="DF0318"/>
    <a:srgbClr val="00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9" autoAdjust="0"/>
    <p:restoredTop sz="94614" autoAdjust="0"/>
  </p:normalViewPr>
  <p:slideViewPr>
    <p:cSldViewPr>
      <p:cViewPr varScale="1">
        <p:scale>
          <a:sx n="69" d="100"/>
          <a:sy n="69" d="100"/>
        </p:scale>
        <p:origin x="13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61060BD-0B2B-4EEA-86B0-7BA5FE3F16D9}" type="datetimeFigureOut">
              <a:rPr lang="ru-RU"/>
              <a:pPr>
                <a:defRPr/>
              </a:pPr>
              <a:t>01.08.2020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1046165-F4B2-4E58-B147-E3566C2BCB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268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9D956-A60B-4E35-808E-D49B4D71FA87}" type="datetimeFigureOut">
              <a:rPr lang="ru-RU"/>
              <a:pPr>
                <a:defRPr/>
              </a:pPr>
              <a:t>01.08.2020</a:t>
            </a:fld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1EFBA-9FE9-4E07-A2AC-9D942F3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788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8AC-9518-4B38-B13D-0FA27AE05054}" type="datetimeFigureOut">
              <a:rPr lang="ru-RU"/>
              <a:pPr>
                <a:defRPr/>
              </a:pPr>
              <a:t>01.08.2020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3E971-92AE-47B9-AB11-01C8A02CDA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60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704850"/>
            <a:ext cx="8229600" cy="56197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B0580-1B73-40A0-91D0-1AECB88A781D}" type="datetimeFigureOut">
              <a:rPr lang="ru-RU"/>
              <a:pPr>
                <a:defRPr/>
              </a:pPr>
              <a:t>01.08.2020</a:t>
            </a:fld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CB842-78BA-48F9-B6CB-0E70995D72D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17150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20A01-7CB4-49C5-9563-3A15215C7CAF}" type="datetimeFigureOut">
              <a:rPr lang="ru-RU"/>
              <a:pPr>
                <a:defRPr/>
              </a:pPr>
              <a:t>01.08.2020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A66AF-36EE-455E-92C2-019494E4AB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946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FE2B7-2A3A-4270-8831-4CD4B44B2217}" type="datetimeFigureOut">
              <a:rPr lang="ru-RU"/>
              <a:pPr>
                <a:defRPr/>
              </a:pPr>
              <a:t>01.08.2020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FD8A0-9E89-4CEB-9D74-4BC9AD69C7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173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BD532-8FDE-475F-9D23-EE05FCE87EB5}" type="datetimeFigureOut">
              <a:rPr lang="ru-RU"/>
              <a:pPr>
                <a:defRPr/>
              </a:pPr>
              <a:t>01.08.2020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924C6-52F3-4312-89EF-76BFA22D6C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294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2BB8E-64F6-4DE7-BB47-ED2F00126385}" type="datetimeFigureOut">
              <a:rPr lang="ru-RU"/>
              <a:pPr>
                <a:defRPr/>
              </a:pPr>
              <a:t>01.08.2020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68B9A-86F2-4B59-B5BF-09B29AE125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010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525E9-9073-4E1A-915C-ADB9AC46E966}" type="datetimeFigureOut">
              <a:rPr lang="ru-RU"/>
              <a:pPr>
                <a:defRPr/>
              </a:pPr>
              <a:t>01.08.2020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68AB7-E873-45AF-AF00-AF0094E6F4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795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8EF8A-6C70-4688-8778-FB5E5416800B}" type="datetimeFigureOut">
              <a:rPr lang="ru-RU"/>
              <a:pPr>
                <a:defRPr/>
              </a:pPr>
              <a:t>01.08.2020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761EE-4B21-4927-9B7C-D044F57F35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159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2E11B-334C-43D3-9AB3-E3CD64AFD655}" type="datetimeFigureOut">
              <a:rPr lang="ru-RU"/>
              <a:pPr>
                <a:defRPr/>
              </a:pPr>
              <a:t>01.08.2020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F51B1-6411-4D19-A3EF-23033160DB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5991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47CFF-6CF3-44EE-B770-DA7EBE70A52C}" type="datetimeFigureOut">
              <a:rPr lang="ru-RU"/>
              <a:pPr>
                <a:defRPr/>
              </a:pPr>
              <a:t>01.08.2020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0BC98-A8A3-4DF8-934C-53A65A358D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85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9561F-B5F0-42EA-B66B-3A371CD1F3F6}" type="datetimeFigureOut">
              <a:rPr lang="ru-RU"/>
              <a:pPr>
                <a:defRPr/>
              </a:pPr>
              <a:t>01.08.2020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15470-55BA-46C4-BE7E-90610A8C84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48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57C73-01B1-491C-8B1E-6A542CD09270}" type="datetimeFigureOut">
              <a:rPr lang="ru-RU"/>
              <a:pPr>
                <a:defRPr/>
              </a:pPr>
              <a:t>01.08.2020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AB705-75B9-459E-89E7-5FCBEB39D1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437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31CBE-DB70-479D-AC26-21A5027420D0}" type="datetimeFigureOut">
              <a:rPr lang="ru-RU"/>
              <a:pPr>
                <a:defRPr/>
              </a:pPr>
              <a:t>01.08.2020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23E72-C215-43D8-8329-8AD0AD325A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5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6F6A4-F45D-441B-8891-B19811C43279}" type="datetimeFigureOut">
              <a:rPr lang="ru-RU"/>
              <a:pPr>
                <a:defRPr/>
              </a:pPr>
              <a:t>01.08.2020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AA105-610B-4FA1-B7D3-7D7A7C38D6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85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BBAA0-5AC9-4358-8D27-9D17D577FE97}" type="datetimeFigureOut">
              <a:rPr lang="ru-RU"/>
              <a:pPr>
                <a:defRPr/>
              </a:pPr>
              <a:t>01.08.2020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2D81B-1942-4CAD-9377-C980A57A1F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59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FCEA3-FA31-4489-9CC5-0E2FAD3B0C00}" type="datetimeFigureOut">
              <a:rPr lang="ru-RU"/>
              <a:pPr>
                <a:defRPr/>
              </a:pPr>
              <a:t>01.08.2020</a:t>
            </a:fld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6FBCC-BE9B-4035-A659-3A9CFBE12B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70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32BAE-4EE5-42C1-8C34-21BDE12167F9}" type="datetimeFigureOut">
              <a:rPr lang="ru-RU"/>
              <a:pPr>
                <a:defRPr/>
              </a:pPr>
              <a:t>01.08.2020</a:t>
            </a:fld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EDF9C-80B2-4218-BC38-0953260CB6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31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57966-F64E-499C-A46B-9FEA3CC9DE83}" type="datetimeFigureOut">
              <a:rPr lang="ru-RU"/>
              <a:pPr>
                <a:defRPr/>
              </a:pPr>
              <a:t>01.08.2020</a:t>
            </a:fld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BD976-DE9E-4861-BBAE-4992062B1E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37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CAAF2-2599-4579-A34C-026AAA7F7FFD}" type="datetimeFigureOut">
              <a:rPr lang="ru-RU"/>
              <a:pPr>
                <a:defRPr/>
              </a:pPr>
              <a:t>01.08.2020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A0A9F-C092-413E-BB0C-CDF4809FCE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77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57B3C-5548-42C3-8198-61423CD6B714}" type="datetimeFigureOut">
              <a:rPr lang="ru-RU"/>
              <a:pPr>
                <a:defRPr/>
              </a:pPr>
              <a:t>01.08.2020</a:t>
            </a:fld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58E0B-31F8-4DFC-8732-F62FD8CBA0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6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F81AD-53CA-4786-BB7A-67BAC44C2837}" type="datetimeFigureOut">
              <a:rPr lang="ru-RU"/>
              <a:pPr>
                <a:defRPr/>
              </a:pPr>
              <a:t>01.08.2020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EED4F-6AAB-40FC-988F-FC413ADF6A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63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38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638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F7E129E-1E72-49A2-903C-BAD6DCDBAE4C}" type="datetimeFigureOut">
              <a:rPr lang="ru-RU"/>
              <a:pPr>
                <a:defRPr/>
              </a:pPr>
              <a:t>01.08.2020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9361AF-1EC0-471E-B501-92B65A5DBB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639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16" r:id="rId8"/>
    <p:sldLayoutId id="2147483800" r:id="rId9"/>
    <p:sldLayoutId id="2147483801" r:id="rId10"/>
    <p:sldLayoutId id="2147483803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741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7E60E5-3832-4BCD-B068-A69F88AEA33A}" type="datetimeFigureOut">
              <a:rPr lang="ru-RU"/>
              <a:pPr>
                <a:defRPr/>
              </a:pPr>
              <a:t>01.08.2020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B7CF16F-00D1-4C82-8097-1742268C0C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 descr="C:\Users\Латыпов\Pictures\Колонн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59"/>
          <a:stretch>
            <a:fillRect/>
          </a:stretch>
        </p:blipFill>
        <p:spPr bwMode="auto">
          <a:xfrm>
            <a:off x="0" y="0"/>
            <a:ext cx="28432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Box 6"/>
          <p:cNvSpPr txBox="1">
            <a:spLocks noChangeArrowheads="1"/>
          </p:cNvSpPr>
          <p:nvPr/>
        </p:nvSpPr>
        <p:spPr bwMode="auto">
          <a:xfrm>
            <a:off x="1357290" y="714356"/>
            <a:ext cx="7325986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4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1.1.ma’ruza</a:t>
            </a:r>
            <a:r>
              <a:rPr lang="uz-Cyrl-UZ" sz="44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4400" b="1" dirty="0" err="1"/>
              <a:t>Kirish</a:t>
            </a:r>
            <a:r>
              <a:rPr lang="en-US" sz="4400" b="1" dirty="0" smtClean="0"/>
              <a:t>. Fanning </a:t>
            </a:r>
            <a:r>
              <a:rPr lang="en-US" sz="4400" b="1" dirty="0" err="1" smtClean="0"/>
              <a:t>maqsad</a:t>
            </a:r>
            <a:r>
              <a:rPr lang="en-US" sz="4400" b="1" dirty="0" smtClean="0"/>
              <a:t> </a:t>
            </a:r>
            <a:r>
              <a:rPr lang="en-US" sz="4400" b="1" dirty="0" err="1"/>
              <a:t>va</a:t>
            </a:r>
            <a:r>
              <a:rPr lang="en-US" sz="4400" b="1" dirty="0"/>
              <a:t> </a:t>
            </a:r>
            <a:r>
              <a:rPr lang="en-US" sz="4400" b="1" dirty="0" err="1"/>
              <a:t>vazifalari</a:t>
            </a:r>
            <a:r>
              <a:rPr lang="en-US" sz="4400" b="1" dirty="0"/>
              <a:t> </a:t>
            </a:r>
            <a:r>
              <a:rPr lang="kk-KZ" sz="4400" b="1" dirty="0" smtClean="0"/>
              <a:t>  </a:t>
            </a:r>
            <a:endParaRPr lang="ru-RU" sz="4400" b="1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779912" y="4863538"/>
            <a:ext cx="4786346" cy="10001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200" b="1" i="1" spc="50" dirty="0" err="1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Ma’ruzachi</a:t>
            </a:r>
            <a:r>
              <a:rPr lang="uz-Cyrl-UZ" sz="3200" b="1" i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    </a:t>
            </a:r>
            <a:r>
              <a:rPr lang="en-US" sz="3200" b="1" i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</a:t>
            </a:r>
            <a:r>
              <a:rPr lang="uz-Cyrl-UZ" sz="3200" b="1" i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</a:t>
            </a:r>
            <a:r>
              <a:rPr lang="en-US" sz="3200" b="1" i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</a:t>
            </a:r>
            <a:r>
              <a:rPr lang="uz-Cyrl-UZ" sz="3200" b="1" i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 </a:t>
            </a:r>
            <a:r>
              <a:rPr lang="en-US" sz="3200" b="1" i="1" spc="50" dirty="0" err="1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Nazirov</a:t>
            </a:r>
            <a:endParaRPr lang="ru-RU" sz="3200" b="1" i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57488" y="6143644"/>
            <a:ext cx="4786346" cy="4762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spc="50" dirty="0" err="1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Denov</a:t>
            </a:r>
            <a:r>
              <a:rPr lang="en-US" sz="24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z-Cyrl-UZ" sz="2400" b="1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r>
              <a:rPr lang="en-US" sz="2400" b="1" spc="5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endParaRPr lang="ru-RU" sz="2400" b="1" spc="50" dirty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116632"/>
            <a:ext cx="8568952" cy="5625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ctr">
              <a:lnSpc>
                <a:spcPct val="107000"/>
              </a:lnSpc>
              <a:spcAft>
                <a:spcPts val="0"/>
              </a:spcAft>
            </a:pPr>
            <a:r>
              <a:rPr lang="en-US" sz="21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Xitoy</a:t>
            </a:r>
            <a:r>
              <a:rPr lang="en-US" sz="21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manbalari</a:t>
            </a:r>
            <a:r>
              <a:rPr lang="en-US" sz="21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1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Sima</a:t>
            </a: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Syan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«Shi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- («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Tarixiy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esdaliklar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»)</a:t>
            </a:r>
            <a:endParaRPr lang="ru-RU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Byan</a:t>
            </a: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Syan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Xan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- («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Avvalgi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sulolasining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»)</a:t>
            </a:r>
            <a:endParaRPr lang="ru-RU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 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Yan-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shou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Bey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(«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Shimoliy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sulolalar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»)</a:t>
            </a:r>
            <a:endParaRPr lang="ru-RU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Xou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Xan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(«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Keyingi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sulolasi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»)</a:t>
            </a:r>
            <a:endParaRPr lang="ru-RU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ctr">
              <a:lnSpc>
                <a:spcPct val="107000"/>
              </a:lnSpc>
              <a:spcAft>
                <a:spcPts val="0"/>
              </a:spcAft>
            </a:pPr>
            <a:r>
              <a:rPr lang="en-US" sz="21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IX-XII </a:t>
            </a:r>
            <a:r>
              <a:rPr lang="en-US" sz="21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21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arab</a:t>
            </a:r>
            <a:r>
              <a:rPr lang="en-US" sz="21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tilidagi</a:t>
            </a:r>
            <a:r>
              <a:rPr lang="en-US" sz="21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manbalar</a:t>
            </a:r>
            <a:r>
              <a:rPr lang="en-US" sz="21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1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Muxammad</a:t>
            </a: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Muso al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Xorazmiy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Kitob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at-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- («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kitobi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»)</a:t>
            </a:r>
            <a:endParaRPr lang="ru-RU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Madoiniy</a:t>
            </a: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Abluxasan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Ali ibn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Muxammad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Kitob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magoziy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(«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Urushlar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xakida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kitob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»)</a:t>
            </a:r>
            <a:endParaRPr lang="ru-RU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Al-</a:t>
            </a:r>
            <a:r>
              <a:rPr lang="en-US" sz="2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Ya’kubiy</a:t>
            </a: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Kitob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buldon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(«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Mamlakatlar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xakida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kitob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»)</a:t>
            </a:r>
            <a:endParaRPr lang="ru-RU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Balazuriy</a:t>
            </a: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Kitob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futux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al-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buldon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(«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mamlakatlarni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zabt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etilishi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»)</a:t>
            </a:r>
            <a:endParaRPr lang="ru-RU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At-</a:t>
            </a:r>
            <a:r>
              <a:rPr lang="en-US" sz="2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Tabariy</a:t>
            </a: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ar-rusul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va-muluk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(«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Paygambarlar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podshoxlar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»)</a:t>
            </a:r>
            <a:endParaRPr lang="ru-RU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Abu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Rayxon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Beruniy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Kddimgi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xalklardan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kolgan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yodgorliklar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(«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Osor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ul-bokiya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 al-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kurun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an-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xoliya</a:t>
            </a: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»)</a:t>
            </a:r>
          </a:p>
          <a:p>
            <a:pPr marL="34290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Muxammad</a:t>
            </a: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Qoshgoriy</a:t>
            </a: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Devonu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lugat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at-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turk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 («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Turkiy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suzlar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lugati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»)</a:t>
            </a:r>
            <a:endParaRPr lang="en-US" sz="2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5720" y="487025"/>
            <a:ext cx="8568952" cy="608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XIII-XIV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fors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tilidagi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manbalar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Narshaxiy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Buxoro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Nizomiddin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Shomiy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Zafarnoma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Sharafuddin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Yazdiy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Zafarnoma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Muxammad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Taragay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mirzo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Ulugbek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ulus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(«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arba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ulus»)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O’zbek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tilidagi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manbalar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Yusuf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Xos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Xojib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Bolasoguniy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Qutadgu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bilik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(«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Saodatga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yullovchi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bilim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Temur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Tuzuklari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Zaxiriddin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Muxammad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Bobur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Boburnoma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(«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Vaqoyi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’»)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Muxammad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Solix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Shayboniynoma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boshkalar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5720" y="487025"/>
            <a:ext cx="8568952" cy="586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ctr"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O’zbekiston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davlatchiligi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fanining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fanlar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aloqadorligi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fanlari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jaxon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davlatchiligi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evolyutsiyasi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muassasalari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vazifalari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tugrisida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ma’lumotlarga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buladi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Yuridik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fanlar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xukuk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asoslari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tushunchasi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shakllarini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urganishda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bersa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ijtimoiy-siyosiy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fanlar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fukarolar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urtasidagi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munosabatlarini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tushunish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takkoslash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orkali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ilmiy-nazariy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xulosalar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chikarishga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buladi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fanlari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jumladan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tarixiy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xronologiya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gerldika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sfragistika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arxivshunoslik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chambarchas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bog’liq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Xronologiya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fanlarning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rivojlanishi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natijasida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vaktni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urganadigan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XVI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asrda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vujudga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keldi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Xronologiya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Kadimgi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Bobil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Yunoniston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Rimda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shakllangan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Urta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asrlarda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xronologiyaning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rivojlanishiga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Markaziy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Osiyolik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olimlar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xissalarini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kushganlar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Xronologiya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yordamchi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tarix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fanlaridan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biri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bulib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u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vakt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tugrisidagi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fandir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Xronologiya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suzi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yunoncha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suz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bulib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“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xronos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” -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vakt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"logos”- fan,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ya’ni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vaktni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urganish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xakidagi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fan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deganidir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Xronologiya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vaktlarni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urganish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xisoblash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xakidagi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fan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sifatida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ikki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kismga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bulinadi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bular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astronomik</a:t>
            </a:r>
            <a:r>
              <a:rPr lang="en-US" b="1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b="1" i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matematik</a:t>
            </a:r>
            <a:r>
              <a:rPr lang="en-US" b="1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b="1" i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xronologiya</a:t>
            </a:r>
            <a:r>
              <a:rPr lang="en-US" b="1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b="1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tarixiy</a:t>
            </a:r>
            <a:r>
              <a:rPr lang="en-US" b="1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xronologiyadir</a:t>
            </a:r>
            <a:r>
              <a:rPr lang="en-US" b="1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Astronomik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xronologiyaning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vazifasi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osmon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jismlarining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siljishi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tugrisidagi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anik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astronomik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davrlarning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vaktini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aytib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berishdir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Tarixiy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xronologiya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tarixiy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taraqqiyot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davomida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vaktni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xisoblash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tizimini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urganadi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ularning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uzaro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bog’liqdigini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vaktlarni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xisob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sistemasidan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ikkinchisiga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aylantirish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uslublarini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ishlab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chikadi</a:t>
            </a:r>
            <a:endParaRPr lang="ru-RU" i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5720" y="428604"/>
            <a:ext cx="8568952" cy="6415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kk-KZ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Geraldika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gerblar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xakidagi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bilimlar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tizimidir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Geraldika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atamasi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lotincha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heraldus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-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jarchi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suzidan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chikkan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Polyakcha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"herb”,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nemischa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erbo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atamalari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meros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merosxur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ma’nolarida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qo’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llanilgan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Gerb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biron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mamlakat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xududning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xarakterdagi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goyalari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majmuasini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uziga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xujalik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xususiyatlari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tabakaviy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tavofutlarini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shaxs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xonadoni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oilasi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kaysi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urug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kavmga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mansubligi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nasl-nasabini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ifodalovchi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aloxida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ramziy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belgidir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Geraldika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moddiy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madaniyat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yodgorliklarini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gerb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tamga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muxr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nishonlarni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gerbli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ramzli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yozma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manbalarni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urganadi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milliy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an’analar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xususiyatlar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mamlakatlararo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iktisodiy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madaniy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alokalarni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urganishga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Fanning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vazifasi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belgilangan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ob’ektga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arab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manbalarni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rganish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tadqiq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orkali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ma’lum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davrning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iktisodiy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axvolini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ochib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xukmdorlar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sulolalar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shaxslar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vokealarni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davrlashtirishdan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404664"/>
            <a:ext cx="8568952" cy="6506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Genealogiya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yunoncha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genealogiya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shajara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faning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yordamchi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soxalaridan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bulib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shaxs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urug-aymogi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nasl-nasabi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oilasi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xonadon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vakillari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chikishi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kon-karindoshlik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munosabatlari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nasl-nasab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zanjiridagi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urnini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urganadi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amaliy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soxasi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shajaralar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nasabnomalar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tuzishdir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Numizmatika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tanga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pullarni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urganuvchi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tadqiq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etuvchi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fan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soxasi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xisoblanadi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.“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Numizmatika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suzi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grekcha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nomisma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	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tanga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pul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chaka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degan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ma’noni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anglatadi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Tangashunoslik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oltin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kumush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misdan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ishlangan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metall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pullarni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urganish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xakidagi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fandir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soxaga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bundan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tashkari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kogoz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pullarni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urganish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bonistika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medal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xildagi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esdalik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tamgalarini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znachoklar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florestika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urganish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kiradi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Numizmatika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atamasi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urta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asrdan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e’tiboran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tanga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pullar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xakidagi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fanning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nomi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sifatida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ishlatila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boshlandi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U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tanga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kogoz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pullarning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orden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medallarning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yuzaga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kelish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tarixini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urganadi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Turli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davrlarda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xukmdorlar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uz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nomidan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pul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zarb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kildirganlar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tanga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pullar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davlatning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chegarasini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iktisodiy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birligini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bozordagi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kiymatini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belgilaydi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xukmdorning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zarb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kildirgan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tanga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pullarida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xukmdorning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tasviri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yoxud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xukmron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sulola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yoki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davlat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ramzi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bulgan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gerblar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uz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aksini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topgan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Tanga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pullar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boshka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manbalarga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karaganda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aloxida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informativ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xamda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kimmatli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tarixiy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dalillar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berishi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ajralib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turadi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487025"/>
            <a:ext cx="8568952" cy="6395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RU" sz="2300" dirty="0" smtClean="0"/>
              <a:t>	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Sfragistika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xujjatlarga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kuyilgan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muxrlar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orkali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kaysi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idora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mansabdor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shaxsga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tegishliligini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aniklashda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atamasi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lotincha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arxivum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suzidan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olingan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bulib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uzbek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tilida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maxkama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muassasa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degan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ma’noni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anglatadi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suz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xozirgi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kunda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boshkacha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ma’noda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kullaniladi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deganda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biz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xujjatlar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sakdanadigan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muassasasani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tushunamiz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paytda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biron-bir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tashkilot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jismoniy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shaxslar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kulida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tuplanadigan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xujjatlar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majmuiga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nisbatan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atamasi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kullaniladi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Arxivshunoslik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arxivlar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faoliyatining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nazariy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xukukiy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uslubiy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masalalarini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xal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etishga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karatilgan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fandir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arxivlar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faoliyati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muammolarni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kompleks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tarzda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urganadi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olganda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O’zbekiston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davlatchiligi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urganishni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kator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fanlar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bog’liq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borish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olgan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nazariy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bilimlarini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amaliyotda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muassasalar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faoliyati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takomillashtirishda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kullash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joizdir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860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5720" y="610136"/>
            <a:ext cx="8568952" cy="5116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ctr">
              <a:lnSpc>
                <a:spcPct val="107000"/>
              </a:lnSpc>
              <a:spcAft>
                <a:spcPts val="0"/>
              </a:spcAft>
            </a:pPr>
            <a:r>
              <a:rPr lang="en-US" sz="22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Manbalar va adabiyotlar</a:t>
            </a:r>
            <a:endParaRPr lang="ru-RU" sz="2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	Nizomulmulk. Siyosatnoma. - T.: Yangi asr avlodi, 2008.</a:t>
            </a:r>
            <a:endParaRPr lang="ru-RU" sz="2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	Azamat Ziyo. Uzbek davlatchiligi tarixi. Eng kadimgi davrdan Rossiya boskiniga kadar. - T.: Shark, 2000.</a:t>
            </a:r>
            <a:endParaRPr lang="ru-RU" sz="2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	Istoriya gosudarstvennosti Uzbekistana: V 3-x t. / Otv. red. E.V. Rtveladze, D.A. Alimova. - T.: Uzbekistan, 2009.</a:t>
            </a:r>
            <a:endParaRPr lang="ru-RU" sz="2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	Sagdullaev A., Aminov B.B., Mavlonov U.M., Norkulov N. O’zbekiston tarixi: davlat va jamiyat taraqqiyoti. - T.: Akademiya, 2000.</a:t>
            </a:r>
            <a:endParaRPr lang="ru-RU" sz="2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	O’zbekiston davlatchiligi tarixi ocherklari / Mas’ul muxarrirlar: D.A. Alimova, E.V.Rtveladze. - T.: Shark, 2001.</a:t>
            </a:r>
            <a:endParaRPr lang="ru-RU" sz="2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	The Modern State: Theories and Ideologies.- Edinburgh University Press, 2007. ^ ^</a:t>
            </a:r>
            <a:endParaRPr lang="ru-RU" sz="2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7.	Sagdullaev A., Mavlonov U. O’zbekistonda davlat boshkaruvi tarixi.- Toshkent: Akademiya, 2006.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66860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8F6C6-BA44-4216-98A9-9F0926F5B47D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6867" name="Rectangle 10"/>
          <p:cNvSpPr>
            <a:spLocks noChangeArrowheads="1"/>
          </p:cNvSpPr>
          <p:nvPr/>
        </p:nvSpPr>
        <p:spPr bwMode="auto">
          <a:xfrm>
            <a:off x="1258888" y="1557338"/>
            <a:ext cx="69119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2" tIns="45696" rIns="91392" bIns="45696">
            <a:spAutoFit/>
          </a:bodyPr>
          <a:lstStyle/>
          <a:p>
            <a:pPr algn="ctr"/>
            <a:endParaRPr lang="uz-Cyrl-UZ" sz="4400" b="1">
              <a:solidFill>
                <a:srgbClr val="1663C0"/>
              </a:solidFill>
              <a:latin typeface="Constantia" pitchFamily="18" charset="0"/>
            </a:endParaRPr>
          </a:p>
          <a:p>
            <a:pPr algn="ctr"/>
            <a:endParaRPr lang="uz-Cyrl-UZ" sz="4400" b="1">
              <a:solidFill>
                <a:srgbClr val="1663C0"/>
              </a:solidFill>
              <a:latin typeface="Constantia" pitchFamily="18" charset="0"/>
            </a:endParaRPr>
          </a:p>
          <a:p>
            <a:pPr algn="ctr"/>
            <a:r>
              <a:rPr lang="uz-Cyrl-UZ" sz="4400" b="1">
                <a:solidFill>
                  <a:srgbClr val="B5EDFD"/>
                </a:solidFill>
              </a:rPr>
              <a:t>ЭЪТИБОРИНГИЗ УЧУН РАХМАТ</a:t>
            </a:r>
            <a:endParaRPr lang="ru-RU" sz="4400" b="1">
              <a:solidFill>
                <a:srgbClr val="B5E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8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6"/>
          <p:cNvSpPr txBox="1">
            <a:spLocks noChangeArrowheads="1"/>
          </p:cNvSpPr>
          <p:nvPr/>
        </p:nvSpPr>
        <p:spPr bwMode="auto">
          <a:xfrm>
            <a:off x="251520" y="733246"/>
            <a:ext cx="8640959" cy="48320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ctr" eaLnBrk="1" hangingPunct="1"/>
            <a:r>
              <a:rPr lang="ru-RU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Режа</a:t>
            </a:r>
            <a:r>
              <a:rPr lang="ru-RU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>
              <a:buFont typeface="Wingdings" pitchFamily="2" charset="2"/>
              <a:buChar char="Ø"/>
            </a:pPr>
            <a:endParaRPr lang="en-US" sz="2800" b="1" i="1" dirty="0">
              <a:solidFill>
                <a:srgbClr val="0000FF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0000FF"/>
                </a:solidFill>
              </a:rPr>
              <a:t>1. “</a:t>
            </a:r>
            <a:r>
              <a:rPr lang="en-US" sz="2800" b="1" i="1" dirty="0" err="1">
                <a:solidFill>
                  <a:srgbClr val="0000FF"/>
                </a:solidFill>
              </a:rPr>
              <a:t>O’zbekiston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davlatchiligi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tarixi</a:t>
            </a:r>
            <a:r>
              <a:rPr lang="en-US" sz="2800" b="1" i="1" dirty="0">
                <a:solidFill>
                  <a:srgbClr val="0000FF"/>
                </a:solidFill>
              </a:rPr>
              <a:t>” </a:t>
            </a:r>
            <a:r>
              <a:rPr lang="en-US" sz="2800" b="1" i="1" dirty="0" err="1">
                <a:solidFill>
                  <a:srgbClr val="0000FF"/>
                </a:solidFill>
              </a:rPr>
              <a:t>fanining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predmeti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va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 smtClean="0">
                <a:solidFill>
                  <a:srgbClr val="0000FF"/>
                </a:solidFill>
              </a:rPr>
              <a:t>uni</a:t>
            </a:r>
            <a:r>
              <a:rPr lang="en-US" sz="2800" b="1" i="1" dirty="0" smtClean="0">
                <a:solidFill>
                  <a:srgbClr val="0000FF"/>
                </a:solidFill>
              </a:rPr>
              <a:t> </a:t>
            </a:r>
            <a:r>
              <a:rPr lang="en-US" sz="2800" b="1" i="1" dirty="0" err="1" smtClean="0">
                <a:solidFill>
                  <a:srgbClr val="0000FF"/>
                </a:solidFill>
              </a:rPr>
              <a:t>o’rganishning</a:t>
            </a:r>
            <a:r>
              <a:rPr lang="en-US" sz="2800" b="1" i="1" dirty="0" smtClean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ahamiyati</a:t>
            </a:r>
            <a:r>
              <a:rPr lang="en-US" sz="2800" b="1" i="1" dirty="0">
                <a:solidFill>
                  <a:srgbClr val="0000FF"/>
                </a:solidFill>
              </a:rPr>
              <a:t>. 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0000FF"/>
                </a:solidFill>
              </a:rPr>
              <a:t>2. “</a:t>
            </a:r>
            <a:r>
              <a:rPr lang="en-US" sz="2800" b="1" i="1" dirty="0" err="1">
                <a:solidFill>
                  <a:srgbClr val="0000FF"/>
                </a:solidFill>
              </a:rPr>
              <a:t>O’zbekiston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davlatchigi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tarixi</a:t>
            </a:r>
            <a:r>
              <a:rPr lang="en-US" sz="2800" b="1" i="1" dirty="0">
                <a:solidFill>
                  <a:srgbClr val="0000FF"/>
                </a:solidFill>
              </a:rPr>
              <a:t>” </a:t>
            </a:r>
            <a:r>
              <a:rPr lang="en-US" sz="2800" b="1" i="1" dirty="0" err="1">
                <a:solidFill>
                  <a:srgbClr val="0000FF"/>
                </a:solidFill>
              </a:rPr>
              <a:t>fanining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metodologik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tamoyillari</a:t>
            </a:r>
            <a:r>
              <a:rPr lang="en-US" sz="2800" b="1" i="1" dirty="0">
                <a:solidFill>
                  <a:srgbClr val="0000FF"/>
                </a:solidFill>
              </a:rPr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0000FF"/>
                </a:solidFill>
              </a:rPr>
              <a:t>3. </a:t>
            </a:r>
            <a:r>
              <a:rPr lang="en-US" sz="2800" b="1" i="1" dirty="0" err="1">
                <a:solidFill>
                  <a:srgbClr val="0000FF"/>
                </a:solidFill>
              </a:rPr>
              <a:t>O’zbekiston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tarixini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davrlashtirish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va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uni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o’rganishdagi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 smtClean="0">
                <a:solidFill>
                  <a:srgbClr val="0000FF"/>
                </a:solidFill>
              </a:rPr>
              <a:t>asosiy</a:t>
            </a:r>
            <a:r>
              <a:rPr lang="en-US" sz="2800" b="1" i="1" dirty="0" smtClean="0">
                <a:solidFill>
                  <a:srgbClr val="0000FF"/>
                </a:solidFill>
              </a:rPr>
              <a:t> </a:t>
            </a:r>
            <a:r>
              <a:rPr lang="en-US" sz="2800" b="1" i="1" dirty="0" err="1" smtClean="0">
                <a:solidFill>
                  <a:srgbClr val="0000FF"/>
                </a:solidFill>
              </a:rPr>
              <a:t>manbalar</a:t>
            </a:r>
            <a:r>
              <a:rPr lang="en-US" sz="2800" b="1" i="1" dirty="0">
                <a:solidFill>
                  <a:srgbClr val="0000FF"/>
                </a:solidFill>
              </a:rPr>
              <a:t>.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0000FF"/>
                </a:solidFill>
              </a:rPr>
              <a:t>4. “</a:t>
            </a:r>
            <a:r>
              <a:rPr lang="en-US" sz="2800" b="1" i="1" dirty="0" err="1">
                <a:solidFill>
                  <a:srgbClr val="0000FF"/>
                </a:solidFill>
              </a:rPr>
              <a:t>O’zbekiston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davlatchiligi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tarixi</a:t>
            </a:r>
            <a:r>
              <a:rPr lang="en-US" sz="2800" b="1" i="1" dirty="0">
                <a:solidFill>
                  <a:srgbClr val="0000FF"/>
                </a:solidFill>
              </a:rPr>
              <a:t>” </a:t>
            </a:r>
            <a:r>
              <a:rPr lang="en-US" sz="2800" b="1" i="1" dirty="0" err="1">
                <a:solidFill>
                  <a:srgbClr val="0000FF"/>
                </a:solidFill>
              </a:rPr>
              <a:t>fanining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komil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 smtClean="0">
                <a:solidFill>
                  <a:srgbClr val="0000FF"/>
                </a:solidFill>
              </a:rPr>
              <a:t>inson</a:t>
            </a:r>
            <a:r>
              <a:rPr lang="en-US" sz="2800" b="1" i="1" dirty="0" smtClean="0">
                <a:solidFill>
                  <a:srgbClr val="0000FF"/>
                </a:solidFill>
              </a:rPr>
              <a:t> </a:t>
            </a:r>
            <a:r>
              <a:rPr lang="en-US" sz="2800" b="1" i="1" dirty="0" err="1" smtClean="0">
                <a:solidFill>
                  <a:srgbClr val="0000FF"/>
                </a:solidFill>
              </a:rPr>
              <a:t>tarbiyasidagi</a:t>
            </a:r>
            <a:r>
              <a:rPr lang="en-US" sz="2800" b="1" i="1" dirty="0" smtClean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o’rni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va</a:t>
            </a:r>
            <a:r>
              <a:rPr lang="en-US" sz="2800" b="1" i="1" dirty="0">
                <a:solidFill>
                  <a:srgbClr val="0000FF"/>
                </a:solidFill>
              </a:rPr>
              <a:t> </a:t>
            </a:r>
            <a:r>
              <a:rPr lang="en-US" sz="2800" b="1" i="1" dirty="0" err="1">
                <a:solidFill>
                  <a:srgbClr val="0000FF"/>
                </a:solidFill>
              </a:rPr>
              <a:t>roli</a:t>
            </a:r>
            <a:r>
              <a:rPr lang="en-US" sz="2800" b="1" i="1" dirty="0">
                <a:solidFill>
                  <a:srgbClr val="0000FF"/>
                </a:solidFill>
              </a:rPr>
              <a:t>.</a:t>
            </a:r>
          </a:p>
          <a:p>
            <a:pPr marL="0" lvl="0" indent="0"/>
            <a:endParaRPr lang="ru-RU" sz="2800" b="1" i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367946"/>
            <a:ext cx="8568952" cy="6514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uz-Cyrl-UZ" sz="2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</a:t>
            </a: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zbekiston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davlatchiligi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fanining</a:t>
            </a: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predmeti</a:t>
            </a: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sz="2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mamlakatimiz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xududida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kadimgi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davrlardan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boshlab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xozirgi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kunga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kadar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kechgan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ijtimoiy-siyosiy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iktisodiy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madaniy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jarayonlar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yaxlitlik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uzviylik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o’zaro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aloqadorlikda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rganiladi</a:t>
            </a:r>
            <a:endParaRPr lang="ru-RU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uz-Cyrl-UZ" sz="2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</a:t>
            </a: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zbekiston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davlatchiligi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fanining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ob’ekti</a:t>
            </a: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mamlakatimiz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xududida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kechgan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ijtimoiy-siyosiy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iktisodiy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madaniy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jarayonlar;ishlab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chikarish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kuchlari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vositalarining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takomillashib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borishi;til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yozuv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-fan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madaniyatning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rivojlanishi;davlat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boshkaruv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shakllari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evolyutsiyasi;etnik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jarayonlar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urf-odat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rasm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rusumlar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diplomatiya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elchilik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alokalari;sulolalar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tarixiy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geografiya;milliy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ozodlik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xarakatlari;din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mafkura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goyalar;buyuk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tarixiy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shaxslar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arboblari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boshqalar</a:t>
            </a:r>
            <a:endParaRPr lang="ru-RU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764704"/>
            <a:ext cx="8568952" cy="5177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O’zbekiston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davlatchiligi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fanining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maqsad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vazifalari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O’zbekiston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davlatchiligi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fanining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maksadi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boshkarish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soxasidagi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tajribani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urganish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orkali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malakali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tarixchi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arxivshunos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kadrlarni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tayyorlashda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ifodasini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topadi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maksadni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oshirishda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vazifalarni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yechish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talab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etiladi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muassasalarining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bulish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rivojlanish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boskichlarini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tadqiq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b="1" i="1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muassasalari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tuzilishi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xamda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faoliyatini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urganish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b="1" i="1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muassasalarining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xukuk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majburiyatlari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vazifalarini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yoritish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b="1" i="1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zamonaviy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davlat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muassasalari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tizimini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takomillashtirishning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vosita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yullarini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tushuntirish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56549"/>
            <a:ext cx="889248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spcAft>
                <a:spcPts val="0"/>
              </a:spcAft>
            </a:pPr>
            <a:r>
              <a:rPr lang="kk-KZ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O’zbekiston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davlatchiligi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tarixi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fani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boshqa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fanlarga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o’xshash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xolda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o’ziga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tegishli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ijtimoiy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munosabatlar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tizimini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o’rganish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tartibga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solish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nazariy-amaliy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qoida-tartiblar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tizimiga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ega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Tarixiy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fanlar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tizimining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aloxida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sohasi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sifatida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ushbu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fan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davlatning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vazifalarini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bajarish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tashkil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etilgan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muassasalar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tarixi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faoliyati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ijtimoiy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munosabatlarni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o’rgatishni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qamrab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oluvchi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o’z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predmetiga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ega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algn="just"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Shuningdek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jaxon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sivilizatsiyasining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ajralmas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qismi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bo’lgan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qadimgi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O’zbekiston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davlatchiligi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davlat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muassasalari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boshqaruvi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masalalarini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har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tomonlama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tadqiq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etish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xam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mazkur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fanning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asosiy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maqsadlaridan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hisoblanadi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algn="just"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O’zbekiston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davlatchiligi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tarixi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fani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bo’yicha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davlat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muassasalari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tarixini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tizimli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xronologik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ketma-ketlikda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vujudga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kelishini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yuzaga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kelishining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ijtimoiy-iqtisodiy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omillarini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ular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vakolatlari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vazifalari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majburiyatlari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tashkiliy-huquqiy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jihatlari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faoliyat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yo’nalishlari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ma’lum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davlat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muassasasi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vakolatlarining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boshqasiga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o’tkazilishi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sabablarini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yoritib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beradi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692696"/>
            <a:ext cx="8568952" cy="6000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 smtClean="0"/>
              <a:t>	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O’zbekiston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davlatchiligi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bilimlarini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tarixchi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arxivshunos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mutaxassis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bulib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shakllanadigan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talabalar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zaruriy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bulgan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bilimlarni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O’zbekiston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davlatchiligi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bilimlariga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uz-Cyrl-UZ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lishlik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tad</a:t>
            </a:r>
            <a:r>
              <a:rPr lang="uz-Cyrl-UZ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uz-Cyrl-UZ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otchilarning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tadqiqot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faoliyatlari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zaruriy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bulgan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arxivlaridan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oson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idirib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topish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Ma’lumki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arxivida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materiallar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ma’lum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muassasasi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faoliyati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bog’liq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xolda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fondlarda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saklanadi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Arxivlarda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faoliyat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boradigan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xodimlar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ishlariyuritishda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xujjat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materiallarini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jamlash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fond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etishda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kimmatliligini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ekspertiza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kilishda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tizimlashtirish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klassifikatsiyalashda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nashr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saralashda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O’zbekistonning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muassasalari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kursini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urganish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muxim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sanaladi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332656"/>
            <a:ext cx="8568952" cy="6166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ctr">
              <a:lnSpc>
                <a:spcPct val="107000"/>
              </a:lnSpc>
              <a:spcAft>
                <a:spcPts val="0"/>
              </a:spcAft>
            </a:pP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O’zbekiston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davlatchiligi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fanining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metodologik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tamoyillari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b="1" dirty="0" smtClean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en-US" sz="21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100" b="1" i="1" u="sng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Tarixiylik</a:t>
            </a:r>
            <a:r>
              <a:rPr lang="en-US" sz="2100" b="1" i="1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i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tamoyili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deganda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iktisodiy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madaniy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jarayonlarni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tarixiy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jixatdan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davriy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ketma-ketlikda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uzaro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alokadorlikda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yaxlit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tarixiy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jarayon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urganilayotgan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zamon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ruxi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axlokiy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xukukiy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me’yorlari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hayot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mezonlari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nuktai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nazaridan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talkin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kilish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sharxlash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tushuniladi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100" b="1" i="1" u="sng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Xolislik</a:t>
            </a:r>
            <a:r>
              <a:rPr lang="en-US" sz="2100" b="1" i="1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i="1" u="sng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tamoyili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urganilayotgan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tarixiy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jarayonlar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xolis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betaraf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urganilishini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vokea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xodisalarni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biror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goya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mafkura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nuktai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nazaridan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sharxlamaslikni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tarixiy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jarayonlarni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kanday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bulsa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shundayligicha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kabul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kilish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urganishni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yutuklar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birga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yul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kuyilgan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kamchiliklardan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kuz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yummaslikni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tarixni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bayon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kilishda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extiroslarga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berilib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ketmaslikni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tadqiqotchining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goyaviy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siyosiy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mafkuraviy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diniy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karashlari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milliy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mansubligi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ustunlik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ilmasligini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uz-Cyrl-UZ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lamalikka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yul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uymaslikni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vokealarni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taxlil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kilishda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bugungi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kun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nuktai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nazaridan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yondashmaslikni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manbalarga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tankidiy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munosabatda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bulib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boshka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zamondosh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manbalar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tasdiklangan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dalillargagina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tayanishni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dalillarni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soxtalashtirmaslikni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ertak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afsona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elementlaridan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xoli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bulishni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anglatadi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7504" y="680924"/>
            <a:ext cx="8568952" cy="617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en-US" sz="2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Manbalar</a:t>
            </a:r>
            <a:r>
              <a:rPr lang="en-US" sz="2000" b="1" i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000" b="1" i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asoslanganlik</a:t>
            </a:r>
            <a:r>
              <a:rPr lang="en-US" sz="2000" b="1" i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tamoyili</a:t>
            </a:r>
            <a:r>
              <a:rPr lang="en-US" sz="2000" b="1" i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bayon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kilinayotgan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jarayon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keltirilayotgan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kanday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faktlar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chinakam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asl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manbalarga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asoslangan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bulmogi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lozim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Manbadagi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xabarning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haqiqatga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anchalik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tugri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kelishi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manbaga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zamondosh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bulgan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boshka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manbalar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ma’lumotlari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agar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bulmasa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arxeologiya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numizmatika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singari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yordamchi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fanlari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ma’lumotlari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kiyoslash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orkali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aniklanadi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Mintaka </a:t>
            </a:r>
            <a:r>
              <a:rPr lang="en-US" sz="2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jaxon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bog’liqligi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tamoyili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xalkning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aloxida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axamiyatga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bulishi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birga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umuminsoniyat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tarixining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ajralmas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uzviy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tarkibiy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kismini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O’zbekiston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umumjaxon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tarixining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bulagi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ajralmas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muxim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tarkibiy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kismi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urganish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maksadga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muvofikdir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Milliy</a:t>
            </a:r>
            <a:r>
              <a:rPr lang="en-US" sz="2000" b="1" i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kadriyatlar</a:t>
            </a:r>
            <a:r>
              <a:rPr lang="en-US" sz="2000" b="1" i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xalk</a:t>
            </a:r>
            <a:r>
              <a:rPr lang="en-US" sz="2000" b="1" i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an’analari</a:t>
            </a:r>
            <a:r>
              <a:rPr lang="en-US" sz="2000" b="1" i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urf-odatlari</a:t>
            </a:r>
            <a:r>
              <a:rPr lang="en-US" sz="2000" b="1" i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diniy</a:t>
            </a:r>
            <a:r>
              <a:rPr lang="en-US" sz="2000" b="1" i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e’tikodlar</a:t>
            </a:r>
            <a:r>
              <a:rPr lang="en-US" sz="2000" b="1" i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turli</a:t>
            </a:r>
            <a:r>
              <a:rPr lang="en-US" sz="2000" b="1" i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ijtimoiy</a:t>
            </a:r>
            <a:r>
              <a:rPr lang="en-US" sz="2000" b="1" i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tabakala</a:t>
            </a:r>
            <a:r>
              <a:rPr lang="uz-Cyrl-UZ" sz="2000" b="1" i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000" b="1" i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manfaatlari</a:t>
            </a:r>
            <a:r>
              <a:rPr lang="en-US" sz="2000" b="1" i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000" b="1" i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tarixiy-madaniy</a:t>
            </a:r>
            <a:r>
              <a:rPr lang="en-US" sz="2000" b="1" i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taraqqiyot</a:t>
            </a:r>
            <a:r>
              <a:rPr lang="en-US" sz="2000" b="1" i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nuktai</a:t>
            </a:r>
            <a:r>
              <a:rPr lang="en-US" sz="2000" b="1" i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nazaridan</a:t>
            </a:r>
            <a:r>
              <a:rPr lang="en-US" sz="2000" b="1" i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yondashish</a:t>
            </a:r>
            <a:r>
              <a:rPr lang="en-US" sz="2000" b="1" i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i="1" u="sng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tamoyili</a:t>
            </a:r>
            <a:r>
              <a:rPr lang="en-US" sz="2000" b="1" i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xar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tarixiy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vokea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xodisani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urganishda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milliy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xamda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maxalliy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xususiyatlar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ya’ni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millat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elatning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tili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yashash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xududi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ishlab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chikarish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boshkaruvni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tashkil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etish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usuli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ruxiyati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urf-odatlari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rasm-rusum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an’analari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marosimlarini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urganilayotgan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davr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axloki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nuktai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nazaridan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tula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anglagan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tomonlama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xisobga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olgan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xolda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munosabatda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bulish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nazarda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tutiladi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643095"/>
            <a:ext cx="8606760" cy="6000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O’zbekiston davlatchiligi tarixiga oid asosiy yozma manbalar:</a:t>
            </a:r>
            <a:endParaRPr lang="ru-RU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Avesto</a:t>
            </a:r>
            <a:endParaRPr lang="ru-RU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Kadimgi Eron va Xind manbalari</a:t>
            </a:r>
            <a:endParaRPr lang="ru-RU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Xvaday namak</a:t>
            </a:r>
            <a:endParaRPr lang="ru-RU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Abulkosim Firdavsiy «Shoxnoma»</a:t>
            </a:r>
            <a:endParaRPr lang="ru-RU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«Maxobxarata»</a:t>
            </a:r>
            <a:endParaRPr lang="ru-RU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Yunon va Rim manbalari:</a:t>
            </a:r>
            <a:endParaRPr lang="ru-RU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Xeradot «Tarix»</a:t>
            </a:r>
            <a:endParaRPr lang="ru-RU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Kvint Kurtsiy Ruf «Buyuk Iskandar tarixi»</a:t>
            </a:r>
            <a:endParaRPr lang="ru-RU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Arrian Flaviy «Iskandarning yurishlari»</a:t>
            </a:r>
            <a:endParaRPr lang="ru-RU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Pompey Trog «Filipp tarixi»</a:t>
            </a:r>
            <a:endParaRPr lang="ru-RU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Gay Pliniy Sekund «Oddiy tarix»</a:t>
            </a:r>
            <a:endParaRPr lang="ru-RU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Polibiy «Umumiy tarix»</a:t>
            </a:r>
            <a:endParaRPr lang="ru-RU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Strabon «Geografiya»</a:t>
            </a:r>
            <a:endParaRPr lang="ru-RU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Ptolomey Klavdiy «Geografiya»</a:t>
            </a:r>
            <a:endParaRPr lang="ru-RU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68e27534349f1935517ecc882f5534133a3ecf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3479</TotalTime>
  <Words>878</Words>
  <Application>Microsoft Office PowerPoint</Application>
  <PresentationFormat>Экран (4:3)</PresentationFormat>
  <Paragraphs>92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Constantia</vt:lpstr>
      <vt:lpstr>Times New Roman</vt:lpstr>
      <vt:lpstr>Wingdings</vt:lpstr>
      <vt:lpstr>Wingdings 2</vt:lpstr>
      <vt:lpstr>Поток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Reanimator Extreme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рс</dc:creator>
  <cp:lastModifiedBy>Bahtiyor</cp:lastModifiedBy>
  <cp:revision>701</cp:revision>
  <dcterms:created xsi:type="dcterms:W3CDTF">2015-05-27T03:14:45Z</dcterms:created>
  <dcterms:modified xsi:type="dcterms:W3CDTF">2020-08-01T08:27:29Z</dcterms:modified>
</cp:coreProperties>
</file>