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6" r:id="rId2"/>
  </p:sldMasterIdLst>
  <p:notesMasterIdLst>
    <p:notesMasterId r:id="rId27"/>
  </p:notesMasterIdLst>
  <p:sldIdLst>
    <p:sldId id="256" r:id="rId3"/>
    <p:sldId id="277" r:id="rId4"/>
    <p:sldId id="340" r:id="rId5"/>
    <p:sldId id="585" r:id="rId6"/>
    <p:sldId id="586" r:id="rId7"/>
    <p:sldId id="601" r:id="rId8"/>
    <p:sldId id="602" r:id="rId9"/>
    <p:sldId id="616" r:id="rId10"/>
    <p:sldId id="603" r:id="rId11"/>
    <p:sldId id="605" r:id="rId12"/>
    <p:sldId id="604" r:id="rId13"/>
    <p:sldId id="607" r:id="rId14"/>
    <p:sldId id="606" r:id="rId15"/>
    <p:sldId id="584" r:id="rId16"/>
    <p:sldId id="437" r:id="rId17"/>
    <p:sldId id="617" r:id="rId18"/>
    <p:sldId id="618" r:id="rId19"/>
    <p:sldId id="619" r:id="rId20"/>
    <p:sldId id="620" r:id="rId21"/>
    <p:sldId id="621" r:id="rId22"/>
    <p:sldId id="622" r:id="rId23"/>
    <p:sldId id="623" r:id="rId24"/>
    <p:sldId id="573" r:id="rId25"/>
    <p:sldId id="457" r:id="rId26"/>
  </p:sldIdLst>
  <p:sldSz cx="9144000" cy="6858000" type="screen4x3"/>
  <p:notesSz cx="6858000" cy="9144000"/>
  <p:custDataLst>
    <p:tags r:id="rId28"/>
  </p:custDataLst>
  <p:defaultTex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33"/>
    <a:srgbClr val="009900"/>
    <a:srgbClr val="DF0318"/>
    <a:srgbClr val="00FF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39" autoAdjust="0"/>
    <p:restoredTop sz="94614" autoAdjust="0"/>
  </p:normalViewPr>
  <p:slideViewPr>
    <p:cSldViewPr>
      <p:cViewPr varScale="1">
        <p:scale>
          <a:sx n="69" d="100"/>
          <a:sy n="69" d="100"/>
        </p:scale>
        <p:origin x="136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61060BD-0B2B-4EEA-86B0-7BA5FE3F16D9}" type="datetimeFigureOut">
              <a:rPr lang="ru-RU"/>
              <a:pPr>
                <a:defRPr/>
              </a:pPr>
              <a:t>02.08.2020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smtClean="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1046165-F4B2-4E58-B147-E3566C2BCB71}" type="slidenum">
              <a:rPr lang="ru-RU"/>
              <a:pPr>
                <a:defRPr/>
              </a:pPr>
              <a:t>‹#›</a:t>
            </a:fld>
            <a:endParaRPr lang="ru-RU"/>
          </a:p>
        </p:txBody>
      </p:sp>
    </p:spTree>
    <p:extLst>
      <p:ext uri="{BB962C8B-B14F-4D97-AF65-F5344CB8AC3E}">
        <p14:creationId xmlns:p14="http://schemas.microsoft.com/office/powerpoint/2010/main" val="1332268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ru-RU" smtClean="0"/>
              <a:t>Образец заголовка</a:t>
            </a:r>
            <a:endParaRPr lang="en-US"/>
          </a:p>
        </p:txBody>
      </p:sp>
      <p:sp>
        <p:nvSpPr>
          <p:cNvPr id="17" name="Подзаголовок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smtClean="0"/>
              <a:t>Образец подзаголовка</a:t>
            </a:r>
            <a:endParaRPr lang="en-US"/>
          </a:p>
        </p:txBody>
      </p:sp>
      <p:sp>
        <p:nvSpPr>
          <p:cNvPr id="4" name="Дата 29"/>
          <p:cNvSpPr>
            <a:spLocks noGrp="1"/>
          </p:cNvSpPr>
          <p:nvPr>
            <p:ph type="dt" sz="half" idx="10"/>
          </p:nvPr>
        </p:nvSpPr>
        <p:spPr/>
        <p:txBody>
          <a:bodyPr/>
          <a:lstStyle>
            <a:lvl1pPr>
              <a:defRPr/>
            </a:lvl1pPr>
          </a:lstStyle>
          <a:p>
            <a:pPr>
              <a:defRPr/>
            </a:pPr>
            <a:fld id="{A799D956-A60B-4E35-808E-D49B4D71FA87}" type="datetimeFigureOut">
              <a:rPr lang="ru-RU"/>
              <a:pPr>
                <a:defRPr/>
              </a:pPr>
              <a:t>02.08.2020</a:t>
            </a:fld>
            <a:endParaRPr lang="ru-RU"/>
          </a:p>
        </p:txBody>
      </p:sp>
      <p:sp>
        <p:nvSpPr>
          <p:cNvPr id="5" name="Нижний колонтитул 18"/>
          <p:cNvSpPr>
            <a:spLocks noGrp="1"/>
          </p:cNvSpPr>
          <p:nvPr>
            <p:ph type="ftr" sz="quarter" idx="11"/>
          </p:nvPr>
        </p:nvSpPr>
        <p:spPr/>
        <p:txBody>
          <a:bodyPr/>
          <a:lstStyle>
            <a:lvl1pPr>
              <a:defRPr/>
            </a:lvl1pPr>
          </a:lstStyle>
          <a:p>
            <a:pPr>
              <a:defRPr/>
            </a:pPr>
            <a:endParaRPr lang="ru-RU"/>
          </a:p>
        </p:txBody>
      </p:sp>
      <p:sp>
        <p:nvSpPr>
          <p:cNvPr id="6" name="Номер слайда 26"/>
          <p:cNvSpPr>
            <a:spLocks noGrp="1"/>
          </p:cNvSpPr>
          <p:nvPr>
            <p:ph type="sldNum" sz="quarter" idx="12"/>
          </p:nvPr>
        </p:nvSpPr>
        <p:spPr/>
        <p:txBody>
          <a:bodyPr/>
          <a:lstStyle>
            <a:lvl1pPr>
              <a:defRPr/>
            </a:lvl1pPr>
          </a:lstStyle>
          <a:p>
            <a:pPr>
              <a:defRPr/>
            </a:pPr>
            <a:fld id="{2551EFBA-9FE9-4E07-A2AC-9D942F35CC08}" type="slidenum">
              <a:rPr lang="ru-RU"/>
              <a:pPr>
                <a:defRPr/>
              </a:pPr>
              <a:t>‹#›</a:t>
            </a:fld>
            <a:endParaRPr lang="ru-RU"/>
          </a:p>
        </p:txBody>
      </p:sp>
    </p:spTree>
    <p:extLst>
      <p:ext uri="{BB962C8B-B14F-4D97-AF65-F5344CB8AC3E}">
        <p14:creationId xmlns:p14="http://schemas.microsoft.com/office/powerpoint/2010/main" val="31397885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914401"/>
            <a:ext cx="2057400" cy="5211763"/>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914401"/>
            <a:ext cx="6019800" cy="5211763"/>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C34C38AC-9518-4B38-B13D-0FA27AE05054}" type="datetimeFigureOut">
              <a:rPr lang="ru-RU"/>
              <a:pPr>
                <a:defRPr/>
              </a:pPr>
              <a:t>02.08.2020</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BD33E971-92AE-47B9-AB11-01C8A02CDAFD}" type="slidenum">
              <a:rPr lang="ru-RU"/>
              <a:pPr>
                <a:defRPr/>
              </a:pPr>
              <a:t>‹#›</a:t>
            </a:fld>
            <a:endParaRPr lang="ru-RU"/>
          </a:p>
        </p:txBody>
      </p:sp>
    </p:spTree>
    <p:extLst>
      <p:ext uri="{BB962C8B-B14F-4D97-AF65-F5344CB8AC3E}">
        <p14:creationId xmlns:p14="http://schemas.microsoft.com/office/powerpoint/2010/main" val="97360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457200" y="704850"/>
            <a:ext cx="8229600" cy="56197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3" name="Дата 9"/>
          <p:cNvSpPr>
            <a:spLocks noGrp="1"/>
          </p:cNvSpPr>
          <p:nvPr>
            <p:ph type="dt" sz="half" idx="10"/>
          </p:nvPr>
        </p:nvSpPr>
        <p:spPr/>
        <p:txBody>
          <a:bodyPr/>
          <a:lstStyle>
            <a:lvl1pPr>
              <a:defRPr/>
            </a:lvl1pPr>
          </a:lstStyle>
          <a:p>
            <a:pPr>
              <a:defRPr/>
            </a:pPr>
            <a:fld id="{1E3B0580-1B73-40A0-91D0-1AECB88A781D}" type="datetimeFigureOut">
              <a:rPr lang="ru-RU"/>
              <a:pPr>
                <a:defRPr/>
              </a:pPr>
              <a:t>02.08.2020</a:t>
            </a:fld>
            <a:endParaRPr lang="ru-RU"/>
          </a:p>
        </p:txBody>
      </p:sp>
      <p:sp>
        <p:nvSpPr>
          <p:cNvPr id="4" name="Нижний колонтитул 21"/>
          <p:cNvSpPr>
            <a:spLocks noGrp="1"/>
          </p:cNvSpPr>
          <p:nvPr>
            <p:ph type="ftr" sz="quarter" idx="11"/>
          </p:nvPr>
        </p:nvSpPr>
        <p:spPr/>
        <p:txBody>
          <a:bodyPr/>
          <a:lstStyle>
            <a:lvl1pPr>
              <a:defRPr/>
            </a:lvl1pPr>
          </a:lstStyle>
          <a:p>
            <a:pPr>
              <a:defRPr/>
            </a:pPr>
            <a:endParaRPr lang="ru-RU"/>
          </a:p>
        </p:txBody>
      </p:sp>
      <p:sp>
        <p:nvSpPr>
          <p:cNvPr id="5" name="Номер слайда 17"/>
          <p:cNvSpPr>
            <a:spLocks noGrp="1"/>
          </p:cNvSpPr>
          <p:nvPr>
            <p:ph type="sldNum" sz="quarter" idx="12"/>
          </p:nvPr>
        </p:nvSpPr>
        <p:spPr/>
        <p:txBody>
          <a:bodyPr/>
          <a:lstStyle>
            <a:lvl1pPr>
              <a:defRPr/>
            </a:lvl1pPr>
          </a:lstStyle>
          <a:p>
            <a:pPr>
              <a:defRPr/>
            </a:pPr>
            <a:fld id="{DABCB842-78BA-48F9-B6CB-0E70995D72DA}" type="slidenum">
              <a:rPr lang="ru-RU"/>
              <a:pPr>
                <a:defRPr/>
              </a:pPr>
              <a:t>‹#›</a:t>
            </a:fld>
            <a:endParaRPr lang="ru-RU"/>
          </a:p>
        </p:txBody>
      </p:sp>
    </p:spTree>
    <p:extLst>
      <p:ext uri="{BB962C8B-B14F-4D97-AF65-F5344CB8AC3E}">
        <p14:creationId xmlns:p14="http://schemas.microsoft.com/office/powerpoint/2010/main" val="77117150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fld id="{7A720A01-7CB4-49C5-9563-3A15215C7CAF}" type="datetimeFigureOut">
              <a:rPr lang="ru-RU"/>
              <a:pPr>
                <a:defRPr/>
              </a:pPr>
              <a:t>02.08.2020</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84AA66AF-36EE-455E-92C2-019494E4AB21}" type="slidenum">
              <a:rPr lang="ru-RU"/>
              <a:pPr>
                <a:defRPr/>
              </a:pPr>
              <a:t>‹#›</a:t>
            </a:fld>
            <a:endParaRPr lang="ru-RU"/>
          </a:p>
        </p:txBody>
      </p:sp>
    </p:spTree>
    <p:extLst>
      <p:ext uri="{BB962C8B-B14F-4D97-AF65-F5344CB8AC3E}">
        <p14:creationId xmlns:p14="http://schemas.microsoft.com/office/powerpoint/2010/main" val="1985946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346FE2B7-2A3A-4270-8831-4CD4B44B2217}" type="datetimeFigureOut">
              <a:rPr lang="ru-RU"/>
              <a:pPr>
                <a:defRPr/>
              </a:pPr>
              <a:t>02.08.2020</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694FD8A0-9E89-4CEB-9D74-4BC9AD69C70C}" type="slidenum">
              <a:rPr lang="ru-RU"/>
              <a:pPr>
                <a:defRPr/>
              </a:pPr>
              <a:t>‹#›</a:t>
            </a:fld>
            <a:endParaRPr lang="ru-RU"/>
          </a:p>
        </p:txBody>
      </p:sp>
    </p:spTree>
    <p:extLst>
      <p:ext uri="{BB962C8B-B14F-4D97-AF65-F5344CB8AC3E}">
        <p14:creationId xmlns:p14="http://schemas.microsoft.com/office/powerpoint/2010/main" val="1614173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fld id="{680BD532-8FDE-475F-9D23-EE05FCE87EB5}" type="datetimeFigureOut">
              <a:rPr lang="ru-RU"/>
              <a:pPr>
                <a:defRPr/>
              </a:pPr>
              <a:t>02.08.2020</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17F924C6-52F3-4312-89EF-76BFA22D6C8D}" type="slidenum">
              <a:rPr lang="ru-RU"/>
              <a:pPr>
                <a:defRPr/>
              </a:pPr>
              <a:t>‹#›</a:t>
            </a:fld>
            <a:endParaRPr lang="ru-RU"/>
          </a:p>
        </p:txBody>
      </p:sp>
    </p:spTree>
    <p:extLst>
      <p:ext uri="{BB962C8B-B14F-4D97-AF65-F5344CB8AC3E}">
        <p14:creationId xmlns:p14="http://schemas.microsoft.com/office/powerpoint/2010/main" val="2018294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fld id="{3262BB8E-64F6-4DE7-BB47-ED2F00126385}" type="datetimeFigureOut">
              <a:rPr lang="ru-RU"/>
              <a:pPr>
                <a:defRPr/>
              </a:pPr>
              <a:t>02.08.2020</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CEA68B9A-86F2-4B59-B5BF-09B29AE12519}" type="slidenum">
              <a:rPr lang="ru-RU"/>
              <a:pPr>
                <a:defRPr/>
              </a:pPr>
              <a:t>‹#›</a:t>
            </a:fld>
            <a:endParaRPr lang="ru-RU"/>
          </a:p>
        </p:txBody>
      </p:sp>
    </p:spTree>
    <p:extLst>
      <p:ext uri="{BB962C8B-B14F-4D97-AF65-F5344CB8AC3E}">
        <p14:creationId xmlns:p14="http://schemas.microsoft.com/office/powerpoint/2010/main" val="3621010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fld id="{78B525E9-9073-4E1A-915C-ADB9AC46E966}" type="datetimeFigureOut">
              <a:rPr lang="ru-RU"/>
              <a:pPr>
                <a:defRPr/>
              </a:pPr>
              <a:t>02.08.2020</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0AE68AB7-E873-45AF-AF00-AF0094E6F46F}" type="slidenum">
              <a:rPr lang="ru-RU"/>
              <a:pPr>
                <a:defRPr/>
              </a:pPr>
              <a:t>‹#›</a:t>
            </a:fld>
            <a:endParaRPr lang="ru-RU"/>
          </a:p>
        </p:txBody>
      </p:sp>
    </p:spTree>
    <p:extLst>
      <p:ext uri="{BB962C8B-B14F-4D97-AF65-F5344CB8AC3E}">
        <p14:creationId xmlns:p14="http://schemas.microsoft.com/office/powerpoint/2010/main" val="4275795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fld id="{6608EF8A-6C70-4688-8778-FB5E5416800B}" type="datetimeFigureOut">
              <a:rPr lang="ru-RU"/>
              <a:pPr>
                <a:defRPr/>
              </a:pPr>
              <a:t>02.08.2020</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A98761EE-4B21-4927-9B7C-D044F57F35BC}" type="slidenum">
              <a:rPr lang="ru-RU"/>
              <a:pPr>
                <a:defRPr/>
              </a:pPr>
              <a:t>‹#›</a:t>
            </a:fld>
            <a:endParaRPr lang="ru-RU"/>
          </a:p>
        </p:txBody>
      </p:sp>
    </p:spTree>
    <p:extLst>
      <p:ext uri="{BB962C8B-B14F-4D97-AF65-F5344CB8AC3E}">
        <p14:creationId xmlns:p14="http://schemas.microsoft.com/office/powerpoint/2010/main" val="3070159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0322E11B-334C-43D3-9AB3-E3CD64AFD655}" type="datetimeFigureOut">
              <a:rPr lang="ru-RU"/>
              <a:pPr>
                <a:defRPr/>
              </a:pPr>
              <a:t>02.08.2020</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325F51B1-6411-4D19-A3EF-23033160DB4C}" type="slidenum">
              <a:rPr lang="ru-RU"/>
              <a:pPr>
                <a:defRPr/>
              </a:pPr>
              <a:t>‹#›</a:t>
            </a:fld>
            <a:endParaRPr lang="ru-RU"/>
          </a:p>
        </p:txBody>
      </p:sp>
    </p:spTree>
    <p:extLst>
      <p:ext uri="{BB962C8B-B14F-4D97-AF65-F5344CB8AC3E}">
        <p14:creationId xmlns:p14="http://schemas.microsoft.com/office/powerpoint/2010/main" val="8065991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28B47CFF-6CF3-44EE-B770-DA7EBE70A52C}" type="datetimeFigureOut">
              <a:rPr lang="ru-RU"/>
              <a:pPr>
                <a:defRPr/>
              </a:pPr>
              <a:t>02.08.2020</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BF10BC98-A8A3-4DF8-934C-53A65A358DC9}" type="slidenum">
              <a:rPr lang="ru-RU"/>
              <a:pPr>
                <a:defRPr/>
              </a:pPr>
              <a:t>‹#›</a:t>
            </a:fld>
            <a:endParaRPr lang="ru-RU"/>
          </a:p>
        </p:txBody>
      </p:sp>
    </p:spTree>
    <p:extLst>
      <p:ext uri="{BB962C8B-B14F-4D97-AF65-F5344CB8AC3E}">
        <p14:creationId xmlns:p14="http://schemas.microsoft.com/office/powerpoint/2010/main" val="1011854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E309561F-B5F0-42EA-B66B-3A371CD1F3F6}" type="datetimeFigureOut">
              <a:rPr lang="ru-RU"/>
              <a:pPr>
                <a:defRPr/>
              </a:pPr>
              <a:t>02.08.2020</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8D115470-55BA-46C4-BE7E-90610A8C8423}" type="slidenum">
              <a:rPr lang="ru-RU"/>
              <a:pPr>
                <a:defRPr/>
              </a:pPr>
              <a:t>‹#›</a:t>
            </a:fld>
            <a:endParaRPr lang="ru-RU"/>
          </a:p>
        </p:txBody>
      </p:sp>
    </p:spTree>
    <p:extLst>
      <p:ext uri="{BB962C8B-B14F-4D97-AF65-F5344CB8AC3E}">
        <p14:creationId xmlns:p14="http://schemas.microsoft.com/office/powerpoint/2010/main" val="292548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DC557C73-01B1-491C-8B1E-6A542CD09270}" type="datetimeFigureOut">
              <a:rPr lang="ru-RU"/>
              <a:pPr>
                <a:defRPr/>
              </a:pPr>
              <a:t>02.08.2020</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BA4AB705-75B9-459E-89E7-5FCBEB39D1A6}" type="slidenum">
              <a:rPr lang="ru-RU"/>
              <a:pPr>
                <a:defRPr/>
              </a:pPr>
              <a:t>‹#›</a:t>
            </a:fld>
            <a:endParaRPr lang="ru-RU"/>
          </a:p>
        </p:txBody>
      </p:sp>
    </p:spTree>
    <p:extLst>
      <p:ext uri="{BB962C8B-B14F-4D97-AF65-F5344CB8AC3E}">
        <p14:creationId xmlns:p14="http://schemas.microsoft.com/office/powerpoint/2010/main" val="1136437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C3D31CBE-DB70-479D-AC26-21A5027420D0}" type="datetimeFigureOut">
              <a:rPr lang="ru-RU"/>
              <a:pPr>
                <a:defRPr/>
              </a:pPr>
              <a:t>02.08.2020</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F4B23E72-C215-43D8-8329-8AD0AD325A39}" type="slidenum">
              <a:rPr lang="ru-RU"/>
              <a:pPr>
                <a:defRPr/>
              </a:pPr>
              <a:t>‹#›</a:t>
            </a:fld>
            <a:endParaRPr lang="ru-RU"/>
          </a:p>
        </p:txBody>
      </p:sp>
    </p:spTree>
    <p:extLst>
      <p:ext uri="{BB962C8B-B14F-4D97-AF65-F5344CB8AC3E}">
        <p14:creationId xmlns:p14="http://schemas.microsoft.com/office/powerpoint/2010/main" val="58559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E916F6A4-F45D-441B-8891-B19811C43279}" type="datetimeFigureOut">
              <a:rPr lang="ru-RU"/>
              <a:pPr>
                <a:defRPr/>
              </a:pPr>
              <a:t>02.08.2020</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EE1AA105-610B-4FA1-B7D3-7D7A7C38D629}" type="slidenum">
              <a:rPr lang="ru-RU"/>
              <a:pPr>
                <a:defRPr/>
              </a:pPr>
              <a:t>‹#›</a:t>
            </a:fld>
            <a:endParaRPr lang="ru-RU"/>
          </a:p>
        </p:txBody>
      </p:sp>
    </p:spTree>
    <p:extLst>
      <p:ext uri="{BB962C8B-B14F-4D97-AF65-F5344CB8AC3E}">
        <p14:creationId xmlns:p14="http://schemas.microsoft.com/office/powerpoint/2010/main" val="392685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p>
            <a:r>
              <a:rPr lang="ru-RU" smtClean="0"/>
              <a:t>Образец заголовка</a:t>
            </a:r>
            <a:endParaRPr lang="en-US"/>
          </a:p>
        </p:txBody>
      </p:sp>
      <p:sp>
        <p:nvSpPr>
          <p:cNvPr id="3" name="Содержимое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Содержимое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9"/>
          <p:cNvSpPr>
            <a:spLocks noGrp="1"/>
          </p:cNvSpPr>
          <p:nvPr>
            <p:ph type="dt" sz="half" idx="10"/>
          </p:nvPr>
        </p:nvSpPr>
        <p:spPr/>
        <p:txBody>
          <a:bodyPr/>
          <a:lstStyle>
            <a:lvl1pPr>
              <a:defRPr/>
            </a:lvl1pPr>
          </a:lstStyle>
          <a:p>
            <a:pPr>
              <a:defRPr/>
            </a:pPr>
            <a:fld id="{59ABBAA0-5AC9-4358-8D27-9D17D577FE97}" type="datetimeFigureOut">
              <a:rPr lang="ru-RU"/>
              <a:pPr>
                <a:defRPr/>
              </a:pPr>
              <a:t>02.08.2020</a:t>
            </a:fld>
            <a:endParaRPr lang="ru-RU"/>
          </a:p>
        </p:txBody>
      </p:sp>
      <p:sp>
        <p:nvSpPr>
          <p:cNvPr id="6" name="Нижний колонтитул 21"/>
          <p:cNvSpPr>
            <a:spLocks noGrp="1"/>
          </p:cNvSpPr>
          <p:nvPr>
            <p:ph type="ftr" sz="quarter" idx="11"/>
          </p:nvPr>
        </p:nvSpPr>
        <p:spPr/>
        <p:txBody>
          <a:bodyPr/>
          <a:lstStyle>
            <a:lvl1pPr>
              <a:defRPr/>
            </a:lvl1pPr>
          </a:lstStyle>
          <a:p>
            <a:pPr>
              <a:defRPr/>
            </a:pPr>
            <a:endParaRPr lang="ru-RU"/>
          </a:p>
        </p:txBody>
      </p:sp>
      <p:sp>
        <p:nvSpPr>
          <p:cNvPr id="7" name="Номер слайда 17"/>
          <p:cNvSpPr>
            <a:spLocks noGrp="1"/>
          </p:cNvSpPr>
          <p:nvPr>
            <p:ph type="sldNum" sz="quarter" idx="12"/>
          </p:nvPr>
        </p:nvSpPr>
        <p:spPr/>
        <p:txBody>
          <a:bodyPr/>
          <a:lstStyle>
            <a:lvl1pPr>
              <a:defRPr/>
            </a:lvl1pPr>
          </a:lstStyle>
          <a:p>
            <a:pPr>
              <a:defRPr/>
            </a:pPr>
            <a:fld id="{EE12D81B-1942-4CAD-9377-C980A57A1F14}" type="slidenum">
              <a:rPr lang="ru-RU"/>
              <a:pPr>
                <a:defRPr/>
              </a:pPr>
              <a:t>‹#›</a:t>
            </a:fld>
            <a:endParaRPr lang="ru-RU"/>
          </a:p>
        </p:txBody>
      </p:sp>
    </p:spTree>
    <p:extLst>
      <p:ext uri="{BB962C8B-B14F-4D97-AF65-F5344CB8AC3E}">
        <p14:creationId xmlns:p14="http://schemas.microsoft.com/office/powerpoint/2010/main" val="2492594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4" name="Текст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5" name="Содержимое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Содержимое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9"/>
          <p:cNvSpPr>
            <a:spLocks noGrp="1"/>
          </p:cNvSpPr>
          <p:nvPr>
            <p:ph type="dt" sz="half" idx="10"/>
          </p:nvPr>
        </p:nvSpPr>
        <p:spPr/>
        <p:txBody>
          <a:bodyPr/>
          <a:lstStyle>
            <a:lvl1pPr>
              <a:defRPr/>
            </a:lvl1pPr>
          </a:lstStyle>
          <a:p>
            <a:pPr>
              <a:defRPr/>
            </a:pPr>
            <a:fld id="{CC4FCEA3-FA31-4489-9CC5-0E2FAD3B0C00}" type="datetimeFigureOut">
              <a:rPr lang="ru-RU"/>
              <a:pPr>
                <a:defRPr/>
              </a:pPr>
              <a:t>02.08.2020</a:t>
            </a:fld>
            <a:endParaRPr lang="ru-RU"/>
          </a:p>
        </p:txBody>
      </p:sp>
      <p:sp>
        <p:nvSpPr>
          <p:cNvPr id="8" name="Нижний колонтитул 21"/>
          <p:cNvSpPr>
            <a:spLocks noGrp="1"/>
          </p:cNvSpPr>
          <p:nvPr>
            <p:ph type="ftr" sz="quarter" idx="11"/>
          </p:nvPr>
        </p:nvSpPr>
        <p:spPr/>
        <p:txBody>
          <a:bodyPr/>
          <a:lstStyle>
            <a:lvl1pPr>
              <a:defRPr/>
            </a:lvl1pPr>
          </a:lstStyle>
          <a:p>
            <a:pPr>
              <a:defRPr/>
            </a:pPr>
            <a:endParaRPr lang="ru-RU"/>
          </a:p>
        </p:txBody>
      </p:sp>
      <p:sp>
        <p:nvSpPr>
          <p:cNvPr id="9" name="Номер слайда 17"/>
          <p:cNvSpPr>
            <a:spLocks noGrp="1"/>
          </p:cNvSpPr>
          <p:nvPr>
            <p:ph type="sldNum" sz="quarter" idx="12"/>
          </p:nvPr>
        </p:nvSpPr>
        <p:spPr/>
        <p:txBody>
          <a:bodyPr/>
          <a:lstStyle>
            <a:lvl1pPr>
              <a:defRPr/>
            </a:lvl1pPr>
          </a:lstStyle>
          <a:p>
            <a:pPr>
              <a:defRPr/>
            </a:pPr>
            <a:fld id="{EFB6FBCC-BE9B-4035-A659-3A9CFBE12B70}" type="slidenum">
              <a:rPr lang="ru-RU"/>
              <a:pPr>
                <a:defRPr/>
              </a:pPr>
              <a:t>‹#›</a:t>
            </a:fld>
            <a:endParaRPr lang="ru-RU"/>
          </a:p>
        </p:txBody>
      </p:sp>
    </p:spTree>
    <p:extLst>
      <p:ext uri="{BB962C8B-B14F-4D97-AF65-F5344CB8AC3E}">
        <p14:creationId xmlns:p14="http://schemas.microsoft.com/office/powerpoint/2010/main" val="87170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ru-RU" smtClean="0"/>
              <a:t>Образец заголовка</a:t>
            </a:r>
            <a:endParaRPr lang="en-US"/>
          </a:p>
        </p:txBody>
      </p:sp>
      <p:sp>
        <p:nvSpPr>
          <p:cNvPr id="3" name="Дата 9"/>
          <p:cNvSpPr>
            <a:spLocks noGrp="1"/>
          </p:cNvSpPr>
          <p:nvPr>
            <p:ph type="dt" sz="half" idx="10"/>
          </p:nvPr>
        </p:nvSpPr>
        <p:spPr/>
        <p:txBody>
          <a:bodyPr/>
          <a:lstStyle>
            <a:lvl1pPr>
              <a:defRPr/>
            </a:lvl1pPr>
          </a:lstStyle>
          <a:p>
            <a:pPr>
              <a:defRPr/>
            </a:pPr>
            <a:fld id="{F3832BAE-4EE5-42C1-8C34-21BDE12167F9}" type="datetimeFigureOut">
              <a:rPr lang="ru-RU"/>
              <a:pPr>
                <a:defRPr/>
              </a:pPr>
              <a:t>02.08.2020</a:t>
            </a:fld>
            <a:endParaRPr lang="ru-RU"/>
          </a:p>
        </p:txBody>
      </p:sp>
      <p:sp>
        <p:nvSpPr>
          <p:cNvPr id="4" name="Нижний колонтитул 21"/>
          <p:cNvSpPr>
            <a:spLocks noGrp="1"/>
          </p:cNvSpPr>
          <p:nvPr>
            <p:ph type="ftr" sz="quarter" idx="11"/>
          </p:nvPr>
        </p:nvSpPr>
        <p:spPr/>
        <p:txBody>
          <a:bodyPr/>
          <a:lstStyle>
            <a:lvl1pPr>
              <a:defRPr/>
            </a:lvl1pPr>
          </a:lstStyle>
          <a:p>
            <a:pPr>
              <a:defRPr/>
            </a:pPr>
            <a:endParaRPr lang="ru-RU"/>
          </a:p>
        </p:txBody>
      </p:sp>
      <p:sp>
        <p:nvSpPr>
          <p:cNvPr id="5" name="Номер слайда 17"/>
          <p:cNvSpPr>
            <a:spLocks noGrp="1"/>
          </p:cNvSpPr>
          <p:nvPr>
            <p:ph type="sldNum" sz="quarter" idx="12"/>
          </p:nvPr>
        </p:nvSpPr>
        <p:spPr/>
        <p:txBody>
          <a:bodyPr/>
          <a:lstStyle>
            <a:lvl1pPr>
              <a:defRPr/>
            </a:lvl1pPr>
          </a:lstStyle>
          <a:p>
            <a:pPr>
              <a:defRPr/>
            </a:pPr>
            <a:fld id="{FE6EDF9C-80B2-4218-BC38-0953260CB6DB}" type="slidenum">
              <a:rPr lang="ru-RU"/>
              <a:pPr>
                <a:defRPr/>
              </a:pPr>
              <a:t>‹#›</a:t>
            </a:fld>
            <a:endParaRPr lang="ru-RU"/>
          </a:p>
        </p:txBody>
      </p:sp>
    </p:spTree>
    <p:extLst>
      <p:ext uri="{BB962C8B-B14F-4D97-AF65-F5344CB8AC3E}">
        <p14:creationId xmlns:p14="http://schemas.microsoft.com/office/powerpoint/2010/main" val="353531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9"/>
          <p:cNvSpPr>
            <a:spLocks noGrp="1"/>
          </p:cNvSpPr>
          <p:nvPr>
            <p:ph type="dt" sz="half" idx="10"/>
          </p:nvPr>
        </p:nvSpPr>
        <p:spPr/>
        <p:txBody>
          <a:bodyPr/>
          <a:lstStyle>
            <a:lvl1pPr>
              <a:defRPr/>
            </a:lvl1pPr>
          </a:lstStyle>
          <a:p>
            <a:pPr>
              <a:defRPr/>
            </a:pPr>
            <a:fld id="{9B657966-F64E-499C-A46B-9FEA3CC9DE83}" type="datetimeFigureOut">
              <a:rPr lang="ru-RU"/>
              <a:pPr>
                <a:defRPr/>
              </a:pPr>
              <a:t>02.08.2020</a:t>
            </a:fld>
            <a:endParaRPr lang="ru-RU"/>
          </a:p>
        </p:txBody>
      </p:sp>
      <p:sp>
        <p:nvSpPr>
          <p:cNvPr id="3" name="Нижний колонтитул 21"/>
          <p:cNvSpPr>
            <a:spLocks noGrp="1"/>
          </p:cNvSpPr>
          <p:nvPr>
            <p:ph type="ftr" sz="quarter" idx="11"/>
          </p:nvPr>
        </p:nvSpPr>
        <p:spPr/>
        <p:txBody>
          <a:bodyPr/>
          <a:lstStyle>
            <a:lvl1pPr>
              <a:defRPr/>
            </a:lvl1pPr>
          </a:lstStyle>
          <a:p>
            <a:pPr>
              <a:defRPr/>
            </a:pPr>
            <a:endParaRPr lang="ru-RU"/>
          </a:p>
        </p:txBody>
      </p:sp>
      <p:sp>
        <p:nvSpPr>
          <p:cNvPr id="4" name="Номер слайда 17"/>
          <p:cNvSpPr>
            <a:spLocks noGrp="1"/>
          </p:cNvSpPr>
          <p:nvPr>
            <p:ph type="sldNum" sz="quarter" idx="12"/>
          </p:nvPr>
        </p:nvSpPr>
        <p:spPr/>
        <p:txBody>
          <a:bodyPr/>
          <a:lstStyle>
            <a:lvl1pPr>
              <a:defRPr/>
            </a:lvl1pPr>
          </a:lstStyle>
          <a:p>
            <a:pPr>
              <a:defRPr/>
            </a:pPr>
            <a:fld id="{EB4BD976-DE9E-4861-BBAE-4992062B1E66}" type="slidenum">
              <a:rPr lang="ru-RU"/>
              <a:pPr>
                <a:defRPr/>
              </a:pPr>
              <a:t>‹#›</a:t>
            </a:fld>
            <a:endParaRPr lang="ru-RU"/>
          </a:p>
        </p:txBody>
      </p:sp>
    </p:spTree>
    <p:extLst>
      <p:ext uri="{BB962C8B-B14F-4D97-AF65-F5344CB8AC3E}">
        <p14:creationId xmlns:p14="http://schemas.microsoft.com/office/powerpoint/2010/main" val="2186374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ru-RU" smtClean="0"/>
              <a:t>Образец заголовка</a:t>
            </a:r>
            <a:endParaRPr lang="en-US"/>
          </a:p>
        </p:txBody>
      </p:sp>
      <p:sp>
        <p:nvSpPr>
          <p:cNvPr id="3" name="Текст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ru-RU" smtClean="0"/>
              <a:t>Образец текста</a:t>
            </a:r>
          </a:p>
        </p:txBody>
      </p:sp>
      <p:sp>
        <p:nvSpPr>
          <p:cNvPr id="4" name="Содержимое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9"/>
          <p:cNvSpPr>
            <a:spLocks noGrp="1"/>
          </p:cNvSpPr>
          <p:nvPr>
            <p:ph type="dt" sz="half" idx="10"/>
          </p:nvPr>
        </p:nvSpPr>
        <p:spPr/>
        <p:txBody>
          <a:bodyPr/>
          <a:lstStyle>
            <a:lvl1pPr>
              <a:defRPr/>
            </a:lvl1pPr>
          </a:lstStyle>
          <a:p>
            <a:pPr>
              <a:defRPr/>
            </a:pPr>
            <a:fld id="{52CCAAF2-2599-4579-A34C-026AAA7F7FFD}" type="datetimeFigureOut">
              <a:rPr lang="ru-RU"/>
              <a:pPr>
                <a:defRPr/>
              </a:pPr>
              <a:t>02.08.2020</a:t>
            </a:fld>
            <a:endParaRPr lang="ru-RU"/>
          </a:p>
        </p:txBody>
      </p:sp>
      <p:sp>
        <p:nvSpPr>
          <p:cNvPr id="6" name="Нижний колонтитул 21"/>
          <p:cNvSpPr>
            <a:spLocks noGrp="1"/>
          </p:cNvSpPr>
          <p:nvPr>
            <p:ph type="ftr" sz="quarter" idx="11"/>
          </p:nvPr>
        </p:nvSpPr>
        <p:spPr/>
        <p:txBody>
          <a:bodyPr/>
          <a:lstStyle>
            <a:lvl1pPr>
              <a:defRPr/>
            </a:lvl1pPr>
          </a:lstStyle>
          <a:p>
            <a:pPr>
              <a:defRPr/>
            </a:pPr>
            <a:endParaRPr lang="ru-RU"/>
          </a:p>
        </p:txBody>
      </p:sp>
      <p:sp>
        <p:nvSpPr>
          <p:cNvPr id="7" name="Номер слайда 17"/>
          <p:cNvSpPr>
            <a:spLocks noGrp="1"/>
          </p:cNvSpPr>
          <p:nvPr>
            <p:ph type="sldNum" sz="quarter" idx="12"/>
          </p:nvPr>
        </p:nvSpPr>
        <p:spPr/>
        <p:txBody>
          <a:bodyPr/>
          <a:lstStyle>
            <a:lvl1pPr>
              <a:defRPr/>
            </a:lvl1pPr>
          </a:lstStyle>
          <a:p>
            <a:pPr>
              <a:defRPr/>
            </a:pPr>
            <a:fld id="{64FA0A9F-C092-413E-BB0C-CDF4809FCEEC}" type="slidenum">
              <a:rPr lang="ru-RU"/>
              <a:pPr>
                <a:defRPr/>
              </a:pPr>
              <a:t>‹#›</a:t>
            </a:fld>
            <a:endParaRPr lang="ru-RU"/>
          </a:p>
        </p:txBody>
      </p:sp>
    </p:spTree>
    <p:extLst>
      <p:ext uri="{BB962C8B-B14F-4D97-AF65-F5344CB8AC3E}">
        <p14:creationId xmlns:p14="http://schemas.microsoft.com/office/powerpoint/2010/main" val="764770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5" name="Прямоугольник с одним вырезанным скругленным углом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Прямоугольный треугольник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Полилиния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Полилиния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Заголовок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ru-RU" smtClean="0"/>
              <a:t>Образец заголовка</a:t>
            </a:r>
            <a:endParaRPr lang="en-US"/>
          </a:p>
        </p:txBody>
      </p:sp>
      <p:sp>
        <p:nvSpPr>
          <p:cNvPr id="4" name="Текст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ru-RU" smtClean="0"/>
              <a:t>Образец текста</a:t>
            </a:r>
          </a:p>
        </p:txBody>
      </p:sp>
      <p:sp>
        <p:nvSpPr>
          <p:cNvPr id="3" name="Рисунок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ru-RU" noProof="0" smtClean="0"/>
              <a:t>Вставка рисунка</a:t>
            </a:r>
            <a:endParaRPr lang="en-US" noProof="0" dirty="0"/>
          </a:p>
        </p:txBody>
      </p:sp>
      <p:sp>
        <p:nvSpPr>
          <p:cNvPr id="9" name="Дата 4"/>
          <p:cNvSpPr>
            <a:spLocks noGrp="1"/>
          </p:cNvSpPr>
          <p:nvPr>
            <p:ph type="dt" sz="half" idx="10"/>
          </p:nvPr>
        </p:nvSpPr>
        <p:spPr/>
        <p:txBody>
          <a:bodyPr/>
          <a:lstStyle>
            <a:lvl1pPr>
              <a:defRPr/>
            </a:lvl1pPr>
          </a:lstStyle>
          <a:p>
            <a:pPr>
              <a:defRPr/>
            </a:pPr>
            <a:fld id="{4DB57B3C-5548-42C3-8198-61423CD6B714}" type="datetimeFigureOut">
              <a:rPr lang="ru-RU"/>
              <a:pPr>
                <a:defRPr/>
              </a:pPr>
              <a:t>02.08.2020</a:t>
            </a:fld>
            <a:endParaRPr lang="ru-RU"/>
          </a:p>
        </p:txBody>
      </p:sp>
      <p:sp>
        <p:nvSpPr>
          <p:cNvPr id="10" name="Нижний колонтитул 5"/>
          <p:cNvSpPr>
            <a:spLocks noGrp="1"/>
          </p:cNvSpPr>
          <p:nvPr>
            <p:ph type="ftr" sz="quarter" idx="11"/>
          </p:nvPr>
        </p:nvSpPr>
        <p:spPr/>
        <p:txBody>
          <a:bodyPr/>
          <a:lstStyle>
            <a:lvl1pPr>
              <a:defRPr/>
            </a:lvl1pPr>
          </a:lstStyle>
          <a:p>
            <a:pPr>
              <a:defRPr/>
            </a:pPr>
            <a:endParaRPr lang="ru-RU"/>
          </a:p>
        </p:txBody>
      </p:sp>
      <p:sp>
        <p:nvSpPr>
          <p:cNvPr id="11" name="Номер слайда 6"/>
          <p:cNvSpPr>
            <a:spLocks noGrp="1"/>
          </p:cNvSpPr>
          <p:nvPr>
            <p:ph type="sldNum" sz="quarter" idx="12"/>
          </p:nvPr>
        </p:nvSpPr>
        <p:spPr>
          <a:xfrm>
            <a:off x="8077200" y="6356350"/>
            <a:ext cx="609600" cy="365125"/>
          </a:xfrm>
        </p:spPr>
        <p:txBody>
          <a:bodyPr/>
          <a:lstStyle>
            <a:lvl1pPr>
              <a:defRPr/>
            </a:lvl1pPr>
          </a:lstStyle>
          <a:p>
            <a:pPr>
              <a:defRPr/>
            </a:pPr>
            <a:fld id="{C1E58E0B-31F8-4DFC-8732-F62FD8CBA04A}" type="slidenum">
              <a:rPr lang="ru-RU"/>
              <a:pPr>
                <a:defRPr/>
              </a:pPr>
              <a:t>‹#›</a:t>
            </a:fld>
            <a:endParaRPr lang="ru-RU"/>
          </a:p>
        </p:txBody>
      </p:sp>
    </p:spTree>
    <p:extLst>
      <p:ext uri="{BB962C8B-B14F-4D97-AF65-F5344CB8AC3E}">
        <p14:creationId xmlns:p14="http://schemas.microsoft.com/office/powerpoint/2010/main" val="264946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332F81AD-53CA-4786-BB7A-67BAC44C2837}" type="datetimeFigureOut">
              <a:rPr lang="ru-RU"/>
              <a:pPr>
                <a:defRPr/>
              </a:pPr>
              <a:t>02.08.2020</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F78EED4F-6AAB-40FC-988F-FC413ADF6A59}" type="slidenum">
              <a:rPr lang="ru-RU"/>
              <a:pPr>
                <a:defRPr/>
              </a:pPr>
              <a:t>‹#›</a:t>
            </a:fld>
            <a:endParaRPr lang="ru-RU"/>
          </a:p>
        </p:txBody>
      </p:sp>
    </p:spTree>
    <p:extLst>
      <p:ext uri="{BB962C8B-B14F-4D97-AF65-F5344CB8AC3E}">
        <p14:creationId xmlns:p14="http://schemas.microsoft.com/office/powerpoint/2010/main" val="2028630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Полилиния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Полилиния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388" name="Заголовок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ru-RU" smtClean="0"/>
              <a:t>Образец заголовка</a:t>
            </a:r>
            <a:endParaRPr lang="en-US" smtClean="0"/>
          </a:p>
        </p:txBody>
      </p:sp>
      <p:sp>
        <p:nvSpPr>
          <p:cNvPr id="16389" name="Текст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smtClean="0"/>
          </a:p>
        </p:txBody>
      </p:sp>
      <p:sp>
        <p:nvSpPr>
          <p:cNvPr id="10" name="Дата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EF7E129E-1E72-49A2-903C-BAD6DCDBAE4C}" type="datetimeFigureOut">
              <a:rPr lang="ru-RU"/>
              <a:pPr>
                <a:defRPr/>
              </a:pPr>
              <a:t>02.08.2020</a:t>
            </a:fld>
            <a:endParaRPr lang="ru-RU"/>
          </a:p>
        </p:txBody>
      </p:sp>
      <p:sp>
        <p:nvSpPr>
          <p:cNvPr id="22" name="Нижний колонтитул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ru-RU"/>
          </a:p>
        </p:txBody>
      </p:sp>
      <p:sp>
        <p:nvSpPr>
          <p:cNvPr id="18" name="Номер слайда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F29361AF-1EC0-471E-B501-92B65A5DBBA8}" type="slidenum">
              <a:rPr lang="ru-RU"/>
              <a:pPr>
                <a:defRPr/>
              </a:pPr>
              <a:t>‹#›</a:t>
            </a:fld>
            <a:endParaRPr lang="ru-RU"/>
          </a:p>
        </p:txBody>
      </p:sp>
      <p:grpSp>
        <p:nvGrpSpPr>
          <p:cNvPr id="16393" name="Группа 1"/>
          <p:cNvGrpSpPr>
            <a:grpSpLocks/>
          </p:cNvGrpSpPr>
          <p:nvPr/>
        </p:nvGrpSpPr>
        <p:grpSpPr bwMode="auto">
          <a:xfrm>
            <a:off x="-19050" y="203200"/>
            <a:ext cx="9180513" cy="647700"/>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15" r:id="rId1"/>
    <p:sldLayoutId id="2147483794" r:id="rId2"/>
    <p:sldLayoutId id="2147483795" r:id="rId3"/>
    <p:sldLayoutId id="2147483796" r:id="rId4"/>
    <p:sldLayoutId id="2147483797" r:id="rId5"/>
    <p:sldLayoutId id="2147483798" r:id="rId6"/>
    <p:sldLayoutId id="2147483799" r:id="rId7"/>
    <p:sldLayoutId id="2147483816" r:id="rId8"/>
    <p:sldLayoutId id="2147483800" r:id="rId9"/>
    <p:sldLayoutId id="2147483801" r:id="rId10"/>
    <p:sldLayoutId id="2147483803" r:id="rId11"/>
  </p:sldLayoutIdLst>
  <p:transition/>
  <p:timing>
    <p:tnLst>
      <p:par>
        <p:cTn id="1" dur="indefinite" restart="never" nodeType="tmRoot"/>
      </p:par>
    </p:tnLst>
  </p:timing>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410" name="Заголовок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7411" name="Текст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67E60E5-3832-4BCD-B068-A69F88AEA33A}" type="datetimeFigureOut">
              <a:rPr lang="ru-RU"/>
              <a:pPr>
                <a:defRPr/>
              </a:pPr>
              <a:t>02.08.2020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B7CF16F-00D1-4C82-8097-1742268C0CE0}"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descr="C:\Users\Латыпов\Pictures\Колонна.jpg"/>
          <p:cNvPicPr>
            <a:picLocks noChangeAspect="1" noChangeArrowheads="1"/>
          </p:cNvPicPr>
          <p:nvPr/>
        </p:nvPicPr>
        <p:blipFill>
          <a:blip r:embed="rId2">
            <a:extLst>
              <a:ext uri="{28A0092B-C50C-407E-A947-70E740481C1C}">
                <a14:useLocalDpi xmlns:a14="http://schemas.microsoft.com/office/drawing/2010/main" val="0"/>
              </a:ext>
            </a:extLst>
          </a:blip>
          <a:srcRect r="55859"/>
          <a:stretch>
            <a:fillRect/>
          </a:stretch>
        </p:blipFill>
        <p:spPr bwMode="auto">
          <a:xfrm>
            <a:off x="0" y="0"/>
            <a:ext cx="28432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Box 6"/>
          <p:cNvSpPr txBox="1">
            <a:spLocks noChangeArrowheads="1"/>
          </p:cNvSpPr>
          <p:nvPr/>
        </p:nvSpPr>
        <p:spPr bwMode="auto">
          <a:xfrm>
            <a:off x="1357290" y="714356"/>
            <a:ext cx="7325986"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ru-RU" sz="4400" b="1" dirty="0">
                <a:solidFill>
                  <a:srgbClr val="009900"/>
                </a:solidFill>
                <a:latin typeface="Times New Roman" pitchFamily="18" charset="0"/>
                <a:cs typeface="Times New Roman" pitchFamily="18" charset="0"/>
              </a:rPr>
              <a:t>2</a:t>
            </a:r>
            <a:r>
              <a:rPr lang="en-US" sz="4400" b="1" dirty="0" smtClean="0">
                <a:solidFill>
                  <a:srgbClr val="009900"/>
                </a:solidFill>
                <a:latin typeface="Times New Roman" pitchFamily="18" charset="0"/>
                <a:cs typeface="Times New Roman" pitchFamily="18" charset="0"/>
              </a:rPr>
              <a:t>.1.ma’ruza</a:t>
            </a:r>
            <a:r>
              <a:rPr lang="uz-Cyrl-UZ" sz="4400" b="1" dirty="0" smtClean="0">
                <a:solidFill>
                  <a:srgbClr val="009900"/>
                </a:solidFill>
                <a:latin typeface="Times New Roman" pitchFamily="18" charset="0"/>
                <a:cs typeface="Times New Roman" pitchFamily="18" charset="0"/>
              </a:rPr>
              <a:t>: </a:t>
            </a:r>
            <a:r>
              <a:rPr lang="en-US" sz="4400" b="1" dirty="0" err="1"/>
              <a:t>Boshqaruv</a:t>
            </a:r>
            <a:r>
              <a:rPr lang="en-US" sz="4400" b="1" dirty="0"/>
              <a:t> </a:t>
            </a:r>
            <a:r>
              <a:rPr lang="en-US" sz="4400" b="1" dirty="0" err="1"/>
              <a:t>asoslarining</a:t>
            </a:r>
            <a:r>
              <a:rPr lang="en-US" sz="4400" b="1" dirty="0"/>
              <a:t> </a:t>
            </a:r>
            <a:r>
              <a:rPr lang="en-US" sz="4400" b="1" dirty="0" err="1"/>
              <a:t>shakllanishi</a:t>
            </a:r>
            <a:r>
              <a:rPr lang="en-US" sz="4400" b="1" dirty="0"/>
              <a:t> </a:t>
            </a:r>
            <a:r>
              <a:rPr lang="en-US" sz="4400" b="1" dirty="0" err="1"/>
              <a:t>va</a:t>
            </a:r>
            <a:r>
              <a:rPr lang="en-US" sz="4400" b="1" dirty="0"/>
              <a:t> </a:t>
            </a:r>
            <a:r>
              <a:rPr lang="en-US" sz="4400" b="1" dirty="0" err="1"/>
              <a:t>davlatlarning</a:t>
            </a:r>
            <a:r>
              <a:rPr lang="en-US" sz="4400" b="1" dirty="0"/>
              <a:t> </a:t>
            </a:r>
            <a:r>
              <a:rPr lang="en-US" sz="4400" b="1" dirty="0" err="1"/>
              <a:t>tashkil</a:t>
            </a:r>
            <a:r>
              <a:rPr lang="en-US" sz="4400" b="1" dirty="0"/>
              <a:t> </a:t>
            </a:r>
            <a:r>
              <a:rPr lang="en-US" sz="4400" b="1" dirty="0" err="1"/>
              <a:t>topishi</a:t>
            </a:r>
            <a:r>
              <a:rPr lang="en-US" sz="4400" b="1" dirty="0"/>
              <a:t> </a:t>
            </a:r>
            <a:r>
              <a:rPr lang="kk-KZ" sz="4400" b="1" dirty="0" smtClean="0"/>
              <a:t>  </a:t>
            </a:r>
            <a:endParaRPr lang="ru-RU" sz="4400" b="1" dirty="0">
              <a:solidFill>
                <a:srgbClr val="009900"/>
              </a:solidFill>
              <a:latin typeface="Times New Roman" pitchFamily="18" charset="0"/>
              <a:cs typeface="Times New Roman" pitchFamily="18" charset="0"/>
            </a:endParaRPr>
          </a:p>
        </p:txBody>
      </p:sp>
      <p:sp>
        <p:nvSpPr>
          <p:cNvPr id="5" name="Прямоугольник 4"/>
          <p:cNvSpPr/>
          <p:nvPr/>
        </p:nvSpPr>
        <p:spPr>
          <a:xfrm>
            <a:off x="3779912" y="4863538"/>
            <a:ext cx="4786346" cy="1000132"/>
          </a:xfrm>
          <a:prstGeom prst="rect">
            <a:avLst/>
          </a:prstGeom>
        </p:spPr>
        <p:style>
          <a:lnRef idx="1">
            <a:schemeClr val="accent5"/>
          </a:lnRef>
          <a:fillRef idx="2">
            <a:schemeClr val="accent5"/>
          </a:fillRef>
          <a:effectRef idx="1">
            <a:schemeClr val="accent5"/>
          </a:effectRef>
          <a:fontRef idx="minor">
            <a:schemeClr val="dk1"/>
          </a:fontRef>
        </p:style>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3200" b="1" i="1" spc="50" dirty="0" err="1" smtClean="0">
                <a:ln w="11430"/>
                <a:solidFill>
                  <a:srgbClr val="0070C0"/>
                </a:solidFill>
                <a:effectLst>
                  <a:outerShdw blurRad="76200" dist="50800" dir="5400000" algn="tl" rotWithShape="0">
                    <a:srgbClr val="000000">
                      <a:alpha val="65000"/>
                    </a:srgbClr>
                  </a:outerShdw>
                </a:effectLst>
              </a:rPr>
              <a:t>Ma’ruzachi</a:t>
            </a:r>
            <a:r>
              <a:rPr lang="uz-Cyrl-UZ" sz="3200" b="1" i="1" spc="50" dirty="0" smtClean="0">
                <a:ln w="11430"/>
                <a:solidFill>
                  <a:srgbClr val="0070C0"/>
                </a:solidFill>
                <a:effectLst>
                  <a:outerShdw blurRad="76200" dist="50800" dir="5400000" algn="tl" rotWithShape="0">
                    <a:srgbClr val="000000">
                      <a:alpha val="65000"/>
                    </a:srgbClr>
                  </a:outerShdw>
                </a:effectLst>
              </a:rPr>
              <a:t>:    </a:t>
            </a:r>
            <a:r>
              <a:rPr lang="en-US" sz="3200" b="1" i="1" spc="50" dirty="0" smtClean="0">
                <a:ln w="11430"/>
                <a:solidFill>
                  <a:srgbClr val="0070C0"/>
                </a:solidFill>
                <a:effectLst>
                  <a:outerShdw blurRad="76200" dist="50800" dir="5400000" algn="tl" rotWithShape="0">
                    <a:srgbClr val="000000">
                      <a:alpha val="65000"/>
                    </a:srgbClr>
                  </a:outerShdw>
                </a:effectLst>
              </a:rPr>
              <a:t>B</a:t>
            </a:r>
            <a:r>
              <a:rPr lang="uz-Cyrl-UZ" sz="3200" b="1" i="1" spc="50" dirty="0" smtClean="0">
                <a:ln w="11430"/>
                <a:solidFill>
                  <a:srgbClr val="0070C0"/>
                </a:solidFill>
                <a:effectLst>
                  <a:outerShdw blurRad="76200" dist="50800" dir="5400000" algn="tl" rotWithShape="0">
                    <a:srgbClr val="000000">
                      <a:alpha val="65000"/>
                    </a:srgbClr>
                  </a:outerShdw>
                </a:effectLst>
              </a:rPr>
              <a:t>.</a:t>
            </a:r>
            <a:r>
              <a:rPr lang="en-US" sz="3200" b="1" i="1" spc="50" dirty="0" smtClean="0">
                <a:ln w="11430"/>
                <a:solidFill>
                  <a:srgbClr val="0070C0"/>
                </a:solidFill>
                <a:effectLst>
                  <a:outerShdw blurRad="76200" dist="50800" dir="5400000" algn="tl" rotWithShape="0">
                    <a:srgbClr val="000000">
                      <a:alpha val="65000"/>
                    </a:srgbClr>
                  </a:outerShdw>
                </a:effectLst>
              </a:rPr>
              <a:t>S</a:t>
            </a:r>
            <a:r>
              <a:rPr lang="uz-Cyrl-UZ" sz="3200" b="1" i="1" spc="50" dirty="0" smtClean="0">
                <a:ln w="11430"/>
                <a:solidFill>
                  <a:srgbClr val="0070C0"/>
                </a:solidFill>
                <a:effectLst>
                  <a:outerShdw blurRad="76200" dist="50800" dir="5400000" algn="tl" rotWithShape="0">
                    <a:srgbClr val="000000">
                      <a:alpha val="65000"/>
                    </a:srgbClr>
                  </a:outerShdw>
                </a:effectLst>
              </a:rPr>
              <a:t>. </a:t>
            </a:r>
            <a:r>
              <a:rPr lang="en-US" sz="3200" b="1" i="1" spc="50" dirty="0" err="1" smtClean="0">
                <a:ln w="11430"/>
                <a:solidFill>
                  <a:srgbClr val="0070C0"/>
                </a:solidFill>
                <a:effectLst>
                  <a:outerShdw blurRad="76200" dist="50800" dir="5400000" algn="tl" rotWithShape="0">
                    <a:srgbClr val="000000">
                      <a:alpha val="65000"/>
                    </a:srgbClr>
                  </a:outerShdw>
                </a:effectLst>
              </a:rPr>
              <a:t>Nazirov</a:t>
            </a:r>
            <a:endParaRPr lang="ru-RU" sz="3200" b="1" i="1" spc="50" dirty="0">
              <a:ln w="11430"/>
              <a:solidFill>
                <a:srgbClr val="0070C0"/>
              </a:solidFill>
              <a:effectLst>
                <a:outerShdw blurRad="76200" dist="50800" dir="5400000" algn="tl" rotWithShape="0">
                  <a:srgbClr val="000000">
                    <a:alpha val="65000"/>
                  </a:srgbClr>
                </a:outerShdw>
              </a:effectLst>
            </a:endParaRPr>
          </a:p>
        </p:txBody>
      </p:sp>
      <p:sp>
        <p:nvSpPr>
          <p:cNvPr id="6" name="Прямоугольник 5"/>
          <p:cNvSpPr/>
          <p:nvPr/>
        </p:nvSpPr>
        <p:spPr>
          <a:xfrm>
            <a:off x="2857488" y="6143644"/>
            <a:ext cx="4786346" cy="476248"/>
          </a:xfrm>
          <a:prstGeom prst="rect">
            <a:avLst/>
          </a:prstGeom>
        </p:spPr>
        <p:style>
          <a:lnRef idx="1">
            <a:schemeClr val="accent5"/>
          </a:lnRef>
          <a:fillRef idx="2">
            <a:schemeClr val="accent5"/>
          </a:fillRef>
          <a:effectRef idx="1">
            <a:schemeClr val="accent5"/>
          </a:effectRef>
          <a:fontRef idx="minor">
            <a:schemeClr val="dk1"/>
          </a:fontRef>
        </p:style>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2400" b="1" spc="50" dirty="0" err="1" smtClean="0">
                <a:ln w="11430"/>
                <a:solidFill>
                  <a:schemeClr val="tx1"/>
                </a:solidFill>
                <a:effectLst>
                  <a:outerShdw blurRad="76200" dist="50800" dir="5400000" algn="tl" rotWithShape="0">
                    <a:srgbClr val="000000">
                      <a:alpha val="65000"/>
                    </a:srgbClr>
                  </a:outerShdw>
                </a:effectLst>
              </a:rPr>
              <a:t>Denov</a:t>
            </a:r>
            <a:r>
              <a:rPr lang="en-US" sz="2400" b="1" spc="50" dirty="0" smtClean="0">
                <a:ln w="11430"/>
                <a:solidFill>
                  <a:schemeClr val="tx1"/>
                </a:solidFill>
                <a:effectLst>
                  <a:outerShdw blurRad="76200" dist="50800" dir="5400000" algn="tl" rotWithShape="0">
                    <a:srgbClr val="000000">
                      <a:alpha val="65000"/>
                    </a:srgbClr>
                  </a:outerShdw>
                </a:effectLst>
              </a:rPr>
              <a:t> </a:t>
            </a:r>
            <a:r>
              <a:rPr lang="uz-Cyrl-UZ" sz="2400" b="1" spc="50" dirty="0" smtClean="0">
                <a:ln w="11430"/>
                <a:solidFill>
                  <a:schemeClr val="tx1"/>
                </a:solidFill>
                <a:effectLst>
                  <a:outerShdw blurRad="76200" dist="50800" dir="5400000" algn="tl" rotWithShape="0">
                    <a:srgbClr val="000000">
                      <a:alpha val="65000"/>
                    </a:srgbClr>
                  </a:outerShdw>
                </a:effectLst>
              </a:rPr>
              <a:t>20</a:t>
            </a:r>
            <a:r>
              <a:rPr lang="en-US" sz="2400" b="1" spc="50" smtClean="0">
                <a:ln w="11430"/>
                <a:solidFill>
                  <a:schemeClr val="tx1"/>
                </a:solidFill>
                <a:effectLst>
                  <a:outerShdw blurRad="76200" dist="50800" dir="5400000" algn="tl" rotWithShape="0">
                    <a:srgbClr val="000000">
                      <a:alpha val="65000"/>
                    </a:srgbClr>
                  </a:outerShdw>
                </a:effectLst>
              </a:rPr>
              <a:t>20</a:t>
            </a:r>
            <a:endParaRPr lang="ru-RU" sz="2400" b="1" spc="50" dirty="0">
              <a:ln w="11430"/>
              <a:solidFill>
                <a:schemeClr val="tx1"/>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23528" y="908720"/>
            <a:ext cx="8568952" cy="5724003"/>
          </a:xfrm>
          <a:prstGeom prst="rect">
            <a:avLst/>
          </a:prstGeom>
        </p:spPr>
        <p:txBody>
          <a:bodyPr wrap="square">
            <a:spAutoFit/>
          </a:bodyPr>
          <a:lstStyle/>
          <a:p>
            <a:pPr algn="ctr">
              <a:lnSpc>
                <a:spcPct val="107000"/>
              </a:lnSpc>
              <a:spcAft>
                <a:spcPts val="0"/>
              </a:spcAft>
            </a:pPr>
            <a:r>
              <a:rPr lang="uz-Cyrl-UZ" sz="28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Davlat </a:t>
            </a:r>
            <a:r>
              <a:rPr lang="uz-Cyrl-UZ" sz="28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bosh</a:t>
            </a:r>
            <a:r>
              <a:rPr lang="en-US" sz="28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q</a:t>
            </a:r>
            <a:r>
              <a:rPr lang="uz-Cyrl-UZ" sz="28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aruvi </a:t>
            </a:r>
            <a:r>
              <a:rPr lang="uz-Cyrl-UZ" sz="28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tushunchasi va </a:t>
            </a:r>
            <a:r>
              <a:rPr lang="uz-Cyrl-UZ" sz="28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bosh</a:t>
            </a:r>
            <a:r>
              <a:rPr lang="en-US" sz="28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q</a:t>
            </a:r>
            <a:r>
              <a:rPr lang="uz-Cyrl-UZ" sz="28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aruv </a:t>
            </a:r>
            <a:r>
              <a:rPr lang="uz-Cyrl-UZ" sz="28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tasnifi</a:t>
            </a:r>
            <a:endParaRPr lang="ru-RU"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gn="just"/>
            <a:r>
              <a:rPr lang="en-US" sz="2800" dirty="0" smtClean="0">
                <a:latin typeface="Times New Roman" panose="02020603050405020304" pitchFamily="18" charset="0"/>
                <a:ea typeface="Times New Roman" panose="02020603050405020304" pitchFamily="18" charset="0"/>
              </a:rPr>
              <a:t>	</a:t>
            </a:r>
            <a:r>
              <a:rPr lang="uz-Cyrl-UZ" sz="2800" dirty="0" smtClean="0">
                <a:latin typeface="Times New Roman" panose="02020603050405020304" pitchFamily="18" charset="0"/>
                <a:ea typeface="Times New Roman" panose="02020603050405020304" pitchFamily="18" charset="0"/>
              </a:rPr>
              <a:t>Bosh</a:t>
            </a:r>
            <a:r>
              <a:rPr lang="en-US" sz="2800" dirty="0" smtClean="0">
                <a:latin typeface="Times New Roman" panose="02020603050405020304" pitchFamily="18" charset="0"/>
                <a:ea typeface="Times New Roman" panose="02020603050405020304" pitchFamily="18" charset="0"/>
              </a:rPr>
              <a:t>q</a:t>
            </a:r>
            <a:r>
              <a:rPr lang="uz-Cyrl-UZ" sz="2800" dirty="0" smtClean="0">
                <a:latin typeface="Times New Roman" panose="02020603050405020304" pitchFamily="18" charset="0"/>
                <a:ea typeface="Times New Roman" panose="02020603050405020304" pitchFamily="18" charset="0"/>
              </a:rPr>
              <a:t>aruv </a:t>
            </a:r>
            <a:r>
              <a:rPr lang="uz-Cyrl-UZ" sz="2800" dirty="0">
                <a:latin typeface="Times New Roman" panose="02020603050405020304" pitchFamily="18" charset="0"/>
                <a:ea typeface="Times New Roman" panose="02020603050405020304" pitchFamily="18" charset="0"/>
              </a:rPr>
              <a:t>- bu muayyan jamoa yoki tashkilot a’zolarining faoliyat yunalishini ta’minlaydigan, butun tashkilot va uning bulimlarini belgilangan </a:t>
            </a:r>
            <a:r>
              <a:rPr lang="uz-Cyrl-UZ" sz="2800" dirty="0" smtClean="0">
                <a:latin typeface="Times New Roman" panose="02020603050405020304" pitchFamily="18" charset="0"/>
                <a:ea typeface="Times New Roman" panose="02020603050405020304" pitchFamily="18" charset="0"/>
              </a:rPr>
              <a:t>ma</a:t>
            </a:r>
            <a:r>
              <a:rPr lang="en-US" sz="2800" dirty="0" smtClean="0">
                <a:latin typeface="Times New Roman" panose="02020603050405020304" pitchFamily="18" charset="0"/>
                <a:ea typeface="Times New Roman" panose="02020603050405020304" pitchFamily="18" charset="0"/>
              </a:rPr>
              <a:t>q</a:t>
            </a:r>
            <a:r>
              <a:rPr lang="uz-Cyrl-UZ" sz="2800" dirty="0" smtClean="0">
                <a:latin typeface="Times New Roman" panose="02020603050405020304" pitchFamily="18" charset="0"/>
                <a:ea typeface="Times New Roman" panose="02020603050405020304" pitchFamily="18" charset="0"/>
              </a:rPr>
              <a:t>sad </a:t>
            </a:r>
            <a:r>
              <a:rPr lang="uz-Cyrl-UZ" sz="2800" dirty="0">
                <a:latin typeface="Times New Roman" panose="02020603050405020304" pitchFamily="18" charset="0"/>
                <a:ea typeface="Times New Roman" panose="02020603050405020304" pitchFamily="18" charset="0"/>
              </a:rPr>
              <a:t>doirasida ushlab turadigan, faoliyat turlariga kura, jamiyatning barcha jabxalarida uziga xos tuzilmaga ega bulgan, muayyan raxbar kadrlar tomonidan amalga oshiriladigan vazifadir. Shuning uchun xam lotincha </a:t>
            </a:r>
            <a:r>
              <a:rPr lang="uz-Cyrl-UZ" sz="2800" b="1" dirty="0">
                <a:solidFill>
                  <a:srgbClr val="0000FF"/>
                </a:solidFill>
                <a:latin typeface="Times New Roman" panose="02020603050405020304" pitchFamily="18" charset="0"/>
                <a:ea typeface="Times New Roman" panose="02020603050405020304" pitchFamily="18" charset="0"/>
              </a:rPr>
              <a:t>"adminis-tratio” </a:t>
            </a:r>
            <a:r>
              <a:rPr lang="uz-Cyrl-UZ" sz="2800" dirty="0">
                <a:latin typeface="Times New Roman" panose="02020603050405020304" pitchFamily="18" charset="0"/>
                <a:ea typeface="Times New Roman" panose="02020603050405020304" pitchFamily="18" charset="0"/>
              </a:rPr>
              <a:t>atamasi </a:t>
            </a:r>
            <a:r>
              <a:rPr lang="uz-Cyrl-UZ" sz="2800" b="1" dirty="0">
                <a:latin typeface="Times New Roman" panose="02020603050405020304" pitchFamily="18" charset="0"/>
                <a:ea typeface="Times New Roman" panose="02020603050405020304" pitchFamily="18" charset="0"/>
              </a:rPr>
              <a:t>raxbarlik </a:t>
            </a:r>
            <a:r>
              <a:rPr lang="en-US" sz="2800" b="1" dirty="0" smtClean="0">
                <a:latin typeface="Times New Roman" panose="02020603050405020304" pitchFamily="18" charset="0"/>
                <a:ea typeface="Times New Roman" panose="02020603050405020304" pitchFamily="18" charset="0"/>
              </a:rPr>
              <a:t>q</a:t>
            </a:r>
            <a:r>
              <a:rPr lang="uz-Cyrl-UZ" sz="2800" b="1" dirty="0" smtClean="0">
                <a:latin typeface="Times New Roman" panose="02020603050405020304" pitchFamily="18" charset="0"/>
                <a:ea typeface="Times New Roman" panose="02020603050405020304" pitchFamily="18" charset="0"/>
              </a:rPr>
              <a:t>ilishni </a:t>
            </a:r>
            <a:r>
              <a:rPr lang="uz-Cyrl-UZ" sz="2800" b="1" dirty="0">
                <a:latin typeface="Times New Roman" panose="02020603050405020304" pitchFamily="18" charset="0"/>
                <a:ea typeface="Times New Roman" panose="02020603050405020304" pitchFamily="18" charset="0"/>
              </a:rPr>
              <a:t>(kimgadir, nimagadir), </a:t>
            </a:r>
            <a:r>
              <a:rPr lang="uz-Cyrl-UZ" sz="2800" b="1" dirty="0" smtClean="0">
                <a:latin typeface="Times New Roman" panose="02020603050405020304" pitchFamily="18" charset="0"/>
                <a:ea typeface="Times New Roman" panose="02020603050405020304" pitchFamily="18" charset="0"/>
              </a:rPr>
              <a:t>bosh</a:t>
            </a:r>
            <a:r>
              <a:rPr lang="en-US" sz="2800" b="1" dirty="0" smtClean="0">
                <a:latin typeface="Times New Roman" panose="02020603050405020304" pitchFamily="18" charset="0"/>
                <a:ea typeface="Times New Roman" panose="02020603050405020304" pitchFamily="18" charset="0"/>
              </a:rPr>
              <a:t>q</a:t>
            </a:r>
            <a:r>
              <a:rPr lang="uz-Cyrl-UZ" sz="2800" b="1" dirty="0" smtClean="0">
                <a:latin typeface="Times New Roman" panose="02020603050405020304" pitchFamily="18" charset="0"/>
                <a:ea typeface="Times New Roman" panose="02020603050405020304" pitchFamily="18" charset="0"/>
              </a:rPr>
              <a:t>aruvni </a:t>
            </a:r>
            <a:r>
              <a:rPr lang="uz-Cyrl-UZ" sz="2800" dirty="0">
                <a:latin typeface="Times New Roman" panose="02020603050405020304" pitchFamily="18" charset="0"/>
                <a:ea typeface="Times New Roman" panose="02020603050405020304" pitchFamily="18" charset="0"/>
              </a:rPr>
              <a:t>anglatadi. </a:t>
            </a:r>
            <a:r>
              <a:rPr lang="uz-Cyrl-UZ" sz="2800" b="1" i="1" dirty="0" smtClean="0">
                <a:solidFill>
                  <a:srgbClr val="0000FF"/>
                </a:solidFill>
                <a:latin typeface="Times New Roman" panose="02020603050405020304" pitchFamily="18" charset="0"/>
                <a:ea typeface="Times New Roman" panose="02020603050405020304" pitchFamily="18" charset="0"/>
              </a:rPr>
              <a:t>Bosh</a:t>
            </a:r>
            <a:r>
              <a:rPr lang="en-US" sz="2800" b="1" i="1" dirty="0" smtClean="0">
                <a:solidFill>
                  <a:srgbClr val="0000FF"/>
                </a:solidFill>
                <a:latin typeface="Times New Roman" panose="02020603050405020304" pitchFamily="18" charset="0"/>
                <a:ea typeface="Times New Roman" panose="02020603050405020304" pitchFamily="18" charset="0"/>
              </a:rPr>
              <a:t>q</a:t>
            </a:r>
            <a:r>
              <a:rPr lang="uz-Cyrl-UZ" sz="2800" b="1" i="1" dirty="0" smtClean="0">
                <a:solidFill>
                  <a:srgbClr val="0000FF"/>
                </a:solidFill>
                <a:latin typeface="Times New Roman" panose="02020603050405020304" pitchFamily="18" charset="0"/>
                <a:ea typeface="Times New Roman" panose="02020603050405020304" pitchFamily="18" charset="0"/>
              </a:rPr>
              <a:t>aruv </a:t>
            </a:r>
            <a:r>
              <a:rPr lang="uz-Cyrl-UZ" sz="2800" b="1" i="1" dirty="0">
                <a:solidFill>
                  <a:srgbClr val="7030A0"/>
                </a:solidFill>
                <a:latin typeface="Times New Roman" panose="02020603050405020304" pitchFamily="18" charset="0"/>
                <a:ea typeface="Times New Roman" panose="02020603050405020304" pitchFamily="18" charset="0"/>
              </a:rPr>
              <a:t>- tegishli ijtimoiy </a:t>
            </a:r>
            <a:r>
              <a:rPr lang="uz-Cyrl-UZ" sz="2800" b="1" i="1" dirty="0" smtClean="0">
                <a:solidFill>
                  <a:srgbClr val="7030A0"/>
                </a:solidFill>
                <a:latin typeface="Times New Roman" panose="02020603050405020304" pitchFamily="18" charset="0"/>
                <a:ea typeface="Times New Roman" panose="02020603050405020304" pitchFamily="18" charset="0"/>
              </a:rPr>
              <a:t>a</a:t>
            </a:r>
            <a:r>
              <a:rPr lang="en-US" sz="2800" b="1" i="1" dirty="0" smtClean="0">
                <a:solidFill>
                  <a:srgbClr val="7030A0"/>
                </a:solidFill>
                <a:latin typeface="Times New Roman" panose="02020603050405020304" pitchFamily="18" charset="0"/>
                <a:ea typeface="Times New Roman" panose="02020603050405020304" pitchFamily="18" charset="0"/>
              </a:rPr>
              <a:t>h</a:t>
            </a:r>
            <a:r>
              <a:rPr lang="uz-Cyrl-UZ" sz="2800" b="1" i="1" dirty="0" smtClean="0">
                <a:solidFill>
                  <a:srgbClr val="7030A0"/>
                </a:solidFill>
                <a:latin typeface="Times New Roman" panose="02020603050405020304" pitchFamily="18" charset="0"/>
                <a:ea typeface="Times New Roman" panose="02020603050405020304" pitchFamily="18" charset="0"/>
              </a:rPr>
              <a:t>amiyatga </a:t>
            </a:r>
            <a:r>
              <a:rPr lang="uz-Cyrl-UZ" sz="2800" b="1" i="1" dirty="0">
                <a:solidFill>
                  <a:srgbClr val="7030A0"/>
                </a:solidFill>
                <a:latin typeface="Times New Roman" panose="02020603050405020304" pitchFamily="18" charset="0"/>
                <a:ea typeface="Times New Roman" panose="02020603050405020304" pitchFamily="18" charset="0"/>
              </a:rPr>
              <a:t>ega </a:t>
            </a:r>
            <a:r>
              <a:rPr lang="uz-Cyrl-UZ" sz="2800" b="1" i="1" dirty="0" smtClean="0">
                <a:solidFill>
                  <a:srgbClr val="7030A0"/>
                </a:solidFill>
                <a:latin typeface="Times New Roman" panose="02020603050405020304" pitchFamily="18" charset="0"/>
                <a:ea typeface="Times New Roman" panose="02020603050405020304" pitchFamily="18" charset="0"/>
              </a:rPr>
              <a:t>b</a:t>
            </a:r>
            <a:r>
              <a:rPr lang="en-US" sz="2800" b="1" i="1" dirty="0" smtClean="0">
                <a:solidFill>
                  <a:srgbClr val="7030A0"/>
                </a:solidFill>
                <a:latin typeface="Times New Roman" panose="02020603050405020304" pitchFamily="18" charset="0"/>
                <a:ea typeface="Times New Roman" panose="02020603050405020304" pitchFamily="18" charset="0"/>
              </a:rPr>
              <a:t>o’</a:t>
            </a:r>
            <a:r>
              <a:rPr lang="uz-Cyrl-UZ" sz="2800" b="1" i="1" dirty="0" smtClean="0">
                <a:solidFill>
                  <a:srgbClr val="7030A0"/>
                </a:solidFill>
                <a:latin typeface="Times New Roman" panose="02020603050405020304" pitchFamily="18" charset="0"/>
                <a:ea typeface="Times New Roman" panose="02020603050405020304" pitchFamily="18" charset="0"/>
              </a:rPr>
              <a:t>lgan ma</a:t>
            </a:r>
            <a:r>
              <a:rPr lang="en-US" sz="2800" b="1" i="1" dirty="0" smtClean="0">
                <a:solidFill>
                  <a:srgbClr val="7030A0"/>
                </a:solidFill>
                <a:latin typeface="Times New Roman" panose="02020603050405020304" pitchFamily="18" charset="0"/>
                <a:ea typeface="Times New Roman" panose="02020603050405020304" pitchFamily="18" charset="0"/>
              </a:rPr>
              <a:t>q</a:t>
            </a:r>
            <a:r>
              <a:rPr lang="uz-Cyrl-UZ" sz="2800" b="1" i="1" dirty="0" smtClean="0">
                <a:solidFill>
                  <a:srgbClr val="7030A0"/>
                </a:solidFill>
                <a:latin typeface="Times New Roman" panose="02020603050405020304" pitchFamily="18" charset="0"/>
                <a:ea typeface="Times New Roman" panose="02020603050405020304" pitchFamily="18" charset="0"/>
              </a:rPr>
              <a:t>sadlarga </a:t>
            </a:r>
            <a:r>
              <a:rPr lang="uz-Cyrl-UZ" sz="2800" b="1" i="1" dirty="0">
                <a:solidFill>
                  <a:srgbClr val="7030A0"/>
                </a:solidFill>
                <a:latin typeface="Times New Roman" panose="02020603050405020304" pitchFamily="18" charset="0"/>
                <a:ea typeface="Times New Roman" panose="02020603050405020304" pitchFamily="18" charset="0"/>
              </a:rPr>
              <a:t>erishish </a:t>
            </a:r>
            <a:r>
              <a:rPr lang="uz-Cyrl-UZ" sz="2800" b="1" i="1" dirty="0" smtClean="0">
                <a:solidFill>
                  <a:srgbClr val="7030A0"/>
                </a:solidFill>
                <a:latin typeface="Times New Roman" panose="02020603050405020304" pitchFamily="18" charset="0"/>
                <a:ea typeface="Times New Roman" panose="02020603050405020304" pitchFamily="18" charset="0"/>
              </a:rPr>
              <a:t>y</a:t>
            </a:r>
            <a:r>
              <a:rPr lang="en-US" sz="2800" b="1" i="1" dirty="0" smtClean="0">
                <a:solidFill>
                  <a:srgbClr val="7030A0"/>
                </a:solidFill>
                <a:latin typeface="Times New Roman" panose="02020603050405020304" pitchFamily="18" charset="0"/>
                <a:ea typeface="Times New Roman" panose="02020603050405020304" pitchFamily="18" charset="0"/>
              </a:rPr>
              <a:t>o’</a:t>
            </a:r>
            <a:r>
              <a:rPr lang="uz-Cyrl-UZ" sz="2800" b="1" i="1" dirty="0" smtClean="0">
                <a:solidFill>
                  <a:srgbClr val="7030A0"/>
                </a:solidFill>
                <a:latin typeface="Times New Roman" panose="02020603050405020304" pitchFamily="18" charset="0"/>
                <a:ea typeface="Times New Roman" panose="02020603050405020304" pitchFamily="18" charset="0"/>
              </a:rPr>
              <a:t>lida </a:t>
            </a:r>
            <a:r>
              <a:rPr lang="uz-Cyrl-UZ" sz="2800" b="1" i="1" dirty="0">
                <a:solidFill>
                  <a:srgbClr val="7030A0"/>
                </a:solidFill>
                <a:latin typeface="Times New Roman" panose="02020603050405020304" pitchFamily="18" charset="0"/>
                <a:ea typeface="Times New Roman" panose="02020603050405020304" pitchFamily="18" charset="0"/>
              </a:rPr>
              <a:t>amalga oshiriladigan faoliyatlarni </a:t>
            </a:r>
            <a:r>
              <a:rPr lang="en-US" sz="2800" b="1" i="1" dirty="0" smtClean="0">
                <a:solidFill>
                  <a:srgbClr val="7030A0"/>
                </a:solidFill>
                <a:latin typeface="Times New Roman" panose="02020603050405020304" pitchFamily="18" charset="0"/>
                <a:ea typeface="Times New Roman" panose="02020603050405020304" pitchFamily="18" charset="0"/>
              </a:rPr>
              <a:t>o’</a:t>
            </a:r>
            <a:r>
              <a:rPr lang="uz-Cyrl-UZ" sz="2800" b="1" i="1" dirty="0" smtClean="0">
                <a:solidFill>
                  <a:srgbClr val="7030A0"/>
                </a:solidFill>
                <a:latin typeface="Times New Roman" panose="02020603050405020304" pitchFamily="18" charset="0"/>
                <a:ea typeface="Times New Roman" panose="02020603050405020304" pitchFamily="18" charset="0"/>
              </a:rPr>
              <a:t>zida </a:t>
            </a:r>
            <a:r>
              <a:rPr lang="uz-Cyrl-UZ" sz="2800" b="1" i="1" dirty="0">
                <a:solidFill>
                  <a:srgbClr val="7030A0"/>
                </a:solidFill>
                <a:latin typeface="Times New Roman" panose="02020603050405020304" pitchFamily="18" charset="0"/>
                <a:ea typeface="Times New Roman" panose="02020603050405020304" pitchFamily="18" charset="0"/>
              </a:rPr>
              <a:t>mujassam etadi</a:t>
            </a:r>
            <a:endParaRPr lang="en-US" sz="2400" b="1" i="1" dirty="0">
              <a:solidFill>
                <a:srgbClr val="7030A0"/>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85720" y="487025"/>
            <a:ext cx="8568952" cy="6053324"/>
          </a:xfrm>
          <a:prstGeom prst="rect">
            <a:avLst/>
          </a:prstGeom>
        </p:spPr>
        <p:txBody>
          <a:bodyPr wrap="square">
            <a:spAutoFit/>
          </a:bodyPr>
          <a:lstStyle/>
          <a:p>
            <a:pPr algn="just">
              <a:lnSpc>
                <a:spcPct val="107000"/>
              </a:lnSpc>
              <a:spcAft>
                <a:spcPts val="0"/>
              </a:spcAft>
            </a:pPr>
            <a:r>
              <a:rPr lang="uz-Cyrl-UZ" sz="24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Zamonaviy </a:t>
            </a:r>
            <a:r>
              <a:rPr lang="en-US" sz="2400" b="1"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boshqar</a:t>
            </a:r>
            <a:r>
              <a:rPr lang="uz-Cyrl-UZ" sz="24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uv </a:t>
            </a:r>
            <a:r>
              <a:rPr lang="uz-Cyrl-UZ" sz="24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vazifalari tizimi kuyidagicha belgilanishi mumkin:</a:t>
            </a:r>
            <a:endParaRPr lang="ru-RU" sz="20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uz-Cyrl-UZ" sz="2400" dirty="0">
                <a:latin typeface="Times New Roman" panose="02020603050405020304" pitchFamily="18" charset="0"/>
                <a:ea typeface="Times New Roman" panose="02020603050405020304" pitchFamily="18" charset="0"/>
              </a:rPr>
              <a:t>Tashkil etilgan tashkilot (jamoa, birlashma, idora va x.k.) raxbari va yetakchisi sifatidagi faoliyati, a’zolarning birlashuvi.</a:t>
            </a:r>
            <a:endParaRPr lang="ru-RU" sz="2400" dirty="0"/>
          </a:p>
          <a:p>
            <a:pPr marL="342900" lvl="0" indent="-342900" algn="just">
              <a:spcAft>
                <a:spcPts val="0"/>
              </a:spcAft>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O’</a:t>
            </a:r>
            <a:r>
              <a:rPr lang="uz-Cyrl-UZ" sz="2400" dirty="0" smtClean="0">
                <a:latin typeface="Times New Roman" panose="02020603050405020304" pitchFamily="18" charset="0"/>
                <a:ea typeface="Times New Roman" panose="02020603050405020304" pitchFamily="18" charset="0"/>
              </a:rPr>
              <a:t>zaro </a:t>
            </a:r>
            <a:r>
              <a:rPr lang="uz-Cyrl-UZ" sz="2400" dirty="0">
                <a:latin typeface="Times New Roman" panose="02020603050405020304" pitchFamily="18" charset="0"/>
                <a:ea typeface="Times New Roman" panose="02020603050405020304" pitchFamily="18" charset="0"/>
              </a:rPr>
              <a:t>xamkorlik - </a:t>
            </a:r>
            <a:r>
              <a:rPr lang="uz-Cyrl-UZ" sz="2400" dirty="0" smtClean="0">
                <a:latin typeface="Times New Roman" panose="02020603050405020304" pitchFamily="18" charset="0"/>
                <a:ea typeface="Times New Roman" panose="02020603050405020304" pitchFamily="18" charset="0"/>
              </a:rPr>
              <a:t>mulo</a:t>
            </a:r>
            <a:r>
              <a:rPr lang="en-US" sz="2400" dirty="0" smtClean="0">
                <a:latin typeface="Times New Roman" panose="02020603050405020304" pitchFamily="18" charset="0"/>
                <a:ea typeface="Times New Roman" panose="02020603050405020304" pitchFamily="18" charset="0"/>
              </a:rPr>
              <a:t>q</a:t>
            </a:r>
            <a:r>
              <a:rPr lang="uz-Cyrl-UZ" sz="2400" dirty="0" smtClean="0">
                <a:latin typeface="Times New Roman" panose="02020603050405020304" pitchFamily="18" charset="0"/>
                <a:ea typeface="Times New Roman" panose="02020603050405020304" pitchFamily="18" charset="0"/>
              </a:rPr>
              <a:t>otni </a:t>
            </a:r>
            <a:r>
              <a:rPr lang="uz-Cyrl-UZ" sz="2400" dirty="0">
                <a:latin typeface="Times New Roman" panose="02020603050405020304" pitchFamily="18" charset="0"/>
                <a:ea typeface="Times New Roman" panose="02020603050405020304" pitchFamily="18" charset="0"/>
              </a:rPr>
              <a:t>yulga </a:t>
            </a:r>
            <a:r>
              <a:rPr lang="en-US" sz="2400" dirty="0" smtClean="0">
                <a:latin typeface="Times New Roman" panose="02020603050405020304" pitchFamily="18" charset="0"/>
                <a:ea typeface="Times New Roman" panose="02020603050405020304" pitchFamily="18" charset="0"/>
              </a:rPr>
              <a:t>q</a:t>
            </a:r>
            <a:r>
              <a:rPr lang="uz-Cyrl-UZ" sz="2400" dirty="0" smtClean="0">
                <a:latin typeface="Times New Roman" panose="02020603050405020304" pitchFamily="18" charset="0"/>
                <a:ea typeface="Times New Roman" panose="02020603050405020304" pitchFamily="18" charset="0"/>
              </a:rPr>
              <a:t>uyish </a:t>
            </a:r>
            <a:r>
              <a:rPr lang="uz-Cyrl-UZ" sz="2400" dirty="0">
                <a:latin typeface="Times New Roman" panose="02020603050405020304" pitchFamily="18" charset="0"/>
                <a:ea typeface="Times New Roman" panose="02020603050405020304" pitchFamily="18" charset="0"/>
              </a:rPr>
              <a:t>va doimiy mulokot.</a:t>
            </a:r>
            <a:endParaRPr lang="ru-RU" sz="2400" dirty="0"/>
          </a:p>
          <a:p>
            <a:pPr marL="342900" lvl="0" indent="-342900" algn="just">
              <a:spcAft>
                <a:spcPts val="0"/>
              </a:spcAft>
              <a:buFont typeface="Wingdings" panose="05000000000000000000" pitchFamily="2" charset="2"/>
              <a:buChar char=""/>
            </a:pPr>
            <a:r>
              <a:rPr lang="uz-Cyrl-UZ" sz="2400" dirty="0">
                <a:latin typeface="Times New Roman" panose="02020603050405020304" pitchFamily="18" charset="0"/>
                <a:ea typeface="Times New Roman" panose="02020603050405020304" pitchFamily="18" charset="0"/>
              </a:rPr>
              <a:t>Axborotni kabul kilish, saralash va </a:t>
            </a:r>
            <a:r>
              <a:rPr lang="uz-Cyrl-UZ" sz="2400" dirty="0" smtClean="0">
                <a:latin typeface="Times New Roman" panose="02020603050405020304" pitchFamily="18" charset="0"/>
                <a:ea typeface="Times New Roman" panose="02020603050405020304" pitchFamily="18" charset="0"/>
              </a:rPr>
              <a:t>tar</a:t>
            </a:r>
            <a:r>
              <a:rPr lang="en-US" sz="2400" dirty="0" smtClean="0">
                <a:latin typeface="Times New Roman" panose="02020603050405020304" pitchFamily="18" charset="0"/>
                <a:ea typeface="Times New Roman" panose="02020603050405020304" pitchFamily="18" charset="0"/>
              </a:rPr>
              <a:t>q</a:t>
            </a:r>
            <a:r>
              <a:rPr lang="uz-Cyrl-UZ" sz="2400" dirty="0" smtClean="0">
                <a:latin typeface="Times New Roman" panose="02020603050405020304" pitchFamily="18" charset="0"/>
                <a:ea typeface="Times New Roman" panose="02020603050405020304" pitchFamily="18" charset="0"/>
              </a:rPr>
              <a:t>atish</a:t>
            </a:r>
            <a:r>
              <a:rPr lang="uz-Cyrl-UZ" sz="2400" dirty="0">
                <a:latin typeface="Times New Roman" panose="02020603050405020304" pitchFamily="18" charset="0"/>
                <a:ea typeface="Times New Roman" panose="02020603050405020304" pitchFamily="18" charset="0"/>
              </a:rPr>
              <a:t>.</a:t>
            </a:r>
            <a:endParaRPr lang="ru-RU" sz="2400" dirty="0"/>
          </a:p>
          <a:p>
            <a:pPr marL="342900" lvl="0" indent="-342900" algn="just">
              <a:spcAft>
                <a:spcPts val="0"/>
              </a:spcAft>
              <a:buFont typeface="Wingdings" panose="05000000000000000000" pitchFamily="2" charset="2"/>
              <a:buChar char=""/>
            </a:pPr>
            <a:r>
              <a:rPr lang="uz-Cyrl-UZ" sz="2400" dirty="0">
                <a:latin typeface="Times New Roman" panose="02020603050405020304" pitchFamily="18" charset="0"/>
                <a:ea typeface="Times New Roman" panose="02020603050405020304" pitchFamily="18" charset="0"/>
              </a:rPr>
              <a:t>Yangi texnologiyalarni muntazam joriy etib borish.</a:t>
            </a:r>
            <a:endParaRPr lang="ru-RU" sz="2400" dirty="0"/>
          </a:p>
          <a:p>
            <a:pPr marL="342900" lvl="0" indent="-342900" algn="just">
              <a:spcAft>
                <a:spcPts val="0"/>
              </a:spcAft>
              <a:buFont typeface="Wingdings" panose="05000000000000000000" pitchFamily="2" charset="2"/>
              <a:buChar char=""/>
            </a:pPr>
            <a:r>
              <a:rPr lang="uz-Cyrl-UZ" sz="2400" dirty="0">
                <a:latin typeface="Times New Roman" panose="02020603050405020304" pitchFamily="18" charset="0"/>
                <a:ea typeface="Times New Roman" panose="02020603050405020304" pitchFamily="18" charset="0"/>
              </a:rPr>
              <a:t>Mavjud zaxiralarni </a:t>
            </a:r>
            <a:r>
              <a:rPr lang="uz-Cyrl-UZ" sz="2400" dirty="0" smtClean="0">
                <a:latin typeface="Times New Roman" panose="02020603050405020304" pitchFamily="18" charset="0"/>
                <a:ea typeface="Times New Roman" panose="02020603050405020304" pitchFamily="18" charset="0"/>
              </a:rPr>
              <a:t>ta</a:t>
            </a:r>
            <a:r>
              <a:rPr lang="en-US" sz="2400" dirty="0" smtClean="0">
                <a:latin typeface="Times New Roman" panose="02020603050405020304" pitchFamily="18" charset="0"/>
                <a:ea typeface="Times New Roman" panose="02020603050405020304" pitchFamily="18" charset="0"/>
              </a:rPr>
              <a:t>q</a:t>
            </a:r>
            <a:r>
              <a:rPr lang="uz-Cyrl-UZ" sz="2400" dirty="0" smtClean="0">
                <a:latin typeface="Times New Roman" panose="02020603050405020304" pitchFamily="18" charset="0"/>
                <a:ea typeface="Times New Roman" panose="02020603050405020304" pitchFamily="18" charset="0"/>
              </a:rPr>
              <a:t>simlash</a:t>
            </a:r>
            <a:r>
              <a:rPr lang="uz-Cyrl-UZ" sz="2400" dirty="0">
                <a:latin typeface="Times New Roman" panose="02020603050405020304" pitchFamily="18" charset="0"/>
                <a:ea typeface="Times New Roman" panose="02020603050405020304" pitchFamily="18" charset="0"/>
              </a:rPr>
              <a:t>.</a:t>
            </a:r>
            <a:endParaRPr lang="ru-RU" sz="2400" dirty="0"/>
          </a:p>
          <a:p>
            <a:pPr marL="342900" lvl="0" indent="-342900" algn="just">
              <a:spcAft>
                <a:spcPts val="0"/>
              </a:spcAft>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Q</a:t>
            </a:r>
            <a:r>
              <a:rPr lang="uz-Cyrl-UZ" sz="2400" dirty="0" smtClean="0">
                <a:latin typeface="Times New Roman" panose="02020603050405020304" pitchFamily="18" charset="0"/>
                <a:ea typeface="Times New Roman" panose="02020603050405020304" pitchFamily="18" charset="0"/>
              </a:rPr>
              <a:t>oida </a:t>
            </a:r>
            <a:r>
              <a:rPr lang="uz-Cyrl-UZ" sz="2400" dirty="0">
                <a:latin typeface="Times New Roman" panose="02020603050405020304" pitchFamily="18" charset="0"/>
                <a:ea typeface="Times New Roman" panose="02020603050405020304" pitchFamily="18" charset="0"/>
              </a:rPr>
              <a:t>buzilishlarining oldini olish va kadrlar </a:t>
            </a:r>
            <a:r>
              <a:rPr lang="en-US" sz="2400" dirty="0" err="1" smtClean="0">
                <a:latin typeface="Times New Roman" panose="02020603050405020304" pitchFamily="18" charset="0"/>
                <a:ea typeface="Times New Roman" panose="02020603050405020304" pitchFamily="18" charset="0"/>
              </a:rPr>
              <a:t>qo</a:t>
            </a:r>
            <a:r>
              <a:rPr lang="en-US" sz="2400" dirty="0" smtClean="0">
                <a:latin typeface="Times New Roman" panose="02020603050405020304" pitchFamily="18" charset="0"/>
                <a:ea typeface="Times New Roman" panose="02020603050405020304" pitchFamily="18" charset="0"/>
              </a:rPr>
              <a:t>’</a:t>
            </a:r>
            <a:r>
              <a:rPr lang="uz-Cyrl-UZ" sz="2400" dirty="0" smtClean="0">
                <a:latin typeface="Times New Roman" panose="02020603050405020304" pitchFamily="18" charset="0"/>
                <a:ea typeface="Times New Roman" panose="02020603050405020304" pitchFamily="18" charset="0"/>
              </a:rPr>
              <a:t>nimsizligini bosh</a:t>
            </a:r>
            <a:r>
              <a:rPr lang="en-US" sz="2400" dirty="0" smtClean="0">
                <a:latin typeface="Times New Roman" panose="02020603050405020304" pitchFamily="18" charset="0"/>
                <a:ea typeface="Times New Roman" panose="02020603050405020304" pitchFamily="18" charset="0"/>
              </a:rPr>
              <a:t>q</a:t>
            </a:r>
            <a:r>
              <a:rPr lang="uz-Cyrl-UZ" sz="2400" dirty="0" smtClean="0">
                <a:latin typeface="Times New Roman" panose="02020603050405020304" pitchFamily="18" charset="0"/>
                <a:ea typeface="Times New Roman" panose="02020603050405020304" pitchFamily="18" charset="0"/>
              </a:rPr>
              <a:t>arish</a:t>
            </a:r>
            <a:r>
              <a:rPr lang="uz-Cyrl-UZ" sz="2400" dirty="0">
                <a:latin typeface="Times New Roman" panose="02020603050405020304" pitchFamily="18" charset="0"/>
                <a:ea typeface="Times New Roman" panose="02020603050405020304" pitchFamily="18" charset="0"/>
              </a:rPr>
              <a:t>.</a:t>
            </a:r>
            <a:endParaRPr lang="ru-RU" sz="2400" dirty="0"/>
          </a:p>
          <a:p>
            <a:pPr marL="342900" lvl="0" indent="-342900" algn="just">
              <a:spcAft>
                <a:spcPts val="0"/>
              </a:spcAft>
              <a:buFont typeface="Wingdings" panose="05000000000000000000" pitchFamily="2" charset="2"/>
              <a:buChar char=""/>
            </a:pPr>
            <a:r>
              <a:rPr lang="uz-Cyrl-UZ" sz="2400" dirty="0">
                <a:latin typeface="Times New Roman" panose="02020603050405020304" pitchFamily="18" charset="0"/>
                <a:ea typeface="Times New Roman" panose="02020603050405020304" pitchFamily="18" charset="0"/>
              </a:rPr>
              <a:t>Muzokaralar olib borish, shartnomalar tuzish.</a:t>
            </a:r>
            <a:endParaRPr lang="ru-RU" sz="2400" dirty="0"/>
          </a:p>
          <a:p>
            <a:pPr marL="342900" lvl="0" indent="-342900" algn="just">
              <a:spcAft>
                <a:spcPts val="0"/>
              </a:spcAft>
              <a:buFont typeface="Wingdings" panose="05000000000000000000" pitchFamily="2" charset="2"/>
              <a:buChar char=""/>
            </a:pPr>
            <a:r>
              <a:rPr lang="uz-Cyrl-UZ" sz="2400" dirty="0">
                <a:latin typeface="Times New Roman" panose="02020603050405020304" pitchFamily="18" charset="0"/>
                <a:ea typeface="Times New Roman" panose="02020603050405020304" pitchFamily="18" charset="0"/>
              </a:rPr>
              <a:t>Innovatsiyalar </a:t>
            </a:r>
            <a:r>
              <a:rPr lang="en-US" sz="2400" dirty="0" smtClean="0">
                <a:latin typeface="Times New Roman" panose="02020603050405020304" pitchFamily="18" charset="0"/>
                <a:ea typeface="Times New Roman" panose="02020603050405020304" pitchFamily="18" charset="0"/>
              </a:rPr>
              <a:t>o’</a:t>
            </a:r>
            <a:r>
              <a:rPr lang="uz-Cyrl-UZ" sz="2400" dirty="0" smtClean="0">
                <a:latin typeface="Times New Roman" panose="02020603050405020304" pitchFamily="18" charset="0"/>
                <a:ea typeface="Times New Roman" panose="02020603050405020304" pitchFamily="18" charset="0"/>
              </a:rPr>
              <a:t>tkazish</a:t>
            </a:r>
            <a:r>
              <a:rPr lang="uz-Cyrl-UZ" sz="2400" dirty="0">
                <a:latin typeface="Times New Roman" panose="02020603050405020304" pitchFamily="18" charset="0"/>
                <a:ea typeface="Times New Roman" panose="02020603050405020304" pitchFamily="18" charset="0"/>
              </a:rPr>
              <a:t>, </a:t>
            </a:r>
            <a:r>
              <a:rPr lang="uz-Cyrl-UZ" sz="2400" dirty="0" smtClean="0">
                <a:latin typeface="Times New Roman" panose="02020603050405020304" pitchFamily="18" charset="0"/>
                <a:ea typeface="Times New Roman" panose="02020603050405020304" pitchFamily="18" charset="0"/>
              </a:rPr>
              <a:t>ra</a:t>
            </a:r>
            <a:r>
              <a:rPr lang="en-US" sz="2400" dirty="0" smtClean="0">
                <a:latin typeface="Times New Roman" panose="02020603050405020304" pitchFamily="18" charset="0"/>
                <a:ea typeface="Times New Roman" panose="02020603050405020304" pitchFamily="18" charset="0"/>
              </a:rPr>
              <a:t>q</a:t>
            </a:r>
            <a:r>
              <a:rPr lang="uz-Cyrl-UZ" sz="2400" dirty="0" smtClean="0">
                <a:latin typeface="Times New Roman" panose="02020603050405020304" pitchFamily="18" charset="0"/>
                <a:ea typeface="Times New Roman" panose="02020603050405020304" pitchFamily="18" charset="0"/>
              </a:rPr>
              <a:t>obatbardosh </a:t>
            </a:r>
            <a:r>
              <a:rPr lang="uz-Cyrl-UZ" sz="2400" dirty="0">
                <a:latin typeface="Times New Roman" panose="02020603050405020304" pitchFamily="18" charset="0"/>
                <a:ea typeface="Times New Roman" panose="02020603050405020304" pitchFamily="18" charset="0"/>
              </a:rPr>
              <a:t>loyixalar ishlab </a:t>
            </a:r>
            <a:r>
              <a:rPr lang="uz-Cyrl-UZ" sz="2400" dirty="0" smtClean="0">
                <a:latin typeface="Times New Roman" panose="02020603050405020304" pitchFamily="18" charset="0"/>
                <a:ea typeface="Times New Roman" panose="02020603050405020304" pitchFamily="18" charset="0"/>
              </a:rPr>
              <a:t>chi</a:t>
            </a:r>
            <a:r>
              <a:rPr lang="en-US" sz="2400" dirty="0" smtClean="0">
                <a:latin typeface="Times New Roman" panose="02020603050405020304" pitchFamily="18" charset="0"/>
                <a:ea typeface="Times New Roman" panose="02020603050405020304" pitchFamily="18" charset="0"/>
              </a:rPr>
              <a:t>q</a:t>
            </a:r>
            <a:r>
              <a:rPr lang="uz-Cyrl-UZ" sz="2400" dirty="0" smtClean="0">
                <a:latin typeface="Times New Roman" panose="02020603050405020304" pitchFamily="18" charset="0"/>
                <a:ea typeface="Times New Roman" panose="02020603050405020304" pitchFamily="18" charset="0"/>
              </a:rPr>
              <a:t>ish</a:t>
            </a:r>
            <a:r>
              <a:rPr lang="uz-Cyrl-UZ" sz="2400" dirty="0">
                <a:latin typeface="Times New Roman" panose="02020603050405020304" pitchFamily="18" charset="0"/>
                <a:ea typeface="Times New Roman" panose="02020603050405020304" pitchFamily="18" charset="0"/>
              </a:rPr>
              <a:t>.</a:t>
            </a:r>
            <a:endParaRPr lang="ru-RU" sz="2400" dirty="0"/>
          </a:p>
          <a:p>
            <a:pPr marL="342900" lvl="0" indent="-342900" algn="just">
              <a:spcAft>
                <a:spcPts val="0"/>
              </a:spcAft>
              <a:buFont typeface="Wingdings" panose="05000000000000000000" pitchFamily="2" charset="2"/>
              <a:buChar char=""/>
            </a:pPr>
            <a:r>
              <a:rPr lang="uz-Cyrl-UZ" sz="2400" dirty="0">
                <a:latin typeface="Times New Roman" panose="02020603050405020304" pitchFamily="18" charset="0"/>
                <a:ea typeface="Times New Roman" panose="02020603050405020304" pitchFamily="18" charset="0"/>
              </a:rPr>
              <a:t>Doimiy reja asosida ish olib borish (rejalashtirish</a:t>
            </a:r>
            <a:r>
              <a:rPr lang="uz-Cyrl-UZ" sz="2400" dirty="0" smtClean="0">
                <a:latin typeface="Times New Roman" panose="02020603050405020304" pitchFamily="18" charset="0"/>
                <a:ea typeface="Times New Roman" panose="02020603050405020304" pitchFamily="18" charset="0"/>
              </a:rPr>
              <a:t>).</a:t>
            </a:r>
            <a:endParaRPr lang="en-US" sz="2400" dirty="0" smtClean="0"/>
          </a:p>
          <a:p>
            <a:pPr marL="342900" lvl="0" indent="-342900" algn="just">
              <a:spcAft>
                <a:spcPts val="0"/>
              </a:spcAft>
              <a:buFont typeface="Wingdings" panose="05000000000000000000" pitchFamily="2" charset="2"/>
              <a:buChar char=""/>
            </a:pPr>
            <a:r>
              <a:rPr lang="uz-Cyrl-UZ" sz="2400" dirty="0" smtClean="0">
                <a:latin typeface="Times New Roman" panose="02020603050405020304" pitchFamily="18" charset="0"/>
                <a:ea typeface="Times New Roman" panose="02020603050405020304" pitchFamily="18" charset="0"/>
              </a:rPr>
              <a:t>Xodimlar </a:t>
            </a:r>
            <a:r>
              <a:rPr lang="uz-Cyrl-UZ" sz="2400" dirty="0">
                <a:latin typeface="Times New Roman" panose="02020603050405020304" pitchFamily="18" charset="0"/>
                <a:ea typeface="Times New Roman" panose="02020603050405020304" pitchFamily="18" charset="0"/>
              </a:rPr>
              <a:t>faoliyatini nazorat </a:t>
            </a:r>
            <a:r>
              <a:rPr lang="en-US" sz="2400" dirty="0" smtClean="0">
                <a:latin typeface="Times New Roman" panose="02020603050405020304" pitchFamily="18" charset="0"/>
                <a:ea typeface="Times New Roman" panose="02020603050405020304" pitchFamily="18" charset="0"/>
              </a:rPr>
              <a:t>q</a:t>
            </a:r>
            <a:r>
              <a:rPr lang="uz-Cyrl-UZ" sz="2400" dirty="0" smtClean="0">
                <a:latin typeface="Times New Roman" panose="02020603050405020304" pitchFamily="18" charset="0"/>
                <a:ea typeface="Times New Roman" panose="02020603050405020304" pitchFamily="18" charset="0"/>
              </a:rPr>
              <a:t>ilish </a:t>
            </a:r>
            <a:r>
              <a:rPr lang="uz-Cyrl-UZ" sz="2400" dirty="0">
                <a:latin typeface="Times New Roman" panose="02020603050405020304" pitchFamily="18" charset="0"/>
                <a:ea typeface="Times New Roman" panose="02020603050405020304" pitchFamily="18" charset="0"/>
              </a:rPr>
              <a:t>va ularni </a:t>
            </a:r>
            <a:r>
              <a:rPr lang="uz-Cyrl-UZ" sz="2400" dirty="0" smtClean="0">
                <a:latin typeface="Times New Roman" panose="02020603050405020304" pitchFamily="18" charset="0"/>
                <a:ea typeface="Times New Roman" panose="02020603050405020304" pitchFamily="18" charset="0"/>
              </a:rPr>
              <a:t>y</a:t>
            </a:r>
            <a:r>
              <a:rPr lang="en-US" sz="2400" dirty="0" smtClean="0">
                <a:latin typeface="Times New Roman" panose="02020603050405020304" pitchFamily="18" charset="0"/>
                <a:ea typeface="Times New Roman" panose="02020603050405020304" pitchFamily="18" charset="0"/>
              </a:rPr>
              <a:t>o’</a:t>
            </a:r>
            <a:r>
              <a:rPr lang="uz-Cyrl-UZ" sz="2400" dirty="0" smtClean="0">
                <a:latin typeface="Times New Roman" panose="02020603050405020304" pitchFamily="18" charset="0"/>
                <a:ea typeface="Times New Roman" panose="02020603050405020304" pitchFamily="18" charset="0"/>
              </a:rPr>
              <a:t>naltirish b</a:t>
            </a:r>
            <a:r>
              <a:rPr lang="en-US" sz="2400" dirty="0" smtClean="0">
                <a:latin typeface="Times New Roman" panose="02020603050405020304" pitchFamily="18" charset="0"/>
                <a:ea typeface="Times New Roman" panose="02020603050405020304" pitchFamily="18" charset="0"/>
              </a:rPr>
              <a:t>o’</a:t>
            </a:r>
            <a:r>
              <a:rPr lang="uz-Cyrl-UZ" sz="2400" dirty="0" smtClean="0">
                <a:latin typeface="Times New Roman" panose="02020603050405020304" pitchFamily="18" charset="0"/>
                <a:ea typeface="Times New Roman" panose="02020603050405020304" pitchFamily="18" charset="0"/>
              </a:rPr>
              <a:t>yicha </a:t>
            </a:r>
            <a:r>
              <a:rPr lang="uz-Cyrl-UZ" sz="2400" dirty="0">
                <a:latin typeface="Times New Roman" panose="02020603050405020304" pitchFamily="18" charset="0"/>
                <a:ea typeface="Times New Roman" panose="02020603050405020304" pitchFamily="18" charset="0"/>
              </a:rPr>
              <a:t>mutaxassis amalga oshirishi mumkin va lozim </a:t>
            </a:r>
            <a:r>
              <a:rPr lang="uz-Cyrl-UZ" sz="2400" dirty="0" smtClean="0">
                <a:latin typeface="Times New Roman" panose="02020603050405020304" pitchFamily="18" charset="0"/>
                <a:ea typeface="Times New Roman" panose="02020603050405020304" pitchFamily="18" charset="0"/>
              </a:rPr>
              <a:t>b</a:t>
            </a:r>
            <a:r>
              <a:rPr lang="en-US" sz="2400" dirty="0" smtClean="0">
                <a:latin typeface="Times New Roman" panose="02020603050405020304" pitchFamily="18" charset="0"/>
                <a:ea typeface="Times New Roman" panose="02020603050405020304" pitchFamily="18" charset="0"/>
              </a:rPr>
              <a:t>o’</a:t>
            </a:r>
            <a:r>
              <a:rPr lang="uz-Cyrl-UZ" sz="2400" dirty="0" smtClean="0">
                <a:latin typeface="Times New Roman" panose="02020603050405020304" pitchFamily="18" charset="0"/>
                <a:ea typeface="Times New Roman" panose="02020603050405020304" pitchFamily="18" charset="0"/>
              </a:rPr>
              <a:t>lgan </a:t>
            </a:r>
            <a:r>
              <a:rPr lang="uz-Cyrl-UZ" sz="2400" dirty="0">
                <a:latin typeface="Times New Roman" panose="02020603050405020304" pitchFamily="18" charset="0"/>
                <a:ea typeface="Times New Roman" panose="02020603050405020304" pitchFamily="18" charset="0"/>
              </a:rPr>
              <a:t>vazifalarning barchasi emas.</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85720" y="487025"/>
            <a:ext cx="8568952" cy="5729132"/>
          </a:xfrm>
          <a:prstGeom prst="rect">
            <a:avLst/>
          </a:prstGeom>
        </p:spPr>
        <p:txBody>
          <a:bodyPr wrap="square">
            <a:spAutoFit/>
          </a:bodyPr>
          <a:lstStyle/>
          <a:p>
            <a:pPr algn="just">
              <a:lnSpc>
                <a:spcPct val="107000"/>
              </a:lnSpc>
              <a:spcAft>
                <a:spcPts val="0"/>
              </a:spcAft>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Tadqiqotchilar </a:t>
            </a:r>
            <a:r>
              <a:rPr lang="uz-Cyrl-UZ"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insonning hayotning turli jabxalariga ta’sir kursatish nuktai nazaridan kuyidagi </a:t>
            </a:r>
            <a:r>
              <a:rPr lang="en-US" b="1"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boshqar</a:t>
            </a:r>
            <a:r>
              <a:rPr lang="uz-Cyrl-UZ"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uv </a:t>
            </a:r>
            <a:r>
              <a:rPr lang="uz-Cyrl-UZ"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turlarini ajratib kursatadilar:</a:t>
            </a:r>
            <a:endParaRPr lang="ru-RU" sz="1600" b="1"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uz-Cyrl-UZ" b="1" i="1" dirty="0">
                <a:latin typeface="Times New Roman" panose="02020603050405020304" pitchFamily="18" charset="0"/>
                <a:ea typeface="Times New Roman" panose="02020603050405020304" pitchFamily="18" charset="0"/>
              </a:rPr>
              <a:t>Xayvonot va usimlik dunyosiga zarur shaklda ta’sir kursatish yulini tanlash bilan boglik bulgan biologik </a:t>
            </a:r>
            <a:r>
              <a:rPr lang="en-US" b="1" i="1" dirty="0" err="1" smtClean="0">
                <a:latin typeface="Times New Roman" panose="02020603050405020304" pitchFamily="18" charset="0"/>
                <a:ea typeface="Times New Roman" panose="02020603050405020304" pitchFamily="18" charset="0"/>
              </a:rPr>
              <a:t>boshqar</a:t>
            </a:r>
            <a:r>
              <a:rPr lang="uz-Cyrl-UZ" b="1" i="1" dirty="0" smtClean="0">
                <a:latin typeface="Times New Roman" panose="02020603050405020304" pitchFamily="18" charset="0"/>
                <a:ea typeface="Times New Roman" panose="02020603050405020304" pitchFamily="18" charset="0"/>
              </a:rPr>
              <a:t>uv</a:t>
            </a:r>
            <a:r>
              <a:rPr lang="uz-Cyrl-UZ" b="1" i="1" dirty="0">
                <a:latin typeface="Times New Roman" panose="02020603050405020304" pitchFamily="18" charset="0"/>
                <a:ea typeface="Times New Roman" panose="02020603050405020304" pitchFamily="18" charset="0"/>
              </a:rPr>
              <a:t>.</a:t>
            </a:r>
            <a:endParaRPr lang="ru-RU" b="1" i="1" dirty="0"/>
          </a:p>
          <a:p>
            <a:pPr marL="342900" lvl="0" indent="-342900" algn="just">
              <a:spcAft>
                <a:spcPts val="0"/>
              </a:spcAft>
              <a:buFont typeface="Wingdings" panose="05000000000000000000" pitchFamily="2" charset="2"/>
              <a:buChar char=""/>
            </a:pPr>
            <a:r>
              <a:rPr lang="uz-Cyrl-UZ" b="1" i="1" dirty="0">
                <a:latin typeface="Times New Roman" panose="02020603050405020304" pitchFamily="18" charset="0"/>
                <a:ea typeface="Times New Roman" panose="02020603050405020304" pitchFamily="18" charset="0"/>
              </a:rPr>
              <a:t>Texnologik jarayonlar, mexanizmlar va shunga uxshash xolatlarni </a:t>
            </a:r>
            <a:r>
              <a:rPr lang="en-US" b="1" i="1" dirty="0" err="1" smtClean="0">
                <a:latin typeface="Times New Roman" panose="02020603050405020304" pitchFamily="18" charset="0"/>
                <a:ea typeface="Times New Roman" panose="02020603050405020304" pitchFamily="18" charset="0"/>
              </a:rPr>
              <a:t>boshqar</a:t>
            </a:r>
            <a:r>
              <a:rPr lang="uz-Cyrl-UZ" b="1" i="1" dirty="0" smtClean="0">
                <a:latin typeface="Times New Roman" panose="02020603050405020304" pitchFamily="18" charset="0"/>
                <a:ea typeface="Times New Roman" panose="02020603050405020304" pitchFamily="18" charset="0"/>
              </a:rPr>
              <a:t>ish </a:t>
            </a:r>
            <a:r>
              <a:rPr lang="uz-Cyrl-UZ" b="1" i="1" dirty="0">
                <a:latin typeface="Times New Roman" panose="02020603050405020304" pitchFamily="18" charset="0"/>
                <a:ea typeface="Times New Roman" panose="02020603050405020304" pitchFamily="18" charset="0"/>
              </a:rPr>
              <a:t>bilan boglik texnologik </a:t>
            </a:r>
            <a:r>
              <a:rPr lang="en-US" b="1" i="1" dirty="0" err="1" smtClean="0">
                <a:latin typeface="Times New Roman" panose="02020603050405020304" pitchFamily="18" charset="0"/>
                <a:ea typeface="Times New Roman" panose="02020603050405020304" pitchFamily="18" charset="0"/>
              </a:rPr>
              <a:t>boshqar</a:t>
            </a:r>
            <a:r>
              <a:rPr lang="uz-Cyrl-UZ" b="1" i="1" dirty="0" smtClean="0">
                <a:latin typeface="Times New Roman" panose="02020603050405020304" pitchFamily="18" charset="0"/>
                <a:ea typeface="Times New Roman" panose="02020603050405020304" pitchFamily="18" charset="0"/>
              </a:rPr>
              <a:t>uv</a:t>
            </a:r>
            <a:r>
              <a:rPr lang="uz-Cyrl-UZ" b="1" i="1" dirty="0">
                <a:latin typeface="Times New Roman" panose="02020603050405020304" pitchFamily="18" charset="0"/>
                <a:ea typeface="Times New Roman" panose="02020603050405020304" pitchFamily="18" charset="0"/>
              </a:rPr>
              <a:t>.</a:t>
            </a:r>
            <a:endParaRPr lang="ru-RU" b="1" i="1" dirty="0"/>
          </a:p>
          <a:p>
            <a:pPr marL="342900" lvl="0" indent="-342900" algn="just">
              <a:spcAft>
                <a:spcPts val="0"/>
              </a:spcAft>
              <a:buFont typeface="Wingdings" panose="05000000000000000000" pitchFamily="2" charset="2"/>
              <a:buChar char=""/>
            </a:pPr>
            <a:r>
              <a:rPr lang="uz-Cyrl-UZ" b="1" i="1" dirty="0">
                <a:latin typeface="Times New Roman" panose="02020603050405020304" pitchFamily="18" charset="0"/>
                <a:ea typeface="Times New Roman" panose="02020603050405020304" pitchFamily="18" charset="0"/>
              </a:rPr>
              <a:t>Insonning insonga ta’sir kilish vositalarini shakllantiruvchi jamiyat </a:t>
            </a:r>
            <a:r>
              <a:rPr lang="en-US" b="1" i="1" dirty="0" err="1" smtClean="0">
                <a:latin typeface="Times New Roman" panose="02020603050405020304" pitchFamily="18" charset="0"/>
                <a:ea typeface="Times New Roman" panose="02020603050405020304" pitchFamily="18" charset="0"/>
              </a:rPr>
              <a:t>boshqar</a:t>
            </a:r>
            <a:r>
              <a:rPr lang="uz-Cyrl-UZ" b="1" i="1" dirty="0" smtClean="0">
                <a:latin typeface="Times New Roman" panose="02020603050405020304" pitchFamily="18" charset="0"/>
                <a:ea typeface="Times New Roman" panose="02020603050405020304" pitchFamily="18" charset="0"/>
              </a:rPr>
              <a:t>uvini </a:t>
            </a:r>
            <a:r>
              <a:rPr lang="uz-Cyrl-UZ" b="1" i="1" dirty="0">
                <a:latin typeface="Times New Roman" panose="02020603050405020304" pitchFamily="18" charset="0"/>
                <a:ea typeface="Times New Roman" panose="02020603050405020304" pitchFamily="18" charset="0"/>
              </a:rPr>
              <a:t>nazarda tutadigan ijtimoiy </a:t>
            </a:r>
            <a:r>
              <a:rPr lang="en-US" b="1" i="1" dirty="0" err="1" smtClean="0">
                <a:latin typeface="Times New Roman" panose="02020603050405020304" pitchFamily="18" charset="0"/>
                <a:ea typeface="Times New Roman" panose="02020603050405020304" pitchFamily="18" charset="0"/>
              </a:rPr>
              <a:t>boshqar</a:t>
            </a:r>
            <a:r>
              <a:rPr lang="uz-Cyrl-UZ" b="1" i="1" dirty="0" smtClean="0">
                <a:latin typeface="Times New Roman" panose="02020603050405020304" pitchFamily="18" charset="0"/>
                <a:ea typeface="Times New Roman" panose="02020603050405020304" pitchFamily="18" charset="0"/>
              </a:rPr>
              <a:t>uv</a:t>
            </a:r>
            <a:r>
              <a:rPr lang="uz-Cyrl-UZ" b="1" i="1" dirty="0">
                <a:latin typeface="Times New Roman" panose="02020603050405020304" pitchFamily="18" charset="0"/>
                <a:ea typeface="Times New Roman" panose="02020603050405020304" pitchFamily="18" charset="0"/>
              </a:rPr>
              <a:t>.</a:t>
            </a:r>
            <a:endParaRPr lang="ru-RU" b="1" i="1" dirty="0"/>
          </a:p>
          <a:p>
            <a:pPr algn="just">
              <a:lnSpc>
                <a:spcPct val="107000"/>
              </a:lnSpc>
              <a:spcAft>
                <a:spcPts val="0"/>
              </a:spcAft>
            </a:pPr>
            <a:r>
              <a:rPr lang="uz-Cyrl-UZ"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uz-Cyrl-UZ" b="1" dirty="0" smtClean="0">
                <a:latin typeface="Times New Roman" panose="02020603050405020304" pitchFamily="18" charset="0"/>
                <a:ea typeface="Times New Roman" panose="02020603050405020304" pitchFamily="18" charset="0"/>
                <a:cs typeface="Times New Roman" panose="02020603050405020304" pitchFamily="18" charset="0"/>
              </a:rPr>
              <a:t>Ijtimoiy bosh</a:t>
            </a: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b="1" dirty="0" smtClean="0">
                <a:latin typeface="Times New Roman" panose="02020603050405020304" pitchFamily="18" charset="0"/>
                <a:ea typeface="Times New Roman" panose="02020603050405020304" pitchFamily="18" charset="0"/>
                <a:cs typeface="Times New Roman" panose="02020603050405020304" pitchFamily="18" charset="0"/>
              </a:rPr>
              <a:t>ruv</a:t>
            </a:r>
            <a:r>
              <a:rPr lang="uz-Cyrl-UZ"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dirty="0">
                <a:latin typeface="Times New Roman" panose="02020603050405020304" pitchFamily="18" charset="0"/>
                <a:ea typeface="Times New Roman" panose="02020603050405020304" pitchFamily="18" charset="0"/>
                <a:cs typeface="Times New Roman" panose="02020603050405020304" pitchFamily="18" charset="0"/>
              </a:rPr>
              <a:t>o’z xususiyatlari bilan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dirty="0" smtClean="0">
                <a:latin typeface="Times New Roman" panose="02020603050405020304" pitchFamily="18" charset="0"/>
                <a:ea typeface="Times New Roman" panose="02020603050405020304" pitchFamily="18" charset="0"/>
                <a:cs typeface="Times New Roman" panose="02020603050405020304" pitchFamily="18" charset="0"/>
              </a:rPr>
              <a:t>olgan </a:t>
            </a:r>
            <a:r>
              <a:rPr lang="uz-Cyrl-UZ" b="1" dirty="0">
                <a:latin typeface="Times New Roman" panose="02020603050405020304" pitchFamily="18" charset="0"/>
                <a:ea typeface="Times New Roman" panose="02020603050405020304" pitchFamily="18" charset="0"/>
                <a:cs typeface="Times New Roman" panose="02020603050405020304" pitchFamily="18" charset="0"/>
              </a:rPr>
              <a:t>ikkita </a:t>
            </a:r>
            <a:r>
              <a:rPr lang="en-US" dirty="0" err="1" smtClean="0">
                <a:latin typeface="Times New Roman" panose="02020603050405020304" pitchFamily="18" charset="0"/>
                <a:ea typeface="Times New Roman" panose="02020603050405020304" pitchFamily="18" charset="0"/>
                <a:cs typeface="Times New Roman" panose="02020603050405020304" pitchFamily="18" charset="0"/>
              </a:rPr>
              <a:t>boshqar</a:t>
            </a:r>
            <a:r>
              <a:rPr lang="uz-Cyrl-UZ" dirty="0" smtClean="0">
                <a:latin typeface="Times New Roman" panose="02020603050405020304" pitchFamily="18" charset="0"/>
                <a:ea typeface="Times New Roman" panose="02020603050405020304" pitchFamily="18" charset="0"/>
                <a:cs typeface="Times New Roman" panose="02020603050405020304" pitchFamily="18" charset="0"/>
              </a:rPr>
              <a:t>uv </a:t>
            </a:r>
            <a:r>
              <a:rPr lang="uz-Cyrl-UZ" dirty="0">
                <a:latin typeface="Times New Roman" panose="02020603050405020304" pitchFamily="18" charset="0"/>
                <a:ea typeface="Times New Roman" panose="02020603050405020304" pitchFamily="18" charset="0"/>
                <a:cs typeface="Times New Roman" panose="02020603050405020304" pitchFamily="18" charset="0"/>
              </a:rPr>
              <a:t>turlaridan ajralib turadi.</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smtClean="0">
                <a:latin typeface="Times New Roman" panose="02020603050405020304" pitchFamily="18" charset="0"/>
                <a:ea typeface="Times New Roman" panose="02020603050405020304" pitchFamily="18" charset="0"/>
              </a:rPr>
              <a:t>	</a:t>
            </a:r>
            <a:r>
              <a:rPr lang="uz-Cyrl-UZ" dirty="0" smtClean="0">
                <a:latin typeface="Times New Roman" panose="02020603050405020304" pitchFamily="18" charset="0"/>
                <a:ea typeface="Times New Roman" panose="02020603050405020304" pitchFamily="18" charset="0"/>
              </a:rPr>
              <a:t>Davlatning </a:t>
            </a:r>
            <a:r>
              <a:rPr lang="uz-Cyrl-UZ" dirty="0">
                <a:latin typeface="Times New Roman" panose="02020603050405020304" pitchFamily="18" charset="0"/>
                <a:ea typeface="Times New Roman" panose="02020603050405020304" pitchFamily="18" charset="0"/>
              </a:rPr>
              <a:t>konunlar asosida ish yuritishi va mexnatni samarali tashkil etishi ma’lum tashkilotlar, jamoalar, idoralarning yashovchanligini ta’minlovchi omillari sifatida maydonga chikadi. Ushbu omillarga ajralmas darajada boglanib ketgan uchinchi omil - bu davlat </a:t>
            </a:r>
            <a:r>
              <a:rPr lang="en-US" dirty="0" err="1" smtClean="0">
                <a:latin typeface="Times New Roman" panose="02020603050405020304" pitchFamily="18" charset="0"/>
                <a:ea typeface="Times New Roman" panose="02020603050405020304" pitchFamily="18" charset="0"/>
              </a:rPr>
              <a:t>boshqar</a:t>
            </a:r>
            <a:r>
              <a:rPr lang="uz-Cyrl-UZ" dirty="0" smtClean="0">
                <a:latin typeface="Times New Roman" panose="02020603050405020304" pitchFamily="18" charset="0"/>
                <a:ea typeface="Times New Roman" panose="02020603050405020304" pitchFamily="18" charset="0"/>
              </a:rPr>
              <a:t>uvida </a:t>
            </a:r>
            <a:r>
              <a:rPr lang="uz-Cyrl-UZ" dirty="0">
                <a:latin typeface="Times New Roman" panose="02020603050405020304" pitchFamily="18" charset="0"/>
                <a:ea typeface="Times New Roman" panose="02020603050405020304" pitchFamily="18" charset="0"/>
              </a:rPr>
              <a:t>raxbarlik faoliyatidir. Tashkilot taraqqiyoti va uning barcha munosabatlari, shu jumladan, tashkilotning ichki munosabatlari xam uni </a:t>
            </a:r>
            <a:r>
              <a:rPr lang="uz-Cyrl-UZ" dirty="0" smtClean="0">
                <a:latin typeface="Times New Roman" panose="02020603050405020304" pitchFamily="18" charset="0"/>
                <a:ea typeface="Times New Roman" panose="02020603050405020304" pitchFamily="18" charset="0"/>
              </a:rPr>
              <a:t>bosh</a:t>
            </a:r>
            <a:r>
              <a:rPr lang="en-US" dirty="0" smtClean="0">
                <a:latin typeface="Times New Roman" panose="02020603050405020304" pitchFamily="18" charset="0"/>
                <a:ea typeface="Times New Roman" panose="02020603050405020304" pitchFamily="18" charset="0"/>
              </a:rPr>
              <a:t>q</a:t>
            </a:r>
            <a:r>
              <a:rPr lang="uz-Cyrl-UZ" dirty="0" smtClean="0">
                <a:latin typeface="Times New Roman" panose="02020603050405020304" pitchFamily="18" charset="0"/>
                <a:ea typeface="Times New Roman" panose="02020603050405020304" pitchFamily="18" charset="0"/>
              </a:rPr>
              <a:t>arayotgan </a:t>
            </a:r>
            <a:r>
              <a:rPr lang="uz-Cyrl-UZ" dirty="0">
                <a:latin typeface="Times New Roman" panose="02020603050405020304" pitchFamily="18" charset="0"/>
                <a:ea typeface="Times New Roman" panose="02020603050405020304" pitchFamily="18" charset="0"/>
              </a:rPr>
              <a:t>raxbar yoki tashkilot tizimida faoliyat kursatayotgan turli darajadagi raxbarlar - raxbariyatning xatti-xarakatlari natijasida amalga oshadi. Shuning uchun xam tashkilot samarali mexnat va uni ragbatlantirishni yulga </a:t>
            </a:r>
            <a:r>
              <a:rPr lang="en-US" dirty="0" err="1" smtClean="0">
                <a:latin typeface="Times New Roman" panose="02020603050405020304" pitchFamily="18" charset="0"/>
                <a:ea typeface="Times New Roman" panose="02020603050405020304" pitchFamily="18" charset="0"/>
              </a:rPr>
              <a:t>qo</a:t>
            </a:r>
            <a:r>
              <a:rPr lang="en-US" dirty="0" smtClean="0">
                <a:latin typeface="Times New Roman" panose="02020603050405020304" pitchFamily="18" charset="0"/>
                <a:ea typeface="Times New Roman" panose="02020603050405020304" pitchFamily="18" charset="0"/>
              </a:rPr>
              <a:t>’</a:t>
            </a:r>
            <a:r>
              <a:rPr lang="uz-Cyrl-UZ" dirty="0" smtClean="0">
                <a:latin typeface="Times New Roman" panose="02020603050405020304" pitchFamily="18" charset="0"/>
                <a:ea typeface="Times New Roman" panose="02020603050405020304" pitchFamily="18" charset="0"/>
              </a:rPr>
              <a:t>ymasa</a:t>
            </a:r>
            <a:r>
              <a:rPr lang="uz-Cyrl-UZ" dirty="0">
                <a:latin typeface="Times New Roman" panose="02020603050405020304" pitchFamily="18" charset="0"/>
                <a:ea typeface="Times New Roman" panose="02020603050405020304" pitchFamily="18" charset="0"/>
              </a:rPr>
              <a:t>, raxbar tashkilotga munosib faoliyat yuritmasa, u tanazzulga uchraydi.</a:t>
            </a:r>
            <a:endParaRPr lang="ru-RU" i="1" dirty="0" smtClean="0">
              <a:solidFill>
                <a:srgbClr val="0000FF"/>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85720" y="428604"/>
            <a:ext cx="8568952" cy="6471002"/>
          </a:xfrm>
          <a:prstGeom prst="rect">
            <a:avLst/>
          </a:prstGeom>
        </p:spPr>
        <p:txBody>
          <a:bodyPr wrap="square">
            <a:spAutoFit/>
          </a:bodyPr>
          <a:lstStyle/>
          <a:p>
            <a:pPr algn="just">
              <a:lnSpc>
                <a:spcPct val="107000"/>
              </a:lnSpc>
              <a:spcAft>
                <a:spcPts val="0"/>
              </a:spcAft>
            </a:pPr>
            <a:r>
              <a:rPr lang="kk-KZ" sz="2200" dirty="0" smtClean="0">
                <a:latin typeface="Times New Roman" panose="02020603050405020304" pitchFamily="18" charset="0"/>
                <a:ea typeface="Times New Roman" panose="02020603050405020304" pitchFamily="18" charset="0"/>
              </a:rPr>
              <a:t>	</a:t>
            </a:r>
            <a:r>
              <a:rPr lang="en-US"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Raxbar kadrlar faoliyatini nazorat </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ilishda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amaliy ish olib boruvchi tizimlar - </a:t>
            </a:r>
            <a:r>
              <a:rPr lang="uz-Cyrl-UZ" sz="22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komissiya, reviziya, attestatsiya</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 kabi tuzilmalar mavjud </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lib</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 bu tuzilmalar xam davlat, xam nodavlat tashkilotlarga baravar xizmat kursatadi.</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uz-Cyrl-UZ" sz="22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O’zbekiston Respublikasida davlat </a:t>
            </a:r>
            <a:r>
              <a:rPr lang="uz-Cyrl-UZ" sz="22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bosh</a:t>
            </a:r>
            <a:r>
              <a:rPr lang="en-US" sz="22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aruvi</a:t>
            </a:r>
            <a:r>
              <a:rPr lang="uz-Cyrl-UZ" sz="22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a:t>
            </a:r>
            <a:r>
              <a:rPr lang="uz-Cyrl-UZ" sz="2200" b="1" i="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bu davlat va nodavlat idoralarining </a:t>
            </a:r>
            <a:r>
              <a:rPr lang="en-US" sz="2200" b="1" i="1" dirty="0" smtClean="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b="1" i="1" dirty="0" smtClean="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onunlarni </a:t>
            </a:r>
            <a:r>
              <a:rPr lang="uz-Cyrl-UZ" sz="2200" b="1" i="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xamda bozor </a:t>
            </a:r>
            <a:r>
              <a:rPr lang="uz-Cyrl-UZ" sz="2200" b="1" i="1" dirty="0" smtClean="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200" b="1" i="1" dirty="0" smtClean="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b="1" i="1" dirty="0" smtClean="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tisodiyotiga </a:t>
            </a:r>
            <a:r>
              <a:rPr lang="uz-Cyrl-UZ" sz="2200" b="1" i="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asoslangan demokratik davlat barpo etish vazifalarini bajarish </a:t>
            </a:r>
            <a:r>
              <a:rPr lang="uz-Cyrl-UZ" sz="2200" b="1" i="1" dirty="0" smtClean="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y</a:t>
            </a:r>
            <a:r>
              <a:rPr lang="en-US" sz="2200" b="1" i="1" dirty="0" smtClean="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o’</a:t>
            </a:r>
            <a:r>
              <a:rPr lang="uz-Cyrl-UZ" sz="2200" b="1" i="1" dirty="0" smtClean="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ida </a:t>
            </a:r>
            <a:r>
              <a:rPr lang="uz-Cyrl-UZ" sz="2200" b="1" i="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o’z vakolatlari doirasida amalga oshiriladigan kundalik </a:t>
            </a:r>
            <a:r>
              <a:rPr lang="en-US" sz="2200" b="1" i="1" dirty="0" smtClean="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b="1" i="1" dirty="0" smtClean="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onuniy </a:t>
            </a:r>
            <a:r>
              <a:rPr lang="uz-Cyrl-UZ" sz="2200" b="1" i="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ijrochilik va ma’muriy faoliyatidan iborat.</a:t>
            </a:r>
            <a:endParaRPr lang="ru-RU" sz="2200" b="1" i="1"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22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Davlat bosh</a:t>
            </a:r>
            <a:r>
              <a:rPr lang="en-US" sz="22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aruvi </a:t>
            </a:r>
            <a:r>
              <a:rPr lang="uz-Cyrl-UZ"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xujalik, ijtimoiy-madaniy va ma’muriy-siyosiy kurilishga raxbarlik kilish jarayonida amalga oshirila borib, </a:t>
            </a:r>
            <a:r>
              <a:rPr lang="en-US" sz="22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uyidagi </a:t>
            </a:r>
            <a:r>
              <a:rPr lang="uz-Cyrl-UZ"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masalalarni nazarda tutadi:</a:t>
            </a:r>
            <a:endParaRPr lang="ru-RU" sz="22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uz-Cyrl-UZ" sz="2200" b="1" i="1" dirty="0">
                <a:latin typeface="Times New Roman" panose="02020603050405020304" pitchFamily="18" charset="0"/>
                <a:ea typeface="Times New Roman" panose="02020603050405020304" pitchFamily="18" charset="0"/>
              </a:rPr>
              <a:t>Ma’muriy ijro tizimining yukoridan pastga, pastdan yukoriga karab xarakatlanishi.</a:t>
            </a:r>
            <a:endParaRPr lang="ru-RU" sz="2200" b="1" i="1" dirty="0"/>
          </a:p>
          <a:p>
            <a:pPr marL="342900" lvl="0" indent="-342900" algn="just">
              <a:spcAft>
                <a:spcPts val="0"/>
              </a:spcAft>
              <a:buFont typeface="Wingdings" panose="05000000000000000000" pitchFamily="2" charset="2"/>
              <a:buChar char=""/>
            </a:pPr>
            <a:r>
              <a:rPr lang="uz-Cyrl-UZ" sz="2200" b="1" i="1" dirty="0">
                <a:latin typeface="Times New Roman" panose="02020603050405020304" pitchFamily="18" charset="0"/>
                <a:ea typeface="Times New Roman" panose="02020603050405020304" pitchFamily="18" charset="0"/>
              </a:rPr>
              <a:t>Davlat </a:t>
            </a:r>
            <a:r>
              <a:rPr lang="en-US" sz="2200" b="1" i="1" dirty="0" err="1" smtClean="0">
                <a:latin typeface="Times New Roman" panose="02020603050405020304" pitchFamily="18" charset="0"/>
                <a:ea typeface="Times New Roman" panose="02020603050405020304" pitchFamily="18" charset="0"/>
              </a:rPr>
              <a:t>boshqar</a:t>
            </a:r>
            <a:r>
              <a:rPr lang="uz-Cyrl-UZ" sz="2200" b="1" i="1" dirty="0" smtClean="0">
                <a:latin typeface="Times New Roman" panose="02020603050405020304" pitchFamily="18" charset="0"/>
                <a:ea typeface="Times New Roman" panose="02020603050405020304" pitchFamily="18" charset="0"/>
              </a:rPr>
              <a:t>uvi </a:t>
            </a:r>
            <a:r>
              <a:rPr lang="uz-Cyrl-UZ" sz="2200" b="1" i="1" dirty="0">
                <a:latin typeface="Times New Roman" panose="02020603050405020304" pitchFamily="18" charset="0"/>
                <a:ea typeface="Times New Roman" panose="02020603050405020304" pitchFamily="18" charset="0"/>
              </a:rPr>
              <a:t>sub’ektlarining xukukiy-xokimiyat vakolatlarini ma’muriy tartibda amalga </a:t>
            </a:r>
            <a:r>
              <a:rPr lang="uz-Cyrl-UZ" sz="2200" b="1" i="1" dirty="0" smtClean="0">
                <a:latin typeface="Times New Roman" panose="02020603050405020304" pitchFamily="18" charset="0"/>
                <a:ea typeface="Times New Roman" panose="02020603050405020304" pitchFamily="18" charset="0"/>
              </a:rPr>
              <a:t>oshirish.</a:t>
            </a:r>
            <a:endParaRPr lang="en-US" sz="2200" b="1" i="1" dirty="0" smtClean="0"/>
          </a:p>
          <a:p>
            <a:pPr marL="342900" lvl="0" indent="-342900" algn="just">
              <a:spcAft>
                <a:spcPts val="0"/>
              </a:spcAft>
              <a:buFont typeface="Wingdings" panose="05000000000000000000" pitchFamily="2" charset="2"/>
              <a:buChar char=""/>
            </a:pPr>
            <a:r>
              <a:rPr lang="uz-Cyrl-UZ" sz="2200" b="1" i="1" dirty="0" smtClean="0">
                <a:latin typeface="Times New Roman" panose="02020603050405020304" pitchFamily="18" charset="0"/>
                <a:ea typeface="Times New Roman" panose="02020603050405020304" pitchFamily="18" charset="0"/>
              </a:rPr>
              <a:t>Bosh</a:t>
            </a:r>
            <a:r>
              <a:rPr lang="en-US" sz="2200" b="1" i="1" dirty="0" smtClean="0">
                <a:latin typeface="Times New Roman" panose="02020603050405020304" pitchFamily="18" charset="0"/>
                <a:ea typeface="Times New Roman" panose="02020603050405020304" pitchFamily="18" charset="0"/>
              </a:rPr>
              <a:t>q</a:t>
            </a:r>
            <a:r>
              <a:rPr lang="uz-Cyrl-UZ" sz="2200" b="1" i="1" dirty="0" smtClean="0">
                <a:latin typeface="Times New Roman" panose="02020603050405020304" pitchFamily="18" charset="0"/>
                <a:ea typeface="Times New Roman" panose="02020603050405020304" pitchFamily="18" charset="0"/>
              </a:rPr>
              <a:t>aruv </a:t>
            </a:r>
            <a:r>
              <a:rPr lang="uz-Cyrl-UZ" sz="2200" b="1" i="1" dirty="0">
                <a:latin typeface="Times New Roman" panose="02020603050405020304" pitchFamily="18" charset="0"/>
                <a:ea typeface="Times New Roman" panose="02020603050405020304" pitchFamily="18" charset="0"/>
              </a:rPr>
              <a:t>sub’ektlari </a:t>
            </a:r>
            <a:r>
              <a:rPr lang="en-US" sz="2200" b="1" i="1" dirty="0" smtClean="0">
                <a:latin typeface="Times New Roman" panose="02020603050405020304" pitchFamily="18" charset="0"/>
                <a:ea typeface="Times New Roman" panose="02020603050405020304" pitchFamily="18" charset="0"/>
              </a:rPr>
              <a:t>h</a:t>
            </a:r>
            <a:r>
              <a:rPr lang="uz-Cyrl-UZ" sz="2200" b="1" i="1" dirty="0" smtClean="0">
                <a:latin typeface="Times New Roman" panose="02020603050405020304" pitchFamily="18" charset="0"/>
                <a:ea typeface="Times New Roman" panose="02020603050405020304" pitchFamily="18" charset="0"/>
              </a:rPr>
              <a:t>u</a:t>
            </a:r>
            <a:r>
              <a:rPr lang="en-US" sz="2200" b="1" i="1" dirty="0" smtClean="0">
                <a:latin typeface="Times New Roman" panose="02020603050405020304" pitchFamily="18" charset="0"/>
                <a:ea typeface="Times New Roman" panose="02020603050405020304" pitchFamily="18" charset="0"/>
              </a:rPr>
              <a:t>q</a:t>
            </a:r>
            <a:r>
              <a:rPr lang="uz-Cyrl-UZ" sz="2200" b="1" i="1" dirty="0" smtClean="0">
                <a:latin typeface="Times New Roman" panose="02020603050405020304" pitchFamily="18" charset="0"/>
                <a:ea typeface="Times New Roman" panose="02020603050405020304" pitchFamily="18" charset="0"/>
              </a:rPr>
              <a:t>u</a:t>
            </a:r>
            <a:r>
              <a:rPr lang="en-US" sz="2200" b="1" i="1" dirty="0" smtClean="0">
                <a:latin typeface="Times New Roman" panose="02020603050405020304" pitchFamily="18" charset="0"/>
                <a:ea typeface="Times New Roman" panose="02020603050405020304" pitchFamily="18" charset="0"/>
              </a:rPr>
              <a:t>q</a:t>
            </a:r>
            <a:r>
              <a:rPr lang="uz-Cyrl-UZ" sz="2200" b="1" i="1" dirty="0" smtClean="0">
                <a:latin typeface="Times New Roman" panose="02020603050405020304" pitchFamily="18" charset="0"/>
                <a:ea typeface="Times New Roman" panose="02020603050405020304" pitchFamily="18" charset="0"/>
              </a:rPr>
              <a:t>iy </a:t>
            </a:r>
            <a:r>
              <a:rPr lang="uz-Cyrl-UZ" sz="2200" b="1" i="1" dirty="0">
                <a:latin typeface="Times New Roman" panose="02020603050405020304" pitchFamily="18" charset="0"/>
                <a:ea typeface="Times New Roman" panose="02020603050405020304" pitchFamily="18" charset="0"/>
              </a:rPr>
              <a:t>me’yorlarni </a:t>
            </a:r>
            <a:r>
              <a:rPr lang="uz-Cyrl-UZ" sz="2200" b="1" i="1" dirty="0" smtClean="0">
                <a:latin typeface="Times New Roman" panose="02020603050405020304" pitchFamily="18" charset="0"/>
                <a:ea typeface="Times New Roman" panose="02020603050405020304" pitchFamily="18" charset="0"/>
              </a:rPr>
              <a:t>musta</a:t>
            </a:r>
            <a:r>
              <a:rPr lang="en-US" sz="2200" b="1" i="1" dirty="0" smtClean="0">
                <a:latin typeface="Times New Roman" panose="02020603050405020304" pitchFamily="18" charset="0"/>
                <a:ea typeface="Times New Roman" panose="02020603050405020304" pitchFamily="18" charset="0"/>
              </a:rPr>
              <a:t>q</a:t>
            </a:r>
            <a:r>
              <a:rPr lang="uz-Cyrl-UZ" sz="2200" b="1" i="1" dirty="0" smtClean="0">
                <a:latin typeface="Times New Roman" panose="02020603050405020304" pitchFamily="18" charset="0"/>
                <a:ea typeface="Times New Roman" panose="02020603050405020304" pitchFamily="18" charset="0"/>
              </a:rPr>
              <a:t>il </a:t>
            </a:r>
            <a:r>
              <a:rPr lang="en-US" sz="2200" b="1" i="1" dirty="0" smtClean="0">
                <a:latin typeface="Times New Roman" panose="02020603050405020304" pitchFamily="18" charset="0"/>
                <a:ea typeface="Times New Roman" panose="02020603050405020304" pitchFamily="18" charset="0"/>
              </a:rPr>
              <a:t>o’</a:t>
            </a:r>
            <a:r>
              <a:rPr lang="uz-Cyrl-UZ" sz="2200" b="1" i="1" dirty="0" smtClean="0">
                <a:latin typeface="Times New Roman" panose="02020603050405020304" pitchFamily="18" charset="0"/>
                <a:ea typeface="Times New Roman" panose="02020603050405020304" pitchFamily="18" charset="0"/>
              </a:rPr>
              <a:t>rnata </a:t>
            </a:r>
            <a:r>
              <a:rPr lang="uz-Cyrl-UZ" sz="2200" b="1" i="1" dirty="0">
                <a:latin typeface="Times New Roman" panose="02020603050405020304" pitchFamily="18" charset="0"/>
                <a:ea typeface="Times New Roman" panose="02020603050405020304" pitchFamily="18" charset="0"/>
              </a:rPr>
              <a:t>oladigan ma’muriy </a:t>
            </a:r>
            <a:r>
              <a:rPr lang="en-US" sz="2200" b="1" i="1" dirty="0" smtClean="0">
                <a:latin typeface="Times New Roman" panose="02020603050405020304" pitchFamily="18" charset="0"/>
                <a:ea typeface="Times New Roman" panose="02020603050405020304" pitchFamily="18" charset="0"/>
              </a:rPr>
              <a:t>q</a:t>
            </a:r>
            <a:r>
              <a:rPr lang="uz-Cyrl-UZ" sz="2200" b="1" i="1" dirty="0" smtClean="0">
                <a:latin typeface="Times New Roman" panose="02020603050405020304" pitchFamily="18" charset="0"/>
                <a:ea typeface="Times New Roman" panose="02020603050405020304" pitchFamily="18" charset="0"/>
              </a:rPr>
              <a:t>onun </a:t>
            </a:r>
            <a:r>
              <a:rPr lang="uz-Cyrl-UZ" sz="2200" b="1" i="1" dirty="0">
                <a:latin typeface="Times New Roman" panose="02020603050405020304" pitchFamily="18" charset="0"/>
                <a:ea typeface="Times New Roman" panose="02020603050405020304" pitchFamily="18" charset="0"/>
              </a:rPr>
              <a:t>ijodkorligi imkoniyatlarining mavjudligi</a:t>
            </a:r>
            <a:endParaRPr lang="ru-RU" sz="2200" b="1" i="1"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23528" y="404664"/>
            <a:ext cx="8568952" cy="6156172"/>
          </a:xfrm>
          <a:prstGeom prst="rect">
            <a:avLst/>
          </a:prstGeom>
        </p:spPr>
        <p:txBody>
          <a:bodyPr wrap="square">
            <a:spAutoFit/>
          </a:bodyPr>
          <a:lstStyle/>
          <a:p>
            <a:pPr algn="ctr">
              <a:lnSpc>
                <a:spcPct val="107000"/>
              </a:lnSpc>
              <a:spcAft>
                <a:spcPts val="0"/>
              </a:spcAft>
            </a:pPr>
            <a:r>
              <a:rPr lang="uz-Cyrl-UZ" sz="2200" b="1" dirty="0">
                <a:latin typeface="Times New Roman" panose="02020603050405020304" pitchFamily="18" charset="0"/>
                <a:ea typeface="Times New Roman" panose="02020603050405020304" pitchFamily="18" charset="0"/>
                <a:cs typeface="Times New Roman" panose="02020603050405020304" pitchFamily="18" charset="0"/>
              </a:rPr>
              <a:t>Davlatning vazifalari va </a:t>
            </a:r>
            <a:r>
              <a:rPr lang="uz-Cyrl-UZ" sz="2200" b="1" dirty="0" smtClean="0">
                <a:latin typeface="Times New Roman" panose="02020603050405020304" pitchFamily="18" charset="0"/>
                <a:ea typeface="Times New Roman" panose="02020603050405020304" pitchFamily="18" charset="0"/>
                <a:cs typeface="Times New Roman" panose="02020603050405020304" pitchFamily="18" charset="0"/>
              </a:rPr>
              <a:t>bosh</a:t>
            </a:r>
            <a:r>
              <a:rPr lang="en-US" sz="2200" b="1"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b="1" dirty="0" smtClean="0">
                <a:latin typeface="Times New Roman" panose="02020603050405020304" pitchFamily="18" charset="0"/>
                <a:ea typeface="Times New Roman" panose="02020603050405020304" pitchFamily="18" charset="0"/>
                <a:cs typeface="Times New Roman" panose="02020603050405020304" pitchFamily="18" charset="0"/>
              </a:rPr>
              <a:t>aruv k</a:t>
            </a:r>
            <a:r>
              <a:rPr lang="en-US" sz="2200" b="1"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200" b="1" dirty="0" smtClean="0">
                <a:latin typeface="Times New Roman" panose="02020603050405020304" pitchFamily="18" charset="0"/>
                <a:ea typeface="Times New Roman" panose="02020603050405020304" pitchFamily="18" charset="0"/>
                <a:cs typeface="Times New Roman" panose="02020603050405020304" pitchFamily="18" charset="0"/>
              </a:rPr>
              <a:t>rinishlari</a:t>
            </a:r>
            <a:r>
              <a:rPr lang="uz-Cyrl-UZ" sz="2200" b="1" dirty="0">
                <a:latin typeface="Times New Roman" panose="02020603050405020304" pitchFamily="18" charset="0"/>
                <a:ea typeface="Times New Roman" panose="02020603050405020304" pitchFamily="18" charset="0"/>
                <a:cs typeface="Times New Roman" panose="02020603050405020304" pitchFamily="18" charset="0"/>
              </a:rPr>
              <a:t>.</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2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2200" b="1" dirty="0" smtClean="0">
                <a:latin typeface="Times New Roman" panose="02020603050405020304" pitchFamily="18" charset="0"/>
                <a:ea typeface="Times New Roman" panose="02020603050405020304" pitchFamily="18" charset="0"/>
                <a:cs typeface="Times New Roman" panose="02020603050405020304" pitchFamily="18" charset="0"/>
              </a:rPr>
              <a:t>Davlatning </a:t>
            </a:r>
            <a:r>
              <a:rPr lang="uz-Cyrl-UZ" sz="2200" b="1" dirty="0">
                <a:latin typeface="Times New Roman" panose="02020603050405020304" pitchFamily="18" charset="0"/>
                <a:ea typeface="Times New Roman" panose="02020603050405020304" pitchFamily="18" charset="0"/>
                <a:cs typeface="Times New Roman" panose="02020603050405020304" pitchFamily="18" charset="0"/>
              </a:rPr>
              <a:t>vazifalari</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 - bu davlatning milliy va umumbashariy moxiyati xamda ijtimoiy vazifasini aks ettiradigan asosiy faoliyat yunalishlaridan iborat. Bu vazifalar davlat xududi doirasida amalga oshiriladigan ichki vazifalar xamda uning xududlaridan tashkarida amalga oshiriladigan tashki vazifalarga bulinadi. Davlat vazifalari doimiy va muvakkat (</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fav</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ulodda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xolatlarda) vazifalarga bulinib, bu vazifalar uzaro boglik va bir-birini tuldirib turadi</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2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2200" b="1" dirty="0" smtClean="0">
                <a:latin typeface="Times New Roman" panose="02020603050405020304" pitchFamily="18" charset="0"/>
                <a:ea typeface="Times New Roman" panose="02020603050405020304" pitchFamily="18" charset="0"/>
                <a:cs typeface="Times New Roman" panose="02020603050405020304" pitchFamily="18" charset="0"/>
              </a:rPr>
              <a:t>Davlat </a:t>
            </a:r>
            <a:r>
              <a:rPr lang="uz-Cyrl-UZ" sz="2200" b="1" dirty="0">
                <a:latin typeface="Times New Roman" panose="02020603050405020304" pitchFamily="18" charset="0"/>
                <a:ea typeface="Times New Roman" panose="02020603050405020304" pitchFamily="18" charset="0"/>
                <a:cs typeface="Times New Roman" panose="02020603050405020304" pitchFamily="18" charset="0"/>
              </a:rPr>
              <a:t>ijtimoiy rolining moxiyati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barcha fukarolarining umumiy xoxish- irodasini ifoda etgan xolda butun jamiyatga ma’lum maksadlarni nazarda tutuvchi, tashkillashtiruvchi ta’sir utkazishdan iborat. Shuning uchun davlat tomonidan uzining ijtimoiy vazifalarini bajarishini belgilab beradigan kuyidagi </a:t>
            </a:r>
            <a:r>
              <a:rPr lang="uz-Cyrl-UZ" sz="2200" b="1" dirty="0">
                <a:latin typeface="Times New Roman" panose="02020603050405020304" pitchFamily="18" charset="0"/>
                <a:ea typeface="Times New Roman" panose="02020603050405020304" pitchFamily="18" charset="0"/>
                <a:cs typeface="Times New Roman" panose="02020603050405020304" pitchFamily="18" charset="0"/>
              </a:rPr>
              <a:t>ikki jixati</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 ajratiladi: </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Symbol" panose="05050102010706020507" pitchFamily="18" charset="2"/>
              <a:buBlip>
                <a:blip r:embed="rId2"/>
              </a:buBlip>
            </a:pPr>
            <a:r>
              <a:rPr lang="uz-Cyrl-UZ" sz="2200" b="1" i="1" dirty="0">
                <a:latin typeface="Times New Roman" panose="02020603050405020304" pitchFamily="18" charset="0"/>
                <a:ea typeface="Times New Roman" panose="02020603050405020304" pitchFamily="18" charset="0"/>
              </a:rPr>
              <a:t>davlat fukarolarining extiyojlari, manfaatlari, maksadlari va xoxish irodasini uzida kanchalik mujassam etishining kursatkichi; </a:t>
            </a:r>
            <a:endParaRPr lang="en-US" sz="2200" b="1" i="1" dirty="0" smtClean="0"/>
          </a:p>
          <a:p>
            <a:pPr marL="342900" lvl="0" indent="-342900" algn="just">
              <a:spcAft>
                <a:spcPts val="0"/>
              </a:spcAft>
              <a:buFont typeface="Symbol" panose="05050102010706020507" pitchFamily="18" charset="2"/>
              <a:buBlip>
                <a:blip r:embed="rId2"/>
              </a:buBlip>
            </a:pPr>
            <a:r>
              <a:rPr lang="uz-Cyrl-UZ" sz="2200" b="1" i="1" dirty="0" smtClean="0">
                <a:latin typeface="Times New Roman" panose="02020603050405020304" pitchFamily="18" charset="0"/>
                <a:ea typeface="Times New Roman" panose="02020603050405020304" pitchFamily="18" charset="0"/>
              </a:rPr>
              <a:t>davlatning </a:t>
            </a:r>
            <a:r>
              <a:rPr lang="uz-Cyrl-UZ" sz="2200" b="1" i="1" dirty="0">
                <a:latin typeface="Times New Roman" panose="02020603050405020304" pitchFamily="18" charset="0"/>
                <a:ea typeface="Times New Roman" panose="02020603050405020304" pitchFamily="18" charset="0"/>
              </a:rPr>
              <a:t>ijtimoiy jarayonlarni kanday </a:t>
            </a:r>
            <a:r>
              <a:rPr lang="uz-Cyrl-UZ" sz="2200" b="1" i="1" dirty="0" smtClean="0">
                <a:latin typeface="Times New Roman" panose="02020603050405020304" pitchFamily="18" charset="0"/>
                <a:ea typeface="Times New Roman" panose="02020603050405020304" pitchFamily="18" charset="0"/>
              </a:rPr>
              <a:t>bosh</a:t>
            </a:r>
            <a:r>
              <a:rPr lang="en-US" sz="2200" b="1" i="1" dirty="0" smtClean="0">
                <a:latin typeface="Times New Roman" panose="02020603050405020304" pitchFamily="18" charset="0"/>
                <a:ea typeface="Times New Roman" panose="02020603050405020304" pitchFamily="18" charset="0"/>
              </a:rPr>
              <a:t>q</a:t>
            </a:r>
            <a:r>
              <a:rPr lang="uz-Cyrl-UZ" sz="2200" b="1" i="1" dirty="0" smtClean="0">
                <a:latin typeface="Times New Roman" panose="02020603050405020304" pitchFamily="18" charset="0"/>
                <a:ea typeface="Times New Roman" panose="02020603050405020304" pitchFamily="18" charset="0"/>
              </a:rPr>
              <a:t>arayotgani</a:t>
            </a:r>
            <a:r>
              <a:rPr lang="uz-Cyrl-UZ" sz="2200" b="1" i="1" dirty="0">
                <a:latin typeface="Times New Roman" panose="02020603050405020304" pitchFamily="18" charset="0"/>
                <a:ea typeface="Times New Roman" panose="02020603050405020304" pitchFamily="18" charset="0"/>
              </a:rPr>
              <a:t>, jamiyat taraqqiyotini ta’minlayotgan.</a:t>
            </a:r>
            <a:endParaRPr lang="ru-RU" sz="2200" b="1" i="1"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23528" y="5617"/>
            <a:ext cx="8568952" cy="6928179"/>
          </a:xfrm>
          <a:prstGeom prst="rect">
            <a:avLst/>
          </a:prstGeom>
        </p:spPr>
        <p:txBody>
          <a:bodyPr wrap="square">
            <a:spAutoFit/>
          </a:bodyPr>
          <a:lstStyle/>
          <a:p>
            <a:pPr algn="just">
              <a:lnSpc>
                <a:spcPct val="107000"/>
              </a:lnSpc>
              <a:spcAft>
                <a:spcPts val="0"/>
              </a:spcAft>
            </a:pPr>
            <a:r>
              <a:rPr lang="en-US" sz="22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2200" b="1" dirty="0" smtClean="0">
                <a:latin typeface="Times New Roman" panose="02020603050405020304" pitchFamily="18" charset="0"/>
                <a:ea typeface="Times New Roman" panose="02020603050405020304" pitchFamily="18" charset="0"/>
                <a:cs typeface="Times New Roman" panose="02020603050405020304" pitchFamily="18" charset="0"/>
              </a:rPr>
              <a:t>Davlatning bosh</a:t>
            </a:r>
            <a:r>
              <a:rPr lang="en-US" sz="2200" b="1"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b="1" dirty="0" smtClean="0">
                <a:latin typeface="Times New Roman" panose="02020603050405020304" pitchFamily="18" charset="0"/>
                <a:ea typeface="Times New Roman" panose="02020603050405020304" pitchFamily="18" charset="0"/>
                <a:cs typeface="Times New Roman" panose="02020603050405020304" pitchFamily="18" charset="0"/>
              </a:rPr>
              <a:t>aruv </a:t>
            </a:r>
            <a:r>
              <a:rPr lang="uz-Cyrl-UZ" sz="2200" b="1" dirty="0">
                <a:latin typeface="Times New Roman" panose="02020603050405020304" pitchFamily="18" charset="0"/>
                <a:ea typeface="Times New Roman" panose="02020603050405020304" pitchFamily="18" charset="0"/>
                <a:cs typeface="Times New Roman" panose="02020603050405020304" pitchFamily="18" charset="0"/>
              </a:rPr>
              <a:t>vazifasi</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 davlatning deyarli barcha vazifalarini kamrab olganligi bois, davlatning vazifalari - bu boshqaruv vazifalarining majmuasi sifatida izoxlanadi. Davlatning asosiy </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bosh</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aruvchilik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vazifalari raxbarlik, muvofiklashtirish, tashkil etish, nazorat, sotsiumni </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sa</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lash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va rivojlantirish </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ma</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sadida </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arorlar </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abul </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ilish</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 uning tuzilishi va faoliyatini tartibga keltirish, </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fu</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arolar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xavfsizligini ta’minlash, ularning xar tomonlama faoliyat </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k</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rsatishi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uchun </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ulay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sharoitlar yaratishdan </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iborat</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Davlat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uzining tarkibiy tuzilishi va aloqalariga ko’ra </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k</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ptizimlilik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xususiyatiga ega. Bu tizimda </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k</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plab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davlat idoralari va </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bosh</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a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tuzilmalar, kup sonli mansabdor shaxslar va </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bosh</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a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xizmatchilar, millionlab kishilar ishga solinadi. Davlat </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bosh</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aruvida </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uyidagi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tizimlar aloxida ajratib kursatiladi:</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0"/>
              </a:spcAft>
              <a:buFont typeface="Wingdings" panose="05000000000000000000" pitchFamily="2" charset="2"/>
              <a:buChar char="Ø"/>
            </a:pPr>
            <a:r>
              <a:rPr lang="uz-Cyrl-UZ" sz="2200" b="1" i="1" dirty="0" smtClean="0">
                <a:latin typeface="Times New Roman" panose="02020603050405020304" pitchFamily="18" charset="0"/>
                <a:ea typeface="Times New Roman" panose="02020603050405020304" pitchFamily="18" charset="0"/>
                <a:cs typeface="Times New Roman" panose="02020603050405020304" pitchFamily="18" charset="0"/>
              </a:rPr>
              <a:t>Bosh</a:t>
            </a:r>
            <a:r>
              <a:rPr lang="en-US" sz="2200" b="1" i="1"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b="1" i="1" dirty="0" smtClean="0">
                <a:latin typeface="Times New Roman" panose="02020603050405020304" pitchFamily="18" charset="0"/>
                <a:ea typeface="Times New Roman" panose="02020603050405020304" pitchFamily="18" charset="0"/>
                <a:cs typeface="Times New Roman" panose="02020603050405020304" pitchFamily="18" charset="0"/>
              </a:rPr>
              <a:t>aruvchi </a:t>
            </a:r>
            <a:r>
              <a:rPr lang="uz-Cyrl-UZ" sz="2200" b="1" i="1" dirty="0">
                <a:latin typeface="Times New Roman" panose="02020603050405020304" pitchFamily="18" charset="0"/>
                <a:ea typeface="Times New Roman" panose="02020603050405020304" pitchFamily="18" charset="0"/>
                <a:cs typeface="Times New Roman" panose="02020603050405020304" pitchFamily="18" charset="0"/>
              </a:rPr>
              <a:t>tizim - davlat </a:t>
            </a:r>
            <a:r>
              <a:rPr lang="uz-Cyrl-UZ" sz="2200" b="1" i="1" dirty="0" smtClean="0">
                <a:latin typeface="Times New Roman" panose="02020603050405020304" pitchFamily="18" charset="0"/>
                <a:ea typeface="Times New Roman" panose="02020603050405020304" pitchFamily="18" charset="0"/>
                <a:cs typeface="Times New Roman" panose="02020603050405020304" pitchFamily="18" charset="0"/>
              </a:rPr>
              <a:t>bosh</a:t>
            </a:r>
            <a:r>
              <a:rPr lang="en-US" sz="2200" b="1" i="1"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b="1" i="1" dirty="0" smtClean="0">
                <a:latin typeface="Times New Roman" panose="02020603050405020304" pitchFamily="18" charset="0"/>
                <a:ea typeface="Times New Roman" panose="02020603050405020304" pitchFamily="18" charset="0"/>
                <a:cs typeface="Times New Roman" panose="02020603050405020304" pitchFamily="18" charset="0"/>
              </a:rPr>
              <a:t>aruvi </a:t>
            </a:r>
            <a:r>
              <a:rPr lang="uz-Cyrl-UZ" sz="2200" b="1" i="1" dirty="0">
                <a:latin typeface="Times New Roman" panose="02020603050405020304" pitchFamily="18" charset="0"/>
                <a:ea typeface="Times New Roman" panose="02020603050405020304" pitchFamily="18" charset="0"/>
                <a:cs typeface="Times New Roman" panose="02020603050405020304" pitchFamily="18" charset="0"/>
              </a:rPr>
              <a:t>sub’ektini belgilovchi sifatida.</a:t>
            </a:r>
            <a:endParaRPr lang="ru-RU" sz="2200" b="1" i="1"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0"/>
              </a:spcAft>
              <a:buFont typeface="Wingdings" panose="05000000000000000000" pitchFamily="2" charset="2"/>
              <a:buChar char="Ø"/>
            </a:pPr>
            <a:r>
              <a:rPr lang="uz-Cyrl-UZ" sz="2200" b="1" i="1" dirty="0" smtClean="0">
                <a:latin typeface="Times New Roman" panose="02020603050405020304" pitchFamily="18" charset="0"/>
                <a:ea typeface="Times New Roman" panose="02020603050405020304" pitchFamily="18" charset="0"/>
                <a:cs typeface="Times New Roman" panose="02020603050405020304" pitchFamily="18" charset="0"/>
              </a:rPr>
              <a:t>Bosh</a:t>
            </a:r>
            <a:r>
              <a:rPr lang="en-US" sz="2200" b="1" i="1"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b="1" i="1" dirty="0" smtClean="0">
                <a:latin typeface="Times New Roman" panose="02020603050405020304" pitchFamily="18" charset="0"/>
                <a:ea typeface="Times New Roman" panose="02020603050405020304" pitchFamily="18" charset="0"/>
                <a:cs typeface="Times New Roman" panose="02020603050405020304" pitchFamily="18" charset="0"/>
              </a:rPr>
              <a:t>ariladigan </a:t>
            </a:r>
            <a:r>
              <a:rPr lang="uz-Cyrl-UZ" sz="2200" b="1" i="1" dirty="0">
                <a:latin typeface="Times New Roman" panose="02020603050405020304" pitchFamily="18" charset="0"/>
                <a:ea typeface="Times New Roman" panose="02020603050405020304" pitchFamily="18" charset="0"/>
                <a:cs typeface="Times New Roman" panose="02020603050405020304" pitchFamily="18" charset="0"/>
              </a:rPr>
              <a:t>tizim - butun jamiyat va uning davlat ta’siriga tortilgan tarkibiy kismlari </a:t>
            </a:r>
            <a:r>
              <a:rPr lang="uz-Cyrl-UZ" sz="2200" b="1" i="1" dirty="0" smtClean="0">
                <a:latin typeface="Times New Roman" panose="02020603050405020304" pitchFamily="18" charset="0"/>
                <a:ea typeface="Times New Roman" panose="02020603050405020304" pitchFamily="18" charset="0"/>
                <a:cs typeface="Times New Roman" panose="02020603050405020304" pitchFamily="18" charset="0"/>
              </a:rPr>
              <a:t>bosh</a:t>
            </a:r>
            <a:r>
              <a:rPr lang="en-US" sz="2200" b="1" i="1"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b="1" i="1" dirty="0" smtClean="0">
                <a:latin typeface="Times New Roman" panose="02020603050405020304" pitchFamily="18" charset="0"/>
                <a:ea typeface="Times New Roman" panose="02020603050405020304" pitchFamily="18" charset="0"/>
                <a:cs typeface="Times New Roman" panose="02020603050405020304" pitchFamily="18" charset="0"/>
              </a:rPr>
              <a:t>aruv </a:t>
            </a:r>
            <a:r>
              <a:rPr lang="uz-Cyrl-UZ" sz="2200" b="1" i="1" dirty="0">
                <a:latin typeface="Times New Roman" panose="02020603050405020304" pitchFamily="18" charset="0"/>
                <a:ea typeface="Times New Roman" panose="02020603050405020304" pitchFamily="18" charset="0"/>
                <a:cs typeface="Times New Roman" panose="02020603050405020304" pitchFamily="18" charset="0"/>
              </a:rPr>
              <a:t>ob’ektlari sifatida.</a:t>
            </a:r>
            <a:endParaRPr lang="ru-RU" sz="2200" b="1" i="1"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US" sz="2200" b="1" i="1" dirty="0" smtClean="0">
                <a:latin typeface="Times New Roman" panose="02020603050405020304" pitchFamily="18" charset="0"/>
                <a:ea typeface="Times New Roman" panose="02020603050405020304" pitchFamily="18" charset="0"/>
              </a:rPr>
              <a:t>O’</a:t>
            </a:r>
            <a:r>
              <a:rPr lang="uz-Cyrl-UZ" sz="2200" b="1" i="1" dirty="0" smtClean="0">
                <a:latin typeface="Times New Roman" panose="02020603050405020304" pitchFamily="18" charset="0"/>
                <a:ea typeface="Times New Roman" panose="02020603050405020304" pitchFamily="18" charset="0"/>
              </a:rPr>
              <a:t>zaro </a:t>
            </a:r>
            <a:r>
              <a:rPr lang="uz-Cyrl-UZ" sz="2200" b="1" i="1" dirty="0">
                <a:latin typeface="Times New Roman" panose="02020603050405020304" pitchFamily="18" charset="0"/>
                <a:ea typeface="Times New Roman" panose="02020603050405020304" pitchFamily="18" charset="0"/>
              </a:rPr>
              <a:t>xamkorlik tizimi - davlat va jamiyatning </a:t>
            </a:r>
            <a:r>
              <a:rPr lang="uz-Cyrl-UZ" sz="2200" b="1" i="1" dirty="0" smtClean="0">
                <a:latin typeface="Times New Roman" panose="02020603050405020304" pitchFamily="18" charset="0"/>
                <a:ea typeface="Times New Roman" panose="02020603050405020304" pitchFamily="18" charset="0"/>
              </a:rPr>
              <a:t>alo</a:t>
            </a:r>
            <a:r>
              <a:rPr lang="en-US" sz="2200" b="1" i="1" dirty="0" smtClean="0">
                <a:latin typeface="Times New Roman" panose="02020603050405020304" pitchFamily="18" charset="0"/>
                <a:ea typeface="Times New Roman" panose="02020603050405020304" pitchFamily="18" charset="0"/>
              </a:rPr>
              <a:t>q</a:t>
            </a:r>
            <a:r>
              <a:rPr lang="uz-Cyrl-UZ" sz="2200" b="1" i="1" dirty="0" smtClean="0">
                <a:latin typeface="Times New Roman" panose="02020603050405020304" pitchFamily="18" charset="0"/>
                <a:ea typeface="Times New Roman" panose="02020603050405020304" pitchFamily="18" charset="0"/>
              </a:rPr>
              <a:t>alarini </a:t>
            </a:r>
            <a:r>
              <a:rPr lang="uz-Cyrl-UZ" sz="2200" b="1" i="1" dirty="0">
                <a:latin typeface="Times New Roman" panose="02020603050405020304" pitchFamily="18" charset="0"/>
                <a:ea typeface="Times New Roman" panose="02020603050405020304" pitchFamily="18" charset="0"/>
              </a:rPr>
              <a:t>amalga oshiradigan turli institutlar.</a:t>
            </a:r>
            <a:endParaRPr lang="ru-RU" sz="2200" b="1"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686002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23528" y="764704"/>
            <a:ext cx="8568952" cy="5561522"/>
          </a:xfrm>
          <a:prstGeom prst="rect">
            <a:avLst/>
          </a:prstGeom>
        </p:spPr>
        <p:txBody>
          <a:bodyPr wrap="square">
            <a:spAutoFit/>
          </a:bodyPr>
          <a:lstStyle/>
          <a:p>
            <a:pPr algn="just">
              <a:lnSpc>
                <a:spcPct val="107000"/>
              </a:lnSpc>
              <a:spcAft>
                <a:spcPts val="0"/>
              </a:spcAft>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Hokimiyatning </a:t>
            </a: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markaziy idoralari va mintakalarning uzaro alokalari xususiyatlariga kura </a:t>
            </a:r>
            <a:r>
              <a:rPr lang="en-US" sz="2000" dirty="0" err="1" smtClean="0">
                <a:latin typeface="Times New Roman" panose="02020603050405020304" pitchFamily="18" charset="0"/>
                <a:ea typeface="Times New Roman" panose="02020603050405020304" pitchFamily="18" charset="0"/>
                <a:cs typeface="Times New Roman" panose="02020603050405020304" pitchFamily="18" charset="0"/>
              </a:rPr>
              <a:t>boshqar</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uvning </a:t>
            </a:r>
            <a:r>
              <a:rPr lang="uz-Cyrl-UZ"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subordinatsiyali va muvofiklashtiruvchi</a:t>
            </a: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 shakllari </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far</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lanadi</a:t>
            </a: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0"/>
              </a:spcAft>
            </a:pPr>
            <a:r>
              <a:rPr lang="en-US" sz="20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z-Cyrl-UZ" sz="20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Muvofiklashtiruvchi </a:t>
            </a:r>
            <a:r>
              <a:rPr lang="en-US" sz="2000" b="1" dirty="0" err="1"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boshqar</a:t>
            </a:r>
            <a:r>
              <a:rPr lang="uz-Cyrl-UZ" sz="20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uv </a:t>
            </a:r>
            <a:r>
              <a:rPr lang="uz-Cyrl-UZ" sz="2000" b="1"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xokimiyatning yagona markaziy idorasi bilan birga tulik yoki kisman mustakillikka ega bulgan joylardagi idoralar xam mavjud bulgan federatsiya yoki konferentsiya shaklida amalga oshiriladi.</a:t>
            </a:r>
            <a:endParaRPr lang="ru-RU" b="1" i="1"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20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Subordinatsiyali </a:t>
            </a:r>
            <a:r>
              <a:rPr lang="en-US" sz="2000" b="1" dirty="0" err="1"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boshqar</a:t>
            </a:r>
            <a:r>
              <a:rPr lang="uz-Cyrl-UZ" sz="20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uv </a:t>
            </a:r>
            <a:r>
              <a:rPr lang="uz-Cyrl-UZ" sz="2000" b="1"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unitar davlatlar uchun xos bulgan joylardagi xokimiyatning markazga ma’muriy buysunishi, kuyi </a:t>
            </a:r>
            <a:r>
              <a:rPr lang="en-US" sz="2000" b="1" i="1"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boshqar</a:t>
            </a:r>
            <a:r>
              <a:rPr lang="uz-Cyrl-UZ" sz="2000" b="1" i="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uv </a:t>
            </a:r>
            <a:r>
              <a:rPr lang="uz-Cyrl-UZ" sz="2000" b="1"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idoralariga ta’sir utkazish, yukori </a:t>
            </a:r>
            <a:r>
              <a:rPr lang="en-US" sz="2000" b="1" i="1"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boshqar</a:t>
            </a:r>
            <a:r>
              <a:rPr lang="uz-Cyrl-UZ" sz="2000" b="1" i="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uv </a:t>
            </a:r>
            <a:r>
              <a:rPr lang="uz-Cyrl-UZ" sz="2000" b="1"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idoralaridan keladigan buyruklarga majburan buysundirishiga asoslanadi</a:t>
            </a:r>
            <a:endParaRPr lang="ru-RU" b="1" i="1"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smtClean="0">
                <a:latin typeface="Times New Roman" panose="02020603050405020304" pitchFamily="18" charset="0"/>
                <a:ea typeface="Times New Roman" panose="02020603050405020304" pitchFamily="18" charset="0"/>
              </a:rPr>
              <a:t>	</a:t>
            </a:r>
            <a:r>
              <a:rPr lang="uz-Cyrl-UZ" sz="2000" b="1" dirty="0" smtClean="0">
                <a:solidFill>
                  <a:srgbClr val="002060"/>
                </a:solidFill>
                <a:latin typeface="Times New Roman" panose="02020603050405020304" pitchFamily="18" charset="0"/>
                <a:ea typeface="Times New Roman" panose="02020603050405020304" pitchFamily="18" charset="0"/>
              </a:rPr>
              <a:t>Mulk </a:t>
            </a:r>
            <a:r>
              <a:rPr lang="uz-Cyrl-UZ" sz="2000" b="1" dirty="0">
                <a:solidFill>
                  <a:srgbClr val="002060"/>
                </a:solidFill>
                <a:latin typeface="Times New Roman" panose="02020603050405020304" pitchFamily="18" charset="0"/>
                <a:ea typeface="Times New Roman" panose="02020603050405020304" pitchFamily="18" charset="0"/>
              </a:rPr>
              <a:t>shakllaridan foydalanish mezonlariga ko’ra, </a:t>
            </a:r>
            <a:r>
              <a:rPr lang="en-US" sz="2000" b="1" dirty="0" smtClean="0">
                <a:solidFill>
                  <a:srgbClr val="002060"/>
                </a:solidFill>
                <a:latin typeface="Times New Roman" panose="02020603050405020304" pitchFamily="18" charset="0"/>
                <a:ea typeface="Times New Roman" panose="02020603050405020304" pitchFamily="18" charset="0"/>
              </a:rPr>
              <a:t>q</a:t>
            </a:r>
            <a:r>
              <a:rPr lang="uz-Cyrl-UZ" sz="2000" b="1" dirty="0" smtClean="0">
                <a:solidFill>
                  <a:srgbClr val="002060"/>
                </a:solidFill>
                <a:latin typeface="Times New Roman" panose="02020603050405020304" pitchFamily="18" charset="0"/>
                <a:ea typeface="Times New Roman" panose="02020603050405020304" pitchFamily="18" charset="0"/>
              </a:rPr>
              <a:t>uyidagi </a:t>
            </a:r>
            <a:r>
              <a:rPr lang="en-US" sz="2000" b="1" dirty="0" err="1" smtClean="0">
                <a:solidFill>
                  <a:srgbClr val="002060"/>
                </a:solidFill>
                <a:latin typeface="Times New Roman" panose="02020603050405020304" pitchFamily="18" charset="0"/>
                <a:ea typeface="Times New Roman" panose="02020603050405020304" pitchFamily="18" charset="0"/>
              </a:rPr>
              <a:t>boshqar</a:t>
            </a:r>
            <a:r>
              <a:rPr lang="uz-Cyrl-UZ" sz="2000" b="1" dirty="0" smtClean="0">
                <a:solidFill>
                  <a:srgbClr val="002060"/>
                </a:solidFill>
                <a:latin typeface="Times New Roman" panose="02020603050405020304" pitchFamily="18" charset="0"/>
                <a:ea typeface="Times New Roman" panose="02020603050405020304" pitchFamily="18" charset="0"/>
              </a:rPr>
              <a:t>uv </a:t>
            </a:r>
            <a:r>
              <a:rPr lang="uz-Cyrl-UZ" sz="2000" b="1" dirty="0">
                <a:solidFill>
                  <a:srgbClr val="002060"/>
                </a:solidFill>
                <a:latin typeface="Times New Roman" panose="02020603050405020304" pitchFamily="18" charset="0"/>
                <a:ea typeface="Times New Roman" panose="02020603050405020304" pitchFamily="18" charset="0"/>
              </a:rPr>
              <a:t>turlari: </a:t>
            </a:r>
            <a:endParaRPr lang="en-US" sz="2000" b="1" dirty="0" smtClean="0">
              <a:solidFill>
                <a:srgbClr val="002060"/>
              </a:solidFill>
              <a:latin typeface="Times New Roman" panose="02020603050405020304" pitchFamily="18" charset="0"/>
              <a:ea typeface="Times New Roman" panose="02020603050405020304" pitchFamily="18" charset="0"/>
            </a:endParaRPr>
          </a:p>
          <a:p>
            <a:pPr marL="342900" indent="-342900" algn="just">
              <a:buFont typeface="Wingdings" panose="05000000000000000000" pitchFamily="2" charset="2"/>
              <a:buChar char="v"/>
            </a:pPr>
            <a:r>
              <a:rPr lang="uz-Cyrl-UZ" sz="2000" b="1" i="1" dirty="0" smtClean="0">
                <a:latin typeface="Times New Roman" panose="02020603050405020304" pitchFamily="18" charset="0"/>
                <a:ea typeface="Times New Roman" panose="02020603050405020304" pitchFamily="18" charset="0"/>
              </a:rPr>
              <a:t>federal </a:t>
            </a:r>
            <a:r>
              <a:rPr lang="en-US" sz="2000" b="1" i="1" dirty="0" err="1" smtClean="0">
                <a:latin typeface="Times New Roman" panose="02020603050405020304" pitchFamily="18" charset="0"/>
                <a:ea typeface="Times New Roman" panose="02020603050405020304" pitchFamily="18" charset="0"/>
              </a:rPr>
              <a:t>boshqar</a:t>
            </a:r>
            <a:r>
              <a:rPr lang="uz-Cyrl-UZ" sz="2000" b="1" i="1" dirty="0" smtClean="0">
                <a:latin typeface="Times New Roman" panose="02020603050405020304" pitchFamily="18" charset="0"/>
                <a:ea typeface="Times New Roman" panose="02020603050405020304" pitchFamily="18" charset="0"/>
              </a:rPr>
              <a:t>uv</a:t>
            </a:r>
            <a:r>
              <a:rPr lang="uz-Cyrl-UZ" sz="2000" b="1" i="1" dirty="0">
                <a:latin typeface="Times New Roman" panose="02020603050405020304" pitchFamily="18" charset="0"/>
                <a:ea typeface="Times New Roman" panose="02020603050405020304" pitchFamily="18" charset="0"/>
              </a:rPr>
              <a:t>; </a:t>
            </a:r>
            <a:endParaRPr lang="en-US" sz="2000" b="1" i="1" dirty="0" smtClean="0">
              <a:latin typeface="Times New Roman" panose="02020603050405020304" pitchFamily="18" charset="0"/>
              <a:ea typeface="Times New Roman" panose="02020603050405020304" pitchFamily="18" charset="0"/>
            </a:endParaRPr>
          </a:p>
          <a:p>
            <a:pPr marL="342900" indent="-342900" algn="just">
              <a:buFont typeface="Wingdings" panose="05000000000000000000" pitchFamily="2" charset="2"/>
              <a:buChar char="v"/>
            </a:pPr>
            <a:r>
              <a:rPr lang="uz-Cyrl-UZ" sz="2000" b="1" i="1" dirty="0" smtClean="0">
                <a:latin typeface="Times New Roman" panose="02020603050405020304" pitchFamily="18" charset="0"/>
                <a:ea typeface="Times New Roman" panose="02020603050405020304" pitchFamily="18" charset="0"/>
              </a:rPr>
              <a:t>mintakaviy </a:t>
            </a:r>
            <a:r>
              <a:rPr lang="en-US" sz="2000" b="1" i="1" dirty="0" err="1" smtClean="0">
                <a:latin typeface="Times New Roman" panose="02020603050405020304" pitchFamily="18" charset="0"/>
                <a:ea typeface="Times New Roman" panose="02020603050405020304" pitchFamily="18" charset="0"/>
              </a:rPr>
              <a:t>boshqar</a:t>
            </a:r>
            <a:r>
              <a:rPr lang="uz-Cyrl-UZ" sz="2000" b="1" i="1" dirty="0" smtClean="0">
                <a:latin typeface="Times New Roman" panose="02020603050405020304" pitchFamily="18" charset="0"/>
                <a:ea typeface="Times New Roman" panose="02020603050405020304" pitchFamily="18" charset="0"/>
              </a:rPr>
              <a:t>uv</a:t>
            </a:r>
            <a:r>
              <a:rPr lang="uz-Cyrl-UZ" sz="2000" b="1" i="1" dirty="0">
                <a:latin typeface="Times New Roman" panose="02020603050405020304" pitchFamily="18" charset="0"/>
                <a:ea typeface="Times New Roman" panose="02020603050405020304" pitchFamily="18" charset="0"/>
              </a:rPr>
              <a:t>; </a:t>
            </a:r>
            <a:endParaRPr lang="en-US" sz="2000" b="1" i="1" dirty="0" smtClean="0">
              <a:latin typeface="Times New Roman" panose="02020603050405020304" pitchFamily="18" charset="0"/>
              <a:ea typeface="Times New Roman" panose="02020603050405020304" pitchFamily="18" charset="0"/>
            </a:endParaRPr>
          </a:p>
          <a:p>
            <a:pPr marL="342900" indent="-342900" algn="just">
              <a:buFont typeface="Wingdings" panose="05000000000000000000" pitchFamily="2" charset="2"/>
              <a:buChar char="v"/>
            </a:pPr>
            <a:r>
              <a:rPr lang="uz-Cyrl-UZ" sz="2000" b="1" i="1" dirty="0" smtClean="0">
                <a:latin typeface="Times New Roman" panose="02020603050405020304" pitchFamily="18" charset="0"/>
                <a:ea typeface="Times New Roman" panose="02020603050405020304" pitchFamily="18" charset="0"/>
              </a:rPr>
              <a:t>munitsipal </a:t>
            </a:r>
            <a:r>
              <a:rPr lang="en-US" sz="2000" b="1" i="1" dirty="0" err="1" smtClean="0">
                <a:latin typeface="Times New Roman" panose="02020603050405020304" pitchFamily="18" charset="0"/>
                <a:ea typeface="Times New Roman" panose="02020603050405020304" pitchFamily="18" charset="0"/>
              </a:rPr>
              <a:t>boshqar</a:t>
            </a:r>
            <a:r>
              <a:rPr lang="uz-Cyrl-UZ" sz="2000" b="1" i="1" dirty="0" smtClean="0">
                <a:latin typeface="Times New Roman" panose="02020603050405020304" pitchFamily="18" charset="0"/>
                <a:ea typeface="Times New Roman" panose="02020603050405020304" pitchFamily="18" charset="0"/>
              </a:rPr>
              <a:t>uv</a:t>
            </a:r>
            <a:r>
              <a:rPr lang="uz-Cyrl-UZ" sz="2000" b="1" i="1" dirty="0">
                <a:latin typeface="Times New Roman" panose="02020603050405020304" pitchFamily="18" charset="0"/>
                <a:ea typeface="Times New Roman" panose="02020603050405020304" pitchFamily="18" charset="0"/>
              </a:rPr>
              <a:t>; </a:t>
            </a:r>
            <a:endParaRPr lang="en-US" sz="2000" b="1" i="1" dirty="0" smtClean="0">
              <a:latin typeface="Times New Roman" panose="02020603050405020304" pitchFamily="18" charset="0"/>
              <a:ea typeface="Times New Roman" panose="02020603050405020304" pitchFamily="18" charset="0"/>
            </a:endParaRPr>
          </a:p>
          <a:p>
            <a:pPr marL="342900" indent="-342900" algn="just">
              <a:buFont typeface="Wingdings" panose="05000000000000000000" pitchFamily="2" charset="2"/>
              <a:buChar char="v"/>
            </a:pPr>
            <a:r>
              <a:rPr lang="uz-Cyrl-UZ" sz="2000" b="1" i="1" dirty="0" smtClean="0">
                <a:latin typeface="Times New Roman" panose="02020603050405020304" pitchFamily="18" charset="0"/>
                <a:ea typeface="Times New Roman" panose="02020603050405020304" pitchFamily="18" charset="0"/>
              </a:rPr>
              <a:t>xususiy </a:t>
            </a:r>
            <a:r>
              <a:rPr lang="uz-Cyrl-UZ" sz="2000" b="1" i="1" dirty="0">
                <a:latin typeface="Times New Roman" panose="02020603050405020304" pitchFamily="18" charset="0"/>
                <a:ea typeface="Times New Roman" panose="02020603050405020304" pitchFamily="18" charset="0"/>
              </a:rPr>
              <a:t>(korporativ) </a:t>
            </a:r>
            <a:r>
              <a:rPr lang="en-US" sz="2000" b="1" i="1" dirty="0" err="1" smtClean="0">
                <a:latin typeface="Times New Roman" panose="02020603050405020304" pitchFamily="18" charset="0"/>
                <a:ea typeface="Times New Roman" panose="02020603050405020304" pitchFamily="18" charset="0"/>
              </a:rPr>
              <a:t>boshqar</a:t>
            </a:r>
            <a:r>
              <a:rPr lang="uz-Cyrl-UZ" sz="2000" b="1" i="1" dirty="0" smtClean="0">
                <a:latin typeface="Times New Roman" panose="02020603050405020304" pitchFamily="18" charset="0"/>
                <a:ea typeface="Times New Roman" panose="02020603050405020304" pitchFamily="18" charset="0"/>
              </a:rPr>
              <a:t>uv </a:t>
            </a:r>
            <a:r>
              <a:rPr lang="uz-Cyrl-UZ" sz="2000" b="1" i="1" dirty="0">
                <a:latin typeface="Times New Roman" panose="02020603050405020304" pitchFamily="18" charset="0"/>
                <a:ea typeface="Times New Roman" panose="02020603050405020304" pitchFamily="18" charset="0"/>
              </a:rPr>
              <a:t>kabilar farklanadi.</a:t>
            </a:r>
            <a:endParaRPr lang="ru-RU" sz="2000" b="1"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632060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23528" y="764704"/>
            <a:ext cx="8568952" cy="5922775"/>
          </a:xfrm>
          <a:prstGeom prst="rect">
            <a:avLst/>
          </a:prstGeom>
        </p:spPr>
        <p:txBody>
          <a:bodyPr wrap="square">
            <a:spAutoFit/>
          </a:bodyPr>
          <a:lstStyle/>
          <a:p>
            <a:pPr algn="just">
              <a:lnSpc>
                <a:spcPct val="107000"/>
              </a:lnSpc>
              <a:spcAft>
                <a:spcPts val="0"/>
              </a:spcAft>
            </a:pPr>
            <a:r>
              <a:rPr lang="en-US" b="1"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boshqar</a:t>
            </a:r>
            <a:r>
              <a:rPr lang="uz-Cyrl-UZ"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iladigan </a:t>
            </a:r>
            <a:r>
              <a:rPr lang="uz-Cyrl-UZ"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ob’ektlarga ta’sir utkazishga ko’ra, qo’yidagi soha (fuktsional) va xududlar </a:t>
            </a:r>
            <a:r>
              <a:rPr lang="en-US" b="1"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boshqar</a:t>
            </a:r>
            <a:r>
              <a:rPr lang="uz-Cyrl-UZ"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uvi </a:t>
            </a:r>
            <a:r>
              <a:rPr lang="uz-Cyrl-UZ"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mavjud: </a:t>
            </a:r>
            <a:endParaRPr lang="ru-RU" sz="1600" b="1"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0"/>
              </a:spcAft>
              <a:buFont typeface="Wingdings" panose="05000000000000000000" pitchFamily="2" charset="2"/>
              <a:buChar char="ü"/>
            </a:pPr>
            <a:r>
              <a:rPr lang="uz-Cyrl-UZ" b="1" i="1" dirty="0" smtClean="0">
                <a:latin typeface="Times New Roman" panose="02020603050405020304" pitchFamily="18" charset="0"/>
                <a:ea typeface="Times New Roman" panose="02020603050405020304" pitchFamily="18" charset="0"/>
                <a:cs typeface="Times New Roman" panose="02020603050405020304" pitchFamily="18" charset="0"/>
              </a:rPr>
              <a:t>Soxa </a:t>
            </a:r>
            <a:r>
              <a:rPr lang="en-US" b="1" i="1" dirty="0" err="1" smtClean="0">
                <a:latin typeface="Times New Roman" panose="02020603050405020304" pitchFamily="18" charset="0"/>
                <a:ea typeface="Times New Roman" panose="02020603050405020304" pitchFamily="18" charset="0"/>
                <a:cs typeface="Times New Roman" panose="02020603050405020304" pitchFamily="18" charset="0"/>
              </a:rPr>
              <a:t>boshqar</a:t>
            </a:r>
            <a:r>
              <a:rPr lang="uz-Cyrl-UZ" b="1" i="1" dirty="0" smtClean="0">
                <a:latin typeface="Times New Roman" panose="02020603050405020304" pitchFamily="18" charset="0"/>
                <a:ea typeface="Times New Roman" panose="02020603050405020304" pitchFamily="18" charset="0"/>
                <a:cs typeface="Times New Roman" panose="02020603050405020304" pitchFamily="18" charset="0"/>
              </a:rPr>
              <a:t>uvi </a:t>
            </a:r>
            <a:r>
              <a:rPr lang="uz-Cyrl-UZ" b="1" i="1" dirty="0">
                <a:latin typeface="Times New Roman" panose="02020603050405020304" pitchFamily="18" charset="0"/>
                <a:ea typeface="Times New Roman" panose="02020603050405020304" pitchFamily="18" charset="0"/>
                <a:cs typeface="Times New Roman" panose="02020603050405020304" pitchFamily="18" charset="0"/>
              </a:rPr>
              <a:t>markazdan to korxonagacha buysunish bulishini nazarda tutadi.Bunday xolat tarmokda yagona texnikaviy siyosatni joriy etadgan, tarmok ichidagi va tarmoklararo muvozanatni ta’minlaydigan tarmok vazirliklari orkali amalga oshiriladi.</a:t>
            </a:r>
            <a:endParaRPr lang="ru-RU" sz="1600" b="1" i="1"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0"/>
              </a:spcAft>
              <a:buFont typeface="Wingdings" panose="05000000000000000000" pitchFamily="2" charset="2"/>
              <a:buChar char="ü"/>
            </a:pPr>
            <a:r>
              <a:rPr lang="uz-Cyrl-UZ" b="1" i="1" dirty="0" smtClean="0">
                <a:latin typeface="Times New Roman" panose="02020603050405020304" pitchFamily="18" charset="0"/>
                <a:ea typeface="Times New Roman" panose="02020603050405020304" pitchFamily="18" charset="0"/>
                <a:cs typeface="Times New Roman" panose="02020603050405020304" pitchFamily="18" charset="0"/>
              </a:rPr>
              <a:t>Hududiy </a:t>
            </a:r>
            <a:r>
              <a:rPr lang="en-US" b="1" i="1" dirty="0" err="1" smtClean="0">
                <a:latin typeface="Times New Roman" panose="02020603050405020304" pitchFamily="18" charset="0"/>
                <a:ea typeface="Times New Roman" panose="02020603050405020304" pitchFamily="18" charset="0"/>
                <a:cs typeface="Times New Roman" panose="02020603050405020304" pitchFamily="18" charset="0"/>
              </a:rPr>
              <a:t>boshqar</a:t>
            </a:r>
            <a:r>
              <a:rPr lang="uz-Cyrl-UZ" b="1" i="1" dirty="0" smtClean="0">
                <a:latin typeface="Times New Roman" panose="02020603050405020304" pitchFamily="18" charset="0"/>
                <a:ea typeface="Times New Roman" panose="02020603050405020304" pitchFamily="18" charset="0"/>
                <a:cs typeface="Times New Roman" panose="02020603050405020304" pitchFamily="18" charset="0"/>
              </a:rPr>
              <a:t>uv </a:t>
            </a:r>
            <a:r>
              <a:rPr lang="uz-Cyrl-UZ" b="1" i="1" dirty="0">
                <a:latin typeface="Times New Roman" panose="02020603050405020304" pitchFamily="18" charset="0"/>
                <a:ea typeface="Times New Roman" panose="02020603050405020304" pitchFamily="18" charset="0"/>
                <a:cs typeface="Times New Roman" panose="02020603050405020304" pitchFamily="18" charset="0"/>
              </a:rPr>
              <a:t>ishlab chikarishni okilona joylashtirish, ixtisoslashuvni chukurlashtirish xamda mintakalarni xar tomonlama rivojlantirish, ularning iktisodiy va ijtimoiy darajasini tenglashtirishga qaratiladi.</a:t>
            </a:r>
            <a:endParaRPr lang="ru-RU" sz="1600" b="1" i="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ea typeface="Times New Roman" panose="02020603050405020304" pitchFamily="18" charset="0"/>
                <a:cs typeface="Times New Roman" panose="02020603050405020304" pitchFamily="18" charset="0"/>
              </a:rPr>
              <a:t>Muvaqqat </a:t>
            </a:r>
            <a:r>
              <a:rPr lang="uz-Cyrl-UZ" dirty="0">
                <a:latin typeface="Times New Roman" panose="02020603050405020304" pitchFamily="18" charset="0"/>
                <a:ea typeface="Times New Roman" panose="02020603050405020304" pitchFamily="18" charset="0"/>
                <a:cs typeface="Times New Roman" panose="02020603050405020304" pitchFamily="18" charset="0"/>
              </a:rPr>
              <a:t>harakat me’yorlarining miqyosiga bog’liq xolda boshqaruv </a:t>
            </a:r>
            <a:r>
              <a:rPr lang="uz-Cyrl-UZ"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strategik, taktik va tezkor </a:t>
            </a:r>
            <a:r>
              <a:rPr lang="uz-Cyrl-UZ" dirty="0">
                <a:latin typeface="Times New Roman" panose="02020603050405020304" pitchFamily="18" charset="0"/>
                <a:ea typeface="Times New Roman" panose="02020603050405020304" pitchFamily="18" charset="0"/>
                <a:cs typeface="Times New Roman" panose="02020603050405020304" pitchFamily="18" charset="0"/>
              </a:rPr>
              <a:t>ko’rinishlarga bo’linadi. </a:t>
            </a:r>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0"/>
              </a:spcAft>
            </a:pPr>
            <a:r>
              <a:rPr lang="en-US"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uz-Cyrl-UZ"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Strategik </a:t>
            </a:r>
            <a:r>
              <a:rPr lang="en-US" b="1"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boshqar</a:t>
            </a:r>
            <a:r>
              <a:rPr lang="uz-Cyrl-UZ"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uv</a:t>
            </a:r>
            <a:r>
              <a:rPr lang="uz-Cyrl-UZ"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uz-Cyrl-UZ" dirty="0">
                <a:latin typeface="Times New Roman" panose="02020603050405020304" pitchFamily="18" charset="0"/>
                <a:ea typeface="Times New Roman" panose="02020603050405020304" pitchFamily="18" charset="0"/>
                <a:cs typeface="Times New Roman" panose="02020603050405020304" pitchFamily="18" charset="0"/>
              </a:rPr>
              <a:t>jamiyat taraqqiyoti bilan boglik masalalar yuzasidan tulik yoki ayrim yualishlar, soxalar, ob’ektlar, xududlar buyicha uzok muddatli muljallarni belgilab beradi, jamiyat rivojining maksadlari, vazifalari, strategiyalarini aniklaydi va </a:t>
            </a:r>
            <a:r>
              <a:rPr lang="en-US" dirty="0" err="1" smtClean="0">
                <a:latin typeface="Times New Roman" panose="02020603050405020304" pitchFamily="18" charset="0"/>
                <a:ea typeface="Times New Roman" panose="02020603050405020304" pitchFamily="18" charset="0"/>
                <a:cs typeface="Times New Roman" panose="02020603050405020304" pitchFamily="18" charset="0"/>
              </a:rPr>
              <a:t>boshqar</a:t>
            </a:r>
            <a:r>
              <a:rPr lang="uz-Cyrl-UZ" dirty="0" smtClean="0">
                <a:latin typeface="Times New Roman" panose="02020603050405020304" pitchFamily="18" charset="0"/>
                <a:ea typeface="Times New Roman" panose="02020603050405020304" pitchFamily="18" charset="0"/>
                <a:cs typeface="Times New Roman" panose="02020603050405020304" pitchFamily="18" charset="0"/>
              </a:rPr>
              <a:t>uvning </a:t>
            </a:r>
            <a:r>
              <a:rPr lang="uz-Cyrl-UZ" dirty="0">
                <a:latin typeface="Times New Roman" panose="02020603050405020304" pitchFamily="18" charset="0"/>
                <a:ea typeface="Times New Roman" panose="02020603050405020304" pitchFamily="18" charset="0"/>
                <a:cs typeface="Times New Roman" panose="02020603050405020304" pitchFamily="18" charset="0"/>
              </a:rPr>
              <a:t>xar bir buginiga faoliyat yunalishini beradi.</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gn="just"/>
            <a:r>
              <a:rPr lang="uz-Cyrl-UZ"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	</a:t>
            </a:r>
            <a:r>
              <a:rPr lang="uz-Cyrl-UZ" b="1" dirty="0" smtClean="0">
                <a:solidFill>
                  <a:srgbClr val="0000FF"/>
                </a:solidFill>
                <a:latin typeface="Times New Roman" panose="02020603050405020304" pitchFamily="18" charset="0"/>
                <a:ea typeface="Times New Roman" panose="02020603050405020304" pitchFamily="18" charset="0"/>
              </a:rPr>
              <a:t>Taktik </a:t>
            </a:r>
            <a:r>
              <a:rPr lang="en-US" b="1" dirty="0" err="1" smtClean="0">
                <a:solidFill>
                  <a:srgbClr val="0000FF"/>
                </a:solidFill>
                <a:latin typeface="Times New Roman" panose="02020603050405020304" pitchFamily="18" charset="0"/>
                <a:ea typeface="Times New Roman" panose="02020603050405020304" pitchFamily="18" charset="0"/>
              </a:rPr>
              <a:t>boshqar</a:t>
            </a:r>
            <a:r>
              <a:rPr lang="uz-Cyrl-UZ" b="1" dirty="0" smtClean="0">
                <a:solidFill>
                  <a:srgbClr val="0000FF"/>
                </a:solidFill>
                <a:latin typeface="Times New Roman" panose="02020603050405020304" pitchFamily="18" charset="0"/>
                <a:ea typeface="Times New Roman" panose="02020603050405020304" pitchFamily="18" charset="0"/>
              </a:rPr>
              <a:t>uv </a:t>
            </a:r>
            <a:r>
              <a:rPr lang="uz-Cyrl-UZ" dirty="0">
                <a:latin typeface="Times New Roman" panose="02020603050405020304" pitchFamily="18" charset="0"/>
                <a:ea typeface="Times New Roman" panose="02020603050405020304" pitchFamily="18" charset="0"/>
              </a:rPr>
              <a:t>- belgilangan </a:t>
            </a:r>
            <a:r>
              <a:rPr lang="uz-Cyrl-UZ" dirty="0" smtClean="0">
                <a:latin typeface="Times New Roman" panose="02020603050405020304" pitchFamily="18" charset="0"/>
                <a:ea typeface="Times New Roman" panose="02020603050405020304" pitchFamily="18" charset="0"/>
              </a:rPr>
              <a:t>ma</a:t>
            </a:r>
            <a:r>
              <a:rPr lang="en-US" dirty="0" smtClean="0">
                <a:latin typeface="Times New Roman" panose="02020603050405020304" pitchFamily="18" charset="0"/>
                <a:ea typeface="Times New Roman" panose="02020603050405020304" pitchFamily="18" charset="0"/>
              </a:rPr>
              <a:t>q</a:t>
            </a:r>
            <a:r>
              <a:rPr lang="uz-Cyrl-UZ" dirty="0" smtClean="0">
                <a:latin typeface="Times New Roman" panose="02020603050405020304" pitchFamily="18" charset="0"/>
                <a:ea typeface="Times New Roman" panose="02020603050405020304" pitchFamily="18" charset="0"/>
              </a:rPr>
              <a:t>sadlarni </a:t>
            </a:r>
            <a:r>
              <a:rPr lang="uz-Cyrl-UZ" dirty="0">
                <a:latin typeface="Times New Roman" panose="02020603050405020304" pitchFamily="18" charset="0"/>
                <a:ea typeface="Times New Roman" panose="02020603050405020304" pitchFamily="18" charset="0"/>
              </a:rPr>
              <a:t>amalga oshirish </a:t>
            </a:r>
            <a:r>
              <a:rPr lang="uz-Cyrl-UZ" dirty="0" smtClean="0">
                <a:latin typeface="Times New Roman" panose="02020603050405020304" pitchFamily="18" charset="0"/>
                <a:ea typeface="Times New Roman" panose="02020603050405020304" pitchFamily="18" charset="0"/>
              </a:rPr>
              <a:t>b</a:t>
            </a:r>
            <a:r>
              <a:rPr lang="en-US" dirty="0" smtClean="0">
                <a:latin typeface="Times New Roman" panose="02020603050405020304" pitchFamily="18" charset="0"/>
                <a:ea typeface="Times New Roman" panose="02020603050405020304" pitchFamily="18" charset="0"/>
              </a:rPr>
              <a:t>o’</a:t>
            </a:r>
            <a:r>
              <a:rPr lang="uz-Cyrl-UZ" dirty="0" smtClean="0">
                <a:latin typeface="Times New Roman" panose="02020603050405020304" pitchFamily="18" charset="0"/>
                <a:ea typeface="Times New Roman" panose="02020603050405020304" pitchFamily="18" charset="0"/>
              </a:rPr>
              <a:t>yicha ani</a:t>
            </a:r>
            <a:r>
              <a:rPr lang="en-US" dirty="0" smtClean="0">
                <a:latin typeface="Times New Roman" panose="02020603050405020304" pitchFamily="18" charset="0"/>
                <a:ea typeface="Times New Roman" panose="02020603050405020304" pitchFamily="18" charset="0"/>
              </a:rPr>
              <a:t>q</a:t>
            </a:r>
            <a:r>
              <a:rPr lang="uz-Cyrl-UZ" dirty="0" smtClean="0">
                <a:latin typeface="Times New Roman" panose="02020603050405020304" pitchFamily="18" charset="0"/>
                <a:ea typeface="Times New Roman" panose="02020603050405020304" pitchFamily="18" charset="0"/>
              </a:rPr>
              <a:t> </a:t>
            </a:r>
            <a:r>
              <a:rPr lang="uz-Cyrl-UZ" dirty="0">
                <a:latin typeface="Times New Roman" panose="02020603050405020304" pitchFamily="18" charset="0"/>
                <a:ea typeface="Times New Roman" panose="02020603050405020304" pitchFamily="18" charset="0"/>
              </a:rPr>
              <a:t>xarakatlardir. </a:t>
            </a:r>
            <a:endParaRPr lang="en-US" dirty="0" smtClean="0">
              <a:latin typeface="Times New Roman" panose="02020603050405020304" pitchFamily="18" charset="0"/>
              <a:ea typeface="Times New Roman" panose="02020603050405020304" pitchFamily="18" charset="0"/>
            </a:endParaRPr>
          </a:p>
          <a:p>
            <a:pPr algn="just"/>
            <a:r>
              <a:rPr lang="en-US"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T</a:t>
            </a:r>
            <a:r>
              <a:rPr lang="uz-Cyrl-UZ"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ezkor </a:t>
            </a:r>
            <a:r>
              <a:rPr lang="en-US" b="1"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boshqaruv</a:t>
            </a:r>
            <a:r>
              <a:rPr lang="en-US"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b</a:t>
            </a:r>
            <a:r>
              <a:rPr lang="uz-Cyrl-UZ" dirty="0" smtClean="0">
                <a:latin typeface="Times New Roman" panose="02020603050405020304" pitchFamily="18" charset="0"/>
                <a:ea typeface="Times New Roman" panose="02020603050405020304" pitchFamily="18" charset="0"/>
              </a:rPr>
              <a:t>u </a:t>
            </a:r>
            <a:r>
              <a:rPr lang="en-US" dirty="0" smtClean="0">
                <a:latin typeface="Times New Roman" panose="02020603050405020304" pitchFamily="18" charset="0"/>
                <a:ea typeface="Times New Roman" panose="02020603050405020304" pitchFamily="18" charset="0"/>
              </a:rPr>
              <a:t>q</a:t>
            </a:r>
            <a:r>
              <a:rPr lang="uz-Cyrl-UZ" dirty="0" smtClean="0">
                <a:latin typeface="Times New Roman" panose="02020603050405020304" pitchFamily="18" charset="0"/>
                <a:ea typeface="Times New Roman" panose="02020603050405020304" pitchFamily="18" charset="0"/>
              </a:rPr>
              <a:t>is</a:t>
            </a:r>
            <a:r>
              <a:rPr lang="en-US" dirty="0" smtClean="0">
                <a:latin typeface="Times New Roman" panose="02020603050405020304" pitchFamily="18" charset="0"/>
                <a:ea typeface="Times New Roman" panose="02020603050405020304" pitchFamily="18" charset="0"/>
              </a:rPr>
              <a:t>q</a:t>
            </a:r>
            <a:r>
              <a:rPr lang="uz-Cyrl-UZ" dirty="0" smtClean="0">
                <a:latin typeface="Times New Roman" panose="02020603050405020304" pitchFamily="18" charset="0"/>
                <a:ea typeface="Times New Roman" panose="02020603050405020304" pitchFamily="18" charset="0"/>
              </a:rPr>
              <a:t>a </a:t>
            </a:r>
            <a:r>
              <a:rPr lang="uz-Cyrl-UZ" dirty="0">
                <a:latin typeface="Times New Roman" panose="02020603050405020304" pitchFamily="18" charset="0"/>
                <a:ea typeface="Times New Roman" panose="02020603050405020304" pitchFamily="18" charset="0"/>
              </a:rPr>
              <a:t>muddatli </a:t>
            </a:r>
            <a:r>
              <a:rPr lang="en-US" dirty="0" err="1" smtClean="0">
                <a:latin typeface="Times New Roman" panose="02020603050405020304" pitchFamily="18" charset="0"/>
                <a:ea typeface="Times New Roman" panose="02020603050405020304" pitchFamily="18" charset="0"/>
              </a:rPr>
              <a:t>boshqar</a:t>
            </a:r>
            <a:r>
              <a:rPr lang="uz-Cyrl-UZ" dirty="0" smtClean="0">
                <a:latin typeface="Times New Roman" panose="02020603050405020304" pitchFamily="18" charset="0"/>
                <a:ea typeface="Times New Roman" panose="02020603050405020304" pitchFamily="18" charset="0"/>
              </a:rPr>
              <a:t>uv </a:t>
            </a:r>
            <a:r>
              <a:rPr lang="uz-Cyrl-UZ" dirty="0">
                <a:latin typeface="Times New Roman" panose="02020603050405020304" pitchFamily="18" charset="0"/>
                <a:ea typeface="Times New Roman" panose="02020603050405020304" pitchFamily="18" charset="0"/>
              </a:rPr>
              <a:t>bulib, unda mavjud axborot negizidagi strategik mazmunga ega bulgan kursatkichlar doimo ma’lum davrda erishilgan natijalar </a:t>
            </a:r>
            <a:r>
              <a:rPr lang="uz-Cyrl-UZ" dirty="0" smtClean="0">
                <a:latin typeface="Times New Roman" panose="02020603050405020304" pitchFamily="18" charset="0"/>
                <a:ea typeface="Times New Roman" panose="02020603050405020304" pitchFamily="18" charset="0"/>
              </a:rPr>
              <a:t>bilan</a:t>
            </a:r>
            <a:r>
              <a:rPr lang="en-US" dirty="0" smtClean="0">
                <a:latin typeface="Times New Roman" panose="02020603050405020304" pitchFamily="18" charset="0"/>
                <a:ea typeface="Times New Roman" panose="02020603050405020304" pitchFamily="18" charset="0"/>
              </a:rPr>
              <a:t> q</a:t>
            </a:r>
            <a:r>
              <a:rPr lang="uz-Cyrl-UZ" dirty="0" smtClean="0">
                <a:latin typeface="Times New Roman" panose="02020603050405020304" pitchFamily="18" charset="0"/>
                <a:ea typeface="Times New Roman" panose="02020603050405020304" pitchFamily="18" charset="0"/>
              </a:rPr>
              <a:t>iyoslanadi</a:t>
            </a:r>
            <a:endParaRPr lang="ru-RU" b="1"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605982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23528" y="764704"/>
            <a:ext cx="8568952" cy="6020110"/>
          </a:xfrm>
          <a:prstGeom prst="rect">
            <a:avLst/>
          </a:prstGeom>
        </p:spPr>
        <p:txBody>
          <a:bodyPr wrap="square">
            <a:spAutoFit/>
          </a:bodyPr>
          <a:lstStyle/>
          <a:p>
            <a:pPr algn="ctr">
              <a:lnSpc>
                <a:spcPct val="107000"/>
              </a:lnSpc>
              <a:spcAft>
                <a:spcPts val="0"/>
              </a:spcAft>
            </a:pPr>
            <a:r>
              <a:rPr lang="uz-Cyrl-UZ" sz="20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Bosh</a:t>
            </a:r>
            <a:r>
              <a:rPr lang="en-US" sz="20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q</a:t>
            </a:r>
            <a:r>
              <a:rPr lang="uz-Cyrl-UZ" sz="20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aruvdagi </a:t>
            </a:r>
            <a:r>
              <a:rPr lang="en-US" sz="20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q</a:t>
            </a:r>
            <a:r>
              <a:rPr lang="uz-Cyrl-UZ" sz="20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onuniylik </a:t>
            </a:r>
            <a:r>
              <a:rPr lang="uz-Cyrl-UZ" sz="20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va tartib-intizom.</a:t>
            </a:r>
            <a:endParaRPr lang="ru-RU"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Xuquqiy </a:t>
            </a: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davlat va fukarolik jamiyatining demokratik kadriyatlari xukmron bulgan xozirgi davrda erkin va mas’uliyatli shaxslarni kamol toptirish uchun davlat </a:t>
            </a:r>
            <a:r>
              <a:rPr lang="en-US" sz="2000" dirty="0" err="1" smtClean="0">
                <a:latin typeface="Times New Roman" panose="02020603050405020304" pitchFamily="18" charset="0"/>
                <a:ea typeface="Times New Roman" panose="02020603050405020304" pitchFamily="18" charset="0"/>
                <a:cs typeface="Times New Roman" panose="02020603050405020304" pitchFamily="18" charset="0"/>
              </a:rPr>
              <a:t>boshqar</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uvining </a:t>
            </a: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ijtimoiy munosabatlarini tartibga solish boshlangich nukta bulib xizmat kiladi. Davlat tomonidan amalga oshiriladigan </a:t>
            </a:r>
            <a:r>
              <a:rPr lang="en-US" sz="2000" dirty="0" err="1" smtClean="0">
                <a:latin typeface="Times New Roman" panose="02020603050405020304" pitchFamily="18" charset="0"/>
                <a:ea typeface="Times New Roman" panose="02020603050405020304" pitchFamily="18" charset="0"/>
                <a:cs typeface="Times New Roman" panose="02020603050405020304" pitchFamily="18" charset="0"/>
              </a:rPr>
              <a:t>boshqar</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uvga </a:t>
            </a: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xukukiy xodisa sifatida karash davlat </a:t>
            </a:r>
            <a:r>
              <a:rPr lang="en-US" sz="2000" dirty="0" err="1" smtClean="0">
                <a:latin typeface="Times New Roman" panose="02020603050405020304" pitchFamily="18" charset="0"/>
                <a:ea typeface="Times New Roman" panose="02020603050405020304" pitchFamily="18" charset="0"/>
                <a:cs typeface="Times New Roman" panose="02020603050405020304" pitchFamily="18" charset="0"/>
              </a:rPr>
              <a:t>boshqar</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uvining </a:t>
            </a: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ijtimoiy munosabatlarini tartibga solishning asosiga aylanadi</a:t>
            </a:r>
            <a:endParaRPr lang="ru-RU"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Davlat </a:t>
            </a: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boshqaruvining huquqiy munosabatlari - bu davlat va jamiyat ishlarini boshqarish zarurati munosabati bilan davlat hokimiyatini amalga oshiradigan, huquq me’yorlari bilan tartibga solinadigan ijtimoiy munosabatlardir. Ushbu munosabatlardan huquqiy me’yor shakllanadi. </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Hu</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u</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iy </a:t>
            </a: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me’yor - bu davlat tomonidan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rnatilgan</a:t>
            </a: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 davlat </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bosh</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aruvi so</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h</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asida </a:t>
            </a: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vujudga keladigan,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zgaradigan </a:t>
            </a: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va </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bar</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h</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am </a:t>
            </a: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topadigan, ijtimoiy munosabatlarni tartibga solish </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ma</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sadlarini k</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zlaydigan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h</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atti-</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h</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arakat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oidalaridir</a:t>
            </a: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H</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u</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u</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iy </a:t>
            </a: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me’yorning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ziga </a:t>
            </a: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xos tomoni shundaki,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b’ektlarning </a:t>
            </a: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davlat tomonidan belgilab kuyilgan xatti-xarakat oidalari ma’muriy choralar va tartib-intizom mas’uliyati bilan ximoya kilinadi. Xukukiy munosabatlar sub’ektlari - bu ma’lum xarakatlar sodir etish xukukiy va majburiyatiga ega bulgan shaxslardir.</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42705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23528" y="620688"/>
            <a:ext cx="8568952" cy="5658024"/>
          </a:xfrm>
          <a:prstGeom prst="rect">
            <a:avLst/>
          </a:prstGeom>
        </p:spPr>
        <p:txBody>
          <a:bodyPr wrap="square">
            <a:spAutoFit/>
          </a:bodyPr>
          <a:lstStyle/>
          <a:p>
            <a:pPr algn="just">
              <a:lnSpc>
                <a:spcPct val="107000"/>
              </a:lnSpc>
              <a:spcAft>
                <a:spcPts val="0"/>
              </a:spcAft>
            </a:pPr>
            <a:r>
              <a:rPr lang="uz-Cyrl-UZ" sz="26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O’zining </a:t>
            </a:r>
            <a:r>
              <a:rPr lang="uz-Cyrl-UZ" sz="26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mazmun-moxiyatiga kura </a:t>
            </a:r>
            <a:r>
              <a:rPr lang="uz-Cyrl-UZ" sz="26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xuquqiy</a:t>
            </a:r>
            <a:r>
              <a:rPr lang="en-US" sz="26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uz-Cyrl-UZ" sz="26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munosabatlar</a:t>
            </a:r>
            <a:r>
              <a:rPr lang="en-US" sz="26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p>
          <a:p>
            <a:pPr marL="457200" indent="-457200" algn="just">
              <a:lnSpc>
                <a:spcPct val="107000"/>
              </a:lnSpc>
              <a:spcAft>
                <a:spcPts val="0"/>
              </a:spcAft>
              <a:buFont typeface="Wingdings" panose="05000000000000000000" pitchFamily="2" charset="2"/>
              <a:buChar char="v"/>
            </a:pPr>
            <a:r>
              <a:rPr lang="uz-Cyrl-UZ" sz="2600" dirty="0" smtClean="0">
                <a:latin typeface="Times New Roman" panose="02020603050405020304" pitchFamily="18" charset="0"/>
                <a:ea typeface="Times New Roman" panose="02020603050405020304" pitchFamily="18" charset="0"/>
                <a:cs typeface="Times New Roman" panose="02020603050405020304" pitchFamily="18" charset="0"/>
              </a:rPr>
              <a:t>moddiy (</a:t>
            </a:r>
            <a:r>
              <a:rPr lang="en-US" sz="2600" dirty="0" err="1" smtClean="0">
                <a:latin typeface="Times New Roman" panose="02020603050405020304" pitchFamily="18" charset="0"/>
                <a:ea typeface="Times New Roman" panose="02020603050405020304" pitchFamily="18" charset="0"/>
                <a:cs typeface="Times New Roman" panose="02020603050405020304" pitchFamily="18" charset="0"/>
              </a:rPr>
              <a:t>boshqar</a:t>
            </a:r>
            <a:r>
              <a:rPr lang="uz-Cyrl-UZ" sz="2600" dirty="0" smtClean="0">
                <a:latin typeface="Times New Roman" panose="02020603050405020304" pitchFamily="18" charset="0"/>
                <a:ea typeface="Times New Roman" panose="02020603050405020304" pitchFamily="18" charset="0"/>
                <a:cs typeface="Times New Roman" panose="02020603050405020304" pitchFamily="18" charset="0"/>
              </a:rPr>
              <a:t>uv </a:t>
            </a:r>
            <a:r>
              <a:rPr lang="uz-Cyrl-UZ" sz="2600" dirty="0">
                <a:latin typeface="Times New Roman" panose="02020603050405020304" pitchFamily="18" charset="0"/>
                <a:ea typeface="Times New Roman" panose="02020603050405020304" pitchFamily="18" charset="0"/>
                <a:cs typeface="Times New Roman" panose="02020603050405020304" pitchFamily="18" charset="0"/>
              </a:rPr>
              <a:t>soxasida paydo </a:t>
            </a:r>
            <a:r>
              <a:rPr lang="uz-Cyrl-UZ" sz="2600" dirty="0" smtClean="0">
                <a:latin typeface="Times New Roman" panose="02020603050405020304" pitchFamily="18" charset="0"/>
                <a:ea typeface="Times New Roman" panose="02020603050405020304" pitchFamily="18" charset="0"/>
                <a:cs typeface="Times New Roman" panose="02020603050405020304" pitchFamily="18" charset="0"/>
              </a:rPr>
              <a:t>buladigan)</a:t>
            </a:r>
            <a:endParaRPr lang="en-US" sz="26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lnSpc>
                <a:spcPct val="107000"/>
              </a:lnSpc>
              <a:spcAft>
                <a:spcPts val="0"/>
              </a:spcAft>
              <a:buFont typeface="Wingdings" panose="05000000000000000000" pitchFamily="2" charset="2"/>
              <a:buChar char="v"/>
            </a:pPr>
            <a:r>
              <a:rPr lang="uz-Cyrl-UZ" sz="2600" dirty="0" smtClean="0">
                <a:latin typeface="Times New Roman" panose="02020603050405020304" pitchFamily="18" charset="0"/>
                <a:ea typeface="Times New Roman" panose="02020603050405020304" pitchFamily="18" charset="0"/>
                <a:cs typeface="Times New Roman" panose="02020603050405020304" pitchFamily="18" charset="0"/>
              </a:rPr>
              <a:t>protsessual (</a:t>
            </a:r>
            <a:r>
              <a:rPr lang="en-US" sz="2600" dirty="0" err="1" smtClean="0">
                <a:latin typeface="Times New Roman" panose="02020603050405020304" pitchFamily="18" charset="0"/>
                <a:ea typeface="Times New Roman" panose="02020603050405020304" pitchFamily="18" charset="0"/>
                <a:cs typeface="Times New Roman" panose="02020603050405020304" pitchFamily="18" charset="0"/>
              </a:rPr>
              <a:t>boshqar</a:t>
            </a:r>
            <a:r>
              <a:rPr lang="uz-Cyrl-UZ" sz="2600" dirty="0" smtClean="0">
                <a:latin typeface="Times New Roman" panose="02020603050405020304" pitchFamily="18" charset="0"/>
                <a:ea typeface="Times New Roman" panose="02020603050405020304" pitchFamily="18" charset="0"/>
                <a:cs typeface="Times New Roman" panose="02020603050405020304" pitchFamily="18" charset="0"/>
              </a:rPr>
              <a:t>uv </a:t>
            </a:r>
            <a:r>
              <a:rPr lang="uz-Cyrl-UZ" sz="2600" dirty="0">
                <a:latin typeface="Times New Roman" panose="02020603050405020304" pitchFamily="18" charset="0"/>
                <a:ea typeface="Times New Roman" panose="02020603050405020304" pitchFamily="18" charset="0"/>
                <a:cs typeface="Times New Roman" panose="02020603050405020304" pitchFamily="18" charset="0"/>
              </a:rPr>
              <a:t>jarayonida uni amalga oshirish </a:t>
            </a:r>
            <a:r>
              <a:rPr lang="en-US" sz="26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600" dirty="0" smtClean="0">
                <a:latin typeface="Times New Roman" panose="02020603050405020304" pitchFamily="18" charset="0"/>
                <a:ea typeface="Times New Roman" panose="02020603050405020304" pitchFamily="18" charset="0"/>
                <a:cs typeface="Times New Roman" panose="02020603050405020304" pitchFamily="18" charset="0"/>
              </a:rPr>
              <a:t>oidalarini </a:t>
            </a:r>
            <a:r>
              <a:rPr lang="uz-Cyrl-UZ" sz="2600" dirty="0">
                <a:latin typeface="Times New Roman" panose="02020603050405020304" pitchFamily="18" charset="0"/>
                <a:ea typeface="Times New Roman" panose="02020603050405020304" pitchFamily="18" charset="0"/>
                <a:cs typeface="Times New Roman" panose="02020603050405020304" pitchFamily="18" charset="0"/>
              </a:rPr>
              <a:t>tartibga solgan xolda shakllanadi) </a:t>
            </a:r>
            <a:endParaRPr lang="en-US" sz="26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lnSpc>
                <a:spcPct val="107000"/>
              </a:lnSpc>
              <a:spcAft>
                <a:spcPts val="0"/>
              </a:spcAft>
              <a:buFont typeface="Wingdings" panose="05000000000000000000" pitchFamily="2" charset="2"/>
              <a:buChar char="v"/>
            </a:pPr>
            <a:r>
              <a:rPr lang="uz-Cyrl-UZ" sz="2600" dirty="0" smtClean="0">
                <a:latin typeface="Times New Roman" panose="02020603050405020304" pitchFamily="18" charset="0"/>
                <a:ea typeface="Times New Roman" panose="02020603050405020304" pitchFamily="18" charset="0"/>
                <a:cs typeface="Times New Roman" panose="02020603050405020304" pitchFamily="18" charset="0"/>
              </a:rPr>
              <a:t>xu</a:t>
            </a:r>
            <a:r>
              <a:rPr lang="en-US" sz="26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600" dirty="0" smtClean="0">
                <a:latin typeface="Times New Roman" panose="02020603050405020304" pitchFamily="18" charset="0"/>
                <a:ea typeface="Times New Roman" panose="02020603050405020304" pitchFamily="18" charset="0"/>
                <a:cs typeface="Times New Roman" panose="02020603050405020304" pitchFamily="18" charset="0"/>
              </a:rPr>
              <a:t>u</a:t>
            </a:r>
            <a:r>
              <a:rPr lang="en-US" sz="26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600" dirty="0" smtClean="0">
                <a:latin typeface="Times New Roman" panose="02020603050405020304" pitchFamily="18" charset="0"/>
                <a:ea typeface="Times New Roman" panose="02020603050405020304" pitchFamily="18" charset="0"/>
                <a:cs typeface="Times New Roman" panose="02020603050405020304" pitchFamily="18" charset="0"/>
              </a:rPr>
              <a:t>iy </a:t>
            </a:r>
            <a:r>
              <a:rPr lang="uz-Cyrl-UZ" sz="2600" dirty="0">
                <a:latin typeface="Times New Roman" panose="02020603050405020304" pitchFamily="18" charset="0"/>
                <a:ea typeface="Times New Roman" panose="02020603050405020304" pitchFamily="18" charset="0"/>
                <a:cs typeface="Times New Roman" panose="02020603050405020304" pitchFamily="18" charset="0"/>
              </a:rPr>
              <a:t>munosabatlarga bulinadi. </a:t>
            </a:r>
            <a:endParaRPr lang="en-US" sz="2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0"/>
              </a:spcAft>
            </a:pPr>
            <a:r>
              <a:rPr lang="uz-Cyrl-UZ" sz="2600" dirty="0" smtClean="0">
                <a:latin typeface="Times New Roman" panose="02020603050405020304" pitchFamily="18" charset="0"/>
                <a:ea typeface="Times New Roman" panose="02020603050405020304" pitchFamily="18" charset="0"/>
                <a:cs typeface="Times New Roman" panose="02020603050405020304" pitchFamily="18" charset="0"/>
              </a:rPr>
              <a:t>Moddiy </a:t>
            </a:r>
            <a:r>
              <a:rPr lang="uz-Cyrl-UZ" sz="2600" dirty="0">
                <a:latin typeface="Times New Roman" panose="02020603050405020304" pitchFamily="18" charset="0"/>
                <a:ea typeface="Times New Roman" panose="02020603050405020304" pitchFamily="18" charset="0"/>
                <a:cs typeface="Times New Roman" panose="02020603050405020304" pitchFamily="18" charset="0"/>
              </a:rPr>
              <a:t>munosabatlar protsessual munosabatlar vositasida tartibga solinadi. Davlat </a:t>
            </a:r>
            <a:r>
              <a:rPr lang="en-US" sz="2600" dirty="0" err="1" smtClean="0">
                <a:latin typeface="Times New Roman" panose="02020603050405020304" pitchFamily="18" charset="0"/>
                <a:ea typeface="Times New Roman" panose="02020603050405020304" pitchFamily="18" charset="0"/>
                <a:cs typeface="Times New Roman" panose="02020603050405020304" pitchFamily="18" charset="0"/>
              </a:rPr>
              <a:t>boshqar</a:t>
            </a:r>
            <a:r>
              <a:rPr lang="uz-Cyrl-UZ" sz="2600" dirty="0" smtClean="0">
                <a:latin typeface="Times New Roman" panose="02020603050405020304" pitchFamily="18" charset="0"/>
                <a:ea typeface="Times New Roman" panose="02020603050405020304" pitchFamily="18" charset="0"/>
                <a:cs typeface="Times New Roman" panose="02020603050405020304" pitchFamily="18" charset="0"/>
              </a:rPr>
              <a:t>uvida </a:t>
            </a:r>
            <a:r>
              <a:rPr lang="uz-Cyrl-UZ" sz="2600" dirty="0">
                <a:latin typeface="Times New Roman" panose="02020603050405020304" pitchFamily="18" charset="0"/>
                <a:ea typeface="Times New Roman" panose="02020603050405020304" pitchFamily="18" charset="0"/>
                <a:cs typeface="Times New Roman" panose="02020603050405020304" pitchFamily="18" charset="0"/>
              </a:rPr>
              <a:t>vakolatlarni belgilash va ularni amalga oshirish uchun tegishli shaxslarga davlat-xokimiyat vakolatlarini berish - davlat </a:t>
            </a:r>
            <a:r>
              <a:rPr lang="en-US" sz="2600" dirty="0" err="1" smtClean="0">
                <a:latin typeface="Times New Roman" panose="02020603050405020304" pitchFamily="18" charset="0"/>
                <a:ea typeface="Times New Roman" panose="02020603050405020304" pitchFamily="18" charset="0"/>
                <a:cs typeface="Times New Roman" panose="02020603050405020304" pitchFamily="18" charset="0"/>
              </a:rPr>
              <a:t>boshqar</a:t>
            </a:r>
            <a:r>
              <a:rPr lang="uz-Cyrl-UZ" sz="2600" dirty="0" smtClean="0">
                <a:latin typeface="Times New Roman" panose="02020603050405020304" pitchFamily="18" charset="0"/>
                <a:ea typeface="Times New Roman" panose="02020603050405020304" pitchFamily="18" charset="0"/>
                <a:cs typeface="Times New Roman" panose="02020603050405020304" pitchFamily="18" charset="0"/>
              </a:rPr>
              <a:t>uvini xu</a:t>
            </a:r>
            <a:r>
              <a:rPr lang="en-US" sz="26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600" dirty="0" smtClean="0">
                <a:latin typeface="Times New Roman" panose="02020603050405020304" pitchFamily="18" charset="0"/>
                <a:ea typeface="Times New Roman" panose="02020603050405020304" pitchFamily="18" charset="0"/>
                <a:cs typeface="Times New Roman" panose="02020603050405020304" pitchFamily="18" charset="0"/>
              </a:rPr>
              <a:t>u</a:t>
            </a:r>
            <a:r>
              <a:rPr lang="en-US" sz="26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600" dirty="0" smtClean="0">
                <a:latin typeface="Times New Roman" panose="02020603050405020304" pitchFamily="18" charset="0"/>
                <a:ea typeface="Times New Roman" panose="02020603050405020304" pitchFamily="18" charset="0"/>
                <a:cs typeface="Times New Roman" panose="02020603050405020304" pitchFamily="18" charset="0"/>
              </a:rPr>
              <a:t>iy </a:t>
            </a:r>
            <a:r>
              <a:rPr lang="uz-Cyrl-UZ" sz="2600" dirty="0">
                <a:latin typeface="Times New Roman" panose="02020603050405020304" pitchFamily="18" charset="0"/>
                <a:ea typeface="Times New Roman" panose="02020603050405020304" pitchFamily="18" charset="0"/>
                <a:cs typeface="Times New Roman" panose="02020603050405020304" pitchFamily="18" charset="0"/>
              </a:rPr>
              <a:t>tartibga solishning muxim </a:t>
            </a:r>
            <a:r>
              <a:rPr lang="en-US" sz="26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600" dirty="0" smtClean="0">
                <a:latin typeface="Times New Roman" panose="02020603050405020304" pitchFamily="18" charset="0"/>
                <a:ea typeface="Times New Roman" panose="02020603050405020304" pitchFamily="18" charset="0"/>
                <a:cs typeface="Times New Roman" panose="02020603050405020304" pitchFamily="18" charset="0"/>
              </a:rPr>
              <a:t>ismlaridan </a:t>
            </a:r>
            <a:r>
              <a:rPr lang="uz-Cyrl-UZ" sz="2600" dirty="0">
                <a:latin typeface="Times New Roman" panose="02020603050405020304" pitchFamily="18" charset="0"/>
                <a:ea typeface="Times New Roman" panose="02020603050405020304" pitchFamily="18" charset="0"/>
                <a:cs typeface="Times New Roman" panose="02020603050405020304" pitchFamily="18" charset="0"/>
              </a:rPr>
              <a:t>biri xisoblanadi. </a:t>
            </a:r>
            <a:endParaRPr lang="en-US" sz="2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0"/>
              </a:spcAft>
            </a:pPr>
            <a:r>
              <a:rPr lang="en-US" sz="2600" b="1" dirty="0">
                <a:latin typeface="Times New Roman" panose="02020603050405020304" pitchFamily="18" charset="0"/>
                <a:ea typeface="Times New Roman" panose="02020603050405020304" pitchFamily="18" charset="0"/>
                <a:cs typeface="Times New Roman" panose="02020603050405020304" pitchFamily="18" charset="0"/>
              </a:rPr>
              <a:t>	</a:t>
            </a:r>
            <a:r>
              <a:rPr lang="uz-Cyrl-UZ" sz="26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Vakolatlar</a:t>
            </a:r>
            <a:r>
              <a:rPr lang="uz-Cyrl-UZ" sz="26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uz-Cyrl-UZ" sz="2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uz-Cyrl-UZ" sz="26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davlat organi yoki mansabdor belgilab kuyilgan vazifa-vakolatlarini bajarish uchun ularga berilgan xukuk va majburiyatlar yigindisidir.</a:t>
            </a:r>
            <a:endParaRPr lang="ru-RU" sz="26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46685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Box 6"/>
          <p:cNvSpPr txBox="1">
            <a:spLocks noChangeArrowheads="1"/>
          </p:cNvSpPr>
          <p:nvPr/>
        </p:nvSpPr>
        <p:spPr bwMode="auto">
          <a:xfrm>
            <a:off x="251520" y="733246"/>
            <a:ext cx="8640959" cy="397031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algn="ctr" eaLnBrk="1" hangingPunct="1"/>
            <a:r>
              <a:rPr lang="ru-RU" sz="2800" b="1" dirty="0" smtClean="0">
                <a:solidFill>
                  <a:srgbClr val="0000FF"/>
                </a:solidFill>
                <a:latin typeface="Times New Roman" pitchFamily="18" charset="0"/>
                <a:cs typeface="Times New Roman" pitchFamily="18" charset="0"/>
              </a:rPr>
              <a:t>Режа</a:t>
            </a:r>
            <a:r>
              <a:rPr lang="ru-RU" sz="2800" b="1" i="1" dirty="0">
                <a:solidFill>
                  <a:srgbClr val="0000FF"/>
                </a:solidFill>
                <a:latin typeface="Times New Roman" pitchFamily="18" charset="0"/>
                <a:cs typeface="Times New Roman" pitchFamily="18" charset="0"/>
              </a:rPr>
              <a:t>:</a:t>
            </a:r>
          </a:p>
          <a:p>
            <a:pPr lvl="0">
              <a:buFont typeface="Wingdings" pitchFamily="2" charset="2"/>
              <a:buChar char="Ø"/>
            </a:pPr>
            <a:endParaRPr lang="en-US" sz="2800" b="1" i="1" dirty="0">
              <a:solidFill>
                <a:srgbClr val="0000FF"/>
              </a:solidFill>
            </a:endParaRPr>
          </a:p>
          <a:p>
            <a:pPr lvl="0">
              <a:buFont typeface="Wingdings" pitchFamily="2" charset="2"/>
              <a:buChar char="Ø"/>
            </a:pPr>
            <a:r>
              <a:rPr lang="en-US" sz="2800" b="1" i="1" dirty="0">
                <a:solidFill>
                  <a:srgbClr val="0000FF"/>
                </a:solidFill>
              </a:rPr>
              <a:t>1.	</a:t>
            </a:r>
            <a:r>
              <a:rPr lang="en-US" sz="2800" b="1" i="1" dirty="0" err="1">
                <a:solidFill>
                  <a:srgbClr val="0000FF"/>
                </a:solidFill>
              </a:rPr>
              <a:t>Davlat</a:t>
            </a:r>
            <a:r>
              <a:rPr lang="en-US" sz="2800" b="1" i="1" dirty="0">
                <a:solidFill>
                  <a:srgbClr val="0000FF"/>
                </a:solidFill>
              </a:rPr>
              <a:t> </a:t>
            </a:r>
            <a:r>
              <a:rPr lang="en-US" sz="2800" b="1" i="1" dirty="0" err="1" smtClean="0">
                <a:solidFill>
                  <a:srgbClr val="0000FF"/>
                </a:solidFill>
              </a:rPr>
              <a:t>boshqaruvining</a:t>
            </a:r>
            <a:r>
              <a:rPr lang="en-US" sz="2800" b="1" i="1" dirty="0" smtClean="0">
                <a:solidFill>
                  <a:srgbClr val="0000FF"/>
                </a:solidFill>
              </a:rPr>
              <a:t> </a:t>
            </a:r>
            <a:r>
              <a:rPr lang="en-US" sz="2800" b="1" i="1" dirty="0" err="1">
                <a:solidFill>
                  <a:srgbClr val="0000FF"/>
                </a:solidFill>
              </a:rPr>
              <a:t>tarixiy</a:t>
            </a:r>
            <a:r>
              <a:rPr lang="en-US" sz="2800" b="1" i="1" dirty="0">
                <a:solidFill>
                  <a:srgbClr val="0000FF"/>
                </a:solidFill>
              </a:rPr>
              <a:t>	</a:t>
            </a:r>
            <a:r>
              <a:rPr lang="en-US" sz="2800" b="1" i="1" dirty="0" err="1">
                <a:solidFill>
                  <a:srgbClr val="0000FF"/>
                </a:solidFill>
              </a:rPr>
              <a:t>ildizlari</a:t>
            </a:r>
            <a:endParaRPr lang="en-US" sz="2800" b="1" i="1" dirty="0">
              <a:solidFill>
                <a:srgbClr val="0000FF"/>
              </a:solidFill>
            </a:endParaRPr>
          </a:p>
          <a:p>
            <a:pPr lvl="0">
              <a:buFont typeface="Wingdings" pitchFamily="2" charset="2"/>
              <a:buChar char="Ø"/>
            </a:pPr>
            <a:r>
              <a:rPr lang="en-US" sz="2800" b="1" i="1" dirty="0">
                <a:solidFill>
                  <a:srgbClr val="0000FF"/>
                </a:solidFill>
              </a:rPr>
              <a:t>2.	</a:t>
            </a:r>
            <a:r>
              <a:rPr lang="en-US" sz="2800" b="1" i="1" dirty="0" err="1">
                <a:solidFill>
                  <a:srgbClr val="0000FF"/>
                </a:solidFill>
              </a:rPr>
              <a:t>Davlat</a:t>
            </a:r>
            <a:r>
              <a:rPr lang="en-US" sz="2800" b="1" i="1" dirty="0">
                <a:solidFill>
                  <a:srgbClr val="0000FF"/>
                </a:solidFill>
              </a:rPr>
              <a:t> </a:t>
            </a:r>
            <a:r>
              <a:rPr lang="en-US" sz="2800" b="1" i="1" dirty="0" err="1" smtClean="0">
                <a:solidFill>
                  <a:srgbClr val="0000FF"/>
                </a:solidFill>
              </a:rPr>
              <a:t>boshqaruvi</a:t>
            </a:r>
            <a:r>
              <a:rPr lang="en-US" sz="2800" b="1" i="1" dirty="0" smtClean="0">
                <a:solidFill>
                  <a:srgbClr val="0000FF"/>
                </a:solidFill>
              </a:rPr>
              <a:t> </a:t>
            </a:r>
            <a:r>
              <a:rPr lang="en-US" sz="2800" b="1" i="1" dirty="0" err="1">
                <a:solidFill>
                  <a:srgbClr val="0000FF"/>
                </a:solidFill>
              </a:rPr>
              <a:t>tushunchasi</a:t>
            </a:r>
            <a:r>
              <a:rPr lang="en-US" sz="2800" b="1" i="1" dirty="0">
                <a:solidFill>
                  <a:srgbClr val="0000FF"/>
                </a:solidFill>
              </a:rPr>
              <a:t> </a:t>
            </a:r>
            <a:r>
              <a:rPr lang="en-US" sz="2800" b="1" i="1" dirty="0" err="1">
                <a:solidFill>
                  <a:srgbClr val="0000FF"/>
                </a:solidFill>
              </a:rPr>
              <a:t>va</a:t>
            </a:r>
            <a:r>
              <a:rPr lang="en-US" sz="2800" b="1" i="1" dirty="0">
                <a:solidFill>
                  <a:srgbClr val="0000FF"/>
                </a:solidFill>
              </a:rPr>
              <a:t> </a:t>
            </a:r>
            <a:r>
              <a:rPr lang="en-US" sz="2800" b="1" i="1" dirty="0" err="1" smtClean="0">
                <a:solidFill>
                  <a:srgbClr val="0000FF"/>
                </a:solidFill>
              </a:rPr>
              <a:t>bosh</a:t>
            </a:r>
            <a:r>
              <a:rPr lang="en-US" sz="2800" b="1" i="1" dirty="0" err="1">
                <a:solidFill>
                  <a:srgbClr val="0000FF"/>
                </a:solidFill>
              </a:rPr>
              <a:t>q</a:t>
            </a:r>
            <a:r>
              <a:rPr lang="en-US" sz="2800" b="1" i="1" dirty="0" err="1" smtClean="0">
                <a:solidFill>
                  <a:srgbClr val="0000FF"/>
                </a:solidFill>
              </a:rPr>
              <a:t>aruv</a:t>
            </a:r>
            <a:r>
              <a:rPr lang="en-US" sz="2800" b="1" i="1" dirty="0" smtClean="0">
                <a:solidFill>
                  <a:srgbClr val="0000FF"/>
                </a:solidFill>
              </a:rPr>
              <a:t> </a:t>
            </a:r>
            <a:r>
              <a:rPr lang="en-US" sz="2800" b="1" i="1" dirty="0" err="1">
                <a:solidFill>
                  <a:srgbClr val="0000FF"/>
                </a:solidFill>
              </a:rPr>
              <a:t>tasnifi</a:t>
            </a:r>
            <a:endParaRPr lang="en-US" sz="2800" b="1" i="1" dirty="0">
              <a:solidFill>
                <a:srgbClr val="0000FF"/>
              </a:solidFill>
            </a:endParaRPr>
          </a:p>
          <a:p>
            <a:pPr lvl="0">
              <a:buFont typeface="Wingdings" pitchFamily="2" charset="2"/>
              <a:buChar char="Ø"/>
            </a:pPr>
            <a:r>
              <a:rPr lang="en-US" sz="2800" b="1" i="1" dirty="0">
                <a:solidFill>
                  <a:srgbClr val="0000FF"/>
                </a:solidFill>
              </a:rPr>
              <a:t>3.	</a:t>
            </a:r>
            <a:r>
              <a:rPr lang="en-US" sz="2800" b="1" i="1" dirty="0" err="1">
                <a:solidFill>
                  <a:srgbClr val="0000FF"/>
                </a:solidFill>
              </a:rPr>
              <a:t>Davlatning</a:t>
            </a:r>
            <a:r>
              <a:rPr lang="en-US" sz="2800" b="1" i="1" dirty="0">
                <a:solidFill>
                  <a:srgbClr val="0000FF"/>
                </a:solidFill>
              </a:rPr>
              <a:t> </a:t>
            </a:r>
            <a:r>
              <a:rPr lang="en-US" sz="2800" b="1" i="1" dirty="0" err="1">
                <a:solidFill>
                  <a:srgbClr val="0000FF"/>
                </a:solidFill>
              </a:rPr>
              <a:t>vazifalari</a:t>
            </a:r>
            <a:r>
              <a:rPr lang="en-US" sz="2800" b="1" i="1" dirty="0">
                <a:solidFill>
                  <a:srgbClr val="0000FF"/>
                </a:solidFill>
              </a:rPr>
              <a:t>	</a:t>
            </a:r>
            <a:r>
              <a:rPr lang="en-US" sz="2800" b="1" i="1" dirty="0" err="1">
                <a:solidFill>
                  <a:srgbClr val="0000FF"/>
                </a:solidFill>
              </a:rPr>
              <a:t>va</a:t>
            </a:r>
            <a:r>
              <a:rPr lang="en-US" sz="2800" b="1" i="1" dirty="0">
                <a:solidFill>
                  <a:srgbClr val="0000FF"/>
                </a:solidFill>
              </a:rPr>
              <a:t> </a:t>
            </a:r>
            <a:r>
              <a:rPr lang="en-US" sz="2800" b="1" i="1" dirty="0" err="1" smtClean="0">
                <a:solidFill>
                  <a:srgbClr val="0000FF"/>
                </a:solidFill>
              </a:rPr>
              <a:t>boshqaruv</a:t>
            </a:r>
            <a:r>
              <a:rPr lang="en-US" sz="2800" b="1" i="1" dirty="0" smtClean="0">
                <a:solidFill>
                  <a:srgbClr val="0000FF"/>
                </a:solidFill>
              </a:rPr>
              <a:t> </a:t>
            </a:r>
            <a:r>
              <a:rPr lang="en-US" sz="2800" b="1" i="1" dirty="0" err="1" smtClean="0">
                <a:solidFill>
                  <a:srgbClr val="0000FF"/>
                </a:solidFill>
              </a:rPr>
              <a:t>ko’rinishlari</a:t>
            </a:r>
            <a:endParaRPr lang="en-US" sz="2800" b="1" i="1" dirty="0">
              <a:solidFill>
                <a:srgbClr val="0000FF"/>
              </a:solidFill>
            </a:endParaRPr>
          </a:p>
          <a:p>
            <a:pPr lvl="0">
              <a:buFont typeface="Wingdings" pitchFamily="2" charset="2"/>
              <a:buChar char="Ø"/>
            </a:pPr>
            <a:r>
              <a:rPr lang="en-US" sz="2800" b="1" i="1" dirty="0">
                <a:solidFill>
                  <a:srgbClr val="0000FF"/>
                </a:solidFill>
              </a:rPr>
              <a:t>4.	</a:t>
            </a:r>
            <a:r>
              <a:rPr lang="en-US" sz="2800" b="1" i="1" dirty="0" err="1" smtClean="0">
                <a:solidFill>
                  <a:srgbClr val="0000FF"/>
                </a:solidFill>
              </a:rPr>
              <a:t>Boshqaruvdagi</a:t>
            </a:r>
            <a:r>
              <a:rPr lang="en-US" sz="2800" b="1" i="1" dirty="0" smtClean="0">
                <a:solidFill>
                  <a:srgbClr val="0000FF"/>
                </a:solidFill>
              </a:rPr>
              <a:t> </a:t>
            </a:r>
            <a:r>
              <a:rPr lang="en-US" sz="2800" b="1" i="1" dirty="0" err="1" smtClean="0">
                <a:solidFill>
                  <a:srgbClr val="0000FF"/>
                </a:solidFill>
              </a:rPr>
              <a:t>qonuniylik</a:t>
            </a:r>
            <a:r>
              <a:rPr lang="en-US" sz="2800" b="1" i="1" dirty="0" smtClean="0">
                <a:solidFill>
                  <a:srgbClr val="0000FF"/>
                </a:solidFill>
              </a:rPr>
              <a:t> </a:t>
            </a:r>
            <a:r>
              <a:rPr lang="en-US" sz="2800" b="1" i="1" dirty="0" err="1">
                <a:solidFill>
                  <a:srgbClr val="0000FF"/>
                </a:solidFill>
              </a:rPr>
              <a:t>va</a:t>
            </a:r>
            <a:r>
              <a:rPr lang="en-US" sz="2800" b="1" i="1" dirty="0">
                <a:solidFill>
                  <a:srgbClr val="0000FF"/>
                </a:solidFill>
              </a:rPr>
              <a:t> </a:t>
            </a:r>
            <a:r>
              <a:rPr lang="en-US" sz="2800" b="1" i="1" dirty="0" err="1">
                <a:solidFill>
                  <a:srgbClr val="0000FF"/>
                </a:solidFill>
              </a:rPr>
              <a:t>tartib</a:t>
            </a:r>
            <a:r>
              <a:rPr lang="en-US" sz="2800" b="1" i="1" dirty="0">
                <a:solidFill>
                  <a:srgbClr val="0000FF"/>
                </a:solidFill>
              </a:rPr>
              <a:t> </a:t>
            </a:r>
            <a:r>
              <a:rPr lang="en-US" sz="2800" b="1" i="1" dirty="0" err="1">
                <a:solidFill>
                  <a:srgbClr val="0000FF"/>
                </a:solidFill>
              </a:rPr>
              <a:t>intizom</a:t>
            </a:r>
            <a:endParaRPr lang="en-US" sz="2800" b="1" i="1" dirty="0">
              <a:solidFill>
                <a:srgbClr val="0000FF"/>
              </a:solidFill>
            </a:endParaRPr>
          </a:p>
          <a:p>
            <a:pPr marL="0" lvl="0" indent="0"/>
            <a:endParaRPr lang="ru-RU" sz="2800" b="1" i="1" dirty="0" smtClean="0">
              <a:solidFill>
                <a:srgbClr val="0000FF"/>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23528" y="481896"/>
            <a:ext cx="8568952" cy="6376104"/>
          </a:xfrm>
          <a:prstGeom prst="rect">
            <a:avLst/>
          </a:prstGeom>
        </p:spPr>
        <p:txBody>
          <a:bodyPr wrap="square">
            <a:spAutoFit/>
          </a:bodyPr>
          <a:lstStyle/>
          <a:p>
            <a:pPr algn="just">
              <a:lnSpc>
                <a:spcPct val="107000"/>
              </a:lnSpc>
              <a:spcAft>
                <a:spcPts val="0"/>
              </a:spcAft>
            </a:pP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a:t>
            </a:r>
            <a:r>
              <a:rPr lang="uz-Cyrl-UZ" sz="2200" b="1" dirty="0">
                <a:latin typeface="Times New Roman" panose="02020603050405020304" pitchFamily="18" charset="0"/>
                <a:ea typeface="Times New Roman" panose="02020603050405020304" pitchFamily="18" charset="0"/>
                <a:cs typeface="Times New Roman" panose="02020603050405020304" pitchFamily="18" charset="0"/>
              </a:rPr>
              <a:t>Vazifa-vakolatlar</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 - davlat organi yoki mansabdor shaxsning Konstitutsiya, konun yoki me’yoriy xujjatlar bilan belgilab berilgan vakolatlar majmui bulib, ular uz faoliyati davomida shundan tashkariga chikishi mumkin emas.</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a:t>
            </a:r>
            <a:r>
              <a:rPr lang="uz-Cyrl-UZ" sz="2200" b="1" dirty="0">
                <a:latin typeface="Times New Roman" panose="02020603050405020304" pitchFamily="18" charset="0"/>
                <a:ea typeface="Times New Roman" panose="02020603050405020304" pitchFamily="18" charset="0"/>
                <a:cs typeface="Times New Roman" panose="02020603050405020304" pitchFamily="18" charset="0"/>
              </a:rPr>
              <a:t>Idoraviy vakolatlar</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 - konstitutsiyaviy tushuncha bulib, davlat va jamiyat hayotining ma’lum soxalarida xokimiyat-boshkaruv faoliyatini amalga oshirish xukukini bildiradi.</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uz-Cyrl-UZ" sz="22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Davlat organining </a:t>
            </a:r>
            <a:r>
              <a:rPr lang="uz-Cyrl-UZ" sz="22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xu</a:t>
            </a:r>
            <a:r>
              <a:rPr lang="en-US" sz="22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u</a:t>
            </a:r>
            <a:r>
              <a:rPr lang="en-US" sz="22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iy </a:t>
            </a:r>
            <a:r>
              <a:rPr lang="uz-Cyrl-UZ" sz="22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makomi </a:t>
            </a:r>
            <a:r>
              <a:rPr lang="en-US" sz="22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uyidagilardir</a:t>
            </a:r>
            <a:r>
              <a:rPr lang="uz-Cyrl-UZ" sz="22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endParaRPr lang="ru-RU" sz="2200" b="1"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Symbol" panose="05050102010706020507" pitchFamily="18" charset="2"/>
              <a:buBlip>
                <a:blip r:embed="rId2"/>
              </a:buBlip>
            </a:pPr>
            <a:r>
              <a:rPr lang="uz-Cyrl-UZ" sz="2200" b="1" i="1" dirty="0">
                <a:latin typeface="Times New Roman" panose="02020603050405020304" pitchFamily="18" charset="0"/>
                <a:ea typeface="Times New Roman" panose="02020603050405020304" pitchFamily="18" charset="0"/>
              </a:rPr>
              <a:t>davlat organining davlat apparati umumiy tarkibiy tuzilmasidagi xolati va uning xokimiyat- boshkaruv faoliyat turiga (konun chikaruvchi, ijro etuvchi va sud xokimiyati), maxsus ixtisoslashgan kichik tizimlarga (umumiy vakolatlar, xukuk-tartibot, xarbiy va xk.) mansubligi; </a:t>
            </a:r>
            <a:endParaRPr lang="ru-RU" sz="2200" b="1" i="1" dirty="0"/>
          </a:p>
          <a:p>
            <a:pPr marL="342900" lvl="0" indent="-342900" algn="just">
              <a:spcAft>
                <a:spcPts val="0"/>
              </a:spcAft>
              <a:buFont typeface="Symbol" panose="05050102010706020507" pitchFamily="18" charset="2"/>
              <a:buBlip>
                <a:blip r:embed="rId2"/>
              </a:buBlip>
            </a:pPr>
            <a:r>
              <a:rPr lang="uz-Cyrl-UZ" sz="2200" b="1" i="1" dirty="0">
                <a:latin typeface="Times New Roman" panose="02020603050405020304" pitchFamily="18" charset="0"/>
                <a:ea typeface="Times New Roman" panose="02020603050405020304" pitchFamily="18" charset="0"/>
              </a:rPr>
              <a:t>davlat organi vakolatlarining ma’lum faoliyat soxasida ular bajaradigan vazifa va akolatlarning xukukiy ifodasi sifatidagi birligi; davlat organi faoliyatining tashkiliy tuzilmasi, tamoyillari, shakllari, usullari va tartib-koidalari, ma’lum masalalarni xal etish tartibi va boshkalar</a:t>
            </a:r>
            <a:endParaRPr lang="ru-RU" sz="2200" b="1" i="1" dirty="0">
              <a:effectLst/>
            </a:endParaRPr>
          </a:p>
        </p:txBody>
      </p:sp>
    </p:spTree>
    <p:extLst>
      <p:ext uri="{BB962C8B-B14F-4D97-AF65-F5344CB8AC3E}">
        <p14:creationId xmlns:p14="http://schemas.microsoft.com/office/powerpoint/2010/main" val="93949885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23528" y="481896"/>
            <a:ext cx="8568952" cy="6019597"/>
          </a:xfrm>
          <a:prstGeom prst="rect">
            <a:avLst/>
          </a:prstGeom>
        </p:spPr>
        <p:txBody>
          <a:bodyPr wrap="square">
            <a:spAutoFit/>
          </a:bodyPr>
          <a:lstStyle/>
          <a:p>
            <a:pPr algn="just">
              <a:lnSpc>
                <a:spcPct val="107000"/>
              </a:lnSpc>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ea typeface="Times New Roman" panose="02020603050405020304" pitchFamily="18" charset="0"/>
                <a:cs typeface="Times New Roman" panose="02020603050405020304" pitchFamily="18" charset="0"/>
              </a:rPr>
              <a:t>Milliy konunchilikning xar kanday soxasi boshkaruv faoliyatini tartibga soluvchi xukukiy imkoniyatlardan foydalanadi</a:t>
            </a:r>
            <a:r>
              <a:rPr lang="uz-Cyrl-UZ" dirty="0">
                <a:latin typeface="Times New Roman" panose="02020603050405020304" pitchFamily="18" charset="0"/>
                <a:ea typeface="Times New Roman" panose="02020603050405020304" pitchFamily="18" charset="0"/>
                <a:cs typeface="Times New Roman" panose="02020603050405020304" pitchFamily="18" charset="0"/>
              </a:rPr>
              <a:t>. Bu xukukiy imkoniyatlar - </a:t>
            </a:r>
            <a:r>
              <a:rPr lang="uz-Cyrl-UZ" b="1" i="1" dirty="0">
                <a:latin typeface="Times New Roman" panose="02020603050405020304" pitchFamily="18" charset="0"/>
                <a:ea typeface="Times New Roman" panose="02020603050405020304" pitchFamily="18" charset="0"/>
                <a:cs typeface="Times New Roman" panose="02020603050405020304" pitchFamily="18" charset="0"/>
              </a:rPr>
              <a:t>buyruk-kursatma, ta’kiklash va ijozatdir</a:t>
            </a:r>
            <a:r>
              <a:rPr lang="uz-Cyrl-UZ" dirty="0">
                <a:latin typeface="Times New Roman" panose="02020603050405020304" pitchFamily="18" charset="0"/>
                <a:ea typeface="Times New Roman" panose="02020603050405020304" pitchFamily="18"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uz-Cyrl-UZ" b="1" dirty="0">
                <a:latin typeface="Times New Roman" panose="02020603050405020304" pitchFamily="18" charset="0"/>
                <a:ea typeface="Times New Roman" panose="02020603050405020304" pitchFamily="18" charset="0"/>
                <a:cs typeface="Times New Roman" panose="02020603050405020304" pitchFamily="18" charset="0"/>
              </a:rPr>
              <a:t>Buyruk - kursatma</a:t>
            </a:r>
            <a:r>
              <a:rPr lang="uz-Cyrl-UZ" dirty="0">
                <a:latin typeface="Times New Roman" panose="02020603050405020304" pitchFamily="18" charset="0"/>
                <a:ea typeface="Times New Roman" panose="02020603050405020304" pitchFamily="18" charset="0"/>
                <a:cs typeface="Times New Roman" panose="02020603050405020304" pitchFamily="18" charset="0"/>
              </a:rPr>
              <a:t> - ijobiy majburiyat bulib, xukukiy me’yorda kuzda tutilgan biror- bir xarakatni sodir etish uchun tugridan-tugri xukukiy majburiyat yuklashni bildiradi.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uz-Cyrl-UZ" b="1" dirty="0">
                <a:latin typeface="Times New Roman" panose="02020603050405020304" pitchFamily="18" charset="0"/>
                <a:ea typeface="Times New Roman" panose="02020603050405020304" pitchFamily="18" charset="0"/>
                <a:cs typeface="Times New Roman" panose="02020603050405020304" pitchFamily="18" charset="0"/>
              </a:rPr>
              <a:t>Ta’kiklash </a:t>
            </a:r>
            <a:r>
              <a:rPr lang="uz-Cyrl-UZ" dirty="0">
                <a:latin typeface="Times New Roman" panose="02020603050405020304" pitchFamily="18" charset="0"/>
                <a:ea typeface="Times New Roman" panose="02020603050405020304" pitchFamily="18" charset="0"/>
                <a:cs typeface="Times New Roman" panose="02020603050405020304" pitchFamily="18" charset="0"/>
              </a:rPr>
              <a:t>- xukukiy me’yorda kuzda tutilgan sharoitda biror-bir xarakatni sodir etmaslik uchun tugridan tugri xukukiy majburiyat yuklashni bildiradi.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uz-Cyrl-UZ" b="1" dirty="0">
                <a:latin typeface="Times New Roman" panose="02020603050405020304" pitchFamily="18" charset="0"/>
                <a:ea typeface="Times New Roman" panose="02020603050405020304" pitchFamily="18" charset="0"/>
                <a:cs typeface="Times New Roman" panose="02020603050405020304" pitchFamily="18" charset="0"/>
              </a:rPr>
              <a:t>Ijozat </a:t>
            </a:r>
            <a:r>
              <a:rPr lang="uz-Cyrl-UZ" dirty="0">
                <a:latin typeface="Times New Roman" panose="02020603050405020304" pitchFamily="18" charset="0"/>
                <a:ea typeface="Times New Roman" panose="02020603050405020304" pitchFamily="18" charset="0"/>
                <a:cs typeface="Times New Roman" panose="02020603050405020304" pitchFamily="18" charset="0"/>
              </a:rPr>
              <a:t>- xukukiy me’yorda kuzda tutilgan sharoitda muayyan xarakatlarni sodir etish va uz ixtiyori bilan ularni sodir etishdan tiyilishdir.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b="1" dirty="0" smtClean="0">
                <a:latin typeface="Times New Roman" panose="02020603050405020304" pitchFamily="18" charset="0"/>
                <a:ea typeface="Times New Roman" panose="02020603050405020304" pitchFamily="18" charset="0"/>
                <a:cs typeface="Times New Roman" panose="02020603050405020304" pitchFamily="18" charset="0"/>
              </a:rPr>
              <a:t>O’zbekiston </a:t>
            </a:r>
            <a:r>
              <a:rPr lang="uz-Cyrl-UZ" b="1" dirty="0">
                <a:latin typeface="Times New Roman" panose="02020603050405020304" pitchFamily="18" charset="0"/>
                <a:ea typeface="Times New Roman" panose="02020603050405020304" pitchFamily="18" charset="0"/>
                <a:cs typeface="Times New Roman" panose="02020603050405020304" pitchFamily="18" charset="0"/>
              </a:rPr>
              <a:t>Respublikasi Konstitutsiyasining </a:t>
            </a:r>
            <a:r>
              <a:rPr lang="uz-Cyrl-UZ" b="1" dirty="0" smtClean="0">
                <a:latin typeface="Times New Roman" panose="02020603050405020304" pitchFamily="18" charset="0"/>
                <a:ea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bob</a:t>
            </a:r>
            <a:r>
              <a:rPr lang="uz-Cyrl-UZ"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b="1" dirty="0">
                <a:latin typeface="Times New Roman" panose="02020603050405020304" pitchFamily="18" charset="0"/>
                <a:ea typeface="Times New Roman" panose="02020603050405020304" pitchFamily="18" charset="0"/>
                <a:cs typeface="Times New Roman" panose="02020603050405020304" pitchFamily="18" charset="0"/>
              </a:rPr>
              <a:t>16-moddasiga </a:t>
            </a:r>
            <a:r>
              <a:rPr lang="uz-Cyrl-UZ" dirty="0">
                <a:latin typeface="Times New Roman" panose="02020603050405020304" pitchFamily="18" charset="0"/>
                <a:ea typeface="Times New Roman" panose="02020603050405020304" pitchFamily="18" charset="0"/>
                <a:cs typeface="Times New Roman" panose="02020603050405020304" pitchFamily="18" charset="0"/>
              </a:rPr>
              <a:t>binoan, </a:t>
            </a:r>
            <a:r>
              <a:rPr lang="uz-Cyrl-UZ" b="1"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davlat, uning idoralari, mansabdor shaxslar, jamoat birlashmalari, fukarolar Konstitutsiya va konunlar asosida faoliyat yuritadi. </a:t>
            </a:r>
            <a:r>
              <a:rPr lang="uz-Cyrl-UZ" dirty="0">
                <a:latin typeface="Times New Roman" panose="02020603050405020304" pitchFamily="18" charset="0"/>
                <a:ea typeface="Times New Roman" panose="02020603050405020304" pitchFamily="18" charset="0"/>
                <a:cs typeface="Times New Roman" panose="02020603050405020304" pitchFamily="18" charset="0"/>
              </a:rPr>
              <a:t>Ushbu konun kuyidagi xolatlarga kura, boshkaruv soxasida aloxida axamiyatga ega: boshkaruv davlat va maxalliy uzini-uzi boshkarish organlari faoliyatining kupgina soxalarini kamrab oladi; boshkaruv sub’ektlari uz vazifa va vakolatlarini xukuk kullanadigan faoliyatni amalga oshirish orkali bajaradi; boshkaruv idoralari uz vakolatlari doirasida Konstitutsiya va konunlarga asoslangan xolda ularni bajarishga karatilgan konun ijodkorligi faoliyatini amalga oshiradi; uzini-uzi boshkarish idoralari fakat konunda belgilab kuyilgan vaziyatlarda fukarolarning xukuk va erkinliklarini cheklashga olib keladigan ma’muriy majburlov choralarini kullash soxasida keng vakolatlarga ega</a:t>
            </a:r>
            <a:r>
              <a:rPr lang="uz-Cyrl-UZ"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352350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23528" y="481896"/>
            <a:ext cx="8568952" cy="5793894"/>
          </a:xfrm>
          <a:prstGeom prst="rect">
            <a:avLst/>
          </a:prstGeom>
        </p:spPr>
        <p:txBody>
          <a:bodyPr wrap="square">
            <a:spAutoFit/>
          </a:bodyPr>
          <a:lstStyle/>
          <a:p>
            <a:pPr algn="just">
              <a:lnSpc>
                <a:spcPct val="107000"/>
              </a:lnSpc>
              <a:spcAft>
                <a:spcPts val="0"/>
              </a:spcAft>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 Davlat </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bosh</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aruvida </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onuniylikni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ta’minlash bu soxadagi konunlar va konuniy xujjatlarning anik va suzsiz </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bajarilishi,</a:t>
            </a:r>
            <a:r>
              <a:rPr lang="en-US" sz="2200" smtClean="0">
                <a:latin typeface="Times New Roman" panose="02020603050405020304" pitchFamily="18" charset="0"/>
                <a:ea typeface="Times New Roman" panose="02020603050405020304" pitchFamily="18" charset="0"/>
                <a:cs typeface="Times New Roman" panose="02020603050405020304" pitchFamily="18" charset="0"/>
              </a:rPr>
              <a:t> 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ullanilishi</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 ularga rioya etilishi buyicha shaxs va tashkilotlarning birgalikdagi faoliyatidan iboratdir. Bunday faoliyat </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uyidagi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masalalarga karatiladi: ijro xokimiyati va ularning mansabdor shaxslari faoliyatida amaldagi konun va konun xujjatlarida mustaxkamlab kuyilgan talab va kursatmalarni buzishga yul kuymaslik;bunday xolatlarni uz vaktida va tezkor </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ani</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lash</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 ularni oldini olish va sabablarini </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ani</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lash</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 ularni bartaraf etish chora-tadbirlariniishlab </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chi</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ish</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 aybdorlarni tegishli javobgarlikka tortish.</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uz-Cyrl-UZ" sz="22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O’zbekistonda konuniylikni ta’minlash usullari kuyidagilardan iborat:</a:t>
            </a:r>
            <a:endParaRPr lang="ru-RU" sz="2200" b="1"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uz-Cyrl-UZ" sz="2200" b="1" i="1" dirty="0">
                <a:latin typeface="Times New Roman" panose="02020603050405020304" pitchFamily="18" charset="0"/>
                <a:ea typeface="Times New Roman" panose="02020603050405020304" pitchFamily="18" charset="0"/>
              </a:rPr>
              <a:t>Tashkiliy-tarkibiy tuzilmalar (davlat idoralari va jamoat birlashmalari).</a:t>
            </a:r>
            <a:endParaRPr lang="ru-RU" sz="2200" b="1" i="1" dirty="0"/>
          </a:p>
          <a:p>
            <a:pPr marL="342900" lvl="0" indent="-342900" algn="just">
              <a:spcAft>
                <a:spcPts val="0"/>
              </a:spcAft>
              <a:buFont typeface="Wingdings" panose="05000000000000000000" pitchFamily="2" charset="2"/>
              <a:buChar char=""/>
            </a:pPr>
            <a:r>
              <a:rPr lang="uz-Cyrl-UZ" sz="2200" b="1" i="1" dirty="0">
                <a:latin typeface="Times New Roman" panose="02020603050405020304" pitchFamily="18" charset="0"/>
                <a:ea typeface="Times New Roman" panose="02020603050405020304" pitchFamily="18" charset="0"/>
              </a:rPr>
              <a:t>Tashkiliy-xukukiy usullar (aloxida faoliyat turlari, amaliy usul va vositalar). Bu usullar </a:t>
            </a:r>
            <a:r>
              <a:rPr lang="uz-Cyrl-UZ" sz="2200" b="1" i="1" dirty="0">
                <a:solidFill>
                  <a:srgbClr val="0000FF"/>
                </a:solidFill>
                <a:latin typeface="Times New Roman" panose="02020603050405020304" pitchFamily="18" charset="0"/>
                <a:ea typeface="Times New Roman" panose="02020603050405020304" pitchFamily="18" charset="0"/>
              </a:rPr>
              <a:t>kuzatish va nazoratdan iborat</a:t>
            </a:r>
            <a:endParaRPr lang="ru-RU" sz="2200" b="1" i="1" dirty="0">
              <a:solidFill>
                <a:srgbClr val="0000FF"/>
              </a:solidFill>
              <a:effectLst/>
            </a:endParaRPr>
          </a:p>
        </p:txBody>
      </p:sp>
    </p:spTree>
    <p:extLst>
      <p:ext uri="{BB962C8B-B14F-4D97-AF65-F5344CB8AC3E}">
        <p14:creationId xmlns:p14="http://schemas.microsoft.com/office/powerpoint/2010/main" val="331988941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85720" y="610136"/>
            <a:ext cx="8568952" cy="5116785"/>
          </a:xfrm>
          <a:prstGeom prst="rect">
            <a:avLst/>
          </a:prstGeom>
        </p:spPr>
        <p:txBody>
          <a:bodyPr wrap="square">
            <a:spAutoFit/>
          </a:bodyPr>
          <a:lstStyle/>
          <a:p>
            <a:pPr indent="270510" algn="ctr">
              <a:lnSpc>
                <a:spcPct val="107000"/>
              </a:lnSpc>
              <a:spcAft>
                <a:spcPts val="0"/>
              </a:spcAft>
            </a:pPr>
            <a:r>
              <a:rPr lang="en-US" sz="22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Manbalar</a:t>
            </a:r>
            <a:r>
              <a:rPr lang="en-US"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a:t>
            </a:r>
            <a:r>
              <a:rPr lang="en-US"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adabiyotlar</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Nizomulmulk</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Siyosatnoma</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Yangi</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asr</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avlodi</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2008.</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Azamat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Ziyo</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Uzbek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davlatchiligi</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tarixi</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Eng</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kadimgi</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davrdan</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Rossiya</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boskiniga</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kadar</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T.: Shark, 2000.</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Istoriya</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gosudarstvennosti</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Uzbekistana</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 3-x t. /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Otv</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red. E.V.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Rtveladze</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D.A.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Alimova</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T.: Uzbekistan, 2009.</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Sagdullaev</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Aminov</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B.B.,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Mavlonov</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U.M.,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Norkulov</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N.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O’zbekiston</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tarixi</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davlat</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jamiyat</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taraqqiyoti</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Akademiya</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2000.</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O’zbekiston</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davlatchiligi</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tarixi</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ocherklari</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Mas’ul</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muxarrirlar</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D.A.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Alimova</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E.V.Rtveladze</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T.: Shark, 2001.</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	The Modern State: Theories and Ideologies.- Edinburgh University Press, 2007. ^ ^</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Times New Roman" panose="02020603050405020304" pitchFamily="18" charset="0"/>
                <a:ea typeface="Times New Roman" panose="02020603050405020304" pitchFamily="18" charset="0"/>
              </a:rPr>
              <a:t>7.	</a:t>
            </a:r>
            <a:r>
              <a:rPr lang="en-US" sz="2200" dirty="0" err="1">
                <a:solidFill>
                  <a:srgbClr val="000000"/>
                </a:solidFill>
                <a:latin typeface="Times New Roman" panose="02020603050405020304" pitchFamily="18" charset="0"/>
                <a:ea typeface="Times New Roman" panose="02020603050405020304" pitchFamily="18" charset="0"/>
              </a:rPr>
              <a:t>Sagdullaev</a:t>
            </a:r>
            <a:r>
              <a:rPr lang="en-US" sz="2200" dirty="0">
                <a:solidFill>
                  <a:srgbClr val="000000"/>
                </a:solidFill>
                <a:latin typeface="Times New Roman" panose="02020603050405020304" pitchFamily="18" charset="0"/>
                <a:ea typeface="Times New Roman" panose="02020603050405020304" pitchFamily="18" charset="0"/>
              </a:rPr>
              <a:t> A., </a:t>
            </a:r>
            <a:r>
              <a:rPr lang="en-US" sz="2200" dirty="0" err="1">
                <a:solidFill>
                  <a:srgbClr val="000000"/>
                </a:solidFill>
                <a:latin typeface="Times New Roman" panose="02020603050405020304" pitchFamily="18" charset="0"/>
                <a:ea typeface="Times New Roman" panose="02020603050405020304" pitchFamily="18" charset="0"/>
              </a:rPr>
              <a:t>Mavlonov</a:t>
            </a:r>
            <a:r>
              <a:rPr lang="en-US" sz="2200" dirty="0">
                <a:solidFill>
                  <a:srgbClr val="000000"/>
                </a:solidFill>
                <a:latin typeface="Times New Roman" panose="02020603050405020304" pitchFamily="18" charset="0"/>
                <a:ea typeface="Times New Roman" panose="02020603050405020304" pitchFamily="18" charset="0"/>
              </a:rPr>
              <a:t> U. </a:t>
            </a:r>
            <a:r>
              <a:rPr lang="en-US" sz="2200" dirty="0" err="1">
                <a:solidFill>
                  <a:srgbClr val="000000"/>
                </a:solidFill>
                <a:latin typeface="Times New Roman" panose="02020603050405020304" pitchFamily="18" charset="0"/>
                <a:ea typeface="Times New Roman" panose="02020603050405020304" pitchFamily="18" charset="0"/>
              </a:rPr>
              <a:t>O’zbekistonda</a:t>
            </a:r>
            <a:r>
              <a:rPr lang="en-US" sz="2200" dirty="0">
                <a:solidFill>
                  <a:srgbClr val="000000"/>
                </a:solidFill>
                <a:latin typeface="Times New Roman" panose="02020603050405020304" pitchFamily="18" charset="0"/>
                <a:ea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rPr>
              <a:t>davlat</a:t>
            </a:r>
            <a:r>
              <a:rPr lang="en-US" sz="2200" dirty="0">
                <a:solidFill>
                  <a:srgbClr val="000000"/>
                </a:solidFill>
                <a:latin typeface="Times New Roman" panose="02020603050405020304" pitchFamily="18" charset="0"/>
                <a:ea typeface="Times New Roman" panose="02020603050405020304" pitchFamily="18" charset="0"/>
              </a:rPr>
              <a:t> </a:t>
            </a:r>
            <a:r>
              <a:rPr lang="en-US" sz="2200" dirty="0" err="1" smtClean="0">
                <a:solidFill>
                  <a:srgbClr val="000000"/>
                </a:solidFill>
                <a:latin typeface="Times New Roman" panose="02020603050405020304" pitchFamily="18" charset="0"/>
                <a:ea typeface="Times New Roman" panose="02020603050405020304" pitchFamily="18" charset="0"/>
              </a:rPr>
              <a:t>boshqaruvi</a:t>
            </a:r>
            <a:r>
              <a:rPr lang="en-US" sz="2200" dirty="0" smtClean="0">
                <a:solidFill>
                  <a:srgbClr val="000000"/>
                </a:solidFill>
                <a:latin typeface="Times New Roman" panose="02020603050405020304" pitchFamily="18" charset="0"/>
                <a:ea typeface="Times New Roman" panose="02020603050405020304" pitchFamily="18" charset="0"/>
              </a:rPr>
              <a:t> </a:t>
            </a:r>
            <a:r>
              <a:rPr lang="en-US" sz="2200" dirty="0" err="1">
                <a:solidFill>
                  <a:srgbClr val="000000"/>
                </a:solidFill>
                <a:latin typeface="Times New Roman" panose="02020603050405020304" pitchFamily="18" charset="0"/>
                <a:ea typeface="Times New Roman" panose="02020603050405020304" pitchFamily="18" charset="0"/>
              </a:rPr>
              <a:t>tarixi</a:t>
            </a:r>
            <a:r>
              <a:rPr lang="en-US" sz="2200" dirty="0">
                <a:solidFill>
                  <a:srgbClr val="000000"/>
                </a:solidFill>
                <a:latin typeface="Times New Roman" panose="02020603050405020304" pitchFamily="18" charset="0"/>
                <a:ea typeface="Times New Roman" panose="02020603050405020304" pitchFamily="18" charset="0"/>
              </a:rPr>
              <a:t>.- Toshkent: </a:t>
            </a:r>
            <a:r>
              <a:rPr lang="en-US" sz="2200" dirty="0" err="1">
                <a:solidFill>
                  <a:srgbClr val="000000"/>
                </a:solidFill>
                <a:latin typeface="Times New Roman" panose="02020603050405020304" pitchFamily="18" charset="0"/>
                <a:ea typeface="Times New Roman" panose="02020603050405020304" pitchFamily="18" charset="0"/>
              </a:rPr>
              <a:t>Akademiya</a:t>
            </a:r>
            <a:r>
              <a:rPr lang="en-US" sz="2200" dirty="0">
                <a:solidFill>
                  <a:srgbClr val="000000"/>
                </a:solidFill>
                <a:latin typeface="Times New Roman" panose="02020603050405020304" pitchFamily="18" charset="0"/>
                <a:ea typeface="Times New Roman" panose="02020603050405020304" pitchFamily="18" charset="0"/>
              </a:rPr>
              <a:t>, 2006.</a:t>
            </a:r>
            <a:endParaRPr lang="en-US" sz="2200" dirty="0"/>
          </a:p>
        </p:txBody>
      </p:sp>
    </p:spTree>
    <p:extLst>
      <p:ext uri="{BB962C8B-B14F-4D97-AF65-F5344CB8AC3E}">
        <p14:creationId xmlns:p14="http://schemas.microsoft.com/office/powerpoint/2010/main" val="366686002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26"/>
          <p:cNvSpPr>
            <a:spLocks noGrp="1"/>
          </p:cNvSpPr>
          <p:nvPr>
            <p:ph type="sldNum" sz="quarter" idx="12"/>
          </p:nvPr>
        </p:nvSpPr>
        <p:spPr/>
        <p:txBody>
          <a:bodyPr/>
          <a:lstStyle/>
          <a:p>
            <a:pPr>
              <a:defRPr/>
            </a:pPr>
            <a:fld id="{00A8F6C6-BA44-4216-98A9-9F0926F5B47D}" type="slidenum">
              <a:rPr lang="en-US"/>
              <a:pPr>
                <a:defRPr/>
              </a:pPr>
              <a:t>24</a:t>
            </a:fld>
            <a:endParaRPr lang="en-US"/>
          </a:p>
        </p:txBody>
      </p:sp>
      <p:sp>
        <p:nvSpPr>
          <p:cNvPr id="36867" name="Rectangle 10"/>
          <p:cNvSpPr>
            <a:spLocks noChangeArrowheads="1"/>
          </p:cNvSpPr>
          <p:nvPr/>
        </p:nvSpPr>
        <p:spPr bwMode="auto">
          <a:xfrm>
            <a:off x="1258888" y="1557338"/>
            <a:ext cx="69119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2" tIns="45696" rIns="91392" bIns="45696">
            <a:spAutoFit/>
          </a:bodyPr>
          <a:lstStyle/>
          <a:p>
            <a:pPr algn="ctr"/>
            <a:endParaRPr lang="uz-Cyrl-UZ" sz="4400" b="1">
              <a:solidFill>
                <a:srgbClr val="1663C0"/>
              </a:solidFill>
              <a:latin typeface="Constantia" pitchFamily="18" charset="0"/>
            </a:endParaRPr>
          </a:p>
          <a:p>
            <a:pPr algn="ctr"/>
            <a:endParaRPr lang="uz-Cyrl-UZ" sz="4400" b="1">
              <a:solidFill>
                <a:srgbClr val="1663C0"/>
              </a:solidFill>
              <a:latin typeface="Constantia" pitchFamily="18" charset="0"/>
            </a:endParaRPr>
          </a:p>
          <a:p>
            <a:pPr algn="ctr"/>
            <a:r>
              <a:rPr lang="uz-Cyrl-UZ" sz="4400" b="1">
                <a:solidFill>
                  <a:srgbClr val="B5EDFD"/>
                </a:solidFill>
              </a:rPr>
              <a:t>ЭЪТИБОРИНГИЗ УЧУН РАХМАТ</a:t>
            </a:r>
            <a:endParaRPr lang="ru-RU" sz="4400" b="1">
              <a:solidFill>
                <a:srgbClr val="B5EDFD"/>
              </a:solidFill>
            </a:endParaRPr>
          </a:p>
        </p:txBody>
      </p:sp>
    </p:spTree>
    <p:extLst>
      <p:ext uri="{BB962C8B-B14F-4D97-AF65-F5344CB8AC3E}">
        <p14:creationId xmlns:p14="http://schemas.microsoft.com/office/powerpoint/2010/main" val="2419836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520" y="367946"/>
            <a:ext cx="8568952" cy="6124177"/>
          </a:xfrm>
          <a:prstGeom prst="rect">
            <a:avLst/>
          </a:prstGeom>
        </p:spPr>
        <p:txBody>
          <a:bodyPr wrap="square">
            <a:spAutoFit/>
          </a:bodyPr>
          <a:lstStyle/>
          <a:p>
            <a:pPr algn="just">
              <a:lnSpc>
                <a:spcPct val="107000"/>
              </a:lnSpc>
              <a:spcAft>
                <a:spcPts val="0"/>
              </a:spcAft>
            </a:pPr>
            <a:r>
              <a:rPr lang="en-US" sz="19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1900" dirty="0" smtClean="0">
                <a:latin typeface="Times New Roman" panose="02020603050405020304" pitchFamily="18" charset="0"/>
                <a:ea typeface="Times New Roman" panose="02020603050405020304" pitchFamily="18" charset="0"/>
                <a:cs typeface="Times New Roman" panose="02020603050405020304" pitchFamily="18" charset="0"/>
              </a:rPr>
              <a:t>Davlat </a:t>
            </a:r>
            <a:r>
              <a:rPr lang="en-US" sz="1900" dirty="0" err="1" smtClean="0">
                <a:latin typeface="Times New Roman" panose="02020603050405020304" pitchFamily="18" charset="0"/>
                <a:ea typeface="Times New Roman" panose="02020603050405020304" pitchFamily="18" charset="0"/>
                <a:cs typeface="Times New Roman" panose="02020603050405020304" pitchFamily="18" charset="0"/>
              </a:rPr>
              <a:t>boshqar</a:t>
            </a:r>
            <a:r>
              <a:rPr lang="uz-Cyrl-UZ" sz="1900" dirty="0" smtClean="0">
                <a:latin typeface="Times New Roman" panose="02020603050405020304" pitchFamily="18" charset="0"/>
                <a:ea typeface="Times New Roman" panose="02020603050405020304" pitchFamily="18" charset="0"/>
                <a:cs typeface="Times New Roman" panose="02020603050405020304" pitchFamily="18" charset="0"/>
              </a:rPr>
              <a:t>uvining </a:t>
            </a:r>
            <a:r>
              <a:rPr lang="uz-Cyrl-UZ" sz="1900" dirty="0">
                <a:latin typeface="Times New Roman" panose="02020603050405020304" pitchFamily="18" charset="0"/>
                <a:ea typeface="Times New Roman" panose="02020603050405020304" pitchFamily="18" charset="0"/>
                <a:cs typeface="Times New Roman" panose="02020603050405020304" pitchFamily="18" charset="0"/>
              </a:rPr>
              <a:t>tarixiy ildizlari. Ilk davlatchilik tarixi buyicha tadqiqotlar olib boruvchi aksariyat olimlarning e’tirof etishicha, Urta Osiyoda ilk davlatchilik asoslarini bronza (mil.avv. III-II m.y.) davridagi sugorma dexkonchilikning rivojlanishi va ixtisoslashgan xunarmandchilik xujaliklari tashkil etgan edi.Shuningdek ilk davlatchilikning tarixiy ildizlari fakat ichki sabablargagina boglik bulmay, balki kadimgi Sharkdagi yuksak darajada rivojlangan an’anaviy tarixiy-madaniy alokalarga xam boglik bulgan. Arxeologik tadqiqotlar natijasida topilgan yukori sifatli moddiy madaniyat buyumlari uzaro alokalardagi mavjud texnologik va iktisodiy ta’sirni kursatadi.</a:t>
            </a:r>
            <a:endParaRPr lang="ru-RU" sz="19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900" dirty="0" smtClean="0">
                <a:latin typeface="Times New Roman" panose="02020603050405020304" pitchFamily="18" charset="0"/>
                <a:ea typeface="Times New Roman" panose="02020603050405020304" pitchFamily="18" charset="0"/>
              </a:rPr>
              <a:t>	</a:t>
            </a:r>
            <a:r>
              <a:rPr lang="uz-Cyrl-UZ" sz="1900" dirty="0" smtClean="0">
                <a:latin typeface="Times New Roman" panose="02020603050405020304" pitchFamily="18" charset="0"/>
                <a:ea typeface="Times New Roman" panose="02020603050405020304" pitchFamily="18" charset="0"/>
              </a:rPr>
              <a:t>Tadqiqotlar </a:t>
            </a:r>
            <a:r>
              <a:rPr lang="uz-Cyrl-UZ" sz="1900" dirty="0">
                <a:latin typeface="Times New Roman" panose="02020603050405020304" pitchFamily="18" charset="0"/>
                <a:ea typeface="Times New Roman" panose="02020603050405020304" pitchFamily="18" charset="0"/>
              </a:rPr>
              <a:t>shuni ko’rsatadiki, yuzlab ming yilliklarni o’z ichiga qamragan insoniyat tarixida dastlabki davlatlarning paydo bulishi -nisbatan ancha kech yuz bergan jarayondir. Davlatchilik tarixi insoniyat sivilizatsiyasining so’nggi 5 ming yili bilan bog’lanadi. Ilk davlatlar o’z rivojlanish bosqichlarida turli xususiyatlar va tarixiy qonuniyatlariga ega bo’lib, ilk davlatlar xo’jalikning ishlab chiqaruvchi shakllari - dehqonchilik, chorvachilik va xunarmandchilik qaerda oldinroq rivojlangan bo’lsa, o’sha yerda paydo bo’lgan. Xujalik ishlab chikaruvchi shakllarning taraqqiyoti axoli joylashuvi, xududlarning kengayishi va tashki alokalarning rivojlanishiga olib kelgan. Shu tarika axolining aralash joylashuvi jarayoni boshlanib, bir xududda turli urug vakillari yashaydigan bulgan, ya’ni karindosh- urugchilik jamoasi urniga xududiy kushnichilik jamoalari paydo bulgan.</a:t>
            </a:r>
            <a:endParaRPr lang="ru-RU" sz="19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23528" y="764704"/>
            <a:ext cx="8568952" cy="5913607"/>
          </a:xfrm>
          <a:prstGeom prst="rect">
            <a:avLst/>
          </a:prstGeom>
        </p:spPr>
        <p:txBody>
          <a:bodyPr wrap="square">
            <a:spAutoFit/>
          </a:bodyPr>
          <a:lstStyle/>
          <a:p>
            <a:pPr algn="just">
              <a:lnSpc>
                <a:spcPct val="107000"/>
              </a:lnSpc>
              <a:spcAft>
                <a:spcPts val="0"/>
              </a:spcAft>
            </a:pPr>
            <a:r>
              <a:rPr lang="en-US" sz="19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1900" dirty="0" smtClean="0">
                <a:latin typeface="Times New Roman" panose="02020603050405020304" pitchFamily="18" charset="0"/>
                <a:ea typeface="Times New Roman" panose="02020603050405020304" pitchFamily="18" charset="0"/>
                <a:cs typeface="Times New Roman" panose="02020603050405020304" pitchFamily="18" charset="0"/>
              </a:rPr>
              <a:t>Bu </a:t>
            </a:r>
            <a:r>
              <a:rPr lang="uz-Cyrl-UZ" sz="1900" dirty="0">
                <a:latin typeface="Times New Roman" panose="02020603050405020304" pitchFamily="18" charset="0"/>
                <a:ea typeface="Times New Roman" panose="02020603050405020304" pitchFamily="18" charset="0"/>
                <a:cs typeface="Times New Roman" panose="02020603050405020304" pitchFamily="18" charset="0"/>
              </a:rPr>
              <a:t>jamoalar vakillari aloxida kishloklar, ekinzorlar va sugorish tarmoklari bilan chegaralangan bulib, ular tula uzlashtirilgan va doimiy xujalik xamda ishlab chikarish maksadlarida foydalanib kelingan voxa- tumanlarda yashaganlar. Ular uz ichki va tashki munosabatlarida kelib chikadigan muammolarni xal kilishda birlashishga xarakat kilganlar. Jamoalardagi ishlab chikarish va ijtimoiy mexnat taksimoti, tashki xarbiy boskinlardan ximoyalanish, diniy urf-odatlarni bajarish kabi masalalar ijtimoiy mansablar xamda </a:t>
            </a:r>
            <a:r>
              <a:rPr lang="en-US" sz="1900" dirty="0" err="1" smtClean="0">
                <a:latin typeface="Times New Roman" panose="02020603050405020304" pitchFamily="18" charset="0"/>
                <a:ea typeface="Times New Roman" panose="02020603050405020304" pitchFamily="18" charset="0"/>
                <a:cs typeface="Times New Roman" panose="02020603050405020304" pitchFamily="18" charset="0"/>
              </a:rPr>
              <a:t>boshqar</a:t>
            </a:r>
            <a:r>
              <a:rPr lang="uz-Cyrl-UZ" sz="1900" dirty="0" smtClean="0">
                <a:latin typeface="Times New Roman" panose="02020603050405020304" pitchFamily="18" charset="0"/>
                <a:ea typeface="Times New Roman" panose="02020603050405020304" pitchFamily="18" charset="0"/>
                <a:cs typeface="Times New Roman" panose="02020603050405020304" pitchFamily="18" charset="0"/>
              </a:rPr>
              <a:t>uvning </a:t>
            </a:r>
            <a:r>
              <a:rPr lang="uz-Cyrl-UZ" sz="1900" dirty="0">
                <a:latin typeface="Times New Roman" panose="02020603050405020304" pitchFamily="18" charset="0"/>
                <a:ea typeface="Times New Roman" panose="02020603050405020304" pitchFamily="18" charset="0"/>
                <a:cs typeface="Times New Roman" panose="02020603050405020304" pitchFamily="18" charset="0"/>
              </a:rPr>
              <a:t>paydo bulishiga asos solgan.</a:t>
            </a:r>
            <a:endParaRPr lang="ru-RU" sz="19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19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1900" dirty="0" smtClean="0">
                <a:latin typeface="Times New Roman" panose="02020603050405020304" pitchFamily="18" charset="0"/>
                <a:ea typeface="Times New Roman" panose="02020603050405020304" pitchFamily="18" charset="0"/>
                <a:cs typeface="Times New Roman" panose="02020603050405020304" pitchFamily="18" charset="0"/>
              </a:rPr>
              <a:t>Miloddan </a:t>
            </a:r>
            <a:r>
              <a:rPr lang="uz-Cyrl-UZ" sz="1900" dirty="0">
                <a:latin typeface="Times New Roman" panose="02020603050405020304" pitchFamily="18" charset="0"/>
                <a:ea typeface="Times New Roman" panose="02020603050405020304" pitchFamily="18" charset="0"/>
                <a:cs typeface="Times New Roman" panose="02020603050405020304" pitchFamily="18" charset="0"/>
              </a:rPr>
              <a:t>avvalgi 1ming yillikning boshlari Urta Osiyo tarixiy- madaniy viloyatlari (Baktriya, Sugd, Xorazm) jamoalaridagi asosiy ishlab chikaruvchi kuchlar bir necha kichik oilalardan tashkil topgan uy jamoalari (katta oila vakillari)dan iborat bulgan. Ushbu uy jamoalarining </a:t>
            </a:r>
            <a:r>
              <a:rPr lang="en-US" sz="1900" dirty="0" err="1" smtClean="0">
                <a:latin typeface="Times New Roman" panose="02020603050405020304" pitchFamily="18" charset="0"/>
                <a:ea typeface="Times New Roman" panose="02020603050405020304" pitchFamily="18" charset="0"/>
                <a:cs typeface="Times New Roman" panose="02020603050405020304" pitchFamily="18" charset="0"/>
              </a:rPr>
              <a:t>boshqar</a:t>
            </a:r>
            <a:r>
              <a:rPr lang="uz-Cyrl-UZ" sz="1900" dirty="0" smtClean="0">
                <a:latin typeface="Times New Roman" panose="02020603050405020304" pitchFamily="18" charset="0"/>
                <a:ea typeface="Times New Roman" panose="02020603050405020304" pitchFamily="18" charset="0"/>
                <a:cs typeface="Times New Roman" panose="02020603050405020304" pitchFamily="18" charset="0"/>
              </a:rPr>
              <a:t>uv </a:t>
            </a:r>
            <a:r>
              <a:rPr lang="uz-Cyrl-UZ" sz="1900" dirty="0">
                <a:latin typeface="Times New Roman" panose="02020603050405020304" pitchFamily="18" charset="0"/>
                <a:ea typeface="Times New Roman" panose="02020603050405020304" pitchFamily="18" charset="0"/>
                <a:cs typeface="Times New Roman" panose="02020603050405020304" pitchFamily="18" charset="0"/>
              </a:rPr>
              <a:t>tartibida katta oilalar boshliklar yoki uy egalari, shuningdek, aloxida kishlok kurgonlarini </a:t>
            </a:r>
            <a:r>
              <a:rPr lang="en-US" sz="1900" dirty="0" err="1" smtClean="0">
                <a:latin typeface="Times New Roman" panose="02020603050405020304" pitchFamily="18" charset="0"/>
                <a:ea typeface="Times New Roman" panose="02020603050405020304" pitchFamily="18" charset="0"/>
                <a:cs typeface="Times New Roman" panose="02020603050405020304" pitchFamily="18" charset="0"/>
              </a:rPr>
              <a:t>boshqar</a:t>
            </a:r>
            <a:r>
              <a:rPr lang="uz-Cyrl-UZ" sz="1900" dirty="0" smtClean="0">
                <a:latin typeface="Times New Roman" panose="02020603050405020304" pitchFamily="18" charset="0"/>
                <a:ea typeface="Times New Roman" panose="02020603050405020304" pitchFamily="18" charset="0"/>
                <a:cs typeface="Times New Roman" panose="02020603050405020304" pitchFamily="18" charset="0"/>
              </a:rPr>
              <a:t>uvchi </a:t>
            </a:r>
            <a:r>
              <a:rPr lang="uz-Cyrl-UZ" sz="1900" dirty="0">
                <a:latin typeface="Times New Roman" panose="02020603050405020304" pitchFamily="18" charset="0"/>
                <a:ea typeface="Times New Roman" panose="02020603050405020304" pitchFamily="18" charset="0"/>
                <a:cs typeface="Times New Roman" panose="02020603050405020304" pitchFamily="18" charset="0"/>
              </a:rPr>
              <a:t>jamoalar muxim axamiyatga ega bulgan.</a:t>
            </a:r>
            <a:endParaRPr lang="ru-RU" sz="19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900" dirty="0" smtClean="0">
                <a:latin typeface="Times New Roman" panose="02020603050405020304" pitchFamily="18" charset="0"/>
                <a:ea typeface="Times New Roman" panose="02020603050405020304" pitchFamily="18" charset="0"/>
              </a:rPr>
              <a:t>	</a:t>
            </a:r>
            <a:r>
              <a:rPr lang="uz-Cyrl-UZ" sz="1900" dirty="0" smtClean="0">
                <a:latin typeface="Times New Roman" panose="02020603050405020304" pitchFamily="18" charset="0"/>
                <a:ea typeface="Times New Roman" panose="02020603050405020304" pitchFamily="18" charset="0"/>
              </a:rPr>
              <a:t>Bu </a:t>
            </a:r>
            <a:r>
              <a:rPr lang="uz-Cyrl-UZ" sz="1900" dirty="0">
                <a:latin typeface="Times New Roman" panose="02020603050405020304" pitchFamily="18" charset="0"/>
                <a:ea typeface="Times New Roman" panose="02020603050405020304" pitchFamily="18" charset="0"/>
              </a:rPr>
              <a:t>jarayonda aloxida uylar urtasidagi qarindoshchilik munosabatlari kabi belgilar ikkinchi darajali bulib borgan. Bu shunda kurinadiki, xar bir katta oila mumkin bulgan karindoshchilik alokalariga karamasdan, aloxida xususiy mulkka, uz uy-joyiga, ishlab chikarish kurollariga, kishlok xujaligi maxsulotlari va chorva mollariga ega bulganlar, bir suz bilan aytganda, ular uzlarini iktisodiy jixatdan ta’minlay oladigan xujaliklarni aks ettirganlar.</a:t>
            </a:r>
            <a:endParaRPr lang="ru-RU" sz="1900" b="1" i="1" dirty="0">
              <a:solidFill>
                <a:srgbClr val="0000FF"/>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456549"/>
            <a:ext cx="8892480" cy="5693866"/>
          </a:xfrm>
          <a:prstGeom prst="rect">
            <a:avLst/>
          </a:prstGeom>
        </p:spPr>
        <p:txBody>
          <a:bodyPr wrap="square">
            <a:spAutoFit/>
          </a:bodyPr>
          <a:lstStyle/>
          <a:p>
            <a:pPr marL="457200" algn="just">
              <a:spcAft>
                <a:spcPts val="0"/>
              </a:spcAft>
            </a:pPr>
            <a:r>
              <a:rPr lang="en-US" sz="2600" dirty="0" smtClean="0">
                <a:latin typeface="Times New Roman" panose="02020603050405020304" pitchFamily="18" charset="0"/>
                <a:ea typeface="Times New Roman" panose="02020603050405020304" pitchFamily="18" charset="0"/>
              </a:rPr>
              <a:t>	</a:t>
            </a:r>
            <a:r>
              <a:rPr lang="uz-Cyrl-UZ" sz="2600" dirty="0" smtClean="0">
                <a:latin typeface="Times New Roman" panose="02020603050405020304" pitchFamily="18" charset="0"/>
                <a:ea typeface="Times New Roman" panose="02020603050405020304" pitchFamily="18" charset="0"/>
              </a:rPr>
              <a:t>Ushbu </a:t>
            </a:r>
            <a:r>
              <a:rPr lang="uz-Cyrl-UZ" sz="2600" dirty="0">
                <a:latin typeface="Times New Roman" panose="02020603050405020304" pitchFamily="18" charset="0"/>
                <a:ea typeface="Times New Roman" panose="02020603050405020304" pitchFamily="18" charset="0"/>
              </a:rPr>
              <a:t>xujaliklarda mansablarni egallash, jamoa ishlab chikarish ishlari va ijtimoiy mexnat taksimoti bilan boglik </a:t>
            </a:r>
            <a:r>
              <a:rPr lang="uz-Cyrl-UZ" sz="2600" dirty="0" smtClean="0">
                <a:latin typeface="Times New Roman" panose="02020603050405020304" pitchFamily="18" charset="0"/>
                <a:ea typeface="Times New Roman" panose="02020603050405020304" pitchFamily="18" charset="0"/>
              </a:rPr>
              <a:t>bulgan.</a:t>
            </a:r>
            <a:r>
              <a:rPr lang="en-US" sz="2600" dirty="0" err="1" smtClean="0">
                <a:latin typeface="Times New Roman" panose="02020603050405020304" pitchFamily="18" charset="0"/>
                <a:ea typeface="Times New Roman" panose="02020603050405020304" pitchFamily="18" charset="0"/>
              </a:rPr>
              <a:t>boshqar</a:t>
            </a:r>
            <a:r>
              <a:rPr lang="uz-Cyrl-UZ" sz="2600" dirty="0" smtClean="0">
                <a:latin typeface="Times New Roman" panose="02020603050405020304" pitchFamily="18" charset="0"/>
                <a:ea typeface="Times New Roman" panose="02020603050405020304" pitchFamily="18" charset="0"/>
              </a:rPr>
              <a:t>uv </a:t>
            </a:r>
            <a:r>
              <a:rPr lang="uz-Cyrl-UZ" sz="2600" dirty="0">
                <a:latin typeface="Times New Roman" panose="02020603050405020304" pitchFamily="18" charset="0"/>
                <a:ea typeface="Times New Roman" panose="02020603050405020304" pitchFamily="18" charset="0"/>
              </a:rPr>
              <a:t>faoliyati zarurati ishlab chikarishni takomillashtirish, ishlab chikarish jarayonini nazorat kilish xamda jamoa maxsulotini taksimlash kabi ishlar bilan maxsus shugullanuvchi ayrim shaxslarni yuzaga chikargan.Shu tarika ijtimoiy-iktisodiy munosabatlar taraqqiyoti jamiyatda uz obru-e’tiboriga ega bulgan, fakat ijtimoiy ishlab chikarish bilan shugullanmasdan, ijtimoiy va xo’jalik hayotini nazorat kiladigan xamda </a:t>
            </a:r>
            <a:r>
              <a:rPr lang="en-US" sz="2600" dirty="0" err="1" smtClean="0">
                <a:latin typeface="Times New Roman" panose="02020603050405020304" pitchFamily="18" charset="0"/>
                <a:ea typeface="Times New Roman" panose="02020603050405020304" pitchFamily="18" charset="0"/>
              </a:rPr>
              <a:t>boshqar</a:t>
            </a:r>
            <a:r>
              <a:rPr lang="uz-Cyrl-UZ" sz="2600" dirty="0" smtClean="0">
                <a:latin typeface="Times New Roman" panose="02020603050405020304" pitchFamily="18" charset="0"/>
                <a:ea typeface="Times New Roman" panose="02020603050405020304" pitchFamily="18" charset="0"/>
              </a:rPr>
              <a:t>adigan </a:t>
            </a:r>
            <a:r>
              <a:rPr lang="uz-Cyrl-UZ" sz="2600" dirty="0">
                <a:latin typeface="Times New Roman" panose="02020603050405020304" pitchFamily="18" charset="0"/>
                <a:ea typeface="Times New Roman" panose="02020603050405020304" pitchFamily="18" charset="0"/>
              </a:rPr>
              <a:t>shaxslarning saralanishiga olib kelgan. Bunday odamlar uzlarining shaxsiy axlokiy xislatlari, amaliy bilimlari va nufuzlari bilan boshkalardan ajralib turganlar. Aynan shu asosda ishlab chikarish faoliyatidan </a:t>
            </a:r>
            <a:r>
              <a:rPr lang="uz-Cyrl-UZ" sz="2600" dirty="0" smtClean="0">
                <a:latin typeface="Times New Roman" panose="02020603050405020304" pitchFamily="18" charset="0"/>
                <a:ea typeface="Times New Roman" panose="02020603050405020304" pitchFamily="18" charset="0"/>
              </a:rPr>
              <a:t>tashkiliy-</a:t>
            </a:r>
            <a:r>
              <a:rPr lang="en-US" sz="2600" dirty="0" err="1" smtClean="0">
                <a:latin typeface="Times New Roman" panose="02020603050405020304" pitchFamily="18" charset="0"/>
                <a:ea typeface="Times New Roman" panose="02020603050405020304" pitchFamily="18" charset="0"/>
              </a:rPr>
              <a:t>boshqar</a:t>
            </a:r>
            <a:r>
              <a:rPr lang="uz-Cyrl-UZ" sz="2600" dirty="0" smtClean="0">
                <a:latin typeface="Times New Roman" panose="02020603050405020304" pitchFamily="18" charset="0"/>
                <a:ea typeface="Times New Roman" panose="02020603050405020304" pitchFamily="18" charset="0"/>
              </a:rPr>
              <a:t>uv </a:t>
            </a:r>
            <a:r>
              <a:rPr lang="uz-Cyrl-UZ" sz="2600" dirty="0">
                <a:latin typeface="Times New Roman" panose="02020603050405020304" pitchFamily="18" charset="0"/>
                <a:ea typeface="Times New Roman" panose="02020603050405020304" pitchFamily="18" charset="0"/>
              </a:rPr>
              <a:t>faoliyati ajralib chikkan.</a:t>
            </a:r>
            <a:endParaRPr lang="en-US" sz="2600" dirty="0">
              <a:latin typeface="Times New Roman" panose="02020603050405020304" pitchFamily="18" charset="0"/>
              <a:ea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520" y="692696"/>
            <a:ext cx="8568952" cy="5833969"/>
          </a:xfrm>
          <a:prstGeom prst="rect">
            <a:avLst/>
          </a:prstGeom>
        </p:spPr>
        <p:txBody>
          <a:bodyPr wrap="square">
            <a:spAutoFit/>
          </a:bodyPr>
          <a:lstStyle/>
          <a:p>
            <a:pPr algn="just">
              <a:lnSpc>
                <a:spcPct val="107000"/>
              </a:lnSpc>
              <a:spcAft>
                <a:spcPts val="0"/>
              </a:spcAft>
            </a:pPr>
            <a:r>
              <a:rPr lang="ru-RU" sz="2600" dirty="0" smtClean="0"/>
              <a:t>	</a:t>
            </a:r>
            <a:r>
              <a:rPr lang="uz-Cyrl-UZ" sz="2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A.S.Sagdullaev tadqiqotlariga kura, </a:t>
            </a:r>
            <a:r>
              <a:rPr lang="en-US" sz="2600" b="1" dirty="0" err="1"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boshqar</a:t>
            </a:r>
            <a:r>
              <a:rPr lang="uz-Cyrl-UZ" sz="26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uvning </a:t>
            </a:r>
            <a:r>
              <a:rPr lang="uz-Cyrl-UZ" sz="2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paydo bulish asoslari kuyidagilardan iborat:</a:t>
            </a:r>
            <a:endParaRPr lang="ru-RU" sz="26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0"/>
              </a:spcAft>
              <a:buFont typeface="Wingdings" panose="05000000000000000000" pitchFamily="2" charset="2"/>
              <a:buChar char="v"/>
            </a:pPr>
            <a:r>
              <a:rPr lang="uz-Cyrl-UZ" sz="2600" b="1" i="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ishlab </a:t>
            </a:r>
            <a:r>
              <a:rPr lang="uz-Cyrl-UZ" sz="2600" b="1"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chikarish va ijtimoiy mexnat taksimoti,</a:t>
            </a:r>
            <a:endParaRPr lang="ru-RU" sz="2600" b="1" i="1"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0"/>
              </a:spcAft>
              <a:buFont typeface="Wingdings" panose="05000000000000000000" pitchFamily="2" charset="2"/>
              <a:buChar char="v"/>
            </a:pPr>
            <a:r>
              <a:rPr lang="uz-Cyrl-UZ" sz="2600" b="1" i="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tashki </a:t>
            </a:r>
            <a:r>
              <a:rPr lang="uz-Cyrl-UZ" sz="2600" b="1"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xarbiy boskinlardan ximoyalanish zarurati,</a:t>
            </a:r>
            <a:endParaRPr lang="ru-RU" sz="2600" b="1" i="1"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0"/>
              </a:spcAft>
              <a:buFont typeface="Wingdings" panose="05000000000000000000" pitchFamily="2" charset="2"/>
              <a:buChar char="v"/>
            </a:pPr>
            <a:r>
              <a:rPr lang="uz-Cyrl-UZ" sz="2600" b="1" i="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jamoadagi </a:t>
            </a:r>
            <a:r>
              <a:rPr lang="uz-Cyrl-UZ" sz="2600" b="1"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mavjud urf-odatlarni bajarish,</a:t>
            </a:r>
            <a:endParaRPr lang="ru-RU" sz="2600" b="1" i="1"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Wingdings" panose="05000000000000000000" pitchFamily="2" charset="2"/>
              <a:buChar char="v"/>
            </a:pPr>
            <a:r>
              <a:rPr lang="uz-Cyrl-UZ" sz="2600" b="1" i="1" dirty="0" smtClean="0">
                <a:solidFill>
                  <a:srgbClr val="0000FF"/>
                </a:solidFill>
                <a:latin typeface="Times New Roman" panose="02020603050405020304" pitchFamily="18" charset="0"/>
                <a:ea typeface="Times New Roman" panose="02020603050405020304" pitchFamily="18" charset="0"/>
              </a:rPr>
              <a:t>jamiyatning </a:t>
            </a:r>
            <a:r>
              <a:rPr lang="uz-Cyrl-UZ" sz="2600" b="1" i="1" dirty="0">
                <a:solidFill>
                  <a:srgbClr val="0000FF"/>
                </a:solidFill>
                <a:latin typeface="Times New Roman" panose="02020603050405020304" pitchFamily="18" charset="0"/>
                <a:ea typeface="Times New Roman" panose="02020603050405020304" pitchFamily="18" charset="0"/>
              </a:rPr>
              <a:t>ijtimoiy-amaliy vazifalar jixatdan </a:t>
            </a:r>
            <a:r>
              <a:rPr lang="uz-Cyrl-UZ" sz="2600" b="1" i="1" dirty="0" smtClean="0">
                <a:solidFill>
                  <a:srgbClr val="0000FF"/>
                </a:solidFill>
                <a:latin typeface="Times New Roman" panose="02020603050405020304" pitchFamily="18" charset="0"/>
                <a:ea typeface="Times New Roman" panose="02020603050405020304" pitchFamily="18" charset="0"/>
              </a:rPr>
              <a:t>b</a:t>
            </a:r>
            <a:r>
              <a:rPr lang="en-US" sz="2600" b="1" i="1" dirty="0" smtClean="0">
                <a:solidFill>
                  <a:srgbClr val="0000FF"/>
                </a:solidFill>
                <a:latin typeface="Times New Roman" panose="02020603050405020304" pitchFamily="18" charset="0"/>
                <a:ea typeface="Times New Roman" panose="02020603050405020304" pitchFamily="18" charset="0"/>
              </a:rPr>
              <a:t>o’</a:t>
            </a:r>
            <a:r>
              <a:rPr lang="uz-Cyrl-UZ" sz="2600" b="1" i="1" dirty="0" smtClean="0">
                <a:solidFill>
                  <a:srgbClr val="0000FF"/>
                </a:solidFill>
                <a:latin typeface="Times New Roman" panose="02020603050405020304" pitchFamily="18" charset="0"/>
                <a:ea typeface="Times New Roman" panose="02020603050405020304" pitchFamily="18" charset="0"/>
              </a:rPr>
              <a:t>linishi</a:t>
            </a:r>
            <a:endParaRPr lang="en-US" sz="2600" b="1" i="1" dirty="0" smtClean="0">
              <a:solidFill>
                <a:srgbClr val="0000FF"/>
              </a:solidFill>
              <a:latin typeface="Times New Roman" panose="02020603050405020304" pitchFamily="18" charset="0"/>
              <a:ea typeface="Times New Roman" panose="02020603050405020304" pitchFamily="18" charset="0"/>
            </a:endParaRPr>
          </a:p>
          <a:p>
            <a:pPr algn="just"/>
            <a:r>
              <a:rPr lang="en-US" sz="2600" dirty="0" smtClean="0">
                <a:latin typeface="Times New Roman" panose="02020603050405020304" pitchFamily="18" charset="0"/>
                <a:ea typeface="Times New Roman" panose="02020603050405020304" pitchFamily="18" charset="0"/>
              </a:rPr>
              <a:t>	</a:t>
            </a:r>
            <a:r>
              <a:rPr lang="uz-Cyrl-UZ" sz="2600" b="1" dirty="0" smtClean="0">
                <a:solidFill>
                  <a:srgbClr val="FF0000"/>
                </a:solidFill>
                <a:latin typeface="Times New Roman" panose="02020603050405020304" pitchFamily="18" charset="0"/>
                <a:ea typeface="Times New Roman" panose="02020603050405020304" pitchFamily="18" charset="0"/>
              </a:rPr>
              <a:t>Olimning </a:t>
            </a:r>
            <a:r>
              <a:rPr lang="uz-Cyrl-UZ" sz="2600" b="1" dirty="0">
                <a:solidFill>
                  <a:srgbClr val="FF0000"/>
                </a:solidFill>
                <a:latin typeface="Times New Roman" panose="02020603050405020304" pitchFamily="18" charset="0"/>
                <a:ea typeface="Times New Roman" panose="02020603050405020304" pitchFamily="18" charset="0"/>
              </a:rPr>
              <a:t>ta’kidlashicha, eng </a:t>
            </a:r>
            <a:r>
              <a:rPr lang="en-US" sz="2600" b="1" dirty="0" smtClean="0">
                <a:solidFill>
                  <a:srgbClr val="FF0000"/>
                </a:solidFill>
                <a:latin typeface="Times New Roman" panose="02020603050405020304" pitchFamily="18" charset="0"/>
                <a:ea typeface="Times New Roman" panose="02020603050405020304" pitchFamily="18" charset="0"/>
              </a:rPr>
              <a:t>q</a:t>
            </a:r>
            <a:r>
              <a:rPr lang="uz-Cyrl-UZ" sz="2600" b="1" dirty="0" smtClean="0">
                <a:solidFill>
                  <a:srgbClr val="FF0000"/>
                </a:solidFill>
                <a:latin typeface="Times New Roman" panose="02020603050405020304" pitchFamily="18" charset="0"/>
                <a:ea typeface="Times New Roman" panose="02020603050405020304" pitchFamily="18" charset="0"/>
              </a:rPr>
              <a:t>adimgi </a:t>
            </a:r>
            <a:r>
              <a:rPr lang="uz-Cyrl-UZ" sz="2600" b="1" dirty="0">
                <a:solidFill>
                  <a:srgbClr val="FF0000"/>
                </a:solidFill>
                <a:latin typeface="Times New Roman" panose="02020603050405020304" pitchFamily="18" charset="0"/>
                <a:ea typeface="Times New Roman" panose="02020603050405020304" pitchFamily="18" charset="0"/>
              </a:rPr>
              <a:t>davrlardan boshlab to bugungi kungacha kuyidagi </a:t>
            </a:r>
            <a:r>
              <a:rPr lang="uz-Cyrl-UZ" sz="2600" b="1" dirty="0" smtClean="0">
                <a:solidFill>
                  <a:srgbClr val="FF0000"/>
                </a:solidFill>
                <a:latin typeface="Times New Roman" panose="02020603050405020304" pitchFamily="18" charset="0"/>
                <a:ea typeface="Times New Roman" panose="02020603050405020304" pitchFamily="18" charset="0"/>
              </a:rPr>
              <a:t>bosh</a:t>
            </a:r>
            <a:r>
              <a:rPr lang="en-US" sz="2600" b="1" dirty="0" smtClean="0">
                <a:solidFill>
                  <a:srgbClr val="FF0000"/>
                </a:solidFill>
                <a:latin typeface="Times New Roman" panose="02020603050405020304" pitchFamily="18" charset="0"/>
                <a:ea typeface="Times New Roman" panose="02020603050405020304" pitchFamily="18" charset="0"/>
              </a:rPr>
              <a:t>q</a:t>
            </a:r>
            <a:r>
              <a:rPr lang="uz-Cyrl-UZ" sz="2600" b="1" dirty="0" smtClean="0">
                <a:solidFill>
                  <a:srgbClr val="FF0000"/>
                </a:solidFill>
                <a:latin typeface="Times New Roman" panose="02020603050405020304" pitchFamily="18" charset="0"/>
                <a:ea typeface="Times New Roman" panose="02020603050405020304" pitchFamily="18" charset="0"/>
              </a:rPr>
              <a:t>aruv </a:t>
            </a:r>
            <a:r>
              <a:rPr lang="uz-Cyrl-UZ" sz="2600" b="1" dirty="0">
                <a:solidFill>
                  <a:srgbClr val="FF0000"/>
                </a:solidFill>
                <a:latin typeface="Times New Roman" panose="02020603050405020304" pitchFamily="18" charset="0"/>
                <a:ea typeface="Times New Roman" panose="02020603050405020304" pitchFamily="18" charset="0"/>
              </a:rPr>
              <a:t>vazifalari ustivor </a:t>
            </a:r>
            <a:r>
              <a:rPr lang="uz-Cyrl-UZ" sz="2600" b="1" dirty="0" smtClean="0">
                <a:solidFill>
                  <a:srgbClr val="FF0000"/>
                </a:solidFill>
                <a:latin typeface="Times New Roman" panose="02020603050405020304" pitchFamily="18" charset="0"/>
                <a:ea typeface="Times New Roman" panose="02020603050405020304" pitchFamily="18" charset="0"/>
              </a:rPr>
              <a:t>b</a:t>
            </a:r>
            <a:r>
              <a:rPr lang="en-US" sz="2600" b="1" dirty="0" smtClean="0">
                <a:solidFill>
                  <a:srgbClr val="FF0000"/>
                </a:solidFill>
                <a:latin typeface="Times New Roman" panose="02020603050405020304" pitchFamily="18" charset="0"/>
                <a:ea typeface="Times New Roman" panose="02020603050405020304" pitchFamily="18" charset="0"/>
              </a:rPr>
              <a:t>o’</a:t>
            </a:r>
            <a:r>
              <a:rPr lang="uz-Cyrl-UZ" sz="2600" b="1" dirty="0" smtClean="0">
                <a:solidFill>
                  <a:srgbClr val="FF0000"/>
                </a:solidFill>
                <a:latin typeface="Times New Roman" panose="02020603050405020304" pitchFamily="18" charset="0"/>
                <a:ea typeface="Times New Roman" panose="02020603050405020304" pitchFamily="18" charset="0"/>
              </a:rPr>
              <a:t>lib </a:t>
            </a:r>
            <a:r>
              <a:rPr lang="uz-Cyrl-UZ" sz="2600" b="1" dirty="0">
                <a:solidFill>
                  <a:srgbClr val="FF0000"/>
                </a:solidFill>
                <a:latin typeface="Times New Roman" panose="02020603050405020304" pitchFamily="18" charset="0"/>
                <a:ea typeface="Times New Roman" panose="02020603050405020304" pitchFamily="18" charset="0"/>
              </a:rPr>
              <a:t>kelmokda: </a:t>
            </a:r>
            <a:endParaRPr lang="en-US" sz="2600" b="1" dirty="0" smtClean="0">
              <a:solidFill>
                <a:srgbClr val="FF0000"/>
              </a:solidFill>
              <a:latin typeface="Times New Roman" panose="02020603050405020304" pitchFamily="18" charset="0"/>
              <a:ea typeface="Times New Roman" panose="02020603050405020304" pitchFamily="18" charset="0"/>
            </a:endParaRPr>
          </a:p>
          <a:p>
            <a:pPr marL="457200" indent="-457200" algn="just">
              <a:buFont typeface="Wingdings" panose="05000000000000000000" pitchFamily="2" charset="2"/>
              <a:buChar char="ü"/>
            </a:pPr>
            <a:r>
              <a:rPr lang="uz-Cyrl-UZ" sz="2600" b="1" i="1" dirty="0" smtClean="0">
                <a:solidFill>
                  <a:srgbClr val="0000FF"/>
                </a:solidFill>
                <a:latin typeface="Times New Roman" panose="02020603050405020304" pitchFamily="18" charset="0"/>
                <a:ea typeface="Times New Roman" panose="02020603050405020304" pitchFamily="18" charset="0"/>
              </a:rPr>
              <a:t>tashkil </a:t>
            </a:r>
            <a:r>
              <a:rPr lang="uz-Cyrl-UZ" sz="2600" b="1" i="1" dirty="0">
                <a:solidFill>
                  <a:srgbClr val="0000FF"/>
                </a:solidFill>
                <a:latin typeface="Times New Roman" panose="02020603050405020304" pitchFamily="18" charset="0"/>
                <a:ea typeface="Times New Roman" panose="02020603050405020304" pitchFamily="18" charset="0"/>
              </a:rPr>
              <a:t>kilish, </a:t>
            </a:r>
            <a:endParaRPr lang="en-US" sz="2600" b="1" i="1" dirty="0" smtClean="0">
              <a:solidFill>
                <a:srgbClr val="0000FF"/>
              </a:solidFill>
              <a:latin typeface="Times New Roman" panose="02020603050405020304" pitchFamily="18" charset="0"/>
              <a:ea typeface="Times New Roman" panose="02020603050405020304" pitchFamily="18" charset="0"/>
            </a:endParaRPr>
          </a:p>
          <a:p>
            <a:pPr marL="457200" indent="-457200" algn="just">
              <a:buFont typeface="Wingdings" panose="05000000000000000000" pitchFamily="2" charset="2"/>
              <a:buChar char="ü"/>
            </a:pPr>
            <a:r>
              <a:rPr lang="uz-Cyrl-UZ" sz="2600" b="1" i="1" dirty="0" smtClean="0">
                <a:solidFill>
                  <a:srgbClr val="0000FF"/>
                </a:solidFill>
                <a:latin typeface="Times New Roman" panose="02020603050405020304" pitchFamily="18" charset="0"/>
                <a:ea typeface="Times New Roman" panose="02020603050405020304" pitchFamily="18" charset="0"/>
              </a:rPr>
              <a:t>tartibga </a:t>
            </a:r>
            <a:r>
              <a:rPr lang="uz-Cyrl-UZ" sz="2600" b="1" i="1" dirty="0">
                <a:solidFill>
                  <a:srgbClr val="0000FF"/>
                </a:solidFill>
                <a:latin typeface="Times New Roman" panose="02020603050405020304" pitchFamily="18" charset="0"/>
                <a:ea typeface="Times New Roman" panose="02020603050405020304" pitchFamily="18" charset="0"/>
              </a:rPr>
              <a:t>solish, </a:t>
            </a:r>
            <a:endParaRPr lang="en-US" sz="2600" b="1" i="1" dirty="0" smtClean="0">
              <a:solidFill>
                <a:srgbClr val="0000FF"/>
              </a:solidFill>
              <a:latin typeface="Times New Roman" panose="02020603050405020304" pitchFamily="18" charset="0"/>
              <a:ea typeface="Times New Roman" panose="02020603050405020304" pitchFamily="18" charset="0"/>
            </a:endParaRPr>
          </a:p>
          <a:p>
            <a:pPr marL="457200" indent="-457200" algn="just">
              <a:buFont typeface="Wingdings" panose="05000000000000000000" pitchFamily="2" charset="2"/>
              <a:buChar char="ü"/>
            </a:pPr>
            <a:r>
              <a:rPr lang="en-US" sz="2600" b="1" i="1" dirty="0" smtClean="0">
                <a:solidFill>
                  <a:srgbClr val="0000FF"/>
                </a:solidFill>
                <a:latin typeface="Times New Roman" panose="02020603050405020304" pitchFamily="18" charset="0"/>
                <a:ea typeface="Times New Roman" panose="02020603050405020304" pitchFamily="18" charset="0"/>
              </a:rPr>
              <a:t>N</a:t>
            </a:r>
            <a:r>
              <a:rPr lang="uz-Cyrl-UZ" sz="2600" b="1" i="1" dirty="0" smtClean="0">
                <a:solidFill>
                  <a:srgbClr val="0000FF"/>
                </a:solidFill>
                <a:latin typeface="Times New Roman" panose="02020603050405020304" pitchFamily="18" charset="0"/>
                <a:ea typeface="Times New Roman" panose="02020603050405020304" pitchFamily="18" charset="0"/>
              </a:rPr>
              <a:t>azorat</a:t>
            </a:r>
            <a:r>
              <a:rPr lang="en-US" sz="2600" b="1" i="1" dirty="0" smtClean="0">
                <a:solidFill>
                  <a:srgbClr val="0000FF"/>
                </a:solidFill>
                <a:latin typeface="Times New Roman" panose="02020603050405020304" pitchFamily="18" charset="0"/>
                <a:ea typeface="Times New Roman" panose="02020603050405020304" pitchFamily="18" charset="0"/>
              </a:rPr>
              <a:t> </a:t>
            </a:r>
            <a:r>
              <a:rPr lang="en-US" sz="2600" b="1" i="1" dirty="0" err="1" smtClean="0">
                <a:solidFill>
                  <a:srgbClr val="0000FF"/>
                </a:solidFill>
                <a:latin typeface="Times New Roman" panose="02020603050405020304" pitchFamily="18" charset="0"/>
                <a:ea typeface="Times New Roman" panose="02020603050405020304" pitchFamily="18" charset="0"/>
              </a:rPr>
              <a:t>qilish</a:t>
            </a:r>
            <a:r>
              <a:rPr lang="uz-Cyrl-UZ" sz="2600" b="1" i="1" dirty="0" smtClean="0">
                <a:solidFill>
                  <a:srgbClr val="0000FF"/>
                </a:solidFill>
                <a:latin typeface="Times New Roman" panose="02020603050405020304" pitchFamily="18" charset="0"/>
                <a:ea typeface="Times New Roman" panose="02020603050405020304" pitchFamily="18" charset="0"/>
              </a:rPr>
              <a:t>, </a:t>
            </a:r>
            <a:endParaRPr lang="en-US" sz="2600" b="1" i="1" dirty="0" smtClean="0">
              <a:solidFill>
                <a:srgbClr val="0000FF"/>
              </a:solidFill>
              <a:latin typeface="Times New Roman" panose="02020603050405020304" pitchFamily="18" charset="0"/>
              <a:ea typeface="Times New Roman" panose="02020603050405020304" pitchFamily="18" charset="0"/>
            </a:endParaRPr>
          </a:p>
          <a:p>
            <a:pPr marL="457200" indent="-457200" algn="just">
              <a:buFont typeface="Wingdings" panose="05000000000000000000" pitchFamily="2" charset="2"/>
              <a:buChar char="ü"/>
            </a:pPr>
            <a:r>
              <a:rPr lang="uz-Cyrl-UZ" sz="2600" b="1" i="1" dirty="0" smtClean="0">
                <a:solidFill>
                  <a:srgbClr val="0000FF"/>
                </a:solidFill>
                <a:latin typeface="Times New Roman" panose="02020603050405020304" pitchFamily="18" charset="0"/>
                <a:ea typeface="Times New Roman" panose="02020603050405020304" pitchFamily="18" charset="0"/>
              </a:rPr>
              <a:t>jamiyatning </a:t>
            </a:r>
            <a:r>
              <a:rPr lang="uz-Cyrl-UZ" sz="2600" b="1" i="1" dirty="0">
                <a:solidFill>
                  <a:srgbClr val="0000FF"/>
                </a:solidFill>
                <a:latin typeface="Times New Roman" panose="02020603050405020304" pitchFamily="18" charset="0"/>
                <a:ea typeface="Times New Roman" panose="02020603050405020304" pitchFamily="18" charset="0"/>
              </a:rPr>
              <a:t>ichki va tashki murakkabliklarini </a:t>
            </a:r>
            <a:r>
              <a:rPr lang="uz-Cyrl-UZ" sz="2600" b="1" i="1" dirty="0" smtClean="0">
                <a:solidFill>
                  <a:srgbClr val="0000FF"/>
                </a:solidFill>
                <a:latin typeface="Times New Roman" panose="02020603050405020304" pitchFamily="18" charset="0"/>
                <a:ea typeface="Times New Roman" panose="02020603050405020304" pitchFamily="18" charset="0"/>
              </a:rPr>
              <a:t>bosh</a:t>
            </a:r>
            <a:r>
              <a:rPr lang="en-US" sz="2600" b="1" i="1" dirty="0" smtClean="0">
                <a:solidFill>
                  <a:srgbClr val="0000FF"/>
                </a:solidFill>
                <a:latin typeface="Times New Roman" panose="02020603050405020304" pitchFamily="18" charset="0"/>
                <a:ea typeface="Times New Roman" panose="02020603050405020304" pitchFamily="18" charset="0"/>
              </a:rPr>
              <a:t>q</a:t>
            </a:r>
            <a:r>
              <a:rPr lang="uz-Cyrl-UZ" sz="2600" b="1" i="1" dirty="0" smtClean="0">
                <a:solidFill>
                  <a:srgbClr val="0000FF"/>
                </a:solidFill>
                <a:latin typeface="Times New Roman" panose="02020603050405020304" pitchFamily="18" charset="0"/>
                <a:ea typeface="Times New Roman" panose="02020603050405020304" pitchFamily="18" charset="0"/>
              </a:rPr>
              <a:t>arib </a:t>
            </a:r>
            <a:r>
              <a:rPr lang="uz-Cyrl-UZ" sz="2600" b="1" i="1" dirty="0">
                <a:solidFill>
                  <a:srgbClr val="0000FF"/>
                </a:solidFill>
                <a:latin typeface="Times New Roman" panose="02020603050405020304" pitchFamily="18" charset="0"/>
                <a:ea typeface="Times New Roman" panose="02020603050405020304" pitchFamily="18" charset="0"/>
              </a:rPr>
              <a:t>turish.</a:t>
            </a:r>
            <a:endParaRPr lang="ru-RU" sz="2600" b="1" i="1"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Рисунок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2"/>
            <a:ext cx="9188327"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07504" y="680924"/>
            <a:ext cx="8568952" cy="5423472"/>
          </a:xfrm>
          <a:prstGeom prst="rect">
            <a:avLst/>
          </a:prstGeom>
        </p:spPr>
        <p:txBody>
          <a:bodyPr wrap="square">
            <a:spAutoFit/>
          </a:bodyPr>
          <a:lstStyle/>
          <a:p>
            <a:pPr algn="just">
              <a:lnSpc>
                <a:spcPct val="107000"/>
              </a:lnSpc>
              <a:spcAft>
                <a:spcPts val="0"/>
              </a:spcAft>
            </a:pPr>
            <a:r>
              <a:rPr lang="uz-Cyrl-UZ" sz="25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5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q</a:t>
            </a:r>
            <a:r>
              <a:rPr lang="uz-Cyrl-UZ" sz="25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tisodiy </a:t>
            </a:r>
            <a:r>
              <a:rPr lang="uz-Cyrl-UZ" sz="25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funktsiyalar</a:t>
            </a:r>
            <a:r>
              <a:rPr lang="uz-Cyrl-UZ" sz="25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tizimida ishlab </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chi</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arish </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va ijtimoiy mexnat </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ta</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simoti mu</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h</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im </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rin </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tutgan. </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Dex</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onchilik </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ishlari, ishlab </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chi</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arishni </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tashkil etish, jamoa </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x</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jaliklarida </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yer va suvni </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ta</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simlash</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ea typeface="Times New Roman" panose="02020603050405020304" pitchFamily="18" charset="0"/>
                <a:cs typeface="Times New Roman" panose="02020603050405020304" pitchFamily="18" charset="0"/>
              </a:rPr>
              <a:t>qu</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rilish </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va </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sug</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orish </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irrigatsiya ishlarini </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y</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lga </a:t>
            </a:r>
            <a:r>
              <a:rPr lang="en-US" sz="2500" dirty="0" err="1" smtClean="0">
                <a:latin typeface="Times New Roman" panose="02020603050405020304" pitchFamily="18" charset="0"/>
                <a:ea typeface="Times New Roman" panose="02020603050405020304" pitchFamily="18" charset="0"/>
                <a:cs typeface="Times New Roman" panose="02020603050405020304" pitchFamily="18" charset="0"/>
              </a:rPr>
              <a:t>qo</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yish</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ishlo</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 x</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jaligi </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va </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h</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unarmandchilik ma</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h</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sulotlarini </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ishlab </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chi</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arish</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 </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ma</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h</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sulot </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ayirboshlash </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h</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amda savdo-soti</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 alo</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alari </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shular sirasiga kiradi. Ishlab </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chi</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arish </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taraqqiyotining turli </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bos</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ichlarida </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rejalashtirish, tashkil </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ilish</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 tartibga solish va nazorat kilish kabi ishlarni bajarish vazifalari xam yuzaga kelgan.</a:t>
            </a:r>
            <a:endParaRPr lang="ru-RU" sz="25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uz-Cyrl-UZ" sz="25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Ijtimoiy funktsiyalar</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adimgi </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jamoalardagi uzaro </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alo</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alarni </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tartibga solish va </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muvofi</a:t>
            </a:r>
            <a:r>
              <a:rPr lang="en-US" sz="2500" dirty="0" err="1" smtClean="0">
                <a:latin typeface="Times New Roman" panose="02020603050405020304" pitchFamily="18" charset="0"/>
                <a:ea typeface="Times New Roman" panose="02020603050405020304" pitchFamily="18" charset="0"/>
                <a:cs typeface="Times New Roman" panose="02020603050405020304" pitchFamily="18" charset="0"/>
              </a:rPr>
              <a:t>ql</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ashtirish</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 munozarali masalalarni </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h</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al </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ilish</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 jamoaning ichki va </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tash</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i </a:t>
            </a:r>
            <a:r>
              <a:rPr lang="uz-Cyrl-UZ" sz="2500" dirty="0">
                <a:latin typeface="Times New Roman" panose="02020603050405020304" pitchFamily="18" charset="0"/>
                <a:ea typeface="Times New Roman" panose="02020603050405020304" pitchFamily="18" charset="0"/>
                <a:cs typeface="Times New Roman" panose="02020603050405020304" pitchFamily="18" charset="0"/>
              </a:rPr>
              <a:t>munosabatlarini </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h</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u</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u</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iy ji</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h</a:t>
            </a:r>
            <a:r>
              <a:rPr lang="uz-Cyrl-UZ" sz="2500" dirty="0" smtClean="0">
                <a:latin typeface="Times New Roman" panose="02020603050405020304" pitchFamily="18" charset="0"/>
                <a:ea typeface="Times New Roman" panose="02020603050405020304" pitchFamily="18" charset="0"/>
                <a:cs typeface="Times New Roman" panose="02020603050405020304" pitchFamily="18" charset="0"/>
              </a:rPr>
              <a:t>atdan</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ea typeface="Times New Roman" panose="02020603050405020304" pitchFamily="18" charset="0"/>
                <a:cs typeface="Times New Roman" panose="02020603050405020304" pitchFamily="18" charset="0"/>
              </a:rPr>
              <a:t>tartibga</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ea typeface="Times New Roman" panose="02020603050405020304" pitchFamily="18" charset="0"/>
                <a:cs typeface="Times New Roman" panose="02020603050405020304" pitchFamily="18" charset="0"/>
              </a:rPr>
              <a:t>solish</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ru-RU" sz="25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23528" y="643095"/>
            <a:ext cx="8606760" cy="5724003"/>
          </a:xfrm>
          <a:prstGeom prst="rect">
            <a:avLst/>
          </a:prstGeom>
        </p:spPr>
        <p:txBody>
          <a:bodyPr wrap="square">
            <a:spAutoFit/>
          </a:bodyPr>
          <a:lstStyle/>
          <a:p>
            <a:pPr algn="just">
              <a:lnSpc>
                <a:spcPct val="107000"/>
              </a:lnSpc>
              <a:spcAft>
                <a:spcPts val="0"/>
              </a:spcAft>
            </a:pPr>
            <a:r>
              <a:rPr lang="en-US" sz="28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H</a:t>
            </a:r>
            <a:r>
              <a:rPr lang="uz-Cyrl-UZ" sz="28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arbiy-siyosiy funksiyalar</a:t>
            </a:r>
            <a:r>
              <a:rPr lang="uz-Cyrl-UZ" sz="28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endParaRPr lang="ru-RU"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uz-Cyrl-UZ" sz="2800" dirty="0" smtClean="0">
                <a:latin typeface="Times New Roman" panose="02020603050405020304" pitchFamily="18" charset="0"/>
                <a:ea typeface="Times New Roman" panose="02020603050405020304" pitchFamily="18" charset="0"/>
              </a:rPr>
              <a:t>tash</a:t>
            </a:r>
            <a:r>
              <a:rPr lang="en-US" sz="2800" dirty="0" smtClean="0">
                <a:latin typeface="Times New Roman" panose="02020603050405020304" pitchFamily="18" charset="0"/>
                <a:ea typeface="Times New Roman" panose="02020603050405020304" pitchFamily="18" charset="0"/>
              </a:rPr>
              <a:t>q</a:t>
            </a:r>
            <a:r>
              <a:rPr lang="uz-Cyrl-UZ" sz="2800" dirty="0" smtClean="0">
                <a:latin typeface="Times New Roman" panose="02020603050405020304" pitchFamily="18" charset="0"/>
                <a:ea typeface="Times New Roman" panose="02020603050405020304" pitchFamily="18" charset="0"/>
              </a:rPr>
              <a:t>i </a:t>
            </a:r>
            <a:r>
              <a:rPr lang="en-US" sz="2800" dirty="0" smtClean="0">
                <a:latin typeface="Times New Roman" panose="02020603050405020304" pitchFamily="18" charset="0"/>
                <a:ea typeface="Times New Roman" panose="02020603050405020304" pitchFamily="18" charset="0"/>
              </a:rPr>
              <a:t>h</a:t>
            </a:r>
            <a:r>
              <a:rPr lang="uz-Cyrl-UZ" sz="2800" dirty="0" smtClean="0">
                <a:latin typeface="Times New Roman" panose="02020603050405020304" pitchFamily="18" charset="0"/>
                <a:ea typeface="Times New Roman" panose="02020603050405020304" pitchFamily="18" charset="0"/>
              </a:rPr>
              <a:t>arbiy bos</a:t>
            </a:r>
            <a:r>
              <a:rPr lang="en-US" sz="2800" dirty="0" smtClean="0">
                <a:latin typeface="Times New Roman" panose="02020603050405020304" pitchFamily="18" charset="0"/>
                <a:ea typeface="Times New Roman" panose="02020603050405020304" pitchFamily="18" charset="0"/>
              </a:rPr>
              <a:t>q</a:t>
            </a:r>
            <a:r>
              <a:rPr lang="uz-Cyrl-UZ" sz="2800" dirty="0" smtClean="0">
                <a:latin typeface="Times New Roman" panose="02020603050405020304" pitchFamily="18" charset="0"/>
                <a:ea typeface="Times New Roman" panose="02020603050405020304" pitchFamily="18" charset="0"/>
              </a:rPr>
              <a:t>inlardan </a:t>
            </a:r>
            <a:r>
              <a:rPr lang="en-US" sz="2800" dirty="0" smtClean="0">
                <a:latin typeface="Times New Roman" panose="02020603050405020304" pitchFamily="18" charset="0"/>
                <a:ea typeface="Times New Roman" panose="02020603050405020304" pitchFamily="18" charset="0"/>
              </a:rPr>
              <a:t>h</a:t>
            </a:r>
            <a:r>
              <a:rPr lang="uz-Cyrl-UZ" sz="2800" dirty="0" smtClean="0">
                <a:latin typeface="Times New Roman" panose="02020603050405020304" pitchFamily="18" charset="0"/>
                <a:ea typeface="Times New Roman" panose="02020603050405020304" pitchFamily="18" charset="0"/>
              </a:rPr>
              <a:t>imoyalanish</a:t>
            </a:r>
            <a:r>
              <a:rPr lang="uz-Cyrl-UZ" sz="2800" dirty="0">
                <a:latin typeface="Times New Roman" panose="02020603050405020304" pitchFamily="18" charset="0"/>
                <a:ea typeface="Times New Roman" panose="02020603050405020304" pitchFamily="18" charset="0"/>
              </a:rPr>
              <a:t>, </a:t>
            </a:r>
            <a:r>
              <a:rPr lang="en-US" sz="2800" dirty="0" smtClean="0">
                <a:latin typeface="Times New Roman" panose="02020603050405020304" pitchFamily="18" charset="0"/>
                <a:ea typeface="Times New Roman" panose="02020603050405020304" pitchFamily="18" charset="0"/>
              </a:rPr>
              <a:t>h</a:t>
            </a:r>
            <a:r>
              <a:rPr lang="uz-Cyrl-UZ" sz="2800" dirty="0" smtClean="0">
                <a:latin typeface="Times New Roman" panose="02020603050405020304" pitchFamily="18" charset="0"/>
                <a:ea typeface="Times New Roman" panose="02020603050405020304" pitchFamily="18" charset="0"/>
              </a:rPr>
              <a:t>arbiy </a:t>
            </a:r>
            <a:r>
              <a:rPr lang="en-US" sz="2800" dirty="0" err="1" smtClean="0">
                <a:latin typeface="Times New Roman" panose="02020603050405020304" pitchFamily="18" charset="0"/>
                <a:ea typeface="Times New Roman" panose="02020603050405020304" pitchFamily="18" charset="0"/>
              </a:rPr>
              <a:t>qo</a:t>
            </a:r>
            <a:r>
              <a:rPr lang="en-US" sz="2800" dirty="0" smtClean="0">
                <a:latin typeface="Times New Roman" panose="02020603050405020304" pitchFamily="18" charset="0"/>
                <a:ea typeface="Times New Roman" panose="02020603050405020304" pitchFamily="18" charset="0"/>
              </a:rPr>
              <a:t>’</a:t>
            </a:r>
            <a:r>
              <a:rPr lang="uz-Cyrl-UZ" sz="2800" dirty="0" smtClean="0">
                <a:latin typeface="Times New Roman" panose="02020603050405020304" pitchFamily="18" charset="0"/>
                <a:ea typeface="Times New Roman" panose="02020603050405020304" pitchFamily="18" charset="0"/>
              </a:rPr>
              <a:t>shinlarni </a:t>
            </a:r>
            <a:r>
              <a:rPr lang="uz-Cyrl-UZ" sz="2800" dirty="0">
                <a:latin typeface="Times New Roman" panose="02020603050405020304" pitchFamily="18" charset="0"/>
                <a:ea typeface="Times New Roman" panose="02020603050405020304" pitchFamily="18" charset="0"/>
              </a:rPr>
              <a:t>tashkil etish,</a:t>
            </a:r>
            <a:endParaRPr lang="ru-RU" sz="2800" dirty="0"/>
          </a:p>
          <a:p>
            <a:pPr marL="342900" lvl="0" indent="-342900" algn="just">
              <a:spcAft>
                <a:spcPts val="0"/>
              </a:spcAft>
              <a:buFont typeface="Wingdings" panose="05000000000000000000" pitchFamily="2" charset="2"/>
              <a:buChar char=""/>
            </a:pPr>
            <a:r>
              <a:rPr lang="uz-Cyrl-UZ" sz="2800" dirty="0" smtClean="0">
                <a:latin typeface="Times New Roman" panose="02020603050405020304" pitchFamily="18" charset="0"/>
                <a:ea typeface="Times New Roman" panose="02020603050405020304" pitchFamily="18" charset="0"/>
              </a:rPr>
              <a:t>vo</a:t>
            </a:r>
            <a:r>
              <a:rPr lang="en-US" sz="2800" dirty="0" smtClean="0">
                <a:latin typeface="Times New Roman" panose="02020603050405020304" pitchFamily="18" charset="0"/>
                <a:ea typeface="Times New Roman" panose="02020603050405020304" pitchFamily="18" charset="0"/>
              </a:rPr>
              <a:t>h</a:t>
            </a:r>
            <a:r>
              <a:rPr lang="uz-Cyrl-UZ" sz="2800" dirty="0" smtClean="0">
                <a:latin typeface="Times New Roman" panose="02020603050405020304" pitchFamily="18" charset="0"/>
                <a:ea typeface="Times New Roman" panose="02020603050405020304" pitchFamily="18" charset="0"/>
              </a:rPr>
              <a:t>alar </a:t>
            </a:r>
            <a:r>
              <a:rPr lang="uz-Cyrl-UZ" sz="2800" dirty="0">
                <a:latin typeface="Times New Roman" panose="02020603050405020304" pitchFamily="18" charset="0"/>
                <a:ea typeface="Times New Roman" panose="02020603050405020304" pitchFamily="18" charset="0"/>
              </a:rPr>
              <a:t>xududlarida mudofaa ishlarini amalga oshirish,</a:t>
            </a:r>
            <a:endParaRPr lang="ru-RU" sz="2800" dirty="0"/>
          </a:p>
          <a:p>
            <a:pPr marL="342900" lvl="0" indent="-342900" algn="just">
              <a:spcAft>
                <a:spcPts val="0"/>
              </a:spcAft>
              <a:buFont typeface="Wingdings" panose="05000000000000000000" pitchFamily="2" charset="2"/>
              <a:buChar char=""/>
            </a:pPr>
            <a:r>
              <a:rPr lang="uz-Cyrl-UZ" sz="2800" dirty="0">
                <a:latin typeface="Times New Roman" panose="02020603050405020304" pitchFamily="18" charset="0"/>
                <a:ea typeface="Times New Roman" panose="02020603050405020304" pitchFamily="18" charset="0"/>
              </a:rPr>
              <a:t>tuman va </a:t>
            </a:r>
            <a:r>
              <a:rPr lang="uz-Cyrl-UZ" sz="2800" dirty="0" smtClean="0">
                <a:latin typeface="Times New Roman" panose="02020603050405020304" pitchFamily="18" charset="0"/>
                <a:ea typeface="Times New Roman" panose="02020603050405020304" pitchFamily="18" charset="0"/>
              </a:rPr>
              <a:t>vo</a:t>
            </a:r>
            <a:r>
              <a:rPr lang="en-US" sz="2800" dirty="0" smtClean="0">
                <a:latin typeface="Times New Roman" panose="02020603050405020304" pitchFamily="18" charset="0"/>
                <a:ea typeface="Times New Roman" panose="02020603050405020304" pitchFamily="18" charset="0"/>
              </a:rPr>
              <a:t>h</a:t>
            </a:r>
            <a:r>
              <a:rPr lang="uz-Cyrl-UZ" sz="2800" dirty="0" smtClean="0">
                <a:latin typeface="Times New Roman" panose="02020603050405020304" pitchFamily="18" charset="0"/>
                <a:ea typeface="Times New Roman" panose="02020603050405020304" pitchFamily="18" charset="0"/>
              </a:rPr>
              <a:t>alar </a:t>
            </a:r>
            <a:r>
              <a:rPr lang="en-US" sz="2800" dirty="0" smtClean="0">
                <a:latin typeface="Times New Roman" panose="02020603050405020304" pitchFamily="18" charset="0"/>
                <a:ea typeface="Times New Roman" panose="02020603050405020304" pitchFamily="18" charset="0"/>
              </a:rPr>
              <a:t>o’</a:t>
            </a:r>
            <a:r>
              <a:rPr lang="uz-Cyrl-UZ" sz="2800" dirty="0" smtClean="0">
                <a:latin typeface="Times New Roman" panose="02020603050405020304" pitchFamily="18" charset="0"/>
                <a:ea typeface="Times New Roman" panose="02020603050405020304" pitchFamily="18" charset="0"/>
              </a:rPr>
              <a:t>rtasida </a:t>
            </a:r>
            <a:r>
              <a:rPr lang="uz-Cyrl-UZ" sz="2800" dirty="0">
                <a:latin typeface="Times New Roman" panose="02020603050405020304" pitchFamily="18" charset="0"/>
                <a:ea typeface="Times New Roman" panose="02020603050405020304" pitchFamily="18" charset="0"/>
              </a:rPr>
              <a:t>uzaro </a:t>
            </a:r>
            <a:r>
              <a:rPr lang="uz-Cyrl-UZ" sz="2800" dirty="0" smtClean="0">
                <a:latin typeface="Times New Roman" panose="02020603050405020304" pitchFamily="18" charset="0"/>
                <a:ea typeface="Times New Roman" panose="02020603050405020304" pitchFamily="18" charset="0"/>
              </a:rPr>
              <a:t>alo</a:t>
            </a:r>
            <a:r>
              <a:rPr lang="en-US" sz="2800" dirty="0" smtClean="0">
                <a:latin typeface="Times New Roman" panose="02020603050405020304" pitchFamily="18" charset="0"/>
                <a:ea typeface="Times New Roman" panose="02020603050405020304" pitchFamily="18" charset="0"/>
              </a:rPr>
              <a:t>q</a:t>
            </a:r>
            <a:r>
              <a:rPr lang="uz-Cyrl-UZ" sz="2800" dirty="0" smtClean="0">
                <a:latin typeface="Times New Roman" panose="02020603050405020304" pitchFamily="18" charset="0"/>
                <a:ea typeface="Times New Roman" panose="02020603050405020304" pitchFamily="18" charset="0"/>
              </a:rPr>
              <a:t>alarni </a:t>
            </a:r>
            <a:r>
              <a:rPr lang="en-US" sz="2800" dirty="0" smtClean="0">
                <a:latin typeface="Times New Roman" panose="02020603050405020304" pitchFamily="18" charset="0"/>
                <a:ea typeface="Times New Roman" panose="02020603050405020304" pitchFamily="18" charset="0"/>
              </a:rPr>
              <a:t>o’</a:t>
            </a:r>
            <a:r>
              <a:rPr lang="uz-Cyrl-UZ" sz="2800" dirty="0" smtClean="0">
                <a:latin typeface="Times New Roman" panose="02020603050405020304" pitchFamily="18" charset="0"/>
                <a:ea typeface="Times New Roman" panose="02020603050405020304" pitchFamily="18" charset="0"/>
              </a:rPr>
              <a:t>rnatish </a:t>
            </a:r>
            <a:r>
              <a:rPr lang="en-US" sz="2800" dirty="0" smtClean="0">
                <a:latin typeface="Times New Roman" panose="02020603050405020304" pitchFamily="18" charset="0"/>
                <a:ea typeface="Times New Roman" panose="02020603050405020304" pitchFamily="18" charset="0"/>
              </a:rPr>
              <a:t>h</a:t>
            </a:r>
            <a:r>
              <a:rPr lang="uz-Cyrl-UZ" sz="2800" dirty="0" smtClean="0">
                <a:latin typeface="Times New Roman" panose="02020603050405020304" pitchFamily="18" charset="0"/>
                <a:ea typeface="Times New Roman" panose="02020603050405020304" pitchFamily="18" charset="0"/>
              </a:rPr>
              <a:t>amda </a:t>
            </a:r>
            <a:r>
              <a:rPr lang="uz-Cyrl-UZ" sz="2800" dirty="0">
                <a:latin typeface="Times New Roman" panose="02020603050405020304" pitchFamily="18" charset="0"/>
                <a:ea typeface="Times New Roman" panose="02020603050405020304" pitchFamily="18" charset="0"/>
              </a:rPr>
              <a:t>munozarali masalalarni </a:t>
            </a:r>
            <a:r>
              <a:rPr lang="en-US" sz="2800" dirty="0" smtClean="0">
                <a:latin typeface="Times New Roman" panose="02020603050405020304" pitchFamily="18" charset="0"/>
                <a:ea typeface="Times New Roman" panose="02020603050405020304" pitchFamily="18" charset="0"/>
              </a:rPr>
              <a:t>h</a:t>
            </a:r>
            <a:r>
              <a:rPr lang="uz-Cyrl-UZ" sz="2800" dirty="0" smtClean="0">
                <a:latin typeface="Times New Roman" panose="02020603050405020304" pitchFamily="18" charset="0"/>
                <a:ea typeface="Times New Roman" panose="02020603050405020304" pitchFamily="18" charset="0"/>
              </a:rPr>
              <a:t>al </a:t>
            </a:r>
            <a:r>
              <a:rPr lang="en-US" sz="2800" dirty="0" smtClean="0">
                <a:latin typeface="Times New Roman" panose="02020603050405020304" pitchFamily="18" charset="0"/>
                <a:ea typeface="Times New Roman" panose="02020603050405020304" pitchFamily="18" charset="0"/>
              </a:rPr>
              <a:t>q</a:t>
            </a:r>
            <a:r>
              <a:rPr lang="uz-Cyrl-UZ" sz="2800" dirty="0" smtClean="0">
                <a:latin typeface="Times New Roman" panose="02020603050405020304" pitchFamily="18" charset="0"/>
                <a:ea typeface="Times New Roman" panose="02020603050405020304" pitchFamily="18" charset="0"/>
              </a:rPr>
              <a:t>ilish </a:t>
            </a:r>
            <a:r>
              <a:rPr lang="uz-Cyrl-UZ" sz="2800" dirty="0">
                <a:latin typeface="Times New Roman" panose="02020603050405020304" pitchFamily="18" charset="0"/>
                <a:ea typeface="Times New Roman" panose="02020603050405020304" pitchFamily="18" charset="0"/>
              </a:rPr>
              <a:t>kabi vazifalar asosida shakllanib rivojlangan </a:t>
            </a:r>
            <a:r>
              <a:rPr lang="uz-Cyrl-UZ" sz="2800" dirty="0" smtClean="0">
                <a:latin typeface="Times New Roman" panose="02020603050405020304" pitchFamily="18" charset="0"/>
                <a:ea typeface="Times New Roman" panose="02020603050405020304" pitchFamily="18" charset="0"/>
              </a:rPr>
              <a:t>bosh</a:t>
            </a:r>
            <a:r>
              <a:rPr lang="en-US" sz="2800" dirty="0" smtClean="0">
                <a:latin typeface="Times New Roman" panose="02020603050405020304" pitchFamily="18" charset="0"/>
                <a:ea typeface="Times New Roman" panose="02020603050405020304" pitchFamily="18" charset="0"/>
              </a:rPr>
              <a:t>q</a:t>
            </a:r>
            <a:r>
              <a:rPr lang="uz-Cyrl-UZ" sz="2800" dirty="0" smtClean="0">
                <a:latin typeface="Times New Roman" panose="02020603050405020304" pitchFamily="18" charset="0"/>
                <a:ea typeface="Times New Roman" panose="02020603050405020304" pitchFamily="18" charset="0"/>
              </a:rPr>
              <a:t>arib </a:t>
            </a:r>
            <a:r>
              <a:rPr lang="uz-Cyrl-UZ" sz="2800" dirty="0">
                <a:latin typeface="Times New Roman" panose="02020603050405020304" pitchFamily="18" charset="0"/>
                <a:ea typeface="Times New Roman" panose="02020603050405020304" pitchFamily="18" charset="0"/>
              </a:rPr>
              <a:t>turish zaruratiga asoslangan.</a:t>
            </a:r>
            <a:endParaRPr lang="ru-RU" sz="2800" dirty="0"/>
          </a:p>
          <a:p>
            <a:pPr algn="just"/>
            <a:r>
              <a:rPr lang="en-US" sz="2800" b="1" dirty="0" smtClean="0">
                <a:solidFill>
                  <a:srgbClr val="0000FF"/>
                </a:solidFill>
                <a:latin typeface="Times New Roman" panose="02020603050405020304" pitchFamily="18" charset="0"/>
                <a:ea typeface="Times New Roman" panose="02020603050405020304" pitchFamily="18" charset="0"/>
              </a:rPr>
              <a:t>H</a:t>
            </a:r>
            <a:r>
              <a:rPr lang="uz-Cyrl-UZ" sz="2800" b="1" dirty="0" smtClean="0">
                <a:solidFill>
                  <a:srgbClr val="0000FF"/>
                </a:solidFill>
                <a:latin typeface="Times New Roman" panose="02020603050405020304" pitchFamily="18" charset="0"/>
                <a:ea typeface="Times New Roman" panose="02020603050405020304" pitchFamily="18" charset="0"/>
              </a:rPr>
              <a:t>ududiy funksiyalar</a:t>
            </a:r>
            <a:r>
              <a:rPr lang="uz-Cyrl-UZ" sz="2800" b="1" dirty="0">
                <a:solidFill>
                  <a:srgbClr val="0000FF"/>
                </a:solidFill>
                <a:latin typeface="Times New Roman" panose="02020603050405020304" pitchFamily="18" charset="0"/>
                <a:ea typeface="Times New Roman" panose="02020603050405020304" pitchFamily="18" charset="0"/>
              </a:rPr>
              <a:t>: </a:t>
            </a:r>
            <a:r>
              <a:rPr lang="uz-Cyrl-UZ" sz="2800" dirty="0" smtClean="0">
                <a:latin typeface="Times New Roman" panose="02020603050405020304" pitchFamily="18" charset="0"/>
                <a:ea typeface="Times New Roman" panose="02020603050405020304" pitchFamily="18" charset="0"/>
              </a:rPr>
              <a:t>vo</a:t>
            </a:r>
            <a:r>
              <a:rPr lang="en-US" sz="2800" dirty="0" smtClean="0">
                <a:latin typeface="Times New Roman" panose="02020603050405020304" pitchFamily="18" charset="0"/>
                <a:ea typeface="Times New Roman" panose="02020603050405020304" pitchFamily="18" charset="0"/>
              </a:rPr>
              <a:t>h</a:t>
            </a:r>
            <a:r>
              <a:rPr lang="uz-Cyrl-UZ" sz="2800" dirty="0" smtClean="0">
                <a:latin typeface="Times New Roman" panose="02020603050405020304" pitchFamily="18" charset="0"/>
                <a:ea typeface="Times New Roman" panose="02020603050405020304" pitchFamily="18" charset="0"/>
              </a:rPr>
              <a:t>a</a:t>
            </a:r>
            <a:r>
              <a:rPr lang="uz-Cyrl-UZ" sz="2800" dirty="0">
                <a:latin typeface="Times New Roman" panose="02020603050405020304" pitchFamily="18" charset="0"/>
                <a:ea typeface="Times New Roman" panose="02020603050405020304" pitchFamily="18" charset="0"/>
              </a:rPr>
              <a:t>, tuman, viloyat </a:t>
            </a:r>
            <a:r>
              <a:rPr lang="en-US" sz="2800" dirty="0" smtClean="0">
                <a:latin typeface="Times New Roman" panose="02020603050405020304" pitchFamily="18" charset="0"/>
                <a:ea typeface="Times New Roman" panose="02020603050405020304" pitchFamily="18" charset="0"/>
              </a:rPr>
              <a:t>h</a:t>
            </a:r>
            <a:r>
              <a:rPr lang="uz-Cyrl-UZ" sz="2800" dirty="0" smtClean="0">
                <a:latin typeface="Times New Roman" panose="02020603050405020304" pitchFamily="18" charset="0"/>
                <a:ea typeface="Times New Roman" panose="02020603050405020304" pitchFamily="18" charset="0"/>
              </a:rPr>
              <a:t>ududlarida </a:t>
            </a:r>
            <a:r>
              <a:rPr lang="uz-Cyrl-UZ" sz="2800" dirty="0">
                <a:latin typeface="Times New Roman" panose="02020603050405020304" pitchFamily="18" charset="0"/>
                <a:ea typeface="Times New Roman" panose="02020603050405020304" pitchFamily="18" charset="0"/>
              </a:rPr>
              <a:t>joylashgan </a:t>
            </a:r>
            <a:r>
              <a:rPr lang="en-US" sz="2800" dirty="0" smtClean="0">
                <a:latin typeface="Times New Roman" panose="02020603050405020304" pitchFamily="18" charset="0"/>
                <a:ea typeface="Times New Roman" panose="02020603050405020304" pitchFamily="18" charset="0"/>
              </a:rPr>
              <a:t>q</a:t>
            </a:r>
            <a:r>
              <a:rPr lang="uz-Cyrl-UZ" sz="2800" dirty="0" smtClean="0">
                <a:latin typeface="Times New Roman" panose="02020603050405020304" pitchFamily="18" charset="0"/>
                <a:ea typeface="Times New Roman" panose="02020603050405020304" pitchFamily="18" charset="0"/>
              </a:rPr>
              <a:t>ishlo</a:t>
            </a:r>
            <a:r>
              <a:rPr lang="en-US" sz="2800" dirty="0" smtClean="0">
                <a:latin typeface="Times New Roman" panose="02020603050405020304" pitchFamily="18" charset="0"/>
                <a:ea typeface="Times New Roman" panose="02020603050405020304" pitchFamily="18" charset="0"/>
              </a:rPr>
              <a:t>q</a:t>
            </a:r>
            <a:r>
              <a:rPr lang="uz-Cyrl-UZ" sz="2800" dirty="0" smtClean="0">
                <a:latin typeface="Times New Roman" panose="02020603050405020304" pitchFamily="18" charset="0"/>
                <a:ea typeface="Times New Roman" panose="02020603050405020304" pitchFamily="18" charset="0"/>
              </a:rPr>
              <a:t> </a:t>
            </a:r>
            <a:r>
              <a:rPr lang="uz-Cyrl-UZ" sz="2800" dirty="0">
                <a:latin typeface="Times New Roman" panose="02020603050405020304" pitchFamily="18" charset="0"/>
                <a:ea typeface="Times New Roman" panose="02020603050405020304" pitchFamily="18" charset="0"/>
              </a:rPr>
              <a:t>jamoalari, tuman </a:t>
            </a:r>
            <a:r>
              <a:rPr lang="uz-Cyrl-UZ" sz="2800" dirty="0" smtClean="0">
                <a:latin typeface="Times New Roman" panose="02020603050405020304" pitchFamily="18" charset="0"/>
                <a:ea typeface="Times New Roman" panose="02020603050405020304" pitchFamily="18" charset="0"/>
              </a:rPr>
              <a:t>a</a:t>
            </a:r>
            <a:r>
              <a:rPr lang="en-US" sz="2800" dirty="0" smtClean="0">
                <a:latin typeface="Times New Roman" panose="02020603050405020304" pitchFamily="18" charset="0"/>
                <a:ea typeface="Times New Roman" panose="02020603050405020304" pitchFamily="18" charset="0"/>
              </a:rPr>
              <a:t>h</a:t>
            </a:r>
            <a:r>
              <a:rPr lang="uz-Cyrl-UZ" sz="2800" dirty="0" smtClean="0">
                <a:latin typeface="Times New Roman" panose="02020603050405020304" pitchFamily="18" charset="0"/>
                <a:ea typeface="Times New Roman" panose="02020603050405020304" pitchFamily="18" charset="0"/>
              </a:rPr>
              <a:t>olisi </a:t>
            </a:r>
            <a:r>
              <a:rPr lang="uz-Cyrl-UZ" sz="2800" dirty="0">
                <a:latin typeface="Times New Roman" panose="02020603050405020304" pitchFamily="18" charset="0"/>
                <a:ea typeface="Times New Roman" panose="02020603050405020304" pitchFamily="18" charset="0"/>
              </a:rPr>
              <a:t>(bir necha </a:t>
            </a:r>
            <a:r>
              <a:rPr lang="en-US" sz="2800" dirty="0" smtClean="0">
                <a:latin typeface="Times New Roman" panose="02020603050405020304" pitchFamily="18" charset="0"/>
                <a:ea typeface="Times New Roman" panose="02020603050405020304" pitchFamily="18" charset="0"/>
              </a:rPr>
              <a:t>q</a:t>
            </a:r>
            <a:r>
              <a:rPr lang="uz-Cyrl-UZ" sz="2800" dirty="0" smtClean="0">
                <a:latin typeface="Times New Roman" panose="02020603050405020304" pitchFamily="18" charset="0"/>
                <a:ea typeface="Times New Roman" panose="02020603050405020304" pitchFamily="18" charset="0"/>
              </a:rPr>
              <a:t>ishlo</a:t>
            </a:r>
            <a:r>
              <a:rPr lang="en-US" sz="2800" dirty="0" smtClean="0">
                <a:latin typeface="Times New Roman" panose="02020603050405020304" pitchFamily="18" charset="0"/>
                <a:ea typeface="Times New Roman" panose="02020603050405020304" pitchFamily="18" charset="0"/>
              </a:rPr>
              <a:t>q</a:t>
            </a:r>
            <a:r>
              <a:rPr lang="uz-Cyrl-UZ" sz="2800" dirty="0" smtClean="0">
                <a:latin typeface="Times New Roman" panose="02020603050405020304" pitchFamily="18" charset="0"/>
                <a:ea typeface="Times New Roman" panose="02020603050405020304" pitchFamily="18" charset="0"/>
              </a:rPr>
              <a:t> </a:t>
            </a:r>
            <a:r>
              <a:rPr lang="uz-Cyrl-UZ" sz="2800" dirty="0">
                <a:latin typeface="Times New Roman" panose="02020603050405020304" pitchFamily="18" charset="0"/>
                <a:ea typeface="Times New Roman" panose="02020603050405020304" pitchFamily="18" charset="0"/>
              </a:rPr>
              <a:t>jamoalari) va viloyat (bir necha tuman) </a:t>
            </a:r>
            <a:r>
              <a:rPr lang="uz-Cyrl-UZ" sz="2800" dirty="0" smtClean="0">
                <a:latin typeface="Times New Roman" panose="02020603050405020304" pitchFamily="18" charset="0"/>
                <a:ea typeface="Times New Roman" panose="02020603050405020304" pitchFamily="18" charset="0"/>
              </a:rPr>
              <a:t>a</a:t>
            </a:r>
            <a:r>
              <a:rPr lang="en-US" sz="2800" dirty="0" smtClean="0">
                <a:latin typeface="Times New Roman" panose="02020603050405020304" pitchFamily="18" charset="0"/>
                <a:ea typeface="Times New Roman" panose="02020603050405020304" pitchFamily="18" charset="0"/>
              </a:rPr>
              <a:t>h</a:t>
            </a:r>
            <a:r>
              <a:rPr lang="uz-Cyrl-UZ" sz="2800" dirty="0" smtClean="0">
                <a:latin typeface="Times New Roman" panose="02020603050405020304" pitchFamily="18" charset="0"/>
                <a:ea typeface="Times New Roman" panose="02020603050405020304" pitchFamily="18" charset="0"/>
              </a:rPr>
              <a:t>olisining </a:t>
            </a:r>
            <a:r>
              <a:rPr lang="uz-Cyrl-UZ" sz="2800" dirty="0">
                <a:latin typeface="Times New Roman" panose="02020603050405020304" pitchFamily="18" charset="0"/>
                <a:ea typeface="Times New Roman" panose="02020603050405020304" pitchFamily="18" charset="0"/>
              </a:rPr>
              <a:t>munosabatlarini nazorat </a:t>
            </a:r>
            <a:r>
              <a:rPr lang="en-US" sz="2800" dirty="0" smtClean="0">
                <a:latin typeface="Times New Roman" panose="02020603050405020304" pitchFamily="18" charset="0"/>
                <a:ea typeface="Times New Roman" panose="02020603050405020304" pitchFamily="18" charset="0"/>
              </a:rPr>
              <a:t>q</a:t>
            </a:r>
            <a:r>
              <a:rPr lang="uz-Cyrl-UZ" sz="2800" dirty="0" smtClean="0">
                <a:latin typeface="Times New Roman" panose="02020603050405020304" pitchFamily="18" charset="0"/>
                <a:ea typeface="Times New Roman" panose="02020603050405020304" pitchFamily="18" charset="0"/>
              </a:rPr>
              <a:t>ilish </a:t>
            </a:r>
            <a:r>
              <a:rPr lang="uz-Cyrl-UZ" sz="2800" dirty="0">
                <a:latin typeface="Times New Roman" panose="02020603050405020304" pitchFamily="18" charset="0"/>
                <a:ea typeface="Times New Roman" panose="02020603050405020304" pitchFamily="18" charset="0"/>
              </a:rPr>
              <a:t>xamda </a:t>
            </a:r>
            <a:r>
              <a:rPr lang="uz-Cyrl-UZ" sz="2800" dirty="0" smtClean="0">
                <a:latin typeface="Times New Roman" panose="02020603050405020304" pitchFamily="18" charset="0"/>
                <a:ea typeface="Times New Roman" panose="02020603050405020304" pitchFamily="18" charset="0"/>
              </a:rPr>
              <a:t>bosh</a:t>
            </a:r>
            <a:r>
              <a:rPr lang="en-US" sz="2800" dirty="0" smtClean="0">
                <a:latin typeface="Times New Roman" panose="02020603050405020304" pitchFamily="18" charset="0"/>
                <a:ea typeface="Times New Roman" panose="02020603050405020304" pitchFamily="18" charset="0"/>
              </a:rPr>
              <a:t>q</a:t>
            </a:r>
            <a:r>
              <a:rPr lang="uz-Cyrl-UZ" sz="2800" dirty="0" smtClean="0">
                <a:latin typeface="Times New Roman" panose="02020603050405020304" pitchFamily="18" charset="0"/>
                <a:ea typeface="Times New Roman" panose="02020603050405020304" pitchFamily="18" charset="0"/>
              </a:rPr>
              <a:t>arib </a:t>
            </a:r>
            <a:r>
              <a:rPr lang="uz-Cyrl-UZ" sz="2800" dirty="0">
                <a:latin typeface="Times New Roman" panose="02020603050405020304" pitchFamily="18" charset="0"/>
                <a:ea typeface="Times New Roman" panose="02020603050405020304" pitchFamily="18" charset="0"/>
              </a:rPr>
              <a:t>turish </a:t>
            </a:r>
            <a:r>
              <a:rPr lang="uz-Cyrl-UZ" sz="2800" dirty="0" smtClean="0">
                <a:latin typeface="Times New Roman" panose="02020603050405020304" pitchFamily="18" charset="0"/>
                <a:ea typeface="Times New Roman" panose="02020603050405020304" pitchFamily="18" charset="0"/>
              </a:rPr>
              <a:t>zarr</a:t>
            </a:r>
            <a:r>
              <a:rPr lang="en-US" sz="2800" dirty="0" err="1" smtClean="0">
                <a:latin typeface="Times New Roman" panose="02020603050405020304" pitchFamily="18" charset="0"/>
                <a:ea typeface="Times New Roman" panose="02020603050405020304" pitchFamily="18" charset="0"/>
              </a:rPr>
              <a:t>ura</a:t>
            </a:r>
            <a:r>
              <a:rPr lang="uz-Cyrl-UZ" sz="2800" dirty="0" smtClean="0">
                <a:latin typeface="Times New Roman" panose="02020603050405020304" pitchFamily="18" charset="0"/>
                <a:ea typeface="Times New Roman" panose="02020603050405020304" pitchFamily="18" charset="0"/>
              </a:rPr>
              <a:t>tidan </a:t>
            </a:r>
            <a:r>
              <a:rPr lang="uz-Cyrl-UZ" sz="2800" dirty="0">
                <a:latin typeface="Times New Roman" panose="02020603050405020304" pitchFamily="18" charset="0"/>
                <a:ea typeface="Times New Roman" panose="02020603050405020304" pitchFamily="18" charset="0"/>
              </a:rPr>
              <a:t>kelib </a:t>
            </a:r>
            <a:r>
              <a:rPr lang="uz-Cyrl-UZ" sz="2800" dirty="0" smtClean="0">
                <a:latin typeface="Times New Roman" panose="02020603050405020304" pitchFamily="18" charset="0"/>
                <a:ea typeface="Times New Roman" panose="02020603050405020304" pitchFamily="18" charset="0"/>
              </a:rPr>
              <a:t>chiqqan</a:t>
            </a:r>
            <a:r>
              <a:rPr lang="en-US" sz="2800" dirty="0" smtClean="0">
                <a:latin typeface="Times New Roman" panose="02020603050405020304" pitchFamily="18" charset="0"/>
                <a:ea typeface="Times New Roman" panose="02020603050405020304" pitchFamily="18"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68e27534349f1935517ecc882f5534133a3ecf"/>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3532</TotalTime>
  <Words>766</Words>
  <Application>Microsoft Office PowerPoint</Application>
  <PresentationFormat>Экран (4:3)</PresentationFormat>
  <Paragraphs>118</Paragraphs>
  <Slides>24</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2</vt:i4>
      </vt:variant>
      <vt:variant>
        <vt:lpstr>Заголовки слайдов</vt:lpstr>
      </vt:variant>
      <vt:variant>
        <vt:i4>24</vt:i4>
      </vt:variant>
    </vt:vector>
  </HeadingPairs>
  <TitlesOfParts>
    <vt:vector size="33" baseType="lpstr">
      <vt:lpstr>Arial</vt:lpstr>
      <vt:lpstr>Calibri</vt:lpstr>
      <vt:lpstr>Constantia</vt:lpstr>
      <vt:lpstr>Symbol</vt:lpstr>
      <vt:lpstr>Times New Roman</vt:lpstr>
      <vt:lpstr>Wingdings</vt:lpstr>
      <vt:lpstr>Wingdings 2</vt:lpstr>
      <vt:lpstr>Поток</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Reanimator Extreme Edition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рс</dc:creator>
  <cp:lastModifiedBy>Bahtiyor</cp:lastModifiedBy>
  <cp:revision>716</cp:revision>
  <dcterms:created xsi:type="dcterms:W3CDTF">2015-05-27T03:14:45Z</dcterms:created>
  <dcterms:modified xsi:type="dcterms:W3CDTF">2020-08-02T05:32:40Z</dcterms:modified>
</cp:coreProperties>
</file>